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8" r:id="rId1"/>
  </p:sldMasterIdLst>
  <p:notesMasterIdLst>
    <p:notesMasterId r:id="rId27"/>
  </p:notesMasterIdLst>
  <p:handoutMasterIdLst>
    <p:handoutMasterId r:id="rId28"/>
  </p:handoutMasterIdLst>
  <p:sldIdLst>
    <p:sldId id="382" r:id="rId2"/>
    <p:sldId id="377" r:id="rId3"/>
    <p:sldId id="338" r:id="rId4"/>
    <p:sldId id="393" r:id="rId5"/>
    <p:sldId id="404" r:id="rId6"/>
    <p:sldId id="405" r:id="rId7"/>
    <p:sldId id="406" r:id="rId8"/>
    <p:sldId id="395" r:id="rId9"/>
    <p:sldId id="398" r:id="rId10"/>
    <p:sldId id="407" r:id="rId11"/>
    <p:sldId id="396" r:id="rId12"/>
    <p:sldId id="307" r:id="rId13"/>
    <p:sldId id="402" r:id="rId14"/>
    <p:sldId id="401" r:id="rId15"/>
    <p:sldId id="403" r:id="rId16"/>
    <p:sldId id="361" r:id="rId17"/>
    <p:sldId id="389" r:id="rId18"/>
    <p:sldId id="392" r:id="rId19"/>
    <p:sldId id="390" r:id="rId20"/>
    <p:sldId id="375" r:id="rId21"/>
    <p:sldId id="384" r:id="rId22"/>
    <p:sldId id="386" r:id="rId23"/>
    <p:sldId id="394" r:id="rId24"/>
    <p:sldId id="387" r:id="rId25"/>
    <p:sldId id="399" r:id="rId26"/>
  </p:sldIdLst>
  <p:sldSz cx="9144000" cy="6858000" type="screen4x3"/>
  <p:notesSz cx="6858000" cy="9144000"/>
  <p:defaultTextStyle>
    <a:defPPr>
      <a:defRPr lang="en-US"/>
    </a:defPPr>
    <a:lvl1pPr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i="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i="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906"/>
    <a:srgbClr val="FF3300"/>
    <a:srgbClr val="00EE00"/>
    <a:srgbClr val="1D202B"/>
    <a:srgbClr val="FF9900"/>
    <a:srgbClr val="CC00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8" autoAdjust="0"/>
    <p:restoredTop sz="90305" autoAdjust="0"/>
  </p:normalViewPr>
  <p:slideViewPr>
    <p:cSldViewPr snapToGrid="0">
      <p:cViewPr varScale="1">
        <p:scale>
          <a:sx n="71" d="100"/>
          <a:sy n="71" d="100"/>
        </p:scale>
        <p:origin x="1242" y="54"/>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atin typeface="Arial" charset="0"/>
                <a:cs typeface="+mn-cs"/>
              </a:defRPr>
            </a:lvl1pPr>
          </a:lstStyle>
          <a:p>
            <a:pPr>
              <a:defRPr/>
            </a:pPr>
            <a:endParaRPr lang="en-US"/>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atin typeface="Arial" charset="0"/>
                <a:cs typeface="+mn-cs"/>
              </a:defRPr>
            </a:lvl1pPr>
          </a:lstStyle>
          <a:p>
            <a:pPr>
              <a:defRPr/>
            </a:pPr>
            <a:endParaRPr lang="en-US"/>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atin typeface="Arial" charset="0"/>
                <a:cs typeface="+mn-cs"/>
              </a:defRPr>
            </a:lvl1pPr>
          </a:lstStyle>
          <a:p>
            <a:pPr>
              <a:defRPr/>
            </a:pPr>
            <a:endParaRPr lang="en-US"/>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smtClean="0"/>
            </a:lvl1pPr>
          </a:lstStyle>
          <a:p>
            <a:pPr>
              <a:defRPr/>
            </a:pPr>
            <a:fld id="{CF9B7DF0-27A0-4339-AF9E-E4FB2832CBA1}" type="slidenum">
              <a:rPr lang="en-US" altLang="fr-FR"/>
              <a:pPr>
                <a:defRPr/>
              </a:pPr>
              <a:t>‹N°›</a:t>
            </a:fld>
            <a:endParaRPr lang="en-US" altLang="fr-FR"/>
          </a:p>
        </p:txBody>
      </p:sp>
    </p:spTree>
    <p:extLst>
      <p:ext uri="{BB962C8B-B14F-4D97-AF65-F5344CB8AC3E}">
        <p14:creationId xmlns:p14="http://schemas.microsoft.com/office/powerpoint/2010/main" val="34168649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atin typeface="Arial" charset="0"/>
                <a:cs typeface="+mn-cs"/>
              </a:defRPr>
            </a:lvl1pPr>
          </a:lstStyle>
          <a:p>
            <a:pPr>
              <a:defRPr/>
            </a:pPr>
            <a:endParaRPr lang="fr-FR"/>
          </a:p>
        </p:txBody>
      </p:sp>
      <p:sp>
        <p:nvSpPr>
          <p:cNvPr id="158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atin typeface="Arial" charset="0"/>
                <a:cs typeface="+mn-cs"/>
              </a:defRPr>
            </a:lvl1pPr>
          </a:lstStyle>
          <a:p>
            <a:pPr>
              <a:defRPr/>
            </a:pPr>
            <a:endParaRPr lang="fr-FR"/>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8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atin typeface="Arial" charset="0"/>
                <a:cs typeface="+mn-cs"/>
              </a:defRPr>
            </a:lvl1pPr>
          </a:lstStyle>
          <a:p>
            <a:pPr>
              <a:defRPr/>
            </a:pPr>
            <a:endParaRPr lang="fr-FR"/>
          </a:p>
        </p:txBody>
      </p:sp>
      <p:sp>
        <p:nvSpPr>
          <p:cNvPr id="158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smtClean="0"/>
            </a:lvl1pPr>
          </a:lstStyle>
          <a:p>
            <a:pPr>
              <a:defRPr/>
            </a:pPr>
            <a:fld id="{68D7CB88-96C9-41E2-87C7-B4C6B46F0398}" type="slidenum">
              <a:rPr lang="fr-FR" altLang="fr-FR"/>
              <a:pPr>
                <a:defRPr/>
              </a:pPr>
              <a:t>‹N°›</a:t>
            </a:fld>
            <a:endParaRPr lang="fr-FR" altLang="fr-FR"/>
          </a:p>
        </p:txBody>
      </p:sp>
    </p:spTree>
    <p:extLst>
      <p:ext uri="{BB962C8B-B14F-4D97-AF65-F5344CB8AC3E}">
        <p14:creationId xmlns:p14="http://schemas.microsoft.com/office/powerpoint/2010/main" val="259979653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01713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870164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66922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040799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43022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700881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46162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ar-TN"/>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4969F9B8-9D21-4109-A742-ECBF3658B6FA}" type="slidenum">
              <a:rPr lang="en-US" altLang="fr-FR"/>
              <a:pPr>
                <a:defRPr/>
              </a:pPr>
              <a:t>‹N°›</a:t>
            </a:fld>
            <a:endParaRPr lang="en-US" altLang="fr-FR"/>
          </a:p>
        </p:txBody>
      </p:sp>
    </p:spTree>
    <p:extLst>
      <p:ext uri="{BB962C8B-B14F-4D97-AF65-F5344CB8AC3E}">
        <p14:creationId xmlns:p14="http://schemas.microsoft.com/office/powerpoint/2010/main" val="2043195543"/>
      </p:ext>
    </p:extLst>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2ED23387-2313-4451-8847-6B812B97EDE8}" type="slidenum">
              <a:rPr lang="en-US" altLang="fr-FR"/>
              <a:pPr>
                <a:defRPr/>
              </a:pPr>
              <a:t>‹N°›</a:t>
            </a:fld>
            <a:endParaRPr lang="en-US" altLang="fr-FR"/>
          </a:p>
        </p:txBody>
      </p:sp>
    </p:spTree>
    <p:extLst>
      <p:ext uri="{BB962C8B-B14F-4D97-AF65-F5344CB8AC3E}">
        <p14:creationId xmlns:p14="http://schemas.microsoft.com/office/powerpoint/2010/main" val="3473345781"/>
      </p:ext>
    </p:extLst>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ar-TN"/>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F75630D1-5CBD-40C0-876C-C315B9FBE6B0}" type="slidenum">
              <a:rPr lang="en-US" altLang="fr-FR"/>
              <a:pPr>
                <a:defRPr/>
              </a:pPr>
              <a:t>‹N°›</a:t>
            </a:fld>
            <a:endParaRPr lang="en-US" altLang="fr-FR"/>
          </a:p>
        </p:txBody>
      </p:sp>
    </p:spTree>
    <p:extLst>
      <p:ext uri="{BB962C8B-B14F-4D97-AF65-F5344CB8AC3E}">
        <p14:creationId xmlns:p14="http://schemas.microsoft.com/office/powerpoint/2010/main" val="254930910"/>
      </p:ext>
    </p:extLst>
  </p:cSld>
  <p:clrMapOvr>
    <a:masterClrMapping/>
  </p:clrMapOvr>
  <p:transition>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CE0485EA-2F04-4EB6-96C8-6E1490A9639C}" type="slidenum">
              <a:rPr lang="en-US" altLang="fr-FR"/>
              <a:pPr>
                <a:defRPr/>
              </a:pPr>
              <a:t>‹N°›</a:t>
            </a:fld>
            <a:endParaRPr lang="en-US" altLang="fr-FR"/>
          </a:p>
        </p:txBody>
      </p:sp>
    </p:spTree>
    <p:extLst>
      <p:ext uri="{BB962C8B-B14F-4D97-AF65-F5344CB8AC3E}">
        <p14:creationId xmlns:p14="http://schemas.microsoft.com/office/powerpoint/2010/main" val="3200485398"/>
      </p:ext>
    </p:extLst>
  </p:cSld>
  <p:clrMapOvr>
    <a:masterClrMapping/>
  </p:clrMapOvr>
  <p:transition>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a:t>Cliquez pour modifier le style du titre</a:t>
            </a:r>
            <a:endParaRPr lang="ar-TN"/>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r>
              <a:rPr lang="en-US"/>
              <a:t>-  </a:t>
            </a:r>
          </a:p>
        </p:txBody>
      </p:sp>
      <p:sp>
        <p:nvSpPr>
          <p:cNvPr id="6" name="Espace réservé du numéro de diapositive 5"/>
          <p:cNvSpPr>
            <a:spLocks noGrp="1"/>
          </p:cNvSpPr>
          <p:nvPr>
            <p:ph type="sldNum" sz="quarter" idx="12"/>
          </p:nvPr>
        </p:nvSpPr>
        <p:spPr/>
        <p:txBody>
          <a:bodyPr/>
          <a:lstStyle>
            <a:lvl1pPr>
              <a:defRPr/>
            </a:lvl1pPr>
          </a:lstStyle>
          <a:p>
            <a:pPr>
              <a:defRPr/>
            </a:pPr>
            <a:fld id="{2C99380A-D40E-4137-B020-B8BAD6166CA8}" type="slidenum">
              <a:rPr lang="en-US" altLang="fr-FR"/>
              <a:pPr>
                <a:defRPr/>
              </a:pPr>
              <a:t>‹N°›</a:t>
            </a:fld>
            <a:endParaRPr lang="en-US" altLang="fr-FR"/>
          </a:p>
        </p:txBody>
      </p:sp>
    </p:spTree>
    <p:extLst>
      <p:ext uri="{BB962C8B-B14F-4D97-AF65-F5344CB8AC3E}">
        <p14:creationId xmlns:p14="http://schemas.microsoft.com/office/powerpoint/2010/main" val="4129577207"/>
      </p:ext>
    </p:extLst>
  </p:cSld>
  <p:clrMapOvr>
    <a:masterClrMapping/>
  </p:clrMapOvr>
  <p:transition>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2F67F6A0-2790-4890-8A23-84BCC7DDFA5E}" type="slidenum">
              <a:rPr lang="en-US" altLang="fr-FR"/>
              <a:pPr>
                <a:defRPr/>
              </a:pPr>
              <a:t>‹N°›</a:t>
            </a:fld>
            <a:endParaRPr lang="en-US" altLang="fr-FR"/>
          </a:p>
        </p:txBody>
      </p:sp>
    </p:spTree>
    <p:extLst>
      <p:ext uri="{BB962C8B-B14F-4D97-AF65-F5344CB8AC3E}">
        <p14:creationId xmlns:p14="http://schemas.microsoft.com/office/powerpoint/2010/main" val="3763047462"/>
      </p:ext>
    </p:extLst>
  </p:cSld>
  <p:clrMapOvr>
    <a:masterClrMapping/>
  </p:clrMapOvr>
  <p:transition>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ar-TN"/>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7" name="Espace réservé de la date 3"/>
          <p:cNvSpPr>
            <a:spLocks noGrp="1"/>
          </p:cNvSpPr>
          <p:nvPr>
            <p:ph type="dt" sz="half" idx="10"/>
          </p:nvPr>
        </p:nvSpPr>
        <p:spPr/>
        <p:txBody>
          <a:bodyPr/>
          <a:lstStyle>
            <a:lvl1pPr>
              <a:defRPr/>
            </a:lvl1pPr>
          </a:lstStyle>
          <a:p>
            <a:pPr>
              <a:defRPr/>
            </a:pPr>
            <a:endParaRPr lang="en-US"/>
          </a:p>
        </p:txBody>
      </p:sp>
      <p:sp>
        <p:nvSpPr>
          <p:cNvPr id="8" name="Espace réservé du pied de page 4"/>
          <p:cNvSpPr>
            <a:spLocks noGrp="1"/>
          </p:cNvSpPr>
          <p:nvPr>
            <p:ph type="ftr" sz="quarter" idx="11"/>
          </p:nvPr>
        </p:nvSpPr>
        <p:spPr/>
        <p:txBody>
          <a:bodyPr/>
          <a:lstStyle>
            <a:lvl1pPr>
              <a:defRPr/>
            </a:lvl1pPr>
          </a:lstStyle>
          <a:p>
            <a:pPr>
              <a:defRPr/>
            </a:pPr>
            <a:r>
              <a:rPr lang="en-US"/>
              <a:t>-  </a:t>
            </a:r>
          </a:p>
        </p:txBody>
      </p:sp>
      <p:sp>
        <p:nvSpPr>
          <p:cNvPr id="9" name="Espace réservé du numéro de diapositive 5"/>
          <p:cNvSpPr>
            <a:spLocks noGrp="1"/>
          </p:cNvSpPr>
          <p:nvPr>
            <p:ph type="sldNum" sz="quarter" idx="12"/>
          </p:nvPr>
        </p:nvSpPr>
        <p:spPr/>
        <p:txBody>
          <a:bodyPr/>
          <a:lstStyle>
            <a:lvl1pPr>
              <a:defRPr/>
            </a:lvl1pPr>
          </a:lstStyle>
          <a:p>
            <a:pPr>
              <a:defRPr/>
            </a:pPr>
            <a:fld id="{849B01B5-D3FB-47FE-BD0D-ABC0B6D6675B}" type="slidenum">
              <a:rPr lang="en-US" altLang="fr-FR"/>
              <a:pPr>
                <a:defRPr/>
              </a:pPr>
              <a:t>‹N°›</a:t>
            </a:fld>
            <a:endParaRPr lang="en-US" altLang="fr-FR"/>
          </a:p>
        </p:txBody>
      </p:sp>
    </p:spTree>
    <p:extLst>
      <p:ext uri="{BB962C8B-B14F-4D97-AF65-F5344CB8AC3E}">
        <p14:creationId xmlns:p14="http://schemas.microsoft.com/office/powerpoint/2010/main" val="3313710036"/>
      </p:ext>
    </p:extLst>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TN"/>
          </a:p>
        </p:txBody>
      </p:sp>
      <p:sp>
        <p:nvSpPr>
          <p:cNvPr id="3" name="Espace réservé de la date 3"/>
          <p:cNvSpPr>
            <a:spLocks noGrp="1"/>
          </p:cNvSpPr>
          <p:nvPr>
            <p:ph type="dt" sz="half" idx="10"/>
          </p:nvPr>
        </p:nvSpPr>
        <p:spPr/>
        <p:txBody>
          <a:bodyPr/>
          <a:lstStyle>
            <a:lvl1pPr>
              <a:defRPr/>
            </a:lvl1pPr>
          </a:lstStyle>
          <a:p>
            <a:pPr>
              <a:defRPr/>
            </a:pPr>
            <a:endParaRPr lang="en-US"/>
          </a:p>
        </p:txBody>
      </p:sp>
      <p:sp>
        <p:nvSpPr>
          <p:cNvPr id="4" name="Espace réservé du pied de page 4"/>
          <p:cNvSpPr>
            <a:spLocks noGrp="1"/>
          </p:cNvSpPr>
          <p:nvPr>
            <p:ph type="ftr" sz="quarter" idx="11"/>
          </p:nvPr>
        </p:nvSpPr>
        <p:spPr/>
        <p:txBody>
          <a:bodyPr/>
          <a:lstStyle>
            <a:lvl1pPr>
              <a:defRPr/>
            </a:lvl1pPr>
          </a:lstStyle>
          <a:p>
            <a:pPr>
              <a:defRPr/>
            </a:pPr>
            <a:r>
              <a:rPr lang="en-US"/>
              <a:t>-  </a:t>
            </a:r>
          </a:p>
        </p:txBody>
      </p:sp>
      <p:sp>
        <p:nvSpPr>
          <p:cNvPr id="5" name="Espace réservé du numéro de diapositive 5"/>
          <p:cNvSpPr>
            <a:spLocks noGrp="1"/>
          </p:cNvSpPr>
          <p:nvPr>
            <p:ph type="sldNum" sz="quarter" idx="12"/>
          </p:nvPr>
        </p:nvSpPr>
        <p:spPr/>
        <p:txBody>
          <a:bodyPr/>
          <a:lstStyle>
            <a:lvl1pPr>
              <a:defRPr/>
            </a:lvl1pPr>
          </a:lstStyle>
          <a:p>
            <a:pPr>
              <a:defRPr/>
            </a:pPr>
            <a:fld id="{C38F7C1C-2D7E-4E61-8C5E-99677E1D6069}" type="slidenum">
              <a:rPr lang="en-US" altLang="fr-FR"/>
              <a:pPr>
                <a:defRPr/>
              </a:pPr>
              <a:t>‹N°›</a:t>
            </a:fld>
            <a:endParaRPr lang="en-US" altLang="fr-FR"/>
          </a:p>
        </p:txBody>
      </p:sp>
    </p:spTree>
    <p:extLst>
      <p:ext uri="{BB962C8B-B14F-4D97-AF65-F5344CB8AC3E}">
        <p14:creationId xmlns:p14="http://schemas.microsoft.com/office/powerpoint/2010/main" val="3390938695"/>
      </p:ext>
    </p:extLst>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en-US"/>
          </a:p>
        </p:txBody>
      </p:sp>
      <p:sp>
        <p:nvSpPr>
          <p:cNvPr id="3" name="Espace réservé du pied de page 4"/>
          <p:cNvSpPr>
            <a:spLocks noGrp="1"/>
          </p:cNvSpPr>
          <p:nvPr>
            <p:ph type="ftr" sz="quarter" idx="11"/>
          </p:nvPr>
        </p:nvSpPr>
        <p:spPr/>
        <p:txBody>
          <a:bodyPr/>
          <a:lstStyle>
            <a:lvl1pPr>
              <a:defRPr/>
            </a:lvl1pPr>
          </a:lstStyle>
          <a:p>
            <a:pPr>
              <a:defRPr/>
            </a:pPr>
            <a:r>
              <a:rPr lang="en-US"/>
              <a:t>-  </a:t>
            </a:r>
          </a:p>
        </p:txBody>
      </p:sp>
      <p:sp>
        <p:nvSpPr>
          <p:cNvPr id="4" name="Espace réservé du numéro de diapositive 5"/>
          <p:cNvSpPr>
            <a:spLocks noGrp="1"/>
          </p:cNvSpPr>
          <p:nvPr>
            <p:ph type="sldNum" sz="quarter" idx="12"/>
          </p:nvPr>
        </p:nvSpPr>
        <p:spPr/>
        <p:txBody>
          <a:bodyPr/>
          <a:lstStyle>
            <a:lvl1pPr>
              <a:defRPr/>
            </a:lvl1pPr>
          </a:lstStyle>
          <a:p>
            <a:pPr>
              <a:defRPr/>
            </a:pPr>
            <a:fld id="{DDFF18BE-C502-4D99-9403-A3B4602EE4EF}" type="slidenum">
              <a:rPr lang="en-US" altLang="fr-FR"/>
              <a:pPr>
                <a:defRPr/>
              </a:pPr>
              <a:t>‹N°›</a:t>
            </a:fld>
            <a:endParaRPr lang="en-US" altLang="fr-FR"/>
          </a:p>
        </p:txBody>
      </p:sp>
    </p:spTree>
    <p:extLst>
      <p:ext uri="{BB962C8B-B14F-4D97-AF65-F5344CB8AC3E}">
        <p14:creationId xmlns:p14="http://schemas.microsoft.com/office/powerpoint/2010/main" val="3999444240"/>
      </p:ext>
    </p:extLst>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a:t>Cliquez pour modifier le style du titre</a:t>
            </a:r>
            <a:endParaRPr lang="ar-TN"/>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TN"/>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1FF279B8-22DD-4C24-8C97-3510A4A19753}" type="slidenum">
              <a:rPr lang="en-US" altLang="fr-FR"/>
              <a:pPr>
                <a:defRPr/>
              </a:pPr>
              <a:t>‹N°›</a:t>
            </a:fld>
            <a:endParaRPr lang="en-US" altLang="fr-FR"/>
          </a:p>
        </p:txBody>
      </p:sp>
    </p:spTree>
    <p:extLst>
      <p:ext uri="{BB962C8B-B14F-4D97-AF65-F5344CB8AC3E}">
        <p14:creationId xmlns:p14="http://schemas.microsoft.com/office/powerpoint/2010/main" val="1893750792"/>
      </p:ext>
    </p:extLst>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a:t>Cliquez pour modifier le style du titre</a:t>
            </a:r>
            <a:endParaRPr lang="ar-TN"/>
          </a:p>
        </p:txBody>
      </p:sp>
      <p:sp>
        <p:nvSpPr>
          <p:cNvPr id="3" name="Espace réservé pour une image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TN"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p>
        </p:txBody>
      </p:sp>
      <p:sp>
        <p:nvSpPr>
          <p:cNvPr id="6" name="Espace réservé du pied de page 4"/>
          <p:cNvSpPr>
            <a:spLocks noGrp="1"/>
          </p:cNvSpPr>
          <p:nvPr>
            <p:ph type="ftr" sz="quarter" idx="11"/>
          </p:nvPr>
        </p:nvSpPr>
        <p:spPr/>
        <p:txBody>
          <a:bodyPr/>
          <a:lstStyle>
            <a:lvl1pPr>
              <a:defRPr/>
            </a:lvl1pPr>
          </a:lstStyle>
          <a:p>
            <a:pPr>
              <a:defRPr/>
            </a:pPr>
            <a:r>
              <a:rPr lang="en-US"/>
              <a:t>-  </a:t>
            </a:r>
          </a:p>
        </p:txBody>
      </p:sp>
      <p:sp>
        <p:nvSpPr>
          <p:cNvPr id="7" name="Espace réservé du numéro de diapositive 5"/>
          <p:cNvSpPr>
            <a:spLocks noGrp="1"/>
          </p:cNvSpPr>
          <p:nvPr>
            <p:ph type="sldNum" sz="quarter" idx="12"/>
          </p:nvPr>
        </p:nvSpPr>
        <p:spPr/>
        <p:txBody>
          <a:bodyPr/>
          <a:lstStyle>
            <a:lvl1pPr>
              <a:defRPr/>
            </a:lvl1pPr>
          </a:lstStyle>
          <a:p>
            <a:pPr>
              <a:defRPr/>
            </a:pPr>
            <a:fld id="{725325B9-BBFD-4B57-A602-91DBB3D6D114}" type="slidenum">
              <a:rPr lang="en-US" altLang="fr-FR"/>
              <a:pPr>
                <a:defRPr/>
              </a:pPr>
              <a:t>‹N°›</a:t>
            </a:fld>
            <a:endParaRPr lang="en-US" altLang="fr-FR"/>
          </a:p>
        </p:txBody>
      </p:sp>
    </p:spTree>
    <p:extLst>
      <p:ext uri="{BB962C8B-B14F-4D97-AF65-F5344CB8AC3E}">
        <p14:creationId xmlns:p14="http://schemas.microsoft.com/office/powerpoint/2010/main" val="2466353324"/>
      </p:ext>
    </p:extLst>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eaLnBrk="1" hangingPunct="1">
              <a:defRPr sz="1200">
                <a:solidFill>
                  <a:schemeClr val="tx1">
                    <a:tint val="75000"/>
                  </a:schemeClr>
                </a:solidFill>
              </a:defRPr>
            </a:lvl1pPr>
          </a:lstStyle>
          <a:p>
            <a:pPr>
              <a:defRPr/>
            </a:pPr>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eaLnBrk="1" hangingPunct="1">
              <a:defRPr sz="1200">
                <a:solidFill>
                  <a:schemeClr val="tx1">
                    <a:tint val="75000"/>
                  </a:schemeClr>
                </a:solidFill>
              </a:defRPr>
            </a:lvl1pPr>
          </a:lstStyle>
          <a:p>
            <a:pPr>
              <a:defRPr/>
            </a:pPr>
            <a:r>
              <a:rPr lang="en-US"/>
              <a:t>-  </a:t>
            </a:r>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A0DA0839-14D2-4ED8-8961-913A91AC33B2}"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ransition>
    <p:wheel spokes="1"/>
  </p:transition>
  <p:timing>
    <p:tnLst>
      <p:par>
        <p:cTn id="1" dur="indefinite" restart="never" nodeType="tmRoot"/>
      </p:par>
    </p:tnLst>
  </p:timing>
  <p:hf hd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defRPr>
      </a:lvl2pPr>
      <a:lvl3pPr algn="ctr" rtl="1" eaLnBrk="0" fontAlgn="base" hangingPunct="0">
        <a:spcBef>
          <a:spcPct val="0"/>
        </a:spcBef>
        <a:spcAft>
          <a:spcPct val="0"/>
        </a:spcAft>
        <a:defRPr sz="4400">
          <a:solidFill>
            <a:schemeClr val="tx1"/>
          </a:solidFill>
          <a:latin typeface="Calibri" pitchFamily="34" charset="0"/>
        </a:defRPr>
      </a:lvl3pPr>
      <a:lvl4pPr algn="ctr" rtl="1" eaLnBrk="0" fontAlgn="base" hangingPunct="0">
        <a:spcBef>
          <a:spcPct val="0"/>
        </a:spcBef>
        <a:spcAft>
          <a:spcPct val="0"/>
        </a:spcAft>
        <a:defRPr sz="4400">
          <a:solidFill>
            <a:schemeClr val="tx1"/>
          </a:solidFill>
          <a:latin typeface="Calibri" pitchFamily="34" charset="0"/>
        </a:defRPr>
      </a:lvl4pPr>
      <a:lvl5pPr algn="ctr" rtl="1" eaLnBrk="0" fontAlgn="base" hangingPunct="0">
        <a:spcBef>
          <a:spcPct val="0"/>
        </a:spcBef>
        <a:spcAft>
          <a:spcPct val="0"/>
        </a:spcAft>
        <a:defRPr sz="4400">
          <a:solidFill>
            <a:schemeClr val="tx1"/>
          </a:solidFill>
          <a:latin typeface="Calibri" pitchFamily="34" charset="0"/>
        </a:defRPr>
      </a:lvl5pPr>
      <a:lvl6pPr marL="457200" algn="ctr" rtl="1" fontAlgn="base">
        <a:spcBef>
          <a:spcPct val="0"/>
        </a:spcBef>
        <a:spcAft>
          <a:spcPct val="0"/>
        </a:spcAft>
        <a:defRPr sz="4400">
          <a:solidFill>
            <a:schemeClr val="tx1"/>
          </a:solidFill>
          <a:latin typeface="Calibri" pitchFamily="34" charset="0"/>
        </a:defRPr>
      </a:lvl6pPr>
      <a:lvl7pPr marL="914400" algn="ctr" rtl="1" fontAlgn="base">
        <a:spcBef>
          <a:spcPct val="0"/>
        </a:spcBef>
        <a:spcAft>
          <a:spcPct val="0"/>
        </a:spcAft>
        <a:defRPr sz="4400">
          <a:solidFill>
            <a:schemeClr val="tx1"/>
          </a:solidFill>
          <a:latin typeface="Calibri" pitchFamily="34" charset="0"/>
        </a:defRPr>
      </a:lvl7pPr>
      <a:lvl8pPr marL="1371600" algn="ctr" rtl="1" fontAlgn="base">
        <a:spcBef>
          <a:spcPct val="0"/>
        </a:spcBef>
        <a:spcAft>
          <a:spcPct val="0"/>
        </a:spcAft>
        <a:defRPr sz="4400">
          <a:solidFill>
            <a:schemeClr val="tx1"/>
          </a:solidFill>
          <a:latin typeface="Calibri" pitchFamily="34" charset="0"/>
        </a:defRPr>
      </a:lvl8pPr>
      <a:lvl9pPr marL="1828800" algn="ctr" rtl="1" fontAlgn="base">
        <a:spcBef>
          <a:spcPct val="0"/>
        </a:spcBef>
        <a:spcAft>
          <a:spcPct val="0"/>
        </a:spcAft>
        <a:defRPr sz="4400">
          <a:solidFill>
            <a:schemeClr val="tx1"/>
          </a:solidFill>
          <a:latin typeface="Calibri" pitchFamily="34"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T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Grp="1" noChangeArrowheads="1"/>
          </p:cNvSpPr>
          <p:nvPr>
            <p:ph type="title"/>
          </p:nvPr>
        </p:nvSpPr>
        <p:spPr>
          <a:xfrm>
            <a:off x="2790825" y="315913"/>
            <a:ext cx="3813175" cy="1060450"/>
          </a:xfrm>
        </p:spPr>
        <p:txBody>
          <a:bodyPr rtlCol="1">
            <a:spAutoFit/>
          </a:bodyPr>
          <a:lstStyle/>
          <a:p>
            <a:pPr indent="450850" eaLnBrk="1" fontAlgn="auto" hangingPunct="1">
              <a:spcAft>
                <a:spcPts val="0"/>
              </a:spcAft>
              <a:defRPr/>
            </a:pPr>
            <a:r>
              <a:rPr lang="ar-DZ" sz="1000" b="1" dirty="0">
                <a:effectLst>
                  <a:outerShdw blurRad="38100" dist="38100" dir="2700000" algn="tl">
                    <a:srgbClr val="000000">
                      <a:alpha val="43137"/>
                    </a:srgbClr>
                  </a:outerShdw>
                </a:effectLst>
                <a:latin typeface="Traditional Arabic" pitchFamily="18" charset="-78"/>
                <a:ea typeface="Calibri" pitchFamily="34" charset="0"/>
                <a:cs typeface="+mn-cs"/>
              </a:rPr>
              <a:t>الجمهورية الجزائرية الديمقراطية الشعبية</a:t>
            </a:r>
            <a:r>
              <a:rPr lang="fr-FR" sz="1000" b="1" dirty="0">
                <a:effectLst>
                  <a:outerShdw blurRad="38100" dist="38100" dir="2700000" algn="tl">
                    <a:srgbClr val="000000">
                      <a:alpha val="43137"/>
                    </a:srgbClr>
                  </a:outerShdw>
                </a:effectLst>
                <a:latin typeface="Traditional Arabic" pitchFamily="18" charset="-78"/>
                <a:ea typeface="Calibri" pitchFamily="34" charset="0"/>
                <a:cs typeface="+mn-cs"/>
              </a:rPr>
              <a:t/>
            </a:r>
            <a:br>
              <a:rPr lang="fr-FR" sz="1000" b="1" dirty="0">
                <a:effectLst>
                  <a:outerShdw blurRad="38100" dist="38100" dir="2700000" algn="tl">
                    <a:srgbClr val="000000">
                      <a:alpha val="43137"/>
                    </a:srgbClr>
                  </a:outerShdw>
                </a:effectLst>
                <a:latin typeface="Traditional Arabic" pitchFamily="18" charset="-78"/>
                <a:ea typeface="Calibri" pitchFamily="34" charset="0"/>
                <a:cs typeface="+mn-cs"/>
              </a:rPr>
            </a:br>
            <a:r>
              <a:rPr lang="fr-FR" sz="1100" b="1" i="1" dirty="0">
                <a:effectLst>
                  <a:outerShdw blurRad="38100" dist="38100" dir="2700000" algn="tl">
                    <a:srgbClr val="000000">
                      <a:alpha val="43137"/>
                    </a:srgbClr>
                  </a:outerShdw>
                </a:effectLst>
                <a:latin typeface="Traditional Arabic" pitchFamily="18" charset="-78"/>
                <a:ea typeface="Calibri" pitchFamily="34" charset="0"/>
              </a:rPr>
              <a:t>République Algérienne Démocratique et Populaire</a:t>
            </a:r>
            <a:br>
              <a:rPr lang="fr-FR" sz="1100" b="1" i="1" dirty="0">
                <a:effectLst>
                  <a:outerShdw blurRad="38100" dist="38100" dir="2700000" algn="tl">
                    <a:srgbClr val="000000">
                      <a:alpha val="43137"/>
                    </a:srgbClr>
                  </a:outerShdw>
                </a:effectLst>
                <a:latin typeface="Traditional Arabic" pitchFamily="18" charset="-78"/>
                <a:ea typeface="Calibri" pitchFamily="34" charset="0"/>
              </a:rPr>
            </a:br>
            <a:r>
              <a:rPr lang="ar-DZ" sz="1000" b="1" dirty="0">
                <a:effectLst>
                  <a:outerShdw blurRad="38100" dist="38100" dir="2700000" algn="tl">
                    <a:srgbClr val="000000">
                      <a:alpha val="43137"/>
                    </a:srgbClr>
                  </a:outerShdw>
                </a:effectLst>
                <a:latin typeface="Traditional Arabic" pitchFamily="18" charset="-78"/>
                <a:ea typeface="Calibri" pitchFamily="34" charset="0"/>
                <a:cs typeface="+mn-cs"/>
              </a:rPr>
              <a:t>وزارة التعليم العالي والبحث العلمي</a:t>
            </a:r>
            <a:r>
              <a:rPr lang="fr-FR" sz="1000" b="1" dirty="0">
                <a:effectLst>
                  <a:outerShdw blurRad="38100" dist="38100" dir="2700000" algn="tl">
                    <a:srgbClr val="000000">
                      <a:alpha val="43137"/>
                    </a:srgbClr>
                  </a:outerShdw>
                </a:effectLst>
                <a:latin typeface="Traditional Arabic" pitchFamily="18" charset="-78"/>
                <a:ea typeface="Calibri" pitchFamily="34" charset="0"/>
                <a:cs typeface="+mn-cs"/>
              </a:rPr>
              <a:t/>
            </a:r>
            <a:br>
              <a:rPr lang="fr-FR" sz="1000" b="1" dirty="0">
                <a:effectLst>
                  <a:outerShdw blurRad="38100" dist="38100" dir="2700000" algn="tl">
                    <a:srgbClr val="000000">
                      <a:alpha val="43137"/>
                    </a:srgbClr>
                  </a:outerShdw>
                </a:effectLst>
                <a:latin typeface="Traditional Arabic" pitchFamily="18" charset="-78"/>
                <a:ea typeface="Calibri" pitchFamily="34" charset="0"/>
                <a:cs typeface="+mn-cs"/>
              </a:rPr>
            </a:br>
            <a:r>
              <a:rPr lang="fr-FR" sz="1000" b="1" dirty="0">
                <a:effectLst>
                  <a:outerShdw blurRad="38100" dist="38100" dir="2700000" algn="tl">
                    <a:srgbClr val="000000">
                      <a:alpha val="43137"/>
                    </a:srgbClr>
                  </a:outerShdw>
                </a:effectLst>
                <a:latin typeface="Traditional Arabic" pitchFamily="18" charset="-78"/>
                <a:ea typeface="Calibri" pitchFamily="34" charset="0"/>
              </a:rPr>
              <a:t>Ministère de l’Enseignement Supérieur et de la Recherche Scientifique</a:t>
            </a:r>
            <a:br>
              <a:rPr lang="fr-FR" sz="1000" b="1" dirty="0">
                <a:effectLst>
                  <a:outerShdw blurRad="38100" dist="38100" dir="2700000" algn="tl">
                    <a:srgbClr val="000000">
                      <a:alpha val="43137"/>
                    </a:srgbClr>
                  </a:outerShdw>
                </a:effectLst>
                <a:latin typeface="Traditional Arabic" pitchFamily="18" charset="-78"/>
                <a:ea typeface="Calibri" pitchFamily="34" charset="0"/>
              </a:rPr>
            </a:br>
            <a:endParaRPr lang="fr-FR" sz="1200" b="1" dirty="0">
              <a:effectLst>
                <a:outerShdw blurRad="38100" dist="38100" dir="2700000" algn="tl">
                  <a:srgbClr val="000000">
                    <a:alpha val="43137"/>
                  </a:srgbClr>
                </a:outerShdw>
              </a:effectLst>
              <a:latin typeface="Traditional Arabic" pitchFamily="18" charset="-78"/>
              <a:ea typeface="Calibri" pitchFamily="34" charset="0"/>
            </a:endParaRPr>
          </a:p>
        </p:txBody>
      </p:sp>
      <p:sp>
        <p:nvSpPr>
          <p:cNvPr id="6" name="Rectangle 1"/>
          <p:cNvSpPr>
            <a:spLocks noChangeArrowheads="1"/>
          </p:cNvSpPr>
          <p:nvPr/>
        </p:nvSpPr>
        <p:spPr bwMode="auto">
          <a:xfrm>
            <a:off x="6207125" y="754063"/>
            <a:ext cx="2936875" cy="738187"/>
          </a:xfrm>
          <a:prstGeom prst="rect">
            <a:avLst/>
          </a:prstGeom>
          <a:noFill/>
          <a:ln>
            <a:noFill/>
          </a:ln>
        </p:spPr>
        <p:txBody>
          <a:bodyPr anchor="ct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ar-DZ" altLang="fr-FR" sz="1400" b="1" dirty="0">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rPr>
              <a:t>جامعة 08 ماي 1945 قالمة</a:t>
            </a:r>
            <a:endParaRPr lang="fr-FR" altLang="fr-FR" sz="1400" dirty="0">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endParaRPr>
          </a:p>
          <a:p>
            <a:pPr algn="ctr">
              <a:spcBef>
                <a:spcPct val="0"/>
              </a:spcBef>
              <a:buFontTx/>
              <a:buNone/>
              <a:defRPr/>
            </a:pPr>
            <a:r>
              <a:rPr lang="ar-DZ" altLang="fr-FR" sz="1400" b="1" dirty="0">
                <a:effectLst>
                  <a:outerShdw blurRad="38100" dist="38100" dir="2700000" algn="tl">
                    <a:srgbClr val="000000">
                      <a:alpha val="43137"/>
                    </a:srgbClr>
                  </a:outerShdw>
                </a:effectLst>
                <a:latin typeface="Traditional Arabic" panose="02020603050405020304" pitchFamily="18" charset="-78"/>
                <a:cs typeface="Times New Roman" panose="02020603050405020304" pitchFamily="18" charset="0"/>
              </a:rPr>
              <a:t>كلية العلوم الاقتصادية والتجارية وعلوم  التسيير</a:t>
            </a:r>
            <a:endParaRPr lang="fr-FR" altLang="fr-FR" sz="1400" dirty="0">
              <a:effectLst>
                <a:outerShdw blurRad="38100" dist="38100" dir="2700000" algn="tl">
                  <a:srgbClr val="000000">
                    <a:alpha val="43137"/>
                  </a:srgbClr>
                </a:outerShdw>
              </a:effectLst>
              <a:latin typeface="Traditional Arabic" panose="02020603050405020304" pitchFamily="18" charset="-78"/>
            </a:endParaRPr>
          </a:p>
          <a:p>
            <a:pPr algn="ctr">
              <a:spcBef>
                <a:spcPct val="0"/>
              </a:spcBef>
              <a:buFontTx/>
              <a:buNone/>
              <a:defRPr/>
            </a:pPr>
            <a:endParaRPr lang="ar-DZ" altLang="fr-FR" sz="1400" dirty="0">
              <a:effectLst>
                <a:outerShdw blurRad="38100" dist="38100" dir="2700000" algn="tl">
                  <a:srgbClr val="000000">
                    <a:alpha val="43137"/>
                  </a:srgbClr>
                </a:outerShdw>
              </a:effectLst>
              <a:latin typeface="Traditional Arabic" panose="02020603050405020304" pitchFamily="18" charset="-78"/>
            </a:endParaRPr>
          </a:p>
        </p:txBody>
      </p:sp>
      <p:sp>
        <p:nvSpPr>
          <p:cNvPr id="7" name="Rectangle 2"/>
          <p:cNvSpPr>
            <a:spLocks noChangeArrowheads="1"/>
          </p:cNvSpPr>
          <p:nvPr/>
        </p:nvSpPr>
        <p:spPr bwMode="auto">
          <a:xfrm>
            <a:off x="-7938" y="515938"/>
            <a:ext cx="3011488" cy="831850"/>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fr-FR" sz="1200" b="1" dirty="0">
                <a:effectLst>
                  <a:outerShdw blurRad="38100" dist="38100" dir="2700000" algn="tl">
                    <a:srgbClr val="000000">
                      <a:alpha val="43137"/>
                    </a:srgbClr>
                  </a:outerShdw>
                </a:effectLst>
                <a:latin typeface="Times New Roman" panose="02020603050405020304" pitchFamily="18" charset="0"/>
                <a:cs typeface="+mj-cs"/>
              </a:rPr>
              <a:t>Université </a:t>
            </a:r>
            <a:r>
              <a:rPr lang="ar-DZ" sz="1200" b="1" dirty="0">
                <a:effectLst>
                  <a:outerShdw blurRad="38100" dist="38100" dir="2700000" algn="tl">
                    <a:srgbClr val="000000">
                      <a:alpha val="43137"/>
                    </a:srgbClr>
                  </a:outerShdw>
                </a:effectLst>
                <a:latin typeface="Times New Roman" panose="02020603050405020304" pitchFamily="18" charset="0"/>
                <a:cs typeface="+mj-cs"/>
              </a:rPr>
              <a:t>08</a:t>
            </a:r>
            <a:r>
              <a:rPr lang="fr-FR" sz="1200" b="1" dirty="0">
                <a:effectLst>
                  <a:outerShdw blurRad="38100" dist="38100" dir="2700000" algn="tl">
                    <a:srgbClr val="000000">
                      <a:alpha val="43137"/>
                    </a:srgbClr>
                  </a:outerShdw>
                </a:effectLst>
                <a:latin typeface="Times New Roman" panose="02020603050405020304" pitchFamily="18" charset="0"/>
                <a:cs typeface="+mj-cs"/>
              </a:rPr>
              <a:t> mai 1945 </a:t>
            </a:r>
            <a:r>
              <a:rPr lang="fr-FR" sz="1200" b="1" dirty="0" err="1">
                <a:effectLst>
                  <a:outerShdw blurRad="38100" dist="38100" dir="2700000" algn="tl">
                    <a:srgbClr val="000000">
                      <a:alpha val="43137"/>
                    </a:srgbClr>
                  </a:outerShdw>
                </a:effectLst>
                <a:latin typeface="Times New Roman" panose="02020603050405020304" pitchFamily="18" charset="0"/>
                <a:cs typeface="+mj-cs"/>
              </a:rPr>
              <a:t>Gulma</a:t>
            </a:r>
            <a:endParaRPr lang="fr-FR" sz="1200" b="1" dirty="0">
              <a:effectLst>
                <a:outerShdw blurRad="38100" dist="38100" dir="2700000" algn="tl">
                  <a:srgbClr val="000000">
                    <a:alpha val="43137"/>
                  </a:srgbClr>
                </a:outerShdw>
              </a:effectLst>
              <a:cs typeface="+mj-cs"/>
            </a:endParaRPr>
          </a:p>
          <a:p>
            <a:pPr>
              <a:defRPr/>
            </a:pPr>
            <a:r>
              <a:rPr lang="fr-FR" sz="1200" b="1" dirty="0">
                <a:effectLst>
                  <a:outerShdw blurRad="38100" dist="38100" dir="2700000" algn="tl">
                    <a:srgbClr val="000000">
                      <a:alpha val="43137"/>
                    </a:srgbClr>
                  </a:outerShdw>
                </a:effectLst>
                <a:latin typeface="Times New Roman" panose="02020603050405020304" pitchFamily="18" charset="0"/>
                <a:cs typeface="+mj-cs"/>
              </a:rPr>
              <a:t>Faculté des Sciences Economiques,</a:t>
            </a:r>
            <a:endParaRPr lang="fr-FR" sz="1200" b="1" dirty="0">
              <a:effectLst>
                <a:outerShdw blurRad="38100" dist="38100" dir="2700000" algn="tl">
                  <a:srgbClr val="000000">
                    <a:alpha val="43137"/>
                  </a:srgbClr>
                </a:outerShdw>
              </a:effectLst>
              <a:cs typeface="+mj-cs"/>
            </a:endParaRPr>
          </a:p>
          <a:p>
            <a:pPr>
              <a:defRPr/>
            </a:pPr>
            <a:r>
              <a:rPr lang="fr-FR" sz="1200" b="1" dirty="0">
                <a:effectLst>
                  <a:outerShdw blurRad="38100" dist="38100" dir="2700000" algn="tl">
                    <a:srgbClr val="000000">
                      <a:alpha val="43137"/>
                    </a:srgbClr>
                  </a:outerShdw>
                </a:effectLst>
                <a:latin typeface="Times New Roman" panose="02020603050405020304" pitchFamily="18" charset="0"/>
                <a:cs typeface="+mj-cs"/>
              </a:rPr>
              <a:t>Commerciales et  des Sciences de Gestion</a:t>
            </a:r>
            <a:endParaRPr lang="fr-FR" sz="1200" b="1" dirty="0">
              <a:effectLst>
                <a:outerShdw blurRad="38100" dist="38100" dir="2700000" algn="tl">
                  <a:srgbClr val="000000">
                    <a:alpha val="43137"/>
                  </a:srgbClr>
                </a:outerShdw>
              </a:effectLst>
              <a:cs typeface="+mj-cs"/>
            </a:endParaRPr>
          </a:p>
          <a:p>
            <a:pPr>
              <a:defRPr/>
            </a:pPr>
            <a:endParaRPr lang="fr-FR" sz="1200" b="1" dirty="0">
              <a:effectLst>
                <a:outerShdw blurRad="38100" dist="38100" dir="2700000" algn="tl">
                  <a:srgbClr val="000000">
                    <a:alpha val="43137"/>
                  </a:srgbClr>
                </a:outerShdw>
              </a:effectLst>
              <a:cs typeface="+mj-cs"/>
            </a:endParaRPr>
          </a:p>
        </p:txBody>
      </p:sp>
      <p:sp>
        <p:nvSpPr>
          <p:cNvPr id="8" name="Rectangle à coins arrondis 7"/>
          <p:cNvSpPr/>
          <p:nvPr/>
        </p:nvSpPr>
        <p:spPr>
          <a:xfrm>
            <a:off x="733425" y="1949450"/>
            <a:ext cx="7546975" cy="977900"/>
          </a:xfrm>
          <a:prstGeom prst="roundRect">
            <a:avLst>
              <a:gd name="adj" fmla="val 23224"/>
            </a:avLst>
          </a:prstGeom>
        </p:spPr>
        <p:style>
          <a:lnRef idx="2">
            <a:schemeClr val="accent2"/>
          </a:lnRef>
          <a:fillRef idx="1">
            <a:schemeClr val="lt1"/>
          </a:fillRef>
          <a:effectRef idx="0">
            <a:schemeClr val="accent2"/>
          </a:effectRef>
          <a:fontRef idx="minor">
            <a:schemeClr val="dk1"/>
          </a:fontRef>
        </p:style>
        <p:txBody>
          <a:bodyPr anchor="ctr"/>
          <a:lstStyle/>
          <a:p>
            <a:pPr algn="ctr" rtl="1" eaLnBrk="1" hangingPunct="1">
              <a:defRPr/>
            </a:pPr>
            <a:endParaRPr lang="ar-DZ" sz="2400" b="1" i="0" dirty="0">
              <a:solidFill>
                <a:schemeClr val="tx1"/>
              </a:solidFill>
              <a:effectLst>
                <a:outerShdw blurRad="38100" dist="38100" dir="2700000" algn="tl">
                  <a:srgbClr val="000000">
                    <a:alpha val="43137"/>
                  </a:srgbClr>
                </a:outerShdw>
              </a:effectLst>
              <a:latin typeface="Sakkal Majalla" pitchFamily="2" charset="-78"/>
              <a:cs typeface="Sakkal Majalla" pitchFamily="2" charset="-78"/>
            </a:endParaRPr>
          </a:p>
          <a:p>
            <a:pPr algn="ctr" rtl="1" eaLnBrk="1" hangingPunct="1">
              <a:spcAft>
                <a:spcPts val="0"/>
              </a:spcAft>
              <a:defRPr/>
            </a:pPr>
            <a:r>
              <a:rPr lang="ar-DZ"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المحاضرة الأولى: المؤسسة والمحيط</a:t>
            </a:r>
            <a:endPar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ctr" rtl="1" eaLnBrk="1" hangingPunct="1">
              <a:defRPr/>
            </a:pPr>
            <a:endParaRPr lang="ar-DZ" sz="2000" b="1" dirty="0">
              <a:solidFill>
                <a:schemeClr val="accent5">
                  <a:lumMod val="50000"/>
                </a:schemeClr>
              </a:solidFill>
              <a:effectLst>
                <a:outerShdw blurRad="38100" dist="38100" dir="2700000" algn="tl">
                  <a:srgbClr val="000000">
                    <a:alpha val="43137"/>
                  </a:srgbClr>
                </a:outerShdw>
              </a:effectLst>
            </a:endParaRPr>
          </a:p>
        </p:txBody>
      </p:sp>
      <p:sp>
        <p:nvSpPr>
          <p:cNvPr id="4103" name="WordArt 18"/>
          <p:cNvSpPr>
            <a:spLocks noChangeArrowheads="1" noChangeShapeType="1" noTextEdit="1"/>
          </p:cNvSpPr>
          <p:nvPr/>
        </p:nvSpPr>
        <p:spPr bwMode="auto">
          <a:xfrm>
            <a:off x="3003550" y="5899150"/>
            <a:ext cx="3367088" cy="5365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1157"/>
              </a:avLst>
            </a:prstTxWarp>
          </a:bodyPr>
          <a:lstStyle/>
          <a:p>
            <a:pPr algn="ctr" rtl="1"/>
            <a:r>
              <a:rPr lang="ar-DZ" sz="1200" b="1" kern="10">
                <a:solidFill>
                  <a:srgbClr val="000000"/>
                </a:solidFill>
                <a:effectLst>
                  <a:outerShdw dist="45791" dir="2021404" algn="ctr" rotWithShape="0">
                    <a:srgbClr val="B2B2B2">
                      <a:alpha val="79999"/>
                    </a:srgbClr>
                  </a:outerShdw>
                </a:effectLst>
              </a:rPr>
              <a:t>المـــوسم الجــامعي: 2022/2021</a:t>
            </a:r>
            <a:endParaRPr lang="fr-FR" sz="1200" b="1" kern="10">
              <a:solidFill>
                <a:srgbClr val="000000"/>
              </a:solidFill>
              <a:effectLst>
                <a:outerShdw dist="45791" dir="2021404" algn="ctr" rotWithShape="0">
                  <a:srgbClr val="B2B2B2">
                    <a:alpha val="79999"/>
                  </a:srgbClr>
                </a:outerShdw>
              </a:effectLst>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4105"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542A928A-9AC1-42F4-8D3D-6F82451EB502}" type="slidenum">
              <a:rPr lang="en-US" altLang="fr-FR" sz="1200">
                <a:solidFill>
                  <a:srgbClr val="898989"/>
                </a:solidFill>
                <a:latin typeface="Arial" panose="020B0604020202020204" pitchFamily="34" charset="0"/>
              </a:rPr>
              <a:pPr algn="l" rtl="0">
                <a:spcBef>
                  <a:spcPct val="0"/>
                </a:spcBef>
                <a:buFontTx/>
                <a:buNone/>
              </a:pPr>
              <a:t>1</a:t>
            </a:fld>
            <a:endParaRPr lang="en-US" altLang="fr-FR" sz="1200">
              <a:solidFill>
                <a:srgbClr val="898989"/>
              </a:solidFill>
              <a:latin typeface="Arial" panose="020B0604020202020204" pitchFamily="34" charset="0"/>
            </a:endParaRPr>
          </a:p>
        </p:txBody>
      </p:sp>
      <p:pic>
        <p:nvPicPr>
          <p:cNvPr id="10" name="Image 9" descr="C:\Users\2018A\Desktop\Nouveau dossier\images (18).jpg"/>
          <p:cNvPicPr/>
          <p:nvPr/>
        </p:nvPicPr>
        <p:blipFill>
          <a:blip r:embed="rId2" cstate="print"/>
          <a:srcRect/>
          <a:stretch>
            <a:fillRect/>
          </a:stretch>
        </p:blipFill>
        <p:spPr bwMode="auto">
          <a:xfrm>
            <a:off x="4946650" y="2959894"/>
            <a:ext cx="4040188" cy="2514600"/>
          </a:xfrm>
          <a:prstGeom prst="ellipse">
            <a:avLst/>
          </a:prstGeom>
          <a:ln>
            <a:noFill/>
          </a:ln>
          <a:effectLst>
            <a:softEdge rad="112500"/>
          </a:effectLst>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solidFill>
                  <a:prstClr val="black">
                    <a:tint val="75000"/>
                  </a:prstClr>
                </a:solidFill>
              </a:rPr>
              <a:t>-  </a:t>
            </a:r>
          </a:p>
        </p:txBody>
      </p:sp>
      <p:sp>
        <p:nvSpPr>
          <p:cNvPr id="11267"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210DB7BA-46D3-4042-9887-B8EB1D41C285}" type="slidenum">
              <a:rPr lang="en-US" altLang="fr-FR" sz="1200">
                <a:solidFill>
                  <a:srgbClr val="898989"/>
                </a:solidFill>
                <a:latin typeface="Arial" panose="020B0604020202020204" pitchFamily="34" charset="0"/>
              </a:rPr>
              <a:pPr algn="l" rtl="0">
                <a:spcBef>
                  <a:spcPct val="0"/>
                </a:spcBef>
                <a:buFontTx/>
                <a:buNone/>
              </a:pPr>
              <a:t>10</a:t>
            </a:fld>
            <a:endParaRPr lang="en-US" altLang="fr-FR" sz="1200">
              <a:solidFill>
                <a:srgbClr val="898989"/>
              </a:solidFill>
              <a:latin typeface="Arial" panose="020B0604020202020204" pitchFamily="34" charset="0"/>
            </a:endParaRPr>
          </a:p>
        </p:txBody>
      </p:sp>
      <p:pic>
        <p:nvPicPr>
          <p:cNvPr id="6" name="Image 5"/>
          <p:cNvPicPr>
            <a:picLocks noChangeAspect="1"/>
          </p:cNvPicPr>
          <p:nvPr/>
        </p:nvPicPr>
        <p:blipFill>
          <a:blip r:embed="rId2"/>
          <a:stretch>
            <a:fillRect/>
          </a:stretch>
        </p:blipFill>
        <p:spPr>
          <a:xfrm>
            <a:off x="294511" y="295835"/>
            <a:ext cx="8358388" cy="685800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2" name="Image 1"/>
          <p:cNvPicPr>
            <a:picLocks noChangeAspect="1"/>
          </p:cNvPicPr>
          <p:nvPr/>
        </p:nvPicPr>
        <p:blipFill>
          <a:blip r:embed="rId3"/>
          <a:stretch>
            <a:fillRect/>
          </a:stretch>
        </p:blipFill>
        <p:spPr>
          <a:xfrm>
            <a:off x="506506" y="0"/>
            <a:ext cx="8230313" cy="1121761"/>
          </a:xfrm>
          <a:prstGeom prst="rect">
            <a:avLst/>
          </a:prstGeom>
        </p:spPr>
      </p:pic>
    </p:spTree>
    <p:extLst>
      <p:ext uri="{BB962C8B-B14F-4D97-AF65-F5344CB8AC3E}">
        <p14:creationId xmlns:p14="http://schemas.microsoft.com/office/powerpoint/2010/main" val="1580778120"/>
      </p:ext>
    </p:extLst>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8750"/>
            <a:ext cx="8229600" cy="730250"/>
          </a:xfrm>
          <a:solidFill>
            <a:schemeClr val="bg2">
              <a:lumMod val="90000"/>
            </a:schemeClr>
          </a:solidFill>
        </p:spPr>
        <p:txBody>
          <a:bodyPr/>
          <a:lstStyle/>
          <a:p>
            <a:pPr>
              <a:defRPr/>
            </a:pPr>
            <a:r>
              <a:rPr lang="ar-DZ" sz="4000" b="1" dirty="0">
                <a:effectLst>
                  <a:outerShdw blurRad="38100" dist="38100" dir="2700000" algn="tl">
                    <a:srgbClr val="000000">
                      <a:alpha val="43137"/>
                    </a:srgbClr>
                  </a:outerShdw>
                </a:effectLst>
              </a:rPr>
              <a:t>أنشطة أو وظائف المؤسسة</a:t>
            </a:r>
            <a:endParaRPr lang="fr-FR" sz="40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0" y="889000"/>
            <a:ext cx="8977313" cy="5678488"/>
          </a:xfrm>
        </p:spPr>
        <p:txBody>
          <a:bodyPr/>
          <a:lstStyle/>
          <a:p>
            <a:pPr marL="0" indent="0">
              <a:buFont typeface="Arial" panose="020B0604020202020204" pitchFamily="34" charset="0"/>
              <a:buNone/>
              <a:defRPr/>
            </a:pPr>
            <a:r>
              <a:rPr lang="ar-DZ"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الوظيفة الماليّة: </a:t>
            </a: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هي عبارة عن العمليات والمهام التي تهتمُّ بالبحث عن المال من مصادره المتنوعة، والممكنة بالنسبة للمؤسسة الاقتصاديّة، وتعتمد هذه الوظيفة على تحديد الحاجات الماليّة للمؤسسة الاقتصاديّة؛ من خلال دراسة خُططها وبرامجها الاستثماريّة، ومن ثمّ اتخاذ القرار باختيار أفضل الإمكانات التي تساهم في تحقيق هذه الخُطط؛ من أجل الوصول إلى الأهداف.</a:t>
            </a:r>
          </a:p>
          <a:p>
            <a:pPr marL="0" indent="0">
              <a:buFont typeface="Arial" panose="020B0604020202020204" pitchFamily="34" charset="0"/>
              <a:buNone/>
              <a:defRPr/>
            </a:pP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الموارد البشريّة: </a:t>
            </a: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هي من الوظائف المنتشرة بشكل كبير في المؤسسات الاقتصاديّة، وتهتمُّ بصياغة الخُطط، وكافة الأشياء المتعلقة بإدارة الموارد البشريّة في المؤسسة.</a:t>
            </a:r>
          </a:p>
          <a:p>
            <a:pPr marL="0" indent="0">
              <a:buFont typeface="Arial" panose="020B0604020202020204" pitchFamily="34" charset="0"/>
              <a:buNone/>
              <a:defRPr/>
            </a:pP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التموين: </a:t>
            </a: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هي الوظيفة التي تبدأ منها أغلب النشاطات والعمليات في المؤسسة الاقتصاديّة </a:t>
            </a:r>
          </a:p>
          <a:p>
            <a:pPr marL="0" indent="0">
              <a:buFont typeface="Arial" panose="020B0604020202020204" pitchFamily="34" charset="0"/>
              <a:buNone/>
              <a:defRPr/>
            </a:pPr>
            <a:r>
              <a:rPr lang="ar-DZ"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الإنتاج: </a:t>
            </a: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هو تنفيذ كافة النشاطات التي تُساهم في جذب عوامل الإنتاج أو المدخلات المستخدمة في العملية الإنتاجيّة، ومن ثمّ المساهمة بتحويلها إلى مخرجات</a:t>
            </a:r>
          </a:p>
          <a:p>
            <a:pPr marL="0" indent="0">
              <a:buFont typeface="Arial" panose="020B0604020202020204" pitchFamily="34" charset="0"/>
              <a:buNone/>
              <a:defRPr/>
            </a:pPr>
            <a:r>
              <a:rPr lang="ar-DZ"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الوظيفة التجاريّة: </a:t>
            </a: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هي عبارة عن العمليات والمهام التي تنفذها المؤسسة الاقتصاديّة بالاعتماد على الإداريين، والموظفين الذين يساهمون بضمان حركة المنتجات والمواد وأغلب الحاجات الخاصة بالمؤسسة</a:t>
            </a:r>
            <a:b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4000" dirty="0"/>
              <a:t/>
            </a:r>
            <a:br>
              <a:rPr lang="ar-DZ" sz="4000" dirty="0"/>
            </a:br>
            <a:endParaRPr lang="fr-FR" sz="4000" dirty="0"/>
          </a:p>
          <a:p>
            <a:pPr marL="0" indent="0" algn="ctr" eaLnBrk="1" fontAlgn="auto" hangingPunct="1">
              <a:lnSpc>
                <a:spcPct val="115000"/>
              </a:lnSpc>
              <a:spcBef>
                <a:spcPts val="0"/>
              </a:spcBef>
              <a:spcAft>
                <a:spcPts val="0"/>
              </a:spcAft>
              <a:buFont typeface="Arial" panose="020B0604020202020204" pitchFamily="34" charset="0"/>
              <a:buNone/>
              <a:defRPr/>
            </a:pPr>
            <a:endParaRPr lang="fr-FR" sz="2400" dirty="0">
              <a:solidFill>
                <a:prstClr val="black"/>
              </a:solidFill>
              <a:ea typeface="Calibri" panose="020F0502020204030204" pitchFamily="34" charset="0"/>
              <a:cs typeface="Arial" panose="020B0604020202020204" pitchFamily="34" charset="0"/>
            </a:endParaRPr>
          </a:p>
          <a:p>
            <a:pPr>
              <a:defRPr/>
            </a:pPr>
            <a:endParaRPr lang="fr-FR" dirty="0"/>
          </a:p>
        </p:txBody>
      </p:sp>
      <p:sp>
        <p:nvSpPr>
          <p:cNvPr id="4" name="Espace réservé du pied de page 3"/>
          <p:cNvSpPr>
            <a:spLocks noGrp="1"/>
          </p:cNvSpPr>
          <p:nvPr>
            <p:ph type="ftr" sz="quarter" idx="11"/>
          </p:nvPr>
        </p:nvSpPr>
        <p:spPr/>
        <p:txBody>
          <a:bodyPr/>
          <a:lstStyle/>
          <a:p>
            <a:pPr>
              <a:defRPr/>
            </a:pPr>
            <a:r>
              <a:rPr lang="en-US"/>
              <a:t>-  </a:t>
            </a:r>
          </a:p>
        </p:txBody>
      </p:sp>
      <p:sp>
        <p:nvSpPr>
          <p:cNvPr id="1024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A7B7A41A-9852-4698-891E-3AE90CEF71DA}" type="slidenum">
              <a:rPr lang="en-US" altLang="fr-FR" sz="1200">
                <a:solidFill>
                  <a:srgbClr val="898989"/>
                </a:solidFill>
                <a:latin typeface="Arial" panose="020B0604020202020204" pitchFamily="34" charset="0"/>
              </a:rPr>
              <a:pPr algn="l" rtl="0">
                <a:spcBef>
                  <a:spcPct val="0"/>
                </a:spcBef>
                <a:buFontTx/>
                <a:buNone/>
              </a:pPr>
              <a:t>11</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0"/>
          <p:cNvSpPr>
            <a:spLocks noChangeArrowheads="1"/>
          </p:cNvSpPr>
          <p:nvPr/>
        </p:nvSpPr>
        <p:spPr bwMode="auto">
          <a:xfrm>
            <a:off x="1087438" y="1951038"/>
            <a:ext cx="6823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4000" b="1">
              <a:solidFill>
                <a:srgbClr val="002060"/>
              </a:solidFill>
              <a:latin typeface="Arial" panose="020B0604020202020204" pitchFamily="34" charset="0"/>
            </a:endParaRPr>
          </a:p>
        </p:txBody>
      </p:sp>
      <p:sp>
        <p:nvSpPr>
          <p:cNvPr id="18" name="Rectangle à coins arrondis 17"/>
          <p:cNvSpPr/>
          <p:nvPr/>
        </p:nvSpPr>
        <p:spPr>
          <a:xfrm>
            <a:off x="322263" y="219075"/>
            <a:ext cx="8640762" cy="6502400"/>
          </a:xfrm>
          <a:prstGeom prst="roundRect">
            <a:avLst/>
          </a:prstGeom>
          <a:solidFill>
            <a:schemeClr val="bg2"/>
          </a:solidFill>
          <a:ln>
            <a:solidFill>
              <a:schemeClr val="accent5">
                <a:lumMod val="20000"/>
                <a:lumOff val="80000"/>
              </a:schemeClr>
            </a:solidFill>
          </a:ln>
        </p:spPr>
        <p:style>
          <a:lnRef idx="1">
            <a:schemeClr val="dk1"/>
          </a:lnRef>
          <a:fillRef idx="2">
            <a:schemeClr val="dk1"/>
          </a:fillRef>
          <a:effectRef idx="1">
            <a:schemeClr val="dk1"/>
          </a:effectRef>
          <a:fontRef idx="minor">
            <a:schemeClr val="dk1"/>
          </a:fontRef>
        </p:style>
        <p:txBody>
          <a:bodyPr anchor="ctr"/>
          <a:lstStyle/>
          <a:p>
            <a:pPr marL="457200" algn="ctr" rtl="1">
              <a:lnSpc>
                <a:spcPct val="115000"/>
              </a:lnSpc>
              <a:spcAft>
                <a:spcPts val="0"/>
              </a:spcAft>
              <a:defRPr/>
            </a:pPr>
            <a:r>
              <a:rPr lang="ar-DZ" sz="4000" b="1"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تصنيف المؤسسات</a:t>
            </a:r>
            <a:r>
              <a:rPr lang="ar-DZ" sz="4000"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a:t>
            </a:r>
            <a:r>
              <a:rPr lang="ar-DZ" sz="3600"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هناك </a:t>
            </a:r>
            <a:r>
              <a:rPr lang="fr-FR" sz="3600" dirty="0" smtClean="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4</a:t>
            </a:r>
            <a:r>
              <a:rPr lang="ar-DZ" sz="3600" dirty="0" smtClean="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معايير </a:t>
            </a:r>
            <a:r>
              <a:rPr lang="ar-DZ" sz="3600"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لتصنيف المؤسسة:</a:t>
            </a:r>
            <a:endParaRPr lang="ar-DZ" sz="3200"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marL="457200" algn="ctr" rtl="1">
              <a:lnSpc>
                <a:spcPct val="115000"/>
              </a:lnSpc>
              <a:spcAft>
                <a:spcPts val="0"/>
              </a:spcAft>
              <a:defRPr/>
            </a:pPr>
            <a:r>
              <a:rPr lang="ar-DZ" sz="32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معيار الملكية</a:t>
            </a:r>
            <a:r>
              <a:rPr lang="ar-DZ" sz="3200"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نميز به ثلاث أشكال للمؤسسات: </a:t>
            </a:r>
            <a:endParaRPr lang="fr-FR"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المؤسسة العمومية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ملك للدولة.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المؤسسة الخاصة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ملك لشخص واحد أو مجموعة أشخاص؛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المؤسسات المختلطة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ملك للدولة والأشخاص.</a:t>
            </a:r>
            <a:endParaRPr lang="fr-FR"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ctr" rtl="1">
              <a:lnSpc>
                <a:spcPct val="115000"/>
              </a:lnSpc>
              <a:spcAft>
                <a:spcPts val="0"/>
              </a:spcAft>
              <a:defRPr/>
            </a:pPr>
            <a:r>
              <a:rPr lang="ar-DZ" sz="32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معيار النشاط</a:t>
            </a:r>
            <a:r>
              <a:rPr lang="ar-DZ" sz="3200"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نميز فيه ما يلي:</a:t>
            </a:r>
            <a:endParaRPr lang="fr-FR"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المؤسسة الصناعية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شراء المواد الأولية وتحويلها ثم تخزن كمنتوج ومن ثم تسوق أو تباع.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المؤسسة التجارية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تشتري بضاعة؛ تخزنها ثم تبيعها مباشرة.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المؤسسات الخدمية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تقدم خدمات بمقابل رمزي أو بدون مقابل.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المؤسسات الفلاحية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نشاطها يكون إنتاجا زراعيا </a:t>
            </a:r>
            <a:r>
              <a:rPr lang="ar-DZ" sz="3200" i="0"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أو تربية </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الحيوانات.</a:t>
            </a:r>
            <a:endParaRPr lang="fr-FR"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ctr" rtl="1">
              <a:lnSpc>
                <a:spcPct val="115000"/>
              </a:lnSpc>
              <a:spcAft>
                <a:spcPts val="0"/>
              </a:spcAft>
              <a:defRPr/>
            </a:pPr>
            <a:r>
              <a:rPr lang="ar-DZ" sz="32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معيار الحجم</a:t>
            </a:r>
            <a:r>
              <a:rPr lang="ar-DZ" sz="3200"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نميز فيه ما يلي:</a:t>
            </a:r>
          </a:p>
          <a:p>
            <a:pPr marL="457200" algn="just" rtl="1">
              <a:lnSpc>
                <a:spcPct val="115000"/>
              </a:lnSpc>
              <a:spcAft>
                <a:spcPts val="0"/>
              </a:spcAft>
              <a:defRPr/>
            </a:pP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نميز فيه مؤسسات</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كبيرة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(عدد عمالها كبير) ومؤسسات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متوسطة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وأخرى </a:t>
            </a:r>
            <a:r>
              <a:rPr lang="ar-DZ" sz="3200" b="1"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صغيرة</a:t>
            </a:r>
            <a:r>
              <a:rPr lang="ar-DZ"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endParaRPr lang="fr-FR" sz="32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14341"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C657EAF-EE47-4AFC-82BF-19FB80BBA4B8}" type="slidenum">
              <a:rPr lang="en-US" altLang="fr-FR" sz="1200">
                <a:solidFill>
                  <a:srgbClr val="898989"/>
                </a:solidFill>
                <a:latin typeface="Arial" panose="020B0604020202020204" pitchFamily="34" charset="0"/>
              </a:rPr>
              <a:pPr algn="l" rtl="0">
                <a:spcBef>
                  <a:spcPct val="0"/>
                </a:spcBef>
                <a:buFontTx/>
                <a:buNone/>
              </a:pPr>
              <a:t>12</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par>
                                <p:cTn id="8" presetID="2" presetClass="entr" presetSubtype="12"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0-#ppt_w/2"/>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0"/>
          <p:cNvSpPr>
            <a:spLocks noChangeArrowheads="1"/>
          </p:cNvSpPr>
          <p:nvPr/>
        </p:nvSpPr>
        <p:spPr bwMode="auto">
          <a:xfrm>
            <a:off x="1087438" y="1951038"/>
            <a:ext cx="6823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4000" b="1">
              <a:solidFill>
                <a:srgbClr val="002060"/>
              </a:solidFill>
              <a:latin typeface="Arial" panose="020B0604020202020204" pitchFamily="34" charset="0"/>
            </a:endParaRPr>
          </a:p>
        </p:txBody>
      </p:sp>
      <p:sp>
        <p:nvSpPr>
          <p:cNvPr id="18" name="Rectangle à coins arrondis 17"/>
          <p:cNvSpPr/>
          <p:nvPr/>
        </p:nvSpPr>
        <p:spPr>
          <a:xfrm>
            <a:off x="322263" y="219075"/>
            <a:ext cx="8640762" cy="6502400"/>
          </a:xfrm>
          <a:prstGeom prst="roundRect">
            <a:avLst/>
          </a:prstGeom>
          <a:solidFill>
            <a:schemeClr val="bg2"/>
          </a:solidFill>
          <a:ln>
            <a:solidFill>
              <a:schemeClr val="accent5">
                <a:lumMod val="20000"/>
                <a:lumOff val="80000"/>
              </a:schemeClr>
            </a:solidFill>
          </a:ln>
        </p:spPr>
        <p:style>
          <a:lnRef idx="1">
            <a:schemeClr val="dk1"/>
          </a:lnRef>
          <a:fillRef idx="2">
            <a:schemeClr val="dk1"/>
          </a:fillRef>
          <a:effectRef idx="1">
            <a:schemeClr val="dk1"/>
          </a:effectRef>
          <a:fontRef idx="minor">
            <a:schemeClr val="dk1"/>
          </a:fontRef>
        </p:style>
        <p:txBody>
          <a:bodyPr anchor="ctr"/>
          <a:lstStyle/>
          <a:p>
            <a:pPr marL="457200" algn="ctr" rtl="1">
              <a:lnSpc>
                <a:spcPct val="115000"/>
              </a:lnSpc>
              <a:spcAft>
                <a:spcPts val="0"/>
              </a:spcAft>
              <a:defRPr/>
            </a:pPr>
            <a:endParaRPr lang="ar-DZ" sz="4000" b="1" i="0" u="sng"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ctr" rtl="1">
              <a:lnSpc>
                <a:spcPct val="115000"/>
              </a:lnSpc>
              <a:spcAft>
                <a:spcPts val="0"/>
              </a:spcAft>
              <a:defRPr/>
            </a:pPr>
            <a:r>
              <a:rPr lang="ar-DZ" sz="4000" b="1" i="0" u="sng"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معيار </a:t>
            </a:r>
            <a:r>
              <a:rPr lang="ar-DZ" sz="40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الشكل القانوني</a:t>
            </a:r>
            <a:r>
              <a:rPr lang="ar-DZ" sz="4000"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r>
              <a:rPr lang="ar-DZ" sz="40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نميز بين شكلين من المؤسسات: </a:t>
            </a:r>
            <a:endParaRPr lang="fr-FR" sz="4000" i="0"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r>
              <a:rPr lang="ar-DZ" sz="4000" b="1" u="sng" dirty="0">
                <a:latin typeface="Arial Rounded MT Bold" panose="020F0704030504030204" pitchFamily="34" charset="0"/>
              </a:rPr>
              <a:t> </a:t>
            </a:r>
            <a:r>
              <a:rPr lang="ar-DZ" sz="4000" b="1" u="sng" dirty="0">
                <a:latin typeface="Arabic Typesetting" panose="03020402040406030203" pitchFamily="66" charset="-78"/>
                <a:cs typeface="Arabic Typesetting" panose="03020402040406030203" pitchFamily="66" charset="-78"/>
              </a:rPr>
              <a:t>أ. مؤسسات فردية:</a:t>
            </a:r>
            <a:r>
              <a:rPr lang="ar-DZ" sz="4000" dirty="0">
                <a:latin typeface="Arabic Typesetting" panose="03020402040406030203" pitchFamily="66" charset="-78"/>
                <a:cs typeface="Arabic Typesetting" panose="03020402040406030203" pitchFamily="66" charset="-78"/>
              </a:rPr>
              <a:t> يمتلكها شخص واحد أو عائلته. وتتلخص مزاياها وعيوبها </a:t>
            </a:r>
            <a:r>
              <a:rPr lang="ar-DZ" sz="4000" dirty="0" smtClean="0">
                <a:latin typeface="Arabic Typesetting" panose="03020402040406030203" pitchFamily="66" charset="-78"/>
                <a:cs typeface="Arabic Typesetting" panose="03020402040406030203" pitchFamily="66" charset="-78"/>
              </a:rPr>
              <a:t>كالآتي:</a:t>
            </a:r>
          </a:p>
          <a:p>
            <a:pPr marL="457200" algn="just" rtl="1">
              <a:lnSpc>
                <a:spcPct val="115000"/>
              </a:lnSpc>
              <a:spcAft>
                <a:spcPts val="0"/>
              </a:spcAft>
              <a:defRPr/>
            </a:pPr>
            <a:endParaRPr lang="ar-DZ" sz="4000" b="1" i="0" u="sng"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3200" i="0" dirty="0" smtClean="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14341"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C657EAF-EE47-4AFC-82BF-19FB80BBA4B8}" type="slidenum">
              <a:rPr lang="en-US" altLang="fr-FR" sz="1200">
                <a:solidFill>
                  <a:srgbClr val="898989"/>
                </a:solidFill>
                <a:latin typeface="Arial" panose="020B0604020202020204" pitchFamily="34" charset="0"/>
              </a:rPr>
              <a:pPr algn="l" rtl="0">
                <a:spcBef>
                  <a:spcPct val="0"/>
                </a:spcBef>
                <a:buFontTx/>
                <a:buNone/>
              </a:pPr>
              <a:t>13</a:t>
            </a:fld>
            <a:endParaRPr lang="en-US" altLang="fr-FR" sz="1200">
              <a:solidFill>
                <a:srgbClr val="898989"/>
              </a:solidFill>
              <a:latin typeface="Arial" panose="020B0604020202020204" pitchFamily="34" charset="0"/>
            </a:endParaRPr>
          </a:p>
        </p:txBody>
      </p:sp>
      <p:pic>
        <p:nvPicPr>
          <p:cNvPr id="3" name="Image 2"/>
          <p:cNvPicPr>
            <a:picLocks noChangeAspect="1"/>
          </p:cNvPicPr>
          <p:nvPr/>
        </p:nvPicPr>
        <p:blipFill>
          <a:blip r:embed="rId3"/>
          <a:stretch>
            <a:fillRect/>
          </a:stretch>
        </p:blipFill>
        <p:spPr>
          <a:xfrm>
            <a:off x="539146" y="2324225"/>
            <a:ext cx="8065707" cy="4163929"/>
          </a:xfrm>
          <a:prstGeom prst="rect">
            <a:avLst/>
          </a:prstGeom>
        </p:spPr>
      </p:pic>
    </p:spTree>
    <p:extLst>
      <p:ext uri="{BB962C8B-B14F-4D97-AF65-F5344CB8AC3E}">
        <p14:creationId xmlns:p14="http://schemas.microsoft.com/office/powerpoint/2010/main" val="164463003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par>
                                <p:cTn id="8" presetID="2" presetClass="entr" presetSubtype="12"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0-#ppt_w/2"/>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0"/>
          <p:cNvSpPr>
            <a:spLocks noChangeArrowheads="1"/>
          </p:cNvSpPr>
          <p:nvPr/>
        </p:nvSpPr>
        <p:spPr bwMode="auto">
          <a:xfrm>
            <a:off x="1087438" y="1951038"/>
            <a:ext cx="6823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4000" b="1">
              <a:solidFill>
                <a:srgbClr val="002060"/>
              </a:solidFill>
              <a:latin typeface="Arial" panose="020B0604020202020204" pitchFamily="34" charset="0"/>
            </a:endParaRPr>
          </a:p>
        </p:txBody>
      </p:sp>
      <p:sp>
        <p:nvSpPr>
          <p:cNvPr id="18" name="Rectangle à coins arrondis 17"/>
          <p:cNvSpPr/>
          <p:nvPr/>
        </p:nvSpPr>
        <p:spPr>
          <a:xfrm>
            <a:off x="322263" y="219075"/>
            <a:ext cx="8640762" cy="6502400"/>
          </a:xfrm>
          <a:prstGeom prst="roundRect">
            <a:avLst/>
          </a:prstGeom>
          <a:solidFill>
            <a:schemeClr val="bg2"/>
          </a:solidFill>
          <a:ln>
            <a:solidFill>
              <a:schemeClr val="accent5">
                <a:lumMod val="20000"/>
                <a:lumOff val="80000"/>
              </a:schemeClr>
            </a:solidFill>
          </a:ln>
        </p:spPr>
        <p:style>
          <a:lnRef idx="1">
            <a:schemeClr val="dk1"/>
          </a:lnRef>
          <a:fillRef idx="2">
            <a:schemeClr val="dk1"/>
          </a:fillRef>
          <a:effectRef idx="1">
            <a:schemeClr val="dk1"/>
          </a:effectRef>
          <a:fontRef idx="minor">
            <a:schemeClr val="dk1"/>
          </a:fontRef>
        </p:style>
        <p:txBody>
          <a:bodyPr anchor="ctr"/>
          <a:lstStyle/>
          <a:p>
            <a:pPr lvl="0" algn="just" rtl="1"/>
            <a:r>
              <a:rPr lang="ar-DZ" sz="3200" b="1" u="sng" smtClean="0">
                <a:latin typeface="Arabic Typesetting" panose="03020402040406030203" pitchFamily="66" charset="-78"/>
                <a:cs typeface="Arabic Typesetting" panose="03020402040406030203" pitchFamily="66" charset="-78"/>
              </a:rPr>
              <a:t>ب. الشركات</a:t>
            </a:r>
            <a:r>
              <a:rPr lang="ar-DZ" sz="3200" b="1" u="sng" dirty="0">
                <a:latin typeface="Arabic Typesetting" panose="03020402040406030203" pitchFamily="66" charset="-78"/>
                <a:cs typeface="Arabic Typesetting" panose="03020402040406030203" pitchFamily="66" charset="-78"/>
              </a:rPr>
              <a:t>: </a:t>
            </a:r>
            <a:r>
              <a:rPr lang="ar-DZ" sz="3200" dirty="0">
                <a:latin typeface="Arabic Typesetting" panose="03020402040406030203" pitchFamily="66" charset="-78"/>
                <a:cs typeface="Arabic Typesetting" panose="03020402040406030203" pitchFamily="66" charset="-78"/>
              </a:rPr>
              <a:t>هي مؤسسة تتعدد </a:t>
            </a:r>
            <a:r>
              <a:rPr lang="ar-DZ" sz="3200" dirty="0" smtClean="0">
                <a:latin typeface="Arabic Typesetting" panose="03020402040406030203" pitchFamily="66" charset="-78"/>
                <a:cs typeface="Arabic Typesetting" panose="03020402040406030203" pitchFamily="66" charset="-78"/>
              </a:rPr>
              <a:t>ملكيتها إلى </a:t>
            </a:r>
            <a:r>
              <a:rPr lang="ar-DZ" sz="3200" dirty="0">
                <a:latin typeface="Arabic Typesetting" panose="03020402040406030203" pitchFamily="66" charset="-78"/>
                <a:cs typeface="Arabic Typesetting" panose="03020402040406030203" pitchFamily="66" charset="-78"/>
              </a:rPr>
              <a:t>شخصين أو أكثر يلتزم كل منهم بتقديم حصة من المال أو من العمل </a:t>
            </a:r>
            <a:r>
              <a:rPr lang="ar-DZ" sz="3200" dirty="0" smtClean="0">
                <a:latin typeface="Arabic Typesetting" panose="03020402040406030203" pitchFamily="66" charset="-78"/>
                <a:cs typeface="Arabic Typesetting" panose="03020402040406030203" pitchFamily="66" charset="-78"/>
              </a:rPr>
              <a:t>لاقتسام </a:t>
            </a:r>
            <a:r>
              <a:rPr lang="ar-DZ" sz="3200" dirty="0">
                <a:latin typeface="Arabic Typesetting" panose="03020402040406030203" pitchFamily="66" charset="-78"/>
                <a:cs typeface="Arabic Typesetting" panose="03020402040406030203" pitchFamily="66" charset="-78"/>
              </a:rPr>
              <a:t>الأرباح أو تحمل الخسائر.</a:t>
            </a:r>
            <a:r>
              <a:rPr lang="ar-DZ" sz="3200" b="1" dirty="0">
                <a:latin typeface="Arabic Typesetting" panose="03020402040406030203" pitchFamily="66" charset="-78"/>
                <a:cs typeface="Arabic Typesetting" panose="03020402040406030203" pitchFamily="66" charset="-78"/>
              </a:rPr>
              <a:t> </a:t>
            </a:r>
            <a:r>
              <a:rPr lang="ar-DZ" sz="3200" b="1" dirty="0" smtClean="0">
                <a:latin typeface="Arabic Typesetting" panose="03020402040406030203" pitchFamily="66" charset="-78"/>
                <a:cs typeface="Arabic Typesetting" panose="03020402040406030203" pitchFamily="66" charset="-78"/>
              </a:rPr>
              <a:t>وتنقسم إلى</a:t>
            </a:r>
            <a:r>
              <a:rPr lang="ar-DZ" sz="3200" b="1" dirty="0">
                <a:latin typeface="Arabic Typesetting" panose="03020402040406030203" pitchFamily="66" charset="-78"/>
                <a:cs typeface="Arabic Typesetting" panose="03020402040406030203" pitchFamily="66" charset="-78"/>
              </a:rPr>
              <a:t>: شركات أشخاص وشركات أموال. </a:t>
            </a:r>
            <a:endParaRPr lang="ar-DZ" sz="3200" b="1" dirty="0" smtClean="0">
              <a:latin typeface="Arabic Typesetting" panose="03020402040406030203" pitchFamily="66" charset="-78"/>
              <a:cs typeface="Arabic Typesetting" panose="03020402040406030203" pitchFamily="66" charset="-78"/>
            </a:endParaRPr>
          </a:p>
          <a:p>
            <a:pPr algn="just" rtl="1"/>
            <a:r>
              <a:rPr lang="ar-DZ" sz="3200" b="1" u="sng" dirty="0">
                <a:latin typeface="Arabic Typesetting" panose="03020402040406030203" pitchFamily="66" charset="-78"/>
                <a:cs typeface="Arabic Typesetting" panose="03020402040406030203" pitchFamily="66" charset="-78"/>
              </a:rPr>
              <a:t>*شركات الأشخاص:</a:t>
            </a:r>
            <a:r>
              <a:rPr lang="ar-DZ" sz="3200" b="1" dirty="0">
                <a:latin typeface="Arabic Typesetting" panose="03020402040406030203" pitchFamily="66" charset="-78"/>
                <a:cs typeface="Arabic Typesetting" panose="03020402040406030203" pitchFamily="66" charset="-78"/>
              </a:rPr>
              <a:t> </a:t>
            </a:r>
            <a:r>
              <a:rPr lang="ar-DZ" sz="3200" dirty="0">
                <a:latin typeface="Arabic Typesetting" panose="03020402040406030203" pitchFamily="66" charset="-78"/>
                <a:cs typeface="Arabic Typesetting" panose="03020402040406030203" pitchFamily="66" charset="-78"/>
              </a:rPr>
              <a:t>وتتضمن </a:t>
            </a:r>
            <a:r>
              <a:rPr lang="ar-DZ" sz="3200" u="sng" dirty="0">
                <a:latin typeface="Arabic Typesetting" panose="03020402040406030203" pitchFamily="66" charset="-78"/>
                <a:cs typeface="Arabic Typesetting" panose="03020402040406030203" pitchFamily="66" charset="-78"/>
              </a:rPr>
              <a:t>شركات التضامن</a:t>
            </a:r>
            <a:r>
              <a:rPr lang="ar-DZ" sz="3200" dirty="0">
                <a:latin typeface="Arabic Typesetting" panose="03020402040406030203" pitchFamily="66" charset="-78"/>
                <a:cs typeface="Arabic Typesetting" panose="03020402040406030203" pitchFamily="66" charset="-78"/>
              </a:rPr>
              <a:t> </a:t>
            </a:r>
            <a:r>
              <a:rPr lang="ar-DZ" sz="3200" u="sng" dirty="0">
                <a:latin typeface="Arabic Typesetting" panose="03020402040406030203" pitchFamily="66" charset="-78"/>
                <a:cs typeface="Arabic Typesetting" panose="03020402040406030203" pitchFamily="66" charset="-78"/>
              </a:rPr>
              <a:t>شركات التوصية البسيطة</a:t>
            </a:r>
            <a:r>
              <a:rPr lang="ar-DZ" sz="3200" dirty="0">
                <a:latin typeface="Arabic Typesetting" panose="03020402040406030203" pitchFamily="66" charset="-78"/>
                <a:cs typeface="Arabic Typesetting" panose="03020402040406030203" pitchFamily="66" charset="-78"/>
              </a:rPr>
              <a:t>: </a:t>
            </a:r>
            <a:r>
              <a:rPr lang="ar-DZ" sz="3200" u="sng" dirty="0">
                <a:latin typeface="Arabic Typesetting" panose="03020402040406030203" pitchFamily="66" charset="-78"/>
                <a:cs typeface="Arabic Typesetting" panose="03020402040406030203" pitchFamily="66" charset="-78"/>
              </a:rPr>
              <a:t>الشركات ذات المسؤولية المحدودة</a:t>
            </a:r>
            <a:r>
              <a:rPr lang="ar-DZ" sz="3200" dirty="0"/>
              <a:t>: </a:t>
            </a:r>
            <a:endParaRPr lang="fr-FR" sz="3200" dirty="0"/>
          </a:p>
          <a:p>
            <a:pPr lvl="0" algn="just" rtl="1"/>
            <a:endParaRPr lang="ar-DZ" sz="3200" b="1" dirty="0"/>
          </a:p>
          <a:p>
            <a:pPr lvl="0" algn="just" rtl="1"/>
            <a:endParaRPr lang="ar-DZ" sz="3200" b="1" dirty="0" smtClean="0"/>
          </a:p>
          <a:p>
            <a:pPr lvl="0" algn="just" rtl="1"/>
            <a:endParaRPr lang="ar-DZ" sz="3200" b="1" dirty="0"/>
          </a:p>
          <a:p>
            <a:pPr lvl="0" algn="just" rtl="1"/>
            <a:endParaRPr lang="ar-DZ" sz="3200" b="1" dirty="0" smtClean="0"/>
          </a:p>
          <a:p>
            <a:pPr lvl="0" algn="just" rtl="1"/>
            <a:endParaRPr lang="ar-DZ" sz="3200" b="1" dirty="0"/>
          </a:p>
          <a:p>
            <a:pPr lvl="0" algn="just" rtl="1"/>
            <a:endParaRPr lang="ar-DZ" sz="3200" b="1" dirty="0" smtClean="0"/>
          </a:p>
          <a:p>
            <a:pPr lvl="0" algn="just" rtl="1"/>
            <a:endParaRPr lang="fr-FR" sz="3200" dirty="0"/>
          </a:p>
        </p:txBody>
      </p:sp>
      <p:sp>
        <p:nvSpPr>
          <p:cNvPr id="2" name="Espace réservé du pied de page 1"/>
          <p:cNvSpPr>
            <a:spLocks noGrp="1"/>
          </p:cNvSpPr>
          <p:nvPr>
            <p:ph type="ftr" sz="quarter" idx="11"/>
          </p:nvPr>
        </p:nvSpPr>
        <p:spPr/>
        <p:txBody>
          <a:bodyPr/>
          <a:lstStyle/>
          <a:p>
            <a:pPr>
              <a:defRPr/>
            </a:pPr>
            <a:r>
              <a:rPr lang="en-US"/>
              <a:t>-  </a:t>
            </a:r>
          </a:p>
        </p:txBody>
      </p:sp>
      <p:sp>
        <p:nvSpPr>
          <p:cNvPr id="14341"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C657EAF-EE47-4AFC-82BF-19FB80BBA4B8}" type="slidenum">
              <a:rPr lang="en-US" altLang="fr-FR" sz="1200">
                <a:solidFill>
                  <a:srgbClr val="898989"/>
                </a:solidFill>
                <a:latin typeface="Arial" panose="020B0604020202020204" pitchFamily="34" charset="0"/>
              </a:rPr>
              <a:pPr algn="l" rtl="0">
                <a:spcBef>
                  <a:spcPct val="0"/>
                </a:spcBef>
                <a:buFontTx/>
                <a:buNone/>
              </a:pPr>
              <a:t>14</a:t>
            </a:fld>
            <a:endParaRPr lang="en-US" altLang="fr-FR" sz="1200">
              <a:solidFill>
                <a:srgbClr val="898989"/>
              </a:solidFill>
              <a:latin typeface="Arial" panose="020B0604020202020204" pitchFamily="34"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2540505217"/>
              </p:ext>
            </p:extLst>
          </p:nvPr>
        </p:nvGraphicFramePr>
        <p:xfrm>
          <a:off x="457200" y="3180428"/>
          <a:ext cx="8310282" cy="3511497"/>
        </p:xfrm>
        <a:graphic>
          <a:graphicData uri="http://schemas.openxmlformats.org/drawingml/2006/table">
            <a:tbl>
              <a:tblPr rtl="1" firstRow="1" firstCol="1" bandRow="1"/>
              <a:tblGrid>
                <a:gridCol w="3211553"/>
                <a:gridCol w="5098729"/>
              </a:tblGrid>
              <a:tr h="567129">
                <a:tc>
                  <a:txBody>
                    <a:bodyPr/>
                    <a:lstStyle/>
                    <a:p>
                      <a:pPr marL="342900" lvl="0" indent="-342900" algn="ctr" rtl="1">
                        <a:spcAft>
                          <a:spcPts val="0"/>
                        </a:spcAft>
                        <a:buSzPts val="1100"/>
                        <a:buFont typeface="Wingdings" panose="05000000000000000000" pitchFamily="2" charset="2"/>
                        <a:buChar char=""/>
                      </a:pPr>
                      <a:r>
                        <a:rPr lang="ar-DZ" sz="2800" b="1" dirty="0">
                          <a:effectLst/>
                          <a:latin typeface="Arabic Typesetting" panose="03020402040406030203" pitchFamily="66" charset="-78"/>
                          <a:ea typeface="Calibri" panose="020F0502020204030204" pitchFamily="34" charset="0"/>
                          <a:cs typeface="Arabic Typesetting" panose="03020402040406030203" pitchFamily="66" charset="-78"/>
                        </a:rPr>
                        <a:t>مزايا شركات الأشخاص:</a:t>
                      </a:r>
                      <a:endParaRPr lang="fr-FR" sz="2800" dirty="0">
                        <a:effectLst/>
                        <a:latin typeface="Arabic Typesetting" panose="03020402040406030203" pitchFamily="66" charset="-78"/>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rtl="1">
                        <a:spcAft>
                          <a:spcPts val="0"/>
                        </a:spcAft>
                        <a:buSzPts val="1100"/>
                        <a:buFont typeface="Wingdings" panose="05000000000000000000" pitchFamily="2" charset="2"/>
                        <a:buChar char=""/>
                      </a:pPr>
                      <a:r>
                        <a:rPr lang="ar-DZ" sz="2800" b="1" dirty="0">
                          <a:effectLst/>
                          <a:latin typeface="Arabic Typesetting" panose="03020402040406030203" pitchFamily="66" charset="-78"/>
                          <a:ea typeface="Calibri" panose="020F0502020204030204" pitchFamily="34" charset="0"/>
                          <a:cs typeface="Arabic Typesetting" panose="03020402040406030203" pitchFamily="66" charset="-78"/>
                        </a:rPr>
                        <a:t>عيوب شركات الأشخاص:</a:t>
                      </a:r>
                      <a:endParaRPr lang="fr-FR" sz="2800" dirty="0">
                        <a:effectLst/>
                        <a:latin typeface="Arabic Typesetting" panose="03020402040406030203" pitchFamily="66" charset="-78"/>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8792">
                <a:tc>
                  <a:txBody>
                    <a:bodyPr/>
                    <a:lstStyle/>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سهولة الانشاء والتسيير؛</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مسؤولية التضامن تؤدي الى التفاني في العمل وبالتالي تحقيق الربح؛</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امكانية الحصول على القروض بسبب تضامن الشركاء.</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انسحاب أو وفاة أحد الشركاء قد يعرض الشركة الى الخطر؛ ومسؤولية غير محدودة للشركاء؛</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وجود عدة شركاء قد يثير بعض النزاعات وسوء التفاهم وتناقض وتعارض في بعض القرارات ما يعود بالسلب على المؤسسة؛</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صعوبة بيع أو التنازل عن الحصص في حالة حدوث نزاعات بين الشركاء.</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12067103"/>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par>
                                <p:cTn id="8" presetID="2" presetClass="entr" presetSubtype="12"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0-#ppt_w/2"/>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0"/>
          <p:cNvSpPr>
            <a:spLocks noChangeArrowheads="1"/>
          </p:cNvSpPr>
          <p:nvPr/>
        </p:nvSpPr>
        <p:spPr bwMode="auto">
          <a:xfrm>
            <a:off x="1087438" y="1951038"/>
            <a:ext cx="6823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4000" b="1">
              <a:solidFill>
                <a:srgbClr val="002060"/>
              </a:solidFill>
              <a:latin typeface="Arial" panose="020B0604020202020204" pitchFamily="34" charset="0"/>
            </a:endParaRPr>
          </a:p>
        </p:txBody>
      </p:sp>
      <p:sp>
        <p:nvSpPr>
          <p:cNvPr id="18" name="Rectangle à coins arrondis 17"/>
          <p:cNvSpPr/>
          <p:nvPr/>
        </p:nvSpPr>
        <p:spPr>
          <a:xfrm>
            <a:off x="322263" y="219075"/>
            <a:ext cx="8640762" cy="6502400"/>
          </a:xfrm>
          <a:prstGeom prst="roundRect">
            <a:avLst/>
          </a:prstGeom>
          <a:solidFill>
            <a:schemeClr val="bg2"/>
          </a:solidFill>
          <a:ln>
            <a:solidFill>
              <a:schemeClr val="accent5">
                <a:lumMod val="20000"/>
                <a:lumOff val="80000"/>
              </a:schemeClr>
            </a:solidFill>
          </a:ln>
        </p:spPr>
        <p:style>
          <a:lnRef idx="1">
            <a:schemeClr val="dk1"/>
          </a:lnRef>
          <a:fillRef idx="2">
            <a:schemeClr val="dk1"/>
          </a:fillRef>
          <a:effectRef idx="1">
            <a:schemeClr val="dk1"/>
          </a:effectRef>
          <a:fontRef idx="minor">
            <a:schemeClr val="dk1"/>
          </a:fontRef>
        </p:style>
        <p:txBody>
          <a:bodyPr anchor="ctr"/>
          <a:lstStyle/>
          <a:p>
            <a:pPr marL="457200" algn="ctr" rtl="1">
              <a:lnSpc>
                <a:spcPct val="115000"/>
              </a:lnSpc>
              <a:spcAft>
                <a:spcPts val="0"/>
              </a:spcAft>
              <a:defRPr/>
            </a:pPr>
            <a:endParaRPr lang="ar-DZ" sz="4000" b="1" i="0" u="sng" dirty="0" smtClean="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algn="just" rtl="1">
              <a:spcAft>
                <a:spcPts val="0"/>
              </a:spcAft>
            </a:pPr>
            <a:r>
              <a:rPr lang="ar-DZ" sz="3600" b="1" u="sng" dirty="0">
                <a:latin typeface="Arabic Typesetting" panose="03020402040406030203" pitchFamily="66" charset="-78"/>
                <a:ea typeface="Calibri" panose="020F0502020204030204" pitchFamily="34" charset="0"/>
                <a:cs typeface="Arabic Typesetting" panose="03020402040406030203" pitchFamily="66" charset="-78"/>
              </a:rPr>
              <a:t>شركات الأموال:</a:t>
            </a:r>
            <a:r>
              <a:rPr lang="ar-DZ" sz="3600" b="1" dirty="0">
                <a:latin typeface="Arabic Typesetting" panose="03020402040406030203" pitchFamily="66" charset="-78"/>
                <a:ea typeface="Calibri" panose="020F0502020204030204" pitchFamily="34" charset="0"/>
                <a:cs typeface="Arabic Typesetting" panose="03020402040406030203" pitchFamily="66" charset="-78"/>
              </a:rPr>
              <a:t> </a:t>
            </a:r>
            <a:r>
              <a:rPr lang="ar-DZ" sz="3600" dirty="0">
                <a:latin typeface="Arabic Typesetting" panose="03020402040406030203" pitchFamily="66" charset="-78"/>
                <a:ea typeface="Calibri" panose="020F0502020204030204" pitchFamily="34" charset="0"/>
                <a:cs typeface="Arabic Typesetting" panose="03020402040406030203" pitchFamily="66" charset="-78"/>
              </a:rPr>
              <a:t>وتتضمن: </a:t>
            </a:r>
            <a:r>
              <a:rPr lang="ar-DZ" sz="3600" u="sng" dirty="0">
                <a:latin typeface="Arabic Typesetting" panose="03020402040406030203" pitchFamily="66" charset="-78"/>
                <a:ea typeface="Calibri" panose="020F0502020204030204" pitchFamily="34" charset="0"/>
                <a:cs typeface="Arabic Typesetting" panose="03020402040406030203" pitchFamily="66" charset="-78"/>
              </a:rPr>
              <a:t>شركات التوصية بالأسهم</a:t>
            </a:r>
            <a:r>
              <a:rPr lang="ar-DZ" sz="3600" dirty="0">
                <a:latin typeface="Arabic Typesetting" panose="03020402040406030203" pitchFamily="66" charset="-78"/>
                <a:ea typeface="Calibri" panose="020F0502020204030204" pitchFamily="34" charset="0"/>
                <a:cs typeface="Arabic Typesetting" panose="03020402040406030203" pitchFamily="66" charset="-78"/>
              </a:rPr>
              <a:t>؛ </a:t>
            </a:r>
            <a:r>
              <a:rPr lang="ar-DZ" sz="3600" u="sng" dirty="0">
                <a:latin typeface="Arabic Typesetting" panose="03020402040406030203" pitchFamily="66" charset="-78"/>
                <a:ea typeface="Calibri" panose="020F0502020204030204" pitchFamily="34" charset="0"/>
                <a:cs typeface="Arabic Typesetting" panose="03020402040406030203" pitchFamily="66" charset="-78"/>
              </a:rPr>
              <a:t>شركات المساهمة</a:t>
            </a:r>
            <a:r>
              <a:rPr lang="ar-DZ" sz="3600" dirty="0">
                <a:latin typeface="Arabic Typesetting" panose="03020402040406030203" pitchFamily="66" charset="-78"/>
                <a:ea typeface="Calibri" panose="020F0502020204030204" pitchFamily="34" charset="0"/>
                <a:cs typeface="Arabic Typesetting" panose="03020402040406030203" pitchFamily="66" charset="-78"/>
              </a:rPr>
              <a:t> </a:t>
            </a:r>
            <a:endParaRPr lang="fr-FR" sz="3600" dirty="0">
              <a:latin typeface="Arabic Typesetting" panose="03020402040406030203" pitchFamily="66" charset="-78"/>
              <a:cs typeface="Arabic Typesetting" panose="03020402040406030203" pitchFamily="66" charset="-78"/>
            </a:endParaRPr>
          </a:p>
          <a:p>
            <a:pPr marL="457200" algn="just" rtl="1">
              <a:lnSpc>
                <a:spcPct val="115000"/>
              </a:lnSpc>
              <a:spcAft>
                <a:spcPts val="0"/>
              </a:spcAft>
              <a:defRPr/>
            </a:pPr>
            <a:endParaRPr lang="ar-DZ" sz="4000" b="1" i="0" u="sng" dirty="0" smtClean="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smtClean="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smtClean="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4000" b="1" i="0" u="sng"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rtl="1">
              <a:lnSpc>
                <a:spcPct val="115000"/>
              </a:lnSpc>
              <a:spcAft>
                <a:spcPts val="0"/>
              </a:spcAft>
              <a:defRPr/>
            </a:pPr>
            <a:endParaRPr lang="ar-DZ" sz="3200" i="0" dirty="0" smtClean="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pPr>
              <a:defRPr/>
            </a:pPr>
            <a:r>
              <a:rPr lang="en-US">
                <a:solidFill>
                  <a:prstClr val="black">
                    <a:tint val="75000"/>
                  </a:prstClr>
                </a:solidFill>
              </a:rPr>
              <a:t>-  </a:t>
            </a:r>
          </a:p>
        </p:txBody>
      </p:sp>
      <p:sp>
        <p:nvSpPr>
          <p:cNvPr id="14341"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C657EAF-EE47-4AFC-82BF-19FB80BBA4B8}" type="slidenum">
              <a:rPr lang="en-US" altLang="fr-FR" sz="1200">
                <a:solidFill>
                  <a:srgbClr val="898989"/>
                </a:solidFill>
                <a:latin typeface="Arial" panose="020B0604020202020204" pitchFamily="34" charset="0"/>
              </a:rPr>
              <a:pPr algn="l" rtl="0">
                <a:spcBef>
                  <a:spcPct val="0"/>
                </a:spcBef>
                <a:buFontTx/>
                <a:buNone/>
              </a:pPr>
              <a:t>15</a:t>
            </a:fld>
            <a:endParaRPr lang="en-US" altLang="fr-FR" sz="1200">
              <a:solidFill>
                <a:srgbClr val="898989"/>
              </a:solidFill>
              <a:latin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1857286194"/>
              </p:ext>
            </p:extLst>
          </p:nvPr>
        </p:nvGraphicFramePr>
        <p:xfrm>
          <a:off x="766483" y="1951038"/>
          <a:ext cx="8027894" cy="4244367"/>
        </p:xfrm>
        <a:graphic>
          <a:graphicData uri="http://schemas.openxmlformats.org/drawingml/2006/table">
            <a:tbl>
              <a:tblPr rtl="1" firstRow="1" firstCol="1" bandRow="1"/>
              <a:tblGrid>
                <a:gridCol w="3555410"/>
                <a:gridCol w="4472484"/>
              </a:tblGrid>
              <a:tr h="809271">
                <a:tc>
                  <a:txBody>
                    <a:bodyPr/>
                    <a:lstStyle/>
                    <a:p>
                      <a:pPr algn="ctr" rtl="1">
                        <a:lnSpc>
                          <a:spcPct val="115000"/>
                        </a:lnSpc>
                        <a:spcAft>
                          <a:spcPts val="0"/>
                        </a:spcAft>
                      </a:pPr>
                      <a:r>
                        <a:rPr lang="ar-DZ" sz="2800" b="1" dirty="0">
                          <a:effectLst/>
                          <a:latin typeface="Arabic Typesetting" panose="03020402040406030203" pitchFamily="66" charset="-78"/>
                          <a:ea typeface="Calibri" panose="020F0502020204030204" pitchFamily="34" charset="0"/>
                          <a:cs typeface="Arabic Typesetting" panose="03020402040406030203" pitchFamily="66" charset="-78"/>
                        </a:rPr>
                        <a:t>مزايا شركات الأموال:</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800" b="1">
                          <a:effectLst/>
                          <a:latin typeface="Arabic Typesetting" panose="03020402040406030203" pitchFamily="66" charset="-78"/>
                          <a:ea typeface="Calibri" panose="020F0502020204030204" pitchFamily="34" charset="0"/>
                          <a:cs typeface="Arabic Typesetting" panose="03020402040406030203" pitchFamily="66" charset="-78"/>
                        </a:rPr>
                        <a:t>مساوئ شركات الأموال:</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7079">
                <a:tc>
                  <a:txBody>
                    <a:bodyPr/>
                    <a:lstStyle/>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مسؤولية المساهمون محدودة بقيمة أسهمهم أو سنداتهم؛</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إمكانية الحصول على القروض بشكل أسهل وأسرع؛</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حياة المؤسسة أكثر استقرار؛</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إمكانية استخدام ذوي المهارات والكفاءات العالية؛</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بسبب كثرة المساومين قد تظهر البيروقراطية والمشاكل الإدارية الناجمة عن تعدد المراقبين؛</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ctr" rtl="1">
                        <a:lnSpc>
                          <a:spcPct val="115000"/>
                        </a:lnSpc>
                        <a:spcAft>
                          <a:spcPts val="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قد يحدث عدم الاهتمام بشؤون الشركة من قبل مسيريها غير المساهمين وهذا في غياب حافز الملكية.</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679981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par>
                                <p:cTn id="8" presetID="2" presetClass="entr" presetSubtype="12"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0-#ppt_w/2"/>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0"/>
          <p:cNvSpPr>
            <a:spLocks noChangeArrowheads="1"/>
          </p:cNvSpPr>
          <p:nvPr/>
        </p:nvSpPr>
        <p:spPr bwMode="auto">
          <a:xfrm>
            <a:off x="1036638" y="1943100"/>
            <a:ext cx="6823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4000" b="1">
              <a:solidFill>
                <a:srgbClr val="002060"/>
              </a:solidFill>
              <a:latin typeface="Arial" panose="020B0604020202020204" pitchFamily="34" charset="0"/>
            </a:endParaRPr>
          </a:p>
        </p:txBody>
      </p:sp>
      <p:sp>
        <p:nvSpPr>
          <p:cNvPr id="37" name="Rectangle 3"/>
          <p:cNvSpPr>
            <a:spLocks noGrp="1" noChangeArrowheads="1"/>
          </p:cNvSpPr>
          <p:nvPr>
            <p:ph idx="1"/>
          </p:nvPr>
        </p:nvSpPr>
        <p:spPr>
          <a:xfrm>
            <a:off x="234950" y="296863"/>
            <a:ext cx="8561388" cy="6245225"/>
          </a:xfrm>
          <a:solidFill>
            <a:schemeClr val="bg2"/>
          </a:solidFill>
        </p:spPr>
        <p:txBody>
          <a:bodyPr rtlCol="1">
            <a:noAutofit/>
          </a:bodyPr>
          <a:lstStyle/>
          <a:p>
            <a:pPr marL="0" indent="0" algn="ctr">
              <a:spcAft>
                <a:spcPts val="0"/>
              </a:spcAft>
              <a:buFont typeface="Arial" panose="020B0604020202020204" pitchFamily="34" charset="0"/>
              <a:buNone/>
              <a:defRPr/>
            </a:pPr>
            <a:r>
              <a:rPr lang="ar-SA" sz="40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تعريف البيئة</a:t>
            </a:r>
            <a:r>
              <a:rPr lang="ar-DZ" sz="40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a:t>
            </a:r>
            <a:endParaRPr lang="ar-DZ"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marL="0" indent="0" algn="just">
              <a:spcAft>
                <a:spcPts val="0"/>
              </a:spcAft>
              <a:buFont typeface="Arial" panose="020B0604020202020204" pitchFamily="34" charset="0"/>
              <a:buNone/>
              <a:defRPr/>
            </a:pPr>
            <a:r>
              <a:rPr lang="ar-SA"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في الحقيقة لا يوجد اتفاق واضح حول تعريف المحيط، بسبب تعقد وتداخل عناصره، وكل تعريف يعكس وجهة نظر القائم بالتحليل، لكننا سنتعرف فيما يلي لأهم التعاريف:</a:t>
            </a:r>
            <a:endParaRPr lang="ar-DZ"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0" indent="0" algn="just">
              <a:spcAft>
                <a:spcPts val="0"/>
              </a:spcAft>
              <a:buFont typeface="Arial" panose="020B0604020202020204" pitchFamily="34" charset="0"/>
              <a:buNone/>
              <a:defRPr/>
            </a:pPr>
            <a:r>
              <a:rPr lang="ar-DZ"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ي</a:t>
            </a:r>
            <a:r>
              <a:rPr lang="ar-SA" sz="3600" u="sng" dirty="0">
                <a:solidFill>
                  <a:srgbClr val="FF0000"/>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مكن تعريف البيئة </a:t>
            </a:r>
            <a:r>
              <a:rPr lang="ar-SA"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بأنها مجموعة العوامل والمتغيرات التي تؤثر في أداء المنظمات، حيث تتكون بيئة المنظمة بالمعنى الواسع من المحيط الخارجي الذي نسميه بالبيئة الخارجية والإطار الداخلي يمثل البيئة الداخلية، فالبيئة الخارجية تعني كل ما هو موجود خارج حدود المنظمة، والذي يمكن أن يؤثر فيها بشكل مباشر </a:t>
            </a:r>
            <a:r>
              <a:rPr lang="ar-DZ"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أ</a:t>
            </a:r>
            <a:r>
              <a:rPr lang="ar-SA"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و غير مباشر، </a:t>
            </a:r>
            <a:r>
              <a:rPr lang="ar-DZ"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أ</a:t>
            </a:r>
            <a:r>
              <a:rPr lang="ar-SA"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ما البيئة الداخلية فهي مجمل الظروف والقوى التي توجد داخل المنظمة</a:t>
            </a:r>
            <a:r>
              <a:rPr lang="fr-FR" sz="36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a:t>
            </a:r>
          </a:p>
          <a:p>
            <a:pPr indent="0" algn="just">
              <a:spcAft>
                <a:spcPts val="0"/>
              </a:spcAft>
              <a:buFont typeface="Arial" panose="020B0604020202020204" pitchFamily="34" charset="0"/>
              <a:buNone/>
              <a:defRPr/>
            </a:pPr>
            <a:r>
              <a:rPr lang="ar-DZ"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ويمكن القول ب</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أن المحيط من القيود التي تحدد سلوك المؤسسة، كما أنه يحدد نماذج أو طرق التصرف في الأزمة لنجاح وبقاء المنظمة أو تحقيق أهدافها</a:t>
            </a:r>
            <a:r>
              <a:rPr lang="ar-SA" sz="3600" dirty="0">
                <a:latin typeface="Times New Roman" panose="02020603050405020304" pitchFamily="18" charset="0"/>
                <a:ea typeface="Times New Roman" panose="02020603050405020304" pitchFamily="18" charset="0"/>
                <a:cs typeface="Arabic Typesetting" panose="03020402040406030203" pitchFamily="66" charset="-78"/>
              </a:rPr>
              <a:t>.</a:t>
            </a:r>
            <a:endParaRPr lang="fr-FR" sz="2400" dirty="0">
              <a:latin typeface="Times New Roman" panose="02020603050405020304" pitchFamily="18" charset="0"/>
              <a:ea typeface="Times New Roman" panose="02020603050405020304" pitchFamily="18" charset="0"/>
            </a:endParaRPr>
          </a:p>
          <a:p>
            <a:pPr marL="0" indent="0" algn="just">
              <a:spcAft>
                <a:spcPts val="0"/>
              </a:spcAft>
              <a:buSzPts val="1000"/>
              <a:buFont typeface="Arial" panose="020B0604020202020204" pitchFamily="34" charset="0"/>
              <a:buNone/>
              <a:defRPr/>
            </a:pPr>
            <a:endParaRPr lang="fr-FR" sz="3600" b="1"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16389"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5F25C961-8A88-4203-9C38-F9BC834EE162}" type="slidenum">
              <a:rPr lang="en-US" altLang="fr-FR" sz="1200">
                <a:solidFill>
                  <a:srgbClr val="898989"/>
                </a:solidFill>
                <a:latin typeface="Arial" panose="020B0604020202020204" pitchFamily="34" charset="0"/>
              </a:rPr>
              <a:pPr algn="l" rtl="0">
                <a:spcBef>
                  <a:spcPct val="0"/>
                </a:spcBef>
                <a:buFontTx/>
                <a:buNone/>
              </a:pPr>
              <a:t>16</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7">
                                            <p:bg/>
                                          </p:spTgt>
                                        </p:tgtEl>
                                        <p:attrNameLst>
                                          <p:attrName>style.visibility</p:attrName>
                                        </p:attrNameLst>
                                      </p:cBhvr>
                                      <p:to>
                                        <p:strVal val="visible"/>
                                      </p:to>
                                    </p:set>
                                    <p:anim calcmode="lin" valueType="num">
                                      <p:cBhvr additive="base">
                                        <p:cTn id="11" dur="500" fill="hold"/>
                                        <p:tgtEl>
                                          <p:spTgt spid="37">
                                            <p:bg/>
                                          </p:spTgt>
                                        </p:tgtEl>
                                        <p:attrNameLst>
                                          <p:attrName>ppt_x</p:attrName>
                                        </p:attrNameLst>
                                      </p:cBhvr>
                                      <p:tavLst>
                                        <p:tav tm="0">
                                          <p:val>
                                            <p:strVal val="#ppt_x"/>
                                          </p:val>
                                        </p:tav>
                                        <p:tav tm="100000">
                                          <p:val>
                                            <p:strVal val="#ppt_x"/>
                                          </p:val>
                                        </p:tav>
                                      </p:tavLst>
                                    </p:anim>
                                    <p:anim calcmode="lin" valueType="num">
                                      <p:cBhvr additive="base">
                                        <p:cTn id="12" dur="500" fill="hold"/>
                                        <p:tgtEl>
                                          <p:spTgt spid="37">
                                            <p:bg/>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anim calcmode="lin" valueType="num">
                                      <p:cBhvr additive="base">
                                        <p:cTn id="1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7">
                                            <p:txEl>
                                              <p:pRg st="1" end="1"/>
                                            </p:txEl>
                                          </p:spTgt>
                                        </p:tgtEl>
                                        <p:attrNameLst>
                                          <p:attrName>style.visibility</p:attrName>
                                        </p:attrNameLst>
                                      </p:cBhvr>
                                      <p:to>
                                        <p:strVal val="visible"/>
                                      </p:to>
                                    </p:set>
                                    <p:anim calcmode="lin" valueType="num">
                                      <p:cBhvr additive="base">
                                        <p:cTn id="23" dur="500" fill="hold"/>
                                        <p:tgtEl>
                                          <p:spTgt spid="3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7">
                                            <p:txEl>
                                              <p:pRg st="2" end="2"/>
                                            </p:txEl>
                                          </p:spTgt>
                                        </p:tgtEl>
                                        <p:attrNameLst>
                                          <p:attrName>style.visibility</p:attrName>
                                        </p:attrNameLst>
                                      </p:cBhvr>
                                      <p:to>
                                        <p:strVal val="visible"/>
                                      </p:to>
                                    </p:set>
                                    <p:anim calcmode="lin" valueType="num">
                                      <p:cBhvr additive="base">
                                        <p:cTn id="29"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7">
                                            <p:txEl>
                                              <p:pRg st="3" end="3"/>
                                            </p:txEl>
                                          </p:spTgt>
                                        </p:tgtEl>
                                        <p:attrNameLst>
                                          <p:attrName>style.visibility</p:attrName>
                                        </p:attrNameLst>
                                      </p:cBhvr>
                                      <p:to>
                                        <p:strVal val="visible"/>
                                      </p:to>
                                    </p:set>
                                    <p:anim calcmode="lin" valueType="num">
                                      <p:cBhvr additive="base">
                                        <p:cTn id="35" dur="500" fill="hold"/>
                                        <p:tgtEl>
                                          <p:spTgt spid="37">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7"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1843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2F9367E-AD6E-4FA4-A1B7-E44B6782366D}" type="slidenum">
              <a:rPr lang="en-US" altLang="fr-FR" sz="1200">
                <a:solidFill>
                  <a:srgbClr val="898989"/>
                </a:solidFill>
                <a:latin typeface="Arial" panose="020B0604020202020204" pitchFamily="34" charset="0"/>
              </a:rPr>
              <a:pPr algn="l" rtl="0">
                <a:spcBef>
                  <a:spcPct val="0"/>
                </a:spcBef>
                <a:buFontTx/>
                <a:buNone/>
              </a:pPr>
              <a:t>17</a:t>
            </a:fld>
            <a:endParaRPr lang="en-US" altLang="fr-FR" sz="1200">
              <a:solidFill>
                <a:srgbClr val="898989"/>
              </a:solidFill>
              <a:latin typeface="Arial" panose="020B0604020202020204" pitchFamily="34" charset="0"/>
            </a:endParaRPr>
          </a:p>
        </p:txBody>
      </p:sp>
      <p:pic>
        <p:nvPicPr>
          <p:cNvPr id="18436"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19459"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B73481ED-0A55-4889-8235-BFE3B96BA790}" type="slidenum">
              <a:rPr lang="en-US" altLang="fr-FR" sz="1200">
                <a:solidFill>
                  <a:srgbClr val="898989"/>
                </a:solidFill>
                <a:latin typeface="Arial" panose="020B0604020202020204" pitchFamily="34" charset="0"/>
              </a:rPr>
              <a:pPr algn="l" rtl="0">
                <a:spcBef>
                  <a:spcPct val="0"/>
                </a:spcBef>
                <a:buFontTx/>
                <a:buNone/>
              </a:pPr>
              <a:t>18</a:t>
            </a:fld>
            <a:endParaRPr lang="en-US" altLang="fr-FR" sz="1200">
              <a:solidFill>
                <a:srgbClr val="898989"/>
              </a:solidFill>
              <a:latin typeface="Arial" panose="020B0604020202020204" pitchFamily="34" charset="0"/>
            </a:endParaRPr>
          </a:p>
        </p:txBody>
      </p:sp>
      <p:pic>
        <p:nvPicPr>
          <p:cNvPr id="6" name="Image 5"/>
          <p:cNvPicPr>
            <a:picLocks noChangeAspect="1"/>
          </p:cNvPicPr>
          <p:nvPr/>
        </p:nvPicPr>
        <p:blipFill>
          <a:blip r:embed="rId2"/>
          <a:stretch>
            <a:fillRect/>
          </a:stretch>
        </p:blipFill>
        <p:spPr>
          <a:xfrm>
            <a:off x="167424" y="1017430"/>
            <a:ext cx="8847785" cy="5840569"/>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7" name="Rectangle 6"/>
          <p:cNvSpPr/>
          <p:nvPr/>
        </p:nvSpPr>
        <p:spPr>
          <a:xfrm>
            <a:off x="1360488" y="114300"/>
            <a:ext cx="6232525" cy="1014413"/>
          </a:xfrm>
          <a:prstGeom prst="rect">
            <a:avLst/>
          </a:prstGeom>
        </p:spPr>
        <p:txBody>
          <a:bodyPr wrap="none">
            <a:spAutoFit/>
          </a:bodyPr>
          <a:lstStyle/>
          <a:p>
            <a:pPr algn="ctr">
              <a:defRPr/>
            </a:pPr>
            <a:r>
              <a:rPr lang="ar-DZ" sz="6000" b="1" dirty="0">
                <a:solidFill>
                  <a:prstClr val="black"/>
                </a:solidFill>
                <a:effectLst>
                  <a:outerShdw blurRad="38100" dist="38100" dir="2700000" algn="tl">
                    <a:srgbClr val="000000">
                      <a:alpha val="43137"/>
                    </a:srgbClr>
                  </a:outerShdw>
                </a:effectLst>
                <a:latin typeface="Arial Black" panose="020B0A04020102020204" pitchFamily="34" charset="0"/>
                <a:cs typeface="Arabic Typesetting" panose="03020402040406030203" pitchFamily="66" charset="-78"/>
              </a:rPr>
              <a:t>تحليل البيئة الخارجية الجزئية</a:t>
            </a:r>
            <a:r>
              <a:rPr lang="ar-DZ" sz="5400" b="1" dirty="0">
                <a:solidFill>
                  <a:srgbClr val="002060"/>
                </a:solidFill>
                <a:effectLst>
                  <a:outerShdw blurRad="38100" dist="38100" dir="2700000" algn="tl">
                    <a:srgbClr val="000000">
                      <a:alpha val="43137"/>
                    </a:srgbClr>
                  </a:outerShdw>
                </a:effectLst>
                <a:latin typeface="Arial Black" panose="020B0A04020102020204" pitchFamily="34" charset="0"/>
                <a:cs typeface="Arabic Typesetting" panose="03020402040406030203" pitchFamily="66" charset="-78"/>
              </a:rPr>
              <a:t> (المباشرة)</a:t>
            </a:r>
            <a:endParaRPr lang="fr-FR" dirty="0">
              <a:latin typeface="Arial Black" panose="020B0A04020102020204" pitchFamily="34" charset="0"/>
            </a:endParaRPr>
          </a:p>
        </p:txBody>
      </p:sp>
    </p:spTree>
  </p:cSld>
  <p:clrMapOvr>
    <a:masterClrMapping/>
  </p:clrMapOvr>
  <p:transition>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20483"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778CEDD9-30FC-473E-8E77-23BDC26F4CC3}" type="slidenum">
              <a:rPr lang="en-US" altLang="fr-FR" sz="1200">
                <a:solidFill>
                  <a:srgbClr val="898989"/>
                </a:solidFill>
                <a:latin typeface="Arial" panose="020B0604020202020204" pitchFamily="34" charset="0"/>
              </a:rPr>
              <a:pPr algn="l" rtl="0">
                <a:spcBef>
                  <a:spcPct val="0"/>
                </a:spcBef>
                <a:buFontTx/>
                <a:buNone/>
              </a:pPr>
              <a:t>19</a:t>
            </a:fld>
            <a:endParaRPr lang="en-US" altLang="fr-FR" sz="1200">
              <a:solidFill>
                <a:srgbClr val="898989"/>
              </a:solidFill>
              <a:latin typeface="Arial" panose="020B0604020202020204" pitchFamily="34" charset="0"/>
            </a:endParaRPr>
          </a:p>
        </p:txBody>
      </p:sp>
      <p:pic>
        <p:nvPicPr>
          <p:cNvPr id="20484"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7663" y="219075"/>
            <a:ext cx="8423275" cy="637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1312863"/>
            <a:ext cx="8274050" cy="5203825"/>
          </a:xfrm>
          <a:solidFill>
            <a:schemeClr val="bg2"/>
          </a:solidFill>
        </p:spPr>
        <p:txBody>
          <a:bodyPr/>
          <a:lstStyle/>
          <a:p>
            <a:pPr marL="0" indent="0" algn="just">
              <a:lnSpc>
                <a:spcPct val="115000"/>
              </a:lnSpc>
              <a:spcAft>
                <a:spcPts val="0"/>
              </a:spcAft>
              <a:buFont typeface="Arial" panose="020B0604020202020204" pitchFamily="34" charset="0"/>
              <a:buNone/>
              <a:defRPr/>
            </a:pPr>
            <a:r>
              <a:rPr lang="fr-FR" sz="3600" b="1" dirty="0">
                <a:ea typeface="Times New Roman" panose="02020603050405020304" pitchFamily="18" charset="0"/>
                <a:cs typeface="Arabic Typesetting" panose="03020402040406030203" pitchFamily="66" charset="-78"/>
              </a:rPr>
              <a:t>	</a:t>
            </a:r>
            <a:r>
              <a:rPr lang="ar-DZ" sz="4000" b="1" dirty="0">
                <a:effectLst>
                  <a:outerShdw blurRad="38100" dist="38100" dir="2700000" algn="tl">
                    <a:srgbClr val="000000">
                      <a:alpha val="43137"/>
                    </a:srgbClr>
                  </a:outerShdw>
                </a:effectLst>
                <a:ea typeface="Times New Roman" panose="02020603050405020304" pitchFamily="18" charset="0"/>
                <a:cs typeface="Arabic Typesetting" panose="03020402040406030203" pitchFamily="66" charset="-78"/>
              </a:rPr>
              <a:t>تعد المؤسسة الاقتصادية الهيكل القائم والمحرك الأساسي لكل نشاط اقتصادي باعتبارها النواة الأساسية فيه،</a:t>
            </a:r>
            <a:r>
              <a:rPr lang="ar-DZ" sz="40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a:t>
            </a:r>
            <a:r>
              <a:rPr lang="ar-DZ" sz="4000" b="1" dirty="0">
                <a:effectLst>
                  <a:outerShdw blurRad="38100" dist="38100" dir="2700000" algn="tl">
                    <a:srgbClr val="000000">
                      <a:alpha val="43137"/>
                    </a:srgbClr>
                  </a:outerShdw>
                </a:effectLst>
                <a:ea typeface="Times New Roman" panose="02020603050405020304" pitchFamily="18" charset="0"/>
                <a:cs typeface="Arabic Typesetting" panose="03020402040406030203" pitchFamily="66" charset="-78"/>
              </a:rPr>
              <a:t>حيث تمارس نشاطها وسط محيط تختلف مميزاته من مجتمع إلى آخر ومن وقت إلى آخر، و</a:t>
            </a:r>
            <a:r>
              <a:rPr lang="ar-DZ" sz="40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بطبيعة الحال إن علاقة المؤسسة بهذا المحيط هي علاقة تأثير وتأثر، ولذلك وجب دراسة طبيعة ومحتوى محيط المؤسسة لمعرفة مختلف نقاط القوة ونقاط الضعف للمؤسسة والتعامل معها. فما هي المؤسسة الاقتصادية؟ وما هو دورها؟ وما هي علاقة المؤسسة بالمحيط؟</a:t>
            </a:r>
            <a:endParaRPr lang="fr-FR" sz="4000" b="1"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marL="0" indent="0" algn="justLow" eaLnBrk="1" hangingPunct="1">
              <a:buFont typeface="Arial" panose="020B0604020202020204" pitchFamily="34" charset="0"/>
              <a:buNone/>
              <a:defRPr/>
            </a:pPr>
            <a:endParaRPr lang="en-US" altLang="fr-FR"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8199" name="Rectangle 21"/>
          <p:cNvSpPr>
            <a:spLocks noChangeArrowheads="1"/>
          </p:cNvSpPr>
          <p:nvPr/>
        </p:nvSpPr>
        <p:spPr bwMode="auto">
          <a:xfrm>
            <a:off x="1763713" y="173038"/>
            <a:ext cx="4881562" cy="1016000"/>
          </a:xfrm>
          <a:prstGeom prst="rect">
            <a:avLst/>
          </a:prstGeom>
          <a:solidFill>
            <a:schemeClr val="accent6">
              <a:lumMod val="20000"/>
              <a:lumOff val="80000"/>
            </a:schemeClr>
          </a:solidFill>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eaLnBrk="1" hangingPunct="1">
              <a:defRPr/>
            </a:pPr>
            <a:r>
              <a:rPr lang="ar-DZ" sz="6000" b="1" i="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تمهيــــــــــــــــــد</a:t>
            </a:r>
            <a:r>
              <a:rPr lang="ar-DZ" sz="5400" b="1" dirty="0">
                <a:solidFill>
                  <a:srgbClr val="00206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fr-FR" sz="5400" b="1" dirty="0">
              <a:solidFill>
                <a:srgbClr val="00206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18" name="Espace réservé du pied de page 4"/>
          <p:cNvSpPr txBox="1">
            <a:spLocks/>
          </p:cNvSpPr>
          <p:nvPr/>
        </p:nvSpPr>
        <p:spPr bwMode="white">
          <a:xfrm>
            <a:off x="520700" y="5549900"/>
            <a:ext cx="7993063" cy="1136650"/>
          </a:xfrm>
          <a:prstGeom prst="rect">
            <a:avLst/>
          </a:prstGeom>
          <a:noFill/>
          <a:ln w="9525">
            <a:noFill/>
            <a:miter lim="800000"/>
            <a:headEnd/>
            <a:tailEnd/>
          </a:ln>
          <a:effectLst/>
        </p:spPr>
        <p:txBody>
          <a:bodyPr/>
          <a:lstStyle/>
          <a:p>
            <a:pPr algn="r" rtl="1" eaLnBrk="1" hangingPunct="1">
              <a:defRPr/>
            </a:pPr>
            <a:endParaRPr lang="en-US" sz="1600" b="1" i="0" dirty="0">
              <a:solidFill>
                <a:schemeClr val="bg1"/>
              </a:solidFill>
              <a:latin typeface="Arial" charset="0"/>
              <a:cs typeface="+mn-cs"/>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5126"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C1DA5A96-23EE-4CC9-BEB1-DACFD1ADCBEA}" type="slidenum">
              <a:rPr lang="en-US" altLang="fr-FR" sz="1200">
                <a:solidFill>
                  <a:srgbClr val="898989"/>
                </a:solidFill>
                <a:latin typeface="Arial" panose="020B0604020202020204" pitchFamily="34" charset="0"/>
              </a:rPr>
              <a:pPr algn="l" rtl="0">
                <a:spcBef>
                  <a:spcPct val="0"/>
                </a:spcBef>
                <a:buFontTx/>
                <a:buNone/>
              </a:pPr>
              <a:t>2</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199"/>
                                        </p:tgtEl>
                                        <p:attrNameLst>
                                          <p:attrName>style.visibility</p:attrName>
                                        </p:attrNameLst>
                                      </p:cBhvr>
                                      <p:to>
                                        <p:strVal val="visible"/>
                                      </p:to>
                                    </p:set>
                                  </p:childTnLst>
                                </p:cTn>
                              </p:par>
                            </p:childTnLst>
                          </p:cTn>
                        </p:par>
                        <p:par>
                          <p:cTn id="7" fill="hold" nodeType="afterGroup">
                            <p:stCondLst>
                              <p:cond delay="500"/>
                            </p:stCondLst>
                            <p:childTnLst>
                              <p:par>
                                <p:cTn id="8" presetID="12" presetClass="entr" presetSubtype="4" fill="hold" grpId="0" nodeType="afterEffect">
                                  <p:stCondLst>
                                    <p:cond delay="0"/>
                                  </p:stCondLst>
                                  <p:childTnLst>
                                    <p:set>
                                      <p:cBhvr>
                                        <p:cTn id="9" dur="1" fill="hold">
                                          <p:stCondLst>
                                            <p:cond delay="0"/>
                                          </p:stCondLst>
                                        </p:cTn>
                                        <p:tgtEl>
                                          <p:spTgt spid="7171"/>
                                        </p:tgtEl>
                                        <p:attrNameLst>
                                          <p:attrName>style.visibility</p:attrName>
                                        </p:attrNameLst>
                                      </p:cBhvr>
                                      <p:to>
                                        <p:strVal val="visible"/>
                                      </p:to>
                                    </p:set>
                                    <p:animEffect transition="in" filter="slide(fromBottom)">
                                      <p:cBhvr>
                                        <p:cTn id="10"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autoUpdateAnimBg="0"/>
      <p:bldP spid="8199"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pied de page 4"/>
          <p:cNvSpPr>
            <a:spLocks noGrp="1"/>
          </p:cNvSpPr>
          <p:nvPr>
            <p:ph type="ftr" sz="quarter" idx="11"/>
          </p:nvPr>
        </p:nvSpPr>
        <p:spPr>
          <a:xfrm>
            <a:off x="2595563" y="6191250"/>
            <a:ext cx="6424612" cy="533400"/>
          </a:xfrm>
        </p:spPr>
        <p:txBody>
          <a:bodyPr/>
          <a:lstStyle/>
          <a:p>
            <a:pPr rtl="1">
              <a:defRPr/>
            </a:pPr>
            <a:r>
              <a:rPr lang="ar-DZ" sz="1400" spc="50" dirty="0">
                <a:ln w="11430"/>
                <a:effectLst>
                  <a:outerShdw blurRad="76200" dist="50800" dir="5400000" algn="tl" rotWithShape="0">
                    <a:srgbClr val="000000">
                      <a:alpha val="65000"/>
                    </a:srgbClr>
                  </a:outerShdw>
                </a:effectLst>
              </a:rPr>
              <a:t>- </a:t>
            </a:r>
            <a:endParaRPr lang="en-US" sz="1400" dirty="0"/>
          </a:p>
          <a:p>
            <a:pPr algn="l" rtl="1">
              <a:defRPr/>
            </a:pPr>
            <a:endParaRPr lang="en-US" dirty="0"/>
          </a:p>
        </p:txBody>
      </p:sp>
      <p:sp>
        <p:nvSpPr>
          <p:cNvPr id="21507" name="Espace réservé du numéro de diapositive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445456D6-6A99-4127-979E-475683A6E497}" type="slidenum">
              <a:rPr lang="en-US" altLang="fr-FR" sz="1200">
                <a:solidFill>
                  <a:srgbClr val="898989"/>
                </a:solidFill>
                <a:latin typeface="Arial" panose="020B0604020202020204" pitchFamily="34" charset="0"/>
              </a:rPr>
              <a:pPr algn="l" rtl="0">
                <a:spcBef>
                  <a:spcPct val="0"/>
                </a:spcBef>
                <a:buFontTx/>
                <a:buNone/>
              </a:pPr>
              <a:t>20</a:t>
            </a:fld>
            <a:endParaRPr lang="en-US" altLang="fr-FR" sz="1200">
              <a:solidFill>
                <a:srgbClr val="898989"/>
              </a:solidFill>
              <a:latin typeface="Arial" panose="020B0604020202020204" pitchFamily="34" charset="0"/>
            </a:endParaRPr>
          </a:p>
        </p:txBody>
      </p:sp>
      <p:sp>
        <p:nvSpPr>
          <p:cNvPr id="3" name="Rectangle 2"/>
          <p:cNvSpPr/>
          <p:nvPr/>
        </p:nvSpPr>
        <p:spPr>
          <a:xfrm>
            <a:off x="644525" y="227013"/>
            <a:ext cx="8242300" cy="6494462"/>
          </a:xfrm>
          <a:prstGeom prst="rect">
            <a:avLst/>
          </a:prstGeom>
        </p:spPr>
        <p:txBody>
          <a:bodyPr>
            <a:spAutoFit/>
          </a:bodyPr>
          <a:lstStyle/>
          <a:p>
            <a:pPr indent="449580" algn="just" rtl="1">
              <a:spcAft>
                <a:spcPts val="0"/>
              </a:spcAft>
              <a:defRPr/>
            </a:pPr>
            <a:r>
              <a:rPr lang="ar-SA" sz="2800" dirty="0">
                <a:latin typeface="Times New Roman" panose="02020603050405020304" pitchFamily="18" charset="0"/>
                <a:ea typeface="Times New Roman" panose="02020603050405020304" pitchFamily="18" charset="0"/>
                <a:cs typeface="Arabic Typesetting" panose="03020402040406030203" pitchFamily="66" charset="-78"/>
              </a:rPr>
              <a:t> </a:t>
            </a:r>
            <a:endParaRPr lang="ar-DZ" sz="2800" dirty="0">
              <a:latin typeface="Times New Roman" panose="02020603050405020304" pitchFamily="18" charset="0"/>
              <a:ea typeface="Times New Roman" panose="02020603050405020304" pitchFamily="18" charset="0"/>
              <a:cs typeface="Arabic Typesetting" panose="03020402040406030203" pitchFamily="66" charset="-78"/>
            </a:endParaRPr>
          </a:p>
          <a:p>
            <a:pPr indent="228600" algn="just" rtl="1">
              <a:spcAft>
                <a:spcPts val="0"/>
              </a:spcAft>
              <a:defRPr/>
            </a:pPr>
            <a:r>
              <a:rPr lang="ar-SA"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ويمكن تلخيص أهم خصائص المحيط والبيئة فيما يلي:</a:t>
            </a:r>
            <a:endParaRPr lang="fr-FR"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indent="-342900" algn="just" rtl="1">
              <a:spcAft>
                <a:spcPts val="0"/>
              </a:spcAft>
              <a:buSzPts val="1100"/>
              <a:buFont typeface="Wingdings" panose="05000000000000000000" pitchFamily="2" charset="2"/>
              <a:buChar char=""/>
              <a:defRPr/>
            </a:pPr>
            <a:r>
              <a:rPr lang="ar-SA"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التفرد والتميز</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فبيئة المؤسسة </a:t>
            </a:r>
            <a:r>
              <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X</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تختلف عن بيئة المؤسسة </a:t>
            </a:r>
            <a:r>
              <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Z</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سواء كانت هذه البيئة داخلية وخارجية</a:t>
            </a:r>
            <a:r>
              <a:rPr lang="ar-DZ"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a:t>
            </a:r>
            <a:endPar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indent="-342900" algn="just" rtl="1">
              <a:spcAft>
                <a:spcPts val="0"/>
              </a:spcAft>
              <a:buSzPts val="1100"/>
              <a:buFont typeface="Wingdings" panose="05000000000000000000" pitchFamily="2" charset="2"/>
              <a:buChar char=""/>
              <a:defRPr/>
            </a:pPr>
            <a:r>
              <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الطبيعة المتغيرة أو الديناميكية للبيئة</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a:t>
            </a:r>
            <a:endPar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indent="-342900" algn="just" rtl="1">
              <a:spcAft>
                <a:spcPts val="0"/>
              </a:spcAft>
              <a:buSzPts val="1100"/>
              <a:buFont typeface="Wingdings" panose="05000000000000000000" pitchFamily="2" charset="2"/>
              <a:buChar char=""/>
              <a:defRPr/>
            </a:pPr>
            <a:r>
              <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صعوبة السيطرة أو التحكم </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في المتغيرات البيئية حتى وان كان من الممكن التأثير فقط على بعض هذه المتغيرات؛</a:t>
            </a:r>
            <a:endPar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indent="-342900" algn="just" rtl="1">
              <a:spcAft>
                <a:spcPts val="0"/>
              </a:spcAft>
              <a:buSzPts val="1100"/>
              <a:buFont typeface="Wingdings" panose="05000000000000000000" pitchFamily="2" charset="2"/>
              <a:buChar char=""/>
              <a:defRPr/>
            </a:pPr>
            <a:r>
              <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0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التأثير المتبادل بين المتغيرات البيئية</a:t>
            </a:r>
            <a:r>
              <a:rPr lang="ar-SA"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فالعوامل السياسية تتأثر بالعوامل الاقتصادية والاجتماعية لدرجة أنه قد يصعب الفصل بين درجات تأثير هذه المتغيرات في بعضها البعض.</a:t>
            </a:r>
            <a:endParaRPr lang="fr-FR" sz="4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indent="-342900" algn="just" rtl="1">
              <a:spcAft>
                <a:spcPts val="0"/>
              </a:spcAft>
              <a:buSzPts val="1100"/>
              <a:buFont typeface="Wingdings" panose="05000000000000000000" pitchFamily="2" charset="2"/>
              <a:buChar char=""/>
              <a:defRPr/>
            </a:pPr>
            <a:endParaRPr lang="fr-FR" sz="2800" dirty="0">
              <a:latin typeface="Times New Roman" panose="02020603050405020304" pitchFamily="18" charset="0"/>
              <a:ea typeface="Times New Roman" panose="02020603050405020304" pitchFamily="18" charset="0"/>
            </a:endParaRPr>
          </a:p>
        </p:txBody>
      </p:sp>
    </p:spTree>
  </p:cSld>
  <p:clrMapOvr>
    <a:masterClrMapping/>
  </p:clrMapOvr>
  <p:transition>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pied de page 4"/>
          <p:cNvSpPr>
            <a:spLocks noGrp="1"/>
          </p:cNvSpPr>
          <p:nvPr>
            <p:ph type="ftr" sz="quarter" idx="11"/>
          </p:nvPr>
        </p:nvSpPr>
        <p:spPr>
          <a:xfrm>
            <a:off x="2595563" y="6191250"/>
            <a:ext cx="6424612" cy="533400"/>
          </a:xfrm>
        </p:spPr>
        <p:txBody>
          <a:bodyPr/>
          <a:lstStyle/>
          <a:p>
            <a:pPr rtl="1">
              <a:defRPr/>
            </a:pPr>
            <a:r>
              <a:rPr lang="ar-DZ" sz="1400" spc="50" dirty="0">
                <a:ln w="11430"/>
                <a:effectLst>
                  <a:outerShdw blurRad="76200" dist="50800" dir="5400000" algn="tl" rotWithShape="0">
                    <a:srgbClr val="000000">
                      <a:alpha val="65000"/>
                    </a:srgbClr>
                  </a:outerShdw>
                </a:effectLst>
              </a:rPr>
              <a:t>- </a:t>
            </a:r>
            <a:endParaRPr lang="en-US" sz="1400" dirty="0"/>
          </a:p>
          <a:p>
            <a:pPr algn="l" rtl="1">
              <a:defRPr/>
            </a:pPr>
            <a:endParaRPr lang="en-US" dirty="0"/>
          </a:p>
        </p:txBody>
      </p:sp>
      <p:sp>
        <p:nvSpPr>
          <p:cNvPr id="17" name="Rectangle 3"/>
          <p:cNvSpPr txBox="1">
            <a:spLocks noChangeArrowheads="1"/>
          </p:cNvSpPr>
          <p:nvPr/>
        </p:nvSpPr>
        <p:spPr bwMode="auto">
          <a:xfrm>
            <a:off x="284163" y="166688"/>
            <a:ext cx="8736012" cy="6291262"/>
          </a:xfrm>
          <a:prstGeom prst="rect">
            <a:avLst/>
          </a:prstGeom>
          <a:solidFill>
            <a:schemeClr val="bg2"/>
          </a:solidFill>
          <a:ln>
            <a:noFill/>
          </a:ln>
        </p:spPr>
        <p:txBody>
          <a:bodyPr/>
          <a:lstStyle>
            <a:lvl1pPr marL="342900" indent="-342900"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ctr">
              <a:spcAft>
                <a:spcPts val="0"/>
              </a:spcAft>
              <a:buFont typeface="Arial" panose="020B0604020202020204" pitchFamily="34" charset="0"/>
              <a:buNone/>
              <a:defRPr/>
            </a:pPr>
            <a:r>
              <a:rPr lang="ar-SA" sz="40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العلاقة بين المنظمة وبيئتها </a:t>
            </a:r>
            <a:endParaRPr lang="fr-FR"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indent="0" algn="just">
              <a:spcAft>
                <a:spcPts val="0"/>
              </a:spcAft>
              <a:buFont typeface="Arial" panose="020B0604020202020204" pitchFamily="34" charset="0"/>
              <a:buNone/>
              <a:defRPr/>
            </a:pPr>
            <a:r>
              <a:rPr lang="ar-SA" sz="3600" i="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إن المؤسسة الاقتصادية ليست بمعزل عن العالم الخارجي المتواجدة فيه، فنشاطها يتمركز وسط محيط اقتصادي وجغرافي معين وفي فترات زمنية مختلفة كل واحدة منها تتميز بخصائص معينة.</a:t>
            </a:r>
            <a:endParaRPr lang="ar-DZ" sz="3600" i="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endParaRPr>
          </a:p>
          <a:p>
            <a:pPr marL="0" indent="0" algn="just">
              <a:spcAft>
                <a:spcPts val="0"/>
              </a:spcAft>
              <a:buFont typeface="Arial" panose="020B0604020202020204" pitchFamily="34" charset="0"/>
              <a:buNone/>
              <a:defRPr/>
            </a:pP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a:t>
            </a:r>
            <a:r>
              <a:rPr lang="ar-DZ" sz="3000" b="1" i="0" u="sng"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ل</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لمؤسسة أهمية كبيرة في النشاط </a:t>
            </a:r>
            <a:r>
              <a:rPr lang="ar-DZ" sz="3000"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الإقتصادي</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تتمثل في دورين أساسيين هما: </a:t>
            </a:r>
            <a:endParaRPr lang="fr-FR"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a:spcAft>
                <a:spcPts val="0"/>
              </a:spcAft>
              <a:defRPr/>
            </a:pP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الدور </a:t>
            </a:r>
            <a:r>
              <a:rPr lang="ar-DZ" sz="3000" b="1"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الإقتصادي</a:t>
            </a: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يتمثل في: تموين السوق بالحاجات المادية وتلبية حاجات المستهلكين؛ تحقيق </a:t>
            </a:r>
            <a:r>
              <a:rPr lang="ar-DZ" sz="3000"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الإكتفاء</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الذاتي؛ توزيع المداخيل (أجور ومرتبات العمال)؛ تطوير الإنتاج كما وكيفا؛ تنمية رؤوس الأموال وتراكمها؛ تسهيل عملية </a:t>
            </a:r>
            <a:r>
              <a:rPr lang="ar-DZ" sz="3000"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الإستثمار</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تحقيق التكامل </a:t>
            </a:r>
            <a:r>
              <a:rPr lang="ar-DZ" sz="3000"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الإقتصادي</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a:t>
            </a:r>
            <a:endParaRPr lang="fr-FR"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457200" algn="just">
              <a:spcAft>
                <a:spcPts val="0"/>
              </a:spcAft>
              <a:defRPr/>
            </a:pP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الدور </a:t>
            </a:r>
            <a:r>
              <a:rPr lang="ar-DZ" sz="3000" b="1" i="0" dirty="0" err="1">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الإجتماعي</a:t>
            </a: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تقليص البطالة (توفير مناصب الشغل)</a:t>
            </a:r>
            <a:r>
              <a:rPr lang="ar-DZ" sz="3000" b="1"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 </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التدريب والتكوين العالي؛ تحسين المستوى المعيشي للأفراد؛ تحسين المستوى الفكري والثقافي؛ تعتبر مصدرا ماليا للأفراد (أجور ومرتبات)، </a:t>
            </a:r>
            <a:r>
              <a:rPr lang="ar-DZ"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توفير تأمينات ومرافق عامة.</a:t>
            </a:r>
            <a:endParaRPr lang="fr-FR" sz="3000" i="0" dirty="0">
              <a:solidFill>
                <a:prstClr val="black"/>
              </a:solidFill>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indent="449580" algn="just">
              <a:spcAft>
                <a:spcPts val="0"/>
              </a:spcAft>
              <a:defRPr/>
            </a:pPr>
            <a:endParaRPr lang="fr-FR" sz="2400" dirty="0">
              <a:latin typeface="Times New Roman" panose="02020603050405020304" pitchFamily="18" charset="0"/>
              <a:ea typeface="Times New Roman" panose="02020603050405020304" pitchFamily="18" charset="0"/>
            </a:endParaRPr>
          </a:p>
        </p:txBody>
      </p:sp>
      <p:sp>
        <p:nvSpPr>
          <p:cNvPr id="23556" name="Espace réservé du numéro de diapositive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17B204AC-E85D-4113-B83B-25BD61F5F808}" type="slidenum">
              <a:rPr lang="en-US" altLang="fr-FR" sz="1200">
                <a:solidFill>
                  <a:srgbClr val="898989"/>
                </a:solidFill>
                <a:latin typeface="Arial" panose="020B0604020202020204" pitchFamily="34" charset="0"/>
              </a:rPr>
              <a:pPr algn="l" rtl="0">
                <a:spcBef>
                  <a:spcPct val="0"/>
                </a:spcBef>
                <a:buFontTx/>
                <a:buNone/>
              </a:pPr>
              <a:t>21</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7">
                                            <p:bg/>
                                          </p:spTgt>
                                        </p:tgtEl>
                                        <p:attrNameLst>
                                          <p:attrName>style.visibility</p:attrName>
                                        </p:attrNameLst>
                                      </p:cBhvr>
                                      <p:to>
                                        <p:strVal val="visible"/>
                                      </p:to>
                                    </p:set>
                                    <p:anim calcmode="lin" valueType="num">
                                      <p:cBhvr additive="base">
                                        <p:cTn id="7" dur="500" fill="hold"/>
                                        <p:tgtEl>
                                          <p:spTgt spid="1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7">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additive="base">
                                        <p:cTn id="19"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xEl>
                                              <p:pRg st="2" end="2"/>
                                            </p:txEl>
                                          </p:spTgt>
                                        </p:tgtEl>
                                        <p:attrNameLst>
                                          <p:attrName>style.visibility</p:attrName>
                                        </p:attrNameLst>
                                      </p:cBhvr>
                                      <p:to>
                                        <p:strVal val="visible"/>
                                      </p:to>
                                    </p:set>
                                    <p:anim calcmode="lin" valueType="num">
                                      <p:cBhvr additive="base">
                                        <p:cTn id="25"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xEl>
                                              <p:pRg st="3" end="3"/>
                                            </p:txEl>
                                          </p:spTgt>
                                        </p:tgtEl>
                                        <p:attrNameLst>
                                          <p:attrName>style.visibility</p:attrName>
                                        </p:attrNameLst>
                                      </p:cBhvr>
                                      <p:to>
                                        <p:strVal val="visible"/>
                                      </p:to>
                                    </p:set>
                                    <p:anim calcmode="lin" valueType="num">
                                      <p:cBhvr additive="base">
                                        <p:cTn id="31"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xEl>
                                              <p:pRg st="4" end="4"/>
                                            </p:txEl>
                                          </p:spTgt>
                                        </p:tgtEl>
                                        <p:attrNameLst>
                                          <p:attrName>style.visibility</p:attrName>
                                        </p:attrNameLst>
                                      </p:cBhvr>
                                      <p:to>
                                        <p:strVal val="visible"/>
                                      </p:to>
                                    </p:set>
                                    <p:anim calcmode="lin" valueType="num">
                                      <p:cBhvr additive="base">
                                        <p:cTn id="37"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675" y="193675"/>
            <a:ext cx="8731250" cy="6284913"/>
          </a:xfrm>
        </p:spPr>
        <p:txBody>
          <a:bodyPr/>
          <a:lstStyle/>
          <a:p>
            <a:pPr indent="0" algn="just">
              <a:spcAft>
                <a:spcPts val="0"/>
              </a:spcAft>
              <a:buFont typeface="Arial" panose="020B0604020202020204" pitchFamily="34" charset="0"/>
              <a:buNone/>
              <a:defRPr/>
            </a:pPr>
            <a:r>
              <a:rPr lang="ar-DZ" sz="2800" dirty="0">
                <a:latin typeface="Arabic Typesetting" panose="03020402040406030203" pitchFamily="66" charset="-78"/>
                <a:ea typeface="Times New Roman" panose="02020603050405020304" pitchFamily="18" charset="0"/>
                <a:cs typeface="Arabic Typesetting" panose="03020402040406030203" pitchFamily="66" charset="-78"/>
              </a:rPr>
              <a:t> </a:t>
            </a:r>
            <a:r>
              <a:rPr lang="ar-DZ"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إن </a:t>
            </a:r>
            <a:r>
              <a:rPr lang="ar-SA" u="sng"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درجة التعقد </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البيئي تتمثل في عدد مكونات البيئة وعناصرها المختلفة، فالبيئة البسيطة تكون عادة عناصرها البيئية قليلة، في حين أن البيئة المعقدة تكون عناصرها البيئية كثيرة؛</a:t>
            </a:r>
            <a:r>
              <a:rPr lang="ar-DZ"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أما </a:t>
            </a:r>
            <a:r>
              <a:rPr lang="ar-SA" u="sng"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درجة التغير </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البيئي فتعني مدى استقرار أو حركية هذه البيئة؛</a:t>
            </a:r>
            <a:r>
              <a:rPr lang="ar-DZ"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ومن خلال تقاطع هذين البعدين في البيئة يتشكل مستوى عدم التأكد ومن خلال البيئي والذي يمثل أكبر تحد أمام إدارات منظمات الأعمال ومتخذي القرار فيها.</a:t>
            </a:r>
            <a:r>
              <a:rPr lang="ar-DZ"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ويمكن تقسيم البيئة وفق عدم التأكد البيئي إلى ما يلي:</a:t>
            </a:r>
            <a:r>
              <a:rPr lang="ar-SA" baseline="30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endParaRPr lang="fr-FR"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just">
              <a:spcAft>
                <a:spcPts val="0"/>
              </a:spcAft>
              <a:buSzPts val="1100"/>
              <a:buFont typeface="Wingdings" panose="05000000000000000000" pitchFamily="2" charset="2"/>
              <a:buChar char=""/>
              <a:defRPr/>
            </a:pPr>
            <a:r>
              <a:rPr lang="ar-SA"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البيئة البسيطة المستقرة:</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وهذه البيئة تمتاز بأن العوامل البيئية المؤثرة بسيطة وقليلة وغير متغيرة؛</a:t>
            </a:r>
            <a:endParaRPr lang="fr-FR"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just">
              <a:spcAft>
                <a:spcPts val="0"/>
              </a:spcAft>
              <a:buSzPts val="1100"/>
              <a:buFont typeface="Wingdings" panose="05000000000000000000" pitchFamily="2" charset="2"/>
              <a:buChar char=""/>
              <a:defRPr/>
            </a:pPr>
            <a:r>
              <a:rPr lang="ar-SA"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البيئة البسيطة المتغيرة:</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وتتميز هذه البيئة بأن عدد العوامل البيئية قليلة وبسيطة ولكنها تتغير من فترة إلى أخرى.</a:t>
            </a:r>
            <a:r>
              <a:rPr lang="ar-SA" baseline="30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endParaRPr lang="fr-FR"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just">
              <a:spcAft>
                <a:spcPts val="0"/>
              </a:spcAft>
              <a:buSzPts val="1100"/>
              <a:buFont typeface="Wingdings" panose="05000000000000000000" pitchFamily="2" charset="2"/>
              <a:buChar char=""/>
              <a:defRPr/>
            </a:pPr>
            <a:r>
              <a:rPr lang="ar-DZ"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البيئة المعقدة المستقرة:</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وتتميز بأن العوامل البيئية كثيرة ولكنها مستقرة لا تتغير من فترة إلى أخرى لذلك فهي إلى حد ما واضحة؛</a:t>
            </a:r>
            <a:endParaRPr lang="fr-FR"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just">
              <a:spcAft>
                <a:spcPts val="0"/>
              </a:spcAft>
              <a:buSzPts val="1100"/>
              <a:buFont typeface="Wingdings" panose="05000000000000000000" pitchFamily="2" charset="2"/>
              <a:buChar char=""/>
              <a:defRPr/>
            </a:pPr>
            <a:r>
              <a:rPr lang="ar-DZ"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البيئة المعقدة المتغيرة:</a:t>
            </a:r>
            <a:r>
              <a:rPr lang="ar-SA"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وهي من أصعب أنواع البيئات، فالعوامل البيئية كثيرة وصعبة وغير واضحة وهي تتغير بسرعة.</a:t>
            </a:r>
            <a:r>
              <a:rPr lang="ar-SA" baseline="30000"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a:t>
            </a:r>
            <a:endParaRPr lang="fr-FR"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endParaRPr>
          </a:p>
        </p:txBody>
      </p:sp>
      <p:sp>
        <p:nvSpPr>
          <p:cNvPr id="4" name="Espace réservé du pied de page 3"/>
          <p:cNvSpPr>
            <a:spLocks noGrp="1"/>
          </p:cNvSpPr>
          <p:nvPr>
            <p:ph type="ftr" sz="quarter" idx="11"/>
          </p:nvPr>
        </p:nvSpPr>
        <p:spPr/>
        <p:txBody>
          <a:bodyPr/>
          <a:lstStyle/>
          <a:p>
            <a:pPr>
              <a:defRPr/>
            </a:pPr>
            <a:r>
              <a:rPr lang="en-US"/>
              <a:t>-  </a:t>
            </a:r>
          </a:p>
        </p:txBody>
      </p:sp>
      <p:sp>
        <p:nvSpPr>
          <p:cNvPr id="25604"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67CA1327-9FF0-47AC-82A6-E7A7143F78D4}" type="slidenum">
              <a:rPr lang="en-US" altLang="fr-FR" sz="1200">
                <a:solidFill>
                  <a:srgbClr val="898989"/>
                </a:solidFill>
                <a:latin typeface="Arial" panose="020B0604020202020204" pitchFamily="34" charset="0"/>
              </a:rPr>
              <a:pPr algn="l" rtl="0">
                <a:spcBef>
                  <a:spcPct val="0"/>
                </a:spcBef>
                <a:buFontTx/>
                <a:buNone/>
              </a:pPr>
              <a:t>22</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rtl="0">
              <a:spcBef>
                <a:spcPct val="0"/>
              </a:spcBef>
              <a:buFontTx/>
              <a:buNone/>
            </a:pPr>
            <a:r>
              <a:rPr lang="en-US" altLang="fr-FR" sz="1200" smtClean="0">
                <a:solidFill>
                  <a:srgbClr val="898989"/>
                </a:solidFill>
                <a:latin typeface="Arial" panose="020B0604020202020204" pitchFamily="34" charset="0"/>
              </a:rPr>
              <a:t>-  </a:t>
            </a:r>
          </a:p>
        </p:txBody>
      </p:sp>
      <p:sp>
        <p:nvSpPr>
          <p:cNvPr id="26627"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660E3D42-F226-416E-BAA3-6FDA118524AB}" type="slidenum">
              <a:rPr lang="en-US" altLang="fr-FR" sz="1200">
                <a:solidFill>
                  <a:srgbClr val="898989"/>
                </a:solidFill>
                <a:latin typeface="Arial" panose="020B0604020202020204" pitchFamily="34" charset="0"/>
              </a:rPr>
              <a:pPr algn="l" rtl="0">
                <a:spcBef>
                  <a:spcPct val="0"/>
                </a:spcBef>
                <a:buFontTx/>
                <a:buNone/>
              </a:pPr>
              <a:t>23</a:t>
            </a:fld>
            <a:endParaRPr lang="en-US" altLang="fr-FR" sz="1200">
              <a:solidFill>
                <a:srgbClr val="898989"/>
              </a:solidFill>
              <a:latin typeface="Arial" panose="020B0604020202020204" pitchFamily="34" charset="0"/>
            </a:endParaRPr>
          </a:p>
        </p:txBody>
      </p:sp>
      <p:pic>
        <p:nvPicPr>
          <p:cNvPr id="26628"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78000"/>
            <a:ext cx="8364538" cy="468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1"/>
          <p:cNvSpPr>
            <a:spLocks noChangeArrowheads="1"/>
          </p:cNvSpPr>
          <p:nvPr/>
        </p:nvSpPr>
        <p:spPr bwMode="auto">
          <a:xfrm>
            <a:off x="206375" y="173038"/>
            <a:ext cx="8615363" cy="1446212"/>
          </a:xfrm>
          <a:prstGeom prst="rect">
            <a:avLst/>
          </a:prstGeom>
          <a:solidFill>
            <a:schemeClr val="accent6">
              <a:lumMod val="20000"/>
              <a:lumOff val="80000"/>
            </a:schemeClr>
          </a:solidFill>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eaLnBrk="1" hangingPunct="1">
              <a:defRPr/>
            </a:pPr>
            <a:r>
              <a:rPr lang="ar-DZ" sz="4400" b="1" i="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المؤسسة تؤثر وتتأثر بمتغيرات بيئتها سلبا (تهديدات) أو إيجابا (فرص) في كلا الحالتين على المؤسسة أن تتكيف مع الفرص وتقاوم التهديدات </a:t>
            </a:r>
            <a:endParaRPr lang="fr-FR" sz="4000" b="1" dirty="0">
              <a:solidFill>
                <a:srgbClr val="00206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1338"/>
            <a:ext cx="8229600" cy="5584825"/>
          </a:xfrm>
        </p:spPr>
        <p:txBody>
          <a:bodyPr/>
          <a:lstStyle/>
          <a:p>
            <a:pPr algn="just">
              <a:spcAft>
                <a:spcPts val="0"/>
              </a:spcAft>
              <a:defRPr/>
            </a:pPr>
            <a:r>
              <a:rPr lang="ar-SA" sz="3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خلاصة القول أن المؤسسة الاقتصادية تعمل في بيئة تمدها بالموارد وتضع عليها العديد من القيود، وتتصف بعدة خصائص يجب على المؤسسة أخذها بعين الاعتبار، ومحاولة التأقلم ومسايرة كل تغيرات المحيط والتفاعل مع عناصره بشكل تبادلي.</a:t>
            </a:r>
            <a:endParaRPr lang="ar-DZ" sz="3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endParaRPr>
          </a:p>
          <a:p>
            <a:pPr algn="just">
              <a:spcAft>
                <a:spcPts val="0"/>
              </a:spcAft>
              <a:defRPr/>
            </a:pPr>
            <a:r>
              <a:rPr lang="ar-DZ" sz="3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و </a:t>
            </a:r>
            <a:r>
              <a:rPr lang="ar-SA" sz="3600" b="1" i="1" dirty="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abic Typesetting" panose="03020402040406030203" pitchFamily="66" charset="-78"/>
              </a:rPr>
              <a:t>تستطيع المنظمة التي تفهم بيئتها الخارجية جيدا أن تحصل على ميزات تنافسية أفضل من غيرها خاصة إذا تمكنت من حشد مواردها وباقي عناصر بيئتها الداخلية للاستفادة من الفرص المتاحة في البيئة الخارجية</a:t>
            </a:r>
            <a:endParaRPr lang="fr-FR" sz="3600" b="1" dirty="0">
              <a:effectLst>
                <a:outerShdw blurRad="38100" dist="38100" dir="2700000" algn="tl">
                  <a:srgbClr val="000000">
                    <a:alpha val="43137"/>
                  </a:srgbClr>
                </a:outerShdw>
              </a:effectLst>
            </a:endParaRPr>
          </a:p>
        </p:txBody>
      </p:sp>
      <p:sp>
        <p:nvSpPr>
          <p:cNvPr id="4" name="Espace réservé du pied de page 3"/>
          <p:cNvSpPr>
            <a:spLocks noGrp="1"/>
          </p:cNvSpPr>
          <p:nvPr>
            <p:ph type="ftr" sz="quarter" idx="11"/>
          </p:nvPr>
        </p:nvSpPr>
        <p:spPr/>
        <p:txBody>
          <a:bodyPr/>
          <a:lstStyle/>
          <a:p>
            <a:pPr>
              <a:defRPr/>
            </a:pPr>
            <a:r>
              <a:rPr lang="en-US"/>
              <a:t>-  </a:t>
            </a:r>
          </a:p>
        </p:txBody>
      </p:sp>
      <p:sp>
        <p:nvSpPr>
          <p:cNvPr id="27652"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267A051E-42D2-42C6-A9BC-EC048B9C448A}" type="slidenum">
              <a:rPr lang="en-US" altLang="fr-FR" sz="1200">
                <a:solidFill>
                  <a:srgbClr val="898989"/>
                </a:solidFill>
                <a:latin typeface="Arial" panose="020B0604020202020204" pitchFamily="34" charset="0"/>
              </a:rPr>
              <a:pPr algn="l" rtl="0">
                <a:spcBef>
                  <a:spcPct val="0"/>
                </a:spcBef>
                <a:buFontTx/>
                <a:buNone/>
              </a:pPr>
              <a:t>24</a:t>
            </a:fld>
            <a:endParaRPr lang="en-US" altLang="fr-FR" sz="1200">
              <a:solidFill>
                <a:srgbClr val="898989"/>
              </a:solidFill>
              <a:latin typeface="Arial" panose="020B0604020202020204" pitchFamily="34" charset="0"/>
            </a:endParaRPr>
          </a:p>
        </p:txBody>
      </p:sp>
    </p:spTree>
  </p:cSld>
  <p:clrMapOvr>
    <a:masterClrMapping/>
  </p:clrMapOvr>
  <p:transition>
    <p:wheel spokes="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2867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3A17C82A-15A3-4C9B-B2AA-9FD363CD61D8}" type="slidenum">
              <a:rPr lang="en-US" altLang="fr-FR" sz="1200">
                <a:solidFill>
                  <a:srgbClr val="898989"/>
                </a:solidFill>
                <a:latin typeface="Arial" panose="020B0604020202020204" pitchFamily="34" charset="0"/>
              </a:rPr>
              <a:pPr algn="l" rtl="0">
                <a:spcBef>
                  <a:spcPct val="0"/>
                </a:spcBef>
                <a:buFontTx/>
                <a:buNone/>
              </a:pPr>
              <a:t>25</a:t>
            </a:fld>
            <a:endParaRPr lang="en-US" altLang="fr-FR" sz="1200">
              <a:solidFill>
                <a:srgbClr val="898989"/>
              </a:solidFill>
              <a:latin typeface="Arial" panose="020B0604020202020204" pitchFamily="34" charset="0"/>
            </a:endParaRPr>
          </a:p>
        </p:txBody>
      </p:sp>
      <p:pic>
        <p:nvPicPr>
          <p:cNvPr id="28676" name="Picture 1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38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581025" y="1123950"/>
            <a:ext cx="7658100" cy="400050"/>
          </a:xfrm>
          <a:prstGeom prst="rect">
            <a:avLst/>
          </a:prstGeom>
        </p:spPr>
        <p:txBody>
          <a:bodyPr>
            <a:spAutoFit/>
          </a:bodyPr>
          <a:lstStyle/>
          <a:p>
            <a:pPr marL="457200" indent="-457200" algn="r" rtl="1" eaLnBrk="1" hangingPunct="1">
              <a:defRPr/>
            </a:pPr>
            <a:r>
              <a:rPr lang="ar-DZ" sz="2000" b="1" dirty="0">
                <a:latin typeface="+mj-lt"/>
                <a:cs typeface="Simplified Arabic" pitchFamily="18" charset="-78"/>
              </a:rPr>
              <a:t>      </a:t>
            </a:r>
            <a:endParaRPr lang="fr-FR" sz="2000" b="1" dirty="0">
              <a:latin typeface="+mj-lt"/>
              <a:cs typeface="Simplified Arabic" pitchFamily="18" charset="-78"/>
            </a:endParaRPr>
          </a:p>
        </p:txBody>
      </p:sp>
      <p:sp>
        <p:nvSpPr>
          <p:cNvPr id="18" name="Espace réservé du pied de page 4"/>
          <p:cNvSpPr txBox="1">
            <a:spLocks/>
          </p:cNvSpPr>
          <p:nvPr/>
        </p:nvSpPr>
        <p:spPr bwMode="white">
          <a:xfrm>
            <a:off x="1627188" y="6226175"/>
            <a:ext cx="7516812" cy="460375"/>
          </a:xfrm>
          <a:prstGeom prst="rect">
            <a:avLst/>
          </a:prstGeom>
          <a:noFill/>
          <a:ln w="9525">
            <a:noFill/>
            <a:miter lim="800000"/>
            <a:headEnd/>
            <a:tailEnd/>
          </a:ln>
          <a:effectLst/>
        </p:spPr>
        <p:txBody>
          <a:bodyPr/>
          <a:lstStyle/>
          <a:p>
            <a:pPr algn="r" rtl="1" eaLnBrk="1" hangingPunct="1">
              <a:defRPr/>
            </a:pPr>
            <a:endParaRPr lang="en-US" sz="1600" b="1" i="0" dirty="0">
              <a:solidFill>
                <a:schemeClr val="bg1"/>
              </a:solidFill>
              <a:latin typeface="Arial" charset="0"/>
              <a:cs typeface="+mn-cs"/>
            </a:endParaRPr>
          </a:p>
        </p:txBody>
      </p:sp>
      <p:sp>
        <p:nvSpPr>
          <p:cNvPr id="2" name="Espace réservé du pied de page 1"/>
          <p:cNvSpPr>
            <a:spLocks noGrp="1"/>
          </p:cNvSpPr>
          <p:nvPr>
            <p:ph type="ftr" sz="quarter" idx="11"/>
          </p:nvPr>
        </p:nvSpPr>
        <p:spPr/>
        <p:txBody>
          <a:bodyPr/>
          <a:lstStyle/>
          <a:p>
            <a:pPr>
              <a:defRPr/>
            </a:pPr>
            <a:r>
              <a:rPr lang="en-US"/>
              <a:t>-  </a:t>
            </a:r>
          </a:p>
        </p:txBody>
      </p:sp>
      <p:sp>
        <p:nvSpPr>
          <p:cNvPr id="6149"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7AC9F168-495D-4E58-96B3-8DE32E347D12}" type="slidenum">
              <a:rPr lang="en-US" altLang="fr-FR" sz="1200">
                <a:solidFill>
                  <a:srgbClr val="898989"/>
                </a:solidFill>
                <a:latin typeface="Arial" panose="020B0604020202020204" pitchFamily="34" charset="0"/>
              </a:rPr>
              <a:pPr algn="l" rtl="0">
                <a:spcBef>
                  <a:spcPct val="0"/>
                </a:spcBef>
                <a:buFontTx/>
                <a:buNone/>
              </a:pPr>
              <a:t>3</a:t>
            </a:fld>
            <a:endParaRPr lang="en-US" altLang="fr-FR" sz="1200">
              <a:solidFill>
                <a:srgbClr val="898989"/>
              </a:solidFill>
              <a:latin typeface="Arial" panose="020B0604020202020204" pitchFamily="34" charset="0"/>
            </a:endParaRPr>
          </a:p>
        </p:txBody>
      </p:sp>
      <p:sp>
        <p:nvSpPr>
          <p:cNvPr id="3" name="Espace réservé du contenu 2"/>
          <p:cNvSpPr>
            <a:spLocks noGrp="1"/>
          </p:cNvSpPr>
          <p:nvPr>
            <p:ph idx="1"/>
          </p:nvPr>
        </p:nvSpPr>
        <p:spPr>
          <a:xfrm>
            <a:off x="309563" y="95250"/>
            <a:ext cx="8640762" cy="6096000"/>
          </a:xfrm>
        </p:spPr>
        <p:txBody>
          <a:bodyPr/>
          <a:lstStyle/>
          <a:p>
            <a:pPr marL="114300" indent="0" algn="ctr">
              <a:lnSpc>
                <a:spcPct val="115000"/>
              </a:lnSpc>
              <a:spcAft>
                <a:spcPts val="0"/>
              </a:spcAft>
              <a:buFont typeface="Arial" panose="020B0604020202020204" pitchFamily="34" charset="0"/>
              <a:buNone/>
              <a:defRPr/>
            </a:pPr>
            <a:r>
              <a:rPr lang="ar-DZ" sz="3600" b="1"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تعريف المؤسسة وخصائصها:  </a:t>
            </a:r>
            <a:endParaRPr lang="fr-FR" sz="2800"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marL="114300" indent="0" algn="just">
              <a:lnSpc>
                <a:spcPct val="115000"/>
              </a:lnSpc>
              <a:spcAft>
                <a:spcPts val="0"/>
              </a:spcAft>
              <a:buFont typeface="Arial" panose="020B0604020202020204" pitchFamily="34" charset="0"/>
              <a:buNone/>
              <a:defRPr/>
            </a:pPr>
            <a:r>
              <a:rPr lang="ar-DZ" sz="36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 كل تنظيم اقتصادي مستقل ماليا </a:t>
            </a:r>
            <a:r>
              <a:rPr lang="ar-DZ" sz="3600" b="1" dirty="0" smtClean="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يعمل في </a:t>
            </a:r>
            <a:r>
              <a:rPr lang="ar-DZ" sz="3600" b="1" dirty="0">
                <a:effectLst>
                  <a:outerShdw blurRad="38100" dist="38100" dir="2700000" algn="tl">
                    <a:srgbClr val="000000">
                      <a:alpha val="43137"/>
                    </a:srgbClr>
                  </a:outerShdw>
                </a:effectLst>
                <a:latin typeface="Arabic Typesetting" panose="03020402040406030203" pitchFamily="66" charset="-78"/>
                <a:ea typeface="Times New Roman" panose="02020603050405020304" pitchFamily="18" charset="0"/>
                <a:cs typeface="Arabic Typesetting" panose="03020402040406030203" pitchFamily="66" charset="-78"/>
              </a:rPr>
              <a:t>إطار قانوني واجتماعي معين هدفه دمج عوامل الإنتاج من أجل انتاج أو تبادل السلع والخدمات مع أعوان اقتصاديين آخرين، أو القيام بكليهما معا (انتاج+ تبادل) بغرض تحقيق نتيجة ملائمة وهذا ضمن شروط اقتصادية تختلف باختلاف الحيز المكاني والزماني وتبعا لحجم ونوع النشاط. </a:t>
            </a:r>
            <a:endParaRPr lang="fr-FR" sz="3600" b="1"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endParaRPr>
          </a:p>
          <a:p>
            <a:pPr marL="0" indent="0" algn="ctr">
              <a:lnSpc>
                <a:spcPct val="115000"/>
              </a:lnSpc>
              <a:spcAft>
                <a:spcPts val="0"/>
              </a:spcAft>
              <a:buFont typeface="Arial" panose="020B0604020202020204" pitchFamily="34" charset="0"/>
              <a:buNone/>
              <a:defRPr/>
            </a:pPr>
            <a:r>
              <a:rPr lang="ar-DZ" b="1" dirty="0">
                <a:solidFill>
                  <a:srgbClr val="FF0000"/>
                </a:solidFill>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هي </a:t>
            </a:r>
            <a:r>
              <a:rPr lang="ar-DZ" b="1" dirty="0" smtClean="0">
                <a:solidFill>
                  <a:srgbClr val="FF0000"/>
                </a:solidFill>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وحدة اقتصادية </a:t>
            </a:r>
            <a:r>
              <a:rPr lang="ar-DZ" b="1" dirty="0">
                <a:solidFill>
                  <a:srgbClr val="FF0000"/>
                </a:solidFill>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تقوم بمزج مختلف الوسائل المادية والبشرية والمالية (عوامل </a:t>
            </a:r>
            <a:r>
              <a:rPr lang="ar-DZ" b="1" dirty="0" smtClean="0">
                <a:solidFill>
                  <a:srgbClr val="FF0000"/>
                </a:solidFill>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الإنتاج</a:t>
            </a:r>
            <a:r>
              <a:rPr lang="ar-DZ" b="1" dirty="0">
                <a:solidFill>
                  <a:srgbClr val="FF0000"/>
                </a:solidFill>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بطريقة مثلى وعقلانية بهدف تحقيق أقصى ربح ممكن.</a:t>
            </a:r>
            <a:endParaRPr lang="fr-FR" b="1" dirty="0">
              <a:solidFill>
                <a:srgbClr val="FF0000"/>
              </a:solidFill>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algn="just">
              <a:lnSpc>
                <a:spcPct val="115000"/>
              </a:lnSpc>
              <a:spcAft>
                <a:spcPts val="0"/>
              </a:spcAft>
              <a:defRPr/>
            </a:pPr>
            <a:r>
              <a:rPr lang="ar-DZ" sz="2600" b="1"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الوسائل المادية</a:t>
            </a:r>
            <a:r>
              <a:rPr lang="ar-DZ" sz="26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هي مختلف التجهيزات والوسائل الدائمة (</a:t>
            </a:r>
            <a:r>
              <a:rPr lang="ar-DZ" sz="2600" b="1" dirty="0" err="1">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الإستثمارات</a:t>
            </a:r>
            <a:r>
              <a:rPr lang="ar-DZ" sz="26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 مثل العقارات والمنقولات.</a:t>
            </a:r>
            <a:endParaRPr lang="fr-FR" sz="2600" b="1"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algn="just">
              <a:lnSpc>
                <a:spcPct val="115000"/>
              </a:lnSpc>
              <a:spcAft>
                <a:spcPts val="0"/>
              </a:spcAft>
              <a:defRPr/>
            </a:pPr>
            <a:r>
              <a:rPr lang="ar-DZ" sz="2600" b="1"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الوسائل المالية: </a:t>
            </a:r>
            <a:r>
              <a:rPr lang="ar-DZ" sz="26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تشمل الأموال التي توضع تحت تصرف المؤسسة (النقديات الموضوعة في الصندوق أو في البنوك)</a:t>
            </a:r>
            <a:endParaRPr lang="fr-FR" sz="2600" b="1"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algn="just">
              <a:lnSpc>
                <a:spcPct val="115000"/>
              </a:lnSpc>
              <a:spcAft>
                <a:spcPts val="0"/>
              </a:spcAft>
              <a:defRPr/>
            </a:pPr>
            <a:r>
              <a:rPr lang="ar-DZ" sz="2600" b="1" u="sng"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الوسائل البشرية: </a:t>
            </a:r>
            <a:r>
              <a:rPr lang="ar-DZ" sz="2600" b="1" dirty="0">
                <a:effectLst>
                  <a:outerShdw blurRad="38100" dist="38100" dir="2700000" algn="tl">
                    <a:srgbClr val="000000">
                      <a:alpha val="43137"/>
                    </a:srgbClr>
                  </a:outerShdw>
                </a:effectLst>
                <a:ea typeface="Calibri" panose="020F0502020204030204" pitchFamily="34" charset="0"/>
                <a:cs typeface="Arabic Typesetting" panose="03020402040406030203" pitchFamily="66" charset="-78"/>
              </a:rPr>
              <a:t>تشمل الموظفين والمسيرين الذين يعملون داخل المؤسسة</a:t>
            </a:r>
            <a:endParaRPr lang="fr-FR" sz="2600" b="1" dirty="0">
              <a:effectLst>
                <a:outerShdw blurRad="38100" dist="38100" dir="2700000" algn="tl">
                  <a:srgbClr val="000000">
                    <a:alpha val="43137"/>
                  </a:srgbClr>
                </a:outerShdw>
              </a:effectLst>
              <a:ea typeface="Calibri" panose="020F0502020204030204" pitchFamily="34" charset="0"/>
              <a:cs typeface="Traditional Arabic" panose="02020603050405020304" pitchFamily="18" charset="-78"/>
            </a:endParaRPr>
          </a:p>
          <a:p>
            <a:pPr marL="0" indent="0" algn="just">
              <a:spcAft>
                <a:spcPts val="0"/>
              </a:spcAft>
              <a:buFont typeface="Arial" panose="020B0604020202020204" pitchFamily="34" charset="0"/>
              <a:buNone/>
              <a:defRPr/>
            </a:pPr>
            <a:endParaRPr lang="fr-FR" sz="1600" dirty="0">
              <a:ea typeface="Calibri" panose="020F0502020204030204" pitchFamily="34" charset="0"/>
              <a:cs typeface="Traditional Arabic" panose="02020603050405020304" pitchFamily="18" charset="-78"/>
            </a:endParaRPr>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7171"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C4907D9B-790F-435B-A9C4-9F9700DA9098}" type="slidenum">
              <a:rPr lang="en-US" altLang="fr-FR" sz="1200">
                <a:solidFill>
                  <a:srgbClr val="898989"/>
                </a:solidFill>
                <a:latin typeface="Arial" panose="020B0604020202020204" pitchFamily="34" charset="0"/>
              </a:rPr>
              <a:pPr algn="l" rtl="0">
                <a:spcBef>
                  <a:spcPct val="0"/>
                </a:spcBef>
                <a:buFontTx/>
                <a:buNone/>
              </a:pPr>
              <a:t>4</a:t>
            </a:fld>
            <a:endParaRPr lang="en-US" altLang="fr-FR" sz="1200">
              <a:solidFill>
                <a:srgbClr val="898989"/>
              </a:solidFill>
              <a:latin typeface="Arial" panose="020B0604020202020204" pitchFamily="34" charset="0"/>
            </a:endParaRPr>
          </a:p>
        </p:txBody>
      </p:sp>
      <p:pic>
        <p:nvPicPr>
          <p:cNvPr id="7172"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263" y="0"/>
            <a:ext cx="83454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6"/>
          <p:cNvSpPr>
            <a:spLocks noChangeArrowheads="1"/>
          </p:cNvSpPr>
          <p:nvPr/>
        </p:nvSpPr>
        <p:spPr bwMode="auto">
          <a:xfrm>
            <a:off x="581025" y="1123950"/>
            <a:ext cx="7658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ar-DZ" altLang="fr-FR" sz="2000" b="1">
                <a:solidFill>
                  <a:srgbClr val="000000"/>
                </a:solidFill>
                <a:cs typeface="Simplified Arabic" panose="02020603050405020304" pitchFamily="18" charset="-78"/>
              </a:rPr>
              <a:t>      </a:t>
            </a:r>
            <a:endParaRPr lang="fr-FR" altLang="fr-FR" sz="2000" b="1">
              <a:solidFill>
                <a:srgbClr val="000000"/>
              </a:solidFill>
              <a:cs typeface="Simplified Arabic" panose="02020603050405020304" pitchFamily="18" charset="-78"/>
            </a:endParaRPr>
          </a:p>
        </p:txBody>
      </p:sp>
      <p:sp>
        <p:nvSpPr>
          <p:cNvPr id="12291" name="Espace réservé du pied de page 4"/>
          <p:cNvSpPr txBox="1">
            <a:spLocks/>
          </p:cNvSpPr>
          <p:nvPr/>
        </p:nvSpPr>
        <p:spPr bwMode="white">
          <a:xfrm>
            <a:off x="1627188" y="6226175"/>
            <a:ext cx="75168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fr-FR" altLang="fr-FR" sz="1600" b="1" i="0">
              <a:solidFill>
                <a:srgbClr val="FFFFFF"/>
              </a:solidFill>
              <a:latin typeface="Arial" panose="020B0604020202020204" pitchFamily="34" charset="0"/>
            </a:endParaRPr>
          </a:p>
        </p:txBody>
      </p:sp>
      <p:sp>
        <p:nvSpPr>
          <p:cNvPr id="12292" name="Espace réservé du pied de page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rtl="0">
              <a:spcBef>
                <a:spcPct val="0"/>
              </a:spcBef>
              <a:buFontTx/>
              <a:buNone/>
            </a:pPr>
            <a:r>
              <a:rPr lang="en-US" altLang="fr-FR" sz="1200" smtClean="0">
                <a:solidFill>
                  <a:srgbClr val="898989"/>
                </a:solidFill>
                <a:latin typeface="Arial" panose="020B0604020202020204" pitchFamily="34" charset="0"/>
              </a:rPr>
              <a:t>-  </a:t>
            </a:r>
          </a:p>
        </p:txBody>
      </p:sp>
      <p:sp>
        <p:nvSpPr>
          <p:cNvPr id="12293"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97F6C48F-641D-4E63-8B7E-446D4E3E06D4}" type="slidenum">
              <a:rPr lang="en-US" altLang="fr-FR" sz="1200">
                <a:solidFill>
                  <a:srgbClr val="898989"/>
                </a:solidFill>
                <a:latin typeface="Arial" panose="020B0604020202020204" pitchFamily="34" charset="0"/>
              </a:rPr>
              <a:pPr algn="l" rtl="0">
                <a:spcBef>
                  <a:spcPct val="0"/>
                </a:spcBef>
                <a:buFontTx/>
                <a:buNone/>
              </a:pPr>
              <a:t>5</a:t>
            </a:fld>
            <a:endParaRPr lang="en-US" altLang="fr-FR" sz="1200">
              <a:solidFill>
                <a:srgbClr val="898989"/>
              </a:solidFill>
              <a:latin typeface="Arial" panose="020B0604020202020204" pitchFamily="34" charset="0"/>
            </a:endParaRPr>
          </a:p>
        </p:txBody>
      </p:sp>
      <p:pic>
        <p:nvPicPr>
          <p:cNvPr id="12294" name="Espace réservé du contenu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371600"/>
            <a:ext cx="7643813" cy="5314950"/>
          </a:xfrm>
        </p:spPr>
      </p:pic>
      <p:sp>
        <p:nvSpPr>
          <p:cNvPr id="12295" name="Rectangle 1"/>
          <p:cNvSpPr>
            <a:spLocks noChangeArrowheads="1"/>
          </p:cNvSpPr>
          <p:nvPr/>
        </p:nvSpPr>
        <p:spPr bwMode="auto">
          <a:xfrm>
            <a:off x="0" y="15875"/>
            <a:ext cx="914400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15000"/>
              </a:lnSpc>
              <a:spcBef>
                <a:spcPct val="0"/>
              </a:spcBef>
              <a:buFontTx/>
              <a:buNone/>
            </a:pPr>
            <a:r>
              <a:rPr lang="ar-DZ" altLang="fr-FR" b="1" i="0" dirty="0" smtClean="0">
                <a:solidFill>
                  <a:srgbClr val="000000"/>
                </a:solidFill>
                <a:ea typeface="Calibri" panose="020F0502020204030204" pitchFamily="34" charset="0"/>
                <a:cs typeface="Arabic Typesetting" panose="03020402040406030203" pitchFamily="66" charset="-78"/>
              </a:rPr>
              <a:t>المؤسسة هي  </a:t>
            </a:r>
            <a:r>
              <a:rPr lang="ar-DZ" altLang="fr-FR" b="1" i="0" dirty="0">
                <a:solidFill>
                  <a:srgbClr val="000000"/>
                </a:solidFill>
                <a:ea typeface="Calibri" panose="020F0502020204030204" pitchFamily="34" charset="0"/>
                <a:cs typeface="Arabic Typesetting" panose="03020402040406030203" pitchFamily="66" charset="-78"/>
              </a:rPr>
              <a:t>نظام متكامل ماهي إلا وحدة أو نظام جزئي من منظومة متكاملة تمثل البيئة المحيطة بها (تستعمل موارد مالية مادية بشرية لتحقيق نتائج وانجازات بهدف تحقيق أقصى ربح أو تقديم خدمة متميزة</a:t>
            </a:r>
            <a:endParaRPr lang="fr-FR" altLang="fr-FR" sz="1800" i="0" dirty="0">
              <a:solidFill>
                <a:srgbClr val="000000"/>
              </a:solidFill>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199507617"/>
      </p:ext>
    </p:extLst>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8750"/>
            <a:ext cx="8229600" cy="730250"/>
          </a:xfrm>
          <a:solidFill>
            <a:schemeClr val="bg2">
              <a:lumMod val="90000"/>
            </a:schemeClr>
          </a:solidFill>
        </p:spPr>
        <p:txBody>
          <a:bodyPr/>
          <a:lstStyle/>
          <a:p>
            <a:pPr>
              <a:defRPr/>
            </a:pPr>
            <a:r>
              <a:rPr lang="ar-DZ" sz="4000" b="1" dirty="0" smtClean="0">
                <a:effectLst>
                  <a:outerShdw blurRad="38100" dist="38100" dir="2700000" algn="tl">
                    <a:srgbClr val="000000">
                      <a:alpha val="43137"/>
                    </a:srgbClr>
                  </a:outerShdw>
                </a:effectLst>
              </a:rPr>
              <a:t>خصائص المؤسسة</a:t>
            </a:r>
            <a:endParaRPr lang="fr-FR" sz="40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0" y="889000"/>
            <a:ext cx="8977313" cy="5678488"/>
          </a:xfrm>
        </p:spPr>
        <p:txBody>
          <a:bodyPr/>
          <a:lstStyle/>
          <a:p>
            <a:pPr lvl="0" algn="just">
              <a:spcAft>
                <a:spcPts val="0"/>
              </a:spcAft>
              <a:buSzPts val="1100"/>
              <a:buFont typeface="Wingdings" panose="05000000000000000000" pitchFamily="2" charset="2"/>
              <a:buChar char=""/>
            </a:pPr>
            <a:endParaRPr lang="ar-DZ" dirty="0" smtClean="0">
              <a:ea typeface="Calibri" panose="020F0502020204030204" pitchFamily="34" charset="0"/>
              <a:cs typeface="Arabic Typesetting" panose="03020402040406030203" pitchFamily="66" charset="-78"/>
            </a:endParaRPr>
          </a:p>
          <a:p>
            <a:pPr lvl="0" algn="just">
              <a:spcAft>
                <a:spcPts val="0"/>
              </a:spcAft>
              <a:buSzPts val="1100"/>
              <a:buFont typeface="Wingdings" panose="05000000000000000000" pitchFamily="2" charset="2"/>
              <a:buChar char=""/>
            </a:pPr>
            <a:r>
              <a:rPr lang="ar-DZ" dirty="0" smtClean="0">
                <a:ea typeface="Calibri" panose="020F0502020204030204" pitchFamily="34" charset="0"/>
                <a:cs typeface="Arabic Typesetting" panose="03020402040406030203" pitchFamily="66" charset="-78"/>
              </a:rPr>
              <a:t>المؤسسة </a:t>
            </a:r>
            <a:r>
              <a:rPr lang="ar-DZ" dirty="0">
                <a:ea typeface="Calibri" panose="020F0502020204030204" pitchFamily="34" charset="0"/>
                <a:cs typeface="Arabic Typesetting" panose="03020402040406030203" pitchFamily="66" charset="-78"/>
              </a:rPr>
              <a:t>شخصية قانونية مستقلة من حيث امتلاكها لحقوق وصلاحيات أو من حيث واجباتها ومسؤولياتها؛</a:t>
            </a:r>
            <a:endParaRPr lang="fr-FR" dirty="0"/>
          </a:p>
          <a:p>
            <a:pPr lvl="0" algn="just">
              <a:spcAft>
                <a:spcPts val="0"/>
              </a:spcAft>
              <a:buSzPts val="1100"/>
              <a:buFont typeface="Wingdings" panose="05000000000000000000" pitchFamily="2" charset="2"/>
              <a:buChar char=""/>
            </a:pPr>
            <a:r>
              <a:rPr lang="ar-DZ" dirty="0">
                <a:ea typeface="Calibri" panose="020F0502020204030204" pitchFamily="34" charset="0"/>
                <a:cs typeface="Arabic Typesetting" panose="03020402040406030203" pitchFamily="66" charset="-78"/>
              </a:rPr>
              <a:t>القدرة على الإنتاج أو أداء الوظيفة التي وجدت من أجلها؛</a:t>
            </a:r>
            <a:endParaRPr lang="fr-FR" dirty="0"/>
          </a:p>
          <a:p>
            <a:pPr lvl="0" algn="just">
              <a:spcAft>
                <a:spcPts val="0"/>
              </a:spcAft>
              <a:buSzPts val="1100"/>
              <a:buFont typeface="Wingdings" panose="05000000000000000000" pitchFamily="2" charset="2"/>
              <a:buChar char=""/>
            </a:pPr>
            <a:r>
              <a:rPr lang="ar-DZ" dirty="0">
                <a:ea typeface="Calibri" panose="020F0502020204030204" pitchFamily="34" charset="0"/>
                <a:cs typeface="Arabic Typesetting" panose="03020402040406030203" pitchFamily="66" charset="-78"/>
              </a:rPr>
              <a:t>ضمان الموارد المالية لكي تستمر عملياتها، إما عن طريق الإيرادات الكلية أو الاعتمادات أو عن طريق القروض أو الجمع بين هذه العناصر؛</a:t>
            </a:r>
            <a:endParaRPr lang="fr-FR" dirty="0"/>
          </a:p>
          <a:p>
            <a:pPr lvl="0" algn="just">
              <a:spcAft>
                <a:spcPts val="0"/>
              </a:spcAft>
              <a:buSzPts val="1100"/>
              <a:buFont typeface="Wingdings" panose="05000000000000000000" pitchFamily="2" charset="2"/>
              <a:buChar char=""/>
            </a:pPr>
            <a:r>
              <a:rPr lang="ar-DZ" dirty="0">
                <a:ea typeface="Calibri" panose="020F0502020204030204" pitchFamily="34" charset="0"/>
                <a:cs typeface="Arabic Typesetting" panose="03020402040406030203" pitchFamily="66" charset="-78"/>
              </a:rPr>
              <a:t>المؤسسة وحدة اقتصادية أساسية في المجتمع الاقتصادي تساهم في الإنتاج ونمو الدخل </a:t>
            </a:r>
            <a:r>
              <a:rPr lang="ar-DZ" dirty="0" smtClean="0">
                <a:ea typeface="Calibri" panose="020F0502020204030204" pitchFamily="34" charset="0"/>
                <a:cs typeface="Arabic Typesetting" panose="03020402040406030203" pitchFamily="66" charset="-78"/>
              </a:rPr>
              <a:t>الوطني </a:t>
            </a:r>
            <a:r>
              <a:rPr lang="ar-DZ" dirty="0">
                <a:ea typeface="Calibri" panose="020F0502020204030204" pitchFamily="34" charset="0"/>
                <a:cs typeface="Arabic Typesetting" panose="03020402040406030203" pitchFamily="66" charset="-78"/>
              </a:rPr>
              <a:t>وهي أيضا مصدرا لرزق الكثير من الأفراد؛</a:t>
            </a:r>
            <a:endParaRPr lang="fr-FR" dirty="0"/>
          </a:p>
          <a:p>
            <a:pPr marL="0" lvl="0" indent="0" algn="just">
              <a:spcAft>
                <a:spcPts val="0"/>
              </a:spcAft>
              <a:buSzPts val="1100"/>
              <a:buNone/>
            </a:pPr>
            <a:r>
              <a:rPr lang="ar-DZ" sz="4000" dirty="0"/>
              <a:t/>
            </a:r>
            <a:br>
              <a:rPr lang="ar-DZ" sz="4000" dirty="0"/>
            </a:br>
            <a:endParaRPr lang="fr-FR" sz="4000" dirty="0"/>
          </a:p>
          <a:p>
            <a:pPr marL="0" indent="0" algn="ctr" eaLnBrk="1" fontAlgn="auto" hangingPunct="1">
              <a:lnSpc>
                <a:spcPct val="115000"/>
              </a:lnSpc>
              <a:spcBef>
                <a:spcPts val="0"/>
              </a:spcBef>
              <a:spcAft>
                <a:spcPts val="0"/>
              </a:spcAft>
              <a:buFont typeface="Arial" panose="020B0604020202020204" pitchFamily="34" charset="0"/>
              <a:buNone/>
              <a:defRPr/>
            </a:pPr>
            <a:endParaRPr lang="fr-FR" sz="2400" dirty="0">
              <a:solidFill>
                <a:prstClr val="black"/>
              </a:solidFill>
              <a:ea typeface="Calibri" panose="020F0502020204030204" pitchFamily="34" charset="0"/>
              <a:cs typeface="Arial" panose="020B0604020202020204" pitchFamily="34" charset="0"/>
            </a:endParaRPr>
          </a:p>
          <a:p>
            <a:pPr>
              <a:defRPr/>
            </a:pPr>
            <a:endParaRPr lang="fr-FR" dirty="0"/>
          </a:p>
        </p:txBody>
      </p:sp>
      <p:sp>
        <p:nvSpPr>
          <p:cNvPr id="4" name="Espace réservé du pied de page 3"/>
          <p:cNvSpPr>
            <a:spLocks noGrp="1"/>
          </p:cNvSpPr>
          <p:nvPr>
            <p:ph type="ftr" sz="quarter" idx="11"/>
          </p:nvPr>
        </p:nvSpPr>
        <p:spPr/>
        <p:txBody>
          <a:bodyPr/>
          <a:lstStyle/>
          <a:p>
            <a:pPr>
              <a:defRPr/>
            </a:pPr>
            <a:r>
              <a:rPr lang="en-US">
                <a:solidFill>
                  <a:prstClr val="black">
                    <a:tint val="75000"/>
                  </a:prstClr>
                </a:solidFill>
              </a:rPr>
              <a:t>-  </a:t>
            </a:r>
          </a:p>
        </p:txBody>
      </p:sp>
      <p:sp>
        <p:nvSpPr>
          <p:cNvPr id="1024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A7B7A41A-9852-4698-891E-3AE90CEF71DA}" type="slidenum">
              <a:rPr lang="en-US" altLang="fr-FR" sz="1200">
                <a:solidFill>
                  <a:srgbClr val="898989"/>
                </a:solidFill>
                <a:latin typeface="Arial" panose="020B0604020202020204" pitchFamily="34" charset="0"/>
              </a:rPr>
              <a:pPr algn="l" rtl="0">
                <a:spcBef>
                  <a:spcPct val="0"/>
                </a:spcBef>
                <a:buFontTx/>
                <a:buNone/>
              </a:pPr>
              <a:t>6</a:t>
            </a:fld>
            <a:endParaRPr lang="en-US" altLang="fr-FR" sz="1200">
              <a:solidFill>
                <a:srgbClr val="898989"/>
              </a:solidFill>
              <a:latin typeface="Arial" panose="020B0604020202020204" pitchFamily="34" charset="0"/>
            </a:endParaRPr>
          </a:p>
        </p:txBody>
      </p:sp>
    </p:spTree>
    <p:extLst>
      <p:ext uri="{BB962C8B-B14F-4D97-AF65-F5344CB8AC3E}">
        <p14:creationId xmlns:p14="http://schemas.microsoft.com/office/powerpoint/2010/main" val="36833039"/>
      </p:ext>
    </p:extLst>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8750"/>
            <a:ext cx="8229600" cy="730250"/>
          </a:xfrm>
          <a:solidFill>
            <a:schemeClr val="bg2">
              <a:lumMod val="90000"/>
            </a:schemeClr>
          </a:solidFill>
        </p:spPr>
        <p:txBody>
          <a:bodyPr/>
          <a:lstStyle/>
          <a:p>
            <a:pPr>
              <a:defRPr/>
            </a:pPr>
            <a:r>
              <a:rPr lang="ar-DZ" sz="4000" b="1" dirty="0" smtClean="0">
                <a:effectLst>
                  <a:outerShdw blurRad="38100" dist="38100" dir="2700000" algn="tl">
                    <a:srgbClr val="000000">
                      <a:alpha val="43137"/>
                    </a:srgbClr>
                  </a:outerShdw>
                </a:effectLst>
              </a:rPr>
              <a:t>خصائص المؤسسة</a:t>
            </a:r>
            <a:endParaRPr lang="fr-FR" sz="40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0" y="889000"/>
            <a:ext cx="8977313" cy="5678488"/>
          </a:xfrm>
        </p:spPr>
        <p:txBody>
          <a:bodyPr/>
          <a:lstStyle/>
          <a:p>
            <a:pPr lvl="0" algn="just">
              <a:spcAft>
                <a:spcPts val="0"/>
              </a:spcAft>
              <a:buSzPts val="1100"/>
              <a:buFont typeface="Wingdings" panose="05000000000000000000" pitchFamily="2" charset="2"/>
              <a:buChar char=""/>
            </a:pPr>
            <a:endParaRPr lang="ar-DZ" dirty="0" smtClean="0">
              <a:ea typeface="Calibri" panose="020F0502020204030204" pitchFamily="34" charset="0"/>
              <a:cs typeface="Arabic Typesetting" panose="03020402040406030203" pitchFamily="66" charset="-78"/>
            </a:endParaRPr>
          </a:p>
          <a:p>
            <a:pPr lvl="0" algn="just">
              <a:spcAft>
                <a:spcPts val="0"/>
              </a:spcAft>
              <a:buSzPts val="1100"/>
              <a:buFont typeface="Wingdings" panose="05000000000000000000" pitchFamily="2" charset="2"/>
              <a:buChar char=""/>
            </a:pPr>
            <a:r>
              <a:rPr lang="ar-DZ" dirty="0" smtClean="0">
                <a:ea typeface="Calibri" panose="020F0502020204030204" pitchFamily="34" charset="0"/>
                <a:cs typeface="Arabic Typesetting" panose="03020402040406030203" pitchFamily="66" charset="-78"/>
              </a:rPr>
              <a:t>المؤسسة في علاقة دائمة مع السوق (في علاقة مستمرة مع مورديها وزبائنها)؛ المنشأة مكان لتواجد وتفاعل وتعايش مجموعة من الأشخاص؛</a:t>
            </a:r>
            <a:endParaRPr lang="fr-FR" dirty="0" smtClean="0"/>
          </a:p>
          <a:p>
            <a:pPr lvl="0" algn="just">
              <a:spcAft>
                <a:spcPts val="0"/>
              </a:spcAft>
              <a:buSzPts val="1100"/>
              <a:buFont typeface="Wingdings" panose="05000000000000000000" pitchFamily="2" charset="2"/>
              <a:buChar char=""/>
            </a:pPr>
            <a:r>
              <a:rPr lang="ar-DZ" dirty="0" smtClean="0">
                <a:ea typeface="Calibri" panose="020F0502020204030204" pitchFamily="34" charset="0"/>
                <a:cs typeface="Arabic Typesetting" panose="03020402040406030203" pitchFamily="66" charset="-78"/>
              </a:rPr>
              <a:t>المؤسسة فضاء لتبادلات مختلفة، فهناك مجموعة من العلاقات بين المنشأة وأطراف أخرى تصنف ضمن 3 مجموعات حسب طبيعتها:</a:t>
            </a:r>
          </a:p>
          <a:p>
            <a:pPr marL="0" lvl="0" indent="0" algn="just">
              <a:spcAft>
                <a:spcPts val="0"/>
              </a:spcAft>
              <a:buSzPts val="1100"/>
              <a:buNone/>
            </a:pPr>
            <a:r>
              <a:rPr lang="ar-DZ" dirty="0" smtClean="0">
                <a:ea typeface="Calibri" panose="020F0502020204030204" pitchFamily="34" charset="0"/>
                <a:cs typeface="Arabic Typesetting" panose="03020402040406030203" pitchFamily="66" charset="-78"/>
              </a:rPr>
              <a:t>           *علاقات ذات طبيعة مالية</a:t>
            </a:r>
            <a:r>
              <a:rPr lang="ar-DZ" dirty="0" smtClean="0">
                <a:solidFill>
                  <a:prstClr val="black"/>
                </a:solidFill>
                <a:ea typeface="Calibri" panose="020F0502020204030204" pitchFamily="34" charset="0"/>
                <a:cs typeface="Arabic Typesetting" panose="03020402040406030203" pitchFamily="66" charset="-78"/>
              </a:rPr>
              <a:t>؛</a:t>
            </a:r>
            <a:r>
              <a:rPr lang="ar-DZ" dirty="0" smtClean="0">
                <a:ea typeface="Calibri" panose="020F0502020204030204" pitchFamily="34" charset="0"/>
                <a:cs typeface="Arabic Typesetting" panose="03020402040406030203" pitchFamily="66" charset="-78"/>
              </a:rPr>
              <a:t> </a:t>
            </a:r>
          </a:p>
          <a:p>
            <a:pPr marL="0" lvl="0" indent="0" algn="just">
              <a:spcAft>
                <a:spcPts val="0"/>
              </a:spcAft>
              <a:buSzPts val="1100"/>
              <a:buNone/>
            </a:pPr>
            <a:r>
              <a:rPr lang="ar-DZ" dirty="0" smtClean="0">
                <a:ea typeface="Calibri" panose="020F0502020204030204" pitchFamily="34" charset="0"/>
                <a:cs typeface="Arabic Typesetting" panose="03020402040406030203" pitchFamily="66" charset="-78"/>
              </a:rPr>
              <a:t>           *علاقة مع الموردين والزبائن؛</a:t>
            </a:r>
          </a:p>
          <a:p>
            <a:pPr marL="0" lvl="0" indent="0" algn="just">
              <a:spcAft>
                <a:spcPts val="0"/>
              </a:spcAft>
              <a:buSzPts val="1100"/>
              <a:buNone/>
            </a:pPr>
            <a:r>
              <a:rPr lang="ar-DZ" dirty="0" smtClean="0">
                <a:ea typeface="Calibri" panose="020F0502020204030204" pitchFamily="34" charset="0"/>
                <a:cs typeface="Arabic Typesetting" panose="03020402040406030203" pitchFamily="66" charset="-78"/>
              </a:rPr>
              <a:t>           *علاقات مع المجتمع (مع سوق العمل، مصدر لمداخيل الأعوان الاقتصاديين: تدفع الضرائب،    مستحقات الكراء،...الخ)</a:t>
            </a:r>
            <a:endParaRPr lang="fr-FR" dirty="0" smtClean="0"/>
          </a:p>
          <a:p>
            <a:pPr marL="0" indent="0">
              <a:buFont typeface="Arial" panose="020B0604020202020204" pitchFamily="34" charset="0"/>
              <a:buNone/>
              <a:defRPr/>
            </a:pPr>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4000" dirty="0"/>
              <a:t/>
            </a:r>
            <a:br>
              <a:rPr lang="ar-DZ" sz="4000" dirty="0"/>
            </a:br>
            <a:endParaRPr lang="fr-FR" sz="4000" dirty="0"/>
          </a:p>
          <a:p>
            <a:pPr marL="0" indent="0" algn="ctr" eaLnBrk="1" fontAlgn="auto" hangingPunct="1">
              <a:lnSpc>
                <a:spcPct val="115000"/>
              </a:lnSpc>
              <a:spcBef>
                <a:spcPts val="0"/>
              </a:spcBef>
              <a:spcAft>
                <a:spcPts val="0"/>
              </a:spcAft>
              <a:buFont typeface="Arial" panose="020B0604020202020204" pitchFamily="34" charset="0"/>
              <a:buNone/>
              <a:defRPr/>
            </a:pPr>
            <a:endParaRPr lang="fr-FR" sz="2400" dirty="0">
              <a:solidFill>
                <a:prstClr val="black"/>
              </a:solidFill>
              <a:ea typeface="Calibri" panose="020F0502020204030204" pitchFamily="34" charset="0"/>
              <a:cs typeface="Arial" panose="020B0604020202020204" pitchFamily="34" charset="0"/>
            </a:endParaRPr>
          </a:p>
          <a:p>
            <a:pPr>
              <a:defRPr/>
            </a:pPr>
            <a:endParaRPr lang="fr-FR" dirty="0"/>
          </a:p>
        </p:txBody>
      </p:sp>
      <p:sp>
        <p:nvSpPr>
          <p:cNvPr id="4" name="Espace réservé du pied de page 3"/>
          <p:cNvSpPr>
            <a:spLocks noGrp="1"/>
          </p:cNvSpPr>
          <p:nvPr>
            <p:ph type="ftr" sz="quarter" idx="11"/>
          </p:nvPr>
        </p:nvSpPr>
        <p:spPr/>
        <p:txBody>
          <a:bodyPr/>
          <a:lstStyle/>
          <a:p>
            <a:pPr>
              <a:defRPr/>
            </a:pPr>
            <a:r>
              <a:rPr lang="en-US">
                <a:solidFill>
                  <a:prstClr val="black">
                    <a:tint val="75000"/>
                  </a:prstClr>
                </a:solidFill>
              </a:rPr>
              <a:t>-  </a:t>
            </a:r>
          </a:p>
        </p:txBody>
      </p:sp>
      <p:sp>
        <p:nvSpPr>
          <p:cNvPr id="1024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A7B7A41A-9852-4698-891E-3AE90CEF71DA}" type="slidenum">
              <a:rPr lang="en-US" altLang="fr-FR" sz="1200">
                <a:solidFill>
                  <a:srgbClr val="898989"/>
                </a:solidFill>
                <a:latin typeface="Arial" panose="020B0604020202020204" pitchFamily="34" charset="0"/>
              </a:rPr>
              <a:pPr algn="l" rtl="0">
                <a:spcBef>
                  <a:spcPct val="0"/>
                </a:spcBef>
                <a:buFontTx/>
                <a:buNone/>
              </a:pPr>
              <a:t>7</a:t>
            </a:fld>
            <a:endParaRPr lang="en-US" altLang="fr-FR" sz="1200">
              <a:solidFill>
                <a:srgbClr val="898989"/>
              </a:solidFill>
              <a:latin typeface="Arial" panose="020B0604020202020204" pitchFamily="34" charset="0"/>
            </a:endParaRPr>
          </a:p>
        </p:txBody>
      </p:sp>
    </p:spTree>
    <p:extLst>
      <p:ext uri="{BB962C8B-B14F-4D97-AF65-F5344CB8AC3E}">
        <p14:creationId xmlns:p14="http://schemas.microsoft.com/office/powerpoint/2010/main" val="1977388128"/>
      </p:ext>
    </p:extLst>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3547481916"/>
              </p:ext>
            </p:extLst>
          </p:nvPr>
        </p:nvGraphicFramePr>
        <p:xfrm>
          <a:off x="457199" y="989013"/>
          <a:ext cx="8442326" cy="5186362"/>
        </p:xfrm>
        <a:graphic>
          <a:graphicData uri="http://schemas.openxmlformats.org/drawingml/2006/table">
            <a:tbl>
              <a:tblPr rtl="1" firstRow="1" firstCol="1" bandRow="1"/>
              <a:tblGrid>
                <a:gridCol w="4221163"/>
                <a:gridCol w="4221163"/>
              </a:tblGrid>
              <a:tr h="950180">
                <a:tc>
                  <a:txBody>
                    <a:bodyPr/>
                    <a:lstStyle/>
                    <a:p>
                      <a:pPr algn="ctr" rtl="1">
                        <a:lnSpc>
                          <a:spcPct val="115000"/>
                        </a:lnSpc>
                        <a:spcAft>
                          <a:spcPts val="0"/>
                        </a:spcAft>
                      </a:pPr>
                      <a:r>
                        <a:rPr lang="ar-DZ" sz="40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المؤسسة</a:t>
                      </a:r>
                      <a:endParaRPr lang="fr-F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rtl="1">
                        <a:lnSpc>
                          <a:spcPct val="115000"/>
                        </a:lnSpc>
                        <a:spcAft>
                          <a:spcPts val="0"/>
                        </a:spcAft>
                      </a:pPr>
                      <a:r>
                        <a:rPr lang="ar-DZ" sz="4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a:t>
                      </a:r>
                      <a:r>
                        <a:rPr lang="ar-DZ" sz="40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الكائن الحي (الانسان)</a:t>
                      </a:r>
                      <a:endParaRPr lang="fr-F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631033">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-لها دورة حياة</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له دورة حياة</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870673">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التوصيات</a:t>
                      </a:r>
                      <a:r>
                        <a:rPr lang="ar-DZ" sz="36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a:t>
                      </a:r>
                      <a:r>
                        <a:rPr lang="ar-DZ" sz="3600" b="0" baseline="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والأوامر </a:t>
                      </a:r>
                      <a:r>
                        <a:rPr lang="ar-DZ" sz="36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تأتي من الإدارة العليا</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التوصيات والأوامر تأتي من المخ </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631033">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المؤسسة لها وظائف حقيقية</a:t>
                      </a:r>
                      <a:r>
                        <a:rPr lang="ar-DZ" sz="36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15000"/>
                        </a:lnSpc>
                        <a:spcAft>
                          <a:spcPts val="0"/>
                        </a:spcAft>
                      </a:pPr>
                      <a:r>
                        <a:rPr lang="ar-DZ"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له أعضاء</a:t>
                      </a:r>
                      <a:r>
                        <a:rPr lang="ar-DZ" sz="36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كل عضو يقوم بوظيفة محددة</a:t>
                      </a:r>
                      <a:endParaRPr lang="fr-FR" sz="2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2103443">
                <a:tc>
                  <a:txBody>
                    <a:bodyPr/>
                    <a:lstStyle/>
                    <a:p>
                      <a:pPr algn="ctr" rtl="1">
                        <a:lnSpc>
                          <a:spcPct val="115000"/>
                        </a:lnSpc>
                        <a:spcAft>
                          <a:spcPts val="0"/>
                        </a:spcAft>
                      </a:pPr>
                      <a:r>
                        <a:rPr lang="ar-DZ" sz="4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هناك تنسيق محكم بين الوظائف بحيث أي خلل</a:t>
                      </a:r>
                      <a:r>
                        <a:rPr lang="ar-DZ" sz="40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 في أي وظيفة يؤدي </a:t>
                      </a:r>
                      <a:r>
                        <a:rPr lang="ar-DZ" sz="4000" b="0" baseline="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إلى </a:t>
                      </a:r>
                      <a:r>
                        <a:rPr lang="ar-DZ" sz="4000" b="0" baseline="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خلل في المؤسسة ككل</a:t>
                      </a:r>
                      <a:endParaRPr lang="fr-FR" sz="2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DZ" sz="40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abic Typesetting" panose="03020402040406030203" pitchFamily="66" charset="-78"/>
                        </a:rPr>
                        <a:t>-</a:t>
                      </a:r>
                      <a:r>
                        <a:rPr kumimoji="0" lang="ar-DZ" sz="4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Arabic Typesetting" panose="03020402040406030203" pitchFamily="66" charset="-78"/>
                        </a:rPr>
                        <a:t>هناك تنسيق محكم بين الوظائف بحيث أي خلل في أي وظيفة يؤدي </a:t>
                      </a:r>
                      <a:r>
                        <a:rPr kumimoji="0" lang="ar-DZ" sz="40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Arabic Typesetting" panose="03020402040406030203" pitchFamily="66" charset="-78"/>
                        </a:rPr>
                        <a:t>إلى </a:t>
                      </a:r>
                      <a:r>
                        <a:rPr kumimoji="0" lang="ar-DZ" sz="4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Arabic Typesetting" panose="03020402040406030203" pitchFamily="66" charset="-78"/>
                        </a:rPr>
                        <a:t>خلل في الجسم ككل</a:t>
                      </a:r>
                      <a:endParaRPr kumimoji="0" lang="fr-FR"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bl>
          </a:graphicData>
        </a:graphic>
      </p:graphicFrame>
      <p:sp>
        <p:nvSpPr>
          <p:cNvPr id="4" name="Espace réservé du pied de page 3"/>
          <p:cNvSpPr>
            <a:spLocks noGrp="1"/>
          </p:cNvSpPr>
          <p:nvPr>
            <p:ph type="ftr" sz="quarter" idx="11"/>
          </p:nvPr>
        </p:nvSpPr>
        <p:spPr/>
        <p:txBody>
          <a:bodyPr/>
          <a:lstStyle/>
          <a:p>
            <a:pPr>
              <a:defRPr/>
            </a:pPr>
            <a:r>
              <a:rPr lang="en-US"/>
              <a:t>-  </a:t>
            </a:r>
          </a:p>
        </p:txBody>
      </p:sp>
      <p:sp>
        <p:nvSpPr>
          <p:cNvPr id="821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C1D3D7DD-C966-4FA4-B0C9-E51DE7FD67D0}" type="slidenum">
              <a:rPr lang="en-US" altLang="fr-FR" sz="1200">
                <a:solidFill>
                  <a:srgbClr val="898989"/>
                </a:solidFill>
                <a:latin typeface="Arial" panose="020B0604020202020204" pitchFamily="34" charset="0"/>
              </a:rPr>
              <a:pPr algn="l" rtl="0">
                <a:spcBef>
                  <a:spcPct val="0"/>
                </a:spcBef>
                <a:buFontTx/>
                <a:buNone/>
              </a:pPr>
              <a:t>8</a:t>
            </a:fld>
            <a:endParaRPr lang="en-US" altLang="fr-FR" sz="1200">
              <a:solidFill>
                <a:srgbClr val="898989"/>
              </a:solidFill>
              <a:latin typeface="Arial" panose="020B0604020202020204" pitchFamily="34" charset="0"/>
            </a:endParaRPr>
          </a:p>
        </p:txBody>
      </p:sp>
      <p:sp>
        <p:nvSpPr>
          <p:cNvPr id="7" name="Rectangle 1"/>
          <p:cNvSpPr>
            <a:spLocks noChangeArrowheads="1"/>
          </p:cNvSpPr>
          <p:nvPr/>
        </p:nvSpPr>
        <p:spPr bwMode="auto">
          <a:xfrm>
            <a:off x="2303463" y="188913"/>
            <a:ext cx="5233987" cy="800100"/>
          </a:xfrm>
          <a:prstGeom prst="rect">
            <a:avLst/>
          </a:prstGeom>
          <a:noFill/>
          <a:ln>
            <a:noFill/>
          </a:ln>
          <a:effectLst/>
        </p:spPr>
        <p:txBody>
          <a:bodyPr wrap="none" anchor="ctr">
            <a:spAutoFit/>
          </a:bodyPr>
          <a:lstStyle/>
          <a:p>
            <a:pPr algn="ctr" rtl="1">
              <a:defRPr/>
            </a:pPr>
            <a:r>
              <a:rPr lang="ar-DZ" altLang="fr-FR" sz="3600" b="1" u="sng" dirty="0">
                <a:effectLst>
                  <a:outerShdw blurRad="38100" dist="38100" dir="2700000" algn="tl">
                    <a:srgbClr val="000000">
                      <a:alpha val="43137"/>
                    </a:srgbClr>
                  </a:outerShdw>
                </a:effectLst>
                <a:latin typeface="Arabic Typesetting" panose="03020402040406030203" pitchFamily="66" charset="-78"/>
                <a:ea typeface="Calibri" panose="020F0502020204030204" pitchFamily="34" charset="0"/>
                <a:cs typeface="Arabic Typesetting" panose="03020402040406030203" pitchFamily="66" charset="-78"/>
              </a:rPr>
              <a:t>المنشأة شبيهة بالكائن الحي: ما هي أوجه الشبه؟</a:t>
            </a:r>
            <a:endParaRPr lang="fr-FR" altLang="fr-FR"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defRPr/>
            </a:pPr>
            <a:endParaRPr lang="fr-FR" altLang="fr-FR" dirty="0"/>
          </a:p>
        </p:txBody>
      </p:sp>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r>
              <a:rPr lang="en-US"/>
              <a:t>-  </a:t>
            </a:r>
          </a:p>
        </p:txBody>
      </p:sp>
      <p:sp>
        <p:nvSpPr>
          <p:cNvPr id="9219"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rtl="0">
              <a:spcBef>
                <a:spcPct val="0"/>
              </a:spcBef>
              <a:buFontTx/>
              <a:buNone/>
            </a:pPr>
            <a:fld id="{8E20B470-539D-4CCD-9463-A6B79ECBA27A}" type="slidenum">
              <a:rPr lang="en-US" altLang="fr-FR" sz="1200">
                <a:solidFill>
                  <a:srgbClr val="898989"/>
                </a:solidFill>
                <a:latin typeface="Arial" panose="020B0604020202020204" pitchFamily="34" charset="0"/>
              </a:rPr>
              <a:pPr algn="l" rtl="0">
                <a:spcBef>
                  <a:spcPct val="0"/>
                </a:spcBef>
                <a:buFontTx/>
                <a:buNone/>
              </a:pPr>
              <a:t>9</a:t>
            </a:fld>
            <a:endParaRPr lang="en-US" altLang="fr-FR" sz="1200">
              <a:solidFill>
                <a:srgbClr val="898989"/>
              </a:solidFill>
              <a:latin typeface="Arial" panose="020B0604020202020204" pitchFamily="34" charset="0"/>
            </a:endParaRPr>
          </a:p>
        </p:txBody>
      </p:sp>
      <p:pic>
        <p:nvPicPr>
          <p:cNvPr id="9220" name="Imag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63" y="942975"/>
            <a:ext cx="9020175" cy="560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1"/>
          <p:cNvSpPr>
            <a:spLocks noChangeArrowheads="1"/>
          </p:cNvSpPr>
          <p:nvPr/>
        </p:nvSpPr>
        <p:spPr bwMode="auto">
          <a:xfrm>
            <a:off x="1763713" y="173038"/>
            <a:ext cx="4881562" cy="769937"/>
          </a:xfrm>
          <a:prstGeom prst="rect">
            <a:avLst/>
          </a:prstGeom>
          <a:solidFill>
            <a:schemeClr val="accent6">
              <a:lumMod val="20000"/>
              <a:lumOff val="80000"/>
            </a:schemeClr>
          </a:solidFill>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eaLnBrk="1" hangingPunct="1">
              <a:defRPr/>
            </a:pPr>
            <a:r>
              <a:rPr lang="ar-DZ" sz="4400" b="1" i="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دورة حياة المنشأة</a:t>
            </a:r>
            <a:endParaRPr lang="fr-FR" sz="4000" b="1" dirty="0">
              <a:solidFill>
                <a:srgbClr val="00206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15450</TotalTime>
  <Words>1611</Words>
  <Application>Microsoft Office PowerPoint</Application>
  <PresentationFormat>Affichage à l'écran (4:3)</PresentationFormat>
  <Paragraphs>172</Paragraphs>
  <Slides>25</Slides>
  <Notes>7</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25</vt:i4>
      </vt:variant>
    </vt:vector>
  </HeadingPairs>
  <TitlesOfParts>
    <vt:vector size="36" baseType="lpstr">
      <vt:lpstr>Arabic Typesetting</vt:lpstr>
      <vt:lpstr>Arial</vt:lpstr>
      <vt:lpstr>Arial Black</vt:lpstr>
      <vt:lpstr>Arial Rounded MT Bold</vt:lpstr>
      <vt:lpstr>Calibri</vt:lpstr>
      <vt:lpstr>Sakkal Majalla</vt:lpstr>
      <vt:lpstr>Simplified Arabic</vt:lpstr>
      <vt:lpstr>Times New Roman</vt:lpstr>
      <vt:lpstr>Traditional Arabic</vt:lpstr>
      <vt:lpstr>Wingdings</vt:lpstr>
      <vt:lpstr>Thème Office</vt:lpstr>
      <vt:lpstr>الجمهورية الجزائرية الديمقراطية الشعبية République Algérienne Démocratique et Populaire وزارة التعليم العالي والبحث العلمي Ministère de l’Enseignement Supérieur et de la Recherche Scientifique </vt:lpstr>
      <vt:lpstr>Présentation PowerPoint</vt:lpstr>
      <vt:lpstr>Présentation PowerPoint</vt:lpstr>
      <vt:lpstr>Présentation PowerPoint</vt:lpstr>
      <vt:lpstr>Présentation PowerPoint</vt:lpstr>
      <vt:lpstr>خصائص المؤسسة</vt:lpstr>
      <vt:lpstr>خصائص المؤسسة</vt:lpstr>
      <vt:lpstr>Présentation PowerPoint</vt:lpstr>
      <vt:lpstr>Présentation PowerPoint</vt:lpstr>
      <vt:lpstr>Présentation PowerPoint</vt:lpstr>
      <vt:lpstr>أنشطة أو وظائف المؤسسة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Guilddesign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Agence Urbanisme</dc:title>
  <dc:creator>Nicolas Rochard</dc:creator>
  <cp:lastModifiedBy>2020A</cp:lastModifiedBy>
  <cp:revision>942</cp:revision>
  <cp:lastPrinted>2020-06-17T22:19:52Z</cp:lastPrinted>
  <dcterms:created xsi:type="dcterms:W3CDTF">2004-07-21T02:43:03Z</dcterms:created>
  <dcterms:modified xsi:type="dcterms:W3CDTF">2022-02-15T09:43:25Z</dcterms:modified>
</cp:coreProperties>
</file>