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66" r:id="rId18"/>
    <p:sldId id="273"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fr-FR"/>
              <a:t>Cliquez pour modifier le style du titre</a:t>
            </a:r>
            <a:endParaRPr kumimoji="0" lang="en-US"/>
          </a:p>
        </p:txBody>
      </p:sp>
      <p:sp>
        <p:nvSpPr>
          <p:cNvPr id="25" name="Sous-titr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a:t>Cliquez pour modifier le style des sous-titres du masque</a:t>
            </a:r>
            <a:endParaRPr kumimoji="0" lang="en-US"/>
          </a:p>
        </p:txBody>
      </p:sp>
      <p:sp>
        <p:nvSpPr>
          <p:cNvPr id="31" name="Espace réservé de la date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6CE89C6-678E-4DD2-8055-9F9093390547}" type="datetimeFigureOut">
              <a:rPr lang="fr-FR" smtClean="0"/>
              <a:pPr/>
              <a:t>29/11/2022</a:t>
            </a:fld>
            <a:endParaRPr lang="fr-FR"/>
          </a:p>
        </p:txBody>
      </p:sp>
      <p:sp>
        <p:nvSpPr>
          <p:cNvPr id="18" name="Espace réservé du pied de page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r-FR"/>
          </a:p>
        </p:txBody>
      </p:sp>
      <p:sp>
        <p:nvSpPr>
          <p:cNvPr id="29" name="Espace réservé du numéro de diapositive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F30787F9-B013-4323-96B5-2C998128520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53200" y="274955"/>
            <a:ext cx="1524000" cy="5851525"/>
          </a:xfrm>
        </p:spPr>
        <p:txBody>
          <a:bodyPr vert="eaVert" ancho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274642"/>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a:xfrm>
            <a:off x="4242816" y="6557946"/>
            <a:ext cx="2002464" cy="226902"/>
          </a:xfrm>
        </p:spPr>
        <p:txBody>
          <a:bodyPr/>
          <a:lstStyle/>
          <a:p>
            <a:fld id="{D6CE89C6-678E-4DD2-8055-9F9093390547}" type="datetimeFigureOut">
              <a:rPr lang="fr-FR" smtClean="0"/>
              <a:pPr/>
              <a:t>29/11/2022</a:t>
            </a:fld>
            <a:endParaRPr lang="fr-FR"/>
          </a:p>
        </p:txBody>
      </p:sp>
      <p:sp>
        <p:nvSpPr>
          <p:cNvPr id="5" name="Espace réservé du pied de page 4"/>
          <p:cNvSpPr>
            <a:spLocks noGrp="1"/>
          </p:cNvSpPr>
          <p:nvPr>
            <p:ph type="ftr" sz="quarter" idx="11"/>
          </p:nvPr>
        </p:nvSpPr>
        <p:spPr>
          <a:xfrm>
            <a:off x="457200" y="6556248"/>
            <a:ext cx="3657600" cy="228600"/>
          </a:xfrm>
        </p:spPr>
        <p:txBody>
          <a:bodyPr/>
          <a:lstStyle/>
          <a:p>
            <a:endParaRPr lang="fr-FR"/>
          </a:p>
        </p:txBody>
      </p:sp>
      <p:sp>
        <p:nvSpPr>
          <p:cNvPr id="6" name="Espace réservé du numéro de diapositive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F30787F9-B013-4323-96B5-2C9981285203}" type="slidenum">
              <a:rPr lang="fr-FR" smtClean="0"/>
              <a:pPr/>
              <a:t>‹N°›</a:t>
            </a:fld>
            <a:endParaRPr lang="fr-FR"/>
          </a:p>
        </p:txBody>
      </p:sp>
    </p:spTree>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6CE89C6-678E-4DD2-8055-9F9093390547}" type="datetimeFigureOut">
              <a:rPr lang="fr-FR" smtClean="0"/>
              <a:pPr/>
              <a:t>29/11/2022</a:t>
            </a:fld>
            <a:endParaRPr lang="fr-FR"/>
          </a:p>
        </p:txBody>
      </p:sp>
      <p:sp>
        <p:nvSpPr>
          <p:cNvPr id="5" name="Espace réservé du pied de page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r-FR"/>
          </a:p>
        </p:txBody>
      </p:sp>
      <p:sp>
        <p:nvSpPr>
          <p:cNvPr id="6" name="Espace réservé du numéro de diapositive 5"/>
          <p:cNvSpPr>
            <a:spLocks noGrp="1"/>
          </p:cNvSpPr>
          <p:nvPr>
            <p:ph type="sldNum" sz="quarter" idx="12"/>
          </p:nvPr>
        </p:nvSpPr>
        <p:spPr>
          <a:xfrm>
            <a:off x="6733952" y="6555112"/>
            <a:ext cx="588336" cy="228600"/>
          </a:xfrm>
        </p:spPr>
        <p:txBody>
          <a:bodyPr/>
          <a:lstStyle/>
          <a:p>
            <a:fld id="{F30787F9-B013-4323-96B5-2C9981285203}"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nchor="b"/>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320040"/>
            <a:ext cx="7242048" cy="1143000"/>
          </a:xfrm>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solidFill>
                  <a:schemeClr val="tx2"/>
                </a:solidFill>
              </a:defRPr>
            </a:lvl1pPr>
            <a:extLst/>
          </a:lstStyle>
          <a:p>
            <a:fld id="{D6CE89C6-678E-4DD2-8055-9F9093390547}" type="datetimeFigureOut">
              <a:rPr lang="fr-FR" smtClean="0"/>
              <a:pPr/>
              <a:t>29/11/2022</a:t>
            </a:fld>
            <a:endParaRPr lang="fr-FR"/>
          </a:p>
        </p:txBody>
      </p:sp>
      <p:sp>
        <p:nvSpPr>
          <p:cNvPr id="3" name="Espace réservé du pied de page 2"/>
          <p:cNvSpPr>
            <a:spLocks noGrp="1"/>
          </p:cNvSpPr>
          <p:nvPr>
            <p:ph type="ftr" sz="quarter" idx="11"/>
          </p:nvPr>
        </p:nvSpPr>
        <p:spPr/>
        <p:txBody>
          <a:bodyPr/>
          <a:lstStyle>
            <a:lvl1pPr>
              <a:defRPr>
                <a:solidFill>
                  <a:schemeClr val="tx2"/>
                </a:solidFill>
              </a:defRPr>
            </a:lvl1pPr>
            <a:extLst/>
          </a:lstStyle>
          <a:p>
            <a:endParaRPr lang="fr-FR"/>
          </a:p>
        </p:txBody>
      </p:sp>
      <p:sp>
        <p:nvSpPr>
          <p:cNvPr id="4" name="Espace réservé du numéro de diapositive 3"/>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fr-FR"/>
              <a:t>Cliquez pour modifier le style du titre</a:t>
            </a:r>
            <a:endParaRPr kumimoji="0" lang="en-US"/>
          </a:p>
        </p:txBody>
      </p:sp>
      <p:sp>
        <p:nvSpPr>
          <p:cNvPr id="3" name="Espace réservé du texte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0787F9-B013-4323-96B5-2C9981285203}" type="slidenum">
              <a:rPr lang="fr-FR" smtClean="0"/>
              <a:pPr/>
              <a:t>‹N°›</a:t>
            </a:fld>
            <a:endParaRPr lang="fr-FR"/>
          </a:p>
        </p:txBody>
      </p:sp>
    </p:spTree>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fr-FR"/>
              <a:t>Cliquez pour modifier le style du titre</a:t>
            </a:r>
            <a:endParaRPr kumimoji="0" lang="en-US" dirty="0"/>
          </a:p>
        </p:txBody>
      </p:sp>
      <p:sp>
        <p:nvSpPr>
          <p:cNvPr id="4" name="Espace réservé du texte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fr-FR"/>
              <a:t>Cliquez pour modifier les styles du texte du masque</a:t>
            </a:r>
          </a:p>
        </p:txBody>
      </p:sp>
      <p:sp>
        <p:nvSpPr>
          <p:cNvPr id="5" name="Espace réservé de la date 4"/>
          <p:cNvSpPr>
            <a:spLocks noGrp="1"/>
          </p:cNvSpPr>
          <p:nvPr>
            <p:ph type="dt" sz="half" idx="10"/>
          </p:nvPr>
        </p:nvSpPr>
        <p:spPr/>
        <p:txBody>
          <a:bodyPr/>
          <a:lstStyle/>
          <a:p>
            <a:fld id="{D6CE89C6-678E-4DD2-8055-9F9093390547}" type="datetimeFigureOut">
              <a:rPr lang="fr-FR" smtClean="0"/>
              <a:pPr/>
              <a:t>29/11/2022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0787F9-B013-4323-96B5-2C9981285203}" type="slidenum">
              <a:rPr lang="fr-FR" smtClean="0"/>
              <a:pPr/>
              <a:t>‹N°›</a:t>
            </a:fld>
            <a:endParaRPr lang="fr-FR"/>
          </a:p>
        </p:txBody>
      </p:sp>
      <p:sp>
        <p:nvSpPr>
          <p:cNvPr id="10" name="Espace réservé pour une image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fr-FR"/>
              <a:t>Cliquez sur l'icône pour ajouter une image</a:t>
            </a:r>
            <a:endParaRPr kumimoji="0" lang="en-US" dirty="0"/>
          </a:p>
        </p:txBody>
      </p:sp>
    </p:spTree>
  </p:cSld>
  <p:clrMapOvr>
    <a:overrideClrMapping bg1="dk1" tx1="lt1" bg2="dk2" tx2="lt2" accent1="accent1" accent2="accent2" accent3="accent3" accent4="accent4" accent5="accent5" accent6="accent6" hlink="hlink" folHlink="folHlink"/>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du titre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fr-FR"/>
              <a:t>Cliquez pour modifier le style du titre</a:t>
            </a:r>
            <a:endParaRPr kumimoji="0" lang="en-US"/>
          </a:p>
        </p:txBody>
      </p:sp>
      <p:sp>
        <p:nvSpPr>
          <p:cNvPr id="31" name="Espace réservé du texte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27" name="Espace réservé de la date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6CE89C6-678E-4DD2-8055-9F9093390547}" type="datetimeFigureOut">
              <a:rPr lang="fr-FR" smtClean="0"/>
              <a:pPr/>
              <a:t>29/11/2022</a:t>
            </a:fld>
            <a:endParaRPr lang="fr-FR"/>
          </a:p>
        </p:txBody>
      </p:sp>
      <p:sp>
        <p:nvSpPr>
          <p:cNvPr id="4" name="Espace réservé du pied de page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r-FR"/>
          </a:p>
        </p:txBody>
      </p:sp>
      <p:sp>
        <p:nvSpPr>
          <p:cNvPr id="16" name="Espace réservé du numéro de diapositive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F30787F9-B013-4323-96B5-2C998128520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cut/>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African Drama</a:t>
            </a:r>
          </a:p>
        </p:txBody>
      </p:sp>
      <p:sp>
        <p:nvSpPr>
          <p:cNvPr id="3" name="Sous-titre 2"/>
          <p:cNvSpPr>
            <a:spLocks noGrp="1"/>
          </p:cNvSpPr>
          <p:nvPr>
            <p:ph type="subTitle" idx="1"/>
          </p:nvPr>
        </p:nvSpPr>
        <p:spPr/>
        <p:txBody>
          <a:bodyPr/>
          <a:lstStyle/>
          <a:p>
            <a:r>
              <a:rPr lang="fr-FR"/>
              <a:t>Dr. </a:t>
            </a:r>
            <a:r>
              <a:rPr lang="fr-FR" dirty="0"/>
              <a:t>N. BOUALLEGUE</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Characteristics of the First English African Plays</a:t>
            </a:r>
          </a:p>
        </p:txBody>
      </p:sp>
      <p:sp>
        <p:nvSpPr>
          <p:cNvPr id="3" name="Espace réservé du contenu 2"/>
          <p:cNvSpPr>
            <a:spLocks noGrp="1"/>
          </p:cNvSpPr>
          <p:nvPr>
            <p:ph idx="1"/>
          </p:nvPr>
        </p:nvSpPr>
        <p:spPr/>
        <p:txBody>
          <a:bodyPr>
            <a:normAutofit fontScale="70000" lnSpcReduction="20000"/>
          </a:bodyPr>
          <a:lstStyle/>
          <a:p>
            <a:r>
              <a:rPr lang="fr-FR" dirty="0"/>
              <a:t>A combination between </a:t>
            </a:r>
            <a:r>
              <a:rPr lang="en-US" dirty="0"/>
              <a:t>tradition of the Western church-oriented morality musical plays and the indigenous aesthetic conventions. </a:t>
            </a:r>
          </a:p>
          <a:p>
            <a:r>
              <a:rPr lang="fr-FR" dirty="0"/>
              <a:t>Hubert Ogunde in Nigeria </a:t>
            </a:r>
          </a:p>
          <a:p>
            <a:r>
              <a:rPr lang="en-US" dirty="0"/>
              <a:t>The moral religious emphasis is</a:t>
            </a:r>
            <a:br>
              <a:rPr lang="en-US" dirty="0"/>
            </a:br>
            <a:r>
              <a:rPr lang="en-US" dirty="0"/>
              <a:t>evident in his first two plays, </a:t>
            </a:r>
            <a:r>
              <a:rPr lang="en-US" i="1" dirty="0"/>
              <a:t>The Garden of Eden and the Throne of God </a:t>
            </a:r>
            <a:r>
              <a:rPr lang="en-US" dirty="0"/>
              <a:t>( 1944) and</a:t>
            </a:r>
            <a:br>
              <a:rPr lang="en-US" dirty="0"/>
            </a:br>
            <a:r>
              <a:rPr lang="en-US" i="1" dirty="0"/>
              <a:t>Worse Than Crime </a:t>
            </a:r>
            <a:r>
              <a:rPr lang="en-US" dirty="0"/>
              <a:t>( 1946), which respectively deal with Adam and Eve's rebellion</a:t>
            </a:r>
            <a:br>
              <a:rPr lang="en-US" dirty="0"/>
            </a:br>
            <a:r>
              <a:rPr lang="en-US" dirty="0"/>
              <a:t>against God, and the evils of the slave trade. </a:t>
            </a:r>
          </a:p>
          <a:p>
            <a:r>
              <a:rPr lang="en-US" dirty="0"/>
              <a:t>the African Music Research Party </a:t>
            </a:r>
          </a:p>
          <a:p>
            <a:r>
              <a:rPr lang="en-US" dirty="0"/>
              <a:t>Acknowledging the reality</a:t>
            </a:r>
            <a:br>
              <a:rPr lang="en-US" dirty="0"/>
            </a:br>
            <a:r>
              <a:rPr lang="en-US" dirty="0"/>
              <a:t>of his indigenous Yoruba culture and its influence on him </a:t>
            </a:r>
          </a:p>
          <a:p>
            <a:r>
              <a:rPr lang="en-US" dirty="0"/>
              <a:t>the fight against colonialism with such plays as </a:t>
            </a:r>
            <a:r>
              <a:rPr lang="en-US" i="1" dirty="0"/>
              <a:t>Strike and</a:t>
            </a:r>
            <a:br>
              <a:rPr lang="en-US" i="1" dirty="0"/>
            </a:br>
            <a:r>
              <a:rPr lang="en-US" i="1" dirty="0"/>
              <a:t>Hunger </a:t>
            </a:r>
            <a:r>
              <a:rPr lang="en-US" dirty="0"/>
              <a:t>( 1945)</a:t>
            </a:r>
            <a:br>
              <a:rPr lang="en-US" dirty="0"/>
            </a:br>
            <a:br>
              <a:rPr lang="en-US" dirty="0"/>
            </a:br>
            <a:br>
              <a:rPr lang="en-US" dirty="0"/>
            </a:br>
            <a:br>
              <a:rPr lang="fr-FR" dirty="0"/>
            </a:br>
            <a:br>
              <a:rPr lang="en-US" dirty="0"/>
            </a:br>
            <a:endParaRPr lang="fr-FR" dirty="0"/>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Independence</a:t>
            </a:r>
          </a:p>
        </p:txBody>
      </p:sp>
      <p:sp>
        <p:nvSpPr>
          <p:cNvPr id="3" name="Espace réservé du contenu 2"/>
          <p:cNvSpPr>
            <a:spLocks noGrp="1"/>
          </p:cNvSpPr>
          <p:nvPr>
            <p:ph idx="1"/>
          </p:nvPr>
        </p:nvSpPr>
        <p:spPr/>
        <p:txBody>
          <a:bodyPr>
            <a:normAutofit fontScale="85000" lnSpcReduction="20000"/>
          </a:bodyPr>
          <a:lstStyle/>
          <a:p>
            <a:r>
              <a:rPr lang="en-US" dirty="0"/>
              <a:t>On the eve of the 1960s, when the majority of African countries were granted independence by the British and the French, some African playwrights had started to demonstrate sufficient mastery or competence in the dramatic form to declare their independence from the earlier religious, educational, and cultural tutelage of the churches, the schools, and the British Broadcasting Corporation. </a:t>
            </a:r>
          </a:p>
          <a:p>
            <a:r>
              <a:rPr lang="en-US" dirty="0"/>
              <a:t>Plays from West Africa, like Kobina Senyi's </a:t>
            </a:r>
            <a:r>
              <a:rPr lang="en-US" i="1" dirty="0"/>
              <a:t>The Blinkards </a:t>
            </a:r>
            <a:r>
              <a:rPr lang="en-US" dirty="0"/>
              <a:t>and J. B. Danquah's </a:t>
            </a:r>
            <a:r>
              <a:rPr lang="en-US" i="1" dirty="0"/>
              <a:t>The Third Woman </a:t>
            </a:r>
            <a:r>
              <a:rPr lang="en-US" dirty="0"/>
              <a:t>(both</a:t>
            </a:r>
            <a:br>
              <a:rPr lang="en-US" dirty="0"/>
            </a:br>
            <a:r>
              <a:rPr lang="en-US" dirty="0"/>
              <a:t>from the Gold Coast), were already exploiting the themes of social responsibility and the cultural image of the African in the light of his acquired European civilization. </a:t>
            </a:r>
            <a:br>
              <a:rPr lang="en-US" dirty="0"/>
            </a:br>
            <a:br>
              <a:rPr lang="en-US" dirty="0"/>
            </a:br>
            <a:endParaRPr lang="fr-FR" dirty="0"/>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New Themes</a:t>
            </a:r>
          </a:p>
        </p:txBody>
      </p:sp>
      <p:sp>
        <p:nvSpPr>
          <p:cNvPr id="3" name="Espace réservé du contenu 2"/>
          <p:cNvSpPr>
            <a:spLocks noGrp="1"/>
          </p:cNvSpPr>
          <p:nvPr>
            <p:ph idx="1"/>
          </p:nvPr>
        </p:nvSpPr>
        <p:spPr/>
        <p:txBody>
          <a:bodyPr>
            <a:normAutofit lnSpcReduction="10000"/>
          </a:bodyPr>
          <a:lstStyle/>
          <a:p>
            <a:r>
              <a:rPr lang="en-US" dirty="0"/>
              <a:t>a balance between traditional African and European cultures so that the African might still identify with the masses in the rural villages as well as the elite in the urban environment. </a:t>
            </a:r>
          </a:p>
          <a:p>
            <a:r>
              <a:rPr lang="en-US" dirty="0"/>
              <a:t>In Nigeria, the same concern with the conflict between indigenous and European cultures marked Wole Soyinka's early plays, </a:t>
            </a:r>
            <a:r>
              <a:rPr lang="en-US" i="1" dirty="0"/>
              <a:t>The Swamp Dwellers </a:t>
            </a:r>
            <a:r>
              <a:rPr lang="en-US" dirty="0"/>
              <a:t>and </a:t>
            </a:r>
            <a:r>
              <a:rPr lang="en-US" i="1" dirty="0"/>
              <a:t>The Lion and the Jewel</a:t>
            </a:r>
            <a:r>
              <a:rPr lang="en-US" dirty="0"/>
              <a:t>, written between 1957 and 1958. </a:t>
            </a:r>
            <a:br>
              <a:rPr lang="en-US" dirty="0"/>
            </a:br>
            <a:br>
              <a:rPr lang="en-US" dirty="0"/>
            </a:br>
            <a:endParaRPr lang="fr-FR" dirty="0"/>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Themes</a:t>
            </a:r>
          </a:p>
        </p:txBody>
      </p:sp>
      <p:sp>
        <p:nvSpPr>
          <p:cNvPr id="3" name="Espace réservé du contenu 2"/>
          <p:cNvSpPr>
            <a:spLocks noGrp="1"/>
          </p:cNvSpPr>
          <p:nvPr>
            <p:ph idx="1"/>
          </p:nvPr>
        </p:nvSpPr>
        <p:spPr/>
        <p:txBody>
          <a:bodyPr>
            <a:normAutofit/>
          </a:bodyPr>
          <a:lstStyle/>
          <a:p>
            <a:r>
              <a:rPr lang="en-US" dirty="0"/>
              <a:t>Unlike the healthy conflict and optimism of the West African plays on the eve of</a:t>
            </a:r>
            <a:br>
              <a:rPr lang="en-US" dirty="0"/>
            </a:br>
            <a:r>
              <a:rPr lang="en-US" dirty="0"/>
              <a:t>independence, the plays written by Africans at the same time in South Africa were rather</a:t>
            </a:r>
            <a:br>
              <a:rPr lang="en-US" dirty="0"/>
            </a:br>
            <a:r>
              <a:rPr lang="en-US" dirty="0"/>
              <a:t>less robust and more pessimistic. Dhlomo's </a:t>
            </a:r>
            <a:r>
              <a:rPr lang="en-US" i="1" dirty="0"/>
              <a:t>Dingane </a:t>
            </a:r>
            <a:r>
              <a:rPr lang="en-US" dirty="0"/>
              <a:t>( 1959), like his earlier play, reveals</a:t>
            </a:r>
            <a:br>
              <a:rPr lang="en-US" dirty="0"/>
            </a:br>
            <a:r>
              <a:rPr lang="en-US" dirty="0"/>
              <a:t>a fixed pessimism from which there appears to be no relief except for the moral religious</a:t>
            </a:r>
            <a:br>
              <a:rPr lang="en-US" dirty="0"/>
            </a:br>
            <a:r>
              <a:rPr lang="en-US" dirty="0"/>
              <a:t>recourse to forgiveness. </a:t>
            </a:r>
            <a:br>
              <a:rPr lang="en-US" dirty="0"/>
            </a:br>
            <a:endParaRPr lang="fr-FR" dirty="0"/>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BBC "African Theatre" </a:t>
            </a:r>
            <a:br>
              <a:rPr lang="fr-FR" dirty="0"/>
            </a:br>
            <a:endParaRPr lang="fr-FR" dirty="0"/>
          </a:p>
        </p:txBody>
      </p:sp>
      <p:sp>
        <p:nvSpPr>
          <p:cNvPr id="3" name="Espace réservé du contenu 2"/>
          <p:cNvSpPr>
            <a:spLocks noGrp="1"/>
          </p:cNvSpPr>
          <p:nvPr>
            <p:ph idx="1"/>
          </p:nvPr>
        </p:nvSpPr>
        <p:spPr/>
        <p:txBody>
          <a:bodyPr>
            <a:normAutofit lnSpcReduction="10000"/>
          </a:bodyPr>
          <a:lstStyle/>
          <a:p>
            <a:r>
              <a:rPr lang="en-US" dirty="0"/>
              <a:t>The British Broadcasting Corporation, an active partner in the cultural formation of Africa in the European tradition, played a significant role in the development of contemporary African theater of English expression. </a:t>
            </a:r>
          </a:p>
          <a:p>
            <a:r>
              <a:rPr lang="en-US" dirty="0"/>
              <a:t>designed to encourage dramatic creativity among African writers and to further the cultural development of the theater through the medium of radio. </a:t>
            </a:r>
            <a:br>
              <a:rPr lang="en-US" dirty="0"/>
            </a:br>
            <a:br>
              <a:rPr lang="en-US" dirty="0"/>
            </a:br>
            <a:endParaRPr lang="fr-FR" dirty="0"/>
          </a:p>
        </p:txBody>
      </p:sp>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BBC "African Theatre" </a:t>
            </a:r>
            <a:br>
              <a:rPr lang="fr-FR" dirty="0"/>
            </a:br>
            <a:endParaRPr lang="fr-FR" dirty="0"/>
          </a:p>
        </p:txBody>
      </p:sp>
      <p:sp>
        <p:nvSpPr>
          <p:cNvPr id="3" name="Espace réservé du contenu 2"/>
          <p:cNvSpPr>
            <a:spLocks noGrp="1"/>
          </p:cNvSpPr>
          <p:nvPr>
            <p:ph idx="1"/>
          </p:nvPr>
        </p:nvSpPr>
        <p:spPr/>
        <p:txBody>
          <a:bodyPr>
            <a:normAutofit lnSpcReduction="10000"/>
          </a:bodyPr>
          <a:lstStyle/>
          <a:p>
            <a:r>
              <a:rPr lang="en-US" dirty="0"/>
              <a:t>The BBC "African Theatre" audience was very narrow indeed. </a:t>
            </a:r>
          </a:p>
          <a:p>
            <a:r>
              <a:rPr lang="en-US" dirty="0"/>
              <a:t>the plays were beamed especially at the educated African class "able to speak and think comfortably in English ... people who have undergone some course in higher education" </a:t>
            </a:r>
          </a:p>
          <a:p>
            <a:r>
              <a:rPr lang="en-US" dirty="0"/>
              <a:t>It hindered the integration of indigenous and western dramatic tastes and concepts.</a:t>
            </a:r>
            <a:br>
              <a:rPr lang="en-US" dirty="0"/>
            </a:br>
            <a:br>
              <a:rPr lang="en-US" dirty="0"/>
            </a:br>
            <a:br>
              <a:rPr lang="en-US" dirty="0"/>
            </a:br>
            <a:endParaRPr lang="fr-FR" dirty="0"/>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Postcolonial Themes</a:t>
            </a:r>
          </a:p>
        </p:txBody>
      </p:sp>
      <p:sp>
        <p:nvSpPr>
          <p:cNvPr id="3" name="Espace réservé du contenu 2"/>
          <p:cNvSpPr>
            <a:spLocks noGrp="1"/>
          </p:cNvSpPr>
          <p:nvPr>
            <p:ph idx="1"/>
          </p:nvPr>
        </p:nvSpPr>
        <p:spPr/>
        <p:txBody>
          <a:bodyPr>
            <a:normAutofit fontScale="85000" lnSpcReduction="10000"/>
          </a:bodyPr>
          <a:lstStyle/>
          <a:p>
            <a:r>
              <a:rPr lang="en-US" dirty="0"/>
              <a:t>social relationships and institutional changes affecting marriage and family life, ethnic taboos, prejudices, chauvinism, and social responsibility. </a:t>
            </a:r>
          </a:p>
          <a:p>
            <a:r>
              <a:rPr lang="en-US" dirty="0"/>
              <a:t>Political themes, including corruption among the ruling classes, are also explored by the</a:t>
            </a:r>
            <a:br>
              <a:rPr lang="en-US" dirty="0"/>
            </a:br>
            <a:r>
              <a:rPr lang="en-US" dirty="0"/>
              <a:t>playwrights. </a:t>
            </a:r>
          </a:p>
          <a:p>
            <a:r>
              <a:rPr lang="en-US" dirty="0"/>
              <a:t>Even religion, especially the conflict among the new religions and their corruptive influences, finds its way into the plays. </a:t>
            </a:r>
          </a:p>
          <a:p>
            <a:r>
              <a:rPr lang="en-US" dirty="0"/>
              <a:t>The theme of conflict between African and European traditions .</a:t>
            </a:r>
            <a:br>
              <a:rPr lang="en-US" dirty="0"/>
            </a:br>
            <a:br>
              <a:rPr lang="en-US" dirty="0"/>
            </a:br>
            <a:br>
              <a:rPr lang="en-US" dirty="0"/>
            </a:br>
            <a:br>
              <a:rPr lang="en-US" dirty="0"/>
            </a:br>
            <a:endParaRPr lang="fr-FR" dirty="0"/>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themes</a:t>
            </a:r>
          </a:p>
        </p:txBody>
      </p:sp>
      <p:sp>
        <p:nvSpPr>
          <p:cNvPr id="3" name="Espace réservé du contenu 2"/>
          <p:cNvSpPr>
            <a:spLocks noGrp="1"/>
          </p:cNvSpPr>
          <p:nvPr>
            <p:ph idx="1"/>
          </p:nvPr>
        </p:nvSpPr>
        <p:spPr/>
        <p:txBody>
          <a:bodyPr>
            <a:normAutofit fontScale="92500" lnSpcReduction="20000"/>
          </a:bodyPr>
          <a:lstStyle/>
          <a:p>
            <a:r>
              <a:rPr lang="en-US" dirty="0"/>
              <a:t>With regard to political themes, Soyinka is at his best with the satiric portrayal of corrupt and power-hungry political figures. </a:t>
            </a:r>
            <a:r>
              <a:rPr lang="en-US" i="1" dirty="0"/>
              <a:t>Kongi's Harvest</a:t>
            </a:r>
            <a:r>
              <a:rPr lang="en-US" dirty="0"/>
              <a:t>, </a:t>
            </a:r>
            <a:r>
              <a:rPr lang="en-US" i="1" dirty="0"/>
              <a:t>Opera Wonyosi</a:t>
            </a:r>
            <a:r>
              <a:rPr lang="en-US" dirty="0"/>
              <a:t>, and </a:t>
            </a:r>
            <a:r>
              <a:rPr lang="en-US" i="1" dirty="0"/>
              <a:t>A Play of Giants </a:t>
            </a:r>
            <a:r>
              <a:rPr lang="en-US" dirty="0"/>
              <a:t>are full-length plays dealing directly with politics and power. </a:t>
            </a:r>
          </a:p>
          <a:p>
            <a:r>
              <a:rPr lang="en-US" dirty="0"/>
              <a:t>In Ghana, Efua Sutherland, Ama Ata Aidoo, and J. C. de Graft have played major roles in the establishment of contemporary drama and theater. Efua Sutherland especially has worked consistently since the days of Kwame Nkrumah in the early 1960s toward the founding of a national theater and dramatic culture in Ghana. </a:t>
            </a:r>
            <a:br>
              <a:rPr lang="en-US" dirty="0"/>
            </a:br>
            <a:br>
              <a:rPr lang="en-US" dirty="0"/>
            </a:br>
            <a:endParaRPr lang="fr-FR"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Female playwrights</a:t>
            </a:r>
          </a:p>
        </p:txBody>
      </p:sp>
      <p:sp>
        <p:nvSpPr>
          <p:cNvPr id="3" name="Espace réservé du conten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r>
              <a:rPr lang="fr-FR" dirty="0"/>
              <a:t>Efua Sutherland’s  </a:t>
            </a:r>
            <a:r>
              <a:rPr lang="fr-FR" i="1" dirty="0"/>
              <a:t>Edufa </a:t>
            </a:r>
            <a:r>
              <a:rPr lang="fr-FR" dirty="0"/>
              <a:t>( 1967), </a:t>
            </a:r>
            <a:r>
              <a:rPr lang="fr-FR" i="1" dirty="0"/>
              <a:t>Foriwa </a:t>
            </a:r>
            <a:r>
              <a:rPr lang="fr-FR" dirty="0"/>
              <a:t>( 1967) : </a:t>
            </a:r>
            <a:r>
              <a:rPr lang="en-US" dirty="0"/>
              <a:t>The</a:t>
            </a:r>
            <a:br>
              <a:rPr lang="en-US" dirty="0"/>
            </a:br>
            <a:r>
              <a:rPr lang="en-US" dirty="0"/>
              <a:t>theme of the play is obviously national, namely, the promotion of a new national spirit in Ghana that would encourage inter-ethnic cooperation and openness to new ideas. </a:t>
            </a:r>
            <a:br>
              <a:rPr lang="en-US" dirty="0"/>
            </a:br>
            <a:endParaRPr lang="fr-FR" dirty="0"/>
          </a:p>
          <a:p>
            <a:r>
              <a:rPr lang="fr-FR" i="1" dirty="0"/>
              <a:t>Ama Ata Aidoo’s </a:t>
            </a:r>
            <a:r>
              <a:rPr lang="fr-FR" dirty="0"/>
              <a:t> </a:t>
            </a:r>
            <a:r>
              <a:rPr lang="en-US" i="1" dirty="0"/>
              <a:t>The Dilemma of a Ghost </a:t>
            </a:r>
            <a:r>
              <a:rPr lang="en-US" dirty="0"/>
              <a:t>( 1965) and </a:t>
            </a:r>
            <a:r>
              <a:rPr lang="en-US" i="1" dirty="0"/>
              <a:t>Anowa </a:t>
            </a:r>
            <a:r>
              <a:rPr lang="en-US" dirty="0"/>
              <a:t>( 1970): Both plays deal with the role of positive communication and mutual confidence, or the lack of them, in the relationship between men and women. </a:t>
            </a:r>
            <a:br>
              <a:rPr lang="en-US" dirty="0"/>
            </a:br>
            <a:br>
              <a:rPr lang="en-US" dirty="0"/>
            </a:br>
            <a:br>
              <a:rPr lang="fr-FR" dirty="0"/>
            </a:br>
            <a:br>
              <a:rPr lang="fr-FR" dirty="0"/>
            </a:br>
            <a:br>
              <a:rPr lang="fr-FR" dirty="0"/>
            </a:br>
            <a:endParaRPr lang="fr-FR" dirty="0"/>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Drama in Pre-Colonial era</a:t>
            </a:r>
          </a:p>
        </p:txBody>
      </p:sp>
      <p:sp>
        <p:nvSpPr>
          <p:cNvPr id="3" name="Espace réservé du contenu 2"/>
          <p:cNvSpPr>
            <a:spLocks noGrp="1"/>
          </p:cNvSpPr>
          <p:nvPr>
            <p:ph idx="1"/>
          </p:nvPr>
        </p:nvSpPr>
        <p:spPr/>
        <p:txBody>
          <a:bodyPr>
            <a:normAutofit fontScale="92500"/>
          </a:bodyPr>
          <a:lstStyle/>
          <a:p>
            <a:r>
              <a:rPr lang="en-US" dirty="0"/>
              <a:t>Before Africa's contact with Europe's colonialism, Africans were already accustomed to</a:t>
            </a:r>
            <a:br>
              <a:rPr lang="en-US" dirty="0"/>
            </a:br>
            <a:r>
              <a:rPr lang="en-US" dirty="0"/>
              <a:t>treating political and religious matters in their drama. Performances reached the highest</a:t>
            </a:r>
            <a:br>
              <a:rPr lang="en-US" dirty="0"/>
            </a:br>
            <a:r>
              <a:rPr lang="en-US" dirty="0"/>
              <a:t>state of artistic inclusiveness and excellence during festivals at which certain central</a:t>
            </a:r>
            <a:br>
              <a:rPr lang="en-US" dirty="0"/>
            </a:br>
            <a:r>
              <a:rPr lang="en-US" dirty="0"/>
              <a:t>myths and rituals were reenacted by the people as a whole, and which also provided</a:t>
            </a:r>
            <a:br>
              <a:rPr lang="en-US" dirty="0"/>
            </a:br>
            <a:r>
              <a:rPr lang="en-US" dirty="0"/>
              <a:t>opportunities for the treatment of purely social issues through the use of masked</a:t>
            </a:r>
            <a:br>
              <a:rPr lang="en-US" dirty="0"/>
            </a:br>
            <a:r>
              <a:rPr lang="en-US" dirty="0"/>
              <a:t>characters, puppets, and other techniques. </a:t>
            </a:r>
            <a:br>
              <a:rPr lang="en-US" dirty="0"/>
            </a:br>
            <a:endParaRPr lang="fr-FR" dirty="0"/>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The Mask</a:t>
            </a:r>
          </a:p>
        </p:txBody>
      </p:sp>
      <p:pic>
        <p:nvPicPr>
          <p:cNvPr id="5" name="Espace réservé du contenu 4" descr="images.jpg"/>
          <p:cNvPicPr>
            <a:picLocks noGrp="1" noChangeAspect="1"/>
          </p:cNvPicPr>
          <p:nvPr>
            <p:ph sz="half" idx="1"/>
          </p:nvPr>
        </p:nvPicPr>
        <p:blipFill>
          <a:blip r:embed="rId2"/>
          <a:stretch>
            <a:fillRect/>
          </a:stretch>
        </p:blipFill>
        <p:spPr>
          <a:xfrm>
            <a:off x="500034" y="1857364"/>
            <a:ext cx="4038600" cy="3714776"/>
          </a:xfrm>
        </p:spPr>
      </p:pic>
      <p:sp>
        <p:nvSpPr>
          <p:cNvPr id="4" name="Espace réservé du contenu 3"/>
          <p:cNvSpPr>
            <a:spLocks noGrp="1"/>
          </p:cNvSpPr>
          <p:nvPr>
            <p:ph sz="half" idx="2"/>
          </p:nvPr>
        </p:nvSpPr>
        <p:spPr/>
        <p:txBody>
          <a:bodyPr>
            <a:normAutofit fontScale="62500" lnSpcReduction="20000"/>
          </a:bodyPr>
          <a:lstStyle/>
          <a:p>
            <a:r>
              <a:rPr lang="en-US" dirty="0"/>
              <a:t>The use of masks for character representation</a:t>
            </a:r>
            <a:br>
              <a:rPr lang="en-US" dirty="0"/>
            </a:br>
            <a:r>
              <a:rPr lang="en-US" dirty="0"/>
              <a:t>had the effect of liberating the actor from psychological inhibitions and imbuing him at</a:t>
            </a:r>
            <a:br>
              <a:rPr lang="en-US" dirty="0"/>
            </a:br>
            <a:r>
              <a:rPr lang="en-US" dirty="0"/>
              <a:t>the same time with the sacred essence that, by convention, enabled him to be unique and</a:t>
            </a:r>
            <a:br>
              <a:rPr lang="en-US" dirty="0"/>
            </a:br>
            <a:r>
              <a:rPr lang="en-US" dirty="0"/>
              <a:t>to project a role that nobody would dare challenge or contest. The masked actor thus</a:t>
            </a:r>
            <a:br>
              <a:rPr lang="en-US" dirty="0"/>
            </a:br>
            <a:r>
              <a:rPr lang="en-US" dirty="0"/>
              <a:t>embodied the holy actor, spirit essence, ancestor, or supernatural essence the dramatic</a:t>
            </a:r>
            <a:br>
              <a:rPr lang="en-US" dirty="0"/>
            </a:br>
            <a:r>
              <a:rPr lang="en-US" dirty="0"/>
              <a:t>role transformed him into. </a:t>
            </a:r>
            <a:br>
              <a:rPr lang="en-US" dirty="0"/>
            </a:br>
            <a:endParaRPr lang="fr-FR" dirty="0"/>
          </a:p>
        </p:txBody>
      </p:sp>
    </p:spTree>
  </p:cSld>
  <p:clrMapOvr>
    <a:masterClrMapping/>
  </p:clrMapOvr>
  <p:transition advClick="0" advTm="0">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Colonial Era</a:t>
            </a:r>
          </a:p>
        </p:txBody>
      </p:sp>
      <p:sp>
        <p:nvSpPr>
          <p:cNvPr id="3" name="Espace réservé du contenu 2"/>
          <p:cNvSpPr>
            <a:spLocks noGrp="1"/>
          </p:cNvSpPr>
          <p:nvPr>
            <p:ph sz="half" idx="1"/>
          </p:nvPr>
        </p:nvSpPr>
        <p:spPr/>
        <p:txBody>
          <a:bodyPr>
            <a:normAutofit fontScale="62500" lnSpcReduction="20000"/>
          </a:bodyPr>
          <a:lstStyle/>
          <a:p>
            <a:r>
              <a:rPr lang="en-US" dirty="0"/>
              <a:t>In the contact with the colonial administration the mask was a symbol of both mystical</a:t>
            </a:r>
            <a:br>
              <a:rPr lang="en-US" dirty="0"/>
            </a:br>
            <a:r>
              <a:rPr lang="en-US" dirty="0"/>
              <a:t>and political authority, hence the reluctance of masked performers to submit to colonial</a:t>
            </a:r>
            <a:br>
              <a:rPr lang="en-US" dirty="0"/>
            </a:br>
            <a:r>
              <a:rPr lang="en-US" dirty="0"/>
              <a:t>law enforcement. </a:t>
            </a:r>
            <a:br>
              <a:rPr lang="en-US" dirty="0"/>
            </a:br>
            <a:endParaRPr lang="fr-FR" dirty="0"/>
          </a:p>
        </p:txBody>
      </p:sp>
      <p:sp>
        <p:nvSpPr>
          <p:cNvPr id="4" name="Espace réservé du contenu 3"/>
          <p:cNvSpPr>
            <a:spLocks noGrp="1"/>
          </p:cNvSpPr>
          <p:nvPr>
            <p:ph sz="half" idx="2"/>
          </p:nvPr>
        </p:nvSpPr>
        <p:spPr/>
        <p:txBody>
          <a:bodyPr>
            <a:normAutofit fontScale="62500" lnSpcReduction="20000"/>
          </a:bodyPr>
          <a:lstStyle/>
          <a:p>
            <a:r>
              <a:rPr lang="en-US" dirty="0"/>
              <a:t>Nor has the situation changed in postIndependence African states </a:t>
            </a:r>
            <a:br>
              <a:rPr lang="en-US" dirty="0"/>
            </a:br>
            <a:r>
              <a:rPr lang="en-US" dirty="0"/>
              <a:t>In</a:t>
            </a:r>
            <a:br>
              <a:rPr lang="en-US" dirty="0"/>
            </a:br>
            <a:r>
              <a:rPr lang="en-US" dirty="0"/>
              <a:t>Nigeria, where a rich diversity of performances is sponsored by cultural associations,</a:t>
            </a:r>
            <a:br>
              <a:rPr lang="en-US" dirty="0"/>
            </a:br>
            <a:r>
              <a:rPr lang="en-US" dirty="0"/>
              <a:t>masked performers have often been known to clash with the police. In the cos </a:t>
            </a:r>
            <a:br>
              <a:rPr lang="en-US" dirty="0"/>
            </a:br>
            <a:r>
              <a:rPr lang="en-US" dirty="0"/>
              <a:t>mopolitan city of Lagos, </a:t>
            </a:r>
            <a:r>
              <a:rPr lang="en-US" i="1" dirty="0"/>
              <a:t>Èyò </a:t>
            </a:r>
            <a:r>
              <a:rPr lang="en-US" dirty="0"/>
              <a:t>performances hold sway, and efforts by the police to control</a:t>
            </a:r>
            <a:br>
              <a:rPr lang="en-US" dirty="0"/>
            </a:br>
            <a:r>
              <a:rPr lang="en-US" dirty="0"/>
              <a:t>their activities have often ended in social disorder. </a:t>
            </a:r>
            <a:br>
              <a:rPr lang="en-US" dirty="0"/>
            </a:br>
            <a:endParaRPr lang="fr-FR" dirty="0"/>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The Impact of Colonialism on African Performing Arts</a:t>
            </a:r>
          </a:p>
        </p:txBody>
      </p:sp>
      <p:sp>
        <p:nvSpPr>
          <p:cNvPr id="3" name="Espace réservé du contenu 2"/>
          <p:cNvSpPr>
            <a:spLocks noGrp="1"/>
          </p:cNvSpPr>
          <p:nvPr>
            <p:ph idx="1"/>
          </p:nvPr>
        </p:nvSpPr>
        <p:spPr/>
        <p:txBody>
          <a:bodyPr>
            <a:normAutofit/>
          </a:bodyPr>
          <a:lstStyle/>
          <a:p>
            <a:r>
              <a:rPr lang="en-US" dirty="0"/>
              <a:t>British colonialism came down heavily on indigenous African culture, especially</a:t>
            </a:r>
            <a:br>
              <a:rPr lang="en-US" dirty="0"/>
            </a:br>
            <a:r>
              <a:rPr lang="en-US" dirty="0"/>
              <a:t>the performing arts. </a:t>
            </a:r>
          </a:p>
          <a:p>
            <a:r>
              <a:rPr lang="en-US" dirty="0"/>
              <a:t>The Igbo in Nigeria created new plays featuring</a:t>
            </a:r>
            <a:br>
              <a:rPr lang="en-US" dirty="0"/>
            </a:br>
            <a:r>
              <a:rPr lang="en-US" dirty="0"/>
              <a:t>British colonial officers—administrators, police, missionaries—and their families as</a:t>
            </a:r>
            <a:br>
              <a:rPr lang="en-US" dirty="0"/>
            </a:br>
            <a:r>
              <a:rPr lang="en-US" dirty="0"/>
              <a:t>characters to replace the banned traditional characters. </a:t>
            </a:r>
            <a:br>
              <a:rPr lang="en-US" dirty="0"/>
            </a:br>
            <a:br>
              <a:rPr lang="en-US" dirty="0"/>
            </a:br>
            <a:endParaRPr lang="fr-FR" dirty="0"/>
          </a:p>
        </p:txBody>
      </p:sp>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Characteristics of African Plays in Colonial Era</a:t>
            </a:r>
          </a:p>
        </p:txBody>
      </p:sp>
      <p:sp>
        <p:nvSpPr>
          <p:cNvPr id="3" name="Espace réservé du contenu 2"/>
          <p:cNvSpPr>
            <a:spLocks noGrp="1"/>
          </p:cNvSpPr>
          <p:nvPr>
            <p:ph idx="1"/>
          </p:nvPr>
        </p:nvSpPr>
        <p:spPr/>
        <p:txBody>
          <a:bodyPr>
            <a:normAutofit fontScale="62500" lnSpcReduction="20000"/>
          </a:bodyPr>
          <a:lstStyle/>
          <a:p>
            <a:r>
              <a:rPr lang="en-US" sz="4000" dirty="0"/>
              <a:t>The new plays were satiric</a:t>
            </a:r>
            <a:br>
              <a:rPr lang="en-US" sz="4000" dirty="0"/>
            </a:br>
            <a:r>
              <a:rPr lang="en-US" sz="4000" dirty="0"/>
              <a:t>comedies imitating the manners and foibles of the European in a very broad sense, but</a:t>
            </a:r>
            <a:br>
              <a:rPr lang="en-US" sz="4000" dirty="0"/>
            </a:br>
            <a:r>
              <a:rPr lang="en-US" sz="4000" dirty="0"/>
              <a:t>also more incisively where historical circumstances provided materials on such</a:t>
            </a:r>
            <a:br>
              <a:rPr lang="en-US" sz="4000" dirty="0"/>
            </a:br>
            <a:r>
              <a:rPr lang="en-US" sz="4000" dirty="0"/>
              <a:t>characters. </a:t>
            </a:r>
          </a:p>
          <a:p>
            <a:r>
              <a:rPr lang="fr-FR" sz="4000" dirty="0"/>
              <a:t>The colonial district commissioner </a:t>
            </a:r>
          </a:p>
          <a:p>
            <a:r>
              <a:rPr lang="fr-FR" sz="4000" dirty="0"/>
              <a:t>The policeman </a:t>
            </a:r>
          </a:p>
          <a:p>
            <a:r>
              <a:rPr lang="fr-FR" sz="4000" dirty="0"/>
              <a:t>the </a:t>
            </a:r>
            <a:r>
              <a:rPr lang="fr-FR" sz="4000" i="1" dirty="0"/>
              <a:t>ikoro </a:t>
            </a:r>
            <a:r>
              <a:rPr lang="fr-FR" sz="4000" dirty="0"/>
              <a:t>drum </a:t>
            </a:r>
          </a:p>
          <a:p>
            <a:r>
              <a:rPr lang="fr-FR" sz="4000" dirty="0"/>
              <a:t>dancers </a:t>
            </a:r>
            <a:br>
              <a:rPr lang="fr-FR" dirty="0"/>
            </a:br>
            <a:br>
              <a:rPr lang="fr-FR" dirty="0"/>
            </a:br>
            <a:br>
              <a:rPr lang="fr-FR" dirty="0"/>
            </a:br>
            <a:br>
              <a:rPr lang="en-US" dirty="0"/>
            </a:br>
            <a:endParaRPr lang="fr-FR" dirty="0"/>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Colonial Theaters</a:t>
            </a:r>
          </a:p>
        </p:txBody>
      </p:sp>
      <p:sp>
        <p:nvSpPr>
          <p:cNvPr id="3" name="Espace réservé du contenu 2"/>
          <p:cNvSpPr>
            <a:spLocks noGrp="1"/>
          </p:cNvSpPr>
          <p:nvPr>
            <p:ph idx="1"/>
          </p:nvPr>
        </p:nvSpPr>
        <p:spPr/>
        <p:txBody>
          <a:bodyPr>
            <a:normAutofit fontScale="92500" lnSpcReduction="10000"/>
          </a:bodyPr>
          <a:lstStyle/>
          <a:p>
            <a:r>
              <a:rPr lang="en-US" dirty="0"/>
              <a:t>there was no lack of enthusiasm by the British to build theaters, especially in the</a:t>
            </a:r>
            <a:br>
              <a:rPr lang="en-US" dirty="0"/>
            </a:br>
            <a:r>
              <a:rPr lang="en-US" dirty="0"/>
              <a:t>cosmopolitan cities where the seats of government were located. As early as 1800 Sir</a:t>
            </a:r>
            <a:br>
              <a:rPr lang="en-US" dirty="0"/>
            </a:br>
            <a:r>
              <a:rPr lang="en-US" dirty="0"/>
              <a:t>George Yonge had built the African Theatre in Cape Town, South Africa. </a:t>
            </a:r>
          </a:p>
          <a:p>
            <a:r>
              <a:rPr lang="en-US" dirty="0"/>
              <a:t>Colonial theaters were designed as institutions to showcase European culture and</a:t>
            </a:r>
            <a:br>
              <a:rPr lang="en-US" dirty="0"/>
            </a:br>
            <a:r>
              <a:rPr lang="en-US" dirty="0"/>
              <a:t>civilization, a function that church organizations and educational institutions were later to</a:t>
            </a:r>
            <a:br>
              <a:rPr lang="en-US" dirty="0"/>
            </a:br>
            <a:r>
              <a:rPr lang="en-US" dirty="0"/>
              <a:t>help promote and perpetuate. </a:t>
            </a:r>
            <a:br>
              <a:rPr lang="en-US" dirty="0"/>
            </a:br>
            <a:br>
              <a:rPr lang="en-US" dirty="0"/>
            </a:br>
            <a:endParaRPr lang="fr-FR" dirty="0"/>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Colonial theater</a:t>
            </a:r>
          </a:p>
        </p:txBody>
      </p:sp>
      <p:sp>
        <p:nvSpPr>
          <p:cNvPr id="3" name="Espace réservé du contenu 2"/>
          <p:cNvSpPr>
            <a:spLocks noGrp="1"/>
          </p:cNvSpPr>
          <p:nvPr>
            <p:ph sz="half" idx="1"/>
          </p:nvPr>
        </p:nvSpPr>
        <p:spPr/>
        <p:txBody>
          <a:bodyPr>
            <a:normAutofit fontScale="77500" lnSpcReduction="20000"/>
          </a:bodyPr>
          <a:lstStyle/>
          <a:p>
            <a:r>
              <a:rPr lang="en-US" dirty="0"/>
              <a:t>the theater of</a:t>
            </a:r>
            <a:br>
              <a:rPr lang="en-US" dirty="0"/>
            </a:br>
            <a:r>
              <a:rPr lang="en-US" dirty="0"/>
              <a:t>Europe "did not even superimpose itself onto the traditions, but rather led an isolated</a:t>
            </a:r>
            <a:br>
              <a:rPr lang="en-US" dirty="0"/>
            </a:br>
            <a:r>
              <a:rPr lang="en-US" dirty="0"/>
              <a:t>existence related only to the needs of the few who fell within its ambit" </a:t>
            </a:r>
            <a:br>
              <a:rPr lang="en-US" dirty="0"/>
            </a:br>
            <a:endParaRPr lang="fr-FR" dirty="0"/>
          </a:p>
        </p:txBody>
      </p:sp>
      <p:sp>
        <p:nvSpPr>
          <p:cNvPr id="4" name="Espace réservé du contenu 3"/>
          <p:cNvSpPr>
            <a:spLocks noGrp="1"/>
          </p:cNvSpPr>
          <p:nvPr>
            <p:ph sz="half" idx="2"/>
          </p:nvPr>
        </p:nvSpPr>
        <p:spPr/>
        <p:txBody>
          <a:bodyPr>
            <a:normAutofit fontScale="77500" lnSpcReduction="20000"/>
          </a:bodyPr>
          <a:lstStyle/>
          <a:p>
            <a:r>
              <a:rPr lang="en-US" dirty="0"/>
              <a:t>the major aim of colonialism was not to promote indigenous culture and</a:t>
            </a:r>
            <a:br>
              <a:rPr lang="en-US" dirty="0"/>
            </a:br>
            <a:r>
              <a:rPr lang="en-US" dirty="0"/>
              <a:t>give the Africans a sense of pride in themselves and in their institutions, but, to the</a:t>
            </a:r>
            <a:br>
              <a:rPr lang="en-US" dirty="0"/>
            </a:br>
            <a:r>
              <a:rPr lang="en-US" dirty="0"/>
              <a:t>contrary, to "civilize" Africa, which means bringing up its people in the image and</a:t>
            </a:r>
            <a:br>
              <a:rPr lang="en-US" dirty="0"/>
            </a:br>
            <a:r>
              <a:rPr lang="en-US" dirty="0"/>
              <a:t>likeness of the colonizers. </a:t>
            </a:r>
            <a:br>
              <a:rPr lang="en-US" dirty="0"/>
            </a:br>
            <a:endParaRPr lang="fr-FR" dirty="0"/>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First English African Plays</a:t>
            </a:r>
          </a:p>
        </p:txBody>
      </p:sp>
      <p:sp>
        <p:nvSpPr>
          <p:cNvPr id="3" name="Espace réservé du contenu 2"/>
          <p:cNvSpPr>
            <a:spLocks noGrp="1"/>
          </p:cNvSpPr>
          <p:nvPr>
            <p:ph idx="1"/>
          </p:nvPr>
        </p:nvSpPr>
        <p:spPr/>
        <p:txBody>
          <a:bodyPr>
            <a:normAutofit/>
          </a:bodyPr>
          <a:lstStyle/>
          <a:p>
            <a:r>
              <a:rPr lang="en-US" dirty="0"/>
              <a:t>In South Africa the formation of the Bantu Dramatic Society in 1933 led to the</a:t>
            </a:r>
            <a:br>
              <a:rPr lang="en-US" dirty="0"/>
            </a:br>
            <a:r>
              <a:rPr lang="en-US" dirty="0"/>
              <a:t>production of English plays, the first being Oliver Goldsmith's </a:t>
            </a:r>
            <a:r>
              <a:rPr lang="en-US" i="1" dirty="0"/>
              <a:t>She Stoops to Conquer</a:t>
            </a:r>
            <a:r>
              <a:rPr lang="en-US" dirty="0"/>
              <a:t> .</a:t>
            </a:r>
          </a:p>
          <a:p>
            <a:r>
              <a:rPr lang="fr-FR" dirty="0"/>
              <a:t>Herbert I. E. Dhlomo’s  </a:t>
            </a:r>
            <a:r>
              <a:rPr lang="en-US" dirty="0"/>
              <a:t>. </a:t>
            </a:r>
            <a:r>
              <a:rPr lang="en-US" i="1" dirty="0"/>
              <a:t>The Girl Who Killed to Save   1935</a:t>
            </a:r>
            <a:br>
              <a:rPr lang="en-US" dirty="0"/>
            </a:br>
            <a:br>
              <a:rPr lang="fr-FR" dirty="0"/>
            </a:br>
            <a:br>
              <a:rPr lang="en-US" dirty="0"/>
            </a:br>
            <a:endParaRPr lang="fr-FR" dirty="0"/>
          </a:p>
        </p:txBody>
      </p:sp>
    </p:spTree>
  </p:cSld>
  <p:clrMapOvr>
    <a:masterClrMapping/>
  </p:clrMapOvr>
  <p:transition>
    <p:cu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252</TotalTime>
  <Words>1420</Words>
  <Application>Microsoft Office PowerPoint</Application>
  <PresentationFormat>Affichage à l'écran (4:3)</PresentationFormat>
  <Paragraphs>60</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Trebuchet MS</vt:lpstr>
      <vt:lpstr>Wingdings</vt:lpstr>
      <vt:lpstr>Wingdings 2</vt:lpstr>
      <vt:lpstr>Opulent</vt:lpstr>
      <vt:lpstr>African Drama</vt:lpstr>
      <vt:lpstr>Drama in Pre-Colonial era</vt:lpstr>
      <vt:lpstr>The Mask</vt:lpstr>
      <vt:lpstr>Colonial Era</vt:lpstr>
      <vt:lpstr>The Impact of Colonialism on African Performing Arts</vt:lpstr>
      <vt:lpstr>Characteristics of African Plays in Colonial Era</vt:lpstr>
      <vt:lpstr>Colonial Theaters</vt:lpstr>
      <vt:lpstr>Colonial theater</vt:lpstr>
      <vt:lpstr>First English African Plays</vt:lpstr>
      <vt:lpstr>Characteristics of the First English African Plays</vt:lpstr>
      <vt:lpstr>Independence</vt:lpstr>
      <vt:lpstr>New Themes</vt:lpstr>
      <vt:lpstr>Themes</vt:lpstr>
      <vt:lpstr>The BBC "African Theatre"  </vt:lpstr>
      <vt:lpstr>The BBC "African Theatre"  </vt:lpstr>
      <vt:lpstr>Postcolonial Themes</vt:lpstr>
      <vt:lpstr>themes</vt:lpstr>
      <vt:lpstr>Female playwrights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African Drama</dc:title>
  <dc:creator>acer</dc:creator>
  <cp:lastModifiedBy>Bouallegue, Leyla</cp:lastModifiedBy>
  <cp:revision>42</cp:revision>
  <dcterms:created xsi:type="dcterms:W3CDTF">2019-12-10T17:26:32Z</dcterms:created>
  <dcterms:modified xsi:type="dcterms:W3CDTF">2022-11-29T07:54:55Z</dcterms:modified>
</cp:coreProperties>
</file>