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2"/>
  </p:notesMasterIdLst>
  <p:sldIdLst>
    <p:sldId id="256" r:id="rId2"/>
    <p:sldId id="284" r:id="rId3"/>
    <p:sldId id="288" r:id="rId4"/>
    <p:sldId id="289" r:id="rId5"/>
    <p:sldId id="290" r:id="rId6"/>
    <p:sldId id="285" r:id="rId7"/>
    <p:sldId id="286" r:id="rId8"/>
    <p:sldId id="306" r:id="rId9"/>
    <p:sldId id="386" r:id="rId10"/>
    <p:sldId id="283" r:id="rId11"/>
    <p:sldId id="295" r:id="rId12"/>
    <p:sldId id="322" r:id="rId13"/>
    <p:sldId id="387" r:id="rId14"/>
    <p:sldId id="297" r:id="rId15"/>
    <p:sldId id="323" r:id="rId16"/>
    <p:sldId id="302" r:id="rId17"/>
    <p:sldId id="298" r:id="rId18"/>
    <p:sldId id="299" r:id="rId19"/>
    <p:sldId id="319" r:id="rId20"/>
    <p:sldId id="320" r:id="rId21"/>
    <p:sldId id="321" r:id="rId22"/>
    <p:sldId id="377" r:id="rId23"/>
    <p:sldId id="300" r:id="rId24"/>
    <p:sldId id="301" r:id="rId25"/>
    <p:sldId id="318" r:id="rId26"/>
    <p:sldId id="317" r:id="rId27"/>
    <p:sldId id="268" r:id="rId28"/>
    <p:sldId id="296" r:id="rId29"/>
    <p:sldId id="258" r:id="rId30"/>
    <p:sldId id="309" r:id="rId31"/>
    <p:sldId id="293" r:id="rId32"/>
    <p:sldId id="276" r:id="rId33"/>
    <p:sldId id="257" r:id="rId34"/>
    <p:sldId id="277" r:id="rId35"/>
    <p:sldId id="314" r:id="rId36"/>
    <p:sldId id="312" r:id="rId37"/>
    <p:sldId id="260" r:id="rId38"/>
    <p:sldId id="269" r:id="rId39"/>
    <p:sldId id="313" r:id="rId40"/>
    <p:sldId id="262" r:id="rId41"/>
    <p:sldId id="389" r:id="rId42"/>
    <p:sldId id="388" r:id="rId43"/>
    <p:sldId id="376" r:id="rId44"/>
    <p:sldId id="261" r:id="rId45"/>
    <p:sldId id="380" r:id="rId46"/>
    <p:sldId id="381" r:id="rId47"/>
    <p:sldId id="382" r:id="rId48"/>
    <p:sldId id="383" r:id="rId49"/>
    <p:sldId id="384" r:id="rId50"/>
    <p:sldId id="385" r:id="rId51"/>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6595" autoAdjust="0"/>
  </p:normalViewPr>
  <p:slideViewPr>
    <p:cSldViewPr>
      <p:cViewPr>
        <p:scale>
          <a:sx n="66" d="100"/>
          <a:sy n="66" d="100"/>
        </p:scale>
        <p:origin x="-86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4F1C4-A3FD-4905-9F0B-67EB2530904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06A75508-BD73-4E9D-B742-5B9DB2327B12}">
      <dgm:prSet phldrT="[Texte]" custT="1"/>
      <dgm:spPr/>
      <dgm:t>
        <a:bodyPr/>
        <a:lstStyle/>
        <a:p>
          <a:pPr rtl="1"/>
          <a:r>
            <a:rPr lang="ar-SA" sz="2800" b="1" dirty="0" smtClean="0"/>
            <a:t>دراسة الجدوى المبدئية</a:t>
          </a:r>
          <a:endParaRPr lang="fr-FR" sz="2800" b="1" dirty="0"/>
        </a:p>
      </dgm:t>
    </dgm:pt>
    <dgm:pt modelId="{9A9D08E7-C2D6-43F9-947E-00910FEA106B}" type="parTrans" cxnId="{1D8D7A0A-1926-4765-B949-52E0A22669F0}">
      <dgm:prSet/>
      <dgm:spPr/>
      <dgm:t>
        <a:bodyPr/>
        <a:lstStyle/>
        <a:p>
          <a:pPr rtl="1"/>
          <a:endParaRPr lang="fr-FR" sz="2800"/>
        </a:p>
      </dgm:t>
    </dgm:pt>
    <dgm:pt modelId="{E3FB9C70-F06F-4DC9-9965-C4EFCD9ADCA3}" type="sibTrans" cxnId="{1D8D7A0A-1926-4765-B949-52E0A22669F0}">
      <dgm:prSet/>
      <dgm:spPr/>
      <dgm:t>
        <a:bodyPr/>
        <a:lstStyle/>
        <a:p>
          <a:pPr rtl="1"/>
          <a:endParaRPr lang="fr-FR" sz="2800"/>
        </a:p>
      </dgm:t>
    </dgm:pt>
    <dgm:pt modelId="{9097944B-C9BF-45B6-8166-155CAA915E5F}">
      <dgm:prSet phldrT="[Texte]" custT="1"/>
      <dgm:spPr/>
      <dgm:t>
        <a:bodyPr/>
        <a:lstStyle/>
        <a:p>
          <a:pPr rtl="1"/>
          <a:r>
            <a:rPr lang="ar-SA" sz="2800" b="1" dirty="0" smtClean="0"/>
            <a:t>دراسة الجدوى التفصيلية</a:t>
          </a:r>
          <a:endParaRPr lang="fr-FR" sz="2800" b="1" dirty="0"/>
        </a:p>
      </dgm:t>
    </dgm:pt>
    <dgm:pt modelId="{3D0E5974-00AD-49DF-BCC0-0FB7AA3BF5B6}" type="parTrans" cxnId="{1DCC0609-D73A-4295-BB14-602231BE3DAE}">
      <dgm:prSet/>
      <dgm:spPr/>
      <dgm:t>
        <a:bodyPr/>
        <a:lstStyle/>
        <a:p>
          <a:pPr rtl="1"/>
          <a:endParaRPr lang="fr-FR" sz="2800"/>
        </a:p>
      </dgm:t>
    </dgm:pt>
    <dgm:pt modelId="{060DC8BE-1C62-4DFB-A527-26DE50E1134C}" type="sibTrans" cxnId="{1DCC0609-D73A-4295-BB14-602231BE3DAE}">
      <dgm:prSet/>
      <dgm:spPr/>
      <dgm:t>
        <a:bodyPr/>
        <a:lstStyle/>
        <a:p>
          <a:pPr rtl="1"/>
          <a:endParaRPr lang="fr-FR" sz="2800"/>
        </a:p>
      </dgm:t>
    </dgm:pt>
    <dgm:pt modelId="{2F3FF93B-2DEF-44B0-ACA7-2DC29F6F4D5E}">
      <dgm:prSet phldrT="[Texte]" custT="1"/>
      <dgm:spPr/>
      <dgm:t>
        <a:bodyPr/>
        <a:lstStyle/>
        <a:p>
          <a:pPr rtl="1"/>
          <a:r>
            <a:rPr lang="ar-SA" sz="2800" b="1" dirty="0" smtClean="0"/>
            <a:t>دراسة الجدوى الفنية</a:t>
          </a:r>
          <a:endParaRPr lang="fr-FR" sz="2800" b="1" dirty="0"/>
        </a:p>
      </dgm:t>
    </dgm:pt>
    <dgm:pt modelId="{4C45A682-1FEA-478F-8A62-6DED12617CBF}" type="parTrans" cxnId="{AD8B9A5A-6395-4637-8B34-9F57B2968861}">
      <dgm:prSet/>
      <dgm:spPr/>
      <dgm:t>
        <a:bodyPr/>
        <a:lstStyle/>
        <a:p>
          <a:pPr rtl="1"/>
          <a:endParaRPr lang="fr-FR" sz="2800"/>
        </a:p>
      </dgm:t>
    </dgm:pt>
    <dgm:pt modelId="{1C69990F-8A5F-47FB-9754-E54DCD17D97D}" type="sibTrans" cxnId="{AD8B9A5A-6395-4637-8B34-9F57B2968861}">
      <dgm:prSet/>
      <dgm:spPr/>
      <dgm:t>
        <a:bodyPr/>
        <a:lstStyle/>
        <a:p>
          <a:pPr rtl="1"/>
          <a:endParaRPr lang="fr-FR" sz="2800"/>
        </a:p>
      </dgm:t>
    </dgm:pt>
    <dgm:pt modelId="{F61CFC4C-F4AB-441C-864A-FC0E9A841913}">
      <dgm:prSet phldrT="[Texte]" custT="1"/>
      <dgm:spPr/>
      <dgm:t>
        <a:bodyPr/>
        <a:lstStyle/>
        <a:p>
          <a:pPr rtl="1"/>
          <a:r>
            <a:rPr lang="ar-SA" sz="2800" b="1" dirty="0" smtClean="0"/>
            <a:t>دراسة الجدوى التسويقية</a:t>
          </a:r>
          <a:endParaRPr lang="fr-FR" sz="2800" b="1" dirty="0"/>
        </a:p>
      </dgm:t>
    </dgm:pt>
    <dgm:pt modelId="{EFA2A7B2-499D-4868-9531-02FEEB070189}" type="parTrans" cxnId="{CC734558-DC3D-443C-ADD1-121B128699F0}">
      <dgm:prSet/>
      <dgm:spPr/>
      <dgm:t>
        <a:bodyPr/>
        <a:lstStyle/>
        <a:p>
          <a:pPr rtl="1"/>
          <a:endParaRPr lang="fr-FR" sz="2800"/>
        </a:p>
      </dgm:t>
    </dgm:pt>
    <dgm:pt modelId="{0C993DBC-3F80-46BA-A38F-182657654FBA}" type="sibTrans" cxnId="{CC734558-DC3D-443C-ADD1-121B128699F0}">
      <dgm:prSet/>
      <dgm:spPr/>
      <dgm:t>
        <a:bodyPr/>
        <a:lstStyle/>
        <a:p>
          <a:pPr rtl="1"/>
          <a:endParaRPr lang="fr-FR" sz="2800"/>
        </a:p>
      </dgm:t>
    </dgm:pt>
    <dgm:pt modelId="{C89B129D-694B-4036-8109-0670554561C8}">
      <dgm:prSet custT="1"/>
      <dgm:spPr/>
      <dgm:t>
        <a:bodyPr/>
        <a:lstStyle/>
        <a:p>
          <a:pPr rtl="1"/>
          <a:r>
            <a:rPr lang="ar-SA" sz="2800" b="1" dirty="0" smtClean="0"/>
            <a:t>دراسة الفرص المتاحة</a:t>
          </a:r>
          <a:endParaRPr lang="fr-FR" sz="2800" b="1" dirty="0"/>
        </a:p>
      </dgm:t>
    </dgm:pt>
    <dgm:pt modelId="{F4400B58-1506-4571-9E3D-C4D16DA4E4CC}" type="parTrans" cxnId="{B41DE682-571A-4D22-857E-637DB4C2C169}">
      <dgm:prSet/>
      <dgm:spPr/>
      <dgm:t>
        <a:bodyPr/>
        <a:lstStyle/>
        <a:p>
          <a:pPr rtl="1"/>
          <a:endParaRPr lang="fr-FR" sz="2800"/>
        </a:p>
      </dgm:t>
    </dgm:pt>
    <dgm:pt modelId="{EB8C27CC-B2D9-4AB5-B29A-7DA3D1A39608}" type="sibTrans" cxnId="{B41DE682-571A-4D22-857E-637DB4C2C169}">
      <dgm:prSet/>
      <dgm:spPr/>
      <dgm:t>
        <a:bodyPr/>
        <a:lstStyle/>
        <a:p>
          <a:pPr rtl="1"/>
          <a:endParaRPr lang="fr-FR" sz="2800"/>
        </a:p>
      </dgm:t>
    </dgm:pt>
    <dgm:pt modelId="{9C42A168-3031-4952-87D1-1095BEAFAFF5}">
      <dgm:prSet custT="1"/>
      <dgm:spPr/>
      <dgm:t>
        <a:bodyPr/>
        <a:lstStyle/>
        <a:p>
          <a:pPr rtl="1"/>
          <a:r>
            <a:rPr lang="ar-SA" sz="2800" b="1" dirty="0" smtClean="0"/>
            <a:t>دراسة الجدوى المالية</a:t>
          </a:r>
          <a:endParaRPr lang="fr-FR" sz="2800" dirty="0"/>
        </a:p>
      </dgm:t>
    </dgm:pt>
    <dgm:pt modelId="{2996C12F-C096-4DC9-B2D9-FA3CECFA7C89}" type="parTrans" cxnId="{E41DFF0C-AB36-4A92-9555-3D969E418E7E}">
      <dgm:prSet/>
      <dgm:spPr/>
      <dgm:t>
        <a:bodyPr/>
        <a:lstStyle/>
        <a:p>
          <a:pPr rtl="1"/>
          <a:endParaRPr lang="fr-FR"/>
        </a:p>
      </dgm:t>
    </dgm:pt>
    <dgm:pt modelId="{411DEBB1-881E-43EA-B4BA-6145F58DA95F}" type="sibTrans" cxnId="{E41DFF0C-AB36-4A92-9555-3D969E418E7E}">
      <dgm:prSet/>
      <dgm:spPr/>
      <dgm:t>
        <a:bodyPr/>
        <a:lstStyle/>
        <a:p>
          <a:pPr rtl="1"/>
          <a:endParaRPr lang="fr-FR"/>
        </a:p>
      </dgm:t>
    </dgm:pt>
    <dgm:pt modelId="{F681F565-4E1E-4D19-8E03-15BBBFE1B32F}" type="pres">
      <dgm:prSet presAssocID="{8104F1C4-A3FD-4905-9F0B-67EB25309042}" presName="hierChild1" presStyleCnt="0">
        <dgm:presLayoutVars>
          <dgm:chPref val="1"/>
          <dgm:dir/>
          <dgm:animOne val="branch"/>
          <dgm:animLvl val="lvl"/>
          <dgm:resizeHandles/>
        </dgm:presLayoutVars>
      </dgm:prSet>
      <dgm:spPr/>
      <dgm:t>
        <a:bodyPr/>
        <a:lstStyle/>
        <a:p>
          <a:endParaRPr lang="fr-FR"/>
        </a:p>
      </dgm:t>
    </dgm:pt>
    <dgm:pt modelId="{66FEEA65-C197-40AF-A54F-16850CD7BE69}" type="pres">
      <dgm:prSet presAssocID="{C89B129D-694B-4036-8109-0670554561C8}" presName="hierRoot1" presStyleCnt="0"/>
      <dgm:spPr/>
    </dgm:pt>
    <dgm:pt modelId="{CBB05798-BC19-41CD-8473-5AAC7CA386EB}" type="pres">
      <dgm:prSet presAssocID="{C89B129D-694B-4036-8109-0670554561C8}" presName="composite" presStyleCnt="0"/>
      <dgm:spPr/>
    </dgm:pt>
    <dgm:pt modelId="{ED7F1DC6-AF56-4EC5-A7D7-048AAFC25E7C}" type="pres">
      <dgm:prSet presAssocID="{C89B129D-694B-4036-8109-0670554561C8}" presName="background" presStyleLbl="node0" presStyleIdx="0" presStyleCnt="1"/>
      <dgm:spPr/>
    </dgm:pt>
    <dgm:pt modelId="{2CD4B0B5-161D-4276-9011-0235334C8E39}" type="pres">
      <dgm:prSet presAssocID="{C89B129D-694B-4036-8109-0670554561C8}" presName="text" presStyleLbl="fgAcc0" presStyleIdx="0" presStyleCnt="1" custScaleX="279545">
        <dgm:presLayoutVars>
          <dgm:chPref val="3"/>
        </dgm:presLayoutVars>
      </dgm:prSet>
      <dgm:spPr/>
      <dgm:t>
        <a:bodyPr/>
        <a:lstStyle/>
        <a:p>
          <a:endParaRPr lang="fr-FR"/>
        </a:p>
      </dgm:t>
    </dgm:pt>
    <dgm:pt modelId="{87E0AEE6-ACD7-448B-B444-68EE8340D8CB}" type="pres">
      <dgm:prSet presAssocID="{C89B129D-694B-4036-8109-0670554561C8}" presName="hierChild2" presStyleCnt="0"/>
      <dgm:spPr/>
    </dgm:pt>
    <dgm:pt modelId="{40B10C57-0FD6-4FBF-A575-724945A42C29}" type="pres">
      <dgm:prSet presAssocID="{9A9D08E7-C2D6-43F9-947E-00910FEA106B}" presName="Name10" presStyleLbl="parChTrans1D2" presStyleIdx="0" presStyleCnt="1"/>
      <dgm:spPr/>
      <dgm:t>
        <a:bodyPr/>
        <a:lstStyle/>
        <a:p>
          <a:endParaRPr lang="fr-FR"/>
        </a:p>
      </dgm:t>
    </dgm:pt>
    <dgm:pt modelId="{5FAE74C9-13B3-4D97-8466-C14989D63767}" type="pres">
      <dgm:prSet presAssocID="{06A75508-BD73-4E9D-B742-5B9DB2327B12}" presName="hierRoot2" presStyleCnt="0"/>
      <dgm:spPr/>
    </dgm:pt>
    <dgm:pt modelId="{1B603C16-D04E-4139-BBDE-CF966840B172}" type="pres">
      <dgm:prSet presAssocID="{06A75508-BD73-4E9D-B742-5B9DB2327B12}" presName="composite2" presStyleCnt="0"/>
      <dgm:spPr/>
    </dgm:pt>
    <dgm:pt modelId="{D40B23AD-87B8-491B-97F5-01533E947974}" type="pres">
      <dgm:prSet presAssocID="{06A75508-BD73-4E9D-B742-5B9DB2327B12}" presName="background2" presStyleLbl="node2" presStyleIdx="0" presStyleCnt="1"/>
      <dgm:spPr/>
    </dgm:pt>
    <dgm:pt modelId="{C09E920A-BD19-4EC4-B484-CDB3830CA353}" type="pres">
      <dgm:prSet presAssocID="{06A75508-BD73-4E9D-B742-5B9DB2327B12}" presName="text2" presStyleLbl="fgAcc2" presStyleIdx="0" presStyleCnt="1" custScaleX="279545">
        <dgm:presLayoutVars>
          <dgm:chPref val="3"/>
        </dgm:presLayoutVars>
      </dgm:prSet>
      <dgm:spPr/>
      <dgm:t>
        <a:bodyPr/>
        <a:lstStyle/>
        <a:p>
          <a:endParaRPr lang="fr-FR"/>
        </a:p>
      </dgm:t>
    </dgm:pt>
    <dgm:pt modelId="{D2EA9B9F-6D01-451C-8D24-693D1D488979}" type="pres">
      <dgm:prSet presAssocID="{06A75508-BD73-4E9D-B742-5B9DB2327B12}" presName="hierChild3" presStyleCnt="0"/>
      <dgm:spPr/>
    </dgm:pt>
    <dgm:pt modelId="{5ED196D3-C4E6-4806-9845-7EAEE84B4C8C}" type="pres">
      <dgm:prSet presAssocID="{3D0E5974-00AD-49DF-BCC0-0FB7AA3BF5B6}" presName="Name17" presStyleLbl="parChTrans1D3" presStyleIdx="0" presStyleCnt="1"/>
      <dgm:spPr/>
      <dgm:t>
        <a:bodyPr/>
        <a:lstStyle/>
        <a:p>
          <a:endParaRPr lang="fr-FR"/>
        </a:p>
      </dgm:t>
    </dgm:pt>
    <dgm:pt modelId="{BFB9E03C-B96D-4200-8053-4CE5BB60DE78}" type="pres">
      <dgm:prSet presAssocID="{9097944B-C9BF-45B6-8166-155CAA915E5F}" presName="hierRoot3" presStyleCnt="0"/>
      <dgm:spPr/>
    </dgm:pt>
    <dgm:pt modelId="{6FA67220-4A9F-4EA7-AB5B-670C98CF2572}" type="pres">
      <dgm:prSet presAssocID="{9097944B-C9BF-45B6-8166-155CAA915E5F}" presName="composite3" presStyleCnt="0"/>
      <dgm:spPr/>
    </dgm:pt>
    <dgm:pt modelId="{FC4B373B-28D4-4F11-8FC5-73ED018ED7BE}" type="pres">
      <dgm:prSet presAssocID="{9097944B-C9BF-45B6-8166-155CAA915E5F}" presName="background3" presStyleLbl="node3" presStyleIdx="0" presStyleCnt="1"/>
      <dgm:spPr/>
    </dgm:pt>
    <dgm:pt modelId="{1E0C0C63-4B06-42C0-B436-30DC0883A40E}" type="pres">
      <dgm:prSet presAssocID="{9097944B-C9BF-45B6-8166-155CAA915E5F}" presName="text3" presStyleLbl="fgAcc3" presStyleIdx="0" presStyleCnt="1" custScaleX="279545">
        <dgm:presLayoutVars>
          <dgm:chPref val="3"/>
        </dgm:presLayoutVars>
      </dgm:prSet>
      <dgm:spPr/>
      <dgm:t>
        <a:bodyPr/>
        <a:lstStyle/>
        <a:p>
          <a:endParaRPr lang="fr-FR"/>
        </a:p>
      </dgm:t>
    </dgm:pt>
    <dgm:pt modelId="{EDB88C16-5B75-4D19-B42D-ADA5438FBC68}" type="pres">
      <dgm:prSet presAssocID="{9097944B-C9BF-45B6-8166-155CAA915E5F}" presName="hierChild4" presStyleCnt="0"/>
      <dgm:spPr/>
    </dgm:pt>
    <dgm:pt modelId="{7122CB98-C84A-4DB9-9B7F-F304C1AE138C}" type="pres">
      <dgm:prSet presAssocID="{2996C12F-C096-4DC9-B2D9-FA3CECFA7C89}" presName="Name23" presStyleLbl="parChTrans1D4" presStyleIdx="0" presStyleCnt="3"/>
      <dgm:spPr/>
      <dgm:t>
        <a:bodyPr/>
        <a:lstStyle/>
        <a:p>
          <a:endParaRPr lang="fr-FR"/>
        </a:p>
      </dgm:t>
    </dgm:pt>
    <dgm:pt modelId="{40CCCD12-A81E-48DE-9843-EF726A2C3EA5}" type="pres">
      <dgm:prSet presAssocID="{9C42A168-3031-4952-87D1-1095BEAFAFF5}" presName="hierRoot4" presStyleCnt="0"/>
      <dgm:spPr/>
    </dgm:pt>
    <dgm:pt modelId="{144B9F91-16DA-4E80-ADA1-BD0C76F965E0}" type="pres">
      <dgm:prSet presAssocID="{9C42A168-3031-4952-87D1-1095BEAFAFF5}" presName="composite4" presStyleCnt="0"/>
      <dgm:spPr/>
    </dgm:pt>
    <dgm:pt modelId="{C9BDECA5-F6AC-4FE3-86C4-DF271D5FD395}" type="pres">
      <dgm:prSet presAssocID="{9C42A168-3031-4952-87D1-1095BEAFAFF5}" presName="background4" presStyleLbl="node4" presStyleIdx="0" presStyleCnt="3"/>
      <dgm:spPr/>
    </dgm:pt>
    <dgm:pt modelId="{80B326B4-9942-497A-BFD9-44AE1AB61715}" type="pres">
      <dgm:prSet presAssocID="{9C42A168-3031-4952-87D1-1095BEAFAFF5}" presName="text4" presStyleLbl="fgAcc4" presStyleIdx="0" presStyleCnt="3" custScaleX="202024" custLinFactNeighborX="-19824">
        <dgm:presLayoutVars>
          <dgm:chPref val="3"/>
        </dgm:presLayoutVars>
      </dgm:prSet>
      <dgm:spPr/>
      <dgm:t>
        <a:bodyPr/>
        <a:lstStyle/>
        <a:p>
          <a:endParaRPr lang="fr-FR"/>
        </a:p>
      </dgm:t>
    </dgm:pt>
    <dgm:pt modelId="{75D83DA3-7D84-4B0F-8443-3AC922066A71}" type="pres">
      <dgm:prSet presAssocID="{9C42A168-3031-4952-87D1-1095BEAFAFF5}" presName="hierChild5" presStyleCnt="0"/>
      <dgm:spPr/>
    </dgm:pt>
    <dgm:pt modelId="{9B940275-B526-4C95-AA49-49F161A9F719}" type="pres">
      <dgm:prSet presAssocID="{4C45A682-1FEA-478F-8A62-6DED12617CBF}" presName="Name23" presStyleLbl="parChTrans1D4" presStyleIdx="1" presStyleCnt="3"/>
      <dgm:spPr/>
      <dgm:t>
        <a:bodyPr/>
        <a:lstStyle/>
        <a:p>
          <a:endParaRPr lang="fr-FR"/>
        </a:p>
      </dgm:t>
    </dgm:pt>
    <dgm:pt modelId="{7677A612-E61D-4455-892D-6DFB201344D8}" type="pres">
      <dgm:prSet presAssocID="{2F3FF93B-2DEF-44B0-ACA7-2DC29F6F4D5E}" presName="hierRoot4" presStyleCnt="0"/>
      <dgm:spPr/>
    </dgm:pt>
    <dgm:pt modelId="{51028CF1-C7B5-4134-A7F8-DC02D686FF38}" type="pres">
      <dgm:prSet presAssocID="{2F3FF93B-2DEF-44B0-ACA7-2DC29F6F4D5E}" presName="composite4" presStyleCnt="0"/>
      <dgm:spPr/>
    </dgm:pt>
    <dgm:pt modelId="{BBB94E3F-D44C-4D89-9CE4-955CB33BC911}" type="pres">
      <dgm:prSet presAssocID="{2F3FF93B-2DEF-44B0-ACA7-2DC29F6F4D5E}" presName="background4" presStyleLbl="node4" presStyleIdx="1" presStyleCnt="3"/>
      <dgm:spPr/>
    </dgm:pt>
    <dgm:pt modelId="{C37734B5-0697-49C6-811B-480958CBD5EA}" type="pres">
      <dgm:prSet presAssocID="{2F3FF93B-2DEF-44B0-ACA7-2DC29F6F4D5E}" presName="text4" presStyleLbl="fgAcc4" presStyleIdx="1" presStyleCnt="3" custScaleX="195713">
        <dgm:presLayoutVars>
          <dgm:chPref val="3"/>
        </dgm:presLayoutVars>
      </dgm:prSet>
      <dgm:spPr/>
      <dgm:t>
        <a:bodyPr/>
        <a:lstStyle/>
        <a:p>
          <a:endParaRPr lang="fr-FR"/>
        </a:p>
      </dgm:t>
    </dgm:pt>
    <dgm:pt modelId="{9AA9C902-1560-4E49-853C-17FC469B399D}" type="pres">
      <dgm:prSet presAssocID="{2F3FF93B-2DEF-44B0-ACA7-2DC29F6F4D5E}" presName="hierChild5" presStyleCnt="0"/>
      <dgm:spPr/>
    </dgm:pt>
    <dgm:pt modelId="{F66B9FB3-C3EE-4608-8F3E-787CF04E712D}" type="pres">
      <dgm:prSet presAssocID="{EFA2A7B2-499D-4868-9531-02FEEB070189}" presName="Name23" presStyleLbl="parChTrans1D4" presStyleIdx="2" presStyleCnt="3"/>
      <dgm:spPr/>
      <dgm:t>
        <a:bodyPr/>
        <a:lstStyle/>
        <a:p>
          <a:endParaRPr lang="fr-FR"/>
        </a:p>
      </dgm:t>
    </dgm:pt>
    <dgm:pt modelId="{133E8F83-D521-487E-94E7-A2ED00DE94E5}" type="pres">
      <dgm:prSet presAssocID="{F61CFC4C-F4AB-441C-864A-FC0E9A841913}" presName="hierRoot4" presStyleCnt="0"/>
      <dgm:spPr/>
    </dgm:pt>
    <dgm:pt modelId="{045777D0-A97F-44BB-B713-082BDE2547B9}" type="pres">
      <dgm:prSet presAssocID="{F61CFC4C-F4AB-441C-864A-FC0E9A841913}" presName="composite4" presStyleCnt="0"/>
      <dgm:spPr/>
    </dgm:pt>
    <dgm:pt modelId="{B8BEAF59-AF9A-4AB6-8107-3D283A15BCF8}" type="pres">
      <dgm:prSet presAssocID="{F61CFC4C-F4AB-441C-864A-FC0E9A841913}" presName="background4" presStyleLbl="node4" presStyleIdx="2" presStyleCnt="3"/>
      <dgm:spPr/>
    </dgm:pt>
    <dgm:pt modelId="{BD5AE6C5-E07C-4136-931F-9363AC13953E}" type="pres">
      <dgm:prSet presAssocID="{F61CFC4C-F4AB-441C-864A-FC0E9A841913}" presName="text4" presStyleLbl="fgAcc4" presStyleIdx="2" presStyleCnt="3" custScaleX="199997" custLinFactNeighborX="19824">
        <dgm:presLayoutVars>
          <dgm:chPref val="3"/>
        </dgm:presLayoutVars>
      </dgm:prSet>
      <dgm:spPr/>
      <dgm:t>
        <a:bodyPr/>
        <a:lstStyle/>
        <a:p>
          <a:endParaRPr lang="fr-FR"/>
        </a:p>
      </dgm:t>
    </dgm:pt>
    <dgm:pt modelId="{A0644EF2-DCEA-440F-97AF-A8A3561A90C4}" type="pres">
      <dgm:prSet presAssocID="{F61CFC4C-F4AB-441C-864A-FC0E9A841913}" presName="hierChild5" presStyleCnt="0"/>
      <dgm:spPr/>
    </dgm:pt>
  </dgm:ptLst>
  <dgm:cxnLst>
    <dgm:cxn modelId="{9F9754D7-99E4-4CA1-8279-E70286C5CAE0}" type="presOf" srcId="{9A9D08E7-C2D6-43F9-947E-00910FEA106B}" destId="{40B10C57-0FD6-4FBF-A575-724945A42C29}" srcOrd="0" destOrd="0" presId="urn:microsoft.com/office/officeart/2005/8/layout/hierarchy1"/>
    <dgm:cxn modelId="{D0A06144-E1A5-48B9-90E9-B103FE917BDF}" type="presOf" srcId="{2996C12F-C096-4DC9-B2D9-FA3CECFA7C89}" destId="{7122CB98-C84A-4DB9-9B7F-F304C1AE138C}" srcOrd="0" destOrd="0" presId="urn:microsoft.com/office/officeart/2005/8/layout/hierarchy1"/>
    <dgm:cxn modelId="{57FDA9F2-4E50-4AFB-AC24-E096E730740A}" type="presOf" srcId="{4C45A682-1FEA-478F-8A62-6DED12617CBF}" destId="{9B940275-B526-4C95-AA49-49F161A9F719}" srcOrd="0" destOrd="0" presId="urn:microsoft.com/office/officeart/2005/8/layout/hierarchy1"/>
    <dgm:cxn modelId="{84832E8E-92F0-44FD-8716-29ABC076A27B}" type="presOf" srcId="{06A75508-BD73-4E9D-B742-5B9DB2327B12}" destId="{C09E920A-BD19-4EC4-B484-CDB3830CA353}" srcOrd="0" destOrd="0" presId="urn:microsoft.com/office/officeart/2005/8/layout/hierarchy1"/>
    <dgm:cxn modelId="{1DCC0609-D73A-4295-BB14-602231BE3DAE}" srcId="{06A75508-BD73-4E9D-B742-5B9DB2327B12}" destId="{9097944B-C9BF-45B6-8166-155CAA915E5F}" srcOrd="0" destOrd="0" parTransId="{3D0E5974-00AD-49DF-BCC0-0FB7AA3BF5B6}" sibTransId="{060DC8BE-1C62-4DFB-A527-26DE50E1134C}"/>
    <dgm:cxn modelId="{95C5EDF4-B1B3-478A-8403-0CD0A261583A}" type="presOf" srcId="{C89B129D-694B-4036-8109-0670554561C8}" destId="{2CD4B0B5-161D-4276-9011-0235334C8E39}" srcOrd="0" destOrd="0" presId="urn:microsoft.com/office/officeart/2005/8/layout/hierarchy1"/>
    <dgm:cxn modelId="{E41DFF0C-AB36-4A92-9555-3D969E418E7E}" srcId="{9097944B-C9BF-45B6-8166-155CAA915E5F}" destId="{9C42A168-3031-4952-87D1-1095BEAFAFF5}" srcOrd="0" destOrd="0" parTransId="{2996C12F-C096-4DC9-B2D9-FA3CECFA7C89}" sibTransId="{411DEBB1-881E-43EA-B4BA-6145F58DA95F}"/>
    <dgm:cxn modelId="{CC734558-DC3D-443C-ADD1-121B128699F0}" srcId="{9097944B-C9BF-45B6-8166-155CAA915E5F}" destId="{F61CFC4C-F4AB-441C-864A-FC0E9A841913}" srcOrd="2" destOrd="0" parTransId="{EFA2A7B2-499D-4868-9531-02FEEB070189}" sibTransId="{0C993DBC-3F80-46BA-A38F-182657654FBA}"/>
    <dgm:cxn modelId="{B41DE682-571A-4D22-857E-637DB4C2C169}" srcId="{8104F1C4-A3FD-4905-9F0B-67EB25309042}" destId="{C89B129D-694B-4036-8109-0670554561C8}" srcOrd="0" destOrd="0" parTransId="{F4400B58-1506-4571-9E3D-C4D16DA4E4CC}" sibTransId="{EB8C27CC-B2D9-4AB5-B29A-7DA3D1A39608}"/>
    <dgm:cxn modelId="{D8CB38F9-90B8-4EE4-A488-ADBED6D9774E}" type="presOf" srcId="{3D0E5974-00AD-49DF-BCC0-0FB7AA3BF5B6}" destId="{5ED196D3-C4E6-4806-9845-7EAEE84B4C8C}" srcOrd="0" destOrd="0" presId="urn:microsoft.com/office/officeart/2005/8/layout/hierarchy1"/>
    <dgm:cxn modelId="{1D8D7A0A-1926-4765-B949-52E0A22669F0}" srcId="{C89B129D-694B-4036-8109-0670554561C8}" destId="{06A75508-BD73-4E9D-B742-5B9DB2327B12}" srcOrd="0" destOrd="0" parTransId="{9A9D08E7-C2D6-43F9-947E-00910FEA106B}" sibTransId="{E3FB9C70-F06F-4DC9-9965-C4EFCD9ADCA3}"/>
    <dgm:cxn modelId="{520D7FAA-B5A6-4CAD-A108-962B4F830C29}" type="presOf" srcId="{F61CFC4C-F4AB-441C-864A-FC0E9A841913}" destId="{BD5AE6C5-E07C-4136-931F-9363AC13953E}" srcOrd="0" destOrd="0" presId="urn:microsoft.com/office/officeart/2005/8/layout/hierarchy1"/>
    <dgm:cxn modelId="{AD8B9A5A-6395-4637-8B34-9F57B2968861}" srcId="{9097944B-C9BF-45B6-8166-155CAA915E5F}" destId="{2F3FF93B-2DEF-44B0-ACA7-2DC29F6F4D5E}" srcOrd="1" destOrd="0" parTransId="{4C45A682-1FEA-478F-8A62-6DED12617CBF}" sibTransId="{1C69990F-8A5F-47FB-9754-E54DCD17D97D}"/>
    <dgm:cxn modelId="{C5BB9349-663A-4FD5-9E98-F2D246CCD8CE}" type="presOf" srcId="{EFA2A7B2-499D-4868-9531-02FEEB070189}" destId="{F66B9FB3-C3EE-4608-8F3E-787CF04E712D}" srcOrd="0" destOrd="0" presId="urn:microsoft.com/office/officeart/2005/8/layout/hierarchy1"/>
    <dgm:cxn modelId="{6DC69EBD-8342-4CA5-ADE2-9F714A09DB07}" type="presOf" srcId="{2F3FF93B-2DEF-44B0-ACA7-2DC29F6F4D5E}" destId="{C37734B5-0697-49C6-811B-480958CBD5EA}" srcOrd="0" destOrd="0" presId="urn:microsoft.com/office/officeart/2005/8/layout/hierarchy1"/>
    <dgm:cxn modelId="{2AC246EA-9255-4CFA-AA29-A9C12EEF593A}" type="presOf" srcId="{8104F1C4-A3FD-4905-9F0B-67EB25309042}" destId="{F681F565-4E1E-4D19-8E03-15BBBFE1B32F}" srcOrd="0" destOrd="0" presId="urn:microsoft.com/office/officeart/2005/8/layout/hierarchy1"/>
    <dgm:cxn modelId="{0A0B8B49-FEAB-47E4-877E-4C1D777C4BE6}" type="presOf" srcId="{9C42A168-3031-4952-87D1-1095BEAFAFF5}" destId="{80B326B4-9942-497A-BFD9-44AE1AB61715}" srcOrd="0" destOrd="0" presId="urn:microsoft.com/office/officeart/2005/8/layout/hierarchy1"/>
    <dgm:cxn modelId="{A8B23681-7386-4307-8739-A9E00252BE03}" type="presOf" srcId="{9097944B-C9BF-45B6-8166-155CAA915E5F}" destId="{1E0C0C63-4B06-42C0-B436-30DC0883A40E}" srcOrd="0" destOrd="0" presId="urn:microsoft.com/office/officeart/2005/8/layout/hierarchy1"/>
    <dgm:cxn modelId="{B27BEBB2-E12A-4569-94D4-B0913A395A68}" type="presParOf" srcId="{F681F565-4E1E-4D19-8E03-15BBBFE1B32F}" destId="{66FEEA65-C197-40AF-A54F-16850CD7BE69}" srcOrd="0" destOrd="0" presId="urn:microsoft.com/office/officeart/2005/8/layout/hierarchy1"/>
    <dgm:cxn modelId="{71DA4EDC-3B63-430C-878A-09254E7850D4}" type="presParOf" srcId="{66FEEA65-C197-40AF-A54F-16850CD7BE69}" destId="{CBB05798-BC19-41CD-8473-5AAC7CA386EB}" srcOrd="0" destOrd="0" presId="urn:microsoft.com/office/officeart/2005/8/layout/hierarchy1"/>
    <dgm:cxn modelId="{C172702A-8307-4AF6-8DAD-E2D726B9D39A}" type="presParOf" srcId="{CBB05798-BC19-41CD-8473-5AAC7CA386EB}" destId="{ED7F1DC6-AF56-4EC5-A7D7-048AAFC25E7C}" srcOrd="0" destOrd="0" presId="urn:microsoft.com/office/officeart/2005/8/layout/hierarchy1"/>
    <dgm:cxn modelId="{5721E2A6-339F-4A57-9651-1435B1401613}" type="presParOf" srcId="{CBB05798-BC19-41CD-8473-5AAC7CA386EB}" destId="{2CD4B0B5-161D-4276-9011-0235334C8E39}" srcOrd="1" destOrd="0" presId="urn:microsoft.com/office/officeart/2005/8/layout/hierarchy1"/>
    <dgm:cxn modelId="{CC476AF2-072B-4181-BB85-3B0A9613A840}" type="presParOf" srcId="{66FEEA65-C197-40AF-A54F-16850CD7BE69}" destId="{87E0AEE6-ACD7-448B-B444-68EE8340D8CB}" srcOrd="1" destOrd="0" presId="urn:microsoft.com/office/officeart/2005/8/layout/hierarchy1"/>
    <dgm:cxn modelId="{7F001FDA-CA40-4AD9-BA6F-DC8B227249C8}" type="presParOf" srcId="{87E0AEE6-ACD7-448B-B444-68EE8340D8CB}" destId="{40B10C57-0FD6-4FBF-A575-724945A42C29}" srcOrd="0" destOrd="0" presId="urn:microsoft.com/office/officeart/2005/8/layout/hierarchy1"/>
    <dgm:cxn modelId="{7C319326-8BB9-4FD6-89AF-B3F2C197E1CC}" type="presParOf" srcId="{87E0AEE6-ACD7-448B-B444-68EE8340D8CB}" destId="{5FAE74C9-13B3-4D97-8466-C14989D63767}" srcOrd="1" destOrd="0" presId="urn:microsoft.com/office/officeart/2005/8/layout/hierarchy1"/>
    <dgm:cxn modelId="{96DD66C2-1489-43FB-93AA-522505321513}" type="presParOf" srcId="{5FAE74C9-13B3-4D97-8466-C14989D63767}" destId="{1B603C16-D04E-4139-BBDE-CF966840B172}" srcOrd="0" destOrd="0" presId="urn:microsoft.com/office/officeart/2005/8/layout/hierarchy1"/>
    <dgm:cxn modelId="{015F8C0E-522B-4EBA-B7DA-E2AF492A2F5C}" type="presParOf" srcId="{1B603C16-D04E-4139-BBDE-CF966840B172}" destId="{D40B23AD-87B8-491B-97F5-01533E947974}" srcOrd="0" destOrd="0" presId="urn:microsoft.com/office/officeart/2005/8/layout/hierarchy1"/>
    <dgm:cxn modelId="{87EB5AE0-0E3C-47EA-997B-DF58D0F1095E}" type="presParOf" srcId="{1B603C16-D04E-4139-BBDE-CF966840B172}" destId="{C09E920A-BD19-4EC4-B484-CDB3830CA353}" srcOrd="1" destOrd="0" presId="urn:microsoft.com/office/officeart/2005/8/layout/hierarchy1"/>
    <dgm:cxn modelId="{7B52EF31-C989-404B-A3CC-61FA8EB5D2DC}" type="presParOf" srcId="{5FAE74C9-13B3-4D97-8466-C14989D63767}" destId="{D2EA9B9F-6D01-451C-8D24-693D1D488979}" srcOrd="1" destOrd="0" presId="urn:microsoft.com/office/officeart/2005/8/layout/hierarchy1"/>
    <dgm:cxn modelId="{0AE3A6AF-1E9A-4D3B-A0D9-BCFAAD0BF774}" type="presParOf" srcId="{D2EA9B9F-6D01-451C-8D24-693D1D488979}" destId="{5ED196D3-C4E6-4806-9845-7EAEE84B4C8C}" srcOrd="0" destOrd="0" presId="urn:microsoft.com/office/officeart/2005/8/layout/hierarchy1"/>
    <dgm:cxn modelId="{87B96BA9-16DA-45E5-80E0-BFDCB8D72C35}" type="presParOf" srcId="{D2EA9B9F-6D01-451C-8D24-693D1D488979}" destId="{BFB9E03C-B96D-4200-8053-4CE5BB60DE78}" srcOrd="1" destOrd="0" presId="urn:microsoft.com/office/officeart/2005/8/layout/hierarchy1"/>
    <dgm:cxn modelId="{A46BD2AB-45FB-47C6-B244-6D450241F412}" type="presParOf" srcId="{BFB9E03C-B96D-4200-8053-4CE5BB60DE78}" destId="{6FA67220-4A9F-4EA7-AB5B-670C98CF2572}" srcOrd="0" destOrd="0" presId="urn:microsoft.com/office/officeart/2005/8/layout/hierarchy1"/>
    <dgm:cxn modelId="{3939E908-B2E8-496B-B324-6218D4C09285}" type="presParOf" srcId="{6FA67220-4A9F-4EA7-AB5B-670C98CF2572}" destId="{FC4B373B-28D4-4F11-8FC5-73ED018ED7BE}" srcOrd="0" destOrd="0" presId="urn:microsoft.com/office/officeart/2005/8/layout/hierarchy1"/>
    <dgm:cxn modelId="{0AA2EA6C-802E-4649-961E-471626A8F211}" type="presParOf" srcId="{6FA67220-4A9F-4EA7-AB5B-670C98CF2572}" destId="{1E0C0C63-4B06-42C0-B436-30DC0883A40E}" srcOrd="1" destOrd="0" presId="urn:microsoft.com/office/officeart/2005/8/layout/hierarchy1"/>
    <dgm:cxn modelId="{E037DA8A-9EB2-40E1-A561-FF666C8F8A35}" type="presParOf" srcId="{BFB9E03C-B96D-4200-8053-4CE5BB60DE78}" destId="{EDB88C16-5B75-4D19-B42D-ADA5438FBC68}" srcOrd="1" destOrd="0" presId="urn:microsoft.com/office/officeart/2005/8/layout/hierarchy1"/>
    <dgm:cxn modelId="{9926A86D-EF67-4AFF-92BF-F3573647DB21}" type="presParOf" srcId="{EDB88C16-5B75-4D19-B42D-ADA5438FBC68}" destId="{7122CB98-C84A-4DB9-9B7F-F304C1AE138C}" srcOrd="0" destOrd="0" presId="urn:microsoft.com/office/officeart/2005/8/layout/hierarchy1"/>
    <dgm:cxn modelId="{7E9877E4-235D-4D6C-B642-D910340E3E7C}" type="presParOf" srcId="{EDB88C16-5B75-4D19-B42D-ADA5438FBC68}" destId="{40CCCD12-A81E-48DE-9843-EF726A2C3EA5}" srcOrd="1" destOrd="0" presId="urn:microsoft.com/office/officeart/2005/8/layout/hierarchy1"/>
    <dgm:cxn modelId="{3742735F-CF3B-4481-8437-598EE7D6E3D9}" type="presParOf" srcId="{40CCCD12-A81E-48DE-9843-EF726A2C3EA5}" destId="{144B9F91-16DA-4E80-ADA1-BD0C76F965E0}" srcOrd="0" destOrd="0" presId="urn:microsoft.com/office/officeart/2005/8/layout/hierarchy1"/>
    <dgm:cxn modelId="{7C15B85C-87BA-41FA-B377-BCB45172094A}" type="presParOf" srcId="{144B9F91-16DA-4E80-ADA1-BD0C76F965E0}" destId="{C9BDECA5-F6AC-4FE3-86C4-DF271D5FD395}" srcOrd="0" destOrd="0" presId="urn:microsoft.com/office/officeart/2005/8/layout/hierarchy1"/>
    <dgm:cxn modelId="{CDCE4A43-08FC-4D04-8A78-44D4F9DED2FF}" type="presParOf" srcId="{144B9F91-16DA-4E80-ADA1-BD0C76F965E0}" destId="{80B326B4-9942-497A-BFD9-44AE1AB61715}" srcOrd="1" destOrd="0" presId="urn:microsoft.com/office/officeart/2005/8/layout/hierarchy1"/>
    <dgm:cxn modelId="{FFEC7835-DB84-4F44-84D5-E0BF4D78FE34}" type="presParOf" srcId="{40CCCD12-A81E-48DE-9843-EF726A2C3EA5}" destId="{75D83DA3-7D84-4B0F-8443-3AC922066A71}" srcOrd="1" destOrd="0" presId="urn:microsoft.com/office/officeart/2005/8/layout/hierarchy1"/>
    <dgm:cxn modelId="{E37D2AD9-E9D1-47D0-8CF3-F6CAB78AEF09}" type="presParOf" srcId="{EDB88C16-5B75-4D19-B42D-ADA5438FBC68}" destId="{9B940275-B526-4C95-AA49-49F161A9F719}" srcOrd="2" destOrd="0" presId="urn:microsoft.com/office/officeart/2005/8/layout/hierarchy1"/>
    <dgm:cxn modelId="{E9C9AD3C-336F-4913-8130-46C04B30A5E7}" type="presParOf" srcId="{EDB88C16-5B75-4D19-B42D-ADA5438FBC68}" destId="{7677A612-E61D-4455-892D-6DFB201344D8}" srcOrd="3" destOrd="0" presId="urn:microsoft.com/office/officeart/2005/8/layout/hierarchy1"/>
    <dgm:cxn modelId="{A992E469-8DE1-4B88-AC4A-D536BA4D16F6}" type="presParOf" srcId="{7677A612-E61D-4455-892D-6DFB201344D8}" destId="{51028CF1-C7B5-4134-A7F8-DC02D686FF38}" srcOrd="0" destOrd="0" presId="urn:microsoft.com/office/officeart/2005/8/layout/hierarchy1"/>
    <dgm:cxn modelId="{26BB97ED-421D-4FF4-8335-5608263BBB07}" type="presParOf" srcId="{51028CF1-C7B5-4134-A7F8-DC02D686FF38}" destId="{BBB94E3F-D44C-4D89-9CE4-955CB33BC911}" srcOrd="0" destOrd="0" presId="urn:microsoft.com/office/officeart/2005/8/layout/hierarchy1"/>
    <dgm:cxn modelId="{A460C9C1-6DF2-4420-B205-053C6992A0BA}" type="presParOf" srcId="{51028CF1-C7B5-4134-A7F8-DC02D686FF38}" destId="{C37734B5-0697-49C6-811B-480958CBD5EA}" srcOrd="1" destOrd="0" presId="urn:microsoft.com/office/officeart/2005/8/layout/hierarchy1"/>
    <dgm:cxn modelId="{93114248-5E5D-4AD4-819A-9D221CFE8B75}" type="presParOf" srcId="{7677A612-E61D-4455-892D-6DFB201344D8}" destId="{9AA9C902-1560-4E49-853C-17FC469B399D}" srcOrd="1" destOrd="0" presId="urn:microsoft.com/office/officeart/2005/8/layout/hierarchy1"/>
    <dgm:cxn modelId="{C759DC08-B419-4A28-8BD4-7A257157E18E}" type="presParOf" srcId="{EDB88C16-5B75-4D19-B42D-ADA5438FBC68}" destId="{F66B9FB3-C3EE-4608-8F3E-787CF04E712D}" srcOrd="4" destOrd="0" presId="urn:microsoft.com/office/officeart/2005/8/layout/hierarchy1"/>
    <dgm:cxn modelId="{DD6F804E-A0F5-40A2-8AC1-98332BC9DD43}" type="presParOf" srcId="{EDB88C16-5B75-4D19-B42D-ADA5438FBC68}" destId="{133E8F83-D521-487E-94E7-A2ED00DE94E5}" srcOrd="5" destOrd="0" presId="urn:microsoft.com/office/officeart/2005/8/layout/hierarchy1"/>
    <dgm:cxn modelId="{AC9B44FB-004F-4F09-BAA3-A80570F4A2B3}" type="presParOf" srcId="{133E8F83-D521-487E-94E7-A2ED00DE94E5}" destId="{045777D0-A97F-44BB-B713-082BDE2547B9}" srcOrd="0" destOrd="0" presId="urn:microsoft.com/office/officeart/2005/8/layout/hierarchy1"/>
    <dgm:cxn modelId="{443BCC2F-1BF7-4852-8A36-DC5F5C8201AE}" type="presParOf" srcId="{045777D0-A97F-44BB-B713-082BDE2547B9}" destId="{B8BEAF59-AF9A-4AB6-8107-3D283A15BCF8}" srcOrd="0" destOrd="0" presId="urn:microsoft.com/office/officeart/2005/8/layout/hierarchy1"/>
    <dgm:cxn modelId="{8205A357-4F15-4773-A2F8-7E84C974FA3F}" type="presParOf" srcId="{045777D0-A97F-44BB-B713-082BDE2547B9}" destId="{BD5AE6C5-E07C-4136-931F-9363AC13953E}" srcOrd="1" destOrd="0" presId="urn:microsoft.com/office/officeart/2005/8/layout/hierarchy1"/>
    <dgm:cxn modelId="{976F52E6-3B82-417D-AB24-CB4168FA0B8A}" type="presParOf" srcId="{133E8F83-D521-487E-94E7-A2ED00DE94E5}" destId="{A0644EF2-DCEA-440F-97AF-A8A3561A90C4}"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04F1C4-A3FD-4905-9F0B-67EB2530904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06A75508-BD73-4E9D-B742-5B9DB2327B12}">
      <dgm:prSet phldrT="[Texte]" custT="1"/>
      <dgm:spPr/>
      <dgm:t>
        <a:bodyPr/>
        <a:lstStyle/>
        <a:p>
          <a:pPr rtl="1"/>
          <a:r>
            <a:rPr lang="ar-SA" sz="2800" b="1" dirty="0" smtClean="0"/>
            <a:t>تنفيذ المشروع وتشغيله</a:t>
          </a:r>
          <a:endParaRPr lang="fr-FR" sz="2800" b="1" dirty="0"/>
        </a:p>
      </dgm:t>
    </dgm:pt>
    <dgm:pt modelId="{9A9D08E7-C2D6-43F9-947E-00910FEA106B}" type="parTrans" cxnId="{1D8D7A0A-1926-4765-B949-52E0A22669F0}">
      <dgm:prSet/>
      <dgm:spPr/>
      <dgm:t>
        <a:bodyPr/>
        <a:lstStyle/>
        <a:p>
          <a:pPr rtl="1"/>
          <a:endParaRPr lang="fr-FR"/>
        </a:p>
      </dgm:t>
    </dgm:pt>
    <dgm:pt modelId="{E3FB9C70-F06F-4DC9-9965-C4EFCD9ADCA3}" type="sibTrans" cxnId="{1D8D7A0A-1926-4765-B949-52E0A22669F0}">
      <dgm:prSet/>
      <dgm:spPr/>
      <dgm:t>
        <a:bodyPr/>
        <a:lstStyle/>
        <a:p>
          <a:pPr rtl="1"/>
          <a:endParaRPr lang="fr-FR"/>
        </a:p>
      </dgm:t>
    </dgm:pt>
    <dgm:pt modelId="{C89B129D-694B-4036-8109-0670554561C8}">
      <dgm:prSet custT="1"/>
      <dgm:spPr/>
      <dgm:t>
        <a:bodyPr/>
        <a:lstStyle/>
        <a:p>
          <a:pPr rtl="1"/>
          <a:r>
            <a:rPr lang="ar-SA" sz="2800" b="1" dirty="0" smtClean="0"/>
            <a:t>التقييم المالي</a:t>
          </a:r>
          <a:endParaRPr lang="fr-FR" sz="2800" b="1" dirty="0"/>
        </a:p>
      </dgm:t>
    </dgm:pt>
    <dgm:pt modelId="{F4400B58-1506-4571-9E3D-C4D16DA4E4CC}" type="parTrans" cxnId="{B41DE682-571A-4D22-857E-637DB4C2C169}">
      <dgm:prSet/>
      <dgm:spPr/>
      <dgm:t>
        <a:bodyPr/>
        <a:lstStyle/>
        <a:p>
          <a:pPr rtl="1"/>
          <a:endParaRPr lang="fr-FR"/>
        </a:p>
      </dgm:t>
    </dgm:pt>
    <dgm:pt modelId="{EB8C27CC-B2D9-4AB5-B29A-7DA3D1A39608}" type="sibTrans" cxnId="{B41DE682-571A-4D22-857E-637DB4C2C169}">
      <dgm:prSet/>
      <dgm:spPr/>
      <dgm:t>
        <a:bodyPr/>
        <a:lstStyle/>
        <a:p>
          <a:pPr rtl="1"/>
          <a:endParaRPr lang="fr-FR"/>
        </a:p>
      </dgm:t>
    </dgm:pt>
    <dgm:pt modelId="{F681F565-4E1E-4D19-8E03-15BBBFE1B32F}" type="pres">
      <dgm:prSet presAssocID="{8104F1C4-A3FD-4905-9F0B-67EB25309042}" presName="hierChild1" presStyleCnt="0">
        <dgm:presLayoutVars>
          <dgm:chPref val="1"/>
          <dgm:dir/>
          <dgm:animOne val="branch"/>
          <dgm:animLvl val="lvl"/>
          <dgm:resizeHandles/>
        </dgm:presLayoutVars>
      </dgm:prSet>
      <dgm:spPr/>
      <dgm:t>
        <a:bodyPr/>
        <a:lstStyle/>
        <a:p>
          <a:endParaRPr lang="fr-FR"/>
        </a:p>
      </dgm:t>
    </dgm:pt>
    <dgm:pt modelId="{66FEEA65-C197-40AF-A54F-16850CD7BE69}" type="pres">
      <dgm:prSet presAssocID="{C89B129D-694B-4036-8109-0670554561C8}" presName="hierRoot1" presStyleCnt="0"/>
      <dgm:spPr/>
    </dgm:pt>
    <dgm:pt modelId="{CBB05798-BC19-41CD-8473-5AAC7CA386EB}" type="pres">
      <dgm:prSet presAssocID="{C89B129D-694B-4036-8109-0670554561C8}" presName="composite" presStyleCnt="0"/>
      <dgm:spPr/>
    </dgm:pt>
    <dgm:pt modelId="{ED7F1DC6-AF56-4EC5-A7D7-048AAFC25E7C}" type="pres">
      <dgm:prSet presAssocID="{C89B129D-694B-4036-8109-0670554561C8}" presName="background" presStyleLbl="node0" presStyleIdx="0" presStyleCnt="1"/>
      <dgm:spPr/>
    </dgm:pt>
    <dgm:pt modelId="{2CD4B0B5-161D-4276-9011-0235334C8E39}" type="pres">
      <dgm:prSet presAssocID="{C89B129D-694B-4036-8109-0670554561C8}" presName="text" presStyleLbl="fgAcc0" presStyleIdx="0" presStyleCnt="1" custScaleX="161872" custScaleY="50960" custLinFactNeighborY="-12788">
        <dgm:presLayoutVars>
          <dgm:chPref val="3"/>
        </dgm:presLayoutVars>
      </dgm:prSet>
      <dgm:spPr/>
      <dgm:t>
        <a:bodyPr/>
        <a:lstStyle/>
        <a:p>
          <a:endParaRPr lang="fr-FR"/>
        </a:p>
      </dgm:t>
    </dgm:pt>
    <dgm:pt modelId="{87E0AEE6-ACD7-448B-B444-68EE8340D8CB}" type="pres">
      <dgm:prSet presAssocID="{C89B129D-694B-4036-8109-0670554561C8}" presName="hierChild2" presStyleCnt="0"/>
      <dgm:spPr/>
    </dgm:pt>
    <dgm:pt modelId="{40B10C57-0FD6-4FBF-A575-724945A42C29}" type="pres">
      <dgm:prSet presAssocID="{9A9D08E7-C2D6-43F9-947E-00910FEA106B}" presName="Name10" presStyleLbl="parChTrans1D2" presStyleIdx="0" presStyleCnt="1"/>
      <dgm:spPr/>
      <dgm:t>
        <a:bodyPr/>
        <a:lstStyle/>
        <a:p>
          <a:endParaRPr lang="fr-FR"/>
        </a:p>
      </dgm:t>
    </dgm:pt>
    <dgm:pt modelId="{5FAE74C9-13B3-4D97-8466-C14989D63767}" type="pres">
      <dgm:prSet presAssocID="{06A75508-BD73-4E9D-B742-5B9DB2327B12}" presName="hierRoot2" presStyleCnt="0"/>
      <dgm:spPr/>
    </dgm:pt>
    <dgm:pt modelId="{1B603C16-D04E-4139-BBDE-CF966840B172}" type="pres">
      <dgm:prSet presAssocID="{06A75508-BD73-4E9D-B742-5B9DB2327B12}" presName="composite2" presStyleCnt="0"/>
      <dgm:spPr/>
    </dgm:pt>
    <dgm:pt modelId="{D40B23AD-87B8-491B-97F5-01533E947974}" type="pres">
      <dgm:prSet presAssocID="{06A75508-BD73-4E9D-B742-5B9DB2327B12}" presName="background2" presStyleLbl="node2" presStyleIdx="0" presStyleCnt="1"/>
      <dgm:spPr/>
    </dgm:pt>
    <dgm:pt modelId="{C09E920A-BD19-4EC4-B484-CDB3830CA353}" type="pres">
      <dgm:prSet presAssocID="{06A75508-BD73-4E9D-B742-5B9DB2327B12}" presName="text2" presStyleLbl="fgAcc2" presStyleIdx="0" presStyleCnt="1" custScaleX="190783" custScaleY="51023" custLinFactNeighborY="-25520">
        <dgm:presLayoutVars>
          <dgm:chPref val="3"/>
        </dgm:presLayoutVars>
      </dgm:prSet>
      <dgm:spPr/>
      <dgm:t>
        <a:bodyPr/>
        <a:lstStyle/>
        <a:p>
          <a:endParaRPr lang="fr-FR"/>
        </a:p>
      </dgm:t>
    </dgm:pt>
    <dgm:pt modelId="{D2EA9B9F-6D01-451C-8D24-693D1D488979}" type="pres">
      <dgm:prSet presAssocID="{06A75508-BD73-4E9D-B742-5B9DB2327B12}" presName="hierChild3" presStyleCnt="0"/>
      <dgm:spPr/>
    </dgm:pt>
  </dgm:ptLst>
  <dgm:cxnLst>
    <dgm:cxn modelId="{B41DE682-571A-4D22-857E-637DB4C2C169}" srcId="{8104F1C4-A3FD-4905-9F0B-67EB25309042}" destId="{C89B129D-694B-4036-8109-0670554561C8}" srcOrd="0" destOrd="0" parTransId="{F4400B58-1506-4571-9E3D-C4D16DA4E4CC}" sibTransId="{EB8C27CC-B2D9-4AB5-B29A-7DA3D1A39608}"/>
    <dgm:cxn modelId="{A8A3803E-F587-447E-A27C-250F9D1B84AC}" type="presOf" srcId="{8104F1C4-A3FD-4905-9F0B-67EB25309042}" destId="{F681F565-4E1E-4D19-8E03-15BBBFE1B32F}" srcOrd="0" destOrd="0" presId="urn:microsoft.com/office/officeart/2005/8/layout/hierarchy1"/>
    <dgm:cxn modelId="{557B84ED-B780-4909-B384-FC3CEC62482F}" type="presOf" srcId="{06A75508-BD73-4E9D-B742-5B9DB2327B12}" destId="{C09E920A-BD19-4EC4-B484-CDB3830CA353}" srcOrd="0" destOrd="0" presId="urn:microsoft.com/office/officeart/2005/8/layout/hierarchy1"/>
    <dgm:cxn modelId="{1F349212-26EF-4479-B5E4-5A8EFB6B87C9}" type="presOf" srcId="{9A9D08E7-C2D6-43F9-947E-00910FEA106B}" destId="{40B10C57-0FD6-4FBF-A575-724945A42C29}" srcOrd="0" destOrd="0" presId="urn:microsoft.com/office/officeart/2005/8/layout/hierarchy1"/>
    <dgm:cxn modelId="{1D8D7A0A-1926-4765-B949-52E0A22669F0}" srcId="{C89B129D-694B-4036-8109-0670554561C8}" destId="{06A75508-BD73-4E9D-B742-5B9DB2327B12}" srcOrd="0" destOrd="0" parTransId="{9A9D08E7-C2D6-43F9-947E-00910FEA106B}" sibTransId="{E3FB9C70-F06F-4DC9-9965-C4EFCD9ADCA3}"/>
    <dgm:cxn modelId="{79DCEEE0-2B9E-40C3-9D9A-972925F69472}" type="presOf" srcId="{C89B129D-694B-4036-8109-0670554561C8}" destId="{2CD4B0B5-161D-4276-9011-0235334C8E39}" srcOrd="0" destOrd="0" presId="urn:microsoft.com/office/officeart/2005/8/layout/hierarchy1"/>
    <dgm:cxn modelId="{10591476-838E-4D3F-8020-713CA8F21C75}" type="presParOf" srcId="{F681F565-4E1E-4D19-8E03-15BBBFE1B32F}" destId="{66FEEA65-C197-40AF-A54F-16850CD7BE69}" srcOrd="0" destOrd="0" presId="urn:microsoft.com/office/officeart/2005/8/layout/hierarchy1"/>
    <dgm:cxn modelId="{EE287FF7-B5D9-4EC5-9F65-A67BB780F9AD}" type="presParOf" srcId="{66FEEA65-C197-40AF-A54F-16850CD7BE69}" destId="{CBB05798-BC19-41CD-8473-5AAC7CA386EB}" srcOrd="0" destOrd="0" presId="urn:microsoft.com/office/officeart/2005/8/layout/hierarchy1"/>
    <dgm:cxn modelId="{23EEB4EB-B412-4365-BEB4-1713A68DE882}" type="presParOf" srcId="{CBB05798-BC19-41CD-8473-5AAC7CA386EB}" destId="{ED7F1DC6-AF56-4EC5-A7D7-048AAFC25E7C}" srcOrd="0" destOrd="0" presId="urn:microsoft.com/office/officeart/2005/8/layout/hierarchy1"/>
    <dgm:cxn modelId="{B1663662-6319-4C62-8930-A04A531F826D}" type="presParOf" srcId="{CBB05798-BC19-41CD-8473-5AAC7CA386EB}" destId="{2CD4B0B5-161D-4276-9011-0235334C8E39}" srcOrd="1" destOrd="0" presId="urn:microsoft.com/office/officeart/2005/8/layout/hierarchy1"/>
    <dgm:cxn modelId="{36E03FB9-78E4-4CE9-83F8-04FDAE85F014}" type="presParOf" srcId="{66FEEA65-C197-40AF-A54F-16850CD7BE69}" destId="{87E0AEE6-ACD7-448B-B444-68EE8340D8CB}" srcOrd="1" destOrd="0" presId="urn:microsoft.com/office/officeart/2005/8/layout/hierarchy1"/>
    <dgm:cxn modelId="{9092E4CD-D81B-4013-A889-51C270C283FF}" type="presParOf" srcId="{87E0AEE6-ACD7-448B-B444-68EE8340D8CB}" destId="{40B10C57-0FD6-4FBF-A575-724945A42C29}" srcOrd="0" destOrd="0" presId="urn:microsoft.com/office/officeart/2005/8/layout/hierarchy1"/>
    <dgm:cxn modelId="{F591E04F-B7B1-48A7-A4F3-3E5E4792BD0F}" type="presParOf" srcId="{87E0AEE6-ACD7-448B-B444-68EE8340D8CB}" destId="{5FAE74C9-13B3-4D97-8466-C14989D63767}" srcOrd="1" destOrd="0" presId="urn:microsoft.com/office/officeart/2005/8/layout/hierarchy1"/>
    <dgm:cxn modelId="{4AEAC88A-F192-47FA-B698-96CBF4054223}" type="presParOf" srcId="{5FAE74C9-13B3-4D97-8466-C14989D63767}" destId="{1B603C16-D04E-4139-BBDE-CF966840B172}" srcOrd="0" destOrd="0" presId="urn:microsoft.com/office/officeart/2005/8/layout/hierarchy1"/>
    <dgm:cxn modelId="{77D8B8CE-A119-4DA9-8404-9298B8A6C2D6}" type="presParOf" srcId="{1B603C16-D04E-4139-BBDE-CF966840B172}" destId="{D40B23AD-87B8-491B-97F5-01533E947974}" srcOrd="0" destOrd="0" presId="urn:microsoft.com/office/officeart/2005/8/layout/hierarchy1"/>
    <dgm:cxn modelId="{55204D3C-77D9-46C0-8373-7E35C0280622}" type="presParOf" srcId="{1B603C16-D04E-4139-BBDE-CF966840B172}" destId="{C09E920A-BD19-4EC4-B484-CDB3830CA353}" srcOrd="1" destOrd="0" presId="urn:microsoft.com/office/officeart/2005/8/layout/hierarchy1"/>
    <dgm:cxn modelId="{BCCC65B7-3CAC-4785-A5BB-D3BFFD3213A7}" type="presParOf" srcId="{5FAE74C9-13B3-4D97-8466-C14989D63767}" destId="{D2EA9B9F-6D01-451C-8D24-693D1D488979}" srcOrd="1" destOrd="0" presId="urn:microsoft.com/office/officeart/2005/8/layout/hierarchy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6B9FB3-C3EE-4608-8F3E-787CF04E712D}">
      <dsp:nvSpPr>
        <dsp:cNvPr id="0" name=""/>
        <dsp:cNvSpPr/>
      </dsp:nvSpPr>
      <dsp:spPr>
        <a:xfrm>
          <a:off x="4222132" y="2872174"/>
          <a:ext cx="2781742" cy="335813"/>
        </a:xfrm>
        <a:custGeom>
          <a:avLst/>
          <a:gdLst/>
          <a:ahLst/>
          <a:cxnLst/>
          <a:rect l="0" t="0" r="0" b="0"/>
          <a:pathLst>
            <a:path>
              <a:moveTo>
                <a:pt x="0" y="0"/>
              </a:moveTo>
              <a:lnTo>
                <a:pt x="0" y="228846"/>
              </a:lnTo>
              <a:lnTo>
                <a:pt x="2781742" y="228846"/>
              </a:lnTo>
              <a:lnTo>
                <a:pt x="2781742" y="3358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940275-B526-4C95-AA49-49F161A9F719}">
      <dsp:nvSpPr>
        <dsp:cNvPr id="0" name=""/>
        <dsp:cNvSpPr/>
      </dsp:nvSpPr>
      <dsp:spPr>
        <a:xfrm>
          <a:off x="4176412" y="2872174"/>
          <a:ext cx="91440" cy="335813"/>
        </a:xfrm>
        <a:custGeom>
          <a:avLst/>
          <a:gdLst/>
          <a:ahLst/>
          <a:cxnLst/>
          <a:rect l="0" t="0" r="0" b="0"/>
          <a:pathLst>
            <a:path>
              <a:moveTo>
                <a:pt x="45720" y="0"/>
              </a:moveTo>
              <a:lnTo>
                <a:pt x="45720" y="228846"/>
              </a:lnTo>
              <a:lnTo>
                <a:pt x="57422" y="228846"/>
              </a:lnTo>
              <a:lnTo>
                <a:pt x="57422" y="3358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22CB98-C84A-4DB9-9B7F-F304C1AE138C}">
      <dsp:nvSpPr>
        <dsp:cNvPr id="0" name=""/>
        <dsp:cNvSpPr/>
      </dsp:nvSpPr>
      <dsp:spPr>
        <a:xfrm>
          <a:off x="1452092" y="2872174"/>
          <a:ext cx="2770039" cy="335813"/>
        </a:xfrm>
        <a:custGeom>
          <a:avLst/>
          <a:gdLst/>
          <a:ahLst/>
          <a:cxnLst/>
          <a:rect l="0" t="0" r="0" b="0"/>
          <a:pathLst>
            <a:path>
              <a:moveTo>
                <a:pt x="2770039" y="0"/>
              </a:moveTo>
              <a:lnTo>
                <a:pt x="2770039" y="228846"/>
              </a:lnTo>
              <a:lnTo>
                <a:pt x="0" y="228846"/>
              </a:lnTo>
              <a:lnTo>
                <a:pt x="0" y="3358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D196D3-C4E6-4806-9845-7EAEE84B4C8C}">
      <dsp:nvSpPr>
        <dsp:cNvPr id="0" name=""/>
        <dsp:cNvSpPr/>
      </dsp:nvSpPr>
      <dsp:spPr>
        <a:xfrm>
          <a:off x="4176412" y="1803153"/>
          <a:ext cx="91440" cy="335813"/>
        </a:xfrm>
        <a:custGeom>
          <a:avLst/>
          <a:gdLst/>
          <a:ahLst/>
          <a:cxnLst/>
          <a:rect l="0" t="0" r="0" b="0"/>
          <a:pathLst>
            <a:path>
              <a:moveTo>
                <a:pt x="45720" y="0"/>
              </a:moveTo>
              <a:lnTo>
                <a:pt x="45720" y="33581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B10C57-0FD6-4FBF-A575-724945A42C29}">
      <dsp:nvSpPr>
        <dsp:cNvPr id="0" name=""/>
        <dsp:cNvSpPr/>
      </dsp:nvSpPr>
      <dsp:spPr>
        <a:xfrm>
          <a:off x="4176412" y="734131"/>
          <a:ext cx="91440" cy="335813"/>
        </a:xfrm>
        <a:custGeom>
          <a:avLst/>
          <a:gdLst/>
          <a:ahLst/>
          <a:cxnLst/>
          <a:rect l="0" t="0" r="0" b="0"/>
          <a:pathLst>
            <a:path>
              <a:moveTo>
                <a:pt x="45720" y="0"/>
              </a:moveTo>
              <a:lnTo>
                <a:pt x="45720" y="3358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7F1DC6-AF56-4EC5-A7D7-048AAFC25E7C}">
      <dsp:nvSpPr>
        <dsp:cNvPr id="0" name=""/>
        <dsp:cNvSpPr/>
      </dsp:nvSpPr>
      <dsp:spPr>
        <a:xfrm>
          <a:off x="2608237" y="923"/>
          <a:ext cx="3227790" cy="7332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D4B0B5-161D-4276-9011-0235334C8E39}">
      <dsp:nvSpPr>
        <dsp:cNvPr id="0" name=""/>
        <dsp:cNvSpPr/>
      </dsp:nvSpPr>
      <dsp:spPr>
        <a:xfrm>
          <a:off x="2736532" y="122804"/>
          <a:ext cx="3227790" cy="7332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الفرص المتاحة</a:t>
          </a:r>
          <a:endParaRPr lang="fr-FR" sz="2800" b="1" kern="1200" dirty="0"/>
        </a:p>
      </dsp:txBody>
      <dsp:txXfrm>
        <a:off x="2736532" y="122804"/>
        <a:ext cx="3227790" cy="733208"/>
      </dsp:txXfrm>
    </dsp:sp>
    <dsp:sp modelId="{D40B23AD-87B8-491B-97F5-01533E947974}">
      <dsp:nvSpPr>
        <dsp:cNvPr id="0" name=""/>
        <dsp:cNvSpPr/>
      </dsp:nvSpPr>
      <dsp:spPr>
        <a:xfrm>
          <a:off x="2608237" y="1069944"/>
          <a:ext cx="3227790" cy="7332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9E920A-BD19-4EC4-B484-CDB3830CA353}">
      <dsp:nvSpPr>
        <dsp:cNvPr id="0" name=""/>
        <dsp:cNvSpPr/>
      </dsp:nvSpPr>
      <dsp:spPr>
        <a:xfrm>
          <a:off x="2736532" y="1191825"/>
          <a:ext cx="3227790" cy="7332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المبدئية</a:t>
          </a:r>
          <a:endParaRPr lang="fr-FR" sz="2800" b="1" kern="1200" dirty="0"/>
        </a:p>
      </dsp:txBody>
      <dsp:txXfrm>
        <a:off x="2736532" y="1191825"/>
        <a:ext cx="3227790" cy="733208"/>
      </dsp:txXfrm>
    </dsp:sp>
    <dsp:sp modelId="{FC4B373B-28D4-4F11-8FC5-73ED018ED7BE}">
      <dsp:nvSpPr>
        <dsp:cNvPr id="0" name=""/>
        <dsp:cNvSpPr/>
      </dsp:nvSpPr>
      <dsp:spPr>
        <a:xfrm>
          <a:off x="2608237" y="2138966"/>
          <a:ext cx="3227790" cy="7332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0C0C63-4B06-42C0-B436-30DC0883A40E}">
      <dsp:nvSpPr>
        <dsp:cNvPr id="0" name=""/>
        <dsp:cNvSpPr/>
      </dsp:nvSpPr>
      <dsp:spPr>
        <a:xfrm>
          <a:off x="2736532" y="2260846"/>
          <a:ext cx="3227790" cy="7332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التفصيلية</a:t>
          </a:r>
          <a:endParaRPr lang="fr-FR" sz="2800" b="1" kern="1200" dirty="0"/>
        </a:p>
      </dsp:txBody>
      <dsp:txXfrm>
        <a:off x="2736532" y="2260846"/>
        <a:ext cx="3227790" cy="733208"/>
      </dsp:txXfrm>
    </dsp:sp>
    <dsp:sp modelId="{C9BDECA5-F6AC-4FE3-86C4-DF271D5FD395}">
      <dsp:nvSpPr>
        <dsp:cNvPr id="0" name=""/>
        <dsp:cNvSpPr/>
      </dsp:nvSpPr>
      <dsp:spPr>
        <a:xfrm>
          <a:off x="285748" y="3207987"/>
          <a:ext cx="2332687" cy="7332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B326B4-9942-497A-BFD9-44AE1AB61715}">
      <dsp:nvSpPr>
        <dsp:cNvPr id="0" name=""/>
        <dsp:cNvSpPr/>
      </dsp:nvSpPr>
      <dsp:spPr>
        <a:xfrm>
          <a:off x="414044" y="3329868"/>
          <a:ext cx="2332687" cy="7332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المالية</a:t>
          </a:r>
          <a:endParaRPr lang="fr-FR" sz="2800" kern="1200" dirty="0"/>
        </a:p>
      </dsp:txBody>
      <dsp:txXfrm>
        <a:off x="414044" y="3329868"/>
        <a:ext cx="2332687" cy="733208"/>
      </dsp:txXfrm>
    </dsp:sp>
    <dsp:sp modelId="{BBB94E3F-D44C-4D89-9CE4-955CB33BC911}">
      <dsp:nvSpPr>
        <dsp:cNvPr id="0" name=""/>
        <dsp:cNvSpPr/>
      </dsp:nvSpPr>
      <dsp:spPr>
        <a:xfrm>
          <a:off x="3103926" y="3207987"/>
          <a:ext cx="2259816" cy="7332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7734B5-0697-49C6-811B-480958CBD5EA}">
      <dsp:nvSpPr>
        <dsp:cNvPr id="0" name=""/>
        <dsp:cNvSpPr/>
      </dsp:nvSpPr>
      <dsp:spPr>
        <a:xfrm>
          <a:off x="3232221" y="3329868"/>
          <a:ext cx="2259816" cy="7332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الفنية</a:t>
          </a:r>
          <a:endParaRPr lang="fr-FR" sz="2800" b="1" kern="1200" dirty="0"/>
        </a:p>
      </dsp:txBody>
      <dsp:txXfrm>
        <a:off x="3232221" y="3329868"/>
        <a:ext cx="2259816" cy="733208"/>
      </dsp:txXfrm>
    </dsp:sp>
    <dsp:sp modelId="{B8BEAF59-AF9A-4AB6-8107-3D283A15BCF8}">
      <dsp:nvSpPr>
        <dsp:cNvPr id="0" name=""/>
        <dsp:cNvSpPr/>
      </dsp:nvSpPr>
      <dsp:spPr>
        <a:xfrm>
          <a:off x="5849233" y="3207987"/>
          <a:ext cx="2309282" cy="73320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5AE6C5-E07C-4136-931F-9363AC13953E}">
      <dsp:nvSpPr>
        <dsp:cNvPr id="0" name=""/>
        <dsp:cNvSpPr/>
      </dsp:nvSpPr>
      <dsp:spPr>
        <a:xfrm>
          <a:off x="5977528" y="3329868"/>
          <a:ext cx="2309282" cy="7332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التسويقية</a:t>
          </a:r>
          <a:endParaRPr lang="fr-FR" sz="2800" b="1" kern="1200" dirty="0"/>
        </a:p>
      </dsp:txBody>
      <dsp:txXfrm>
        <a:off x="5977528" y="3329868"/>
        <a:ext cx="2309282" cy="73320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B10C57-0FD6-4FBF-A575-724945A42C29}">
      <dsp:nvSpPr>
        <dsp:cNvPr id="0" name=""/>
        <dsp:cNvSpPr/>
      </dsp:nvSpPr>
      <dsp:spPr>
        <a:xfrm>
          <a:off x="4055107" y="497748"/>
          <a:ext cx="91440" cy="430945"/>
        </a:xfrm>
        <a:custGeom>
          <a:avLst/>
          <a:gdLst/>
          <a:ahLst/>
          <a:cxnLst/>
          <a:rect l="0" t="0" r="0" b="0"/>
          <a:pathLst>
            <a:path>
              <a:moveTo>
                <a:pt x="45720" y="0"/>
              </a:moveTo>
              <a:lnTo>
                <a:pt x="45720" y="4309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7F1DC6-AF56-4EC5-A7D7-048AAFC25E7C}">
      <dsp:nvSpPr>
        <dsp:cNvPr id="0" name=""/>
        <dsp:cNvSpPr/>
      </dsp:nvSpPr>
      <dsp:spPr>
        <a:xfrm>
          <a:off x="2439805" y="-166356"/>
          <a:ext cx="3322043" cy="6641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D4B0B5-161D-4276-9011-0235334C8E39}">
      <dsp:nvSpPr>
        <dsp:cNvPr id="0" name=""/>
        <dsp:cNvSpPr/>
      </dsp:nvSpPr>
      <dsp:spPr>
        <a:xfrm>
          <a:off x="2667834" y="50271"/>
          <a:ext cx="3322043" cy="6641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التقييم المالي</a:t>
          </a:r>
          <a:endParaRPr lang="fr-FR" sz="2800" b="1" kern="1200" dirty="0"/>
        </a:p>
      </dsp:txBody>
      <dsp:txXfrm>
        <a:off x="2667834" y="50271"/>
        <a:ext cx="3322043" cy="664105"/>
      </dsp:txXfrm>
    </dsp:sp>
    <dsp:sp modelId="{D40B23AD-87B8-491B-97F5-01533E947974}">
      <dsp:nvSpPr>
        <dsp:cNvPr id="0" name=""/>
        <dsp:cNvSpPr/>
      </dsp:nvSpPr>
      <dsp:spPr>
        <a:xfrm>
          <a:off x="2143140" y="928693"/>
          <a:ext cx="3915374" cy="6649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9E920A-BD19-4EC4-B484-CDB3830CA353}">
      <dsp:nvSpPr>
        <dsp:cNvPr id="0" name=""/>
        <dsp:cNvSpPr/>
      </dsp:nvSpPr>
      <dsp:spPr>
        <a:xfrm>
          <a:off x="2371169" y="1145321"/>
          <a:ext cx="3915374" cy="6649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تنفيذ المشروع وتشغيله</a:t>
          </a:r>
          <a:endParaRPr lang="fr-FR" sz="2800" b="1" kern="1200" dirty="0"/>
        </a:p>
      </dsp:txBody>
      <dsp:txXfrm>
        <a:off x="2371169" y="1145321"/>
        <a:ext cx="3915374" cy="6649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DB14CA78-005C-4DA6-9B45-734AE8CAC7B0}" type="datetimeFigureOut">
              <a:rPr lang="fr-FR" smtClean="0"/>
              <a:t>06/01/2021</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D56FF824-A1B9-4267-A0D1-E6233719B254}"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99ED3ED-A852-4385-9E4B-EB145DFD3981}"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B8F911-BEDA-4EAA-A1DB-C7EF47CD460C}"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6C5215-2E49-4932-9A18-B8A4CE06D609}"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3302AA-EB41-4AAA-A1D0-4A40D9A5C966}"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51F9352-B055-4900-A39F-2A8507873539}"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5E8D7A1-8B2C-4686-8C9C-050F0361F5E2}"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
        <p:nvSpPr>
          <p:cNvPr id="7" name="Espace réservé du numéro de diapositive 6"/>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2034739-A4F2-4DA5-9C9E-DA115F59C1E7}" type="datetime1">
              <a:rPr lang="fr-FR" smtClean="0"/>
              <a:t>06/01/2021</a:t>
            </a:fld>
            <a:endParaRPr lang="fr-FR"/>
          </a:p>
        </p:txBody>
      </p:sp>
      <p:sp>
        <p:nvSpPr>
          <p:cNvPr id="8" name="Espace réservé du pied de page 7"/>
          <p:cNvSpPr>
            <a:spLocks noGrp="1"/>
          </p:cNvSpPr>
          <p:nvPr>
            <p:ph type="ftr" sz="quarter" idx="11"/>
          </p:nvPr>
        </p:nvSpPr>
        <p:spPr/>
        <p:txBody>
          <a:bodyPr/>
          <a:lstStyle/>
          <a:p>
            <a:r>
              <a:rPr lang="ar-SA" smtClean="0"/>
              <a:t>المحاضرة الأولى</a:t>
            </a:r>
            <a:endParaRPr lang="fr-FR"/>
          </a:p>
        </p:txBody>
      </p:sp>
      <p:sp>
        <p:nvSpPr>
          <p:cNvPr id="9" name="Espace réservé du numéro de diapositive 8"/>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099AD71-E572-4F64-B37D-1FEDBB2C961E}" type="datetime1">
              <a:rPr lang="fr-FR" smtClean="0"/>
              <a:t>06/01/2021</a:t>
            </a:fld>
            <a:endParaRPr lang="fr-FR"/>
          </a:p>
        </p:txBody>
      </p:sp>
      <p:sp>
        <p:nvSpPr>
          <p:cNvPr id="4" name="Espace réservé du pied de page 3"/>
          <p:cNvSpPr>
            <a:spLocks noGrp="1"/>
          </p:cNvSpPr>
          <p:nvPr>
            <p:ph type="ftr" sz="quarter" idx="11"/>
          </p:nvPr>
        </p:nvSpPr>
        <p:spPr/>
        <p:txBody>
          <a:bodyPr/>
          <a:lstStyle/>
          <a:p>
            <a:r>
              <a:rPr lang="ar-SA" smtClean="0"/>
              <a:t>المحاضرة الأولى</a:t>
            </a:r>
            <a:endParaRPr lang="fr-F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C9614C-8262-4235-A92E-E24ABEDC3BCD}" type="datetime1">
              <a:rPr lang="fr-FR" smtClean="0"/>
              <a:t>06/01/2021</a:t>
            </a:fld>
            <a:endParaRPr lang="fr-FR"/>
          </a:p>
        </p:txBody>
      </p:sp>
      <p:sp>
        <p:nvSpPr>
          <p:cNvPr id="3" name="Espace réservé du pied de page 2"/>
          <p:cNvSpPr>
            <a:spLocks noGrp="1"/>
          </p:cNvSpPr>
          <p:nvPr>
            <p:ph type="ftr" sz="quarter" idx="11"/>
          </p:nvPr>
        </p:nvSpPr>
        <p:spPr/>
        <p:txBody>
          <a:bodyPr/>
          <a:lstStyle/>
          <a:p>
            <a:r>
              <a:rPr lang="ar-SA" smtClean="0"/>
              <a:t>المحاضرة الأولى</a:t>
            </a:r>
            <a:endParaRPr lang="fr-FR"/>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29718D5-DAB6-4DCE-89FB-D1CC2E5111FF}"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
        <p:nvSpPr>
          <p:cNvPr id="7" name="Espace réservé du numéro de diapositive 6"/>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49DFE4-3B23-4A8D-B23E-94B1938C046E}"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
        <p:nvSpPr>
          <p:cNvPr id="7" name="Espace réservé du numéro de diapositive 6"/>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E73D2-155B-4C41-9AC1-F0820EB44091}" type="datetime1">
              <a:rPr lang="fr-FR" smtClean="0"/>
              <a:t>06/01/2021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SA" smtClean="0"/>
              <a:t>المحاضرة الأولى</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50200-39BC-42BA-9113-50F88982169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E:\شؤون التدريس\دراسة الجدوى واختيار الاستثمارات\images.jpg"/>
          <p:cNvPicPr>
            <a:picLocks noChangeAspect="1" noChangeArrowheads="1"/>
          </p:cNvPicPr>
          <p:nvPr/>
        </p:nvPicPr>
        <p:blipFill>
          <a:blip r:embed="rId2" cstate="print"/>
          <a:srcRect/>
          <a:stretch>
            <a:fillRect/>
          </a:stretch>
        </p:blipFill>
        <p:spPr bwMode="auto">
          <a:xfrm>
            <a:off x="214282" y="500042"/>
            <a:ext cx="8715436" cy="5929354"/>
          </a:xfrm>
          <a:prstGeom prst="rect">
            <a:avLst/>
          </a:prstGeom>
          <a:noFill/>
        </p:spPr>
      </p:pic>
      <p:sp>
        <p:nvSpPr>
          <p:cNvPr id="2" name="Titre 1"/>
          <p:cNvSpPr>
            <a:spLocks noGrp="1"/>
          </p:cNvSpPr>
          <p:nvPr>
            <p:ph type="ctrTitle"/>
          </p:nvPr>
        </p:nvSpPr>
        <p:spPr>
          <a:xfrm>
            <a:off x="714348" y="2030413"/>
            <a:ext cx="7772400" cy="1470025"/>
          </a:xfrm>
        </p:spPr>
        <p:txBody>
          <a:bodyPr/>
          <a:lstStyle/>
          <a:p>
            <a:r>
              <a:rPr lang="ar-SA" b="1" dirty="0" smtClean="0"/>
              <a:t>التعريف بالمادة</a:t>
            </a:r>
            <a:endParaRPr lang="fr-FR" b="1" dirty="0"/>
          </a:p>
        </p:txBody>
      </p:sp>
      <p:sp>
        <p:nvSpPr>
          <p:cNvPr id="3" name="Sous-titre 2"/>
          <p:cNvSpPr>
            <a:spLocks noGrp="1"/>
          </p:cNvSpPr>
          <p:nvPr>
            <p:ph type="subTitle" idx="1"/>
          </p:nvPr>
        </p:nvSpPr>
        <p:spPr/>
        <p:txBody>
          <a:bodyPr>
            <a:noAutofit/>
          </a:bodyPr>
          <a:lstStyle/>
          <a:p>
            <a:pPr rtl="1"/>
            <a:r>
              <a:rPr lang="ar-DZ" sz="4000" b="1" dirty="0" smtClean="0">
                <a:solidFill>
                  <a:srgbClr val="FF0000"/>
                </a:solidFill>
              </a:rPr>
              <a:t>دراسة الجدوى واختيار الاستثمارات</a:t>
            </a:r>
          </a:p>
          <a:p>
            <a:r>
              <a:rPr lang="fr-FR" sz="4000" b="1" dirty="0" err="1" smtClean="0">
                <a:solidFill>
                  <a:srgbClr val="FF0000"/>
                </a:solidFill>
              </a:rPr>
              <a:t>feasibility</a:t>
            </a:r>
            <a:r>
              <a:rPr lang="fr-FR" sz="4000" b="1" dirty="0" smtClean="0">
                <a:solidFill>
                  <a:srgbClr val="FF0000"/>
                </a:solidFill>
              </a:rPr>
              <a:t> </a:t>
            </a:r>
            <a:r>
              <a:rPr lang="fr-FR" sz="4000" b="1" dirty="0" err="1" smtClean="0">
                <a:solidFill>
                  <a:srgbClr val="FF0000"/>
                </a:solidFill>
              </a:rPr>
              <a:t>study</a:t>
            </a:r>
            <a:r>
              <a:rPr lang="en-US" sz="4000" b="1" dirty="0" smtClean="0">
                <a:solidFill>
                  <a:srgbClr val="FF0000"/>
                </a:solidFill>
              </a:rPr>
              <a:t> and Investment evaluation</a:t>
            </a:r>
            <a:endParaRPr lang="fr-FR" sz="4000" b="1" dirty="0">
              <a:solidFill>
                <a:srgbClr val="FF0000"/>
              </a:solidFill>
            </a:endParaRP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1</a:t>
            </a:fld>
            <a:endParaRPr lang="fr-FR"/>
          </a:p>
        </p:txBody>
      </p:sp>
      <p:sp>
        <p:nvSpPr>
          <p:cNvPr id="7" name="Espace réservé du pied de page 6"/>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844824"/>
            <a:ext cx="7772400" cy="1470025"/>
          </a:xfrm>
        </p:spPr>
        <p:txBody>
          <a:bodyPr/>
          <a:lstStyle/>
          <a:p>
            <a:pPr rtl="1"/>
            <a:r>
              <a:rPr lang="ar-DZ" b="1" dirty="0" smtClean="0">
                <a:solidFill>
                  <a:srgbClr val="FF0000"/>
                </a:solidFill>
              </a:rPr>
              <a:t>الفصل </a:t>
            </a:r>
            <a:r>
              <a:rPr lang="ar-DZ" b="1" dirty="0" smtClean="0">
                <a:solidFill>
                  <a:srgbClr val="FF0000"/>
                </a:solidFill>
              </a:rPr>
              <a:t>الأول: </a:t>
            </a:r>
            <a:r>
              <a:rPr lang="ar-DZ" b="1" dirty="0" smtClean="0">
                <a:solidFill>
                  <a:srgbClr val="FF0000"/>
                </a:solidFill>
              </a:rPr>
              <a:t>مدخل </a:t>
            </a:r>
            <a:r>
              <a:rPr lang="ar-DZ" b="1" dirty="0" smtClean="0">
                <a:solidFill>
                  <a:srgbClr val="FF0000"/>
                </a:solidFill>
              </a:rPr>
              <a:t>عام لدراسة الجدوى وتقييم المشاريع الاستثمارية</a:t>
            </a:r>
            <a:endParaRPr lang="fr-FR" dirty="0">
              <a:solidFill>
                <a:srgbClr val="FF0000"/>
              </a:solidFill>
            </a:endParaRPr>
          </a:p>
        </p:txBody>
      </p:sp>
      <p:sp>
        <p:nvSpPr>
          <p:cNvPr id="3" name="Sous-titre 2"/>
          <p:cNvSpPr>
            <a:spLocks noGrp="1"/>
          </p:cNvSpPr>
          <p:nvPr>
            <p:ph type="subTitle" idx="1"/>
          </p:nvPr>
        </p:nvSpPr>
        <p:spPr>
          <a:xfrm>
            <a:off x="1371600" y="3645024"/>
            <a:ext cx="6400800" cy="2063080"/>
          </a:xfrm>
        </p:spPr>
        <p:txBody>
          <a:bodyPr>
            <a:normAutofit fontScale="85000" lnSpcReduction="20000"/>
          </a:bodyPr>
          <a:lstStyle/>
          <a:p>
            <a:pPr marL="514350" indent="-514350" algn="r" rtl="1">
              <a:buFont typeface="Wingdings" pitchFamily="2" charset="2"/>
              <a:buChar char="q"/>
            </a:pPr>
            <a:r>
              <a:rPr lang="ar-DZ" sz="4000" b="1" dirty="0" smtClean="0">
                <a:solidFill>
                  <a:srgbClr val="FF0000"/>
                </a:solidFill>
              </a:rPr>
              <a:t>ماهية المشاريع </a:t>
            </a:r>
            <a:r>
              <a:rPr lang="ar-DZ" sz="4000" b="1" dirty="0" err="1" smtClean="0">
                <a:solidFill>
                  <a:srgbClr val="FF0000"/>
                </a:solidFill>
              </a:rPr>
              <a:t>الاستثمارية؛</a:t>
            </a:r>
            <a:endParaRPr lang="ar-DZ" sz="4000" b="1" dirty="0" smtClean="0">
              <a:solidFill>
                <a:srgbClr val="FF0000"/>
              </a:solidFill>
            </a:endParaRPr>
          </a:p>
          <a:p>
            <a:pPr marL="514350" indent="-514350" algn="r" rtl="1">
              <a:buFont typeface="Wingdings" pitchFamily="2" charset="2"/>
              <a:buChar char="q"/>
            </a:pPr>
            <a:r>
              <a:rPr lang="ar-AE" sz="4000" b="1" dirty="0" smtClean="0">
                <a:solidFill>
                  <a:srgbClr val="FF0000"/>
                </a:solidFill>
              </a:rPr>
              <a:t>تعريف دراسة الجدوى </a:t>
            </a:r>
            <a:r>
              <a:rPr lang="ar-AE" sz="4000" b="1" dirty="0" smtClean="0">
                <a:solidFill>
                  <a:srgbClr val="FF0000"/>
                </a:solidFill>
              </a:rPr>
              <a:t>الاقتصادية</a:t>
            </a:r>
            <a:r>
              <a:rPr lang="ar-DZ" sz="4000" b="1" dirty="0" err="1" smtClean="0">
                <a:solidFill>
                  <a:srgbClr val="FF0000"/>
                </a:solidFill>
              </a:rPr>
              <a:t>؛</a:t>
            </a:r>
            <a:endParaRPr lang="fr-FR" sz="4000" b="1" dirty="0" smtClean="0">
              <a:solidFill>
                <a:srgbClr val="FF0000"/>
              </a:solidFill>
            </a:endParaRPr>
          </a:p>
          <a:p>
            <a:pPr marL="514350" indent="-514350" algn="r" rtl="1">
              <a:buFont typeface="Wingdings" pitchFamily="2" charset="2"/>
              <a:buChar char="q"/>
            </a:pPr>
            <a:r>
              <a:rPr lang="ar-AE" sz="4000" b="1" dirty="0" smtClean="0">
                <a:solidFill>
                  <a:srgbClr val="FF0000"/>
                </a:solidFill>
              </a:rPr>
              <a:t>دراسة </a:t>
            </a:r>
            <a:r>
              <a:rPr lang="ar-DZ" sz="4000" b="1" dirty="0" smtClean="0">
                <a:solidFill>
                  <a:srgbClr val="FF0000"/>
                </a:solidFill>
              </a:rPr>
              <a:t>الفرص</a:t>
            </a:r>
            <a:r>
              <a:rPr lang="ar-AE" sz="4000" b="1" dirty="0" smtClean="0">
                <a:solidFill>
                  <a:srgbClr val="FF0000"/>
                </a:solidFill>
              </a:rPr>
              <a:t> ال</a:t>
            </a:r>
            <a:r>
              <a:rPr lang="ar-DZ" sz="4000" b="1" dirty="0" smtClean="0">
                <a:solidFill>
                  <a:srgbClr val="FF0000"/>
                </a:solidFill>
              </a:rPr>
              <a:t>مت</a:t>
            </a:r>
            <a:r>
              <a:rPr lang="ar-AE" sz="4000" b="1" dirty="0" smtClean="0">
                <a:solidFill>
                  <a:srgbClr val="FF0000"/>
                </a:solidFill>
              </a:rPr>
              <a:t>ا</a:t>
            </a:r>
            <a:r>
              <a:rPr lang="ar-DZ" sz="4000" b="1" dirty="0" smtClean="0">
                <a:solidFill>
                  <a:srgbClr val="FF0000"/>
                </a:solidFill>
              </a:rPr>
              <a:t>ح</a:t>
            </a:r>
            <a:r>
              <a:rPr lang="ar-AE" sz="4000" b="1" dirty="0" smtClean="0">
                <a:solidFill>
                  <a:srgbClr val="FF0000"/>
                </a:solidFill>
              </a:rPr>
              <a:t>ة</a:t>
            </a:r>
            <a:r>
              <a:rPr lang="ar-DZ" sz="4000" b="1" dirty="0" err="1" smtClean="0">
                <a:solidFill>
                  <a:srgbClr val="FF0000"/>
                </a:solidFill>
              </a:rPr>
              <a:t>؛</a:t>
            </a:r>
            <a:endParaRPr lang="fr-FR" sz="4000" b="1" dirty="0" smtClean="0">
              <a:solidFill>
                <a:srgbClr val="FF0000"/>
              </a:solidFill>
            </a:endParaRPr>
          </a:p>
          <a:p>
            <a:pPr marL="514350" indent="-514350" algn="r" rtl="1">
              <a:buFont typeface="Wingdings" pitchFamily="2" charset="2"/>
              <a:buChar char="q"/>
            </a:pPr>
            <a:r>
              <a:rPr lang="ar-AE" sz="4000" b="1" dirty="0" smtClean="0">
                <a:solidFill>
                  <a:srgbClr val="FF0000"/>
                </a:solidFill>
              </a:rPr>
              <a:t>دراسة الجدوى ال</a:t>
            </a:r>
            <a:r>
              <a:rPr lang="ar-DZ" sz="4000" b="1" dirty="0" err="1" smtClean="0">
                <a:solidFill>
                  <a:srgbClr val="FF0000"/>
                </a:solidFill>
              </a:rPr>
              <a:t>مبدئ</a:t>
            </a:r>
            <a:r>
              <a:rPr lang="ar-AE" sz="4000" b="1" dirty="0" err="1" smtClean="0">
                <a:solidFill>
                  <a:srgbClr val="FF0000"/>
                </a:solidFill>
              </a:rPr>
              <a:t>ية</a:t>
            </a:r>
            <a:r>
              <a:rPr lang="ar-DZ" sz="4000" b="1" dirty="0" err="1" smtClean="0">
                <a:solidFill>
                  <a:srgbClr val="FF0000"/>
                </a:solidFill>
              </a:rPr>
              <a:t>؛</a:t>
            </a:r>
            <a:endParaRPr lang="ar-DZ" sz="4000" b="1" dirty="0" smtClean="0">
              <a:solidFill>
                <a:srgbClr val="FF0000"/>
              </a:solidFill>
            </a:endParaRPr>
          </a:p>
          <a:p>
            <a:endParaRPr lang="fr-FR"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10</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مفهوم المشاريع الاستثمارية</a:t>
            </a:r>
            <a:endParaRPr lang="fr-FR" b="1" dirty="0">
              <a:solidFill>
                <a:srgbClr val="FF0000"/>
              </a:solidFill>
            </a:endParaRPr>
          </a:p>
        </p:txBody>
      </p:sp>
      <p:sp>
        <p:nvSpPr>
          <p:cNvPr id="3" name="Espace réservé du contenu 2"/>
          <p:cNvSpPr>
            <a:spLocks noGrp="1"/>
          </p:cNvSpPr>
          <p:nvPr>
            <p:ph idx="1"/>
          </p:nvPr>
        </p:nvSpPr>
        <p:spPr>
          <a:xfrm>
            <a:off x="457200" y="1318281"/>
            <a:ext cx="8229600" cy="4525963"/>
          </a:xfrm>
        </p:spPr>
        <p:txBody>
          <a:bodyPr>
            <a:noAutofit/>
          </a:bodyPr>
          <a:lstStyle/>
          <a:p>
            <a:pPr algn="r" rtl="1"/>
            <a:r>
              <a:rPr lang="ar-DZ" b="1" dirty="0" smtClean="0">
                <a:effectLst>
                  <a:outerShdw blurRad="38100" dist="38100" dir="2700000" algn="tl">
                    <a:srgbClr val="000000">
                      <a:alpha val="43137"/>
                    </a:srgbClr>
                  </a:outerShdw>
                </a:effectLst>
              </a:rPr>
              <a:t>المشروع</a:t>
            </a:r>
            <a:r>
              <a:rPr lang="ar-DZ" b="1" dirty="0" smtClean="0"/>
              <a:t> هو فكرة مقترحة تخضع للدراسة والتقييم، الأمر الذي يعني احتمال الأخذ </a:t>
            </a:r>
            <a:r>
              <a:rPr lang="ar-DZ" b="1" dirty="0" err="1" smtClean="0"/>
              <a:t>بها</a:t>
            </a:r>
            <a:r>
              <a:rPr lang="ar-DZ" b="1" dirty="0" smtClean="0"/>
              <a:t> أو رفضها أو احتمال تنفيذها بعد إجراء القليل أو الكثير من التعديلات عليها.</a:t>
            </a:r>
          </a:p>
          <a:p>
            <a:pPr algn="r" rtl="1"/>
            <a:r>
              <a:rPr lang="ar-DZ" b="1" dirty="0" smtClean="0">
                <a:effectLst>
                  <a:outerShdw blurRad="38100" dist="38100" dir="2700000" algn="tl">
                    <a:srgbClr val="000000">
                      <a:alpha val="43137"/>
                    </a:srgbClr>
                  </a:outerShdw>
                </a:effectLst>
              </a:rPr>
              <a:t>الاستثمار</a:t>
            </a:r>
            <a:r>
              <a:rPr lang="ar-DZ" b="1" dirty="0" smtClean="0"/>
              <a:t> هو المبادلة بين الإنفاق الرأسمالي الحالي أو المبدئي، بالإيرادات المستقبلة، وقد توجد بعض الاستثمارات لا ترتب تدفقات نقدية داخلة، ومع ذلك فهي استثمارات لما يترتب عنها مـن منافع مستقبلية.</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433388" y="2617551"/>
            <a:ext cx="5710248" cy="3187713"/>
          </a:xfrm>
          <a:prstGeom prst="rect">
            <a:avLst/>
          </a:prstGeom>
          <a:noFill/>
          <a:ln w="9525">
            <a:noFill/>
            <a:miter lim="800000"/>
            <a:headEnd/>
            <a:tailEnd/>
          </a:ln>
          <a:effectLst/>
        </p:spPr>
      </p:pic>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والاستثمار بالمفهوم الاقتصادي والمحاسبي هو التغير </a:t>
            </a:r>
            <a:r>
              <a:rPr lang="ar-DZ" b="1" dirty="0" err="1" smtClean="0"/>
              <a:t>الإيجابي </a:t>
            </a:r>
            <a:r>
              <a:rPr lang="ar-DZ" b="1" dirty="0" smtClean="0"/>
              <a:t>(الزيادة) في رصيد رأس المال خلال فترة زمنية معينة.</a:t>
            </a:r>
          </a:p>
          <a:p>
            <a:pPr algn="r" rtl="1">
              <a:buNone/>
            </a:pPr>
            <a:endParaRPr lang="ar-DZ" b="1" dirty="0" smtClean="0"/>
          </a:p>
          <a:p>
            <a:pPr algn="r" rtl="1">
              <a:buNone/>
            </a:pPr>
            <a:endParaRPr lang="ar-DZ" b="1" dirty="0" smtClean="0"/>
          </a:p>
          <a:p>
            <a:pPr algn="r" rtl="1">
              <a:buNone/>
            </a:pPr>
            <a:endParaRPr lang="ar-DZ" b="1" dirty="0" smtClean="0"/>
          </a:p>
          <a:p>
            <a:pPr algn="r" rtl="1">
              <a:buNone/>
            </a:pPr>
            <a:endParaRPr lang="ar-DZ" sz="4800" b="1" dirty="0" smtClean="0"/>
          </a:p>
          <a:p>
            <a:pPr algn="r" rtl="1">
              <a:buNone/>
            </a:pPr>
            <a:r>
              <a:rPr lang="ar-DZ" b="1" dirty="0" smtClean="0"/>
              <a:t>ولما كان لكل مستوى من رأس المال طاقة انتاجية، فإن الاستثمار هو زيادة الطاقة الإنتاجية.</a:t>
            </a:r>
            <a:endParaRPr lang="fr-FR" b="1" dirty="0" smtClean="0"/>
          </a:p>
          <a:p>
            <a:pPr algn="r" rtl="1">
              <a:buNone/>
            </a:pPr>
            <a:endParaRPr lang="fr-FR" b="1" dirty="0"/>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12</a:t>
            </a:fld>
            <a:endParaRPr lang="fr-FR"/>
          </a:p>
        </p:txBody>
      </p:sp>
      <p:sp>
        <p:nvSpPr>
          <p:cNvPr id="7" name="Espace réservé du pied de page 6"/>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smtClean="0">
                <a:effectLst>
                  <a:outerShdw blurRad="38100" dist="38100" dir="2700000" algn="tl">
                    <a:srgbClr val="000000">
                      <a:alpha val="43137"/>
                    </a:srgbClr>
                  </a:outerShdw>
                </a:effectLst>
              </a:rPr>
              <a:t>المشروع الاستثماري </a:t>
            </a:r>
            <a:r>
              <a:rPr lang="ar-DZ" b="1" dirty="0" smtClean="0"/>
              <a:t>هو مقترح لتخصيص موارد مالية وبشرية معينة </a:t>
            </a:r>
            <a:r>
              <a:rPr lang="ar-DZ" b="1" dirty="0" err="1" smtClean="0"/>
              <a:t>لانشاء</a:t>
            </a:r>
            <a:r>
              <a:rPr lang="ar-DZ" b="1" dirty="0" smtClean="0"/>
              <a:t> طاقة انتاجية جديدة أو زيادة الطاقة الانتاجية القائمة أو إحلال طاقة انتاجية محل أخرى متقادمة، وذلك لتحقيق منافع مستقبلية.</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13</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smtClean="0">
                <a:solidFill>
                  <a:srgbClr val="FF0000"/>
                </a:solidFill>
              </a:rPr>
              <a:t>تصنيف </a:t>
            </a:r>
            <a:r>
              <a:rPr lang="ar-DZ" b="1" dirty="0" smtClean="0">
                <a:solidFill>
                  <a:srgbClr val="FF0000"/>
                </a:solidFill>
              </a:rPr>
              <a:t>المشاريع </a:t>
            </a:r>
            <a:r>
              <a:rPr lang="ar-SA" b="1" dirty="0" smtClean="0">
                <a:solidFill>
                  <a:srgbClr val="FF0000"/>
                </a:solidFill>
              </a:rPr>
              <a:t>الاستثمارية</a:t>
            </a:r>
            <a:r>
              <a:rPr lang="ar-DZ"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457200" y="1557964"/>
            <a:ext cx="8229600" cy="4525963"/>
          </a:xfrm>
        </p:spPr>
        <p:txBody>
          <a:bodyPr>
            <a:noAutofit/>
          </a:bodyPr>
          <a:lstStyle/>
          <a:p>
            <a:pPr algn="r" rtl="1">
              <a:buNone/>
            </a:pPr>
            <a:r>
              <a:rPr lang="ar-DZ" b="1" dirty="0" smtClean="0"/>
              <a:t> يمكن </a:t>
            </a:r>
            <a:r>
              <a:rPr lang="ar-SA" b="1" dirty="0" err="1" smtClean="0"/>
              <a:t>صنيف</a:t>
            </a:r>
            <a:r>
              <a:rPr lang="ar-DZ" b="1" dirty="0" smtClean="0"/>
              <a:t>ها بطريقتين:</a:t>
            </a:r>
            <a:endParaRPr lang="ar-SA" b="1" dirty="0" smtClean="0"/>
          </a:p>
          <a:p>
            <a:pPr algn="r" rtl="1">
              <a:buNone/>
            </a:pPr>
            <a:r>
              <a:rPr lang="ar-SA" b="1" dirty="0" smtClean="0">
                <a:solidFill>
                  <a:srgbClr val="FF0000"/>
                </a:solidFill>
              </a:rPr>
              <a:t>أولا: التصنيف حسب الغرض أو الهدف</a:t>
            </a:r>
            <a:r>
              <a:rPr lang="ar-DZ" b="1" dirty="0" smtClean="0"/>
              <a:t>، وذلك إلى:</a:t>
            </a:r>
            <a:endParaRPr lang="ar-SA" b="1" dirty="0" smtClean="0"/>
          </a:p>
          <a:p>
            <a:pPr algn="r" rtl="1"/>
            <a:r>
              <a:rPr lang="ar-DZ" b="1" dirty="0" smtClean="0">
                <a:effectLst>
                  <a:outerShdw blurRad="38100" dist="38100" dir="2700000" algn="tl">
                    <a:srgbClr val="000000">
                      <a:alpha val="43137"/>
                    </a:srgbClr>
                  </a:outerShdw>
                </a:effectLst>
              </a:rPr>
              <a:t>مشاريع</a:t>
            </a:r>
            <a:r>
              <a:rPr lang="ar-SA" b="1" dirty="0" smtClean="0">
                <a:effectLst>
                  <a:outerShdw blurRad="38100" dist="38100" dir="2700000" algn="tl">
                    <a:srgbClr val="000000">
                      <a:alpha val="43137"/>
                    </a:srgbClr>
                  </a:outerShdw>
                </a:effectLst>
              </a:rPr>
              <a:t> التوسع</a:t>
            </a:r>
            <a:r>
              <a:rPr lang="fr-FR" b="1" dirty="0" smtClean="0">
                <a:effectLst>
                  <a:outerShdw blurRad="38100" dist="38100" dir="2700000" algn="tl">
                    <a:srgbClr val="000000">
                      <a:alpha val="43137"/>
                    </a:srgbClr>
                  </a:outerShdw>
                </a:effectLst>
              </a:rPr>
              <a:t>:</a:t>
            </a:r>
            <a:r>
              <a:rPr lang="ar-DZ" b="1" dirty="0" smtClean="0">
                <a:effectLst>
                  <a:outerShdw blurRad="38100" dist="38100" dir="2700000" algn="tl">
                    <a:srgbClr val="000000">
                      <a:alpha val="43137"/>
                    </a:srgbClr>
                  </a:outerShdw>
                </a:effectLst>
              </a:rPr>
              <a:t> </a:t>
            </a:r>
            <a:r>
              <a:rPr lang="ar-SA" b="1" dirty="0" smtClean="0"/>
              <a:t>و</a:t>
            </a:r>
            <a:r>
              <a:rPr lang="ar-DZ" b="1" dirty="0" smtClean="0"/>
              <a:t>ت</a:t>
            </a:r>
            <a:r>
              <a:rPr lang="ar-SA" b="1" dirty="0" smtClean="0"/>
              <a:t>شمل الاستثمارات في أصول ثابتة إضافية بغرض زيادة</a:t>
            </a:r>
            <a:r>
              <a:rPr lang="ar-DZ" b="1" dirty="0" smtClean="0"/>
              <a:t> </a:t>
            </a:r>
            <a:r>
              <a:rPr lang="ar-SA" b="1" dirty="0" smtClean="0"/>
              <a:t>الطاقة </a:t>
            </a:r>
            <a:r>
              <a:rPr lang="ar-SA" b="1" dirty="0" err="1" smtClean="0"/>
              <a:t>الإنتا</a:t>
            </a:r>
            <a:r>
              <a:rPr lang="ar-DZ" b="1" dirty="0" smtClean="0"/>
              <a:t>ج</a:t>
            </a:r>
            <a:r>
              <a:rPr lang="ar-SA" b="1" dirty="0" err="1" smtClean="0"/>
              <a:t>ية</a:t>
            </a:r>
            <a:r>
              <a:rPr lang="ar-SA" b="1" dirty="0" smtClean="0"/>
              <a:t> أو إنتاج منتج </a:t>
            </a:r>
            <a:r>
              <a:rPr lang="ar-DZ" b="1" dirty="0" smtClean="0"/>
              <a:t>ج</a:t>
            </a:r>
            <a:r>
              <a:rPr lang="ar-SA" b="1" dirty="0" err="1" smtClean="0"/>
              <a:t>ديد</a:t>
            </a:r>
            <a:r>
              <a:rPr lang="ar-SA" b="1" dirty="0" smtClean="0"/>
              <a:t>.</a:t>
            </a:r>
          </a:p>
          <a:p>
            <a:pPr algn="r" rtl="1"/>
            <a:r>
              <a:rPr lang="ar-DZ" b="1" dirty="0" smtClean="0">
                <a:effectLst>
                  <a:outerShdw blurRad="38100" dist="38100" dir="2700000" algn="tl">
                    <a:srgbClr val="000000">
                      <a:alpha val="43137"/>
                    </a:srgbClr>
                  </a:outerShdw>
                </a:effectLst>
              </a:rPr>
              <a:t>مشاريع</a:t>
            </a:r>
            <a:r>
              <a:rPr lang="ar-SA" b="1" dirty="0" smtClean="0">
                <a:effectLst>
                  <a:outerShdw blurRad="38100" dist="38100" dir="2700000" algn="tl">
                    <a:srgbClr val="000000">
                      <a:alpha val="43137"/>
                    </a:srgbClr>
                  </a:outerShdw>
                </a:effectLst>
              </a:rPr>
              <a:t> الإحلال</a:t>
            </a:r>
            <a:r>
              <a:rPr lang="ar-DZ" b="1" dirty="0" smtClean="0">
                <a:effectLst>
                  <a:outerShdw blurRad="38100" dist="38100" dir="2700000" algn="tl">
                    <a:srgbClr val="000000">
                      <a:alpha val="43137"/>
                    </a:srgbClr>
                  </a:outerShdw>
                </a:effectLst>
              </a:rPr>
              <a:t> (</a:t>
            </a:r>
            <a:r>
              <a:rPr lang="ar-DZ" b="1" dirty="0" err="1" smtClean="0">
                <a:effectLst>
                  <a:outerShdw blurRad="38100" dist="38100" dir="2700000" algn="tl">
                    <a:srgbClr val="000000">
                      <a:alpha val="43137"/>
                    </a:srgbClr>
                  </a:outerShdw>
                </a:effectLst>
              </a:rPr>
              <a:t>الإستبدال</a:t>
            </a:r>
            <a:r>
              <a:rPr lang="ar-DZ" b="1" dirty="0" smtClean="0">
                <a:effectLst>
                  <a:outerShdw blurRad="38100" dist="38100" dir="2700000" algn="tl">
                    <a:srgbClr val="000000">
                      <a:alpha val="43137"/>
                    </a:srgbClr>
                  </a:outerShdw>
                </a:effectLst>
              </a:rPr>
              <a:t>)</a:t>
            </a:r>
            <a:r>
              <a:rPr lang="ar-SA" b="1" dirty="0" smtClean="0"/>
              <a:t>: </a:t>
            </a:r>
            <a:r>
              <a:rPr lang="ar-SA" b="1" dirty="0" err="1" smtClean="0"/>
              <a:t>و</a:t>
            </a:r>
            <a:r>
              <a:rPr lang="ar-DZ" b="1" dirty="0" smtClean="0"/>
              <a:t>ت</a:t>
            </a:r>
            <a:r>
              <a:rPr lang="ar-SA" b="1" dirty="0" smtClean="0"/>
              <a:t>شمل شراء أصول ثابتة لتحل محل الأصول التي تم </a:t>
            </a:r>
            <a:r>
              <a:rPr lang="ar-SA" b="1" dirty="0" err="1" smtClean="0"/>
              <a:t>إه</a:t>
            </a:r>
            <a:r>
              <a:rPr lang="ar-DZ" b="1" dirty="0" smtClean="0"/>
              <a:t>ت</a:t>
            </a:r>
            <a:r>
              <a:rPr lang="ar-SA" b="1" dirty="0" smtClean="0"/>
              <a:t>لاكها أو تقادمت</a:t>
            </a:r>
            <a:r>
              <a:rPr lang="ar-DZ" b="1" dirty="0" smtClean="0"/>
              <a:t> (فيزيائيا أو تكنولوجيا) </a:t>
            </a:r>
            <a:r>
              <a:rPr lang="ar-SA" b="1" dirty="0" smtClean="0"/>
              <a:t>وذلك بغرض المحافظة على الطاقة </a:t>
            </a:r>
            <a:r>
              <a:rPr lang="ar-SA" b="1" dirty="0" err="1" smtClean="0"/>
              <a:t>الإنتا</a:t>
            </a:r>
            <a:r>
              <a:rPr lang="ar-DZ" b="1" dirty="0" smtClean="0"/>
              <a:t>ج</a:t>
            </a:r>
            <a:r>
              <a:rPr lang="ar-SA" b="1" dirty="0" err="1" smtClean="0"/>
              <a:t>ية</a:t>
            </a:r>
            <a:r>
              <a:rPr lang="ar-SA" b="1" dirty="0" smtClean="0"/>
              <a:t> أو تقليل تكل</a:t>
            </a:r>
            <a:r>
              <a:rPr lang="ar-DZ" b="1" dirty="0" smtClean="0"/>
              <a:t>ف</a:t>
            </a:r>
            <a:r>
              <a:rPr lang="ar-SA" b="1" dirty="0" smtClean="0"/>
              <a:t>ة الإنتاج.</a:t>
            </a:r>
            <a:endParaRPr lang="ar-DZ" b="1" dirty="0" smtClean="0"/>
          </a:p>
          <a:p>
            <a:pPr algn="r" rtl="1"/>
            <a:r>
              <a:rPr lang="ar-DZ" b="1" dirty="0" smtClean="0">
                <a:effectLst>
                  <a:outerShdw blurRad="38100" dist="38100" dir="2700000" algn="tl">
                    <a:srgbClr val="000000">
                      <a:alpha val="43137"/>
                    </a:srgbClr>
                  </a:outerShdw>
                </a:effectLst>
              </a:rPr>
              <a:t>مشاريع</a:t>
            </a:r>
            <a:r>
              <a:rPr lang="ar-SA" b="1" dirty="0" smtClean="0">
                <a:effectLst>
                  <a:outerShdw blurRad="38100" dist="38100" dir="2700000" algn="tl">
                    <a:srgbClr val="000000">
                      <a:alpha val="43137"/>
                    </a:srgbClr>
                  </a:outerShdw>
                </a:effectLst>
              </a:rPr>
              <a:t> التطوير والتحديث</a:t>
            </a:r>
            <a:r>
              <a:rPr lang="ar-SA" b="1" dirty="0" smtClean="0"/>
              <a:t>: </a:t>
            </a:r>
            <a:r>
              <a:rPr lang="ar-SA" b="1" dirty="0" err="1" smtClean="0"/>
              <a:t>و</a:t>
            </a:r>
            <a:r>
              <a:rPr lang="ar-DZ" b="1" dirty="0" smtClean="0"/>
              <a:t>ت</a:t>
            </a:r>
            <a:r>
              <a:rPr lang="ar-SA" b="1" dirty="0" smtClean="0"/>
              <a:t>شمل </a:t>
            </a:r>
            <a:r>
              <a:rPr lang="ar-SA" b="1" dirty="0" err="1" smtClean="0"/>
              <a:t>الإن</a:t>
            </a:r>
            <a:r>
              <a:rPr lang="ar-DZ" b="1" dirty="0" smtClean="0"/>
              <a:t>ف</a:t>
            </a:r>
            <a:r>
              <a:rPr lang="ar-SA" b="1" dirty="0" smtClean="0"/>
              <a:t>ا</a:t>
            </a:r>
            <a:r>
              <a:rPr lang="ar-DZ" b="1" dirty="0" smtClean="0"/>
              <a:t>ق</a:t>
            </a:r>
            <a:r>
              <a:rPr lang="ar-SA" b="1" dirty="0" smtClean="0"/>
              <a:t> </a:t>
            </a:r>
            <a:r>
              <a:rPr lang="ar-SA" b="1" dirty="0" err="1" smtClean="0"/>
              <a:t>ال</a:t>
            </a:r>
            <a:r>
              <a:rPr lang="ar-DZ" b="1" dirty="0" smtClean="0"/>
              <a:t>ر</a:t>
            </a:r>
            <a:r>
              <a:rPr lang="ar-SA" b="1" dirty="0" smtClean="0"/>
              <a:t>أسمالي لإنتاج منتج </a:t>
            </a:r>
            <a:r>
              <a:rPr lang="ar-DZ" b="1" dirty="0" smtClean="0"/>
              <a:t>ج</a:t>
            </a:r>
            <a:r>
              <a:rPr lang="ar-SA" b="1" dirty="0" err="1" smtClean="0"/>
              <a:t>ديد</a:t>
            </a:r>
            <a:r>
              <a:rPr lang="ar-SA" b="1" dirty="0" smtClean="0"/>
              <a:t> أو تحسين</a:t>
            </a:r>
            <a:r>
              <a:rPr lang="ar-DZ" b="1" dirty="0" smtClean="0"/>
              <a:t> </a:t>
            </a:r>
            <a:r>
              <a:rPr lang="ar-SA" b="1" dirty="0" smtClean="0"/>
              <a:t>وتحديث </a:t>
            </a:r>
            <a:r>
              <a:rPr lang="ar-SA" b="1" dirty="0" err="1" smtClean="0"/>
              <a:t>المنت</a:t>
            </a:r>
            <a:r>
              <a:rPr lang="ar-DZ" b="1" dirty="0" smtClean="0"/>
              <a:t>ج</a:t>
            </a:r>
            <a:r>
              <a:rPr lang="ar-SA" b="1" dirty="0" err="1" smtClean="0"/>
              <a:t>ات</a:t>
            </a:r>
            <a:r>
              <a:rPr lang="ar-SA" b="1" dirty="0" smtClean="0"/>
              <a:t> القديمة.</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14</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يعامل النوع الثاني من المشاريع على أنها تهدف إلى المحافظة </a:t>
            </a:r>
            <a:r>
              <a:rPr lang="ar-SA" b="1" dirty="0" smtClean="0"/>
              <a:t>على الطاقة </a:t>
            </a:r>
            <a:r>
              <a:rPr lang="ar-SA" b="1" dirty="0" err="1" smtClean="0"/>
              <a:t>الإنتا</a:t>
            </a:r>
            <a:r>
              <a:rPr lang="ar-DZ" b="1" dirty="0" smtClean="0"/>
              <a:t>ج</a:t>
            </a:r>
            <a:r>
              <a:rPr lang="ar-SA" b="1" dirty="0" err="1" smtClean="0"/>
              <a:t>ية</a:t>
            </a:r>
            <a:r>
              <a:rPr lang="ar-SA" b="1" dirty="0" smtClean="0"/>
              <a:t> </a:t>
            </a:r>
            <a:r>
              <a:rPr lang="ar-DZ" b="1" dirty="0" smtClean="0"/>
              <a:t>أما الباقي فتعامل على أنها تهدف إلى زيادة هذه </a:t>
            </a:r>
            <a:r>
              <a:rPr lang="ar-SA" b="1" dirty="0" smtClean="0"/>
              <a:t>الطاقة</a:t>
            </a:r>
            <a:r>
              <a:rPr lang="ar-DZ" b="1" dirty="0" smtClean="0"/>
              <a:t>.</a:t>
            </a:r>
          </a:p>
          <a:p>
            <a:pPr algn="r" rtl="1">
              <a:buNone/>
            </a:pPr>
            <a:r>
              <a:rPr lang="ar-DZ" b="1" dirty="0" smtClean="0"/>
              <a:t>كما تجدر الإشارة إلى أن جميع المشاريع المذكورة هي عبارة عن مشاريع </a:t>
            </a:r>
            <a:r>
              <a:rPr lang="ar-DZ" b="1" dirty="0" err="1" smtClean="0"/>
              <a:t>إختيارية</a:t>
            </a:r>
            <a:r>
              <a:rPr lang="ar-DZ" b="1" dirty="0" smtClean="0"/>
              <a:t>، وهناك نوع آخر توصف بأنها مشاريع إلزامية ويتعلق الأمر بمشاريع تطبيق معايير الأمان المهني و/أو الحفاظ على البيئة، وهي تتضمن في الغالب مشاريع غير مدرة للإيرادات.</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15</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rgbClr val="FF0000"/>
                </a:solidFill>
                <a:effectLst/>
                <a:uLnTx/>
                <a:uFillTx/>
                <a:latin typeface="+mj-lt"/>
                <a:ea typeface="+mj-ea"/>
                <a:cs typeface="+mj-cs"/>
              </a:rPr>
              <a:t>خصائص الاستثمارات حسب أهدافها والمخاطر المرتبة </a:t>
            </a:r>
            <a:r>
              <a:rPr kumimoji="0" lang="ar-DZ" sz="3200" b="1" i="0" u="none" strike="noStrike" kern="1200" cap="none" spc="0" normalizeH="0" baseline="0" noProof="0" dirty="0" err="1" smtClean="0">
                <a:ln>
                  <a:noFill/>
                </a:ln>
                <a:solidFill>
                  <a:srgbClr val="FF0000"/>
                </a:solidFill>
                <a:effectLst/>
                <a:uLnTx/>
                <a:uFillTx/>
                <a:latin typeface="+mj-lt"/>
                <a:ea typeface="+mj-ea"/>
                <a:cs typeface="+mj-cs"/>
              </a:rPr>
              <a:t>بها</a:t>
            </a:r>
            <a:endParaRPr kumimoji="0" lang="fr-FR" sz="3200" b="1" i="0" u="none" strike="noStrike" kern="1200" cap="none" spc="0" normalizeH="0" baseline="0" noProof="0" dirty="0">
              <a:ln>
                <a:noFill/>
              </a:ln>
              <a:solidFill>
                <a:srgbClr val="FF0000"/>
              </a:solidFill>
              <a:effectLst/>
              <a:uLnTx/>
              <a:uFillTx/>
              <a:latin typeface="+mj-lt"/>
              <a:ea typeface="+mj-ea"/>
              <a:cs typeface="+mj-cs"/>
            </a:endParaRPr>
          </a:p>
        </p:txBody>
      </p:sp>
      <p:graphicFrame>
        <p:nvGraphicFramePr>
          <p:cNvPr id="3" name="Espace réservé du contenu 3"/>
          <p:cNvGraphicFramePr>
            <a:graphicFrameLocks/>
          </p:cNvGraphicFramePr>
          <p:nvPr/>
        </p:nvGraphicFramePr>
        <p:xfrm>
          <a:off x="289233" y="1500174"/>
          <a:ext cx="8715436" cy="5261624"/>
        </p:xfrm>
        <a:graphic>
          <a:graphicData uri="http://schemas.openxmlformats.org/drawingml/2006/table">
            <a:tbl>
              <a:tblPr rtl="1" firstRow="1" bandRow="1">
                <a:tableStyleId>{7DF18680-E054-41AD-8BC1-D1AEF772440D}</a:tableStyleId>
              </a:tblPr>
              <a:tblGrid>
                <a:gridCol w="1078175"/>
                <a:gridCol w="3142528"/>
                <a:gridCol w="1454118"/>
                <a:gridCol w="1475012"/>
                <a:gridCol w="1565603"/>
              </a:tblGrid>
              <a:tr h="607511">
                <a:tc>
                  <a:txBody>
                    <a:bodyPr/>
                    <a:lstStyle/>
                    <a:p>
                      <a:pPr algn="r" rtl="1"/>
                      <a:endParaRPr lang="ar-SA" sz="2800" b="1" kern="1200" dirty="0" smtClean="0">
                        <a:solidFill>
                          <a:schemeClr val="dk1"/>
                        </a:solidFill>
                        <a:latin typeface="+mn-lt"/>
                        <a:ea typeface="+mn-ea"/>
                        <a:cs typeface="+mn-cs"/>
                      </a:endParaRPr>
                    </a:p>
                  </a:txBody>
                  <a:tcPr anchor="ctr"/>
                </a:tc>
                <a:tc>
                  <a:txBody>
                    <a:bodyPr/>
                    <a:lstStyle/>
                    <a:p>
                      <a:pPr algn="r" rtl="1"/>
                      <a:r>
                        <a:rPr lang="ar-DZ" sz="2800" b="1" kern="1200" dirty="0" smtClean="0"/>
                        <a:t>الأهداف</a:t>
                      </a:r>
                      <a:endParaRPr lang="ar-SA" sz="2800" b="1" kern="1200" dirty="0" smtClean="0">
                        <a:solidFill>
                          <a:schemeClr val="dk1"/>
                        </a:solidFill>
                        <a:latin typeface="+mn-lt"/>
                        <a:ea typeface="+mn-ea"/>
                        <a:cs typeface="+mn-cs"/>
                      </a:endParaRPr>
                    </a:p>
                  </a:txBody>
                  <a:tcPr anchor="ctr"/>
                </a:tc>
                <a:tc>
                  <a:txBody>
                    <a:bodyPr/>
                    <a:lstStyle/>
                    <a:p>
                      <a:pPr algn="r" rtl="1"/>
                      <a:r>
                        <a:rPr lang="ar-DZ" sz="2800" b="1" dirty="0" smtClean="0"/>
                        <a:t>المنتجات</a:t>
                      </a:r>
                      <a:endParaRPr lang="fr-FR" sz="2800" b="1" dirty="0"/>
                    </a:p>
                  </a:txBody>
                  <a:tcPr anchor="ctr"/>
                </a:tc>
                <a:tc>
                  <a:txBody>
                    <a:bodyPr/>
                    <a:lstStyle/>
                    <a:p>
                      <a:pPr algn="r" rtl="1"/>
                      <a:r>
                        <a:rPr lang="ar-DZ" sz="2800" b="1" dirty="0" smtClean="0"/>
                        <a:t>السوق</a:t>
                      </a:r>
                      <a:endParaRPr lang="fr-FR" sz="2800" b="1" dirty="0"/>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t>التكنولوجيا</a:t>
                      </a:r>
                      <a:endParaRPr lang="ar-SA" sz="2800" b="1" kern="1200" dirty="0" smtClean="0">
                        <a:solidFill>
                          <a:schemeClr val="dk1"/>
                        </a:solidFill>
                        <a:latin typeface="+mn-lt"/>
                        <a:ea typeface="+mn-ea"/>
                        <a:cs typeface="+mn-cs"/>
                      </a:endParaRPr>
                    </a:p>
                  </a:txBody>
                  <a:tcPr anchor="ctr"/>
                </a:tc>
              </a:tr>
              <a:tr h="1392753">
                <a:tc>
                  <a:txBody>
                    <a:bodyPr/>
                    <a:lstStyle/>
                    <a:p>
                      <a:pPr algn="r" rtl="1"/>
                      <a:r>
                        <a:rPr lang="ar-DZ" sz="2800" b="1" dirty="0" err="1" smtClean="0"/>
                        <a:t>ال</a:t>
                      </a:r>
                      <a:r>
                        <a:rPr lang="ar-SA" sz="2800" b="1" dirty="0" smtClean="0"/>
                        <a:t>إحلال</a:t>
                      </a:r>
                      <a:endParaRPr lang="ar-SA" sz="2800" b="1" dirty="0">
                        <a:solidFill>
                          <a:srgbClr val="0070C0"/>
                        </a:solidFill>
                      </a:endParaRPr>
                    </a:p>
                  </a:txBody>
                  <a:tcPr anchor="ctr"/>
                </a:tc>
                <a:tc>
                  <a:txBody>
                    <a:bodyPr/>
                    <a:lstStyle/>
                    <a:p>
                      <a:pPr algn="r" rtl="1"/>
                      <a:r>
                        <a:rPr lang="ar-DZ" sz="2800" b="1" dirty="0" smtClean="0"/>
                        <a:t>المحافظة على الطاقة الإنتاجية</a:t>
                      </a:r>
                      <a:endParaRPr lang="ar-SA" sz="2800" b="1" dirty="0"/>
                    </a:p>
                  </a:txBody>
                  <a:tcPr anchor="ctr"/>
                </a:tc>
                <a:tc>
                  <a:txBody>
                    <a:bodyPr/>
                    <a:lstStyle/>
                    <a:p>
                      <a:pPr algn="r" rtl="1"/>
                      <a:r>
                        <a:rPr lang="ar-DZ" sz="2800" b="1" kern="1200" dirty="0" smtClean="0"/>
                        <a:t>معروفة</a:t>
                      </a:r>
                      <a:endParaRPr lang="ar-SA" sz="2800" b="1" kern="1200" dirty="0" smtClean="0">
                        <a:solidFill>
                          <a:schemeClr val="dk1"/>
                        </a:solidFill>
                        <a:latin typeface="+mn-lt"/>
                        <a:ea typeface="+mn-ea"/>
                        <a:cs typeface="+mn-cs"/>
                      </a:endParaRPr>
                    </a:p>
                  </a:txBody>
                  <a:tcPr anchor="ctr"/>
                </a:tc>
                <a:tc>
                  <a:txBody>
                    <a:bodyPr/>
                    <a:lstStyle/>
                    <a:p>
                      <a:pPr algn="r" rtl="1"/>
                      <a:r>
                        <a:rPr lang="ar-DZ" sz="2800" b="1" kern="1200" dirty="0" smtClean="0"/>
                        <a:t>معروف</a:t>
                      </a:r>
                      <a:endParaRPr lang="ar-SA" sz="2800" b="1" kern="1200" dirty="0" smtClean="0">
                        <a:solidFill>
                          <a:schemeClr val="dk1"/>
                        </a:solidFill>
                        <a:latin typeface="+mn-lt"/>
                        <a:ea typeface="+mn-ea"/>
                        <a:cs typeface="+mn-cs"/>
                      </a:endParaRPr>
                    </a:p>
                  </a:txBody>
                  <a:tcPr anchor="ctr"/>
                </a:tc>
                <a:tc>
                  <a:txBody>
                    <a:bodyPr/>
                    <a:lstStyle/>
                    <a:p>
                      <a:pPr algn="r" rtl="1"/>
                      <a:r>
                        <a:rPr lang="ar-DZ" sz="2800" b="1" kern="1200" dirty="0" smtClean="0"/>
                        <a:t>معروفة</a:t>
                      </a:r>
                      <a:endParaRPr lang="ar-SA" sz="2800" b="1" kern="1200" dirty="0" smtClean="0">
                        <a:solidFill>
                          <a:schemeClr val="dk1"/>
                        </a:solidFill>
                        <a:latin typeface="+mn-lt"/>
                        <a:ea typeface="+mn-ea"/>
                        <a:cs typeface="+mn-cs"/>
                      </a:endParaRPr>
                    </a:p>
                  </a:txBody>
                  <a:tcPr anchor="ctr"/>
                </a:tc>
              </a:tr>
              <a:tr h="720000">
                <a:tc>
                  <a:txBody>
                    <a:bodyPr/>
                    <a:lstStyle/>
                    <a:p>
                      <a:pPr algn="r" rtl="1"/>
                      <a:r>
                        <a:rPr lang="ar-DZ" sz="2800" b="1" dirty="0" smtClean="0"/>
                        <a:t>التحديث</a:t>
                      </a:r>
                      <a:endParaRPr lang="ar-SA" sz="2800" b="1" dirty="0">
                        <a:solidFill>
                          <a:srgbClr val="0070C0"/>
                        </a:solidFill>
                      </a:endParaRPr>
                    </a:p>
                  </a:txBody>
                  <a:tcPr anchor="ctr"/>
                </a:tc>
                <a:tc>
                  <a:txBody>
                    <a:bodyPr/>
                    <a:lstStyle/>
                    <a:p>
                      <a:pPr algn="r" rtl="1"/>
                      <a:r>
                        <a:rPr lang="ar-DZ" sz="2800" b="1" dirty="0" smtClean="0"/>
                        <a:t>تحسين الطاقة الإنتاجية</a:t>
                      </a:r>
                      <a:endParaRPr lang="ar-SA" sz="2800" b="1" dirty="0"/>
                    </a:p>
                  </a:txBody>
                  <a:tcPr anchor="ctr"/>
                </a:tc>
                <a:tc>
                  <a:txBody>
                    <a:bodyPr/>
                    <a:lstStyle/>
                    <a:p>
                      <a:pPr algn="r" rtl="1"/>
                      <a:r>
                        <a:rPr lang="ar-DZ" sz="2800" b="1" kern="1200" dirty="0" smtClean="0"/>
                        <a:t>معروفة</a:t>
                      </a:r>
                      <a:endParaRPr lang="ar-SA" sz="2800" b="1" kern="1200" dirty="0" smtClean="0">
                        <a:solidFill>
                          <a:schemeClr val="dk1"/>
                        </a:solidFill>
                        <a:latin typeface="+mn-lt"/>
                        <a:ea typeface="+mn-ea"/>
                        <a:cs typeface="+mn-cs"/>
                      </a:endParaRPr>
                    </a:p>
                  </a:txBody>
                  <a:tcPr anchor="ctr"/>
                </a:tc>
                <a:tc>
                  <a:txBody>
                    <a:bodyPr/>
                    <a:lstStyle/>
                    <a:p>
                      <a:pPr algn="r" rtl="1"/>
                      <a:r>
                        <a:rPr lang="ar-DZ" sz="2800" b="1" kern="1200" dirty="0" smtClean="0"/>
                        <a:t>معروف</a:t>
                      </a:r>
                      <a:endParaRPr lang="ar-DZ" sz="2800" b="1" kern="1200" dirty="0" smtClean="0">
                        <a:solidFill>
                          <a:schemeClr val="dk1"/>
                        </a:solidFill>
                        <a:latin typeface="+mn-lt"/>
                        <a:ea typeface="+mn-ea"/>
                        <a:cs typeface="+mn-cs"/>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dirty="0" smtClean="0"/>
                        <a:t>غير </a:t>
                      </a:r>
                      <a:r>
                        <a:rPr lang="ar-DZ" sz="2800" b="1" kern="1200" dirty="0" smtClean="0"/>
                        <a:t>معروفة</a:t>
                      </a:r>
                      <a:endParaRPr lang="ar-SA" sz="2800" b="1" kern="1200" dirty="0" smtClean="0">
                        <a:solidFill>
                          <a:schemeClr val="dk1"/>
                        </a:solidFill>
                        <a:latin typeface="+mn-lt"/>
                        <a:ea typeface="+mn-ea"/>
                        <a:cs typeface="+mn-cs"/>
                      </a:endParaRPr>
                    </a:p>
                  </a:txBody>
                  <a:tcPr anchor="ctr"/>
                </a:tc>
              </a:tr>
              <a:tr h="720000">
                <a:tc>
                  <a:txBody>
                    <a:bodyPr/>
                    <a:lstStyle/>
                    <a:p>
                      <a:pPr algn="r" rtl="1"/>
                      <a:r>
                        <a:rPr lang="ar-DZ" sz="2800" b="1" dirty="0" smtClean="0"/>
                        <a:t>التوسع</a:t>
                      </a:r>
                      <a:endParaRPr lang="ar-SA" sz="2800" b="1" dirty="0">
                        <a:solidFill>
                          <a:srgbClr val="0070C0"/>
                        </a:solidFill>
                      </a:endParaRPr>
                    </a:p>
                  </a:txBody>
                  <a:tcPr anchor="ctr"/>
                </a:tc>
                <a:tc>
                  <a:txBody>
                    <a:bodyPr/>
                    <a:lstStyle/>
                    <a:p>
                      <a:pPr algn="r" rtl="1"/>
                      <a:r>
                        <a:rPr lang="ar-DZ" sz="2800" b="1" dirty="0" smtClean="0"/>
                        <a:t>زيادة الطاقة الإنتاجية</a:t>
                      </a:r>
                      <a:endParaRPr lang="ar-SA" sz="2800" b="1" dirty="0"/>
                    </a:p>
                  </a:txBody>
                  <a:tcPr anchor="ctr"/>
                </a:tc>
                <a:tc>
                  <a:txBody>
                    <a:bodyPr/>
                    <a:lstStyle/>
                    <a:p>
                      <a:pPr algn="r" rtl="1"/>
                      <a:r>
                        <a:rPr lang="ar-DZ" sz="2800" b="1" kern="1200" dirty="0" smtClean="0"/>
                        <a:t>معروفة</a:t>
                      </a:r>
                      <a:endParaRPr lang="ar-SA" sz="2800" b="1" kern="1200" dirty="0" smtClean="0">
                        <a:solidFill>
                          <a:schemeClr val="dk1"/>
                        </a:solidFill>
                        <a:latin typeface="+mn-lt"/>
                        <a:ea typeface="+mn-ea"/>
                        <a:cs typeface="+mn-cs"/>
                      </a:endParaRPr>
                    </a:p>
                  </a:txBody>
                  <a:tcPr anchor="ctr"/>
                </a:tc>
                <a:tc>
                  <a:txBody>
                    <a:bodyPr/>
                    <a:lstStyle/>
                    <a:p>
                      <a:pPr algn="r" rtl="1"/>
                      <a:r>
                        <a:rPr lang="ar-DZ" sz="2800" b="1" kern="1200" dirty="0" smtClean="0"/>
                        <a:t>غير معروف</a:t>
                      </a:r>
                      <a:endParaRPr lang="ar-SA" sz="2800" b="1" kern="1200" dirty="0" smtClean="0">
                        <a:solidFill>
                          <a:schemeClr val="dk1"/>
                        </a:solidFill>
                        <a:latin typeface="+mn-lt"/>
                        <a:ea typeface="+mn-ea"/>
                        <a:cs typeface="+mn-cs"/>
                      </a:endParaRPr>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kern="1200" dirty="0" smtClean="0"/>
                        <a:t>معروفة</a:t>
                      </a:r>
                      <a:endParaRPr lang="ar-SA" sz="2800" b="1" kern="1200" dirty="0" smtClean="0">
                        <a:solidFill>
                          <a:schemeClr val="dk1"/>
                        </a:solidFill>
                        <a:latin typeface="+mn-lt"/>
                        <a:ea typeface="+mn-ea"/>
                        <a:cs typeface="+mn-cs"/>
                      </a:endParaRPr>
                    </a:p>
                  </a:txBody>
                  <a:tcPr anchor="ctr"/>
                </a:tc>
              </a:tr>
              <a:tr h="1008000">
                <a:tc>
                  <a:txBody>
                    <a:bodyPr/>
                    <a:lstStyle/>
                    <a:p>
                      <a:pPr algn="r" rtl="1"/>
                      <a:r>
                        <a:rPr lang="ar-DZ" sz="2800" b="1" dirty="0" err="1" smtClean="0"/>
                        <a:t>ال</a:t>
                      </a:r>
                      <a:r>
                        <a:rPr lang="ar-SA" sz="2800" b="1" dirty="0" smtClean="0"/>
                        <a:t>تطوير</a:t>
                      </a:r>
                      <a:endParaRPr lang="ar-SA" sz="2800" b="1" dirty="0">
                        <a:solidFill>
                          <a:srgbClr val="0070C0"/>
                        </a:solidFill>
                      </a:endParaRPr>
                    </a:p>
                  </a:txBody>
                  <a:tcPr anchor="ctr"/>
                </a:tc>
                <a:tc>
                  <a:txBody>
                    <a:bodyPr/>
                    <a:lstStyle/>
                    <a:p>
                      <a:pPr algn="r" rtl="1"/>
                      <a:r>
                        <a:rPr lang="ar-DZ" sz="2800" b="1" dirty="0" smtClean="0"/>
                        <a:t>استحداث أنشطة ومنتجات لم تكن موجودة في السوق</a:t>
                      </a:r>
                      <a:endParaRPr lang="ar-SA" sz="2800" b="1" dirty="0"/>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dirty="0" smtClean="0"/>
                        <a:t>غير </a:t>
                      </a:r>
                      <a:r>
                        <a:rPr lang="ar-DZ" sz="2800" b="1" kern="1200" dirty="0" smtClean="0"/>
                        <a:t>معروفة</a:t>
                      </a:r>
                      <a:endParaRPr lang="fr-FR" sz="2800" b="1" dirty="0"/>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dirty="0" smtClean="0"/>
                        <a:t>غير </a:t>
                      </a:r>
                      <a:r>
                        <a:rPr lang="ar-DZ" sz="2800" b="1" kern="1200" dirty="0" smtClean="0"/>
                        <a:t>معروف</a:t>
                      </a:r>
                      <a:endParaRPr lang="fr-FR" sz="2800" b="1" dirty="0"/>
                    </a:p>
                  </a:txBody>
                  <a:tcPr anchor="ct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800" b="1" dirty="0" smtClean="0"/>
                        <a:t>غير </a:t>
                      </a:r>
                      <a:r>
                        <a:rPr lang="ar-DZ" sz="2800" b="1" kern="1200" dirty="0" smtClean="0"/>
                        <a:t>معروفة</a:t>
                      </a:r>
                      <a:endParaRPr lang="ar-SA" sz="2800" b="1" kern="1200" dirty="0" smtClean="0">
                        <a:solidFill>
                          <a:schemeClr val="dk1"/>
                        </a:solidFill>
                        <a:latin typeface="+mn-lt"/>
                        <a:ea typeface="+mn-ea"/>
                        <a:cs typeface="+mn-cs"/>
                      </a:endParaRPr>
                    </a:p>
                  </a:txBody>
                  <a:tcPr anchor="ctr"/>
                </a:tc>
              </a:tr>
            </a:tbl>
          </a:graphicData>
        </a:graphic>
      </p:graphicFrame>
      <p:cxnSp>
        <p:nvCxnSpPr>
          <p:cNvPr id="4" name="Connecteur droit avec flèche 3"/>
          <p:cNvCxnSpPr/>
          <p:nvPr/>
        </p:nvCxnSpPr>
        <p:spPr>
          <a:xfrm rot="5400000">
            <a:off x="-1371734" y="4349410"/>
            <a:ext cx="3888000" cy="1588"/>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rot="16200000">
            <a:off x="-766514" y="4152832"/>
            <a:ext cx="2234074" cy="461665"/>
          </a:xfrm>
          <a:prstGeom prst="rect">
            <a:avLst/>
          </a:prstGeom>
        </p:spPr>
        <p:txBody>
          <a:bodyPr wrap="square">
            <a:spAutoFit/>
          </a:bodyPr>
          <a:lstStyle/>
          <a:p>
            <a:pPr algn="r" rtl="1"/>
            <a:r>
              <a:rPr lang="ar-DZ" sz="2400" b="1" dirty="0" smtClean="0">
                <a:solidFill>
                  <a:srgbClr val="FF0000"/>
                </a:solidFill>
                <a:cs typeface="Motken noqta ii" pitchFamily="2" charset="-78"/>
              </a:rPr>
              <a:t>الـمـخـاطـر</a:t>
            </a:r>
            <a:endParaRPr lang="ar-SA" sz="2400" b="1" dirty="0">
              <a:solidFill>
                <a:srgbClr val="FF0000"/>
              </a:solidFill>
              <a:cs typeface="Motken noqta ii" pitchFamily="2" charset="-78"/>
            </a:endParaRPr>
          </a:p>
        </p:txBody>
      </p:sp>
      <p:sp>
        <p:nvSpPr>
          <p:cNvPr id="6" name="Rectangle 5"/>
          <p:cNvSpPr/>
          <p:nvPr/>
        </p:nvSpPr>
        <p:spPr>
          <a:xfrm>
            <a:off x="-19522" y="2071678"/>
            <a:ext cx="1162498" cy="523220"/>
          </a:xfrm>
          <a:prstGeom prst="rect">
            <a:avLst/>
          </a:prstGeom>
        </p:spPr>
        <p:txBody>
          <a:bodyPr wrap="none">
            <a:spAutoFit/>
          </a:bodyPr>
          <a:lstStyle/>
          <a:p>
            <a:pPr algn="r" rtl="1"/>
            <a:r>
              <a:rPr lang="ar-DZ" sz="2800" b="1" dirty="0" smtClean="0">
                <a:solidFill>
                  <a:srgbClr val="FF0000"/>
                </a:solidFill>
              </a:rPr>
              <a:t>منخفضة</a:t>
            </a:r>
            <a:endParaRPr lang="ar-SA" sz="2800" b="1" dirty="0">
              <a:solidFill>
                <a:srgbClr val="FF0000"/>
              </a:solidFill>
            </a:endParaRPr>
          </a:p>
        </p:txBody>
      </p:sp>
      <p:sp>
        <p:nvSpPr>
          <p:cNvPr id="7" name="Rectangle 6"/>
          <p:cNvSpPr/>
          <p:nvPr/>
        </p:nvSpPr>
        <p:spPr>
          <a:xfrm>
            <a:off x="88577" y="6274378"/>
            <a:ext cx="982961" cy="523220"/>
          </a:xfrm>
          <a:prstGeom prst="rect">
            <a:avLst/>
          </a:prstGeom>
        </p:spPr>
        <p:txBody>
          <a:bodyPr wrap="none">
            <a:spAutoFit/>
          </a:bodyPr>
          <a:lstStyle/>
          <a:p>
            <a:pPr algn="r" rtl="1"/>
            <a:r>
              <a:rPr lang="ar-DZ" sz="2800" b="1" dirty="0" smtClean="0">
                <a:solidFill>
                  <a:srgbClr val="FF0000"/>
                </a:solidFill>
              </a:rPr>
              <a:t>مرتفعة</a:t>
            </a:r>
            <a:endParaRPr lang="ar-SA" sz="2800" b="1" dirty="0">
              <a:solidFill>
                <a:srgbClr val="FF0000"/>
              </a:solidFill>
            </a:endParaRPr>
          </a:p>
        </p:txBody>
      </p:sp>
      <p:sp>
        <p:nvSpPr>
          <p:cNvPr id="9" name="Espace réservé du numéro de diapositive 8"/>
          <p:cNvSpPr>
            <a:spLocks noGrp="1"/>
          </p:cNvSpPr>
          <p:nvPr>
            <p:ph type="sldNum" sz="quarter" idx="12"/>
          </p:nvPr>
        </p:nvSpPr>
        <p:spPr/>
        <p:txBody>
          <a:bodyPr/>
          <a:lstStyle/>
          <a:p>
            <a:fld id="{53450200-39BC-42BA-9113-50F889821695}" type="slidenum">
              <a:rPr lang="fr-FR" smtClean="0"/>
              <a:pPr/>
              <a:t>16</a:t>
            </a:fld>
            <a:endParaRPr lang="fr-FR"/>
          </a:p>
        </p:txBody>
      </p:sp>
      <p:sp>
        <p:nvSpPr>
          <p:cNvPr id="10" name="Espace réservé du pied de page 9"/>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28800"/>
            <a:ext cx="8229600" cy="4525963"/>
          </a:xfrm>
        </p:spPr>
        <p:txBody>
          <a:bodyPr>
            <a:noAutofit/>
          </a:bodyPr>
          <a:lstStyle/>
          <a:p>
            <a:pPr algn="r" rtl="1">
              <a:buNone/>
            </a:pPr>
            <a:r>
              <a:rPr lang="ar-DZ" b="1" dirty="0" smtClean="0">
                <a:solidFill>
                  <a:srgbClr val="FF0000"/>
                </a:solidFill>
              </a:rPr>
              <a:t>ثانيا: </a:t>
            </a:r>
            <a:r>
              <a:rPr lang="ar-SA" b="1" dirty="0" smtClean="0">
                <a:solidFill>
                  <a:srgbClr val="FF0000"/>
                </a:solidFill>
              </a:rPr>
              <a:t>التصنيف حسب طبيعة العلاقة بين المشاريع الاستثمارية</a:t>
            </a:r>
            <a:r>
              <a:rPr lang="ar-DZ" b="1" dirty="0" smtClean="0"/>
              <a:t>، وذلك إلى:</a:t>
            </a:r>
          </a:p>
          <a:p>
            <a:pPr algn="r" rtl="1"/>
            <a:r>
              <a:rPr lang="ar-SA" b="1" dirty="0" smtClean="0">
                <a:effectLst>
                  <a:outerShdw blurRad="38100" dist="38100" dir="2700000" algn="tl">
                    <a:srgbClr val="000000">
                      <a:alpha val="43137"/>
                    </a:srgbClr>
                  </a:outerShdw>
                </a:effectLst>
              </a:rPr>
              <a:t>المشاريع</a:t>
            </a:r>
            <a:r>
              <a:rPr lang="ar-SA" b="1" dirty="0" smtClean="0"/>
              <a:t> </a:t>
            </a:r>
            <a:r>
              <a:rPr lang="ar-SA" b="1" dirty="0" smtClean="0">
                <a:effectLst>
                  <a:outerShdw blurRad="38100" dist="38100" dir="2700000" algn="tl">
                    <a:srgbClr val="000000">
                      <a:alpha val="43137"/>
                    </a:srgbClr>
                  </a:outerShdw>
                </a:effectLst>
              </a:rPr>
              <a:t>الاستثمارية المتعارضة</a:t>
            </a:r>
            <a:r>
              <a:rPr lang="ar-DZ" b="1" dirty="0" smtClean="0">
                <a:effectLst>
                  <a:outerShdw blurRad="38100" dist="38100" dir="2700000" algn="tl">
                    <a:srgbClr val="000000">
                      <a:alpha val="43137"/>
                    </a:srgbClr>
                  </a:outerShdw>
                </a:effectLst>
              </a:rPr>
              <a:t> (المتنافسة أو المانعة بالتبادل) </a:t>
            </a:r>
            <a:r>
              <a:rPr lang="fr-FR" b="1" dirty="0" err="1" smtClean="0"/>
              <a:t>Mutually</a:t>
            </a:r>
            <a:r>
              <a:rPr lang="fr-FR" b="1" dirty="0" smtClean="0"/>
              <a:t> Exclusive </a:t>
            </a:r>
            <a:r>
              <a:rPr lang="fr-FR" b="1" dirty="0" err="1" smtClean="0"/>
              <a:t>Proposals</a:t>
            </a:r>
            <a:r>
              <a:rPr lang="ar-SA" b="1" dirty="0" smtClean="0"/>
              <a:t>: وهي الاقتراحات </a:t>
            </a:r>
            <a:r>
              <a:rPr lang="ar-DZ" b="1" dirty="0" smtClean="0"/>
              <a:t>المتنافسة على مورد محدد أي </a:t>
            </a:r>
            <a:r>
              <a:rPr lang="ar-SA" b="1" dirty="0" smtClean="0"/>
              <a:t>التي </a:t>
            </a:r>
            <a:r>
              <a:rPr lang="ar-DZ" b="1" dirty="0" smtClean="0"/>
              <a:t>لا </a:t>
            </a:r>
            <a:r>
              <a:rPr lang="ar-SA" b="1" dirty="0" smtClean="0"/>
              <a:t>يمكن تنفيذ أحداها </a:t>
            </a:r>
            <a:r>
              <a:rPr lang="ar-DZ" b="1" dirty="0" smtClean="0"/>
              <a:t>إلا باستبعاد الآخر</a:t>
            </a:r>
            <a:r>
              <a:rPr lang="ar-SA" b="1" dirty="0" smtClean="0"/>
              <a:t>، بمعنى أن تنفيذ أحد</a:t>
            </a:r>
            <a:r>
              <a:rPr lang="ar-DZ" b="1" dirty="0" smtClean="0"/>
              <a:t> </a:t>
            </a:r>
            <a:r>
              <a:rPr lang="ar-SA" b="1" dirty="0" smtClean="0"/>
              <a:t>المشاريع يلغي أو يمنع تنفيذ الآخر مثل إنشاء ملعب تنس أو حوض سباحة في مساحة أرض معينة.</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17</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r>
              <a:rPr lang="ar-SA" b="1" dirty="0" smtClean="0">
                <a:effectLst>
                  <a:outerShdw blurRad="38100" dist="38100" dir="2700000" algn="tl">
                    <a:srgbClr val="000000">
                      <a:alpha val="43137"/>
                    </a:srgbClr>
                  </a:outerShdw>
                </a:effectLst>
              </a:rPr>
              <a:t>المشاريع الاستثمارية المستقلة </a:t>
            </a:r>
            <a:r>
              <a:rPr lang="fr-FR" b="1" dirty="0" smtClean="0"/>
              <a:t>Independent </a:t>
            </a:r>
            <a:r>
              <a:rPr lang="fr-FR" b="1" dirty="0" err="1" smtClean="0"/>
              <a:t>Proposals</a:t>
            </a:r>
            <a:r>
              <a:rPr lang="ar-SA" b="1" dirty="0" smtClean="0"/>
              <a:t>: وهي الاقتراحات التي لا </a:t>
            </a:r>
            <a:r>
              <a:rPr lang="ar-DZ" b="1" dirty="0" smtClean="0"/>
              <a:t>يمنع إقامة أحدها إقامة الآخر طالب هناك موارد كافية أي لا ي</a:t>
            </a:r>
            <a:r>
              <a:rPr lang="ar-SA" b="1" dirty="0" smtClean="0"/>
              <a:t>تأثر </a:t>
            </a:r>
            <a:r>
              <a:rPr lang="ar-DZ" b="1" dirty="0" smtClean="0"/>
              <a:t>تنفيذ مشروع </a:t>
            </a:r>
            <a:r>
              <a:rPr lang="ar-SA" b="1" dirty="0" smtClean="0"/>
              <a:t>بتنفيذ أو عدم تنفيذ المشاريع الأخرى.</a:t>
            </a:r>
          </a:p>
          <a:p>
            <a:pPr algn="r" rtl="1"/>
            <a:r>
              <a:rPr lang="ar-SA" b="1" dirty="0" smtClean="0">
                <a:effectLst>
                  <a:outerShdw blurRad="38100" dist="38100" dir="2700000" algn="tl">
                    <a:srgbClr val="000000">
                      <a:alpha val="43137"/>
                    </a:srgbClr>
                  </a:outerShdw>
                </a:effectLst>
              </a:rPr>
              <a:t>المشاريع الاستثمارية المكملة </a:t>
            </a:r>
            <a:r>
              <a:rPr lang="fr-FR" b="1" dirty="0" err="1" smtClean="0"/>
              <a:t>Complementary</a:t>
            </a:r>
            <a:r>
              <a:rPr lang="fr-FR" b="1" dirty="0" smtClean="0"/>
              <a:t> </a:t>
            </a:r>
            <a:r>
              <a:rPr lang="fr-FR" b="1" dirty="0" err="1" smtClean="0"/>
              <a:t>Proposals</a:t>
            </a:r>
            <a:r>
              <a:rPr lang="ar-SA" b="1" dirty="0" smtClean="0"/>
              <a:t>: وهي الاقتراحات التي</a:t>
            </a:r>
            <a:r>
              <a:rPr lang="ar-DZ" b="1" dirty="0" smtClean="0"/>
              <a:t> يلزم</a:t>
            </a:r>
            <a:r>
              <a:rPr lang="ar-SA" b="1" dirty="0" smtClean="0"/>
              <a:t> </a:t>
            </a:r>
            <a:r>
              <a:rPr lang="ar-DZ" b="1" dirty="0" smtClean="0"/>
              <a:t>إقامة أحدها إقامة الآخر</a:t>
            </a:r>
            <a:r>
              <a:rPr lang="ar-SA" b="1" dirty="0" smtClean="0"/>
              <a:t>.</a:t>
            </a:r>
          </a:p>
          <a:p>
            <a:pPr algn="r" rtl="1"/>
            <a:r>
              <a:rPr lang="ar-SA" b="1" dirty="0" smtClean="0">
                <a:effectLst>
                  <a:outerShdw blurRad="38100" dist="38100" dir="2700000" algn="tl">
                    <a:srgbClr val="000000">
                      <a:alpha val="43137"/>
                    </a:srgbClr>
                  </a:outerShdw>
                </a:effectLst>
              </a:rPr>
              <a:t>الاقتراحات الاستثمارية البديلة </a:t>
            </a:r>
            <a:r>
              <a:rPr lang="fr-FR" b="1" dirty="0" smtClean="0"/>
              <a:t>Substitute </a:t>
            </a:r>
            <a:r>
              <a:rPr lang="fr-FR" b="1" dirty="0" err="1" smtClean="0"/>
              <a:t>Proposal</a:t>
            </a:r>
            <a:r>
              <a:rPr lang="ar-SA" b="1" dirty="0" smtClean="0"/>
              <a:t>: وهي الاقتراحات التي تتأثر سلبا بتنفيذ اقتراح آخر.</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18</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smtClean="0">
                <a:solidFill>
                  <a:srgbClr val="FF0000"/>
                </a:solidFill>
              </a:rPr>
              <a:t>مراحل </a:t>
            </a:r>
            <a:r>
              <a:rPr lang="ar-DZ" b="1" dirty="0" smtClean="0">
                <a:solidFill>
                  <a:srgbClr val="FF0000"/>
                </a:solidFill>
              </a:rPr>
              <a:t> </a:t>
            </a:r>
            <a:r>
              <a:rPr lang="ar-SA" b="1" dirty="0" smtClean="0">
                <a:solidFill>
                  <a:srgbClr val="FF0000"/>
                </a:solidFill>
              </a:rPr>
              <a:t>المشروع الاستثماري</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وعادة ما يمر المشروع الاستثماري خلال حياته بثلاثة مراحل هي:</a:t>
            </a:r>
          </a:p>
          <a:p>
            <a:pPr algn="r" rtl="1">
              <a:buNone/>
            </a:pPr>
            <a:r>
              <a:rPr lang="ar-SA" b="1" dirty="0" smtClean="0">
                <a:solidFill>
                  <a:srgbClr val="0070C0"/>
                </a:solidFill>
              </a:rPr>
              <a:t>1-</a:t>
            </a:r>
            <a:r>
              <a:rPr lang="ar-SA" b="1" dirty="0" smtClean="0"/>
              <a:t> </a:t>
            </a:r>
            <a:r>
              <a:rPr lang="ar-SA" b="1" dirty="0" smtClean="0">
                <a:solidFill>
                  <a:srgbClr val="0070C0"/>
                </a:solidFill>
              </a:rPr>
              <a:t>مرحلة ما قبل الاستثمار</a:t>
            </a:r>
            <a:r>
              <a:rPr lang="fr-FR" b="1" dirty="0" err="1" smtClean="0"/>
              <a:t>Pre</a:t>
            </a:r>
            <a:r>
              <a:rPr lang="fr-FR" b="1" dirty="0" smtClean="0"/>
              <a:t> </a:t>
            </a:r>
            <a:r>
              <a:rPr lang="fr-FR" b="1" dirty="0" err="1" smtClean="0"/>
              <a:t>investment</a:t>
            </a:r>
            <a:r>
              <a:rPr lang="fr-FR" b="1" dirty="0" smtClean="0"/>
              <a:t> Phase </a:t>
            </a:r>
            <a:r>
              <a:rPr lang="ar-DZ" b="1" dirty="0" smtClean="0"/>
              <a:t>: </a:t>
            </a:r>
            <a:r>
              <a:rPr lang="ar-SA" b="1" dirty="0" smtClean="0"/>
              <a:t>وتمثل </a:t>
            </a:r>
            <a:r>
              <a:rPr lang="ar-SA" b="1" dirty="0" smtClean="0">
                <a:solidFill>
                  <a:srgbClr val="0070C0"/>
                </a:solidFill>
              </a:rPr>
              <a:t>مرحلة دراسة الجدوى</a:t>
            </a:r>
            <a:r>
              <a:rPr lang="ar-DZ" b="1" dirty="0" smtClean="0">
                <a:solidFill>
                  <a:srgbClr val="0070C0"/>
                </a:solidFill>
              </a:rPr>
              <a:t> </a:t>
            </a:r>
            <a:r>
              <a:rPr lang="ar-DZ" b="1" dirty="0" smtClean="0"/>
              <a:t>التي سوف نأتي على دراستها بالتفصيل فيما بعد</a:t>
            </a:r>
            <a:r>
              <a:rPr lang="ar-SA" b="1" dirty="0" smtClean="0"/>
              <a:t>.</a:t>
            </a:r>
          </a:p>
          <a:p>
            <a:pPr algn="r" rtl="1">
              <a:buNone/>
            </a:pPr>
            <a:r>
              <a:rPr lang="ar-DZ" b="1" dirty="0" smtClean="0">
                <a:solidFill>
                  <a:srgbClr val="0070C0"/>
                </a:solidFill>
              </a:rPr>
              <a:t>2- </a:t>
            </a:r>
            <a:r>
              <a:rPr lang="ar-SA" b="1" dirty="0" smtClean="0">
                <a:solidFill>
                  <a:srgbClr val="0070C0"/>
                </a:solidFill>
              </a:rPr>
              <a:t>مرحلة </a:t>
            </a:r>
            <a:r>
              <a:rPr lang="ar-SA" b="1" dirty="0" err="1" smtClean="0">
                <a:solidFill>
                  <a:srgbClr val="0070C0"/>
                </a:solidFill>
              </a:rPr>
              <a:t>الا</a:t>
            </a:r>
            <a:r>
              <a:rPr lang="ar-DZ" b="1" dirty="0" smtClean="0">
                <a:solidFill>
                  <a:srgbClr val="0070C0"/>
                </a:solidFill>
              </a:rPr>
              <a:t>ن</a:t>
            </a:r>
            <a:r>
              <a:rPr lang="ar-SA" b="1" dirty="0" smtClean="0">
                <a:solidFill>
                  <a:srgbClr val="0070C0"/>
                </a:solidFill>
              </a:rPr>
              <a:t>شاء أو الاستثمار </a:t>
            </a:r>
            <a:r>
              <a:rPr lang="fr-FR" b="1" dirty="0" err="1" smtClean="0"/>
              <a:t>Investment</a:t>
            </a:r>
            <a:r>
              <a:rPr lang="fr-FR" b="1" dirty="0" smtClean="0"/>
              <a:t> Phase</a:t>
            </a:r>
            <a:r>
              <a:rPr lang="ar-DZ" b="1" dirty="0" smtClean="0"/>
              <a:t>: </a:t>
            </a:r>
            <a:r>
              <a:rPr lang="ar-DZ" b="1" dirty="0" err="1" smtClean="0"/>
              <a:t>و</a:t>
            </a:r>
            <a:r>
              <a:rPr lang="ar-SA" b="1" dirty="0" smtClean="0"/>
              <a:t>هي </a:t>
            </a:r>
            <a:r>
              <a:rPr lang="ar-SA" b="1" dirty="0" smtClean="0">
                <a:solidFill>
                  <a:srgbClr val="0070C0"/>
                </a:solidFill>
              </a:rPr>
              <a:t>مرحلة تنفيذ المشروع</a:t>
            </a:r>
            <a:r>
              <a:rPr lang="ar-DZ" b="1" dirty="0" smtClean="0"/>
              <a:t>، </a:t>
            </a:r>
            <a:r>
              <a:rPr lang="ar-SA" b="1" dirty="0" smtClean="0"/>
              <a:t>وتبدأ بعد الانتهاء من </a:t>
            </a:r>
            <a:r>
              <a:rPr lang="ar-SA" b="1" dirty="0" err="1" smtClean="0"/>
              <a:t>ال</a:t>
            </a:r>
            <a:r>
              <a:rPr lang="ar-DZ" b="1" dirty="0" smtClean="0"/>
              <a:t>م</a:t>
            </a:r>
            <a:r>
              <a:rPr lang="ar-SA" b="1" dirty="0" smtClean="0"/>
              <a:t>رحلة الأولى في حالة ما إذا كان قد تم اتخاذ الق</a:t>
            </a:r>
            <a:r>
              <a:rPr lang="ar-DZ" b="1" dirty="0" smtClean="0"/>
              <a:t>ر</a:t>
            </a:r>
            <a:r>
              <a:rPr lang="ar-SA" b="1" dirty="0" err="1" smtClean="0"/>
              <a:t>ار</a:t>
            </a:r>
            <a:r>
              <a:rPr lang="ar-DZ" b="1" dirty="0" smtClean="0"/>
              <a:t> </a:t>
            </a:r>
            <a:r>
              <a:rPr lang="ar-SA" b="1" dirty="0" smtClean="0"/>
              <a:t>بالموافقة على الاستثمار.</a:t>
            </a:r>
            <a:endParaRPr lang="fr-FR"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19</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71467" y="603401"/>
          <a:ext cx="9001127" cy="6254623"/>
        </p:xfrm>
        <a:graphic>
          <a:graphicData uri="http://schemas.openxmlformats.org/drawingml/2006/table">
            <a:tbl>
              <a:tblPr rtl="1"/>
              <a:tblGrid>
                <a:gridCol w="2113340"/>
                <a:gridCol w="1441547"/>
                <a:gridCol w="1043887"/>
                <a:gridCol w="970987"/>
                <a:gridCol w="840377"/>
                <a:gridCol w="868726"/>
                <a:gridCol w="861638"/>
                <a:gridCol w="860625"/>
              </a:tblGrid>
              <a:tr h="1257479">
                <a:tc rowSpan="2">
                  <a:txBody>
                    <a:bodyPr/>
                    <a:lstStyle/>
                    <a:p>
                      <a:pPr algn="ctr" rtl="1">
                        <a:lnSpc>
                          <a:spcPct val="115000"/>
                        </a:lnSpc>
                        <a:spcAft>
                          <a:spcPts val="0"/>
                        </a:spcAft>
                      </a:pPr>
                      <a:r>
                        <a:rPr lang="ar-SA" sz="2400" b="1" dirty="0">
                          <a:latin typeface="Calibri"/>
                          <a:ea typeface="Calibri"/>
                          <a:cs typeface="Traditional Arabic"/>
                        </a:rPr>
                        <a:t>وحدة التعليم</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latin typeface="Calibri"/>
                          <a:ea typeface="Calibri"/>
                          <a:cs typeface="Traditional Arabic"/>
                        </a:rPr>
                        <a:t>الحجم الساعي السداسي </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1">
                        <a:lnSpc>
                          <a:spcPct val="115000"/>
                        </a:lnSpc>
                        <a:spcAft>
                          <a:spcPts val="0"/>
                        </a:spcAft>
                      </a:pPr>
                      <a:r>
                        <a:rPr lang="ar-SA" sz="2400" b="1" dirty="0">
                          <a:latin typeface="Calibri"/>
                          <a:ea typeface="Calibri"/>
                          <a:cs typeface="Traditional Arabic"/>
                        </a:rPr>
                        <a:t>الحجم الساعي الأسبوعي</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r" rtl="1">
                        <a:lnSpc>
                          <a:spcPct val="115000"/>
                        </a:lnSpc>
                        <a:spcAft>
                          <a:spcPts val="0"/>
                        </a:spcAft>
                      </a:pPr>
                      <a:r>
                        <a:rPr lang="ar-SA" sz="2400" b="1">
                          <a:latin typeface="Calibri"/>
                          <a:ea typeface="Calibri"/>
                          <a:cs typeface="Traditional Arabic"/>
                        </a:rPr>
                        <a:t>المعامل</a:t>
                      </a:r>
                      <a:endParaRPr lang="fr-FR" sz="24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0"/>
                        </a:spcAft>
                      </a:pPr>
                      <a:r>
                        <a:rPr lang="ar-SA" sz="2400" b="1">
                          <a:latin typeface="Calibri"/>
                          <a:ea typeface="Calibri"/>
                          <a:cs typeface="Traditional Arabic"/>
                        </a:rPr>
                        <a:t>الأرصدة</a:t>
                      </a:r>
                      <a:endParaRPr lang="fr-FR" sz="2400" b="1">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479">
                <a:tc vMerge="1">
                  <a:txBody>
                    <a:bodyPr/>
                    <a:lstStyle/>
                    <a:p>
                      <a:endParaRPr lang="fr-FR"/>
                    </a:p>
                  </a:txBody>
                  <a:tcPr/>
                </a:tc>
                <a:tc>
                  <a:txBody>
                    <a:bodyPr/>
                    <a:lstStyle/>
                    <a:p>
                      <a:pPr algn="ctr" rtl="1">
                        <a:lnSpc>
                          <a:spcPct val="115000"/>
                        </a:lnSpc>
                        <a:spcAft>
                          <a:spcPts val="0"/>
                        </a:spcAft>
                      </a:pPr>
                      <a:r>
                        <a:rPr lang="ar-DZ" sz="2400" b="1" dirty="0">
                          <a:latin typeface="Calibri"/>
                          <a:ea typeface="Calibri"/>
                          <a:cs typeface="Traditional Arabic"/>
                        </a:rPr>
                        <a:t>15 أسبوع </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محاضرة</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latin typeface="Calibri"/>
                          <a:ea typeface="Calibri"/>
                          <a:cs typeface="Traditional Arabic"/>
                        </a:rPr>
                        <a:t>أعمال موجهة</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latin typeface="Calibri"/>
                          <a:ea typeface="Calibri"/>
                          <a:cs typeface="Traditional Arabic"/>
                        </a:rPr>
                        <a:t>أعمال تطبيقية</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أعمال أخرى</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r>
              <a:tr h="938532">
                <a:tc>
                  <a:txBody>
                    <a:bodyPr/>
                    <a:lstStyle/>
                    <a:p>
                      <a:pPr algn="ctr" rtl="1">
                        <a:lnSpc>
                          <a:spcPct val="115000"/>
                        </a:lnSpc>
                        <a:spcAft>
                          <a:spcPts val="0"/>
                        </a:spcAft>
                      </a:pPr>
                      <a:r>
                        <a:rPr lang="ar-SA" sz="2400" b="1" dirty="0">
                          <a:latin typeface="Calibri"/>
                          <a:ea typeface="Calibri"/>
                          <a:cs typeface="Traditional Arabic"/>
                        </a:rPr>
                        <a:t>وحدات التعليم الأساسية</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a:latin typeface="Calibri"/>
                          <a:ea typeface="Calibri"/>
                          <a:cs typeface="Traditional Arabic"/>
                        </a:rPr>
                        <a:t>360سا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smtClean="0">
                          <a:latin typeface="Calibri"/>
                          <a:ea typeface="Calibri"/>
                          <a:cs typeface="Traditional Arabic"/>
                        </a:rPr>
                        <a:t>4.30سا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a:latin typeface="Calibri"/>
                          <a:ea typeface="Calibri"/>
                          <a:cs typeface="Traditional Arabic"/>
                        </a:rPr>
                        <a:t>4.30سا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a:latin typeface="Calibri"/>
                          <a:ea typeface="Calibri"/>
                          <a:cs typeface="Traditional Arabic"/>
                        </a:rPr>
                        <a:t>-</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smtClean="0">
                          <a:latin typeface="Calibri"/>
                          <a:ea typeface="Calibri"/>
                          <a:cs typeface="Traditional Arabic"/>
                        </a:rPr>
                        <a:t>1</a:t>
                      </a:r>
                      <a:r>
                        <a:rPr lang="ar-SA" sz="2400" b="1" dirty="0" smtClean="0">
                          <a:latin typeface="Calibri"/>
                          <a:ea typeface="Calibri"/>
                          <a:cs typeface="Traditional Arabic"/>
                        </a:rPr>
                        <a:t>8</a:t>
                      </a:r>
                      <a:r>
                        <a:rPr lang="ar-DZ" sz="2400" b="1" dirty="0" smtClean="0">
                          <a:latin typeface="Calibri"/>
                          <a:ea typeface="Calibri"/>
                          <a:cs typeface="Traditional Arabic"/>
                        </a:rPr>
                        <a:t> </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a:latin typeface="Calibri"/>
                          <a:ea typeface="Calibri"/>
                          <a:cs typeface="Traditional Arabic"/>
                        </a:rPr>
                        <a:t>6</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DZ" sz="2400" b="1" dirty="0">
                          <a:latin typeface="Calibri"/>
                          <a:ea typeface="Calibri"/>
                          <a:cs typeface="Traditional Arabic"/>
                        </a:rPr>
                        <a:t>18</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29006">
                <a:tc>
                  <a:txBody>
                    <a:bodyPr/>
                    <a:lstStyle/>
                    <a:p>
                      <a:pPr algn="r" rtl="0">
                        <a:lnSpc>
                          <a:spcPct val="115000"/>
                        </a:lnSpc>
                        <a:spcAft>
                          <a:spcPts val="0"/>
                        </a:spcAft>
                      </a:pPr>
                      <a:r>
                        <a:rPr lang="ar-DZ" sz="2400" b="1" dirty="0" smtClean="0">
                          <a:latin typeface="Calibri"/>
                          <a:ea typeface="Calibri"/>
                          <a:cs typeface="Traditional Arabic"/>
                        </a:rPr>
                        <a:t>الإدارة </a:t>
                      </a:r>
                      <a:r>
                        <a:rPr lang="ar-DZ" sz="2400" b="1" dirty="0">
                          <a:latin typeface="Calibri"/>
                          <a:ea typeface="Calibri"/>
                          <a:cs typeface="Traditional Arabic"/>
                        </a:rPr>
                        <a:t>المالية المعمقة</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120سا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FR" sz="2400" b="1" dirty="0">
                          <a:latin typeface="Calibri"/>
                          <a:ea typeface="Calibri"/>
                          <a:cs typeface="Traditional Arabic"/>
                        </a:rPr>
                        <a:t>1.30</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DZ" sz="2400" b="1" dirty="0" err="1" smtClean="0">
                          <a:latin typeface="+mn-lt"/>
                          <a:ea typeface="Calibri"/>
                          <a:cs typeface="Traditional Arabic"/>
                        </a:rPr>
                        <a:t>سا</a:t>
                      </a:r>
                      <a:r>
                        <a:rPr lang="fr-FR" sz="2400" b="1" dirty="0" smtClean="0">
                          <a:latin typeface="Calibri"/>
                          <a:ea typeface="Calibri"/>
                          <a:cs typeface="Traditional Arabic"/>
                        </a:rPr>
                        <a:t>1.30</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latin typeface="Calibri"/>
                          <a:ea typeface="Calibri"/>
                          <a:cs typeface="Traditional Arabic"/>
                        </a:rPr>
                        <a:t>-</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6 </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2</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6</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648">
                <a:tc>
                  <a:txBody>
                    <a:bodyPr/>
                    <a:lstStyle/>
                    <a:p>
                      <a:pPr algn="r" rtl="0">
                        <a:lnSpc>
                          <a:spcPct val="115000"/>
                        </a:lnSpc>
                        <a:spcAft>
                          <a:spcPts val="0"/>
                        </a:spcAft>
                      </a:pPr>
                      <a:r>
                        <a:rPr lang="ar-DZ" sz="2400" b="1" dirty="0">
                          <a:latin typeface="Calibri"/>
                          <a:ea typeface="Calibri"/>
                          <a:cs typeface="Traditional Arabic"/>
                        </a:rPr>
                        <a:t>التشخيص المالي</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120سا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FR" sz="2400" b="1" dirty="0">
                          <a:latin typeface="Calibri"/>
                          <a:ea typeface="Calibri"/>
                          <a:cs typeface="Traditional Arabic"/>
                        </a:rPr>
                        <a:t>1.30</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DZ" sz="2400" b="1" dirty="0" err="1" smtClean="0">
                          <a:latin typeface="+mn-lt"/>
                          <a:ea typeface="Calibri"/>
                          <a:cs typeface="Traditional Arabic"/>
                        </a:rPr>
                        <a:t>سا</a:t>
                      </a:r>
                      <a:r>
                        <a:rPr lang="fr-FR" sz="2400" b="1" dirty="0" smtClean="0">
                          <a:latin typeface="Calibri"/>
                          <a:ea typeface="Calibri"/>
                          <a:cs typeface="Traditional Arabic"/>
                        </a:rPr>
                        <a:t>1.30</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latin typeface="Calibri"/>
                          <a:ea typeface="Calibri"/>
                          <a:cs typeface="Traditional Arabic"/>
                        </a:rPr>
                        <a:t>-</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6 </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2</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6</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479">
                <a:tc>
                  <a:txBody>
                    <a:bodyPr/>
                    <a:lstStyle/>
                    <a:p>
                      <a:pPr algn="r" rtl="0">
                        <a:lnSpc>
                          <a:spcPct val="115000"/>
                        </a:lnSpc>
                        <a:spcAft>
                          <a:spcPts val="0"/>
                        </a:spcAft>
                      </a:pPr>
                      <a:r>
                        <a:rPr lang="ar-DZ" sz="2400" b="1" dirty="0">
                          <a:latin typeface="Calibri"/>
                          <a:ea typeface="Calibri"/>
                          <a:cs typeface="Traditional Arabic"/>
                        </a:rPr>
                        <a:t>دراسة الجدوى واختيار الاستثمارات</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120سا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FR" sz="2400" b="1" dirty="0">
                          <a:latin typeface="Calibri"/>
                          <a:ea typeface="Calibri"/>
                          <a:cs typeface="Traditional Arabic"/>
                        </a:rPr>
                        <a:t>1.30</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DZ" sz="2400" b="1" dirty="0" err="1" smtClean="0">
                          <a:latin typeface="+mn-lt"/>
                          <a:ea typeface="Calibri"/>
                          <a:cs typeface="Traditional Arabic"/>
                        </a:rPr>
                        <a:t>سا</a:t>
                      </a:r>
                      <a:r>
                        <a:rPr lang="fr-FR" sz="2400" b="1" dirty="0" smtClean="0">
                          <a:latin typeface="Calibri"/>
                          <a:ea typeface="Calibri"/>
                          <a:cs typeface="Traditional Arabic"/>
                        </a:rPr>
                        <a:t>1.30</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400" b="1" dirty="0">
                          <a:latin typeface="Calibri"/>
                          <a:ea typeface="Calibri"/>
                          <a:cs typeface="Traditional Arabic"/>
                        </a:rPr>
                        <a:t>-</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6 </a:t>
                      </a:r>
                      <a:r>
                        <a:rPr lang="ar-DZ" sz="2400" b="1" dirty="0" err="1">
                          <a:latin typeface="Calibri"/>
                          <a:ea typeface="Calibri"/>
                          <a:cs typeface="Traditional Arabic"/>
                        </a:rPr>
                        <a:t>سا</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2</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2400" b="1" dirty="0">
                          <a:latin typeface="Calibri"/>
                          <a:ea typeface="Calibri"/>
                          <a:cs typeface="Traditional Arabic"/>
                        </a:rPr>
                        <a:t>6</a:t>
                      </a:r>
                      <a:endParaRPr lang="fr-FR" sz="2400" b="1"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289" name="Rectangle 1"/>
          <p:cNvSpPr>
            <a:spLocks noChangeArrowheads="1"/>
          </p:cNvSpPr>
          <p:nvPr/>
        </p:nvSpPr>
        <p:spPr bwMode="auto">
          <a:xfrm>
            <a:off x="285720" y="109815"/>
            <a:ext cx="858259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FF0000"/>
                </a:solidFill>
                <a:effectLst/>
                <a:latin typeface="Arial" pitchFamily="34" charset="0"/>
                <a:ea typeface="Calibri" pitchFamily="34" charset="0"/>
                <a:cs typeface="Arabic Transparent" pitchFamily="2" charset="-78"/>
              </a:rPr>
              <a:t>تخصص </a:t>
            </a:r>
            <a:r>
              <a:rPr kumimoji="0" lang="ar-SA" sz="2400" b="1" i="0" u="none" strike="noStrike" cap="none" normalizeH="0" baseline="0" dirty="0" err="1" smtClean="0">
                <a:ln>
                  <a:noFill/>
                </a:ln>
                <a:solidFill>
                  <a:srgbClr val="FF0000"/>
                </a:solidFill>
                <a:effectLst/>
                <a:latin typeface="Arial" pitchFamily="34" charset="0"/>
                <a:ea typeface="Calibri" pitchFamily="34" charset="0"/>
                <a:cs typeface="Arabic Transparent" pitchFamily="2" charset="-78"/>
              </a:rPr>
              <a:t>ماستر</a:t>
            </a:r>
            <a:r>
              <a:rPr kumimoji="0" lang="ar-SA" sz="2400" b="1" i="0" u="none" strike="noStrike" cap="none" normalizeH="0" baseline="0" dirty="0" smtClean="0">
                <a:ln>
                  <a:noFill/>
                </a:ln>
                <a:solidFill>
                  <a:srgbClr val="FF0000"/>
                </a:solidFill>
                <a:effectLst/>
                <a:latin typeface="Arial" pitchFamily="34" charset="0"/>
                <a:ea typeface="Calibri" pitchFamily="34" charset="0"/>
                <a:cs typeface="Arabic Transparent" pitchFamily="2" charset="-78"/>
              </a:rPr>
              <a:t>: </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abic Transparent" pitchFamily="2" charset="-78"/>
              </a:rPr>
              <a:t>إدارة مالية</a:t>
            </a:r>
            <a:r>
              <a:rPr kumimoji="0" lang="ar-SA" sz="2400" b="1" i="0" u="none" strike="noStrike" cap="none" normalizeH="0" baseline="0" dirty="0" smtClean="0">
                <a:ln>
                  <a:noFill/>
                </a:ln>
                <a:solidFill>
                  <a:srgbClr val="FF0000"/>
                </a:solidFill>
                <a:effectLst/>
                <a:latin typeface="Arial" pitchFamily="34" charset="0"/>
                <a:ea typeface="Calibri" pitchFamily="34" charset="0"/>
                <a:cs typeface="Arabic Transparent" pitchFamily="2" charset="-78"/>
              </a:rPr>
              <a:t>                                             </a:t>
            </a:r>
            <a:r>
              <a:rPr kumimoji="0" lang="ar-DZ"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السداسي الأول</a:t>
            </a:r>
            <a:endParaRPr kumimoji="0" lang="ar-DZ"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2</a:t>
            </a:fld>
            <a:endParaRPr lang="fr-FR"/>
          </a:p>
        </p:txBody>
      </p:sp>
      <p:sp>
        <p:nvSpPr>
          <p:cNvPr id="7" name="Espace réservé du pied de page 6"/>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وتشمل هذه المرحلة الم</a:t>
            </a:r>
            <a:r>
              <a:rPr lang="ar-DZ" b="1" dirty="0" err="1" smtClean="0"/>
              <a:t>را</a:t>
            </a:r>
            <a:r>
              <a:rPr lang="ar-SA" b="1" dirty="0" smtClean="0"/>
              <a:t>حل الفرعية التالية:</a:t>
            </a:r>
          </a:p>
          <a:p>
            <a:pPr algn="r" rtl="1">
              <a:buNone/>
            </a:pPr>
            <a:r>
              <a:rPr lang="ar-SA" b="1" dirty="0" smtClean="0"/>
              <a:t>أ</a:t>
            </a:r>
            <a:r>
              <a:rPr lang="ar-DZ" b="1" dirty="0" smtClean="0"/>
              <a:t>)</a:t>
            </a:r>
            <a:r>
              <a:rPr lang="ar-SA" b="1" dirty="0" smtClean="0"/>
              <a:t> التصميمات الهندسية للمشروع</a:t>
            </a:r>
            <a:r>
              <a:rPr lang="ar-DZ" b="1" dirty="0" smtClean="0"/>
              <a:t>.</a:t>
            </a:r>
            <a:endParaRPr lang="ar-SA" b="1" dirty="0" smtClean="0"/>
          </a:p>
          <a:p>
            <a:pPr algn="r" rtl="1">
              <a:buNone/>
            </a:pPr>
            <a:r>
              <a:rPr lang="ar-SA" b="1" dirty="0" smtClean="0"/>
              <a:t>ب</a:t>
            </a:r>
            <a:r>
              <a:rPr lang="ar-DZ" b="1" dirty="0" smtClean="0"/>
              <a:t>)</a:t>
            </a:r>
            <a:r>
              <a:rPr lang="ar-SA" b="1" dirty="0" smtClean="0"/>
              <a:t> طرح </a:t>
            </a:r>
            <a:r>
              <a:rPr lang="ar-SA" b="1" dirty="0" err="1" smtClean="0"/>
              <a:t>العطاءات</a:t>
            </a:r>
            <a:r>
              <a:rPr lang="ar-DZ" b="1" dirty="0" smtClean="0"/>
              <a:t>،</a:t>
            </a:r>
            <a:r>
              <a:rPr lang="ar-SA" b="1" dirty="0" smtClean="0"/>
              <a:t> التفاوض</a:t>
            </a:r>
            <a:r>
              <a:rPr lang="ar-DZ" b="1" dirty="0" smtClean="0"/>
              <a:t>،</a:t>
            </a:r>
            <a:r>
              <a:rPr lang="ar-SA" b="1" dirty="0" smtClean="0"/>
              <a:t> التعاقد.</a:t>
            </a:r>
          </a:p>
          <a:p>
            <a:pPr algn="r" rtl="1">
              <a:buNone/>
            </a:pPr>
            <a:r>
              <a:rPr lang="ar-SA" b="1" dirty="0" smtClean="0"/>
              <a:t>ج</a:t>
            </a:r>
            <a:r>
              <a:rPr lang="ar-DZ" b="1" dirty="0" smtClean="0"/>
              <a:t>)</a:t>
            </a:r>
            <a:r>
              <a:rPr lang="ar-SA" b="1" dirty="0" smtClean="0"/>
              <a:t> الإنشاءات بما فيها تركيب المعدات.</a:t>
            </a:r>
          </a:p>
          <a:p>
            <a:pPr algn="r" rtl="1">
              <a:buNone/>
            </a:pPr>
            <a:r>
              <a:rPr lang="ar-SA" b="1" dirty="0" smtClean="0"/>
              <a:t>د</a:t>
            </a:r>
            <a:r>
              <a:rPr lang="ar-DZ" b="1" dirty="0" smtClean="0"/>
              <a:t>)</a:t>
            </a:r>
            <a:r>
              <a:rPr lang="ar-SA" b="1" dirty="0" smtClean="0"/>
              <a:t> التدريب.</a:t>
            </a:r>
          </a:p>
          <a:p>
            <a:pPr algn="r" rtl="1">
              <a:buNone/>
            </a:pPr>
            <a:r>
              <a:rPr lang="ar-SA" b="1" dirty="0" smtClean="0"/>
              <a:t>ه</a:t>
            </a:r>
            <a:r>
              <a:rPr lang="ar-DZ" b="1" dirty="0" smtClean="0"/>
              <a:t>ـ)</a:t>
            </a:r>
            <a:r>
              <a:rPr lang="ar-SA" b="1" dirty="0" smtClean="0"/>
              <a:t> التجارب وبدء التشغيل.</a:t>
            </a:r>
            <a:endParaRPr lang="ar-DZ" b="1" dirty="0" smtClean="0"/>
          </a:p>
          <a:p>
            <a:pPr algn="r" rtl="1">
              <a:buNone/>
            </a:pPr>
            <a:r>
              <a:rPr lang="ar-DZ" b="1" dirty="0" smtClean="0">
                <a:solidFill>
                  <a:srgbClr val="0070C0"/>
                </a:solidFill>
              </a:rPr>
              <a:t>3- </a:t>
            </a:r>
            <a:r>
              <a:rPr lang="ar-SA" b="1" dirty="0" smtClean="0">
                <a:solidFill>
                  <a:srgbClr val="0070C0"/>
                </a:solidFill>
              </a:rPr>
              <a:t>مرحلة التشغيل </a:t>
            </a:r>
            <a:r>
              <a:rPr lang="fr-FR" b="1" dirty="0" err="1" smtClean="0"/>
              <a:t>Operation</a:t>
            </a:r>
            <a:r>
              <a:rPr lang="fr-FR" b="1" dirty="0" smtClean="0"/>
              <a:t> Phase</a:t>
            </a:r>
            <a:r>
              <a:rPr lang="ar-DZ" b="1" dirty="0" smtClean="0"/>
              <a:t>: </a:t>
            </a:r>
            <a:r>
              <a:rPr lang="ar-SA" b="1" dirty="0" smtClean="0"/>
              <a:t>وه</a:t>
            </a:r>
            <a:r>
              <a:rPr lang="ar-DZ" b="1" dirty="0" smtClean="0"/>
              <a:t>ي</a:t>
            </a:r>
            <a:r>
              <a:rPr lang="ar-SA" b="1" dirty="0" smtClean="0"/>
              <a:t> تستمر طيلة عمر المشروع </a:t>
            </a:r>
            <a:r>
              <a:rPr lang="ar-DZ" b="1" dirty="0" smtClean="0"/>
              <a:t>ويتم فيها القيام بالإنتاج الاقتصادي مع مراعاة رصد وحل أية مشكلات فنية قد تظهر </a:t>
            </a:r>
            <a:r>
              <a:rPr lang="ar-SA" b="1" dirty="0" smtClean="0"/>
              <a:t>أثناء التشغيل</a:t>
            </a:r>
            <a:r>
              <a:rPr lang="ar-DZ" b="1" dirty="0" err="1" smtClean="0"/>
              <a:t>.</a:t>
            </a:r>
            <a:endParaRPr lang="ar-SA"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20</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a:t>
            </a:r>
            <a:r>
              <a:rPr lang="ar-SA" b="1" dirty="0" smtClean="0"/>
              <a:t>تتضمن هذه المرحلة على المدى القصير:</a:t>
            </a:r>
          </a:p>
          <a:p>
            <a:pPr algn="r" rtl="1">
              <a:buNone/>
            </a:pPr>
            <a:r>
              <a:rPr lang="ar-SA" b="1" dirty="0" smtClean="0"/>
              <a:t>أ</a:t>
            </a:r>
            <a:r>
              <a:rPr lang="ar-DZ" b="1" dirty="0" smtClean="0"/>
              <a:t>)</a:t>
            </a:r>
            <a:r>
              <a:rPr lang="ar-SA" b="1" dirty="0" smtClean="0"/>
              <a:t> استيعاب الأساليب الفنية للإنتاج</a:t>
            </a:r>
            <a:r>
              <a:rPr lang="ar-DZ" b="1" dirty="0" smtClean="0"/>
              <a:t>.</a:t>
            </a:r>
            <a:endParaRPr lang="ar-SA" b="1" dirty="0" smtClean="0"/>
          </a:p>
          <a:p>
            <a:pPr algn="r" rtl="1">
              <a:buNone/>
            </a:pPr>
            <a:r>
              <a:rPr lang="ar-SA" b="1" dirty="0" smtClean="0"/>
              <a:t>ب</a:t>
            </a:r>
            <a:r>
              <a:rPr lang="ar-DZ" b="1" dirty="0" smtClean="0"/>
              <a:t>)</a:t>
            </a:r>
            <a:r>
              <a:rPr lang="ar-SA" b="1" dirty="0" smtClean="0"/>
              <a:t> المحافظة علي كفاءة تشغيل المعدات</a:t>
            </a:r>
            <a:r>
              <a:rPr lang="ar-DZ" b="1" dirty="0" smtClean="0"/>
              <a:t>.</a:t>
            </a:r>
            <a:endParaRPr lang="ar-SA" b="1" dirty="0" smtClean="0"/>
          </a:p>
          <a:p>
            <a:pPr algn="r" rtl="1">
              <a:buNone/>
            </a:pPr>
            <a:r>
              <a:rPr lang="ar-SA" b="1" dirty="0" smtClean="0"/>
              <a:t>ج</a:t>
            </a:r>
            <a:r>
              <a:rPr lang="ar-DZ" b="1" dirty="0" smtClean="0"/>
              <a:t>)</a:t>
            </a:r>
            <a:r>
              <a:rPr lang="ar-SA" b="1" dirty="0" smtClean="0"/>
              <a:t> رفع إنتاجية العمالة.</a:t>
            </a:r>
          </a:p>
          <a:p>
            <a:pPr algn="r" rtl="1">
              <a:buNone/>
            </a:pPr>
            <a:r>
              <a:rPr lang="ar-SA" b="1" dirty="0" smtClean="0"/>
              <a:t>كما تتضمن على المدى الطويل:</a:t>
            </a:r>
          </a:p>
          <a:p>
            <a:pPr algn="r" rtl="1">
              <a:buNone/>
            </a:pPr>
            <a:r>
              <a:rPr lang="ar-SA" b="1" dirty="0" smtClean="0"/>
              <a:t>أ</a:t>
            </a:r>
            <a:r>
              <a:rPr lang="ar-DZ" b="1" dirty="0" smtClean="0"/>
              <a:t>)</a:t>
            </a:r>
            <a:r>
              <a:rPr lang="ar-SA" b="1" dirty="0" smtClean="0"/>
              <a:t> ترشيد التكلفة</a:t>
            </a:r>
            <a:r>
              <a:rPr lang="ar-DZ" b="1" dirty="0" smtClean="0"/>
              <a:t>.</a:t>
            </a:r>
            <a:endParaRPr lang="ar-SA" b="1" dirty="0" smtClean="0"/>
          </a:p>
          <a:p>
            <a:pPr algn="r" rtl="1">
              <a:buNone/>
            </a:pPr>
            <a:r>
              <a:rPr lang="ar-SA" b="1" dirty="0" smtClean="0"/>
              <a:t>ب</a:t>
            </a:r>
            <a:r>
              <a:rPr lang="ar-DZ" b="1" dirty="0" smtClean="0"/>
              <a:t>)</a:t>
            </a:r>
            <a:r>
              <a:rPr lang="ar-SA" b="1" dirty="0" smtClean="0"/>
              <a:t> الاستغلال الأمثل للطاقات الإنتاجية المتاحة</a:t>
            </a:r>
            <a:r>
              <a:rPr lang="ar-DZ" b="1" dirty="0" smtClean="0"/>
              <a:t>.</a:t>
            </a:r>
            <a:endParaRPr lang="ar-SA" b="1" dirty="0" smtClean="0"/>
          </a:p>
          <a:p>
            <a:pPr algn="r" rtl="1">
              <a:buNone/>
            </a:pPr>
            <a:r>
              <a:rPr lang="ar-SA" b="1" dirty="0" smtClean="0"/>
              <a:t>ج</a:t>
            </a:r>
            <a:r>
              <a:rPr lang="ar-DZ" b="1" dirty="0" smtClean="0"/>
              <a:t>)</a:t>
            </a:r>
            <a:r>
              <a:rPr lang="ar-SA" b="1" dirty="0" smtClean="0"/>
              <a:t> عمليات الإحلال والتجديد</a:t>
            </a:r>
            <a:r>
              <a:rPr lang="ar-DZ" b="1" dirty="0" smtClean="0"/>
              <a:t>.</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3"/>
          <p:cNvSpPr>
            <a:spLocks noChangeShapeType="1"/>
          </p:cNvSpPr>
          <p:nvPr/>
        </p:nvSpPr>
        <p:spPr bwMode="auto">
          <a:xfrm flipV="1">
            <a:off x="4572000" y="2514600"/>
            <a:ext cx="2362200" cy="1524000"/>
          </a:xfrm>
          <a:prstGeom prst="line">
            <a:avLst/>
          </a:prstGeom>
          <a:noFill/>
          <a:ln w="57150" cap="sq">
            <a:solidFill>
              <a:schemeClr val="tx1"/>
            </a:solidFill>
            <a:round/>
            <a:headEnd type="none" w="sm" len="sm"/>
            <a:tailEnd type="none" w="sm" len="sm"/>
          </a:ln>
        </p:spPr>
        <p:txBody>
          <a:bodyPr/>
          <a:lstStyle/>
          <a:p>
            <a:endParaRPr lang="fr-FR"/>
          </a:p>
        </p:txBody>
      </p:sp>
      <p:sp>
        <p:nvSpPr>
          <p:cNvPr id="4" name="Text Box 4"/>
          <p:cNvSpPr txBox="1">
            <a:spLocks noChangeArrowheads="1"/>
          </p:cNvSpPr>
          <p:nvPr/>
        </p:nvSpPr>
        <p:spPr bwMode="auto">
          <a:xfrm>
            <a:off x="3497263" y="3775075"/>
            <a:ext cx="838200" cy="730250"/>
          </a:xfrm>
          <a:prstGeom prst="rect">
            <a:avLst/>
          </a:prstGeom>
          <a:noFill/>
          <a:ln w="12700" cap="sq">
            <a:noFill/>
            <a:miter lim="800000"/>
            <a:headEnd type="none" w="sm" len="sm"/>
            <a:tailEnd type="none" w="sm" len="sm"/>
          </a:ln>
        </p:spPr>
        <p:txBody>
          <a:bodyPr lIns="0" tIns="0" rIns="0" bIns="0">
            <a:spAutoFit/>
          </a:bodyPr>
          <a:lstStyle/>
          <a:p>
            <a:pPr algn="ctr"/>
            <a:r>
              <a:rPr lang="ar-SA" b="1">
                <a:latin typeface="Times New Roman" pitchFamily="18" charset="0"/>
                <a:cs typeface="Simplified Arabic" pitchFamily="18" charset="-78"/>
              </a:rPr>
              <a:t>مرحلة</a:t>
            </a:r>
          </a:p>
          <a:p>
            <a:pPr algn="ctr"/>
            <a:r>
              <a:rPr lang="ar-SA" b="1">
                <a:latin typeface="Times New Roman" pitchFamily="18" charset="0"/>
                <a:cs typeface="Simplified Arabic" pitchFamily="18" charset="-78"/>
              </a:rPr>
              <a:t>التشغيل</a:t>
            </a:r>
            <a:endParaRPr lang="en-US" b="1">
              <a:latin typeface="Times New Roman" pitchFamily="18" charset="0"/>
              <a:cs typeface="Simplified Arabic" pitchFamily="18" charset="-78"/>
            </a:endParaRPr>
          </a:p>
        </p:txBody>
      </p:sp>
      <p:sp>
        <p:nvSpPr>
          <p:cNvPr id="5" name="Text Box 5"/>
          <p:cNvSpPr txBox="1">
            <a:spLocks noChangeArrowheads="1"/>
          </p:cNvSpPr>
          <p:nvPr/>
        </p:nvSpPr>
        <p:spPr bwMode="auto">
          <a:xfrm>
            <a:off x="3719513" y="2895600"/>
            <a:ext cx="1676400" cy="615553"/>
          </a:xfrm>
          <a:prstGeom prst="rect">
            <a:avLst/>
          </a:prstGeom>
          <a:noFill/>
          <a:ln w="12700" cap="sq">
            <a:noFill/>
            <a:miter lim="800000"/>
            <a:headEnd type="none" w="sm" len="sm"/>
            <a:tailEnd type="none" w="sm" len="sm"/>
          </a:ln>
        </p:spPr>
        <p:txBody>
          <a:bodyPr lIns="0" tIns="0" rIns="0" bIns="0">
            <a:spAutoFit/>
          </a:bodyPr>
          <a:lstStyle/>
          <a:p>
            <a:pPr algn="ctr">
              <a:spcBef>
                <a:spcPct val="50000"/>
              </a:spcBef>
            </a:pPr>
            <a:r>
              <a:rPr lang="ar-SA" sz="2000" b="1" dirty="0">
                <a:latin typeface="Times New Roman" pitchFamily="18" charset="0"/>
                <a:cs typeface="Simplified Arabic" pitchFamily="18" charset="-78"/>
              </a:rPr>
              <a:t>مرحلة ما قبل </a:t>
            </a:r>
            <a:r>
              <a:rPr lang="ar-SA" sz="2000" b="1" dirty="0" err="1">
                <a:latin typeface="Times New Roman" pitchFamily="18" charset="0"/>
                <a:cs typeface="Simplified Arabic" pitchFamily="18" charset="-78"/>
              </a:rPr>
              <a:t>الإستثمار</a:t>
            </a:r>
            <a:endParaRPr lang="en-US" sz="2000" b="1" dirty="0">
              <a:latin typeface="Times New Roman" pitchFamily="18" charset="0"/>
              <a:cs typeface="Simplified Arabic" pitchFamily="18" charset="-78"/>
            </a:endParaRPr>
          </a:p>
        </p:txBody>
      </p:sp>
      <p:sp>
        <p:nvSpPr>
          <p:cNvPr id="6" name="Line 6"/>
          <p:cNvSpPr>
            <a:spLocks noChangeShapeType="1"/>
          </p:cNvSpPr>
          <p:nvPr/>
        </p:nvSpPr>
        <p:spPr bwMode="auto">
          <a:xfrm>
            <a:off x="2208213" y="2508250"/>
            <a:ext cx="2362200" cy="1524000"/>
          </a:xfrm>
          <a:prstGeom prst="line">
            <a:avLst/>
          </a:prstGeom>
          <a:noFill/>
          <a:ln w="57150" cap="sq">
            <a:solidFill>
              <a:schemeClr val="tx1"/>
            </a:solidFill>
            <a:round/>
            <a:headEnd type="none" w="sm" len="sm"/>
            <a:tailEnd type="none" w="sm" len="sm"/>
          </a:ln>
        </p:spPr>
        <p:txBody>
          <a:bodyPr/>
          <a:lstStyle/>
          <a:p>
            <a:endParaRPr lang="fr-FR"/>
          </a:p>
        </p:txBody>
      </p:sp>
      <p:sp>
        <p:nvSpPr>
          <p:cNvPr id="7" name="Line 7"/>
          <p:cNvSpPr>
            <a:spLocks noChangeShapeType="1"/>
          </p:cNvSpPr>
          <p:nvPr/>
        </p:nvSpPr>
        <p:spPr bwMode="auto">
          <a:xfrm>
            <a:off x="4562475" y="4084638"/>
            <a:ext cx="0" cy="2324100"/>
          </a:xfrm>
          <a:prstGeom prst="line">
            <a:avLst/>
          </a:prstGeom>
          <a:noFill/>
          <a:ln w="57150" cap="sq">
            <a:solidFill>
              <a:schemeClr val="tx1"/>
            </a:solidFill>
            <a:round/>
            <a:headEnd type="none" w="sm" len="sm"/>
            <a:tailEnd type="none" w="sm" len="sm"/>
          </a:ln>
        </p:spPr>
        <p:txBody>
          <a:bodyPr/>
          <a:lstStyle/>
          <a:p>
            <a:endParaRPr lang="fr-FR"/>
          </a:p>
        </p:txBody>
      </p:sp>
      <p:sp>
        <p:nvSpPr>
          <p:cNvPr id="8" name="Oval 8"/>
          <p:cNvSpPr>
            <a:spLocks noChangeArrowheads="1"/>
          </p:cNvSpPr>
          <p:nvPr/>
        </p:nvSpPr>
        <p:spPr bwMode="auto">
          <a:xfrm>
            <a:off x="3173413" y="2617788"/>
            <a:ext cx="2743200" cy="2438400"/>
          </a:xfrm>
          <a:prstGeom prst="ellipse">
            <a:avLst/>
          </a:prstGeom>
          <a:noFill/>
          <a:ln w="28575" cap="sq">
            <a:solidFill>
              <a:schemeClr val="tx1"/>
            </a:solidFill>
            <a:round/>
            <a:headEnd type="none" w="sm" len="sm"/>
            <a:tailEnd type="none" w="sm" len="sm"/>
          </a:ln>
        </p:spPr>
        <p:txBody>
          <a:bodyPr wrap="none" anchor="ctr"/>
          <a:lstStyle/>
          <a:p>
            <a:endParaRPr lang="en-US"/>
          </a:p>
        </p:txBody>
      </p:sp>
      <p:sp>
        <p:nvSpPr>
          <p:cNvPr id="9" name="Oval 9"/>
          <p:cNvSpPr>
            <a:spLocks noChangeAspect="1" noChangeArrowheads="1"/>
          </p:cNvSpPr>
          <p:nvPr/>
        </p:nvSpPr>
        <p:spPr bwMode="auto">
          <a:xfrm>
            <a:off x="1765300" y="1296988"/>
            <a:ext cx="5618163" cy="5138737"/>
          </a:xfrm>
          <a:prstGeom prst="ellipse">
            <a:avLst/>
          </a:prstGeom>
          <a:noFill/>
          <a:ln w="28575" cap="sq">
            <a:solidFill>
              <a:schemeClr val="tx1"/>
            </a:solidFill>
            <a:round/>
            <a:headEnd type="none" w="sm" len="sm"/>
            <a:tailEnd type="none" w="sm" len="sm"/>
          </a:ln>
        </p:spPr>
        <p:txBody>
          <a:bodyPr wrap="none" anchor="ctr"/>
          <a:lstStyle/>
          <a:p>
            <a:endParaRPr lang="en-US"/>
          </a:p>
        </p:txBody>
      </p:sp>
      <p:sp>
        <p:nvSpPr>
          <p:cNvPr id="10" name="Line 10"/>
          <p:cNvSpPr>
            <a:spLocks noChangeShapeType="1"/>
          </p:cNvSpPr>
          <p:nvPr/>
        </p:nvSpPr>
        <p:spPr bwMode="auto">
          <a:xfrm>
            <a:off x="3505200" y="1524000"/>
            <a:ext cx="685800" cy="1143000"/>
          </a:xfrm>
          <a:prstGeom prst="line">
            <a:avLst/>
          </a:prstGeom>
          <a:noFill/>
          <a:ln w="12700" cap="sq">
            <a:solidFill>
              <a:schemeClr val="tx1"/>
            </a:solidFill>
            <a:round/>
            <a:headEnd type="none" w="sm" len="sm"/>
            <a:tailEnd type="none" w="sm" len="sm"/>
          </a:ln>
        </p:spPr>
        <p:txBody>
          <a:bodyPr/>
          <a:lstStyle/>
          <a:p>
            <a:endParaRPr lang="fr-FR"/>
          </a:p>
        </p:txBody>
      </p:sp>
      <p:sp>
        <p:nvSpPr>
          <p:cNvPr id="11" name="Line 11"/>
          <p:cNvSpPr>
            <a:spLocks noChangeShapeType="1"/>
          </p:cNvSpPr>
          <p:nvPr/>
        </p:nvSpPr>
        <p:spPr bwMode="auto">
          <a:xfrm flipH="1">
            <a:off x="4953000" y="1519238"/>
            <a:ext cx="685800" cy="1147762"/>
          </a:xfrm>
          <a:prstGeom prst="line">
            <a:avLst/>
          </a:prstGeom>
          <a:noFill/>
          <a:ln w="12700" cap="sq">
            <a:solidFill>
              <a:schemeClr val="tx1"/>
            </a:solidFill>
            <a:round/>
            <a:headEnd type="none" w="sm" len="sm"/>
            <a:tailEnd type="none" w="sm" len="sm"/>
          </a:ln>
        </p:spPr>
        <p:txBody>
          <a:bodyPr/>
          <a:lstStyle/>
          <a:p>
            <a:endParaRPr lang="fr-FR"/>
          </a:p>
        </p:txBody>
      </p:sp>
      <p:sp>
        <p:nvSpPr>
          <p:cNvPr id="12" name="Line 12"/>
          <p:cNvSpPr>
            <a:spLocks noChangeShapeType="1"/>
          </p:cNvSpPr>
          <p:nvPr/>
        </p:nvSpPr>
        <p:spPr bwMode="auto">
          <a:xfrm>
            <a:off x="1752600" y="3733800"/>
            <a:ext cx="1447800" cy="0"/>
          </a:xfrm>
          <a:prstGeom prst="line">
            <a:avLst/>
          </a:prstGeom>
          <a:noFill/>
          <a:ln w="12700" cap="sq">
            <a:solidFill>
              <a:schemeClr val="tx1"/>
            </a:solidFill>
            <a:round/>
            <a:headEnd type="none" w="sm" len="sm"/>
            <a:tailEnd type="none" w="sm" len="sm"/>
          </a:ln>
        </p:spPr>
        <p:txBody>
          <a:bodyPr/>
          <a:lstStyle/>
          <a:p>
            <a:endParaRPr lang="fr-FR"/>
          </a:p>
        </p:txBody>
      </p:sp>
      <p:sp>
        <p:nvSpPr>
          <p:cNvPr id="13" name="Line 13"/>
          <p:cNvSpPr>
            <a:spLocks noChangeShapeType="1"/>
          </p:cNvSpPr>
          <p:nvPr/>
        </p:nvSpPr>
        <p:spPr bwMode="auto">
          <a:xfrm flipH="1">
            <a:off x="2133600" y="4419600"/>
            <a:ext cx="1219200" cy="685800"/>
          </a:xfrm>
          <a:prstGeom prst="line">
            <a:avLst/>
          </a:prstGeom>
          <a:noFill/>
          <a:ln w="12700" cap="sq">
            <a:solidFill>
              <a:schemeClr val="tx1"/>
            </a:solidFill>
            <a:round/>
            <a:headEnd type="none" w="sm" len="sm"/>
            <a:tailEnd type="none" w="sm" len="sm"/>
          </a:ln>
        </p:spPr>
        <p:txBody>
          <a:bodyPr/>
          <a:lstStyle/>
          <a:p>
            <a:endParaRPr lang="fr-FR"/>
          </a:p>
        </p:txBody>
      </p:sp>
      <p:sp>
        <p:nvSpPr>
          <p:cNvPr id="14" name="Line 14"/>
          <p:cNvSpPr>
            <a:spLocks noChangeShapeType="1"/>
          </p:cNvSpPr>
          <p:nvPr/>
        </p:nvSpPr>
        <p:spPr bwMode="auto">
          <a:xfrm flipH="1">
            <a:off x="3105150" y="4895850"/>
            <a:ext cx="762000" cy="1143000"/>
          </a:xfrm>
          <a:prstGeom prst="line">
            <a:avLst/>
          </a:prstGeom>
          <a:noFill/>
          <a:ln w="12700" cap="sq">
            <a:solidFill>
              <a:schemeClr val="tx1"/>
            </a:solidFill>
            <a:round/>
            <a:headEnd type="none" w="sm" len="sm"/>
            <a:tailEnd type="none" w="sm" len="sm"/>
          </a:ln>
        </p:spPr>
        <p:txBody>
          <a:bodyPr/>
          <a:lstStyle/>
          <a:p>
            <a:endParaRPr lang="fr-FR"/>
          </a:p>
        </p:txBody>
      </p:sp>
      <p:sp>
        <p:nvSpPr>
          <p:cNvPr id="15" name="Line 15"/>
          <p:cNvSpPr>
            <a:spLocks noChangeShapeType="1"/>
          </p:cNvSpPr>
          <p:nvPr/>
        </p:nvSpPr>
        <p:spPr bwMode="auto">
          <a:xfrm>
            <a:off x="4953000" y="5029200"/>
            <a:ext cx="457200" cy="1295400"/>
          </a:xfrm>
          <a:prstGeom prst="line">
            <a:avLst/>
          </a:prstGeom>
          <a:noFill/>
          <a:ln w="12700" cap="sq">
            <a:solidFill>
              <a:schemeClr val="tx1"/>
            </a:solidFill>
            <a:round/>
            <a:headEnd type="none" w="sm" len="sm"/>
            <a:tailEnd type="none" w="sm" len="sm"/>
          </a:ln>
        </p:spPr>
        <p:txBody>
          <a:bodyPr/>
          <a:lstStyle/>
          <a:p>
            <a:endParaRPr lang="fr-FR"/>
          </a:p>
        </p:txBody>
      </p:sp>
      <p:sp>
        <p:nvSpPr>
          <p:cNvPr id="16" name="Line 16"/>
          <p:cNvSpPr>
            <a:spLocks noChangeShapeType="1"/>
          </p:cNvSpPr>
          <p:nvPr/>
        </p:nvSpPr>
        <p:spPr bwMode="auto">
          <a:xfrm>
            <a:off x="5334000" y="4876800"/>
            <a:ext cx="838200" cy="1066800"/>
          </a:xfrm>
          <a:prstGeom prst="line">
            <a:avLst/>
          </a:prstGeom>
          <a:noFill/>
          <a:ln w="12700" cap="sq">
            <a:solidFill>
              <a:schemeClr val="tx1"/>
            </a:solidFill>
            <a:round/>
            <a:headEnd type="none" w="sm" len="sm"/>
            <a:tailEnd type="none" w="sm" len="sm"/>
          </a:ln>
        </p:spPr>
        <p:txBody>
          <a:bodyPr/>
          <a:lstStyle/>
          <a:p>
            <a:endParaRPr lang="fr-FR"/>
          </a:p>
        </p:txBody>
      </p:sp>
      <p:sp>
        <p:nvSpPr>
          <p:cNvPr id="17" name="Line 17"/>
          <p:cNvSpPr>
            <a:spLocks noChangeShapeType="1"/>
          </p:cNvSpPr>
          <p:nvPr/>
        </p:nvSpPr>
        <p:spPr bwMode="auto">
          <a:xfrm>
            <a:off x="5581650" y="4641850"/>
            <a:ext cx="1200150" cy="831850"/>
          </a:xfrm>
          <a:prstGeom prst="line">
            <a:avLst/>
          </a:prstGeom>
          <a:noFill/>
          <a:ln w="12700" cap="sq">
            <a:solidFill>
              <a:schemeClr val="tx1"/>
            </a:solidFill>
            <a:round/>
            <a:headEnd type="none" w="sm" len="sm"/>
            <a:tailEnd type="none" w="sm" len="sm"/>
          </a:ln>
        </p:spPr>
        <p:txBody>
          <a:bodyPr/>
          <a:lstStyle/>
          <a:p>
            <a:endParaRPr lang="fr-FR"/>
          </a:p>
        </p:txBody>
      </p:sp>
      <p:sp>
        <p:nvSpPr>
          <p:cNvPr id="18" name="Line 18"/>
          <p:cNvSpPr>
            <a:spLocks noChangeShapeType="1"/>
          </p:cNvSpPr>
          <p:nvPr/>
        </p:nvSpPr>
        <p:spPr bwMode="auto">
          <a:xfrm>
            <a:off x="5791200" y="4343400"/>
            <a:ext cx="1371600" cy="457200"/>
          </a:xfrm>
          <a:prstGeom prst="line">
            <a:avLst/>
          </a:prstGeom>
          <a:noFill/>
          <a:ln w="12700" cap="sq">
            <a:solidFill>
              <a:schemeClr val="tx1"/>
            </a:solidFill>
            <a:round/>
            <a:headEnd type="none" w="sm" len="sm"/>
            <a:tailEnd type="none" w="sm" len="sm"/>
          </a:ln>
        </p:spPr>
        <p:txBody>
          <a:bodyPr/>
          <a:lstStyle/>
          <a:p>
            <a:endParaRPr lang="fr-FR"/>
          </a:p>
        </p:txBody>
      </p:sp>
      <p:sp>
        <p:nvSpPr>
          <p:cNvPr id="19" name="Line 19"/>
          <p:cNvSpPr>
            <a:spLocks noChangeShapeType="1"/>
          </p:cNvSpPr>
          <p:nvPr/>
        </p:nvSpPr>
        <p:spPr bwMode="auto">
          <a:xfrm>
            <a:off x="5924550" y="3952875"/>
            <a:ext cx="1447800" cy="76200"/>
          </a:xfrm>
          <a:prstGeom prst="line">
            <a:avLst/>
          </a:prstGeom>
          <a:noFill/>
          <a:ln w="12700" cap="sq">
            <a:solidFill>
              <a:schemeClr val="tx1"/>
            </a:solidFill>
            <a:round/>
            <a:headEnd type="none" w="sm" len="sm"/>
            <a:tailEnd type="none" w="sm" len="sm"/>
          </a:ln>
        </p:spPr>
        <p:txBody>
          <a:bodyPr/>
          <a:lstStyle/>
          <a:p>
            <a:endParaRPr lang="fr-FR"/>
          </a:p>
        </p:txBody>
      </p:sp>
      <p:sp>
        <p:nvSpPr>
          <p:cNvPr id="20" name="Line 20"/>
          <p:cNvSpPr>
            <a:spLocks noChangeShapeType="1"/>
          </p:cNvSpPr>
          <p:nvPr/>
        </p:nvSpPr>
        <p:spPr bwMode="auto">
          <a:xfrm flipV="1">
            <a:off x="5895975" y="3200400"/>
            <a:ext cx="1371600" cy="381000"/>
          </a:xfrm>
          <a:prstGeom prst="line">
            <a:avLst/>
          </a:prstGeom>
          <a:noFill/>
          <a:ln w="12700" cap="sq">
            <a:solidFill>
              <a:schemeClr val="tx1"/>
            </a:solidFill>
            <a:round/>
            <a:headEnd type="none" w="sm" len="sm"/>
            <a:tailEnd type="none" w="sm" len="sm"/>
          </a:ln>
        </p:spPr>
        <p:txBody>
          <a:bodyPr/>
          <a:lstStyle/>
          <a:p>
            <a:endParaRPr lang="fr-FR"/>
          </a:p>
        </p:txBody>
      </p:sp>
      <p:sp>
        <p:nvSpPr>
          <p:cNvPr id="21" name="Text Box 21"/>
          <p:cNvSpPr txBox="1">
            <a:spLocks noChangeArrowheads="1"/>
          </p:cNvSpPr>
          <p:nvPr/>
        </p:nvSpPr>
        <p:spPr bwMode="auto">
          <a:xfrm>
            <a:off x="4877544" y="3994894"/>
            <a:ext cx="990600" cy="730250"/>
          </a:xfrm>
          <a:prstGeom prst="rect">
            <a:avLst/>
          </a:prstGeom>
          <a:noFill/>
          <a:ln w="12700" cap="sq">
            <a:noFill/>
            <a:miter lim="800000"/>
            <a:headEnd type="none" w="sm" len="sm"/>
            <a:tailEnd type="none" w="sm" len="sm"/>
          </a:ln>
        </p:spPr>
        <p:txBody>
          <a:bodyPr lIns="0" tIns="0" rIns="0" bIns="0">
            <a:spAutoFit/>
          </a:bodyPr>
          <a:lstStyle/>
          <a:p>
            <a:r>
              <a:rPr lang="en-US" b="1" dirty="0">
                <a:latin typeface="Times New Roman" pitchFamily="18" charset="0"/>
                <a:cs typeface="Simplified Arabic" pitchFamily="18" charset="-78"/>
              </a:rPr>
              <a:t> </a:t>
            </a:r>
            <a:r>
              <a:rPr lang="ar-SA" b="1" dirty="0">
                <a:latin typeface="Times New Roman" pitchFamily="18" charset="0"/>
                <a:cs typeface="Simplified Arabic" pitchFamily="18" charset="-78"/>
              </a:rPr>
              <a:t>مرحلة</a:t>
            </a:r>
          </a:p>
          <a:p>
            <a:r>
              <a:rPr lang="ar-SA" b="1" dirty="0" err="1">
                <a:latin typeface="Times New Roman" pitchFamily="18" charset="0"/>
                <a:cs typeface="Simplified Arabic" pitchFamily="18" charset="-78"/>
              </a:rPr>
              <a:t>الإستثمار</a:t>
            </a:r>
            <a:endParaRPr lang="en-US" b="1" dirty="0">
              <a:latin typeface="Times New Roman" pitchFamily="18" charset="0"/>
              <a:cs typeface="Simplified Arabic" pitchFamily="18" charset="-78"/>
            </a:endParaRPr>
          </a:p>
        </p:txBody>
      </p:sp>
      <p:sp>
        <p:nvSpPr>
          <p:cNvPr id="22" name="Text Box 22"/>
          <p:cNvSpPr txBox="1">
            <a:spLocks noChangeArrowheads="1"/>
          </p:cNvSpPr>
          <p:nvPr/>
        </p:nvSpPr>
        <p:spPr bwMode="auto">
          <a:xfrm>
            <a:off x="2514600" y="1905000"/>
            <a:ext cx="1219200" cy="915988"/>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دراسة فرص الإستثمار (التعرف)</a:t>
            </a:r>
            <a:endParaRPr lang="en-US" sz="1800" b="1">
              <a:latin typeface="Times New Roman" pitchFamily="18" charset="0"/>
              <a:cs typeface="Simplified Arabic" pitchFamily="18" charset="-78"/>
            </a:endParaRPr>
          </a:p>
        </p:txBody>
      </p:sp>
      <p:sp>
        <p:nvSpPr>
          <p:cNvPr id="23" name="Text Box 23"/>
          <p:cNvSpPr txBox="1">
            <a:spLocks noChangeArrowheads="1"/>
          </p:cNvSpPr>
          <p:nvPr/>
        </p:nvSpPr>
        <p:spPr bwMode="auto">
          <a:xfrm>
            <a:off x="3810000" y="1524000"/>
            <a:ext cx="1524000" cy="915988"/>
          </a:xfrm>
          <a:prstGeom prst="rect">
            <a:avLst/>
          </a:prstGeom>
          <a:noFill/>
          <a:ln w="12700" cap="sq">
            <a:noFill/>
            <a:miter lim="800000"/>
            <a:headEnd type="none" w="sm" len="sm"/>
            <a:tailEnd type="none" w="sm" len="sm"/>
          </a:ln>
        </p:spPr>
        <p:txBody>
          <a:bodyPr>
            <a:spAutoFit/>
          </a:bodyPr>
          <a:lstStyle/>
          <a:p>
            <a:pPr algn="ctr"/>
            <a:r>
              <a:rPr lang="ar-SA" sz="1800" b="1" dirty="0">
                <a:latin typeface="Times New Roman" pitchFamily="18" charset="0"/>
                <a:cs typeface="Simplified Arabic" pitchFamily="18" charset="-78"/>
              </a:rPr>
              <a:t>دراسة الجدوى الأولية</a:t>
            </a:r>
          </a:p>
          <a:p>
            <a:pPr algn="ctr"/>
            <a:r>
              <a:rPr lang="ar-SA" sz="1800" b="1" dirty="0">
                <a:latin typeface="Times New Roman" pitchFamily="18" charset="0"/>
                <a:cs typeface="Simplified Arabic" pitchFamily="18" charset="-78"/>
              </a:rPr>
              <a:t>(</a:t>
            </a:r>
            <a:r>
              <a:rPr lang="ar-SA" sz="1800" b="1" dirty="0" err="1">
                <a:latin typeface="Times New Roman" pitchFamily="18" charset="0"/>
                <a:cs typeface="Simplified Arabic" pitchFamily="18" charset="-78"/>
              </a:rPr>
              <a:t>الإختيار</a:t>
            </a:r>
            <a:r>
              <a:rPr lang="ar-SA" sz="1800" b="1" dirty="0">
                <a:latin typeface="Times New Roman" pitchFamily="18" charset="0"/>
                <a:cs typeface="Simplified Arabic" pitchFamily="18" charset="-78"/>
              </a:rPr>
              <a:t>)</a:t>
            </a:r>
            <a:endParaRPr lang="en-US" sz="1800" b="1" dirty="0">
              <a:latin typeface="Times New Roman" pitchFamily="18" charset="0"/>
              <a:cs typeface="Simplified Arabic" pitchFamily="18" charset="-78"/>
            </a:endParaRPr>
          </a:p>
        </p:txBody>
      </p:sp>
      <p:sp>
        <p:nvSpPr>
          <p:cNvPr id="24" name="Text Box 24"/>
          <p:cNvSpPr txBox="1">
            <a:spLocks noChangeArrowheads="1"/>
          </p:cNvSpPr>
          <p:nvPr/>
        </p:nvSpPr>
        <p:spPr bwMode="auto">
          <a:xfrm>
            <a:off x="5334000" y="1828800"/>
            <a:ext cx="1219200" cy="1190625"/>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دراسة الجدوى التفصيلية (التحضير)</a:t>
            </a:r>
            <a:endParaRPr lang="en-US" sz="1800" b="1">
              <a:latin typeface="Times New Roman" pitchFamily="18" charset="0"/>
              <a:cs typeface="Simplified Arabic" pitchFamily="18" charset="-78"/>
            </a:endParaRPr>
          </a:p>
        </p:txBody>
      </p:sp>
      <p:sp>
        <p:nvSpPr>
          <p:cNvPr id="25" name="Text Box 25"/>
          <p:cNvSpPr txBox="1">
            <a:spLocks noChangeArrowheads="1"/>
          </p:cNvSpPr>
          <p:nvPr/>
        </p:nvSpPr>
        <p:spPr bwMode="auto">
          <a:xfrm>
            <a:off x="1905000" y="3124200"/>
            <a:ext cx="1219200"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الإغلاق</a:t>
            </a:r>
            <a:endParaRPr lang="en-US" sz="1800" b="1">
              <a:latin typeface="Times New Roman" pitchFamily="18" charset="0"/>
              <a:cs typeface="Simplified Arabic" pitchFamily="18" charset="-78"/>
            </a:endParaRPr>
          </a:p>
        </p:txBody>
      </p:sp>
      <p:sp>
        <p:nvSpPr>
          <p:cNvPr id="26" name="Text Box 26"/>
          <p:cNvSpPr txBox="1">
            <a:spLocks noChangeArrowheads="1"/>
          </p:cNvSpPr>
          <p:nvPr/>
        </p:nvSpPr>
        <p:spPr bwMode="auto">
          <a:xfrm rot="20859946">
            <a:off x="1524000" y="4038600"/>
            <a:ext cx="1905000"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التوسع والتطوير</a:t>
            </a:r>
            <a:endParaRPr lang="en-US" sz="1800" b="1">
              <a:latin typeface="Times New Roman" pitchFamily="18" charset="0"/>
              <a:cs typeface="Simplified Arabic" pitchFamily="18" charset="-78"/>
            </a:endParaRPr>
          </a:p>
        </p:txBody>
      </p:sp>
      <p:sp>
        <p:nvSpPr>
          <p:cNvPr id="27" name="Text Box 27"/>
          <p:cNvSpPr txBox="1">
            <a:spLocks noChangeArrowheads="1"/>
          </p:cNvSpPr>
          <p:nvPr/>
        </p:nvSpPr>
        <p:spPr bwMode="auto">
          <a:xfrm rot="19351824">
            <a:off x="2057400" y="4953000"/>
            <a:ext cx="1905000"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الإحلال والإصلاح</a:t>
            </a:r>
            <a:endParaRPr lang="en-US" sz="1800" b="1">
              <a:latin typeface="Times New Roman" pitchFamily="18" charset="0"/>
              <a:cs typeface="Simplified Arabic" pitchFamily="18" charset="-78"/>
            </a:endParaRPr>
          </a:p>
        </p:txBody>
      </p:sp>
      <p:sp>
        <p:nvSpPr>
          <p:cNvPr id="28" name="Text Box 28"/>
          <p:cNvSpPr txBox="1">
            <a:spLocks noChangeArrowheads="1"/>
          </p:cNvSpPr>
          <p:nvPr/>
        </p:nvSpPr>
        <p:spPr bwMode="auto">
          <a:xfrm rot="17472189">
            <a:off x="3040857" y="5493543"/>
            <a:ext cx="1752600"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التشغيل التجاري</a:t>
            </a:r>
            <a:endParaRPr lang="en-US" sz="1800" b="1">
              <a:latin typeface="Times New Roman" pitchFamily="18" charset="0"/>
              <a:cs typeface="Simplified Arabic" pitchFamily="18" charset="-78"/>
            </a:endParaRPr>
          </a:p>
        </p:txBody>
      </p:sp>
      <p:sp>
        <p:nvSpPr>
          <p:cNvPr id="29" name="Text Box 29"/>
          <p:cNvSpPr txBox="1">
            <a:spLocks noChangeArrowheads="1"/>
          </p:cNvSpPr>
          <p:nvPr/>
        </p:nvSpPr>
        <p:spPr bwMode="auto">
          <a:xfrm rot="20514198">
            <a:off x="6019800" y="2971800"/>
            <a:ext cx="1219200"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تقرير التقييم</a:t>
            </a:r>
            <a:endParaRPr lang="en-US" sz="1800" b="1">
              <a:latin typeface="Times New Roman" pitchFamily="18" charset="0"/>
              <a:cs typeface="Simplified Arabic" pitchFamily="18" charset="-78"/>
            </a:endParaRPr>
          </a:p>
        </p:txBody>
      </p:sp>
      <p:sp>
        <p:nvSpPr>
          <p:cNvPr id="30" name="Text Box 30"/>
          <p:cNvSpPr txBox="1">
            <a:spLocks noChangeArrowheads="1"/>
          </p:cNvSpPr>
          <p:nvPr/>
        </p:nvSpPr>
        <p:spPr bwMode="auto">
          <a:xfrm>
            <a:off x="5867400" y="3595688"/>
            <a:ext cx="1592263" cy="366712"/>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التفاوض والتعاقد</a:t>
            </a:r>
            <a:endParaRPr lang="en-US" sz="1800" b="1">
              <a:latin typeface="Times New Roman" pitchFamily="18" charset="0"/>
              <a:cs typeface="Simplified Arabic" pitchFamily="18" charset="-78"/>
            </a:endParaRPr>
          </a:p>
        </p:txBody>
      </p:sp>
      <p:sp>
        <p:nvSpPr>
          <p:cNvPr id="31" name="Text Box 31"/>
          <p:cNvSpPr txBox="1">
            <a:spLocks noChangeArrowheads="1"/>
          </p:cNvSpPr>
          <p:nvPr/>
        </p:nvSpPr>
        <p:spPr bwMode="auto">
          <a:xfrm rot="576883">
            <a:off x="5791200" y="4052888"/>
            <a:ext cx="1633538" cy="366712"/>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التصميم الهندسي</a:t>
            </a:r>
            <a:endParaRPr lang="en-US" sz="1800" b="1">
              <a:latin typeface="Times New Roman" pitchFamily="18" charset="0"/>
              <a:cs typeface="Simplified Arabic" pitchFamily="18" charset="-78"/>
            </a:endParaRPr>
          </a:p>
        </p:txBody>
      </p:sp>
      <p:sp>
        <p:nvSpPr>
          <p:cNvPr id="32" name="Text Box 32"/>
          <p:cNvSpPr txBox="1">
            <a:spLocks noChangeArrowheads="1"/>
          </p:cNvSpPr>
          <p:nvPr/>
        </p:nvSpPr>
        <p:spPr bwMode="auto">
          <a:xfrm rot="1550132">
            <a:off x="5562600" y="4648200"/>
            <a:ext cx="1633538"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الإنشاء والتصنيع</a:t>
            </a:r>
            <a:endParaRPr lang="en-US" sz="1800" b="1">
              <a:latin typeface="Times New Roman" pitchFamily="18" charset="0"/>
              <a:cs typeface="Simplified Arabic" pitchFamily="18" charset="-78"/>
            </a:endParaRPr>
          </a:p>
        </p:txBody>
      </p:sp>
      <p:sp>
        <p:nvSpPr>
          <p:cNvPr id="33" name="Text Box 33"/>
          <p:cNvSpPr txBox="1">
            <a:spLocks noChangeArrowheads="1"/>
          </p:cNvSpPr>
          <p:nvPr/>
        </p:nvSpPr>
        <p:spPr bwMode="auto">
          <a:xfrm rot="2511751">
            <a:off x="5189538" y="5043488"/>
            <a:ext cx="1633537" cy="366712"/>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التسويق التجريبي</a:t>
            </a:r>
            <a:endParaRPr lang="en-US" sz="1800" b="1">
              <a:latin typeface="Times New Roman" pitchFamily="18" charset="0"/>
              <a:cs typeface="Simplified Arabic" pitchFamily="18" charset="-78"/>
            </a:endParaRPr>
          </a:p>
        </p:txBody>
      </p:sp>
      <p:sp>
        <p:nvSpPr>
          <p:cNvPr id="34" name="Text Box 34"/>
          <p:cNvSpPr txBox="1">
            <a:spLocks noChangeArrowheads="1"/>
          </p:cNvSpPr>
          <p:nvPr/>
        </p:nvSpPr>
        <p:spPr bwMode="auto">
          <a:xfrm rot="3519937">
            <a:off x="4624388" y="5357812"/>
            <a:ext cx="1633538"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التدريب</a:t>
            </a:r>
            <a:endParaRPr lang="en-US" sz="1800" b="1">
              <a:latin typeface="Times New Roman" pitchFamily="18" charset="0"/>
              <a:cs typeface="Simplified Arabic" pitchFamily="18" charset="-78"/>
            </a:endParaRPr>
          </a:p>
        </p:txBody>
      </p:sp>
      <p:sp>
        <p:nvSpPr>
          <p:cNvPr id="35" name="Text Box 35"/>
          <p:cNvSpPr txBox="1">
            <a:spLocks noChangeArrowheads="1"/>
          </p:cNvSpPr>
          <p:nvPr/>
        </p:nvSpPr>
        <p:spPr bwMode="auto">
          <a:xfrm rot="4899508">
            <a:off x="4090988" y="5510212"/>
            <a:ext cx="1633538" cy="366713"/>
          </a:xfrm>
          <a:prstGeom prst="rect">
            <a:avLst/>
          </a:prstGeom>
          <a:noFill/>
          <a:ln w="12700" cap="sq">
            <a:noFill/>
            <a:miter lim="800000"/>
            <a:headEnd type="none" w="sm" len="sm"/>
            <a:tailEnd type="none" w="sm" len="sm"/>
          </a:ln>
        </p:spPr>
        <p:txBody>
          <a:bodyPr>
            <a:spAutoFit/>
          </a:bodyPr>
          <a:lstStyle/>
          <a:p>
            <a:pPr algn="ctr">
              <a:spcBef>
                <a:spcPct val="50000"/>
              </a:spcBef>
            </a:pPr>
            <a:r>
              <a:rPr lang="ar-SA" sz="1800" b="1">
                <a:latin typeface="Times New Roman" pitchFamily="18" charset="0"/>
                <a:cs typeface="Simplified Arabic" pitchFamily="18" charset="-78"/>
              </a:rPr>
              <a:t>التشغيل التجريبي</a:t>
            </a:r>
            <a:endParaRPr lang="en-US" sz="1800" b="1">
              <a:latin typeface="Times New Roman" pitchFamily="18" charset="0"/>
              <a:cs typeface="Simplified Arabic" pitchFamily="18" charset="-78"/>
            </a:endParaRPr>
          </a:p>
        </p:txBody>
      </p:sp>
      <p:sp>
        <p:nvSpPr>
          <p:cNvPr id="38" name="Arc 37"/>
          <p:cNvSpPr/>
          <p:nvPr/>
        </p:nvSpPr>
        <p:spPr>
          <a:xfrm rot="18916721">
            <a:off x="809073" y="934761"/>
            <a:ext cx="7560000" cy="7560000"/>
          </a:xfrm>
          <a:prstGeom prst="arc">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ln w="38100">
                <a:solidFill>
                  <a:schemeClr val="tx1"/>
                </a:solidFill>
              </a:ln>
            </a:endParaRPr>
          </a:p>
        </p:txBody>
      </p:sp>
      <p:sp>
        <p:nvSpPr>
          <p:cNvPr id="37" name="Espace réservé du numéro de diapositive 36"/>
          <p:cNvSpPr>
            <a:spLocks noGrp="1"/>
          </p:cNvSpPr>
          <p:nvPr>
            <p:ph type="sldNum" sz="quarter" idx="12"/>
          </p:nvPr>
        </p:nvSpPr>
        <p:spPr/>
        <p:txBody>
          <a:bodyPr/>
          <a:lstStyle/>
          <a:p>
            <a:fld id="{53450200-39BC-42BA-9113-50F889821695}" type="slidenum">
              <a:rPr lang="fr-FR" smtClean="0"/>
              <a:pPr/>
              <a:t>22</a:t>
            </a:fld>
            <a:endParaRPr lang="fr-FR"/>
          </a:p>
        </p:txBody>
      </p:sp>
      <p:sp>
        <p:nvSpPr>
          <p:cNvPr id="39" name="Espace réservé du pied de page 38"/>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edge">
                                      <p:cBhvr>
                                        <p:cTn id="7"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err="1" smtClean="0">
                <a:solidFill>
                  <a:srgbClr val="FF0000"/>
                </a:solidFill>
              </a:rPr>
              <a:t>ال</a:t>
            </a:r>
            <a:r>
              <a:rPr lang="ar-SA" b="1" dirty="0" smtClean="0">
                <a:solidFill>
                  <a:srgbClr val="FF0000"/>
                </a:solidFill>
              </a:rPr>
              <a:t>قرارات الاستثمارية</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تعتبر </a:t>
            </a:r>
            <a:r>
              <a:rPr lang="ar-DZ" b="1" dirty="0" err="1" smtClean="0"/>
              <a:t>ال</a:t>
            </a:r>
            <a:r>
              <a:rPr lang="ar-SA" b="1" dirty="0" smtClean="0"/>
              <a:t>قرارات الاستثمارية من أهم </a:t>
            </a:r>
            <a:r>
              <a:rPr lang="ar-SA" b="1" dirty="0" err="1" smtClean="0"/>
              <a:t>وأ</a:t>
            </a:r>
            <a:r>
              <a:rPr lang="ar-DZ" b="1" dirty="0" smtClean="0"/>
              <a:t>خطر</a:t>
            </a:r>
            <a:r>
              <a:rPr lang="ar-SA" b="1" dirty="0" smtClean="0"/>
              <a:t> القرارات التي تتخذها إدارة المؤسسة وذلك للآتي:</a:t>
            </a:r>
          </a:p>
          <a:p>
            <a:pPr algn="r" rtl="1"/>
            <a:r>
              <a:rPr lang="ar-SA" b="1" dirty="0" smtClean="0"/>
              <a:t>تؤثر على بقاء المؤسسة واستمرارها ونموها وذلك لأن نتائجها </a:t>
            </a:r>
            <a:r>
              <a:rPr lang="ar-SA" b="1" dirty="0" smtClean="0">
                <a:effectLst>
                  <a:outerShdw blurRad="38100" dist="38100" dir="2700000" algn="tl">
                    <a:srgbClr val="000000">
                      <a:alpha val="43137"/>
                    </a:srgbClr>
                  </a:outerShdw>
                </a:effectLst>
              </a:rPr>
              <a:t>تمتد لفترة زمنية طويلة في المستقبل</a:t>
            </a:r>
            <a:r>
              <a:rPr lang="ar-DZ" b="1" dirty="0" smtClean="0"/>
              <a:t>، الأمر الذي يؤدي - </a:t>
            </a:r>
            <a:r>
              <a:rPr lang="ar-SA" b="1" dirty="0" smtClean="0"/>
              <a:t>في ظل التغيرات التي يمكن أن تحدث في البيئة الاقتصادية والاجتماعية</a:t>
            </a:r>
            <a:r>
              <a:rPr lang="ar-DZ" b="1" dirty="0" smtClean="0"/>
              <a:t> للمشروع</a:t>
            </a:r>
            <a:r>
              <a:rPr lang="ar-SA" b="1" dirty="0" smtClean="0"/>
              <a:t> </a:t>
            </a:r>
            <a:r>
              <a:rPr lang="ar-DZ" b="1" dirty="0" smtClean="0"/>
              <a:t>- إلى صعوبة التنبؤ</a:t>
            </a:r>
            <a:r>
              <a:rPr lang="ar-SA" b="1" dirty="0" smtClean="0"/>
              <a:t> والتقدير الدقيق للعوائد التي تنتج من الاستثمار في السنوات القادمة</a:t>
            </a:r>
            <a:r>
              <a:rPr lang="ar-DZ" b="1" dirty="0" smtClean="0"/>
              <a:t>، وما يترتب عن ذلك من مخاطرة وعدم تأكد</a:t>
            </a:r>
            <a:r>
              <a:rPr lang="ar-SA" b="1" dirty="0" smtClean="0"/>
              <a:t>.</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23</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SA" b="1" dirty="0" smtClean="0"/>
              <a:t>القرارات الاستثمارية </a:t>
            </a:r>
            <a:r>
              <a:rPr lang="ar-SA" b="1" dirty="0" smtClean="0">
                <a:effectLst>
                  <a:outerShdw blurRad="38100" dist="38100" dir="2700000" algn="tl">
                    <a:srgbClr val="000000">
                      <a:alpha val="43137"/>
                    </a:srgbClr>
                  </a:outerShdw>
                </a:effectLst>
              </a:rPr>
              <a:t>يترتب عليها أنفاق مبالغ ضخمة </a:t>
            </a:r>
            <a:r>
              <a:rPr lang="ar-SA" b="1" dirty="0" smtClean="0"/>
              <a:t>قد تستدعي </a:t>
            </a:r>
            <a:r>
              <a:rPr lang="ar-DZ" b="1" dirty="0" smtClean="0"/>
              <a:t>الإفراط في </a:t>
            </a:r>
            <a:r>
              <a:rPr lang="ar-SA" b="1" dirty="0" smtClean="0"/>
              <a:t>ا</a:t>
            </a:r>
            <a:r>
              <a:rPr lang="ar-DZ" b="1" dirty="0" err="1" smtClean="0"/>
              <a:t>لإ</a:t>
            </a:r>
            <a:r>
              <a:rPr lang="ar-SA" b="1" dirty="0" err="1" smtClean="0"/>
              <a:t>قتراض</a:t>
            </a:r>
            <a:r>
              <a:rPr lang="ar-SA" b="1" dirty="0" smtClean="0"/>
              <a:t>، مما يؤثر عل</a:t>
            </a:r>
            <a:r>
              <a:rPr lang="ar-DZ" b="1" dirty="0" smtClean="0"/>
              <a:t>ى</a:t>
            </a:r>
            <a:r>
              <a:rPr lang="ar-SA" b="1" dirty="0" smtClean="0"/>
              <a:t> الهيكل المالي للم</a:t>
            </a:r>
            <a:r>
              <a:rPr lang="ar-DZ" b="1" dirty="0" err="1" smtClean="0"/>
              <a:t>ؤسس</a:t>
            </a:r>
            <a:r>
              <a:rPr lang="ar-SA" b="1" dirty="0" smtClean="0"/>
              <a:t>ة</a:t>
            </a:r>
            <a:r>
              <a:rPr lang="ar-DZ" b="1" dirty="0" smtClean="0"/>
              <a:t> ب</a:t>
            </a:r>
            <a:r>
              <a:rPr lang="ar-SA" b="1" dirty="0" smtClean="0"/>
              <a:t>زيادة</a:t>
            </a:r>
            <a:r>
              <a:rPr lang="ar-DZ" b="1" dirty="0" smtClean="0"/>
              <a:t> المخاطر</a:t>
            </a:r>
            <a:r>
              <a:rPr lang="ar-SA" b="1" dirty="0" smtClean="0"/>
              <a:t> </a:t>
            </a:r>
            <a:r>
              <a:rPr lang="ar-DZ" b="1" dirty="0" err="1" smtClean="0"/>
              <a:t>ال</a:t>
            </a:r>
            <a:r>
              <a:rPr lang="ar-SA" b="1" dirty="0" smtClean="0"/>
              <a:t>مال</a:t>
            </a:r>
            <a:r>
              <a:rPr lang="ar-DZ" b="1" dirty="0" smtClean="0"/>
              <a:t>ي</a:t>
            </a:r>
            <a:r>
              <a:rPr lang="ar-SA" b="1" dirty="0" smtClean="0"/>
              <a:t>ه</a:t>
            </a:r>
            <a:r>
              <a:rPr lang="ar-DZ" b="1" dirty="0" smtClean="0"/>
              <a:t>. وفضلا عن </a:t>
            </a:r>
            <a:r>
              <a:rPr lang="ar-SA" b="1" dirty="0" smtClean="0"/>
              <a:t>إغراق </a:t>
            </a:r>
            <a:r>
              <a:rPr lang="ar-DZ" b="1" dirty="0" smtClean="0"/>
              <a:t>قسط هام</a:t>
            </a:r>
            <a:r>
              <a:rPr lang="ar-SA" b="1" dirty="0" smtClean="0"/>
              <a:t> من أموال الم</a:t>
            </a:r>
            <a:r>
              <a:rPr lang="ar-DZ" b="1" dirty="0" err="1" smtClean="0"/>
              <a:t>ؤسس</a:t>
            </a:r>
            <a:r>
              <a:rPr lang="ar-SA" b="1" dirty="0" smtClean="0"/>
              <a:t>ة في أصول ثابتة متخصصة لفترة زمنية طويلة</a:t>
            </a:r>
            <a:r>
              <a:rPr lang="ar-DZ" b="1" dirty="0" smtClean="0"/>
              <a:t> فإن</a:t>
            </a:r>
            <a:r>
              <a:rPr lang="ar-SA" b="1" dirty="0" smtClean="0"/>
              <a:t> القرارات الاستثمارية تؤدي إلى تحمل الم</a:t>
            </a:r>
            <a:r>
              <a:rPr lang="ar-DZ" b="1" dirty="0" err="1" smtClean="0"/>
              <a:t>ؤسس</a:t>
            </a:r>
            <a:r>
              <a:rPr lang="ar-SA" b="1" dirty="0" smtClean="0"/>
              <a:t>ة تكاليف ثابتة يترتب عليها رفع حجم التعادل </a:t>
            </a:r>
            <a:r>
              <a:rPr lang="ar-DZ" b="1" dirty="0" smtClean="0"/>
              <a:t>(الرفع التشغيلي) ومن ثم المخاطر التشغيلية </a:t>
            </a:r>
            <a:r>
              <a:rPr lang="ar-SA" b="1" dirty="0" smtClean="0"/>
              <a:t>إلى مستوي </a:t>
            </a:r>
            <a:r>
              <a:rPr lang="ar-DZ" b="1" dirty="0" smtClean="0"/>
              <a:t>أ</a:t>
            </a:r>
            <a:r>
              <a:rPr lang="ar-SA" b="1" dirty="0" smtClean="0"/>
              <a:t>عل</a:t>
            </a:r>
            <a:r>
              <a:rPr lang="ar-DZ" b="1" dirty="0" smtClean="0"/>
              <a:t>ى</a:t>
            </a:r>
            <a:r>
              <a:rPr lang="ar-SA" b="1" dirty="0" smtClean="0"/>
              <a:t> من </a:t>
            </a:r>
            <a:r>
              <a:rPr lang="ar-SA" b="1" dirty="0" err="1" smtClean="0"/>
              <a:t>المستو</a:t>
            </a:r>
            <a:r>
              <a:rPr lang="ar-DZ" b="1" dirty="0" smtClean="0"/>
              <a:t>ى</a:t>
            </a:r>
            <a:r>
              <a:rPr lang="ar-SA" b="1" dirty="0" smtClean="0"/>
              <a:t> المعتاد لفترة زمنية طويلة. </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24</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err="1" smtClean="0"/>
              <a:t>ال</a:t>
            </a:r>
            <a:r>
              <a:rPr lang="ar-SA" b="1" dirty="0" smtClean="0"/>
              <a:t>قرارات الاستثماري</a:t>
            </a:r>
            <a:r>
              <a:rPr lang="ar-DZ" b="1" dirty="0" smtClean="0"/>
              <a:t>ة</a:t>
            </a:r>
            <a:r>
              <a:rPr lang="ar-SA" b="1" dirty="0" smtClean="0"/>
              <a:t> </a:t>
            </a:r>
            <a:r>
              <a:rPr lang="ar-SA" b="1" dirty="0" smtClean="0">
                <a:effectLst>
                  <a:outerShdw blurRad="38100" dist="38100" dir="2700000" algn="tl">
                    <a:srgbClr val="000000">
                      <a:alpha val="43137"/>
                    </a:srgbClr>
                  </a:outerShdw>
                </a:effectLst>
              </a:rPr>
              <a:t>يصعب الرجوع عنها</a:t>
            </a:r>
            <a:r>
              <a:rPr lang="ar-DZ" b="1" dirty="0" smtClean="0"/>
              <a:t>،</a:t>
            </a:r>
            <a:r>
              <a:rPr lang="ar-SA" b="1" dirty="0" smtClean="0"/>
              <a:t> </a:t>
            </a:r>
            <a:r>
              <a:rPr lang="ar-DZ" b="1" dirty="0" smtClean="0"/>
              <a:t>فمجرد</a:t>
            </a:r>
            <a:r>
              <a:rPr lang="ar-SA" b="1" dirty="0" smtClean="0"/>
              <a:t> اتخاذ</a:t>
            </a:r>
            <a:r>
              <a:rPr lang="ar-DZ" b="1" dirty="0" smtClean="0"/>
              <a:t> </a:t>
            </a:r>
            <a:r>
              <a:rPr lang="ar-DZ" b="1" dirty="0" err="1" smtClean="0"/>
              <a:t>ال</a:t>
            </a:r>
            <a:r>
              <a:rPr lang="ar-SA" b="1" dirty="0" smtClean="0"/>
              <a:t>قرار وتنفيذ</a:t>
            </a:r>
            <a:r>
              <a:rPr lang="ar-DZ" b="1" dirty="0" smtClean="0"/>
              <a:t> الإنفاق الرأسمالي</a:t>
            </a:r>
            <a:r>
              <a:rPr lang="ar-SA" b="1" dirty="0" smtClean="0"/>
              <a:t> فإن التراجع عنه يكون مكلفا جدا. فمثلا إذا اتخذ قرار بإقامة مصنع وتم شراء </a:t>
            </a:r>
            <a:r>
              <a:rPr lang="ar-SA" b="1" dirty="0" err="1" smtClean="0"/>
              <a:t>ال</a:t>
            </a:r>
            <a:r>
              <a:rPr lang="ar-DZ" b="1" dirty="0" smtClean="0"/>
              <a:t>آلا</a:t>
            </a:r>
            <a:r>
              <a:rPr lang="ar-SA" b="1" dirty="0" smtClean="0"/>
              <a:t>ت وتركيبها فإن أي قرار آخر بالعدول عن إقامة المصنع يتطلب إزالة المصنع مما يكلف كثيرا، كما أن </a:t>
            </a:r>
            <a:r>
              <a:rPr lang="ar-SA" b="1" dirty="0" err="1" smtClean="0"/>
              <a:t>ال</a:t>
            </a:r>
            <a:r>
              <a:rPr lang="ar-DZ" b="1" dirty="0" smtClean="0"/>
              <a:t>آلا</a:t>
            </a:r>
            <a:r>
              <a:rPr lang="ar-SA" b="1" dirty="0" smtClean="0"/>
              <a:t>ت قد لا</a:t>
            </a:r>
            <a:r>
              <a:rPr lang="ar-DZ" b="1" dirty="0" smtClean="0"/>
              <a:t> </a:t>
            </a:r>
            <a:r>
              <a:rPr lang="ar-SA" b="1" dirty="0" smtClean="0"/>
              <a:t>تباع بسهولة وقد تباع بخسارة.</a:t>
            </a:r>
          </a:p>
          <a:p>
            <a:pPr algn="r" rtl="1">
              <a:buNone/>
            </a:pPr>
            <a:r>
              <a:rPr lang="ar-SA" b="1" dirty="0" smtClean="0"/>
              <a:t>للأسباب أعلاه فأن قرارات الاستثمار الرأسمالية تتخذ بواسطة الإدارة العليا للمؤسسة.</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25</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E:\شؤون التدريس\دراسة الجدوى واختيار الاستثمارات\Capture_1186.png"/>
          <p:cNvPicPr>
            <a:picLocks noChangeAspect="1" noChangeArrowheads="1"/>
          </p:cNvPicPr>
          <p:nvPr/>
        </p:nvPicPr>
        <p:blipFill>
          <a:blip r:embed="rId2" cstate="print"/>
          <a:srcRect/>
          <a:stretch>
            <a:fillRect/>
          </a:stretch>
        </p:blipFill>
        <p:spPr bwMode="auto">
          <a:xfrm>
            <a:off x="1" y="-713681"/>
            <a:ext cx="9108000" cy="7472993"/>
          </a:xfrm>
          <a:prstGeom prst="rect">
            <a:avLst/>
          </a:prstGeom>
          <a:noFill/>
        </p:spPr>
      </p:pic>
      <p:sp>
        <p:nvSpPr>
          <p:cNvPr id="2" name="Ellipse 1"/>
          <p:cNvSpPr/>
          <p:nvPr/>
        </p:nvSpPr>
        <p:spPr>
          <a:xfrm rot="16200000">
            <a:off x="2284123" y="5528272"/>
            <a:ext cx="1692000" cy="396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26</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إن قرارات </a:t>
            </a:r>
            <a:r>
              <a:rPr lang="ar-SA" b="1" dirty="0" smtClean="0">
                <a:solidFill>
                  <a:srgbClr val="0000FF"/>
                </a:solidFill>
              </a:rPr>
              <a:t>الموازنة الرأسمالية </a:t>
            </a:r>
            <a:r>
              <a:rPr lang="ar-SA" b="1" dirty="0" smtClean="0"/>
              <a:t>تعتبر من الناحية التقليدية، جزء من النظرية الاقتصادية للمشروع التي هي في الأساس تطبيق لمبدأ اقتصادي متعارف عليه يتلخص في أن المشروع الاقتصادي ينبغي له أن يعمل لتحقيق التعادل بين إيراداته الحدية وتكاليفه الحدية، ويستخدم في ذلك ما يسمى بتحليل التعادل.</a:t>
            </a:r>
            <a:endParaRPr lang="fr-FR" b="1" dirty="0" smtClean="0"/>
          </a:p>
          <a:p>
            <a:pPr algn="r" rtl="1">
              <a:buNone/>
            </a:pPr>
            <a:endParaRPr lang="fr-FR"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27</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218280" y="142852"/>
            <a:ext cx="8640000" cy="6578054"/>
          </a:xfrm>
          <a:prstGeom prst="rect">
            <a:avLst/>
          </a:prstGeom>
          <a:noFill/>
          <a:ln w="9525">
            <a:noFill/>
            <a:miter lim="800000"/>
            <a:headEnd/>
            <a:tailEnd/>
          </a:ln>
          <a:effectLst/>
        </p:spPr>
      </p:pic>
      <p:sp>
        <p:nvSpPr>
          <p:cNvPr id="3" name="Rectangle 2"/>
          <p:cNvSpPr/>
          <p:nvPr/>
        </p:nvSpPr>
        <p:spPr>
          <a:xfrm>
            <a:off x="2755956" y="500042"/>
            <a:ext cx="6016391" cy="1077218"/>
          </a:xfrm>
          <a:prstGeom prst="rect">
            <a:avLst/>
          </a:prstGeom>
        </p:spPr>
        <p:txBody>
          <a:bodyPr wrap="none">
            <a:spAutoFit/>
          </a:bodyPr>
          <a:lstStyle/>
          <a:p>
            <a:pPr algn="r" rtl="1"/>
            <a:r>
              <a:rPr lang="ar-DZ" sz="3200" b="1" dirty="0" smtClean="0"/>
              <a:t>في الماضي كان التحليل الحدي هو المستخدم</a:t>
            </a:r>
          </a:p>
          <a:p>
            <a:pPr algn="r" rtl="1"/>
            <a:r>
              <a:rPr lang="ar-DZ" sz="3200" b="1" dirty="0" smtClean="0"/>
              <a:t>في تقييم وانتقاء المشاريع الاستثمارية </a:t>
            </a:r>
            <a:endParaRPr lang="fr-FR" sz="3200"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28</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AE" b="1" dirty="0" smtClean="0">
                <a:solidFill>
                  <a:srgbClr val="FF0000"/>
                </a:solidFill>
              </a:rPr>
              <a:t>تعريف دراسة الجدوى الاقتصادية </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تعرف بأنها أسلوب علمي لتقدير احتمالات نجاح المشروع</a:t>
            </a:r>
            <a:r>
              <a:rPr lang="ar-DZ" b="1" dirty="0" smtClean="0"/>
              <a:t> </a:t>
            </a:r>
            <a:r>
              <a:rPr lang="ar-SA" b="1" dirty="0" smtClean="0"/>
              <a:t>الاستثماري قبل التنفيذ الفعلي، وذلك في ضوء قدر</a:t>
            </a:r>
            <a:r>
              <a:rPr lang="ar-DZ" b="1" dirty="0" smtClean="0"/>
              <a:t>ته</a:t>
            </a:r>
            <a:r>
              <a:rPr lang="ar-SA" b="1" dirty="0" smtClean="0"/>
              <a:t> على تحقيق أهداف معينة للمستثمر</a:t>
            </a:r>
            <a:r>
              <a:rPr lang="ar-DZ" b="1" dirty="0" smtClean="0"/>
              <a:t> (</a:t>
            </a:r>
            <a:r>
              <a:rPr lang="ar-SA" b="1" dirty="0" smtClean="0"/>
              <a:t>الربحية التجارية والمنفعة </a:t>
            </a:r>
            <a:r>
              <a:rPr lang="ar-SA" b="1" dirty="0" err="1" smtClean="0"/>
              <a:t>ال</a:t>
            </a:r>
            <a:r>
              <a:rPr lang="ar-DZ" b="1" dirty="0" err="1" smtClean="0"/>
              <a:t>إجتماعي</a:t>
            </a:r>
            <a:r>
              <a:rPr lang="ar-SA" b="1" dirty="0" smtClean="0"/>
              <a:t>ة</a:t>
            </a:r>
            <a:r>
              <a:rPr lang="ar-DZ" b="1" dirty="0" smtClean="0"/>
              <a:t>)</a:t>
            </a:r>
            <a:r>
              <a:rPr lang="ar-SA" b="1" dirty="0" smtClean="0"/>
              <a:t>، وبالتالي تجنب </a:t>
            </a:r>
            <a:r>
              <a:rPr lang="ar-DZ" b="1" dirty="0" smtClean="0"/>
              <a:t>صاحب </a:t>
            </a:r>
            <a:r>
              <a:rPr lang="ar-SA" b="1" dirty="0" smtClean="0"/>
              <a:t>المشروع المخاطر وتحمل الخسائر </a:t>
            </a:r>
            <a:r>
              <a:rPr lang="ar-DZ" b="1" dirty="0" smtClean="0"/>
              <a:t>قبل</a:t>
            </a:r>
            <a:r>
              <a:rPr lang="ar-SA" b="1" dirty="0" smtClean="0"/>
              <a:t> اتخاذ أي قرار استثماري.</a:t>
            </a:r>
            <a:endParaRPr lang="ar-DZ" b="1" dirty="0" smtClean="0"/>
          </a:p>
          <a:p>
            <a:pPr algn="r" rtl="1">
              <a:buNone/>
            </a:pPr>
            <a:r>
              <a:rPr lang="ar-DZ" b="1" dirty="0" smtClean="0"/>
              <a:t>كما تعرف على أنها </a:t>
            </a:r>
            <a:r>
              <a:rPr lang="ar-SA" b="1" dirty="0" smtClean="0"/>
              <a:t>مجموعة </a:t>
            </a:r>
            <a:r>
              <a:rPr lang="ar-DZ" b="1" dirty="0" smtClean="0"/>
              <a:t>متكاملة </a:t>
            </a:r>
            <a:r>
              <a:rPr lang="ar-SA" b="1" dirty="0" smtClean="0"/>
              <a:t>من الدراسات </a:t>
            </a:r>
            <a:r>
              <a:rPr lang="ar-DZ" b="1" dirty="0" smtClean="0"/>
              <a:t>المتخصصة </a:t>
            </a:r>
            <a:r>
              <a:rPr lang="ar-SA" b="1" dirty="0" smtClean="0"/>
              <a:t>التي تسعى لتحديد مدى صلاحية مشروع استثماري مقترح</a:t>
            </a:r>
            <a:r>
              <a:rPr lang="ar-DZ" b="1" dirty="0" smtClean="0"/>
              <a:t>،</a:t>
            </a:r>
            <a:r>
              <a:rPr lang="ar-SA" b="1" dirty="0" smtClean="0"/>
              <a:t> من جوانب </a:t>
            </a:r>
            <a:r>
              <a:rPr lang="ar-SA" b="1" dirty="0" err="1" smtClean="0"/>
              <a:t>عدة:</a:t>
            </a:r>
            <a:r>
              <a:rPr lang="ar-SA" b="1" dirty="0" smtClean="0"/>
              <a:t> </a:t>
            </a:r>
            <a:r>
              <a:rPr lang="ar-DZ" b="1" dirty="0" smtClean="0"/>
              <a:t>ت</a:t>
            </a:r>
            <a:r>
              <a:rPr lang="ar-SA" b="1" dirty="0" smtClean="0"/>
              <a:t>سو</a:t>
            </a:r>
            <a:r>
              <a:rPr lang="ar-DZ" b="1" dirty="0" smtClean="0"/>
              <a:t>ي</a:t>
            </a:r>
            <a:r>
              <a:rPr lang="ar-SA" b="1" dirty="0" err="1" smtClean="0"/>
              <a:t>قية</a:t>
            </a:r>
            <a:r>
              <a:rPr lang="ar-SA" b="1" dirty="0" smtClean="0"/>
              <a:t> ـ فنية ـ تمويلية ـ مالية ـ اقتصادية واجتماعية، وذلك تمهيدا</a:t>
            </a:r>
            <a:r>
              <a:rPr lang="ar-DZ" b="1" dirty="0" smtClean="0"/>
              <a:t> </a:t>
            </a:r>
            <a:r>
              <a:rPr lang="ar-SA" b="1" dirty="0" smtClean="0"/>
              <a:t>لاتخاذ قرار </a:t>
            </a:r>
            <a:r>
              <a:rPr lang="ar-DZ" b="1" dirty="0" smtClean="0"/>
              <a:t>استثماري </a:t>
            </a:r>
            <a:r>
              <a:rPr lang="ar-SA" b="1" dirty="0" smtClean="0"/>
              <a:t>بشأن قبول أو رفض </a:t>
            </a:r>
            <a:r>
              <a:rPr lang="ar-DZ" b="1" dirty="0" smtClean="0"/>
              <a:t>المشروع.</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29</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smtClean="0"/>
              <a:t>ن</a:t>
            </a:r>
            <a:r>
              <a:rPr lang="ar-DZ" b="1" dirty="0" err="1" smtClean="0"/>
              <a:t>ظام</a:t>
            </a:r>
            <a:r>
              <a:rPr lang="ar-DZ" b="1" dirty="0" smtClean="0"/>
              <a:t> التقييم </a:t>
            </a:r>
            <a:r>
              <a:rPr lang="ar-DZ" b="1" dirty="0" err="1" smtClean="0"/>
              <a:t>المت</a:t>
            </a:r>
            <a:r>
              <a:rPr lang="ar-SA" b="1" dirty="0" smtClean="0"/>
              <a:t>ب</a:t>
            </a:r>
            <a:r>
              <a:rPr lang="ar-DZ" b="1" dirty="0" smtClean="0"/>
              <a:t>ع</a:t>
            </a:r>
            <a:endParaRPr lang="fr-FR" b="1" dirty="0"/>
          </a:p>
        </p:txBody>
      </p:sp>
      <p:graphicFrame>
        <p:nvGraphicFramePr>
          <p:cNvPr id="4" name="Espace réservé du contenu 3"/>
          <p:cNvGraphicFramePr>
            <a:graphicFrameLocks noGrp="1"/>
          </p:cNvGraphicFramePr>
          <p:nvPr>
            <p:ph idx="1"/>
          </p:nvPr>
        </p:nvGraphicFramePr>
        <p:xfrm>
          <a:off x="671514" y="1885953"/>
          <a:ext cx="8043890" cy="3043245"/>
        </p:xfrm>
        <a:graphic>
          <a:graphicData uri="http://schemas.openxmlformats.org/drawingml/2006/table">
            <a:tbl>
              <a:tblPr firstRow="1" bandRow="1">
                <a:tableStyleId>{5C22544A-7EE6-4342-B048-85BDC9FD1C3A}</a:tableStyleId>
              </a:tblPr>
              <a:tblGrid>
                <a:gridCol w="1900222"/>
                <a:gridCol w="6143668"/>
              </a:tblGrid>
              <a:tr h="1014415">
                <a:tc>
                  <a:txBody>
                    <a:bodyPr/>
                    <a:lstStyle/>
                    <a:p>
                      <a:pPr algn="ctr" rtl="1"/>
                      <a:r>
                        <a:rPr lang="ar-SA" sz="3200" dirty="0" smtClean="0"/>
                        <a:t>الـترجـيح</a:t>
                      </a:r>
                      <a:endParaRPr lang="fr-FR" sz="3200" dirty="0"/>
                    </a:p>
                  </a:txBody>
                  <a:tcPr anchor="ctr"/>
                </a:tc>
                <a:tc>
                  <a:txBody>
                    <a:bodyPr/>
                    <a:lstStyle/>
                    <a:p>
                      <a:pPr algn="ctr" rtl="1"/>
                      <a:r>
                        <a:rPr lang="ar-SA" sz="3200" dirty="0" smtClean="0"/>
                        <a:t>نـوع التقـيـيـم</a:t>
                      </a:r>
                      <a:endParaRPr lang="fr-FR" sz="3200" dirty="0"/>
                    </a:p>
                  </a:txBody>
                  <a:tcPr anchor="ctr"/>
                </a:tc>
              </a:tr>
              <a:tr h="1014415">
                <a:tc>
                  <a:txBody>
                    <a:bodyPr/>
                    <a:lstStyle/>
                    <a:p>
                      <a:pPr algn="ctr" rtl="1"/>
                      <a:r>
                        <a:rPr lang="ar-SA" sz="3200" b="1" dirty="0" smtClean="0"/>
                        <a:t>40%</a:t>
                      </a:r>
                      <a:endParaRPr lang="fr-FR" sz="3200" dirty="0"/>
                    </a:p>
                  </a:txBody>
                  <a:tcPr anchor="ctr"/>
                </a:tc>
                <a:tc>
                  <a:txBody>
                    <a:bodyPr/>
                    <a:lstStyle/>
                    <a:p>
                      <a:pPr algn="r" rtl="1"/>
                      <a:r>
                        <a:rPr lang="ar-DZ" sz="3200" b="1" dirty="0" smtClean="0"/>
                        <a:t>تقييم مستمر ( امتحان جزئي، </a:t>
                      </a:r>
                      <a:r>
                        <a:rPr lang="ar-SA" sz="3200" b="1" dirty="0" smtClean="0"/>
                        <a:t>مشاركة، ....</a:t>
                      </a:r>
                      <a:r>
                        <a:rPr lang="ar-DZ" sz="3200" b="1" dirty="0" smtClean="0"/>
                        <a:t>)</a:t>
                      </a:r>
                      <a:endParaRPr lang="fr-FR" sz="3200" dirty="0"/>
                    </a:p>
                  </a:txBody>
                  <a:tcPr anchor="ctr"/>
                </a:tc>
              </a:tr>
              <a:tr h="1014415">
                <a:tc>
                  <a:txBody>
                    <a:bodyPr/>
                    <a:lstStyle/>
                    <a:p>
                      <a:pPr algn="ctr" rtl="1"/>
                      <a:r>
                        <a:rPr lang="ar-SA" sz="3200" b="1" dirty="0" smtClean="0"/>
                        <a:t>60%</a:t>
                      </a:r>
                      <a:endParaRPr lang="fr-FR" sz="3200" dirty="0"/>
                    </a:p>
                  </a:txBody>
                  <a:tcPr anchor="ctr"/>
                </a:tc>
                <a:tc>
                  <a:txBody>
                    <a:bodyPr/>
                    <a:lstStyle/>
                    <a:p>
                      <a:pPr algn="r" rtl="1"/>
                      <a:r>
                        <a:rPr lang="ar-DZ" sz="3200" b="1" dirty="0" smtClean="0"/>
                        <a:t>امتحان نهائي</a:t>
                      </a:r>
                      <a:endParaRPr lang="fr-FR" sz="3200" dirty="0"/>
                    </a:p>
                  </a:txBody>
                  <a:tcPr anchor="ctr"/>
                </a:tc>
              </a:tr>
            </a:tbl>
          </a:graphicData>
        </a:graphic>
      </p:graphicFrame>
      <p:sp>
        <p:nvSpPr>
          <p:cNvPr id="6" name="Espace réservé du numéro de diapositive 5"/>
          <p:cNvSpPr>
            <a:spLocks noGrp="1"/>
          </p:cNvSpPr>
          <p:nvPr>
            <p:ph type="sldNum" sz="quarter" idx="12"/>
          </p:nvPr>
        </p:nvSpPr>
        <p:spPr/>
        <p:txBody>
          <a:bodyPr/>
          <a:lstStyle/>
          <a:p>
            <a:fld id="{53450200-39BC-42BA-9113-50F889821695}" type="slidenum">
              <a:rPr lang="fr-FR" smtClean="0"/>
              <a:pPr/>
              <a:t>3</a:t>
            </a:fld>
            <a:endParaRPr lang="fr-FR"/>
          </a:p>
        </p:txBody>
      </p:sp>
      <p:sp>
        <p:nvSpPr>
          <p:cNvPr id="7" name="Espace réservé du pied de page 6"/>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a:t>
            </a:r>
            <a:r>
              <a:rPr lang="ar-DZ" b="1" dirty="0" smtClean="0"/>
              <a:t> تكامل </a:t>
            </a:r>
            <a:r>
              <a:rPr lang="ar-SA" b="1" dirty="0" smtClean="0"/>
              <a:t>الدراسات </a:t>
            </a:r>
            <a:r>
              <a:rPr lang="ar-DZ" b="1" dirty="0" smtClean="0"/>
              <a:t>يتجسد </a:t>
            </a:r>
            <a:r>
              <a:rPr lang="ar-SA" b="1" dirty="0" smtClean="0"/>
              <a:t>بعد التأكد </a:t>
            </a:r>
            <a:r>
              <a:rPr lang="ar-DZ" b="1" dirty="0" smtClean="0"/>
              <a:t>– في آن معا - </a:t>
            </a:r>
            <a:r>
              <a:rPr lang="ar-SA" b="1" dirty="0" smtClean="0"/>
              <a:t>من:</a:t>
            </a:r>
            <a:endParaRPr lang="fr-FR" b="1" dirty="0" smtClean="0"/>
          </a:p>
          <a:p>
            <a:pPr algn="r" rtl="1"/>
            <a:r>
              <a:rPr lang="ar-SA" b="1" dirty="0" smtClean="0"/>
              <a:t>وجود سوق كافية لاستيعاب إنتاج المشروع المقترح طوال سنوات عمره الاقتصادي.</a:t>
            </a:r>
            <a:endParaRPr lang="fr-FR" b="1" dirty="0" smtClean="0"/>
          </a:p>
          <a:p>
            <a:pPr algn="r" rtl="1"/>
            <a:r>
              <a:rPr lang="ar-SA" b="1" dirty="0" smtClean="0"/>
              <a:t>إمكانية تنفيذ المشروع من الناحية الفنية (توافر عناصر الإنتاج الأساسية اللازمة وتشغيل المشروع طوال عمره الاقتصادي).</a:t>
            </a:r>
            <a:endParaRPr lang="fr-FR" b="1" dirty="0" smtClean="0"/>
          </a:p>
          <a:p>
            <a:pPr algn="r" rtl="1"/>
            <a:r>
              <a:rPr lang="ar-SA" b="1" dirty="0" smtClean="0"/>
              <a:t>توافر الموارد المالية اللازمة لتمويل المشروع طوال عمره الاقتصادي.</a:t>
            </a:r>
            <a:endParaRPr lang="fr-FR"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30</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340768"/>
            <a:ext cx="8229600" cy="4525963"/>
          </a:xfrm>
        </p:spPr>
        <p:txBody>
          <a:bodyPr>
            <a:noAutofit/>
          </a:bodyPr>
          <a:lstStyle/>
          <a:p>
            <a:pPr algn="r" rtl="1"/>
            <a:r>
              <a:rPr lang="ar-SA" b="1" dirty="0" smtClean="0"/>
              <a:t>ربحية المشروع من وجهة نظر صاحب المشروع</a:t>
            </a:r>
            <a:r>
              <a:rPr lang="ar-DZ" b="1" dirty="0" smtClean="0"/>
              <a:t> </a:t>
            </a:r>
            <a:r>
              <a:rPr lang="ar-DZ" b="1" dirty="0" err="1" smtClean="0"/>
              <a:t>(</a:t>
            </a:r>
            <a:r>
              <a:rPr lang="ar-SA" b="1" dirty="0" smtClean="0"/>
              <a:t>بغض النظر عن </a:t>
            </a:r>
            <a:r>
              <a:rPr lang="ar-DZ" b="1" dirty="0" smtClean="0"/>
              <a:t>أي </a:t>
            </a:r>
            <a:r>
              <a:rPr lang="ar-SA" b="1" dirty="0" smtClean="0"/>
              <a:t>اعتبارات اجتماعية</a:t>
            </a:r>
            <a:r>
              <a:rPr lang="ar-DZ" b="1" dirty="0" smtClean="0"/>
              <a:t>)، ومن </a:t>
            </a:r>
            <a:r>
              <a:rPr lang="ar-SA" b="1" dirty="0" smtClean="0"/>
              <a:t>وجهة النظر الاقتصادية </a:t>
            </a:r>
            <a:r>
              <a:rPr lang="ar-DZ" b="1" dirty="0" err="1" smtClean="0"/>
              <a:t>(</a:t>
            </a:r>
            <a:r>
              <a:rPr lang="ar-SA" b="1" dirty="0" smtClean="0"/>
              <a:t>المنفعة </a:t>
            </a:r>
            <a:r>
              <a:rPr lang="ar-SA" b="1" dirty="0" err="1" smtClean="0"/>
              <a:t>الحقيقية</a:t>
            </a:r>
            <a:r>
              <a:rPr lang="ar-SA" b="1" dirty="0" smtClean="0"/>
              <a:t> </a:t>
            </a:r>
            <a:r>
              <a:rPr lang="ar-DZ" b="1" dirty="0" smtClean="0"/>
              <a:t>التي تعود على كافة أفراد المجتمع</a:t>
            </a:r>
            <a:r>
              <a:rPr lang="ar-DZ" b="1" dirty="0" err="1" smtClean="0"/>
              <a:t>).</a:t>
            </a:r>
            <a:endParaRPr lang="fr-FR" dirty="0" smtClean="0"/>
          </a:p>
          <a:p>
            <a:pPr algn="r" rtl="1">
              <a:buNone/>
            </a:pPr>
            <a:r>
              <a:rPr lang="ar-DZ" b="1" dirty="0" smtClean="0"/>
              <a:t>إعداد </a:t>
            </a:r>
            <a:r>
              <a:rPr lang="ar-SA" b="1" dirty="0" err="1" smtClean="0"/>
              <a:t>دراس</a:t>
            </a:r>
            <a:r>
              <a:rPr lang="ar-DZ" b="1" dirty="0" err="1" smtClean="0"/>
              <a:t>ات</a:t>
            </a:r>
            <a:r>
              <a:rPr lang="ar-SA" b="1" dirty="0" smtClean="0"/>
              <a:t> </a:t>
            </a:r>
            <a:r>
              <a:rPr lang="ar-DZ" b="1" dirty="0" err="1" smtClean="0"/>
              <a:t>ال</a:t>
            </a:r>
            <a:r>
              <a:rPr lang="ar-SA" b="1" dirty="0" smtClean="0"/>
              <a:t>جدوى </a:t>
            </a:r>
            <a:r>
              <a:rPr lang="ar-DZ" b="1" dirty="0" smtClean="0"/>
              <a:t>بشكل علمي سليم </a:t>
            </a:r>
            <a:r>
              <a:rPr lang="ar-SA" b="1" dirty="0" smtClean="0"/>
              <a:t>يمكن </a:t>
            </a:r>
            <a:r>
              <a:rPr lang="ar-DZ" b="1" dirty="0" smtClean="0"/>
              <a:t>من</a:t>
            </a:r>
            <a:r>
              <a:rPr lang="ar-SA" b="1" dirty="0" smtClean="0"/>
              <a:t> تحقيق الكفاءة الاقتصادية وذلك </a:t>
            </a:r>
            <a:r>
              <a:rPr lang="ar-DZ" b="1" dirty="0" smtClean="0"/>
              <a:t>لما يترتب عليها من توفير للموارد، حيث أن الإقدام على تنفيذ أي مشروع دون دراسة كافية يمكن أن يكون سببا في فشل المشروع نتيجة اكتشاف صعوبات فنية أو تسويقية أو قانونية أو بيئية، الأمر الذي يترتب عليه ضياع موارد غالبا ما تكون أضعاف تلك التي أنفقت على إعداد دراسات الجدوى.</a:t>
            </a:r>
            <a:endParaRPr lang="fr-FR"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268760"/>
            <a:ext cx="8229600" cy="4525963"/>
          </a:xfrm>
        </p:spPr>
        <p:txBody>
          <a:bodyPr>
            <a:noAutofit/>
          </a:bodyPr>
          <a:lstStyle/>
          <a:p>
            <a:pPr algn="r" rtl="1">
              <a:buNone/>
            </a:pPr>
            <a:r>
              <a:rPr lang="ar-DZ" b="1" dirty="0" smtClean="0"/>
              <a:t>دراسات الجدوى </a:t>
            </a:r>
            <a:r>
              <a:rPr lang="ar-SA" b="1" dirty="0" smtClean="0"/>
              <a:t>قد يقوم </a:t>
            </a:r>
            <a:r>
              <a:rPr lang="ar-SA" b="1" dirty="0" err="1" smtClean="0"/>
              <a:t>بها</a:t>
            </a:r>
            <a:r>
              <a:rPr lang="ar-SA" b="1" dirty="0" smtClean="0"/>
              <a:t> </a:t>
            </a:r>
            <a:r>
              <a:rPr lang="ar-DZ" b="1" dirty="0" smtClean="0"/>
              <a:t>أصحاب المشاريع</a:t>
            </a:r>
            <a:r>
              <a:rPr lang="ar-SA" b="1" dirty="0" smtClean="0"/>
              <a:t> ب</a:t>
            </a:r>
            <a:r>
              <a:rPr lang="ar-DZ" b="1" dirty="0" smtClean="0"/>
              <a:t>أ</a:t>
            </a:r>
            <a:r>
              <a:rPr lang="ar-SA" b="1" dirty="0" smtClean="0"/>
              <a:t>نفسه</a:t>
            </a:r>
            <a:r>
              <a:rPr lang="ar-DZ" b="1" dirty="0" smtClean="0"/>
              <a:t>م</a:t>
            </a:r>
            <a:r>
              <a:rPr lang="ar-SA" b="1" dirty="0" smtClean="0"/>
              <a:t>، </a:t>
            </a:r>
            <a:r>
              <a:rPr lang="ar-DZ" b="1" dirty="0" smtClean="0"/>
              <a:t>لكنه نظرا لتعذر توافر الكفاءات اللازمة في مستثمر فرد، فمن الأفضل أن يتولى إعدادها فريق يضم العديد من التخصصات المحاسبية والإدارية والفنية والهندسية وغيرها، وبقدر إحاطة هذا الفريق بالمعلومات والبيانات المطلوبة بقدر ما تزداد احتمالات نجاح الدراسة. </a:t>
            </a:r>
            <a:r>
              <a:rPr lang="ar-SA" b="1" dirty="0" smtClean="0"/>
              <a:t>أو قد توكل إلى مكاتب الدراسات المتخصصة والتي لديها الخبرة الكافية في هذا المجال.</a:t>
            </a:r>
            <a:endParaRPr lang="ar-DZ" b="1" dirty="0" smtClean="0"/>
          </a:p>
          <a:p>
            <a:pPr algn="r" rtl="1">
              <a:buNone/>
            </a:pPr>
            <a:r>
              <a:rPr lang="ar-DZ" b="1" dirty="0" smtClean="0"/>
              <a:t>على أن وجود فريق المتخصصين أو </a:t>
            </a:r>
            <a:r>
              <a:rPr lang="ar-SA" b="1" dirty="0" smtClean="0"/>
              <a:t>مكاتب الدراسات المتخصصة </a:t>
            </a:r>
            <a:r>
              <a:rPr lang="ar-DZ" b="1" dirty="0" smtClean="0"/>
              <a:t>لا يعفي أصحاب المشاريع من متابعة عملية الدراسة عن قرب.</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32</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SA" b="1" dirty="0" smtClean="0">
                <a:solidFill>
                  <a:srgbClr val="FF0000"/>
                </a:solidFill>
              </a:rPr>
              <a:t>الفرق بين خطة العمل (</a:t>
            </a:r>
            <a:r>
              <a:rPr lang="fr-FR" b="1" dirty="0" smtClean="0">
                <a:solidFill>
                  <a:srgbClr val="FF0000"/>
                </a:solidFill>
              </a:rPr>
              <a:t>Business Plan</a:t>
            </a:r>
            <a:r>
              <a:rPr lang="ar-SA" b="1" dirty="0" smtClean="0">
                <a:solidFill>
                  <a:srgbClr val="FF0000"/>
                </a:solidFill>
              </a:rPr>
              <a:t>)</a:t>
            </a:r>
            <a:r>
              <a:rPr lang="ar-DZ" b="1" dirty="0" smtClean="0">
                <a:solidFill>
                  <a:srgbClr val="FF0000"/>
                </a:solidFill>
              </a:rPr>
              <a:t> </a:t>
            </a:r>
            <a:r>
              <a:rPr lang="ar-SA" b="1" dirty="0" smtClean="0">
                <a:solidFill>
                  <a:srgbClr val="FF0000"/>
                </a:solidFill>
              </a:rPr>
              <a:t>ودراسة الجدوى</a:t>
            </a:r>
            <a:endParaRPr lang="fr-FR" b="1" dirty="0">
              <a:solidFill>
                <a:srgbClr val="FF0000"/>
              </a:solidFill>
            </a:endParaRPr>
          </a:p>
        </p:txBody>
      </p:sp>
      <p:sp>
        <p:nvSpPr>
          <p:cNvPr id="3" name="Espace réservé du contenu 2"/>
          <p:cNvSpPr>
            <a:spLocks noGrp="1"/>
          </p:cNvSpPr>
          <p:nvPr>
            <p:ph idx="1"/>
          </p:nvPr>
        </p:nvSpPr>
        <p:spPr/>
        <p:txBody>
          <a:bodyPr>
            <a:noAutofit/>
          </a:bodyPr>
          <a:lstStyle/>
          <a:p>
            <a:pPr algn="r" rtl="1"/>
            <a:r>
              <a:rPr lang="ar-SA" b="1" dirty="0"/>
              <a:t>دراسة جدوى المشروع هدفها الإجابة على </a:t>
            </a:r>
            <a:r>
              <a:rPr lang="ar-SA" b="1" dirty="0" smtClean="0"/>
              <a:t>السؤال”هل </a:t>
            </a:r>
            <a:r>
              <a:rPr lang="ar-SA" b="1" dirty="0"/>
              <a:t>سينجح المشروع</a:t>
            </a:r>
            <a:r>
              <a:rPr lang="ar-SA" b="1" dirty="0" smtClean="0"/>
              <a:t>؟“ </a:t>
            </a:r>
            <a:r>
              <a:rPr lang="ar-SA" b="1" dirty="0"/>
              <a:t>فهي تهدف لمساعدة </a:t>
            </a:r>
            <a:r>
              <a:rPr lang="ar-SA" b="1" dirty="0" smtClean="0"/>
              <a:t>أصحاب المشروعات </a:t>
            </a:r>
            <a:r>
              <a:rPr lang="ar-SA" b="1" dirty="0"/>
              <a:t>في التحقق من جدوى البدء في هذه المغامرة (المشروع) أو لا؟ </a:t>
            </a:r>
            <a:r>
              <a:rPr lang="ar-SA" b="1" dirty="0" smtClean="0"/>
              <a:t>ما هي </a:t>
            </a:r>
            <a:r>
              <a:rPr lang="ar-SA" b="1" dirty="0"/>
              <a:t>المعوقات وكيف </a:t>
            </a:r>
            <a:r>
              <a:rPr lang="ar-DZ" b="1" dirty="0" smtClean="0"/>
              <a:t>ي</a:t>
            </a:r>
            <a:r>
              <a:rPr lang="ar-SA" b="1" dirty="0" smtClean="0"/>
              <a:t>مكن </a:t>
            </a:r>
            <a:r>
              <a:rPr lang="ar-SA" b="1" dirty="0"/>
              <a:t>تجنبها أو حلها </a:t>
            </a:r>
            <a:r>
              <a:rPr lang="ar-SA" b="1" dirty="0" smtClean="0"/>
              <a:t>وهكذا؟</a:t>
            </a:r>
            <a:endParaRPr lang="ar-DZ" b="1" dirty="0" smtClean="0"/>
          </a:p>
          <a:p>
            <a:pPr algn="r" rtl="1"/>
            <a:r>
              <a:rPr lang="ar-SA" b="1" dirty="0" smtClean="0"/>
              <a:t>بينما</a:t>
            </a:r>
            <a:r>
              <a:rPr lang="ar-SA" b="1" dirty="0"/>
              <a:t> خطة العمل </a:t>
            </a:r>
            <a:r>
              <a:rPr lang="ar-SA" b="1" dirty="0" smtClean="0"/>
              <a:t>(</a:t>
            </a:r>
            <a:r>
              <a:rPr lang="fr-FR" b="1" dirty="0" smtClean="0"/>
              <a:t>Business Plan</a:t>
            </a:r>
            <a:r>
              <a:rPr lang="ar-SA" b="1" dirty="0" smtClean="0"/>
              <a:t>)</a:t>
            </a:r>
            <a:r>
              <a:rPr lang="ar-DZ" b="1" dirty="0" smtClean="0"/>
              <a:t> </a:t>
            </a:r>
            <a:r>
              <a:rPr lang="ar-SA" b="1" dirty="0" smtClean="0"/>
              <a:t>تهدف </a:t>
            </a:r>
            <a:r>
              <a:rPr lang="ar-SA" b="1" dirty="0"/>
              <a:t>للإجابة على </a:t>
            </a:r>
            <a:r>
              <a:rPr lang="ar-SA" b="1" dirty="0" smtClean="0"/>
              <a:t>السؤال”كيف </a:t>
            </a:r>
            <a:r>
              <a:rPr lang="ar-SA" b="1" dirty="0"/>
              <a:t>سوف </a:t>
            </a:r>
            <a:r>
              <a:rPr lang="ar-DZ" b="1" dirty="0" smtClean="0"/>
              <a:t>ي</a:t>
            </a:r>
            <a:r>
              <a:rPr lang="ar-SA" b="1" dirty="0" smtClean="0"/>
              <a:t>نفذ </a:t>
            </a:r>
            <a:r>
              <a:rPr lang="ar-SA" b="1" dirty="0" err="1"/>
              <a:t>المشروع</a:t>
            </a:r>
            <a:r>
              <a:rPr lang="ar-SA" b="1" dirty="0" err="1" smtClean="0"/>
              <a:t>؟“</a:t>
            </a:r>
            <a:r>
              <a:rPr lang="ar-SA" b="1" dirty="0" smtClean="0"/>
              <a:t> </a:t>
            </a:r>
            <a:r>
              <a:rPr lang="ar-SA" b="1" dirty="0"/>
              <a:t> مما يعني </a:t>
            </a:r>
            <a:r>
              <a:rPr lang="ar-SA" b="1" dirty="0" smtClean="0"/>
              <a:t>انه من المفروض القيام بإعداد </a:t>
            </a:r>
            <a:r>
              <a:rPr lang="ar-SA" b="1" dirty="0"/>
              <a:t>الجدوى قبل كتابة خطة العمل.</a:t>
            </a:r>
          </a:p>
          <a:p>
            <a:pPr algn="r" rtl="1">
              <a:buNone/>
            </a:pP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33</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39341"/>
            <a:ext cx="8229600" cy="4525963"/>
          </a:xfrm>
        </p:spPr>
        <p:txBody>
          <a:bodyPr>
            <a:noAutofit/>
          </a:bodyPr>
          <a:lstStyle/>
          <a:p>
            <a:pPr algn="r" rtl="1">
              <a:buNone/>
            </a:pPr>
            <a:r>
              <a:rPr lang="ar-SA" b="1" dirty="0" smtClean="0"/>
              <a:t>خطة العمل  تحتوي على تفصيل أكثر لكيفية تنفيذ المشروع بينما</a:t>
            </a:r>
            <a:r>
              <a:rPr lang="ar-DZ" b="1" dirty="0" smtClean="0"/>
              <a:t> لا صلة ل</a:t>
            </a:r>
            <a:r>
              <a:rPr lang="ar-SA" b="1" dirty="0" smtClean="0"/>
              <a:t>دراسة جدوى المشروع </a:t>
            </a:r>
            <a:r>
              <a:rPr lang="ar-DZ" b="1" dirty="0" smtClean="0"/>
              <a:t>بالتنفيذ، حيث تكتفي فقط </a:t>
            </a:r>
            <a:r>
              <a:rPr lang="ar-DZ" b="1" dirty="0" err="1" smtClean="0"/>
              <a:t>بـ:</a:t>
            </a:r>
            <a:r>
              <a:rPr lang="ar-SA" b="1" dirty="0" smtClean="0"/>
              <a:t> اختبار </a:t>
            </a:r>
            <a:r>
              <a:rPr lang="ar-DZ" b="1" dirty="0" smtClean="0"/>
              <a:t>مد</a:t>
            </a:r>
            <a:r>
              <a:rPr lang="ar-SA" b="1" dirty="0" smtClean="0"/>
              <a:t>ى </a:t>
            </a:r>
            <a:r>
              <a:rPr lang="ar-DZ" b="1" dirty="0" smtClean="0"/>
              <a:t>صلاحية </a:t>
            </a:r>
            <a:r>
              <a:rPr lang="ar-SA" b="1" dirty="0" smtClean="0"/>
              <a:t>فكرة المشروع وهل ممكن تحقيقه أو </a:t>
            </a:r>
            <a:r>
              <a:rPr lang="ar-SA" b="1" dirty="0" err="1" smtClean="0"/>
              <a:t>لا؟</a:t>
            </a:r>
            <a:endParaRPr lang="ar-SA" b="1" dirty="0" smtClean="0"/>
          </a:p>
          <a:p>
            <a:pPr algn="r" rtl="1">
              <a:buNone/>
            </a:pPr>
            <a:r>
              <a:rPr lang="ar-DZ" b="1" dirty="0" smtClean="0"/>
              <a:t>إذا أظهرت </a:t>
            </a:r>
            <a:r>
              <a:rPr lang="ar-SA" b="1" dirty="0" smtClean="0"/>
              <a:t>دراسة الجدوى</a:t>
            </a:r>
            <a:r>
              <a:rPr lang="ar-DZ" b="1" dirty="0" smtClean="0"/>
              <a:t> أن الفكرة مقبولة أو واعدة النجاح، فإن الخطوة التالية هي إعداد خطة عمل تتضمن تفصيلا دقيقا لكل قسم من أقسام </a:t>
            </a:r>
            <a:r>
              <a:rPr lang="ar-SA" b="1" dirty="0" smtClean="0"/>
              <a:t>دراسة الجدوى</a:t>
            </a:r>
            <a:r>
              <a:rPr lang="ar-DZ" b="1" dirty="0" smtClean="0"/>
              <a:t>، ففي قسم </a:t>
            </a:r>
            <a:r>
              <a:rPr lang="ar-SA" b="1" dirty="0" smtClean="0"/>
              <a:t>دراسة الجدوى</a:t>
            </a:r>
            <a:r>
              <a:rPr lang="ar-DZ" b="1" dirty="0" smtClean="0"/>
              <a:t> التمويلية على سبيل المثال يتم إعداد تصور تفصيلي لمصادر التمويل المختلفة وسيناريوهات مختلفة لأربع أو خمس سنوات قادمة (مخطط تمويل</a:t>
            </a:r>
            <a:r>
              <a:rPr lang="ar-DZ" b="1" dirty="0" err="1" smtClean="0"/>
              <a:t>).</a:t>
            </a:r>
            <a:r>
              <a:rPr lang="ar-DZ" b="1" dirty="0" smtClean="0"/>
              <a:t> </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34</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شؤون التدريس\دراسة الجدوى واختيار الاستثمارات\Project-Management-blog-header.png"/>
          <p:cNvPicPr>
            <a:picLocks noChangeAspect="1" noChangeArrowheads="1"/>
          </p:cNvPicPr>
          <p:nvPr/>
        </p:nvPicPr>
        <p:blipFill>
          <a:blip r:embed="rId2" cstate="print"/>
          <a:srcRect/>
          <a:stretch>
            <a:fillRect/>
          </a:stretch>
        </p:blipFill>
        <p:spPr bwMode="auto">
          <a:xfrm>
            <a:off x="506842" y="71414"/>
            <a:ext cx="8280000" cy="6696075"/>
          </a:xfrm>
          <a:prstGeom prst="rect">
            <a:avLst/>
          </a:prstGeom>
          <a:noFill/>
        </p:spPr>
      </p:pic>
      <p:sp>
        <p:nvSpPr>
          <p:cNvPr id="4" name="Espace réservé du numéro de diapositive 3"/>
          <p:cNvSpPr>
            <a:spLocks noGrp="1"/>
          </p:cNvSpPr>
          <p:nvPr>
            <p:ph type="sldNum" sz="quarter" idx="12"/>
          </p:nvPr>
        </p:nvSpPr>
        <p:spPr/>
        <p:txBody>
          <a:bodyPr/>
          <a:lstStyle/>
          <a:p>
            <a:fld id="{53450200-39BC-42BA-9113-50F889821695}" type="slidenum">
              <a:rPr lang="fr-FR" smtClean="0"/>
              <a:pPr/>
              <a:t>35</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rtl="1"/>
            <a:r>
              <a:rPr lang="ar-SA" b="1" dirty="0" smtClean="0">
                <a:solidFill>
                  <a:srgbClr val="FF0000"/>
                </a:solidFill>
              </a:rPr>
              <a:t>مراحل</a:t>
            </a:r>
            <a:r>
              <a:rPr lang="ar-DZ" b="1" dirty="0" smtClean="0">
                <a:solidFill>
                  <a:srgbClr val="FF0000"/>
                </a:solidFill>
              </a:rPr>
              <a:t> </a:t>
            </a:r>
            <a:r>
              <a:rPr lang="ar-SA" b="1" dirty="0" smtClean="0">
                <a:solidFill>
                  <a:srgbClr val="FF0000"/>
                </a:solidFill>
              </a:rPr>
              <a:t>دراسة الجدوى </a:t>
            </a:r>
            <a:endParaRPr lang="fr-FR" dirty="0">
              <a:solidFill>
                <a:srgbClr val="FF0000"/>
              </a:solidFill>
            </a:endParaRPr>
          </a:p>
        </p:txBody>
      </p:sp>
      <p:sp>
        <p:nvSpPr>
          <p:cNvPr id="3" name="Espace réservé du contenu 2"/>
          <p:cNvSpPr>
            <a:spLocks noGrp="1"/>
          </p:cNvSpPr>
          <p:nvPr>
            <p:ph idx="1"/>
          </p:nvPr>
        </p:nvSpPr>
        <p:spPr/>
        <p:txBody>
          <a:bodyPr/>
          <a:lstStyle/>
          <a:p>
            <a:pPr algn="r" rtl="1">
              <a:buNone/>
            </a:pPr>
            <a:r>
              <a:rPr lang="ar-SA" b="1" dirty="0" smtClean="0"/>
              <a:t>كل مشروع يمر بدورة تتكون من مجموعة مراحل متداخلة ومتفاعلة، تبدأ من كون المشروع فكرة استثمارية إلى أن تنتهي باتخاذ القرار الخاص بإنشائه وتشغيله ومتابعـة وتقييم أداءه وتمثل دراسة الجدوى مرحلة أساسية في هذه الدورة، ويمكن تحديد خطوات تحليل جدوى المشـروع في المراحل التالية</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36</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graphicFrame>
        <p:nvGraphicFramePr>
          <p:cNvPr id="4" name="Diagramme 3"/>
          <p:cNvGraphicFramePr/>
          <p:nvPr/>
        </p:nvGraphicFramePr>
        <p:xfrm>
          <a:off x="357158" y="214290"/>
          <a:ext cx="85725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e 7"/>
          <p:cNvGraphicFramePr/>
          <p:nvPr/>
        </p:nvGraphicFramePr>
        <p:xfrm>
          <a:off x="428596" y="4572008"/>
          <a:ext cx="8429684" cy="21431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Espace réservé du numéro de diapositive 6"/>
          <p:cNvSpPr>
            <a:spLocks noGrp="1"/>
          </p:cNvSpPr>
          <p:nvPr>
            <p:ph type="sldNum" sz="quarter" idx="12"/>
          </p:nvPr>
        </p:nvSpPr>
        <p:spPr/>
        <p:txBody>
          <a:bodyPr/>
          <a:lstStyle/>
          <a:p>
            <a:fld id="{53450200-39BC-42BA-9113-50F889821695}" type="slidenum">
              <a:rPr lang="fr-FR" smtClean="0"/>
              <a:pPr/>
              <a:t>37</a:t>
            </a:fld>
            <a:endParaRPr lang="fr-FR"/>
          </a:p>
        </p:txBody>
      </p:sp>
      <p:sp>
        <p:nvSpPr>
          <p:cNvPr id="9" name="Espace réservé du pied de page 8"/>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rtl="1"/>
            <a:r>
              <a:rPr lang="ar-SA" b="1" dirty="0" smtClean="0">
                <a:solidFill>
                  <a:srgbClr val="FF0000"/>
                </a:solidFill>
              </a:rPr>
              <a:t>دراسة الفرص المتاحة</a:t>
            </a:r>
            <a:r>
              <a:rPr lang="ar-DZ" b="1" dirty="0" smtClean="0">
                <a:solidFill>
                  <a:srgbClr val="FF0000"/>
                </a:solidFill>
              </a:rPr>
              <a:t> (الدراسة الاستطلاعية)</a:t>
            </a:r>
            <a:endParaRPr lang="fr-FR" dirty="0">
              <a:solidFill>
                <a:srgbClr val="FF0000"/>
              </a:solidFill>
            </a:endParaRPr>
          </a:p>
        </p:txBody>
      </p:sp>
      <p:sp>
        <p:nvSpPr>
          <p:cNvPr id="3" name="Espace réservé du contenu 2"/>
          <p:cNvSpPr>
            <a:spLocks noGrp="1"/>
          </p:cNvSpPr>
          <p:nvPr>
            <p:ph idx="1"/>
          </p:nvPr>
        </p:nvSpPr>
        <p:spPr/>
        <p:txBody>
          <a:bodyPr/>
          <a:lstStyle/>
          <a:p>
            <a:pPr algn="r" rtl="1">
              <a:buNone/>
            </a:pPr>
            <a:r>
              <a:rPr lang="ar-SA" b="1" dirty="0" smtClean="0"/>
              <a:t>إن اكتشاف الفرص الاستثمارية أو البحث عنها تعتبر نقطة البداية في عملية تحليل المشروع الاستثماري.</a:t>
            </a:r>
            <a:r>
              <a:rPr lang="ar-DZ" b="1" dirty="0" smtClean="0"/>
              <a:t> </a:t>
            </a:r>
            <a:r>
              <a:rPr lang="ar-SA" b="1" dirty="0" smtClean="0"/>
              <a:t>ففي بعض الأحيان نجد أن الفرص الاستثمارية تكون عبارة عن زيادة نوع جديد من السلع إلى السلع الحالية المتوفرة في السوق، أو عبارة عن تطوير السلع الحالية.</a:t>
            </a:r>
            <a:endParaRPr lang="ar-DZ" b="1" dirty="0" smtClean="0"/>
          </a:p>
          <a:p>
            <a:pPr algn="r" rtl="1">
              <a:buNone/>
            </a:pPr>
            <a:r>
              <a:rPr lang="ar-SA" b="1" dirty="0" smtClean="0"/>
              <a:t>وتشمل</a:t>
            </a:r>
            <a:r>
              <a:rPr lang="ar-DZ" b="1" dirty="0" smtClean="0"/>
              <a:t> </a:t>
            </a:r>
            <a:r>
              <a:rPr lang="ar-SA" b="1" dirty="0" smtClean="0"/>
              <a:t>مرحلة تحليل الفرص الاستثمارية</a:t>
            </a:r>
            <a:r>
              <a:rPr lang="ar-DZ" b="1" dirty="0" smtClean="0"/>
              <a:t> خطوتين</a:t>
            </a:r>
            <a:r>
              <a:rPr lang="ar-SA" b="1" dirty="0" smtClean="0"/>
              <a:t>: التعرف على الفرص الاستثمارية</a:t>
            </a:r>
            <a:r>
              <a:rPr lang="ar-DZ" b="1" dirty="0" smtClean="0"/>
              <a:t>؛ </a:t>
            </a:r>
            <a:r>
              <a:rPr lang="ar-SA" b="1" dirty="0" smtClean="0"/>
              <a:t>التصفية المبدئية للفرص الاستثمارية </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38</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4000" b="1" dirty="0" smtClean="0">
                <a:solidFill>
                  <a:srgbClr val="FF0000"/>
                </a:solidFill>
              </a:rPr>
              <a:t>التعرف على الفرص الاستثمارية</a:t>
            </a:r>
            <a:endParaRPr lang="fr-FR" sz="4000"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هناك مدخلين أساسيين </a:t>
            </a:r>
            <a:r>
              <a:rPr lang="ar-DZ" b="1" dirty="0" smtClean="0"/>
              <a:t>ل</a:t>
            </a:r>
            <a:r>
              <a:rPr lang="ar-SA" b="1" dirty="0" smtClean="0"/>
              <a:t>لتعرف على الفرص الاستثمارية المتاحة</a:t>
            </a:r>
            <a:r>
              <a:rPr lang="ar-DZ" b="1" dirty="0" smtClean="0"/>
              <a:t>، </a:t>
            </a:r>
            <a:r>
              <a:rPr lang="ar-SA" b="1" dirty="0" smtClean="0"/>
              <a:t>هما:</a:t>
            </a:r>
            <a:endParaRPr lang="ar-DZ" b="1" dirty="0" smtClean="0"/>
          </a:p>
          <a:p>
            <a:pPr algn="r" rtl="1">
              <a:buNone/>
            </a:pPr>
            <a:r>
              <a:rPr lang="ar-SA" b="1" dirty="0" smtClean="0">
                <a:effectLst>
                  <a:outerShdw blurRad="38100" dist="38100" dir="2700000" algn="tl">
                    <a:srgbClr val="000000">
                      <a:alpha val="43137"/>
                    </a:srgbClr>
                  </a:outerShdw>
                </a:effectLst>
              </a:rPr>
              <a:t>مدخل التوجه بالسوق: </a:t>
            </a:r>
            <a:r>
              <a:rPr lang="ar-SA" b="1" dirty="0" smtClean="0"/>
              <a:t>أي الاعتماد على إيجاد واكتشاف</a:t>
            </a:r>
            <a:r>
              <a:rPr lang="ar-DZ" b="1" dirty="0" smtClean="0"/>
              <a:t> </a:t>
            </a:r>
            <a:r>
              <a:rPr lang="ar-SA" b="1" dirty="0" smtClean="0"/>
              <a:t>الحاجات غير المشبعة والعمل على إنتاج سلع تشبع هذه الحاجات.</a:t>
            </a:r>
            <a:endParaRPr lang="ar-DZ" b="1" dirty="0" smtClean="0"/>
          </a:p>
          <a:p>
            <a:pPr algn="r" rtl="1">
              <a:buNone/>
            </a:pPr>
            <a:r>
              <a:rPr lang="ar-SA" b="1" dirty="0" smtClean="0">
                <a:effectLst>
                  <a:outerShdw blurRad="38100" dist="38100" dir="2700000" algn="tl">
                    <a:srgbClr val="000000">
                      <a:alpha val="43137"/>
                    </a:srgbClr>
                  </a:outerShdw>
                </a:effectLst>
              </a:rPr>
              <a:t>مدخل التوجه </a:t>
            </a:r>
            <a:r>
              <a:rPr lang="ar-SA" b="1" dirty="0" err="1" smtClean="0">
                <a:effectLst>
                  <a:outerShdw blurRad="38100" dist="38100" dir="2700000" algn="tl">
                    <a:srgbClr val="000000">
                      <a:alpha val="43137"/>
                    </a:srgbClr>
                  </a:outerShdw>
                </a:effectLst>
              </a:rPr>
              <a:t>بالمدخلات</a:t>
            </a:r>
            <a:r>
              <a:rPr lang="ar-SA" b="1" dirty="0" smtClean="0">
                <a:effectLst>
                  <a:outerShdw blurRad="38100" dist="38100" dir="2700000" algn="tl">
                    <a:srgbClr val="000000">
                      <a:alpha val="43137"/>
                    </a:srgbClr>
                  </a:outerShdw>
                </a:effectLst>
              </a:rPr>
              <a:t>: </a:t>
            </a:r>
            <a:r>
              <a:rPr lang="ar-SA" b="1" dirty="0" smtClean="0"/>
              <a:t>أي العمل على استغلال توافر المواد الأولية والموارد الإنتاجية الأخرى في التوصل إلى فكرة سلعة جديدة، ثم تحديد نطاق الحاجة التي تخدمها.</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39</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err="1" smtClean="0"/>
              <a:t>ال</a:t>
            </a:r>
            <a:r>
              <a:rPr lang="ar-DZ" b="1" dirty="0" smtClean="0"/>
              <a:t>أهداف التعليم</a:t>
            </a:r>
            <a:r>
              <a:rPr lang="ar-SA" b="1" dirty="0" err="1" smtClean="0"/>
              <a:t>ية</a:t>
            </a:r>
            <a:endParaRPr lang="fr-FR" dirty="0"/>
          </a:p>
        </p:txBody>
      </p:sp>
      <p:sp>
        <p:nvSpPr>
          <p:cNvPr id="3" name="Espace réservé du contenu 2"/>
          <p:cNvSpPr>
            <a:spLocks noGrp="1"/>
          </p:cNvSpPr>
          <p:nvPr>
            <p:ph idx="1"/>
          </p:nvPr>
        </p:nvSpPr>
        <p:spPr/>
        <p:txBody>
          <a:bodyPr>
            <a:normAutofit fontScale="92500" lnSpcReduction="10000"/>
          </a:bodyPr>
          <a:lstStyle/>
          <a:p>
            <a:pPr algn="r" rtl="1">
              <a:buNone/>
            </a:pPr>
            <a:r>
              <a:rPr lang="ar-SA" b="1" dirty="0" smtClean="0"/>
              <a:t>ت</a:t>
            </a:r>
            <a:r>
              <a:rPr lang="ar-DZ" b="1" dirty="0" smtClean="0"/>
              <a:t>هدف </a:t>
            </a:r>
            <a:r>
              <a:rPr lang="ar-SA" b="1" dirty="0" smtClean="0"/>
              <a:t>المادة</a:t>
            </a:r>
            <a:r>
              <a:rPr lang="ar-DZ" b="1" dirty="0" smtClean="0"/>
              <a:t> إلى</a:t>
            </a:r>
            <a:r>
              <a:rPr lang="ar-SA" b="1" dirty="0" smtClean="0"/>
              <a:t>:</a:t>
            </a:r>
          </a:p>
          <a:p>
            <a:pPr algn="r" rtl="1"/>
            <a:r>
              <a:rPr lang="ar-DZ" b="1" dirty="0" smtClean="0"/>
              <a:t>تعريف الطالب </a:t>
            </a:r>
            <a:r>
              <a:rPr lang="ar-SA" b="1" dirty="0" smtClean="0"/>
              <a:t>بماهية، أنواع ومراحل</a:t>
            </a:r>
            <a:r>
              <a:rPr lang="ar-DZ" b="1" dirty="0" smtClean="0"/>
              <a:t> دراسات الجدوى الاقتصادية</a:t>
            </a:r>
            <a:r>
              <a:rPr lang="ar-SA" b="1" dirty="0" smtClean="0"/>
              <a:t>؛</a:t>
            </a:r>
          </a:p>
          <a:p>
            <a:pPr algn="r" rtl="1"/>
            <a:r>
              <a:rPr lang="ar-DZ" b="1" dirty="0" smtClean="0"/>
              <a:t>تمكين</a:t>
            </a:r>
            <a:r>
              <a:rPr lang="ar-SA" b="1" dirty="0" smtClean="0"/>
              <a:t>ه</a:t>
            </a:r>
            <a:r>
              <a:rPr lang="ar-DZ" b="1" dirty="0" smtClean="0"/>
              <a:t> من تحديد مدى صلاحية المشاريع الاستثمارية من عدة جوانب: بيئية، قانونية، تسويقية، فنية، مالية واجتماعية وغيرها</a:t>
            </a:r>
            <a:r>
              <a:rPr lang="ar-SA" b="1" dirty="0" smtClean="0"/>
              <a:t>؛</a:t>
            </a:r>
            <a:r>
              <a:rPr lang="ar-DZ" b="1" dirty="0" smtClean="0"/>
              <a:t> </a:t>
            </a:r>
            <a:endParaRPr lang="ar-SA" b="1" dirty="0" smtClean="0"/>
          </a:p>
          <a:p>
            <a:pPr algn="r" rtl="1"/>
            <a:r>
              <a:rPr lang="ar-DZ" b="1" dirty="0" smtClean="0"/>
              <a:t>فهم دور التقييم المالي </a:t>
            </a:r>
            <a:r>
              <a:rPr lang="ar-DZ" b="1" dirty="0" err="1" smtClean="0"/>
              <a:t>والاقتصاي</a:t>
            </a:r>
            <a:r>
              <a:rPr lang="ar-DZ" b="1" dirty="0" smtClean="0"/>
              <a:t> للمشاريع الاستثمارية بالتركيز على الأساليب العلمية والعملية المستخدمة في عملية التقييم والكفيلة باختيار أفضل الفرص والبدائل الاستثمارية المتاحة.</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1784"/>
            <a:ext cx="8229600" cy="1143000"/>
          </a:xfrm>
        </p:spPr>
        <p:txBody>
          <a:bodyPr>
            <a:normAutofit/>
          </a:bodyPr>
          <a:lstStyle/>
          <a:p>
            <a:r>
              <a:rPr lang="ar-AE" sz="4000" b="1" dirty="0" smtClean="0">
                <a:solidFill>
                  <a:srgbClr val="FF0000"/>
                </a:solidFill>
              </a:rPr>
              <a:t>مصادر أفكار المشروعات </a:t>
            </a:r>
            <a:endParaRPr lang="fr-FR" sz="4000" dirty="0">
              <a:solidFill>
                <a:srgbClr val="FF0000"/>
              </a:solidFill>
            </a:endParaRPr>
          </a:p>
        </p:txBody>
      </p:sp>
      <p:sp>
        <p:nvSpPr>
          <p:cNvPr id="3" name="Espace réservé du contenu 2"/>
          <p:cNvSpPr>
            <a:spLocks noGrp="1"/>
          </p:cNvSpPr>
          <p:nvPr>
            <p:ph idx="1"/>
          </p:nvPr>
        </p:nvSpPr>
        <p:spPr>
          <a:xfrm>
            <a:off x="457200" y="1783357"/>
            <a:ext cx="8229600" cy="4525963"/>
          </a:xfrm>
        </p:spPr>
        <p:txBody>
          <a:bodyPr>
            <a:noAutofit/>
          </a:bodyPr>
          <a:lstStyle/>
          <a:p>
            <a:pPr algn="r" rtl="1">
              <a:buNone/>
            </a:pPr>
            <a:r>
              <a:rPr lang="ar-AE" b="1" dirty="0" smtClean="0"/>
              <a:t>مصادر أفكار المشروعات متعددة وتختلف من بلد لآخر ومن نشاط لآخر في نفس البلد، ومن</a:t>
            </a:r>
            <a:r>
              <a:rPr lang="ar-SA" b="1" dirty="0" smtClean="0"/>
              <a:t>ها</a:t>
            </a:r>
            <a:r>
              <a:rPr lang="ar-AE" b="1" dirty="0" smtClean="0"/>
              <a:t>:</a:t>
            </a:r>
            <a:endParaRPr lang="fr-FR" b="1" dirty="0" smtClean="0"/>
          </a:p>
          <a:p>
            <a:pPr algn="r" rtl="1"/>
            <a:r>
              <a:rPr lang="ar-AE" b="1" dirty="0" smtClean="0"/>
              <a:t>دراسة بيانات الاستيراد مقارنة مع الإنتاج المحلي </a:t>
            </a:r>
            <a:r>
              <a:rPr lang="ar-SA" b="1" dirty="0" smtClean="0"/>
              <a:t>ت</a:t>
            </a:r>
            <a:r>
              <a:rPr lang="ar-AE" b="1" dirty="0" smtClean="0"/>
              <a:t>عطي مؤشراً لفجوة الطلب عل</a:t>
            </a:r>
            <a:r>
              <a:rPr lang="ar-DZ" b="1" dirty="0" smtClean="0"/>
              <a:t>ى</a:t>
            </a:r>
            <a:r>
              <a:rPr lang="ar-AE" b="1" dirty="0" smtClean="0"/>
              <a:t> السلعة المعنية محلياً.</a:t>
            </a:r>
            <a:endParaRPr lang="fr-FR" b="1" dirty="0" smtClean="0"/>
          </a:p>
          <a:p>
            <a:pPr algn="r" rtl="1"/>
            <a:r>
              <a:rPr lang="ar-AE" b="1" dirty="0" smtClean="0"/>
              <a:t>دراسة جانب العرض حيث يمثل توفر بعض الموارد محلياً بتكلفة مناسبة مؤشراً لفرص استثمارية لاستغلال هذه الموارد.</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40</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AE" b="1" dirty="0" smtClean="0"/>
              <a:t>دراسة بعض الظواهر مثل وجود ازدحام في أماكن بيع بعض المنتجات.</a:t>
            </a:r>
            <a:endParaRPr lang="fr-FR" b="1" dirty="0" smtClean="0"/>
          </a:p>
          <a:p>
            <a:pPr algn="r" rtl="1"/>
            <a:r>
              <a:rPr lang="ar-AE" b="1" dirty="0" smtClean="0"/>
              <a:t>زيارة المعارض والتعرف على المنتجات والأفكار الجديدة</a:t>
            </a:r>
            <a:r>
              <a:rPr lang="ar-SA" b="1" dirty="0" err="1" smtClean="0"/>
              <a:t>.</a:t>
            </a:r>
            <a:endParaRPr lang="fr-FR" b="1" dirty="0" smtClean="0"/>
          </a:p>
          <a:p>
            <a:pPr algn="r" rtl="1"/>
            <a:r>
              <a:rPr lang="ar-AE" b="1" dirty="0" smtClean="0"/>
              <a:t>بعض الجهات المختصة حكومية أو خاصة تقدم دراسات مبدئية وتروج لبعض الفرص الاستثمارية</a:t>
            </a:r>
            <a:r>
              <a:rPr lang="ar-SA" b="1" dirty="0" err="1" smtClean="0"/>
              <a:t>.</a:t>
            </a:r>
            <a:endParaRPr lang="ar-DZ" b="1" dirty="0" smtClean="0"/>
          </a:p>
          <a:p>
            <a:pPr algn="r" rtl="1">
              <a:buNone/>
            </a:pPr>
            <a:endParaRPr lang="fr-FR"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41</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0325" y="476673"/>
            <a:ext cx="9021763" cy="6120680"/>
          </a:xfrm>
          <a:prstGeom prst="rect">
            <a:avLst/>
          </a:prstGeom>
          <a:noFill/>
          <a:ln w="9525">
            <a:noFill/>
            <a:miter lim="800000"/>
            <a:headEnd/>
            <a:tailEnd/>
          </a:ln>
          <a:effectLst/>
        </p:spPr>
      </p:pic>
      <p:sp>
        <p:nvSpPr>
          <p:cNvPr id="4" name="Espace réservé du numéro de diapositive 3"/>
          <p:cNvSpPr>
            <a:spLocks noGrp="1"/>
          </p:cNvSpPr>
          <p:nvPr>
            <p:ph type="sldNum" sz="quarter" idx="12"/>
          </p:nvPr>
        </p:nvSpPr>
        <p:spPr/>
        <p:txBody>
          <a:bodyPr/>
          <a:lstStyle/>
          <a:p>
            <a:fld id="{53450200-39BC-42BA-9113-50F889821695}" type="slidenum">
              <a:rPr lang="fr-FR" smtClean="0"/>
              <a:pPr/>
              <a:t>42</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2"/>
          <p:cNvPicPr>
            <a:picLocks noChangeAspect="1" noChangeArrowheads="1"/>
          </p:cNvPicPr>
          <p:nvPr/>
        </p:nvPicPr>
        <p:blipFill>
          <a:blip r:embed="rId2" cstate="print"/>
          <a:srcRect/>
          <a:stretch>
            <a:fillRect/>
          </a:stretch>
        </p:blipFill>
        <p:spPr bwMode="auto">
          <a:xfrm>
            <a:off x="0" y="63338"/>
            <a:ext cx="9143999" cy="6580372"/>
          </a:xfrm>
          <a:prstGeom prst="rect">
            <a:avLst/>
          </a:prstGeom>
          <a:noFill/>
          <a:ln w="9525">
            <a:noFill/>
            <a:miter lim="800000"/>
            <a:headEnd/>
            <a:tailEnd/>
          </a:ln>
          <a:effectLst/>
        </p:spPr>
      </p:pic>
      <p:sp>
        <p:nvSpPr>
          <p:cNvPr id="4" name="Espace réservé du numéro de diapositive 3"/>
          <p:cNvSpPr>
            <a:spLocks noGrp="1"/>
          </p:cNvSpPr>
          <p:nvPr>
            <p:ph type="sldNum" sz="quarter" idx="12"/>
          </p:nvPr>
        </p:nvSpPr>
        <p:spPr/>
        <p:txBody>
          <a:bodyPr/>
          <a:lstStyle/>
          <a:p>
            <a:fld id="{53450200-39BC-42BA-9113-50F889821695}" type="slidenum">
              <a:rPr lang="fr-FR" smtClean="0"/>
              <a:pPr/>
              <a:t>43</a:t>
            </a:fld>
            <a:endParaRPr lang="fr-FR"/>
          </a:p>
        </p:txBody>
      </p:sp>
      <p:sp>
        <p:nvSpPr>
          <p:cNvPr id="5" name="Espace réservé du pied de page 4"/>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SA" b="1" dirty="0" smtClean="0">
                <a:solidFill>
                  <a:srgbClr val="FF0000"/>
                </a:solidFill>
              </a:rPr>
              <a:t>دراسة الجدوى المبدئية</a:t>
            </a:r>
            <a:r>
              <a:rPr lang="ar-DZ" b="1" dirty="0" smtClean="0">
                <a:solidFill>
                  <a:srgbClr val="FF0000"/>
                </a:solidFill>
              </a:rPr>
              <a:t> </a:t>
            </a:r>
            <a:r>
              <a:rPr lang="fr-FR" dirty="0" err="1" smtClean="0">
                <a:solidFill>
                  <a:srgbClr val="FF0000"/>
                </a:solidFill>
              </a:rPr>
              <a:t>Pre</a:t>
            </a:r>
            <a:r>
              <a:rPr lang="fr-FR" dirty="0" smtClean="0">
                <a:solidFill>
                  <a:srgbClr val="FF0000"/>
                </a:solidFill>
              </a:rPr>
              <a:t>-</a:t>
            </a:r>
            <a:r>
              <a:rPr lang="fr-FR" dirty="0" err="1" smtClean="0">
                <a:solidFill>
                  <a:srgbClr val="FF0000"/>
                </a:solidFill>
              </a:rPr>
              <a:t>Feasibility</a:t>
            </a:r>
            <a:r>
              <a:rPr lang="fr-FR" dirty="0" smtClean="0">
                <a:solidFill>
                  <a:srgbClr val="FF0000"/>
                </a:solidFill>
              </a:rPr>
              <a:t> </a:t>
            </a:r>
            <a:r>
              <a:rPr lang="fr-FR" dirty="0" err="1" smtClean="0">
                <a:solidFill>
                  <a:srgbClr val="FF0000"/>
                </a:solidFill>
              </a:rPr>
              <a:t>Study</a:t>
            </a:r>
            <a:r>
              <a:rPr lang="ar-SA"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هي عبارة عن استطلاع أولي الهدف منه هو التأكد من عدم وجود مشاكل جوهرية تعوق تنفيذ المشروع الاستثماري. </a:t>
            </a:r>
            <a:endParaRPr lang="fr-FR" b="1" dirty="0" smtClean="0"/>
          </a:p>
          <a:p>
            <a:pPr algn="r" rtl="1">
              <a:buNone/>
            </a:pPr>
            <a:r>
              <a:rPr lang="ar-SA" b="1" dirty="0" smtClean="0"/>
              <a:t>ودراسة الجدوى المبدئية أو الدراسة السابقة للجدوى لا تتطلب الفحص الدقيق والتفصيلي كما هو الحال في دراسات الجدوى المفصلة الأمر الذي يؤدي إلى عدم تحمل من يقوم </a:t>
            </a:r>
            <a:r>
              <a:rPr lang="ar-SA" b="1" dirty="0" err="1" smtClean="0"/>
              <a:t>بها</a:t>
            </a:r>
            <a:r>
              <a:rPr lang="ar-SA" b="1" dirty="0" smtClean="0"/>
              <a:t> نفقات كبيرة.</a:t>
            </a:r>
          </a:p>
          <a:p>
            <a:pPr algn="r" rtl="1">
              <a:buNone/>
            </a:pPr>
            <a:r>
              <a:rPr lang="ar-AE" b="1" dirty="0" smtClean="0"/>
              <a:t>وعليه فدراسة الجدوى المبدئية ما هي إلا دراسة استكشافية للأفكار الاستثمارية يتم الاعتماد على نتائجها في تقرير القيام بدراسة الجدوى التفصيلية أو التوقف عند هذا الحد من الدراسة لبعض الفرص الاستثمارية.</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44</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ويمكن تسميتها أيضا الدراسة التمهيدية أو دراسة الفكرة</a:t>
            </a:r>
            <a:r>
              <a:rPr lang="ar-DZ" b="1" dirty="0" err="1" smtClean="0"/>
              <a:t>.</a:t>
            </a:r>
            <a:r>
              <a:rPr lang="ar-SA" b="1" dirty="0" smtClean="0"/>
              <a:t> دراسة الجدوى التفصيلية المتعمقة مكلفة؛ ولذلك فإن المطلوب هو دراسة </a:t>
            </a:r>
            <a:r>
              <a:rPr lang="ar-DZ" b="1" dirty="0" smtClean="0"/>
              <a:t>ج</a:t>
            </a:r>
            <a:r>
              <a:rPr lang="ar-SA" b="1" dirty="0" smtClean="0"/>
              <a:t>دوى مبسط</a:t>
            </a:r>
            <a:r>
              <a:rPr lang="ar-DZ" b="1" dirty="0" smtClean="0"/>
              <a:t>ة</a:t>
            </a:r>
            <a:r>
              <a:rPr lang="ar-SA" b="1" dirty="0" smtClean="0"/>
              <a:t> </a:t>
            </a:r>
            <a:r>
              <a:rPr lang="ar-DZ" b="1" dirty="0" smtClean="0"/>
              <a:t>ت</a:t>
            </a:r>
            <a:r>
              <a:rPr lang="ar-SA" b="1" dirty="0" smtClean="0"/>
              <a:t>ساعد على اتخاذ القرار قبول فكرة المشروع أو رفضه</a:t>
            </a:r>
            <a:r>
              <a:rPr lang="ar-DZ" b="1" dirty="0" smtClean="0"/>
              <a:t>ا</a:t>
            </a:r>
            <a:r>
              <a:rPr lang="ar-SA" b="1" dirty="0" err="1" smtClean="0"/>
              <a:t>.</a:t>
            </a:r>
            <a:endParaRPr lang="ar-SA" b="1" dirty="0" smtClean="0"/>
          </a:p>
          <a:p>
            <a:pPr algn="r" rtl="1">
              <a:buNone/>
            </a:pPr>
            <a:r>
              <a:rPr lang="ar-SA" b="1" dirty="0" smtClean="0"/>
              <a:t>وتظهر أهمية الدراسة المبدئية في أنها تظهر مدى اتساق المشروع مع البيئة المحيطة ومدى توافق</a:t>
            </a:r>
            <a:r>
              <a:rPr lang="ar-DZ" b="1" dirty="0" smtClean="0"/>
              <a:t>ه</a:t>
            </a:r>
            <a:r>
              <a:rPr lang="ar-SA" b="1" dirty="0" smtClean="0"/>
              <a:t> مع النظام السياسي والاقتصادي والاجتماعي ومنظومة القيم الخاصة بالمجتمع.</a:t>
            </a:r>
            <a:endParaRPr lang="ar-DZ"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45</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SA" b="1" dirty="0" smtClean="0"/>
              <a:t>وتهدف الدراسة المبدئية إلى </a:t>
            </a:r>
            <a:r>
              <a:rPr lang="ar-DZ" b="1" dirty="0" smtClean="0"/>
              <a:t>تقييم مدى الحاجة إلى دراسات جدوى تفصيلية</a:t>
            </a:r>
            <a:r>
              <a:rPr lang="ar-SA" b="1" dirty="0" smtClean="0"/>
              <a:t> </a:t>
            </a:r>
            <a:r>
              <a:rPr lang="ar-DZ" b="1" dirty="0" smtClean="0"/>
              <a:t>ل</a:t>
            </a:r>
            <a:r>
              <a:rPr lang="ar-SA" b="1" dirty="0" smtClean="0"/>
              <a:t>لمشروع الاستثماري المقترح.</a:t>
            </a:r>
            <a:r>
              <a:rPr lang="ar-DZ" b="1" dirty="0" smtClean="0"/>
              <a:t> </a:t>
            </a:r>
            <a:r>
              <a:rPr lang="ar-SA" b="1" dirty="0" smtClean="0"/>
              <a:t>كما تهدف إلى دراسة البيئة المحيطة بالمشروع سواء في معناها العام أو في معناها الخاص.</a:t>
            </a:r>
          </a:p>
          <a:p>
            <a:pPr algn="r" rtl="1">
              <a:lnSpc>
                <a:spcPct val="110000"/>
              </a:lnSpc>
              <a:buNone/>
            </a:pPr>
            <a:r>
              <a:rPr lang="ar-SA" b="1" dirty="0" smtClean="0"/>
              <a:t>فيها يتم اتخاذ قرار بقبول أو تعديل أو رفض تنفيذ المشروع الاستثماري، وذلك قبل الاستمرار</a:t>
            </a:r>
            <a:r>
              <a:rPr lang="ar-DZ" b="1" dirty="0" smtClean="0"/>
              <a:t> </a:t>
            </a:r>
            <a:r>
              <a:rPr lang="ar-SA" b="1" dirty="0" smtClean="0"/>
              <a:t>في المزيد من دراسات جدواه.</a:t>
            </a:r>
            <a:r>
              <a:rPr lang="ar-DZ" b="1" dirty="0" smtClean="0"/>
              <a:t> وفي ضوء نتائجها يتخذ المستثمر القرار إما بالتخلي عن الفكرة موضوع الدراسة أو مواصلة الدراسة التفصيلية.</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46</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 </a:t>
            </a:r>
            <a:r>
              <a:rPr lang="ar-DZ" b="1" dirty="0" smtClean="0"/>
              <a:t>ب</a:t>
            </a:r>
            <a:r>
              <a:rPr lang="ar-SA" b="1" dirty="0" smtClean="0"/>
              <a:t>ذلك </a:t>
            </a:r>
            <a:r>
              <a:rPr lang="ar-DZ" b="1" dirty="0" smtClean="0"/>
              <a:t>فهي ته</a:t>
            </a:r>
            <a:r>
              <a:rPr lang="ar-SA" b="1" dirty="0" smtClean="0"/>
              <a:t>دف </a:t>
            </a:r>
            <a:r>
              <a:rPr lang="ar-DZ" b="1" dirty="0" err="1" smtClean="0"/>
              <a:t>إلى:</a:t>
            </a:r>
            <a:endParaRPr lang="ar-DZ" b="1" dirty="0" smtClean="0"/>
          </a:p>
          <a:p>
            <a:pPr algn="r" rtl="1"/>
            <a:r>
              <a:rPr lang="ar-SA" b="1" dirty="0" smtClean="0"/>
              <a:t>التأكد من عدم وجود عوائق جوهرية أمامه أو عدم</a:t>
            </a:r>
            <a:r>
              <a:rPr lang="ar-DZ" b="1" dirty="0" smtClean="0"/>
              <a:t> </a:t>
            </a:r>
            <a:r>
              <a:rPr lang="ar-SA" b="1" dirty="0" smtClean="0"/>
              <a:t>جدوى إقامته لظروف قانونية أو بيئية أو عدم وجود منافذ توزيع جيدة لمنتجاته</a:t>
            </a:r>
            <a:r>
              <a:rPr lang="ar-DZ" b="1" dirty="0" err="1" smtClean="0"/>
              <a:t>.</a:t>
            </a:r>
            <a:endParaRPr lang="ar-DZ" b="1" dirty="0" smtClean="0"/>
          </a:p>
          <a:p>
            <a:pPr algn="r" rtl="1"/>
            <a:r>
              <a:rPr lang="ar-SA" b="1" dirty="0" smtClean="0"/>
              <a:t>التأكد</a:t>
            </a:r>
            <a:r>
              <a:rPr lang="ar-DZ" b="1" dirty="0" smtClean="0"/>
              <a:t> </a:t>
            </a:r>
            <a:r>
              <a:rPr lang="ar-SA" b="1" dirty="0" smtClean="0"/>
              <a:t>من كفاية الموارد المالية المتاحة لتغطية تكاليف الإنشاء الأولية وتكاليف التشغيل لمدة دورة إنتاجية</a:t>
            </a:r>
            <a:r>
              <a:rPr lang="ar-DZ" b="1" dirty="0" smtClean="0"/>
              <a:t> </a:t>
            </a:r>
            <a:r>
              <a:rPr lang="ar-SA" b="1" dirty="0" smtClean="0"/>
              <a:t>على الأقل</a:t>
            </a:r>
            <a:r>
              <a:rPr lang="ar-DZ" b="1" dirty="0" err="1" smtClean="0"/>
              <a:t>.</a:t>
            </a:r>
            <a:endParaRPr lang="ar-DZ" b="1" dirty="0" smtClean="0"/>
          </a:p>
          <a:p>
            <a:pPr algn="r" rtl="1"/>
            <a:r>
              <a:rPr lang="ar-SA" b="1" dirty="0" smtClean="0"/>
              <a:t>التأكد</a:t>
            </a:r>
            <a:r>
              <a:rPr lang="ar-DZ" b="1" dirty="0" smtClean="0"/>
              <a:t> </a:t>
            </a:r>
            <a:r>
              <a:rPr lang="ar-SA" b="1" dirty="0" smtClean="0"/>
              <a:t>من مدى توفر عناصر الإنتاج الأساسية اللازمة لإقامة المشروع وتشغيله ومدى توفر الكفاءات الفنية والإدارية القادرة على إدارته</a:t>
            </a:r>
            <a:r>
              <a:rPr lang="ar-DZ" b="1" dirty="0" err="1" smtClean="0"/>
              <a:t>.</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47</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268760"/>
            <a:ext cx="8229600" cy="4525963"/>
          </a:xfrm>
        </p:spPr>
        <p:txBody>
          <a:bodyPr>
            <a:noAutofit/>
          </a:bodyPr>
          <a:lstStyle/>
          <a:p>
            <a:pPr algn="r" rtl="1">
              <a:buNone/>
            </a:pPr>
            <a:r>
              <a:rPr lang="ar-SA" b="1" dirty="0" smtClean="0"/>
              <a:t>كما ينبغي التأكد من خلال</a:t>
            </a:r>
            <a:r>
              <a:rPr lang="ar-DZ" b="1" dirty="0" smtClean="0"/>
              <a:t> </a:t>
            </a:r>
            <a:r>
              <a:rPr lang="ar-SA" b="1" dirty="0" smtClean="0"/>
              <a:t>هذه الدراسة من وجود مؤشرات مبدئية على أن المشروع المقترح مربح، بالإضافة إلى تبيان أهم</a:t>
            </a:r>
            <a:r>
              <a:rPr lang="ar-DZ" b="1" dirty="0" smtClean="0"/>
              <a:t> </a:t>
            </a:r>
            <a:r>
              <a:rPr lang="ar-SA" b="1" dirty="0" smtClean="0"/>
              <a:t>المشاكل التي يمكن أن تواجه إقامة المشروع والحلول المقترحة لها.</a:t>
            </a:r>
            <a:endParaRPr lang="ar-DZ" b="1" dirty="0" smtClean="0"/>
          </a:p>
          <a:p>
            <a:pPr algn="r" rtl="1">
              <a:buNone/>
            </a:pPr>
            <a:r>
              <a:rPr lang="ar-SA" b="1" dirty="0" smtClean="0"/>
              <a:t>كما تمكن دراسة الجدوى</a:t>
            </a:r>
            <a:r>
              <a:rPr lang="ar-DZ" b="1" dirty="0" smtClean="0"/>
              <a:t> </a:t>
            </a:r>
            <a:r>
              <a:rPr lang="ar-SA" b="1" dirty="0" smtClean="0"/>
              <a:t>المبدئية من الإلمام بعدة جوانب </a:t>
            </a:r>
            <a:r>
              <a:rPr lang="ar-SA" b="1" dirty="0" err="1" smtClean="0"/>
              <a:t>منها:</a:t>
            </a:r>
            <a:endParaRPr lang="ar-SA" b="1" dirty="0" smtClean="0"/>
          </a:p>
          <a:p>
            <a:pPr algn="r" rtl="1">
              <a:buNone/>
            </a:pPr>
            <a:r>
              <a:rPr lang="ar-SA" b="1" dirty="0" smtClean="0"/>
              <a:t>- التعرف على حالة الاقتصاد الوطني وهويته وتوجهاته وسياساته الاقتصادية، ومدى</a:t>
            </a:r>
            <a:r>
              <a:rPr lang="ar-DZ" b="1" dirty="0" smtClean="0"/>
              <a:t> </a:t>
            </a:r>
            <a:r>
              <a:rPr lang="ar-SA" b="1" dirty="0" smtClean="0"/>
              <a:t>الاستقرار السياسي والاجتماعي، مع تحديد ما إذا كانت أهداف المشروع لا تتعارض مع الأهداف</a:t>
            </a:r>
            <a:r>
              <a:rPr lang="ar-DZ" b="1" dirty="0" smtClean="0"/>
              <a:t> </a:t>
            </a:r>
            <a:r>
              <a:rPr lang="ar-SA" b="1" dirty="0" smtClean="0"/>
              <a:t>العامة للمجتمع بما في ذلك القيم والعادات والتقاليد.</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48</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SA" b="1" dirty="0" smtClean="0"/>
              <a:t>- الحاجة إلى منتجات المشروع، مما يعني التعرف على حالة السوق وطبيعتها واتجاهات</a:t>
            </a:r>
            <a:r>
              <a:rPr lang="ar-DZ" b="1" dirty="0" smtClean="0"/>
              <a:t> </a:t>
            </a:r>
            <a:r>
              <a:rPr lang="ar-SA" b="1" dirty="0" smtClean="0"/>
              <a:t>الطلب والأسعار السائدة ورغبات المستهلكين وأذواقهم ودوافعهم تجاه هذا النوع من المنتجات</a:t>
            </a:r>
            <a:r>
              <a:rPr lang="ar-DZ" b="1" dirty="0" smtClean="0"/>
              <a:t> </a:t>
            </a:r>
            <a:r>
              <a:rPr lang="ar-SA" b="1" dirty="0" smtClean="0"/>
              <a:t>مع إجراء مسح للمشروعات المماثلة والمنافسة والتي منحت لها تراخيص للإنشاء.</a:t>
            </a:r>
          </a:p>
          <a:p>
            <a:pPr algn="r" rtl="1">
              <a:lnSpc>
                <a:spcPct val="110000"/>
              </a:lnSpc>
              <a:buNone/>
            </a:pPr>
            <a:r>
              <a:rPr lang="ar-SA" b="1" dirty="0" smtClean="0"/>
              <a:t>- مستوى التكنولوجيا وبدائلها بالنسبة لنشاط المشروع ومدى توفر عناصر الإنتاج</a:t>
            </a:r>
            <a:r>
              <a:rPr lang="ar-DZ" b="1" dirty="0" smtClean="0"/>
              <a:t> </a:t>
            </a:r>
            <a:r>
              <a:rPr lang="ar-SA" b="1" dirty="0" smtClean="0"/>
              <a:t>والعمالة، مع تبيان القيود على استيراد العمالة والتكنولوجيا إن وجدت، ودراسة خصائص</a:t>
            </a:r>
            <a:r>
              <a:rPr lang="ar-DZ" b="1" dirty="0" smtClean="0"/>
              <a:t> </a:t>
            </a:r>
            <a:r>
              <a:rPr lang="ar-SA" b="1" dirty="0" smtClean="0"/>
              <a:t>الأرض والخامات مما يبين مدى توفر العنصر الفني للمشروع.</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49</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dirty="0" smtClean="0"/>
              <a:t>المعارف </a:t>
            </a:r>
            <a:r>
              <a:rPr lang="ar-DZ" b="1" dirty="0" err="1" smtClean="0"/>
              <a:t>الس</a:t>
            </a:r>
            <a:r>
              <a:rPr lang="ar-SA" b="1" dirty="0" smtClean="0"/>
              <a:t>ا</a:t>
            </a:r>
            <a:r>
              <a:rPr lang="ar-DZ" b="1" dirty="0" smtClean="0"/>
              <a:t>بقة المطلوبة</a:t>
            </a:r>
            <a:endParaRPr lang="fr-FR" dirty="0"/>
          </a:p>
        </p:txBody>
      </p:sp>
      <p:sp>
        <p:nvSpPr>
          <p:cNvPr id="3" name="Espace réservé du contenu 2"/>
          <p:cNvSpPr>
            <a:spLocks noGrp="1"/>
          </p:cNvSpPr>
          <p:nvPr>
            <p:ph idx="1"/>
          </p:nvPr>
        </p:nvSpPr>
        <p:spPr/>
        <p:txBody>
          <a:bodyPr/>
          <a:lstStyle/>
          <a:p>
            <a:pPr algn="r" rtl="1"/>
            <a:r>
              <a:rPr lang="ar-SA" b="1" dirty="0" smtClean="0"/>
              <a:t>أساسيات في الإدارة المالية؛</a:t>
            </a:r>
          </a:p>
          <a:p>
            <a:pPr algn="r" rtl="1"/>
            <a:r>
              <a:rPr lang="ar-SA" b="1" dirty="0" smtClean="0"/>
              <a:t>محاسبة مالية وتحليلية؛</a:t>
            </a:r>
          </a:p>
          <a:p>
            <a:pPr algn="r" rtl="1"/>
            <a:r>
              <a:rPr lang="ar-SA" b="1" dirty="0" smtClean="0"/>
              <a:t>رياضيات مالية؛</a:t>
            </a:r>
          </a:p>
          <a:p>
            <a:pPr algn="r" rtl="1"/>
            <a:r>
              <a:rPr lang="ar-SA" b="1" dirty="0" smtClean="0"/>
              <a:t>إحصاء وصفي ورياضي؛</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5</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 مؤشرات تشجيع الاستثمار وحوافزه، ونظم التعامل مع المستثمرين بما في ذلك</a:t>
            </a:r>
            <a:r>
              <a:rPr lang="ar-DZ" b="1" dirty="0" smtClean="0"/>
              <a:t> </a:t>
            </a:r>
            <a:r>
              <a:rPr lang="ar-SA" b="1" dirty="0" smtClean="0"/>
              <a:t>التعرف على مدى صعوبة الحصول على تراخيص إقامة المشروع ومدى تعقد الإجراءات الإدارية.</a:t>
            </a:r>
          </a:p>
          <a:p>
            <a:pPr algn="r" rtl="1">
              <a:buNone/>
            </a:pPr>
            <a:r>
              <a:rPr lang="ar-SA" b="1" dirty="0" smtClean="0"/>
              <a:t>- وأخيرا تقدير تكاليف دراسات الجدوى التفصيلية ومدى تناسبها مع حجم رأس</a:t>
            </a:r>
            <a:r>
              <a:rPr lang="ar-DZ" b="1" dirty="0" smtClean="0"/>
              <a:t> </a:t>
            </a:r>
            <a:r>
              <a:rPr lang="ar-SA" b="1" dirty="0" smtClean="0"/>
              <a:t>المال المخصص مبدئيا للاستثمار في المشروع، لمعرفة ما إذا كان المشروع يستحق إجراء دراسات</a:t>
            </a:r>
            <a:r>
              <a:rPr lang="ar-DZ" b="1" dirty="0" smtClean="0"/>
              <a:t> </a:t>
            </a:r>
            <a:r>
              <a:rPr lang="ar-SA" b="1" dirty="0" smtClean="0"/>
              <a:t>جدوى تفصيلية أم لا، بالإضافة إلى تحديد الجوانب التي تحتاج إلى اهتمام أكثر، وتقدير التكاليف</a:t>
            </a:r>
            <a:r>
              <a:rPr lang="ar-DZ" b="1" dirty="0" smtClean="0"/>
              <a:t> </a:t>
            </a:r>
            <a:r>
              <a:rPr lang="ar-SA" b="1" dirty="0" smtClean="0"/>
              <a:t>الإجمالية وحجم التمويل اللازم للمشروع.</a:t>
            </a:r>
            <a:endParaRPr lang="fr-FR" b="1" dirty="0" smtClean="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50</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b="1" dirty="0" smtClean="0"/>
              <a:t>محتوى المادة</a:t>
            </a:r>
            <a:endParaRPr lang="fr-FR" b="1" dirty="0"/>
          </a:p>
        </p:txBody>
      </p:sp>
      <p:sp>
        <p:nvSpPr>
          <p:cNvPr id="3" name="Espace réservé du contenu 2"/>
          <p:cNvSpPr>
            <a:spLocks noGrp="1"/>
          </p:cNvSpPr>
          <p:nvPr>
            <p:ph idx="1"/>
          </p:nvPr>
        </p:nvSpPr>
        <p:spPr/>
        <p:txBody>
          <a:bodyPr/>
          <a:lstStyle/>
          <a:p>
            <a:pPr marL="514350" lvl="0" indent="-514350" algn="r" rtl="1">
              <a:buFont typeface="+mj-lt"/>
              <a:buAutoNum type="arabicPeriod"/>
            </a:pPr>
            <a:r>
              <a:rPr lang="ar-DZ" b="1" dirty="0" smtClean="0"/>
              <a:t>مدخل عام لدراسة الجدوى وتقييم المشاريع الاستثمارية</a:t>
            </a:r>
            <a:endParaRPr lang="fr-FR" b="1" dirty="0" smtClean="0"/>
          </a:p>
          <a:p>
            <a:pPr marL="514350" lvl="0" indent="-514350" algn="r" rtl="1">
              <a:buFont typeface="+mj-lt"/>
              <a:buAutoNum type="arabicPeriod"/>
            </a:pPr>
            <a:r>
              <a:rPr lang="ar-DZ" b="1" dirty="0" smtClean="0"/>
              <a:t>طرق تقييم المشاريع الاستثمارية</a:t>
            </a:r>
            <a:endParaRPr lang="fr-FR" b="1" dirty="0" smtClean="0"/>
          </a:p>
          <a:p>
            <a:pPr marL="514350" lvl="0" indent="-514350" algn="r" rtl="1">
              <a:buFont typeface="+mj-lt"/>
              <a:buAutoNum type="arabicPeriod"/>
            </a:pPr>
            <a:r>
              <a:rPr lang="ar-SA" b="1" dirty="0" smtClean="0"/>
              <a:t>نموذج </a:t>
            </a:r>
            <a:r>
              <a:rPr lang="ar-SA" b="1" dirty="0" err="1" smtClean="0"/>
              <a:t>وينستون</a:t>
            </a:r>
            <a:r>
              <a:rPr lang="ar-SA" b="1" dirty="0" smtClean="0"/>
              <a:t> </a:t>
            </a:r>
            <a:r>
              <a:rPr lang="ar-SA" b="1" dirty="0" err="1" smtClean="0"/>
              <a:t>وبريجهام</a:t>
            </a:r>
            <a:r>
              <a:rPr lang="ar-SA" b="1" dirty="0" smtClean="0"/>
              <a:t> لتحديد التدفقات النقدية</a:t>
            </a:r>
            <a:endParaRPr lang="fr-FR" b="1" dirty="0" smtClean="0"/>
          </a:p>
          <a:p>
            <a:pPr marL="514350" lvl="0" indent="-514350" algn="r" rtl="1">
              <a:buFont typeface="+mj-lt"/>
              <a:buAutoNum type="arabicPeriod"/>
            </a:pPr>
            <a:r>
              <a:rPr lang="ar-DZ" b="1" dirty="0" smtClean="0"/>
              <a:t>تكلفة رأس المال	</a:t>
            </a:r>
            <a:endParaRPr lang="fr-FR" b="1" dirty="0" smtClean="0"/>
          </a:p>
          <a:p>
            <a:pPr marL="514350" lvl="0" indent="-514350" algn="r" rtl="1">
              <a:buFont typeface="+mj-lt"/>
              <a:buAutoNum type="arabicPeriod"/>
            </a:pPr>
            <a:r>
              <a:rPr lang="ar-DZ" b="1" dirty="0" smtClean="0"/>
              <a:t>تقييم المشاريع الاستثمارية في حالة عدم التأكد والمخاطرة</a:t>
            </a:r>
            <a:endParaRPr lang="fr-FR" b="1" dirty="0" smtClean="0"/>
          </a:p>
          <a:p>
            <a:pPr marL="514350" indent="-514350" algn="r">
              <a:buFont typeface="+mj-lt"/>
              <a:buAutoNum type="arabicPeriod"/>
            </a:pP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6</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smtClean="0"/>
              <a:t>بعض المراجع</a:t>
            </a:r>
            <a:endParaRPr lang="fr-FR" b="1" dirty="0"/>
          </a:p>
        </p:txBody>
      </p:sp>
      <p:sp>
        <p:nvSpPr>
          <p:cNvPr id="3" name="Espace réservé du contenu 2"/>
          <p:cNvSpPr>
            <a:spLocks noGrp="1"/>
          </p:cNvSpPr>
          <p:nvPr>
            <p:ph idx="1"/>
          </p:nvPr>
        </p:nvSpPr>
        <p:spPr/>
        <p:txBody>
          <a:bodyPr>
            <a:normAutofit fontScale="92500" lnSpcReduction="10000"/>
          </a:bodyPr>
          <a:lstStyle/>
          <a:p>
            <a:pPr algn="r" rtl="1"/>
            <a:r>
              <a:rPr lang="ar-SA" b="1" dirty="0" smtClean="0"/>
              <a:t>فرد </a:t>
            </a:r>
            <a:r>
              <a:rPr lang="ar-SA" b="1" dirty="0" err="1" smtClean="0"/>
              <a:t>ويستون</a:t>
            </a:r>
            <a:r>
              <a:rPr lang="ar-SA" b="1" dirty="0" smtClean="0"/>
              <a:t> يوجين </a:t>
            </a:r>
            <a:r>
              <a:rPr lang="ar-SA" b="1" dirty="0" err="1" smtClean="0"/>
              <a:t>برجام</a:t>
            </a:r>
            <a:r>
              <a:rPr lang="ar-SA" b="1" dirty="0" smtClean="0"/>
              <a:t>، التمويل الإداري، الجزء الثاني، دار المريخ، الرياض، 2003.                             658.256</a:t>
            </a:r>
          </a:p>
          <a:p>
            <a:pPr algn="r" rtl="1"/>
            <a:r>
              <a:rPr lang="ar-SA" b="1" dirty="0" err="1" smtClean="0"/>
              <a:t>أجين</a:t>
            </a:r>
            <a:r>
              <a:rPr lang="ar-SA" b="1" dirty="0" smtClean="0"/>
              <a:t> برغام، الإدارة المالية 2: أسس تقييم المشاريع – تقييم الشركات – القرارات التمويلية </a:t>
            </a:r>
            <a:r>
              <a:rPr lang="ar-SA" b="1" dirty="0" err="1" smtClean="0"/>
              <a:t>الاستراتيجية</a:t>
            </a:r>
            <a:r>
              <a:rPr lang="ar-SA" b="1" dirty="0" smtClean="0"/>
              <a:t>، شعاع للنشر والعلوم، حلب، 2010.</a:t>
            </a:r>
          </a:p>
          <a:p>
            <a:pPr algn="r" rtl="1"/>
            <a:r>
              <a:rPr lang="ar-SA" b="1" dirty="0" smtClean="0"/>
              <a:t>طلال كداوي، تقييم القرارات الاستثمارية، </a:t>
            </a:r>
            <a:r>
              <a:rPr lang="ar-SA" b="1" dirty="0" err="1" smtClean="0"/>
              <a:t>اليازوري</a:t>
            </a:r>
            <a:r>
              <a:rPr lang="ar-SA" b="1" dirty="0" smtClean="0"/>
              <a:t>، عمان، 2008.</a:t>
            </a:r>
          </a:p>
          <a:p>
            <a:pPr algn="r" rtl="1"/>
            <a:r>
              <a:rPr lang="ar-SA" b="1" dirty="0" smtClean="0"/>
              <a:t>عبد الغفار حنفي، أساسيات الإدارة المالية: دراسات الجدوى – تحليل مالي – هيكل رأس المال – سياسات توزيع الأرباح، دار الجامعة الجديدة للنشر، الإسكندرية، 2003.</a:t>
            </a:r>
            <a:endParaRPr lang="fr-FR" b="1" dirty="0"/>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7</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r>
              <a:rPr lang="ar-SA" b="1" dirty="0" smtClean="0"/>
              <a:t>زينب </a:t>
            </a:r>
            <a:r>
              <a:rPr lang="ar-SA" b="1" dirty="0" err="1" smtClean="0"/>
              <a:t>الأشوح</a:t>
            </a:r>
            <a:r>
              <a:rPr lang="ar-SA" b="1" dirty="0" smtClean="0"/>
              <a:t>، دراسة </a:t>
            </a:r>
            <a:r>
              <a:rPr lang="ar-SA" b="1" dirty="0" err="1" smtClean="0"/>
              <a:t>الجدوي</a:t>
            </a:r>
            <a:r>
              <a:rPr lang="ar-SA" b="1" dirty="0" smtClean="0"/>
              <a:t> </a:t>
            </a:r>
            <a:r>
              <a:rPr lang="ar-SA" b="1" dirty="0" err="1" smtClean="0"/>
              <a:t>الإقتصادية</a:t>
            </a:r>
            <a:r>
              <a:rPr lang="ar-SA" b="1" dirty="0" smtClean="0"/>
              <a:t> وتقييم المشروعات،  المجموعة العربية للتدريب والنشر، </a:t>
            </a:r>
            <a:r>
              <a:rPr lang="fr-FR" b="1" dirty="0" smtClean="0"/>
              <a:t>2016</a:t>
            </a:r>
            <a:r>
              <a:rPr lang="ar-SA" b="1" dirty="0" smtClean="0"/>
              <a:t>.</a:t>
            </a:r>
            <a:endParaRPr lang="fr-FR" b="1" dirty="0" smtClean="0"/>
          </a:p>
          <a:p>
            <a:pPr algn="r" rtl="1"/>
            <a:r>
              <a:rPr lang="ar-SA" b="1" dirty="0" smtClean="0"/>
              <a:t>محمد محمود </a:t>
            </a:r>
            <a:r>
              <a:rPr lang="ar-SA" b="1" dirty="0" err="1" smtClean="0"/>
              <a:t>العجلوني</a:t>
            </a:r>
            <a:r>
              <a:rPr lang="ar-SA" b="1" dirty="0" smtClean="0"/>
              <a:t> وسعيد سامي الحلاق، دراسة الجدوى الاقتصادية وتقييم المشروعات، </a:t>
            </a:r>
            <a:r>
              <a:rPr lang="ar-SA" b="1" dirty="0" err="1" smtClean="0"/>
              <a:t>اليازوري</a:t>
            </a:r>
            <a:r>
              <a:rPr lang="ar-SA" b="1" dirty="0" smtClean="0"/>
              <a:t>، عمان، 2011.</a:t>
            </a:r>
            <a:endParaRPr lang="ar-DZ" b="1" dirty="0" smtClean="0"/>
          </a:p>
          <a:p>
            <a:r>
              <a:rPr lang="fr-FR" b="1" dirty="0" smtClean="0"/>
              <a:t>Nathalie </a:t>
            </a:r>
            <a:r>
              <a:rPr lang="fr-FR" b="1" dirty="0" err="1" smtClean="0"/>
              <a:t>Taverdet</a:t>
            </a:r>
            <a:r>
              <a:rPr lang="fr-FR" b="1" dirty="0" smtClean="0"/>
              <a:t>-</a:t>
            </a:r>
            <a:r>
              <a:rPr lang="fr-FR" b="1" dirty="0" err="1" smtClean="0"/>
              <a:t>Popiolek</a:t>
            </a:r>
            <a:r>
              <a:rPr lang="fr-FR" b="1" dirty="0" smtClean="0"/>
              <a:t>, Guide du choix des investissement, Editions d'Organisation, Paris, 2006.</a:t>
            </a:r>
            <a:endParaRPr lang="ar-DZ" b="1" dirty="0" smtClean="0"/>
          </a:p>
          <a:p>
            <a:r>
              <a:rPr lang="fr-FR" b="1" dirty="0" smtClean="0"/>
              <a:t>Robert </a:t>
            </a:r>
            <a:r>
              <a:rPr lang="fr-FR" b="1" dirty="0" err="1" smtClean="0"/>
              <a:t>Houdayer</a:t>
            </a:r>
            <a:r>
              <a:rPr lang="en-US" b="1" dirty="0" smtClean="0"/>
              <a:t>, </a:t>
            </a:r>
            <a:r>
              <a:rPr lang="fr-FR" b="1" dirty="0" smtClean="0"/>
              <a:t>Evaluation financière des projets, </a:t>
            </a:r>
            <a:r>
              <a:rPr lang="fr-FR" b="1" dirty="0" err="1" smtClean="0"/>
              <a:t>Economica</a:t>
            </a:r>
            <a:r>
              <a:rPr lang="fr-FR" b="1" dirty="0" smtClean="0"/>
              <a:t>, 1999.</a:t>
            </a: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8</a:t>
            </a:fld>
            <a:endParaRPr lang="fr-FR"/>
          </a:p>
        </p:txBody>
      </p:sp>
      <p:sp>
        <p:nvSpPr>
          <p:cNvPr id="6" name="Espace réservé du pied de page 5"/>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graphicFrame>
        <p:nvGraphicFramePr>
          <p:cNvPr id="4" name="Espace réservé du contenu 3"/>
          <p:cNvGraphicFramePr>
            <a:graphicFrameLocks/>
          </p:cNvGraphicFramePr>
          <p:nvPr/>
        </p:nvGraphicFramePr>
        <p:xfrm>
          <a:off x="251521" y="476672"/>
          <a:ext cx="8568951" cy="5938976"/>
        </p:xfrm>
        <a:graphic>
          <a:graphicData uri="http://schemas.openxmlformats.org/drawingml/2006/table">
            <a:tbl>
              <a:tblPr firstRow="1" bandRow="1">
                <a:tableStyleId>{5C22544A-7EE6-4342-B048-85BDC9FD1C3A}</a:tableStyleId>
              </a:tblPr>
              <a:tblGrid>
                <a:gridCol w="504055"/>
                <a:gridCol w="5760641"/>
                <a:gridCol w="2304255"/>
              </a:tblGrid>
              <a:tr h="468052">
                <a:tc>
                  <a:txBody>
                    <a:bodyPr/>
                    <a:lstStyle/>
                    <a:p>
                      <a:pPr algn="ctr" rtl="1"/>
                      <a:endParaRPr lang="fr-FR" sz="2400" b="1" dirty="0">
                        <a:solidFill>
                          <a:schemeClr val="bg1"/>
                        </a:solidFill>
                      </a:endParaRPr>
                    </a:p>
                  </a:txBody>
                  <a:tcPr anchor="ctr"/>
                </a:tc>
                <a:tc>
                  <a:txBody>
                    <a:bodyPr/>
                    <a:lstStyle/>
                    <a:p>
                      <a:pPr algn="ctr" rtl="1"/>
                      <a:r>
                        <a:rPr lang="ar-DZ" sz="2400" b="1" dirty="0" smtClean="0">
                          <a:solidFill>
                            <a:schemeClr val="bg1"/>
                          </a:solidFill>
                        </a:rPr>
                        <a:t>المحاضرات</a:t>
                      </a:r>
                      <a:endParaRPr lang="fr-FR" sz="2400" b="1" dirty="0">
                        <a:solidFill>
                          <a:schemeClr val="bg1"/>
                        </a:solidFill>
                      </a:endParaRPr>
                    </a:p>
                  </a:txBody>
                  <a:tcPr anchor="ctr"/>
                </a:tc>
                <a:tc>
                  <a:txBody>
                    <a:bodyPr/>
                    <a:lstStyle/>
                    <a:p>
                      <a:pPr algn="ctr" rtl="1"/>
                      <a:r>
                        <a:rPr lang="ar-DZ" sz="2400" b="1" dirty="0" smtClean="0">
                          <a:solidFill>
                            <a:schemeClr val="bg1"/>
                          </a:solidFill>
                        </a:rPr>
                        <a:t>الفصول</a:t>
                      </a:r>
                      <a:endParaRPr lang="fr-FR" sz="2400" b="1" dirty="0">
                        <a:solidFill>
                          <a:schemeClr val="bg1"/>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kern="1200" dirty="0" smtClean="0">
                          <a:solidFill>
                            <a:srgbClr val="FF0000"/>
                          </a:solidFill>
                          <a:effectLst>
                            <a:outerShdw blurRad="38100" dist="38100" dir="2700000" algn="tl">
                              <a:srgbClr val="000000">
                                <a:alpha val="43137"/>
                              </a:srgbClr>
                            </a:outerShdw>
                          </a:effectLst>
                          <a:latin typeface="+mn-lt"/>
                          <a:ea typeface="+mn-ea"/>
                          <a:cs typeface="+mn-cs"/>
                        </a:rPr>
                        <a:t>مفهوم المشروع الاستثماري ودراسة الجدوى </a:t>
                      </a:r>
                      <a:r>
                        <a:rPr lang="ar-DZ" sz="2400" b="1" dirty="0" smtClean="0">
                          <a:solidFill>
                            <a:srgbClr val="FF0000"/>
                          </a:solidFill>
                          <a:effectLst>
                            <a:outerShdw blurRad="38100" dist="38100" dir="2700000" algn="tl">
                              <a:srgbClr val="000000">
                                <a:alpha val="43137"/>
                              </a:srgbClr>
                            </a:outerShdw>
                          </a:effectLst>
                        </a:rPr>
                        <a:t>المبدئية</a:t>
                      </a:r>
                      <a:endParaRPr lang="fr-FR" sz="2400" b="1" dirty="0">
                        <a:solidFill>
                          <a:srgbClr val="FF0000"/>
                        </a:solidFill>
                        <a:effectLst>
                          <a:outerShdw blurRad="38100" dist="38100" dir="2700000" algn="tl">
                            <a:srgbClr val="000000">
                              <a:alpha val="43137"/>
                            </a:srgbClr>
                          </a:outerShdw>
                        </a:effectLst>
                      </a:endParaRPr>
                    </a:p>
                  </a:txBody>
                  <a:tcPr anchor="ctr">
                    <a:solidFill>
                      <a:srgbClr val="FFFF00"/>
                    </a:solidFill>
                  </a:tcPr>
                </a:tc>
                <a:tc rowSpan="2">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2400" b="1" dirty="0" smtClean="0">
                          <a:solidFill>
                            <a:srgbClr val="FF0000"/>
                          </a:solidFill>
                        </a:rPr>
                        <a:t>مدخل عام لدراسة الجدوى وتقييم المشاريع الاستثمارية</a:t>
                      </a:r>
                      <a:endParaRPr lang="fr-FR" sz="2400" b="1" dirty="0" smtClean="0">
                        <a:solidFill>
                          <a:srgbClr val="FF0000"/>
                        </a:solidFill>
                      </a:endParaRPr>
                    </a:p>
                  </a:txBody>
                  <a:tcPr anchor="ctr">
                    <a:solidFill>
                      <a:srgbClr val="FFFF00"/>
                    </a:solidFill>
                  </a:tcPr>
                </a:tc>
              </a:tr>
              <a:tr h="468052">
                <a:tc>
                  <a:txBody>
                    <a:bodyPr/>
                    <a:lstStyle/>
                    <a:p>
                      <a:pPr algn="r" rtl="1"/>
                      <a:endParaRPr lang="fr-FR" b="1">
                        <a:solidFill>
                          <a:srgbClr val="FF0000"/>
                        </a:solidFill>
                      </a:endParaRPr>
                    </a:p>
                  </a:txBody>
                  <a:tcPr anchor="ctr"/>
                </a:tc>
                <a:tc>
                  <a:txBody>
                    <a:bodyPr/>
                    <a:lstStyle/>
                    <a:p>
                      <a:pPr algn="r" rtl="1"/>
                      <a:r>
                        <a:rPr lang="ar-DZ" sz="2400" b="1" kern="1200" dirty="0" smtClean="0">
                          <a:solidFill>
                            <a:srgbClr val="FF0000"/>
                          </a:solidFill>
                          <a:latin typeface="+mn-lt"/>
                          <a:ea typeface="+mn-ea"/>
                          <a:cs typeface="+mn-cs"/>
                        </a:rPr>
                        <a:t>دراسة الجدوى </a:t>
                      </a:r>
                      <a:r>
                        <a:rPr lang="ar-DZ" sz="2400" b="1" dirty="0" smtClean="0">
                          <a:solidFill>
                            <a:srgbClr val="FF0000"/>
                          </a:solidFill>
                        </a:rPr>
                        <a:t>التفصيلية</a:t>
                      </a:r>
                      <a:endParaRPr lang="fr-FR" sz="2400"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تقدير التدفقات النقدية غير التشغيلية</a:t>
                      </a:r>
                      <a:endParaRPr lang="fr-FR" sz="2400" b="1" dirty="0">
                        <a:solidFill>
                          <a:srgbClr val="FF0000"/>
                        </a:solidFill>
                      </a:endParaRPr>
                    </a:p>
                  </a:txBody>
                  <a:tcPr anchor="ctr"/>
                </a:tc>
                <a:tc rowSpan="3">
                  <a:txBody>
                    <a:bodyPr/>
                    <a:lstStyle/>
                    <a:p>
                      <a:pPr algn="r" rtl="1"/>
                      <a:r>
                        <a:rPr lang="ar-SA" sz="2000" b="1" dirty="0" smtClean="0">
                          <a:solidFill>
                            <a:srgbClr val="FF0000"/>
                          </a:solidFill>
                        </a:rPr>
                        <a:t>تحديد </a:t>
                      </a:r>
                      <a:r>
                        <a:rPr lang="ar-DZ" sz="2000" b="1" dirty="0" smtClean="0">
                          <a:solidFill>
                            <a:srgbClr val="FF0000"/>
                          </a:solidFill>
                        </a:rPr>
                        <a:t>(تقدير</a:t>
                      </a:r>
                      <a:r>
                        <a:rPr lang="ar-DZ" sz="2000" b="1" dirty="0" err="1" smtClean="0">
                          <a:solidFill>
                            <a:srgbClr val="FF0000"/>
                          </a:solidFill>
                        </a:rPr>
                        <a:t>)</a:t>
                      </a:r>
                      <a:r>
                        <a:rPr lang="ar-DZ" sz="2000" b="1" dirty="0" smtClean="0">
                          <a:solidFill>
                            <a:srgbClr val="FF0000"/>
                          </a:solidFill>
                        </a:rPr>
                        <a:t> </a:t>
                      </a:r>
                      <a:r>
                        <a:rPr lang="ar-SA" sz="2000" b="1" dirty="0" smtClean="0">
                          <a:solidFill>
                            <a:srgbClr val="FF0000"/>
                          </a:solidFill>
                        </a:rPr>
                        <a:t>التدفقات النقدية</a:t>
                      </a:r>
                      <a:endParaRPr lang="fr-FR" sz="2000"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تقدير التدفقات النقدية التشغيلية</a:t>
                      </a:r>
                      <a:endParaRPr lang="fr-FR" sz="2400"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تقدير التدفقات النقدية ل</a:t>
                      </a:r>
                      <a:r>
                        <a:rPr lang="ar-SA" sz="2400" b="1" dirty="0" smtClean="0">
                          <a:solidFill>
                            <a:srgbClr val="FF0000"/>
                          </a:solidFill>
                        </a:rPr>
                        <a:t>مشاريع الاستبدال</a:t>
                      </a:r>
                      <a:endParaRPr lang="fr-FR" sz="2400"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متوسط التكلفة المرجحة وتكلفة كل عنصر من رأس المال</a:t>
                      </a:r>
                      <a:endParaRPr lang="fr-FR" sz="2400" b="1" dirty="0">
                        <a:solidFill>
                          <a:srgbClr val="FF0000"/>
                        </a:solidFill>
                      </a:endParaRPr>
                    </a:p>
                  </a:txBody>
                  <a:tcPr anchor="ctr"/>
                </a:tc>
                <a:tc rowSpan="2">
                  <a:txBody>
                    <a:bodyPr/>
                    <a:lstStyle/>
                    <a:p>
                      <a:pPr algn="r" rtl="1"/>
                      <a:r>
                        <a:rPr lang="ar-DZ" sz="2000" b="1" dirty="0" smtClean="0">
                          <a:solidFill>
                            <a:srgbClr val="FF0000"/>
                          </a:solidFill>
                        </a:rPr>
                        <a:t>تقدير سعر </a:t>
                      </a:r>
                      <a:r>
                        <a:rPr lang="ar-DZ" sz="2000" b="1" dirty="0" err="1" smtClean="0">
                          <a:solidFill>
                            <a:srgbClr val="FF0000"/>
                          </a:solidFill>
                        </a:rPr>
                        <a:t>الخصم </a:t>
                      </a:r>
                      <a:r>
                        <a:rPr lang="ar-DZ" sz="2000" b="1" dirty="0" smtClean="0">
                          <a:solidFill>
                            <a:srgbClr val="FF0000"/>
                          </a:solidFill>
                        </a:rPr>
                        <a:t>(تكلفة رأس المال</a:t>
                      </a:r>
                      <a:r>
                        <a:rPr lang="ar-DZ" sz="2000" b="1" dirty="0" err="1" smtClean="0">
                          <a:solidFill>
                            <a:srgbClr val="FF0000"/>
                          </a:solidFill>
                        </a:rPr>
                        <a:t>)</a:t>
                      </a:r>
                      <a:endParaRPr lang="fr-FR" sz="2000"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تقدير تكلفة رأس المال للمشروع</a:t>
                      </a:r>
                      <a:endParaRPr lang="fr-FR" sz="2400"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معياري فترة الاسترداد وصافي القيمة الحالية</a:t>
                      </a:r>
                      <a:endParaRPr lang="fr-FR" sz="2400" b="1" dirty="0">
                        <a:solidFill>
                          <a:srgbClr val="FF0000"/>
                        </a:solidFill>
                      </a:endParaRPr>
                    </a:p>
                  </a:txBody>
                  <a:tcPr anchor="ctr"/>
                </a:tc>
                <a:tc rowSpan="2">
                  <a:txBody>
                    <a:bodyPr/>
                    <a:lstStyle/>
                    <a:p>
                      <a:pPr algn="r" rtl="1"/>
                      <a:r>
                        <a:rPr lang="ar-DZ" sz="2000" b="1" dirty="0" smtClean="0">
                          <a:solidFill>
                            <a:srgbClr val="FF0000"/>
                          </a:solidFill>
                        </a:rPr>
                        <a:t>طرق التقييم الشائعة للمشاريع  الاستثمارية </a:t>
                      </a:r>
                      <a:endParaRPr lang="fr-FR" sz="2000"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معياري معدل المردود الداخلي ومؤشر الربحية</a:t>
                      </a:r>
                      <a:endParaRPr lang="fr-FR" sz="2400"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التضارب بين المؤشرات ومعدل المردود الداخلي المطور</a:t>
                      </a:r>
                      <a:endParaRPr lang="fr-FR" sz="2400" b="1" dirty="0">
                        <a:solidFill>
                          <a:srgbClr val="FF0000"/>
                        </a:solidFill>
                      </a:endParaRPr>
                    </a:p>
                  </a:txBody>
                  <a:tcPr anchor="ctr"/>
                </a:tc>
                <a:tc rowSpan="2">
                  <a:txBody>
                    <a:bodyPr/>
                    <a:lstStyle/>
                    <a:p>
                      <a:pPr algn="r" rtl="1"/>
                      <a:r>
                        <a:rPr lang="ar-DZ" sz="2000" b="1" dirty="0" smtClean="0">
                          <a:solidFill>
                            <a:srgbClr val="FF0000"/>
                          </a:solidFill>
                        </a:rPr>
                        <a:t>انتقادات وملاحظات حول مؤشرات التقييم المدروسة</a:t>
                      </a:r>
                      <a:endParaRPr lang="fr-FR" sz="2000"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rgbClr val="FF0000"/>
                          </a:solidFill>
                        </a:rPr>
                        <a:t>المؤشرات البديلة في حالة اختلاف أعمار المشاريع</a:t>
                      </a:r>
                      <a:endParaRPr lang="fr-FR" sz="2400" b="1" dirty="0">
                        <a:solidFill>
                          <a:srgbClr val="FF0000"/>
                        </a:solidFill>
                      </a:endParaRPr>
                    </a:p>
                  </a:txBody>
                  <a:tcPr anchor="ctr"/>
                </a:tc>
                <a:tc vMerge="1">
                  <a:txBody>
                    <a:bodyPr/>
                    <a:lstStyle/>
                    <a:p>
                      <a:pPr algn="r" rtl="1"/>
                      <a:endParaRPr lang="fr-FR" dirty="0"/>
                    </a:p>
                  </a:txBody>
                  <a:tcPr/>
                </a:tc>
              </a:tr>
            </a:tbl>
          </a:graphicData>
        </a:graphic>
      </p:graphicFrame>
      <p:sp>
        <p:nvSpPr>
          <p:cNvPr id="6" name="Espace réservé du numéro de diapositive 5"/>
          <p:cNvSpPr>
            <a:spLocks noGrp="1"/>
          </p:cNvSpPr>
          <p:nvPr>
            <p:ph type="sldNum" sz="quarter" idx="12"/>
          </p:nvPr>
        </p:nvSpPr>
        <p:spPr/>
        <p:txBody>
          <a:bodyPr/>
          <a:lstStyle/>
          <a:p>
            <a:fld id="{53450200-39BC-42BA-9113-50F889821695}" type="slidenum">
              <a:rPr lang="fr-FR" smtClean="0"/>
              <a:pPr/>
              <a:t>9</a:t>
            </a:fld>
            <a:endParaRPr lang="fr-FR"/>
          </a:p>
        </p:txBody>
      </p:sp>
      <p:sp>
        <p:nvSpPr>
          <p:cNvPr id="7" name="Espace réservé du pied de page 6"/>
          <p:cNvSpPr>
            <a:spLocks noGrp="1"/>
          </p:cNvSpPr>
          <p:nvPr>
            <p:ph type="ftr" sz="quarter" idx="11"/>
          </p:nvPr>
        </p:nvSpPr>
        <p:spPr/>
        <p:txBody>
          <a:bodyPr/>
          <a:lstStyle/>
          <a:p>
            <a:r>
              <a:rPr lang="ar-SA" smtClean="0"/>
              <a:t>المحاضرة الأولى</a:t>
            </a: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20541</TotalTime>
  <Words>2849</Words>
  <Application>Microsoft Office PowerPoint</Application>
  <PresentationFormat>Affichage à l'écran (4:3)</PresentationFormat>
  <Paragraphs>359</Paragraphs>
  <Slides>50</Slides>
  <Notes>0</Notes>
  <HiddenSlides>0</HiddenSlides>
  <MMClips>0</MMClips>
  <ScaleCrop>false</ScaleCrop>
  <HeadingPairs>
    <vt:vector size="4" baseType="variant">
      <vt:variant>
        <vt:lpstr>Thème</vt:lpstr>
      </vt:variant>
      <vt:variant>
        <vt:i4>1</vt:i4>
      </vt:variant>
      <vt:variant>
        <vt:lpstr>Titres des diapositives</vt:lpstr>
      </vt:variant>
      <vt:variant>
        <vt:i4>50</vt:i4>
      </vt:variant>
    </vt:vector>
  </HeadingPairs>
  <TitlesOfParts>
    <vt:vector size="51" baseType="lpstr">
      <vt:lpstr>Thème Office</vt:lpstr>
      <vt:lpstr>التعريف بالمادة</vt:lpstr>
      <vt:lpstr>Diapositive 2</vt:lpstr>
      <vt:lpstr>نظام التقييم المتبع</vt:lpstr>
      <vt:lpstr>الأهداف التعليمية</vt:lpstr>
      <vt:lpstr>المعارف السابقة المطلوبة</vt:lpstr>
      <vt:lpstr>محتوى المادة</vt:lpstr>
      <vt:lpstr>بعض المراجع</vt:lpstr>
      <vt:lpstr>Diapositive 8</vt:lpstr>
      <vt:lpstr>Diapositive 9</vt:lpstr>
      <vt:lpstr>الفصل الأول: مدخل عام لدراسة الجدوى وتقييم المشاريع الاستثمارية</vt:lpstr>
      <vt:lpstr>مفهوم المشاريع الاستثمارية</vt:lpstr>
      <vt:lpstr>Diapositive 12</vt:lpstr>
      <vt:lpstr>Diapositive 13</vt:lpstr>
      <vt:lpstr>تصنيف المشاريع الاستثمارية </vt:lpstr>
      <vt:lpstr>Diapositive 15</vt:lpstr>
      <vt:lpstr>Diapositive 16</vt:lpstr>
      <vt:lpstr>Diapositive 17</vt:lpstr>
      <vt:lpstr>Diapositive 18</vt:lpstr>
      <vt:lpstr>مراحل  المشروع الاستثماري</vt:lpstr>
      <vt:lpstr>Diapositive 20</vt:lpstr>
      <vt:lpstr>Diapositive 21</vt:lpstr>
      <vt:lpstr>Diapositive 22</vt:lpstr>
      <vt:lpstr>القرارات الاستثمارية</vt:lpstr>
      <vt:lpstr>Diapositive 24</vt:lpstr>
      <vt:lpstr>Diapositive 25</vt:lpstr>
      <vt:lpstr>Diapositive 26</vt:lpstr>
      <vt:lpstr>Diapositive 27</vt:lpstr>
      <vt:lpstr>Diapositive 28</vt:lpstr>
      <vt:lpstr>تعريف دراسة الجدوى الاقتصادية </vt:lpstr>
      <vt:lpstr>Diapositive 30</vt:lpstr>
      <vt:lpstr>Diapositive 31</vt:lpstr>
      <vt:lpstr>Diapositive 32</vt:lpstr>
      <vt:lpstr>الفرق بين خطة العمل (Business Plan) ودراسة الجدوى</vt:lpstr>
      <vt:lpstr>Diapositive 34</vt:lpstr>
      <vt:lpstr>Diapositive 35</vt:lpstr>
      <vt:lpstr>مراحل دراسة الجدوى </vt:lpstr>
      <vt:lpstr>Diapositive 37</vt:lpstr>
      <vt:lpstr>دراسة الفرص المتاحة (الدراسة الاستطلاعية)</vt:lpstr>
      <vt:lpstr>التعرف على الفرص الاستثمارية</vt:lpstr>
      <vt:lpstr>مصادر أفكار المشروعات </vt:lpstr>
      <vt:lpstr>Diapositive 41</vt:lpstr>
      <vt:lpstr>Diapositive 42</vt:lpstr>
      <vt:lpstr>Diapositive 43</vt:lpstr>
      <vt:lpstr>دراسة الجدوى المبدئية Pre-Feasibility Study </vt:lpstr>
      <vt:lpstr>Diapositive 45</vt:lpstr>
      <vt:lpstr>Diapositive 46</vt:lpstr>
      <vt:lpstr>Diapositive 47</vt:lpstr>
      <vt:lpstr>Diapositive 48</vt:lpstr>
      <vt:lpstr>Diapositive 49</vt:lpstr>
      <vt:lpstr>Diapositive 50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46</cp:revision>
  <dcterms:created xsi:type="dcterms:W3CDTF">2019-10-04T00:06:19Z</dcterms:created>
  <dcterms:modified xsi:type="dcterms:W3CDTF">2021-01-06T20:24:25Z</dcterms:modified>
</cp:coreProperties>
</file>