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83" r:id="rId11"/>
    <p:sldId id="265" r:id="rId12"/>
    <p:sldId id="272" r:id="rId13"/>
    <p:sldId id="273" r:id="rId14"/>
    <p:sldId id="274" r:id="rId15"/>
    <p:sldId id="275" r:id="rId16"/>
    <p:sldId id="276" r:id="rId17"/>
    <p:sldId id="277" r:id="rId18"/>
    <p:sldId id="278" r:id="rId19"/>
    <p:sldId id="279" r:id="rId20"/>
    <p:sldId id="280" r:id="rId21"/>
    <p:sldId id="281" r:id="rId22"/>
    <p:sldId id="282"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ABDD0CE8-A70B-4686-AB0A-E74F2F3CCBE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DD0CE8-A70B-4686-AB0A-E74F2F3CCBE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DD0CE8-A70B-4686-AB0A-E74F2F3CCBE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3D8B538-DB69-4FF3-BCCB-2AB5326D3C84}" type="datetimeFigureOut">
              <a:rPr lang="fr-FR" smtClean="0"/>
              <a:pPr/>
              <a:t>26/01/2021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ABDD0CE8-A70B-4686-AB0A-E74F2F3CCBE0}"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3D8B538-DB69-4FF3-BCCB-2AB5326D3C84}" type="datetimeFigureOut">
              <a:rPr lang="fr-FR" smtClean="0"/>
              <a:pPr/>
              <a:t>26/01/2021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BDD0CE8-A70B-4686-AB0A-E74F2F3CCBE0}"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642919"/>
            <a:ext cx="7772400" cy="1143008"/>
          </a:xfrm>
        </p:spPr>
        <p:txBody>
          <a:bodyPr anchor="b">
            <a:normAutofit fontScale="90000"/>
          </a:bodyPr>
          <a:lstStyle/>
          <a:p>
            <a:pPr algn="ctr" rtl="1"/>
            <a:r>
              <a:rPr lang="fr-FR" dirty="0" smtClean="0">
                <a:solidFill>
                  <a:schemeClr val="tx1"/>
                </a:solidFill>
              </a:rPr>
              <a:t/>
            </a:r>
            <a:br>
              <a:rPr lang="fr-FR" dirty="0" smtClean="0">
                <a:solidFill>
                  <a:schemeClr val="tx1"/>
                </a:solidFill>
              </a:rPr>
            </a:br>
            <a:r>
              <a:rPr lang="ar-SA" dirty="0" smtClean="0">
                <a:solidFill>
                  <a:schemeClr val="tx1"/>
                </a:solidFill>
              </a:rPr>
              <a:t>تصنيف الخدمات</a:t>
            </a:r>
            <a:r>
              <a:rPr lang="fr-FR" dirty="0" smtClean="0">
                <a:solidFill>
                  <a:schemeClr val="tx1"/>
                </a:solidFill>
              </a:rPr>
              <a:t> </a:t>
            </a:r>
            <a:r>
              <a:rPr lang="ar-DZ" dirty="0" smtClean="0">
                <a:solidFill>
                  <a:schemeClr val="tx1"/>
                </a:solidFill>
              </a:rPr>
              <a:t> و مكوناتها</a:t>
            </a:r>
            <a:endParaRPr lang="fr-FR" dirty="0">
              <a:solidFill>
                <a:schemeClr val="tx1"/>
              </a:solidFill>
            </a:endParaRPr>
          </a:p>
        </p:txBody>
      </p:sp>
      <p:sp>
        <p:nvSpPr>
          <p:cNvPr id="3" name="Sous-titre 2"/>
          <p:cNvSpPr>
            <a:spLocks noGrp="1"/>
          </p:cNvSpPr>
          <p:nvPr>
            <p:ph type="subTitle" idx="1"/>
          </p:nvPr>
        </p:nvSpPr>
        <p:spPr>
          <a:xfrm>
            <a:off x="714348" y="2285992"/>
            <a:ext cx="7772400" cy="2643206"/>
          </a:xfrm>
        </p:spPr>
        <p:txBody>
          <a:bodyPr>
            <a:noAutofit/>
          </a:bodyPr>
          <a:lstStyle/>
          <a:p>
            <a:pPr algn="just" rtl="1">
              <a:lnSpc>
                <a:spcPct val="150000"/>
              </a:lnSpc>
            </a:pPr>
            <a:r>
              <a:rPr lang="ar-DZ" sz="4000" b="1" dirty="0" smtClean="0">
                <a:latin typeface="Sakkal Majalla" pitchFamily="2" charset="-78"/>
                <a:cs typeface="Sakkal Majalla" pitchFamily="2" charset="-78"/>
              </a:rPr>
              <a:t>أولا/ تصنيف الخدمة</a:t>
            </a:r>
            <a:endParaRPr lang="fr-FR" sz="4000" b="1" dirty="0" smtClean="0">
              <a:latin typeface="Sakkal Majalla" pitchFamily="2" charset="-78"/>
              <a:cs typeface="Sakkal Majalla" pitchFamily="2" charset="-78"/>
            </a:endParaRPr>
          </a:p>
          <a:p>
            <a:pPr algn="just" rtl="1">
              <a:lnSpc>
                <a:spcPct val="150000"/>
              </a:lnSpc>
            </a:pPr>
            <a:r>
              <a:rPr lang="ar-DZ" sz="4000" b="1" dirty="0" smtClean="0">
                <a:latin typeface="Sakkal Majalla" pitchFamily="2" charset="-78"/>
                <a:cs typeface="Sakkal Majalla" pitchFamily="2" charset="-78"/>
              </a:rPr>
              <a:t>ثانيا/ مكونات الخدمة</a:t>
            </a:r>
            <a:endParaRPr lang="fr-FR" sz="4000" b="1" dirty="0">
              <a:latin typeface="Sakkal Majalla" pitchFamily="2" charset="-78"/>
              <a:cs typeface="Sakkal Majalla"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a:bodyPr>
          <a:lstStyle/>
          <a:p>
            <a:pPr lvl="0" algn="just" rtl="1">
              <a:buNone/>
            </a:pPr>
            <a:r>
              <a:rPr lang="ar-DZ" sz="3200" b="1" dirty="0" smtClean="0">
                <a:latin typeface="Sakkal Majalla" pitchFamily="2" charset="-78"/>
                <a:cs typeface="Sakkal Majalla" pitchFamily="2" charset="-78"/>
              </a:rPr>
              <a:t>و مجموعة من الخدمات التكميلية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التي تشمل </a:t>
            </a:r>
            <a:r>
              <a:rPr lang="ar-DZ" sz="3200" b="1" dirty="0" err="1" smtClean="0">
                <a:latin typeface="Sakkal Majalla" pitchFamily="2" charset="-78"/>
                <a:cs typeface="Sakkal Majalla" pitchFamily="2" charset="-78"/>
              </a:rPr>
              <a:t>مايلي</a:t>
            </a:r>
            <a:r>
              <a:rPr lang="ar-DZ" sz="3200" b="1" dirty="0" smtClean="0">
                <a:latin typeface="Sakkal Majalla" pitchFamily="2" charset="-78"/>
                <a:cs typeface="Sakkal Majalla" pitchFamily="2" charset="-78"/>
              </a:rPr>
              <a:t>: </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تقديم المشورة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المعلومات للعملاء الحاليين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المحتملين.</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استلام </a:t>
            </a:r>
            <a:r>
              <a:rPr lang="ar-DZ" sz="3200" b="1" dirty="0" err="1" smtClean="0">
                <a:latin typeface="Sakkal Majalla" pitchFamily="2" charset="-78"/>
                <a:cs typeface="Sakkal Majalla" pitchFamily="2" charset="-78"/>
              </a:rPr>
              <a:t>الطلبيات</a:t>
            </a:r>
            <a:r>
              <a:rPr lang="ar-DZ" sz="3200" b="1" dirty="0" smtClean="0">
                <a:latin typeface="Sakkal Majalla" pitchFamily="2" charset="-78"/>
                <a:cs typeface="Sakkal Majalla" pitchFamily="2" charset="-78"/>
              </a:rPr>
              <a:t> على الهاتف</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توفير العلامات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أنواع من مواد التغليف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التعبئة.</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استلام الطرود من موقع المرسل</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توفير  </a:t>
            </a:r>
            <a:r>
              <a:rPr lang="ar-DZ" sz="3200" b="1" dirty="0" smtClean="0">
                <a:latin typeface="Sakkal Majalla" pitchFamily="2" charset="-78"/>
                <a:cs typeface="Sakkal Majalla" pitchFamily="2" charset="-78"/>
              </a:rPr>
              <a:t>فواتير الشحن</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إرسال فواتير الشحن</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حل مشاكل العملاء بسرعة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كفاءة</a:t>
            </a:r>
            <a:endParaRPr lang="fr-FR" sz="3200" b="1" dirty="0" smtClean="0">
              <a:latin typeface="Sakkal Majalla" pitchFamily="2" charset="-78"/>
              <a:cs typeface="Sakkal Majalla" pitchFamily="2" charset="-78"/>
            </a:endParaRPr>
          </a:p>
          <a:p>
            <a:pPr algn="just" rtl="1" fontAlgn="base"/>
            <a:r>
              <a:rPr lang="ar-DZ" sz="3200" b="1" dirty="0" smtClean="0">
                <a:latin typeface="Sakkal Majalla" pitchFamily="2" charset="-78"/>
                <a:cs typeface="Sakkal Majalla" pitchFamily="2" charset="-78"/>
              </a:rPr>
              <a:t>متابعة مصير الطرود المفقودة </a:t>
            </a:r>
            <a:endParaRPr lang="fr-FR" sz="3200" b="1" dirty="0" smtClean="0">
              <a:latin typeface="Sakkal Majalla" pitchFamily="2" charset="-78"/>
              <a:cs typeface="Sakkal Majalla" pitchFamily="2" charset="-78"/>
            </a:endParaRPr>
          </a:p>
          <a:p>
            <a:endParaRPr lang="fr-FR" sz="3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14290"/>
            <a:ext cx="8229600" cy="1143000"/>
          </a:xfrm>
        </p:spPr>
        <p:txBody>
          <a:bodyPr/>
          <a:lstStyle/>
          <a:p>
            <a:pPr algn="ctr" rtl="1"/>
            <a:r>
              <a:rPr lang="ar-DZ" dirty="0" smtClean="0"/>
              <a:t>زهرة الخدمة</a:t>
            </a:r>
            <a:endParaRPr lang="fr-FR" dirty="0"/>
          </a:p>
        </p:txBody>
      </p:sp>
      <p:pic>
        <p:nvPicPr>
          <p:cNvPr id="4" name="Espace réservé du contenu 3"/>
          <p:cNvPicPr>
            <a:picLocks noGrp="1"/>
          </p:cNvPicPr>
          <p:nvPr>
            <p:ph idx="1"/>
          </p:nvPr>
        </p:nvPicPr>
        <p:blipFill>
          <a:blip r:embed="rId2"/>
          <a:stretch>
            <a:fillRect/>
          </a:stretch>
        </p:blipFill>
        <p:spPr bwMode="auto">
          <a:xfrm>
            <a:off x="214314" y="1285860"/>
            <a:ext cx="8786842" cy="5500702"/>
          </a:xfrm>
          <a:prstGeom prst="rect">
            <a:avLst/>
          </a:prstGeom>
          <a:solidFill>
            <a:schemeClr val="accent2">
              <a:lumMod val="60000"/>
              <a:lumOff val="40000"/>
            </a:schemeClr>
          </a:solid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t>الخدمات التكميلية</a:t>
            </a:r>
            <a:endParaRPr lang="fr-FR" dirty="0"/>
          </a:p>
        </p:txBody>
      </p:sp>
      <p:sp>
        <p:nvSpPr>
          <p:cNvPr id="2" name="Espace réservé du contenu 1"/>
          <p:cNvSpPr>
            <a:spLocks noGrp="1"/>
          </p:cNvSpPr>
          <p:nvPr>
            <p:ph idx="1"/>
          </p:nvPr>
        </p:nvSpPr>
        <p:spPr/>
        <p:txBody>
          <a:bodyPr>
            <a:normAutofit/>
          </a:bodyPr>
          <a:lstStyle/>
          <a:p>
            <a:pPr algn="just" rtl="1">
              <a:buNone/>
            </a:pPr>
            <a:r>
              <a:rPr lang="ar-DZ" sz="3600" dirty="0" smtClean="0">
                <a:latin typeface="Sakkal Majalla" pitchFamily="2" charset="-78"/>
                <a:cs typeface="Sakkal Majalla" pitchFamily="2" charset="-78"/>
              </a:rPr>
              <a:t>إن التميز في تقديم الخدمات التكميلية الداعمة للخدمة الجوهر هو الضمان الوحيد للنمو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البقاء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التفوق في ظل تنامي المنافسة. و هذا ما أشار إليه بوضوح رئيس مجلس إدارة شركة الخطوط الجوية </a:t>
            </a:r>
            <a:r>
              <a:rPr lang="ar-DZ" sz="3600" b="1" dirty="0" smtClean="0">
                <a:solidFill>
                  <a:srgbClr val="7030A0"/>
                </a:solidFill>
                <a:latin typeface="Sakkal Majalla" pitchFamily="2" charset="-78"/>
                <a:cs typeface="Sakkal Majalla" pitchFamily="2" charset="-78"/>
              </a:rPr>
              <a:t>البريطانية"كلنا نقدم الخدمة الجوهر </a:t>
            </a:r>
            <a:r>
              <a:rPr lang="ar-DZ" sz="3600" b="1" dirty="0" err="1" smtClean="0">
                <a:solidFill>
                  <a:srgbClr val="7030A0"/>
                </a:solidFill>
                <a:latin typeface="Sakkal Majalla" pitchFamily="2" charset="-78"/>
                <a:cs typeface="Sakkal Majalla" pitchFamily="2" charset="-78"/>
              </a:rPr>
              <a:t>و</a:t>
            </a:r>
            <a:r>
              <a:rPr lang="ar-DZ" sz="3600" b="1" dirty="0" smtClean="0">
                <a:solidFill>
                  <a:srgbClr val="7030A0"/>
                </a:solidFill>
                <a:latin typeface="Sakkal Majalla" pitchFamily="2" charset="-78"/>
                <a:cs typeface="Sakkal Majalla" pitchFamily="2" charset="-78"/>
              </a:rPr>
              <a:t> هي النقل الجوي، </a:t>
            </a:r>
            <a:r>
              <a:rPr lang="ar-DZ" sz="3600" b="1" dirty="0" err="1" smtClean="0">
                <a:solidFill>
                  <a:srgbClr val="7030A0"/>
                </a:solidFill>
                <a:latin typeface="Sakkal Majalla" pitchFamily="2" charset="-78"/>
                <a:cs typeface="Sakkal Majalla" pitchFamily="2" charset="-78"/>
              </a:rPr>
              <a:t>و</a:t>
            </a:r>
            <a:r>
              <a:rPr lang="ar-DZ" sz="3600" b="1" dirty="0" smtClean="0">
                <a:solidFill>
                  <a:srgbClr val="7030A0"/>
                </a:solidFill>
                <a:latin typeface="Sakkal Majalla" pitchFamily="2" charset="-78"/>
                <a:cs typeface="Sakkal Majalla" pitchFamily="2" charset="-78"/>
              </a:rPr>
              <a:t> بهذا فلا يوجد شيء متميز. إلا أننا نبحث عن التميز في تقديم الخدمات التكميلية بصورة مبتكرة " .</a:t>
            </a:r>
            <a:endParaRPr lang="fr-FR" sz="3600" b="1" dirty="0" smtClean="0">
              <a:solidFill>
                <a:srgbClr val="7030A0"/>
              </a:solidFill>
              <a:latin typeface="Sakkal Majalla" pitchFamily="2" charset="-78"/>
              <a:cs typeface="Sakkal Majalla" pitchFamily="2" charset="-78"/>
            </a:endParaRPr>
          </a:p>
          <a:p>
            <a:pPr algn="just" rtl="1">
              <a:buNone/>
            </a:pPr>
            <a:endParaRPr lang="fr-FR" sz="3600" dirty="0">
              <a:latin typeface="Sakkal Majalla" pitchFamily="2" charset="-78"/>
              <a:cs typeface="Sakkal Majalla"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b="1" dirty="0" smtClean="0">
                <a:latin typeface="Sakkal Majalla" pitchFamily="2" charset="-78"/>
                <a:cs typeface="Sakkal Majalla" pitchFamily="2" charset="-78"/>
              </a:rPr>
              <a:t>الفئة الأولى: المعلومات</a:t>
            </a:r>
            <a:endParaRPr lang="fr-FR" b="1"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lvl="0" algn="just" rtl="1"/>
            <a:r>
              <a:rPr lang="ar-DZ" sz="3200" dirty="0" smtClean="0">
                <a:latin typeface="Sakkal Majalla" pitchFamily="2" charset="-78"/>
                <a:cs typeface="Sakkal Majalla" pitchFamily="2" charset="-78"/>
              </a:rPr>
              <a:t>يحتاج </a:t>
            </a:r>
            <a:r>
              <a:rPr lang="ar-DZ" sz="3200" dirty="0" smtClean="0">
                <a:latin typeface="Sakkal Majalla" pitchFamily="2" charset="-78"/>
                <a:cs typeface="Sakkal Majalla" pitchFamily="2" charset="-78"/>
              </a:rPr>
              <a:t>المستفيدون الجدد أو المحتملون إلى التعرف على الخدمة بشكل دقيق، أما المستفيدون الحاليون فيحتاجون إلى معلومات ترشدهم إلى مكان الحصول على الخدمة، أيضا إلى طبيعة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أنواع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مزايا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أسعار  الخدمات..... </a:t>
            </a:r>
            <a:endParaRPr lang="fr-FR" sz="3200" dirty="0" smtClean="0">
              <a:latin typeface="Sakkal Majalla" pitchFamily="2" charset="-78"/>
              <a:cs typeface="Sakkal Majalla" pitchFamily="2" charset="-78"/>
            </a:endParaRPr>
          </a:p>
          <a:p>
            <a:pPr algn="just" rtl="1"/>
            <a:r>
              <a:rPr lang="ar-DZ" sz="3200" dirty="0" smtClean="0">
                <a:latin typeface="Sakkal Majalla" pitchFamily="2" charset="-78"/>
                <a:cs typeface="Sakkal Majalla" pitchFamily="2" charset="-78"/>
              </a:rPr>
              <a:t>و من الوسائل المعتمدة لتزويد المستهلك  بالمعلومات، إنشاء مراكز معلومات متخصصة، تدشين حملات إعلانية تعريفية، إصدار "</a:t>
            </a:r>
            <a:r>
              <a:rPr lang="ar-DZ" sz="3200" dirty="0" err="1" smtClean="0">
                <a:latin typeface="Sakkal Majalla" pitchFamily="2" charset="-78"/>
                <a:cs typeface="Sakkal Majalla" pitchFamily="2" charset="-78"/>
              </a:rPr>
              <a:t>كاتالوجات</a:t>
            </a:r>
            <a:r>
              <a:rPr lang="ar-DZ" sz="3200" dirty="0" smtClean="0">
                <a:latin typeface="Sakkal Majalla" pitchFamily="2" charset="-78"/>
                <a:cs typeface="Sakkal Majalla" pitchFamily="2" charset="-78"/>
              </a:rPr>
              <a:t>" "</a:t>
            </a:r>
            <a:r>
              <a:rPr lang="ar-DZ" sz="3200" dirty="0" err="1" smtClean="0">
                <a:latin typeface="Sakkal Majalla" pitchFamily="2" charset="-78"/>
                <a:cs typeface="Sakkal Majalla" pitchFamily="2" charset="-78"/>
              </a:rPr>
              <a:t>بروشورات</a:t>
            </a:r>
            <a:r>
              <a:rPr lang="ar-DZ" sz="3200" dirty="0" smtClean="0">
                <a:latin typeface="Sakkal Majalla" pitchFamily="2" charset="-78"/>
                <a:cs typeface="Sakkal Majalla" pitchFamily="2" charset="-78"/>
              </a:rPr>
              <a:t>" ، المشاركة في المعارض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المؤتمرات، النشر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الدعاية في مختلف وسائل الإعلام. </a:t>
            </a:r>
            <a:endParaRPr lang="fr-FR" sz="3200" dirty="0" smtClean="0">
              <a:latin typeface="Sakkal Majalla" pitchFamily="2" charset="-78"/>
              <a:cs typeface="Sakkal Majalla" pitchFamily="2" charset="-78"/>
            </a:endParaRPr>
          </a:p>
          <a:p>
            <a:pPr algn="just"/>
            <a:endParaRPr lang="fr-FR" sz="3200" dirty="0">
              <a:latin typeface="Sakkal Majalla" pitchFamily="2" charset="-78"/>
              <a:cs typeface="Sakkal Majalla"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latin typeface="Sakkal Majalla" pitchFamily="2" charset="-78"/>
                <a:cs typeface="Sakkal Majalla" pitchFamily="2" charset="-78"/>
              </a:rPr>
              <a:t>الفئة الثانية: تقديم </a:t>
            </a:r>
            <a:r>
              <a:rPr lang="ar-DZ" dirty="0" smtClean="0">
                <a:latin typeface="Sakkal Majalla" pitchFamily="2" charset="-78"/>
                <a:cs typeface="Sakkal Majalla" pitchFamily="2" charset="-78"/>
              </a:rPr>
              <a:t>الاستشارة</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lvl="0" algn="just" rtl="1">
              <a:lnSpc>
                <a:spcPct val="150000"/>
              </a:lnSpc>
              <a:buNone/>
            </a:pPr>
            <a:r>
              <a:rPr lang="ar-DZ" sz="3600" dirty="0" smtClean="0">
                <a:latin typeface="Sakkal Majalla" pitchFamily="2" charset="-78"/>
                <a:cs typeface="Sakkal Majalla" pitchFamily="2" charset="-78"/>
              </a:rPr>
              <a:t>تتضمن </a:t>
            </a:r>
            <a:r>
              <a:rPr lang="ar-DZ" sz="3600" dirty="0" smtClean="0">
                <a:latin typeface="Sakkal Majalla" pitchFamily="2" charset="-78"/>
                <a:cs typeface="Sakkal Majalla" pitchFamily="2" charset="-78"/>
              </a:rPr>
              <a:t>الاستشارة حوارا يستهدف الوقوف على احتياجات العميل بهدف وضع حل أو اقتراح أسلوب لمعالجة المشكلة التي تواجه العميل. تتطلب الاستشارة الفاعلة أن يكون مقدم الاستشارة ملما بحالة العميل،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يحبذ أن تكون له خلفية عن العميل قبل تقديم الاستشارة.  </a:t>
            </a:r>
            <a:endParaRPr lang="fr-FR" sz="3600" dirty="0" smtClean="0">
              <a:latin typeface="Sakkal Majalla" pitchFamily="2" charset="-78"/>
              <a:cs typeface="Sakkal Majalla" pitchFamily="2" charset="-78"/>
            </a:endParaRPr>
          </a:p>
          <a:p>
            <a:pPr algn="just" rtl="1">
              <a:lnSpc>
                <a:spcPct val="150000"/>
              </a:lnSpc>
              <a:buNone/>
            </a:pPr>
            <a:endParaRPr lang="fr-FR" sz="3600" dirty="0">
              <a:latin typeface="Sakkal Majalla" pitchFamily="2" charset="-78"/>
              <a:cs typeface="Sakkal Majalla"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latin typeface="Sakkal Majalla" pitchFamily="2" charset="-78"/>
                <a:cs typeface="Sakkal Majalla" pitchFamily="2" charset="-78"/>
              </a:rPr>
              <a:t>الفئة الثالثة: استلام </a:t>
            </a:r>
            <a:r>
              <a:rPr lang="ar-DZ" dirty="0" err="1" smtClean="0">
                <a:latin typeface="Sakkal Majalla" pitchFamily="2" charset="-78"/>
                <a:cs typeface="Sakkal Majalla" pitchFamily="2" charset="-78"/>
              </a:rPr>
              <a:t>الطلبيات</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lvl="0" algn="just" rtl="1">
              <a:lnSpc>
                <a:spcPct val="150000"/>
              </a:lnSpc>
            </a:pPr>
            <a:r>
              <a:rPr lang="ar-DZ" sz="3200" dirty="0" smtClean="0">
                <a:latin typeface="Sakkal Majalla" pitchFamily="2" charset="-78"/>
                <a:cs typeface="Sakkal Majalla" pitchFamily="2" charset="-78"/>
              </a:rPr>
              <a:t>بمجرد </a:t>
            </a:r>
            <a:r>
              <a:rPr lang="ar-DZ" sz="3200" dirty="0" smtClean="0">
                <a:latin typeface="Sakkal Majalla" pitchFamily="2" charset="-78"/>
                <a:cs typeface="Sakkal Majalla" pitchFamily="2" charset="-78"/>
              </a:rPr>
              <a:t>استقرار العميل على شراء الخدمة، فالخطوة التالية هي استعداد مقدم الخدمة على إبرام الصفقة بمعنى استلام </a:t>
            </a:r>
            <a:r>
              <a:rPr lang="ar-DZ" sz="3200" dirty="0" err="1" smtClean="0">
                <a:latin typeface="Sakkal Majalla" pitchFamily="2" charset="-78"/>
                <a:cs typeface="Sakkal Majalla" pitchFamily="2" charset="-78"/>
              </a:rPr>
              <a:t>الطلبية</a:t>
            </a:r>
            <a:r>
              <a:rPr lang="ar-DZ" sz="3200" dirty="0" smtClean="0">
                <a:latin typeface="Sakkal Majalla" pitchFamily="2" charset="-78"/>
                <a:cs typeface="Sakkal Majalla" pitchFamily="2" charset="-78"/>
              </a:rPr>
              <a:t> و معالجتها بغية توفيرها له في المكان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الزمان المحددين، مثل حجز مقعد على طائرة أو طاولة في مطعم.... عن طريق مكالمة هاتفية أو دفع مسبق.</a:t>
            </a:r>
            <a:endParaRPr lang="fr-FR" sz="3200" dirty="0" smtClean="0">
              <a:latin typeface="Sakkal Majalla" pitchFamily="2" charset="-78"/>
              <a:cs typeface="Sakkal Majalla" pitchFamily="2" charset="-78"/>
            </a:endParaRPr>
          </a:p>
          <a:p>
            <a:pPr algn="just" rtl="1">
              <a:lnSpc>
                <a:spcPct val="150000"/>
              </a:lnSpc>
            </a:pPr>
            <a:endParaRPr lang="fr-FR" sz="3200" dirty="0">
              <a:latin typeface="Sakkal Majalla" pitchFamily="2" charset="-78"/>
              <a:cs typeface="Sakkal Majalla"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latin typeface="Sakkal Majalla" pitchFamily="2" charset="-78"/>
                <a:cs typeface="Sakkal Majalla" pitchFamily="2" charset="-78"/>
              </a:rPr>
              <a:t>الفئة الرابعة: الضيافة</a:t>
            </a:r>
            <a:r>
              <a:rPr lang="ar-DZ" dirty="0" smtClean="0">
                <a:latin typeface="Sakkal Majalla" pitchFamily="2" charset="-78"/>
                <a:cs typeface="Sakkal Majalla" pitchFamily="2" charset="-78"/>
              </a:rPr>
              <a:t>(رعاية العميل)</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fontScale="92500" lnSpcReduction="10000"/>
          </a:bodyPr>
          <a:lstStyle/>
          <a:p>
            <a:pPr lvl="0" algn="just" rtl="1">
              <a:lnSpc>
                <a:spcPct val="150000"/>
              </a:lnSpc>
              <a:buNone/>
            </a:pPr>
            <a:r>
              <a:rPr lang="ar-DZ" sz="3600" dirty="0" smtClean="0">
                <a:latin typeface="Sakkal Majalla" pitchFamily="2" charset="-78"/>
                <a:cs typeface="Sakkal Majalla" pitchFamily="2" charset="-78"/>
              </a:rPr>
              <a:t>إن </a:t>
            </a:r>
            <a:r>
              <a:rPr lang="ar-DZ" sz="3600" dirty="0" smtClean="0">
                <a:latin typeface="Sakkal Majalla" pitchFamily="2" charset="-78"/>
                <a:cs typeface="Sakkal Majalla" pitchFamily="2" charset="-78"/>
              </a:rPr>
              <a:t>المؤسسات الخدمية الناجحة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الراسخة تحاول دائما أن تتعامل مع </a:t>
            </a:r>
            <a:r>
              <a:rPr lang="ar-DZ" sz="3600" dirty="0" err="1" smtClean="0">
                <a:latin typeface="Sakkal Majalla" pitchFamily="2" charset="-78"/>
                <a:cs typeface="Sakkal Majalla" pitchFamily="2" charset="-78"/>
              </a:rPr>
              <a:t>المستفدين</a:t>
            </a:r>
            <a:r>
              <a:rPr lang="ar-DZ" sz="3600" dirty="0" smtClean="0">
                <a:latin typeface="Sakkal Majalla" pitchFamily="2" charset="-78"/>
                <a:cs typeface="Sakkal Majalla" pitchFamily="2" charset="-78"/>
              </a:rPr>
              <a:t> كضيوف، خصوصا في الحالات التي يطول فيها  اللقاء الخدمي. تمثل الضيافة الورقة الأجمل من أوراق زهرة الخدمة، حيث أنها تعكس سعادة اللقاء بالعملاء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الزبائن الجدد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القدامى،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تكمن قيمة الضيافة في أنها خدمة تكميلية مبنية على الاتصال وجها لوجه.</a:t>
            </a:r>
            <a:endParaRPr lang="fr-FR" sz="3600" dirty="0" smtClean="0">
              <a:latin typeface="Sakkal Majalla" pitchFamily="2" charset="-78"/>
              <a:cs typeface="Sakkal Majalla" pitchFamily="2" charset="-78"/>
            </a:endParaRPr>
          </a:p>
          <a:p>
            <a:pPr algn="just" rtl="1">
              <a:lnSpc>
                <a:spcPct val="150000"/>
              </a:lnSpc>
              <a:buNone/>
            </a:pPr>
            <a:endParaRPr lang="fr-FR" sz="3600" dirty="0">
              <a:latin typeface="Sakkal Majalla" pitchFamily="2" charset="-78"/>
              <a:cs typeface="Sakkal Majalla"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latin typeface="Sakkal Majalla" pitchFamily="2" charset="-78"/>
                <a:cs typeface="Sakkal Majalla" pitchFamily="2" charset="-78"/>
              </a:rPr>
              <a:t>الفئة الخامسة: حماية ممتلكات الزبائن</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lvl="0" algn="just" rtl="1">
              <a:lnSpc>
                <a:spcPct val="150000"/>
              </a:lnSpc>
              <a:buNone/>
            </a:pPr>
            <a:r>
              <a:rPr lang="ar-DZ" sz="3600" dirty="0" smtClean="0">
                <a:latin typeface="Sakkal Majalla" pitchFamily="2" charset="-78"/>
                <a:cs typeface="Sakkal Majalla" pitchFamily="2" charset="-78"/>
              </a:rPr>
              <a:t>من </a:t>
            </a:r>
            <a:r>
              <a:rPr lang="ar-DZ" sz="3600" dirty="0" smtClean="0">
                <a:latin typeface="Sakkal Majalla" pitchFamily="2" charset="-78"/>
                <a:cs typeface="Sakkal Majalla" pitchFamily="2" charset="-78"/>
              </a:rPr>
              <a:t>بين الخدمات التكميلية المتعلقة بحماية ممتلكات الزبائن: خدمات إيداع الأمتعة في المطارات، الاحتفاظ بممتلكات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أموال الزبائن في خزائن الفندق، رعاية الأطفال، مواقف للسيارات..........  </a:t>
            </a:r>
            <a:endParaRPr lang="fr-FR" sz="3600" dirty="0" smtClean="0">
              <a:latin typeface="Sakkal Majalla" pitchFamily="2" charset="-78"/>
              <a:cs typeface="Sakkal Majalla" pitchFamily="2" charset="-78"/>
            </a:endParaRPr>
          </a:p>
          <a:p>
            <a:pPr algn="just" rtl="1">
              <a:lnSpc>
                <a:spcPct val="150000"/>
              </a:lnSpc>
              <a:buNone/>
            </a:pPr>
            <a:endParaRPr lang="fr-FR" sz="3600" dirty="0">
              <a:latin typeface="Sakkal Majalla" pitchFamily="2" charset="-78"/>
              <a:cs typeface="Sakkal Majalla"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latin typeface="Sakkal Majalla" pitchFamily="2" charset="-78"/>
                <a:cs typeface="Sakkal Majalla" pitchFamily="2" charset="-78"/>
              </a:rPr>
              <a:t>الفئة السادسة: الاستثناءات</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algn="just" rtl="1">
              <a:lnSpc>
                <a:spcPct val="150000"/>
              </a:lnSpc>
              <a:buNone/>
            </a:pPr>
            <a:r>
              <a:rPr lang="ar-DZ" sz="3600" dirty="0" smtClean="0">
                <a:latin typeface="Sakkal Majalla" pitchFamily="2" charset="-78"/>
                <a:cs typeface="Sakkal Majalla" pitchFamily="2" charset="-78"/>
              </a:rPr>
              <a:t>الاستثناءات: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هي خدمات تكميلية لا تقع في حيز الخدمات الاعتيادية المتعارف عليها. و في الواقع غالبا ما تحتاط المؤسسات الخدمية لمثل هذه الاستثناءات من خلال إدراجها في برامجها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خططها. و هناك أنواع من الاستثناءات نذكر منها:</a:t>
            </a:r>
            <a:endParaRPr lang="fr-FR" sz="3600" dirty="0">
              <a:latin typeface="Sakkal Majalla" pitchFamily="2" charset="-78"/>
              <a:cs typeface="Sakkal Majalla"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28670"/>
            <a:ext cx="8229600" cy="5395930"/>
          </a:xfrm>
        </p:spPr>
        <p:txBody>
          <a:bodyPr>
            <a:normAutofit lnSpcReduction="10000"/>
          </a:bodyPr>
          <a:lstStyle/>
          <a:p>
            <a:pPr lvl="0" algn="just" rtl="1">
              <a:buFont typeface="Wingdings" pitchFamily="2" charset="2"/>
              <a:buChar char="q"/>
            </a:pPr>
            <a:r>
              <a:rPr lang="ar-DZ" sz="3200" b="1" dirty="0" smtClean="0">
                <a:solidFill>
                  <a:srgbClr val="7030A0"/>
                </a:solidFill>
                <a:latin typeface="Sakkal Majalla" pitchFamily="2" charset="-78"/>
                <a:cs typeface="Sakkal Majalla" pitchFamily="2" charset="-78"/>
              </a:rPr>
              <a:t>طلبات خاصة: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تتمثل في تقديم طلبات غير نمطية أو خدمات مفصلة حسب رغبة العميل الشخصية، مثل توفير مقاعد خاصة للمعوقين في المسارح، الطائرات المطاعم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غيرها. أو الاهتمام بمشاكل العملاء التي لا تقع ضمن تخصص المؤسسة الخدمية مثل تقديم خدمات صحية خاصة للمرضى في المستشفيات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المراكز الصحية.....</a:t>
            </a:r>
            <a:endParaRPr lang="fr-FR" sz="3200" dirty="0" smtClean="0">
              <a:latin typeface="Sakkal Majalla" pitchFamily="2" charset="-78"/>
              <a:cs typeface="Sakkal Majalla" pitchFamily="2" charset="-78"/>
            </a:endParaRPr>
          </a:p>
          <a:p>
            <a:pPr lvl="0" algn="just" rtl="1">
              <a:buFont typeface="Wingdings" pitchFamily="2" charset="2"/>
              <a:buChar char="q"/>
            </a:pPr>
            <a:r>
              <a:rPr lang="ar-DZ" sz="3200" b="1" dirty="0" smtClean="0">
                <a:solidFill>
                  <a:srgbClr val="7030A0"/>
                </a:solidFill>
                <a:latin typeface="Sakkal Majalla" pitchFamily="2" charset="-78"/>
                <a:cs typeface="Sakkal Majalla" pitchFamily="2" charset="-78"/>
              </a:rPr>
              <a:t>حل المشاكل: </a:t>
            </a:r>
            <a:r>
              <a:rPr lang="ar-DZ" sz="3200" dirty="0" smtClean="0">
                <a:latin typeface="Sakkal Majalla" pitchFamily="2" charset="-78"/>
                <a:cs typeface="Sakkal Majalla" pitchFamily="2" charset="-78"/>
              </a:rPr>
              <a:t>يمكن أن يحدث خطأ في تسليم خدمة إلى المستفيدين، أو أن تسلم بطريقة لا تعجبهم، هذا الأمر يوجب على المؤسسة أن تتدخل لمعالجة المشكلة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التي تكون غير متوقعة، أو قد يكون المشكل هو صعوبة استفادة العميل من الخدمة  وفي كل الحالات فالمؤسسة </a:t>
            </a:r>
            <a:r>
              <a:rPr lang="ar-DZ" sz="3200" dirty="0" err="1" smtClean="0">
                <a:latin typeface="Sakkal Majalla" pitchFamily="2" charset="-78"/>
                <a:cs typeface="Sakkal Majalla" pitchFamily="2" charset="-78"/>
              </a:rPr>
              <a:t>الأنجح</a:t>
            </a:r>
            <a:r>
              <a:rPr lang="ar-DZ" sz="3200" dirty="0" smtClean="0">
                <a:latin typeface="Sakkal Majalla" pitchFamily="2" charset="-78"/>
                <a:cs typeface="Sakkal Majalla" pitchFamily="2" charset="-78"/>
              </a:rPr>
              <a:t> هي التي تحل أكبر قدر ممكن من المشكلات.    </a:t>
            </a:r>
            <a:endParaRPr lang="fr-FR" sz="3200" dirty="0" smtClean="0">
              <a:latin typeface="Sakkal Majalla" pitchFamily="2" charset="-78"/>
              <a:cs typeface="Sakkal Majalla" pitchFamily="2" charset="-78"/>
            </a:endParaRPr>
          </a:p>
          <a:p>
            <a:pPr algn="just">
              <a:buFont typeface="Wingdings" pitchFamily="2" charset="2"/>
              <a:buChar char="q"/>
            </a:pPr>
            <a:endParaRPr lang="fr-FR" sz="3200" dirty="0">
              <a:latin typeface="Sakkal Majalla" pitchFamily="2" charset="-78"/>
              <a:cs typeface="Sakkal Majalla"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571480"/>
            <a:ext cx="8229600" cy="1275608"/>
          </a:xfrm>
        </p:spPr>
        <p:txBody>
          <a:bodyPr anchor="ctr">
            <a:normAutofit fontScale="90000"/>
          </a:bodyPr>
          <a:lstStyle/>
          <a:p>
            <a:pPr algn="ctr" rtl="1"/>
            <a:r>
              <a:rPr lang="ar-DZ" b="1" dirty="0" smtClean="0">
                <a:latin typeface="Sakkal Majalla" pitchFamily="2" charset="-78"/>
                <a:cs typeface="Sakkal Majalla" pitchFamily="2" charset="-78"/>
              </a:rPr>
              <a:t>أولا/ تصنيف الخدمة</a:t>
            </a:r>
            <a:r>
              <a:rPr lang="fr-FR" b="1" dirty="0" smtClean="0">
                <a:latin typeface="Sakkal Majalla" pitchFamily="2" charset="-78"/>
                <a:cs typeface="Sakkal Majalla" pitchFamily="2" charset="-78"/>
              </a:rPr>
              <a:t/>
            </a:r>
            <a:br>
              <a:rPr lang="fr-FR" b="1" dirty="0" smtClean="0">
                <a:latin typeface="Sakkal Majalla" pitchFamily="2" charset="-78"/>
                <a:cs typeface="Sakkal Majalla" pitchFamily="2" charset="-78"/>
              </a:rPr>
            </a:br>
            <a:endParaRPr lang="fr-FR" b="1"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algn="just" rtl="1">
              <a:lnSpc>
                <a:spcPct val="150000"/>
              </a:lnSpc>
              <a:buNone/>
            </a:pPr>
            <a:r>
              <a:rPr lang="ar-SA" sz="4400" dirty="0" smtClean="0">
                <a:latin typeface="Sakkal Majalla" pitchFamily="2" charset="-78"/>
                <a:cs typeface="Sakkal Majalla" pitchFamily="2" charset="-78"/>
              </a:rPr>
              <a:t>يمكن تصنيف الخدمات إلى عدة أشكال وفق مستويات معينة، ويوضح هذا تعدد صعوبة تسويق الخدمات، ومن أهم هذه التصنيفات نذكر</a:t>
            </a:r>
            <a:r>
              <a:rPr lang="fr-FR" sz="4400" dirty="0" smtClean="0">
                <a:latin typeface="Sakkal Majalla" pitchFamily="2" charset="-78"/>
                <a:cs typeface="Sakkal Majalla" pitchFamily="2" charset="-78"/>
              </a:rPr>
              <a:t>:</a:t>
            </a:r>
          </a:p>
          <a:p>
            <a:pPr algn="just" rtl="1">
              <a:lnSpc>
                <a:spcPct val="150000"/>
              </a:lnSpc>
            </a:pPr>
            <a:endParaRPr lang="fr-FR" sz="4400" dirty="0">
              <a:latin typeface="Sakkal Majalla" pitchFamily="2" charset="-78"/>
              <a:cs typeface="Sakkal Majalla" pitchFamily="2"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071546"/>
            <a:ext cx="8229600" cy="5253054"/>
          </a:xfrm>
        </p:spPr>
        <p:txBody>
          <a:bodyPr>
            <a:noAutofit/>
          </a:bodyPr>
          <a:lstStyle/>
          <a:p>
            <a:pPr lvl="0" algn="just" rtl="1">
              <a:lnSpc>
                <a:spcPct val="150000"/>
              </a:lnSpc>
            </a:pPr>
            <a:r>
              <a:rPr lang="ar-DZ" sz="3200" b="1" dirty="0" smtClean="0">
                <a:solidFill>
                  <a:srgbClr val="7030A0"/>
                </a:solidFill>
                <a:latin typeface="Sakkal Majalla" pitchFamily="2" charset="-78"/>
                <a:cs typeface="Sakkal Majalla" pitchFamily="2" charset="-78"/>
              </a:rPr>
              <a:t>معالجة الشكاوى /المقترحات/ </a:t>
            </a:r>
            <a:r>
              <a:rPr lang="ar-DZ" sz="3200" b="1" dirty="0" err="1" smtClean="0">
                <a:solidFill>
                  <a:srgbClr val="7030A0"/>
                </a:solidFill>
                <a:latin typeface="Sakkal Majalla" pitchFamily="2" charset="-78"/>
                <a:cs typeface="Sakkal Majalla" pitchFamily="2" charset="-78"/>
              </a:rPr>
              <a:t>التشكرات</a:t>
            </a:r>
            <a:r>
              <a:rPr lang="ar-DZ" sz="3200" b="1" dirty="0" smtClean="0">
                <a:solidFill>
                  <a:srgbClr val="7030A0"/>
                </a:solidFill>
                <a:latin typeface="Sakkal Majalla" pitchFamily="2" charset="-78"/>
                <a:cs typeface="Sakkal Majalla" pitchFamily="2" charset="-78"/>
              </a:rPr>
              <a:t>: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هذه تتطلب الاهتمام بالسرعة في الاستجابة من قبل المؤسسة الخدمية،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هذا ما يشعر العملاء باهتمام المؤسسة .</a:t>
            </a:r>
            <a:endParaRPr lang="fr-FR" sz="3200" dirty="0" smtClean="0">
              <a:latin typeface="Sakkal Majalla" pitchFamily="2" charset="-78"/>
              <a:cs typeface="Sakkal Majalla" pitchFamily="2" charset="-78"/>
            </a:endParaRPr>
          </a:p>
          <a:p>
            <a:pPr lvl="0" algn="just" rtl="1">
              <a:lnSpc>
                <a:spcPct val="150000"/>
              </a:lnSpc>
            </a:pPr>
            <a:r>
              <a:rPr lang="ar-DZ" sz="3200" b="1" dirty="0" err="1" smtClean="0">
                <a:solidFill>
                  <a:srgbClr val="7030A0"/>
                </a:solidFill>
                <a:latin typeface="Sakkal Majalla" pitchFamily="2" charset="-78"/>
                <a:cs typeface="Sakkal Majalla" pitchFamily="2" charset="-78"/>
              </a:rPr>
              <a:t>المرتجعات</a:t>
            </a:r>
            <a:r>
              <a:rPr lang="ar-DZ" sz="3200" b="1" dirty="0" smtClean="0">
                <a:solidFill>
                  <a:srgbClr val="7030A0"/>
                </a:solidFill>
                <a:latin typeface="Sakkal Majalla" pitchFamily="2" charset="-78"/>
                <a:cs typeface="Sakkal Majalla" pitchFamily="2" charset="-78"/>
              </a:rPr>
              <a:t>: </a:t>
            </a:r>
            <a:r>
              <a:rPr lang="ar-DZ" sz="3200" dirty="0" smtClean="0">
                <a:latin typeface="Sakkal Majalla" pitchFamily="2" charset="-78"/>
                <a:cs typeface="Sakkal Majalla" pitchFamily="2" charset="-78"/>
              </a:rPr>
              <a:t>على المؤسسة الخدمية أن تتوقع قيام بعض المستفيدين من خدماتها بطلب تعويض أو رد اعتبار، نتيجة لعدم الرضا، أو المطالبة بإعادة الصيانة،  أيضا يمكن المطالبة بتنفيذ ما جاء في العقد المبرم(مثل اتفاقيات الضمان).</a:t>
            </a:r>
            <a:endParaRPr lang="fr-FR" sz="3200" dirty="0" smtClean="0">
              <a:latin typeface="Sakkal Majalla" pitchFamily="2" charset="-78"/>
              <a:cs typeface="Sakkal Majalla" pitchFamily="2" charset="-78"/>
            </a:endParaRPr>
          </a:p>
          <a:p>
            <a:pPr algn="just">
              <a:lnSpc>
                <a:spcPct val="150000"/>
              </a:lnSpc>
            </a:pPr>
            <a:endParaRPr lang="fr-FR" sz="3200" dirty="0">
              <a:latin typeface="Sakkal Majalla" pitchFamily="2" charset="-78"/>
              <a:cs typeface="Sakkal Majalla"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latin typeface="Sakkal Majalla" pitchFamily="2" charset="-78"/>
                <a:cs typeface="Sakkal Majalla" pitchFamily="2" charset="-78"/>
              </a:rPr>
              <a:t>الفئة السابعة: إعداد الفواتير</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Autofit/>
          </a:bodyPr>
          <a:lstStyle/>
          <a:p>
            <a:pPr lvl="0" algn="just" rtl="1">
              <a:lnSpc>
                <a:spcPct val="150000"/>
              </a:lnSpc>
              <a:buNone/>
            </a:pPr>
            <a:r>
              <a:rPr lang="ar-DZ" sz="3200" dirty="0" smtClean="0">
                <a:latin typeface="Sakkal Majalla" pitchFamily="2" charset="-78"/>
                <a:cs typeface="Sakkal Majalla" pitchFamily="2" charset="-78"/>
              </a:rPr>
              <a:t>غالبا </a:t>
            </a:r>
            <a:r>
              <a:rPr lang="ar-DZ" sz="3200" dirty="0" smtClean="0">
                <a:latin typeface="Sakkal Majalla" pitchFamily="2" charset="-78"/>
                <a:cs typeface="Sakkal Majalla" pitchFamily="2" charset="-78"/>
              </a:rPr>
              <a:t>ما تكون عملية إعداد الفواتير ذات طابع روتيني، إلا أن الحيطة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الحذر مطلوبان من الشخص القائم عليها. فالفاتورة يجب أن تكون دقيقة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مطابقة لقيمة الخدمة،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إلا أصابت العميل بعدم الرضا. كما ينبغي إعداد الفواتير بالسرعة اللازمة، أيضا يجب السماح للعميل الإطلاع على الفواتير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تدقيقها </a:t>
            </a:r>
            <a:r>
              <a:rPr lang="ar-DZ" sz="3200" dirty="0" err="1" smtClean="0">
                <a:latin typeface="Sakkal Majalla" pitchFamily="2" charset="-78"/>
                <a:cs typeface="Sakkal Majalla" pitchFamily="2" charset="-78"/>
              </a:rPr>
              <a:t>و</a:t>
            </a:r>
            <a:r>
              <a:rPr lang="ar-DZ" sz="3200" dirty="0" smtClean="0">
                <a:latin typeface="Sakkal Majalla" pitchFamily="2" charset="-78"/>
                <a:cs typeface="Sakkal Majalla" pitchFamily="2" charset="-78"/>
              </a:rPr>
              <a:t> التأكد من صحتها.</a:t>
            </a:r>
            <a:endParaRPr lang="fr-FR" sz="3200" dirty="0" smtClean="0">
              <a:latin typeface="Sakkal Majalla" pitchFamily="2" charset="-78"/>
              <a:cs typeface="Sakkal Majalla" pitchFamily="2" charset="-78"/>
            </a:endParaRPr>
          </a:p>
          <a:p>
            <a:pPr algn="just" rtl="1">
              <a:lnSpc>
                <a:spcPct val="150000"/>
              </a:lnSpc>
            </a:pPr>
            <a:endParaRPr lang="fr-FR" sz="3200" dirty="0">
              <a:latin typeface="Sakkal Majalla" pitchFamily="2" charset="-78"/>
              <a:cs typeface="Sakkal Majalla"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DZ" dirty="0" smtClean="0"/>
              <a:t>الفئة الثامنة: الدفع</a:t>
            </a:r>
            <a:endParaRPr lang="fr-FR" dirty="0"/>
          </a:p>
        </p:txBody>
      </p:sp>
      <p:sp>
        <p:nvSpPr>
          <p:cNvPr id="2" name="Espace réservé du contenu 1"/>
          <p:cNvSpPr>
            <a:spLocks noGrp="1"/>
          </p:cNvSpPr>
          <p:nvPr>
            <p:ph idx="1"/>
          </p:nvPr>
        </p:nvSpPr>
        <p:spPr/>
        <p:txBody>
          <a:bodyPr>
            <a:normAutofit/>
          </a:bodyPr>
          <a:lstStyle/>
          <a:p>
            <a:pPr lvl="0" algn="just" rtl="1">
              <a:lnSpc>
                <a:spcPct val="150000"/>
              </a:lnSpc>
              <a:buNone/>
            </a:pPr>
            <a:r>
              <a:rPr lang="ar-DZ" sz="4000" dirty="0" smtClean="0">
                <a:latin typeface="Sakkal Majalla" pitchFamily="2" charset="-78"/>
                <a:cs typeface="Sakkal Majalla" pitchFamily="2" charset="-78"/>
              </a:rPr>
              <a:t>الدفع: يترتب على استلام الفاتورة الدفع من قبل العميل، </a:t>
            </a:r>
            <a:r>
              <a:rPr lang="ar-DZ" sz="4000" dirty="0" err="1" smtClean="0">
                <a:latin typeface="Sakkal Majalla" pitchFamily="2" charset="-78"/>
                <a:cs typeface="Sakkal Majalla" pitchFamily="2" charset="-78"/>
              </a:rPr>
              <a:t>و</a:t>
            </a:r>
            <a:r>
              <a:rPr lang="ar-DZ" sz="4000" dirty="0" smtClean="0">
                <a:latin typeface="Sakkal Majalla" pitchFamily="2" charset="-78"/>
                <a:cs typeface="Sakkal Majalla" pitchFamily="2" charset="-78"/>
              </a:rPr>
              <a:t> الاستثناء الوحيد هو قوائم كشوف الحسابات التي ترسلها البنوك إلى عملائها </a:t>
            </a:r>
            <a:r>
              <a:rPr lang="ar-DZ" sz="4000" dirty="0" err="1" smtClean="0">
                <a:latin typeface="Sakkal Majalla" pitchFamily="2" charset="-78"/>
                <a:cs typeface="Sakkal Majalla" pitchFamily="2" charset="-78"/>
              </a:rPr>
              <a:t>و</a:t>
            </a:r>
            <a:r>
              <a:rPr lang="ar-DZ" sz="4000" dirty="0" smtClean="0">
                <a:latin typeface="Sakkal Majalla" pitchFamily="2" charset="-78"/>
                <a:cs typeface="Sakkal Majalla" pitchFamily="2" charset="-78"/>
              </a:rPr>
              <a:t> التي تتضمن تفصيلات حول حساباتهم المصرفية.</a:t>
            </a:r>
            <a:endParaRPr lang="fr-FR" sz="4000" dirty="0" smtClean="0">
              <a:latin typeface="Sakkal Majalla" pitchFamily="2" charset="-78"/>
              <a:cs typeface="Sakkal Majalla" pitchFamily="2" charset="-78"/>
            </a:endParaRPr>
          </a:p>
          <a:p>
            <a:pPr algn="just" rtl="1">
              <a:lnSpc>
                <a:spcPct val="150000"/>
              </a:lnSpc>
              <a:buNone/>
            </a:pPr>
            <a:endParaRPr lang="fr-FR" sz="4000" dirty="0">
              <a:latin typeface="Sakkal Majalla" pitchFamily="2" charset="-78"/>
              <a:cs typeface="Sakkal Majalla"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00034" y="142860"/>
            <a:ext cx="8229600" cy="1143000"/>
          </a:xfrm>
        </p:spPr>
        <p:txBody>
          <a:bodyPr anchor="ctr">
            <a:normAutofit/>
          </a:bodyPr>
          <a:lstStyle/>
          <a:p>
            <a:pPr algn="ctr" rtl="1"/>
            <a:r>
              <a:rPr lang="fr-FR" sz="4000" b="1" dirty="0" smtClean="0">
                <a:solidFill>
                  <a:schemeClr val="accent2">
                    <a:lumMod val="75000"/>
                  </a:schemeClr>
                </a:solidFill>
                <a:latin typeface="Sakkal Majalla" pitchFamily="2" charset="-78"/>
                <a:cs typeface="Sakkal Majalla" pitchFamily="2" charset="-78"/>
              </a:rPr>
              <a:t>1</a:t>
            </a:r>
            <a:r>
              <a:rPr lang="ar-DZ" sz="4000" b="1" dirty="0" smtClean="0">
                <a:solidFill>
                  <a:schemeClr val="accent2">
                    <a:lumMod val="75000"/>
                  </a:schemeClr>
                </a:solidFill>
                <a:latin typeface="Sakkal Majalla" pitchFamily="2" charset="-78"/>
                <a:cs typeface="Sakkal Majalla" pitchFamily="2" charset="-78"/>
              </a:rPr>
              <a:t>.</a:t>
            </a:r>
            <a:r>
              <a:rPr lang="ar-SA" sz="4000" b="1" dirty="0" smtClean="0">
                <a:solidFill>
                  <a:schemeClr val="accent2">
                    <a:lumMod val="75000"/>
                  </a:schemeClr>
                </a:solidFill>
                <a:latin typeface="Sakkal Majalla" pitchFamily="2" charset="-78"/>
                <a:cs typeface="Sakkal Majalla" pitchFamily="2" charset="-78"/>
              </a:rPr>
              <a:t>التصنيف حسب</a:t>
            </a:r>
            <a:r>
              <a:rPr lang="ar-DZ" sz="4000" b="1" dirty="0" smtClean="0">
                <a:solidFill>
                  <a:schemeClr val="accent2">
                    <a:lumMod val="75000"/>
                  </a:schemeClr>
                </a:solidFill>
                <a:latin typeface="Sakkal Majalla" pitchFamily="2" charset="-78"/>
                <a:cs typeface="Sakkal Majalla" pitchFamily="2" charset="-78"/>
              </a:rPr>
              <a:t> نوع</a:t>
            </a:r>
            <a:r>
              <a:rPr lang="ar-SA" sz="4000" b="1" dirty="0" smtClean="0">
                <a:solidFill>
                  <a:schemeClr val="accent2">
                    <a:lumMod val="75000"/>
                  </a:schemeClr>
                </a:solidFill>
                <a:latin typeface="Sakkal Majalla" pitchFamily="2" charset="-78"/>
                <a:cs typeface="Sakkal Majalla" pitchFamily="2" charset="-78"/>
              </a:rPr>
              <a:t> السوق(أو حسب الزبون)</a:t>
            </a:r>
            <a:r>
              <a:rPr lang="fr-FR" sz="4000" b="1" dirty="0" smtClean="0">
                <a:solidFill>
                  <a:schemeClr val="accent2">
                    <a:lumMod val="75000"/>
                  </a:schemeClr>
                </a:solidFill>
                <a:latin typeface="Sakkal Majalla" pitchFamily="2" charset="-78"/>
                <a:cs typeface="Sakkal Majalla" pitchFamily="2" charset="-78"/>
              </a:rPr>
              <a:t>: </a:t>
            </a:r>
            <a:endParaRPr lang="fr-FR" sz="4000" b="1" dirty="0">
              <a:solidFill>
                <a:schemeClr val="accent2">
                  <a:lumMod val="75000"/>
                </a:schemeClr>
              </a:solidFill>
              <a:latin typeface="Sakkal Majalla" pitchFamily="2" charset="-78"/>
              <a:cs typeface="Sakkal Majalla" pitchFamily="2" charset="-78"/>
            </a:endParaRPr>
          </a:p>
        </p:txBody>
      </p:sp>
      <p:sp>
        <p:nvSpPr>
          <p:cNvPr id="2" name="Espace réservé du contenu 1"/>
          <p:cNvSpPr>
            <a:spLocks noGrp="1"/>
          </p:cNvSpPr>
          <p:nvPr>
            <p:ph idx="1"/>
          </p:nvPr>
        </p:nvSpPr>
        <p:spPr>
          <a:xfrm>
            <a:off x="357158" y="1481328"/>
            <a:ext cx="8329642" cy="4733754"/>
          </a:xfrm>
        </p:spPr>
        <p:txBody>
          <a:bodyPr>
            <a:noAutofit/>
          </a:bodyPr>
          <a:lstStyle/>
          <a:p>
            <a:pPr lvl="0" algn="just" rtl="1">
              <a:buFont typeface="Wingdings 3" pitchFamily="18" charset="2"/>
              <a:buChar char=""/>
            </a:pPr>
            <a:r>
              <a:rPr lang="ar-SA" sz="3600" dirty="0" smtClean="0">
                <a:latin typeface="Sakkal Majalla" pitchFamily="2" charset="-78"/>
                <a:cs typeface="Sakkal Majalla" pitchFamily="2" charset="-78"/>
              </a:rPr>
              <a:t>خدمات استهلاكية: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هي خدمات تقدم لإشباع حاجات شخصية صرفة مثل الخدمات السياحية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الصحية، خدمات النقل</a:t>
            </a:r>
            <a:endParaRPr lang="fr-FR" sz="3600" dirty="0" smtClean="0">
              <a:latin typeface="Sakkal Majalla" pitchFamily="2" charset="-78"/>
              <a:cs typeface="Sakkal Majalla" pitchFamily="2" charset="-78"/>
            </a:endParaRPr>
          </a:p>
          <a:p>
            <a:pPr lvl="0" algn="just" rtl="1">
              <a:buFont typeface="Wingdings 3" pitchFamily="18" charset="2"/>
              <a:buChar char=""/>
            </a:pPr>
            <a:r>
              <a:rPr lang="ar-SA" sz="3600" dirty="0" smtClean="0">
                <a:latin typeface="Sakkal Majalla" pitchFamily="2" charset="-78"/>
                <a:cs typeface="Sakkal Majalla" pitchFamily="2" charset="-78"/>
              </a:rPr>
              <a:t>خدمات منشآت: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هي الخدمات التي تقدم لمنشآت الأعمال كما هو الحال في الاستشارات الإدارية، الخدمات المحاسبية، صيانة المباني</a:t>
            </a:r>
            <a:endParaRPr lang="fr-FR" sz="3600" dirty="0" smtClean="0">
              <a:latin typeface="Sakkal Majalla" pitchFamily="2" charset="-78"/>
              <a:cs typeface="Sakkal Majalla" pitchFamily="2" charset="-78"/>
            </a:endParaRPr>
          </a:p>
          <a:p>
            <a:pPr lvl="0" algn="just" rtl="1">
              <a:buFont typeface="Wingdings 3" pitchFamily="18" charset="2"/>
              <a:buChar char=""/>
            </a:pPr>
            <a:r>
              <a:rPr lang="ar-SA" sz="3600" dirty="0" smtClean="0">
                <a:latin typeface="Sakkal Majalla" pitchFamily="2" charset="-78"/>
                <a:cs typeface="Sakkal Majalla" pitchFamily="2" charset="-78"/>
              </a:rPr>
              <a:t>و هناك خدمات يتم بيعها  لكل من الأشخاص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المنشآت  لكن بأساليب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سياسات تسويقية مختلفة</a:t>
            </a:r>
            <a:r>
              <a:rPr lang="fr-FR" sz="3600" dirty="0" smtClean="0">
                <a:latin typeface="Sakkal Majalla" pitchFamily="2" charset="-78"/>
                <a:cs typeface="Sakkal Majalla" pitchFamily="2" charset="-78"/>
              </a:rPr>
              <a:t>. </a:t>
            </a:r>
          </a:p>
          <a:p>
            <a:pPr algn="just">
              <a:buFont typeface="Wingdings 3" pitchFamily="18" charset="2"/>
              <a:buChar char=""/>
            </a:pPr>
            <a:endParaRPr lang="fr-FR" sz="3600" dirty="0">
              <a:latin typeface="Sakkal Majalla" pitchFamily="2" charset="-78"/>
              <a:cs typeface="Sakkal Majalla"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914400" y="357166"/>
            <a:ext cx="8229600" cy="1143000"/>
          </a:xfrm>
        </p:spPr>
        <p:txBody>
          <a:bodyPr anchor="ctr"/>
          <a:lstStyle/>
          <a:p>
            <a:pPr algn="ctr" rtl="1"/>
            <a:r>
              <a:rPr lang="ar-DZ" dirty="0" smtClean="0">
                <a:solidFill>
                  <a:schemeClr val="accent2">
                    <a:lumMod val="75000"/>
                  </a:schemeClr>
                </a:solidFill>
                <a:latin typeface="Sakkal Majalla" pitchFamily="2" charset="-78"/>
                <a:cs typeface="Sakkal Majalla" pitchFamily="2" charset="-78"/>
              </a:rPr>
              <a:t>2. </a:t>
            </a:r>
            <a:r>
              <a:rPr lang="ar-SA" dirty="0" smtClean="0">
                <a:solidFill>
                  <a:schemeClr val="accent2">
                    <a:lumMod val="75000"/>
                  </a:schemeClr>
                </a:solidFill>
                <a:latin typeface="Sakkal Majalla" pitchFamily="2" charset="-78"/>
                <a:cs typeface="Sakkal Majalla" pitchFamily="2" charset="-78"/>
              </a:rPr>
              <a:t>التصنيف حسب درجة كثافة قوة العمل</a:t>
            </a:r>
            <a:endParaRPr lang="fr-FR" dirty="0">
              <a:solidFill>
                <a:schemeClr val="accent2">
                  <a:lumMod val="75000"/>
                </a:schemeClr>
              </a:solidFill>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algn="just" rtl="1">
              <a:buFont typeface="Wingdings 3" pitchFamily="18" charset="2"/>
              <a:buChar char=""/>
            </a:pPr>
            <a:r>
              <a:rPr lang="ar-SA" sz="3600" dirty="0" smtClean="0">
                <a:latin typeface="Sakkal Majalla" pitchFamily="2" charset="-78"/>
                <a:cs typeface="Sakkal Majalla" pitchFamily="2" charset="-78"/>
              </a:rPr>
              <a:t>خدمات تعتمد على قوة عمل كثيفة،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من أمثلتها خدمات الحلاقة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التجميل، خدمات تربية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رعاية الأطفال، خدمات التدريس، الخدمات التي يقدمها الطبيب في عيادته....</a:t>
            </a:r>
            <a:endParaRPr lang="fr-FR" sz="3600" dirty="0" smtClean="0">
              <a:latin typeface="Sakkal Majalla" pitchFamily="2" charset="-78"/>
              <a:cs typeface="Sakkal Majalla" pitchFamily="2" charset="-78"/>
            </a:endParaRPr>
          </a:p>
          <a:p>
            <a:pPr algn="just" rtl="1">
              <a:buFont typeface="Wingdings 3" pitchFamily="18" charset="2"/>
              <a:buChar char=""/>
            </a:pPr>
            <a:r>
              <a:rPr lang="ar-SA" sz="3600" dirty="0" smtClean="0">
                <a:latin typeface="Sakkal Majalla" pitchFamily="2" charset="-78"/>
                <a:cs typeface="Sakkal Majalla" pitchFamily="2" charset="-78"/>
              </a:rPr>
              <a:t>خدمات تعتمد على المستلزمات المادية</a:t>
            </a:r>
            <a:r>
              <a:rPr lang="ar-DZ" sz="3600" dirty="0" smtClean="0">
                <a:latin typeface="Sakkal Majalla" pitchFamily="2" charset="-78"/>
                <a:cs typeface="Sakkal Majalla" pitchFamily="2" charset="-78"/>
              </a:rPr>
              <a:t>:و من أمثلتها خدمات الاتصالات السلكية </a:t>
            </a:r>
            <a:r>
              <a:rPr lang="ar-DZ" sz="3600" dirty="0" err="1" smtClean="0">
                <a:latin typeface="Sakkal Majalla" pitchFamily="2" charset="-78"/>
                <a:cs typeface="Sakkal Majalla" pitchFamily="2" charset="-78"/>
              </a:rPr>
              <a:t>و</a:t>
            </a:r>
            <a:r>
              <a:rPr lang="ar-DZ" sz="3600" dirty="0" smtClean="0">
                <a:latin typeface="Sakkal Majalla" pitchFamily="2" charset="-78"/>
                <a:cs typeface="Sakkal Majalla" pitchFamily="2" charset="-78"/>
              </a:rPr>
              <a:t> اللاسلكية، خدمات النقل العام، خدمات الإطعام، خدمات البيع الآلي، خدمات النقل الجوي.....</a:t>
            </a:r>
            <a:r>
              <a:rPr lang="ar-SA" sz="3600" dirty="0" smtClean="0">
                <a:latin typeface="Sakkal Majalla" pitchFamily="2" charset="-78"/>
                <a:cs typeface="Sakkal Majalla" pitchFamily="2" charset="-78"/>
              </a:rPr>
              <a:t> </a:t>
            </a:r>
            <a:endParaRPr lang="fr-FR" sz="3600" dirty="0">
              <a:latin typeface="Sakkal Majalla" pitchFamily="2" charset="-78"/>
              <a:cs typeface="Sakkal Majalla"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00034" y="428604"/>
            <a:ext cx="8229600" cy="1143000"/>
          </a:xfrm>
        </p:spPr>
        <p:txBody>
          <a:bodyPr anchor="ctr"/>
          <a:lstStyle/>
          <a:p>
            <a:pPr algn="ctr" rtl="1"/>
            <a:r>
              <a:rPr lang="fr-FR" dirty="0" smtClean="0">
                <a:latin typeface="Sakkal Majalla" pitchFamily="2" charset="-78"/>
                <a:cs typeface="Sakkal Majalla" pitchFamily="2" charset="-78"/>
              </a:rPr>
              <a:t> </a:t>
            </a:r>
            <a:r>
              <a:rPr lang="ar-DZ" dirty="0" smtClean="0">
                <a:latin typeface="Sakkal Majalla" pitchFamily="2" charset="-78"/>
                <a:cs typeface="Sakkal Majalla" pitchFamily="2" charset="-78"/>
              </a:rPr>
              <a:t>3. </a:t>
            </a:r>
            <a:r>
              <a:rPr lang="ar-SA" dirty="0" smtClean="0">
                <a:latin typeface="Sakkal Majalla" pitchFamily="2" charset="-78"/>
                <a:cs typeface="Sakkal Majalla" pitchFamily="2" charset="-78"/>
              </a:rPr>
              <a:t>التصنيف حسب درجة الاحتكاك بالعميل</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a:bodyPr>
          <a:lstStyle/>
          <a:p>
            <a:pPr lvl="0" algn="just" rtl="1"/>
            <a:r>
              <a:rPr lang="ar-DZ" sz="3600" b="1" dirty="0" smtClean="0">
                <a:latin typeface="Sakkal Majalla" pitchFamily="2" charset="-78"/>
                <a:cs typeface="Sakkal Majalla" pitchFamily="2" charset="-78"/>
              </a:rPr>
              <a:t>خدمات ذات اتصال شخصي عالي:</a:t>
            </a:r>
            <a:r>
              <a:rPr lang="ar-SA" sz="3600" dirty="0" smtClean="0">
                <a:latin typeface="Sakkal Majalla" pitchFamily="2" charset="-78"/>
                <a:cs typeface="Sakkal Majalla" pitchFamily="2" charset="-78"/>
              </a:rPr>
              <a:t> مثل خدمات الطبيب </a:t>
            </a:r>
            <a:r>
              <a:rPr lang="ar-SA" sz="3600" dirty="0" err="1" smtClean="0">
                <a:latin typeface="Sakkal Majalla" pitchFamily="2" charset="-78"/>
                <a:cs typeface="Sakkal Majalla" pitchFamily="2" charset="-78"/>
              </a:rPr>
              <a:t>و</a:t>
            </a:r>
            <a:r>
              <a:rPr lang="ar-SA" sz="3600" dirty="0" smtClean="0">
                <a:latin typeface="Sakkal Majalla" pitchFamily="2" charset="-78"/>
                <a:cs typeface="Sakkal Majalla" pitchFamily="2" charset="-78"/>
              </a:rPr>
              <a:t> المحامي، خدمات النقل الجوي، خدمات التأمين.......</a:t>
            </a:r>
            <a:endParaRPr lang="fr-FR" sz="3600" dirty="0" smtClean="0">
              <a:latin typeface="Sakkal Majalla" pitchFamily="2" charset="-78"/>
              <a:cs typeface="Sakkal Majalla" pitchFamily="2" charset="-78"/>
            </a:endParaRPr>
          </a:p>
          <a:p>
            <a:pPr lvl="0" algn="just" rtl="1"/>
            <a:r>
              <a:rPr lang="ar-SA" sz="3600" b="1" dirty="0" smtClean="0">
                <a:latin typeface="Sakkal Majalla" pitchFamily="2" charset="-78"/>
                <a:cs typeface="Sakkal Majalla" pitchFamily="2" charset="-78"/>
              </a:rPr>
              <a:t>خدمات ذات اتصال شخصي متوسط:</a:t>
            </a:r>
            <a:r>
              <a:rPr lang="ar-SA" sz="3600" dirty="0" smtClean="0">
                <a:latin typeface="Sakkal Majalla" pitchFamily="2" charset="-78"/>
                <a:cs typeface="Sakkal Majalla" pitchFamily="2" charset="-78"/>
              </a:rPr>
              <a:t> مثل خدمات مطاعم الوجبات السريعة، خدمات المسرح......</a:t>
            </a:r>
            <a:endParaRPr lang="fr-FR" sz="3600" dirty="0" smtClean="0">
              <a:latin typeface="Sakkal Majalla" pitchFamily="2" charset="-78"/>
              <a:cs typeface="Sakkal Majalla" pitchFamily="2" charset="-78"/>
            </a:endParaRPr>
          </a:p>
          <a:p>
            <a:pPr lvl="0" algn="just" rtl="1"/>
            <a:r>
              <a:rPr lang="ar-SA" sz="3600" b="1" dirty="0" smtClean="0">
                <a:latin typeface="Sakkal Majalla" pitchFamily="2" charset="-78"/>
                <a:cs typeface="Sakkal Majalla" pitchFamily="2" charset="-78"/>
              </a:rPr>
              <a:t>خدمات ذات اتصال شخصي منخفض:</a:t>
            </a:r>
            <a:r>
              <a:rPr lang="ar-SA" sz="3600" dirty="0" smtClean="0">
                <a:latin typeface="Sakkal Majalla" pitchFamily="2" charset="-78"/>
                <a:cs typeface="Sakkal Majalla" pitchFamily="2" charset="-78"/>
              </a:rPr>
              <a:t> مثل خدمات الصراف الآلي، الخدمات البريدية.......</a:t>
            </a:r>
            <a:endParaRPr lang="fr-FR" sz="3600" dirty="0" smtClean="0">
              <a:latin typeface="Sakkal Majalla" pitchFamily="2" charset="-78"/>
              <a:cs typeface="Sakkal Majalla" pitchFamily="2" charset="-78"/>
            </a:endParaRPr>
          </a:p>
          <a:p>
            <a:pPr algn="just"/>
            <a:endParaRPr lang="fr-FR" sz="3600" dirty="0">
              <a:latin typeface="Sakkal Majalla" pitchFamily="2" charset="-78"/>
              <a:cs typeface="Sakkal Majalla"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428604"/>
            <a:ext cx="8229600" cy="1143000"/>
          </a:xfrm>
        </p:spPr>
        <p:txBody>
          <a:bodyPr>
            <a:normAutofit/>
          </a:bodyPr>
          <a:lstStyle/>
          <a:p>
            <a:pPr algn="ctr" rtl="1"/>
            <a:r>
              <a:rPr lang="ar-DZ" dirty="0" smtClean="0"/>
              <a:t>4.</a:t>
            </a:r>
            <a:r>
              <a:rPr lang="ar-SA" dirty="0" smtClean="0"/>
              <a:t>التصنيف حسب الخبرة المطلوبة في أداء الخدمات</a:t>
            </a:r>
            <a:endParaRPr lang="fr-FR" dirty="0"/>
          </a:p>
        </p:txBody>
      </p:sp>
      <p:sp>
        <p:nvSpPr>
          <p:cNvPr id="2" name="Espace réservé du contenu 1"/>
          <p:cNvSpPr>
            <a:spLocks noGrp="1"/>
          </p:cNvSpPr>
          <p:nvPr>
            <p:ph idx="1"/>
          </p:nvPr>
        </p:nvSpPr>
        <p:spPr/>
        <p:txBody>
          <a:bodyPr>
            <a:normAutofit/>
          </a:bodyPr>
          <a:lstStyle/>
          <a:p>
            <a:pPr lvl="0" algn="just" rtl="1"/>
            <a:r>
              <a:rPr lang="ar-SA" sz="3600" b="1" dirty="0" smtClean="0">
                <a:latin typeface="Sakkal Majalla" pitchFamily="2" charset="-78"/>
                <a:cs typeface="Sakkal Majalla" pitchFamily="2" charset="-78"/>
              </a:rPr>
              <a:t>خبرة مهنية(إتقان عالي): مثل خدمات الأطباء، المحامين </a:t>
            </a:r>
            <a:r>
              <a:rPr lang="ar-SA" sz="3600" b="1" dirty="0" err="1" smtClean="0">
                <a:latin typeface="Sakkal Majalla" pitchFamily="2" charset="-78"/>
                <a:cs typeface="Sakkal Majalla" pitchFamily="2" charset="-78"/>
              </a:rPr>
              <a:t>و</a:t>
            </a:r>
            <a:r>
              <a:rPr lang="ar-SA" sz="3600" b="1" dirty="0" smtClean="0">
                <a:latin typeface="Sakkal Majalla" pitchFamily="2" charset="-78"/>
                <a:cs typeface="Sakkal Majalla" pitchFamily="2" charset="-78"/>
              </a:rPr>
              <a:t> المستشارين الإداريين </a:t>
            </a:r>
            <a:r>
              <a:rPr lang="ar-SA" sz="3600" b="1" dirty="0" err="1" smtClean="0">
                <a:latin typeface="Sakkal Majalla" pitchFamily="2" charset="-78"/>
                <a:cs typeface="Sakkal Majalla" pitchFamily="2" charset="-78"/>
              </a:rPr>
              <a:t>و</a:t>
            </a:r>
            <a:r>
              <a:rPr lang="ar-SA" sz="3600" b="1" dirty="0" smtClean="0">
                <a:latin typeface="Sakkal Majalla" pitchFamily="2" charset="-78"/>
                <a:cs typeface="Sakkal Majalla" pitchFamily="2" charset="-78"/>
              </a:rPr>
              <a:t> الصناعيين، الخبراء </a:t>
            </a:r>
            <a:r>
              <a:rPr lang="ar-SA" sz="3600" b="1" dirty="0" err="1" smtClean="0">
                <a:latin typeface="Sakkal Majalla" pitchFamily="2" charset="-78"/>
                <a:cs typeface="Sakkal Majalla" pitchFamily="2" charset="-78"/>
              </a:rPr>
              <a:t>و</a:t>
            </a:r>
            <a:r>
              <a:rPr lang="ar-SA" sz="3600" b="1" dirty="0" smtClean="0">
                <a:latin typeface="Sakkal Majalla" pitchFamily="2" charset="-78"/>
                <a:cs typeface="Sakkal Majalla" pitchFamily="2" charset="-78"/>
              </a:rPr>
              <a:t> ذوو المهارات البدنية </a:t>
            </a:r>
            <a:r>
              <a:rPr lang="ar-SA" sz="3600" b="1" dirty="0" err="1" smtClean="0">
                <a:latin typeface="Sakkal Majalla" pitchFamily="2" charset="-78"/>
                <a:cs typeface="Sakkal Majalla" pitchFamily="2" charset="-78"/>
              </a:rPr>
              <a:t>و</a:t>
            </a:r>
            <a:r>
              <a:rPr lang="ar-SA" sz="3600" b="1" dirty="0" smtClean="0">
                <a:latin typeface="Sakkal Majalla" pitchFamily="2" charset="-78"/>
                <a:cs typeface="Sakkal Majalla" pitchFamily="2" charset="-78"/>
              </a:rPr>
              <a:t> الذهنية........</a:t>
            </a:r>
            <a:endParaRPr lang="fr-FR" sz="3600" dirty="0" smtClean="0">
              <a:latin typeface="Sakkal Majalla" pitchFamily="2" charset="-78"/>
              <a:cs typeface="Sakkal Majalla" pitchFamily="2" charset="-78"/>
            </a:endParaRPr>
          </a:p>
          <a:p>
            <a:pPr lvl="0" algn="just" rtl="1"/>
            <a:r>
              <a:rPr lang="ar-SA" sz="3600" b="1" dirty="0" smtClean="0">
                <a:latin typeface="Sakkal Majalla" pitchFamily="2" charset="-78"/>
                <a:cs typeface="Sakkal Majalla" pitchFamily="2" charset="-78"/>
              </a:rPr>
              <a:t>خبرة غير مهنية(درجة أقل من الإتقان): مثل خدمات حراسة المباني </a:t>
            </a:r>
            <a:r>
              <a:rPr lang="ar-SA" sz="3600" b="1" dirty="0" err="1" smtClean="0">
                <a:latin typeface="Sakkal Majalla" pitchFamily="2" charset="-78"/>
                <a:cs typeface="Sakkal Majalla" pitchFamily="2" charset="-78"/>
              </a:rPr>
              <a:t>و</a:t>
            </a:r>
            <a:r>
              <a:rPr lang="ar-SA" sz="3600" b="1" dirty="0" smtClean="0">
                <a:latin typeface="Sakkal Majalla" pitchFamily="2" charset="-78"/>
                <a:cs typeface="Sakkal Majalla" pitchFamily="2" charset="-78"/>
              </a:rPr>
              <a:t> العمارات، فلاحة الحدائق.....</a:t>
            </a:r>
            <a:endParaRPr lang="fr-FR" sz="3600" dirty="0" smtClean="0">
              <a:latin typeface="Sakkal Majalla" pitchFamily="2" charset="-78"/>
              <a:cs typeface="Sakkal Majalla" pitchFamily="2" charset="-78"/>
            </a:endParaRPr>
          </a:p>
          <a:p>
            <a:pPr algn="just"/>
            <a:endParaRPr lang="fr-FR" sz="3600" dirty="0">
              <a:latin typeface="Sakkal Majalla" pitchFamily="2" charset="-78"/>
              <a:cs typeface="Sakkal Majalla"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rtl="1"/>
            <a:r>
              <a:rPr lang="ar-SA" dirty="0" smtClean="0">
                <a:latin typeface="Sakkal Majalla" pitchFamily="2" charset="-78"/>
                <a:cs typeface="Sakkal Majalla" pitchFamily="2" charset="-78"/>
              </a:rPr>
              <a:t>ثانيا/ مكونات الخدمة</a:t>
            </a:r>
            <a:endParaRPr lang="fr-FR" dirty="0">
              <a:latin typeface="Sakkal Majalla" pitchFamily="2" charset="-78"/>
              <a:cs typeface="Sakkal Majalla" pitchFamily="2" charset="-78"/>
            </a:endParaRPr>
          </a:p>
        </p:txBody>
      </p:sp>
      <p:sp>
        <p:nvSpPr>
          <p:cNvPr id="2" name="Espace réservé du contenu 1"/>
          <p:cNvSpPr>
            <a:spLocks noGrp="1"/>
          </p:cNvSpPr>
          <p:nvPr>
            <p:ph idx="1"/>
          </p:nvPr>
        </p:nvSpPr>
        <p:spPr/>
        <p:txBody>
          <a:bodyPr>
            <a:normAutofit fontScale="92500" lnSpcReduction="10000"/>
          </a:bodyPr>
          <a:lstStyle/>
          <a:p>
            <a:pPr lvl="0" algn="just" rtl="1">
              <a:lnSpc>
                <a:spcPct val="150000"/>
              </a:lnSpc>
              <a:buNone/>
            </a:pPr>
            <a:endParaRPr lang="ar-DZ" sz="4000" dirty="0" smtClean="0">
              <a:latin typeface="Sakkal Majalla" pitchFamily="2" charset="-78"/>
              <a:cs typeface="Sakkal Majalla" pitchFamily="2" charset="-78"/>
            </a:endParaRPr>
          </a:p>
          <a:p>
            <a:pPr lvl="0" algn="just" rtl="1">
              <a:lnSpc>
                <a:spcPct val="150000"/>
              </a:lnSpc>
              <a:buNone/>
            </a:pPr>
            <a:r>
              <a:rPr lang="ar-SA" sz="4000" dirty="0" smtClean="0">
                <a:latin typeface="Sakkal Majalla" pitchFamily="2" charset="-78"/>
                <a:cs typeface="Sakkal Majalla" pitchFamily="2" charset="-78"/>
              </a:rPr>
              <a:t>تتكون الخدمة من مكونين اثنين متلازمين:</a:t>
            </a:r>
            <a:endParaRPr lang="ar-DZ" sz="4000" dirty="0" smtClean="0">
              <a:latin typeface="Sakkal Majalla" pitchFamily="2" charset="-78"/>
              <a:cs typeface="Sakkal Majalla" pitchFamily="2" charset="-78"/>
            </a:endParaRPr>
          </a:p>
          <a:p>
            <a:pPr lvl="0" algn="just" rtl="1">
              <a:lnSpc>
                <a:spcPct val="150000"/>
              </a:lnSpc>
              <a:buFont typeface="Wingdings" pitchFamily="2" charset="2"/>
              <a:buChar char="q"/>
            </a:pPr>
            <a:r>
              <a:rPr lang="ar-SA" sz="4000" dirty="0" smtClean="0">
                <a:latin typeface="Sakkal Majalla" pitchFamily="2" charset="-78"/>
                <a:cs typeface="Sakkal Majalla" pitchFamily="2" charset="-78"/>
              </a:rPr>
              <a:t>الخدمة الجوهر</a:t>
            </a:r>
            <a:endParaRPr lang="fr-FR" sz="4000" dirty="0" smtClean="0">
              <a:latin typeface="Sakkal Majalla" pitchFamily="2" charset="-78"/>
              <a:cs typeface="Sakkal Majalla" pitchFamily="2" charset="-78"/>
            </a:endParaRPr>
          </a:p>
          <a:p>
            <a:pPr lvl="0" algn="just" rtl="1">
              <a:lnSpc>
                <a:spcPct val="150000"/>
              </a:lnSpc>
              <a:buFont typeface="Wingdings" pitchFamily="2" charset="2"/>
              <a:buChar char="q"/>
            </a:pPr>
            <a:r>
              <a:rPr lang="ar-SA" sz="4000" dirty="0" smtClean="0">
                <a:latin typeface="Sakkal Majalla" pitchFamily="2" charset="-78"/>
                <a:cs typeface="Sakkal Majalla" pitchFamily="2" charset="-78"/>
              </a:rPr>
              <a:t>الخدمات الداعمة </a:t>
            </a:r>
            <a:r>
              <a:rPr lang="ar-SA" sz="4000" dirty="0" err="1" smtClean="0">
                <a:latin typeface="Sakkal Majalla" pitchFamily="2" charset="-78"/>
                <a:cs typeface="Sakkal Majalla" pitchFamily="2" charset="-78"/>
              </a:rPr>
              <a:t>و</a:t>
            </a:r>
            <a:r>
              <a:rPr lang="ar-SA" sz="4000" dirty="0" smtClean="0">
                <a:latin typeface="Sakkal Majalla" pitchFamily="2" charset="-78"/>
                <a:cs typeface="Sakkal Majalla" pitchFamily="2" charset="-78"/>
              </a:rPr>
              <a:t> المكملة للخدمة الجوهر(خدمات تكميلية).</a:t>
            </a:r>
            <a:endParaRPr lang="fr-FR" sz="4000" dirty="0" smtClean="0">
              <a:latin typeface="Sakkal Majalla" pitchFamily="2" charset="-78"/>
              <a:cs typeface="Sakkal Majalla" pitchFamily="2" charset="-78"/>
            </a:endParaRPr>
          </a:p>
          <a:p>
            <a:pPr algn="just">
              <a:lnSpc>
                <a:spcPct val="150000"/>
              </a:lnSpc>
              <a:buNone/>
            </a:pPr>
            <a:endParaRPr lang="fr-FR" sz="4000" dirty="0">
              <a:latin typeface="Sakkal Majalla" pitchFamily="2" charset="-78"/>
              <a:cs typeface="Sakkal Majalla"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285728"/>
            <a:ext cx="8572560" cy="6000792"/>
          </a:xfrm>
        </p:spPr>
        <p:txBody>
          <a:bodyPr>
            <a:noAutofit/>
          </a:bodyPr>
          <a:lstStyle/>
          <a:p>
            <a:pPr algn="just" rtl="1">
              <a:buNone/>
            </a:pPr>
            <a:r>
              <a:rPr lang="ar-SA" sz="3200" dirty="0" smtClean="0">
                <a:latin typeface="Sakkal Majalla" pitchFamily="2" charset="-78"/>
                <a:cs typeface="Sakkal Majalla" pitchFamily="2" charset="-78"/>
              </a:rPr>
              <a:t>سنحاول تسليط الضوء على مكونات الخدمة من خلال استعراض المثال التالي:</a:t>
            </a:r>
            <a:endParaRPr lang="fr-FR" sz="3200" dirty="0" smtClean="0">
              <a:latin typeface="Sakkal Majalla" pitchFamily="2" charset="-78"/>
              <a:cs typeface="Sakkal Majalla" pitchFamily="2" charset="-78"/>
            </a:endParaRPr>
          </a:p>
          <a:p>
            <a:pPr algn="just" rtl="1">
              <a:buNone/>
            </a:pPr>
            <a:r>
              <a:rPr lang="ar-SA" sz="3200" dirty="0" smtClean="0">
                <a:latin typeface="Sakkal Majalla" pitchFamily="2" charset="-78"/>
                <a:cs typeface="Sakkal Majalla" pitchFamily="2" charset="-78"/>
              </a:rPr>
              <a:t>"طور (</a:t>
            </a:r>
            <a:r>
              <a:rPr lang="en-US" sz="3200" dirty="0" smtClean="0">
                <a:latin typeface="Sakkal Majalla" pitchFamily="2" charset="-78"/>
                <a:cs typeface="Sakkal Majalla" pitchFamily="2" charset="-78"/>
              </a:rPr>
              <a:t>Frederick W. smith</a:t>
            </a:r>
            <a:r>
              <a:rPr lang="ar-SA" sz="3200" dirty="0" smtClean="0">
                <a:latin typeface="Sakkal Majalla" pitchFamily="2" charset="-78"/>
                <a:cs typeface="Sakkal Majalla" pitchFamily="2" charset="-78"/>
              </a:rPr>
              <a:t>) مفهوم التسليم الفوري </a:t>
            </a:r>
            <a:r>
              <a:rPr lang="ar-SA" sz="3200" dirty="0" err="1" smtClean="0">
                <a:latin typeface="Sakkal Majalla" pitchFamily="2" charset="-78"/>
                <a:cs typeface="Sakkal Majalla" pitchFamily="2" charset="-78"/>
              </a:rPr>
              <a:t>و</a:t>
            </a:r>
            <a:r>
              <a:rPr lang="ar-SA" sz="3200" dirty="0" smtClean="0">
                <a:latin typeface="Sakkal Majalla" pitchFamily="2" charset="-78"/>
                <a:cs typeface="Sakkal Majalla" pitchFamily="2" charset="-78"/>
              </a:rPr>
              <a:t> السريع للطرود عندما أسس شركة  عام 1971 أطلق عليها اسم(</a:t>
            </a:r>
            <a:r>
              <a:rPr lang="fr-FR" sz="3200" dirty="0" err="1" smtClean="0">
                <a:latin typeface="Sakkal Majalla" pitchFamily="2" charset="-78"/>
                <a:cs typeface="Sakkal Majalla" pitchFamily="2" charset="-78"/>
              </a:rPr>
              <a:t>Federal</a:t>
            </a:r>
            <a:r>
              <a:rPr lang="fr-FR" sz="3200" dirty="0" smtClean="0">
                <a:latin typeface="Sakkal Majalla" pitchFamily="2" charset="-78"/>
                <a:cs typeface="Sakkal Majalla" pitchFamily="2" charset="-78"/>
              </a:rPr>
              <a:t> Express</a:t>
            </a:r>
            <a:r>
              <a:rPr lang="ar-SA" sz="3200" dirty="0" smtClean="0">
                <a:latin typeface="Sakkal Majalla" pitchFamily="2" charset="-78"/>
                <a:cs typeface="Sakkal Majalla" pitchFamily="2" charset="-78"/>
              </a:rPr>
              <a:t>). بدأت أعمال الشركة بعد سنتين من التأسيس، حيث استطاعت أن تقدم خدمة كانت في وقتها فريدة.لقد واجهت الشركة منافسة شديدة من شركات تعمل في الحقل نفسه </a:t>
            </a:r>
            <a:r>
              <a:rPr lang="ar-SA" sz="3200" dirty="0" err="1" smtClean="0">
                <a:latin typeface="Sakkal Majalla" pitchFamily="2" charset="-78"/>
                <a:cs typeface="Sakkal Majalla" pitchFamily="2" charset="-78"/>
              </a:rPr>
              <a:t>و</a:t>
            </a:r>
            <a:r>
              <a:rPr lang="ar-SA" sz="3200" dirty="0" smtClean="0">
                <a:latin typeface="Sakkal Majalla" pitchFamily="2" charset="-78"/>
                <a:cs typeface="Sakkal Majalla" pitchFamily="2" charset="-78"/>
              </a:rPr>
              <a:t> تؤدي خدمات استلام الطرود </a:t>
            </a:r>
            <a:r>
              <a:rPr lang="ar-SA" sz="3200" dirty="0" err="1" smtClean="0">
                <a:latin typeface="Sakkal Majalla" pitchFamily="2" charset="-78"/>
                <a:cs typeface="Sakkal Majalla" pitchFamily="2" charset="-78"/>
              </a:rPr>
              <a:t>و</a:t>
            </a:r>
            <a:r>
              <a:rPr lang="ar-SA" sz="3200" dirty="0" smtClean="0">
                <a:latin typeface="Sakkal Majalla" pitchFamily="2" charset="-78"/>
                <a:cs typeface="Sakkal Majalla" pitchFamily="2" charset="-78"/>
              </a:rPr>
              <a:t> نقلها طوال الليل </a:t>
            </a:r>
            <a:r>
              <a:rPr lang="ar-SA" sz="3200" dirty="0" err="1" smtClean="0">
                <a:latin typeface="Sakkal Majalla" pitchFamily="2" charset="-78"/>
                <a:cs typeface="Sakkal Majalla" pitchFamily="2" charset="-78"/>
              </a:rPr>
              <a:t>و</a:t>
            </a:r>
            <a:r>
              <a:rPr lang="ar-SA" sz="3200" dirty="0" smtClean="0">
                <a:latin typeface="Sakkal Majalla" pitchFamily="2" charset="-78"/>
                <a:cs typeface="Sakkal Majalla" pitchFamily="2" charset="-78"/>
              </a:rPr>
              <a:t> تسليمها في الصباح التالي، لقد توصلت إدارة الشركة إلى استنتاج مفاده أن عليها أن تعيد النظر في تعريفها للخدمة إذا ما أرادت الاستمرار كشركة قائدة في السوق، </a:t>
            </a:r>
            <a:r>
              <a:rPr lang="ar-SA" sz="3200" dirty="0" err="1" smtClean="0">
                <a:latin typeface="Sakkal Majalla" pitchFamily="2" charset="-78"/>
                <a:cs typeface="Sakkal Majalla" pitchFamily="2" charset="-78"/>
              </a:rPr>
              <a:t>و</a:t>
            </a:r>
            <a:r>
              <a:rPr lang="ar-SA" sz="3200" dirty="0" smtClean="0">
                <a:latin typeface="Sakkal Majalla" pitchFamily="2" charset="-78"/>
                <a:cs typeface="Sakkal Majalla" pitchFamily="2" charset="-78"/>
              </a:rPr>
              <a:t> رائدة في تحديد السعر. و بعد فترة جاءت بالتعريف التالي: </a:t>
            </a:r>
            <a:r>
              <a:rPr lang="ar-SA" sz="3200" b="1" dirty="0" smtClean="0">
                <a:latin typeface="Sakkal Majalla" pitchFamily="2" charset="-78"/>
                <a:cs typeface="Sakkal Majalla" pitchFamily="2" charset="-78"/>
              </a:rPr>
              <a:t>الخدمة هي جميع الأعمال </a:t>
            </a:r>
            <a:r>
              <a:rPr lang="ar-SA" sz="3200" b="1" dirty="0" err="1" smtClean="0">
                <a:latin typeface="Sakkal Majalla" pitchFamily="2" charset="-78"/>
                <a:cs typeface="Sakkal Majalla" pitchFamily="2" charset="-78"/>
              </a:rPr>
              <a:t>و</a:t>
            </a:r>
            <a:r>
              <a:rPr lang="ar-SA" sz="3200" b="1" dirty="0" smtClean="0">
                <a:latin typeface="Sakkal Majalla" pitchFamily="2" charset="-78"/>
                <a:cs typeface="Sakkal Majalla" pitchFamily="2" charset="-78"/>
              </a:rPr>
              <a:t> الأفعال </a:t>
            </a:r>
            <a:r>
              <a:rPr lang="ar-SA" sz="3200" b="1" dirty="0" err="1" smtClean="0">
                <a:latin typeface="Sakkal Majalla" pitchFamily="2" charset="-78"/>
                <a:cs typeface="Sakkal Majalla" pitchFamily="2" charset="-78"/>
              </a:rPr>
              <a:t>و</a:t>
            </a:r>
            <a:r>
              <a:rPr lang="ar-SA" sz="3200" b="1" dirty="0" smtClean="0">
                <a:latin typeface="Sakkal Majalla" pitchFamily="2" charset="-78"/>
                <a:cs typeface="Sakkal Majalla" pitchFamily="2" charset="-78"/>
              </a:rPr>
              <a:t> ردود الفعل التي يدرك المنتفعون أنهم قد اشتروها.</a:t>
            </a:r>
            <a:r>
              <a:rPr lang="ar-SA" sz="3200" dirty="0" smtClean="0">
                <a:latin typeface="Sakkal Majalla" pitchFamily="2" charset="-78"/>
                <a:cs typeface="Sakkal Majalla" pitchFamily="2" charset="-78"/>
              </a:rPr>
              <a:t>  " </a:t>
            </a:r>
            <a:endParaRPr lang="fr-FR" sz="3200" dirty="0">
              <a:latin typeface="Sakkal Majalla" pitchFamily="2" charset="-78"/>
              <a:cs typeface="Sakkal Majalla"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071546"/>
            <a:ext cx="8229600" cy="5253054"/>
          </a:xfrm>
        </p:spPr>
        <p:txBody>
          <a:bodyPr>
            <a:noAutofit/>
          </a:bodyPr>
          <a:lstStyle/>
          <a:p>
            <a:pPr lvl="0" algn="just" rtl="1">
              <a:lnSpc>
                <a:spcPct val="150000"/>
              </a:lnSpc>
              <a:buNone/>
            </a:pPr>
            <a:r>
              <a:rPr lang="ar-DZ" sz="4000" dirty="0" smtClean="0">
                <a:latin typeface="Sakkal Majalla" pitchFamily="2" charset="-78"/>
                <a:cs typeface="Sakkal Majalla" pitchFamily="2" charset="-78"/>
              </a:rPr>
              <a:t>هذا التعريف يوضح بأن منتج الخدمة هو في الأساس حزمة من نشاطات مؤلفة من </a:t>
            </a:r>
            <a:r>
              <a:rPr lang="ar-DZ" sz="4000" b="1" dirty="0" smtClean="0">
                <a:solidFill>
                  <a:srgbClr val="7030A0"/>
                </a:solidFill>
                <a:latin typeface="Sakkal Majalla" pitchFamily="2" charset="-78"/>
                <a:cs typeface="Sakkal Majalla" pitchFamily="2" charset="-78"/>
              </a:rPr>
              <a:t>جوهر</a:t>
            </a:r>
            <a:r>
              <a:rPr lang="ar-DZ" sz="4000" dirty="0" smtClean="0">
                <a:latin typeface="Sakkal Majalla" pitchFamily="2" charset="-78"/>
                <a:cs typeface="Sakkal Majalla" pitchFamily="2" charset="-78"/>
              </a:rPr>
              <a:t>(و الذي يمثل في هذه الحالة(</a:t>
            </a:r>
            <a:r>
              <a:rPr lang="fr-FR" sz="4000" dirty="0" smtClean="0">
                <a:latin typeface="Sakkal Majalla" pitchFamily="2" charset="-78"/>
                <a:cs typeface="Sakkal Majalla" pitchFamily="2" charset="-78"/>
              </a:rPr>
              <a:t>FX</a:t>
            </a:r>
            <a:r>
              <a:rPr lang="ar-DZ" sz="4000" dirty="0" smtClean="0">
                <a:latin typeface="Sakkal Majalla" pitchFamily="2" charset="-78"/>
                <a:cs typeface="Sakkal Majalla" pitchFamily="2" charset="-78"/>
              </a:rPr>
              <a:t>) </a:t>
            </a:r>
            <a:r>
              <a:rPr lang="ar-DZ" sz="4000" dirty="0" smtClean="0">
                <a:solidFill>
                  <a:schemeClr val="accent1">
                    <a:lumMod val="75000"/>
                  </a:schemeClr>
                </a:solidFill>
                <a:latin typeface="Sakkal Majalla" pitchFamily="2" charset="-78"/>
                <a:cs typeface="Sakkal Majalla" pitchFamily="2" charset="-78"/>
              </a:rPr>
              <a:t>نقل الطرود </a:t>
            </a:r>
            <a:r>
              <a:rPr lang="ar-DZ" sz="4000" dirty="0" err="1" smtClean="0">
                <a:solidFill>
                  <a:schemeClr val="accent1">
                    <a:lumMod val="75000"/>
                  </a:schemeClr>
                </a:solidFill>
                <a:latin typeface="Sakkal Majalla" pitchFamily="2" charset="-78"/>
                <a:cs typeface="Sakkal Majalla" pitchFamily="2" charset="-78"/>
              </a:rPr>
              <a:t>و</a:t>
            </a:r>
            <a:r>
              <a:rPr lang="ar-DZ" sz="4000" dirty="0" smtClean="0">
                <a:solidFill>
                  <a:schemeClr val="accent1">
                    <a:lumMod val="75000"/>
                  </a:schemeClr>
                </a:solidFill>
                <a:latin typeface="Sakkal Majalla" pitchFamily="2" charset="-78"/>
                <a:cs typeface="Sakkal Majalla" pitchFamily="2" charset="-78"/>
              </a:rPr>
              <a:t> تسليمها في وقت محدد سلفا)</a:t>
            </a:r>
            <a:r>
              <a:rPr lang="ar-DZ" sz="4000" dirty="0" smtClean="0">
                <a:latin typeface="Sakkal Majalla" pitchFamily="2" charset="-78"/>
                <a:cs typeface="Sakkal Majalla" pitchFamily="2" charset="-78"/>
              </a:rPr>
              <a:t>، </a:t>
            </a:r>
            <a:endParaRPr lang="fr-FR" sz="4000" dirty="0" smtClean="0">
              <a:latin typeface="Sakkal Majalla" pitchFamily="2" charset="-78"/>
              <a:cs typeface="Sakkal Majalla" pitchFamily="2" charset="-78"/>
            </a:endParaRPr>
          </a:p>
          <a:p>
            <a:pPr algn="just">
              <a:lnSpc>
                <a:spcPct val="150000"/>
              </a:lnSpc>
              <a:buNone/>
            </a:pPr>
            <a:endParaRPr lang="fr-FR" sz="4000" dirty="0">
              <a:latin typeface="Sakkal Majalla" pitchFamily="2" charset="-78"/>
              <a:cs typeface="Sakkal Majalla"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210</TotalTime>
  <Words>1186</Words>
  <Application>Microsoft Office PowerPoint</Application>
  <PresentationFormat>Affichage à l'écran (4:3)</PresentationFormat>
  <Paragraphs>60</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 تصنيف الخدمات  و مكوناتها</vt:lpstr>
      <vt:lpstr>أولا/ تصنيف الخدمة </vt:lpstr>
      <vt:lpstr>1.التصنيف حسب نوع السوق(أو حسب الزبون): </vt:lpstr>
      <vt:lpstr>2. التصنيف حسب درجة كثافة قوة العمل</vt:lpstr>
      <vt:lpstr> 3. التصنيف حسب درجة الاحتكاك بالعميل</vt:lpstr>
      <vt:lpstr>4.التصنيف حسب الخبرة المطلوبة في أداء الخدمات</vt:lpstr>
      <vt:lpstr>ثانيا/ مكونات الخدمة</vt:lpstr>
      <vt:lpstr>Diapositive 8</vt:lpstr>
      <vt:lpstr>Diapositive 9</vt:lpstr>
      <vt:lpstr>Diapositive 10</vt:lpstr>
      <vt:lpstr>زهرة الخدمة</vt:lpstr>
      <vt:lpstr>الخدمات التكميلية</vt:lpstr>
      <vt:lpstr>الفئة الأولى: المعلومات</vt:lpstr>
      <vt:lpstr>الفئة الثانية: تقديم الاستشارة</vt:lpstr>
      <vt:lpstr>الفئة الثالثة: استلام الطلبيات</vt:lpstr>
      <vt:lpstr>الفئة الرابعة: الضيافة(رعاية العميل)</vt:lpstr>
      <vt:lpstr>الفئة الخامسة: حماية ممتلكات الزبائن</vt:lpstr>
      <vt:lpstr>الفئة السادسة: الاستثناءات</vt:lpstr>
      <vt:lpstr>Diapositive 19</vt:lpstr>
      <vt:lpstr>Diapositive 20</vt:lpstr>
      <vt:lpstr>الفئة السابعة: إعداد الفواتير</vt:lpstr>
      <vt:lpstr>الفئة الثامنة: الدفع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تصنيف الخدمات  و مكوناتها</dc:title>
  <dc:creator>AlSouha-Info</dc:creator>
  <cp:lastModifiedBy>AlSouha-Info</cp:lastModifiedBy>
  <cp:revision>42</cp:revision>
  <dcterms:created xsi:type="dcterms:W3CDTF">2021-01-23T06:55:39Z</dcterms:created>
  <dcterms:modified xsi:type="dcterms:W3CDTF">2021-01-26T14:57:22Z</dcterms:modified>
</cp:coreProperties>
</file>