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4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fr-FR"/>
              <a:t>Modifiez le style du titre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12/12/2023</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DF28FB93-0A08-4E7D-8E63-9EFA29F1E093}" type="slidenum">
              <a:rPr lang="en-US" smtClean="0"/>
              <a:pPr/>
              <a:t>‹N°›</a:t>
            </a:fld>
            <a:endParaRPr lang="en-US" dirty="0"/>
          </a:p>
        </p:txBody>
      </p:sp>
    </p:spTree>
    <p:extLst>
      <p:ext uri="{BB962C8B-B14F-4D97-AF65-F5344CB8AC3E}">
        <p14:creationId xmlns:p14="http://schemas.microsoft.com/office/powerpoint/2010/main" val="554656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‹N°›</a:t>
            </a:fld>
            <a:endParaRPr lang="en-US" dirty="0"/>
          </a:p>
        </p:txBody>
      </p:sp>
    </p:spTree>
    <p:extLst>
      <p:ext uri="{BB962C8B-B14F-4D97-AF65-F5344CB8AC3E}">
        <p14:creationId xmlns:p14="http://schemas.microsoft.com/office/powerpoint/2010/main" val="4288454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‹N°›</a:t>
            </a:fld>
            <a:endParaRPr lang="en-US" dirty="0"/>
          </a:p>
        </p:txBody>
      </p:sp>
    </p:spTree>
    <p:extLst>
      <p:ext uri="{BB962C8B-B14F-4D97-AF65-F5344CB8AC3E}">
        <p14:creationId xmlns:p14="http://schemas.microsoft.com/office/powerpoint/2010/main" val="325660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‹N°›</a:t>
            </a:fld>
            <a:endParaRPr lang="en-US" dirty="0"/>
          </a:p>
        </p:txBody>
      </p:sp>
    </p:spTree>
    <p:extLst>
      <p:ext uri="{BB962C8B-B14F-4D97-AF65-F5344CB8AC3E}">
        <p14:creationId xmlns:p14="http://schemas.microsoft.com/office/powerpoint/2010/main" val="1693873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fr-FR"/>
              <a:t>Modifiez le style du titre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E36636D-D922-432D-A958-524484B5923D}" type="datetimeFigureOut">
              <a:rPr lang="en-US" smtClean="0"/>
              <a:pPr/>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‹N°›</a:t>
            </a:fld>
            <a:endParaRPr lang="en-US" dirty="0"/>
          </a:p>
        </p:txBody>
      </p:sp>
    </p:spTree>
    <p:extLst>
      <p:ext uri="{BB962C8B-B14F-4D97-AF65-F5344CB8AC3E}">
        <p14:creationId xmlns:p14="http://schemas.microsoft.com/office/powerpoint/2010/main" val="1901555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smtClean="0"/>
              <a:pPr/>
              <a:t>12/12/2023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‹N°›</a:t>
            </a:fld>
            <a:endParaRPr lang="en-US" dirty="0"/>
          </a:p>
        </p:txBody>
      </p:sp>
    </p:spTree>
    <p:extLst>
      <p:ext uri="{BB962C8B-B14F-4D97-AF65-F5344CB8AC3E}">
        <p14:creationId xmlns:p14="http://schemas.microsoft.com/office/powerpoint/2010/main" val="2060343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488794"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56025" y="2821491"/>
            <a:ext cx="4488794"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smtClean="0"/>
              <a:pPr/>
              <a:t>12/12/2023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smtClean="0"/>
              <a:pPr/>
              <a:t>‹N°›</a:t>
            </a:fld>
            <a:endParaRPr lang="en-US" dirty="0"/>
          </a:p>
        </p:txBody>
      </p:sp>
    </p:spTree>
    <p:extLst>
      <p:ext uri="{BB962C8B-B14F-4D97-AF65-F5344CB8AC3E}">
        <p14:creationId xmlns:p14="http://schemas.microsoft.com/office/powerpoint/2010/main" val="1752533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smtClean="0"/>
              <a:pPr/>
              <a:t>12/12/2023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smtClean="0"/>
              <a:pPr/>
              <a:t>‹N°›</a:t>
            </a:fld>
            <a:endParaRPr lang="en-US" dirty="0"/>
          </a:p>
        </p:txBody>
      </p:sp>
    </p:spTree>
    <p:extLst>
      <p:ext uri="{BB962C8B-B14F-4D97-AF65-F5344CB8AC3E}">
        <p14:creationId xmlns:p14="http://schemas.microsoft.com/office/powerpoint/2010/main" val="95818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12/12/2023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‹N°›</a:t>
            </a:fld>
            <a:endParaRPr lang="en-US" dirty="0"/>
          </a:p>
        </p:txBody>
      </p:sp>
    </p:spTree>
    <p:extLst>
      <p:ext uri="{BB962C8B-B14F-4D97-AF65-F5344CB8AC3E}">
        <p14:creationId xmlns:p14="http://schemas.microsoft.com/office/powerpoint/2010/main" val="3056796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12/12/2023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‹N°›</a:t>
            </a:fld>
            <a:endParaRPr lang="en-US" dirty="0"/>
          </a:p>
        </p:txBody>
      </p:sp>
    </p:spTree>
    <p:extLst>
      <p:ext uri="{BB962C8B-B14F-4D97-AF65-F5344CB8AC3E}">
        <p14:creationId xmlns:p14="http://schemas.microsoft.com/office/powerpoint/2010/main" val="2616224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fr-FR"/>
              <a:t>Cliquez sur l'icône pour ajouter une image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E36636D-D922-432D-A958-524484B5923D}" type="datetimeFigureOut">
              <a:rPr lang="en-US" smtClean="0"/>
              <a:pPr/>
              <a:t>12/12/2023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‹N°›</a:t>
            </a:fld>
            <a:endParaRPr lang="en-US" dirty="0"/>
          </a:p>
        </p:txBody>
      </p:sp>
    </p:spTree>
    <p:extLst>
      <p:ext uri="{BB962C8B-B14F-4D97-AF65-F5344CB8AC3E}">
        <p14:creationId xmlns:p14="http://schemas.microsoft.com/office/powerpoint/2010/main" val="1973916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E36636D-D922-432D-A958-524484B5923D}" type="datetimeFigureOut">
              <a:rPr lang="en-US" smtClean="0"/>
              <a:pPr/>
              <a:t>12/12/2023</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F28FB93-0A08-4E7D-8E63-9EFA29F1E093}" type="slidenum">
              <a:rPr lang="en-US" smtClean="0"/>
              <a:pPr/>
              <a:t>‹N°›</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7528363"/>
      </p:ext>
    </p:extLst>
  </p:cSld>
  <p:clrMap bg1="dk1" tx1="lt1" bg2="dk2" tx2="lt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E5117C-7555-032A-6EFE-E760B369E50E}"/>
              </a:ext>
            </a:extLst>
          </p:cNvPr>
          <p:cNvSpPr>
            <a:spLocks noGrp="1"/>
          </p:cNvSpPr>
          <p:nvPr>
            <p:ph type="ctrTitle"/>
          </p:nvPr>
        </p:nvSpPr>
        <p:spPr/>
        <p:txBody>
          <a:bodyPr/>
          <a:lstStyle/>
          <a:p>
            <a:r>
              <a:rPr lang="fr-FR" dirty="0"/>
              <a:t>How to Write a CV</a:t>
            </a:r>
          </a:p>
        </p:txBody>
      </p:sp>
      <p:sp>
        <p:nvSpPr>
          <p:cNvPr id="3" name="Sous-titre 2">
            <a:extLst>
              <a:ext uri="{FF2B5EF4-FFF2-40B4-BE49-F238E27FC236}">
                <a16:creationId xmlns:a16="http://schemas.microsoft.com/office/drawing/2014/main" id="{597E18E1-A476-19C1-9A91-A2E88D0EFEE9}"/>
              </a:ext>
            </a:extLst>
          </p:cNvPr>
          <p:cNvSpPr>
            <a:spLocks noGrp="1"/>
          </p:cNvSpPr>
          <p:nvPr>
            <p:ph type="subTitle" idx="1"/>
          </p:nvPr>
        </p:nvSpPr>
        <p:spPr/>
        <p:txBody>
          <a:bodyPr/>
          <a:lstStyle/>
          <a:p>
            <a:r>
              <a:rPr lang="fr-FR" dirty="0"/>
              <a:t>By: Ms. </a:t>
            </a:r>
            <a:r>
              <a:rPr lang="fr-FR" dirty="0" err="1"/>
              <a:t>Haridi</a:t>
            </a:r>
            <a:r>
              <a:rPr lang="fr-FR" dirty="0"/>
              <a:t> Sahar</a:t>
            </a:r>
          </a:p>
        </p:txBody>
      </p:sp>
    </p:spTree>
    <p:extLst>
      <p:ext uri="{BB962C8B-B14F-4D97-AF65-F5344CB8AC3E}">
        <p14:creationId xmlns:p14="http://schemas.microsoft.com/office/powerpoint/2010/main" val="384542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26C322-B29B-4365-DD3A-00216A8EF8D3}"/>
              </a:ext>
            </a:extLst>
          </p:cNvPr>
          <p:cNvSpPr>
            <a:spLocks noGrp="1"/>
          </p:cNvSpPr>
          <p:nvPr>
            <p:ph type="title"/>
          </p:nvPr>
        </p:nvSpPr>
        <p:spPr/>
        <p:txBody>
          <a:bodyPr/>
          <a:lstStyle/>
          <a:p>
            <a:r>
              <a:rPr lang="fr-FR" dirty="0"/>
              <a:t>Sections of a CV</a:t>
            </a:r>
          </a:p>
        </p:txBody>
      </p:sp>
      <p:sp>
        <p:nvSpPr>
          <p:cNvPr id="3" name="Espace réservé du contenu 2">
            <a:extLst>
              <a:ext uri="{FF2B5EF4-FFF2-40B4-BE49-F238E27FC236}">
                <a16:creationId xmlns:a16="http://schemas.microsoft.com/office/drawing/2014/main" id="{1CE0C93C-A4EE-0997-719B-235094BCB6AD}"/>
              </a:ext>
            </a:extLst>
          </p:cNvPr>
          <p:cNvSpPr>
            <a:spLocks noGrp="1"/>
          </p:cNvSpPr>
          <p:nvPr>
            <p:ph idx="1"/>
          </p:nvPr>
        </p:nvSpPr>
        <p:spPr/>
        <p:txBody>
          <a:bodyPr/>
          <a:lstStyle/>
          <a:p>
            <a:endParaRPr lang="fr-FR" dirty="0"/>
          </a:p>
          <a:p>
            <a:endParaRPr lang="fr-FR" dirty="0"/>
          </a:p>
          <a:p>
            <a:r>
              <a:rPr lang="en-US" sz="2800" dirty="0">
                <a:solidFill>
                  <a:srgbClr val="FFFF00"/>
                </a:solidFill>
              </a:rPr>
              <a:t> </a:t>
            </a:r>
            <a:r>
              <a:rPr lang="en-US" sz="2800" dirty="0">
                <a:solidFill>
                  <a:srgbClr val="FFFF00"/>
                </a:solidFill>
                <a:latin typeface="Times New Roman" panose="02020603050405020304" pitchFamily="18" charset="0"/>
                <a:cs typeface="Times New Roman" panose="02020603050405020304" pitchFamily="18" charset="0"/>
              </a:rPr>
              <a:t>Hobbies and interests: </a:t>
            </a:r>
            <a:r>
              <a:rPr lang="en-US" sz="2800" dirty="0">
                <a:solidFill>
                  <a:schemeClr val="tx1"/>
                </a:solidFill>
                <a:latin typeface="Times New Roman" panose="02020603050405020304" pitchFamily="18" charset="0"/>
                <a:cs typeface="Times New Roman" panose="02020603050405020304" pitchFamily="18" charset="0"/>
              </a:rPr>
              <a:t>Give brief details and highlight any skills relevant to the job.</a:t>
            </a:r>
          </a:p>
          <a:p>
            <a:r>
              <a:rPr lang="en-GB" sz="2800" b="1" kern="100" dirty="0">
                <a:ln>
                  <a:noFill/>
                </a:ln>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I</a:t>
            </a:r>
            <a:r>
              <a:rPr kumimoji="0" lang="en-GB" sz="2800" b="1" strike="noStrike" kern="1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Times New Roman" panose="02020603050405020304" pitchFamily="18" charset="0"/>
              </a:rPr>
              <a:t>nclude</a:t>
            </a:r>
            <a:r>
              <a:rPr kumimoji="0" lang="en-GB" sz="2800" b="1" strike="noStrike" kern="1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Times New Roman" panose="02020603050405020304" pitchFamily="18" charset="0"/>
              </a:rPr>
              <a:t> anything else special</a:t>
            </a:r>
            <a:r>
              <a:rPr kumimoji="0" lang="en-GB" sz="2800" b="1" strike="noStrike" kern="100" cap="none" spc="0" normalizeH="0" baseline="0" noProof="0" dirty="0">
                <a:ln>
                  <a:noFill/>
                </a:ln>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GB" sz="2800" b="1" strike="noStrike" kern="1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for example; indicate computer competencies.</a:t>
            </a:r>
            <a:endParaRPr lang="fr-FR"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555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171ED1-CF9C-7EE5-9B7C-889B5731D4A8}"/>
              </a:ext>
            </a:extLst>
          </p:cNvPr>
          <p:cNvSpPr>
            <a:spLocks noGrp="1"/>
          </p:cNvSpPr>
          <p:nvPr>
            <p:ph type="title"/>
          </p:nvPr>
        </p:nvSpPr>
        <p:spPr/>
        <p:txBody>
          <a:bodyPr/>
          <a:lstStyle/>
          <a:p>
            <a:r>
              <a:rPr lang="fr-FR" dirty="0"/>
              <a:t>5 Tips for a CV</a:t>
            </a:r>
          </a:p>
        </p:txBody>
      </p:sp>
      <p:sp>
        <p:nvSpPr>
          <p:cNvPr id="3" name="Espace réservé du contenu 2">
            <a:extLst>
              <a:ext uri="{FF2B5EF4-FFF2-40B4-BE49-F238E27FC236}">
                <a16:creationId xmlns:a16="http://schemas.microsoft.com/office/drawing/2014/main" id="{BBE1F32C-D025-6D39-853B-471C7BDDA108}"/>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tx1"/>
                </a:solidFill>
                <a:effectLst/>
                <a:uLnTx/>
                <a:uFillTx/>
                <a:latin typeface="Calibri" panose="020F0502020204030204"/>
                <a:ea typeface="+mn-ea"/>
                <a:cs typeface="+mn-cs"/>
              </a:rPr>
              <a:t>■</a:t>
            </a:r>
            <a:r>
              <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Clear: well-</a:t>
            </a:r>
            <a:r>
              <a:rPr kumimoji="0" lang="en-US" sz="2800" b="0"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organi</a:t>
            </a:r>
            <a:r>
              <a:rPr lang="en-US" sz="2800" dirty="0">
                <a:latin typeface="Times New Roman" panose="02020603050405020304" pitchFamily="18" charset="0"/>
                <a:cs typeface="Times New Roman" panose="02020603050405020304" pitchFamily="18" charset="0"/>
              </a:rPr>
              <a:t>s</a:t>
            </a:r>
            <a:r>
              <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ed and logical.</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■Concise: relevant and necessary.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■Complete: includes everything you need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■Consistent: don’t mix styles or fonts.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■Current: up-to-date</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endParaRPr lang="fr-FR" dirty="0">
              <a:solidFill>
                <a:schemeClr val="tx1"/>
              </a:solidFill>
            </a:endParaRPr>
          </a:p>
        </p:txBody>
      </p:sp>
    </p:spTree>
    <p:extLst>
      <p:ext uri="{BB962C8B-B14F-4D97-AF65-F5344CB8AC3E}">
        <p14:creationId xmlns:p14="http://schemas.microsoft.com/office/powerpoint/2010/main" val="151124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E7B7F5-5093-577D-21DF-EB62AEFF297F}"/>
              </a:ext>
            </a:extLst>
          </p:cNvPr>
          <p:cNvSpPr>
            <a:spLocks noGrp="1"/>
          </p:cNvSpPr>
          <p:nvPr>
            <p:ph type="title"/>
          </p:nvPr>
        </p:nvSpPr>
        <p:spPr/>
        <p:txBody>
          <a:bodyPr/>
          <a:lstStyle/>
          <a:p>
            <a:endParaRPr lang="fr-FR"/>
          </a:p>
        </p:txBody>
      </p:sp>
      <p:sp>
        <p:nvSpPr>
          <p:cNvPr id="3" name="Espace réservé du texte 2">
            <a:extLst>
              <a:ext uri="{FF2B5EF4-FFF2-40B4-BE49-F238E27FC236}">
                <a16:creationId xmlns:a16="http://schemas.microsoft.com/office/drawing/2014/main" id="{2AB12CAA-6A40-48A4-A4CA-FB23456EAB58}"/>
              </a:ext>
            </a:extLst>
          </p:cNvPr>
          <p:cNvSpPr>
            <a:spLocks noGrp="1"/>
          </p:cNvSpPr>
          <p:nvPr>
            <p:ph type="body" idx="1"/>
          </p:nvPr>
        </p:nvSpPr>
        <p:spPr/>
        <p:txBody>
          <a:bodyPr/>
          <a:lstStyle/>
          <a:p>
            <a:r>
              <a:rPr lang="fr-FR" dirty="0">
                <a:solidFill>
                  <a:srgbClr val="0070C0"/>
                </a:solidFill>
              </a:rPr>
              <a:t>DO</a:t>
            </a:r>
          </a:p>
        </p:txBody>
      </p:sp>
      <p:sp>
        <p:nvSpPr>
          <p:cNvPr id="4" name="Espace réservé du contenu 3">
            <a:extLst>
              <a:ext uri="{FF2B5EF4-FFF2-40B4-BE49-F238E27FC236}">
                <a16:creationId xmlns:a16="http://schemas.microsoft.com/office/drawing/2014/main" id="{8A31248A-B462-F42C-D3BC-5EC1E119D3F0}"/>
              </a:ext>
            </a:extLst>
          </p:cNvPr>
          <p:cNvSpPr>
            <a:spLocks noGrp="1"/>
          </p:cNvSpPr>
          <p:nvPr>
            <p:ph sz="half" idx="2"/>
          </p:nvPr>
        </p:nvSpPr>
        <p:spPr/>
        <p:txBody>
          <a:bodyPr>
            <a:normAutofit fontScale="77500" lnSpcReduction="20000"/>
          </a:bodyPr>
          <a:lstStyle/>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n-GB" sz="2400" b="0" i="0" u="none" strike="noStrike" kern="1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Be honest and positive</a:t>
            </a:r>
            <a:endParaRPr kumimoji="0" lang="fr-FR" sz="2400" b="0" i="0" u="none" strike="noStrike" kern="1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n-GB" sz="2400" b="0" i="0" u="none" strike="noStrike" kern="1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Make sure that your spelling, punctuation, grammar, and meaning are perfect.</a:t>
            </a:r>
            <a:endParaRPr kumimoji="0" lang="fr-FR" sz="2400" b="0" i="0" u="none" strike="noStrike" kern="1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n-GB" sz="2400" b="0" i="0" u="none" strike="noStrike" kern="1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Get someone to check it for you.</a:t>
            </a:r>
            <a:endParaRPr kumimoji="0" lang="fr-FR" sz="2400" b="0" i="0" u="none" strike="noStrike" kern="1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endParaRPr lang="fr-FR" dirty="0"/>
          </a:p>
        </p:txBody>
      </p:sp>
      <p:sp>
        <p:nvSpPr>
          <p:cNvPr id="5" name="Espace réservé du texte 4">
            <a:extLst>
              <a:ext uri="{FF2B5EF4-FFF2-40B4-BE49-F238E27FC236}">
                <a16:creationId xmlns:a16="http://schemas.microsoft.com/office/drawing/2014/main" id="{AE51003C-9D15-9255-FC0D-B3165231612C}"/>
              </a:ext>
            </a:extLst>
          </p:cNvPr>
          <p:cNvSpPr>
            <a:spLocks noGrp="1"/>
          </p:cNvSpPr>
          <p:nvPr>
            <p:ph type="body" sz="quarter" idx="3"/>
          </p:nvPr>
        </p:nvSpPr>
        <p:spPr/>
        <p:txBody>
          <a:bodyPr/>
          <a:lstStyle/>
          <a:p>
            <a:r>
              <a:rPr lang="fr-FR" dirty="0">
                <a:solidFill>
                  <a:srgbClr val="00B0F0"/>
                </a:solidFill>
              </a:rPr>
              <a:t>DON’T</a:t>
            </a:r>
          </a:p>
        </p:txBody>
      </p:sp>
      <p:sp>
        <p:nvSpPr>
          <p:cNvPr id="6" name="Espace réservé du contenu 5">
            <a:extLst>
              <a:ext uri="{FF2B5EF4-FFF2-40B4-BE49-F238E27FC236}">
                <a16:creationId xmlns:a16="http://schemas.microsoft.com/office/drawing/2014/main" id="{C27990FA-B009-D752-9BFA-C0849613A263}"/>
              </a:ext>
            </a:extLst>
          </p:cNvPr>
          <p:cNvSpPr>
            <a:spLocks noGrp="1"/>
          </p:cNvSpPr>
          <p:nvPr>
            <p:ph sz="quarter" idx="4"/>
          </p:nvPr>
        </p:nvSpPr>
        <p:spPr/>
        <p:txBody>
          <a:bodyPr>
            <a:normAutofit fontScale="77500" lnSpcReduction="20000"/>
          </a:bodyPr>
          <a:lstStyle/>
          <a:p>
            <a:pPr>
              <a:buFont typeface="Arial" panose="020B0604020202020204" pitchFamily="34" charset="0"/>
              <a:buChar char="•"/>
            </a:pPr>
            <a:r>
              <a:rPr lang="en-US" sz="2400" dirty="0">
                <a:solidFill>
                  <a:schemeClr val="tx1"/>
                </a:solidFill>
                <a:effectLst/>
                <a:latin typeface="Times New Roman" panose="02020603050405020304" pitchFamily="18" charset="0"/>
                <a:cs typeface="Times New Roman" panose="02020603050405020304" pitchFamily="18" charset="0"/>
              </a:rPr>
              <a:t>Do it in a rush.</a:t>
            </a:r>
          </a:p>
          <a:p>
            <a:pPr>
              <a:buFont typeface="Arial" panose="020B0604020202020204" pitchFamily="34" charset="0"/>
              <a:buChar char="•"/>
            </a:pPr>
            <a:r>
              <a:rPr lang="en-US" sz="2400" dirty="0">
                <a:solidFill>
                  <a:schemeClr val="tx1"/>
                </a:solidFill>
                <a:effectLst/>
                <a:latin typeface="Times New Roman" panose="02020603050405020304" pitchFamily="18" charset="0"/>
                <a:cs typeface="Times New Roman" panose="02020603050405020304" pitchFamily="18" charset="0"/>
              </a:rPr>
              <a:t>Leave gaps in employment.</a:t>
            </a:r>
          </a:p>
          <a:p>
            <a:pPr>
              <a:buFont typeface="Arial" panose="020B0604020202020204" pitchFamily="34" charset="0"/>
              <a:buChar char="•"/>
            </a:pPr>
            <a:r>
              <a:rPr lang="en-US" sz="2400" dirty="0">
                <a:solidFill>
                  <a:schemeClr val="tx1"/>
                </a:solidFill>
                <a:effectLst/>
                <a:latin typeface="Times New Roman" panose="02020603050405020304" pitchFamily="18" charset="0"/>
                <a:cs typeface="Times New Roman" panose="02020603050405020304" pitchFamily="18" charset="0"/>
              </a:rPr>
              <a:t>Lie</a:t>
            </a:r>
          </a:p>
          <a:p>
            <a:pPr>
              <a:buFont typeface="Arial" panose="020B0604020202020204" pitchFamily="34" charset="0"/>
              <a:buChar char="•"/>
            </a:pPr>
            <a:r>
              <a:rPr lang="en-US" sz="2400" dirty="0">
                <a:solidFill>
                  <a:schemeClr val="tx1"/>
                </a:solidFill>
                <a:effectLst/>
                <a:latin typeface="Times New Roman" panose="02020603050405020304" pitchFamily="18" charset="0"/>
                <a:cs typeface="Times New Roman" panose="02020603050405020304" pitchFamily="18" charset="0"/>
              </a:rPr>
              <a:t>Include irrelevant personal details such as material status.</a:t>
            </a:r>
          </a:p>
          <a:p>
            <a:pPr>
              <a:buFont typeface="Arial" panose="020B0604020202020204" pitchFamily="34" charset="0"/>
              <a:buChar char="•"/>
            </a:pPr>
            <a:r>
              <a:rPr lang="en-US" sz="2400" dirty="0">
                <a:solidFill>
                  <a:schemeClr val="tx1"/>
                </a:solidFill>
                <a:effectLst/>
                <a:latin typeface="Times New Roman" panose="02020603050405020304" pitchFamily="18" charset="0"/>
                <a:cs typeface="Times New Roman" panose="02020603050405020304" pitchFamily="18" charset="0"/>
              </a:rPr>
              <a:t>Don’t write in a paragraph form; use bullets.</a:t>
            </a:r>
          </a:p>
          <a:p>
            <a:endParaRPr lang="fr-FR" dirty="0"/>
          </a:p>
        </p:txBody>
      </p:sp>
    </p:spTree>
    <p:extLst>
      <p:ext uri="{BB962C8B-B14F-4D97-AF65-F5344CB8AC3E}">
        <p14:creationId xmlns:p14="http://schemas.microsoft.com/office/powerpoint/2010/main" val="590741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CD0420-2E8C-A830-11B9-B3232FCF67D2}"/>
              </a:ext>
            </a:extLst>
          </p:cNvPr>
          <p:cNvSpPr>
            <a:spLocks noGrp="1"/>
          </p:cNvSpPr>
          <p:nvPr>
            <p:ph type="title"/>
          </p:nvPr>
        </p:nvSpPr>
        <p:spPr/>
        <p:txBody>
          <a:bodyPr/>
          <a:lstStyle/>
          <a:p>
            <a:r>
              <a:rPr lang="fr-FR" dirty="0"/>
              <a:t>Conclusion</a:t>
            </a:r>
          </a:p>
        </p:txBody>
      </p:sp>
      <p:sp>
        <p:nvSpPr>
          <p:cNvPr id="3" name="Espace réservé du contenu 2">
            <a:extLst>
              <a:ext uri="{FF2B5EF4-FFF2-40B4-BE49-F238E27FC236}">
                <a16:creationId xmlns:a16="http://schemas.microsoft.com/office/drawing/2014/main" id="{A77DC7F0-05B9-4517-6215-C78410E7D398}"/>
              </a:ext>
            </a:extLst>
          </p:cNvPr>
          <p:cNvSpPr>
            <a:spLocks noGrp="1"/>
          </p:cNvSpPr>
          <p:nvPr>
            <p:ph idx="1"/>
          </p:nvPr>
        </p:nvSpPr>
        <p:spPr/>
        <p:txBody>
          <a:bodyPr/>
          <a:lstStyle/>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n-GB" sz="2800" b="0" i="0" u="none" strike="noStrike" kern="1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There is no single way to write a cv. It is your document and can be structured and presented as you wish within a basic framework.</a:t>
            </a:r>
            <a:endParaRPr kumimoji="0" lang="fr-FR" sz="2800" b="0" i="0" u="none" strike="noStrike" kern="1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n-GB" sz="2800" b="0" i="0" u="none" strike="noStrike" kern="1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rPr>
              <a:t>The important thing to remember is that this is the first impression an employer will have of you. It is your marketing brochure through which you are trying to sell yourself.</a:t>
            </a:r>
            <a:endParaRPr kumimoji="0" lang="fr-FR" sz="2800" b="0" i="0" u="none" strike="noStrike" kern="100" cap="none" spc="0" normalizeH="0" baseline="0" noProof="0" dirty="0">
              <a:ln>
                <a:noFill/>
              </a:ln>
              <a:solidFill>
                <a:schemeClr val="tx1"/>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510838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30AAD9-2F2B-B585-ED8A-7146659AB9B8}"/>
              </a:ext>
            </a:extLst>
          </p:cNvPr>
          <p:cNvSpPr>
            <a:spLocks noGrp="1"/>
          </p:cNvSpPr>
          <p:nvPr>
            <p:ph type="title"/>
          </p:nvPr>
        </p:nvSpPr>
        <p:spPr/>
        <p:txBody>
          <a:bodyPr/>
          <a:lstStyle/>
          <a:p>
            <a:r>
              <a:rPr lang="fr-FR" dirty="0" err="1"/>
              <a:t>What</a:t>
            </a:r>
            <a:r>
              <a:rPr lang="fr-FR" dirty="0"/>
              <a:t> </a:t>
            </a:r>
            <a:r>
              <a:rPr lang="fr-FR" dirty="0" err="1"/>
              <a:t>is</a:t>
            </a:r>
            <a:r>
              <a:rPr lang="fr-FR" dirty="0"/>
              <a:t> a CV?</a:t>
            </a:r>
          </a:p>
        </p:txBody>
      </p:sp>
      <p:sp>
        <p:nvSpPr>
          <p:cNvPr id="3" name="Espace réservé du contenu 2">
            <a:extLst>
              <a:ext uri="{FF2B5EF4-FFF2-40B4-BE49-F238E27FC236}">
                <a16:creationId xmlns:a16="http://schemas.microsoft.com/office/drawing/2014/main" id="{40E6998C-A42D-0862-A494-A2E7C62FFACE}"/>
              </a:ext>
            </a:extLst>
          </p:cNvPr>
          <p:cNvSpPr>
            <a:spLocks noGrp="1"/>
          </p:cNvSpPr>
          <p:nvPr>
            <p:ph idx="1"/>
          </p:nvPr>
        </p:nvSpPr>
        <p:spPr/>
        <p:txBody>
          <a:bodyPr/>
          <a:lstStyle/>
          <a:p>
            <a:pPr marL="36900" indent="0">
              <a:buNone/>
            </a:pPr>
            <a:endParaRPr lang="fr-FR" dirty="0"/>
          </a:p>
          <a:p>
            <a:pPr marL="36900" indent="0">
              <a:buNone/>
            </a:pPr>
            <a:endParaRPr lang="fr-FR"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CV stands for  Curriculum Vitae which is Latin for “course of life”.  A CV is  a document that shows who you are and what you have done with your life so far - your education, training, work experience and skills</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 It is often used when applying for jobs, academic positions, grants, or other opportunities.</a:t>
            </a:r>
          </a:p>
          <a:p>
            <a:pPr marL="36900" indent="0">
              <a:buNone/>
            </a:pPr>
            <a:endParaRPr lang="fr-FR" dirty="0"/>
          </a:p>
        </p:txBody>
      </p:sp>
    </p:spTree>
    <p:extLst>
      <p:ext uri="{BB962C8B-B14F-4D97-AF65-F5344CB8AC3E}">
        <p14:creationId xmlns:p14="http://schemas.microsoft.com/office/powerpoint/2010/main" val="790861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A77D84-E27F-CD02-D989-D377C8C240F4}"/>
              </a:ext>
            </a:extLst>
          </p:cNvPr>
          <p:cNvSpPr>
            <a:spLocks noGrp="1"/>
          </p:cNvSpPr>
          <p:nvPr>
            <p:ph type="title"/>
          </p:nvPr>
        </p:nvSpPr>
        <p:spPr/>
        <p:txBody>
          <a:bodyPr>
            <a:normAutofit/>
          </a:bodyPr>
          <a:lstStyle/>
          <a:p>
            <a:r>
              <a:rPr kumimoji="0" lang="en-US" sz="2800" b="0" i="0" u="none" strike="noStrike" kern="1200" cap="none" spc="0" normalizeH="0" baseline="0" noProof="0"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uLnTx/>
                <a:uFillTx/>
                <a:latin typeface="Times New Roman" panose="02020603050405020304" pitchFamily="18" charset="0"/>
                <a:ea typeface="+mn-ea"/>
                <a:cs typeface="Times New Roman" panose="02020603050405020304" pitchFamily="18" charset="0"/>
              </a:rPr>
              <a:t>Who reads your CV?</a:t>
            </a:r>
            <a:endParaRPr lang="fr-FR" sz="2800"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134BA9BC-AA91-A1B1-B0A5-BE9C1CB6702F}"/>
              </a:ext>
            </a:extLst>
          </p:cNvPr>
          <p:cNvSpPr>
            <a:spLocks noGrp="1"/>
          </p:cNvSpPr>
          <p:nvPr>
            <p:ph idx="1"/>
          </p:nvPr>
        </p:nvSpPr>
        <p:spPr/>
        <p:txBody>
          <a:bodyPr>
            <a:normAutofit/>
          </a:bodyPr>
          <a:lstStyle/>
          <a:p>
            <a:endParaRPr lang="fr-FR" dirty="0"/>
          </a:p>
          <a:p>
            <a:pPr marL="36900" marR="0" lvl="0" indent="0" algn="l" defTabSz="457200" rtl="0" eaLnBrk="1" fontAlgn="auto" latinLnBrk="0" hangingPunct="1">
              <a:lnSpc>
                <a:spcPct val="100000"/>
              </a:lnSpc>
              <a:spcBef>
                <a:spcPct val="20000"/>
              </a:spcBef>
              <a:spcAft>
                <a:spcPts val="600"/>
              </a:spcAft>
              <a:buClr>
                <a:srgbClr val="DADADA"/>
              </a:buClr>
              <a:buSzPct val="70000"/>
              <a:buNone/>
              <a:tabLst/>
              <a:defRPr/>
            </a:pPr>
            <a:endParaRPr lang="fr-FR" noProof="0" dirty="0"/>
          </a:p>
          <a:p>
            <a:pPr marL="36900" marR="0" lvl="0" indent="0" algn="l" defTabSz="457200" rtl="0" eaLnBrk="1" fontAlgn="auto" latinLnBrk="0" hangingPunct="1">
              <a:lnSpc>
                <a:spcPct val="100000"/>
              </a:lnSpc>
              <a:spcBef>
                <a:spcPct val="20000"/>
              </a:spcBef>
              <a:spcAft>
                <a:spcPts val="600"/>
              </a:spcAft>
              <a:buClr>
                <a:srgbClr val="DADADA"/>
              </a:buClr>
              <a:buSzPct val="70000"/>
              <a:buNone/>
              <a:tabLst/>
              <a:defRPr/>
            </a:pPr>
            <a:r>
              <a:rPr kumimoji="0" lang="en-US" sz="2800" b="0" i="0" u="none" strike="noStrike" kern="1200" cap="none" spc="0" normalizeH="0" baseline="0" noProof="0"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uLnTx/>
                <a:uFillTx/>
                <a:latin typeface="Times New Roman" panose="02020603050405020304" pitchFamily="18" charset="0"/>
                <a:ea typeface="+mn-ea"/>
                <a:cs typeface="Times New Roman" panose="02020603050405020304" pitchFamily="18" charset="0"/>
              </a:rPr>
              <a:t>Prospective employers. The aim of the CV is to present positive information about you in a way that makes the employer want to meet you</a:t>
            </a:r>
          </a:p>
          <a:p>
            <a:endParaRPr lang="fr-FR" dirty="0"/>
          </a:p>
        </p:txBody>
      </p:sp>
    </p:spTree>
    <p:extLst>
      <p:ext uri="{BB962C8B-B14F-4D97-AF65-F5344CB8AC3E}">
        <p14:creationId xmlns:p14="http://schemas.microsoft.com/office/powerpoint/2010/main" val="347803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CA2F93-2C35-A56D-8DA1-FAFB33B33106}"/>
              </a:ext>
            </a:extLst>
          </p:cNvPr>
          <p:cNvSpPr>
            <a:spLocks noGrp="1"/>
          </p:cNvSpPr>
          <p:nvPr>
            <p:ph type="title"/>
          </p:nvPr>
        </p:nvSpPr>
        <p:spPr/>
        <p:txBody>
          <a:bodyPr/>
          <a:lstStyle/>
          <a:p>
            <a:r>
              <a:rPr lang="fr-FR" dirty="0" err="1"/>
              <a:t>Why</a:t>
            </a:r>
            <a:r>
              <a:rPr lang="fr-FR" dirty="0"/>
              <a:t> Do </a:t>
            </a:r>
            <a:r>
              <a:rPr lang="fr-FR" dirty="0" err="1"/>
              <a:t>you</a:t>
            </a:r>
            <a:r>
              <a:rPr lang="fr-FR" dirty="0"/>
              <a:t> Need a CV?</a:t>
            </a:r>
          </a:p>
        </p:txBody>
      </p:sp>
      <p:sp>
        <p:nvSpPr>
          <p:cNvPr id="3" name="Espace réservé du contenu 2">
            <a:extLst>
              <a:ext uri="{FF2B5EF4-FFF2-40B4-BE49-F238E27FC236}">
                <a16:creationId xmlns:a16="http://schemas.microsoft.com/office/drawing/2014/main" id="{485D919A-2BB6-2138-69D9-12699CD10B47}"/>
              </a:ext>
            </a:extLst>
          </p:cNvPr>
          <p:cNvSpPr>
            <a:spLocks noGrp="1"/>
          </p:cNvSpPr>
          <p:nvPr>
            <p:ph idx="1"/>
          </p:nvPr>
        </p:nvSpPr>
        <p:spPr/>
        <p:txBody>
          <a:bodyPr>
            <a:noAutofit/>
          </a:bodyPr>
          <a:lstStyle/>
          <a:p>
            <a:r>
              <a:rPr lang="en-US" sz="2400" dirty="0">
                <a:solidFill>
                  <a:srgbClr val="FF0000"/>
                </a:solidFill>
                <a:latin typeface="Times New Roman" panose="02020603050405020304" pitchFamily="18" charset="0"/>
                <a:cs typeface="Times New Roman" panose="02020603050405020304" pitchFamily="18" charset="0"/>
              </a:rPr>
              <a:t>You can point out your strengths!   </a:t>
            </a:r>
            <a:r>
              <a:rPr lang="en-US" sz="2400" dirty="0">
                <a:latin typeface="Times New Roman" panose="02020603050405020304" pitchFamily="18" charset="0"/>
                <a:cs typeface="Times New Roman" panose="02020603050405020304" pitchFamily="18" charset="0"/>
              </a:rPr>
              <a:t>Your CV is one of the best ways of advertising yourself to an employer. It gives you the chance to show them that you are qualified, skilled, motivated and ready for work and to explain what sets you apart from the rest, all in a page or two.</a:t>
            </a:r>
          </a:p>
          <a:p>
            <a:r>
              <a:rPr lang="en-US" sz="2400" dirty="0">
                <a:solidFill>
                  <a:srgbClr val="FF0000"/>
                </a:solidFill>
                <a:latin typeface="Times New Roman" panose="02020603050405020304" pitchFamily="18" charset="0"/>
                <a:cs typeface="Times New Roman" panose="02020603050405020304" pitchFamily="18" charset="0"/>
              </a:rPr>
              <a:t>Stand out from the crowd!   </a:t>
            </a:r>
            <a:r>
              <a:rPr lang="en-US" sz="2400" dirty="0">
                <a:latin typeface="Times New Roman" panose="02020603050405020304" pitchFamily="18" charset="0"/>
                <a:cs typeface="Times New Roman" panose="02020603050405020304" pitchFamily="18" charset="0"/>
              </a:rPr>
              <a:t>There are other people out there looking for similar jobs, so you need to convince an employer choose you over someone else for an interview?</a:t>
            </a:r>
          </a:p>
          <a:p>
            <a:r>
              <a:rPr lang="en-US" sz="2400" dirty="0">
                <a:solidFill>
                  <a:srgbClr val="FF0000"/>
                </a:solidFill>
                <a:latin typeface="Times New Roman" panose="02020603050405020304" pitchFamily="18" charset="0"/>
                <a:cs typeface="Times New Roman" panose="02020603050405020304" pitchFamily="18" charset="0"/>
              </a:rPr>
              <a:t>First impressions count!  </a:t>
            </a:r>
            <a:r>
              <a:rPr lang="en-US" sz="2400" dirty="0">
                <a:latin typeface="Times New Roman" panose="02020603050405020304" pitchFamily="18" charset="0"/>
                <a:cs typeface="Times New Roman" panose="02020603050405020304" pitchFamily="18" charset="0"/>
              </a:rPr>
              <a:t>A CV is often the contact you will make with a potential employer, so it's important to use it to make a good first impression</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281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656CF4-F3FF-59FC-0B0D-F4009A1E3C09}"/>
              </a:ext>
            </a:extLst>
          </p:cNvPr>
          <p:cNvSpPr>
            <a:spLocks noGrp="1"/>
          </p:cNvSpPr>
          <p:nvPr>
            <p:ph type="title"/>
          </p:nvPr>
        </p:nvSpPr>
        <p:spPr/>
        <p:txBody>
          <a:bodyPr/>
          <a:lstStyle/>
          <a:p>
            <a:r>
              <a:rPr lang="fr-FR" dirty="0"/>
              <a:t>Sections of a CV</a:t>
            </a:r>
          </a:p>
        </p:txBody>
      </p:sp>
      <p:sp>
        <p:nvSpPr>
          <p:cNvPr id="3" name="Espace réservé du contenu 2">
            <a:extLst>
              <a:ext uri="{FF2B5EF4-FFF2-40B4-BE49-F238E27FC236}">
                <a16:creationId xmlns:a16="http://schemas.microsoft.com/office/drawing/2014/main" id="{3B19FD88-2B88-33E1-253A-A6CD47001CEB}"/>
              </a:ext>
            </a:extLst>
          </p:cNvPr>
          <p:cNvSpPr>
            <a:spLocks noGrp="1"/>
          </p:cNvSpPr>
          <p:nvPr>
            <p:ph idx="1"/>
          </p:nvPr>
        </p:nvSpPr>
        <p:spPr/>
        <p:txBody>
          <a:bodyPr/>
          <a:lstStyle/>
          <a:p>
            <a:r>
              <a:rPr lang="fr-FR" sz="2800" dirty="0">
                <a:solidFill>
                  <a:srgbClr val="FFFF00"/>
                </a:solidFill>
                <a:latin typeface="Times New Roman" panose="02020603050405020304" pitchFamily="18" charset="0"/>
                <a:cs typeface="Times New Roman" panose="02020603050405020304" pitchFamily="18" charset="0"/>
              </a:rPr>
              <a:t>Contact and </a:t>
            </a:r>
            <a:r>
              <a:rPr lang="fr-FR" sz="2800" dirty="0" err="1">
                <a:solidFill>
                  <a:srgbClr val="FFFF00"/>
                </a:solidFill>
                <a:latin typeface="Times New Roman" panose="02020603050405020304" pitchFamily="18" charset="0"/>
                <a:cs typeface="Times New Roman" panose="02020603050405020304" pitchFamily="18" charset="0"/>
              </a:rPr>
              <a:t>Personal</a:t>
            </a:r>
            <a:r>
              <a:rPr lang="fr-FR" sz="2800" dirty="0">
                <a:solidFill>
                  <a:srgbClr val="FFFF00"/>
                </a:solidFill>
                <a:latin typeface="Times New Roman" panose="02020603050405020304" pitchFamily="18" charset="0"/>
                <a:cs typeface="Times New Roman" panose="02020603050405020304" pitchFamily="18" charset="0"/>
              </a:rPr>
              <a:t> information: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92D050"/>
                </a:solidFill>
                <a:effectLst/>
                <a:uLnTx/>
                <a:uFillTx/>
                <a:latin typeface="Times New Roman" panose="02020603050405020304" pitchFamily="18" charset="0"/>
                <a:cs typeface="Times New Roman" panose="02020603050405020304" pitchFamily="18" charset="0"/>
              </a:rPr>
              <a:t>Your contact information: </a:t>
            </a:r>
            <a:r>
              <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name, address, telephone, cell phone, email.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92D050"/>
                </a:solidFill>
                <a:effectLst/>
                <a:uLnTx/>
                <a:uFillTx/>
                <a:latin typeface="Times New Roman" panose="02020603050405020304" pitchFamily="18" charset="0"/>
                <a:cs typeface="Times New Roman" panose="02020603050405020304" pitchFamily="18" charset="0"/>
              </a:rPr>
              <a:t>Personal information: </a:t>
            </a:r>
            <a:r>
              <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date of birth, place of birth, gender.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92D050"/>
                </a:solidFill>
                <a:effectLst/>
                <a:uLnTx/>
                <a:uFillTx/>
                <a:latin typeface="Times New Roman" panose="02020603050405020304" pitchFamily="18" charset="0"/>
                <a:cs typeface="Times New Roman" panose="02020603050405020304" pitchFamily="18" charset="0"/>
              </a:rPr>
              <a:t>Optional personal information: </a:t>
            </a:r>
            <a:r>
              <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marital status; spouse’s name, children.</a:t>
            </a:r>
          </a:p>
          <a:p>
            <a:endParaRPr lang="fr-FR" dirty="0">
              <a:solidFill>
                <a:srgbClr val="FFC000"/>
              </a:solidFill>
            </a:endParaRPr>
          </a:p>
        </p:txBody>
      </p:sp>
    </p:spTree>
    <p:extLst>
      <p:ext uri="{BB962C8B-B14F-4D97-AF65-F5344CB8AC3E}">
        <p14:creationId xmlns:p14="http://schemas.microsoft.com/office/powerpoint/2010/main" val="405309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13A6E3-33FA-B421-D44F-707EAA00777F}"/>
              </a:ext>
            </a:extLst>
          </p:cNvPr>
          <p:cNvSpPr>
            <a:spLocks noGrp="1"/>
          </p:cNvSpPr>
          <p:nvPr>
            <p:ph type="title"/>
          </p:nvPr>
        </p:nvSpPr>
        <p:spPr/>
        <p:txBody>
          <a:bodyPr/>
          <a:lstStyle/>
          <a:p>
            <a:r>
              <a:rPr lang="fr-FR" dirty="0"/>
              <a:t>Sections of a CV</a:t>
            </a:r>
          </a:p>
        </p:txBody>
      </p:sp>
      <p:sp>
        <p:nvSpPr>
          <p:cNvPr id="3" name="Espace réservé du contenu 2">
            <a:extLst>
              <a:ext uri="{FF2B5EF4-FFF2-40B4-BE49-F238E27FC236}">
                <a16:creationId xmlns:a16="http://schemas.microsoft.com/office/drawing/2014/main" id="{E21DC5A9-89BA-ADD3-FF3F-D54088B184F8}"/>
              </a:ext>
            </a:extLst>
          </p:cNvPr>
          <p:cNvSpPr>
            <a:spLocks noGrp="1"/>
          </p:cNvSpPr>
          <p:nvPr>
            <p:ph idx="1"/>
          </p:nvPr>
        </p:nvSpPr>
        <p:spPr/>
        <p:txBody>
          <a:bodyPr/>
          <a:lstStyle/>
          <a:p>
            <a:endParaRPr lang="en-US" dirty="0"/>
          </a:p>
          <a:p>
            <a:pPr marL="36900" marR="0" lvl="0" indent="0" algn="l" defTabSz="457200" rtl="0" eaLnBrk="1" fontAlgn="auto" latinLnBrk="0" hangingPunct="1">
              <a:lnSpc>
                <a:spcPct val="100000"/>
              </a:lnSpc>
              <a:spcBef>
                <a:spcPct val="20000"/>
              </a:spcBef>
              <a:spcAft>
                <a:spcPts val="600"/>
              </a:spcAft>
              <a:buClr>
                <a:srgbClr val="DADADA"/>
              </a:buClr>
              <a:buSzPct val="70000"/>
              <a:buNone/>
              <a:tabLst/>
              <a:defRPr/>
            </a:pPr>
            <a:r>
              <a:rPr kumimoji="0" lang="fr-FR" sz="2800" b="0" i="0" u="none" strike="noStrike" kern="1200" cap="none" spc="0" normalizeH="0" baseline="0" noProof="0" dirty="0">
                <a:ln>
                  <a:solidFill>
                    <a:prstClr val="black">
                      <a:lumMod val="75000"/>
                      <a:lumOff val="25000"/>
                      <a:alpha val="10000"/>
                    </a:prstClr>
                  </a:solidFill>
                </a:ln>
                <a:solidFill>
                  <a:srgbClr val="FFFF00"/>
                </a:solidFill>
                <a:effectLst>
                  <a:outerShdw blurRad="9525" dist="25400" dir="14640000" algn="tl" rotWithShape="0">
                    <a:prstClr val="black">
                      <a:alpha val="30000"/>
                    </a:prstClr>
                  </a:outerShdw>
                </a:effectLst>
                <a:uLnTx/>
                <a:uFillTx/>
                <a:latin typeface="Times New Roman" panose="02020603050405020304" pitchFamily="18" charset="0"/>
                <a:cs typeface="Times New Roman" panose="02020603050405020304" pitchFamily="18" charset="0"/>
              </a:rPr>
              <a:t>Objective</a:t>
            </a:r>
            <a:r>
              <a:rPr kumimoji="0" lang="fr-FR" sz="2800" b="0" i="0" u="none" strike="noStrike" kern="1200" cap="none" spc="0" normalizeH="0" baseline="0" noProof="0"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a:ln>
                  <a:solidFill>
                    <a:prstClr val="black">
                      <a:lumMod val="75000"/>
                      <a:lumOff val="25000"/>
                      <a:alpha val="10000"/>
                    </a:prstClr>
                  </a:solidFill>
                </a:ln>
                <a:effectLst>
                  <a:outerShdw blurRad="9525" dist="25400" dir="14640000" algn="tl" rotWithShape="0">
                    <a:prstClr val="black">
                      <a:alpha val="30000"/>
                    </a:prstClr>
                  </a:outerShdw>
                </a:effectLst>
                <a:uLnTx/>
                <a:uFillTx/>
                <a:latin typeface="Times New Roman" panose="02020603050405020304" pitchFamily="18" charset="0"/>
                <a:cs typeface="Times New Roman" panose="02020603050405020304" pitchFamily="18" charset="0"/>
              </a:rPr>
              <a:t>(Personal statement /statement about your career): it is a brief overview of who you are, your strengths and any work experience and/or temp jobs you’ve had. Include examples of responsibility. Also state what sort of jobs you’re looking for and why you think you’d be good at them.</a:t>
            </a:r>
          </a:p>
          <a:p>
            <a:endParaRPr lang="fr-FR" dirty="0"/>
          </a:p>
        </p:txBody>
      </p:sp>
    </p:spTree>
    <p:extLst>
      <p:ext uri="{BB962C8B-B14F-4D97-AF65-F5344CB8AC3E}">
        <p14:creationId xmlns:p14="http://schemas.microsoft.com/office/powerpoint/2010/main" val="2989294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B687D0-FCB1-1E4D-B103-2CF93A2E84F5}"/>
              </a:ext>
            </a:extLst>
          </p:cNvPr>
          <p:cNvSpPr>
            <a:spLocks noGrp="1"/>
          </p:cNvSpPr>
          <p:nvPr>
            <p:ph type="title"/>
          </p:nvPr>
        </p:nvSpPr>
        <p:spPr/>
        <p:txBody>
          <a:bodyPr/>
          <a:lstStyle/>
          <a:p>
            <a:r>
              <a:rPr lang="fr-FR" dirty="0"/>
              <a:t>Sections of a CV</a:t>
            </a:r>
          </a:p>
        </p:txBody>
      </p:sp>
      <p:sp>
        <p:nvSpPr>
          <p:cNvPr id="3" name="Espace réservé du contenu 2">
            <a:extLst>
              <a:ext uri="{FF2B5EF4-FFF2-40B4-BE49-F238E27FC236}">
                <a16:creationId xmlns:a16="http://schemas.microsoft.com/office/drawing/2014/main" id="{4545FD90-EB62-9AA3-E638-C61C7A32D724}"/>
              </a:ext>
            </a:extLst>
          </p:cNvPr>
          <p:cNvSpPr>
            <a:spLocks noGrp="1"/>
          </p:cNvSpPr>
          <p:nvPr>
            <p:ph idx="1"/>
          </p:nvPr>
        </p:nvSpPr>
        <p:spPr/>
        <p:txBody>
          <a:bodyPr/>
          <a:lstStyle/>
          <a:p>
            <a:endParaRPr lang="fr-FR" dirty="0"/>
          </a:p>
          <a:p>
            <a:endParaRPr lang="fr-FR" dirty="0"/>
          </a:p>
          <a:p>
            <a:pPr marL="36900" indent="0">
              <a:buNone/>
            </a:pPr>
            <a:endParaRPr lang="fr-FR" dirty="0"/>
          </a:p>
          <a:p>
            <a:pPr marL="342900" marR="0" lvl="0" indent="-306000" algn="l" defTabSz="457200" rtl="0" eaLnBrk="1" fontAlgn="auto" latinLnBrk="0" hangingPunct="1">
              <a:lnSpc>
                <a:spcPct val="100000"/>
              </a:lnSpc>
              <a:spcBef>
                <a:spcPct val="20000"/>
              </a:spcBef>
              <a:spcAft>
                <a:spcPts val="600"/>
              </a:spcAft>
              <a:buClr>
                <a:srgbClr val="DADADA"/>
              </a:buClr>
              <a:buSzPct val="70000"/>
              <a:buFont typeface="Wingdings 2" charset="2"/>
              <a:buChar char=""/>
              <a:tabLst/>
              <a:defRPr/>
            </a:pPr>
            <a:r>
              <a:rPr kumimoji="0" lang="en-US" sz="2800" b="0" i="0" u="none" strike="noStrike" kern="1200" cap="none" spc="0" normalizeH="0" baseline="0" noProof="0" dirty="0">
                <a:ln>
                  <a:solidFill>
                    <a:prstClr val="black">
                      <a:lumMod val="75000"/>
                      <a:lumOff val="25000"/>
                      <a:alpha val="10000"/>
                    </a:prstClr>
                  </a:solidFill>
                </a:ln>
                <a:solidFill>
                  <a:srgbClr val="FFFF00"/>
                </a:solidFill>
                <a:effectLst>
                  <a:outerShdw blurRad="9525" dist="25400" dir="14640000" algn="tl" rotWithShape="0">
                    <a:prstClr val="black">
                      <a:alpha val="30000"/>
                    </a:prstClr>
                  </a:outerShdw>
                </a:effectLst>
                <a:uLnTx/>
                <a:uFillTx/>
                <a:latin typeface="Times New Roman" panose="02020603050405020304" pitchFamily="18" charset="0"/>
                <a:cs typeface="Times New Roman" panose="02020603050405020304" pitchFamily="18" charset="0"/>
              </a:rPr>
              <a:t>Education: </a:t>
            </a:r>
            <a:r>
              <a:rPr kumimoji="0" lang="en-US" sz="2800" b="0" i="0" u="none" strike="noStrike" kern="1200" cap="none" spc="0" normalizeH="0" baseline="0" noProof="0"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uLnTx/>
                <a:uFillTx/>
                <a:latin typeface="Times New Roman" panose="02020603050405020304" pitchFamily="18" charset="0"/>
                <a:cs typeface="Times New Roman" panose="02020603050405020304" pitchFamily="18" charset="0"/>
              </a:rPr>
              <a:t>Academic qualifications, including degrees, institutions-schools names, and dates.(high school/university)</a:t>
            </a:r>
          </a:p>
          <a:p>
            <a:pPr marL="36900" indent="0">
              <a:buNone/>
            </a:pPr>
            <a:endParaRPr lang="fr-FR" dirty="0"/>
          </a:p>
          <a:p>
            <a:endParaRPr lang="fr-FR" dirty="0"/>
          </a:p>
          <a:p>
            <a:endParaRPr lang="fr-FR" dirty="0"/>
          </a:p>
          <a:p>
            <a:endParaRPr lang="fr-FR" dirty="0"/>
          </a:p>
        </p:txBody>
      </p:sp>
    </p:spTree>
    <p:extLst>
      <p:ext uri="{BB962C8B-B14F-4D97-AF65-F5344CB8AC3E}">
        <p14:creationId xmlns:p14="http://schemas.microsoft.com/office/powerpoint/2010/main" val="1115800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D9D965-B0F1-DD65-80E9-CEE80454495D}"/>
              </a:ext>
            </a:extLst>
          </p:cNvPr>
          <p:cNvSpPr>
            <a:spLocks noGrp="1"/>
          </p:cNvSpPr>
          <p:nvPr>
            <p:ph type="title"/>
          </p:nvPr>
        </p:nvSpPr>
        <p:spPr/>
        <p:txBody>
          <a:bodyPr/>
          <a:lstStyle/>
          <a:p>
            <a:r>
              <a:rPr lang="fr-FR" dirty="0"/>
              <a:t>Sections of a CV</a:t>
            </a:r>
          </a:p>
        </p:txBody>
      </p:sp>
      <p:sp>
        <p:nvSpPr>
          <p:cNvPr id="3" name="Espace réservé du contenu 2">
            <a:extLst>
              <a:ext uri="{FF2B5EF4-FFF2-40B4-BE49-F238E27FC236}">
                <a16:creationId xmlns:a16="http://schemas.microsoft.com/office/drawing/2014/main" id="{55AC5A53-F8C1-09F2-04DC-E3A51573400D}"/>
              </a:ext>
            </a:extLst>
          </p:cNvPr>
          <p:cNvSpPr>
            <a:spLocks noGrp="1"/>
          </p:cNvSpPr>
          <p:nvPr>
            <p:ph idx="1"/>
          </p:nvPr>
        </p:nvSpPr>
        <p:spPr/>
        <p:txBody>
          <a:bodyPr/>
          <a:lstStyle/>
          <a:p>
            <a:endParaRPr lang="fr-FR" dirty="0"/>
          </a:p>
          <a:p>
            <a:endParaRPr lang="fr-FR" dirty="0"/>
          </a:p>
          <a:p>
            <a:pPr marL="0" indent="0">
              <a:buNone/>
            </a:pPr>
            <a:r>
              <a:rPr lang="fr-FR" dirty="0"/>
              <a:t>  </a:t>
            </a:r>
            <a:r>
              <a:rPr lang="en-US" dirty="0">
                <a:solidFill>
                  <a:srgbClr val="FFFF00"/>
                </a:solidFill>
              </a:rPr>
              <a:t>Work Experience/Employment history</a:t>
            </a:r>
            <a:r>
              <a:rPr lang="en-US" dirty="0"/>
              <a:t>: A chronological list of professional positions held, including the name of the employer, job titles, dates of employment, and a description of responsibilities and achievements.</a:t>
            </a:r>
          </a:p>
          <a:p>
            <a:endParaRPr lang="fr-FR" dirty="0"/>
          </a:p>
        </p:txBody>
      </p:sp>
    </p:spTree>
    <p:extLst>
      <p:ext uri="{BB962C8B-B14F-4D97-AF65-F5344CB8AC3E}">
        <p14:creationId xmlns:p14="http://schemas.microsoft.com/office/powerpoint/2010/main" val="2777200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233585-EF5C-8AFB-AD72-86EE4D13F329}"/>
              </a:ext>
            </a:extLst>
          </p:cNvPr>
          <p:cNvSpPr>
            <a:spLocks noGrp="1"/>
          </p:cNvSpPr>
          <p:nvPr>
            <p:ph type="title"/>
          </p:nvPr>
        </p:nvSpPr>
        <p:spPr/>
        <p:txBody>
          <a:bodyPr/>
          <a:lstStyle/>
          <a:p>
            <a:r>
              <a:rPr lang="fr-FR" dirty="0"/>
              <a:t>Sections of a CV</a:t>
            </a:r>
          </a:p>
        </p:txBody>
      </p:sp>
      <p:sp>
        <p:nvSpPr>
          <p:cNvPr id="3" name="Espace réservé du contenu 2">
            <a:extLst>
              <a:ext uri="{FF2B5EF4-FFF2-40B4-BE49-F238E27FC236}">
                <a16:creationId xmlns:a16="http://schemas.microsoft.com/office/drawing/2014/main" id="{344F703A-CCFD-21C1-AB96-23D363D973C0}"/>
              </a:ext>
            </a:extLst>
          </p:cNvPr>
          <p:cNvSpPr>
            <a:spLocks noGrp="1"/>
          </p:cNvSpPr>
          <p:nvPr>
            <p:ph idx="1"/>
          </p:nvPr>
        </p:nvSpPr>
        <p:spPr/>
        <p:txBody>
          <a:bodyPr/>
          <a:lstStyle/>
          <a:p>
            <a:endParaRPr lang="fr-FR" dirty="0"/>
          </a:p>
          <a:p>
            <a:endParaRPr lang="fr-FR" dirty="0"/>
          </a:p>
          <a:p>
            <a:pPr marL="36900" indent="0">
              <a:buNone/>
            </a:pPr>
            <a:endParaRPr lang="fr-FR" dirty="0"/>
          </a:p>
          <a:p>
            <a:r>
              <a:rPr lang="fr-FR" sz="2800" dirty="0">
                <a:solidFill>
                  <a:srgbClr val="FFFF00"/>
                </a:solidFill>
                <a:latin typeface="Times New Roman" panose="02020603050405020304" pitchFamily="18" charset="0"/>
                <a:cs typeface="Times New Roman" panose="02020603050405020304" pitchFamily="18" charset="0"/>
              </a:rPr>
              <a:t>  </a:t>
            </a:r>
            <a:r>
              <a:rPr lang="en-US" sz="2800" dirty="0">
                <a:solidFill>
                  <a:srgbClr val="FFFF00"/>
                </a:solidFill>
                <a:latin typeface="Times New Roman" panose="02020603050405020304" pitchFamily="18" charset="0"/>
                <a:cs typeface="Times New Roman" panose="02020603050405020304" pitchFamily="18" charset="0"/>
              </a:rPr>
              <a:t>Include foreign language skills:</a:t>
            </a:r>
            <a:r>
              <a:rPr lang="en-US" sz="2800" dirty="0">
                <a:solidFill>
                  <a:schemeClr val="tx1"/>
                </a:solidFill>
                <a:latin typeface="Times New Roman" panose="02020603050405020304" pitchFamily="18" charset="0"/>
                <a:cs typeface="Times New Roman" panose="02020603050405020304" pitchFamily="18" charset="0"/>
              </a:rPr>
              <a:t> Language fluency.</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3154071"/>
      </p:ext>
    </p:extLst>
  </p:cSld>
  <p:clrMapOvr>
    <a:masterClrMapping/>
  </p:clrMapOvr>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erie">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46</TotalTime>
  <Words>625</Words>
  <Application>Microsoft Office PowerPoint</Application>
  <PresentationFormat>Grand écran</PresentationFormat>
  <Paragraphs>62</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Rockwell</vt:lpstr>
      <vt:lpstr>Times New Roman</vt:lpstr>
      <vt:lpstr>Wingdings 2</vt:lpstr>
      <vt:lpstr>Galerie</vt:lpstr>
      <vt:lpstr>How to Write a CV</vt:lpstr>
      <vt:lpstr>What is a CV?</vt:lpstr>
      <vt:lpstr>Who reads your CV?</vt:lpstr>
      <vt:lpstr>Why Do you Need a CV?</vt:lpstr>
      <vt:lpstr>Sections of a CV</vt:lpstr>
      <vt:lpstr>Sections of a CV</vt:lpstr>
      <vt:lpstr>Sections of a CV</vt:lpstr>
      <vt:lpstr>Sections of a CV</vt:lpstr>
      <vt:lpstr>Sections of a CV</vt:lpstr>
      <vt:lpstr>Sections of a CV</vt:lpstr>
      <vt:lpstr>5 Tips for a CV</vt:lpstr>
      <vt:lpstr>Présentation PowerPoint</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 CV</dc:title>
  <dc:creator>213668920257</dc:creator>
  <cp:lastModifiedBy>213668920257</cp:lastModifiedBy>
  <cp:revision>2</cp:revision>
  <dcterms:created xsi:type="dcterms:W3CDTF">2023-12-12T17:24:10Z</dcterms:created>
  <dcterms:modified xsi:type="dcterms:W3CDTF">2023-12-12T18:10:43Z</dcterms:modified>
</cp:coreProperties>
</file>