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9" r:id="rId12"/>
    <p:sldId id="266" r:id="rId13"/>
    <p:sldId id="267" r:id="rId14"/>
    <p:sldId id="268"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58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0F6EAB-9C90-4B3B-8E16-F1B6BE26290E}" type="datetimeFigureOut">
              <a:rPr lang="fr-FR" smtClean="0"/>
              <a:t>06/01/2025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95E348-47EA-4183-9C91-2C3F23A6523E}" type="slidenum">
              <a:rPr lang="fr-FR" smtClean="0"/>
              <a:t>‹N°›</a:t>
            </a:fld>
            <a:endParaRPr lang="fr-FR"/>
          </a:p>
        </p:txBody>
      </p:sp>
    </p:spTree>
    <p:extLst>
      <p:ext uri="{BB962C8B-B14F-4D97-AF65-F5344CB8AC3E}">
        <p14:creationId xmlns:p14="http://schemas.microsoft.com/office/powerpoint/2010/main" val="24165221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C95E348-47EA-4183-9C91-2C3F23A6523E}" type="slidenum">
              <a:rPr lang="fr-FR" smtClean="0"/>
              <a:t>7</a:t>
            </a:fld>
            <a:endParaRPr lang="fr-FR"/>
          </a:p>
        </p:txBody>
      </p:sp>
    </p:spTree>
    <p:extLst>
      <p:ext uri="{BB962C8B-B14F-4D97-AF65-F5344CB8AC3E}">
        <p14:creationId xmlns:p14="http://schemas.microsoft.com/office/powerpoint/2010/main" val="2670252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5" name="Rectangle à coins arrondi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à coins arrondis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r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fr-FR" smtClean="0"/>
              <a:t>Modifiez le style du titre</a:t>
            </a:r>
            <a:endParaRPr kumimoji="0" lang="en-US"/>
          </a:p>
        </p:txBody>
      </p:sp>
      <p:sp>
        <p:nvSpPr>
          <p:cNvPr id="20" name="Sous-titr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Modifiez le style des sous-titres du masque</a:t>
            </a:r>
            <a:endParaRPr kumimoji="0" lang="en-US"/>
          </a:p>
        </p:txBody>
      </p:sp>
      <p:sp>
        <p:nvSpPr>
          <p:cNvPr id="19" name="Espace réservé de la date 18"/>
          <p:cNvSpPr>
            <a:spLocks noGrp="1"/>
          </p:cNvSpPr>
          <p:nvPr>
            <p:ph type="dt" sz="half" idx="10"/>
          </p:nvPr>
        </p:nvSpPr>
        <p:spPr/>
        <p:txBody>
          <a:bodyPr/>
          <a:lstStyle>
            <a:extLst/>
          </a:lstStyle>
          <a:p>
            <a:fld id="{812565BD-3B01-491C-A480-2749DA21B932}" type="datetimeFigureOut">
              <a:rPr lang="fr-FR" smtClean="0"/>
              <a:t>06/01/2025</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11" name="Espace réservé du numéro de diapositive 10"/>
          <p:cNvSpPr>
            <a:spLocks noGrp="1"/>
          </p:cNvSpPr>
          <p:nvPr>
            <p:ph type="sldNum" sz="quarter" idx="12"/>
          </p:nvPr>
        </p:nvSpPr>
        <p:spPr/>
        <p:txBody>
          <a:bodyPr/>
          <a:lstStyle>
            <a:extLst/>
          </a:lstStyle>
          <a:p>
            <a:fld id="{116440F6-3C86-4E1F-A2D7-E7C7B3C86D00}"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502920" y="530352"/>
            <a:ext cx="8183880" cy="4187952"/>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812565BD-3B01-491C-A480-2749DA21B932}" type="datetimeFigureOut">
              <a:rPr lang="fr-FR" smtClean="0"/>
              <a:t>06/01/2025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116440F6-3C86-4E1F-A2D7-E7C7B3C86D00}"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533404"/>
            <a:ext cx="1981200" cy="5257799"/>
          </a:xfrm>
        </p:spPr>
        <p:txBody>
          <a:bodyPr vert="eaVert"/>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533400" y="533402"/>
            <a:ext cx="5943600" cy="5257801"/>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812565BD-3B01-491C-A480-2749DA21B932}" type="datetimeFigureOut">
              <a:rPr lang="fr-FR" smtClean="0"/>
              <a:t>06/01/2025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116440F6-3C86-4E1F-A2D7-E7C7B3C86D00}"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lstStyle>
            <a:extLst/>
          </a:lstStyle>
          <a:p>
            <a:r>
              <a:rPr kumimoji="0" lang="fr-FR" smtClean="0"/>
              <a:t>Modifiez le style du titre</a:t>
            </a:r>
            <a:endParaRPr kumimoji="0" lang="en-US"/>
          </a:p>
        </p:txBody>
      </p:sp>
      <p:sp>
        <p:nvSpPr>
          <p:cNvPr id="3" name="Espace réservé du contenu 2"/>
          <p:cNvSpPr>
            <a:spLocks noGrp="1"/>
          </p:cNvSpPr>
          <p:nvPr>
            <p:ph idx="1"/>
          </p:nvPr>
        </p:nvSpPr>
        <p:spPr>
          <a:xfrm>
            <a:off x="502920" y="530352"/>
            <a:ext cx="8183880" cy="4187952"/>
          </a:xfrm>
        </p:spPr>
        <p:txBody>
          <a:bodyPr/>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812565BD-3B01-491C-A480-2749DA21B932}" type="datetimeFigureOut">
              <a:rPr lang="fr-FR" smtClean="0"/>
              <a:t>06/01/2025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116440F6-3C86-4E1F-A2D7-E7C7B3C86D00}"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14" name="Rectangle à coins arrondis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à coins arrondis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extLst/>
          </a:lstStyle>
          <a:p>
            <a:fld id="{812565BD-3B01-491C-A480-2749DA21B932}" type="datetimeFigureOut">
              <a:rPr lang="fr-FR" smtClean="0"/>
              <a:t>06/01/2025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116440F6-3C86-4E1F-A2D7-E7C7B3C86D00}"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contenu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812565BD-3B01-491C-A480-2749DA21B932}" type="datetimeFigureOut">
              <a:rPr lang="fr-FR" smtClean="0"/>
              <a:t>06/01/2025</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116440F6-3C86-4E1F-A2D7-E7C7B3C86D00}"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nchor="b"/>
          <a:lstStyle>
            <a:lvl1pPr>
              <a:defRPr b="1"/>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812565BD-3B01-491C-A480-2749DA21B932}" type="datetimeFigureOut">
              <a:rPr lang="fr-FR" smtClean="0"/>
              <a:t>06/01/2025</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116440F6-3C86-4E1F-A2D7-E7C7B3C86D00}"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extLst/>
          </a:lstStyle>
          <a:p>
            <a:fld id="{812565BD-3B01-491C-A480-2749DA21B932}" type="datetimeFigureOut">
              <a:rPr lang="fr-FR" smtClean="0"/>
              <a:t>06/01/2025</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116440F6-3C86-4E1F-A2D7-E7C7B3C86D00}"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à coins arrondi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812565BD-3B01-491C-A480-2749DA21B932}" type="datetimeFigureOut">
              <a:rPr lang="fr-FR" smtClean="0"/>
              <a:t>06/01/2025</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116440F6-3C86-4E1F-A2D7-E7C7B3C86D00}"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fr-FR" smtClean="0"/>
              <a:t>Modifiez le style du titre</a:t>
            </a:r>
            <a:endParaRPr kumimoji="0" lang="en-US"/>
          </a:p>
        </p:txBody>
      </p:sp>
      <p:sp>
        <p:nvSpPr>
          <p:cNvPr id="3" name="Espace réservé du texte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812565BD-3B01-491C-A480-2749DA21B932}" type="datetimeFigureOut">
              <a:rPr lang="fr-FR" smtClean="0"/>
              <a:t>06/01/2025</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116440F6-3C86-4E1F-A2D7-E7C7B3C86D00}"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5" name="Rectangle à coins arrondi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Arrondir un rectangle à un seul coin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fr-FR" smtClean="0"/>
              <a:t>Modifiez le style du titre</a:t>
            </a:r>
            <a:endParaRPr kumimoji="0" lang="en-US"/>
          </a:p>
        </p:txBody>
      </p:sp>
      <p:sp>
        <p:nvSpPr>
          <p:cNvPr id="4" name="Espace réservé du texte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812565BD-3B01-491C-A480-2749DA21B932}" type="datetimeFigureOut">
              <a:rPr lang="fr-FR" smtClean="0"/>
              <a:t>06/01/2025</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116440F6-3C86-4E1F-A2D7-E7C7B3C86D00}" type="slidenum">
              <a:rPr lang="fr-FR" smtClean="0"/>
              <a:t>‹N°›</a:t>
            </a:fld>
            <a:endParaRPr lang="fr-FR"/>
          </a:p>
        </p:txBody>
      </p:sp>
      <p:sp>
        <p:nvSpPr>
          <p:cNvPr id="3" name="Espace réservé pour une image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fr-FR" smtClean="0"/>
              <a:t>Cliquez sur l'icône pour ajouter une image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à coins arrondi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à coins arrondis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Espace réservé du titre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fr-FR" smtClean="0"/>
              <a:t>Modifiez le style du titre</a:t>
            </a:r>
            <a:endParaRPr kumimoji="0" lang="en-US"/>
          </a:p>
        </p:txBody>
      </p:sp>
      <p:sp>
        <p:nvSpPr>
          <p:cNvPr id="4" name="Espace réservé du texte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5" name="Espace réservé de la date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812565BD-3B01-491C-A480-2749DA21B932}" type="datetimeFigureOut">
              <a:rPr lang="fr-FR" smtClean="0"/>
              <a:t>06/01/2025</a:t>
            </a:fld>
            <a:endParaRPr lang="fr-FR"/>
          </a:p>
        </p:txBody>
      </p:sp>
      <p:sp>
        <p:nvSpPr>
          <p:cNvPr id="18" name="Espace réservé du pied de page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fr-FR"/>
          </a:p>
        </p:txBody>
      </p:sp>
      <p:sp>
        <p:nvSpPr>
          <p:cNvPr id="5" name="Espace réservé du numéro de diapositive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16440F6-3C86-4E1F-A2D7-E7C7B3C86D00}"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dirty="0"/>
          </a:p>
        </p:txBody>
      </p:sp>
      <p:sp>
        <p:nvSpPr>
          <p:cNvPr id="3" name="Sous-titre 2"/>
          <p:cNvSpPr>
            <a:spLocks noGrp="1"/>
          </p:cNvSpPr>
          <p:nvPr>
            <p:ph type="subTitle" idx="1"/>
          </p:nvPr>
        </p:nvSpPr>
        <p:spPr>
          <a:xfrm>
            <a:off x="0" y="162926"/>
            <a:ext cx="8784976" cy="6624736"/>
          </a:xfrm>
        </p:spPr>
        <p:txBody>
          <a:bodyPr>
            <a:normAutofit lnSpcReduction="10000"/>
          </a:bodyPr>
          <a:lstStyle/>
          <a:p>
            <a:pPr algn="ctr"/>
            <a:r>
              <a:rPr lang="ar-DZ" sz="2400" dirty="0" smtClean="0">
                <a:solidFill>
                  <a:schemeClr val="tx1"/>
                </a:solidFill>
              </a:rPr>
              <a:t>وزارة التعليم العالي و البحث العلمي</a:t>
            </a:r>
          </a:p>
          <a:p>
            <a:pPr algn="ctr"/>
            <a:r>
              <a:rPr lang="ar-DZ" sz="2400" dirty="0" smtClean="0">
                <a:solidFill>
                  <a:schemeClr val="tx1"/>
                </a:solidFill>
              </a:rPr>
              <a:t>جامعة 8 ماي 1945 قالمة</a:t>
            </a:r>
          </a:p>
          <a:p>
            <a:pPr algn="ctr"/>
            <a:r>
              <a:rPr lang="ar-DZ" sz="2400" dirty="0" smtClean="0">
                <a:solidFill>
                  <a:schemeClr val="tx1"/>
                </a:solidFill>
              </a:rPr>
              <a:t>كلية العلوم الانسانية و الاجتماعية</a:t>
            </a:r>
          </a:p>
          <a:p>
            <a:r>
              <a:rPr lang="ar-DZ" sz="2400" dirty="0" smtClean="0">
                <a:solidFill>
                  <a:schemeClr val="tx1"/>
                </a:solidFill>
              </a:rPr>
              <a:t> </a:t>
            </a:r>
          </a:p>
          <a:p>
            <a:pPr algn="r"/>
            <a:r>
              <a:rPr lang="ar-DZ" sz="2400" dirty="0">
                <a:solidFill>
                  <a:schemeClr val="tx1"/>
                </a:solidFill>
              </a:rPr>
              <a:t> </a:t>
            </a:r>
            <a:r>
              <a:rPr lang="ar-DZ" sz="2400" dirty="0" smtClean="0">
                <a:solidFill>
                  <a:schemeClr val="tx1"/>
                </a:solidFill>
              </a:rPr>
              <a:t>تخصص: تاريخ و حضارات المشرق الاسلامي</a:t>
            </a:r>
          </a:p>
          <a:p>
            <a:pPr algn="r"/>
            <a:endParaRPr lang="ar-DZ" sz="2400" dirty="0" smtClean="0">
              <a:solidFill>
                <a:schemeClr val="tx1"/>
              </a:solidFill>
            </a:endParaRPr>
          </a:p>
          <a:p>
            <a:pPr algn="r"/>
            <a:r>
              <a:rPr lang="ar-DZ" sz="2400" dirty="0" smtClean="0">
                <a:solidFill>
                  <a:schemeClr val="tx1"/>
                </a:solidFill>
              </a:rPr>
              <a:t>مقياس : مصادر تاريخ الاسلامي </a:t>
            </a:r>
          </a:p>
          <a:p>
            <a:pPr algn="r"/>
            <a:endParaRPr lang="ar-DZ" sz="2400" dirty="0" smtClean="0">
              <a:solidFill>
                <a:schemeClr val="tx1"/>
              </a:solidFill>
            </a:endParaRPr>
          </a:p>
          <a:p>
            <a:pPr algn="r"/>
            <a:endParaRPr lang="ar-DZ" sz="2400" dirty="0">
              <a:solidFill>
                <a:schemeClr val="tx1"/>
              </a:solidFill>
            </a:endParaRPr>
          </a:p>
          <a:p>
            <a:pPr algn="r"/>
            <a:endParaRPr lang="ar-DZ" sz="2400" dirty="0" smtClean="0">
              <a:solidFill>
                <a:schemeClr val="tx1"/>
              </a:solidFill>
            </a:endParaRPr>
          </a:p>
          <a:p>
            <a:r>
              <a:rPr lang="ar-DZ" sz="2800" b="1" i="1" u="sng" dirty="0" smtClean="0">
                <a:solidFill>
                  <a:srgbClr val="FF0000"/>
                </a:solidFill>
                <a:effectLst>
                  <a:outerShdw blurRad="38100" dist="38100" dir="2700000" algn="tl">
                    <a:srgbClr val="000000">
                      <a:alpha val="43137"/>
                    </a:srgbClr>
                  </a:outerShdw>
                </a:effectLst>
              </a:rPr>
              <a:t>دور كتب الحوليات في كتابة لتاريخ الاسلامي </a:t>
            </a:r>
          </a:p>
          <a:p>
            <a:endParaRPr lang="ar-DZ" sz="2800" b="1" i="1" u="sng" dirty="0">
              <a:solidFill>
                <a:srgbClr val="FF0000"/>
              </a:solidFill>
              <a:effectLst>
                <a:outerShdw blurRad="38100" dist="38100" dir="2700000" algn="tl">
                  <a:srgbClr val="000000">
                    <a:alpha val="43137"/>
                  </a:srgbClr>
                </a:outerShdw>
              </a:effectLst>
            </a:endParaRPr>
          </a:p>
          <a:p>
            <a:r>
              <a:rPr lang="ar-DZ" sz="2800" b="1" i="1" dirty="0" smtClean="0">
                <a:solidFill>
                  <a:srgbClr val="FF0000"/>
                </a:solidFill>
                <a:effectLst>
                  <a:outerShdw blurRad="38100" dist="38100" dir="2700000" algn="tl">
                    <a:srgbClr val="000000">
                      <a:alpha val="43137"/>
                    </a:srgbClr>
                  </a:outerShdw>
                </a:effectLst>
              </a:rPr>
              <a:t>(دراسة نموذج: تاريخ الخلفاء للخليفة بن خياط)</a:t>
            </a:r>
            <a:endParaRPr lang="ar-DZ" sz="2800" b="1" i="1" dirty="0">
              <a:solidFill>
                <a:srgbClr val="FF0000"/>
              </a:solidFill>
              <a:effectLst>
                <a:outerShdw blurRad="38100" dist="38100" dir="2700000" algn="tl">
                  <a:srgbClr val="000000">
                    <a:alpha val="43137"/>
                  </a:srgbClr>
                </a:outerShdw>
              </a:effectLst>
            </a:endParaRPr>
          </a:p>
          <a:p>
            <a:pPr algn="r"/>
            <a:endParaRPr lang="ar-DZ" sz="2400" dirty="0" smtClean="0">
              <a:solidFill>
                <a:schemeClr val="tx1"/>
              </a:solidFill>
            </a:endParaRPr>
          </a:p>
          <a:p>
            <a:r>
              <a:rPr lang="ar-DZ" sz="2800" dirty="0" smtClean="0">
                <a:solidFill>
                  <a:srgbClr val="FF0000"/>
                </a:solidFill>
                <a:effectLst>
                  <a:outerShdw blurRad="38100" dist="38100" dir="2700000" algn="tl">
                    <a:srgbClr val="000000">
                      <a:alpha val="43137"/>
                    </a:srgbClr>
                  </a:outerShdw>
                </a:effectLst>
              </a:rPr>
              <a:t>اعضاء الفوج:</a:t>
            </a:r>
          </a:p>
          <a:p>
            <a:r>
              <a:rPr lang="ar-DZ" sz="2800" dirty="0" err="1" smtClean="0">
                <a:solidFill>
                  <a:srgbClr val="FF0000"/>
                </a:solidFill>
                <a:effectLst>
                  <a:outerShdw blurRad="38100" dist="38100" dir="2700000" algn="tl">
                    <a:srgbClr val="000000">
                      <a:alpha val="43137"/>
                    </a:srgbClr>
                  </a:outerShdw>
                </a:effectLst>
              </a:rPr>
              <a:t>عطايلية</a:t>
            </a:r>
            <a:r>
              <a:rPr lang="ar-DZ" sz="2800" dirty="0" smtClean="0">
                <a:solidFill>
                  <a:srgbClr val="FF0000"/>
                </a:solidFill>
                <a:effectLst>
                  <a:outerShdw blurRad="38100" dist="38100" dir="2700000" algn="tl">
                    <a:srgbClr val="000000">
                      <a:alpha val="43137"/>
                    </a:srgbClr>
                  </a:outerShdw>
                </a:effectLst>
              </a:rPr>
              <a:t> ايناس </a:t>
            </a:r>
          </a:p>
          <a:p>
            <a:r>
              <a:rPr lang="ar-DZ" sz="2800" dirty="0" err="1" smtClean="0">
                <a:solidFill>
                  <a:srgbClr val="FF0000"/>
                </a:solidFill>
                <a:effectLst>
                  <a:outerShdw blurRad="38100" dist="38100" dir="2700000" algn="tl">
                    <a:srgbClr val="000000">
                      <a:alpha val="43137"/>
                    </a:srgbClr>
                  </a:outerShdw>
                </a:effectLst>
              </a:rPr>
              <a:t>غرايبية</a:t>
            </a:r>
            <a:r>
              <a:rPr lang="ar-DZ" sz="2800" smtClean="0">
                <a:solidFill>
                  <a:srgbClr val="FF0000"/>
                </a:solidFill>
                <a:effectLst>
                  <a:outerShdw blurRad="38100" dist="38100" dir="2700000" algn="tl">
                    <a:srgbClr val="000000">
                      <a:alpha val="43137"/>
                    </a:srgbClr>
                  </a:outerShdw>
                </a:effectLst>
              </a:rPr>
              <a:t> ميساء</a:t>
            </a:r>
            <a:endParaRPr lang="ar-DZ" sz="2800" dirty="0" smtClean="0">
              <a:solidFill>
                <a:schemeClr val="tx1"/>
              </a:solidFill>
            </a:endParaRPr>
          </a:p>
          <a:p>
            <a:pPr algn="r"/>
            <a:endParaRPr lang="ar-DZ" sz="2400" dirty="0">
              <a:solidFill>
                <a:schemeClr val="tx1"/>
              </a:solidFill>
            </a:endParaRPr>
          </a:p>
          <a:p>
            <a:pPr algn="r"/>
            <a:endParaRPr lang="ar-DZ" sz="2400" dirty="0" smtClean="0">
              <a:solidFill>
                <a:schemeClr val="tx1"/>
              </a:solidFill>
            </a:endParaRPr>
          </a:p>
          <a:p>
            <a:pPr algn="r"/>
            <a:endParaRPr lang="ar-DZ" sz="2800" i="1" u="sng" dirty="0" smtClean="0">
              <a:solidFill>
                <a:srgbClr val="FF0000"/>
              </a:solidFill>
              <a:effectLst>
                <a:outerShdw blurRad="38100" dist="38100" dir="2700000" algn="tl">
                  <a:srgbClr val="000000">
                    <a:alpha val="43137"/>
                  </a:srgbClr>
                </a:outerShdw>
              </a:effectLst>
            </a:endParaRPr>
          </a:p>
          <a:p>
            <a:pPr algn="r"/>
            <a:endParaRPr lang="ar-DZ" sz="2400" dirty="0">
              <a:solidFill>
                <a:schemeClr val="tx1"/>
              </a:solidFill>
            </a:endParaRPr>
          </a:p>
          <a:p>
            <a:pPr algn="r"/>
            <a:endParaRPr lang="ar-DZ" sz="2400" dirty="0" smtClean="0">
              <a:solidFill>
                <a:schemeClr val="tx1"/>
              </a:solidFill>
            </a:endParaRPr>
          </a:p>
          <a:p>
            <a:endParaRPr lang="ar-DZ" dirty="0" smtClean="0">
              <a:solidFill>
                <a:srgbClr val="FF0000"/>
              </a:solidFill>
            </a:endParaRPr>
          </a:p>
          <a:p>
            <a:pPr algn="l"/>
            <a:endParaRPr lang="fr-FR" sz="2400" dirty="0">
              <a:solidFill>
                <a:schemeClr val="tx1"/>
              </a:solidFill>
            </a:endParaRPr>
          </a:p>
        </p:txBody>
      </p:sp>
    </p:spTree>
    <p:extLst>
      <p:ext uri="{BB962C8B-B14F-4D97-AF65-F5344CB8AC3E}">
        <p14:creationId xmlns:p14="http://schemas.microsoft.com/office/powerpoint/2010/main" val="41336074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475893933"/>
              </p:ext>
            </p:extLst>
          </p:nvPr>
        </p:nvGraphicFramePr>
        <p:xfrm>
          <a:off x="611560" y="116632"/>
          <a:ext cx="8183564" cy="6558528"/>
        </p:xfrm>
        <a:graphic>
          <a:graphicData uri="http://schemas.openxmlformats.org/drawingml/2006/table">
            <a:tbl>
              <a:tblPr firstRow="1" bandRow="1">
                <a:tableStyleId>{5C22544A-7EE6-4342-B048-85BDC9FD1C3A}</a:tableStyleId>
              </a:tblPr>
              <a:tblGrid>
                <a:gridCol w="1260450"/>
                <a:gridCol w="2831332"/>
                <a:gridCol w="2353244"/>
                <a:gridCol w="1738538"/>
              </a:tblGrid>
              <a:tr h="797808">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pPr algn="r"/>
                      <a:endParaRPr lang="fr-FR" dirty="0"/>
                    </a:p>
                  </a:txBody>
                  <a:tcPr/>
                </a:tc>
              </a:tr>
              <a:tr h="1308879">
                <a:tc>
                  <a:txBody>
                    <a:bodyPr/>
                    <a:lstStyle/>
                    <a:p>
                      <a:r>
                        <a:rPr lang="ar-DZ" dirty="0" smtClean="0"/>
                        <a:t>ص70ـ</a:t>
                      </a:r>
                      <a:r>
                        <a:rPr lang="ar-DZ" baseline="0" dirty="0" smtClean="0"/>
                        <a:t> 71</a:t>
                      </a:r>
                      <a:r>
                        <a:rPr lang="ar-DZ" dirty="0" smtClean="0"/>
                        <a:t>  </a:t>
                      </a:r>
                      <a:r>
                        <a:rPr lang="ar-DZ" baseline="0" dirty="0" smtClean="0"/>
                        <a:t> </a:t>
                      </a:r>
                      <a:endParaRPr lang="fr-FR" dirty="0"/>
                    </a:p>
                  </a:txBody>
                  <a:tcPr/>
                </a:tc>
                <a:tc>
                  <a:txBody>
                    <a:bodyPr/>
                    <a:lstStyle/>
                    <a:p>
                      <a:pPr algn="r"/>
                      <a:r>
                        <a:rPr lang="ar-DZ" dirty="0" smtClean="0"/>
                        <a:t>معركة اليرموك ضد لبيزنطيين</a:t>
                      </a:r>
                    </a:p>
                    <a:p>
                      <a:pPr algn="r"/>
                      <a:r>
                        <a:rPr lang="ar-DZ" dirty="0" smtClean="0"/>
                        <a:t>معركة القادسية ضد الفرس</a:t>
                      </a:r>
                      <a:r>
                        <a:rPr lang="ar-DZ" baseline="0" dirty="0" smtClean="0"/>
                        <a:t> (وقعة اليرموك)</a:t>
                      </a:r>
                    </a:p>
                    <a:p>
                      <a:pPr algn="r"/>
                      <a:r>
                        <a:rPr lang="ar-DZ" baseline="0" dirty="0" smtClean="0"/>
                        <a:t>(بكر عن ابي اسحاق قال : نزلت اليرموك و هي مائة الف من الروم و قبائل قضاءه عليهم ....)</a:t>
                      </a:r>
                      <a:endParaRPr lang="fr-FR" dirty="0"/>
                    </a:p>
                  </a:txBody>
                  <a:tcPr/>
                </a:tc>
                <a:tc>
                  <a:txBody>
                    <a:bodyPr/>
                    <a:lstStyle/>
                    <a:p>
                      <a:pPr algn="r"/>
                      <a:r>
                        <a:rPr lang="ar-DZ" dirty="0" smtClean="0"/>
                        <a:t>الفتوحات الاسلامية و المعارك الكبرى</a:t>
                      </a:r>
                      <a:endParaRPr lang="fr-FR" dirty="0"/>
                    </a:p>
                  </a:txBody>
                  <a:tcPr/>
                </a:tc>
                <a:tc>
                  <a:txBody>
                    <a:bodyPr/>
                    <a:lstStyle/>
                    <a:p>
                      <a:pPr algn="r"/>
                      <a:r>
                        <a:rPr lang="ar-DZ" dirty="0" smtClean="0"/>
                        <a:t>العسكري</a:t>
                      </a:r>
                      <a:endParaRPr lang="fr-FR" dirty="0"/>
                    </a:p>
                  </a:txBody>
                  <a:tcPr/>
                </a:tc>
              </a:tr>
              <a:tr h="1296144">
                <a:tc>
                  <a:txBody>
                    <a:bodyPr/>
                    <a:lstStyle/>
                    <a:p>
                      <a:pPr algn="ctr"/>
                      <a:r>
                        <a:rPr lang="ar-DZ" dirty="0" smtClean="0"/>
                        <a:t>ص87</a:t>
                      </a:r>
                      <a:endParaRPr lang="fr-FR" dirty="0"/>
                    </a:p>
                  </a:txBody>
                  <a:tcPr/>
                </a:tc>
                <a:tc>
                  <a:txBody>
                    <a:bodyPr/>
                    <a:lstStyle/>
                    <a:p>
                      <a:pPr algn="r"/>
                      <a:r>
                        <a:rPr lang="ar-DZ" dirty="0" smtClean="0"/>
                        <a:t>تنظيم الجيش من طرف معاوية بن ابي سفيان</a:t>
                      </a:r>
                      <a:r>
                        <a:rPr lang="ar-DZ" baseline="0" dirty="0" smtClean="0"/>
                        <a:t> (اميرها معاوية بن ابي سفيان و سعيد بن عامر بن حذيم  كل امير على جنده فهزم الله المشركين و قتل منهم مقتلة عظيمة...)</a:t>
                      </a:r>
                      <a:r>
                        <a:rPr lang="ar-DZ" dirty="0" smtClean="0"/>
                        <a:t> </a:t>
                      </a:r>
                      <a:endParaRPr lang="fr-FR" dirty="0"/>
                    </a:p>
                  </a:txBody>
                  <a:tcPr/>
                </a:tc>
                <a:tc>
                  <a:txBody>
                    <a:bodyPr/>
                    <a:lstStyle/>
                    <a:p>
                      <a:pPr algn="r"/>
                      <a:r>
                        <a:rPr lang="ar-DZ" dirty="0" smtClean="0"/>
                        <a:t>تنظيم الجيوش</a:t>
                      </a:r>
                      <a:endParaRPr lang="fr-FR" dirty="0"/>
                    </a:p>
                  </a:txBody>
                  <a:tcPr/>
                </a:tc>
                <a:tc>
                  <a:txBody>
                    <a:bodyPr/>
                    <a:lstStyle/>
                    <a:p>
                      <a:endParaRPr lang="fr-FR"/>
                    </a:p>
                  </a:txBody>
                  <a:tcPr/>
                </a:tc>
              </a:tr>
              <a:tr h="1728192">
                <a:tc>
                  <a:txBody>
                    <a:bodyPr/>
                    <a:lstStyle/>
                    <a:p>
                      <a:pPr algn="ctr"/>
                      <a:endParaRPr lang="ar-DZ" dirty="0" smtClean="0"/>
                    </a:p>
                    <a:p>
                      <a:pPr algn="ctr"/>
                      <a:endParaRPr lang="ar-DZ" dirty="0" smtClean="0"/>
                    </a:p>
                    <a:p>
                      <a:pPr algn="ctr"/>
                      <a:endParaRPr lang="ar-DZ" dirty="0" smtClean="0"/>
                    </a:p>
                    <a:p>
                      <a:pPr algn="ctr"/>
                      <a:r>
                        <a:rPr lang="ar-DZ" dirty="0" smtClean="0"/>
                        <a:t>ص92</a:t>
                      </a:r>
                    </a:p>
                    <a:p>
                      <a:pPr algn="ctr"/>
                      <a:endParaRPr lang="fr-FR" dirty="0"/>
                    </a:p>
                  </a:txBody>
                  <a:tcPr/>
                </a:tc>
                <a:tc>
                  <a:txBody>
                    <a:bodyPr/>
                    <a:lstStyle/>
                    <a:p>
                      <a:pPr algn="r"/>
                      <a:r>
                        <a:rPr lang="ar-DZ" dirty="0" smtClean="0"/>
                        <a:t>فتنة</a:t>
                      </a:r>
                      <a:r>
                        <a:rPr lang="ar-DZ" baseline="0" dirty="0" smtClean="0"/>
                        <a:t> ابن الزبير و كيف تمكن من هزيمة خصمه بتكتيك عسكري محكم (و حدثني الوليد عن ابيه عن جده قال: كان مع ابن عامر بجور عبد الله .... و اصاب غنائم كبيرة.)</a:t>
                      </a:r>
                      <a:endParaRPr lang="fr-FR" dirty="0"/>
                    </a:p>
                  </a:txBody>
                  <a:tcPr/>
                </a:tc>
                <a:tc>
                  <a:txBody>
                    <a:bodyPr/>
                    <a:lstStyle/>
                    <a:p>
                      <a:pPr algn="r"/>
                      <a:r>
                        <a:rPr lang="ar-DZ" dirty="0" smtClean="0"/>
                        <a:t>التكتيك العسكري</a:t>
                      </a:r>
                      <a:endParaRPr lang="fr-FR" dirty="0"/>
                    </a:p>
                  </a:txBody>
                  <a:tcPr/>
                </a:tc>
                <a:tc>
                  <a:txBody>
                    <a:bodyPr/>
                    <a:lstStyle/>
                    <a:p>
                      <a:endParaRPr lang="fr-FR" dirty="0"/>
                    </a:p>
                  </a:txBody>
                  <a:tcPr/>
                </a:tc>
              </a:tr>
            </a:tbl>
          </a:graphicData>
        </a:graphic>
      </p:graphicFrame>
    </p:spTree>
    <p:extLst>
      <p:ext uri="{BB962C8B-B14F-4D97-AF65-F5344CB8AC3E}">
        <p14:creationId xmlns:p14="http://schemas.microsoft.com/office/powerpoint/2010/main" val="40490842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629812056"/>
              </p:ext>
            </p:extLst>
          </p:nvPr>
        </p:nvGraphicFramePr>
        <p:xfrm>
          <a:off x="503238" y="530225"/>
          <a:ext cx="8183564" cy="5765800"/>
        </p:xfrm>
        <a:graphic>
          <a:graphicData uri="http://schemas.openxmlformats.org/drawingml/2006/table">
            <a:tbl>
              <a:tblPr firstRow="1" bandRow="1">
                <a:tableStyleId>{5C22544A-7EE6-4342-B048-85BDC9FD1C3A}</a:tableStyleId>
              </a:tblPr>
              <a:tblGrid>
                <a:gridCol w="2045891"/>
                <a:gridCol w="2045891"/>
                <a:gridCol w="2045891"/>
                <a:gridCol w="2045891"/>
              </a:tblGrid>
              <a:tr h="370840">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tr>
              <a:tr h="295687">
                <a:tc>
                  <a:txBody>
                    <a:bodyPr/>
                    <a:lstStyle/>
                    <a:p>
                      <a:pPr algn="r"/>
                      <a:r>
                        <a:rPr lang="ar-DZ" dirty="0" smtClean="0"/>
                        <a:t>ص262</a:t>
                      </a:r>
                    </a:p>
                    <a:p>
                      <a:pPr algn="r"/>
                      <a:endParaRPr lang="ar-DZ" dirty="0" smtClean="0"/>
                    </a:p>
                    <a:p>
                      <a:pPr algn="r"/>
                      <a:endParaRPr lang="ar-DZ" dirty="0" smtClean="0"/>
                    </a:p>
                    <a:p>
                      <a:pPr algn="r"/>
                      <a:endParaRPr lang="ar-DZ" dirty="0" smtClean="0"/>
                    </a:p>
                    <a:p>
                      <a:pPr algn="r"/>
                      <a:endParaRPr lang="ar-DZ" dirty="0" smtClean="0"/>
                    </a:p>
                    <a:p>
                      <a:pPr algn="r"/>
                      <a:endParaRPr lang="ar-DZ" dirty="0" smtClean="0"/>
                    </a:p>
                    <a:p>
                      <a:pPr algn="r"/>
                      <a:r>
                        <a:rPr lang="ar-DZ" dirty="0" smtClean="0"/>
                        <a:t>ص272</a:t>
                      </a:r>
                    </a:p>
                  </a:txBody>
                  <a:tcPr/>
                </a:tc>
                <a:tc>
                  <a:txBody>
                    <a:bodyPr/>
                    <a:lstStyle/>
                    <a:p>
                      <a:pPr algn="r"/>
                      <a:r>
                        <a:rPr lang="ar-DZ" dirty="0" smtClean="0"/>
                        <a:t>«ام ابي العباس</a:t>
                      </a:r>
                      <a:r>
                        <a:rPr lang="ar-DZ" baseline="0" dirty="0" smtClean="0"/>
                        <a:t> ريطة ابنة عبيد الله عبد اله بن عبد </a:t>
                      </a:r>
                      <a:r>
                        <a:rPr lang="ar-DZ" baseline="0" dirty="0" err="1" smtClean="0"/>
                        <a:t>المدانا</a:t>
                      </a:r>
                      <a:r>
                        <a:rPr lang="ar-DZ" baseline="0" dirty="0" smtClean="0"/>
                        <a:t> </a:t>
                      </a:r>
                      <a:r>
                        <a:rPr lang="ar-DZ" baseline="0" dirty="0" err="1" smtClean="0"/>
                        <a:t>الحرائي</a:t>
                      </a:r>
                      <a:r>
                        <a:rPr lang="ar-DZ" baseline="0" dirty="0" smtClean="0"/>
                        <a:t>.....»</a:t>
                      </a:r>
                    </a:p>
                    <a:p>
                      <a:pPr algn="r"/>
                      <a:r>
                        <a:rPr lang="ar-DZ" baseline="0" dirty="0" smtClean="0"/>
                        <a:t>«فبعثه ابو جعفر سلمة بن سعيد بن جابر و كان صهر ابي مسلم كانت خالته.....»</a:t>
                      </a:r>
                      <a:endParaRPr lang="fr-FR" dirty="0"/>
                    </a:p>
                  </a:txBody>
                  <a:tcPr/>
                </a:tc>
                <a:tc>
                  <a:txBody>
                    <a:bodyPr/>
                    <a:lstStyle/>
                    <a:p>
                      <a:pPr algn="r"/>
                      <a:r>
                        <a:rPr lang="ar-DZ" dirty="0" err="1" smtClean="0"/>
                        <a:t>المرا</a:t>
                      </a:r>
                      <a:r>
                        <a:rPr lang="ar-DZ" baseline="0" dirty="0" err="1" smtClean="0"/>
                        <a:t>ة</a:t>
                      </a:r>
                      <a:r>
                        <a:rPr lang="ar-DZ" baseline="0" dirty="0" smtClean="0"/>
                        <a:t> في المجتمع الاسلامي</a:t>
                      </a:r>
                      <a:endParaRPr lang="ar-DZ" dirty="0" smtClean="0"/>
                    </a:p>
                  </a:txBody>
                  <a:tcPr/>
                </a:tc>
                <a:tc>
                  <a:txBody>
                    <a:bodyPr/>
                    <a:lstStyle/>
                    <a:p>
                      <a:pPr algn="r"/>
                      <a:r>
                        <a:rPr lang="ar-DZ" dirty="0" smtClean="0"/>
                        <a:t>الاجتمـــــــــاعي</a:t>
                      </a:r>
                      <a:endParaRPr lang="fr-FR" dirty="0"/>
                    </a:p>
                  </a:txBody>
                  <a:tcPr/>
                </a:tc>
              </a:tr>
              <a:tr h="370840">
                <a:tc>
                  <a:txBody>
                    <a:bodyPr/>
                    <a:lstStyle/>
                    <a:p>
                      <a:pPr algn="ctr"/>
                      <a:endParaRPr lang="ar-DZ" dirty="0" smtClean="0"/>
                    </a:p>
                    <a:p>
                      <a:pPr algn="ctr"/>
                      <a:endParaRPr lang="ar-DZ" dirty="0" smtClean="0"/>
                    </a:p>
                    <a:p>
                      <a:pPr algn="ctr"/>
                      <a:r>
                        <a:rPr lang="ar-DZ" dirty="0" smtClean="0"/>
                        <a:t>ص269</a:t>
                      </a:r>
                      <a:endParaRPr lang="fr-FR" dirty="0"/>
                    </a:p>
                  </a:txBody>
                  <a:tcPr/>
                </a:tc>
                <a:tc>
                  <a:txBody>
                    <a:bodyPr/>
                    <a:lstStyle/>
                    <a:p>
                      <a:pPr algn="r"/>
                      <a:r>
                        <a:rPr lang="ar-DZ" dirty="0" smtClean="0"/>
                        <a:t>فسها كتب ابو العباس</a:t>
                      </a:r>
                      <a:r>
                        <a:rPr lang="ar-DZ" baseline="0" dirty="0" smtClean="0"/>
                        <a:t> </a:t>
                      </a:r>
                      <a:r>
                        <a:rPr lang="ar-DZ" baseline="0" dirty="0" err="1" smtClean="0"/>
                        <a:t>بامره</a:t>
                      </a:r>
                      <a:r>
                        <a:rPr lang="ar-DZ" baseline="0" dirty="0" smtClean="0"/>
                        <a:t> بضرب البحوث فولى سعد بن عبد الرحمن الرحبي ......الدروب»</a:t>
                      </a:r>
                    </a:p>
                    <a:p>
                      <a:pPr algn="r"/>
                      <a:r>
                        <a:rPr lang="ar-DZ" baseline="0" dirty="0" smtClean="0"/>
                        <a:t>و فيها مات يحي بن يحي الغساني و داود بن الحصين مولى ال عثمان»</a:t>
                      </a:r>
                      <a:endParaRPr lang="fr-FR" dirty="0"/>
                    </a:p>
                  </a:txBody>
                  <a:tcPr/>
                </a:tc>
                <a:tc>
                  <a:txBody>
                    <a:bodyPr/>
                    <a:lstStyle/>
                    <a:p>
                      <a:pPr algn="r"/>
                      <a:r>
                        <a:rPr lang="ar-DZ" dirty="0" smtClean="0"/>
                        <a:t>التعامل</a:t>
                      </a:r>
                      <a:r>
                        <a:rPr lang="ar-DZ" baseline="0" dirty="0" smtClean="0"/>
                        <a:t> </a:t>
                      </a:r>
                      <a:r>
                        <a:rPr lang="ar-DZ" dirty="0" smtClean="0"/>
                        <a:t>مع غير العرب و الموالي </a:t>
                      </a:r>
                      <a:endParaRPr lang="fr-FR" dirty="0"/>
                    </a:p>
                  </a:txBody>
                  <a:tcPr/>
                </a:tc>
                <a:tc>
                  <a:txBody>
                    <a:bodyPr/>
                    <a:lstStyle/>
                    <a:p>
                      <a:endParaRPr lang="fr-FR" dirty="0"/>
                    </a:p>
                  </a:txBody>
                  <a:tcPr/>
                </a:tc>
              </a:tr>
            </a:tbl>
          </a:graphicData>
        </a:graphic>
      </p:graphicFrame>
    </p:spTree>
    <p:extLst>
      <p:ext uri="{BB962C8B-B14F-4D97-AF65-F5344CB8AC3E}">
        <p14:creationId xmlns:p14="http://schemas.microsoft.com/office/powerpoint/2010/main" val="32909767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496367178"/>
              </p:ext>
            </p:extLst>
          </p:nvPr>
        </p:nvGraphicFramePr>
        <p:xfrm>
          <a:off x="503238" y="530225"/>
          <a:ext cx="8183564" cy="6207209"/>
        </p:xfrm>
        <a:graphic>
          <a:graphicData uri="http://schemas.openxmlformats.org/drawingml/2006/table">
            <a:tbl>
              <a:tblPr firstRow="1" bandRow="1">
                <a:tableStyleId>{5C22544A-7EE6-4342-B048-85BDC9FD1C3A}</a:tableStyleId>
              </a:tblPr>
              <a:tblGrid>
                <a:gridCol w="1044426"/>
                <a:gridCol w="3024336"/>
                <a:gridCol w="2376264"/>
                <a:gridCol w="1738538"/>
              </a:tblGrid>
              <a:tr h="954559">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tr>
              <a:tr h="2057217">
                <a:tc>
                  <a:txBody>
                    <a:bodyPr/>
                    <a:lstStyle/>
                    <a:p>
                      <a:pPr algn="ctr"/>
                      <a:r>
                        <a:rPr lang="ar-DZ" dirty="0" smtClean="0"/>
                        <a:t>ص297</a:t>
                      </a:r>
                      <a:endParaRPr lang="fr-FR" dirty="0"/>
                    </a:p>
                  </a:txBody>
                  <a:tcPr/>
                </a:tc>
                <a:tc>
                  <a:txBody>
                    <a:bodyPr/>
                    <a:lstStyle/>
                    <a:p>
                      <a:pPr algn="r"/>
                      <a:r>
                        <a:rPr lang="ar-DZ" baseline="0" dirty="0" smtClean="0"/>
                        <a:t>كان يهتمون الخلفاء بالعلماء و المثقفين في المجتمع حيث انه كانوا يحترمن العلم</a:t>
                      </a:r>
                    </a:p>
                    <a:p>
                      <a:pPr algn="r"/>
                      <a:r>
                        <a:rPr lang="ar-DZ" baseline="0" dirty="0" smtClean="0"/>
                        <a:t>«اقام الحج امير المؤمنين هارون وفيها غزا عمرو العربي بلاد بحرة «  </a:t>
                      </a:r>
                      <a:endParaRPr lang="ar-DZ" dirty="0" smtClean="0"/>
                    </a:p>
                  </a:txBody>
                  <a:tcPr/>
                </a:tc>
                <a:tc>
                  <a:txBody>
                    <a:bodyPr/>
                    <a:lstStyle/>
                    <a:p>
                      <a:pPr algn="r"/>
                      <a:r>
                        <a:rPr lang="ar-DZ" baseline="0" dirty="0" smtClean="0"/>
                        <a:t> الاهتمام بالعلماء و المثقفين</a:t>
                      </a:r>
                      <a:endParaRPr lang="fr-FR" dirty="0"/>
                    </a:p>
                  </a:txBody>
                  <a:tcPr/>
                </a:tc>
                <a:tc>
                  <a:txBody>
                    <a:bodyPr/>
                    <a:lstStyle/>
                    <a:p>
                      <a:pPr algn="r"/>
                      <a:r>
                        <a:rPr lang="ar-DZ" dirty="0" smtClean="0"/>
                        <a:t>الثقافي و العلمي</a:t>
                      </a:r>
                      <a:endParaRPr lang="fr-FR" dirty="0"/>
                    </a:p>
                  </a:txBody>
                  <a:tcPr/>
                </a:tc>
              </a:tr>
              <a:tr h="1082746">
                <a:tc>
                  <a:txBody>
                    <a:bodyPr/>
                    <a:lstStyle/>
                    <a:p>
                      <a:pPr algn="ctr"/>
                      <a:endParaRPr lang="ar-DZ" dirty="0" smtClean="0"/>
                    </a:p>
                    <a:p>
                      <a:pPr algn="ctr"/>
                      <a:endParaRPr lang="ar-DZ" dirty="0" smtClean="0"/>
                    </a:p>
                    <a:p>
                      <a:pPr algn="ctr"/>
                      <a:r>
                        <a:rPr lang="ar-DZ" smtClean="0"/>
                        <a:t>ص298</a:t>
                      </a:r>
                      <a:endParaRPr lang="fr-FR"/>
                    </a:p>
                  </a:txBody>
                  <a:tcPr/>
                </a:tc>
                <a:tc>
                  <a:txBody>
                    <a:bodyPr/>
                    <a:lstStyle/>
                    <a:p>
                      <a:pPr algn="r"/>
                      <a:r>
                        <a:rPr lang="ar-DZ" dirty="0" smtClean="0"/>
                        <a:t>عمر بن الخطاب و ثمان بن عفان</a:t>
                      </a:r>
                      <a:r>
                        <a:rPr lang="ar-DZ" baseline="0" dirty="0" smtClean="0"/>
                        <a:t> كان لهما دور في نشر و </a:t>
                      </a:r>
                    </a:p>
                    <a:p>
                      <a:pPr algn="r"/>
                      <a:r>
                        <a:rPr lang="ar-DZ" baseline="0" dirty="0" smtClean="0"/>
                        <a:t> « و اغزى هارون عبد الله بن صالح بن علي الصائفة سليمان .....ملطية»</a:t>
                      </a:r>
                      <a:endParaRPr lang="fr-FR" dirty="0"/>
                    </a:p>
                  </a:txBody>
                  <a:tcPr/>
                </a:tc>
                <a:tc>
                  <a:txBody>
                    <a:bodyPr/>
                    <a:lstStyle/>
                    <a:p>
                      <a:pPr algn="r"/>
                      <a:r>
                        <a:rPr lang="ar-DZ" dirty="0" smtClean="0"/>
                        <a:t>الاهتمام بالحديث</a:t>
                      </a:r>
                      <a:r>
                        <a:rPr lang="ar-DZ" baseline="0" dirty="0" smtClean="0"/>
                        <a:t> النبوي و علومه</a:t>
                      </a:r>
                      <a:endParaRPr lang="fr-FR" dirty="0"/>
                    </a:p>
                  </a:txBody>
                  <a:tcPr/>
                </a:tc>
                <a:tc>
                  <a:txBody>
                    <a:bodyPr/>
                    <a:lstStyle/>
                    <a:p>
                      <a:endParaRPr lang="fr-FR" dirty="0"/>
                    </a:p>
                  </a:txBody>
                  <a:tcPr/>
                </a:tc>
              </a:tr>
              <a:tr h="1732393">
                <a:tc>
                  <a:txBody>
                    <a:bodyPr/>
                    <a:lstStyle/>
                    <a:p>
                      <a:endParaRPr lang="fr-FR"/>
                    </a:p>
                  </a:txBody>
                  <a:tcPr/>
                </a:tc>
                <a:tc>
                  <a:txBody>
                    <a:bodyPr/>
                    <a:lstStyle/>
                    <a:p>
                      <a:pPr algn="r"/>
                      <a:r>
                        <a:rPr lang="ar-DZ" dirty="0" smtClean="0"/>
                        <a:t>تشجيع التعليم من خلال انشاء مدارس و دعم العلماء بنشاء مكاتب مكتبة دار الحكمة</a:t>
                      </a:r>
                      <a:r>
                        <a:rPr lang="ar-DZ" baseline="0" dirty="0" smtClean="0"/>
                        <a:t> في بغداد نشأت في العهد العباسي</a:t>
                      </a:r>
                      <a:endParaRPr lang="fr-FR" dirty="0"/>
                    </a:p>
                  </a:txBody>
                  <a:tcPr/>
                </a:tc>
                <a:tc>
                  <a:txBody>
                    <a:bodyPr/>
                    <a:lstStyle/>
                    <a:p>
                      <a:pPr algn="r"/>
                      <a:r>
                        <a:rPr lang="ar-DZ" dirty="0" smtClean="0"/>
                        <a:t>التعليم و المؤسسات التعليمية</a:t>
                      </a:r>
                      <a:endParaRPr lang="fr-FR" dirty="0"/>
                    </a:p>
                  </a:txBody>
                  <a:tcPr/>
                </a:tc>
                <a:tc>
                  <a:txBody>
                    <a:bodyPr/>
                    <a:lstStyle/>
                    <a:p>
                      <a:endParaRPr lang="fr-FR" dirty="0"/>
                    </a:p>
                  </a:txBody>
                  <a:tcPr/>
                </a:tc>
              </a:tr>
            </a:tbl>
          </a:graphicData>
        </a:graphic>
      </p:graphicFrame>
    </p:spTree>
    <p:extLst>
      <p:ext uri="{BB962C8B-B14F-4D97-AF65-F5344CB8AC3E}">
        <p14:creationId xmlns:p14="http://schemas.microsoft.com/office/powerpoint/2010/main" val="37555388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502920" y="530352"/>
            <a:ext cx="8183880" cy="5346920"/>
          </a:xfrm>
        </p:spPr>
        <p:txBody>
          <a:bodyPr>
            <a:normAutofit fontScale="92500" lnSpcReduction="20000"/>
          </a:bodyPr>
          <a:lstStyle/>
          <a:p>
            <a:pPr marL="0" indent="0" algn="r">
              <a:buNone/>
            </a:pPr>
            <a:r>
              <a:rPr lang="ar-DZ" dirty="0" smtClean="0"/>
              <a:t>الخاتمة:</a:t>
            </a:r>
          </a:p>
          <a:p>
            <a:pPr marL="0" indent="0" algn="r">
              <a:buNone/>
            </a:pPr>
            <a:endParaRPr lang="ar-DZ" dirty="0" smtClean="0"/>
          </a:p>
          <a:p>
            <a:pPr algn="r"/>
            <a:r>
              <a:rPr lang="ar-DZ" sz="2400" dirty="0"/>
              <a:t>في ختام هذه الدراسة حول دور الكتب الحوليات في كتابة التاريخ الإسلامي، وخاصة من خلال كتاب "تاريخ الخلفاء" للخليفة بن خياط، يمكننا أن نستنتج أن هذه النوعية من الكتب تمثل مصدرًا بالغ الأهمية لفهم تطور التاريخ الإسلامي من منظور أحداث سنويّة، تكشف عن تغيرات سياسية، اجتماعية، وثقافية كبيرة في العالم الإسلامي. يعتبر "تاريخ الخلفاء" من أبرز الأمثلة على كيفية تسجيل الأحداث التي وقعت في فترات محددة، مما يسمح للمؤرخين المعاصرين والمستقبليين بتتبع تطور الأحداث بشكل زمني </a:t>
            </a:r>
            <a:r>
              <a:rPr lang="ar-DZ" sz="2400" dirty="0" smtClean="0"/>
              <a:t>دقيق . لقد </a:t>
            </a:r>
            <a:r>
              <a:rPr lang="ar-DZ" sz="2400" dirty="0"/>
              <a:t>لعب كتاب الخليفة بن خياط دورًا أساسيًا في بناء سرد تاريخي يعتمد على تسجيل الأحداث بشكل منهجي، حيث قدم فيه معلومات قيمة عن الخلفاء، الفتن، الحروب، والفتوحات، إضافة إلى تناوله للعديد من الشخصيات الهامة في تاريخ الخلافة الإسلامية. كما أن الأسلوب الحولي الذي اعتمده الخليفة بن خياط يساهم في تقديم رؤية شاملة للأحداث، ما يعزز من قدرتنا على فهم العلاقة بين الأحداث السياسية والاجتماعية في تلك الفترة.</a:t>
            </a:r>
            <a:endParaRPr lang="fr-FR" sz="2400" dirty="0"/>
          </a:p>
        </p:txBody>
      </p:sp>
    </p:spTree>
    <p:extLst>
      <p:ext uri="{BB962C8B-B14F-4D97-AF65-F5344CB8AC3E}">
        <p14:creationId xmlns:p14="http://schemas.microsoft.com/office/powerpoint/2010/main" val="5964870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502920" y="530352"/>
            <a:ext cx="8183880" cy="5274912"/>
          </a:xfrm>
        </p:spPr>
        <p:txBody>
          <a:bodyPr/>
          <a:lstStyle/>
          <a:p>
            <a:pPr algn="r"/>
            <a:r>
              <a:rPr lang="ar-DZ" dirty="0" smtClean="0"/>
              <a:t>قائمة المصادر و المراجع :</a:t>
            </a:r>
          </a:p>
          <a:p>
            <a:pPr marL="514350" indent="-514350" algn="r" rtl="1">
              <a:buFont typeface="+mj-lt"/>
              <a:buAutoNum type="arabicPeriod"/>
              <a:tabLst>
                <a:tab pos="6364288" algn="l"/>
              </a:tabLst>
            </a:pPr>
            <a:r>
              <a:rPr lang="ar-DZ" dirty="0" smtClean="0"/>
              <a:t>شباب، تاريخ الخليفة خياط ، دار الكتب العلمية،ط1، لبنان، 1990</a:t>
            </a:r>
          </a:p>
          <a:p>
            <a:pPr marL="514350" indent="-514350" algn="r" rtl="1">
              <a:buFont typeface="+mj-lt"/>
              <a:buAutoNum type="arabicPeriod"/>
              <a:tabLst>
                <a:tab pos="6364288" algn="l"/>
              </a:tabLst>
            </a:pPr>
            <a:r>
              <a:rPr lang="ar-DZ" dirty="0" smtClean="0"/>
              <a:t>بلاغ عبد الرحمان ، مصادر الغرب الاسلامي ،كلية العلوم الانسانية و الاجتماعية، بشار،2020</a:t>
            </a:r>
          </a:p>
          <a:p>
            <a:pPr marL="514350" indent="-514350" algn="r" rtl="1">
              <a:buFont typeface="+mj-lt"/>
              <a:buAutoNum type="arabicPeriod"/>
              <a:tabLst>
                <a:tab pos="6364288" algn="l"/>
              </a:tabLst>
            </a:pPr>
            <a:r>
              <a:rPr lang="ar-DZ" dirty="0" err="1" smtClean="0"/>
              <a:t>بهزاء</a:t>
            </a:r>
            <a:r>
              <a:rPr lang="ar-DZ" dirty="0" smtClean="0"/>
              <a:t> زهراء ، المصادر التاريخية (كتب الحوليات)، مركز مؤرخ </a:t>
            </a:r>
            <a:endParaRPr lang="fr-FR" dirty="0"/>
          </a:p>
        </p:txBody>
      </p:sp>
    </p:spTree>
    <p:extLst>
      <p:ext uri="{BB962C8B-B14F-4D97-AF65-F5344CB8AC3E}">
        <p14:creationId xmlns:p14="http://schemas.microsoft.com/office/powerpoint/2010/main" val="34006187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a:xfrm>
            <a:off x="107504" y="116632"/>
            <a:ext cx="8939336" cy="6480720"/>
          </a:xfrm>
        </p:spPr>
        <p:txBody>
          <a:bodyPr>
            <a:normAutofit fontScale="92500" lnSpcReduction="10000"/>
          </a:bodyPr>
          <a:lstStyle/>
          <a:p>
            <a:pPr marL="0" indent="0" algn="ctr">
              <a:buNone/>
            </a:pPr>
            <a:r>
              <a:rPr lang="ar-DZ" i="1" u="sng" dirty="0" smtClean="0">
                <a:solidFill>
                  <a:srgbClr val="FF0000"/>
                </a:solidFill>
              </a:rPr>
              <a:t>خطة البحث:</a:t>
            </a:r>
          </a:p>
          <a:p>
            <a:pPr marL="0" indent="0" algn="r">
              <a:buNone/>
            </a:pPr>
            <a:r>
              <a:rPr lang="ar-DZ" sz="2400" dirty="0" smtClean="0"/>
              <a:t>المقدمة</a:t>
            </a:r>
          </a:p>
          <a:p>
            <a:pPr marL="0" indent="0" algn="r">
              <a:buNone/>
            </a:pPr>
            <a:r>
              <a:rPr lang="ar-DZ" sz="2400" dirty="0"/>
              <a:t>ا</a:t>
            </a:r>
            <a:r>
              <a:rPr lang="ar-DZ" sz="2400" dirty="0" smtClean="0"/>
              <a:t>لفصل النظري: كتب الحوليات في تاريخ الاسلامي </a:t>
            </a:r>
          </a:p>
          <a:p>
            <a:pPr marL="0" indent="0" algn="r">
              <a:buNone/>
            </a:pPr>
            <a:r>
              <a:rPr lang="ar-DZ" sz="2400" dirty="0" smtClean="0"/>
              <a:t>   المبحث 01: تعريف كتب الحوليات</a:t>
            </a:r>
          </a:p>
          <a:p>
            <a:pPr marL="0" indent="0" algn="r">
              <a:buNone/>
            </a:pPr>
            <a:r>
              <a:rPr lang="ar-DZ" sz="2400" dirty="0" smtClean="0"/>
              <a:t>   المبحث 02: أنواع كتب الحوليات</a:t>
            </a:r>
          </a:p>
          <a:p>
            <a:pPr marL="0" indent="0" algn="r">
              <a:buNone/>
            </a:pPr>
            <a:r>
              <a:rPr lang="ar-DZ" sz="2400" dirty="0" smtClean="0"/>
              <a:t>        المطلب 01: كتب تاريخ العام</a:t>
            </a:r>
          </a:p>
          <a:p>
            <a:pPr marL="0" indent="0" algn="r">
              <a:buNone/>
            </a:pPr>
            <a:r>
              <a:rPr lang="ar-DZ" sz="2400" dirty="0" smtClean="0"/>
              <a:t>        المطلب 02: كتب تاريخ المحلي</a:t>
            </a:r>
          </a:p>
          <a:p>
            <a:pPr marL="0" indent="0" algn="r">
              <a:buNone/>
            </a:pPr>
            <a:r>
              <a:rPr lang="ar-DZ" sz="2400" dirty="0"/>
              <a:t> </a:t>
            </a:r>
            <a:r>
              <a:rPr lang="ar-DZ" sz="2400" dirty="0" smtClean="0"/>
              <a:t>  المبحث 03: نماذج من كتب تاريخ العام و المحلي</a:t>
            </a:r>
          </a:p>
          <a:p>
            <a:pPr marL="0" indent="0" algn="r">
              <a:buNone/>
            </a:pPr>
            <a:r>
              <a:rPr lang="ar-DZ" sz="2400" dirty="0" smtClean="0"/>
              <a:t>الفصل التطبيقي: دراسة نموذج : تاريخ الخلفاء للخليفة بن خياط</a:t>
            </a:r>
          </a:p>
          <a:p>
            <a:pPr marL="0" indent="0" algn="r">
              <a:buNone/>
            </a:pPr>
            <a:r>
              <a:rPr lang="ar-DZ" sz="2400" dirty="0" smtClean="0"/>
              <a:t>   المبحث01: التعريف بمؤلف الكتاب</a:t>
            </a:r>
          </a:p>
          <a:p>
            <a:pPr marL="0" indent="0" algn="r">
              <a:buNone/>
            </a:pPr>
            <a:r>
              <a:rPr lang="ar-DZ" sz="2400" dirty="0"/>
              <a:t> </a:t>
            </a:r>
            <a:r>
              <a:rPr lang="ar-DZ" sz="2400" dirty="0" smtClean="0"/>
              <a:t>  المبحث02: جوانب الكتاب</a:t>
            </a:r>
          </a:p>
          <a:p>
            <a:pPr marL="0" indent="0" algn="r">
              <a:buNone/>
            </a:pPr>
            <a:r>
              <a:rPr lang="ar-DZ" sz="2400" dirty="0" smtClean="0"/>
              <a:t>     مطلب01:  سياسي</a:t>
            </a:r>
          </a:p>
          <a:p>
            <a:pPr marL="0" indent="0" algn="r">
              <a:buNone/>
            </a:pPr>
            <a:r>
              <a:rPr lang="ar-DZ" sz="2400" dirty="0"/>
              <a:t> </a:t>
            </a:r>
            <a:r>
              <a:rPr lang="ar-DZ" sz="2400" dirty="0" smtClean="0"/>
              <a:t>   مطلب 02:  العسكري </a:t>
            </a:r>
          </a:p>
          <a:p>
            <a:pPr marL="0" indent="0" algn="r">
              <a:buNone/>
            </a:pPr>
            <a:r>
              <a:rPr lang="ar-DZ" sz="2400" dirty="0"/>
              <a:t> </a:t>
            </a:r>
            <a:r>
              <a:rPr lang="ar-DZ" sz="2400" dirty="0" smtClean="0"/>
              <a:t>  مطلب 03: الاقتصادي</a:t>
            </a:r>
          </a:p>
          <a:p>
            <a:pPr marL="0" indent="0" algn="r">
              <a:buNone/>
            </a:pPr>
            <a:r>
              <a:rPr lang="ar-DZ" sz="2400" dirty="0"/>
              <a:t> </a:t>
            </a:r>
            <a:r>
              <a:rPr lang="ar-DZ" sz="2400" dirty="0" smtClean="0"/>
              <a:t>  مطلب 04: الثقافي و العلمي</a:t>
            </a:r>
          </a:p>
          <a:p>
            <a:pPr marL="0" indent="0" algn="r">
              <a:buNone/>
            </a:pPr>
            <a:r>
              <a:rPr lang="ar-DZ" sz="2400" dirty="0" smtClean="0"/>
              <a:t>الخاتمة </a:t>
            </a:r>
          </a:p>
          <a:p>
            <a:pPr marL="0" indent="0" algn="r">
              <a:buNone/>
            </a:pPr>
            <a:r>
              <a:rPr lang="ar-DZ" sz="2400" dirty="0" smtClean="0"/>
              <a:t>قائمة المصادر و المراجع </a:t>
            </a:r>
          </a:p>
          <a:p>
            <a:pPr marL="0" indent="0" algn="r">
              <a:buNone/>
            </a:pPr>
            <a:r>
              <a:rPr lang="ar-DZ" sz="2400" dirty="0" smtClean="0"/>
              <a:t> </a:t>
            </a:r>
          </a:p>
        </p:txBody>
      </p:sp>
    </p:spTree>
    <p:extLst>
      <p:ext uri="{BB962C8B-B14F-4D97-AF65-F5344CB8AC3E}">
        <p14:creationId xmlns:p14="http://schemas.microsoft.com/office/powerpoint/2010/main" val="27278861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502920" y="530352"/>
            <a:ext cx="8183880" cy="5922984"/>
          </a:xfrm>
        </p:spPr>
        <p:txBody>
          <a:bodyPr/>
          <a:lstStyle/>
          <a:p>
            <a:pPr marL="0" indent="0" algn="r">
              <a:buNone/>
            </a:pPr>
            <a:r>
              <a:rPr lang="ar-DZ" dirty="0" smtClean="0"/>
              <a:t>المقدمة:</a:t>
            </a:r>
          </a:p>
          <a:p>
            <a:pPr marL="0" indent="0" algn="r">
              <a:buNone/>
            </a:pPr>
            <a:r>
              <a:rPr lang="ar-DZ" sz="2400" dirty="0" smtClean="0"/>
              <a:t>تعتبر كتب الحوليات من المصادر التاريخية الهامة التي ساهمت في توثيق تاريخ الامة الاسلامية منذ بدايات نشأتها و حتى في العصور اللاحقة و قد اتسمت هذه الكتب بتركيزها على سرد الاحداث بشكل سنوي مما جعلها تساهم بشكل كبير في تقديم صور دقيقة لتطورات الاحداث في فترات زمنية محددة . من بين هذه الكتب التاريخية يبرز كتاب « تاريخ الخلفاء للخليفة بن خياط» كأحد أبرز النماذج التي يمكن أن تمثل دور الحوليات في كتابة التاريخ الاسلامي و من هنا لا يسعني سوى طرح الاشكال :</a:t>
            </a:r>
          </a:p>
          <a:p>
            <a:pPr marL="0" indent="0" algn="r">
              <a:buNone/>
            </a:pPr>
            <a:r>
              <a:rPr lang="ar-DZ" sz="2400" dirty="0"/>
              <a:t> </a:t>
            </a:r>
            <a:r>
              <a:rPr lang="ar-DZ" sz="2400" dirty="0" smtClean="0"/>
              <a:t> </a:t>
            </a:r>
            <a:r>
              <a:rPr lang="ar-DZ" dirty="0" smtClean="0"/>
              <a:t>فماهي هذه الحوليات؟ و كيف تختلف عن أنواع لبكتي التاريخية الاخرى؟</a:t>
            </a:r>
            <a:endParaRPr lang="ar-DZ" sz="2400" dirty="0" smtClean="0"/>
          </a:p>
          <a:p>
            <a:pPr algn="r"/>
            <a:endParaRPr lang="fr-FR" dirty="0"/>
          </a:p>
        </p:txBody>
      </p:sp>
    </p:spTree>
    <p:extLst>
      <p:ext uri="{BB962C8B-B14F-4D97-AF65-F5344CB8AC3E}">
        <p14:creationId xmlns:p14="http://schemas.microsoft.com/office/powerpoint/2010/main" val="22332463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a:xfrm>
            <a:off x="467544" y="548680"/>
            <a:ext cx="8183880" cy="5400600"/>
          </a:xfrm>
        </p:spPr>
        <p:txBody>
          <a:bodyPr/>
          <a:lstStyle/>
          <a:p>
            <a:pPr marL="0" indent="0" algn="r">
              <a:buNone/>
            </a:pPr>
            <a:r>
              <a:rPr lang="ar-DZ" dirty="0" smtClean="0"/>
              <a:t>المبحث01: تعريف كتب الحوليات </a:t>
            </a:r>
          </a:p>
          <a:p>
            <a:pPr marL="0" indent="0" algn="r">
              <a:buNone/>
            </a:pPr>
            <a:endParaRPr lang="ar-DZ" sz="2400" dirty="0" smtClean="0"/>
          </a:p>
          <a:p>
            <a:pPr marL="0" indent="0" algn="r">
              <a:buNone/>
            </a:pPr>
            <a:endParaRPr lang="ar-DZ" sz="2400" dirty="0"/>
          </a:p>
          <a:p>
            <a:pPr marL="0" indent="0" algn="r">
              <a:buNone/>
            </a:pPr>
            <a:r>
              <a:rPr lang="ar-DZ" sz="2400" dirty="0" smtClean="0"/>
              <a:t>ويقصد </a:t>
            </a:r>
            <a:r>
              <a:rPr lang="ar-DZ" sz="2400" dirty="0"/>
              <a:t>بها الكتب التي ترصد وتسجل أحداث التاريخ الإسلامي وفق السنين من الجانب السياسي، </a:t>
            </a:r>
            <a:r>
              <a:rPr lang="ar-DZ" sz="2400" dirty="0" smtClean="0"/>
              <a:t>الاقتصادي، </a:t>
            </a:r>
            <a:r>
              <a:rPr lang="ar-DZ" sz="2400" dirty="0"/>
              <a:t>الديني، </a:t>
            </a:r>
            <a:r>
              <a:rPr lang="ar-DZ" sz="2400" dirty="0" smtClean="0"/>
              <a:t>الاجتماعي،...</a:t>
            </a:r>
            <a:r>
              <a:rPr lang="ar-DZ" sz="2400" dirty="0"/>
              <a:t>الخ؛ ، ويكون ذلك خلال الفترة التي عاشها المؤرخ </a:t>
            </a:r>
            <a:r>
              <a:rPr lang="ar-DZ" sz="2400" dirty="0" smtClean="0"/>
              <a:t>المعاصر</a:t>
            </a:r>
            <a:r>
              <a:rPr lang="ar-DZ" sz="2400" dirty="0"/>
              <a:t>، أو التي سمع عنها المؤرخ </a:t>
            </a:r>
            <a:r>
              <a:rPr lang="ar-DZ" sz="2400" dirty="0" smtClean="0"/>
              <a:t>الناقل </a:t>
            </a:r>
            <a:r>
              <a:rPr lang="ar-DZ" sz="1800" dirty="0" smtClean="0"/>
              <a:t>( زهراء </a:t>
            </a:r>
            <a:r>
              <a:rPr lang="ar-DZ" sz="1800" dirty="0" err="1" smtClean="0"/>
              <a:t>بزهداء،المصادر</a:t>
            </a:r>
            <a:r>
              <a:rPr lang="ar-DZ" sz="1800" dirty="0" smtClean="0"/>
              <a:t> التاريخية ،ص1) .</a:t>
            </a:r>
            <a:endParaRPr lang="ar-DZ" sz="1800" dirty="0"/>
          </a:p>
          <a:p>
            <a:pPr marL="0" indent="0" algn="r">
              <a:buNone/>
            </a:pPr>
            <a:endParaRPr lang="fr-FR" sz="2400" dirty="0"/>
          </a:p>
        </p:txBody>
      </p:sp>
    </p:spTree>
    <p:extLst>
      <p:ext uri="{BB962C8B-B14F-4D97-AF65-F5344CB8AC3E}">
        <p14:creationId xmlns:p14="http://schemas.microsoft.com/office/powerpoint/2010/main" val="9924109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502920" y="530352"/>
            <a:ext cx="8183880" cy="5274912"/>
          </a:xfrm>
        </p:spPr>
        <p:txBody>
          <a:bodyPr>
            <a:normAutofit/>
          </a:bodyPr>
          <a:lstStyle/>
          <a:p>
            <a:pPr algn="r"/>
            <a:r>
              <a:rPr lang="ar-DZ" dirty="0" smtClean="0"/>
              <a:t>المبحث02:أنواع كتب الحوليات </a:t>
            </a:r>
          </a:p>
          <a:p>
            <a:pPr algn="r"/>
            <a:r>
              <a:rPr lang="ar-DZ" dirty="0"/>
              <a:t> </a:t>
            </a:r>
            <a:r>
              <a:rPr lang="ar-DZ" dirty="0" smtClean="0"/>
              <a:t>  مطلب01: كتب تاريخ العام </a:t>
            </a:r>
            <a:r>
              <a:rPr lang="ar-DZ" sz="2400" dirty="0" smtClean="0"/>
              <a:t>:</a:t>
            </a:r>
            <a:endParaRPr lang="ar-DZ" sz="2400" dirty="0"/>
          </a:p>
          <a:p>
            <a:pPr algn="r"/>
            <a:r>
              <a:rPr lang="ar-DZ" sz="2400" dirty="0"/>
              <a:t>التاريخ العام هو نمط من الكتابة التاريخية يتسم </a:t>
            </a:r>
            <a:r>
              <a:rPr lang="ar-DZ" sz="2400" dirty="0" smtClean="0"/>
              <a:t>بشمولية موضوعاته </a:t>
            </a:r>
            <a:r>
              <a:rPr lang="ar-DZ" sz="2400" dirty="0"/>
              <a:t>وطابعها </a:t>
            </a:r>
            <a:r>
              <a:rPr lang="ar-DZ" sz="2400" dirty="0" smtClean="0"/>
              <a:t>العالمي</a:t>
            </a:r>
            <a:endParaRPr lang="ar-DZ" sz="2400" dirty="0"/>
          </a:p>
          <a:p>
            <a:pPr algn="r"/>
            <a:r>
              <a:rPr lang="ar-DZ" sz="2400" dirty="0" smtClean="0"/>
              <a:t>أما </a:t>
            </a:r>
            <a:r>
              <a:rPr lang="ar-DZ" sz="2400" dirty="0"/>
              <a:t>موضوعاته عند الاخبارين المسلمين فهي تتناول </a:t>
            </a:r>
            <a:r>
              <a:rPr lang="ar-DZ" sz="2400" dirty="0" smtClean="0"/>
              <a:t>تاريخ </a:t>
            </a:r>
            <a:r>
              <a:rPr lang="ar-DZ" sz="2400" dirty="0"/>
              <a:t>الأمم قبل الاسلام –من </a:t>
            </a:r>
            <a:r>
              <a:rPr lang="ar-DZ" sz="2400" dirty="0" smtClean="0"/>
              <a:t>بدء الخليقة- </a:t>
            </a:r>
            <a:r>
              <a:rPr lang="ar-DZ" sz="2400" dirty="0"/>
              <a:t>ثم يتبع بسلسلة الأنبياء، وريخ الأمم قبيل الاسلام، ثم </a:t>
            </a:r>
            <a:r>
              <a:rPr lang="ar-DZ" sz="2400" dirty="0" smtClean="0"/>
              <a:t>أيام </a:t>
            </a:r>
            <a:r>
              <a:rPr lang="ar-DZ" sz="2400" dirty="0"/>
              <a:t>العرب </a:t>
            </a:r>
            <a:r>
              <a:rPr lang="ar-DZ" sz="2400" dirty="0" smtClean="0"/>
              <a:t>وانسابهم </a:t>
            </a:r>
            <a:r>
              <a:rPr lang="ar-DZ" sz="2400" dirty="0"/>
              <a:t>لتنتقل إلى</a:t>
            </a:r>
          </a:p>
          <a:p>
            <a:pPr algn="r"/>
            <a:r>
              <a:rPr lang="ar-DZ" sz="2400" dirty="0"/>
              <a:t>السيرة والمغازي وتنتهي بسرد الأحداث الاسلامية وغالبا ما </a:t>
            </a:r>
            <a:r>
              <a:rPr lang="ar-DZ" sz="2400" dirty="0" smtClean="0"/>
              <a:t> تعتمد </a:t>
            </a:r>
            <a:r>
              <a:rPr lang="ar-DZ" sz="2400" dirty="0"/>
              <a:t>أسلوبين من الكتابة </a:t>
            </a:r>
            <a:r>
              <a:rPr lang="ar-DZ" sz="2400" dirty="0" smtClean="0"/>
              <a:t>التاريخية منها الحولي أو موضوعات</a:t>
            </a:r>
            <a:r>
              <a:rPr lang="ar-DZ" sz="1800" dirty="0" smtClean="0"/>
              <a:t>(عبد الرحمان بلاغ، 2020 ، ص15)</a:t>
            </a:r>
            <a:endParaRPr lang="fr-FR" sz="1800" dirty="0"/>
          </a:p>
        </p:txBody>
      </p:sp>
    </p:spTree>
    <p:extLst>
      <p:ext uri="{BB962C8B-B14F-4D97-AF65-F5344CB8AC3E}">
        <p14:creationId xmlns:p14="http://schemas.microsoft.com/office/powerpoint/2010/main" val="250014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502920" y="530352"/>
            <a:ext cx="8183880" cy="5346920"/>
          </a:xfrm>
        </p:spPr>
        <p:txBody>
          <a:bodyPr>
            <a:normAutofit/>
          </a:bodyPr>
          <a:lstStyle/>
          <a:p>
            <a:pPr algn="r"/>
            <a:r>
              <a:rPr lang="ar-DZ" dirty="0" smtClean="0"/>
              <a:t>المطلب02: كتب تاريخ المحلي:</a:t>
            </a:r>
          </a:p>
          <a:p>
            <a:pPr algn="r"/>
            <a:endParaRPr lang="ar-DZ" sz="2400" dirty="0" smtClean="0"/>
          </a:p>
          <a:p>
            <a:pPr algn="r"/>
            <a:r>
              <a:rPr lang="ar-DZ" dirty="0"/>
              <a:t>وهي الحوليات التي ترتبط ببلد واحد وترتب الأحداث بها وفق السنين أيضاً، وقد ترتبط بعصر معين، </a:t>
            </a:r>
            <a:r>
              <a:rPr lang="ar-DZ" dirty="0" smtClean="0"/>
              <a:t>وقد لا ترتبط بفترة محددة </a:t>
            </a:r>
            <a:r>
              <a:rPr lang="ar-DZ" dirty="0"/>
              <a:t>اللي:</a:t>
            </a:r>
          </a:p>
          <a:p>
            <a:pPr algn="r"/>
            <a:r>
              <a:rPr lang="ar-DZ" dirty="0" smtClean="0"/>
              <a:t>اهتم </a:t>
            </a:r>
            <a:r>
              <a:rPr lang="ar-DZ" dirty="0"/>
              <a:t>بتدوين اخبار إقليم معين أو مدينة، ويدخل فيه كذلك تواريخ الأسر والدول المنفصلة، وقد بدء </a:t>
            </a:r>
            <a:r>
              <a:rPr lang="ar-DZ" dirty="0" smtClean="0"/>
              <a:t>هذا   النوع </a:t>
            </a:r>
            <a:r>
              <a:rPr lang="ar-DZ" dirty="0"/>
              <a:t>من مطلع القرن 3ه </a:t>
            </a:r>
            <a:r>
              <a:rPr lang="ar-DZ" sz="1800" dirty="0"/>
              <a:t>( عبد الحمان بلاغ ،2020، ص16 </a:t>
            </a:r>
            <a:r>
              <a:rPr lang="ar-DZ" sz="1800" dirty="0" smtClean="0"/>
              <a:t>)</a:t>
            </a:r>
            <a:endParaRPr lang="ar-DZ" sz="1800" dirty="0"/>
          </a:p>
        </p:txBody>
      </p:sp>
    </p:spTree>
    <p:extLst>
      <p:ext uri="{BB962C8B-B14F-4D97-AF65-F5344CB8AC3E}">
        <p14:creationId xmlns:p14="http://schemas.microsoft.com/office/powerpoint/2010/main" val="38607293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502920" y="530352"/>
            <a:ext cx="8183880" cy="5274912"/>
          </a:xfrm>
        </p:spPr>
        <p:txBody>
          <a:bodyPr/>
          <a:lstStyle/>
          <a:p>
            <a:pPr algn="r"/>
            <a:r>
              <a:rPr lang="ar-DZ" dirty="0" smtClean="0"/>
              <a:t>المبحث03: نماذج من كتب تاريخ العام و المحلي عام</a:t>
            </a:r>
            <a:endParaRPr lang="ar-DZ" dirty="0"/>
          </a:p>
          <a:p>
            <a:pPr algn="r"/>
            <a:r>
              <a:rPr lang="ar-DZ" dirty="0"/>
              <a:t> </a:t>
            </a:r>
            <a:r>
              <a:rPr lang="ar-DZ" dirty="0" smtClean="0"/>
              <a:t> </a:t>
            </a:r>
            <a:r>
              <a:rPr lang="ar-DZ" sz="2400" dirty="0"/>
              <a:t>1-افتتاح الأندلس لابن القوطية </a:t>
            </a:r>
            <a:r>
              <a:rPr lang="ar-DZ" sz="2400" dirty="0" smtClean="0"/>
              <a:t>(367ه_977م)</a:t>
            </a:r>
          </a:p>
          <a:p>
            <a:pPr marL="0" indent="0" algn="r">
              <a:buNone/>
            </a:pPr>
            <a:r>
              <a:rPr lang="ar-DZ" sz="2400" dirty="0"/>
              <a:t>  2-السرة الأموية </a:t>
            </a:r>
            <a:r>
              <a:rPr lang="ar-DZ" sz="2400" dirty="0" smtClean="0"/>
              <a:t>بقرطبة</a:t>
            </a:r>
          </a:p>
          <a:p>
            <a:pPr marL="0" indent="0" algn="r">
              <a:buNone/>
            </a:pPr>
            <a:r>
              <a:rPr lang="ar-DZ" sz="2400" dirty="0" smtClean="0"/>
              <a:t>3-نقط </a:t>
            </a:r>
            <a:r>
              <a:rPr lang="ar-DZ" sz="2400" dirty="0"/>
              <a:t>العروس في تواريخ </a:t>
            </a:r>
            <a:r>
              <a:rPr lang="ar-DZ" sz="2400" dirty="0" smtClean="0"/>
              <a:t>الخلفاء لابن حزم الاندلسي </a:t>
            </a:r>
          </a:p>
          <a:p>
            <a:pPr marL="0" indent="0" algn="r">
              <a:buNone/>
            </a:pPr>
            <a:r>
              <a:rPr lang="ar-DZ" sz="2400" dirty="0" smtClean="0"/>
              <a:t>4ـ تاريخ </a:t>
            </a:r>
            <a:r>
              <a:rPr lang="ar-DZ" sz="2400" dirty="0"/>
              <a:t>الرسل </a:t>
            </a:r>
            <a:r>
              <a:rPr lang="ar-DZ" sz="2400" dirty="0" smtClean="0"/>
              <a:t>والملوك للطبري </a:t>
            </a:r>
          </a:p>
          <a:p>
            <a:pPr marL="0" indent="0" algn="r">
              <a:buNone/>
            </a:pPr>
            <a:r>
              <a:rPr lang="ar-DZ" sz="2400" dirty="0" smtClean="0"/>
              <a:t> 5ـ الكامل </a:t>
            </a:r>
            <a:r>
              <a:rPr lang="ar-DZ" sz="2400" dirty="0"/>
              <a:t>في </a:t>
            </a:r>
            <a:r>
              <a:rPr lang="ar-DZ" sz="2400" dirty="0" smtClean="0"/>
              <a:t>التاريخ لابن الأثير</a:t>
            </a:r>
          </a:p>
          <a:p>
            <a:pPr marL="0" indent="0" algn="r">
              <a:buNone/>
            </a:pPr>
            <a:r>
              <a:rPr lang="ar-DZ" sz="2400" dirty="0" smtClean="0"/>
              <a:t>6ـ النجوم </a:t>
            </a:r>
            <a:r>
              <a:rPr lang="ar-DZ" sz="2400" dirty="0"/>
              <a:t>الزاهرة في ملوك مصر </a:t>
            </a:r>
            <a:r>
              <a:rPr lang="ar-DZ" sz="2400" dirty="0" smtClean="0"/>
              <a:t>والقاهرة لابن </a:t>
            </a:r>
            <a:r>
              <a:rPr lang="ar-DZ" sz="2400" dirty="0"/>
              <a:t>تغري </a:t>
            </a:r>
            <a:r>
              <a:rPr lang="ar-DZ" sz="2400" dirty="0" smtClean="0"/>
              <a:t>بردي </a:t>
            </a:r>
          </a:p>
          <a:p>
            <a:pPr marL="0" indent="0" algn="r">
              <a:buNone/>
            </a:pPr>
            <a:r>
              <a:rPr lang="ar-DZ" sz="2400" dirty="0" smtClean="0"/>
              <a:t> 7ـ السلوك </a:t>
            </a:r>
            <a:r>
              <a:rPr lang="ar-DZ" sz="2400" dirty="0"/>
              <a:t>لمعرفة دول </a:t>
            </a:r>
            <a:r>
              <a:rPr lang="ar-DZ" sz="2400" dirty="0" smtClean="0"/>
              <a:t>الملوك للمقريزي</a:t>
            </a:r>
          </a:p>
          <a:p>
            <a:pPr marL="0" indent="0" algn="r">
              <a:buNone/>
            </a:pPr>
            <a:endParaRPr lang="fr-FR" sz="2400" dirty="0"/>
          </a:p>
        </p:txBody>
      </p:sp>
    </p:spTree>
    <p:extLst>
      <p:ext uri="{BB962C8B-B14F-4D97-AF65-F5344CB8AC3E}">
        <p14:creationId xmlns:p14="http://schemas.microsoft.com/office/powerpoint/2010/main" val="10456788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502920" y="530352"/>
            <a:ext cx="8183880" cy="5202904"/>
          </a:xfrm>
        </p:spPr>
        <p:txBody>
          <a:bodyPr/>
          <a:lstStyle/>
          <a:p>
            <a:pPr algn="r"/>
            <a:r>
              <a:rPr lang="ar-DZ" dirty="0" smtClean="0"/>
              <a:t>الفصل التطبيقي: دراسة نموذج: تاريخ الخلفاء للخليفة بن خياط:</a:t>
            </a:r>
          </a:p>
          <a:p>
            <a:pPr algn="r"/>
            <a:r>
              <a:rPr lang="ar-DZ" dirty="0" smtClean="0"/>
              <a:t>المبحث 01:التعريف بصاحب الكتاب </a:t>
            </a:r>
          </a:p>
          <a:p>
            <a:pPr algn="r"/>
            <a:r>
              <a:rPr lang="ar-DZ" sz="2400" dirty="0"/>
              <a:t>أبو عمرو خليفة بن خياط بن خليفة بن خياط الشيباني العصفري البصري(160 هـ - 240 هـ / 777م - 855م</a:t>
            </a:r>
            <a:r>
              <a:rPr lang="ar-DZ" sz="2400" dirty="0" smtClean="0"/>
              <a:t>):</a:t>
            </a:r>
          </a:p>
          <a:p>
            <a:pPr algn="r"/>
            <a:r>
              <a:rPr lang="ar-DZ" sz="2400" dirty="0"/>
              <a:t>ولد سنة 160 هـ، ونشأ في البصرة في بيت علم فقد كان جده أبو هبيرة من أهل الحديث، وكان والده من رواة الحديث أيضاً، وحدث عنه ابنه خليفة. وتوفى خليفة سنة 240 هـ وهو ابن ثمانين سنة. صنف (التاريخ) عشرة أجزاء، </a:t>
            </a:r>
            <a:r>
              <a:rPr lang="ar-DZ" sz="2400" dirty="0" smtClean="0"/>
              <a:t>             و(الطبقات</a:t>
            </a:r>
            <a:r>
              <a:rPr lang="ar-DZ" sz="2400" dirty="0"/>
              <a:t>)، وكان مستقيم الحديث، </a:t>
            </a:r>
            <a:r>
              <a:rPr lang="ar-DZ" sz="2400" dirty="0" smtClean="0"/>
              <a:t>                               من </a:t>
            </a:r>
            <a:r>
              <a:rPr lang="ar-DZ" sz="2400" dirty="0"/>
              <a:t>متيقظي رواته</a:t>
            </a:r>
            <a:endParaRPr lang="fr-FR" sz="2400" dirty="0"/>
          </a:p>
        </p:txBody>
      </p:sp>
      <p:sp>
        <p:nvSpPr>
          <p:cNvPr id="4" name="AutoShape 2" descr="‫تحميل كتاب تاريخ خليفة بن خياط pdf - مكتبة نور‬‎"/>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3861048"/>
            <a:ext cx="2952328" cy="2016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875594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8" name="Espace réservé du contenu 7"/>
          <p:cNvGraphicFramePr>
            <a:graphicFrameLocks noGrp="1"/>
          </p:cNvGraphicFramePr>
          <p:nvPr>
            <p:ph idx="1"/>
            <p:extLst>
              <p:ext uri="{D42A27DB-BD31-4B8C-83A1-F6EECF244321}">
                <p14:modId xmlns:p14="http://schemas.microsoft.com/office/powerpoint/2010/main" val="2794376243"/>
              </p:ext>
            </p:extLst>
          </p:nvPr>
        </p:nvGraphicFramePr>
        <p:xfrm>
          <a:off x="539552" y="0"/>
          <a:ext cx="8129931" cy="6594024"/>
        </p:xfrm>
        <a:graphic>
          <a:graphicData uri="http://schemas.openxmlformats.org/drawingml/2006/table">
            <a:tbl>
              <a:tblPr firstRow="1" bandRow="1">
                <a:tableStyleId>{5C22544A-7EE6-4342-B048-85BDC9FD1C3A}</a:tableStyleId>
              </a:tblPr>
              <a:tblGrid>
                <a:gridCol w="1080120"/>
                <a:gridCol w="3743390"/>
                <a:gridCol w="2078966"/>
                <a:gridCol w="1227455"/>
              </a:tblGrid>
              <a:tr h="350248">
                <a:tc>
                  <a:txBody>
                    <a:bodyPr/>
                    <a:lstStyle/>
                    <a:p>
                      <a:pPr algn="ctr"/>
                      <a:r>
                        <a:rPr lang="ar-DZ" dirty="0" smtClean="0"/>
                        <a:t>الصفحة</a:t>
                      </a:r>
                      <a:endParaRPr lang="fr-FR" dirty="0"/>
                    </a:p>
                  </a:txBody>
                  <a:tcPr/>
                </a:tc>
                <a:tc>
                  <a:txBody>
                    <a:bodyPr/>
                    <a:lstStyle/>
                    <a:p>
                      <a:pPr algn="ctr"/>
                      <a:r>
                        <a:rPr lang="ar-DZ" dirty="0" smtClean="0"/>
                        <a:t>نمــــاذج</a:t>
                      </a:r>
                      <a:endParaRPr lang="fr-FR" dirty="0"/>
                    </a:p>
                  </a:txBody>
                  <a:tcPr/>
                </a:tc>
                <a:tc>
                  <a:txBody>
                    <a:bodyPr/>
                    <a:lstStyle/>
                    <a:p>
                      <a:pPr algn="ctr"/>
                      <a:r>
                        <a:rPr lang="ar-DZ" dirty="0" smtClean="0"/>
                        <a:t>التفــــــــــــــاصيل</a:t>
                      </a:r>
                      <a:endParaRPr lang="fr-FR" dirty="0"/>
                    </a:p>
                  </a:txBody>
                  <a:tcPr/>
                </a:tc>
                <a:tc>
                  <a:txBody>
                    <a:bodyPr/>
                    <a:lstStyle/>
                    <a:p>
                      <a:pPr algn="ctr"/>
                      <a:r>
                        <a:rPr lang="ar-DZ" dirty="0" smtClean="0"/>
                        <a:t>الجوانب</a:t>
                      </a:r>
                      <a:endParaRPr lang="fr-FR" dirty="0"/>
                    </a:p>
                  </a:txBody>
                  <a:tcPr/>
                </a:tc>
              </a:tr>
              <a:tr h="1564824">
                <a:tc>
                  <a:txBody>
                    <a:bodyPr/>
                    <a:lstStyle/>
                    <a:p>
                      <a:pPr algn="ctr"/>
                      <a:endParaRPr lang="ar-DZ" dirty="0" smtClean="0"/>
                    </a:p>
                    <a:p>
                      <a:pPr algn="ctr"/>
                      <a:r>
                        <a:rPr lang="ar-DZ" dirty="0" smtClean="0"/>
                        <a:t>ص98</a:t>
                      </a:r>
                    </a:p>
                    <a:p>
                      <a:pPr algn="ctr"/>
                      <a:r>
                        <a:rPr lang="ar-DZ" dirty="0" smtClean="0"/>
                        <a:t>ص99</a:t>
                      </a:r>
                    </a:p>
                    <a:p>
                      <a:pPr algn="ctr"/>
                      <a:endParaRPr lang="ar-DZ" dirty="0" smtClean="0"/>
                    </a:p>
                    <a:p>
                      <a:pPr algn="ctr"/>
                      <a:endParaRPr lang="ar-DZ" dirty="0" smtClean="0"/>
                    </a:p>
                  </a:txBody>
                  <a:tcPr/>
                </a:tc>
                <a:tc>
                  <a:txBody>
                    <a:bodyPr/>
                    <a:lstStyle/>
                    <a:p>
                      <a:pPr algn="r"/>
                      <a:r>
                        <a:rPr lang="ar-DZ" dirty="0" smtClean="0"/>
                        <a:t> </a:t>
                      </a:r>
                      <a:r>
                        <a:rPr lang="ar-DZ" baseline="0" dirty="0" smtClean="0"/>
                        <a:t>(فيها مقتل عثمان بن عفان رحمه و حصاره)</a:t>
                      </a:r>
                    </a:p>
                    <a:p>
                      <a:pPr algn="r"/>
                      <a:r>
                        <a:rPr lang="ar-DZ" baseline="0" dirty="0" smtClean="0"/>
                        <a:t>-(قال ابو حسن : قدم اهل مصر عليهم عبد الرحمان بن عديس البلوي و اهل البصرة......)ا</a:t>
                      </a:r>
                      <a:endParaRPr lang="fr-FR" baseline="0" dirty="0" smtClean="0"/>
                    </a:p>
                  </a:txBody>
                  <a:tcPr/>
                </a:tc>
                <a:tc>
                  <a:txBody>
                    <a:bodyPr/>
                    <a:lstStyle/>
                    <a:p>
                      <a:pPr algn="r"/>
                      <a:r>
                        <a:rPr lang="ar-DZ" sz="1600" dirty="0" smtClean="0"/>
                        <a:t>الفتن الكبرى و الصراعات السياسية</a:t>
                      </a:r>
                      <a:endParaRPr lang="fr-FR" sz="1600" dirty="0"/>
                    </a:p>
                  </a:txBody>
                  <a:tcPr/>
                </a:tc>
                <a:tc>
                  <a:txBody>
                    <a:bodyPr/>
                    <a:lstStyle/>
                    <a:p>
                      <a:pPr algn="ctr"/>
                      <a:r>
                        <a:rPr lang="ar-DZ" dirty="0" smtClean="0"/>
                        <a:t>السياسي</a:t>
                      </a:r>
                      <a:endParaRPr lang="fr-FR" dirty="0"/>
                    </a:p>
                  </a:txBody>
                  <a:tcPr/>
                </a:tc>
              </a:tr>
              <a:tr h="1205880">
                <a:tc>
                  <a:txBody>
                    <a:bodyPr/>
                    <a:lstStyle/>
                    <a:p>
                      <a:endParaRPr lang="ar-DZ" dirty="0" smtClean="0"/>
                    </a:p>
                    <a:p>
                      <a:endParaRPr lang="ar-DZ" dirty="0" smtClean="0"/>
                    </a:p>
                    <a:p>
                      <a:endParaRPr lang="ar-DZ" dirty="0" smtClean="0"/>
                    </a:p>
                    <a:p>
                      <a:pPr algn="ctr"/>
                      <a:r>
                        <a:rPr lang="ar-DZ" dirty="0" smtClean="0"/>
                        <a:t>ص110</a:t>
                      </a:r>
                      <a:endParaRPr lang="fr-FR" dirty="0"/>
                    </a:p>
                  </a:txBody>
                  <a:tcPr/>
                </a:tc>
                <a:tc>
                  <a:txBody>
                    <a:bodyPr/>
                    <a:lstStyle/>
                    <a:p>
                      <a:pPr algn="r"/>
                      <a:r>
                        <a:rPr lang="ar-DZ" dirty="0" smtClean="0"/>
                        <a:t>الصراع بين معاوية و يزيد بن الزبير ادت الى انقسام الامة الاسلامية لبني </a:t>
                      </a:r>
                    </a:p>
                    <a:p>
                      <a:pPr algn="r"/>
                      <a:r>
                        <a:rPr lang="ar-DZ" dirty="0" smtClean="0"/>
                        <a:t>امية</a:t>
                      </a:r>
                      <a:r>
                        <a:rPr lang="ar-DZ" baseline="0" dirty="0" smtClean="0"/>
                        <a:t> و المناوئين لهم</a:t>
                      </a:r>
                    </a:p>
                    <a:p>
                      <a:pPr algn="r"/>
                      <a:r>
                        <a:rPr lang="ar-DZ" dirty="0" smtClean="0"/>
                        <a:t>(وفيها</a:t>
                      </a:r>
                      <a:r>
                        <a:rPr lang="ar-DZ" baseline="0" dirty="0" smtClean="0"/>
                        <a:t> وقعة صفين يوم الاربعاء لسبع خلون من صفر سنة سبع و ثلاثين .......من الصفر)</a:t>
                      </a:r>
                      <a:endParaRPr lang="fr-FR" dirty="0"/>
                    </a:p>
                  </a:txBody>
                  <a:tcPr/>
                </a:tc>
                <a:tc>
                  <a:txBody>
                    <a:bodyPr/>
                    <a:lstStyle/>
                    <a:p>
                      <a:pPr algn="r"/>
                      <a:r>
                        <a:rPr lang="ar-DZ" dirty="0" smtClean="0"/>
                        <a:t>الحروب الداخلية بين الأمويين </a:t>
                      </a:r>
                      <a:endParaRPr lang="fr-FR" dirty="0"/>
                    </a:p>
                  </a:txBody>
                  <a:tcPr/>
                </a:tc>
                <a:tc>
                  <a:txBody>
                    <a:bodyPr/>
                    <a:lstStyle/>
                    <a:p>
                      <a:endParaRPr lang="fr-FR" dirty="0"/>
                    </a:p>
                  </a:txBody>
                  <a:tcPr/>
                </a:tc>
              </a:tr>
              <a:tr h="875620">
                <a:tc>
                  <a:txBody>
                    <a:bodyPr/>
                    <a:lstStyle/>
                    <a:p>
                      <a:pPr algn="ctr"/>
                      <a:r>
                        <a:rPr lang="ar-DZ" dirty="0" smtClean="0"/>
                        <a:t>ص129</a:t>
                      </a:r>
                      <a:endParaRPr lang="fr-FR" dirty="0"/>
                    </a:p>
                  </a:txBody>
                  <a:tcPr/>
                </a:tc>
                <a:tc>
                  <a:txBody>
                    <a:bodyPr/>
                    <a:lstStyle/>
                    <a:p>
                      <a:pPr algn="r"/>
                      <a:r>
                        <a:rPr lang="ar-DZ" dirty="0" smtClean="0"/>
                        <a:t>عبد الملك بن مروان عمل</a:t>
                      </a:r>
                      <a:r>
                        <a:rPr lang="ar-DZ" baseline="0" dirty="0" smtClean="0"/>
                        <a:t> على توحيد الدولة الاموية( ان بعث عبد المالك بن مروان على بعث المدينة الى بلاد فقدم عبد الملك بن مروان فدخل مع معاوية بن حديج افريقيا . </a:t>
                      </a:r>
                      <a:r>
                        <a:rPr lang="ar-DZ" baseline="0" dirty="0" err="1" smtClean="0"/>
                        <a:t>فبعثعه</a:t>
                      </a:r>
                      <a:r>
                        <a:rPr lang="ar-DZ" baseline="0" dirty="0" smtClean="0"/>
                        <a:t> معاوية .......) </a:t>
                      </a:r>
                      <a:endParaRPr lang="fr-FR" dirty="0"/>
                    </a:p>
                  </a:txBody>
                  <a:tcPr/>
                </a:tc>
                <a:tc>
                  <a:txBody>
                    <a:bodyPr/>
                    <a:lstStyle/>
                    <a:p>
                      <a:pPr algn="r"/>
                      <a:r>
                        <a:rPr lang="ar-DZ" dirty="0" smtClean="0"/>
                        <a:t>دور الخلفاء في استقرار الدولة و انهيارها</a:t>
                      </a:r>
                      <a:endParaRPr lang="fr-FR" dirty="0"/>
                    </a:p>
                  </a:txBody>
                  <a:tcPr/>
                </a:tc>
                <a:tc>
                  <a:txBody>
                    <a:bodyPr/>
                    <a:lstStyle/>
                    <a:p>
                      <a:endParaRPr lang="fr-FR"/>
                    </a:p>
                  </a:txBody>
                  <a:tcPr/>
                </a:tc>
              </a:tr>
              <a:tr h="1138307">
                <a:tc>
                  <a:txBody>
                    <a:bodyPr/>
                    <a:lstStyle/>
                    <a:p>
                      <a:endParaRPr lang="fr-FR" dirty="0"/>
                    </a:p>
                  </a:txBody>
                  <a:tcPr/>
                </a:tc>
                <a:tc>
                  <a:txBody>
                    <a:bodyPr/>
                    <a:lstStyle/>
                    <a:p>
                      <a:pPr algn="r"/>
                      <a:r>
                        <a:rPr lang="ar-DZ" dirty="0" smtClean="0"/>
                        <a:t>الثورات</a:t>
                      </a:r>
                      <a:r>
                        <a:rPr lang="ar-DZ" baseline="0" dirty="0" smtClean="0"/>
                        <a:t> في العهد العباسي مثل ثورة الزنج و العلويين و رد فعلها على السياسات الجائرة في بعض الاحيان من قبل الخلفاء العباسيين </a:t>
                      </a:r>
                      <a:endParaRPr lang="fr-FR" dirty="0"/>
                    </a:p>
                  </a:txBody>
                  <a:tcPr/>
                </a:tc>
                <a:tc>
                  <a:txBody>
                    <a:bodyPr/>
                    <a:lstStyle/>
                    <a:p>
                      <a:pPr algn="r"/>
                      <a:r>
                        <a:rPr lang="ar-DZ" dirty="0" smtClean="0"/>
                        <a:t>تأثير</a:t>
                      </a:r>
                      <a:r>
                        <a:rPr lang="ar-DZ" baseline="0" dirty="0" smtClean="0"/>
                        <a:t> الصراع السياسي على الامة الاسلامية</a:t>
                      </a:r>
                      <a:endParaRPr lang="fr-FR" dirty="0"/>
                    </a:p>
                  </a:txBody>
                  <a:tcPr/>
                </a:tc>
                <a:tc>
                  <a:txBody>
                    <a:bodyPr/>
                    <a:lstStyle/>
                    <a:p>
                      <a:endParaRPr lang="fr-FR" dirty="0"/>
                    </a:p>
                  </a:txBody>
                  <a:tcPr/>
                </a:tc>
              </a:tr>
            </a:tbl>
          </a:graphicData>
        </a:graphic>
      </p:graphicFrame>
    </p:spTree>
    <p:extLst>
      <p:ext uri="{BB962C8B-B14F-4D97-AF65-F5344CB8AC3E}">
        <p14:creationId xmlns:p14="http://schemas.microsoft.com/office/powerpoint/2010/main" val="36609069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362</TotalTime>
  <Words>1253</Words>
  <Application>Microsoft Office PowerPoint</Application>
  <PresentationFormat>Affichage à l'écran (4:3)</PresentationFormat>
  <Paragraphs>145</Paragraphs>
  <Slides>14</Slides>
  <Notes>1</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Aspect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admin</dc:creator>
  <cp:lastModifiedBy>admin</cp:lastModifiedBy>
  <cp:revision>37</cp:revision>
  <dcterms:created xsi:type="dcterms:W3CDTF">2024-11-13T20:04:50Z</dcterms:created>
  <dcterms:modified xsi:type="dcterms:W3CDTF">2025-01-06T19:04:43Z</dcterms:modified>
</cp:coreProperties>
</file>