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BC5A-6460-402E-AB38-8D6630C8AD9B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87E223-141B-4238-9878-158D47494A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473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BC5A-6460-402E-AB38-8D6630C8AD9B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87E223-141B-4238-9878-158D47494A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600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BC5A-6460-402E-AB38-8D6630C8AD9B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87E223-141B-4238-9878-158D47494AA5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7819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BC5A-6460-402E-AB38-8D6630C8AD9B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87E223-141B-4238-9878-158D47494A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2671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BC5A-6460-402E-AB38-8D6630C8AD9B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87E223-141B-4238-9878-158D47494AA5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0087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BC5A-6460-402E-AB38-8D6630C8AD9B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87E223-141B-4238-9878-158D47494A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6494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BC5A-6460-402E-AB38-8D6630C8AD9B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E223-141B-4238-9878-158D47494A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643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BC5A-6460-402E-AB38-8D6630C8AD9B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E223-141B-4238-9878-158D47494A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1277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BC5A-6460-402E-AB38-8D6630C8AD9B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E223-141B-4238-9878-158D47494A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35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BC5A-6460-402E-AB38-8D6630C8AD9B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87E223-141B-4238-9878-158D47494A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815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BC5A-6460-402E-AB38-8D6630C8AD9B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87E223-141B-4238-9878-158D47494A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90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BC5A-6460-402E-AB38-8D6630C8AD9B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87E223-141B-4238-9878-158D47494A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129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BC5A-6460-402E-AB38-8D6630C8AD9B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E223-141B-4238-9878-158D47494A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334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BC5A-6460-402E-AB38-8D6630C8AD9B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E223-141B-4238-9878-158D47494A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0762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BC5A-6460-402E-AB38-8D6630C8AD9B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7E223-141B-4238-9878-158D47494A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288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BC5A-6460-402E-AB38-8D6630C8AD9B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87E223-141B-4238-9878-158D47494A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074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DBC5A-6460-402E-AB38-8D6630C8AD9B}" type="datetimeFigureOut">
              <a:rPr lang="fr-FR" smtClean="0"/>
              <a:t>06/04/2024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87E223-141B-4238-9878-158D47494A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231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 rtl="1"/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المحور 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الرابع: تحديد هيكل العمليات </a:t>
            </a:r>
            <a:r>
              <a:rPr lang="ar-SA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في المؤسسات الناشئة</a:t>
            </a:r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5273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endParaRPr lang="fr-FR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endParaRPr lang="fr-FR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74999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endParaRPr lang="fr-FR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endParaRPr lang="fr-FR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0298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endParaRPr lang="fr-FR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endParaRPr lang="fr-FR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5867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endParaRPr lang="fr-FR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endParaRPr lang="fr-FR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4691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endParaRPr lang="fr-FR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endParaRPr lang="fr-FR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8869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endParaRPr lang="fr-FR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endParaRPr lang="fr-FR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306436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endParaRPr lang="fr-FR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endParaRPr lang="fr-FR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7316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هيكل العمليات في المؤسسات الناشئة </a:t>
            </a:r>
            <a:endParaRPr lang="fr-FR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يمثل </a:t>
            </a:r>
            <a:r>
              <a:rPr lang="ar-SA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الأساس الذي تُبنى عليه استراتيجيات الإنتاج والتشغيل لتحقيق أهداف الشركة. يشمل هذا الهيكل تحديد العمليات الرئيسية المطلوبة لتقديم المنتجات أو الخدمات من الفكرة إلى السوق، وتنظيم هذه العمليات بطريقة فعالة </a:t>
            </a:r>
            <a:r>
              <a:rPr lang="ar-SA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وكفؤة</a:t>
            </a:r>
          </a:p>
          <a:p>
            <a:pPr marL="0" indent="0" algn="just" rtl="1">
              <a:buNone/>
            </a:pPr>
            <a:endParaRPr lang="ar-SA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SA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العمليات في جوهرها هي عملية أخذ المدخلات وتحويلها إلى مخرجات. بمعنى آخر، إنه العمل الذي يدخل في صنع منتج أو خدمة.</a:t>
            </a:r>
            <a:endParaRPr lang="fr-FR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81706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sz="40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أهمية هيكل العمليات في المؤسسات الناشئة</a:t>
            </a:r>
            <a:endParaRPr lang="fr-FR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 rtl="1">
              <a:buNone/>
            </a:pP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تحسين الكفاءة: </a:t>
            </a:r>
            <a:r>
              <a:rPr lang="ar-SA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يساعد هيكل العمليات المدروس جيدًا على تحسين الكفاءة الإنتاجية والتشغيلية للمؤسسة.</a:t>
            </a:r>
          </a:p>
          <a:p>
            <a:pPr marL="0" indent="0" algn="just" rtl="1">
              <a:buNone/>
            </a:pP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تقليل التكاليف: </a:t>
            </a:r>
            <a:r>
              <a:rPr lang="ar-SA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من خلال تحسين العمليات، يمكن تقليل الهدر والتكاليف الزائدة.</a:t>
            </a:r>
          </a:p>
          <a:p>
            <a:pPr marL="0" indent="0" algn="just" rtl="1">
              <a:buNone/>
            </a:pP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زيادة الجودة: </a:t>
            </a:r>
            <a:r>
              <a:rPr lang="ar-SA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يضمن التنفيذ الفعال لهيكل العمليات إنتاج منتجات وخدمات ذات جودة عالية تلبي توقعات العملاء.</a:t>
            </a:r>
          </a:p>
          <a:p>
            <a:pPr marL="0" indent="0" algn="just" rtl="1">
              <a:buNone/>
            </a:pPr>
            <a:r>
              <a:rPr lang="ar-SA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تعزيز المرونة: </a:t>
            </a:r>
            <a:r>
              <a:rPr lang="ar-SA" sz="3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للمؤسسات الناشئة التكيف بسرعة مع التغيرات في السوق بفضل هيكل عمليات مرن.</a:t>
            </a:r>
          </a:p>
          <a:p>
            <a:pPr marL="0" indent="0" algn="just" rtl="1">
              <a:buNone/>
            </a:pPr>
            <a:endParaRPr lang="fr-FR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1452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ar-SA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المكونات الرئيسية لإدارة العمليات</a:t>
            </a:r>
            <a:br>
              <a:rPr lang="ar-SA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fr-FR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42434" y="2133600"/>
            <a:ext cx="10062178" cy="3777622"/>
          </a:xfrm>
        </p:spPr>
        <p:txBody>
          <a:bodyPr>
            <a:normAutofit lnSpcReduction="10000"/>
          </a:bodyPr>
          <a:lstStyle/>
          <a:p>
            <a:pPr marL="0" indent="0" algn="just" rtl="1">
              <a:buNone/>
            </a:pPr>
            <a:r>
              <a:rPr lang="ar-SA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1-تصميم العمليات: 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يشمل 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تحليل وتصميم عمليات الإنتاج أو الخدمات لتحقيق أقصى كفاءة وفاعلية، بدءًا من إدخال الموارد وحتى إخراج المنتجات أو الخدمات.</a:t>
            </a:r>
          </a:p>
          <a:p>
            <a:pPr marL="0" indent="0" algn="just" rtl="1">
              <a:buNone/>
            </a:pPr>
            <a:r>
              <a:rPr lang="ar-SA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2-تخطيط الإنتاج: 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يشمل 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تخطيط العمليات والموارد والجدولة لضمان توفير الموارد اللازمة للإنتاج وفقًا للطلب وبأعلى مستويات الكفاءة.</a:t>
            </a:r>
          </a:p>
          <a:p>
            <a:pPr marL="0" indent="0" algn="just" rtl="1">
              <a:buNone/>
            </a:pPr>
            <a:r>
              <a:rPr lang="ar-SA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3-مراقبة الجودة: 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يهدف 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إلى مراقبة وضمان جودة المنتجات أو الخدمات للتأكد من تلبية المعايير المحددة ورضا العملاء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0" indent="0" algn="just" rtl="1">
              <a:buNone/>
            </a:pPr>
            <a:r>
              <a:rPr lang="ar-SA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4-إدارة </a:t>
            </a: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سلسلة </a:t>
            </a:r>
            <a:r>
              <a:rPr lang="ar-SA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الإمداد: 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يتضمن 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إدارة تدفق المواد والمعلومات من الموردين إلى العملاء بشكل فعّال وفي الوقت المناسب.</a:t>
            </a:r>
          </a:p>
          <a:p>
            <a:pPr marL="0" indent="0" algn="just" rtl="1">
              <a:buNone/>
            </a:pP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endParaRPr lang="fr-FR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02214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ar-SA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المكونات الرئيسية لإدارة العمليات</a:t>
            </a:r>
            <a:br>
              <a:rPr lang="ar-SA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fr-FR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42434" y="1403797"/>
            <a:ext cx="10062178" cy="5061397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SA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5-تحسين العمليات: 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يهدف 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إلى تحليل وتحسين العمليات الحالية لزيادة الكفاءة والجودة وتقليل التكاليف.</a:t>
            </a:r>
          </a:p>
          <a:p>
            <a:pPr marL="0" indent="0" algn="just" rtl="1">
              <a:buNone/>
            </a:pPr>
            <a:r>
              <a:rPr lang="ar-SA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6-إدارة المخاطر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يتضمن 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تحديد وإدارة المخاطر التشغيلية وتقديم الحلول المناسبة للحد من التأثيرات السلبية المحتملة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r>
              <a:rPr lang="ar-SA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7-استخدام </a:t>
            </a: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التكنولوجيا </a:t>
            </a:r>
            <a:r>
              <a:rPr lang="ar-SA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والأنظمة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يشمل 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استخدام التكنولوجيا وتطبيق الأنظمة المعلوماتية لتحسين العمليات وتبسيط الإجراءات.</a:t>
            </a:r>
          </a:p>
          <a:p>
            <a:pPr marL="0" indent="0" algn="just" rtl="1">
              <a:buNone/>
            </a:pPr>
            <a:r>
              <a:rPr lang="ar-SA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8-قياس </a:t>
            </a: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وتقييم </a:t>
            </a:r>
            <a:r>
              <a:rPr lang="ar-SA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الأداء: 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يشمل 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تطبيق مقاييس ومؤشرات الأداء لقياس أداء العمليات وتقييمها بشكل منتظم.</a:t>
            </a:r>
          </a:p>
          <a:p>
            <a:pPr marL="0" indent="0" algn="just" rtl="1">
              <a:buNone/>
            </a:pPr>
            <a:r>
              <a:rPr lang="ar-SA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9-التعلم </a:t>
            </a: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والتحسين </a:t>
            </a:r>
            <a:r>
              <a:rPr lang="ar-SA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المستمر: 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يركز 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على تطوير مهارات ومعرفة فرق العمل والسعي المستمر نحو تحسين العمليات والتكيف مع المتغيرات.</a:t>
            </a:r>
          </a:p>
          <a:p>
            <a:pPr marL="0" indent="0" algn="just" rtl="1">
              <a:buNone/>
            </a:pPr>
            <a:endParaRPr lang="fr-FR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0537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06073" y="624110"/>
            <a:ext cx="9598539" cy="1509490"/>
          </a:xfrm>
        </p:spPr>
        <p:txBody>
          <a:bodyPr>
            <a:normAutofit fontScale="90000"/>
          </a:bodyPr>
          <a:lstStyle/>
          <a:p>
            <a:pPr algn="justLow" rtl="1"/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"يسير" هي شركة جزائرية تعمل في مجال النقل التشاركي، توفر حلولاً مبتكرة لتسهيل التنقل داخل المدن الجزائرية عبر تطبيق إلكتروني. دعونا نستعرض كيف يمكن لـ"يسير" تطبيق مكونات نظام العمليات في عملياتها:</a:t>
            </a:r>
            <a:b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8794" y="2133600"/>
            <a:ext cx="10525818" cy="3777622"/>
          </a:xfrm>
        </p:spPr>
        <p:txBody>
          <a:bodyPr>
            <a:normAutofit fontScale="92500" lnSpcReduction="10000"/>
          </a:bodyPr>
          <a:lstStyle/>
          <a:p>
            <a:pPr marL="0" indent="0" algn="ctr" rtl="1">
              <a:buNone/>
            </a:pPr>
            <a:r>
              <a:rPr lang="ar-SA" sz="28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 تصميم العمليات:</a:t>
            </a:r>
          </a:p>
          <a:p>
            <a:pPr marL="0" indent="0" algn="r" rtl="1">
              <a:buNone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تقوم "يسير" بتصميم عملية تشغيلية تضمن تلبية طلبات الركاب بكفاءة، </a:t>
            </a:r>
            <a:endParaRPr lang="ar-SA" sz="2800" b="1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514350" indent="-514350" algn="r" rtl="1">
              <a:buAutoNum type="arabicPeriod"/>
            </a:pPr>
            <a:r>
              <a:rPr lang="ar-SA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تحديد 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الخدمات </a:t>
            </a:r>
            <a:r>
              <a:rPr lang="ar-SA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والمتطلبات </a:t>
            </a:r>
          </a:p>
          <a:p>
            <a:pPr marL="514350" indent="-514350" algn="r" rtl="1">
              <a:buAutoNum type="arabicPeriod"/>
            </a:pPr>
            <a:r>
              <a:rPr lang="ar-SA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تصميم 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واجهة </a:t>
            </a:r>
            <a:r>
              <a:rPr lang="ar-SA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التطبيق تكون سهلة الاستخدام</a:t>
            </a:r>
          </a:p>
          <a:p>
            <a:pPr marL="514350" indent="-514350" algn="r" rtl="1">
              <a:buAutoNum type="arabicPeriod"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تطوير خوارزميات متقدمة لمطابقة الركاب مع السائقين المتاحين بأسرع وقت </a:t>
            </a:r>
            <a:r>
              <a:rPr lang="ar-SA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ممكن</a:t>
            </a:r>
          </a:p>
          <a:p>
            <a:pPr marL="514350" indent="-514350" algn="r" rtl="1">
              <a:buAutoNum type="arabicPeriod"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تحسين عمليات التشغيل الداخلية: تطوير نظام داخلي لإدارة السائقين يشمل تسجيلهم، تدريبهم، وتقييم أدائهم بناءً على التغذية الراجعة من العملاء ومؤشرات أخرى</a:t>
            </a:r>
            <a:r>
              <a:rPr lang="ar-SA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514350" indent="-514350" algn="r" rtl="1">
              <a:buAutoNum type="arabicPeriod"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تصميم ميزات أمان داخل التطبيق مثل </a:t>
            </a:r>
            <a:r>
              <a:rPr lang="ar-SA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خيارات 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الاتصال الطارئ</a:t>
            </a:r>
            <a:endParaRPr lang="fr-FR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13900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63777"/>
          </a:xfrm>
        </p:spPr>
        <p:txBody>
          <a:bodyPr/>
          <a:lstStyle/>
          <a:p>
            <a:pPr algn="ctr" rtl="1"/>
            <a:r>
              <a:rPr lang="ar-SA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2- تخطيط الانتاج</a:t>
            </a:r>
            <a:endParaRPr lang="fr-FR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9701" y="1403797"/>
            <a:ext cx="10834911" cy="5164428"/>
          </a:xfrm>
        </p:spPr>
        <p:txBody>
          <a:bodyPr>
            <a:normAutofit lnSpcReduction="10000"/>
          </a:bodyPr>
          <a:lstStyle/>
          <a:p>
            <a:pPr marL="514350" indent="-514350" algn="just" rtl="1">
              <a:buAutoNum type="arabicPeriod"/>
            </a:pPr>
            <a:r>
              <a:rPr lang="ar-SA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تحليل </a:t>
            </a: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الطلب والتنبؤ: 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تجمع 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"يسير" بيانات عن الطلب على خدمات النقل التشاركي في المناطق المختلفة وفي أوقات مختلفة من اليوم والسنة لفهم أنماط 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الطلب. لتستخدم هذه 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البيانات للتنبؤ بالطلب المستقبلي على خدماتها، مما يمكنها من التخطيط لتوفير عدد كافٍ من السائقين والسيارات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514350" indent="-514350" algn="just" rtl="1">
              <a:buAutoNum type="arabicPeriod"/>
            </a:pPr>
            <a:r>
              <a:rPr lang="ar-SA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تحديد الموارد اللازمة: 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بناءً على تحليل الطلب، تحدد "يسير" عدد السائقين المطلوبين في كل منطقة وفي كل وقت لتلبية الطلب بكفاءة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، كما 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تضمن "يسير" توفر البنية التحتية التكنولوجية اللازمة لدعم عملياتها، بما في ذلك سيرفرات قوية وتطبيق موثوق للمستخدمين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514350" indent="-514350" algn="just" rtl="1">
              <a:buAutoNum type="arabicPeriod"/>
            </a:pP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جدولة العمليات: 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تخطط 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"يسير" لتوزيع السائقين بطريقة تضمن تغطية جميع المناطق بكفاءة، مع التركيز على المناطق ذات الطلب 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العالي أو خلال الأحداث ا الخاصة مثل العطل والاعياد</a:t>
            </a:r>
          </a:p>
          <a:p>
            <a:pPr marL="514350" indent="-514350" algn="just" rtl="1">
              <a:buAutoNum type="arabicPeriod"/>
            </a:pP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التحكم في المخزون: 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بالرغم من أن "يسير" لا تتعامل مع المخزون التقليدي، إلا أنها تحتاج إلى إدارة "مخزون" السائقين المتاحين وسياراتهم لضمان تلبية الطلب بشكل مستمر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marL="514350" indent="-514350" algn="just" rtl="1">
              <a:buAutoNum type="arabicPeriod"/>
            </a:pPr>
            <a:r>
              <a:rPr lang="ar-SA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تحسين </a:t>
            </a:r>
            <a:r>
              <a:rPr lang="ar-SA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الكفاءة</a:t>
            </a:r>
            <a:r>
              <a:rPr lang="ar-SA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ar-SA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من خلال تحليل أداء السائقين </a:t>
            </a:r>
            <a:r>
              <a:rPr lang="ar-SA" sz="280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وتقديم خدمات إضافية </a:t>
            </a: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514350" indent="-514350" algn="just" rtl="1">
              <a:buAutoNum type="arabicPeriod"/>
            </a:pP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514350" indent="-514350" algn="just" rtl="1">
              <a:buAutoNum type="arabicPeriod"/>
            </a:pP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just" rtl="1">
              <a:buNone/>
            </a:pPr>
            <a:endParaRPr lang="fr-FR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3094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endParaRPr lang="fr-FR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endParaRPr lang="fr-FR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87907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endParaRPr lang="fr-FR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endParaRPr lang="fr-FR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3791644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1955</TotalTime>
  <Words>600</Words>
  <Application>Microsoft Office PowerPoint</Application>
  <PresentationFormat>Grand écran</PresentationFormat>
  <Paragraphs>36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Sakkal Majalla</vt:lpstr>
      <vt:lpstr>Wingdings 3</vt:lpstr>
      <vt:lpstr>Brin</vt:lpstr>
      <vt:lpstr>المحور الرابع: تحديد هيكل العمليات في المؤسسات الناشئة</vt:lpstr>
      <vt:lpstr>هيكل العمليات في المؤسسات الناشئة </vt:lpstr>
      <vt:lpstr>أهمية هيكل العمليات في المؤسسات الناشئة</vt:lpstr>
      <vt:lpstr>المكونات الرئيسية لإدارة العمليات </vt:lpstr>
      <vt:lpstr>المكونات الرئيسية لإدارة العمليات </vt:lpstr>
      <vt:lpstr>"يسير" هي شركة جزائرية تعمل في مجال النقل التشاركي، توفر حلولاً مبتكرة لتسهيل التنقل داخل المدن الجزائرية عبر تطبيق إلكتروني. دعونا نستعرض كيف يمكن لـ"يسير" تطبيق مكونات نظام العمليات في عملياتها:  </vt:lpstr>
      <vt:lpstr>2- تخطيط الانتاج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المحور الرابع: تحديد هيكل العمليات في المؤسسات الناشئة</dc:title>
  <dc:creator>Toshiba</dc:creator>
  <cp:lastModifiedBy>Toshiba</cp:lastModifiedBy>
  <cp:revision>10</cp:revision>
  <dcterms:created xsi:type="dcterms:W3CDTF">2024-04-06T21:19:47Z</dcterms:created>
  <dcterms:modified xsi:type="dcterms:W3CDTF">2024-04-08T05:55:42Z</dcterms:modified>
</cp:coreProperties>
</file>