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6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le rect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grpSp>
        <p:nvGrpSpPr>
          <p:cNvPr id="2" name="Groupe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e lib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e lib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e lib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necteur droit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1A21AB9-FDC2-4C98-AAE7-F30D43E28C90}" type="datetimeFigureOut">
              <a:rPr lang="fr-FR" smtClean="0"/>
              <a:pPr/>
              <a:t>29/05/2021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80D27EC-8A5F-40FC-9805-AD9C46F652C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A21AB9-FDC2-4C98-AAE7-F30D43E28C90}" type="datetimeFigureOut">
              <a:rPr lang="fr-FR" smtClean="0"/>
              <a:pPr/>
              <a:t>29/05/2021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0D27EC-8A5F-40FC-9805-AD9C46F652C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A21AB9-FDC2-4C98-AAE7-F30D43E28C90}" type="datetimeFigureOut">
              <a:rPr lang="fr-FR" smtClean="0"/>
              <a:pPr/>
              <a:t>29/05/2021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0D27EC-8A5F-40FC-9805-AD9C46F652C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A21AB9-FDC2-4C98-AAE7-F30D43E28C90}" type="datetimeFigureOut">
              <a:rPr lang="fr-FR" smtClean="0"/>
              <a:pPr/>
              <a:t>29/05/2021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0D27EC-8A5F-40FC-9805-AD9C46F652C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A21AB9-FDC2-4C98-AAE7-F30D43E28C90}" type="datetimeFigureOut">
              <a:rPr lang="fr-FR" smtClean="0"/>
              <a:pPr/>
              <a:t>29/05/2021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0D27EC-8A5F-40FC-9805-AD9C46F652C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A21AB9-FDC2-4C98-AAE7-F30D43E28C90}" type="datetimeFigureOut">
              <a:rPr lang="fr-FR" smtClean="0"/>
              <a:pPr/>
              <a:t>29/05/2021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0D27EC-8A5F-40FC-9805-AD9C46F652C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A21AB9-FDC2-4C98-AAE7-F30D43E28C90}" type="datetimeFigureOut">
              <a:rPr lang="fr-FR" smtClean="0"/>
              <a:pPr/>
              <a:t>29/05/2021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0D27EC-8A5F-40FC-9805-AD9C46F652C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A21AB9-FDC2-4C98-AAE7-F30D43E28C90}" type="datetimeFigureOut">
              <a:rPr lang="fr-FR" smtClean="0"/>
              <a:pPr/>
              <a:t>29/05/2021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0D27EC-8A5F-40FC-9805-AD9C46F652C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A21AB9-FDC2-4C98-AAE7-F30D43E28C90}" type="datetimeFigureOut">
              <a:rPr lang="fr-FR" smtClean="0"/>
              <a:pPr/>
              <a:t>29/05/2021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0D27EC-8A5F-40FC-9805-AD9C46F652C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1A21AB9-FDC2-4C98-AAE7-F30D43E28C90}" type="datetimeFigureOut">
              <a:rPr lang="fr-FR" smtClean="0"/>
              <a:pPr/>
              <a:t>29/05/2021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0D27EC-8A5F-40FC-9805-AD9C46F652C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1A21AB9-FDC2-4C98-AAE7-F30D43E28C90}" type="datetimeFigureOut">
              <a:rPr lang="fr-FR" smtClean="0"/>
              <a:pPr/>
              <a:t>29/05/2021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80D27EC-8A5F-40FC-9805-AD9C46F652C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e libre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angle rect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necteur droit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e libre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e libre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angle rect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necteur droit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1A21AB9-FDC2-4C98-AAE7-F30D43E28C90}" type="datetimeFigureOut">
              <a:rPr lang="fr-FR" smtClean="0"/>
              <a:pPr/>
              <a:t>29/05/2021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80D27EC-8A5F-40FC-9805-AD9C46F652C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85786" y="357166"/>
            <a:ext cx="7772400" cy="1829761"/>
          </a:xfrm>
        </p:spPr>
        <p:txBody>
          <a:bodyPr>
            <a:normAutofit/>
          </a:bodyPr>
          <a:lstStyle/>
          <a:p>
            <a:pPr algn="ctr" rtl="1"/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وسائل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إدارة العلاقة مع الزبون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ومعايير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قياسها</a:t>
            </a:r>
            <a:endParaRPr lang="fr-FR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42910" y="2214554"/>
            <a:ext cx="7772400" cy="2857520"/>
          </a:xfrm>
        </p:spPr>
        <p:txBody>
          <a:bodyPr>
            <a:normAutofit fontScale="92500" lnSpcReduction="10000"/>
          </a:bodyPr>
          <a:lstStyle/>
          <a:p>
            <a:pPr rtl="1"/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أولا/ وسائل إدارة العلاقة مع الزبون حسب( </a:t>
            </a:r>
            <a:r>
              <a:rPr lang="fr-FR" sz="2800" dirty="0" smtClean="0">
                <a:latin typeface="Sakkal Majalla" pitchFamily="2" charset="-78"/>
                <a:cs typeface="Sakkal Majalla" pitchFamily="2" charset="-78"/>
              </a:rPr>
              <a:t>Berry &amp; </a:t>
            </a:r>
            <a:r>
              <a:rPr lang="fr-FR" sz="2800" dirty="0" err="1" smtClean="0">
                <a:latin typeface="Sakkal Majalla" pitchFamily="2" charset="-78"/>
                <a:cs typeface="Sakkal Majalla" pitchFamily="2" charset="-78"/>
              </a:rPr>
              <a:t>Parasuraman</a:t>
            </a:r>
            <a:r>
              <a:rPr lang="fr-FR" sz="2800" dirty="0" smtClean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) </a:t>
            </a:r>
            <a:endParaRPr lang="ar-DZ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/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1/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الحوافز المالية</a:t>
            </a:r>
          </a:p>
          <a:p>
            <a:pPr algn="r" rtl="1"/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2/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الحوافز الاجتماعية</a:t>
            </a:r>
          </a:p>
          <a:p>
            <a:pPr algn="r" rtl="1"/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3/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الروابط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الهيكلية</a:t>
            </a:r>
          </a:p>
          <a:p>
            <a:pPr algn="r" rtl="1"/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ثانيا/معايير قياس أداء إدارة العلاقة مع الزبون</a:t>
            </a:r>
          </a:p>
          <a:p>
            <a:pPr algn="r" rtl="1"/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1/ معايير قياس إدارة العلاقة مع الزبون</a:t>
            </a:r>
          </a:p>
          <a:p>
            <a:pPr algn="r" rtl="1"/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2/ مؤشرات قياس أداء إدارة العلاقة مع الزبون</a:t>
            </a:r>
          </a:p>
          <a:p>
            <a:pPr algn="r" rtl="1"/>
            <a:endParaRPr lang="fr-FR" dirty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2/ مؤشرات أداء إدارة العلاقة مع الزبون</a:t>
            </a:r>
            <a:endParaRPr lang="fr-FR" dirty="0"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85852" y="1571612"/>
            <a:ext cx="7000923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90" y="5857892"/>
            <a:ext cx="6715172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444500" algn="just" rtl="1">
              <a:lnSpc>
                <a:spcPct val="150000"/>
              </a:lnSpc>
              <a:buNone/>
            </a:pPr>
            <a:r>
              <a:rPr lang="ar-DZ" sz="2600" dirty="0" smtClean="0">
                <a:latin typeface="Sakkal Majalla" pitchFamily="2" charset="-78"/>
                <a:cs typeface="Sakkal Majalla" pitchFamily="2" charset="-78"/>
              </a:rPr>
              <a:t>وسائل </a:t>
            </a:r>
            <a:r>
              <a:rPr lang="ar-DZ" sz="2600" dirty="0">
                <a:latin typeface="Sakkal Majalla" pitchFamily="2" charset="-78"/>
                <a:cs typeface="Sakkal Majalla" pitchFamily="2" charset="-78"/>
              </a:rPr>
              <a:t>التحفيز الأكثر استعمالا في مجال التسويق، هي </a:t>
            </a:r>
            <a:r>
              <a:rPr lang="ar-DZ" sz="2600" dirty="0" smtClean="0">
                <a:latin typeface="Sakkal Majalla" pitchFamily="2" charset="-78"/>
                <a:cs typeface="Sakkal Majalla" pitchFamily="2" charset="-78"/>
              </a:rPr>
              <a:t>برامج </a:t>
            </a:r>
            <a:r>
              <a:rPr lang="ar-DZ" sz="2600" dirty="0">
                <a:latin typeface="Sakkal Majalla" pitchFamily="2" charset="-78"/>
                <a:cs typeface="Sakkal Majalla" pitchFamily="2" charset="-78"/>
              </a:rPr>
              <a:t>ولاء الزبائن (والتي تم الإشارة </a:t>
            </a:r>
            <a:r>
              <a:rPr lang="ar-DZ" sz="2600" dirty="0" smtClean="0">
                <a:latin typeface="Sakkal Majalla" pitchFamily="2" charset="-78"/>
                <a:cs typeface="Sakkal Majalla" pitchFamily="2" charset="-78"/>
              </a:rPr>
              <a:t>إليها)، فمثلا </a:t>
            </a:r>
            <a:r>
              <a:rPr lang="ar-DZ" sz="2600" dirty="0">
                <a:latin typeface="Sakkal Majalla" pitchFamily="2" charset="-78"/>
                <a:cs typeface="Sakkal Majalla" pitchFamily="2" charset="-78"/>
              </a:rPr>
              <a:t>جميع شركات </a:t>
            </a:r>
            <a:r>
              <a:rPr lang="ar-DZ" sz="2600" dirty="0" smtClean="0">
                <a:latin typeface="Sakkal Majalla" pitchFamily="2" charset="-78"/>
                <a:cs typeface="Sakkal Majalla" pitchFamily="2" charset="-78"/>
              </a:rPr>
              <a:t>الطيران الواحدة </a:t>
            </a:r>
            <a:r>
              <a:rPr lang="ar-DZ" sz="2600" dirty="0">
                <a:latin typeface="Sakkal Majalla" pitchFamily="2" charset="-78"/>
                <a:cs typeface="Sakkal Majalla" pitchFamily="2" charset="-78"/>
              </a:rPr>
              <a:t>تلوى </a:t>
            </a:r>
            <a:r>
              <a:rPr lang="ar-DZ" sz="2600" dirty="0" smtClean="0">
                <a:latin typeface="Sakkal Majalla" pitchFamily="2" charset="-78"/>
                <a:cs typeface="Sakkal Majalla" pitchFamily="2" charset="-78"/>
              </a:rPr>
              <a:t>الأخرى والنوادي </a:t>
            </a:r>
            <a:r>
              <a:rPr lang="ar-DZ" sz="2600" dirty="0">
                <a:latin typeface="Sakkal Majalla" pitchFamily="2" charset="-78"/>
                <a:cs typeface="Sakkal Majalla" pitchFamily="2" charset="-78"/>
              </a:rPr>
              <a:t>قامت بخلق </a:t>
            </a:r>
            <a:r>
              <a:rPr lang="ar-DZ" sz="2600" dirty="0" smtClean="0">
                <a:latin typeface="Sakkal Majalla" pitchFamily="2" charset="-78"/>
                <a:cs typeface="Sakkal Majalla" pitchFamily="2" charset="-78"/>
              </a:rPr>
              <a:t>برامج </a:t>
            </a:r>
            <a:r>
              <a:rPr lang="ar-DZ" sz="2600" dirty="0">
                <a:latin typeface="Sakkal Majalla" pitchFamily="2" charset="-78"/>
                <a:cs typeface="Sakkal Majalla" pitchFamily="2" charset="-78"/>
              </a:rPr>
              <a:t>تقدم </a:t>
            </a:r>
            <a:r>
              <a:rPr lang="ar-DZ" sz="2600" dirty="0" smtClean="0">
                <a:latin typeface="Sakkal Majalla" pitchFamily="2" charset="-78"/>
                <a:cs typeface="Sakkal Majalla" pitchFamily="2" charset="-78"/>
              </a:rPr>
              <a:t>مزايا </a:t>
            </a:r>
            <a:r>
              <a:rPr lang="ar-DZ" sz="2600" dirty="0">
                <a:latin typeface="Sakkal Majalla" pitchFamily="2" charset="-78"/>
                <a:cs typeface="Sakkal Majalla" pitchFamily="2" charset="-78"/>
              </a:rPr>
              <a:t>عديدة للزبائن المتعاملين مع المؤسسة بصفة منتظمة. </a:t>
            </a:r>
            <a:r>
              <a:rPr lang="ar-DZ" sz="2600" dirty="0" smtClean="0">
                <a:latin typeface="Sakkal Majalla" pitchFamily="2" charset="-78"/>
                <a:cs typeface="Sakkal Majalla" pitchFamily="2" charset="-78"/>
              </a:rPr>
              <a:t>ونفس الشيء </a:t>
            </a:r>
            <a:r>
              <a:rPr lang="ar-DZ" sz="2600" dirty="0">
                <a:latin typeface="Sakkal Majalla" pitchFamily="2" charset="-78"/>
                <a:cs typeface="Sakkal Majalla" pitchFamily="2" charset="-78"/>
              </a:rPr>
              <a:t>بالنسبة للفنادق وشركات تأجير </a:t>
            </a:r>
            <a:r>
              <a:rPr lang="ar-DZ" sz="2600" dirty="0" smtClean="0">
                <a:latin typeface="Sakkal Majalla" pitchFamily="2" charset="-78"/>
                <a:cs typeface="Sakkal Majalla" pitchFamily="2" charset="-78"/>
              </a:rPr>
              <a:t>السيارات </a:t>
            </a:r>
            <a:r>
              <a:rPr lang="ar-DZ" sz="2600" dirty="0">
                <a:latin typeface="Sakkal Majalla" pitchFamily="2" charset="-78"/>
                <a:cs typeface="Sakkal Majalla" pitchFamily="2" charset="-78"/>
              </a:rPr>
              <a:t>والمساحات الكبرى والمحلات المتخصصة.</a:t>
            </a:r>
          </a:p>
          <a:p>
            <a:pPr marL="0" indent="630238" algn="just" rtl="1">
              <a:lnSpc>
                <a:spcPct val="150000"/>
              </a:lnSpc>
              <a:buNone/>
            </a:pPr>
            <a:r>
              <a:rPr lang="ar-DZ" sz="2600" dirty="0">
                <a:latin typeface="Sakkal Majalla" pitchFamily="2" charset="-78"/>
                <a:cs typeface="Sakkal Majalla" pitchFamily="2" charset="-78"/>
              </a:rPr>
              <a:t>وتعتبر النوادي كذلك، فرصة لخلق علاقات بين المؤسسة والزبائن من جهة وبين الزبائن </a:t>
            </a:r>
            <a:r>
              <a:rPr lang="ar-DZ" sz="2600" dirty="0" smtClean="0">
                <a:latin typeface="Sakkal Majalla" pitchFamily="2" charset="-78"/>
                <a:cs typeface="Sakkal Majalla" pitchFamily="2" charset="-78"/>
              </a:rPr>
              <a:t>مع بعضهم </a:t>
            </a:r>
            <a:r>
              <a:rPr lang="ar-DZ" sz="2600" dirty="0">
                <a:latin typeface="Sakkal Majalla" pitchFamily="2" charset="-78"/>
                <a:cs typeface="Sakkal Majalla" pitchFamily="2" charset="-78"/>
              </a:rPr>
              <a:t>من جهة أخرى. واكتساب عضوية النوادي يمكن أن يكون بمجرد </a:t>
            </a:r>
            <a:r>
              <a:rPr lang="ar-DZ" sz="2600" dirty="0" smtClean="0">
                <a:latin typeface="Sakkal Majalla" pitchFamily="2" charset="-78"/>
                <a:cs typeface="Sakkal Majalla" pitchFamily="2" charset="-78"/>
              </a:rPr>
              <a:t>شراء  المنتج </a:t>
            </a:r>
            <a:r>
              <a:rPr lang="ar-DZ" sz="2600" dirty="0">
                <a:latin typeface="Sakkal Majalla" pitchFamily="2" charset="-78"/>
                <a:cs typeface="Sakkal Majalla" pitchFamily="2" charset="-78"/>
              </a:rPr>
              <a:t>لأول </a:t>
            </a:r>
            <a:r>
              <a:rPr lang="ar-DZ" sz="2600" dirty="0" smtClean="0">
                <a:latin typeface="Sakkal Majalla" pitchFamily="2" charset="-78"/>
                <a:cs typeface="Sakkal Majalla" pitchFamily="2" charset="-78"/>
              </a:rPr>
              <a:t>مرة كما </a:t>
            </a:r>
            <a:r>
              <a:rPr lang="ar-DZ" sz="2600" dirty="0">
                <a:latin typeface="Sakkal Majalla" pitchFamily="2" charset="-78"/>
                <a:cs typeface="Sakkal Majalla" pitchFamily="2" charset="-78"/>
              </a:rPr>
              <a:t>يمكن أن يكون عبر دفع حقوق </a:t>
            </a:r>
            <a:r>
              <a:rPr lang="ar-DZ" sz="2600" dirty="0" smtClean="0">
                <a:latin typeface="Sakkal Majalla" pitchFamily="2" charset="-78"/>
                <a:cs typeface="Sakkal Majalla" pitchFamily="2" charset="-78"/>
              </a:rPr>
              <a:t>الدخول.</a:t>
            </a:r>
            <a:endParaRPr lang="fr-FR" sz="2600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DZ" dirty="0" smtClean="0"/>
              <a:t>1/ </a:t>
            </a:r>
            <a:r>
              <a:rPr lang="ar-DZ" dirty="0" smtClean="0"/>
              <a:t>الحوافز المالية</a:t>
            </a: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357850"/>
          </a:xfrm>
        </p:spPr>
        <p:txBody>
          <a:bodyPr>
            <a:normAutofit fontScale="70000" lnSpcReduction="20000"/>
          </a:bodyPr>
          <a:lstStyle/>
          <a:p>
            <a:pPr marL="0" indent="358775" algn="just" rtl="1">
              <a:lnSpc>
                <a:spcPct val="170000"/>
              </a:lnSpc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يمكن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التقرب كذلك من الزبائن، عبر خلق علاقات شخصية (فردية) معهم حيث قامت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بعض المؤسسات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بجعل جميع علاقاتها مع زبائنها شخصية. كما يفرق الباحثون في مجال التسويق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بين الزبائن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والزبائن الجيدون، فالزبائن يمكن أن يكونوا غير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معروفين (</a:t>
            </a:r>
            <a:r>
              <a:rPr lang="fr-FR" dirty="0" smtClean="0">
                <a:latin typeface="Sakkal Majalla" pitchFamily="2" charset="-78"/>
                <a:cs typeface="Sakkal Majalla" pitchFamily="2" charset="-78"/>
              </a:rPr>
              <a:t>Anonymes)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) أما الزبائن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الجيدون </a:t>
            </a:r>
            <a:r>
              <a:rPr lang="ar-DZ" sz="3100" dirty="0" smtClean="0">
                <a:latin typeface="Sakkal Majalla" pitchFamily="2" charset="-78"/>
                <a:cs typeface="Sakkal Majalla" pitchFamily="2" charset="-78"/>
              </a:rPr>
              <a:t>يت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وجب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الحصول على بياناتهم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ومعاملتهم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بشكل شخصي وخاص من أجل ضمان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ولائهم لعلامة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المؤسسة، فعلى سبيل المثال يمكن تقديم الخدمة للزبائن العاديين من طرف أي رجل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بيع بالمؤسسة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، أما الزبائن الجيدون فإن معاملتهم وخدمتهم توكل لبائع خاص.</a:t>
            </a:r>
          </a:p>
          <a:p>
            <a:pPr marL="0" indent="358775" algn="just" rtl="1">
              <a:lnSpc>
                <a:spcPct val="170000"/>
              </a:lnSpc>
              <a:buNone/>
            </a:pPr>
            <a:r>
              <a:rPr lang="ar-DZ" dirty="0">
                <a:latin typeface="Sakkal Majalla" pitchFamily="2" charset="-78"/>
                <a:cs typeface="Sakkal Majalla" pitchFamily="2" charset="-78"/>
              </a:rPr>
              <a:t>تعد مسألة الحوافز الاجتماعية مهمة بالنسبة للمؤسسات الناشطة في مجال التجارة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الالكترونية، حيث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لم يعد يمكنها الاكتفاء بمعرفة الزبون عبر الحصول على بياناته، بل أصبحت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مطالبة بتأسيس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علاقات اجتماعية بين ممثليها والزبائن. وأشارت إحدى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الدراسات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إلى أن أكثر من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75 </a:t>
            </a:r>
            <a:r>
              <a:rPr lang="ar-DZ" dirty="0" err="1" smtClean="0">
                <a:latin typeface="Sakkal Majalla" pitchFamily="2" charset="-78"/>
                <a:cs typeface="Sakkal Majalla" pitchFamily="2" charset="-78"/>
              </a:rPr>
              <a:t>بالمئة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من المشترين عبر الانترنت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يتراجعون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عن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الشراء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بعد الضغط على خانة اختيار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المنتج، فحوالي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1،8 </a:t>
            </a:r>
            <a:r>
              <a:rPr lang="ar-DZ" dirty="0" err="1">
                <a:latin typeface="Sakkal Majalla" pitchFamily="2" charset="-78"/>
                <a:cs typeface="Sakkal Majalla" pitchFamily="2" charset="-78"/>
              </a:rPr>
              <a:t>بالمئة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 من المشترين ينهون عملية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الشراء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مقابل 5 </a:t>
            </a:r>
            <a:r>
              <a:rPr lang="ar-DZ" dirty="0" err="1">
                <a:latin typeface="Sakkal Majalla" pitchFamily="2" charset="-78"/>
                <a:cs typeface="Sakkal Majalla" pitchFamily="2" charset="-78"/>
              </a:rPr>
              <a:t>بالمئة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 بالنسبة لزوار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المحلات، وذلك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لغياب روابط بين البائع والزبون بالنسبة لهذا النوع من التجارة الالكترونية.</a:t>
            </a:r>
            <a:endParaRPr lang="fr-FR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DZ" dirty="0" smtClean="0"/>
              <a:t>2/ </a:t>
            </a:r>
            <a:r>
              <a:rPr lang="ar-DZ" dirty="0" smtClean="0"/>
              <a:t>الحوافز الاجتماعية</a:t>
            </a: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444500" algn="just" rtl="1">
              <a:lnSpc>
                <a:spcPct val="150000"/>
              </a:lnSpc>
              <a:buNone/>
            </a:pPr>
            <a:r>
              <a:rPr lang="ar-DZ" dirty="0">
                <a:latin typeface="Sakkal Majalla" pitchFamily="2" charset="-78"/>
                <a:cs typeface="Sakkal Majalla" pitchFamily="2" charset="-78"/>
              </a:rPr>
              <a:t>أما بالنسبة للتوزيع التقليدي، يمكن للحوافز الاجتماعية أن تكون عاملا محددا لولاء الزبون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للمحل أو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العلامة التجارية لنقطة البيع،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وهو ما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أثبتته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دراسة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حديثة حول دور جانب العلاقات في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التسويق أجريت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حول علامتين لمحلات بيع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العطور ومواد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التجميل "</a:t>
            </a:r>
            <a:r>
              <a:rPr lang="ar-DZ" dirty="0" err="1" smtClean="0">
                <a:latin typeface="Sakkal Majalla" pitchFamily="2" charset="-78"/>
                <a:cs typeface="Sakkal Majalla" pitchFamily="2" charset="-78"/>
              </a:rPr>
              <a:t>سيفوار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" </a:t>
            </a:r>
            <a:r>
              <a:rPr lang="ar-DZ" dirty="0" err="1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 "</a:t>
            </a:r>
            <a:r>
              <a:rPr lang="ar-DZ" dirty="0" err="1" smtClean="0">
                <a:latin typeface="Sakkal Majalla" pitchFamily="2" charset="-78"/>
                <a:cs typeface="Sakkal Majalla" pitchFamily="2" charset="-78"/>
              </a:rPr>
              <a:t>ماريونود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".</a:t>
            </a:r>
            <a:endParaRPr lang="fr-FR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DZ" dirty="0" smtClean="0"/>
              <a:t>ثانيا/ الحوافز الاجتماعية</a:t>
            </a:r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214974"/>
          </a:xfrm>
        </p:spPr>
        <p:txBody>
          <a:bodyPr>
            <a:normAutofit fontScale="85000" lnSpcReduction="20000"/>
          </a:bodyPr>
          <a:lstStyle/>
          <a:p>
            <a:pPr algn="r" rtl="1">
              <a:lnSpc>
                <a:spcPct val="160000"/>
              </a:lnSpc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وتتمثل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هذه الروابط في تجهيز الزبائن بوسائط أو أجهزة تسمح لهم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بإجراء </a:t>
            </a:r>
            <a:r>
              <a:rPr lang="ar-DZ" dirty="0" err="1">
                <a:latin typeface="Sakkal Majalla" pitchFamily="2" charset="-78"/>
                <a:cs typeface="Sakkal Majalla" pitchFamily="2" charset="-78"/>
              </a:rPr>
              <a:t>الطلبيات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والحصول على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الفواتير بصفة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أوتوماتيكية. </a:t>
            </a:r>
            <a:endParaRPr lang="ar-DZ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>
              <a:lnSpc>
                <a:spcPct val="160000"/>
              </a:lnSpc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ويوصي الباحث </a:t>
            </a:r>
            <a:r>
              <a:rPr lang="fr-FR" dirty="0" smtClean="0">
                <a:latin typeface="Sakkal Majalla" pitchFamily="2" charset="-78"/>
                <a:cs typeface="Sakkal Majalla" pitchFamily="2" charset="-78"/>
              </a:rPr>
              <a:t>Lester </a:t>
            </a:r>
            <a:r>
              <a:rPr lang="fr-FR" dirty="0" err="1" smtClean="0">
                <a:latin typeface="Sakkal Majalla" pitchFamily="2" charset="-78"/>
                <a:cs typeface="Sakkal Majalla" pitchFamily="2" charset="-78"/>
              </a:rPr>
              <a:t>Wunderman</a:t>
            </a:r>
            <a:r>
              <a:rPr lang="fr-FR" dirty="0" smtClean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المؤسسات الراغبة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في بناء روابط </a:t>
            </a:r>
            <a:r>
              <a:rPr lang="ar-DZ" dirty="0" err="1">
                <a:latin typeface="Sakkal Majalla" pitchFamily="2" charset="-78"/>
                <a:cs typeface="Sakkal Majalla" pitchFamily="2" charset="-78"/>
              </a:rPr>
              <a:t>هيكيلية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 مع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زبائنها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بمجموعة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من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الإجراءات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، تتمثل في:</a:t>
            </a:r>
          </a:p>
          <a:p>
            <a:pPr marL="0" indent="0" algn="r" rtl="1">
              <a:lnSpc>
                <a:spcPct val="160000"/>
              </a:lnSpc>
              <a:buFont typeface="Wingdings" pitchFamily="2" charset="2"/>
              <a:buChar char="v"/>
            </a:pPr>
            <a:r>
              <a:rPr lang="ar-DZ" dirty="0">
                <a:latin typeface="Sakkal Majalla" pitchFamily="2" charset="-78"/>
                <a:cs typeface="Sakkal Majalla" pitchFamily="2" charset="-78"/>
              </a:rPr>
              <a:t>تفضيل العقود طويلة الأجل مع الزبائن. </a:t>
            </a:r>
          </a:p>
          <a:p>
            <a:pPr marL="0" indent="0" algn="r" rtl="1">
              <a:lnSpc>
                <a:spcPct val="160000"/>
              </a:lnSpc>
              <a:buFont typeface="Wingdings" pitchFamily="2" charset="2"/>
              <a:buChar char="v"/>
            </a:pPr>
            <a:r>
              <a:rPr lang="ar-DZ" dirty="0">
                <a:latin typeface="Sakkal Majalla" pitchFamily="2" charset="-78"/>
                <a:cs typeface="Sakkal Majalla" pitchFamily="2" charset="-78"/>
              </a:rPr>
              <a:t>تخفيض الأسعار للزبائن الذين يقومون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بشراء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كميات كبيرة، أو الذين يتعهدون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بالشراء بصفة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منتظمة.</a:t>
            </a:r>
          </a:p>
          <a:p>
            <a:pPr marL="0" indent="0" algn="r" rtl="1">
              <a:lnSpc>
                <a:spcPct val="160000"/>
              </a:lnSpc>
              <a:buFont typeface="Wingdings" pitchFamily="2" charset="2"/>
              <a:buChar char="v"/>
            </a:pPr>
            <a:r>
              <a:rPr lang="ar-DZ" dirty="0">
                <a:latin typeface="Sakkal Majalla" pitchFamily="2" charset="-78"/>
                <a:cs typeface="Sakkal Majalla" pitchFamily="2" charset="-78"/>
              </a:rPr>
              <a:t>تحويل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المنتج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المادي إلى خدمة (غير ملموسة) طويلة الأجل، فمثلا يمكن لمصنعي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السيارات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أن يقوموا ببيع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كيلومترات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للزبون عوض بيع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سيارات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، حيث يمكن للزبون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تغيير السيارة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وفقا لحاجته (سيارة صغيرة في أيام العمل وسيارة كبيرة الحجم في العطل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ونهاية الأسبوع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).</a:t>
            </a:r>
            <a:endParaRPr lang="fr-FR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3/ </a:t>
            </a: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الروابط الهيكلية</a:t>
            </a:r>
            <a:endParaRPr lang="fr-FR" dirty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ثانيا/ معايير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قياس أداء إدارة العلاقة مع الزبون</a:t>
            </a:r>
            <a:endParaRPr lang="fr-FR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1/ معايير قياس أداء إدارة العلاقة مع الزبون</a:t>
            </a:r>
          </a:p>
          <a:p>
            <a:pPr>
              <a:lnSpc>
                <a:spcPct val="150000"/>
              </a:lnSpc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2/ مؤشرات قياس أداء إدارة العلاقة مع الزبون</a:t>
            </a:r>
            <a:endParaRPr lang="fr-FR" dirty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DZ" dirty="0" smtClean="0"/>
              <a:t>1/ معايير </a:t>
            </a:r>
            <a:r>
              <a:rPr lang="ar-DZ" dirty="0" smtClean="0"/>
              <a:t>قياس أداء </a:t>
            </a:r>
            <a:r>
              <a:rPr lang="fr-FR" dirty="0" smtClean="0"/>
              <a:t>CRM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>
              <a:lnSpc>
                <a:spcPct val="150000"/>
              </a:lnSpc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تكاليف الحصول على زبون. </a:t>
            </a:r>
          </a:p>
          <a:p>
            <a:pPr algn="just" rtl="1">
              <a:lnSpc>
                <a:spcPct val="150000"/>
              </a:lnSpc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نسب التحول من زبائن محتملين إلى مشتريين حقيقيين. </a:t>
            </a:r>
          </a:p>
          <a:p>
            <a:pPr algn="just" rtl="1">
              <a:lnSpc>
                <a:spcPct val="150000"/>
              </a:lnSpc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معدل الاحتفاظ بالزبائن. </a:t>
            </a:r>
          </a:p>
          <a:p>
            <a:pPr algn="just" rtl="1">
              <a:lnSpc>
                <a:spcPct val="150000"/>
              </a:lnSpc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معدل المبيعات إلى الزبائن نفسهم. </a:t>
            </a:r>
          </a:p>
          <a:p>
            <a:pPr algn="just" rtl="1">
              <a:lnSpc>
                <a:spcPct val="150000"/>
              </a:lnSpc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قياس الولاء. </a:t>
            </a:r>
          </a:p>
          <a:p>
            <a:pPr algn="just" rtl="1">
              <a:lnSpc>
                <a:spcPct val="150000"/>
              </a:lnSpc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حصة الزبون.</a:t>
            </a:r>
            <a:endParaRPr lang="fr-FR" dirty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542925" algn="just" rtl="1">
              <a:lnSpc>
                <a:spcPct val="150000"/>
              </a:lnSpc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وعلى العموم يمكن تقييم أداء إدارة علاقات الزبائن ضمن تقييم الأداء التسويقي للمؤسسة كونهما</a:t>
            </a:r>
            <a:r>
              <a:rPr lang="fr-FR" dirty="0" smtClean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يسعيان لتحقيق هدف</a:t>
            </a:r>
            <a:r>
              <a:rPr lang="fr-FR" dirty="0" smtClean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مشترك هو استمرارية تعامل الزبون مع المؤسسة وزيادة ربحيته بالنسبة لها.</a:t>
            </a:r>
          </a:p>
          <a:p>
            <a:pPr marL="0" indent="444500" algn="just" rtl="1">
              <a:lnSpc>
                <a:spcPct val="150000"/>
              </a:lnSpc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يقترح (</a:t>
            </a:r>
            <a:r>
              <a:rPr lang="fr-FR" dirty="0" err="1" smtClean="0">
                <a:latin typeface="Sakkal Majalla" pitchFamily="2" charset="-78"/>
                <a:cs typeface="Sakkal Majalla" pitchFamily="2" charset="-78"/>
              </a:rPr>
              <a:t>Kotler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)خمسة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( 05 ) معايير لتقييم الأداء التسويقي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للمؤسسة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هي: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فلسفة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التسيير،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أسلوب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التنظيم، نظام المعلومات، التوجهات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الإستراتيجية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والوسائل </a:t>
            </a:r>
            <a:r>
              <a:rPr lang="ar-DZ" dirty="0" err="1" smtClean="0">
                <a:latin typeface="Sakkal Majalla" pitchFamily="2" charset="-78"/>
                <a:cs typeface="Sakkal Majalla" pitchFamily="2" charset="-78"/>
              </a:rPr>
              <a:t>العملياتية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.</a:t>
            </a:r>
            <a:endParaRPr lang="fr-FR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1/ معايير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قياس أداء </a:t>
            </a:r>
            <a:r>
              <a:rPr lang="fr-FR" dirty="0" smtClean="0">
                <a:latin typeface="Sakkal Majalla" pitchFamily="2" charset="-78"/>
                <a:cs typeface="Sakkal Majalla" pitchFamily="2" charset="-78"/>
              </a:rPr>
              <a:t>CRM</a:t>
            </a:r>
            <a:endParaRPr lang="fr-FR" dirty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 rtl="1">
              <a:lnSpc>
                <a:spcPct val="170000"/>
              </a:lnSpc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ويرى درمان سليمان صادق أن تقييم أداء الوظيفة التسويقية بما في ذلك أداء إدارة علاقات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الزبائن يكون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من خلال جانبين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هما:</a:t>
            </a:r>
            <a:endParaRPr lang="ar-DZ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just" rtl="1">
              <a:lnSpc>
                <a:spcPct val="170000"/>
              </a:lnSpc>
              <a:buNone/>
            </a:pP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1. مجال اكتساب </a:t>
            </a: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الزبون: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الأفراد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الذين لديهم خبرة أو يكونون ماهرين في مجال كسب الزبون عادة ما تكون لهم أو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يتمتعون بخبرات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تكتيكية في جوانب التسويق مثل الدعاية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والإعلان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وتقنيات البيع وغيرها من الأمور.</a:t>
            </a:r>
          </a:p>
          <a:p>
            <a:pPr marL="0" indent="0" algn="just" rtl="1">
              <a:lnSpc>
                <a:spcPct val="170000"/>
              </a:lnSpc>
              <a:buNone/>
            </a:pP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2. مجال الاحتفاظ </a:t>
            </a: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بالزبون:</a:t>
            </a: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وتختلف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المهارة في مجال الاحتفاظ بالزبائن عن مهارة اكتساب زبون جديد، فالمهمة هنا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تتطلب فهما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أفضل في كيفية تحديد ما يرغب فيه الزبون وطريقة كسب ولائه والتفافه حول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علامة المؤسسة.</a:t>
            </a:r>
            <a:endParaRPr lang="ar-DZ" dirty="0" smtClean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1/ معايير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قياس أداء </a:t>
            </a:r>
            <a:r>
              <a:rPr lang="fr-FR" dirty="0" smtClean="0">
                <a:latin typeface="Sakkal Majalla" pitchFamily="2" charset="-78"/>
                <a:cs typeface="Sakkal Majalla" pitchFamily="2" charset="-78"/>
              </a:rPr>
              <a:t>CRM</a:t>
            </a:r>
            <a:endParaRPr lang="fr-FR" dirty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otonde">
  <a:themeElements>
    <a:clrScheme name="Rotond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Rotond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Rotond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72</TotalTime>
  <Words>729</Words>
  <Application>Microsoft Office PowerPoint</Application>
  <PresentationFormat>Affichage à l'écran (4:3)</PresentationFormat>
  <Paragraphs>40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Rotonde</vt:lpstr>
      <vt:lpstr>وسائل إدارة العلاقة مع الزبون ومعايير قياسها</vt:lpstr>
      <vt:lpstr>1/ الحوافز المالية</vt:lpstr>
      <vt:lpstr>2/ الحوافز الاجتماعية</vt:lpstr>
      <vt:lpstr>ثانيا/ الحوافز الاجتماعية</vt:lpstr>
      <vt:lpstr>3/ الروابط الهيكلية</vt:lpstr>
      <vt:lpstr>ثانيا/ معايير قياس أداء إدارة العلاقة مع الزبون</vt:lpstr>
      <vt:lpstr>1/ معايير قياس أداء CRM</vt:lpstr>
      <vt:lpstr>1/ معايير قياس أداء CRM</vt:lpstr>
      <vt:lpstr>1/ معايير قياس أداء CRM</vt:lpstr>
      <vt:lpstr>2/ مؤشرات أداء إدارة العلاقة مع الزبون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user</dc:creator>
  <cp:lastModifiedBy>user</cp:lastModifiedBy>
  <cp:revision>15</cp:revision>
  <dcterms:created xsi:type="dcterms:W3CDTF">2021-05-18T17:47:05Z</dcterms:created>
  <dcterms:modified xsi:type="dcterms:W3CDTF">2021-05-29T20:05:01Z</dcterms:modified>
</cp:coreProperties>
</file>