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91" r:id="rId2"/>
    <p:sldId id="293" r:id="rId3"/>
    <p:sldId id="328" r:id="rId4"/>
    <p:sldId id="321" r:id="rId5"/>
    <p:sldId id="323" r:id="rId6"/>
    <p:sldId id="317" r:id="rId7"/>
    <p:sldId id="273" r:id="rId8"/>
    <p:sldId id="326" r:id="rId9"/>
    <p:sldId id="300" r:id="rId10"/>
    <p:sldId id="299" r:id="rId11"/>
    <p:sldId id="325" r:id="rId12"/>
    <p:sldId id="302" r:id="rId13"/>
    <p:sldId id="312" r:id="rId14"/>
    <p:sldId id="327" r:id="rId15"/>
    <p:sldId id="292" r:id="rId16"/>
    <p:sldId id="331" r:id="rId17"/>
    <p:sldId id="274" r:id="rId18"/>
    <p:sldId id="307" r:id="rId19"/>
    <p:sldId id="308" r:id="rId20"/>
    <p:sldId id="310" r:id="rId21"/>
    <p:sldId id="309" r:id="rId22"/>
    <p:sldId id="314" r:id="rId23"/>
    <p:sldId id="315" r:id="rId24"/>
    <p:sldId id="316" r:id="rId25"/>
    <p:sldId id="313"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329" r:id="rId39"/>
    <p:sldId id="288" r:id="rId40"/>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5E3FCB-61B7-4890-9F5D-6FEBDD437E9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54076EE9-7C83-49B1-8281-068EF076BE8C}">
      <dgm:prSet phldrT="[Texte]" custT="1"/>
      <dgm:spPr/>
      <dgm:t>
        <a:bodyPr/>
        <a:lstStyle/>
        <a:p>
          <a:r>
            <a:rPr lang="ar-DZ" sz="3200" b="1" dirty="0" smtClean="0"/>
            <a:t>المالية كمجال للمعرفة</a:t>
          </a:r>
          <a:endParaRPr lang="fr-FR" sz="3200" b="1" dirty="0"/>
        </a:p>
      </dgm:t>
    </dgm:pt>
    <dgm:pt modelId="{3BD0B7DE-7A41-4AD2-82E4-0A51E82DF5A2}" type="parTrans" cxnId="{ABD227E1-DBD7-440A-AB2A-69D746A71569}">
      <dgm:prSet/>
      <dgm:spPr/>
      <dgm:t>
        <a:bodyPr/>
        <a:lstStyle/>
        <a:p>
          <a:endParaRPr lang="fr-FR" sz="3200" b="1"/>
        </a:p>
      </dgm:t>
    </dgm:pt>
    <dgm:pt modelId="{8493EC4F-0EB4-4831-A3FA-D86D72ADB48F}" type="sibTrans" cxnId="{ABD227E1-DBD7-440A-AB2A-69D746A71569}">
      <dgm:prSet/>
      <dgm:spPr/>
      <dgm:t>
        <a:bodyPr/>
        <a:lstStyle/>
        <a:p>
          <a:endParaRPr lang="fr-FR" sz="3200" b="1"/>
        </a:p>
      </dgm:t>
    </dgm:pt>
    <dgm:pt modelId="{44454C9F-1724-4F09-A077-F2E00211181A}">
      <dgm:prSet phldrT="[Texte]" custT="1"/>
      <dgm:spPr/>
      <dgm:t>
        <a:bodyPr/>
        <a:lstStyle/>
        <a:p>
          <a:r>
            <a:rPr lang="ar-DZ" sz="3200" b="1" dirty="0" smtClean="0"/>
            <a:t>الإدارة المالية</a:t>
          </a:r>
          <a:endParaRPr lang="fr-FR" sz="3200" b="1" dirty="0"/>
        </a:p>
      </dgm:t>
    </dgm:pt>
    <dgm:pt modelId="{C6D5D7F8-0723-4A9C-8C4B-F04C271D36B3}" type="parTrans" cxnId="{CF85D081-F7FD-457D-BB4C-30C30B2CAECD}">
      <dgm:prSet/>
      <dgm:spPr/>
      <dgm:t>
        <a:bodyPr/>
        <a:lstStyle/>
        <a:p>
          <a:endParaRPr lang="fr-FR" sz="3200" b="1"/>
        </a:p>
      </dgm:t>
    </dgm:pt>
    <dgm:pt modelId="{9DC15BC1-B2C8-449C-8128-7E41687DFD89}" type="sibTrans" cxnId="{CF85D081-F7FD-457D-BB4C-30C30B2CAECD}">
      <dgm:prSet/>
      <dgm:spPr/>
      <dgm:t>
        <a:bodyPr/>
        <a:lstStyle/>
        <a:p>
          <a:endParaRPr lang="fr-FR" sz="3200" b="1"/>
        </a:p>
      </dgm:t>
    </dgm:pt>
    <dgm:pt modelId="{969DB340-0307-431C-9E1A-4F196628BEAF}">
      <dgm:prSet phldrT="[Texte]" custT="1"/>
      <dgm:spPr/>
      <dgm:t>
        <a:bodyPr/>
        <a:lstStyle/>
        <a:p>
          <a:r>
            <a:rPr lang="ar-DZ" sz="3200" b="1" dirty="0" err="1" smtClean="0"/>
            <a:t>......</a:t>
          </a:r>
          <a:endParaRPr lang="fr-FR" sz="3200" b="1" dirty="0"/>
        </a:p>
      </dgm:t>
    </dgm:pt>
    <dgm:pt modelId="{483D4F13-3C47-4C63-9B63-9EDD83198F0B}" type="parTrans" cxnId="{771FB1DB-0CB7-4338-9B1B-602D9D49E222}">
      <dgm:prSet/>
      <dgm:spPr/>
      <dgm:t>
        <a:bodyPr/>
        <a:lstStyle/>
        <a:p>
          <a:endParaRPr lang="fr-FR" sz="3200" b="1"/>
        </a:p>
      </dgm:t>
    </dgm:pt>
    <dgm:pt modelId="{890171BE-82E1-4C7F-9F3F-83818DC57962}" type="sibTrans" cxnId="{771FB1DB-0CB7-4338-9B1B-602D9D49E222}">
      <dgm:prSet/>
      <dgm:spPr/>
      <dgm:t>
        <a:bodyPr/>
        <a:lstStyle/>
        <a:p>
          <a:endParaRPr lang="fr-FR" sz="3200" b="1"/>
        </a:p>
      </dgm:t>
    </dgm:pt>
    <dgm:pt modelId="{853BB900-E077-4D42-9C5C-DA4CDD141AA3}">
      <dgm:prSet phldrT="[Texte]" custT="1"/>
      <dgm:spPr/>
      <dgm:t>
        <a:bodyPr/>
        <a:lstStyle/>
        <a:p>
          <a:r>
            <a:rPr lang="ar-DZ" sz="3200" b="1" dirty="0" smtClean="0"/>
            <a:t>التمويل</a:t>
          </a:r>
          <a:endParaRPr lang="fr-FR" sz="3200" b="1" dirty="0"/>
        </a:p>
      </dgm:t>
    </dgm:pt>
    <dgm:pt modelId="{19B90E69-0183-4A30-A1FF-9358DED4C6FD}" type="parTrans" cxnId="{5829AA7E-5FCA-4F9B-8B59-38856BEFC921}">
      <dgm:prSet/>
      <dgm:spPr/>
      <dgm:t>
        <a:bodyPr/>
        <a:lstStyle/>
        <a:p>
          <a:endParaRPr lang="fr-FR" sz="3200" b="1"/>
        </a:p>
      </dgm:t>
    </dgm:pt>
    <dgm:pt modelId="{8FE9FDCE-B03A-4292-B046-F3767EE5890C}" type="sibTrans" cxnId="{5829AA7E-5FCA-4F9B-8B59-38856BEFC921}">
      <dgm:prSet/>
      <dgm:spPr/>
      <dgm:t>
        <a:bodyPr/>
        <a:lstStyle/>
        <a:p>
          <a:endParaRPr lang="fr-FR" sz="3200" b="1"/>
        </a:p>
      </dgm:t>
    </dgm:pt>
    <dgm:pt modelId="{3D26D214-07BF-4F5A-A314-A2FB9ED1467C}">
      <dgm:prSet phldrT="[Texte]" custT="1"/>
      <dgm:spPr/>
      <dgm:t>
        <a:bodyPr/>
        <a:lstStyle/>
        <a:p>
          <a:r>
            <a:rPr lang="ar-DZ" sz="3200" b="1" dirty="0" err="1" smtClean="0"/>
            <a:t>......</a:t>
          </a:r>
          <a:endParaRPr lang="fr-FR" sz="3200" b="1" dirty="0"/>
        </a:p>
      </dgm:t>
    </dgm:pt>
    <dgm:pt modelId="{1E96BB7A-F538-43BB-90E2-299427270EE5}" type="parTrans" cxnId="{8EE0CD9D-6C36-472B-82BB-535DD1F14452}">
      <dgm:prSet/>
      <dgm:spPr/>
      <dgm:t>
        <a:bodyPr/>
        <a:lstStyle/>
        <a:p>
          <a:endParaRPr lang="fr-FR" sz="3200" b="1"/>
        </a:p>
      </dgm:t>
    </dgm:pt>
    <dgm:pt modelId="{04C96F43-3257-4DCC-8BE9-EC08C616DE29}" type="sibTrans" cxnId="{8EE0CD9D-6C36-472B-82BB-535DD1F14452}">
      <dgm:prSet/>
      <dgm:spPr/>
      <dgm:t>
        <a:bodyPr/>
        <a:lstStyle/>
        <a:p>
          <a:endParaRPr lang="fr-FR" sz="3200" b="1"/>
        </a:p>
      </dgm:t>
    </dgm:pt>
    <dgm:pt modelId="{A4AA97F1-38C2-4B7A-BCA9-0CC0B1CB482B}" type="pres">
      <dgm:prSet presAssocID="{F25E3FCB-61B7-4890-9F5D-6FEBDD437E98}" presName="hierChild1" presStyleCnt="0">
        <dgm:presLayoutVars>
          <dgm:chPref val="1"/>
          <dgm:dir/>
          <dgm:animOne val="branch"/>
          <dgm:animLvl val="lvl"/>
          <dgm:resizeHandles/>
        </dgm:presLayoutVars>
      </dgm:prSet>
      <dgm:spPr/>
    </dgm:pt>
    <dgm:pt modelId="{3AD81DD6-97B0-40C0-A47C-7FE7F9D72295}" type="pres">
      <dgm:prSet presAssocID="{54076EE9-7C83-49B1-8281-068EF076BE8C}" presName="hierRoot1" presStyleCnt="0"/>
      <dgm:spPr/>
    </dgm:pt>
    <dgm:pt modelId="{02A83AB7-3627-42B6-9190-168DA71EDB6B}" type="pres">
      <dgm:prSet presAssocID="{54076EE9-7C83-49B1-8281-068EF076BE8C}" presName="composite" presStyleCnt="0"/>
      <dgm:spPr/>
    </dgm:pt>
    <dgm:pt modelId="{3E2D2210-17AC-4F4B-BB8F-CF27627841C0}" type="pres">
      <dgm:prSet presAssocID="{54076EE9-7C83-49B1-8281-068EF076BE8C}" presName="background" presStyleLbl="node0" presStyleIdx="0" presStyleCnt="1"/>
      <dgm:spPr/>
    </dgm:pt>
    <dgm:pt modelId="{E943068D-1EFE-4F21-A6CB-45E8FF383A8B}" type="pres">
      <dgm:prSet presAssocID="{54076EE9-7C83-49B1-8281-068EF076BE8C}" presName="text" presStyleLbl="fgAcc0" presStyleIdx="0" presStyleCnt="1" custScaleX="200697" custScaleY="66124" custLinFactNeighborY="-129">
        <dgm:presLayoutVars>
          <dgm:chPref val="3"/>
        </dgm:presLayoutVars>
      </dgm:prSet>
      <dgm:spPr/>
      <dgm:t>
        <a:bodyPr/>
        <a:lstStyle/>
        <a:p>
          <a:endParaRPr lang="fr-FR"/>
        </a:p>
      </dgm:t>
    </dgm:pt>
    <dgm:pt modelId="{A9D174B0-F9AB-40BA-A3C2-7C889CBA04AD}" type="pres">
      <dgm:prSet presAssocID="{54076EE9-7C83-49B1-8281-068EF076BE8C}" presName="hierChild2" presStyleCnt="0"/>
      <dgm:spPr/>
    </dgm:pt>
    <dgm:pt modelId="{2DD0F5AF-9760-41F5-874A-41CBC9FF965D}" type="pres">
      <dgm:prSet presAssocID="{C6D5D7F8-0723-4A9C-8C4B-F04C271D36B3}" presName="Name10" presStyleLbl="parChTrans1D2" presStyleIdx="0" presStyleCnt="2"/>
      <dgm:spPr/>
    </dgm:pt>
    <dgm:pt modelId="{3CAB902B-4D6D-4AFB-B428-B2B74B84BCBE}" type="pres">
      <dgm:prSet presAssocID="{44454C9F-1724-4F09-A077-F2E00211181A}" presName="hierRoot2" presStyleCnt="0"/>
      <dgm:spPr/>
    </dgm:pt>
    <dgm:pt modelId="{850AEC60-CC44-4F77-97AA-9A37E9DE54C6}" type="pres">
      <dgm:prSet presAssocID="{44454C9F-1724-4F09-A077-F2E00211181A}" presName="composite2" presStyleCnt="0"/>
      <dgm:spPr/>
    </dgm:pt>
    <dgm:pt modelId="{8FC1FAAE-0219-416A-8747-E0EEE2B754E3}" type="pres">
      <dgm:prSet presAssocID="{44454C9F-1724-4F09-A077-F2E00211181A}" presName="background2" presStyleLbl="node2" presStyleIdx="0" presStyleCnt="2"/>
      <dgm:spPr/>
    </dgm:pt>
    <dgm:pt modelId="{AB4EFC30-B3BA-4BC1-95AA-27F54395C047}" type="pres">
      <dgm:prSet presAssocID="{44454C9F-1724-4F09-A077-F2E00211181A}" presName="text2" presStyleLbl="fgAcc2" presStyleIdx="0" presStyleCnt="2" custScaleX="140604" custScaleY="60447" custLinFactNeighborX="-60942">
        <dgm:presLayoutVars>
          <dgm:chPref val="3"/>
        </dgm:presLayoutVars>
      </dgm:prSet>
      <dgm:spPr/>
      <dgm:t>
        <a:bodyPr/>
        <a:lstStyle/>
        <a:p>
          <a:endParaRPr lang="fr-FR"/>
        </a:p>
      </dgm:t>
    </dgm:pt>
    <dgm:pt modelId="{4CB8BEFF-47A9-4004-B5A1-2671A0DC808A}" type="pres">
      <dgm:prSet presAssocID="{44454C9F-1724-4F09-A077-F2E00211181A}" presName="hierChild3" presStyleCnt="0"/>
      <dgm:spPr/>
    </dgm:pt>
    <dgm:pt modelId="{D5025CAA-7212-4EEC-89B4-6ADBEADCDAA6}" type="pres">
      <dgm:prSet presAssocID="{483D4F13-3C47-4C63-9B63-9EDD83198F0B}" presName="Name17" presStyleLbl="parChTrans1D3" presStyleIdx="0" presStyleCnt="2"/>
      <dgm:spPr/>
    </dgm:pt>
    <dgm:pt modelId="{C0DE6B84-0DCA-4691-B045-4797F9F7004F}" type="pres">
      <dgm:prSet presAssocID="{969DB340-0307-431C-9E1A-4F196628BEAF}" presName="hierRoot3" presStyleCnt="0"/>
      <dgm:spPr/>
    </dgm:pt>
    <dgm:pt modelId="{811A3BEF-76B4-485E-B3DB-32DB4D1A826D}" type="pres">
      <dgm:prSet presAssocID="{969DB340-0307-431C-9E1A-4F196628BEAF}" presName="composite3" presStyleCnt="0"/>
      <dgm:spPr/>
    </dgm:pt>
    <dgm:pt modelId="{E8B07D18-3C8D-44E2-B095-9D06C696AD68}" type="pres">
      <dgm:prSet presAssocID="{969DB340-0307-431C-9E1A-4F196628BEAF}" presName="background3" presStyleLbl="node3" presStyleIdx="0" presStyleCnt="2"/>
      <dgm:spPr/>
    </dgm:pt>
    <dgm:pt modelId="{5DAF3CE6-18F6-42C3-87DD-18ECE529D415}" type="pres">
      <dgm:prSet presAssocID="{969DB340-0307-431C-9E1A-4F196628BEAF}" presName="text3" presStyleLbl="fgAcc3" presStyleIdx="0" presStyleCnt="2" custScaleY="62109" custLinFactNeighborX="-65845">
        <dgm:presLayoutVars>
          <dgm:chPref val="3"/>
        </dgm:presLayoutVars>
      </dgm:prSet>
      <dgm:spPr/>
    </dgm:pt>
    <dgm:pt modelId="{8DFC6DF3-F192-4165-9DD7-4EDC9E7D4F4F}" type="pres">
      <dgm:prSet presAssocID="{969DB340-0307-431C-9E1A-4F196628BEAF}" presName="hierChild4" presStyleCnt="0"/>
      <dgm:spPr/>
    </dgm:pt>
    <dgm:pt modelId="{CDA90C0D-6EBC-4E60-8020-8236C20C9A54}" type="pres">
      <dgm:prSet presAssocID="{19B90E69-0183-4A30-A1FF-9358DED4C6FD}" presName="Name17" presStyleLbl="parChTrans1D3" presStyleIdx="1" presStyleCnt="2"/>
      <dgm:spPr/>
    </dgm:pt>
    <dgm:pt modelId="{844AC518-9D9C-417B-A329-53B552E795D6}" type="pres">
      <dgm:prSet presAssocID="{853BB900-E077-4D42-9C5C-DA4CDD141AA3}" presName="hierRoot3" presStyleCnt="0"/>
      <dgm:spPr/>
    </dgm:pt>
    <dgm:pt modelId="{A2BC6F5A-99CE-4082-8FDE-5C5277CE9B67}" type="pres">
      <dgm:prSet presAssocID="{853BB900-E077-4D42-9C5C-DA4CDD141AA3}" presName="composite3" presStyleCnt="0"/>
      <dgm:spPr/>
    </dgm:pt>
    <dgm:pt modelId="{2041C1A0-ECFC-40EA-AFE1-FEE98B60F12A}" type="pres">
      <dgm:prSet presAssocID="{853BB900-E077-4D42-9C5C-DA4CDD141AA3}" presName="background3" presStyleLbl="node3" presStyleIdx="1" presStyleCnt="2"/>
      <dgm:spPr/>
    </dgm:pt>
    <dgm:pt modelId="{386685D1-D501-4DDD-8906-81E6978766EF}" type="pres">
      <dgm:prSet presAssocID="{853BB900-E077-4D42-9C5C-DA4CDD141AA3}" presName="text3" presStyleLbl="fgAcc3" presStyleIdx="1" presStyleCnt="2" custScaleY="62109">
        <dgm:presLayoutVars>
          <dgm:chPref val="3"/>
        </dgm:presLayoutVars>
      </dgm:prSet>
      <dgm:spPr/>
    </dgm:pt>
    <dgm:pt modelId="{C47327D4-B09A-4B2C-891E-2594D27660BE}" type="pres">
      <dgm:prSet presAssocID="{853BB900-E077-4D42-9C5C-DA4CDD141AA3}" presName="hierChild4" presStyleCnt="0"/>
      <dgm:spPr/>
    </dgm:pt>
    <dgm:pt modelId="{890B33B0-7F06-42D3-AE6E-25D30BE5933A}" type="pres">
      <dgm:prSet presAssocID="{1E96BB7A-F538-43BB-90E2-299427270EE5}" presName="Name10" presStyleLbl="parChTrans1D2" presStyleIdx="1" presStyleCnt="2"/>
      <dgm:spPr/>
    </dgm:pt>
    <dgm:pt modelId="{91C3C304-0F5E-439A-8CBA-58FB57A8B014}" type="pres">
      <dgm:prSet presAssocID="{3D26D214-07BF-4F5A-A314-A2FB9ED1467C}" presName="hierRoot2" presStyleCnt="0"/>
      <dgm:spPr/>
    </dgm:pt>
    <dgm:pt modelId="{56B99E9B-B3F0-470C-88F3-18C9BD58B900}" type="pres">
      <dgm:prSet presAssocID="{3D26D214-07BF-4F5A-A314-A2FB9ED1467C}" presName="composite2" presStyleCnt="0"/>
      <dgm:spPr/>
    </dgm:pt>
    <dgm:pt modelId="{A6C1E559-CA63-4D8F-81DE-51A13172FC91}" type="pres">
      <dgm:prSet presAssocID="{3D26D214-07BF-4F5A-A314-A2FB9ED1467C}" presName="background2" presStyleLbl="node2" presStyleIdx="1" presStyleCnt="2"/>
      <dgm:spPr/>
    </dgm:pt>
    <dgm:pt modelId="{8D9406C3-E6F6-420A-AE1F-E5AD8B7007E2}" type="pres">
      <dgm:prSet presAssocID="{3D26D214-07BF-4F5A-A314-A2FB9ED1467C}" presName="text2" presStyleLbl="fgAcc2" presStyleIdx="1" presStyleCnt="2" custScaleY="57758" custLinFactNeighborX="64735">
        <dgm:presLayoutVars>
          <dgm:chPref val="3"/>
        </dgm:presLayoutVars>
      </dgm:prSet>
      <dgm:spPr/>
      <dgm:t>
        <a:bodyPr/>
        <a:lstStyle/>
        <a:p>
          <a:endParaRPr lang="fr-FR"/>
        </a:p>
      </dgm:t>
    </dgm:pt>
    <dgm:pt modelId="{811719F8-2A33-452E-8BBF-934C2DA981FC}" type="pres">
      <dgm:prSet presAssocID="{3D26D214-07BF-4F5A-A314-A2FB9ED1467C}" presName="hierChild3" presStyleCnt="0"/>
      <dgm:spPr/>
    </dgm:pt>
  </dgm:ptLst>
  <dgm:cxnLst>
    <dgm:cxn modelId="{FCBA522B-E3AD-4016-8CE0-8F426043E637}" type="presOf" srcId="{3D26D214-07BF-4F5A-A314-A2FB9ED1467C}" destId="{8D9406C3-E6F6-420A-AE1F-E5AD8B7007E2}" srcOrd="0" destOrd="0" presId="urn:microsoft.com/office/officeart/2005/8/layout/hierarchy1"/>
    <dgm:cxn modelId="{8EE0CD9D-6C36-472B-82BB-535DD1F14452}" srcId="{54076EE9-7C83-49B1-8281-068EF076BE8C}" destId="{3D26D214-07BF-4F5A-A314-A2FB9ED1467C}" srcOrd="1" destOrd="0" parTransId="{1E96BB7A-F538-43BB-90E2-299427270EE5}" sibTransId="{04C96F43-3257-4DCC-8BE9-EC08C616DE29}"/>
    <dgm:cxn modelId="{7B2AB8EC-0961-4AC8-A594-0262103EBDE6}" type="presOf" srcId="{483D4F13-3C47-4C63-9B63-9EDD83198F0B}" destId="{D5025CAA-7212-4EEC-89B4-6ADBEADCDAA6}" srcOrd="0" destOrd="0" presId="urn:microsoft.com/office/officeart/2005/8/layout/hierarchy1"/>
    <dgm:cxn modelId="{A772B657-EC52-4F09-AF5D-70A8D839F522}" type="presOf" srcId="{969DB340-0307-431C-9E1A-4F196628BEAF}" destId="{5DAF3CE6-18F6-42C3-87DD-18ECE529D415}" srcOrd="0" destOrd="0" presId="urn:microsoft.com/office/officeart/2005/8/layout/hierarchy1"/>
    <dgm:cxn modelId="{CF85D081-F7FD-457D-BB4C-30C30B2CAECD}" srcId="{54076EE9-7C83-49B1-8281-068EF076BE8C}" destId="{44454C9F-1724-4F09-A077-F2E00211181A}" srcOrd="0" destOrd="0" parTransId="{C6D5D7F8-0723-4A9C-8C4B-F04C271D36B3}" sibTransId="{9DC15BC1-B2C8-449C-8128-7E41687DFD89}"/>
    <dgm:cxn modelId="{ABD227E1-DBD7-440A-AB2A-69D746A71569}" srcId="{F25E3FCB-61B7-4890-9F5D-6FEBDD437E98}" destId="{54076EE9-7C83-49B1-8281-068EF076BE8C}" srcOrd="0" destOrd="0" parTransId="{3BD0B7DE-7A41-4AD2-82E4-0A51E82DF5A2}" sibTransId="{8493EC4F-0EB4-4831-A3FA-D86D72ADB48F}"/>
    <dgm:cxn modelId="{6E4AF426-4C5A-4FC5-B7DA-F1C6E2C82BB8}" type="presOf" srcId="{54076EE9-7C83-49B1-8281-068EF076BE8C}" destId="{E943068D-1EFE-4F21-A6CB-45E8FF383A8B}" srcOrd="0" destOrd="0" presId="urn:microsoft.com/office/officeart/2005/8/layout/hierarchy1"/>
    <dgm:cxn modelId="{3242794C-7AC0-4AEB-B6F1-10018CBD5FF9}" type="presOf" srcId="{19B90E69-0183-4A30-A1FF-9358DED4C6FD}" destId="{CDA90C0D-6EBC-4E60-8020-8236C20C9A54}" srcOrd="0" destOrd="0" presId="urn:microsoft.com/office/officeart/2005/8/layout/hierarchy1"/>
    <dgm:cxn modelId="{9DD5FF6B-DB96-4795-AAB5-51BA3431BF64}" type="presOf" srcId="{44454C9F-1724-4F09-A077-F2E00211181A}" destId="{AB4EFC30-B3BA-4BC1-95AA-27F54395C047}" srcOrd="0" destOrd="0" presId="urn:microsoft.com/office/officeart/2005/8/layout/hierarchy1"/>
    <dgm:cxn modelId="{771FB1DB-0CB7-4338-9B1B-602D9D49E222}" srcId="{44454C9F-1724-4F09-A077-F2E00211181A}" destId="{969DB340-0307-431C-9E1A-4F196628BEAF}" srcOrd="0" destOrd="0" parTransId="{483D4F13-3C47-4C63-9B63-9EDD83198F0B}" sibTransId="{890171BE-82E1-4C7F-9F3F-83818DC57962}"/>
    <dgm:cxn modelId="{DC5C0AE6-D4ED-4CBD-85D2-D311539D3FA2}" type="presOf" srcId="{1E96BB7A-F538-43BB-90E2-299427270EE5}" destId="{890B33B0-7F06-42D3-AE6E-25D30BE5933A}" srcOrd="0" destOrd="0" presId="urn:microsoft.com/office/officeart/2005/8/layout/hierarchy1"/>
    <dgm:cxn modelId="{90857C54-25D2-4212-A599-94D60BA2F6C1}" type="presOf" srcId="{F25E3FCB-61B7-4890-9F5D-6FEBDD437E98}" destId="{A4AA97F1-38C2-4B7A-BCA9-0CC0B1CB482B}" srcOrd="0" destOrd="0" presId="urn:microsoft.com/office/officeart/2005/8/layout/hierarchy1"/>
    <dgm:cxn modelId="{47EA8153-0F0D-4C4F-80DF-B9F8B7CE31C7}" type="presOf" srcId="{C6D5D7F8-0723-4A9C-8C4B-F04C271D36B3}" destId="{2DD0F5AF-9760-41F5-874A-41CBC9FF965D}" srcOrd="0" destOrd="0" presId="urn:microsoft.com/office/officeart/2005/8/layout/hierarchy1"/>
    <dgm:cxn modelId="{67C65E5E-21C0-4FD7-AA73-1A05253F79D8}" type="presOf" srcId="{853BB900-E077-4D42-9C5C-DA4CDD141AA3}" destId="{386685D1-D501-4DDD-8906-81E6978766EF}" srcOrd="0" destOrd="0" presId="urn:microsoft.com/office/officeart/2005/8/layout/hierarchy1"/>
    <dgm:cxn modelId="{5829AA7E-5FCA-4F9B-8B59-38856BEFC921}" srcId="{44454C9F-1724-4F09-A077-F2E00211181A}" destId="{853BB900-E077-4D42-9C5C-DA4CDD141AA3}" srcOrd="1" destOrd="0" parTransId="{19B90E69-0183-4A30-A1FF-9358DED4C6FD}" sibTransId="{8FE9FDCE-B03A-4292-B046-F3767EE5890C}"/>
    <dgm:cxn modelId="{4F2F924F-50FB-47D4-8322-AE2E81507A3C}" type="presParOf" srcId="{A4AA97F1-38C2-4B7A-BCA9-0CC0B1CB482B}" destId="{3AD81DD6-97B0-40C0-A47C-7FE7F9D72295}" srcOrd="0" destOrd="0" presId="urn:microsoft.com/office/officeart/2005/8/layout/hierarchy1"/>
    <dgm:cxn modelId="{06C9D2FB-E8E2-44DA-9466-1B29905613D3}" type="presParOf" srcId="{3AD81DD6-97B0-40C0-A47C-7FE7F9D72295}" destId="{02A83AB7-3627-42B6-9190-168DA71EDB6B}" srcOrd="0" destOrd="0" presId="urn:microsoft.com/office/officeart/2005/8/layout/hierarchy1"/>
    <dgm:cxn modelId="{17C1CA51-3D7F-479A-AFA7-EA9382B385EA}" type="presParOf" srcId="{02A83AB7-3627-42B6-9190-168DA71EDB6B}" destId="{3E2D2210-17AC-4F4B-BB8F-CF27627841C0}" srcOrd="0" destOrd="0" presId="urn:microsoft.com/office/officeart/2005/8/layout/hierarchy1"/>
    <dgm:cxn modelId="{90B6605E-9B35-4249-9039-D7055B46907D}" type="presParOf" srcId="{02A83AB7-3627-42B6-9190-168DA71EDB6B}" destId="{E943068D-1EFE-4F21-A6CB-45E8FF383A8B}" srcOrd="1" destOrd="0" presId="urn:microsoft.com/office/officeart/2005/8/layout/hierarchy1"/>
    <dgm:cxn modelId="{0B29532D-5887-4E26-A509-AC5FBAEB8392}" type="presParOf" srcId="{3AD81DD6-97B0-40C0-A47C-7FE7F9D72295}" destId="{A9D174B0-F9AB-40BA-A3C2-7C889CBA04AD}" srcOrd="1" destOrd="0" presId="urn:microsoft.com/office/officeart/2005/8/layout/hierarchy1"/>
    <dgm:cxn modelId="{EE6F057A-C637-4D03-8150-47D19CE5F800}" type="presParOf" srcId="{A9D174B0-F9AB-40BA-A3C2-7C889CBA04AD}" destId="{2DD0F5AF-9760-41F5-874A-41CBC9FF965D}" srcOrd="0" destOrd="0" presId="urn:microsoft.com/office/officeart/2005/8/layout/hierarchy1"/>
    <dgm:cxn modelId="{6D190E48-C132-4606-86F0-F113C810C2BA}" type="presParOf" srcId="{A9D174B0-F9AB-40BA-A3C2-7C889CBA04AD}" destId="{3CAB902B-4D6D-4AFB-B428-B2B74B84BCBE}" srcOrd="1" destOrd="0" presId="urn:microsoft.com/office/officeart/2005/8/layout/hierarchy1"/>
    <dgm:cxn modelId="{A9BD7A85-1238-4246-96AE-958512CB18A1}" type="presParOf" srcId="{3CAB902B-4D6D-4AFB-B428-B2B74B84BCBE}" destId="{850AEC60-CC44-4F77-97AA-9A37E9DE54C6}" srcOrd="0" destOrd="0" presId="urn:microsoft.com/office/officeart/2005/8/layout/hierarchy1"/>
    <dgm:cxn modelId="{2199798A-5C0B-4721-9129-D65C2F22D4BE}" type="presParOf" srcId="{850AEC60-CC44-4F77-97AA-9A37E9DE54C6}" destId="{8FC1FAAE-0219-416A-8747-E0EEE2B754E3}" srcOrd="0" destOrd="0" presId="urn:microsoft.com/office/officeart/2005/8/layout/hierarchy1"/>
    <dgm:cxn modelId="{32691F79-5AEB-4BE7-99DD-D12EB5999E1E}" type="presParOf" srcId="{850AEC60-CC44-4F77-97AA-9A37E9DE54C6}" destId="{AB4EFC30-B3BA-4BC1-95AA-27F54395C047}" srcOrd="1" destOrd="0" presId="urn:microsoft.com/office/officeart/2005/8/layout/hierarchy1"/>
    <dgm:cxn modelId="{2A17305D-40C6-4F95-9A9D-C87BCBCA6292}" type="presParOf" srcId="{3CAB902B-4D6D-4AFB-B428-B2B74B84BCBE}" destId="{4CB8BEFF-47A9-4004-B5A1-2671A0DC808A}" srcOrd="1" destOrd="0" presId="urn:microsoft.com/office/officeart/2005/8/layout/hierarchy1"/>
    <dgm:cxn modelId="{5CD2D9D3-2A3F-4AEA-A102-E90BDCB3112B}" type="presParOf" srcId="{4CB8BEFF-47A9-4004-B5A1-2671A0DC808A}" destId="{D5025CAA-7212-4EEC-89B4-6ADBEADCDAA6}" srcOrd="0" destOrd="0" presId="urn:microsoft.com/office/officeart/2005/8/layout/hierarchy1"/>
    <dgm:cxn modelId="{2F48DB1F-0F29-4147-BC1B-3F849A843379}" type="presParOf" srcId="{4CB8BEFF-47A9-4004-B5A1-2671A0DC808A}" destId="{C0DE6B84-0DCA-4691-B045-4797F9F7004F}" srcOrd="1" destOrd="0" presId="urn:microsoft.com/office/officeart/2005/8/layout/hierarchy1"/>
    <dgm:cxn modelId="{107B6A41-2D37-4D72-ADD0-4FF6A1D62DFC}" type="presParOf" srcId="{C0DE6B84-0DCA-4691-B045-4797F9F7004F}" destId="{811A3BEF-76B4-485E-B3DB-32DB4D1A826D}" srcOrd="0" destOrd="0" presId="urn:microsoft.com/office/officeart/2005/8/layout/hierarchy1"/>
    <dgm:cxn modelId="{375AA5E9-9655-4400-9936-90A03E7C575A}" type="presParOf" srcId="{811A3BEF-76B4-485E-B3DB-32DB4D1A826D}" destId="{E8B07D18-3C8D-44E2-B095-9D06C696AD68}" srcOrd="0" destOrd="0" presId="urn:microsoft.com/office/officeart/2005/8/layout/hierarchy1"/>
    <dgm:cxn modelId="{B3C57658-A23F-4875-92A8-0C0BCE9B2797}" type="presParOf" srcId="{811A3BEF-76B4-485E-B3DB-32DB4D1A826D}" destId="{5DAF3CE6-18F6-42C3-87DD-18ECE529D415}" srcOrd="1" destOrd="0" presId="urn:microsoft.com/office/officeart/2005/8/layout/hierarchy1"/>
    <dgm:cxn modelId="{473DE67D-66C8-4021-BE21-D866AADA08F7}" type="presParOf" srcId="{C0DE6B84-0DCA-4691-B045-4797F9F7004F}" destId="{8DFC6DF3-F192-4165-9DD7-4EDC9E7D4F4F}" srcOrd="1" destOrd="0" presId="urn:microsoft.com/office/officeart/2005/8/layout/hierarchy1"/>
    <dgm:cxn modelId="{5B231220-F649-47D6-AF1D-C2D7E9D77E98}" type="presParOf" srcId="{4CB8BEFF-47A9-4004-B5A1-2671A0DC808A}" destId="{CDA90C0D-6EBC-4E60-8020-8236C20C9A54}" srcOrd="2" destOrd="0" presId="urn:microsoft.com/office/officeart/2005/8/layout/hierarchy1"/>
    <dgm:cxn modelId="{B7100EA5-96E0-41C0-9674-ACE8C63ADCED}" type="presParOf" srcId="{4CB8BEFF-47A9-4004-B5A1-2671A0DC808A}" destId="{844AC518-9D9C-417B-A329-53B552E795D6}" srcOrd="3" destOrd="0" presId="urn:microsoft.com/office/officeart/2005/8/layout/hierarchy1"/>
    <dgm:cxn modelId="{2320A072-10CE-4120-BA98-E91A3DE232BF}" type="presParOf" srcId="{844AC518-9D9C-417B-A329-53B552E795D6}" destId="{A2BC6F5A-99CE-4082-8FDE-5C5277CE9B67}" srcOrd="0" destOrd="0" presId="urn:microsoft.com/office/officeart/2005/8/layout/hierarchy1"/>
    <dgm:cxn modelId="{20A8D8EF-557B-44FF-AC78-4452B3D1327B}" type="presParOf" srcId="{A2BC6F5A-99CE-4082-8FDE-5C5277CE9B67}" destId="{2041C1A0-ECFC-40EA-AFE1-FEE98B60F12A}" srcOrd="0" destOrd="0" presId="urn:microsoft.com/office/officeart/2005/8/layout/hierarchy1"/>
    <dgm:cxn modelId="{277EF086-33EE-428D-BAE3-4DB63466DA74}" type="presParOf" srcId="{A2BC6F5A-99CE-4082-8FDE-5C5277CE9B67}" destId="{386685D1-D501-4DDD-8906-81E6978766EF}" srcOrd="1" destOrd="0" presId="urn:microsoft.com/office/officeart/2005/8/layout/hierarchy1"/>
    <dgm:cxn modelId="{83B6E437-6798-4F09-BDAA-D2A499F16E1E}" type="presParOf" srcId="{844AC518-9D9C-417B-A329-53B552E795D6}" destId="{C47327D4-B09A-4B2C-891E-2594D27660BE}" srcOrd="1" destOrd="0" presId="urn:microsoft.com/office/officeart/2005/8/layout/hierarchy1"/>
    <dgm:cxn modelId="{B01805BB-8EC9-4900-A55C-DC49E46A7233}" type="presParOf" srcId="{A9D174B0-F9AB-40BA-A3C2-7C889CBA04AD}" destId="{890B33B0-7F06-42D3-AE6E-25D30BE5933A}" srcOrd="2" destOrd="0" presId="urn:microsoft.com/office/officeart/2005/8/layout/hierarchy1"/>
    <dgm:cxn modelId="{F773DAD0-5848-48A0-980B-FD63189A451C}" type="presParOf" srcId="{A9D174B0-F9AB-40BA-A3C2-7C889CBA04AD}" destId="{91C3C304-0F5E-439A-8CBA-58FB57A8B014}" srcOrd="3" destOrd="0" presId="urn:microsoft.com/office/officeart/2005/8/layout/hierarchy1"/>
    <dgm:cxn modelId="{0C4C72F3-956B-4470-B8DA-77F524E69BD4}" type="presParOf" srcId="{91C3C304-0F5E-439A-8CBA-58FB57A8B014}" destId="{56B99E9B-B3F0-470C-88F3-18C9BD58B900}" srcOrd="0" destOrd="0" presId="urn:microsoft.com/office/officeart/2005/8/layout/hierarchy1"/>
    <dgm:cxn modelId="{D2CAE37B-6EC1-4BE7-A9E0-7AF473FEAF6C}" type="presParOf" srcId="{56B99E9B-B3F0-470C-88F3-18C9BD58B900}" destId="{A6C1E559-CA63-4D8F-81DE-51A13172FC91}" srcOrd="0" destOrd="0" presId="urn:microsoft.com/office/officeart/2005/8/layout/hierarchy1"/>
    <dgm:cxn modelId="{395F1147-FC8C-4D17-A266-AF77226B7A1E}" type="presParOf" srcId="{56B99E9B-B3F0-470C-88F3-18C9BD58B900}" destId="{8D9406C3-E6F6-420A-AE1F-E5AD8B7007E2}" srcOrd="1" destOrd="0" presId="urn:microsoft.com/office/officeart/2005/8/layout/hierarchy1"/>
    <dgm:cxn modelId="{B8290A3B-AF9A-43E5-BF49-563A70FE9850}" type="presParOf" srcId="{91C3C304-0F5E-439A-8CBA-58FB57A8B014}" destId="{811719F8-2A33-452E-8BBF-934C2DA981FC}"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90B33B0-7F06-42D3-AE6E-25D30BE5933A}">
      <dsp:nvSpPr>
        <dsp:cNvPr id="0" name=""/>
        <dsp:cNvSpPr/>
      </dsp:nvSpPr>
      <dsp:spPr>
        <a:xfrm>
          <a:off x="4191901" y="858128"/>
          <a:ext cx="2336031" cy="596051"/>
        </a:xfrm>
        <a:custGeom>
          <a:avLst/>
          <a:gdLst/>
          <a:ahLst/>
          <a:cxnLst/>
          <a:rect l="0" t="0" r="0" b="0"/>
          <a:pathLst>
            <a:path>
              <a:moveTo>
                <a:pt x="0" y="0"/>
              </a:moveTo>
              <a:lnTo>
                <a:pt x="0" y="406725"/>
              </a:lnTo>
              <a:lnTo>
                <a:pt x="2336031" y="406725"/>
              </a:lnTo>
              <a:lnTo>
                <a:pt x="2336031" y="5960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A90C0D-6EBC-4E60-8020-8236C20C9A54}">
      <dsp:nvSpPr>
        <dsp:cNvPr id="0" name=""/>
        <dsp:cNvSpPr/>
      </dsp:nvSpPr>
      <dsp:spPr>
        <a:xfrm>
          <a:off x="1697496" y="2238632"/>
          <a:ext cx="2494405" cy="594377"/>
        </a:xfrm>
        <a:custGeom>
          <a:avLst/>
          <a:gdLst/>
          <a:ahLst/>
          <a:cxnLst/>
          <a:rect l="0" t="0" r="0" b="0"/>
          <a:pathLst>
            <a:path>
              <a:moveTo>
                <a:pt x="0" y="0"/>
              </a:moveTo>
              <a:lnTo>
                <a:pt x="0" y="405051"/>
              </a:lnTo>
              <a:lnTo>
                <a:pt x="2494405" y="405051"/>
              </a:lnTo>
              <a:lnTo>
                <a:pt x="2494405" y="5943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025CAA-7212-4EEC-89B4-6ADBEADCDAA6}">
      <dsp:nvSpPr>
        <dsp:cNvPr id="0" name=""/>
        <dsp:cNvSpPr/>
      </dsp:nvSpPr>
      <dsp:spPr>
        <a:xfrm>
          <a:off x="794774" y="2238632"/>
          <a:ext cx="902721" cy="594377"/>
        </a:xfrm>
        <a:custGeom>
          <a:avLst/>
          <a:gdLst/>
          <a:ahLst/>
          <a:cxnLst/>
          <a:rect l="0" t="0" r="0" b="0"/>
          <a:pathLst>
            <a:path>
              <a:moveTo>
                <a:pt x="902721" y="0"/>
              </a:moveTo>
              <a:lnTo>
                <a:pt x="902721" y="405051"/>
              </a:lnTo>
              <a:lnTo>
                <a:pt x="0" y="405051"/>
              </a:lnTo>
              <a:lnTo>
                <a:pt x="0" y="5943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0F5AF-9760-41F5-874A-41CBC9FF965D}">
      <dsp:nvSpPr>
        <dsp:cNvPr id="0" name=""/>
        <dsp:cNvSpPr/>
      </dsp:nvSpPr>
      <dsp:spPr>
        <a:xfrm>
          <a:off x="1697496" y="858128"/>
          <a:ext cx="2494405" cy="596051"/>
        </a:xfrm>
        <a:custGeom>
          <a:avLst/>
          <a:gdLst/>
          <a:ahLst/>
          <a:cxnLst/>
          <a:rect l="0" t="0" r="0" b="0"/>
          <a:pathLst>
            <a:path>
              <a:moveTo>
                <a:pt x="2494405" y="0"/>
              </a:moveTo>
              <a:lnTo>
                <a:pt x="2494405" y="406725"/>
              </a:lnTo>
              <a:lnTo>
                <a:pt x="0" y="406725"/>
              </a:lnTo>
              <a:lnTo>
                <a:pt x="0" y="5960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2D2210-17AC-4F4B-BB8F-CF27627841C0}">
      <dsp:nvSpPr>
        <dsp:cNvPr id="0" name=""/>
        <dsp:cNvSpPr/>
      </dsp:nvSpPr>
      <dsp:spPr>
        <a:xfrm>
          <a:off x="2141074" y="2"/>
          <a:ext cx="4101654" cy="858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43068D-1EFE-4F21-A6CB-45E8FF383A8B}">
      <dsp:nvSpPr>
        <dsp:cNvPr id="0" name=""/>
        <dsp:cNvSpPr/>
      </dsp:nvSpPr>
      <dsp:spPr>
        <a:xfrm>
          <a:off x="2368152" y="215726"/>
          <a:ext cx="4101654" cy="8581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ar-DZ" sz="3200" b="1" kern="1200" dirty="0" smtClean="0"/>
            <a:t>المالية كمجال للمعرفة</a:t>
          </a:r>
          <a:endParaRPr lang="fr-FR" sz="3200" b="1" kern="1200" dirty="0"/>
        </a:p>
      </dsp:txBody>
      <dsp:txXfrm>
        <a:off x="2368152" y="215726"/>
        <a:ext cx="4101654" cy="858126"/>
      </dsp:txXfrm>
    </dsp:sp>
    <dsp:sp modelId="{8FC1FAAE-0219-416A-8747-E0EEE2B754E3}">
      <dsp:nvSpPr>
        <dsp:cNvPr id="0" name=""/>
        <dsp:cNvSpPr/>
      </dsp:nvSpPr>
      <dsp:spPr>
        <a:xfrm>
          <a:off x="260730" y="1454179"/>
          <a:ext cx="2873531" cy="7844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4EFC30-B3BA-4BC1-95AA-27F54395C047}">
      <dsp:nvSpPr>
        <dsp:cNvPr id="0" name=""/>
        <dsp:cNvSpPr/>
      </dsp:nvSpPr>
      <dsp:spPr>
        <a:xfrm>
          <a:off x="487808" y="1669904"/>
          <a:ext cx="2873531" cy="7844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ar-DZ" sz="3200" b="1" kern="1200" dirty="0" smtClean="0"/>
            <a:t>الإدارة المالية</a:t>
          </a:r>
          <a:endParaRPr lang="fr-FR" sz="3200" b="1" kern="1200" dirty="0"/>
        </a:p>
      </dsp:txBody>
      <dsp:txXfrm>
        <a:off x="487808" y="1669904"/>
        <a:ext cx="2873531" cy="784452"/>
      </dsp:txXfrm>
    </dsp:sp>
    <dsp:sp modelId="{E8B07D18-3C8D-44E2-B095-9D06C696AD68}">
      <dsp:nvSpPr>
        <dsp:cNvPr id="0" name=""/>
        <dsp:cNvSpPr/>
      </dsp:nvSpPr>
      <dsp:spPr>
        <a:xfrm>
          <a:off x="-227078" y="2833010"/>
          <a:ext cx="2043705" cy="8060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AF3CE6-18F6-42C3-87DD-18ECE529D415}">
      <dsp:nvSpPr>
        <dsp:cNvPr id="0" name=""/>
        <dsp:cNvSpPr/>
      </dsp:nvSpPr>
      <dsp:spPr>
        <a:xfrm>
          <a:off x="0" y="3048734"/>
          <a:ext cx="2043705" cy="8060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ar-DZ" sz="3200" b="1" kern="1200" dirty="0" err="1" smtClean="0"/>
            <a:t>......</a:t>
          </a:r>
          <a:endParaRPr lang="fr-FR" sz="3200" b="1" kern="1200" dirty="0"/>
        </a:p>
      </dsp:txBody>
      <dsp:txXfrm>
        <a:off x="0" y="3048734"/>
        <a:ext cx="2043705" cy="806021"/>
      </dsp:txXfrm>
    </dsp:sp>
    <dsp:sp modelId="{2041C1A0-ECFC-40EA-AFE1-FEE98B60F12A}">
      <dsp:nvSpPr>
        <dsp:cNvPr id="0" name=""/>
        <dsp:cNvSpPr/>
      </dsp:nvSpPr>
      <dsp:spPr>
        <a:xfrm>
          <a:off x="3170049" y="2833010"/>
          <a:ext cx="2043705" cy="8060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6685D1-D501-4DDD-8906-81E6978766EF}">
      <dsp:nvSpPr>
        <dsp:cNvPr id="0" name=""/>
        <dsp:cNvSpPr/>
      </dsp:nvSpPr>
      <dsp:spPr>
        <a:xfrm>
          <a:off x="3397127" y="3048734"/>
          <a:ext cx="2043705" cy="8060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ar-DZ" sz="3200" b="1" kern="1200" dirty="0" smtClean="0"/>
            <a:t>التمويل</a:t>
          </a:r>
          <a:endParaRPr lang="fr-FR" sz="3200" b="1" kern="1200" dirty="0"/>
        </a:p>
      </dsp:txBody>
      <dsp:txXfrm>
        <a:off x="3397127" y="3048734"/>
        <a:ext cx="2043705" cy="806021"/>
      </dsp:txXfrm>
    </dsp:sp>
    <dsp:sp modelId="{A6C1E559-CA63-4D8F-81DE-51A13172FC91}">
      <dsp:nvSpPr>
        <dsp:cNvPr id="0" name=""/>
        <dsp:cNvSpPr/>
      </dsp:nvSpPr>
      <dsp:spPr>
        <a:xfrm>
          <a:off x="5506080" y="1454179"/>
          <a:ext cx="2043705" cy="7495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9406C3-E6F6-420A-AE1F-E5AD8B7007E2}">
      <dsp:nvSpPr>
        <dsp:cNvPr id="0" name=""/>
        <dsp:cNvSpPr/>
      </dsp:nvSpPr>
      <dsp:spPr>
        <a:xfrm>
          <a:off x="5733158" y="1669904"/>
          <a:ext cx="2043705" cy="7495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ar-DZ" sz="3200" b="1" kern="1200" dirty="0" err="1" smtClean="0"/>
            <a:t>......</a:t>
          </a:r>
          <a:endParaRPr lang="fr-FR" sz="3200" b="1" kern="1200" dirty="0"/>
        </a:p>
      </dsp:txBody>
      <dsp:txXfrm>
        <a:off x="5733158" y="1669904"/>
        <a:ext cx="2043705" cy="7495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DC359964-4131-4C27-A1BA-775B9F247D34}" type="datetimeFigureOut">
              <a:rPr lang="fr-FR" smtClean="0"/>
              <a:t>11/02/2024</a:t>
            </a:fld>
            <a:endParaRPr lang="fr-FR"/>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E9F32433-1588-4308-AC97-9AA3CAAAF71F}"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9F32433-1588-4308-AC97-9AA3CAAAF71F}" type="slidenum">
              <a:rPr lang="fr-FR" smtClean="0"/>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746EE34-0FCD-478D-8ED8-B2F34D1E4CF3}" type="datetimeFigureOut">
              <a:rPr lang="fr-FR" smtClean="0"/>
              <a:pPr/>
              <a:t>11/02/2024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5BC1B6-66F1-4142-A4DC-D9D32D782E9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6EE34-0FCD-478D-8ED8-B2F34D1E4CF3}" type="datetimeFigureOut">
              <a:rPr lang="fr-FR" smtClean="0"/>
              <a:pPr/>
              <a:t>11/02/2024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5BC1B6-66F1-4142-A4DC-D9D32D782E9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8.wmf"/><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rtl="1"/>
            <a:r>
              <a:rPr lang="ar-DZ" sz="4800" b="1" dirty="0" smtClean="0">
                <a:solidFill>
                  <a:srgbClr val="FF0000"/>
                </a:solidFill>
              </a:rPr>
              <a:t>المحور الأول: مدخل إلى العلوم المالية</a:t>
            </a:r>
            <a:endParaRPr lang="fr-FR" sz="4800" dirty="0"/>
          </a:p>
        </p:txBody>
      </p:sp>
      <p:sp>
        <p:nvSpPr>
          <p:cNvPr id="3" name="Sous-titre 2"/>
          <p:cNvSpPr>
            <a:spLocks noGrp="1"/>
          </p:cNvSpPr>
          <p:nvPr>
            <p:ph type="subTitle" idx="1"/>
          </p:nvPr>
        </p:nvSpPr>
        <p:spPr/>
        <p:txBody>
          <a:bodyPr>
            <a:noAutofit/>
          </a:bodyPr>
          <a:lstStyle/>
          <a:p>
            <a:pPr algn="r" rtl="1">
              <a:buFont typeface="Wingdings" pitchFamily="2" charset="2"/>
              <a:buChar char="§"/>
            </a:pPr>
            <a:r>
              <a:rPr lang="ar-DZ" b="1" dirty="0" smtClean="0">
                <a:solidFill>
                  <a:srgbClr val="FF0000"/>
                </a:solidFill>
              </a:rPr>
              <a:t> </a:t>
            </a:r>
            <a:r>
              <a:rPr lang="ar-SA" b="1" dirty="0" smtClean="0">
                <a:solidFill>
                  <a:srgbClr val="FF0000"/>
                </a:solidFill>
              </a:rPr>
              <a:t>تعريف المالية</a:t>
            </a:r>
            <a:r>
              <a:rPr lang="ar-DZ" b="1" dirty="0" smtClean="0">
                <a:solidFill>
                  <a:srgbClr val="FF0000"/>
                </a:solidFill>
              </a:rPr>
              <a:t> و</a:t>
            </a:r>
            <a:r>
              <a:rPr lang="ar-SA" b="1" dirty="0" smtClean="0">
                <a:solidFill>
                  <a:srgbClr val="FF0000"/>
                </a:solidFill>
              </a:rPr>
              <a:t>أهمية العلوم المالية</a:t>
            </a:r>
            <a:r>
              <a:rPr lang="ar-DZ" b="1" dirty="0" err="1" smtClean="0">
                <a:solidFill>
                  <a:srgbClr val="FF0000"/>
                </a:solidFill>
              </a:rPr>
              <a:t>؛</a:t>
            </a:r>
            <a:endParaRPr lang="fr-FR" b="1" dirty="0" smtClean="0">
              <a:solidFill>
                <a:srgbClr val="FF0000"/>
              </a:solidFill>
            </a:endParaRPr>
          </a:p>
          <a:p>
            <a:pPr algn="r" rtl="1">
              <a:buFont typeface="Wingdings" pitchFamily="2" charset="2"/>
              <a:buChar char="§"/>
            </a:pPr>
            <a:r>
              <a:rPr lang="ar-DZ" b="1" dirty="0" smtClean="0">
                <a:solidFill>
                  <a:srgbClr val="FF0000"/>
                </a:solidFill>
              </a:rPr>
              <a:t> </a:t>
            </a:r>
            <a:r>
              <a:rPr lang="ar-SA" b="1" dirty="0" smtClean="0">
                <a:solidFill>
                  <a:srgbClr val="FF0000"/>
                </a:solidFill>
              </a:rPr>
              <a:t>موقع النظرية المالية من النظرية الاقتصادية</a:t>
            </a:r>
            <a:r>
              <a:rPr lang="ar-DZ" b="1" dirty="0" err="1" smtClean="0">
                <a:solidFill>
                  <a:srgbClr val="FF0000"/>
                </a:solidFill>
              </a:rPr>
              <a:t>؛</a:t>
            </a:r>
            <a:endParaRPr lang="fr-FR" b="1" dirty="0" smtClean="0">
              <a:solidFill>
                <a:srgbClr val="FF0000"/>
              </a:solidFill>
            </a:endParaRPr>
          </a:p>
          <a:p>
            <a:pPr algn="r" rtl="1">
              <a:buFont typeface="Wingdings" pitchFamily="2" charset="2"/>
              <a:buChar char="§"/>
            </a:pPr>
            <a:r>
              <a:rPr lang="ar-DZ" b="1" dirty="0" smtClean="0">
                <a:solidFill>
                  <a:srgbClr val="FF0000"/>
                </a:solidFill>
              </a:rPr>
              <a:t> </a:t>
            </a:r>
            <a:r>
              <a:rPr lang="ar-SA" b="1" dirty="0" smtClean="0">
                <a:solidFill>
                  <a:srgbClr val="FF0000"/>
                </a:solidFill>
              </a:rPr>
              <a:t>ظهور النظرية المالية الحديثة</a:t>
            </a:r>
            <a:r>
              <a:rPr lang="ar-DZ" b="1" dirty="0" err="1" smtClean="0">
                <a:solidFill>
                  <a:srgbClr val="FF0000"/>
                </a:solidFill>
              </a:rPr>
              <a:t>؛</a:t>
            </a:r>
            <a:endParaRPr lang="ar-DZ" b="1" dirty="0" smtClean="0">
              <a:solidFill>
                <a:srgbClr val="FF0000"/>
              </a:solidFill>
            </a:endParaRPr>
          </a:p>
          <a:p>
            <a:pPr algn="r" rtl="1">
              <a:buFont typeface="Wingdings" pitchFamily="2" charset="2"/>
              <a:buChar char="§"/>
            </a:pPr>
            <a:r>
              <a:rPr lang="ar-DZ" b="1" dirty="0" smtClean="0">
                <a:solidFill>
                  <a:srgbClr val="FF0000"/>
                </a:solidFill>
              </a:rPr>
              <a:t> الهدف من الادارة المالية.</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84784"/>
            <a:ext cx="8229600" cy="4525963"/>
          </a:xfrm>
        </p:spPr>
        <p:txBody>
          <a:bodyPr>
            <a:noAutofit/>
          </a:bodyPr>
          <a:lstStyle/>
          <a:p>
            <a:pPr algn="r" rtl="1"/>
            <a:r>
              <a:rPr lang="ar-SA" b="1" dirty="0" smtClean="0"/>
              <a:t>الأسواق المالية</a:t>
            </a:r>
            <a:r>
              <a:rPr lang="ar-DZ" b="1" dirty="0" err="1" smtClean="0"/>
              <a:t>:</a:t>
            </a:r>
            <a:r>
              <a:rPr lang="ar-SA" b="1" dirty="0" smtClean="0"/>
              <a:t> يشمل </a:t>
            </a:r>
            <a:r>
              <a:rPr lang="ar-SA" b="1" dirty="0" smtClean="0"/>
              <a:t>هذا الحقل على آلية </a:t>
            </a:r>
            <a:r>
              <a:rPr lang="ar-SA" b="1" dirty="0" smtClean="0"/>
              <a:t>عمل أسواق الأوراق المالية</a:t>
            </a:r>
            <a:r>
              <a:rPr lang="ar-DZ" b="1" dirty="0" smtClean="0"/>
              <a:t> </a:t>
            </a:r>
            <a:r>
              <a:rPr lang="ar-SA" b="1" dirty="0" smtClean="0"/>
              <a:t>والأسواق </a:t>
            </a:r>
            <a:r>
              <a:rPr lang="ar-SA" b="1" dirty="0" smtClean="0"/>
              <a:t>النقدية</a:t>
            </a:r>
            <a:r>
              <a:rPr lang="ar-DZ" b="1" dirty="0" smtClean="0"/>
              <a:t> </a:t>
            </a:r>
            <a:r>
              <a:rPr lang="fr-FR" sz="3000" b="1" dirty="0" smtClean="0"/>
              <a:t>Capital and Money </a:t>
            </a:r>
            <a:r>
              <a:rPr lang="fr-FR" sz="3000" b="1" dirty="0" err="1" smtClean="0"/>
              <a:t>Markets</a:t>
            </a:r>
            <a:r>
              <a:rPr lang="ar-SA" b="1" dirty="0" err="1" smtClean="0"/>
              <a:t>.</a:t>
            </a:r>
            <a:r>
              <a:rPr lang="ar-DZ" b="1" dirty="0" smtClean="0"/>
              <a:t> </a:t>
            </a:r>
            <a:r>
              <a:rPr lang="ar-SA" b="1" dirty="0" smtClean="0"/>
              <a:t>فإذا ما رغب أحد أن يتخصص في أحد حقول هذا </a:t>
            </a:r>
            <a:r>
              <a:rPr lang="ar-SA" b="1" dirty="0" err="1" smtClean="0"/>
              <a:t>المجال،</a:t>
            </a:r>
            <a:r>
              <a:rPr lang="ar-SA" b="1" dirty="0" smtClean="0"/>
              <a:t> </a:t>
            </a:r>
            <a:r>
              <a:rPr lang="ar-DZ" b="1" dirty="0" smtClean="0"/>
              <a:t>و</a:t>
            </a:r>
            <a:r>
              <a:rPr lang="ar-SA" b="1" dirty="0" smtClean="0"/>
              <a:t>لكي ينجح في عمله المستقبلي فان</a:t>
            </a:r>
            <a:r>
              <a:rPr lang="ar-DZ" b="1" dirty="0" smtClean="0"/>
              <a:t> </a:t>
            </a:r>
            <a:r>
              <a:rPr lang="ar-SA" b="1" dirty="0" smtClean="0"/>
              <a:t>عليه أن</a:t>
            </a:r>
            <a:r>
              <a:rPr lang="ar-DZ" b="1" dirty="0" smtClean="0"/>
              <a:t> </a:t>
            </a:r>
            <a:r>
              <a:rPr lang="ar-SA" b="1" dirty="0" smtClean="0"/>
              <a:t>يتعرف على الأنواع العديدة للأدوات المالية مثل</a:t>
            </a:r>
            <a:r>
              <a:rPr lang="ar-DZ" b="1" dirty="0" smtClean="0"/>
              <a:t> الأسهم والسندات </a:t>
            </a:r>
            <a:r>
              <a:rPr lang="ar-SA" b="1" dirty="0" smtClean="0"/>
              <a:t>وكيفية التعامل معها</a:t>
            </a:r>
            <a:r>
              <a:rPr lang="ar-DZ" b="1" dirty="0" smtClean="0"/>
              <a:t> </a:t>
            </a:r>
            <a:r>
              <a:rPr lang="ar-SA" b="1" dirty="0" smtClean="0"/>
              <a:t>بأشكالها وأنواعها، وطرق إصدارها، وكيفية</a:t>
            </a:r>
            <a:r>
              <a:rPr lang="ar-DZ" b="1" dirty="0" smtClean="0"/>
              <a:t> تداولها.</a:t>
            </a:r>
            <a:r>
              <a:rPr lang="ar-SA" b="1" dirty="0" smtClean="0"/>
              <a:t> كما أن عليه أن يتعرف على الأسباب التي تؤدي إلى ارتفاع وانخفاض معدلات </a:t>
            </a:r>
            <a:r>
              <a:rPr lang="ar-SA" b="1" dirty="0" err="1" smtClean="0"/>
              <a:t>الفائدة،</a:t>
            </a:r>
            <a:r>
              <a:rPr lang="ar-SA" b="1" dirty="0" smtClean="0"/>
              <a:t> </a:t>
            </a:r>
            <a:r>
              <a:rPr lang="ar-DZ" b="1" dirty="0" smtClean="0"/>
              <a:t>وأسعار ا</a:t>
            </a:r>
            <a:r>
              <a:rPr lang="ar-SA" b="1" dirty="0" smtClean="0"/>
              <a:t>لأدوات المالية</a:t>
            </a:r>
            <a:r>
              <a:rPr lang="ar-DZ" b="1" dirty="0" err="1" smtClean="0"/>
              <a:t>.</a:t>
            </a:r>
            <a:endParaRPr lang="fr-FR"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836712"/>
            <a:ext cx="8229600" cy="4525963"/>
          </a:xfrm>
        </p:spPr>
        <p:txBody>
          <a:bodyPr>
            <a:noAutofit/>
          </a:bodyPr>
          <a:lstStyle/>
          <a:p>
            <a:pPr algn="r" rtl="1"/>
            <a:r>
              <a:rPr lang="ar-DZ" b="1" dirty="0" smtClean="0"/>
              <a:t>المؤسسات </a:t>
            </a:r>
            <a:r>
              <a:rPr lang="ar-SA" b="1" dirty="0" smtClean="0"/>
              <a:t>المالية</a:t>
            </a:r>
            <a:r>
              <a:rPr lang="ar-DZ" b="1" dirty="0" err="1" smtClean="0"/>
              <a:t>:</a:t>
            </a:r>
            <a:r>
              <a:rPr lang="ar-DZ" b="1" dirty="0" smtClean="0"/>
              <a:t> </a:t>
            </a:r>
            <a:r>
              <a:rPr lang="ar-SA" b="1" dirty="0" smtClean="0"/>
              <a:t>يحتوي هذا الحقل </a:t>
            </a:r>
            <a:r>
              <a:rPr lang="ar-SA" b="1" dirty="0" smtClean="0"/>
              <a:t>على</a:t>
            </a:r>
            <a:r>
              <a:rPr lang="ar-DZ" b="1" dirty="0" smtClean="0"/>
              <a:t> ما يسمى </a:t>
            </a:r>
            <a:r>
              <a:rPr lang="ar-DZ" b="1" dirty="0" err="1" smtClean="0"/>
              <a:t>بـ</a:t>
            </a:r>
            <a:r>
              <a:rPr lang="ar-SA" b="1" dirty="0" smtClean="0"/>
              <a:t> </a:t>
            </a:r>
            <a:r>
              <a:rPr lang="ar-DZ" b="1" dirty="0" smtClean="0"/>
              <a:t>الخدمات المالية </a:t>
            </a:r>
            <a:r>
              <a:rPr lang="fr-FR" sz="3000" b="1" dirty="0" smtClean="0"/>
              <a:t>Financial services</a:t>
            </a:r>
            <a:r>
              <a:rPr lang="ar-DZ" b="1" dirty="0" smtClean="0"/>
              <a:t>، وهي </a:t>
            </a:r>
            <a:r>
              <a:rPr lang="ar-DZ" b="1" dirty="0" smtClean="0"/>
              <a:t>ذلك </a:t>
            </a:r>
            <a:r>
              <a:rPr lang="ar-DZ" b="1" dirty="0" smtClean="0"/>
              <a:t>المجال </a:t>
            </a:r>
            <a:r>
              <a:rPr lang="ar-DZ" b="1" dirty="0" smtClean="0"/>
              <a:t>الذي يهتم بتصميم </a:t>
            </a:r>
            <a:r>
              <a:rPr lang="ar-DZ" b="1" dirty="0" err="1" smtClean="0"/>
              <a:t>وتوصيل </a:t>
            </a:r>
            <a:r>
              <a:rPr lang="ar-DZ" b="1" dirty="0" smtClean="0"/>
              <a:t>(تقديم) الخدمة والنصيحة المالية إلى الأفراد والشركات والحكومات، وتتضمن العديد من فرص العمل في البنوك وشركات التأمين وصناديق الاستثمار وشركات السمسرة وغيرها من المؤسسات المالية.</a:t>
            </a:r>
          </a:p>
          <a:p>
            <a:pPr algn="r" rtl="1"/>
            <a:r>
              <a:rPr lang="ar-DZ" b="1" dirty="0" smtClean="0"/>
              <a:t> </a:t>
            </a:r>
            <a:r>
              <a:rPr lang="ar-DZ" b="1" dirty="0" smtClean="0"/>
              <a:t>المالية الدولية: يهتم هذا المجال من مجالات المالية بتدفق الأموال بين </a:t>
            </a:r>
            <a:r>
              <a:rPr lang="ar-DZ" b="1" dirty="0" err="1" smtClean="0"/>
              <a:t>الدول </a:t>
            </a:r>
            <a:r>
              <a:rPr lang="ar-DZ" b="1" dirty="0" smtClean="0"/>
              <a:t>(تمويل دولي، </a:t>
            </a:r>
            <a:r>
              <a:rPr lang="ar-DZ" b="1" dirty="0" err="1" smtClean="0"/>
              <a:t>إستثمار</a:t>
            </a:r>
            <a:r>
              <a:rPr lang="ar-DZ" b="1" dirty="0" smtClean="0"/>
              <a:t> أجنبي)، وتطوير الأدوات اللازمة للتعامل مع المشاكل التي تتعلق بإدارة تلك الأموال مثل أسعار الصرف، أسعار الفائدة، التضخم، </a:t>
            </a:r>
            <a:r>
              <a:rPr lang="ar-DZ" b="1" dirty="0" err="1" smtClean="0"/>
              <a:t>الضرائب </a:t>
            </a:r>
            <a:r>
              <a:rPr lang="ar-DZ" b="1" dirty="0" smtClean="0"/>
              <a:t>...</a:t>
            </a:r>
            <a:r>
              <a:rPr lang="ar-DZ" b="1" dirty="0" err="1" smtClean="0"/>
              <a:t>إلخ</a:t>
            </a:r>
            <a:r>
              <a:rPr lang="ar-DZ" b="1" dirty="0" err="1" smtClean="0"/>
              <a:t>.</a:t>
            </a:r>
            <a:endParaRPr lang="fr-FR"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340768"/>
            <a:ext cx="8229600" cy="4525963"/>
          </a:xfrm>
        </p:spPr>
        <p:txBody>
          <a:bodyPr>
            <a:noAutofit/>
          </a:bodyPr>
          <a:lstStyle/>
          <a:p>
            <a:pPr algn="r" rtl="1"/>
            <a:r>
              <a:rPr lang="ar-DZ" b="1" dirty="0" smtClean="0"/>
              <a:t>الإدارة المالية في </a:t>
            </a:r>
            <a:r>
              <a:rPr lang="ar-SA" b="1" dirty="0" smtClean="0"/>
              <a:t>ال</a:t>
            </a:r>
            <a:r>
              <a:rPr lang="ar-DZ" b="1" dirty="0" smtClean="0"/>
              <a:t>مؤسس</a:t>
            </a:r>
            <a:r>
              <a:rPr lang="ar-SA" b="1" dirty="0" smtClean="0"/>
              <a:t>ات</a:t>
            </a:r>
            <a:r>
              <a:rPr lang="ar-DZ" b="1" dirty="0" err="1" smtClean="0"/>
              <a:t>:</a:t>
            </a:r>
            <a:r>
              <a:rPr lang="ar-SA" b="1" dirty="0" smtClean="0"/>
              <a:t> يعتبر هذا الجانب من أشمل المجالات وأوسعها، إذ يوفر </a:t>
            </a:r>
            <a:r>
              <a:rPr lang="ar-SA" b="1" dirty="0" err="1" smtClean="0"/>
              <a:t>لمتخصصه</a:t>
            </a:r>
            <a:r>
              <a:rPr lang="ar-SA" b="1" dirty="0" smtClean="0"/>
              <a:t> فرص عمل كثيرة</a:t>
            </a:r>
            <a:r>
              <a:rPr lang="ar-DZ" b="1" dirty="0" smtClean="0"/>
              <a:t> </a:t>
            </a:r>
            <a:r>
              <a:rPr lang="ar-SA" b="1" dirty="0" smtClean="0"/>
              <a:t>ومتعددة</a:t>
            </a:r>
            <a:r>
              <a:rPr lang="ar-DZ" b="1" dirty="0" err="1" smtClean="0"/>
              <a:t>،</a:t>
            </a:r>
            <a:r>
              <a:rPr lang="ar-SA" b="1" dirty="0" smtClean="0"/>
              <a:t> ولكن بالمقابل يتطلب من المتخصص بهذا الحقل الالمام التام بجميع الحقول الأخرى،</a:t>
            </a:r>
            <a:r>
              <a:rPr lang="ar-DZ" b="1" dirty="0" smtClean="0"/>
              <a:t> </a:t>
            </a:r>
            <a:r>
              <a:rPr lang="ar-SA" b="1" dirty="0" smtClean="0"/>
              <a:t>فعندما يشغل شخص ما وظيفة المدير المالي، فإنه سيكون </a:t>
            </a:r>
            <a:r>
              <a:rPr lang="ar-SA" b="1" dirty="0" err="1" smtClean="0"/>
              <a:t>مسؤولا</a:t>
            </a:r>
            <a:r>
              <a:rPr lang="ar-SA" b="1" dirty="0" smtClean="0"/>
              <a:t> عن تحديد مصادر التمويل، وكيفية</a:t>
            </a:r>
            <a:r>
              <a:rPr lang="ar-DZ" b="1" dirty="0" smtClean="0"/>
              <a:t> </a:t>
            </a:r>
            <a:r>
              <a:rPr lang="ar-SA" b="1" dirty="0" smtClean="0"/>
              <a:t>استثمارها في الشركات</a:t>
            </a:r>
            <a:r>
              <a:rPr lang="ar-DZ" b="1" dirty="0" err="1" smtClean="0"/>
              <a:t>،</a:t>
            </a:r>
            <a:r>
              <a:rPr lang="ar-SA" b="1" dirty="0" smtClean="0"/>
              <a:t> لذلك فإننا سنعطي هذا الموضوع أهمية خاصة في الم</a:t>
            </a:r>
            <a:r>
              <a:rPr lang="ar-DZ" b="1" dirty="0" smtClean="0"/>
              <a:t>حاور</a:t>
            </a:r>
            <a:r>
              <a:rPr lang="ar-SA" b="1" dirty="0" smtClean="0"/>
              <a:t> القادمة</a:t>
            </a:r>
            <a:r>
              <a:rPr lang="ar-SA" b="1" dirty="0" smtClean="0"/>
              <a:t>.</a:t>
            </a:r>
            <a:endParaRPr lang="ar-DZ" b="1" dirty="0" smtClean="0"/>
          </a:p>
          <a:p>
            <a:pPr algn="r" rtl="1">
              <a:buNone/>
            </a:pPr>
            <a:r>
              <a:rPr lang="ar-DZ" b="1" dirty="0" smtClean="0"/>
              <a:t>و</a:t>
            </a:r>
            <a:r>
              <a:rPr lang="ar-SA" b="1" dirty="0" smtClean="0"/>
              <a:t>شم</a:t>
            </a:r>
            <a:r>
              <a:rPr lang="ar-DZ" b="1" dirty="0" smtClean="0"/>
              <a:t>و</a:t>
            </a:r>
            <a:r>
              <a:rPr lang="ar-SA" b="1" dirty="0" smtClean="0"/>
              <a:t>ل</a:t>
            </a:r>
            <a:r>
              <a:rPr lang="ar-DZ" b="1" dirty="0" err="1" smtClean="0"/>
              <a:t>ية</a:t>
            </a:r>
            <a:r>
              <a:rPr lang="ar-SA" b="1" dirty="0" smtClean="0"/>
              <a:t> مجال</a:t>
            </a:r>
            <a:r>
              <a:rPr lang="ar-DZ" b="1" dirty="0" smtClean="0"/>
              <a:t> الإدارة المالية يتأتى من كونها تتضمن </a:t>
            </a:r>
            <a:r>
              <a:rPr lang="ar-DZ" b="1" dirty="0" smtClean="0"/>
              <a:t>تولي الشؤون المالية لأي نوع من المؤسسات سواء كانت مالية أو غير مالية، خاصة أو عامة، كبيرة أو صغيرة، تهدف إلى الربح أو لا تهدف إلى الربح.</a:t>
            </a:r>
            <a:endParaRPr lang="fr-FR"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2"/>
          <p:cNvPicPr>
            <a:picLocks noChangeAspect="1" noChangeArrowheads="1"/>
          </p:cNvPicPr>
          <p:nvPr/>
        </p:nvPicPr>
        <p:blipFill>
          <a:blip r:embed="rId2" cstate="print"/>
          <a:srcRect/>
          <a:stretch>
            <a:fillRect/>
          </a:stretch>
        </p:blipFill>
        <p:spPr bwMode="auto">
          <a:xfrm>
            <a:off x="107504" y="260648"/>
            <a:ext cx="8928992" cy="62646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rtl="1"/>
            <a:r>
              <a:rPr lang="ar-DZ" b="1" dirty="0" err="1" smtClean="0">
                <a:solidFill>
                  <a:srgbClr val="FF0000"/>
                </a:solidFill>
              </a:rPr>
              <a:t>ثانيا:</a:t>
            </a:r>
            <a:r>
              <a:rPr lang="ar-DZ" b="1" dirty="0" smtClean="0">
                <a:solidFill>
                  <a:srgbClr val="FF0000"/>
                </a:solidFill>
              </a:rPr>
              <a:t> </a:t>
            </a:r>
            <a:r>
              <a:rPr lang="ar-SA" b="1" dirty="0" smtClean="0">
                <a:solidFill>
                  <a:srgbClr val="FF0000"/>
                </a:solidFill>
              </a:rPr>
              <a:t>موقع النظرية المالية من النظرية </a:t>
            </a:r>
            <a:r>
              <a:rPr lang="ar-SA" b="1" dirty="0" smtClean="0">
                <a:solidFill>
                  <a:srgbClr val="FF0000"/>
                </a:solidFill>
              </a:rPr>
              <a:t>الاقتصادية</a:t>
            </a:r>
            <a:endParaRPr lang="fr-FR" dirty="0"/>
          </a:p>
        </p:txBody>
      </p:sp>
      <p:sp>
        <p:nvSpPr>
          <p:cNvPr id="3" name="Espace réservé du contenu 2"/>
          <p:cNvSpPr>
            <a:spLocks noGrp="1"/>
          </p:cNvSpPr>
          <p:nvPr>
            <p:ph idx="1"/>
          </p:nvPr>
        </p:nvSpPr>
        <p:spPr>
          <a:xfrm>
            <a:off x="457200" y="1484784"/>
            <a:ext cx="8229600" cy="4525963"/>
          </a:xfrm>
        </p:spPr>
        <p:txBody>
          <a:bodyPr>
            <a:noAutofit/>
          </a:bodyPr>
          <a:lstStyle/>
          <a:p>
            <a:pPr algn="r" rtl="1">
              <a:lnSpc>
                <a:spcPct val="110000"/>
              </a:lnSpc>
              <a:buNone/>
            </a:pPr>
            <a:r>
              <a:rPr lang="ar-DZ" b="1" dirty="0" smtClean="0"/>
              <a:t>الإلمام بجوانب المعرفة المذكورة سابقا مطلوب لاتخاذ قرارات مالية رشيدة، ولكن أكثر الجوانب ضرورة وأهمية من وجهة نظر رجال الإدارة المالية </a:t>
            </a:r>
            <a:r>
              <a:rPr lang="ar-DZ" b="1" dirty="0" err="1" smtClean="0"/>
              <a:t>هو </a:t>
            </a:r>
            <a:r>
              <a:rPr lang="ar-DZ" b="1" dirty="0" smtClean="0"/>
              <a:t>”المناخ </a:t>
            </a:r>
            <a:r>
              <a:rPr lang="ar-DZ" b="1" dirty="0" err="1" smtClean="0"/>
              <a:t>الاقتصادي“.</a:t>
            </a:r>
            <a:r>
              <a:rPr lang="ar-DZ" b="1" dirty="0" smtClean="0"/>
              <a:t> ويعرف الاقتصاد عادة أنه دراسة استخدام الموارد المحدودة لمقابلة أهداف المجتمع، وإذا نظرنا إلى القرارات التي تتخذ داخل </a:t>
            </a:r>
            <a:r>
              <a:rPr lang="ar-DZ" b="1" dirty="0" err="1" smtClean="0"/>
              <a:t>المؤسسة </a:t>
            </a:r>
            <a:r>
              <a:rPr lang="ar-DZ" b="1" dirty="0" smtClean="0"/>
              <a:t>– سواء كانت قرارات انتاجية أم تسويقية أم </a:t>
            </a:r>
            <a:r>
              <a:rPr lang="ar-DZ" b="1" dirty="0" err="1" smtClean="0"/>
              <a:t>مالية </a:t>
            </a:r>
            <a:r>
              <a:rPr lang="ar-DZ" b="1" dirty="0" smtClean="0"/>
              <a:t>– فإننا نجد أنها تهدف إلى تحقيق نفس </a:t>
            </a:r>
            <a:r>
              <a:rPr lang="ar-DZ" b="1" dirty="0" err="1" smtClean="0"/>
              <a:t>الشيء </a:t>
            </a:r>
            <a:r>
              <a:rPr lang="ar-DZ" b="1" dirty="0" smtClean="0"/>
              <a:t>”</a:t>
            </a:r>
            <a:r>
              <a:rPr lang="ar-DZ" b="1" dirty="0" err="1" smtClean="0"/>
              <a:t>الإستخدام</a:t>
            </a:r>
            <a:r>
              <a:rPr lang="ar-DZ" b="1" dirty="0" smtClean="0"/>
              <a:t> الأمثل </a:t>
            </a:r>
            <a:r>
              <a:rPr lang="ar-DZ" b="1" dirty="0" err="1" smtClean="0"/>
              <a:t>للموارد“.</a:t>
            </a:r>
            <a:r>
              <a:rPr lang="ar-DZ" b="1" dirty="0" smtClean="0"/>
              <a:t> وعلى هذا الأساس فإنه يمكن اعتبار الإدارة المالية جانبا من جوانب النظرية الاقتصادية للمؤسسة.</a:t>
            </a:r>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8229600" cy="4525963"/>
          </a:xfrm>
        </p:spPr>
        <p:txBody>
          <a:bodyPr>
            <a:noAutofit/>
          </a:bodyPr>
          <a:lstStyle/>
          <a:p>
            <a:pPr algn="r" rtl="1">
              <a:lnSpc>
                <a:spcPct val="110000"/>
              </a:lnSpc>
              <a:buNone/>
            </a:pPr>
            <a:r>
              <a:rPr lang="ar-SA" b="1" dirty="0" smtClean="0"/>
              <a:t>العلوم المالية في شكلها الحديث هي وليدة الخمسينات من القرن العشرين وتعتبر من أقصر العلوم عمراً ولكن تفوق</a:t>
            </a:r>
            <a:r>
              <a:rPr lang="ar-DZ" b="1" dirty="0" smtClean="0"/>
              <a:t>ت في تطورها</a:t>
            </a:r>
            <a:r>
              <a:rPr lang="ar-SA" b="1" dirty="0" smtClean="0"/>
              <a:t> على كثير من العلوم الاقتصادية الكلاسيكية</a:t>
            </a:r>
            <a:r>
              <a:rPr lang="ar-SA" b="1" dirty="0" smtClean="0"/>
              <a:t>.</a:t>
            </a:r>
            <a:endParaRPr lang="ar-DZ" b="1" dirty="0" smtClean="0"/>
          </a:p>
          <a:p>
            <a:pPr algn="r" rtl="1">
              <a:lnSpc>
                <a:spcPct val="110000"/>
              </a:lnSpc>
              <a:buNone/>
            </a:pPr>
            <a:r>
              <a:rPr lang="ar-DZ" b="1" dirty="0" smtClean="0"/>
              <a:t>وللمالية مبادئ ونظريات منها ما تم تطويره من قبل علماء المالية ومنها ما هو مستمد من المحاسبة والاقتصاد والعلوم الاجتماعية الأخرى، ولا شك أن للمالية </a:t>
            </a:r>
            <a:r>
              <a:rPr lang="ar-DZ" b="1" dirty="0" err="1" smtClean="0"/>
              <a:t>مصطلحاتها</a:t>
            </a:r>
            <a:r>
              <a:rPr lang="ar-DZ" b="1" dirty="0" smtClean="0"/>
              <a:t> الخاصة </a:t>
            </a:r>
            <a:r>
              <a:rPr lang="ar-DZ" b="1" dirty="0" err="1" smtClean="0"/>
              <a:t>بها</a:t>
            </a:r>
            <a:r>
              <a:rPr lang="ar-DZ" b="1" dirty="0" smtClean="0"/>
              <a:t> مثلها في ذلك مثل أي مجال آخر </a:t>
            </a:r>
            <a:r>
              <a:rPr lang="ar-DZ" b="1" dirty="0" err="1" smtClean="0"/>
              <a:t>للمعرفة.</a:t>
            </a:r>
            <a:r>
              <a:rPr lang="ar-DZ" b="1" dirty="0" smtClean="0"/>
              <a:t> ولكن المبادئ الرئيسية للمالية والكثير من </a:t>
            </a:r>
            <a:r>
              <a:rPr lang="ar-DZ" b="1" dirty="0" err="1" smtClean="0"/>
              <a:t>مصطلحاتها</a:t>
            </a:r>
            <a:r>
              <a:rPr lang="ar-DZ" b="1" dirty="0" smtClean="0"/>
              <a:t> مأخوذة من علم الاقتصاد، خاصة فيما يتعلق بالأسعار والتكاليف وسلوك الأسواق.</a:t>
            </a:r>
          </a:p>
          <a:p>
            <a:pPr algn="r" rtl="1">
              <a:lnSpc>
                <a:spcPct val="110000"/>
              </a:lnSpc>
              <a:buNone/>
            </a:pPr>
            <a:endParaRPr lang="ar-DZ" b="1" dirty="0" smtClean="0"/>
          </a:p>
        </p:txBody>
      </p:sp>
      <p:sp>
        <p:nvSpPr>
          <p:cNvPr id="4" name="Titre 3"/>
          <p:cNvSpPr>
            <a:spLocks noGrp="1"/>
          </p:cNvSpPr>
          <p:nvPr>
            <p:ph type="title"/>
          </p:nvPr>
        </p:nvSpPr>
        <p:spPr/>
        <p:txBody>
          <a:bodyPr/>
          <a:lstStyle/>
          <a:p>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والإلمام بهذه </a:t>
            </a:r>
            <a:r>
              <a:rPr lang="ar-DZ" b="1" dirty="0" err="1" smtClean="0"/>
              <a:t>المتغيرات </a:t>
            </a:r>
            <a:r>
              <a:rPr lang="ar-DZ" b="1" dirty="0" smtClean="0"/>
              <a:t>(الأسعار، التكاليف، سلوك الأسواق وغيرها) يعتبر أمرا ضروريا لاتخاذ أي قرار </a:t>
            </a:r>
            <a:r>
              <a:rPr lang="ar-DZ" b="1" dirty="0" err="1" smtClean="0"/>
              <a:t>مالي.</a:t>
            </a:r>
            <a:r>
              <a:rPr lang="ar-DZ" b="1" dirty="0" smtClean="0"/>
              <a:t> ويجب على دارس المالية أن يكون رجل اقتصاد أولا حتى يتمكن من اتخاذ قرارات رشيدة، إذ يجب عليه أن يكون على معرفة جيدة بكل من قوانين العرض والطلب ومفاهيم توازن الأسعار، وتكلفة الفرصة البديلة، والمنافسة، ومفاهيم العوائد الحدية.</a:t>
            </a:r>
            <a:endParaRPr lang="fr-F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SA" sz="4000" b="1" dirty="0" smtClean="0">
                <a:solidFill>
                  <a:srgbClr val="FF0000"/>
                </a:solidFill>
              </a:rPr>
              <a:t>ظهور النظرية المالية الحديثة</a:t>
            </a:r>
            <a:endParaRPr lang="fr-FR" sz="4000" dirty="0"/>
          </a:p>
        </p:txBody>
      </p:sp>
      <p:sp>
        <p:nvSpPr>
          <p:cNvPr id="3" name="Espace réservé du contenu 2"/>
          <p:cNvSpPr>
            <a:spLocks noGrp="1"/>
          </p:cNvSpPr>
          <p:nvPr>
            <p:ph idx="1"/>
          </p:nvPr>
        </p:nvSpPr>
        <p:spPr>
          <a:xfrm>
            <a:off x="457200" y="1484784"/>
            <a:ext cx="8229600" cy="4525963"/>
          </a:xfrm>
        </p:spPr>
        <p:txBody>
          <a:bodyPr>
            <a:noAutofit/>
          </a:bodyPr>
          <a:lstStyle/>
          <a:p>
            <a:pPr algn="r" rtl="1">
              <a:lnSpc>
                <a:spcPct val="110000"/>
              </a:lnSpc>
              <a:buNone/>
            </a:pPr>
            <a:r>
              <a:rPr lang="ar-DZ" b="1" dirty="0" smtClean="0"/>
              <a:t>يستعمل مصطلح النظرية المالية الحديثة</a:t>
            </a:r>
            <a:r>
              <a:rPr lang="fr-FR" sz="3000" b="1" dirty="0" smtClean="0"/>
              <a:t>Modern</a:t>
            </a:r>
            <a:r>
              <a:rPr lang="fr-FR" b="1" dirty="0" smtClean="0"/>
              <a:t> </a:t>
            </a:r>
            <a:r>
              <a:rPr lang="fr-FR" sz="3000" b="1" dirty="0" smtClean="0"/>
              <a:t>Financial</a:t>
            </a:r>
            <a:r>
              <a:rPr lang="fr-FR" b="1" dirty="0" smtClean="0"/>
              <a:t> </a:t>
            </a:r>
            <a:r>
              <a:rPr lang="fr-FR" sz="3000" b="1" dirty="0" err="1" smtClean="0"/>
              <a:t>Theory</a:t>
            </a:r>
            <a:r>
              <a:rPr lang="fr-FR" b="1" dirty="0" smtClean="0"/>
              <a:t> </a:t>
            </a:r>
            <a:r>
              <a:rPr lang="ar-DZ" b="1" dirty="0" smtClean="0"/>
              <a:t> للإشارة إلى جميع الأبحاث والنظريات التي ظهرت بعد سنة </a:t>
            </a:r>
            <a:r>
              <a:rPr lang="ar-DZ" sz="3000" b="1" dirty="0" smtClean="0"/>
              <a:t>1952</a:t>
            </a:r>
            <a:r>
              <a:rPr lang="ar-DZ" b="1" dirty="0" smtClean="0"/>
              <a:t> وهو التاريخ الموافق لظهور النظرية الحديثة في بناء </a:t>
            </a:r>
            <a:r>
              <a:rPr lang="ar-DZ" b="1" dirty="0" err="1" smtClean="0"/>
              <a:t>المحفظة.</a:t>
            </a:r>
            <a:r>
              <a:rPr lang="ar-DZ" b="1" dirty="0" smtClean="0"/>
              <a:t> و</a:t>
            </a:r>
            <a:r>
              <a:rPr lang="ar-SA" b="1" dirty="0" smtClean="0"/>
              <a:t>يمكن </a:t>
            </a:r>
            <a:r>
              <a:rPr lang="ar-SA" b="1" dirty="0"/>
              <a:t>تقسيم </a:t>
            </a:r>
            <a:r>
              <a:rPr lang="ar-DZ" b="1" dirty="0" smtClean="0"/>
              <a:t>الاسهامات </a:t>
            </a:r>
            <a:r>
              <a:rPr lang="ar-DZ" b="1" dirty="0" smtClean="0"/>
              <a:t>النظرية في ال</a:t>
            </a:r>
            <a:r>
              <a:rPr lang="ar-SA" b="1" dirty="0" smtClean="0"/>
              <a:t>علوم الم</a:t>
            </a:r>
            <a:r>
              <a:rPr lang="ar-DZ" b="1" dirty="0" smtClean="0"/>
              <a:t>ال</a:t>
            </a:r>
            <a:r>
              <a:rPr lang="ar-SA" b="1" dirty="0" smtClean="0"/>
              <a:t>ي</a:t>
            </a:r>
            <a:r>
              <a:rPr lang="ar-DZ" b="1" dirty="0" smtClean="0"/>
              <a:t>ة</a:t>
            </a:r>
            <a:r>
              <a:rPr lang="ar-SA" b="1" dirty="0" smtClean="0"/>
              <a:t> </a:t>
            </a:r>
            <a:r>
              <a:rPr lang="ar-SA" b="1" dirty="0"/>
              <a:t>بعد الخمسينات من </a:t>
            </a:r>
            <a:r>
              <a:rPr lang="ar-SA" b="1" dirty="0" smtClean="0"/>
              <a:t>القرن </a:t>
            </a:r>
            <a:r>
              <a:rPr lang="ar-DZ" b="1" dirty="0" smtClean="0"/>
              <a:t>20</a:t>
            </a:r>
            <a:r>
              <a:rPr lang="ar-SA" b="1" dirty="0" smtClean="0"/>
              <a:t> </a:t>
            </a:r>
            <a:r>
              <a:rPr lang="ar-SA" b="1" dirty="0"/>
              <a:t>الى قسمين وهما: </a:t>
            </a:r>
            <a:r>
              <a:rPr lang="ar-SA" b="1" dirty="0" smtClean="0"/>
              <a:t>نظري</a:t>
            </a:r>
            <a:r>
              <a:rPr lang="ar-DZ" b="1" dirty="0" smtClean="0"/>
              <a:t>ة</a:t>
            </a:r>
            <a:r>
              <a:rPr lang="ar-SA" b="1" dirty="0" smtClean="0"/>
              <a:t> الاستثمار</a:t>
            </a:r>
            <a:r>
              <a:rPr lang="ar-DZ" b="1" dirty="0" smtClean="0"/>
              <a:t> </a:t>
            </a:r>
            <a:r>
              <a:rPr lang="ar-SA" b="1" dirty="0" smtClean="0"/>
              <a:t> </a:t>
            </a:r>
            <a:r>
              <a:rPr lang="ar-DZ" b="1" dirty="0" smtClean="0"/>
              <a:t>في </a:t>
            </a:r>
            <a:r>
              <a:rPr lang="ar-SA" b="1" dirty="0" smtClean="0"/>
              <a:t>مجال </a:t>
            </a:r>
            <a:r>
              <a:rPr lang="ar-DZ" b="1" dirty="0" err="1" smtClean="0"/>
              <a:t>”</a:t>
            </a:r>
            <a:r>
              <a:rPr lang="ar-SA" b="1" dirty="0" smtClean="0"/>
              <a:t>تسعير الأصول</a:t>
            </a:r>
            <a:r>
              <a:rPr lang="ar-DZ" b="1" dirty="0" err="1" smtClean="0"/>
              <a:t>“،</a:t>
            </a:r>
            <a:r>
              <a:rPr lang="ar-SA" b="1" dirty="0" smtClean="0"/>
              <a:t> </a:t>
            </a:r>
            <a:r>
              <a:rPr lang="ar-SA" b="1" dirty="0" smtClean="0"/>
              <a:t>ونظري</a:t>
            </a:r>
            <a:r>
              <a:rPr lang="ar-DZ" b="1" dirty="0" smtClean="0"/>
              <a:t>ة</a:t>
            </a:r>
            <a:r>
              <a:rPr lang="ar-SA" b="1" dirty="0" smtClean="0"/>
              <a:t> </a:t>
            </a:r>
            <a:r>
              <a:rPr lang="ar-SA" b="1" dirty="0" smtClean="0"/>
              <a:t>التمويل </a:t>
            </a:r>
            <a:r>
              <a:rPr lang="ar-DZ" b="1" dirty="0" smtClean="0"/>
              <a:t>في </a:t>
            </a:r>
            <a:r>
              <a:rPr lang="ar-SA" b="1" dirty="0" smtClean="0"/>
              <a:t>مجال </a:t>
            </a:r>
            <a:r>
              <a:rPr lang="ar-DZ" b="1" dirty="0" err="1" smtClean="0"/>
              <a:t>”</a:t>
            </a:r>
            <a:r>
              <a:rPr lang="ar-SA" b="1" dirty="0" smtClean="0"/>
              <a:t>تمويل الشركات</a:t>
            </a:r>
            <a:r>
              <a:rPr lang="ar-DZ" b="1" dirty="0" err="1" smtClean="0"/>
              <a:t>“</a:t>
            </a:r>
            <a:r>
              <a:rPr lang="ar-SA" b="1" dirty="0" err="1" smtClean="0"/>
              <a:t>.</a:t>
            </a:r>
            <a:r>
              <a:rPr lang="ar-SA" b="1" dirty="0" smtClean="0"/>
              <a:t> </a:t>
            </a:r>
            <a:r>
              <a:rPr lang="ar-DZ" b="1" dirty="0" smtClean="0"/>
              <a:t>ولقد ساهم </a:t>
            </a:r>
            <a:r>
              <a:rPr lang="ar-DZ" b="1" dirty="0" err="1" smtClean="0"/>
              <a:t>إنشغال</a:t>
            </a:r>
            <a:r>
              <a:rPr lang="ar-SA" b="1" dirty="0" smtClean="0"/>
              <a:t> الإدارة المالية </a:t>
            </a:r>
            <a:r>
              <a:rPr lang="ar-SA" b="1" dirty="0" err="1" smtClean="0"/>
              <a:t>بصن</a:t>
            </a:r>
            <a:r>
              <a:rPr lang="ar-DZ" b="1" dirty="0" smtClean="0"/>
              <a:t>ا</a:t>
            </a:r>
            <a:r>
              <a:rPr lang="ar-SA" b="1" dirty="0" smtClean="0"/>
              <a:t>ع</a:t>
            </a:r>
            <a:r>
              <a:rPr lang="ar-DZ" b="1" dirty="0" smtClean="0"/>
              <a:t>ة</a:t>
            </a:r>
            <a:r>
              <a:rPr lang="ar-SA" b="1" dirty="0" smtClean="0"/>
              <a:t> قرار</a:t>
            </a:r>
            <a:r>
              <a:rPr lang="ar-DZ" b="1" dirty="0" smtClean="0"/>
              <a:t>ات</a:t>
            </a:r>
            <a:r>
              <a:rPr lang="ar-SA" b="1" dirty="0" smtClean="0"/>
              <a:t> </a:t>
            </a:r>
            <a:r>
              <a:rPr lang="ar-DZ" b="1" dirty="0" smtClean="0"/>
              <a:t>ت</a:t>
            </a:r>
            <a:r>
              <a:rPr lang="ar-SA" b="1" dirty="0" smtClean="0"/>
              <a:t>عظم القيمة السوقية </a:t>
            </a:r>
            <a:r>
              <a:rPr lang="ar-DZ" b="1" dirty="0" err="1" smtClean="0"/>
              <a:t>للأسهم </a:t>
            </a:r>
            <a:r>
              <a:rPr lang="ar-DZ" b="1" dirty="0" smtClean="0"/>
              <a:t>– شيئا </a:t>
            </a:r>
            <a:r>
              <a:rPr lang="ar-DZ" b="1" dirty="0" err="1" smtClean="0"/>
              <a:t>فشيئا </a:t>
            </a:r>
            <a:r>
              <a:rPr lang="ar-DZ" b="1" dirty="0" smtClean="0"/>
              <a:t>- إلى تمتين </a:t>
            </a:r>
            <a:r>
              <a:rPr lang="ar-SA" b="1" dirty="0" smtClean="0"/>
              <a:t>ا</a:t>
            </a:r>
            <a:r>
              <a:rPr lang="ar-DZ" b="1" dirty="0" smtClean="0"/>
              <a:t>لا</a:t>
            </a:r>
            <a:r>
              <a:rPr lang="ar-SA" b="1" dirty="0" err="1" smtClean="0"/>
              <a:t>رتباط</a:t>
            </a:r>
            <a:r>
              <a:rPr lang="ar-SA" b="1" dirty="0" smtClean="0"/>
              <a:t> </a:t>
            </a:r>
            <a:r>
              <a:rPr lang="ar-DZ" b="1" dirty="0" smtClean="0"/>
              <a:t>بين </a:t>
            </a:r>
            <a:r>
              <a:rPr lang="ar-SA" b="1" dirty="0" smtClean="0"/>
              <a:t>نظرية </a:t>
            </a:r>
            <a:r>
              <a:rPr lang="ar-SA" b="1" dirty="0" smtClean="0"/>
              <a:t>الاستثمارات </a:t>
            </a:r>
            <a:r>
              <a:rPr lang="ar-DZ" b="1" dirty="0" smtClean="0"/>
              <a:t>و</a:t>
            </a:r>
            <a:r>
              <a:rPr lang="ar-SA" b="1" dirty="0" smtClean="0"/>
              <a:t>نظرية </a:t>
            </a:r>
            <a:r>
              <a:rPr lang="ar-SA" b="1" dirty="0" smtClean="0"/>
              <a:t>التمويل برباط وثيق</a:t>
            </a:r>
            <a:r>
              <a:rPr lang="ar-DZ" b="1" dirty="0" err="1" smtClean="0"/>
              <a:t>.</a:t>
            </a:r>
            <a:endParaRPr lang="fr-FR" b="1" dirty="0" smtClean="0"/>
          </a:p>
          <a:p>
            <a:pPr algn="r" rtl="1">
              <a:lnSpc>
                <a:spcPct val="110000"/>
              </a:lnSpc>
              <a:buNone/>
            </a:pPr>
            <a:endParaRPr lang="ar-DZ"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855365"/>
            <a:ext cx="8229600" cy="4525963"/>
          </a:xfrm>
        </p:spPr>
        <p:txBody>
          <a:bodyPr>
            <a:noAutofit/>
          </a:bodyPr>
          <a:lstStyle/>
          <a:p>
            <a:pPr algn="r" rtl="1">
              <a:buNone/>
            </a:pPr>
            <a:r>
              <a:rPr lang="ar-DZ" b="1" dirty="0" smtClean="0"/>
              <a:t>فيما يتعلق </a:t>
            </a:r>
            <a:r>
              <a:rPr lang="ar-DZ" b="1" dirty="0" smtClean="0"/>
              <a:t>بنظرية </a:t>
            </a:r>
            <a:r>
              <a:rPr lang="ar-DZ" b="1" dirty="0" smtClean="0"/>
              <a:t>الاستثمار كانت البداية مع هاري </a:t>
            </a:r>
            <a:r>
              <a:rPr lang="ar-SA" b="1" dirty="0" err="1" smtClean="0"/>
              <a:t>ماركويتز</a:t>
            </a:r>
            <a:r>
              <a:rPr lang="ar-SA" b="1" dirty="0" smtClean="0"/>
              <a:t> </a:t>
            </a:r>
            <a:r>
              <a:rPr lang="fr-FR" b="1" dirty="0" smtClean="0"/>
              <a:t> </a:t>
            </a:r>
            <a:r>
              <a:rPr lang="fr-FR" sz="3000" b="1" dirty="0" smtClean="0"/>
              <a:t>H. </a:t>
            </a:r>
            <a:r>
              <a:rPr lang="fr-FR" sz="3000" b="1" dirty="0" err="1" smtClean="0"/>
              <a:t>Markowitz</a:t>
            </a:r>
            <a:r>
              <a:rPr lang="fr-FR" sz="3000" b="1" dirty="0" smtClean="0"/>
              <a:t> </a:t>
            </a:r>
            <a:r>
              <a:rPr lang="ar-DZ" b="1" dirty="0" smtClean="0"/>
              <a:t>(</a:t>
            </a:r>
            <a:r>
              <a:rPr lang="ar-DZ" sz="3000" b="1" dirty="0" smtClean="0"/>
              <a:t>1952</a:t>
            </a:r>
            <a:r>
              <a:rPr lang="ar-DZ" b="1" dirty="0" err="1" smtClean="0"/>
              <a:t>)</a:t>
            </a:r>
            <a:r>
              <a:rPr lang="ar-DZ" b="1" dirty="0" smtClean="0"/>
              <a:t> </a:t>
            </a:r>
            <a:r>
              <a:rPr lang="ar-SA" b="1" dirty="0" smtClean="0"/>
              <a:t>بنظريته</a:t>
            </a:r>
            <a:r>
              <a:rPr lang="ar-DZ" b="1" dirty="0" smtClean="0"/>
              <a:t> </a:t>
            </a:r>
            <a:r>
              <a:rPr lang="ar-SA" b="1" dirty="0" smtClean="0"/>
              <a:t>في دراسة إمكانية تحقيق المستثمرين أفضل النتائج من خلال اختيار المزيج الأمثل من الأصول من حيث العائد والمخاطرة بناء على تقييم مدى تحملهم الفردي </a:t>
            </a:r>
            <a:r>
              <a:rPr lang="ar-SA" b="1" dirty="0" err="1" smtClean="0"/>
              <a:t>للمخاطر،</a:t>
            </a:r>
            <a:r>
              <a:rPr lang="ar-SA" b="1" dirty="0" smtClean="0"/>
              <a:t> </a:t>
            </a:r>
            <a:r>
              <a:rPr lang="ar-DZ" b="1" dirty="0" smtClean="0"/>
              <a:t>ثم بنى على صرح نظرية المحفظة هذه، كل من </a:t>
            </a:r>
            <a:r>
              <a:rPr lang="ar-SA" b="1" dirty="0" smtClean="0"/>
              <a:t>ويليام شارب</a:t>
            </a:r>
            <a:r>
              <a:rPr lang="fr-FR" sz="3000" b="1" dirty="0" smtClean="0"/>
              <a:t>W. </a:t>
            </a:r>
            <a:r>
              <a:rPr lang="fr-FR" sz="3000" b="1" dirty="0" err="1" smtClean="0"/>
              <a:t>Charpe</a:t>
            </a:r>
            <a:r>
              <a:rPr lang="fr-FR" sz="3000" b="1" dirty="0" smtClean="0"/>
              <a:t> </a:t>
            </a:r>
            <a:r>
              <a:rPr lang="ar-SA" sz="3000" b="1" dirty="0" smtClean="0"/>
              <a:t> </a:t>
            </a:r>
            <a:r>
              <a:rPr lang="ar-DZ" b="1" dirty="0" err="1" smtClean="0"/>
              <a:t>ولينتنر</a:t>
            </a:r>
            <a:r>
              <a:rPr lang="ar-DZ" b="1" dirty="0" smtClean="0"/>
              <a:t> </a:t>
            </a:r>
            <a:r>
              <a:rPr lang="ar-DZ" b="1" dirty="0" err="1" smtClean="0"/>
              <a:t>وترينور</a:t>
            </a:r>
            <a:r>
              <a:rPr lang="ar-DZ" b="1" dirty="0" smtClean="0"/>
              <a:t> (</a:t>
            </a:r>
            <a:r>
              <a:rPr lang="ar-DZ" sz="3000" b="1" dirty="0" smtClean="0"/>
              <a:t>1964</a:t>
            </a:r>
            <a:r>
              <a:rPr lang="ar-DZ" b="1" dirty="0" err="1" smtClean="0"/>
              <a:t>)</a:t>
            </a:r>
            <a:r>
              <a:rPr lang="ar-DZ" b="1" dirty="0" smtClean="0"/>
              <a:t> </a:t>
            </a:r>
            <a:r>
              <a:rPr lang="ar-SA" b="1" dirty="0" smtClean="0"/>
              <a:t>نموذج</a:t>
            </a:r>
            <a:r>
              <a:rPr lang="ar-DZ" b="1" dirty="0" smtClean="0"/>
              <a:t>هم</a:t>
            </a:r>
            <a:r>
              <a:rPr lang="ar-SA" b="1" dirty="0" smtClean="0"/>
              <a:t> الشهير</a:t>
            </a:r>
            <a:r>
              <a:rPr lang="ar-DZ" b="1" dirty="0" err="1" smtClean="0"/>
              <a:t>:</a:t>
            </a:r>
            <a:r>
              <a:rPr lang="ar-DZ" b="1" dirty="0" smtClean="0"/>
              <a:t> </a:t>
            </a:r>
            <a:r>
              <a:rPr lang="ar-SA" b="1" dirty="0" smtClean="0"/>
              <a:t>تقييم الأصول الرأسمالية </a:t>
            </a:r>
            <a:r>
              <a:rPr lang="fr-FR" b="1" dirty="0" smtClean="0"/>
              <a:t> </a:t>
            </a:r>
            <a:r>
              <a:rPr lang="fr-FR" sz="3000" b="1" dirty="0" smtClean="0"/>
              <a:t>Capital</a:t>
            </a:r>
            <a:r>
              <a:rPr lang="fr-FR" b="1" dirty="0" smtClean="0"/>
              <a:t> </a:t>
            </a:r>
            <a:r>
              <a:rPr lang="fr-FR" sz="3000" b="1" dirty="0" err="1" smtClean="0"/>
              <a:t>Asset</a:t>
            </a:r>
            <a:r>
              <a:rPr lang="fr-FR" b="1" dirty="0" smtClean="0"/>
              <a:t> </a:t>
            </a:r>
            <a:r>
              <a:rPr lang="fr-FR" sz="3000" b="1" dirty="0" err="1" smtClean="0"/>
              <a:t>Pricing</a:t>
            </a:r>
            <a:r>
              <a:rPr lang="fr-FR" b="1" dirty="0" smtClean="0"/>
              <a:t> </a:t>
            </a:r>
            <a:r>
              <a:rPr lang="fr-FR" sz="3000" b="1" dirty="0" smtClean="0"/>
              <a:t>Model</a:t>
            </a:r>
            <a:r>
              <a:rPr lang="fr-FR" b="1" dirty="0" smtClean="0"/>
              <a:t> (</a:t>
            </a:r>
            <a:r>
              <a:rPr lang="fr-FR" sz="3000" b="1" dirty="0" smtClean="0"/>
              <a:t>CAPM</a:t>
            </a:r>
            <a:r>
              <a:rPr lang="fr-FR" b="1" dirty="0" smtClean="0"/>
              <a:t>)</a:t>
            </a:r>
            <a:r>
              <a:rPr lang="ar-DZ" b="1" dirty="0" err="1" smtClean="0"/>
              <a:t>.</a:t>
            </a:r>
            <a:r>
              <a:rPr lang="ar-DZ" b="1" dirty="0" smtClean="0"/>
              <a:t> ثم جاءت مساهمة </a:t>
            </a:r>
            <a:r>
              <a:rPr lang="ar-DZ" b="1" dirty="0" err="1" smtClean="0"/>
              <a:t>أوجين</a:t>
            </a:r>
            <a:r>
              <a:rPr lang="ar-SA" b="1" dirty="0" smtClean="0"/>
              <a:t> </a:t>
            </a:r>
            <a:r>
              <a:rPr lang="ar-SA" b="1" dirty="0" err="1" smtClean="0"/>
              <a:t>فاما</a:t>
            </a:r>
            <a:r>
              <a:rPr lang="fr-FR" sz="3000" b="1" dirty="0" smtClean="0"/>
              <a:t>E. </a:t>
            </a:r>
            <a:r>
              <a:rPr lang="fr-FR" sz="3000" b="1" dirty="0" err="1" smtClean="0"/>
              <a:t>Fama</a:t>
            </a:r>
            <a:r>
              <a:rPr lang="fr-FR" sz="3000" b="1" dirty="0" smtClean="0"/>
              <a:t> </a:t>
            </a:r>
            <a:r>
              <a:rPr lang="ar-SA" sz="3000" b="1" dirty="0" smtClean="0"/>
              <a:t> </a:t>
            </a:r>
            <a:r>
              <a:rPr lang="ar-DZ" b="1" dirty="0" smtClean="0"/>
              <a:t>(</a:t>
            </a:r>
            <a:r>
              <a:rPr lang="ar-DZ" sz="3000" b="1" dirty="0" smtClean="0"/>
              <a:t>1970</a:t>
            </a:r>
            <a:r>
              <a:rPr lang="ar-DZ" b="1" dirty="0" smtClean="0"/>
              <a:t>) </a:t>
            </a:r>
            <a:r>
              <a:rPr lang="ar-DZ" b="1" dirty="0" err="1" smtClean="0"/>
              <a:t>بـ</a:t>
            </a:r>
            <a:r>
              <a:rPr lang="ar-SA" b="1" dirty="0" smtClean="0"/>
              <a:t> نظرية كفاءة الأسواق</a:t>
            </a:r>
            <a:r>
              <a:rPr lang="ar-DZ" b="1" dirty="0" smtClean="0"/>
              <a:t> </a:t>
            </a:r>
            <a:r>
              <a:rPr lang="fr-FR" sz="3000" b="1" dirty="0" smtClean="0"/>
              <a:t>Efficient-</a:t>
            </a:r>
            <a:r>
              <a:rPr lang="fr-FR" sz="3000" b="1" dirty="0" err="1" smtClean="0"/>
              <a:t>Market</a:t>
            </a:r>
            <a:r>
              <a:rPr lang="fr-FR" b="1" dirty="0" smtClean="0"/>
              <a:t> </a:t>
            </a:r>
            <a:r>
              <a:rPr lang="fr-FR" sz="3000" b="1" dirty="0" err="1" smtClean="0"/>
              <a:t>Hypothesis</a:t>
            </a:r>
            <a:r>
              <a:rPr lang="fr-FR" b="1" dirty="0" smtClean="0"/>
              <a:t> (</a:t>
            </a:r>
            <a:r>
              <a:rPr lang="fr-FR" sz="3000" b="1" dirty="0" smtClean="0"/>
              <a:t>EMH</a:t>
            </a:r>
            <a:r>
              <a:rPr lang="fr-FR" b="1" dirty="0" smtClean="0"/>
              <a:t>)</a:t>
            </a:r>
            <a:r>
              <a:rPr lang="ar-DZ" b="1" dirty="0" err="1" smtClean="0"/>
              <a:t>.</a:t>
            </a:r>
            <a:endParaRPr lang="fr-F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وفي السبعينات تعرض نموذج تسعير الأصول الرأسمالية إلى لتحديات نتيجة لظهور نماذج منافسة لتقييم الأصول، أهمها نموذج تسعير الخيار </a:t>
            </a:r>
            <a:r>
              <a:rPr lang="fr-FR" sz="3000" b="1" dirty="0" smtClean="0"/>
              <a:t>Option</a:t>
            </a:r>
            <a:r>
              <a:rPr lang="fr-FR" b="1" dirty="0" smtClean="0"/>
              <a:t> </a:t>
            </a:r>
            <a:r>
              <a:rPr lang="fr-FR" sz="3000" b="1" dirty="0" err="1" smtClean="0"/>
              <a:t>Pricing</a:t>
            </a:r>
            <a:r>
              <a:rPr lang="fr-FR" b="1" dirty="0" smtClean="0"/>
              <a:t> </a:t>
            </a:r>
            <a:r>
              <a:rPr lang="fr-FR" sz="3000" b="1" dirty="0" smtClean="0"/>
              <a:t>Model</a:t>
            </a:r>
            <a:r>
              <a:rPr lang="ar-DZ" b="1" dirty="0" smtClean="0"/>
              <a:t> الذي أسس له </a:t>
            </a:r>
            <a:r>
              <a:rPr lang="ar-SA" b="1" dirty="0" smtClean="0"/>
              <a:t>بلاك </a:t>
            </a:r>
            <a:r>
              <a:rPr lang="ar-SA" b="1" dirty="0" err="1" smtClean="0"/>
              <a:t>وشولز</a:t>
            </a:r>
            <a:r>
              <a:rPr lang="fr-FR" sz="3000" b="1" dirty="0" smtClean="0"/>
              <a:t>Black-</a:t>
            </a:r>
            <a:r>
              <a:rPr lang="fr-FR" sz="3000" b="1" dirty="0" err="1" smtClean="0"/>
              <a:t>Scholes</a:t>
            </a:r>
            <a:r>
              <a:rPr lang="fr-FR" b="1" dirty="0" smtClean="0"/>
              <a:t> </a:t>
            </a:r>
            <a:r>
              <a:rPr lang="ar-DZ" b="1" dirty="0" smtClean="0"/>
              <a:t> (</a:t>
            </a:r>
            <a:r>
              <a:rPr lang="ar-DZ" sz="3000" b="1" dirty="0" smtClean="0"/>
              <a:t>1972</a:t>
            </a:r>
            <a:r>
              <a:rPr lang="ar-DZ" b="1" dirty="0" smtClean="0"/>
              <a:t> </a:t>
            </a:r>
            <a:r>
              <a:rPr lang="ar-DZ" sz="3000" b="1" dirty="0" err="1" smtClean="0"/>
              <a:t>و1973</a:t>
            </a:r>
            <a:r>
              <a:rPr lang="ar-DZ" b="1" dirty="0" err="1" smtClean="0"/>
              <a:t>)</a:t>
            </a:r>
            <a:r>
              <a:rPr lang="ar-DZ" b="1" dirty="0" smtClean="0"/>
              <a:t> </a:t>
            </a:r>
            <a:r>
              <a:rPr lang="ar-SA" b="1" dirty="0" smtClean="0"/>
              <a:t>و</a:t>
            </a:r>
            <a:r>
              <a:rPr lang="ar-DZ" b="1" dirty="0" smtClean="0"/>
              <a:t>طوره فيما بعد </a:t>
            </a:r>
            <a:r>
              <a:rPr lang="ar-SA" b="1" dirty="0" err="1" smtClean="0"/>
              <a:t>ميرتون</a:t>
            </a:r>
            <a:r>
              <a:rPr lang="ar-DZ" b="1" dirty="0" smtClean="0"/>
              <a:t> </a:t>
            </a:r>
            <a:r>
              <a:rPr lang="fr-FR" sz="3000" b="1" dirty="0" smtClean="0"/>
              <a:t>R.</a:t>
            </a:r>
            <a:r>
              <a:rPr lang="fr-FR" b="1" dirty="0" smtClean="0"/>
              <a:t> </a:t>
            </a:r>
            <a:r>
              <a:rPr lang="fr-FR" sz="3000" b="1" dirty="0" smtClean="0"/>
              <a:t>Merton</a:t>
            </a:r>
            <a:r>
              <a:rPr lang="ar-DZ" b="1" dirty="0" smtClean="0"/>
              <a:t> (</a:t>
            </a:r>
            <a:r>
              <a:rPr lang="ar-DZ" sz="3000" b="1" dirty="0" smtClean="0"/>
              <a:t>1974</a:t>
            </a:r>
            <a:r>
              <a:rPr lang="ar-DZ" b="1" dirty="0" smtClean="0"/>
              <a:t>)، بالإضافة إلى نموذج </a:t>
            </a:r>
            <a:r>
              <a:rPr lang="ar-DZ" b="1" dirty="0" err="1" smtClean="0"/>
              <a:t>تسعيير</a:t>
            </a:r>
            <a:r>
              <a:rPr lang="ar-DZ" b="1" dirty="0" smtClean="0"/>
              <a:t> </a:t>
            </a:r>
            <a:r>
              <a:rPr lang="ar-DZ" b="1" dirty="0" err="1" smtClean="0"/>
              <a:t>المراجحة</a:t>
            </a:r>
            <a:r>
              <a:rPr lang="ar-DZ" b="1" dirty="0" smtClean="0"/>
              <a:t> </a:t>
            </a:r>
            <a:r>
              <a:rPr lang="fr-FR" sz="3000" b="1" dirty="0" smtClean="0"/>
              <a:t>Arbitrage</a:t>
            </a:r>
            <a:r>
              <a:rPr lang="fr-FR" b="1" dirty="0" smtClean="0"/>
              <a:t> </a:t>
            </a:r>
            <a:r>
              <a:rPr lang="fr-FR" sz="3000" b="1" dirty="0" err="1" smtClean="0"/>
              <a:t>Pricing</a:t>
            </a:r>
            <a:r>
              <a:rPr lang="fr-FR" b="1" dirty="0" smtClean="0"/>
              <a:t> </a:t>
            </a:r>
            <a:r>
              <a:rPr lang="fr-FR" sz="3000" b="1" dirty="0" smtClean="0"/>
              <a:t>Model</a:t>
            </a:r>
            <a:r>
              <a:rPr lang="ar-DZ" b="1" dirty="0" smtClean="0"/>
              <a:t> الذي كان الفضل فيه لـ ستيفن روس </a:t>
            </a:r>
            <a:r>
              <a:rPr lang="fr-FR" sz="3000" b="1" dirty="0" smtClean="0"/>
              <a:t>S. Ross</a:t>
            </a:r>
            <a:r>
              <a:rPr lang="ar-DZ" sz="3000" b="1" dirty="0" smtClean="0"/>
              <a:t> </a:t>
            </a:r>
            <a:r>
              <a:rPr lang="ar-DZ" b="1" dirty="0" smtClean="0"/>
              <a:t>(</a:t>
            </a:r>
            <a:r>
              <a:rPr lang="ar-DZ" sz="3000" b="1" dirty="0" smtClean="0"/>
              <a:t>1976</a:t>
            </a:r>
            <a:r>
              <a:rPr lang="ar-DZ" b="1" dirty="0" err="1" smtClean="0"/>
              <a:t>).</a:t>
            </a:r>
            <a:endParaRPr lang="fr-F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err="1" smtClean="0">
                <a:solidFill>
                  <a:srgbClr val="FF0000"/>
                </a:solidFill>
              </a:rPr>
              <a:t>أولا:</a:t>
            </a:r>
            <a:r>
              <a:rPr lang="ar-DZ" b="1" dirty="0" smtClean="0">
                <a:solidFill>
                  <a:srgbClr val="FF0000"/>
                </a:solidFill>
              </a:rPr>
              <a:t> </a:t>
            </a:r>
            <a:r>
              <a:rPr lang="ar-SA" b="1" dirty="0" smtClean="0">
                <a:solidFill>
                  <a:srgbClr val="FF0000"/>
                </a:solidFill>
              </a:rPr>
              <a:t>تعريف المالية</a:t>
            </a:r>
            <a:r>
              <a:rPr lang="ar-DZ" b="1" dirty="0" smtClean="0">
                <a:solidFill>
                  <a:srgbClr val="FF0000"/>
                </a:solidFill>
              </a:rPr>
              <a:t> و</a:t>
            </a:r>
            <a:r>
              <a:rPr lang="ar-SA" b="1" dirty="0" smtClean="0">
                <a:solidFill>
                  <a:srgbClr val="FF0000"/>
                </a:solidFill>
              </a:rPr>
              <a:t>أهمية العلوم المالية</a:t>
            </a:r>
            <a:endParaRPr lang="fr-FR" dirty="0"/>
          </a:p>
        </p:txBody>
      </p:sp>
      <p:sp>
        <p:nvSpPr>
          <p:cNvPr id="3" name="Espace réservé du contenu 2"/>
          <p:cNvSpPr>
            <a:spLocks noGrp="1"/>
          </p:cNvSpPr>
          <p:nvPr>
            <p:ph idx="1"/>
          </p:nvPr>
        </p:nvSpPr>
        <p:spPr/>
        <p:txBody>
          <a:bodyPr>
            <a:noAutofit/>
          </a:bodyPr>
          <a:lstStyle/>
          <a:p>
            <a:pPr algn="r" rtl="1">
              <a:lnSpc>
                <a:spcPct val="110000"/>
              </a:lnSpc>
              <a:buNone/>
            </a:pPr>
            <a:r>
              <a:rPr lang="ar-DZ" b="1" dirty="0" smtClean="0"/>
              <a:t>تعرف المالية بأنها أحد مجالات المعرفة، وهي تتكون من مجموعة من الحقائق والأسس العلمية والنظريات التي تتعلق بالحصول على الأموال من مصادرها </a:t>
            </a:r>
            <a:r>
              <a:rPr lang="ar-DZ" b="1" dirty="0" err="1" smtClean="0"/>
              <a:t>المختلفة </a:t>
            </a:r>
            <a:r>
              <a:rPr lang="ar-DZ" b="1" dirty="0" smtClean="0"/>
              <a:t>(تدبير الأموال) وحسن </a:t>
            </a:r>
            <a:r>
              <a:rPr lang="ar-DZ" b="1" dirty="0" err="1" smtClean="0"/>
              <a:t>استخدامها </a:t>
            </a:r>
            <a:r>
              <a:rPr lang="ar-DZ" b="1" dirty="0" smtClean="0"/>
              <a:t>(التخصيص الأمثل للأموال) من جانب الأفراد والمؤسسات والحكومات</a:t>
            </a:r>
            <a:r>
              <a:rPr lang="ar-DZ" b="1" dirty="0" smtClean="0"/>
              <a:t>.</a:t>
            </a:r>
          </a:p>
          <a:p>
            <a:pPr algn="r" rtl="1">
              <a:lnSpc>
                <a:spcPct val="110000"/>
              </a:lnSpc>
              <a:buNone/>
            </a:pPr>
            <a:r>
              <a:rPr lang="ar-DZ" b="1" dirty="0" smtClean="0"/>
              <a:t>وتهتم المالية بعمليات المؤسسات المالية والأسواق المالية، وأدواتهما المرتبطة بنقل الأموال بين مختلف الأعوان </a:t>
            </a:r>
            <a:r>
              <a:rPr lang="ar-DZ" b="1" dirty="0" err="1" smtClean="0"/>
              <a:t>الاقتصاديون </a:t>
            </a:r>
            <a:r>
              <a:rPr lang="ar-DZ" b="1" dirty="0" smtClean="0"/>
              <a:t>(الأفراد ورجال الأعمال والحكومات</a:t>
            </a:r>
            <a:r>
              <a:rPr lang="ar-DZ" b="1" dirty="0" err="1" smtClean="0"/>
              <a:t>).</a:t>
            </a:r>
            <a:r>
              <a:rPr lang="ar-DZ" b="1" dirty="0" smtClean="0"/>
              <a:t> وبمكن تصور أن لكل عون مالية مستقلة بذاتها.</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أيضا من النظريات التي بدأت تبرز بشكل واسع في السنوات </a:t>
            </a:r>
            <a:r>
              <a:rPr lang="ar-DZ" b="1" dirty="0" smtClean="0"/>
              <a:t>ال</a:t>
            </a:r>
            <a:r>
              <a:rPr lang="ar-SA" b="1" dirty="0" smtClean="0"/>
              <a:t>أخ</a:t>
            </a:r>
            <a:r>
              <a:rPr lang="ar-DZ" b="1" dirty="0" smtClean="0"/>
              <a:t>ي</a:t>
            </a:r>
            <a:r>
              <a:rPr lang="ar-SA" b="1" dirty="0" smtClean="0"/>
              <a:t>ر</a:t>
            </a:r>
            <a:r>
              <a:rPr lang="ar-DZ" b="1" dirty="0" smtClean="0"/>
              <a:t>ة </a:t>
            </a:r>
            <a:r>
              <a:rPr lang="ar-SA" b="1" dirty="0" smtClean="0"/>
              <a:t>هي المالية السلوكية والتي كان رائد ظهورها روبرت </a:t>
            </a:r>
            <a:r>
              <a:rPr lang="ar-SA" b="1" dirty="0" err="1" smtClean="0"/>
              <a:t>شيلر</a:t>
            </a:r>
            <a:r>
              <a:rPr lang="ar-DZ" b="1" dirty="0" smtClean="0"/>
              <a:t> </a:t>
            </a:r>
            <a:r>
              <a:rPr lang="fr-FR" sz="3000" b="1" dirty="0" smtClean="0"/>
              <a:t>Robert J.</a:t>
            </a:r>
            <a:r>
              <a:rPr lang="fr-FR" sz="3000" b="1" dirty="0" smtClean="0"/>
              <a:t> </a:t>
            </a:r>
            <a:r>
              <a:rPr lang="fr-FR" sz="3000" b="1" dirty="0" err="1" smtClean="0"/>
              <a:t>Shiller</a:t>
            </a:r>
            <a:r>
              <a:rPr lang="ar-DZ" b="1" dirty="0" err="1" smtClean="0"/>
              <a:t>،</a:t>
            </a:r>
            <a:r>
              <a:rPr lang="ar-SA" b="1" dirty="0" smtClean="0"/>
              <a:t> وهو مجال يربط علم النفس مع المالية ويدرس كيفية ت</a:t>
            </a:r>
            <a:r>
              <a:rPr lang="ar-DZ" b="1" dirty="0" smtClean="0"/>
              <a:t>أ</a:t>
            </a:r>
            <a:r>
              <a:rPr lang="ar-SA" b="1" dirty="0" smtClean="0"/>
              <a:t>ثر المستثمرين والمحللين الماليين </a:t>
            </a:r>
            <a:r>
              <a:rPr lang="ar-SA" b="1" dirty="0" err="1" smtClean="0"/>
              <a:t>بتحيزات</a:t>
            </a:r>
            <a:r>
              <a:rPr lang="ar-SA" b="1" dirty="0" smtClean="0"/>
              <a:t> تجعلهم يتصرفون بشكل غير عقلاني في </a:t>
            </a:r>
            <a:r>
              <a:rPr lang="ar-SA" b="1" dirty="0" err="1" smtClean="0"/>
              <a:t>الغالب.</a:t>
            </a:r>
            <a:r>
              <a:rPr lang="ar-SA" b="1" dirty="0" smtClean="0"/>
              <a:t> </a:t>
            </a:r>
            <a:r>
              <a:rPr lang="ar-DZ" b="1" dirty="0" smtClean="0"/>
              <a:t>و</a:t>
            </a:r>
            <a:r>
              <a:rPr lang="ar-SA" b="1" dirty="0" smtClean="0"/>
              <a:t>من ال</a:t>
            </a:r>
            <a:r>
              <a:rPr lang="ar-DZ" b="1" dirty="0" smtClean="0"/>
              <a:t>مفارقات</a:t>
            </a:r>
            <a:r>
              <a:rPr lang="ar-SA" b="1" dirty="0" smtClean="0"/>
              <a:t> أن </a:t>
            </a:r>
            <a:r>
              <a:rPr lang="ar-SA" b="1" dirty="0" err="1" smtClean="0"/>
              <a:t>شيلر</a:t>
            </a:r>
            <a:r>
              <a:rPr lang="ar-SA" b="1" dirty="0" smtClean="0"/>
              <a:t> و</a:t>
            </a:r>
            <a:r>
              <a:rPr lang="ar-DZ" b="1" dirty="0" smtClean="0"/>
              <a:t>هو على النقيض من </a:t>
            </a:r>
            <a:r>
              <a:rPr lang="ar-SA" b="1" dirty="0" err="1" smtClean="0"/>
              <a:t>فاما</a:t>
            </a:r>
            <a:r>
              <a:rPr lang="ar-DZ" b="1" dirty="0" smtClean="0"/>
              <a:t> </a:t>
            </a:r>
            <a:r>
              <a:rPr lang="fr-FR" b="1" dirty="0" err="1" smtClean="0"/>
              <a:t>Fama</a:t>
            </a:r>
            <a:r>
              <a:rPr lang="ar-DZ" b="1" dirty="0" err="1" smtClean="0"/>
              <a:t>،</a:t>
            </a:r>
            <a:r>
              <a:rPr lang="ar-SA" b="1" dirty="0" smtClean="0"/>
              <a:t> لا</a:t>
            </a:r>
            <a:r>
              <a:rPr lang="ar-DZ" b="1" dirty="0" smtClean="0"/>
              <a:t> </a:t>
            </a:r>
            <a:r>
              <a:rPr lang="ar-SA" b="1" dirty="0" smtClean="0"/>
              <a:t>يؤيد كفاءة </a:t>
            </a:r>
            <a:r>
              <a:rPr lang="ar-SA" b="1" dirty="0" smtClean="0"/>
              <a:t>الأسواق</a:t>
            </a:r>
            <a:r>
              <a:rPr lang="ar-DZ" b="1" dirty="0" err="1" smtClean="0"/>
              <a:t>،</a:t>
            </a:r>
            <a:r>
              <a:rPr lang="ar-SA" b="1" dirty="0" smtClean="0"/>
              <a:t> </a:t>
            </a:r>
            <a:r>
              <a:rPr lang="ar-DZ" b="1" dirty="0" smtClean="0"/>
              <a:t>بينما يعد </a:t>
            </a:r>
            <a:r>
              <a:rPr lang="ar-SA" b="1" dirty="0" err="1" smtClean="0"/>
              <a:t>فاما</a:t>
            </a:r>
            <a:r>
              <a:rPr lang="ar-SA" b="1" dirty="0" smtClean="0"/>
              <a:t> الأب </a:t>
            </a:r>
            <a:r>
              <a:rPr lang="ar-SA" b="1" dirty="0" smtClean="0"/>
              <a:t>الروحي لها</a:t>
            </a:r>
            <a:r>
              <a:rPr lang="ar-DZ" b="1" dirty="0" smtClean="0"/>
              <a:t>، ورغم ذلك </a:t>
            </a:r>
            <a:r>
              <a:rPr lang="ar-SA" b="1" dirty="0" smtClean="0"/>
              <a:t>تشاركا </a:t>
            </a:r>
            <a:r>
              <a:rPr lang="ar-DZ" b="1" dirty="0" smtClean="0"/>
              <a:t>العالمان </a:t>
            </a:r>
            <a:r>
              <a:rPr lang="ar-SA" b="1" dirty="0" smtClean="0"/>
              <a:t>جائزة </a:t>
            </a:r>
            <a:r>
              <a:rPr lang="ar-SA" b="1" dirty="0" smtClean="0"/>
              <a:t>نوبل عام </a:t>
            </a:r>
            <a:r>
              <a:rPr lang="ar-SA" sz="3000" b="1" dirty="0" smtClean="0"/>
              <a:t>2013</a:t>
            </a:r>
            <a:r>
              <a:rPr lang="fr-FR" b="1" dirty="0" smtClean="0"/>
              <a:t>.</a:t>
            </a:r>
          </a:p>
          <a:p>
            <a:pPr algn="r" rtl="1">
              <a:buNone/>
            </a:pPr>
            <a:endParaRPr lang="fr-F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340768"/>
            <a:ext cx="8229600" cy="4525963"/>
          </a:xfrm>
        </p:spPr>
        <p:txBody>
          <a:bodyPr>
            <a:noAutofit/>
          </a:bodyPr>
          <a:lstStyle/>
          <a:p>
            <a:pPr algn="r" rtl="1">
              <a:buNone/>
            </a:pPr>
            <a:r>
              <a:rPr lang="ar-DZ" b="1" dirty="0" smtClean="0"/>
              <a:t>وفيما يتعلق </a:t>
            </a:r>
            <a:r>
              <a:rPr lang="ar-DZ" b="1" dirty="0" smtClean="0"/>
              <a:t>بنظرية </a:t>
            </a:r>
            <a:r>
              <a:rPr lang="ar-DZ" b="1" dirty="0" smtClean="0"/>
              <a:t>التمويل </a:t>
            </a:r>
            <a:r>
              <a:rPr lang="ar-DZ" b="1" dirty="0" smtClean="0"/>
              <a:t>كانت البداية مع </a:t>
            </a:r>
            <a:r>
              <a:rPr lang="ar-SA" b="1" dirty="0" smtClean="0"/>
              <a:t>مقترحات </a:t>
            </a:r>
            <a:r>
              <a:rPr lang="ar-DZ" b="1" dirty="0" smtClean="0"/>
              <a:t>فرانكو </a:t>
            </a:r>
            <a:r>
              <a:rPr lang="ar-SA" b="1" dirty="0" smtClean="0"/>
              <a:t>مود</a:t>
            </a:r>
            <a:r>
              <a:rPr lang="ar-DZ" b="1" dirty="0" smtClean="0"/>
              <a:t>غ</a:t>
            </a:r>
            <a:r>
              <a:rPr lang="ar-SA" b="1" dirty="0" smtClean="0"/>
              <a:t>لي</a:t>
            </a:r>
            <a:r>
              <a:rPr lang="ar-DZ" b="1" dirty="0" smtClean="0"/>
              <a:t>ا</a:t>
            </a:r>
            <a:r>
              <a:rPr lang="ar-SA" b="1" dirty="0" smtClean="0"/>
              <a:t>ني</a:t>
            </a:r>
            <a:r>
              <a:rPr lang="ar-DZ" b="1" dirty="0" smtClean="0"/>
              <a:t> ومارتن </a:t>
            </a:r>
            <a:r>
              <a:rPr lang="ar-SA" b="1" dirty="0" err="1" smtClean="0"/>
              <a:t>ميلر</a:t>
            </a:r>
            <a:r>
              <a:rPr lang="ar-DZ" b="1" dirty="0" smtClean="0"/>
              <a:t> </a:t>
            </a:r>
            <a:r>
              <a:rPr lang="fr-FR" sz="3000" b="1" dirty="0" smtClean="0"/>
              <a:t>Modigliani</a:t>
            </a:r>
            <a:r>
              <a:rPr lang="fr-FR" sz="3000" b="1" dirty="0" smtClean="0"/>
              <a:t> </a:t>
            </a:r>
            <a:r>
              <a:rPr lang="fr-FR" sz="3000" b="1" dirty="0" smtClean="0"/>
              <a:t>&amp; Miller </a:t>
            </a:r>
            <a:r>
              <a:rPr lang="fr-FR" sz="3000" b="1" dirty="0" smtClean="0"/>
              <a:t>(</a:t>
            </a:r>
            <a:r>
              <a:rPr lang="fr-FR" sz="3000" b="1" dirty="0" smtClean="0"/>
              <a:t>1958</a:t>
            </a:r>
            <a:r>
              <a:rPr lang="fr-FR" sz="3000" b="1" dirty="0" smtClean="0"/>
              <a:t>)</a:t>
            </a:r>
            <a:r>
              <a:rPr lang="ar-DZ" sz="3000" b="1" dirty="0" smtClean="0"/>
              <a:t> </a:t>
            </a:r>
            <a:r>
              <a:rPr lang="ar-DZ" b="1" dirty="0" smtClean="0"/>
              <a:t>بخصوص</a:t>
            </a:r>
            <a:r>
              <a:rPr lang="ar-SA" b="1" dirty="0" smtClean="0"/>
              <a:t> هيكل رأس المال</a:t>
            </a:r>
            <a:r>
              <a:rPr lang="ar-DZ" b="1" dirty="0" smtClean="0"/>
              <a:t> وتأثير تكلفة رأس المال على قيمة </a:t>
            </a:r>
            <a:r>
              <a:rPr lang="ar-DZ" b="1" dirty="0" err="1" smtClean="0"/>
              <a:t>المؤسسة،</a:t>
            </a:r>
            <a:r>
              <a:rPr lang="ar-DZ" b="1" dirty="0" smtClean="0"/>
              <a:t> </a:t>
            </a:r>
            <a:r>
              <a:rPr lang="ar-SA" b="1" dirty="0" smtClean="0"/>
              <a:t>فوضعا اقتراحين مهمين شكلا فيما بعد حجر الأساس لكل ما كتب حول هذا الموضوع</a:t>
            </a:r>
            <a:r>
              <a:rPr lang="ar-DZ" b="1" dirty="0" err="1" smtClean="0"/>
              <a:t>.</a:t>
            </a:r>
            <a:endParaRPr lang="ar-DZ" b="1" dirty="0" smtClean="0"/>
          </a:p>
          <a:p>
            <a:pPr algn="r" rtl="1">
              <a:buNone/>
            </a:pPr>
            <a:r>
              <a:rPr lang="ar-SA" b="1" dirty="0" smtClean="0"/>
              <a:t>تعتبر هذه </a:t>
            </a:r>
            <a:r>
              <a:rPr lang="ar-SA" b="1" dirty="0" smtClean="0"/>
              <a:t>ال</a:t>
            </a:r>
            <a:r>
              <a:rPr lang="ar-DZ" b="1" dirty="0" smtClean="0"/>
              <a:t>مقترحات</a:t>
            </a:r>
            <a:r>
              <a:rPr lang="ar-SA" b="1" dirty="0" smtClean="0"/>
              <a:t> </a:t>
            </a:r>
            <a:r>
              <a:rPr lang="ar-SA" b="1" dirty="0" smtClean="0"/>
              <a:t>من أبرز الإنجازات في أدبيات التمويل </a:t>
            </a:r>
            <a:r>
              <a:rPr lang="ar-SA" b="1" dirty="0" smtClean="0"/>
              <a:t>إذ</a:t>
            </a:r>
            <a:r>
              <a:rPr lang="ar-DZ" b="1" dirty="0" smtClean="0"/>
              <a:t> جذبت </a:t>
            </a:r>
            <a:r>
              <a:rPr lang="ar-DZ" b="1" dirty="0" err="1" smtClean="0"/>
              <a:t>الإهتمام</a:t>
            </a:r>
            <a:r>
              <a:rPr lang="ar-DZ" b="1" dirty="0" smtClean="0"/>
              <a:t> نحو تكلفة رأس المال وكيفية تعظيم ثروة المساهمين، وبذلك أصبحت هذه المقترحات وتعديلاتها اللاحقة الأساس المعرفي </a:t>
            </a:r>
            <a:r>
              <a:rPr lang="ar-DZ" b="1" dirty="0" err="1" smtClean="0"/>
              <a:t>للادارة</a:t>
            </a:r>
            <a:r>
              <a:rPr lang="ar-DZ" b="1" dirty="0" smtClean="0"/>
              <a:t> </a:t>
            </a:r>
            <a:r>
              <a:rPr lang="ar-DZ" b="1" dirty="0" err="1" smtClean="0"/>
              <a:t>المالية.</a:t>
            </a:r>
            <a:r>
              <a:rPr lang="ar-DZ" b="1" dirty="0" smtClean="0"/>
              <a:t> وساعد في ذلك تطور الأسواق المالية لا </a:t>
            </a:r>
            <a:r>
              <a:rPr lang="ar-DZ" b="1" dirty="0" err="1" smtClean="0"/>
              <a:t>سيما</a:t>
            </a:r>
            <a:r>
              <a:rPr lang="ar-DZ" b="1" dirty="0" smtClean="0"/>
              <a:t> في ظل ظهور مفاهيم كفاءة السوق المالية ونماذج تسعير الأصول الرأسمالية.</a:t>
            </a:r>
            <a:endParaRPr lang="ar-DZ" b="1" dirty="0" smtClean="0"/>
          </a:p>
          <a:p>
            <a:pPr algn="r" rtl="1">
              <a:buNone/>
            </a:pPr>
            <a:r>
              <a:rPr lang="fr-FR" b="1" dirty="0" smtClean="0"/>
              <a:t> </a:t>
            </a:r>
            <a:endParaRPr lang="fr-FR"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850780"/>
            <a:ext cx="8229600" cy="4525963"/>
          </a:xfrm>
        </p:spPr>
        <p:txBody>
          <a:bodyPr>
            <a:noAutofit/>
          </a:bodyPr>
          <a:lstStyle/>
          <a:p>
            <a:pPr algn="r" rtl="1">
              <a:buNone/>
            </a:pPr>
            <a:r>
              <a:rPr lang="ar-DZ" b="1" dirty="0" smtClean="0"/>
              <a:t>وبدأت</a:t>
            </a:r>
            <a:r>
              <a:rPr lang="ar-SA" b="1" dirty="0" smtClean="0"/>
              <a:t> </a:t>
            </a:r>
            <a:r>
              <a:rPr lang="ar-SA" b="1" dirty="0" smtClean="0"/>
              <a:t>هذه النظرية </a:t>
            </a:r>
            <a:r>
              <a:rPr lang="fr-FR" sz="3000" b="1" dirty="0" smtClean="0"/>
              <a:t>(</a:t>
            </a:r>
            <a:r>
              <a:rPr lang="fr-FR" sz="3000" b="1" dirty="0" smtClean="0">
                <a:latin typeface="Arial" pitchFamily="34" charset="0"/>
                <a:cs typeface="Arial" pitchFamily="34" charset="0"/>
              </a:rPr>
              <a:t>1958</a:t>
            </a:r>
            <a:r>
              <a:rPr lang="fr-FR" sz="3000" b="1" dirty="0" smtClean="0"/>
              <a:t>)</a:t>
            </a:r>
            <a:r>
              <a:rPr lang="ar-DZ" sz="3000" b="1" dirty="0" smtClean="0"/>
              <a:t> </a:t>
            </a:r>
            <a:r>
              <a:rPr lang="ar-DZ" b="1" dirty="0" smtClean="0"/>
              <a:t>بنفي </a:t>
            </a:r>
            <a:r>
              <a:rPr lang="ar-SA" b="1" dirty="0" smtClean="0"/>
              <a:t>أية </a:t>
            </a:r>
            <a:r>
              <a:rPr lang="ar-SA" b="1" dirty="0" smtClean="0"/>
              <a:t>علاقة</a:t>
            </a:r>
            <a:r>
              <a:rPr lang="ar-DZ" b="1" dirty="0" smtClean="0"/>
              <a:t> ل</a:t>
            </a:r>
            <a:r>
              <a:rPr lang="ar-SA" b="1" dirty="0" smtClean="0"/>
              <a:t>لقرار التمويلي بالقيمة السوقية </a:t>
            </a:r>
            <a:r>
              <a:rPr lang="ar-SA" b="1" dirty="0" err="1" smtClean="0"/>
              <a:t>لل</a:t>
            </a:r>
            <a:r>
              <a:rPr lang="ar-DZ" b="1" dirty="0" smtClean="0"/>
              <a:t>مؤسس</a:t>
            </a:r>
            <a:r>
              <a:rPr lang="ar-SA" b="1" dirty="0" smtClean="0"/>
              <a:t>ة، </a:t>
            </a:r>
            <a:r>
              <a:rPr lang="ar-SA" b="1" dirty="0" err="1" smtClean="0"/>
              <a:t>وانما</a:t>
            </a:r>
            <a:r>
              <a:rPr lang="ar-SA" b="1" dirty="0" smtClean="0"/>
              <a:t> يحدد</a:t>
            </a:r>
            <a:r>
              <a:rPr lang="ar-DZ" b="1" dirty="0" smtClean="0"/>
              <a:t> </a:t>
            </a:r>
            <a:r>
              <a:rPr lang="ar-SA" b="1" dirty="0" smtClean="0"/>
              <a:t>ه</a:t>
            </a:r>
            <a:r>
              <a:rPr lang="ar-DZ" b="1" dirty="0" err="1" smtClean="0"/>
              <a:t>ذه</a:t>
            </a:r>
            <a:r>
              <a:rPr lang="ar-DZ" b="1" dirty="0" smtClean="0"/>
              <a:t> الأخيرة</a:t>
            </a:r>
            <a:r>
              <a:rPr lang="ar-SA" b="1" dirty="0" smtClean="0"/>
              <a:t> القرار الاستثماري </a:t>
            </a:r>
            <a:r>
              <a:rPr lang="ar-SA" b="1" dirty="0" err="1" smtClean="0"/>
              <a:t>فقط.</a:t>
            </a:r>
            <a:r>
              <a:rPr lang="ar-SA" b="1" dirty="0" smtClean="0"/>
              <a:t> إلا </a:t>
            </a:r>
            <a:r>
              <a:rPr lang="ar-SA" b="1" dirty="0" smtClean="0"/>
              <a:t>أن </a:t>
            </a:r>
            <a:r>
              <a:rPr lang="ar-SA" b="1" dirty="0" smtClean="0"/>
              <a:t>واضعي</a:t>
            </a:r>
            <a:r>
              <a:rPr lang="ar-DZ" b="1" dirty="0" smtClean="0"/>
              <a:t>ها</a:t>
            </a:r>
            <a:r>
              <a:rPr lang="ar-SA" b="1" dirty="0" smtClean="0"/>
              <a:t> </a:t>
            </a:r>
            <a:r>
              <a:rPr lang="ar-SA" b="1" dirty="0" smtClean="0"/>
              <a:t>عادا في العام </a:t>
            </a:r>
            <a:r>
              <a:rPr lang="ar-DZ" sz="3000" b="1" dirty="0" smtClean="0"/>
              <a:t>1936</a:t>
            </a:r>
            <a:r>
              <a:rPr lang="ar-SA" b="1" dirty="0" smtClean="0"/>
              <a:t> وحرراها من قيد الضرائب وخلصا إلى أن القيمة السوقية للشركة</a:t>
            </a:r>
            <a:r>
              <a:rPr lang="ar-DZ" b="1" dirty="0" smtClean="0"/>
              <a:t> </a:t>
            </a:r>
            <a:r>
              <a:rPr lang="ar-SA" b="1" dirty="0" smtClean="0"/>
              <a:t>المقترضة تفوق مثيلاتها المعتمدة على أموال الملكية، وتنجم هذه الميزة عما يعرف بالدرع الضريبي</a:t>
            </a:r>
            <a:r>
              <a:rPr lang="ar-DZ" b="1" dirty="0" smtClean="0"/>
              <a:t> لفوائد القروض.</a:t>
            </a:r>
          </a:p>
          <a:p>
            <a:pPr algn="r" rtl="1">
              <a:buNone/>
            </a:pPr>
            <a:r>
              <a:rPr lang="ar-DZ" b="1" dirty="0" smtClean="0"/>
              <a:t>و</a:t>
            </a:r>
            <a:r>
              <a:rPr lang="ar-SA" b="1" dirty="0" smtClean="0"/>
              <a:t>في العام </a:t>
            </a:r>
            <a:r>
              <a:rPr lang="ar-DZ" sz="3000" b="1" dirty="0" smtClean="0"/>
              <a:t>1977</a:t>
            </a:r>
            <a:r>
              <a:rPr lang="ar-SA" b="1" dirty="0" smtClean="0"/>
              <a:t> طور </a:t>
            </a:r>
            <a:r>
              <a:rPr lang="ar-SA" b="1" dirty="0" err="1" smtClean="0"/>
              <a:t>ميلر</a:t>
            </a:r>
            <a:r>
              <a:rPr lang="ar-DZ" b="1" dirty="0" smtClean="0"/>
              <a:t> </a:t>
            </a:r>
            <a:r>
              <a:rPr lang="ar-SA" b="1" dirty="0" smtClean="0"/>
              <a:t>بمفرده نموذجًا عرف باسمه خلص</a:t>
            </a:r>
            <a:r>
              <a:rPr lang="ar-DZ" b="1" dirty="0" smtClean="0"/>
              <a:t> </a:t>
            </a:r>
            <a:r>
              <a:rPr lang="ar-SA" b="1" dirty="0" smtClean="0"/>
              <a:t>فيه إلى أن اخذ عامل الضرائب بعين</a:t>
            </a:r>
            <a:r>
              <a:rPr lang="ar-DZ" b="1" dirty="0" smtClean="0"/>
              <a:t> </a:t>
            </a:r>
            <a:r>
              <a:rPr lang="ar-SA" b="1" dirty="0" smtClean="0"/>
              <a:t>الاعتبار يقلل من منافع الاقتراض المطلق </a:t>
            </a:r>
            <a:r>
              <a:rPr lang="ar-SA" b="1" dirty="0" err="1" smtClean="0"/>
              <a:t>للشركات.</a:t>
            </a:r>
            <a:r>
              <a:rPr lang="ar-SA" b="1" dirty="0" smtClean="0"/>
              <a:t> إذن من الممكن تعظيم القيمة</a:t>
            </a:r>
            <a:r>
              <a:rPr lang="ar-DZ" b="1" dirty="0" smtClean="0"/>
              <a:t> </a:t>
            </a:r>
            <a:r>
              <a:rPr lang="ar-SA" b="1" dirty="0" smtClean="0"/>
              <a:t>السوقية للشركات من خلال وجود الرفع المالي</a:t>
            </a:r>
            <a:r>
              <a:rPr lang="ar-DZ" b="1" dirty="0" err="1" smtClean="0"/>
              <a:t>.</a:t>
            </a:r>
            <a:endParaRPr lang="fr-FR"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994796"/>
            <a:ext cx="8229600" cy="4525963"/>
          </a:xfrm>
        </p:spPr>
        <p:txBody>
          <a:bodyPr>
            <a:noAutofit/>
          </a:bodyPr>
          <a:lstStyle/>
          <a:p>
            <a:pPr algn="r" rtl="1">
              <a:buNone/>
            </a:pPr>
            <a:r>
              <a:rPr lang="ar-SA" b="1" dirty="0" smtClean="0"/>
              <a:t>وتلت هذه الدراسة دراسات أخرى منها التي قام </a:t>
            </a:r>
            <a:r>
              <a:rPr lang="ar-SA" b="1" dirty="0" err="1" smtClean="0"/>
              <a:t>بها</a:t>
            </a:r>
            <a:r>
              <a:rPr lang="ar-SA" b="1" dirty="0" smtClean="0"/>
              <a:t> جنسن ومكلي</a:t>
            </a:r>
            <a:r>
              <a:rPr lang="ar-DZ" b="1" dirty="0" smtClean="0"/>
              <a:t>ن</a:t>
            </a:r>
            <a:r>
              <a:rPr lang="ar-SA" b="1" dirty="0" smtClean="0"/>
              <a:t>ج</a:t>
            </a:r>
            <a:r>
              <a:rPr lang="ar-DZ" b="1" dirty="0" smtClean="0"/>
              <a:t> </a:t>
            </a:r>
            <a:r>
              <a:rPr lang="fr-FR" sz="3000" b="1" dirty="0" smtClean="0"/>
              <a:t>Jensen</a:t>
            </a:r>
            <a:r>
              <a:rPr lang="fr-FR" b="1" dirty="0" smtClean="0"/>
              <a:t> </a:t>
            </a:r>
            <a:r>
              <a:rPr lang="fr-FR" sz="3000" b="1" dirty="0" smtClean="0"/>
              <a:t>&amp;</a:t>
            </a:r>
            <a:r>
              <a:rPr lang="fr-FR" b="1" dirty="0" smtClean="0"/>
              <a:t> </a:t>
            </a:r>
            <a:r>
              <a:rPr lang="fr-FR" sz="3000" b="1" dirty="0" err="1" smtClean="0"/>
              <a:t>Meckling</a:t>
            </a:r>
            <a:r>
              <a:rPr lang="ar-DZ" b="1" dirty="0" smtClean="0"/>
              <a:t> (</a:t>
            </a:r>
            <a:r>
              <a:rPr lang="ar-DZ" sz="3000" b="1" dirty="0" smtClean="0"/>
              <a:t>1976</a:t>
            </a:r>
            <a:r>
              <a:rPr lang="ar-DZ" b="1" dirty="0" err="1" smtClean="0"/>
              <a:t>)،</a:t>
            </a:r>
            <a:r>
              <a:rPr lang="ar-DZ" b="1" dirty="0" smtClean="0"/>
              <a:t> </a:t>
            </a:r>
            <a:r>
              <a:rPr lang="ar-SA" b="1" dirty="0" smtClean="0"/>
              <a:t>حول علاقة تكاليف الوكالة بالهيكل التمويلي تبين أن هناك تأثيرا سلبيا للاقتراض</a:t>
            </a:r>
            <a:r>
              <a:rPr lang="ar-DZ" b="1" dirty="0" smtClean="0"/>
              <a:t> </a:t>
            </a:r>
            <a:r>
              <a:rPr lang="ar-SA" b="1" dirty="0" smtClean="0"/>
              <a:t>على القيمة السوقية للشركة، وهذا ناجم عن زيادة تكاليف الرقابة والمتابعة لأعمال إدارة الشركة</a:t>
            </a:r>
            <a:r>
              <a:rPr lang="ar-DZ" b="1" dirty="0" err="1" smtClean="0"/>
              <a:t>،</a:t>
            </a:r>
            <a:r>
              <a:rPr lang="ar-DZ" b="1" dirty="0" smtClean="0"/>
              <a:t> </a:t>
            </a:r>
            <a:r>
              <a:rPr lang="ar-SA" b="1" dirty="0" smtClean="0"/>
              <a:t>وتكاليف ناجمة عن ضعف في الكفاءة </a:t>
            </a:r>
            <a:r>
              <a:rPr lang="ar-SA" b="1" dirty="0" err="1" smtClean="0"/>
              <a:t>الإدار</a:t>
            </a:r>
            <a:r>
              <a:rPr lang="ar-DZ" b="1" dirty="0" err="1" smtClean="0"/>
              <a:t>ية</a:t>
            </a:r>
            <a:r>
              <a:rPr lang="ar-DZ" b="1" dirty="0" smtClean="0"/>
              <a:t> </a:t>
            </a:r>
            <a:r>
              <a:rPr lang="fr-FR" sz="3000" b="1" dirty="0" err="1" smtClean="0"/>
              <a:t>Efficiency</a:t>
            </a:r>
            <a:r>
              <a:rPr lang="fr-FR" b="1" dirty="0" smtClean="0"/>
              <a:t> </a:t>
            </a:r>
            <a:r>
              <a:rPr lang="fr-FR" sz="3000" b="1" dirty="0" err="1" smtClean="0"/>
              <a:t>Costs</a:t>
            </a:r>
            <a:r>
              <a:rPr lang="ar-DZ" b="1" dirty="0" err="1" smtClean="0"/>
              <a:t>.</a:t>
            </a:r>
            <a:r>
              <a:rPr lang="ar-DZ" b="1" dirty="0" smtClean="0"/>
              <a:t> وقام جنسن في </a:t>
            </a:r>
            <a:r>
              <a:rPr lang="ar-DZ" sz="3000" b="1" dirty="0" smtClean="0"/>
              <a:t>1986</a:t>
            </a:r>
            <a:r>
              <a:rPr lang="ar-DZ" b="1" dirty="0" smtClean="0"/>
              <a:t> </a:t>
            </a:r>
            <a:r>
              <a:rPr lang="ar-SA" b="1" dirty="0" smtClean="0"/>
              <a:t>بتطوير مفهوم تكاليف الوكالة فيما يتصل بالهيكل التمويلي</a:t>
            </a:r>
            <a:r>
              <a:rPr lang="ar-DZ" b="1" dirty="0" smtClean="0"/>
              <a:t> </a:t>
            </a:r>
            <a:r>
              <a:rPr lang="ar-SA" b="1" dirty="0" smtClean="0"/>
              <a:t>ليشمل تكاليف سوء استخدام السيولة الزائدة في حال توفرها من قبل إدارة </a:t>
            </a:r>
            <a:r>
              <a:rPr lang="ar-SA" b="1" dirty="0" smtClean="0"/>
              <a:t>الشركة</a:t>
            </a:r>
            <a:r>
              <a:rPr lang="ar-DZ" b="1" dirty="0" err="1" smtClean="0"/>
              <a:t>،</a:t>
            </a:r>
            <a:r>
              <a:rPr lang="ar-SA" b="1" dirty="0" smtClean="0"/>
              <a:t> </a:t>
            </a:r>
            <a:r>
              <a:rPr lang="ar-SA" b="1" dirty="0" smtClean="0"/>
              <a:t>لتخدم مصلحتها</a:t>
            </a:r>
            <a:r>
              <a:rPr lang="ar-DZ" b="1" dirty="0" smtClean="0"/>
              <a:t> </a:t>
            </a:r>
            <a:r>
              <a:rPr lang="ar-SA" b="1" dirty="0" smtClean="0"/>
              <a:t>الشخصية على حساب مصالح المساهمين، وهذا ما اسماه بنظرية فائض النقدية</a:t>
            </a:r>
            <a:r>
              <a:rPr lang="fr-FR" sz="3000" b="1" dirty="0" smtClean="0"/>
              <a:t>Free Cash Flow </a:t>
            </a:r>
            <a:r>
              <a:rPr lang="fr-FR" sz="3000" b="1" dirty="0" err="1" smtClean="0"/>
              <a:t>Theory</a:t>
            </a:r>
            <a:r>
              <a:rPr lang="ar-DZ" b="1" dirty="0" err="1" smtClean="0"/>
              <a:t>.</a:t>
            </a:r>
            <a:endParaRPr lang="fr-F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وبناء على هذه النظرية فان الاقتراض سيوفر فرصا </a:t>
            </a:r>
            <a:r>
              <a:rPr lang="ar-DZ" b="1" dirty="0" smtClean="0"/>
              <a:t>أ</a:t>
            </a:r>
            <a:r>
              <a:rPr lang="ar-SA" b="1" dirty="0" smtClean="0"/>
              <a:t>فضل </a:t>
            </a:r>
            <a:r>
              <a:rPr lang="ar-SA" b="1" dirty="0" smtClean="0"/>
              <a:t>للرقابة</a:t>
            </a:r>
            <a:r>
              <a:rPr lang="ar-DZ" b="1" dirty="0" smtClean="0"/>
              <a:t> </a:t>
            </a:r>
            <a:r>
              <a:rPr lang="ar-SA" b="1" dirty="0" smtClean="0"/>
              <a:t>على إدارة الشركة</a:t>
            </a:r>
            <a:r>
              <a:rPr lang="ar-DZ" b="1" dirty="0" smtClean="0"/>
              <a:t>، إذ </a:t>
            </a:r>
            <a:r>
              <a:rPr lang="ar-SA" b="1" dirty="0" smtClean="0"/>
              <a:t>ستعمل دوما في حالة الاقتراض تحت تهديد الفشل المالي مما</a:t>
            </a:r>
            <a:r>
              <a:rPr lang="ar-DZ" b="1" dirty="0" smtClean="0"/>
              <a:t> </a:t>
            </a:r>
            <a:r>
              <a:rPr lang="ar-SA" b="1" dirty="0" smtClean="0"/>
              <a:t>يملي عليها أن تعمل بكفاءة اكبر، لتجنب ذلك، الأمر الذي سيخفض تكاليف الوكالة</a:t>
            </a:r>
            <a:r>
              <a:rPr lang="ar-DZ" b="1" dirty="0" err="1" smtClean="0"/>
              <a:t>.</a:t>
            </a:r>
            <a:endParaRPr lang="ar-DZ" b="1" dirty="0" smtClean="0"/>
          </a:p>
          <a:p>
            <a:pPr algn="r" rtl="1">
              <a:buNone/>
            </a:pPr>
            <a:r>
              <a:rPr lang="ar-SA" b="1" dirty="0" smtClean="0"/>
              <a:t>وظهرت</a:t>
            </a:r>
            <a:r>
              <a:rPr lang="ar-DZ" b="1" dirty="0" smtClean="0"/>
              <a:t> </a:t>
            </a:r>
            <a:r>
              <a:rPr lang="ar-SA" b="1" dirty="0" smtClean="0"/>
              <a:t>حديثا في أواسط الثمانينات نظرية تعرف باسم نظرية تسلسل اختيار مصادر التم</a:t>
            </a:r>
            <a:r>
              <a:rPr lang="ar-DZ" b="1" dirty="0" smtClean="0"/>
              <a:t>و</a:t>
            </a:r>
            <a:r>
              <a:rPr lang="ar-SA" b="1" dirty="0" smtClean="0"/>
              <a:t>يل</a:t>
            </a:r>
            <a:r>
              <a:rPr lang="ar-DZ" b="1" dirty="0" smtClean="0"/>
              <a:t> </a:t>
            </a:r>
            <a:r>
              <a:rPr lang="fr-FR" sz="3000" b="1" dirty="0" err="1" smtClean="0"/>
              <a:t>Pecking</a:t>
            </a:r>
            <a:r>
              <a:rPr lang="fr-FR" sz="3000" b="1" dirty="0" smtClean="0"/>
              <a:t>-</a:t>
            </a:r>
            <a:r>
              <a:rPr lang="fr-FR" sz="3000" b="1" dirty="0" err="1" smtClean="0"/>
              <a:t>Order</a:t>
            </a:r>
            <a:r>
              <a:rPr lang="fr-FR" b="1" dirty="0" smtClean="0"/>
              <a:t> </a:t>
            </a:r>
            <a:r>
              <a:rPr lang="fr-FR" sz="3000" b="1" dirty="0" err="1" smtClean="0"/>
              <a:t>Theory</a:t>
            </a:r>
            <a:r>
              <a:rPr lang="ar-DZ" b="1" dirty="0" smtClean="0"/>
              <a:t> </a:t>
            </a:r>
            <a:r>
              <a:rPr lang="ar-SA" b="1" dirty="0" smtClean="0"/>
              <a:t>التي عرضها</a:t>
            </a:r>
            <a:r>
              <a:rPr lang="fr-FR" sz="3000" b="1" dirty="0" smtClean="0"/>
              <a:t>S.</a:t>
            </a:r>
            <a:r>
              <a:rPr lang="fr-FR" b="1" dirty="0" smtClean="0"/>
              <a:t> </a:t>
            </a:r>
            <a:r>
              <a:rPr lang="fr-FR" sz="3000" b="1" dirty="0" err="1" smtClean="0"/>
              <a:t>Myer</a:t>
            </a:r>
            <a:r>
              <a:rPr lang="fr-FR" b="1" dirty="0" smtClean="0"/>
              <a:t> </a:t>
            </a:r>
            <a:r>
              <a:rPr lang="ar-DZ" b="1" dirty="0" smtClean="0"/>
              <a:t> (</a:t>
            </a:r>
            <a:r>
              <a:rPr lang="ar-DZ" sz="3000" b="1" dirty="0" smtClean="0"/>
              <a:t>1984</a:t>
            </a:r>
            <a:r>
              <a:rPr lang="ar-DZ" b="1" dirty="0" err="1" smtClean="0"/>
              <a:t>)،</a:t>
            </a:r>
            <a:r>
              <a:rPr lang="ar-DZ" b="1" dirty="0" smtClean="0"/>
              <a:t> </a:t>
            </a:r>
            <a:r>
              <a:rPr lang="ar-SA" b="1" dirty="0" smtClean="0"/>
              <a:t>وقد أدخلت عليها التعديلات</a:t>
            </a:r>
            <a:r>
              <a:rPr lang="ar-DZ" b="1" dirty="0" smtClean="0"/>
              <a:t> </a:t>
            </a:r>
            <a:r>
              <a:rPr lang="ar-SA" b="1" dirty="0" smtClean="0"/>
              <a:t>في العام </a:t>
            </a:r>
            <a:r>
              <a:rPr lang="ar-DZ" sz="3000" b="1" dirty="0" smtClean="0"/>
              <a:t>2002</a:t>
            </a:r>
            <a:r>
              <a:rPr lang="ar-SA" b="1" dirty="0" err="1" smtClean="0"/>
              <a:t>.</a:t>
            </a:r>
            <a:endParaRPr lang="fr-FR"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SA" b="1" dirty="0" smtClean="0"/>
              <a:t>وتعود جذورها إلى دراسة مسحية قام </a:t>
            </a:r>
            <a:r>
              <a:rPr lang="ar-SA" b="1" dirty="0" err="1" smtClean="0"/>
              <a:t>بها</a:t>
            </a:r>
            <a:r>
              <a:rPr lang="ar-SA" b="1" dirty="0" smtClean="0"/>
              <a:t> </a:t>
            </a:r>
            <a:r>
              <a:rPr lang="ar-SA" b="1" dirty="0" err="1" smtClean="0"/>
              <a:t>دونالدسن</a:t>
            </a:r>
            <a:r>
              <a:rPr lang="ar-DZ" b="1" dirty="0" smtClean="0"/>
              <a:t> </a:t>
            </a:r>
            <a:r>
              <a:rPr lang="fr-FR" sz="3000" b="1" dirty="0" err="1" smtClean="0"/>
              <a:t>Donalson</a:t>
            </a:r>
            <a:r>
              <a:rPr lang="ar-DZ" b="1" dirty="0" smtClean="0"/>
              <a:t> في </a:t>
            </a:r>
            <a:r>
              <a:rPr lang="ar-DZ" sz="3000" b="1" dirty="0" smtClean="0"/>
              <a:t>1960</a:t>
            </a:r>
            <a:r>
              <a:rPr lang="ar-DZ" b="1" dirty="0" smtClean="0"/>
              <a:t> </a:t>
            </a:r>
            <a:r>
              <a:rPr lang="ar-SA" b="1" dirty="0" smtClean="0"/>
              <a:t>حول </a:t>
            </a:r>
            <a:r>
              <a:rPr lang="ar-DZ" b="1" dirty="0" smtClean="0"/>
              <a:t>ال</a:t>
            </a:r>
            <a:r>
              <a:rPr lang="ar-SA" b="1" dirty="0" smtClean="0"/>
              <a:t>سل</a:t>
            </a:r>
            <a:r>
              <a:rPr lang="ar-DZ" b="1" dirty="0" smtClean="0"/>
              <a:t>و</a:t>
            </a:r>
            <a:r>
              <a:rPr lang="ar-SA" b="1" dirty="0" smtClean="0"/>
              <a:t>ك التمويلي</a:t>
            </a:r>
            <a:r>
              <a:rPr lang="ar-DZ" b="1" dirty="0" smtClean="0"/>
              <a:t> ل</a:t>
            </a:r>
            <a:r>
              <a:rPr lang="ar-SA" b="1" dirty="0" smtClean="0"/>
              <a:t>لشركات، واستنادًا إلى هذه النظرية فإن ترتيب</a:t>
            </a:r>
            <a:r>
              <a:rPr lang="ar-DZ" b="1" dirty="0" smtClean="0"/>
              <a:t> </a:t>
            </a:r>
            <a:r>
              <a:rPr lang="ar-SA" b="1" dirty="0" smtClean="0"/>
              <a:t>التمويل طويل الأجل حسب أفضليته للشركات يكون على النحو التالي:</a:t>
            </a:r>
            <a:r>
              <a:rPr lang="ar-DZ" b="1" dirty="0" smtClean="0"/>
              <a:t> </a:t>
            </a:r>
            <a:r>
              <a:rPr lang="ar-SA" b="1" dirty="0" smtClean="0"/>
              <a:t>أولا: التمويل </a:t>
            </a:r>
            <a:r>
              <a:rPr lang="ar-SA" b="1" dirty="0" err="1" smtClean="0"/>
              <a:t>الذاتي </a:t>
            </a:r>
            <a:r>
              <a:rPr lang="ar-SA" b="1" dirty="0" smtClean="0"/>
              <a:t>(الأرباح المح</a:t>
            </a:r>
            <a:r>
              <a:rPr lang="ar-DZ" b="1" dirty="0" smtClean="0"/>
              <a:t>ت</a:t>
            </a:r>
            <a:r>
              <a:rPr lang="ar-SA" b="1" dirty="0" smtClean="0"/>
              <a:t>ج</a:t>
            </a:r>
            <a:r>
              <a:rPr lang="ar-DZ" b="1" dirty="0" smtClean="0"/>
              <a:t>ز</a:t>
            </a:r>
            <a:r>
              <a:rPr lang="ar-SA" b="1" dirty="0" smtClean="0"/>
              <a:t>ة </a:t>
            </a:r>
            <a:r>
              <a:rPr lang="ar-SA" b="1" dirty="0" err="1" smtClean="0"/>
              <a:t>والا</a:t>
            </a:r>
            <a:r>
              <a:rPr lang="ar-DZ" b="1" dirty="0" err="1" smtClean="0"/>
              <a:t>هتلاك</a:t>
            </a:r>
            <a:r>
              <a:rPr lang="ar-SA" b="1" dirty="0" smtClean="0"/>
              <a:t>ات</a:t>
            </a:r>
            <a:r>
              <a:rPr lang="ar-SA" b="1" dirty="0" err="1" smtClean="0"/>
              <a:t>)</a:t>
            </a:r>
            <a:r>
              <a:rPr lang="ar-DZ" b="1" dirty="0" err="1" smtClean="0"/>
              <a:t>،</a:t>
            </a:r>
            <a:r>
              <a:rPr lang="ar-DZ" b="1" dirty="0" smtClean="0"/>
              <a:t> </a:t>
            </a:r>
            <a:r>
              <a:rPr lang="ar-SA" b="1" dirty="0" smtClean="0"/>
              <a:t>ثانيًا: في حالة وجود حاجة للتمويل الخارجي فعلى الشركة أن تقوم أولا بإصدار سندات دين، وأن</a:t>
            </a:r>
            <a:r>
              <a:rPr lang="ar-DZ" b="1" dirty="0" smtClean="0"/>
              <a:t> </a:t>
            </a:r>
            <a:r>
              <a:rPr lang="ar-SA" b="1" dirty="0" smtClean="0"/>
              <a:t>تلجأ بعدئذ لإصدار الأدوات المالية الهجينة كالسندات القابلة للتحويل</a:t>
            </a:r>
            <a:r>
              <a:rPr lang="ar-DZ" b="1" dirty="0" smtClean="0"/>
              <a:t> </a:t>
            </a:r>
            <a:r>
              <a:rPr lang="ar-SA" b="1" dirty="0" smtClean="0"/>
              <a:t>أو الأسهم الممتازة، ويأتي</a:t>
            </a:r>
            <a:r>
              <a:rPr lang="ar-DZ" b="1" dirty="0" smtClean="0"/>
              <a:t> </a:t>
            </a:r>
            <a:r>
              <a:rPr lang="ar-SA" b="1" dirty="0" smtClean="0"/>
              <a:t>إصدار الأسهم العادية كملاذ أخير.</a:t>
            </a:r>
            <a:endParaRPr lang="fr-F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595156" y="2780928"/>
            <a:ext cx="5676900" cy="4038600"/>
          </a:xfrm>
          <a:prstGeom prst="rect">
            <a:avLst/>
          </a:prstGeom>
          <a:noFill/>
          <a:ln w="9525">
            <a:noFill/>
            <a:miter lim="800000"/>
            <a:headEnd/>
            <a:tailEnd/>
          </a:ln>
        </p:spPr>
      </p:pic>
      <p:sp>
        <p:nvSpPr>
          <p:cNvPr id="3" name="Espace réservé du numéro de diapositive 5"/>
          <p:cNvSpPr>
            <a:spLocks noGrp="1"/>
          </p:cNvSpPr>
          <p:nvPr>
            <p:ph type="sldNum" sz="quarter" idx="12"/>
          </p:nvPr>
        </p:nvSpPr>
        <p:spPr>
          <a:xfrm>
            <a:off x="457200" y="6245225"/>
            <a:ext cx="2133600" cy="476250"/>
          </a:xfrm>
          <a:noFill/>
        </p:spPr>
        <p:txBody>
          <a:bodyPr/>
          <a:lstStyle/>
          <a:p>
            <a:pPr algn="l" rtl="1"/>
            <a:fld id="{3A71AC1F-1CE6-4903-AA86-AF6784E13C71}" type="slidenum">
              <a:rPr lang="en-US" b="1" smtClean="0"/>
              <a:pPr algn="l" rtl="1"/>
              <a:t>26</a:t>
            </a:fld>
            <a:endParaRPr lang="en-US" b="1" dirty="0" smtClean="0"/>
          </a:p>
        </p:txBody>
      </p:sp>
      <p:pic>
        <p:nvPicPr>
          <p:cNvPr id="4" name="Picture 4"/>
          <p:cNvPicPr>
            <a:picLocks noChangeAspect="1" noChangeArrowheads="1"/>
          </p:cNvPicPr>
          <p:nvPr/>
        </p:nvPicPr>
        <p:blipFill>
          <a:blip r:embed="rId3" cstate="print"/>
          <a:srcRect/>
          <a:stretch>
            <a:fillRect/>
          </a:stretch>
        </p:blipFill>
        <p:spPr bwMode="auto">
          <a:xfrm>
            <a:off x="467544" y="188913"/>
            <a:ext cx="1503362" cy="1503362"/>
          </a:xfrm>
          <a:prstGeom prst="rect">
            <a:avLst/>
          </a:prstGeom>
          <a:noFill/>
          <a:ln w="9525">
            <a:noFill/>
            <a:miter lim="800000"/>
            <a:headEnd/>
            <a:tailEnd/>
          </a:ln>
        </p:spPr>
      </p:pic>
      <p:sp>
        <p:nvSpPr>
          <p:cNvPr id="5" name="Rectangle 5"/>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rtl="1"/>
            <a:r>
              <a:rPr lang="ar-DZ" sz="4400" b="1" dirty="0" smtClean="0">
                <a:solidFill>
                  <a:srgbClr val="FF0000"/>
                </a:solidFill>
              </a:rPr>
              <a:t>رابعا: الهدف </a:t>
            </a:r>
            <a:r>
              <a:rPr lang="ar-DZ" sz="4400" b="1" dirty="0">
                <a:solidFill>
                  <a:srgbClr val="FF0000"/>
                </a:solidFill>
              </a:rPr>
              <a:t>من الادارة المالية</a:t>
            </a:r>
            <a:endParaRPr lang="fr-FR" sz="4400" b="1" dirty="0">
              <a:solidFill>
                <a:srgbClr val="FF0000"/>
              </a:solidFill>
            </a:endParaRPr>
          </a:p>
        </p:txBody>
      </p:sp>
      <p:sp>
        <p:nvSpPr>
          <p:cNvPr id="6" name="Rectangle 11"/>
          <p:cNvSpPr txBox="1">
            <a:spLocks noChangeArrowheads="1"/>
          </p:cNvSpPr>
          <p:nvPr/>
        </p:nvSpPr>
        <p:spPr>
          <a:xfrm>
            <a:off x="457200" y="1600200"/>
            <a:ext cx="8229600" cy="4525963"/>
          </a:xfrm>
          <a:prstGeom prst="rect">
            <a:avLst/>
          </a:prstGeom>
        </p:spPr>
        <p:txBody>
          <a:bodyPr/>
          <a:lstStyle/>
          <a:p>
            <a:pPr marL="609600" lvl="0" indent="-609600" algn="r" rtl="1">
              <a:spcBef>
                <a:spcPct val="20000"/>
              </a:spcBef>
              <a:defRPr/>
            </a:pPr>
            <a:r>
              <a:rPr kumimoji="0" lang="ar-SA" sz="3200" b="1" i="0" u="none" strike="noStrike" kern="1200" cap="none" spc="0" normalizeH="0" baseline="0" noProof="0" dirty="0" smtClean="0">
                <a:ln>
                  <a:noFill/>
                </a:ln>
                <a:solidFill>
                  <a:schemeClr val="tx1"/>
                </a:solidFill>
                <a:effectLst/>
                <a:uLnTx/>
                <a:uFillTx/>
                <a:latin typeface="+mn-lt"/>
                <a:ea typeface="+mn-ea"/>
                <a:cs typeface="+mn-cs"/>
              </a:rPr>
              <a:t>هناك أطراف عديدة في المؤسسة وكل طرف لديه أهداف محدده، ولك</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ن </a:t>
            </a:r>
            <a:r>
              <a:rPr lang="ar-DZ" sz="3200" b="1" dirty="0" smtClean="0"/>
              <a:t>هدف الادارة المالية ظل يتبدل باستمرار:</a:t>
            </a:r>
            <a:endParaRPr lang="ar-SA" sz="3200" b="1" dirty="0" smtClean="0"/>
          </a:p>
          <a:p>
            <a:pPr marL="609600" marR="0" lvl="0" indent="-609600" algn="r" defTabSz="914400" rtl="1" eaLnBrk="1" fontAlgn="auto" latinLnBrk="0" hangingPunct="1">
              <a:lnSpc>
                <a:spcPct val="100000"/>
              </a:lnSpc>
              <a:spcBef>
                <a:spcPct val="20000"/>
              </a:spcBef>
              <a:spcAft>
                <a:spcPts val="0"/>
              </a:spcAft>
              <a:buClrTx/>
              <a:buSzTx/>
              <a:buFontTx/>
              <a:buNone/>
              <a:tabLst/>
              <a:defRPr/>
            </a:pPr>
            <a:endParaRPr kumimoji="0" lang="ar-DZ" sz="2000" b="1" i="0" u="none" strike="noStrike" kern="1200" cap="none" spc="0" normalizeH="0" baseline="0" noProof="0" dirty="0" smtClean="0">
              <a:ln>
                <a:noFill/>
              </a:ln>
              <a:solidFill>
                <a:schemeClr val="tx1"/>
              </a:solidFill>
              <a:effectLst/>
              <a:uLnTx/>
              <a:uFillTx/>
              <a:latin typeface="+mn-lt"/>
              <a:ea typeface="+mn-ea"/>
              <a:cs typeface="+mn-cs"/>
            </a:endParaRPr>
          </a:p>
          <a:p>
            <a:pPr marL="609600" marR="0" lvl="0" indent="-609600" algn="r" defTabSz="914400" rtl="1" eaLnBrk="1" fontAlgn="auto" latinLnBrk="0" hangingPunct="1">
              <a:lnSpc>
                <a:spcPct val="100000"/>
              </a:lnSpc>
              <a:spcBef>
                <a:spcPct val="20000"/>
              </a:spcBef>
              <a:spcAft>
                <a:spcPts val="0"/>
              </a:spcAft>
              <a:buClrTx/>
              <a:buSzTx/>
              <a:buFontTx/>
              <a:buNone/>
              <a:tabLst/>
              <a:defRPr/>
            </a:pPr>
            <a:r>
              <a:rPr kumimoji="0" lang="ar-SA" sz="3600" b="1" i="0" u="none" strike="noStrike" kern="1200" cap="none" spc="0" normalizeH="0" baseline="0" noProof="0" dirty="0" smtClean="0">
                <a:ln>
                  <a:noFill/>
                </a:ln>
                <a:solidFill>
                  <a:srgbClr val="0000FF"/>
                </a:solidFill>
                <a:effectLst/>
                <a:uLnTx/>
                <a:uFillTx/>
                <a:latin typeface="+mn-lt"/>
                <a:ea typeface="+mn-ea"/>
                <a:cs typeface="+mn-cs"/>
              </a:rPr>
              <a:t>قديما</a:t>
            </a:r>
            <a:r>
              <a:rPr kumimoji="0" lang="ar-DZ" sz="3600" b="1" i="0" u="none" strike="noStrike" kern="1200" cap="none" spc="0" normalizeH="0" baseline="0" noProof="0" dirty="0" err="1" smtClean="0">
                <a:ln>
                  <a:noFill/>
                </a:ln>
                <a:solidFill>
                  <a:srgbClr val="0000FF"/>
                </a:solidFill>
                <a:effectLst/>
                <a:uLnTx/>
                <a:uFillTx/>
                <a:latin typeface="+mn-lt"/>
                <a:ea typeface="+mn-ea"/>
                <a:cs typeface="+mn-cs"/>
              </a:rPr>
              <a:t>:</a:t>
            </a:r>
            <a:r>
              <a:rPr kumimoji="0" lang="ar-DZ" sz="3600" b="1" i="0" u="none" strike="noStrike" kern="1200" cap="none" spc="0" normalizeH="0" baseline="0" noProof="0" dirty="0" smtClean="0">
                <a:ln>
                  <a:noFill/>
                </a:ln>
                <a:solidFill>
                  <a:srgbClr val="0000FF"/>
                </a:solidFill>
                <a:effectLst/>
                <a:uLnTx/>
                <a:uFillTx/>
                <a:latin typeface="+mn-lt"/>
                <a:ea typeface="+mn-ea"/>
                <a:cs typeface="+mn-cs"/>
              </a:rPr>
              <a:t> </a:t>
            </a:r>
            <a:r>
              <a:rPr kumimoji="0" lang="ar-SA" sz="3600" b="1" i="0" u="none" strike="noStrike" kern="1200" cap="none" spc="0" normalizeH="0" baseline="0" noProof="0" dirty="0" smtClean="0">
                <a:ln>
                  <a:noFill/>
                </a:ln>
                <a:solidFill>
                  <a:srgbClr val="0000FF"/>
                </a:solidFill>
                <a:effectLst/>
                <a:uLnTx/>
                <a:uFillTx/>
                <a:latin typeface="+mn-lt"/>
                <a:ea typeface="+mn-ea"/>
                <a:cs typeface="+mn-cs"/>
              </a:rPr>
              <a:t>تعظيم الربح</a:t>
            </a:r>
            <a:r>
              <a:rPr kumimoji="0" lang="ar-DZ" sz="3600" b="1" i="0" u="none" strike="noStrike" kern="1200" cap="none" spc="0" normalizeH="0" baseline="0" noProof="0" dirty="0" smtClean="0">
                <a:ln>
                  <a:noFill/>
                </a:ln>
                <a:solidFill>
                  <a:srgbClr val="0000FF"/>
                </a:solidFill>
                <a:effectLst/>
                <a:uLnTx/>
                <a:uFillTx/>
                <a:latin typeface="+mn-lt"/>
                <a:ea typeface="+mn-ea"/>
                <a:cs typeface="+mn-cs"/>
              </a:rPr>
              <a:t>           </a:t>
            </a:r>
            <a:r>
              <a:rPr kumimoji="0" lang="ar-SA" sz="3600" b="1" i="0" u="none" strike="noStrike" kern="1200" cap="none" spc="0" normalizeH="0" baseline="0" noProof="0" dirty="0" err="1" smtClean="0">
                <a:ln>
                  <a:noFill/>
                </a:ln>
                <a:solidFill>
                  <a:srgbClr val="0000FF"/>
                </a:solidFill>
                <a:effectLst/>
                <a:uLnTx/>
                <a:uFillTx/>
                <a:latin typeface="+mn-lt"/>
                <a:ea typeface="+mn-ea"/>
                <a:cs typeface="+mn-cs"/>
              </a:rPr>
              <a:t>(</a:t>
            </a:r>
            <a:r>
              <a:rPr kumimoji="0" lang="en-US" sz="3400" b="1" i="1" u="none" strike="noStrike" kern="1200" cap="none" spc="0" normalizeH="0" baseline="0" noProof="0" dirty="0" smtClean="0">
                <a:ln>
                  <a:noFill/>
                </a:ln>
                <a:solidFill>
                  <a:srgbClr val="0000FF"/>
                </a:solidFill>
                <a:effectLst/>
                <a:uLnTx/>
                <a:uFillTx/>
                <a:latin typeface="+mn-lt"/>
                <a:ea typeface="+mn-ea"/>
                <a:cs typeface="+mn-cs"/>
              </a:rPr>
              <a:t>Profit Maximization</a:t>
            </a:r>
            <a:r>
              <a:rPr kumimoji="0" lang="ar-SA" sz="3600" b="1" i="0" u="none" strike="noStrike" kern="1200" cap="none" spc="0" normalizeH="0" baseline="0" noProof="0" dirty="0" err="1" smtClean="0">
                <a:ln>
                  <a:noFill/>
                </a:ln>
                <a:solidFill>
                  <a:srgbClr val="0000FF"/>
                </a:solidFill>
                <a:effectLst/>
                <a:uLnTx/>
                <a:uFillTx/>
                <a:latin typeface="+mn-lt"/>
                <a:ea typeface="+mn-ea"/>
                <a:cs typeface="+mn-cs"/>
              </a:rPr>
              <a:t>)</a:t>
            </a:r>
            <a:endParaRPr kumimoji="0" lang="ar-SA" sz="3600" b="1" i="0" u="none" strike="noStrike" kern="1200" cap="none" spc="0" normalizeH="0" baseline="0" noProof="0" dirty="0" smtClean="0">
              <a:ln>
                <a:noFill/>
              </a:ln>
              <a:solidFill>
                <a:srgbClr val="0000FF"/>
              </a:solidFill>
              <a:effectLst/>
              <a:uLnTx/>
              <a:uFillTx/>
              <a:latin typeface="+mn-lt"/>
              <a:ea typeface="+mn-ea"/>
              <a:cs typeface="+mn-cs"/>
            </a:endParaRPr>
          </a:p>
          <a:p>
            <a:pPr marL="609600" marR="0" lvl="0" indent="-609600" algn="r" defTabSz="914400" rtl="1" eaLnBrk="1" fontAlgn="auto" latinLnBrk="0" hangingPunct="1">
              <a:lnSpc>
                <a:spcPct val="100000"/>
              </a:lnSpc>
              <a:spcBef>
                <a:spcPct val="20000"/>
              </a:spcBef>
              <a:spcAft>
                <a:spcPts val="0"/>
              </a:spcAft>
              <a:buClrTx/>
              <a:buSzTx/>
              <a:buFontTx/>
              <a:buNone/>
              <a:tabLst/>
              <a:defRPr/>
            </a:pPr>
            <a:endParaRPr kumimoji="0" lang="ar-SA" sz="3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anim calcmode="lin" valueType="num">
                                      <p:cBhvr>
                                        <p:cTn id="8" dur="500" fill="hold"/>
                                        <p:tgtEl>
                                          <p:spTgt spid="6">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500"/>
                                        <p:tgtEl>
                                          <p:spTgt spid="6">
                                            <p:txEl>
                                              <p:pRg st="2" end="2"/>
                                            </p:txEl>
                                          </p:spTgt>
                                        </p:tgtEl>
                                      </p:cBhvr>
                                    </p:animEffect>
                                    <p:anim calcmode="lin" valueType="num">
                                      <p:cBhvr>
                                        <p:cTn id="15" dur="500" fill="hold"/>
                                        <p:tgtEl>
                                          <p:spTgt spid="6">
                                            <p:txEl>
                                              <p:pRg st="2" end="2"/>
                                            </p:txEl>
                                          </p:spTgt>
                                        </p:tgtEl>
                                        <p:attrNameLst>
                                          <p:attrName>ppt_x</p:attrName>
                                        </p:attrNameLst>
                                      </p:cBhvr>
                                      <p:tavLst>
                                        <p:tav tm="0">
                                          <p:val>
                                            <p:strVal val="#ppt_x-.1"/>
                                          </p:val>
                                        </p:tav>
                                        <p:tav tm="100000">
                                          <p:val>
                                            <p:strVal val="#ppt_x"/>
                                          </p:val>
                                        </p:tav>
                                      </p:tavLst>
                                    </p:anim>
                                    <p:anim calcmode="lin" valueType="num">
                                      <p:cBhvr>
                                        <p:cTn id="16"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يعاب على هدف تعظيم الأرباح أنه هدف قصير الأجل ولا يأخذ في الحسبان المخاطر المترتبة على </a:t>
            </a:r>
            <a:r>
              <a:rPr lang="ar-DZ" b="1" dirty="0" err="1" smtClean="0"/>
              <a:t>ذلك.</a:t>
            </a:r>
            <a:r>
              <a:rPr lang="ar-DZ" b="1" dirty="0" smtClean="0"/>
              <a:t> فقد تتمكن المؤسسة من زيادة الأرباح في الوقت الحاضر، وذلك بشراء الآلات الأقل كفاءة وباستخدام مواد رديئة الجودة، وبيع المنتجات بسعر يحقق للمؤسسة هامش ربح مرتفع عن كل </a:t>
            </a:r>
            <a:r>
              <a:rPr lang="ar-DZ" b="1" dirty="0" err="1" smtClean="0"/>
              <a:t>وحدة.</a:t>
            </a:r>
            <a:r>
              <a:rPr lang="ar-DZ" b="1" dirty="0" smtClean="0"/>
              <a:t> والنتيجة المترتبة على ذلك هي زيادة الأرباح في السنة الجارية، ولكن ماذا يحدث في السنوات </a:t>
            </a:r>
            <a:r>
              <a:rPr lang="ar-DZ" b="1" dirty="0" err="1" smtClean="0"/>
              <a:t>المقبلة؟</a:t>
            </a:r>
            <a:r>
              <a:rPr lang="ar-DZ" b="1" dirty="0" smtClean="0"/>
              <a:t> تدهور الأرباح بشكل مستمر ويرجع ذلك </a:t>
            </a:r>
            <a:r>
              <a:rPr lang="ar-DZ" b="1" dirty="0" err="1" smtClean="0"/>
              <a:t>إلى:</a:t>
            </a:r>
            <a:endParaRPr lang="ar-DZ" b="1" dirty="0" smtClean="0"/>
          </a:p>
          <a:p>
            <a:pPr algn="r" rtl="1">
              <a:buNone/>
            </a:pPr>
            <a:r>
              <a:rPr lang="ar-DZ" b="1" dirty="0" smtClean="0"/>
              <a:t>- تأكد العملاء من انخفاض جودة </a:t>
            </a:r>
            <a:r>
              <a:rPr lang="ar-DZ" b="1" dirty="0" err="1" smtClean="0"/>
              <a:t>المنتوج.</a:t>
            </a:r>
            <a:endParaRPr lang="ar-DZ" b="1" dirty="0" smtClean="0"/>
          </a:p>
          <a:p>
            <a:pPr algn="r" rtl="1">
              <a:buNone/>
            </a:pPr>
            <a:r>
              <a:rPr lang="ar-DZ" b="1" dirty="0" smtClean="0"/>
              <a:t>- زيادة تكاليف صيانة الآلات المنخفضة الكفاءة.</a:t>
            </a:r>
            <a:endParaRPr lang="fr-FR" b="1"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lnSpc>
                <a:spcPct val="110000"/>
              </a:lnSpc>
              <a:buNone/>
            </a:pPr>
            <a:r>
              <a:rPr lang="ar-DZ" b="1" dirty="0" smtClean="0"/>
              <a:t>النتيجة انخفاض المبيعات في الوقت الذي تتجه فيه التكاليف إلى الارتفاع مما يؤدي إلى انخفاض </a:t>
            </a:r>
            <a:r>
              <a:rPr lang="ar-DZ" b="1" dirty="0" err="1" smtClean="0"/>
              <a:t>الأرباح.</a:t>
            </a:r>
            <a:r>
              <a:rPr lang="ar-DZ" b="1" dirty="0" smtClean="0"/>
              <a:t> وبذلك يتضح أنه في الأجل القصير قد يمكن تعظيم الربح، ولكن مثل هذه السياسة تؤدي إلى انخفاض هامش الربح في المستقبل بما قد يؤدي في النهاية لإفلاس المؤسسة.</a:t>
            </a:r>
          </a:p>
          <a:p>
            <a:pPr algn="r" rtl="1">
              <a:lnSpc>
                <a:spcPct val="110000"/>
              </a:lnSpc>
              <a:buNone/>
            </a:pPr>
            <a:r>
              <a:rPr lang="ar-DZ" b="1" dirty="0" smtClean="0"/>
              <a:t>كما أن </a:t>
            </a:r>
            <a:r>
              <a:rPr lang="ar-SA" b="1" dirty="0" smtClean="0"/>
              <a:t>اهتمام ملاك </a:t>
            </a:r>
            <a:r>
              <a:rPr lang="ar-DZ" b="1" dirty="0" smtClean="0"/>
              <a:t>المؤسسة </a:t>
            </a:r>
            <a:r>
              <a:rPr lang="ar-SA" b="1" dirty="0" smtClean="0"/>
              <a:t>ليس </a:t>
            </a:r>
            <a:r>
              <a:rPr lang="ar-SA" b="1" dirty="0" err="1" smtClean="0"/>
              <a:t>بالأرباح </a:t>
            </a:r>
            <a:r>
              <a:rPr lang="ar-SA" b="1" dirty="0" smtClean="0"/>
              <a:t>(أو ال</a:t>
            </a:r>
            <a:r>
              <a:rPr lang="ar-DZ" b="1" dirty="0" smtClean="0"/>
              <a:t>عائد</a:t>
            </a:r>
            <a:r>
              <a:rPr lang="ar-SA" b="1" dirty="0" smtClean="0"/>
              <a:t>) ف</a:t>
            </a:r>
            <a:r>
              <a:rPr lang="ar-DZ" b="1" dirty="0" smtClean="0"/>
              <a:t>قط </a:t>
            </a:r>
            <a:r>
              <a:rPr lang="ar-SA" b="1" dirty="0" smtClean="0"/>
              <a:t>وإنما </a:t>
            </a:r>
            <a:r>
              <a:rPr lang="ar-DZ" b="1" dirty="0" smtClean="0"/>
              <a:t>أيضا </a:t>
            </a:r>
            <a:r>
              <a:rPr lang="ar-SA" b="1" dirty="0" smtClean="0"/>
              <a:t>بتوقيت هذه الأرباح والمخاطر التي يمكن أن يتعرضوا لها.</a:t>
            </a:r>
            <a:r>
              <a:rPr lang="ar-DZ" b="1" dirty="0" smtClean="0"/>
              <a:t> فمثلا لو كان لدينا </a:t>
            </a:r>
            <a:r>
              <a:rPr lang="ar-DZ" b="1" kern="0" dirty="0" smtClean="0"/>
              <a:t>فرصة </a:t>
            </a:r>
            <a:r>
              <a:rPr lang="en-US" b="1" dirty="0" smtClean="0"/>
              <a:t>B</a:t>
            </a:r>
            <a:r>
              <a:rPr lang="ar-DZ" b="1" kern="0" dirty="0" smtClean="0"/>
              <a:t> أفضل عائدا من الفرصة </a:t>
            </a:r>
            <a:r>
              <a:rPr lang="en-US" b="1" dirty="0" smtClean="0"/>
              <a:t>A</a:t>
            </a:r>
            <a:r>
              <a:rPr lang="ar-DZ" b="1" dirty="0" smtClean="0"/>
              <a:t> كما يوضح ذلك الجدول الموالي:</a:t>
            </a:r>
            <a:endParaRPr lang="ar-SA" b="1"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457200" y="332656"/>
          <a:ext cx="8219255" cy="1981200"/>
        </p:xfrm>
        <a:graphic>
          <a:graphicData uri="http://schemas.openxmlformats.org/drawingml/2006/table">
            <a:tbl>
              <a:tblPr firstRow="1" bandRow="1">
                <a:tableStyleId>{5C22544A-7EE6-4342-B048-85BDC9FD1C3A}</a:tableStyleId>
              </a:tblPr>
              <a:tblGrid>
                <a:gridCol w="1450504"/>
                <a:gridCol w="1512168"/>
                <a:gridCol w="1512168"/>
                <a:gridCol w="1440160"/>
                <a:gridCol w="2304255"/>
              </a:tblGrid>
              <a:tr h="370840">
                <a:tc>
                  <a:txBody>
                    <a:bodyPr/>
                    <a:lstStyle/>
                    <a:p>
                      <a:pPr algn="ctr" rtl="1"/>
                      <a:r>
                        <a:rPr lang="fr-FR" sz="2800" b="1" dirty="0" smtClean="0">
                          <a:solidFill>
                            <a:srgbClr val="FF0000"/>
                          </a:solidFill>
                        </a:rPr>
                        <a:t>∑</a:t>
                      </a:r>
                      <a:endParaRPr lang="fr-FR" sz="2800" b="1" dirty="0">
                        <a:solidFill>
                          <a:srgbClr val="FF0000"/>
                        </a:solidFill>
                      </a:endParaRPr>
                    </a:p>
                  </a:txBody>
                  <a:tcPr anchor="ctr">
                    <a:solidFill>
                      <a:srgbClr val="FFFF00"/>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800" b="1" dirty="0" smtClean="0">
                          <a:solidFill>
                            <a:srgbClr val="FF0000"/>
                          </a:solidFill>
                        </a:rPr>
                        <a:t>N+2</a:t>
                      </a:r>
                      <a:endParaRPr lang="fr-FR" sz="2800" b="1" dirty="0" smtClean="0">
                        <a:solidFill>
                          <a:srgbClr val="FF0000"/>
                        </a:solidFill>
                      </a:endParaRPr>
                    </a:p>
                  </a:txBody>
                  <a:tcPr anchor="ctr">
                    <a:solidFill>
                      <a:srgbClr val="FFFF00"/>
                    </a:solidFill>
                  </a:tcPr>
                </a:tc>
                <a:tc>
                  <a:txBody>
                    <a:bodyPr/>
                    <a:lstStyle/>
                    <a:p>
                      <a:pPr algn="ctr" rtl="1"/>
                      <a:r>
                        <a:rPr lang="en-US" sz="2800" b="1" dirty="0" smtClean="0">
                          <a:solidFill>
                            <a:srgbClr val="FF0000"/>
                          </a:solidFill>
                        </a:rPr>
                        <a:t>N+1</a:t>
                      </a:r>
                      <a:endParaRPr lang="fr-FR" sz="2800" b="1" dirty="0">
                        <a:solidFill>
                          <a:srgbClr val="FF0000"/>
                        </a:solidFill>
                      </a:endParaRPr>
                    </a:p>
                  </a:txBody>
                  <a:tcPr anchor="ctr">
                    <a:solidFill>
                      <a:srgbClr val="FFFF00"/>
                    </a:solidFill>
                  </a:tcPr>
                </a:tc>
                <a:tc>
                  <a:txBody>
                    <a:bodyPr/>
                    <a:lstStyle/>
                    <a:p>
                      <a:pPr algn="ctr" rtl="1"/>
                      <a:r>
                        <a:rPr lang="en-US" sz="2800" b="1" dirty="0" smtClean="0">
                          <a:solidFill>
                            <a:srgbClr val="FF0000"/>
                          </a:solidFill>
                        </a:rPr>
                        <a:t>N</a:t>
                      </a:r>
                      <a:endParaRPr lang="fr-FR" sz="2800" b="1" dirty="0">
                        <a:solidFill>
                          <a:srgbClr val="FF0000"/>
                        </a:solidFill>
                      </a:endParaRPr>
                    </a:p>
                  </a:txBody>
                  <a:tcPr anchor="ctr">
                    <a:solidFill>
                      <a:srgbClr val="FFFF00"/>
                    </a:solidFill>
                  </a:tcPr>
                </a:tc>
                <a:tc>
                  <a:txBody>
                    <a:bodyPr/>
                    <a:lstStyle/>
                    <a:p>
                      <a:pPr algn="r" rtl="1"/>
                      <a:r>
                        <a:rPr lang="ar-DZ" sz="2800" b="1" dirty="0" smtClean="0">
                          <a:solidFill>
                            <a:srgbClr val="FF0000"/>
                          </a:solidFill>
                        </a:rPr>
                        <a:t>             العوائد الفرص</a:t>
                      </a:r>
                      <a:endParaRPr lang="fr-FR" sz="2800" b="1" dirty="0">
                        <a:solidFill>
                          <a:srgbClr val="FF0000"/>
                        </a:solidFill>
                      </a:endParaRPr>
                    </a:p>
                  </a:txBody>
                  <a:tcPr>
                    <a:lnBlToTr w="12700" cap="flat" cmpd="sng" algn="ctr">
                      <a:solidFill>
                        <a:schemeClr val="tx1"/>
                      </a:solidFill>
                      <a:prstDash val="solid"/>
                      <a:round/>
                      <a:headEnd type="none" w="med" len="med"/>
                      <a:tailEnd type="none" w="med" len="med"/>
                    </a:lnBlToTr>
                    <a:solidFill>
                      <a:srgbClr val="FFFF00"/>
                    </a:solidFill>
                  </a:tcPr>
                </a:tc>
              </a:tr>
              <a:tr h="370840">
                <a:tc>
                  <a:txBody>
                    <a:bodyPr/>
                    <a:lstStyle/>
                    <a:p>
                      <a:pPr algn="r" rtl="1"/>
                      <a:r>
                        <a:rPr lang="en-US" sz="2800" b="1" dirty="0" smtClean="0">
                          <a:solidFill>
                            <a:srgbClr val="0000FF"/>
                          </a:solidFill>
                        </a:rPr>
                        <a:t>800</a:t>
                      </a:r>
                      <a:endParaRPr lang="fr-FR" sz="2800" b="1" dirty="0">
                        <a:solidFill>
                          <a:srgbClr val="0000FF"/>
                        </a:solidFill>
                      </a:endParaRPr>
                    </a:p>
                  </a:txBody>
                  <a:tcPr/>
                </a:tc>
                <a:tc>
                  <a:txBody>
                    <a:bodyPr/>
                    <a:lstStyle/>
                    <a:p>
                      <a:pPr algn="r" rtl="1"/>
                      <a:r>
                        <a:rPr lang="fr-FR" sz="2800" b="1" dirty="0" smtClean="0"/>
                        <a:t>100</a:t>
                      </a:r>
                      <a:endParaRPr lang="fr-FR" sz="2800" b="1" dirty="0"/>
                    </a:p>
                  </a:txBody>
                  <a:tcPr/>
                </a:tc>
                <a:tc>
                  <a:txBody>
                    <a:bodyPr/>
                    <a:lstStyle/>
                    <a:p>
                      <a:pPr algn="r" rtl="1"/>
                      <a:r>
                        <a:rPr lang="en-US" sz="2800" b="1" dirty="0" smtClean="0"/>
                        <a:t>200</a:t>
                      </a:r>
                      <a:endParaRPr lang="fr-FR" sz="2800" b="1" dirty="0"/>
                    </a:p>
                  </a:txBody>
                  <a:tcPr/>
                </a:tc>
                <a:tc>
                  <a:txBody>
                    <a:bodyPr/>
                    <a:lstStyle/>
                    <a:p>
                      <a:pPr algn="r" rtl="1"/>
                      <a:r>
                        <a:rPr lang="en-US" sz="2800" b="1" dirty="0" smtClean="0"/>
                        <a:t>500</a:t>
                      </a:r>
                      <a:endParaRPr lang="fr-FR" sz="2800" b="1" dirty="0"/>
                    </a:p>
                  </a:txBody>
                  <a:tcPr/>
                </a:tc>
                <a:tc>
                  <a:txBody>
                    <a:bodyPr/>
                    <a:lstStyle/>
                    <a:p>
                      <a:pPr algn="r" rtl="1"/>
                      <a:r>
                        <a:rPr lang="en-US" sz="2800" b="1" dirty="0" smtClean="0"/>
                        <a:t>A</a:t>
                      </a:r>
                      <a:endParaRPr lang="fr-FR" sz="2800" b="1" dirty="0"/>
                    </a:p>
                  </a:txBody>
                  <a:tcPr/>
                </a:tc>
              </a:tr>
              <a:tr h="370840">
                <a:tc>
                  <a:txBody>
                    <a:bodyPr/>
                    <a:lstStyle/>
                    <a:p>
                      <a:pPr algn="r" rtl="1"/>
                      <a:r>
                        <a:rPr lang="en-US" sz="2800" b="1" dirty="0" smtClean="0">
                          <a:solidFill>
                            <a:srgbClr val="0000FF"/>
                          </a:solidFill>
                        </a:rPr>
                        <a:t>1000</a:t>
                      </a:r>
                      <a:endParaRPr lang="fr-FR" sz="2800" b="1" dirty="0">
                        <a:solidFill>
                          <a:srgbClr val="0000FF"/>
                        </a:solidFill>
                      </a:endParaRPr>
                    </a:p>
                  </a:txBody>
                  <a:tcPr/>
                </a:tc>
                <a:tc>
                  <a:txBody>
                    <a:bodyPr/>
                    <a:lstStyle/>
                    <a:p>
                      <a:pPr algn="r" rtl="1"/>
                      <a:r>
                        <a:rPr lang="fr-FR" sz="2800" b="1" dirty="0" smtClean="0"/>
                        <a:t>1000</a:t>
                      </a:r>
                      <a:endParaRPr lang="fr-FR" sz="2800" b="1" dirty="0"/>
                    </a:p>
                  </a:txBody>
                  <a:tcPr/>
                </a:tc>
                <a:tc>
                  <a:txBody>
                    <a:bodyPr/>
                    <a:lstStyle/>
                    <a:p>
                      <a:pPr algn="r" rtl="1"/>
                      <a:r>
                        <a:rPr lang="en-US" sz="2800" b="1" dirty="0" smtClean="0"/>
                        <a:t>-</a:t>
                      </a:r>
                      <a:endParaRPr lang="fr-FR" sz="2800" b="1" dirty="0"/>
                    </a:p>
                  </a:txBody>
                  <a:tcPr/>
                </a:tc>
                <a:tc>
                  <a:txBody>
                    <a:bodyPr/>
                    <a:lstStyle/>
                    <a:p>
                      <a:pPr algn="r" rtl="1"/>
                      <a:r>
                        <a:rPr lang="fr-FR" sz="2800" b="1" dirty="0" smtClean="0"/>
                        <a:t>-</a:t>
                      </a:r>
                      <a:endParaRPr lang="fr-FR" sz="2800" b="1" dirty="0"/>
                    </a:p>
                  </a:txBody>
                  <a:tcPr/>
                </a:tc>
                <a:tc>
                  <a:txBody>
                    <a:bodyPr/>
                    <a:lstStyle/>
                    <a:p>
                      <a:pPr algn="r" rtl="1"/>
                      <a:r>
                        <a:rPr lang="en-US" sz="2800" b="1" dirty="0" smtClean="0"/>
                        <a:t>B</a:t>
                      </a:r>
                      <a:endParaRPr lang="fr-FR" sz="2800" b="1" dirty="0"/>
                    </a:p>
                  </a:txBody>
                  <a:tcPr/>
                </a:tc>
              </a:tr>
            </a:tbl>
          </a:graphicData>
        </a:graphic>
      </p:graphicFrame>
      <p:sp>
        <p:nvSpPr>
          <p:cNvPr id="3" name="Rectangle 2"/>
          <p:cNvSpPr/>
          <p:nvPr/>
        </p:nvSpPr>
        <p:spPr>
          <a:xfrm>
            <a:off x="467544" y="2492896"/>
            <a:ext cx="8280920" cy="4351961"/>
          </a:xfrm>
          <a:prstGeom prst="rect">
            <a:avLst/>
          </a:prstGeom>
        </p:spPr>
        <p:txBody>
          <a:bodyPr wrap="square">
            <a:spAutoFit/>
          </a:bodyPr>
          <a:lstStyle/>
          <a:p>
            <a:pPr marL="342900" indent="-342900" algn="r" rtl="1" fontAlgn="base">
              <a:spcBef>
                <a:spcPct val="20000"/>
              </a:spcBef>
              <a:spcAft>
                <a:spcPct val="0"/>
              </a:spcAft>
              <a:defRPr/>
            </a:pPr>
            <a:r>
              <a:rPr lang="ar-DZ" sz="2800" b="1" dirty="0" smtClean="0"/>
              <a:t>لكن </a:t>
            </a:r>
            <a:r>
              <a:rPr lang="ar-SA" sz="2800" b="1" dirty="0" smtClean="0"/>
              <a:t>بأخذ التوقيت والخطر بعين الاعتبار </a:t>
            </a:r>
            <a:r>
              <a:rPr lang="ar-DZ" sz="2800" b="1" dirty="0" smtClean="0"/>
              <a:t>يصبح </a:t>
            </a:r>
            <a:r>
              <a:rPr lang="ar-DZ" sz="2800" b="1" kern="0" dirty="0" smtClean="0"/>
              <a:t>الاستثمار في </a:t>
            </a:r>
            <a:r>
              <a:rPr lang="ar-DZ" sz="2800" b="1" kern="0" dirty="0"/>
              <a:t>الفرصة</a:t>
            </a:r>
            <a:r>
              <a:rPr lang="ar-DZ" sz="2800" b="1" kern="0" dirty="0" smtClean="0"/>
              <a:t> </a:t>
            </a:r>
            <a:r>
              <a:rPr lang="en-US" sz="2800" b="1" dirty="0" smtClean="0"/>
              <a:t>A</a:t>
            </a:r>
            <a:r>
              <a:rPr lang="ar-DZ" sz="2800" b="1" dirty="0" smtClean="0"/>
              <a:t> </a:t>
            </a:r>
            <a:r>
              <a:rPr lang="ar-DZ" sz="2800" b="1" kern="0" dirty="0" smtClean="0"/>
              <a:t>أفضل من الاستثمار في الفرصة </a:t>
            </a:r>
            <a:r>
              <a:rPr lang="en-US" sz="2800" b="1" dirty="0" smtClean="0"/>
              <a:t>B</a:t>
            </a:r>
            <a:r>
              <a:rPr lang="ar-DZ" sz="2800" b="1" dirty="0" smtClean="0"/>
              <a:t> وذلك </a:t>
            </a:r>
            <a:r>
              <a:rPr lang="ar-DZ" sz="2800" b="1" dirty="0" err="1" smtClean="0"/>
              <a:t>لأن</a:t>
            </a:r>
            <a:r>
              <a:rPr lang="ar-DZ" sz="2800" b="1" kern="0" dirty="0" err="1" smtClean="0"/>
              <a:t>:</a:t>
            </a:r>
            <a:endParaRPr lang="ar-DZ" sz="2800" b="1" kern="0" dirty="0"/>
          </a:p>
          <a:p>
            <a:pPr marL="342900" indent="-342900" algn="r" rtl="1" fontAlgn="base">
              <a:spcBef>
                <a:spcPct val="20000"/>
              </a:spcBef>
              <a:spcAft>
                <a:spcPct val="0"/>
              </a:spcAft>
              <a:buFontTx/>
              <a:buChar char="•"/>
              <a:defRPr/>
            </a:pPr>
            <a:r>
              <a:rPr lang="ar-DZ" sz="2800" b="1" kern="0" dirty="0" smtClean="0"/>
              <a:t>الحصول على مبلغ 500 من الفرصة </a:t>
            </a:r>
            <a:r>
              <a:rPr lang="en-US" sz="2800" b="1" dirty="0" smtClean="0"/>
              <a:t>A</a:t>
            </a:r>
            <a:r>
              <a:rPr lang="ar-DZ" sz="2800" b="1" dirty="0" smtClean="0"/>
              <a:t> </a:t>
            </a:r>
            <a:r>
              <a:rPr lang="ar-DZ" sz="2800" b="1" kern="0" dirty="0" smtClean="0"/>
              <a:t>أضمن من الحصول على مبلغ 1000 من الفرصة </a:t>
            </a:r>
            <a:r>
              <a:rPr lang="en-US" sz="2800" b="1" dirty="0" smtClean="0"/>
              <a:t>B</a:t>
            </a:r>
            <a:r>
              <a:rPr lang="ar-DZ" sz="2800" b="1" kern="0" dirty="0" smtClean="0"/>
              <a:t>، لأنه كلما طالت المدة الزمنية كلما زادت درجة المخاطر لاحتمال عدم تحقق التوقعات.</a:t>
            </a:r>
            <a:endParaRPr lang="ar-DZ" sz="2800" b="1" kern="0" dirty="0"/>
          </a:p>
          <a:p>
            <a:pPr marL="342900" lvl="0" indent="-342900" algn="r" rtl="1" fontAlgn="base">
              <a:spcBef>
                <a:spcPct val="20000"/>
              </a:spcBef>
              <a:spcAft>
                <a:spcPct val="0"/>
              </a:spcAft>
              <a:buFontTx/>
              <a:buChar char="•"/>
              <a:defRPr/>
            </a:pPr>
            <a:r>
              <a:rPr lang="ar-DZ" sz="2800" b="1" kern="0" dirty="0" smtClean="0"/>
              <a:t>إجمالي العوائد </a:t>
            </a:r>
            <a:r>
              <a:rPr lang="ar-DZ" sz="2800" b="1" kern="0" dirty="0" err="1" smtClean="0"/>
              <a:t>الحقيقية</a:t>
            </a:r>
            <a:r>
              <a:rPr lang="ar-DZ" sz="2800" b="1" kern="0" dirty="0" smtClean="0"/>
              <a:t> من الفرصة </a:t>
            </a:r>
            <a:r>
              <a:rPr lang="en-US" sz="2800" b="1" dirty="0" smtClean="0"/>
              <a:t>A</a:t>
            </a:r>
            <a:r>
              <a:rPr lang="ar-DZ" sz="2800" b="1" dirty="0" smtClean="0"/>
              <a:t> </a:t>
            </a:r>
            <a:r>
              <a:rPr lang="ar-DZ" sz="2800" b="1" kern="0" dirty="0" smtClean="0"/>
              <a:t>أكبر منها في </a:t>
            </a:r>
            <a:r>
              <a:rPr lang="ar-DZ" sz="2800" b="1" kern="0" dirty="0"/>
              <a:t>الفرصة </a:t>
            </a:r>
            <a:r>
              <a:rPr lang="en-US" sz="2800" b="1" dirty="0" smtClean="0"/>
              <a:t>B</a:t>
            </a:r>
            <a:r>
              <a:rPr lang="ar-DZ" sz="2800" b="1" kern="0" dirty="0"/>
              <a:t>، </a:t>
            </a:r>
            <a:r>
              <a:rPr lang="ar-DZ" sz="2800" b="1" kern="0" dirty="0" smtClean="0"/>
              <a:t>لأنه يمكن إعادة استثمار تلك المحققة في السنوات الأولى.</a:t>
            </a:r>
            <a:endParaRPr lang="ar-DZ" sz="2800" b="1" kern="0" dirty="0"/>
          </a:p>
          <a:p>
            <a:pPr marL="342900" lvl="0" indent="-342900" algn="r" rtl="1" fontAlgn="base">
              <a:spcBef>
                <a:spcPct val="20000"/>
              </a:spcBef>
              <a:spcAft>
                <a:spcPct val="0"/>
              </a:spcAft>
              <a:buFontTx/>
              <a:buChar char="•"/>
              <a:defRPr/>
            </a:pPr>
            <a:r>
              <a:rPr lang="ar-DZ" sz="2800" b="1" kern="0" dirty="0" smtClean="0"/>
              <a:t>تتعرض العوائد المحققة في السنوات المتأخرة بدرجة </a:t>
            </a:r>
            <a:r>
              <a:rPr lang="ar-DZ" sz="2800" b="1" kern="0" dirty="0"/>
              <a:t> أكبر </a:t>
            </a:r>
            <a:r>
              <a:rPr lang="ar-DZ" sz="2800" b="1" kern="0" dirty="0" smtClean="0"/>
              <a:t>لمخاطر انخفاض قيمة النقود من </a:t>
            </a:r>
            <a:r>
              <a:rPr lang="ar-DZ" sz="2800" b="1" kern="0" dirty="0"/>
              <a:t>تلك المحققة في السنوات الأولى</a:t>
            </a:r>
            <a:r>
              <a:rPr lang="ar-DZ" sz="2800" b="1" kern="0" dirty="0" smtClean="0"/>
              <a:t>.</a:t>
            </a:r>
            <a:endParaRPr lang="fr-FR" sz="2800" b="1" kern="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457200" y="6245225"/>
            <a:ext cx="2133600" cy="476250"/>
          </a:xfrm>
          <a:noFill/>
        </p:spPr>
        <p:txBody>
          <a:bodyPr/>
          <a:lstStyle/>
          <a:p>
            <a:pPr algn="l" rtl="1"/>
            <a:fld id="{F31646D7-00B0-46D3-BE76-1EE255E18792}" type="slidenum">
              <a:rPr lang="en-US" b="1" smtClean="0"/>
              <a:pPr algn="l" rtl="1"/>
              <a:t>3</a:t>
            </a:fld>
            <a:endParaRPr lang="en-US" b="1" smtClean="0"/>
          </a:p>
        </p:txBody>
      </p:sp>
      <p:sp>
        <p:nvSpPr>
          <p:cNvPr id="3" name="Line 2"/>
          <p:cNvSpPr>
            <a:spLocks noChangeShapeType="1"/>
          </p:cNvSpPr>
          <p:nvPr/>
        </p:nvSpPr>
        <p:spPr bwMode="auto">
          <a:xfrm flipH="1">
            <a:off x="965200" y="1252239"/>
            <a:ext cx="7251700" cy="0"/>
          </a:xfrm>
          <a:prstGeom prst="line">
            <a:avLst/>
          </a:prstGeom>
          <a:noFill/>
          <a:ln w="38100">
            <a:solidFill>
              <a:schemeClr val="hlink"/>
            </a:solidFill>
            <a:round/>
            <a:headEnd/>
            <a:tailEnd/>
          </a:ln>
        </p:spPr>
        <p:txBody>
          <a:bodyPr/>
          <a:lstStyle/>
          <a:p>
            <a:pPr algn="r" rtl="1"/>
            <a:endParaRPr lang="ar-SA" sz="2800" b="1"/>
          </a:p>
        </p:txBody>
      </p:sp>
      <p:sp>
        <p:nvSpPr>
          <p:cNvPr id="4" name="Rectangle 4"/>
          <p:cNvSpPr>
            <a:spLocks noChangeArrowheads="1"/>
          </p:cNvSpPr>
          <p:nvPr/>
        </p:nvSpPr>
        <p:spPr bwMode="auto">
          <a:xfrm>
            <a:off x="3359150" y="889129"/>
            <a:ext cx="2325688" cy="520655"/>
          </a:xfrm>
          <a:prstGeom prst="rect">
            <a:avLst/>
          </a:prstGeom>
          <a:solidFill>
            <a:srgbClr val="00B0F0"/>
          </a:solidFill>
          <a:ln w="12700">
            <a:solidFill>
              <a:schemeClr val="bg2"/>
            </a:solidFill>
            <a:miter lim="800000"/>
            <a:headEnd/>
            <a:tailEnd/>
          </a:ln>
        </p:spPr>
        <p:txBody>
          <a:bodyPr lIns="90488" tIns="44450" rIns="90488" bIns="44450">
            <a:spAutoFit/>
          </a:bodyPr>
          <a:lstStyle/>
          <a:p>
            <a:pPr algn="ctr" rtl="1">
              <a:spcBef>
                <a:spcPct val="50000"/>
              </a:spcBef>
            </a:pPr>
            <a:r>
              <a:rPr lang="ar-SA" sz="2800" b="1">
                <a:solidFill>
                  <a:srgbClr val="C00000"/>
                </a:solidFill>
              </a:rPr>
              <a:t>الحكومة</a:t>
            </a:r>
            <a:endParaRPr lang="fr-CA" sz="2800" b="1">
              <a:solidFill>
                <a:srgbClr val="C00000"/>
              </a:solidFill>
            </a:endParaRPr>
          </a:p>
        </p:txBody>
      </p:sp>
      <p:sp>
        <p:nvSpPr>
          <p:cNvPr id="5" name="Rectangle 5"/>
          <p:cNvSpPr>
            <a:spLocks noChangeArrowheads="1"/>
          </p:cNvSpPr>
          <p:nvPr/>
        </p:nvSpPr>
        <p:spPr bwMode="auto">
          <a:xfrm rot="5400000">
            <a:off x="7127172" y="3455712"/>
            <a:ext cx="2362200" cy="520655"/>
          </a:xfrm>
          <a:prstGeom prst="rect">
            <a:avLst/>
          </a:prstGeom>
          <a:solidFill>
            <a:srgbClr val="00B0F0"/>
          </a:solidFill>
          <a:ln w="12700">
            <a:solidFill>
              <a:schemeClr val="bg2"/>
            </a:solidFill>
            <a:miter lim="800000"/>
            <a:headEnd/>
            <a:tailEnd/>
          </a:ln>
        </p:spPr>
        <p:txBody>
          <a:bodyPr lIns="90488" tIns="44450" rIns="90488" bIns="44450">
            <a:spAutoFit/>
          </a:bodyPr>
          <a:lstStyle/>
          <a:p>
            <a:pPr algn="ctr" rtl="1">
              <a:spcBef>
                <a:spcPct val="50000"/>
              </a:spcBef>
            </a:pPr>
            <a:r>
              <a:rPr lang="ar-SA" sz="2800" b="1">
                <a:solidFill>
                  <a:srgbClr val="C00000"/>
                </a:solidFill>
              </a:rPr>
              <a:t>الأسر</a:t>
            </a:r>
            <a:endParaRPr lang="fr-CA" sz="2800" b="1">
              <a:solidFill>
                <a:srgbClr val="C00000"/>
              </a:solidFill>
            </a:endParaRPr>
          </a:p>
        </p:txBody>
      </p:sp>
      <p:sp>
        <p:nvSpPr>
          <p:cNvPr id="6" name="Rectangle 6"/>
          <p:cNvSpPr>
            <a:spLocks noChangeArrowheads="1"/>
          </p:cNvSpPr>
          <p:nvPr/>
        </p:nvSpPr>
        <p:spPr bwMode="auto">
          <a:xfrm rot="16200000">
            <a:off x="-441701" y="3392213"/>
            <a:ext cx="2530475" cy="520655"/>
          </a:xfrm>
          <a:prstGeom prst="rect">
            <a:avLst/>
          </a:prstGeom>
          <a:solidFill>
            <a:srgbClr val="00B0F0"/>
          </a:solidFill>
          <a:ln w="12700">
            <a:solidFill>
              <a:schemeClr val="bg2"/>
            </a:solidFill>
            <a:miter lim="800000"/>
            <a:headEnd/>
            <a:tailEnd/>
          </a:ln>
        </p:spPr>
        <p:txBody>
          <a:bodyPr lIns="90488" tIns="44450" rIns="90488" bIns="44450">
            <a:spAutoFit/>
          </a:bodyPr>
          <a:lstStyle/>
          <a:p>
            <a:pPr algn="ctr" rtl="1">
              <a:spcBef>
                <a:spcPct val="50000"/>
              </a:spcBef>
            </a:pPr>
            <a:r>
              <a:rPr lang="ar-SA" sz="2800" b="1">
                <a:solidFill>
                  <a:srgbClr val="C00000"/>
                </a:solidFill>
              </a:rPr>
              <a:t>مؤسسات غير مالية</a:t>
            </a:r>
            <a:endParaRPr lang="fr-CA" sz="2800" b="1">
              <a:solidFill>
                <a:srgbClr val="C00000"/>
              </a:solidFill>
            </a:endParaRPr>
          </a:p>
        </p:txBody>
      </p:sp>
      <p:sp>
        <p:nvSpPr>
          <p:cNvPr id="7" name="Rectangle 7"/>
          <p:cNvSpPr>
            <a:spLocks noChangeArrowheads="1"/>
          </p:cNvSpPr>
          <p:nvPr/>
        </p:nvSpPr>
        <p:spPr bwMode="auto">
          <a:xfrm>
            <a:off x="3200400" y="4460577"/>
            <a:ext cx="2668588" cy="520655"/>
          </a:xfrm>
          <a:prstGeom prst="rect">
            <a:avLst/>
          </a:prstGeom>
          <a:solidFill>
            <a:srgbClr val="FFFF00"/>
          </a:solidFill>
          <a:ln w="12700">
            <a:noFill/>
            <a:miter lim="800000"/>
            <a:headEnd/>
            <a:tailEnd/>
          </a:ln>
        </p:spPr>
        <p:txBody>
          <a:bodyPr lIns="90488" tIns="44450" rIns="90488" bIns="44450">
            <a:spAutoFit/>
          </a:bodyPr>
          <a:lstStyle/>
          <a:p>
            <a:pPr algn="ctr" rtl="1">
              <a:spcBef>
                <a:spcPct val="50000"/>
              </a:spcBef>
            </a:pPr>
            <a:r>
              <a:rPr lang="ar-SA" sz="2800" b="1" dirty="0"/>
              <a:t>مالية دولية</a:t>
            </a:r>
            <a:endParaRPr lang="fr-CA" sz="2800" b="1" dirty="0"/>
          </a:p>
        </p:txBody>
      </p:sp>
      <p:sp>
        <p:nvSpPr>
          <p:cNvPr id="8" name="Rectangle 8"/>
          <p:cNvSpPr>
            <a:spLocks noChangeArrowheads="1"/>
          </p:cNvSpPr>
          <p:nvPr/>
        </p:nvSpPr>
        <p:spPr bwMode="auto">
          <a:xfrm>
            <a:off x="3192463" y="4925714"/>
            <a:ext cx="2659062" cy="520655"/>
          </a:xfrm>
          <a:prstGeom prst="rect">
            <a:avLst/>
          </a:prstGeom>
          <a:solidFill>
            <a:srgbClr val="00B0F0"/>
          </a:solidFill>
          <a:ln w="12700">
            <a:solidFill>
              <a:schemeClr val="bg2"/>
            </a:solidFill>
            <a:miter lim="800000"/>
            <a:headEnd/>
            <a:tailEnd/>
          </a:ln>
        </p:spPr>
        <p:txBody>
          <a:bodyPr lIns="90488" tIns="44450" rIns="90488" bIns="44450">
            <a:spAutoFit/>
          </a:bodyPr>
          <a:lstStyle/>
          <a:p>
            <a:pPr algn="ctr" rtl="1">
              <a:spcBef>
                <a:spcPct val="50000"/>
              </a:spcBef>
            </a:pPr>
            <a:r>
              <a:rPr lang="ar-SA" sz="2800" b="1">
                <a:solidFill>
                  <a:srgbClr val="C00000"/>
                </a:solidFill>
              </a:rPr>
              <a:t>أسواق مالية دولية</a:t>
            </a:r>
            <a:endParaRPr lang="fr-CA" sz="2800" b="1">
              <a:solidFill>
                <a:srgbClr val="C00000"/>
              </a:solidFill>
            </a:endParaRPr>
          </a:p>
        </p:txBody>
      </p:sp>
      <p:sp>
        <p:nvSpPr>
          <p:cNvPr id="9" name="Rectangle 9"/>
          <p:cNvSpPr>
            <a:spLocks noChangeArrowheads="1"/>
          </p:cNvSpPr>
          <p:nvPr/>
        </p:nvSpPr>
        <p:spPr bwMode="auto">
          <a:xfrm>
            <a:off x="3360738" y="436117"/>
            <a:ext cx="2327275" cy="520655"/>
          </a:xfrm>
          <a:prstGeom prst="rect">
            <a:avLst/>
          </a:prstGeom>
          <a:solidFill>
            <a:srgbClr val="FFFF00"/>
          </a:solidFill>
          <a:ln w="12700">
            <a:noFill/>
            <a:miter lim="800000"/>
            <a:headEnd/>
            <a:tailEnd/>
          </a:ln>
        </p:spPr>
        <p:txBody>
          <a:bodyPr lIns="90488" tIns="44450" rIns="90488" bIns="44450">
            <a:spAutoFit/>
          </a:bodyPr>
          <a:lstStyle/>
          <a:p>
            <a:pPr algn="ctr" rtl="1">
              <a:spcBef>
                <a:spcPct val="50000"/>
              </a:spcBef>
            </a:pPr>
            <a:r>
              <a:rPr lang="ar-SA" sz="2800" b="1" dirty="0"/>
              <a:t>مالية </a:t>
            </a:r>
            <a:r>
              <a:rPr lang="ar-SA" sz="2800" b="1" dirty="0" smtClean="0"/>
              <a:t>عامة</a:t>
            </a:r>
            <a:endParaRPr lang="fr-CA" sz="2800" b="1" dirty="0"/>
          </a:p>
        </p:txBody>
      </p:sp>
      <p:sp>
        <p:nvSpPr>
          <p:cNvPr id="10" name="Rectangle 10"/>
          <p:cNvSpPr>
            <a:spLocks noChangeArrowheads="1"/>
          </p:cNvSpPr>
          <p:nvPr/>
        </p:nvSpPr>
        <p:spPr bwMode="auto">
          <a:xfrm rot="5400000">
            <a:off x="7582725" y="3458093"/>
            <a:ext cx="2376487" cy="520655"/>
          </a:xfrm>
          <a:prstGeom prst="rect">
            <a:avLst/>
          </a:prstGeom>
          <a:solidFill>
            <a:srgbClr val="FFFF00"/>
          </a:solidFill>
          <a:ln w="12700">
            <a:noFill/>
            <a:miter lim="800000"/>
            <a:headEnd/>
            <a:tailEnd/>
          </a:ln>
        </p:spPr>
        <p:txBody>
          <a:bodyPr lIns="90488" tIns="44450" rIns="90488" bIns="44450">
            <a:spAutoFit/>
          </a:bodyPr>
          <a:lstStyle/>
          <a:p>
            <a:pPr algn="ctr" rtl="1">
              <a:spcBef>
                <a:spcPct val="50000"/>
              </a:spcBef>
            </a:pPr>
            <a:r>
              <a:rPr lang="ar-SA" sz="2800" b="1" dirty="0"/>
              <a:t>مالية شخصية  </a:t>
            </a:r>
            <a:endParaRPr lang="fr-CA" sz="2800" b="1" dirty="0"/>
          </a:p>
        </p:txBody>
      </p:sp>
      <p:sp>
        <p:nvSpPr>
          <p:cNvPr id="11" name="Rectangle 11"/>
          <p:cNvSpPr>
            <a:spLocks noChangeArrowheads="1"/>
          </p:cNvSpPr>
          <p:nvPr/>
        </p:nvSpPr>
        <p:spPr bwMode="auto">
          <a:xfrm rot="16200000">
            <a:off x="-900937" y="3410459"/>
            <a:ext cx="2547938" cy="520655"/>
          </a:xfrm>
          <a:prstGeom prst="rect">
            <a:avLst/>
          </a:prstGeom>
          <a:solidFill>
            <a:srgbClr val="FFFF00"/>
          </a:solidFill>
          <a:ln w="12700">
            <a:noFill/>
            <a:miter lim="800000"/>
            <a:headEnd/>
            <a:tailEnd/>
          </a:ln>
        </p:spPr>
        <p:txBody>
          <a:bodyPr lIns="90488" tIns="44450" rIns="90488" bIns="44450">
            <a:spAutoFit/>
          </a:bodyPr>
          <a:lstStyle/>
          <a:p>
            <a:pPr algn="ctr" rtl="1">
              <a:spcBef>
                <a:spcPct val="50000"/>
              </a:spcBef>
            </a:pPr>
            <a:r>
              <a:rPr lang="ar-SA" sz="2800" b="1"/>
              <a:t>مالية مؤسسات</a:t>
            </a:r>
            <a:endParaRPr lang="fr-CA" sz="2800" b="1"/>
          </a:p>
        </p:txBody>
      </p:sp>
      <p:sp>
        <p:nvSpPr>
          <p:cNvPr id="12" name="Rectangle 12"/>
          <p:cNvSpPr>
            <a:spLocks noChangeArrowheads="1"/>
          </p:cNvSpPr>
          <p:nvPr/>
        </p:nvSpPr>
        <p:spPr bwMode="auto">
          <a:xfrm>
            <a:off x="3127375" y="3427114"/>
            <a:ext cx="2808288" cy="951543"/>
          </a:xfrm>
          <a:prstGeom prst="rect">
            <a:avLst/>
          </a:prstGeom>
          <a:solidFill>
            <a:srgbClr val="00B0F0"/>
          </a:solidFill>
          <a:ln w="12700">
            <a:solidFill>
              <a:schemeClr val="bg2"/>
            </a:solidFill>
            <a:miter lim="800000"/>
            <a:headEnd/>
            <a:tailEnd/>
          </a:ln>
        </p:spPr>
        <p:txBody>
          <a:bodyPr lIns="90488" tIns="44450" rIns="90488" bIns="44450">
            <a:spAutoFit/>
          </a:bodyPr>
          <a:lstStyle/>
          <a:p>
            <a:pPr algn="ctr" rtl="1"/>
            <a:r>
              <a:rPr lang="ar-SA" sz="2800" b="1">
                <a:solidFill>
                  <a:srgbClr val="C00000"/>
                </a:solidFill>
              </a:rPr>
              <a:t>أسواق مالية</a:t>
            </a:r>
            <a:endParaRPr lang="fr-CA" sz="2800" b="1">
              <a:solidFill>
                <a:srgbClr val="C00000"/>
              </a:solidFill>
            </a:endParaRPr>
          </a:p>
          <a:p>
            <a:pPr algn="ctr" rtl="1"/>
            <a:r>
              <a:rPr lang="ar-SA" sz="2800" b="1">
                <a:solidFill>
                  <a:srgbClr val="C00000"/>
                </a:solidFill>
              </a:rPr>
              <a:t>مؤسسات مالية</a:t>
            </a:r>
            <a:endParaRPr lang="fr-CA" sz="2800" b="1">
              <a:solidFill>
                <a:srgbClr val="C00000"/>
              </a:solidFill>
            </a:endParaRPr>
          </a:p>
        </p:txBody>
      </p:sp>
      <p:sp>
        <p:nvSpPr>
          <p:cNvPr id="13" name="Rectangle 13"/>
          <p:cNvSpPr>
            <a:spLocks noChangeArrowheads="1"/>
          </p:cNvSpPr>
          <p:nvPr/>
        </p:nvSpPr>
        <p:spPr bwMode="auto">
          <a:xfrm>
            <a:off x="3138488" y="2963564"/>
            <a:ext cx="2808287" cy="520655"/>
          </a:xfrm>
          <a:prstGeom prst="rect">
            <a:avLst/>
          </a:prstGeom>
          <a:solidFill>
            <a:srgbClr val="FFFF00"/>
          </a:solidFill>
          <a:ln w="12700">
            <a:noFill/>
            <a:miter lim="800000"/>
            <a:headEnd/>
            <a:tailEnd/>
          </a:ln>
        </p:spPr>
        <p:txBody>
          <a:bodyPr lIns="90488" tIns="44450" rIns="90488" bIns="44450">
            <a:spAutoFit/>
          </a:bodyPr>
          <a:lstStyle/>
          <a:p>
            <a:pPr algn="ctr" rtl="1">
              <a:spcBef>
                <a:spcPct val="50000"/>
              </a:spcBef>
            </a:pPr>
            <a:r>
              <a:rPr lang="ar-SA" sz="2800" b="1" dirty="0"/>
              <a:t>مالية السوق</a:t>
            </a:r>
            <a:endParaRPr lang="fr-CA" sz="2800" b="1" dirty="0"/>
          </a:p>
        </p:txBody>
      </p:sp>
      <p:sp>
        <p:nvSpPr>
          <p:cNvPr id="14" name="Rectangle 14"/>
          <p:cNvSpPr>
            <a:spLocks noChangeArrowheads="1"/>
          </p:cNvSpPr>
          <p:nvPr/>
        </p:nvSpPr>
        <p:spPr bwMode="auto">
          <a:xfrm>
            <a:off x="827584" y="1353839"/>
            <a:ext cx="3456384" cy="951543"/>
          </a:xfrm>
          <a:prstGeom prst="rect">
            <a:avLst/>
          </a:prstGeom>
          <a:noFill/>
          <a:ln w="12700">
            <a:noFill/>
            <a:miter lim="800000"/>
            <a:headEnd/>
            <a:tailEnd/>
          </a:ln>
        </p:spPr>
        <p:txBody>
          <a:bodyPr wrap="square" lIns="90488" tIns="44450" rIns="90488" bIns="44450">
            <a:spAutoFit/>
          </a:bodyPr>
          <a:lstStyle/>
          <a:p>
            <a:pPr algn="r" rtl="1"/>
            <a:r>
              <a:rPr lang="ar-SA" sz="2800" b="1" dirty="0"/>
              <a:t>مشتريات حكومية من السلع والخدمات، </a:t>
            </a:r>
            <a:r>
              <a:rPr lang="ar-SA" sz="2800" b="1" dirty="0" err="1"/>
              <a:t>إعانات...</a:t>
            </a:r>
            <a:endParaRPr lang="fr-CA" sz="2800" b="1" dirty="0"/>
          </a:p>
        </p:txBody>
      </p:sp>
      <p:sp>
        <p:nvSpPr>
          <p:cNvPr id="15" name="Rectangle 15"/>
          <p:cNvSpPr>
            <a:spLocks noChangeArrowheads="1"/>
          </p:cNvSpPr>
          <p:nvPr/>
        </p:nvSpPr>
        <p:spPr bwMode="auto">
          <a:xfrm>
            <a:off x="1175519" y="548680"/>
            <a:ext cx="1956321" cy="520655"/>
          </a:xfrm>
          <a:prstGeom prst="rect">
            <a:avLst/>
          </a:prstGeom>
          <a:noFill/>
          <a:ln w="12700">
            <a:noFill/>
            <a:miter lim="800000"/>
            <a:headEnd/>
            <a:tailEnd/>
          </a:ln>
        </p:spPr>
        <p:txBody>
          <a:bodyPr wrap="square" lIns="90488" tIns="44450" rIns="90488" bIns="44450">
            <a:spAutoFit/>
          </a:bodyPr>
          <a:lstStyle/>
          <a:p>
            <a:pPr algn="r" rtl="1"/>
            <a:r>
              <a:rPr lang="ar-SA" sz="2800" b="1" dirty="0"/>
              <a:t>ضرائب ورسوم</a:t>
            </a:r>
            <a:endParaRPr lang="fr-CA" sz="2800" b="1" dirty="0"/>
          </a:p>
        </p:txBody>
      </p:sp>
      <p:sp>
        <p:nvSpPr>
          <p:cNvPr id="16" name="Rectangle 16"/>
          <p:cNvSpPr>
            <a:spLocks noChangeArrowheads="1"/>
          </p:cNvSpPr>
          <p:nvPr/>
        </p:nvSpPr>
        <p:spPr bwMode="auto">
          <a:xfrm>
            <a:off x="6084168" y="548680"/>
            <a:ext cx="2032000" cy="520655"/>
          </a:xfrm>
          <a:prstGeom prst="rect">
            <a:avLst/>
          </a:prstGeom>
          <a:noFill/>
          <a:ln w="12700">
            <a:noFill/>
            <a:miter lim="800000"/>
            <a:headEnd/>
            <a:tailEnd/>
          </a:ln>
        </p:spPr>
        <p:txBody>
          <a:bodyPr lIns="90488" tIns="44450" rIns="90488" bIns="44450">
            <a:spAutoFit/>
          </a:bodyPr>
          <a:lstStyle/>
          <a:p>
            <a:pPr algn="r" rtl="1"/>
            <a:r>
              <a:rPr lang="ar-SA" sz="2800" b="1"/>
              <a:t>ضرائب ورسوم</a:t>
            </a:r>
            <a:endParaRPr lang="fr-CA" sz="2800" b="1"/>
          </a:p>
        </p:txBody>
      </p:sp>
      <p:sp>
        <p:nvSpPr>
          <p:cNvPr id="17" name="Line 16"/>
          <p:cNvSpPr>
            <a:spLocks noChangeShapeType="1"/>
          </p:cNvSpPr>
          <p:nvPr/>
        </p:nvSpPr>
        <p:spPr bwMode="auto">
          <a:xfrm>
            <a:off x="762000" y="1036339"/>
            <a:ext cx="2590800" cy="0"/>
          </a:xfrm>
          <a:prstGeom prst="line">
            <a:avLst/>
          </a:prstGeom>
          <a:noFill/>
          <a:ln w="38100">
            <a:solidFill>
              <a:schemeClr val="hlink"/>
            </a:solidFill>
            <a:round/>
            <a:headEnd/>
            <a:tailEnd type="triangle" w="med" len="med"/>
          </a:ln>
        </p:spPr>
        <p:txBody>
          <a:bodyPr/>
          <a:lstStyle/>
          <a:p>
            <a:pPr algn="r" rtl="1"/>
            <a:endParaRPr lang="ar-SA" sz="2800" b="1"/>
          </a:p>
        </p:txBody>
      </p:sp>
      <p:sp>
        <p:nvSpPr>
          <p:cNvPr id="18" name="Line 17"/>
          <p:cNvSpPr>
            <a:spLocks noChangeShapeType="1"/>
          </p:cNvSpPr>
          <p:nvPr/>
        </p:nvSpPr>
        <p:spPr bwMode="auto">
          <a:xfrm flipH="1">
            <a:off x="5689600" y="1036339"/>
            <a:ext cx="2705100" cy="0"/>
          </a:xfrm>
          <a:prstGeom prst="line">
            <a:avLst/>
          </a:prstGeom>
          <a:noFill/>
          <a:ln w="38100">
            <a:solidFill>
              <a:schemeClr val="hlink"/>
            </a:solidFill>
            <a:round/>
            <a:headEnd/>
            <a:tailEnd type="triangle" w="med" len="med"/>
          </a:ln>
        </p:spPr>
        <p:txBody>
          <a:bodyPr/>
          <a:lstStyle/>
          <a:p>
            <a:pPr algn="r" rtl="1"/>
            <a:endParaRPr lang="ar-SA" sz="2800" b="1"/>
          </a:p>
        </p:txBody>
      </p:sp>
      <p:sp>
        <p:nvSpPr>
          <p:cNvPr id="19" name="Line 18"/>
          <p:cNvSpPr>
            <a:spLocks noChangeShapeType="1"/>
          </p:cNvSpPr>
          <p:nvPr/>
        </p:nvSpPr>
        <p:spPr bwMode="auto">
          <a:xfrm>
            <a:off x="4283968" y="1312564"/>
            <a:ext cx="0" cy="1638300"/>
          </a:xfrm>
          <a:prstGeom prst="line">
            <a:avLst/>
          </a:prstGeom>
          <a:noFill/>
          <a:ln w="38100">
            <a:solidFill>
              <a:schemeClr val="hlink"/>
            </a:solidFill>
            <a:round/>
            <a:headEnd/>
            <a:tailEnd type="triangle" w="med" len="med"/>
          </a:ln>
        </p:spPr>
        <p:txBody>
          <a:bodyPr/>
          <a:lstStyle/>
          <a:p>
            <a:pPr algn="r" rtl="1"/>
            <a:endParaRPr lang="ar-SA" sz="2800" b="1"/>
          </a:p>
        </p:txBody>
      </p:sp>
      <p:sp>
        <p:nvSpPr>
          <p:cNvPr id="20" name="Line 19"/>
          <p:cNvSpPr>
            <a:spLocks noChangeShapeType="1"/>
          </p:cNvSpPr>
          <p:nvPr/>
        </p:nvSpPr>
        <p:spPr bwMode="auto">
          <a:xfrm>
            <a:off x="4813300" y="1306214"/>
            <a:ext cx="0" cy="1647825"/>
          </a:xfrm>
          <a:prstGeom prst="line">
            <a:avLst/>
          </a:prstGeom>
          <a:noFill/>
          <a:ln w="38100">
            <a:solidFill>
              <a:schemeClr val="hlink"/>
            </a:solidFill>
            <a:round/>
            <a:headEnd type="triangle" w="med" len="med"/>
            <a:tailEnd/>
          </a:ln>
        </p:spPr>
        <p:txBody>
          <a:bodyPr/>
          <a:lstStyle/>
          <a:p>
            <a:pPr algn="r" rtl="1"/>
            <a:endParaRPr lang="ar-SA" sz="2800" b="1"/>
          </a:p>
        </p:txBody>
      </p:sp>
      <p:sp>
        <p:nvSpPr>
          <p:cNvPr id="21" name="Line 20"/>
          <p:cNvSpPr>
            <a:spLocks noChangeShapeType="1"/>
          </p:cNvSpPr>
          <p:nvPr/>
        </p:nvSpPr>
        <p:spPr bwMode="auto">
          <a:xfrm>
            <a:off x="4521200" y="4263727"/>
            <a:ext cx="0" cy="228600"/>
          </a:xfrm>
          <a:prstGeom prst="line">
            <a:avLst/>
          </a:prstGeom>
          <a:noFill/>
          <a:ln w="76200">
            <a:solidFill>
              <a:srgbClr val="232323"/>
            </a:solidFill>
            <a:round/>
            <a:headEnd/>
            <a:tailEnd/>
          </a:ln>
        </p:spPr>
        <p:txBody>
          <a:bodyPr/>
          <a:lstStyle/>
          <a:p>
            <a:pPr algn="r" rtl="1"/>
            <a:endParaRPr lang="ar-SA" sz="2800" b="1"/>
          </a:p>
        </p:txBody>
      </p:sp>
      <p:sp>
        <p:nvSpPr>
          <p:cNvPr id="22" name="Rectangle 22"/>
          <p:cNvSpPr>
            <a:spLocks noChangeArrowheads="1"/>
          </p:cNvSpPr>
          <p:nvPr/>
        </p:nvSpPr>
        <p:spPr bwMode="auto">
          <a:xfrm>
            <a:off x="4643438" y="1353839"/>
            <a:ext cx="3571875" cy="951543"/>
          </a:xfrm>
          <a:prstGeom prst="rect">
            <a:avLst/>
          </a:prstGeom>
          <a:noFill/>
          <a:ln w="12700">
            <a:noFill/>
            <a:miter lim="800000"/>
            <a:headEnd/>
            <a:tailEnd/>
          </a:ln>
        </p:spPr>
        <p:txBody>
          <a:bodyPr lIns="90488" tIns="44450" rIns="90488" bIns="44450">
            <a:spAutoFit/>
          </a:bodyPr>
          <a:lstStyle/>
          <a:p>
            <a:pPr algn="r" rtl="1">
              <a:spcBef>
                <a:spcPct val="50000"/>
              </a:spcBef>
            </a:pPr>
            <a:r>
              <a:rPr lang="ar-SA" sz="2800" b="1" dirty="0"/>
              <a:t>أجور، إعانات، خدمات، معاشات، </a:t>
            </a:r>
            <a:r>
              <a:rPr lang="ar-SA" sz="2800" b="1" dirty="0" err="1"/>
              <a:t>تعويضات...</a:t>
            </a:r>
            <a:endParaRPr lang="fr-CA" sz="2800" b="1" dirty="0"/>
          </a:p>
        </p:txBody>
      </p:sp>
      <p:sp>
        <p:nvSpPr>
          <p:cNvPr id="23" name="Line 22"/>
          <p:cNvSpPr>
            <a:spLocks noChangeShapeType="1"/>
          </p:cNvSpPr>
          <p:nvPr/>
        </p:nvSpPr>
        <p:spPr bwMode="auto">
          <a:xfrm>
            <a:off x="965200" y="1252239"/>
            <a:ext cx="0" cy="1127125"/>
          </a:xfrm>
          <a:prstGeom prst="line">
            <a:avLst/>
          </a:prstGeom>
          <a:noFill/>
          <a:ln w="38100">
            <a:solidFill>
              <a:schemeClr val="hlink"/>
            </a:solidFill>
            <a:round/>
            <a:headEnd/>
            <a:tailEnd type="triangle" w="med" len="med"/>
          </a:ln>
        </p:spPr>
        <p:txBody>
          <a:bodyPr/>
          <a:lstStyle/>
          <a:p>
            <a:pPr algn="r" rtl="1"/>
            <a:endParaRPr lang="ar-SA" sz="2800" b="1"/>
          </a:p>
        </p:txBody>
      </p:sp>
      <p:sp>
        <p:nvSpPr>
          <p:cNvPr id="24" name="Line 24"/>
          <p:cNvSpPr>
            <a:spLocks noChangeShapeType="1"/>
          </p:cNvSpPr>
          <p:nvPr/>
        </p:nvSpPr>
        <p:spPr bwMode="auto">
          <a:xfrm>
            <a:off x="8216900" y="1252239"/>
            <a:ext cx="0" cy="1282700"/>
          </a:xfrm>
          <a:prstGeom prst="line">
            <a:avLst/>
          </a:prstGeom>
          <a:noFill/>
          <a:ln w="38100">
            <a:solidFill>
              <a:schemeClr val="hlink"/>
            </a:solidFill>
            <a:round/>
            <a:headEnd/>
            <a:tailEnd type="triangle" w="med" len="med"/>
          </a:ln>
        </p:spPr>
        <p:txBody>
          <a:bodyPr/>
          <a:lstStyle/>
          <a:p>
            <a:pPr algn="r" rtl="1"/>
            <a:endParaRPr lang="ar-SA" sz="2800" b="1"/>
          </a:p>
        </p:txBody>
      </p:sp>
      <p:sp>
        <p:nvSpPr>
          <p:cNvPr id="25" name="Line 25"/>
          <p:cNvSpPr>
            <a:spLocks noChangeShapeType="1"/>
          </p:cNvSpPr>
          <p:nvPr/>
        </p:nvSpPr>
        <p:spPr bwMode="auto">
          <a:xfrm flipV="1">
            <a:off x="774700" y="1023639"/>
            <a:ext cx="0" cy="1360488"/>
          </a:xfrm>
          <a:prstGeom prst="line">
            <a:avLst/>
          </a:prstGeom>
          <a:noFill/>
          <a:ln w="38100">
            <a:solidFill>
              <a:schemeClr val="hlink"/>
            </a:solidFill>
            <a:round/>
            <a:headEnd/>
            <a:tailEnd/>
          </a:ln>
        </p:spPr>
        <p:txBody>
          <a:bodyPr/>
          <a:lstStyle/>
          <a:p>
            <a:pPr algn="r" rtl="1"/>
            <a:endParaRPr lang="ar-SA" sz="2800" b="1"/>
          </a:p>
        </p:txBody>
      </p:sp>
      <p:sp>
        <p:nvSpPr>
          <p:cNvPr id="26" name="Line 26"/>
          <p:cNvSpPr>
            <a:spLocks noChangeShapeType="1"/>
          </p:cNvSpPr>
          <p:nvPr/>
        </p:nvSpPr>
        <p:spPr bwMode="auto">
          <a:xfrm flipV="1">
            <a:off x="8394700" y="1036339"/>
            <a:ext cx="0" cy="1498600"/>
          </a:xfrm>
          <a:prstGeom prst="line">
            <a:avLst/>
          </a:prstGeom>
          <a:noFill/>
          <a:ln w="38100">
            <a:solidFill>
              <a:schemeClr val="hlink"/>
            </a:solidFill>
            <a:round/>
            <a:headEnd/>
            <a:tailEnd/>
          </a:ln>
        </p:spPr>
        <p:txBody>
          <a:bodyPr/>
          <a:lstStyle/>
          <a:p>
            <a:pPr algn="r" rtl="1"/>
            <a:endParaRPr lang="ar-SA" sz="2800" b="1"/>
          </a:p>
        </p:txBody>
      </p:sp>
      <p:sp>
        <p:nvSpPr>
          <p:cNvPr id="27" name="Rectangle 28"/>
          <p:cNvSpPr>
            <a:spLocks noChangeArrowheads="1"/>
          </p:cNvSpPr>
          <p:nvPr/>
        </p:nvSpPr>
        <p:spPr bwMode="auto">
          <a:xfrm>
            <a:off x="3344168" y="2346349"/>
            <a:ext cx="939800" cy="520655"/>
          </a:xfrm>
          <a:prstGeom prst="rect">
            <a:avLst/>
          </a:prstGeom>
          <a:noFill/>
          <a:ln w="12700">
            <a:noFill/>
            <a:miter lim="800000"/>
            <a:headEnd/>
            <a:tailEnd/>
          </a:ln>
        </p:spPr>
        <p:txBody>
          <a:bodyPr lIns="90488" tIns="44450" rIns="90488" bIns="44450">
            <a:spAutoFit/>
          </a:bodyPr>
          <a:lstStyle/>
          <a:p>
            <a:pPr algn="r" rtl="1"/>
            <a:r>
              <a:rPr lang="ar-SA" sz="2800" b="1" dirty="0"/>
              <a:t>فوائد</a:t>
            </a:r>
            <a:endParaRPr lang="fr-CA" sz="2800" b="1" dirty="0"/>
          </a:p>
        </p:txBody>
      </p:sp>
      <p:sp>
        <p:nvSpPr>
          <p:cNvPr id="28" name="Rectangle 29"/>
          <p:cNvSpPr>
            <a:spLocks noChangeArrowheads="1"/>
          </p:cNvSpPr>
          <p:nvPr/>
        </p:nvSpPr>
        <p:spPr bwMode="auto">
          <a:xfrm>
            <a:off x="4691236" y="2346349"/>
            <a:ext cx="1104900" cy="520655"/>
          </a:xfrm>
          <a:prstGeom prst="rect">
            <a:avLst/>
          </a:prstGeom>
          <a:noFill/>
          <a:ln w="12700">
            <a:noFill/>
            <a:miter lim="800000"/>
            <a:headEnd/>
            <a:tailEnd/>
          </a:ln>
        </p:spPr>
        <p:txBody>
          <a:bodyPr lIns="90488" tIns="44450" rIns="90488" bIns="44450">
            <a:spAutoFit/>
          </a:bodyPr>
          <a:lstStyle/>
          <a:p>
            <a:pPr algn="r" rtl="1"/>
            <a:r>
              <a:rPr lang="ar-SA" sz="2800" b="1" dirty="0"/>
              <a:t>قروض</a:t>
            </a:r>
            <a:endParaRPr lang="fr-CA" sz="2800" b="1" dirty="0"/>
          </a:p>
        </p:txBody>
      </p:sp>
      <p:sp>
        <p:nvSpPr>
          <p:cNvPr id="29" name="Line 24"/>
          <p:cNvSpPr>
            <a:spLocks noChangeShapeType="1"/>
          </p:cNvSpPr>
          <p:nvPr/>
        </p:nvSpPr>
        <p:spPr bwMode="auto">
          <a:xfrm>
            <a:off x="5983288" y="3563639"/>
            <a:ext cx="2124075" cy="0"/>
          </a:xfrm>
          <a:prstGeom prst="line">
            <a:avLst/>
          </a:prstGeom>
          <a:noFill/>
          <a:ln w="38100">
            <a:solidFill>
              <a:schemeClr val="hlink"/>
            </a:solidFill>
            <a:round/>
            <a:headEnd/>
            <a:tailEnd type="triangle" w="med" len="med"/>
          </a:ln>
        </p:spPr>
        <p:txBody>
          <a:bodyPr/>
          <a:lstStyle/>
          <a:p>
            <a:pPr algn="r" rtl="1"/>
            <a:endParaRPr lang="ar-SA" sz="2800" b="1"/>
          </a:p>
        </p:txBody>
      </p:sp>
      <p:sp>
        <p:nvSpPr>
          <p:cNvPr id="30" name="Line 26"/>
          <p:cNvSpPr>
            <a:spLocks noChangeShapeType="1"/>
          </p:cNvSpPr>
          <p:nvPr/>
        </p:nvSpPr>
        <p:spPr bwMode="auto">
          <a:xfrm>
            <a:off x="952500" y="6014739"/>
            <a:ext cx="7277100" cy="0"/>
          </a:xfrm>
          <a:prstGeom prst="line">
            <a:avLst/>
          </a:prstGeom>
          <a:noFill/>
          <a:ln w="25400">
            <a:solidFill>
              <a:schemeClr val="hlink"/>
            </a:solidFill>
            <a:round/>
            <a:headEnd/>
            <a:tailEnd/>
          </a:ln>
        </p:spPr>
        <p:txBody>
          <a:bodyPr/>
          <a:lstStyle/>
          <a:p>
            <a:pPr algn="r" rtl="1"/>
            <a:endParaRPr lang="ar-SA" sz="2800" b="1"/>
          </a:p>
        </p:txBody>
      </p:sp>
      <p:sp>
        <p:nvSpPr>
          <p:cNvPr id="31" name="Line 27"/>
          <p:cNvSpPr>
            <a:spLocks noChangeShapeType="1"/>
          </p:cNvSpPr>
          <p:nvPr/>
        </p:nvSpPr>
        <p:spPr bwMode="auto">
          <a:xfrm>
            <a:off x="736600" y="6167139"/>
            <a:ext cx="7696200" cy="0"/>
          </a:xfrm>
          <a:prstGeom prst="line">
            <a:avLst/>
          </a:prstGeom>
          <a:noFill/>
          <a:ln w="25400">
            <a:solidFill>
              <a:schemeClr val="hlink"/>
            </a:solidFill>
            <a:round/>
            <a:headEnd/>
            <a:tailEnd/>
          </a:ln>
        </p:spPr>
        <p:txBody>
          <a:bodyPr/>
          <a:lstStyle/>
          <a:p>
            <a:pPr algn="r" rtl="1"/>
            <a:endParaRPr lang="ar-SA" sz="2800" b="1"/>
          </a:p>
        </p:txBody>
      </p:sp>
      <p:sp>
        <p:nvSpPr>
          <p:cNvPr id="32" name="Rectangle 13"/>
          <p:cNvSpPr>
            <a:spLocks noChangeArrowheads="1"/>
          </p:cNvSpPr>
          <p:nvPr/>
        </p:nvSpPr>
        <p:spPr bwMode="auto">
          <a:xfrm>
            <a:off x="2500313" y="6138564"/>
            <a:ext cx="4022725" cy="520655"/>
          </a:xfrm>
          <a:prstGeom prst="rect">
            <a:avLst/>
          </a:prstGeom>
          <a:noFill/>
          <a:ln w="12700">
            <a:noFill/>
            <a:miter lim="800000"/>
            <a:headEnd/>
            <a:tailEnd/>
          </a:ln>
        </p:spPr>
        <p:txBody>
          <a:bodyPr lIns="90488" tIns="44450" rIns="90488" bIns="44450">
            <a:spAutoFit/>
          </a:bodyPr>
          <a:lstStyle/>
          <a:p>
            <a:pPr algn="ctr" rtl="1"/>
            <a:r>
              <a:rPr lang="ar-SA" sz="2800" b="1"/>
              <a:t>مشتريات سلع وخدمات</a:t>
            </a:r>
            <a:endParaRPr lang="fr-CA" sz="2800" b="1"/>
          </a:p>
        </p:txBody>
      </p:sp>
      <p:sp>
        <p:nvSpPr>
          <p:cNvPr id="33" name="Rectangle 14"/>
          <p:cNvSpPr>
            <a:spLocks noChangeArrowheads="1"/>
          </p:cNvSpPr>
          <p:nvPr/>
        </p:nvSpPr>
        <p:spPr bwMode="auto">
          <a:xfrm>
            <a:off x="2428875" y="5517232"/>
            <a:ext cx="4000500" cy="520655"/>
          </a:xfrm>
          <a:prstGeom prst="rect">
            <a:avLst/>
          </a:prstGeom>
          <a:noFill/>
          <a:ln w="12700">
            <a:noFill/>
            <a:miter lim="800000"/>
            <a:headEnd/>
            <a:tailEnd/>
          </a:ln>
        </p:spPr>
        <p:txBody>
          <a:bodyPr lIns="90488" tIns="44450" rIns="90488" bIns="44450">
            <a:spAutoFit/>
          </a:bodyPr>
          <a:lstStyle/>
          <a:p>
            <a:pPr algn="ctr" rtl="1"/>
            <a:r>
              <a:rPr lang="ar-SA" sz="2800" b="1" dirty="0"/>
              <a:t>أجور، توزيعات</a:t>
            </a:r>
            <a:endParaRPr lang="fr-CA" sz="2800" b="1" dirty="0"/>
          </a:p>
        </p:txBody>
      </p:sp>
      <p:sp>
        <p:nvSpPr>
          <p:cNvPr id="34" name="Rectangle 22"/>
          <p:cNvSpPr>
            <a:spLocks noChangeArrowheads="1"/>
          </p:cNvSpPr>
          <p:nvPr/>
        </p:nvSpPr>
        <p:spPr bwMode="auto">
          <a:xfrm>
            <a:off x="6300192" y="3988465"/>
            <a:ext cx="1272183" cy="520655"/>
          </a:xfrm>
          <a:prstGeom prst="rect">
            <a:avLst/>
          </a:prstGeom>
          <a:noFill/>
          <a:ln w="12700">
            <a:noFill/>
            <a:miter lim="800000"/>
            <a:headEnd/>
            <a:tailEnd/>
          </a:ln>
        </p:spPr>
        <p:txBody>
          <a:bodyPr wrap="square" lIns="90488" tIns="44450" rIns="90488" bIns="44450">
            <a:spAutoFit/>
          </a:bodyPr>
          <a:lstStyle/>
          <a:p>
            <a:pPr algn="r" rtl="1"/>
            <a:r>
              <a:rPr lang="ar-SA" sz="2800" b="1" dirty="0"/>
              <a:t>مدخرات</a:t>
            </a:r>
            <a:endParaRPr lang="fr-CA" sz="2800" b="1" dirty="0"/>
          </a:p>
        </p:txBody>
      </p:sp>
      <p:sp>
        <p:nvSpPr>
          <p:cNvPr id="35" name="Rectangle 23"/>
          <p:cNvSpPr>
            <a:spLocks noChangeArrowheads="1"/>
          </p:cNvSpPr>
          <p:nvPr/>
        </p:nvSpPr>
        <p:spPr bwMode="auto">
          <a:xfrm>
            <a:off x="6429375" y="3068960"/>
            <a:ext cx="1079500" cy="520655"/>
          </a:xfrm>
          <a:prstGeom prst="rect">
            <a:avLst/>
          </a:prstGeom>
          <a:noFill/>
          <a:ln w="12700">
            <a:noFill/>
            <a:miter lim="800000"/>
            <a:headEnd/>
            <a:tailEnd/>
          </a:ln>
        </p:spPr>
        <p:txBody>
          <a:bodyPr lIns="90488" tIns="44450" rIns="90488" bIns="44450">
            <a:spAutoFit/>
          </a:bodyPr>
          <a:lstStyle/>
          <a:p>
            <a:pPr algn="r" rtl="1"/>
            <a:r>
              <a:rPr lang="ar-SA" sz="2800" b="1" dirty="0"/>
              <a:t>قروض</a:t>
            </a:r>
            <a:endParaRPr lang="fr-CA" sz="2800" b="1" dirty="0"/>
          </a:p>
        </p:txBody>
      </p:sp>
      <p:sp>
        <p:nvSpPr>
          <p:cNvPr id="36" name="Line 25"/>
          <p:cNvSpPr>
            <a:spLocks noChangeShapeType="1"/>
          </p:cNvSpPr>
          <p:nvPr/>
        </p:nvSpPr>
        <p:spPr bwMode="auto">
          <a:xfrm>
            <a:off x="5972175" y="3972590"/>
            <a:ext cx="2124075" cy="0"/>
          </a:xfrm>
          <a:prstGeom prst="line">
            <a:avLst/>
          </a:prstGeom>
          <a:noFill/>
          <a:ln w="38100">
            <a:solidFill>
              <a:schemeClr val="hlink"/>
            </a:solidFill>
            <a:round/>
            <a:headEnd type="triangle" w="med" len="med"/>
            <a:tailEnd/>
          </a:ln>
        </p:spPr>
        <p:txBody>
          <a:bodyPr/>
          <a:lstStyle/>
          <a:p>
            <a:pPr algn="r" rtl="1"/>
            <a:endParaRPr lang="ar-SA" sz="2800" b="1"/>
          </a:p>
        </p:txBody>
      </p:sp>
      <p:sp>
        <p:nvSpPr>
          <p:cNvPr id="37" name="Line 26"/>
          <p:cNvSpPr>
            <a:spLocks noChangeShapeType="1"/>
          </p:cNvSpPr>
          <p:nvPr/>
        </p:nvSpPr>
        <p:spPr bwMode="auto">
          <a:xfrm>
            <a:off x="952500" y="6014739"/>
            <a:ext cx="7277100" cy="0"/>
          </a:xfrm>
          <a:prstGeom prst="line">
            <a:avLst/>
          </a:prstGeom>
          <a:noFill/>
          <a:ln w="38100">
            <a:solidFill>
              <a:schemeClr val="hlink"/>
            </a:solidFill>
            <a:round/>
            <a:headEnd/>
            <a:tailEnd/>
          </a:ln>
        </p:spPr>
        <p:txBody>
          <a:bodyPr/>
          <a:lstStyle/>
          <a:p>
            <a:pPr algn="r" rtl="1"/>
            <a:endParaRPr lang="ar-SA" sz="2800" b="1"/>
          </a:p>
        </p:txBody>
      </p:sp>
      <p:sp>
        <p:nvSpPr>
          <p:cNvPr id="38" name="Line 27"/>
          <p:cNvSpPr>
            <a:spLocks noChangeShapeType="1"/>
          </p:cNvSpPr>
          <p:nvPr/>
        </p:nvSpPr>
        <p:spPr bwMode="auto">
          <a:xfrm>
            <a:off x="736600" y="6167139"/>
            <a:ext cx="7696200" cy="0"/>
          </a:xfrm>
          <a:prstGeom prst="line">
            <a:avLst/>
          </a:prstGeom>
          <a:noFill/>
          <a:ln w="38100">
            <a:solidFill>
              <a:schemeClr val="hlink"/>
            </a:solidFill>
            <a:round/>
            <a:headEnd/>
            <a:tailEnd/>
          </a:ln>
        </p:spPr>
        <p:txBody>
          <a:bodyPr/>
          <a:lstStyle/>
          <a:p>
            <a:pPr algn="r" rtl="1"/>
            <a:endParaRPr lang="ar-SA" sz="2800" b="1"/>
          </a:p>
        </p:txBody>
      </p:sp>
      <p:sp>
        <p:nvSpPr>
          <p:cNvPr id="39" name="Line 28"/>
          <p:cNvSpPr>
            <a:spLocks noChangeShapeType="1"/>
          </p:cNvSpPr>
          <p:nvPr/>
        </p:nvSpPr>
        <p:spPr bwMode="auto">
          <a:xfrm>
            <a:off x="965200" y="4935239"/>
            <a:ext cx="0" cy="1066800"/>
          </a:xfrm>
          <a:prstGeom prst="line">
            <a:avLst/>
          </a:prstGeom>
          <a:noFill/>
          <a:ln w="38100">
            <a:solidFill>
              <a:schemeClr val="hlink"/>
            </a:solidFill>
            <a:round/>
            <a:headEnd/>
            <a:tailEnd/>
          </a:ln>
        </p:spPr>
        <p:txBody>
          <a:bodyPr/>
          <a:lstStyle/>
          <a:p>
            <a:pPr algn="r" rtl="1"/>
            <a:endParaRPr lang="ar-SA" sz="2800" b="1"/>
          </a:p>
        </p:txBody>
      </p:sp>
      <p:sp>
        <p:nvSpPr>
          <p:cNvPr id="40" name="Line 29"/>
          <p:cNvSpPr>
            <a:spLocks noChangeShapeType="1"/>
          </p:cNvSpPr>
          <p:nvPr/>
        </p:nvSpPr>
        <p:spPr bwMode="auto">
          <a:xfrm>
            <a:off x="8229600" y="4884439"/>
            <a:ext cx="0" cy="1117600"/>
          </a:xfrm>
          <a:prstGeom prst="line">
            <a:avLst/>
          </a:prstGeom>
          <a:noFill/>
          <a:ln w="38100">
            <a:solidFill>
              <a:schemeClr val="hlink"/>
            </a:solidFill>
            <a:round/>
            <a:headEnd type="triangle" w="med" len="med"/>
            <a:tailEnd/>
          </a:ln>
        </p:spPr>
        <p:txBody>
          <a:bodyPr/>
          <a:lstStyle/>
          <a:p>
            <a:pPr algn="r" rtl="1"/>
            <a:endParaRPr lang="ar-SA" sz="2800" b="1"/>
          </a:p>
        </p:txBody>
      </p:sp>
      <p:sp>
        <p:nvSpPr>
          <p:cNvPr id="41" name="Line 30"/>
          <p:cNvSpPr>
            <a:spLocks noChangeShapeType="1"/>
          </p:cNvSpPr>
          <p:nvPr/>
        </p:nvSpPr>
        <p:spPr bwMode="auto">
          <a:xfrm>
            <a:off x="8432800" y="4884439"/>
            <a:ext cx="0" cy="1282700"/>
          </a:xfrm>
          <a:prstGeom prst="line">
            <a:avLst/>
          </a:prstGeom>
          <a:noFill/>
          <a:ln w="38100">
            <a:solidFill>
              <a:schemeClr val="hlink"/>
            </a:solidFill>
            <a:round/>
            <a:headEnd/>
            <a:tailEnd/>
          </a:ln>
        </p:spPr>
        <p:txBody>
          <a:bodyPr/>
          <a:lstStyle/>
          <a:p>
            <a:pPr algn="r" rtl="1"/>
            <a:endParaRPr lang="ar-SA" sz="2800" b="1"/>
          </a:p>
        </p:txBody>
      </p:sp>
      <p:sp>
        <p:nvSpPr>
          <p:cNvPr id="42" name="Line 31"/>
          <p:cNvSpPr>
            <a:spLocks noChangeShapeType="1"/>
          </p:cNvSpPr>
          <p:nvPr/>
        </p:nvSpPr>
        <p:spPr bwMode="auto">
          <a:xfrm>
            <a:off x="749300" y="4922539"/>
            <a:ext cx="0" cy="1231900"/>
          </a:xfrm>
          <a:prstGeom prst="line">
            <a:avLst/>
          </a:prstGeom>
          <a:noFill/>
          <a:ln w="38100">
            <a:solidFill>
              <a:schemeClr val="hlink"/>
            </a:solidFill>
            <a:round/>
            <a:headEnd type="triangle" w="med" len="med"/>
            <a:tailEnd/>
          </a:ln>
        </p:spPr>
        <p:txBody>
          <a:bodyPr/>
          <a:lstStyle/>
          <a:p>
            <a:pPr algn="r" rtl="1"/>
            <a:endParaRPr lang="ar-SA" sz="2800" b="1"/>
          </a:p>
        </p:txBody>
      </p:sp>
      <p:sp>
        <p:nvSpPr>
          <p:cNvPr id="43" name="Line 16"/>
          <p:cNvSpPr>
            <a:spLocks noChangeShapeType="1"/>
          </p:cNvSpPr>
          <p:nvPr/>
        </p:nvSpPr>
        <p:spPr bwMode="auto">
          <a:xfrm>
            <a:off x="1054100" y="3598293"/>
            <a:ext cx="2070100" cy="0"/>
          </a:xfrm>
          <a:prstGeom prst="line">
            <a:avLst/>
          </a:prstGeom>
          <a:noFill/>
          <a:ln w="38100">
            <a:solidFill>
              <a:schemeClr val="hlink"/>
            </a:solidFill>
            <a:round/>
            <a:headEnd/>
            <a:tailEnd type="triangle" w="med" len="med"/>
          </a:ln>
        </p:spPr>
        <p:txBody>
          <a:bodyPr/>
          <a:lstStyle/>
          <a:p>
            <a:pPr algn="r" rtl="1"/>
            <a:endParaRPr lang="ar-SA" sz="2800" b="1"/>
          </a:p>
        </p:txBody>
      </p:sp>
      <p:sp>
        <p:nvSpPr>
          <p:cNvPr id="44" name="Line 17"/>
          <p:cNvSpPr>
            <a:spLocks noChangeShapeType="1"/>
          </p:cNvSpPr>
          <p:nvPr/>
        </p:nvSpPr>
        <p:spPr bwMode="auto">
          <a:xfrm>
            <a:off x="1036676" y="4006107"/>
            <a:ext cx="2070100" cy="0"/>
          </a:xfrm>
          <a:prstGeom prst="line">
            <a:avLst/>
          </a:prstGeom>
          <a:noFill/>
          <a:ln w="38100">
            <a:solidFill>
              <a:schemeClr val="hlink"/>
            </a:solidFill>
            <a:round/>
            <a:headEnd type="triangle" w="med" len="med"/>
            <a:tailEnd/>
          </a:ln>
        </p:spPr>
        <p:txBody>
          <a:bodyPr/>
          <a:lstStyle/>
          <a:p>
            <a:pPr algn="r" rtl="1"/>
            <a:endParaRPr lang="ar-SA" sz="2800" b="1"/>
          </a:p>
        </p:txBody>
      </p:sp>
      <p:sp>
        <p:nvSpPr>
          <p:cNvPr id="45" name="Rectangle 26"/>
          <p:cNvSpPr>
            <a:spLocks noChangeArrowheads="1"/>
          </p:cNvSpPr>
          <p:nvPr/>
        </p:nvSpPr>
        <p:spPr bwMode="auto">
          <a:xfrm>
            <a:off x="1071538" y="2708920"/>
            <a:ext cx="2071702" cy="951543"/>
          </a:xfrm>
          <a:prstGeom prst="rect">
            <a:avLst/>
          </a:prstGeom>
          <a:noFill/>
          <a:ln w="12700">
            <a:noFill/>
            <a:miter lim="800000"/>
            <a:headEnd/>
            <a:tailEnd/>
          </a:ln>
        </p:spPr>
        <p:txBody>
          <a:bodyPr wrap="square" lIns="90488" tIns="44450" rIns="90488" bIns="44450">
            <a:spAutoFit/>
          </a:bodyPr>
          <a:lstStyle/>
          <a:p>
            <a:pPr algn="ctr" rtl="1">
              <a:spcBef>
                <a:spcPct val="50000"/>
              </a:spcBef>
            </a:pPr>
            <a:r>
              <a:rPr lang="ar-SA" sz="2800" b="1" dirty="0"/>
              <a:t>توزيعات أرباح، </a:t>
            </a:r>
            <a:r>
              <a:rPr lang="ar-SA" sz="2800" b="1" dirty="0" smtClean="0"/>
              <a:t>فوائد</a:t>
            </a:r>
            <a:endParaRPr lang="fr-CA" sz="2800" b="1" dirty="0"/>
          </a:p>
        </p:txBody>
      </p:sp>
      <p:sp>
        <p:nvSpPr>
          <p:cNvPr id="46" name="Rectangle 27"/>
          <p:cNvSpPr>
            <a:spLocks noChangeArrowheads="1"/>
          </p:cNvSpPr>
          <p:nvPr/>
        </p:nvSpPr>
        <p:spPr bwMode="auto">
          <a:xfrm>
            <a:off x="1047452" y="3992454"/>
            <a:ext cx="2084388" cy="1382430"/>
          </a:xfrm>
          <a:prstGeom prst="rect">
            <a:avLst/>
          </a:prstGeom>
          <a:noFill/>
          <a:ln w="12700">
            <a:noFill/>
            <a:miter lim="800000"/>
            <a:headEnd/>
            <a:tailEnd/>
          </a:ln>
        </p:spPr>
        <p:txBody>
          <a:bodyPr lIns="90488" tIns="44450" rIns="90488" bIns="44450">
            <a:spAutoFit/>
          </a:bodyPr>
          <a:lstStyle/>
          <a:p>
            <a:pPr algn="ctr" rtl="1"/>
            <a:r>
              <a:rPr lang="ar-SA" sz="2800" b="1" dirty="0"/>
              <a:t>قروض وإصدارات أوراق مالية</a:t>
            </a:r>
            <a:endParaRPr lang="fr-CA" sz="28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SA" sz="3200" b="1" i="0" u="none" strike="noStrike" kern="1200" cap="none" spc="0" normalizeH="0" baseline="0" noProof="0" smtClean="0">
                <a:ln>
                  <a:noFill/>
                </a:ln>
                <a:solidFill>
                  <a:schemeClr val="tx1"/>
                </a:solidFill>
                <a:effectLst/>
                <a:uLnTx/>
                <a:uFillTx/>
                <a:latin typeface="+mj-lt"/>
                <a:ea typeface="+mj-ea"/>
                <a:cs typeface="+mj-cs"/>
              </a:rPr>
              <a:t>وبأخذ التوقيت والخطر بعين الاعتبار </a:t>
            </a:r>
            <a:r>
              <a:rPr kumimoji="0" lang="ar-DZ" sz="3200" b="1" i="0" u="none" strike="noStrike" kern="1200" cap="none" spc="0" normalizeH="0" baseline="0" noProof="0" smtClean="0">
                <a:ln>
                  <a:noFill/>
                </a:ln>
                <a:solidFill>
                  <a:schemeClr val="tx1"/>
                </a:solidFill>
                <a:effectLst/>
                <a:uLnTx/>
                <a:uFillTx/>
                <a:latin typeface="+mj-lt"/>
                <a:ea typeface="+mj-ea"/>
                <a:cs typeface="+mj-cs"/>
              </a:rPr>
              <a:t>أ</a:t>
            </a:r>
            <a:r>
              <a:rPr kumimoji="0" lang="ar-SA" sz="3200" b="1" i="0" u="none" strike="noStrike" kern="1200" cap="none" spc="0" normalizeH="0" baseline="0" noProof="0" smtClean="0">
                <a:ln>
                  <a:noFill/>
                </a:ln>
                <a:solidFill>
                  <a:schemeClr val="tx1"/>
                </a:solidFill>
                <a:effectLst/>
                <a:uLnTx/>
                <a:uFillTx/>
                <a:latin typeface="+mj-lt"/>
                <a:ea typeface="+mj-ea"/>
                <a:cs typeface="+mj-cs"/>
              </a:rPr>
              <a:t>صبح الهدف:</a:t>
            </a:r>
            <a:endParaRPr kumimoji="0" lang="fr-FR"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Espace réservé du contenu 2"/>
          <p:cNvSpPr txBox="1">
            <a:spLocks/>
          </p:cNvSpPr>
          <p:nvPr/>
        </p:nvSpPr>
        <p:spPr>
          <a:xfrm>
            <a:off x="457200" y="1600200"/>
            <a:ext cx="8229600" cy="4525963"/>
          </a:xfrm>
          <a:prstGeom prst="rect">
            <a:avLst/>
          </a:prstGeom>
        </p:spPr>
        <p:txBody>
          <a:bodyPr>
            <a:noAutofit/>
          </a:bodyPr>
          <a:lstStyle/>
          <a:p>
            <a:pPr marL="342900" marR="0" lvl="0" indent="-342900" algn="r" defTabSz="914400" rtl="1" eaLnBrk="1" fontAlgn="auto" latinLnBrk="0" hangingPunct="1">
              <a:lnSpc>
                <a:spcPct val="90000"/>
              </a:lnSpc>
              <a:spcBef>
                <a:spcPct val="20000"/>
              </a:spcBef>
              <a:spcAft>
                <a:spcPts val="0"/>
              </a:spcAft>
              <a:buClrTx/>
              <a:buSzTx/>
              <a:buFont typeface="Arial" pitchFamily="34" charset="0"/>
              <a:buNone/>
              <a:tabLst/>
              <a:defRPr/>
            </a:pPr>
            <a:r>
              <a:rPr kumimoji="0" lang="ar-SA" sz="3600" b="1" i="0" u="none" strike="noStrike" kern="1200" cap="none" spc="0" normalizeH="0" baseline="0" noProof="0" dirty="0" smtClean="0">
                <a:ln>
                  <a:noFill/>
                </a:ln>
                <a:solidFill>
                  <a:srgbClr val="0000FF"/>
                </a:solidFill>
                <a:effectLst/>
                <a:uLnTx/>
                <a:uFillTx/>
                <a:latin typeface="+mn-lt"/>
                <a:ea typeface="+mn-ea"/>
                <a:cs typeface="+mn-cs"/>
              </a:rPr>
              <a:t>حديثا</a:t>
            </a:r>
            <a:r>
              <a:rPr kumimoji="0" lang="ar-DZ" sz="3600" b="1" i="0" u="none" strike="noStrike" kern="1200" cap="none" spc="0" normalizeH="0" baseline="0" noProof="0" dirty="0" err="1" smtClean="0">
                <a:ln>
                  <a:noFill/>
                </a:ln>
                <a:solidFill>
                  <a:srgbClr val="0000FF"/>
                </a:solidFill>
                <a:effectLst/>
                <a:uLnTx/>
                <a:uFillTx/>
                <a:latin typeface="+mn-lt"/>
                <a:ea typeface="+mn-ea"/>
                <a:cs typeface="+mn-cs"/>
              </a:rPr>
              <a:t>:</a:t>
            </a:r>
            <a:r>
              <a:rPr kumimoji="0" lang="ar-DZ" sz="3600" b="1" i="0" u="none" strike="noStrike" kern="1200" cap="none" spc="0" normalizeH="0" baseline="0" noProof="0" dirty="0" smtClean="0">
                <a:ln>
                  <a:noFill/>
                </a:ln>
                <a:solidFill>
                  <a:srgbClr val="0000FF"/>
                </a:solidFill>
                <a:effectLst/>
                <a:uLnTx/>
                <a:uFillTx/>
                <a:latin typeface="+mn-lt"/>
                <a:ea typeface="+mn-ea"/>
                <a:cs typeface="+mn-cs"/>
              </a:rPr>
              <a:t> </a:t>
            </a:r>
            <a:r>
              <a:rPr kumimoji="0" lang="ar-SA" sz="3600" b="1" i="0" u="none" strike="noStrike" kern="1200" cap="none" spc="0" normalizeH="0" baseline="0" noProof="0" dirty="0" smtClean="0">
                <a:ln>
                  <a:noFill/>
                </a:ln>
                <a:solidFill>
                  <a:srgbClr val="0000FF"/>
                </a:solidFill>
                <a:effectLst/>
                <a:uLnTx/>
                <a:uFillTx/>
                <a:latin typeface="+mn-lt"/>
                <a:ea typeface="+mn-ea"/>
                <a:cs typeface="+mn-cs"/>
              </a:rPr>
              <a:t>تعظيم </a:t>
            </a:r>
            <a:r>
              <a:rPr kumimoji="0" lang="ar-SA" sz="3600" b="1" i="0" u="none" strike="noStrike" kern="1200" cap="none" spc="0" normalizeH="0" baseline="0" noProof="0" dirty="0" smtClean="0">
                <a:ln>
                  <a:noFill/>
                </a:ln>
                <a:solidFill>
                  <a:srgbClr val="0000FF"/>
                </a:solidFill>
                <a:effectLst/>
                <a:uLnTx/>
                <a:uFillTx/>
                <a:latin typeface="+mn-lt"/>
                <a:ea typeface="+mn-ea"/>
                <a:cs typeface="+mn-cs"/>
              </a:rPr>
              <a:t>ثروة الملاك</a:t>
            </a:r>
          </a:p>
          <a:p>
            <a:pPr marL="609600" lvl="0" indent="-609600" algn="ctr">
              <a:spcBef>
                <a:spcPct val="20000"/>
              </a:spcBef>
              <a:defRPr/>
            </a:pPr>
            <a:r>
              <a:rPr kumimoji="0" lang="en-US" sz="3400" b="1" i="1" u="none" strike="noStrike" kern="1200" cap="none" spc="0" normalizeH="0" baseline="0" noProof="0" dirty="0" smtClean="0">
                <a:ln>
                  <a:noFill/>
                </a:ln>
                <a:solidFill>
                  <a:srgbClr val="0000FF"/>
                </a:solidFill>
                <a:effectLst/>
                <a:uLnTx/>
                <a:uFillTx/>
                <a:latin typeface="+mn-lt"/>
                <a:ea typeface="+mn-ea"/>
                <a:cs typeface="+mn-cs"/>
              </a:rPr>
              <a:t>                 Shareholders </a:t>
            </a:r>
            <a:r>
              <a:rPr lang="en-US" sz="3400" b="1" i="1" dirty="0" smtClean="0">
                <a:solidFill>
                  <a:srgbClr val="0000FF"/>
                </a:solidFill>
              </a:rPr>
              <a:t>Wealth Maximization</a:t>
            </a:r>
            <a:endParaRPr kumimoji="0" lang="ar-DZ" sz="3400" b="1" i="0" u="none" strike="noStrike" kern="1200" cap="none" spc="0" normalizeH="0" baseline="0" noProof="0" dirty="0" smtClean="0">
              <a:ln>
                <a:noFill/>
              </a:ln>
              <a:solidFill>
                <a:srgbClr val="0000FF"/>
              </a:solidFill>
              <a:effectLst/>
              <a:uLnTx/>
              <a:uFillTx/>
              <a:latin typeface="+mn-lt"/>
              <a:ea typeface="+mn-ea"/>
              <a:cs typeface="+mn-cs"/>
            </a:endParaRPr>
          </a:p>
          <a:p>
            <a:pPr marL="609600" marR="0" lvl="0" indent="-6096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2000" b="1" i="0" u="none" strike="noStrike" kern="1200" cap="none" spc="0" normalizeH="0" baseline="0" noProof="0" dirty="0" smtClean="0">
              <a:ln>
                <a:noFill/>
              </a:ln>
              <a:solidFill>
                <a:schemeClr val="tx1"/>
              </a:solidFill>
              <a:effectLst/>
              <a:uLnTx/>
              <a:uFillTx/>
              <a:latin typeface="+mn-lt"/>
              <a:ea typeface="+mn-ea"/>
              <a:cs typeface="+mn-cs"/>
            </a:endParaRPr>
          </a:p>
          <a:p>
            <a:pPr marL="609600" marR="0" lvl="0" indent="-6096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dirty="0" smtClean="0">
                <a:ln>
                  <a:noFill/>
                </a:ln>
                <a:solidFill>
                  <a:schemeClr val="tx1"/>
                </a:solidFill>
                <a:effectLst/>
                <a:uLnTx/>
                <a:uFillTx/>
                <a:latin typeface="+mn-lt"/>
                <a:ea typeface="+mn-ea"/>
                <a:cs typeface="+mn-cs"/>
              </a:rPr>
              <a:t>وذلك </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لأ</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ن الإدارة المالية </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تتصرف نيابة عن الملاك، وبالتالي لابد أن يكون ال</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هدف </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من تصرفها</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 </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الهدف الأساسي لكل قرار في</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الإدارة المالية</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تعظيم ثروة الملاك.</a:t>
            </a:r>
            <a:endParaRPr kumimoji="0" lang="ar-DZ" sz="3200" b="1" i="0" u="none" strike="noStrike" kern="1200" cap="none" spc="0" normalizeH="0" baseline="0" noProof="0" dirty="0" smtClean="0">
              <a:ln>
                <a:noFill/>
              </a:ln>
              <a:solidFill>
                <a:schemeClr val="tx1"/>
              </a:solidFill>
              <a:effectLst/>
              <a:uLnTx/>
              <a:uFillTx/>
              <a:latin typeface="+mn-lt"/>
              <a:ea typeface="+mn-ea"/>
              <a:cs typeface="+mn-cs"/>
            </a:endParaRPr>
          </a:p>
          <a:p>
            <a:pPr marL="609600" marR="0" lvl="0" indent="-6096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1" i="0" u="none" strike="noStrike" kern="1200" cap="none" spc="0" normalizeH="0" baseline="0" noProof="0" dirty="0" smtClean="0">
                <a:ln>
                  <a:noFill/>
                </a:ln>
                <a:solidFill>
                  <a:schemeClr val="tx1"/>
                </a:solidFill>
                <a:effectLst/>
                <a:uLnTx/>
                <a:uFillTx/>
                <a:latin typeface="+mn-lt"/>
                <a:ea typeface="+mn-ea"/>
                <a:cs typeface="+mn-cs"/>
              </a:rPr>
              <a:t>في حالة تداول أسهم المؤسسة في السوق المالي يصبح</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الهدف هو: </a:t>
            </a:r>
            <a:r>
              <a:rPr kumimoji="0" lang="ar-SA" sz="3200" b="1" i="0" u="none" strike="noStrike" kern="1200" cap="none" spc="0" normalizeH="0" baseline="0" noProof="0" dirty="0" smtClean="0">
                <a:ln>
                  <a:noFill/>
                </a:ln>
                <a:solidFill>
                  <a:srgbClr val="0000CC"/>
                </a:solidFill>
                <a:effectLst/>
                <a:uLnTx/>
                <a:uFillTx/>
                <a:latin typeface="+mn-lt"/>
                <a:ea typeface="+mn-ea"/>
                <a:cs typeface="+mn-cs"/>
              </a:rPr>
              <a:t>زيادة القيمة السوقية للسهم</a:t>
            </a:r>
            <a:r>
              <a:rPr kumimoji="0" lang="ar-DZ" sz="3200" b="1" i="0" u="none" strike="noStrike" kern="1200" cap="none" spc="0" normalizeH="0" baseline="0" noProof="0" dirty="0" err="1" smtClean="0">
                <a:ln>
                  <a:noFill/>
                </a:ln>
                <a:solidFill>
                  <a:srgbClr val="0000CC"/>
                </a:solidFill>
                <a:effectLst/>
                <a:uLnTx/>
                <a:uFillTx/>
                <a:latin typeface="+mn-lt"/>
                <a:ea typeface="+mn-ea"/>
                <a:cs typeface="+mn-cs"/>
              </a:rPr>
              <a:t>،</a:t>
            </a:r>
            <a:r>
              <a:rPr kumimoji="0" lang="ar-DZ" sz="3200" b="1" i="0" u="none" strike="noStrike" kern="1200" cap="none" spc="0" normalizeH="0" baseline="0" noProof="0" dirty="0" smtClean="0">
                <a:ln>
                  <a:noFill/>
                </a:ln>
                <a:solidFill>
                  <a:srgbClr val="0000CC"/>
                </a:solidFill>
                <a:effectLst/>
                <a:uLnTx/>
                <a:uFillTx/>
                <a:latin typeface="+mn-lt"/>
                <a:ea typeface="+mn-ea"/>
                <a:cs typeface="+mn-cs"/>
              </a:rPr>
              <a:t> </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بمعنى زيادة القيمة التي يعطيها المشاركون في السوق للمؤسسة عندما يقبلون على شراء أسهمها بالأسعار السائدة.</a:t>
            </a:r>
            <a:endParaRPr kumimoji="0" lang="fr-FR" sz="3200" b="1" i="0" u="none" strike="noStrike" kern="1200" cap="none" spc="0" normalizeH="0" baseline="0" noProof="0" dirty="0">
              <a:ln>
                <a:noFill/>
              </a:ln>
              <a:solidFill>
                <a:schemeClr val="tx1"/>
              </a:solidFill>
              <a:effectLst/>
              <a:uLnTx/>
              <a:uFillTx/>
              <a:latin typeface="+mn-lt"/>
              <a:ea typeface="+mn-ea"/>
              <a:cs typeface="+mn-cs"/>
            </a:endParaRPr>
          </a:p>
        </p:txBody>
      </p:sp>
      <p:pic>
        <p:nvPicPr>
          <p:cNvPr id="4" name="Picture 12" descr="money rain"/>
          <p:cNvPicPr>
            <a:picLocks noChangeAspect="1" noChangeArrowheads="1"/>
          </p:cNvPicPr>
          <p:nvPr/>
        </p:nvPicPr>
        <p:blipFill>
          <a:blip r:embed="rId2" cstate="print"/>
          <a:srcRect/>
          <a:stretch>
            <a:fillRect/>
          </a:stretch>
        </p:blipFill>
        <p:spPr bwMode="auto">
          <a:xfrm>
            <a:off x="7360" y="44624"/>
            <a:ext cx="2185751" cy="30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3"/>
          <p:cNvGraphicFramePr>
            <a:graphicFrameLocks/>
          </p:cNvGraphicFramePr>
          <p:nvPr/>
        </p:nvGraphicFramePr>
        <p:xfrm>
          <a:off x="6500826" y="71414"/>
          <a:ext cx="2592377" cy="1785950"/>
        </p:xfrm>
        <a:graphic>
          <a:graphicData uri="http://schemas.openxmlformats.org/presentationml/2006/ole">
            <p:oleObj spid="_x0000_s28674" name="ClipArt" r:id="rId3" imgW="5903640" imgH="3695400" progId="">
              <p:embed/>
            </p:oleObj>
          </a:graphicData>
        </a:graphic>
      </p:graphicFrame>
      <p:sp>
        <p:nvSpPr>
          <p:cNvPr id="3" name="Espace réservé du numéro de diapositive 3"/>
          <p:cNvSpPr>
            <a:spLocks noGrp="1"/>
          </p:cNvSpPr>
          <p:nvPr>
            <p:ph type="sldNum" sz="quarter" idx="12"/>
          </p:nvPr>
        </p:nvSpPr>
        <p:spPr>
          <a:xfrm>
            <a:off x="457200" y="6245225"/>
            <a:ext cx="2133600" cy="476250"/>
          </a:xfrm>
          <a:noFill/>
        </p:spPr>
        <p:txBody>
          <a:bodyPr/>
          <a:lstStyle/>
          <a:p>
            <a:pPr algn="l" rtl="1"/>
            <a:fld id="{4BA934E8-CD16-4714-ACF7-C611C7695BA8}" type="slidenum">
              <a:rPr lang="en-US" sz="1800" b="1" smtClean="0"/>
              <a:pPr algn="l" rtl="1"/>
              <a:t>31</a:t>
            </a:fld>
            <a:endParaRPr lang="en-US" sz="1800" b="1" dirty="0" smtClean="0"/>
          </a:p>
        </p:txBody>
      </p:sp>
      <p:pic>
        <p:nvPicPr>
          <p:cNvPr id="4" name="Picture 4" descr="bourse"/>
          <p:cNvPicPr>
            <a:picLocks noChangeAspect="1" noChangeArrowheads="1"/>
          </p:cNvPicPr>
          <p:nvPr/>
        </p:nvPicPr>
        <p:blipFill>
          <a:blip r:embed="rId4" cstate="print"/>
          <a:srcRect/>
          <a:stretch>
            <a:fillRect/>
          </a:stretch>
        </p:blipFill>
        <p:spPr bwMode="auto">
          <a:xfrm>
            <a:off x="2627313" y="1628775"/>
            <a:ext cx="2571750" cy="1874838"/>
          </a:xfrm>
          <a:prstGeom prst="rect">
            <a:avLst/>
          </a:prstGeom>
          <a:noFill/>
          <a:ln w="9525">
            <a:noFill/>
            <a:miter lim="800000"/>
            <a:headEnd/>
            <a:tailEnd/>
          </a:ln>
        </p:spPr>
      </p:pic>
      <p:grpSp>
        <p:nvGrpSpPr>
          <p:cNvPr id="5" name="Group 6"/>
          <p:cNvGrpSpPr>
            <a:grpSpLocks/>
          </p:cNvGrpSpPr>
          <p:nvPr/>
        </p:nvGrpSpPr>
        <p:grpSpPr bwMode="auto">
          <a:xfrm>
            <a:off x="107319" y="500042"/>
            <a:ext cx="6912392" cy="1168400"/>
            <a:chOff x="4545" y="1968"/>
            <a:chExt cx="1681" cy="1151"/>
          </a:xfrm>
        </p:grpSpPr>
        <p:sp>
          <p:nvSpPr>
            <p:cNvPr id="6" name="Rectangle 7"/>
            <p:cNvSpPr>
              <a:spLocks noChangeArrowheads="1"/>
            </p:cNvSpPr>
            <p:nvPr/>
          </p:nvSpPr>
          <p:spPr bwMode="auto">
            <a:xfrm>
              <a:off x="4545" y="1968"/>
              <a:ext cx="1681" cy="677"/>
            </a:xfrm>
            <a:prstGeom prst="rect">
              <a:avLst/>
            </a:prstGeom>
            <a:solidFill>
              <a:srgbClr val="FFFF00"/>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rtl="1">
                <a:spcBef>
                  <a:spcPct val="50000"/>
                </a:spcBef>
                <a:defRPr/>
              </a:pPr>
              <a:r>
                <a:rPr lang="ar-DZ" sz="3200" b="1" dirty="0" smtClean="0"/>
                <a:t>تتأثر المؤسسات بشدة بما يجري في الأسواق </a:t>
              </a:r>
              <a:r>
                <a:rPr lang="ar-DZ" sz="3200" b="1" dirty="0"/>
                <a:t>المالية</a:t>
              </a:r>
              <a:endParaRPr lang="fr-FR" sz="3200" b="1" dirty="0"/>
            </a:p>
          </p:txBody>
        </p:sp>
        <p:sp>
          <p:nvSpPr>
            <p:cNvPr id="7" name="AutoShape 8"/>
            <p:cNvSpPr>
              <a:spLocks noChangeArrowheads="1"/>
            </p:cNvSpPr>
            <p:nvPr/>
          </p:nvSpPr>
          <p:spPr bwMode="auto">
            <a:xfrm rot="16200000" flipH="1">
              <a:off x="5217" y="2714"/>
              <a:ext cx="474" cy="336"/>
            </a:xfrm>
            <a:prstGeom prst="rightArrow">
              <a:avLst>
                <a:gd name="adj1" fmla="val 50000"/>
                <a:gd name="adj2" fmla="val 70555"/>
              </a:avLst>
            </a:prstGeom>
            <a:solidFill>
              <a:srgbClr val="FF00FF"/>
            </a:solidFill>
            <a:ln w="12700">
              <a:noFill/>
              <a:miter lim="800000"/>
              <a:headEnd/>
              <a:tailEnd/>
            </a:ln>
            <a:effectLst>
              <a:outerShdw dist="89803" dir="2700000" algn="ctr" rotWithShape="0">
                <a:schemeClr val="bg2"/>
              </a:outerShdw>
            </a:effectLst>
          </p:spPr>
          <p:txBody>
            <a:bodyPr wrap="none" anchor="ctr"/>
            <a:lstStyle/>
            <a:p>
              <a:pPr algn="r" rtl="1">
                <a:defRPr/>
              </a:pPr>
              <a:endParaRPr lang="ar-SA" sz="3200"/>
            </a:p>
          </p:txBody>
        </p:sp>
      </p:grpSp>
      <p:grpSp>
        <p:nvGrpSpPr>
          <p:cNvPr id="8" name="Group 9"/>
          <p:cNvGrpSpPr>
            <a:grpSpLocks/>
          </p:cNvGrpSpPr>
          <p:nvPr/>
        </p:nvGrpSpPr>
        <p:grpSpPr bwMode="auto">
          <a:xfrm>
            <a:off x="323850" y="3429000"/>
            <a:ext cx="8244000" cy="1295400"/>
            <a:chOff x="204" y="2160"/>
            <a:chExt cx="4717" cy="816"/>
          </a:xfrm>
        </p:grpSpPr>
        <p:sp>
          <p:nvSpPr>
            <p:cNvPr id="9" name="Rectangle 10"/>
            <p:cNvSpPr>
              <a:spLocks noChangeArrowheads="1"/>
            </p:cNvSpPr>
            <p:nvPr/>
          </p:nvSpPr>
          <p:spPr bwMode="auto">
            <a:xfrm>
              <a:off x="204" y="2160"/>
              <a:ext cx="4717" cy="453"/>
            </a:xfrm>
            <a:prstGeom prst="rect">
              <a:avLst/>
            </a:prstGeom>
            <a:solidFill>
              <a:srgbClr val="FFFF99"/>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rtl="1" eaLnBrk="0" hangingPunct="0">
                <a:defRPr/>
              </a:pPr>
              <a:r>
                <a:rPr lang="ar-DZ" sz="3200" b="1">
                  <a:solidFill>
                    <a:srgbClr val="000000"/>
                  </a:solidFill>
                </a:rPr>
                <a:t>تحدد هذه الأسواق بشكل مستمر قيمة أسهم وسندات المؤسسات</a:t>
              </a:r>
              <a:endParaRPr lang="fr-FR" sz="3200" b="1">
                <a:solidFill>
                  <a:srgbClr val="000000"/>
                </a:solidFill>
              </a:endParaRPr>
            </a:p>
          </p:txBody>
        </p:sp>
        <p:sp>
          <p:nvSpPr>
            <p:cNvPr id="10" name="AutoShape 11"/>
            <p:cNvSpPr>
              <a:spLocks noChangeArrowheads="1"/>
            </p:cNvSpPr>
            <p:nvPr/>
          </p:nvSpPr>
          <p:spPr bwMode="auto">
            <a:xfrm rot="16200000" flipH="1">
              <a:off x="2347" y="2351"/>
              <a:ext cx="363" cy="886"/>
            </a:xfrm>
            <a:prstGeom prst="rightArrow">
              <a:avLst>
                <a:gd name="adj1" fmla="val 50000"/>
                <a:gd name="adj2" fmla="val 50014"/>
              </a:avLst>
            </a:prstGeom>
            <a:solidFill>
              <a:srgbClr val="FF00FF"/>
            </a:solidFill>
            <a:ln w="12700">
              <a:noFill/>
              <a:miter lim="800000"/>
              <a:headEnd/>
              <a:tailEnd/>
            </a:ln>
            <a:effectLst>
              <a:outerShdw dist="89803" dir="2700000" algn="ctr" rotWithShape="0">
                <a:schemeClr val="bg2"/>
              </a:outerShdw>
            </a:effectLst>
          </p:spPr>
          <p:txBody>
            <a:bodyPr wrap="none" anchor="ctr"/>
            <a:lstStyle/>
            <a:p>
              <a:pPr algn="r" rtl="1">
                <a:defRPr/>
              </a:pPr>
              <a:endParaRPr lang="ar-SA" sz="3200"/>
            </a:p>
          </p:txBody>
        </p:sp>
      </p:grpSp>
      <p:sp>
        <p:nvSpPr>
          <p:cNvPr id="11" name="Rectangle 12"/>
          <p:cNvSpPr>
            <a:spLocks noChangeArrowheads="1"/>
          </p:cNvSpPr>
          <p:nvPr/>
        </p:nvSpPr>
        <p:spPr bwMode="auto">
          <a:xfrm>
            <a:off x="149937" y="4724400"/>
            <a:ext cx="3025775" cy="1254125"/>
          </a:xfrm>
          <a:prstGeom prst="rect">
            <a:avLst/>
          </a:prstGeom>
          <a:solidFill>
            <a:srgbClr val="99FF99"/>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rtl="1" eaLnBrk="0" hangingPunct="0">
              <a:defRPr/>
            </a:pPr>
            <a:r>
              <a:rPr lang="ar-DZ" sz="3200" b="1" dirty="0">
                <a:solidFill>
                  <a:srgbClr val="000000"/>
                </a:solidFill>
              </a:rPr>
              <a:t>تستخدم كدليل على فعالية</a:t>
            </a:r>
          </a:p>
          <a:p>
            <a:pPr algn="ctr" rtl="1" eaLnBrk="0" hangingPunct="0">
              <a:defRPr/>
            </a:pPr>
            <a:r>
              <a:rPr lang="ar-DZ" sz="3200" b="1" dirty="0">
                <a:solidFill>
                  <a:srgbClr val="000000"/>
                </a:solidFill>
              </a:rPr>
              <a:t>المؤسسات ونجاحها</a:t>
            </a:r>
          </a:p>
          <a:p>
            <a:pPr algn="ctr" rtl="1" eaLnBrk="0" hangingPunct="0">
              <a:defRPr/>
            </a:pPr>
            <a:r>
              <a:rPr lang="ar-DZ" sz="3200" b="1" dirty="0">
                <a:solidFill>
                  <a:srgbClr val="000000"/>
                </a:solidFill>
              </a:rPr>
              <a:t>في تحقيق الانجازات</a:t>
            </a:r>
            <a:endParaRPr lang="fr-FR" sz="3200" b="1" dirty="0">
              <a:solidFill>
                <a:srgbClr val="000000"/>
              </a:solidFill>
            </a:endParaRPr>
          </a:p>
        </p:txBody>
      </p:sp>
      <p:sp>
        <p:nvSpPr>
          <p:cNvPr id="12" name="Rectangle 14"/>
          <p:cNvSpPr>
            <a:spLocks noChangeArrowheads="1"/>
          </p:cNvSpPr>
          <p:nvPr/>
        </p:nvSpPr>
        <p:spPr bwMode="auto">
          <a:xfrm>
            <a:off x="4773956" y="5307013"/>
            <a:ext cx="4284000" cy="1074737"/>
          </a:xfrm>
          <a:prstGeom prst="rect">
            <a:avLst/>
          </a:prstGeom>
          <a:solidFill>
            <a:srgbClr val="FFFF99"/>
          </a:solidFill>
          <a:ln w="12700">
            <a:noFill/>
            <a:miter lim="800000"/>
            <a:headEnd/>
            <a:tailEnd/>
          </a:ln>
          <a:effectLst>
            <a:outerShdw dist="107763" dir="2700000" algn="ctr" rotWithShape="0">
              <a:schemeClr val="bg2">
                <a:alpha val="50000"/>
              </a:schemeClr>
            </a:outerShdw>
          </a:effectLst>
        </p:spPr>
        <p:txBody>
          <a:bodyPr wrap="none" lIns="90488" tIns="44450" rIns="90488" bIns="44450" anchor="ctr"/>
          <a:lstStyle/>
          <a:p>
            <a:pPr algn="ctr" rtl="1" eaLnBrk="0" hangingPunct="0">
              <a:defRPr/>
            </a:pPr>
            <a:r>
              <a:rPr lang="ar-DZ" sz="3200" b="1" dirty="0" smtClean="0">
                <a:solidFill>
                  <a:srgbClr val="000000"/>
                </a:solidFill>
              </a:rPr>
              <a:t>وكأ</a:t>
            </a:r>
            <a:r>
              <a:rPr lang="ar-SA" sz="3200" b="1" dirty="0" smtClean="0">
                <a:solidFill>
                  <a:srgbClr val="000000"/>
                </a:solidFill>
              </a:rPr>
              <a:t>ن </a:t>
            </a:r>
            <a:r>
              <a:rPr lang="ar-DZ" sz="3200" b="1" dirty="0" smtClean="0">
                <a:solidFill>
                  <a:srgbClr val="000000"/>
                </a:solidFill>
              </a:rPr>
              <a:t>العلاقة </a:t>
            </a:r>
            <a:r>
              <a:rPr lang="ar-DZ" sz="3200" b="1" dirty="0" err="1">
                <a:solidFill>
                  <a:srgbClr val="000000"/>
                </a:solidFill>
              </a:rPr>
              <a:t>طردية</a:t>
            </a:r>
            <a:r>
              <a:rPr lang="ar-DZ" sz="3200" b="1" dirty="0">
                <a:solidFill>
                  <a:srgbClr val="000000"/>
                </a:solidFill>
              </a:rPr>
              <a:t> بين انجازات</a:t>
            </a:r>
          </a:p>
          <a:p>
            <a:pPr algn="ctr" rtl="1" eaLnBrk="0" hangingPunct="0">
              <a:defRPr/>
            </a:pPr>
            <a:r>
              <a:rPr lang="ar-DZ" sz="3200" b="1" dirty="0">
                <a:solidFill>
                  <a:srgbClr val="000000"/>
                </a:solidFill>
              </a:rPr>
              <a:t>المؤسسات وقيمة أسهمها</a:t>
            </a:r>
            <a:endParaRPr lang="fr-FR" sz="3200" b="1" dirty="0">
              <a:solidFill>
                <a:srgbClr val="000000"/>
              </a:solidFill>
            </a:endParaRPr>
          </a:p>
        </p:txBody>
      </p:sp>
      <p:pic>
        <p:nvPicPr>
          <p:cNvPr id="13" name="Picture 15"/>
          <p:cNvPicPr>
            <a:picLocks noChangeAspect="1" noChangeArrowheads="1"/>
          </p:cNvPicPr>
          <p:nvPr/>
        </p:nvPicPr>
        <p:blipFill>
          <a:blip r:embed="rId5" cstate="print"/>
          <a:srcRect/>
          <a:stretch>
            <a:fillRect/>
          </a:stretch>
        </p:blipFill>
        <p:spPr bwMode="auto">
          <a:xfrm>
            <a:off x="3220328" y="5067300"/>
            <a:ext cx="1470025" cy="1457325"/>
          </a:xfrm>
          <a:prstGeom prst="rect">
            <a:avLst/>
          </a:prstGeom>
          <a:noFill/>
          <a:ln w="9525">
            <a:noFill/>
            <a:miter lim="800000"/>
            <a:headEnd/>
            <a:tailEnd/>
          </a:ln>
        </p:spPr>
      </p:pic>
      <p:sp>
        <p:nvSpPr>
          <p:cNvPr id="14" name="Rectangle 16"/>
          <p:cNvSpPr>
            <a:spLocks noChangeArrowheads="1"/>
          </p:cNvSpPr>
          <p:nvPr/>
        </p:nvSpPr>
        <p:spPr bwMode="auto">
          <a:xfrm>
            <a:off x="3563888" y="4483100"/>
            <a:ext cx="1008000" cy="1569660"/>
          </a:xfrm>
          <a:prstGeom prst="rect">
            <a:avLst/>
          </a:prstGeom>
          <a:noFill/>
          <a:ln w="9525">
            <a:noFill/>
            <a:miter lim="800000"/>
            <a:headEnd/>
            <a:tailEnd/>
          </a:ln>
        </p:spPr>
        <p:txBody>
          <a:bodyPr lIns="0" rIns="0">
            <a:spAutoFit/>
          </a:bodyPr>
          <a:lstStyle/>
          <a:p>
            <a:pPr algn="r" rtl="1"/>
            <a:r>
              <a:rPr lang="ar-DZ" sz="3200" b="1" dirty="0">
                <a:solidFill>
                  <a:srgbClr val="0000FF"/>
                </a:solidFill>
              </a:rPr>
              <a:t>قيمة  </a:t>
            </a:r>
          </a:p>
          <a:p>
            <a:pPr algn="r" rtl="1"/>
            <a:r>
              <a:rPr lang="ar-DZ" sz="3200" b="1" dirty="0">
                <a:solidFill>
                  <a:srgbClr val="0000FF"/>
                </a:solidFill>
              </a:rPr>
              <a:t>الأسهم</a:t>
            </a:r>
            <a:endParaRPr lang="fr-FR" sz="3200"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9"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3000" fill="hold"/>
                                        <p:tgtEl>
                                          <p:spTgt spid="8"/>
                                        </p:tgtEl>
                                        <p:attrNameLst>
                                          <p:attrName>ppt_x</p:attrName>
                                        </p:attrNameLst>
                                      </p:cBhvr>
                                      <p:tavLst>
                                        <p:tav tm="0">
                                          <p:val>
                                            <p:strVal val="#ppt_x-.2"/>
                                          </p:val>
                                        </p:tav>
                                        <p:tav tm="100000">
                                          <p:val>
                                            <p:strVal val="#ppt_x"/>
                                          </p:val>
                                        </p:tav>
                                      </p:tavLst>
                                    </p:anim>
                                    <p:anim calcmode="lin" valueType="num">
                                      <p:cBhvr>
                                        <p:cTn id="18" dur="3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9" dur="3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strips(downLeft)">
                                      <p:cBhvr>
                                        <p:cTn id="24" dur="500"/>
                                        <p:tgtEl>
                                          <p:spTgt spid="13"/>
                                        </p:tgtEl>
                                      </p:cBhvr>
                                    </p:animEffect>
                                  </p:childTnLst>
                                </p:cTn>
                              </p:par>
                              <p:par>
                                <p:cTn id="25" presetID="50" presetClass="entr" presetSubtype="0" decel="10000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1000" fill="hold"/>
                                        <p:tgtEl>
                                          <p:spTgt spid="14"/>
                                        </p:tgtEl>
                                        <p:attrNameLst>
                                          <p:attrName>ppt_w</p:attrName>
                                        </p:attrNameLst>
                                      </p:cBhvr>
                                      <p:tavLst>
                                        <p:tav tm="0">
                                          <p:val>
                                            <p:strVal val="#ppt_w+.3"/>
                                          </p:val>
                                        </p:tav>
                                        <p:tav tm="100000">
                                          <p:val>
                                            <p:strVal val="#ppt_w"/>
                                          </p:val>
                                        </p:tav>
                                      </p:tavLst>
                                    </p:anim>
                                    <p:anim calcmode="lin" valueType="num">
                                      <p:cBhvr>
                                        <p:cTn id="28" dur="1000" fill="hold"/>
                                        <p:tgtEl>
                                          <p:spTgt spid="14"/>
                                        </p:tgtEl>
                                        <p:attrNameLst>
                                          <p:attrName>ppt_h</p:attrName>
                                        </p:attrNameLst>
                                      </p:cBhvr>
                                      <p:tavLst>
                                        <p:tav tm="0">
                                          <p:val>
                                            <p:strVal val="#ppt_h"/>
                                          </p:val>
                                        </p:tav>
                                        <p:tav tm="100000">
                                          <p:val>
                                            <p:strVal val="#ppt_h"/>
                                          </p:val>
                                        </p:tav>
                                      </p:tavLst>
                                    </p:anim>
                                    <p:animEffect transition="in" filter="fade">
                                      <p:cBhvr>
                                        <p:cTn id="29" dur="10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anim calcmode="lin" valueType="num">
                                      <p:cBhvr>
                                        <p:cTn id="35" dur="500" fill="hold"/>
                                        <p:tgtEl>
                                          <p:spTgt spid="11"/>
                                        </p:tgtEl>
                                        <p:attrNameLst>
                                          <p:attrName>ppt_x</p:attrName>
                                        </p:attrNameLst>
                                      </p:cBhvr>
                                      <p:tavLst>
                                        <p:tav tm="0">
                                          <p:val>
                                            <p:strVal val="#ppt_x-.1"/>
                                          </p:val>
                                        </p:tav>
                                        <p:tav tm="100000">
                                          <p:val>
                                            <p:strVal val="#ppt_x"/>
                                          </p:val>
                                        </p:tav>
                                      </p:tavLst>
                                    </p:anim>
                                    <p:anim calcmode="lin" valueType="num">
                                      <p:cBhvr>
                                        <p:cTn id="36"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iterate type="lt">
                                    <p:tmPct val="5000"/>
                                  </p:iterate>
                                  <p:childTnLst>
                                    <p:set>
                                      <p:cBhvr>
                                        <p:cTn id="40" dur="1" fill="hold">
                                          <p:stCondLst>
                                            <p:cond delay="0"/>
                                          </p:stCondLst>
                                        </p:cTn>
                                        <p:tgtEl>
                                          <p:spTgt spid="12"/>
                                        </p:tgtEl>
                                        <p:attrNameLst>
                                          <p:attrName>style.visibility</p:attrName>
                                        </p:attrNameLst>
                                      </p:cBhvr>
                                      <p:to>
                                        <p:strVal val="visible"/>
                                      </p:to>
                                    </p:set>
                                    <p:anim calcmode="lin" valueType="num">
                                      <p:cBhvr>
                                        <p:cTn id="41" dur="500" fill="hold"/>
                                        <p:tgtEl>
                                          <p:spTgt spid="12"/>
                                        </p:tgtEl>
                                        <p:attrNameLst>
                                          <p:attrName>ppt_w</p:attrName>
                                        </p:attrNameLst>
                                      </p:cBhvr>
                                      <p:tavLst>
                                        <p:tav tm="0">
                                          <p:val>
                                            <p:fltVal val="0"/>
                                          </p:val>
                                        </p:tav>
                                        <p:tav tm="100000">
                                          <p:val>
                                            <p:strVal val="#ppt_w"/>
                                          </p:val>
                                        </p:tav>
                                      </p:tavLst>
                                    </p:anim>
                                    <p:anim calcmode="lin" valueType="num">
                                      <p:cBhvr>
                                        <p:cTn id="42" dur="500" fill="hold"/>
                                        <p:tgtEl>
                                          <p:spTgt spid="12"/>
                                        </p:tgtEl>
                                        <p:attrNameLst>
                                          <p:attrName>ppt_h</p:attrName>
                                        </p:attrNameLst>
                                      </p:cBhvr>
                                      <p:tavLst>
                                        <p:tav tm="0">
                                          <p:val>
                                            <p:fltVal val="0"/>
                                          </p:val>
                                        </p:tav>
                                        <p:tav tm="100000">
                                          <p:val>
                                            <p:strVal val="#ppt_h"/>
                                          </p:val>
                                        </p:tav>
                                      </p:tavLst>
                                    </p:anim>
                                    <p:anim calcmode="lin" valueType="num">
                                      <p:cBhvr>
                                        <p:cTn id="43" dur="500" fill="hold"/>
                                        <p:tgtEl>
                                          <p:spTgt spid="12"/>
                                        </p:tgtEl>
                                        <p:attrNameLst>
                                          <p:attrName>style.rotation</p:attrName>
                                        </p:attrNameLst>
                                      </p:cBhvr>
                                      <p:tavLst>
                                        <p:tav tm="0">
                                          <p:val>
                                            <p:fltVal val="90"/>
                                          </p:val>
                                        </p:tav>
                                        <p:tav tm="100000">
                                          <p:val>
                                            <p:fltVal val="0"/>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13" presetClass="entr" presetSubtype="16"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plus(in)">
                                      <p:cBhvr>
                                        <p:cTn id="4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57200" y="1600200"/>
            <a:ext cx="8229600" cy="4525963"/>
          </a:xfrm>
          <a:prstGeom prst="rect">
            <a:avLst/>
          </a:prstGeom>
        </p:spPr>
        <p:txBody>
          <a:bodyPr>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لكن هناك عدة مشاكل تقلل من أهمية </a:t>
            </a:r>
            <a:r>
              <a:rPr kumimoji="0" lang="ar-SA" sz="3200" b="1" i="0" u="none" strike="noStrike" kern="1200" cap="none" spc="0" normalizeH="0" baseline="0" noProof="0" smtClean="0">
                <a:ln>
                  <a:noFill/>
                </a:ln>
                <a:solidFill>
                  <a:schemeClr val="tx1"/>
                </a:solidFill>
                <a:effectLst/>
                <a:uLnTx/>
                <a:uFillTx/>
                <a:latin typeface="+mn-lt"/>
                <a:ea typeface="+mn-ea"/>
                <a:cs typeface="+mn-cs"/>
              </a:rPr>
              <a:t>تعظيم ثروة الملاك</a:t>
            </a:r>
            <a:r>
              <a:rPr kumimoji="0" lang="ar-DZ" sz="3200" b="1" i="0" u="none" strike="noStrike" kern="1200" cap="none" spc="0" normalizeH="0" baseline="0" noProof="0" smtClean="0">
                <a:ln>
                  <a:noFill/>
                </a:ln>
                <a:solidFill>
                  <a:schemeClr val="tx1"/>
                </a:solidFill>
                <a:effectLst/>
                <a:uLnTx/>
                <a:uFillTx/>
                <a:latin typeface="+mn-lt"/>
                <a:ea typeface="+mn-ea"/>
                <a:cs typeface="+mn-cs"/>
              </a:rPr>
              <a:t> كهدف للإدارة المالية:</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المساهمون يوظفون أموالهم في شركات مختلفة من أجل التنويع كاستراتيجية لادارة المخاطر، بينما المدراء يركزون جهدهم ووقتهم في شركة واحدة.</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الأفراد في المؤسسة وعلى وجه الخصوص رأس المال البشري ليسوا أصولا يتقاضون على خدماتهم أجورا، وإنما هم مستثمرون ورأسمالهم هو المعرفة والذكاء إضافة إلى الوقت والطاقة، ومقابل هذا الاستثمار يستحقون عائدا.</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57200" y="1600200"/>
            <a:ext cx="8229600" cy="4525963"/>
          </a:xfrm>
          <a:prstGeom prst="rect">
            <a:avLst/>
          </a:prstGeom>
        </p:spPr>
        <p:txBody>
          <a:bodyPr>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DZ" sz="3200" b="1" i="0" u="none" strike="noStrike" kern="1200" cap="none" spc="0" normalizeH="0" baseline="0" noProof="0" dirty="0" smtClean="0">
                <a:ln>
                  <a:noFill/>
                </a:ln>
                <a:solidFill>
                  <a:schemeClr val="tx1"/>
                </a:solidFill>
                <a:effectLst/>
                <a:uLnTx/>
                <a:uFillTx/>
                <a:latin typeface="+mn-lt"/>
                <a:ea typeface="+mn-ea"/>
                <a:cs typeface="+mn-cs"/>
              </a:rPr>
              <a:t>في سبيل ارضاء المساهمين قد يلجأ بعض المدراء إلى الخداع من خلال اتخاذ اجراءات تؤدي إلى جعل قيمة أسهم المؤسسة في السوق تبدو أكبر مما هي عليه في حقيقة الأمر، والمثال على ذلك ما حدث في فضيحة شركة </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انرون</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a:t>
            </a:r>
            <a:r>
              <a:rPr kumimoji="0" lang="fr-FR" sz="3200" b="1" i="0" u="none" strike="noStrike" kern="1200" cap="none" spc="0" normalizeH="0" baseline="0" noProof="0" dirty="0" err="1" smtClean="0">
                <a:ln>
                  <a:noFill/>
                </a:ln>
                <a:solidFill>
                  <a:schemeClr val="tx1"/>
                </a:solidFill>
                <a:effectLst/>
                <a:uLnTx/>
                <a:uFillTx/>
                <a:latin typeface="+mn-lt"/>
                <a:ea typeface="+mn-ea"/>
                <a:cs typeface="+mn-cs"/>
              </a:rPr>
              <a:t>Enron</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a:t>
            </a:r>
            <a:endParaRPr kumimoji="0" lang="ar-DZ" sz="3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dirty="0" smtClean="0">
                <a:ln>
                  <a:noFill/>
                </a:ln>
                <a:solidFill>
                  <a:schemeClr val="tx1"/>
                </a:solidFill>
                <a:effectLst/>
                <a:uLnTx/>
                <a:uFillTx/>
                <a:latin typeface="+mn-lt"/>
                <a:ea typeface="+mn-ea"/>
                <a:cs typeface="+mn-cs"/>
              </a:rPr>
              <a:t>كل ذلك وغيرها من المشاكل أدت إلى تحول هدف الإدارة المالية نحو تعظيم ثروة أصحاب </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المصلحة (</a:t>
            </a:r>
            <a:r>
              <a:rPr kumimoji="0" lang="en-US" sz="3000" b="1" i="1" u="none" strike="noStrike" kern="1200" cap="none" spc="0" normalizeH="0" baseline="0" noProof="0" dirty="0" smtClean="0">
                <a:ln>
                  <a:noFill/>
                </a:ln>
                <a:solidFill>
                  <a:srgbClr val="0000FF"/>
                </a:solidFill>
                <a:effectLst/>
                <a:uLnTx/>
                <a:uFillTx/>
                <a:latin typeface="+mn-lt"/>
                <a:ea typeface="+mn-ea"/>
                <a:cs typeface="+mn-cs"/>
              </a:rPr>
              <a:t>Stakeholders Maximization</a:t>
            </a:r>
            <a:r>
              <a:rPr kumimoji="0" lang="ar-DZ" sz="3000" b="1" i="1" u="none" strike="noStrike" kern="1200" cap="none" spc="0" normalizeH="0" baseline="0" noProof="0" dirty="0" smtClean="0">
                <a:ln>
                  <a:noFill/>
                </a:ln>
                <a:solidFill>
                  <a:srgbClr val="0000FF"/>
                </a:solidFill>
                <a:effectLst/>
                <a:uLnTx/>
                <a:uFillTx/>
                <a:latin typeface="+mn-lt"/>
                <a:ea typeface="+mn-ea"/>
                <a:cs typeface="+mn-cs"/>
              </a:rPr>
              <a:t> </a:t>
            </a:r>
            <a:r>
              <a:rPr kumimoji="0" lang="en-US" sz="3000" b="1" i="1" u="none" strike="noStrike" kern="1200" cap="none" spc="0" normalizeH="0" baseline="0" noProof="0" dirty="0" smtClean="0">
                <a:ln>
                  <a:noFill/>
                </a:ln>
                <a:solidFill>
                  <a:srgbClr val="0000FF"/>
                </a:solidFill>
                <a:effectLst/>
                <a:uLnTx/>
                <a:uFillTx/>
                <a:latin typeface="+mn-lt"/>
                <a:ea typeface="+mn-ea"/>
                <a:cs typeface="+mn-cs"/>
              </a:rPr>
              <a:t>Wealth</a:t>
            </a:r>
            <a:r>
              <a:rPr kumimoji="0" lang="ar-SA" sz="3200" b="1" i="0" u="none" strike="noStrike" kern="1200" cap="none" spc="0" normalizeH="0" baseline="0" noProof="0" dirty="0" err="1" smtClean="0">
                <a:ln>
                  <a:noFill/>
                </a:ln>
                <a:solidFill>
                  <a:srgbClr val="0000FF"/>
                </a:solidFill>
                <a:effectLst/>
                <a:uLnTx/>
                <a:uFillTx/>
                <a:latin typeface="+mn-lt"/>
                <a:ea typeface="+mn-ea"/>
                <a:cs typeface="+mn-cs"/>
              </a:rPr>
              <a:t>)</a:t>
            </a:r>
            <a:r>
              <a:rPr kumimoji="0" lang="ar-DZ" sz="3200" b="1" i="0" u="none" strike="noStrike" kern="1200" cap="none" spc="0" normalizeH="0" baseline="0" noProof="0" dirty="0" err="1" smtClean="0">
                <a:ln>
                  <a:noFill/>
                </a:ln>
                <a:solidFill>
                  <a:srgbClr val="0000FF"/>
                </a:solidFill>
                <a:effectLst/>
                <a:uLnTx/>
                <a:uFillTx/>
                <a:latin typeface="+mn-lt"/>
                <a:ea typeface="+mn-ea"/>
                <a:cs typeface="+mn-cs"/>
              </a:rPr>
              <a:t>.</a:t>
            </a:r>
            <a:endParaRPr kumimoji="0" lang="ar-DZ" sz="3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57200" y="1600200"/>
            <a:ext cx="8229600" cy="4525963"/>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وفي بيئة شديدة المنافسة يأتي على رأس أصحاب المصلحة العملاء (المستهلكون)، الذين بدورهم يجب على المؤسسة تعظيم ثروتهم. فسعيا لتحقيق الأرباح وبالتالي تعظيم قيمة أسهمها، ينبغي على المؤسسة أن تحقق نموا في مبيعاتها من خلال </a:t>
            </a:r>
            <a:r>
              <a:rPr kumimoji="0" lang="ar-DZ" sz="3200" b="1" i="0" u="none" strike="noStrike" kern="1200" cap="none" spc="0" normalizeH="0" baseline="0" noProof="0" smtClean="0">
                <a:ln>
                  <a:noFill/>
                </a:ln>
                <a:solidFill>
                  <a:srgbClr val="0000FF"/>
                </a:solidFill>
                <a:effectLst/>
                <a:uLnTx/>
                <a:uFillTx/>
                <a:latin typeface="+mn-lt"/>
                <a:ea typeface="+mn-ea"/>
                <a:cs typeface="+mn-cs"/>
              </a:rPr>
              <a:t>تقديم قيمة للمستهلكين</a:t>
            </a:r>
            <a:r>
              <a:rPr kumimoji="0" lang="ar-DZ" sz="3200" b="1" i="0" u="none" strike="noStrike" kern="1200" cap="none" spc="0" normalizeH="0" baseline="0" noProof="0" smtClean="0">
                <a:ln>
                  <a:noFill/>
                </a:ln>
                <a:solidFill>
                  <a:schemeClr val="tx1"/>
                </a:solidFill>
                <a:effectLst/>
                <a:uLnTx/>
                <a:uFillTx/>
                <a:latin typeface="+mn-lt"/>
                <a:ea typeface="+mn-ea"/>
                <a:cs typeface="+mn-cs"/>
              </a:rPr>
              <a:t> في شكل انتاج سلع وخدمات عالية الجودة بأقل تكلفة ممكنة وتوفير منتجاتها في منافذ قريبة منهم.</a:t>
            </a:r>
            <a:endParaRPr kumimoji="0" lang="fr-FR" sz="3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144488" y="764704"/>
            <a:ext cx="8820000" cy="59795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57200" y="1927373"/>
            <a:ext cx="8229600" cy="4525963"/>
          </a:xfrm>
          <a:prstGeom prst="rect">
            <a:avLst/>
          </a:prstGeom>
        </p:spPr>
        <p:txBody>
          <a:bodyPr>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ومن دون خلق قيمة للمستهلكين من خلال تقديم السلع والخدمات المميزة، وكذلك تقديم سلع وخدمات منخفضة التكلفة (يمكن بيعها بسعر منخفض عن المنافسين أو بنفس أسعار المنافسين ولكن مع تحقيق ربح أكبر). لا يمكن للمؤسسات زيادة أرباحها وتعظيم قيمة أسهمها برفع أسعار منتجاتها وابتزاز المستهلكين، لأنها بذلك سوف تخسر حصتها السوقية وهو ما حدث لشركة ”جنرال موتورز“ الأمريكية أمام شركة ”تويوتا“ اليابانية.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 y="548680"/>
            <a:ext cx="9144000" cy="61206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351309"/>
            <a:ext cx="8229600" cy="4525963"/>
          </a:xfrm>
        </p:spPr>
        <p:txBody>
          <a:bodyPr>
            <a:noAutofit/>
          </a:bodyPr>
          <a:lstStyle/>
          <a:p>
            <a:pPr algn="r" rtl="1">
              <a:buNone/>
            </a:pPr>
            <a:r>
              <a:rPr lang="ar-DZ" b="1" dirty="0" smtClean="0"/>
              <a:t>نموذج </a:t>
            </a:r>
            <a:r>
              <a:rPr lang="en-US" b="1" dirty="0" smtClean="0"/>
              <a:t> </a:t>
            </a:r>
            <a:r>
              <a:rPr lang="en-US" sz="3000" b="1" dirty="0" smtClean="0"/>
              <a:t>Shareholders Wealth Maximization</a:t>
            </a:r>
            <a:r>
              <a:rPr lang="ar-DZ" b="1" dirty="0" smtClean="0"/>
              <a:t>الذي يسود في البلدان </a:t>
            </a:r>
            <a:r>
              <a:rPr lang="ar-DZ" b="1" dirty="0" err="1" smtClean="0"/>
              <a:t>الانجلوساكسونية</a:t>
            </a:r>
            <a:r>
              <a:rPr lang="ar-DZ" b="1" dirty="0" smtClean="0"/>
              <a:t> (الولايات المتحدة وبريطانيا وغيرها</a:t>
            </a:r>
            <a:r>
              <a:rPr lang="ar-DZ" b="1" dirty="0" smtClean="0"/>
              <a:t>)، أين تسود ثقافة توظيف الفرد للأموال في الأسهم وما يتبع ذلك من انتشار امتلاك الأسهم على نطاق واسع، وبالتالي يسمو هدف تعظيم ثروة المالك عن أي هدف آخر.</a:t>
            </a:r>
          </a:p>
          <a:p>
            <a:pPr algn="r" rtl="1">
              <a:buNone/>
            </a:pPr>
            <a:r>
              <a:rPr lang="ar-DZ" b="1" dirty="0" smtClean="0"/>
              <a:t>أما نموذج</a:t>
            </a:r>
            <a:r>
              <a:rPr lang="en-US" sz="3000" b="1" dirty="0" smtClean="0"/>
              <a:t>Stakeholders Wealth Maximization</a:t>
            </a:r>
            <a:r>
              <a:rPr lang="fr-FR" b="1" dirty="0" smtClean="0"/>
              <a:t> </a:t>
            </a:r>
            <a:r>
              <a:rPr lang="ar-DZ" b="1" dirty="0" smtClean="0"/>
              <a:t> فيسود في بعض الدول </a:t>
            </a:r>
            <a:r>
              <a:rPr lang="ar-DZ" b="1" dirty="0" err="1" smtClean="0"/>
              <a:t>الأوروبية </a:t>
            </a:r>
            <a:r>
              <a:rPr lang="ar-DZ" b="1" dirty="0" smtClean="0"/>
              <a:t>(ألمانيا وفرنسا) واليابان، </a:t>
            </a:r>
            <a:r>
              <a:rPr lang="ar-DZ" b="1" dirty="0" smtClean="0"/>
              <a:t>أين تسود ثقافة </a:t>
            </a:r>
            <a:r>
              <a:rPr lang="ar-DZ" b="1" dirty="0" smtClean="0"/>
              <a:t>الاستثمار المؤسسي في </a:t>
            </a:r>
            <a:r>
              <a:rPr lang="ar-DZ" b="1" dirty="0" err="1" smtClean="0"/>
              <a:t>الأسهم </a:t>
            </a:r>
            <a:r>
              <a:rPr lang="ar-DZ" b="1" dirty="0" smtClean="0"/>
              <a:t>(</a:t>
            </a:r>
            <a:r>
              <a:rPr lang="ar-DZ" b="1" dirty="0" smtClean="0"/>
              <a:t>امتلاك الأسهم </a:t>
            </a:r>
            <a:r>
              <a:rPr lang="ar-DZ" b="1" dirty="0" smtClean="0"/>
              <a:t>من طرف البنوك والمؤسسات المالية)، ويسمو </a:t>
            </a:r>
            <a:r>
              <a:rPr lang="ar-DZ" b="1" dirty="0" err="1" smtClean="0"/>
              <a:t>شعار: </a:t>
            </a:r>
            <a:r>
              <a:rPr lang="ar-DZ" b="1" dirty="0" smtClean="0"/>
              <a:t>”بالتركيز على خدمة عملائنا والمجتمع نقوم تلقائيا بخدمة مصلحة حملة </a:t>
            </a:r>
            <a:r>
              <a:rPr lang="ar-DZ" b="1" dirty="0" err="1" smtClean="0"/>
              <a:t>الأسهم“.</a:t>
            </a:r>
            <a:endParaRPr lang="fr-FR" b="1"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57200" y="1124744"/>
            <a:ext cx="8229600" cy="4525963"/>
          </a:xfrm>
          <a:prstGeom prst="rect">
            <a:avLst/>
          </a:prstGeom>
        </p:spPr>
        <p:txBody>
          <a:bodyPr>
            <a:noAutofit/>
          </a:bodyPr>
          <a:lstStyle/>
          <a:p>
            <a:pPr marL="342900" lvl="0" indent="-342900" algn="r" rtl="1">
              <a:spcBef>
                <a:spcPct val="20000"/>
              </a:spcBef>
              <a:defRPr/>
            </a:pPr>
            <a:r>
              <a:rPr kumimoji="0" lang="ar-DZ" sz="3200" b="1" i="0" u="none" strike="noStrike" kern="1200" cap="none" spc="0" normalizeH="0" baseline="0" noProof="0" dirty="0" smtClean="0">
                <a:ln>
                  <a:noFill/>
                </a:ln>
                <a:solidFill>
                  <a:schemeClr val="tx1"/>
                </a:solidFill>
                <a:effectLst/>
                <a:uLnTx/>
                <a:uFillTx/>
                <a:latin typeface="+mn-lt"/>
                <a:ea typeface="+mn-ea"/>
                <a:cs typeface="+mn-cs"/>
              </a:rPr>
              <a:t>ويمكن القول أن </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أهداف </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الإدارة المالية</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a:t>
            </a:r>
            <a:r>
              <a:rPr lang="ar-SA" sz="3200" b="1" dirty="0" smtClean="0"/>
              <a:t>تتمحور حول </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الموازنة بين المحافظة على وجود المؤسسة وحمايتها من خطر الإفلاس</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والتصفية وبين تحقيق العائد المناسب على </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الاستثمار</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(المبادلة بين العائد والمخاطرة </a:t>
            </a:r>
            <a:r>
              <a:rPr kumimoji="0" lang="fr-FR" sz="3000" b="1" i="0" u="none" strike="noStrike" kern="1200" cap="none" spc="0" normalizeH="0" baseline="0" noProof="0" dirty="0" err="1" smtClean="0">
                <a:ln>
                  <a:noFill/>
                </a:ln>
                <a:solidFill>
                  <a:schemeClr val="tx1"/>
                </a:solidFill>
                <a:effectLst/>
                <a:uLnTx/>
                <a:uFillTx/>
                <a:latin typeface="+mn-lt"/>
                <a:ea typeface="+mn-ea"/>
                <a:cs typeface="+mn-cs"/>
              </a:rPr>
              <a:t>Risk</a:t>
            </a:r>
            <a:r>
              <a:rPr kumimoji="0" lang="fr-FR" sz="3000" b="1" i="0" u="none" strike="noStrike" kern="1200" cap="none" spc="0" normalizeH="0" baseline="0" noProof="0" dirty="0" smtClean="0">
                <a:ln>
                  <a:noFill/>
                </a:ln>
                <a:solidFill>
                  <a:schemeClr val="tx1"/>
                </a:solidFill>
                <a:effectLst/>
                <a:uLnTx/>
                <a:uFillTx/>
                <a:latin typeface="+mn-lt"/>
                <a:ea typeface="+mn-ea"/>
                <a:cs typeface="+mn-cs"/>
              </a:rPr>
              <a:t>-Return Trade off</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a:t>
            </a:r>
            <a:r>
              <a:rPr kumimoji="0" lang="ar-SA" sz="3200" b="1" i="0" u="none" strike="noStrike" kern="1200" cap="none" spc="0" normalizeH="0" baseline="0" noProof="0" dirty="0" smtClean="0">
                <a:ln>
                  <a:noFill/>
                </a:ln>
                <a:solidFill>
                  <a:schemeClr val="tx1"/>
                </a:solidFill>
                <a:effectLst/>
                <a:uLnTx/>
                <a:uFillTx/>
                <a:latin typeface="+mn-lt"/>
                <a:ea typeface="+mn-ea"/>
                <a:cs typeface="+mn-cs"/>
              </a:rPr>
              <a:t> </a:t>
            </a:r>
            <a:endParaRPr kumimoji="0" lang="ar-DZ" sz="3200" b="1"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gn="r" rtl="1">
              <a:spcBef>
                <a:spcPct val="20000"/>
              </a:spcBef>
              <a:defRPr/>
            </a:pPr>
            <a:endParaRPr lang="ar-DZ" sz="5400" b="1" dirty="0" smtClean="0"/>
          </a:p>
          <a:p>
            <a:pPr marL="342900" lvl="0" indent="-342900" algn="r" rtl="1">
              <a:spcBef>
                <a:spcPct val="20000"/>
              </a:spcBef>
              <a:defRPr/>
            </a:pPr>
            <a:endParaRPr kumimoji="0" lang="ar-DZ" sz="3200" b="1"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gn="r" rtl="1">
              <a:spcBef>
                <a:spcPct val="20000"/>
              </a:spcBef>
              <a:defRPr/>
            </a:pPr>
            <a:endParaRPr lang="ar-DZ" sz="3200" b="1" dirty="0" smtClean="0"/>
          </a:p>
          <a:p>
            <a:pPr marL="342900" lvl="0" indent="-342900" algn="r" rtl="1">
              <a:spcBef>
                <a:spcPct val="20000"/>
              </a:spcBef>
              <a:defRPr/>
            </a:pPr>
            <a:r>
              <a:rPr lang="ar-SA" sz="3200" b="1" dirty="0" smtClean="0"/>
              <a:t>وضمن هذا الإطار</a:t>
            </a:r>
            <a:r>
              <a:rPr lang="ar-DZ" sz="3200" b="1" dirty="0" smtClean="0"/>
              <a:t> </a:t>
            </a:r>
            <a:r>
              <a:rPr lang="ar-SA" sz="3200" b="1" dirty="0" smtClean="0"/>
              <a:t>العام، يمكن تحديد </a:t>
            </a:r>
            <a:r>
              <a:rPr lang="ar-DZ" sz="3200" b="1" dirty="0" smtClean="0"/>
              <a:t>أهم </a:t>
            </a:r>
            <a:r>
              <a:rPr lang="ar-SA" sz="3200" b="1" dirty="0" smtClean="0"/>
              <a:t>أهداف الإدارة المالية</a:t>
            </a:r>
            <a:r>
              <a:rPr lang="ar-DZ" sz="3200" b="1" dirty="0" smtClean="0"/>
              <a:t> </a:t>
            </a:r>
            <a:r>
              <a:rPr lang="ar-SA" sz="3200" b="1" dirty="0" smtClean="0"/>
              <a:t>على </a:t>
            </a:r>
            <a:r>
              <a:rPr lang="ar-DZ" sz="3200" b="1" dirty="0" smtClean="0"/>
              <a:t>أنه </a:t>
            </a:r>
            <a:r>
              <a:rPr lang="ar-SA" sz="3200" b="1" dirty="0" smtClean="0"/>
              <a:t>تعظيم قيمة </a:t>
            </a:r>
            <a:r>
              <a:rPr lang="ar-DZ" sz="3200" b="1" dirty="0" smtClean="0"/>
              <a:t>ا</a:t>
            </a:r>
            <a:r>
              <a:rPr lang="ar-SA" sz="3200" b="1" dirty="0" smtClean="0"/>
              <a:t>لمؤسسة</a:t>
            </a:r>
            <a:r>
              <a:rPr lang="ar-DZ" sz="3200" b="1" dirty="0" err="1" smtClean="0"/>
              <a:t>.</a:t>
            </a: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Oval 3"/>
          <p:cNvSpPr>
            <a:spLocks noChangeArrowheads="1"/>
          </p:cNvSpPr>
          <p:nvPr/>
        </p:nvSpPr>
        <p:spPr bwMode="auto">
          <a:xfrm>
            <a:off x="107504" y="4583938"/>
            <a:ext cx="2772000" cy="1224000"/>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ar-SA" sz="3200" b="1" dirty="0"/>
              <a:t>ضمان </a:t>
            </a:r>
            <a:r>
              <a:rPr lang="ar-SA" sz="3200" b="1" dirty="0" smtClean="0"/>
              <a:t>استمرار</a:t>
            </a:r>
            <a:r>
              <a:rPr lang="ar-DZ" sz="3200" b="1" dirty="0" err="1" smtClean="0"/>
              <a:t>ية</a:t>
            </a:r>
            <a:endParaRPr lang="ar-DZ" sz="3200" b="1" dirty="0" smtClean="0"/>
          </a:p>
          <a:p>
            <a:pPr algn="ctr" rtl="1">
              <a:defRPr/>
            </a:pPr>
            <a:r>
              <a:rPr lang="ar-DZ" sz="3200" b="1" dirty="0" smtClean="0"/>
              <a:t>المؤسسة </a:t>
            </a:r>
            <a:r>
              <a:rPr lang="ar-SA" sz="3200" b="1" dirty="0" smtClean="0"/>
              <a:t>ونموها</a:t>
            </a:r>
            <a:endParaRPr lang="fr-FR" sz="3200" b="1" dirty="0"/>
          </a:p>
        </p:txBody>
      </p:sp>
      <p:sp>
        <p:nvSpPr>
          <p:cNvPr id="4" name="Oval 4"/>
          <p:cNvSpPr>
            <a:spLocks noChangeArrowheads="1"/>
          </p:cNvSpPr>
          <p:nvPr/>
        </p:nvSpPr>
        <p:spPr bwMode="auto">
          <a:xfrm>
            <a:off x="3059832" y="4567394"/>
            <a:ext cx="3384376" cy="1224000"/>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ar-SA" sz="3200" b="1" dirty="0"/>
              <a:t>الوفاء </a:t>
            </a:r>
            <a:r>
              <a:rPr lang="ar-SA" sz="3200" b="1" dirty="0" smtClean="0"/>
              <a:t>بالتزامات</a:t>
            </a:r>
            <a:endParaRPr lang="ar-DZ" sz="3200" b="1" dirty="0" smtClean="0"/>
          </a:p>
          <a:p>
            <a:pPr algn="ctr">
              <a:defRPr/>
            </a:pPr>
            <a:r>
              <a:rPr lang="ar-DZ" sz="3200" b="1" dirty="0" smtClean="0"/>
              <a:t> المؤسسة </a:t>
            </a:r>
            <a:r>
              <a:rPr lang="ar-SA" sz="3200" b="1" dirty="0" smtClean="0"/>
              <a:t>اتجاه </a:t>
            </a:r>
            <a:r>
              <a:rPr lang="ar-SA" sz="3200" b="1" dirty="0" err="1"/>
              <a:t>دائنيها</a:t>
            </a:r>
            <a:endParaRPr lang="fr-FR" sz="3200" b="1" dirty="0"/>
          </a:p>
        </p:txBody>
      </p:sp>
      <p:sp>
        <p:nvSpPr>
          <p:cNvPr id="5" name="Oval 5"/>
          <p:cNvSpPr>
            <a:spLocks noChangeArrowheads="1"/>
          </p:cNvSpPr>
          <p:nvPr/>
        </p:nvSpPr>
        <p:spPr bwMode="auto">
          <a:xfrm>
            <a:off x="6552496" y="4655250"/>
            <a:ext cx="2484000" cy="1008000"/>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ar-SA" sz="3200" b="1" dirty="0"/>
              <a:t>مكافأة </a:t>
            </a:r>
            <a:r>
              <a:rPr lang="ar-SA" sz="3200" b="1" dirty="0" smtClean="0"/>
              <a:t>ملاك</a:t>
            </a:r>
            <a:endParaRPr lang="ar-DZ" sz="3200" b="1" dirty="0" smtClean="0"/>
          </a:p>
          <a:p>
            <a:pPr algn="ctr">
              <a:defRPr/>
            </a:pPr>
            <a:r>
              <a:rPr lang="ar-DZ" sz="3200" b="1" dirty="0" smtClean="0"/>
              <a:t>المؤسسة</a:t>
            </a:r>
            <a:endParaRPr lang="fr-FR" sz="3200" b="1" dirty="0"/>
          </a:p>
        </p:txBody>
      </p:sp>
      <p:grpSp>
        <p:nvGrpSpPr>
          <p:cNvPr id="6" name="Group 21"/>
          <p:cNvGrpSpPr>
            <a:grpSpLocks/>
          </p:cNvGrpSpPr>
          <p:nvPr/>
        </p:nvGrpSpPr>
        <p:grpSpPr bwMode="auto">
          <a:xfrm>
            <a:off x="1763117" y="3717032"/>
            <a:ext cx="5705475" cy="936115"/>
            <a:chOff x="1022" y="537"/>
            <a:chExt cx="3594" cy="666"/>
          </a:xfrm>
        </p:grpSpPr>
        <p:sp>
          <p:nvSpPr>
            <p:cNvPr id="7" name="Line 6"/>
            <p:cNvSpPr>
              <a:spLocks noChangeShapeType="1"/>
            </p:cNvSpPr>
            <p:nvPr/>
          </p:nvSpPr>
          <p:spPr bwMode="auto">
            <a:xfrm>
              <a:off x="2880" y="921"/>
              <a:ext cx="0" cy="231"/>
            </a:xfrm>
            <a:prstGeom prst="line">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a:lstStyle/>
            <a:p>
              <a:endParaRPr lang="ar-SA" sz="3200"/>
            </a:p>
          </p:txBody>
        </p:sp>
        <p:sp>
          <p:nvSpPr>
            <p:cNvPr id="8" name="Line 7"/>
            <p:cNvSpPr>
              <a:spLocks noChangeShapeType="1"/>
            </p:cNvSpPr>
            <p:nvPr/>
          </p:nvSpPr>
          <p:spPr bwMode="auto">
            <a:xfrm flipH="1">
              <a:off x="1022" y="947"/>
              <a:ext cx="1860" cy="205"/>
            </a:xfrm>
            <a:prstGeom prst="line">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a:lstStyle/>
            <a:p>
              <a:endParaRPr lang="ar-SA" sz="3200"/>
            </a:p>
          </p:txBody>
        </p:sp>
        <p:sp>
          <p:nvSpPr>
            <p:cNvPr id="9" name="Line 8"/>
            <p:cNvSpPr>
              <a:spLocks noChangeShapeType="1"/>
            </p:cNvSpPr>
            <p:nvPr/>
          </p:nvSpPr>
          <p:spPr bwMode="auto">
            <a:xfrm>
              <a:off x="2837" y="947"/>
              <a:ext cx="1769" cy="256"/>
            </a:xfrm>
            <a:prstGeom prst="line">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a:lstStyle/>
            <a:p>
              <a:endParaRPr lang="ar-SA" sz="3200"/>
            </a:p>
          </p:txBody>
        </p:sp>
        <p:sp>
          <p:nvSpPr>
            <p:cNvPr id="10" name="Rectangle 9"/>
            <p:cNvSpPr>
              <a:spLocks noChangeArrowheads="1"/>
            </p:cNvSpPr>
            <p:nvPr/>
          </p:nvSpPr>
          <p:spPr bwMode="auto">
            <a:xfrm>
              <a:off x="1123" y="537"/>
              <a:ext cx="3493" cy="41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rtl="1">
                <a:defRPr/>
              </a:pPr>
              <a:r>
                <a:rPr lang="ar-SA" sz="3200" b="1" dirty="0" smtClean="0">
                  <a:solidFill>
                    <a:schemeClr val="tx1"/>
                  </a:solidFill>
                </a:rPr>
                <a:t>أهداف الإدارة المالي</a:t>
              </a:r>
              <a:r>
                <a:rPr lang="ar-DZ" sz="3200" b="1" dirty="0" err="1" smtClean="0">
                  <a:solidFill>
                    <a:schemeClr val="tx1"/>
                  </a:solidFill>
                </a:rPr>
                <a:t>ة </a:t>
              </a:r>
              <a:r>
                <a:rPr lang="ar-DZ" sz="3200" b="1" dirty="0" err="1" smtClean="0"/>
                <a:t>=</a:t>
              </a:r>
              <a:r>
                <a:rPr lang="ar-DZ" sz="3200" b="1" dirty="0" smtClean="0"/>
                <a:t> </a:t>
              </a:r>
              <a:r>
                <a:rPr lang="ar-SA" sz="3200" b="1" dirty="0" smtClean="0"/>
                <a:t>أهداف المؤسسة</a:t>
              </a:r>
              <a:endParaRPr lang="fr-FR" sz="3200" b="1"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0-#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utoUpdateAnimBg="0"/>
      <p:bldP spid="4" grpId="0" animBg="1" autoUpdateAnimBg="0"/>
      <p:bldP spid="5"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SA" b="1" dirty="0" smtClean="0"/>
              <a:t>ويمكن </a:t>
            </a:r>
            <a:r>
              <a:rPr lang="ar-SA" b="1" dirty="0" smtClean="0"/>
              <a:t>تقسيم المالية إلى حقلين:</a:t>
            </a:r>
            <a:endParaRPr lang="fr-FR" b="1" dirty="0" smtClean="0"/>
          </a:p>
          <a:p>
            <a:pPr algn="r" rtl="1"/>
            <a:r>
              <a:rPr lang="ar-SA" b="1" dirty="0" smtClean="0">
                <a:solidFill>
                  <a:srgbClr val="0000FF"/>
                </a:solidFill>
              </a:rPr>
              <a:t>المالية العامة:</a:t>
            </a:r>
            <a:r>
              <a:rPr lang="ar-SA" b="1" dirty="0" smtClean="0"/>
              <a:t> وتهتم بعملية حصول الدولة على الأموال اللازمة لتسيير المرافق العامة وضمان استخدام هذه الأموال بكفاءة وفعالية.</a:t>
            </a:r>
          </a:p>
          <a:p>
            <a:pPr algn="r" rtl="1"/>
            <a:r>
              <a:rPr lang="ar-SA" b="1" dirty="0" smtClean="0">
                <a:solidFill>
                  <a:srgbClr val="0000FF"/>
                </a:solidFill>
              </a:rPr>
              <a:t>المالية الخاصة:</a:t>
            </a:r>
            <a:r>
              <a:rPr lang="ar-SA" b="1" dirty="0" smtClean="0"/>
              <a:t> والتي تنقسم بدورها، حسب مدى كفاية الدخل الجاري للعون الاقتصادي على تغطية إنفاقه الجاري، إلى فرعين: مالية أصحاب الفائض ومالية أصحاب العجز</a:t>
            </a:r>
            <a:r>
              <a:rPr lang="ar-SA" b="1" dirty="0" smtClean="0"/>
              <a:t>.</a:t>
            </a:r>
            <a:endParaRPr lang="ar-SA" b="1" dirty="0" smtClean="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3"/>
          <p:cNvSpPr>
            <a:spLocks noGrp="1"/>
          </p:cNvSpPr>
          <p:nvPr>
            <p:ph type="sldNum" sz="quarter" idx="12"/>
          </p:nvPr>
        </p:nvSpPr>
        <p:spPr>
          <a:xfrm>
            <a:off x="457200" y="6245225"/>
            <a:ext cx="2133600" cy="476250"/>
          </a:xfrm>
          <a:noFill/>
        </p:spPr>
        <p:txBody>
          <a:bodyPr/>
          <a:lstStyle/>
          <a:p>
            <a:fld id="{38462330-6045-4DF4-AE77-15DD2DDDE5B2}" type="slidenum">
              <a:rPr lang="en-US" smtClean="0"/>
              <a:pPr/>
              <a:t>5</a:t>
            </a:fld>
            <a:endParaRPr lang="en-US" smtClean="0"/>
          </a:p>
        </p:txBody>
      </p:sp>
      <p:grpSp>
        <p:nvGrpSpPr>
          <p:cNvPr id="3" name="Group 4"/>
          <p:cNvGrpSpPr>
            <a:grpSpLocks/>
          </p:cNvGrpSpPr>
          <p:nvPr/>
        </p:nvGrpSpPr>
        <p:grpSpPr bwMode="auto">
          <a:xfrm>
            <a:off x="827088" y="1747838"/>
            <a:ext cx="3025775" cy="1897062"/>
            <a:chOff x="672" y="1056"/>
            <a:chExt cx="2064" cy="864"/>
          </a:xfrm>
        </p:grpSpPr>
        <p:sp>
          <p:nvSpPr>
            <p:cNvPr id="4" name="Rectangle 5"/>
            <p:cNvSpPr>
              <a:spLocks noChangeArrowheads="1"/>
            </p:cNvSpPr>
            <p:nvPr/>
          </p:nvSpPr>
          <p:spPr bwMode="auto">
            <a:xfrm>
              <a:off x="672" y="1056"/>
              <a:ext cx="2064" cy="508"/>
            </a:xfrm>
            <a:prstGeom prst="rect">
              <a:avLst/>
            </a:prstGeom>
            <a:solidFill>
              <a:srgbClr val="99FF99"/>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ar-DZ" sz="3200" b="1">
                  <a:solidFill>
                    <a:srgbClr val="000000"/>
                  </a:solidFill>
                </a:rPr>
                <a:t>من زاوية المستثمرين </a:t>
              </a:r>
            </a:p>
            <a:p>
              <a:pPr algn="ctr" eaLnBrk="0" hangingPunct="0">
                <a:defRPr/>
              </a:pPr>
              <a:r>
                <a:rPr lang="ar-DZ" sz="3200" b="1">
                  <a:solidFill>
                    <a:srgbClr val="000000"/>
                  </a:solidFill>
                </a:rPr>
                <a:t>عارضي الأموال</a:t>
              </a:r>
              <a:endParaRPr lang="fr-FR" sz="3200" b="1">
                <a:solidFill>
                  <a:srgbClr val="000000"/>
                </a:solidFill>
              </a:endParaRPr>
            </a:p>
          </p:txBody>
        </p:sp>
        <p:sp>
          <p:nvSpPr>
            <p:cNvPr id="5" name="AutoShape 6"/>
            <p:cNvSpPr>
              <a:spLocks noChangeArrowheads="1"/>
            </p:cNvSpPr>
            <p:nvPr/>
          </p:nvSpPr>
          <p:spPr bwMode="auto">
            <a:xfrm rot="16200000" flipH="1">
              <a:off x="1526" y="1475"/>
              <a:ext cx="356" cy="535"/>
            </a:xfrm>
            <a:prstGeom prst="rightArrow">
              <a:avLst>
                <a:gd name="adj1" fmla="val 50000"/>
                <a:gd name="adj2" fmla="val 50014"/>
              </a:avLst>
            </a:prstGeom>
            <a:solidFill>
              <a:srgbClr val="99FF99"/>
            </a:solidFill>
            <a:ln w="12700">
              <a:noFill/>
              <a:miter lim="800000"/>
              <a:headEnd/>
              <a:tailEnd/>
            </a:ln>
            <a:effectLst>
              <a:outerShdw dist="89803" dir="2700000" algn="ctr" rotWithShape="0">
                <a:schemeClr val="bg2"/>
              </a:outerShdw>
            </a:effectLst>
          </p:spPr>
          <p:txBody>
            <a:bodyPr wrap="none" anchor="ctr"/>
            <a:lstStyle/>
            <a:p>
              <a:pPr>
                <a:defRPr/>
              </a:pPr>
              <a:endParaRPr lang="ar-SA" sz="3200"/>
            </a:p>
          </p:txBody>
        </p:sp>
      </p:grpSp>
      <p:grpSp>
        <p:nvGrpSpPr>
          <p:cNvPr id="6" name="Group 7"/>
          <p:cNvGrpSpPr>
            <a:grpSpLocks/>
          </p:cNvGrpSpPr>
          <p:nvPr/>
        </p:nvGrpSpPr>
        <p:grpSpPr bwMode="auto">
          <a:xfrm>
            <a:off x="5238750" y="1770063"/>
            <a:ext cx="3097213" cy="1803400"/>
            <a:chOff x="3408" y="1008"/>
            <a:chExt cx="2784" cy="864"/>
          </a:xfrm>
        </p:grpSpPr>
        <p:sp>
          <p:nvSpPr>
            <p:cNvPr id="7" name="Rectangle 8"/>
            <p:cNvSpPr>
              <a:spLocks noChangeArrowheads="1"/>
            </p:cNvSpPr>
            <p:nvPr/>
          </p:nvSpPr>
          <p:spPr bwMode="auto">
            <a:xfrm>
              <a:off x="3408" y="1008"/>
              <a:ext cx="2784" cy="510"/>
            </a:xfrm>
            <a:prstGeom prst="rect">
              <a:avLst/>
            </a:prstGeom>
            <a:solidFill>
              <a:srgbClr val="99FF99"/>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ar-DZ" sz="3200" b="1">
                  <a:solidFill>
                    <a:srgbClr val="000000"/>
                  </a:solidFill>
                </a:rPr>
                <a:t>من زاوية المؤسسات </a:t>
              </a:r>
            </a:p>
            <a:p>
              <a:pPr algn="ctr" eaLnBrk="0" hangingPunct="0">
                <a:defRPr/>
              </a:pPr>
              <a:r>
                <a:rPr lang="ar-DZ" sz="3200" b="1">
                  <a:solidFill>
                    <a:srgbClr val="000000"/>
                  </a:solidFill>
                </a:rPr>
                <a:t>طالبة التمويل</a:t>
              </a:r>
              <a:endParaRPr lang="fr-FR" sz="3200" b="1">
                <a:solidFill>
                  <a:srgbClr val="000000"/>
                </a:solidFill>
              </a:endParaRPr>
            </a:p>
          </p:txBody>
        </p:sp>
        <p:sp>
          <p:nvSpPr>
            <p:cNvPr id="8" name="AutoShape 9"/>
            <p:cNvSpPr>
              <a:spLocks noChangeArrowheads="1"/>
            </p:cNvSpPr>
            <p:nvPr/>
          </p:nvSpPr>
          <p:spPr bwMode="auto">
            <a:xfrm rot="16200000" flipH="1">
              <a:off x="4623" y="1346"/>
              <a:ext cx="354" cy="721"/>
            </a:xfrm>
            <a:prstGeom prst="rightArrow">
              <a:avLst>
                <a:gd name="adj1" fmla="val 50000"/>
                <a:gd name="adj2" fmla="val 50014"/>
              </a:avLst>
            </a:prstGeom>
            <a:solidFill>
              <a:srgbClr val="99FF99"/>
            </a:solidFill>
            <a:ln w="12700">
              <a:noFill/>
              <a:miter lim="800000"/>
              <a:headEnd/>
              <a:tailEnd/>
            </a:ln>
            <a:effectLst>
              <a:outerShdw dist="89803" dir="2700000" algn="ctr" rotWithShape="0">
                <a:schemeClr val="bg2"/>
              </a:outerShdw>
            </a:effectLst>
          </p:spPr>
          <p:txBody>
            <a:bodyPr wrap="none" anchor="ctr"/>
            <a:lstStyle/>
            <a:p>
              <a:pPr>
                <a:defRPr/>
              </a:pPr>
              <a:endParaRPr lang="ar-SA" sz="3200"/>
            </a:p>
          </p:txBody>
        </p:sp>
      </p:grpSp>
      <p:grpSp>
        <p:nvGrpSpPr>
          <p:cNvPr id="9" name="Group 10"/>
          <p:cNvGrpSpPr>
            <a:grpSpLocks/>
          </p:cNvGrpSpPr>
          <p:nvPr/>
        </p:nvGrpSpPr>
        <p:grpSpPr bwMode="auto">
          <a:xfrm>
            <a:off x="171450" y="3700463"/>
            <a:ext cx="4354513" cy="1457325"/>
            <a:chOff x="2056" y="1968"/>
            <a:chExt cx="1208" cy="1151"/>
          </a:xfrm>
        </p:grpSpPr>
        <p:sp>
          <p:nvSpPr>
            <p:cNvPr id="10" name="Rectangle 11"/>
            <p:cNvSpPr>
              <a:spLocks noChangeArrowheads="1"/>
            </p:cNvSpPr>
            <p:nvPr/>
          </p:nvSpPr>
          <p:spPr bwMode="auto">
            <a:xfrm>
              <a:off x="2056" y="1968"/>
              <a:ext cx="1208" cy="677"/>
            </a:xfrm>
            <a:prstGeom prst="rect">
              <a:avLst/>
            </a:prstGeom>
            <a:solidFill>
              <a:srgbClr val="FFFF99"/>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ar-DZ" sz="2800" b="1">
                  <a:solidFill>
                    <a:srgbClr val="000000"/>
                  </a:solidFill>
                </a:rPr>
                <a:t>كيف نقيم أصلا ماليا </a:t>
              </a:r>
              <a:r>
                <a:rPr lang="ar-SA" sz="2800" b="1">
                  <a:solidFill>
                    <a:srgbClr val="000000"/>
                  </a:solidFill>
                </a:rPr>
                <a:t>/ مشروعا </a:t>
              </a:r>
              <a:r>
                <a:rPr lang="ar-DZ" sz="2800" b="1">
                  <a:solidFill>
                    <a:srgbClr val="000000"/>
                  </a:solidFill>
                </a:rPr>
                <a:t>معينا؟</a:t>
              </a:r>
              <a:endParaRPr lang="fr-FR" sz="2800" b="1">
                <a:solidFill>
                  <a:srgbClr val="000000"/>
                </a:solidFill>
              </a:endParaRPr>
            </a:p>
          </p:txBody>
        </p:sp>
        <p:sp>
          <p:nvSpPr>
            <p:cNvPr id="11" name="AutoShape 12"/>
            <p:cNvSpPr>
              <a:spLocks noChangeArrowheads="1"/>
            </p:cNvSpPr>
            <p:nvPr/>
          </p:nvSpPr>
          <p:spPr bwMode="auto">
            <a:xfrm rot="16200000" flipH="1">
              <a:off x="2423" y="2725"/>
              <a:ext cx="474" cy="314"/>
            </a:xfrm>
            <a:prstGeom prst="rightArrow">
              <a:avLst>
                <a:gd name="adj1" fmla="val 50000"/>
                <a:gd name="adj2" fmla="val 75499"/>
              </a:avLst>
            </a:prstGeom>
            <a:solidFill>
              <a:srgbClr val="FF00FF"/>
            </a:solidFill>
            <a:ln w="12700">
              <a:noFill/>
              <a:miter lim="800000"/>
              <a:headEnd/>
              <a:tailEnd/>
            </a:ln>
            <a:effectLst>
              <a:outerShdw dist="89803" dir="2700000" algn="ctr" rotWithShape="0">
                <a:schemeClr val="bg2"/>
              </a:outerShdw>
            </a:effectLst>
          </p:spPr>
          <p:txBody>
            <a:bodyPr wrap="none" anchor="ctr"/>
            <a:lstStyle/>
            <a:p>
              <a:pPr>
                <a:defRPr/>
              </a:pPr>
              <a:endParaRPr lang="ar-SA"/>
            </a:p>
          </p:txBody>
        </p:sp>
      </p:grpSp>
      <p:sp>
        <p:nvSpPr>
          <p:cNvPr id="12" name="Rectangle 13"/>
          <p:cNvSpPr>
            <a:spLocks noChangeArrowheads="1"/>
          </p:cNvSpPr>
          <p:nvPr/>
        </p:nvSpPr>
        <p:spPr bwMode="auto">
          <a:xfrm>
            <a:off x="5724128" y="5346700"/>
            <a:ext cx="2160240" cy="1074738"/>
          </a:xfrm>
          <a:prstGeom prst="rect">
            <a:avLst/>
          </a:prstGeom>
          <a:solidFill>
            <a:srgbClr val="FFFF00"/>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ar-DZ" sz="3200" b="1" dirty="0">
                <a:solidFill>
                  <a:srgbClr val="000000"/>
                </a:solidFill>
              </a:rPr>
              <a:t>مالية المؤسسة</a:t>
            </a:r>
            <a:endParaRPr lang="fr-FR" sz="3200" b="1" dirty="0">
              <a:solidFill>
                <a:srgbClr val="000000"/>
              </a:solidFill>
            </a:endParaRPr>
          </a:p>
        </p:txBody>
      </p:sp>
      <p:sp>
        <p:nvSpPr>
          <p:cNvPr id="13" name="Rectangle 14"/>
          <p:cNvSpPr>
            <a:spLocks noChangeArrowheads="1"/>
          </p:cNvSpPr>
          <p:nvPr/>
        </p:nvSpPr>
        <p:spPr bwMode="auto">
          <a:xfrm>
            <a:off x="336550" y="3024188"/>
            <a:ext cx="1803400" cy="915987"/>
          </a:xfrm>
          <a:prstGeom prst="rect">
            <a:avLst/>
          </a:prstGeom>
          <a:noFill/>
          <a:ln w="12700">
            <a:noFill/>
            <a:miter lim="800000"/>
            <a:headEnd/>
            <a:tailEnd/>
          </a:ln>
        </p:spPr>
        <p:txBody>
          <a:bodyPr wrap="none" anchor="ctr"/>
          <a:lstStyle/>
          <a:p>
            <a:endParaRPr lang="ar-SA"/>
          </a:p>
        </p:txBody>
      </p:sp>
      <p:sp>
        <p:nvSpPr>
          <p:cNvPr id="14" name="Rectangle 15"/>
          <p:cNvSpPr>
            <a:spLocks noChangeArrowheads="1"/>
          </p:cNvSpPr>
          <p:nvPr/>
        </p:nvSpPr>
        <p:spPr bwMode="auto">
          <a:xfrm>
            <a:off x="1475656" y="5378450"/>
            <a:ext cx="1872208" cy="1074738"/>
          </a:xfrm>
          <a:prstGeom prst="rect">
            <a:avLst/>
          </a:prstGeom>
          <a:solidFill>
            <a:srgbClr val="FFFF99"/>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ar-DZ" sz="3200" b="1">
                <a:solidFill>
                  <a:srgbClr val="000000"/>
                </a:solidFill>
              </a:rPr>
              <a:t>مالية السوق</a:t>
            </a:r>
            <a:endParaRPr lang="fr-FR" sz="3200" b="1">
              <a:solidFill>
                <a:srgbClr val="000000"/>
              </a:solidFill>
            </a:endParaRPr>
          </a:p>
        </p:txBody>
      </p:sp>
      <p:grpSp>
        <p:nvGrpSpPr>
          <p:cNvPr id="15" name="Group 16"/>
          <p:cNvGrpSpPr>
            <a:grpSpLocks/>
          </p:cNvGrpSpPr>
          <p:nvPr/>
        </p:nvGrpSpPr>
        <p:grpSpPr bwMode="auto">
          <a:xfrm>
            <a:off x="1042988" y="381000"/>
            <a:ext cx="7058025" cy="1371600"/>
            <a:chOff x="1248" y="240"/>
            <a:chExt cx="3552" cy="864"/>
          </a:xfrm>
          <a:solidFill>
            <a:srgbClr val="FFFF00"/>
          </a:solidFill>
        </p:grpSpPr>
        <p:sp>
          <p:nvSpPr>
            <p:cNvPr id="16" name="Rectangle 17"/>
            <p:cNvSpPr>
              <a:spLocks noChangeArrowheads="1"/>
            </p:cNvSpPr>
            <p:nvPr/>
          </p:nvSpPr>
          <p:spPr bwMode="auto">
            <a:xfrm>
              <a:off x="1248" y="240"/>
              <a:ext cx="3552" cy="508"/>
            </a:xfrm>
            <a:prstGeom prst="rect">
              <a:avLst/>
            </a:prstGeom>
            <a:grp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ar-DZ" sz="3200" b="1" dirty="0" smtClean="0">
                  <a:solidFill>
                    <a:srgbClr val="000000"/>
                  </a:solidFill>
                </a:rPr>
                <a:t>يمكن </a:t>
              </a:r>
              <a:r>
                <a:rPr lang="ar-DZ" sz="3200" b="1" dirty="0">
                  <a:solidFill>
                    <a:srgbClr val="000000"/>
                  </a:solidFill>
                </a:rPr>
                <a:t>النظر إلى حقل المالية </a:t>
              </a:r>
              <a:r>
                <a:rPr lang="ar-SA" sz="3200" b="1" dirty="0">
                  <a:solidFill>
                    <a:srgbClr val="000000"/>
                  </a:solidFill>
                </a:rPr>
                <a:t>الخاصة </a:t>
              </a:r>
              <a:r>
                <a:rPr lang="ar-DZ" sz="3200" b="1" dirty="0">
                  <a:solidFill>
                    <a:srgbClr val="000000"/>
                  </a:solidFill>
                </a:rPr>
                <a:t>من زاويتين:</a:t>
              </a:r>
              <a:endParaRPr lang="fr-FR" sz="3200" b="1" dirty="0">
                <a:solidFill>
                  <a:srgbClr val="000000"/>
                </a:solidFill>
              </a:endParaRPr>
            </a:p>
          </p:txBody>
        </p:sp>
        <p:sp>
          <p:nvSpPr>
            <p:cNvPr id="17" name="AutoShape 18"/>
            <p:cNvSpPr>
              <a:spLocks noChangeArrowheads="1"/>
            </p:cNvSpPr>
            <p:nvPr/>
          </p:nvSpPr>
          <p:spPr bwMode="auto">
            <a:xfrm rot="16200000" flipH="1">
              <a:off x="2846" y="462"/>
              <a:ext cx="356" cy="928"/>
            </a:xfrm>
            <a:prstGeom prst="rightArrow">
              <a:avLst>
                <a:gd name="adj1" fmla="val 50000"/>
                <a:gd name="adj2" fmla="val 50014"/>
              </a:avLst>
            </a:prstGeom>
            <a:grpFill/>
            <a:ln w="12700">
              <a:noFill/>
              <a:miter lim="800000"/>
              <a:headEnd/>
              <a:tailEnd/>
            </a:ln>
            <a:effectLst>
              <a:outerShdw dist="89803" dir="2700000" algn="ctr" rotWithShape="0">
                <a:schemeClr val="bg2"/>
              </a:outerShdw>
            </a:effectLst>
          </p:spPr>
          <p:txBody>
            <a:bodyPr wrap="none" anchor="ctr"/>
            <a:lstStyle/>
            <a:p>
              <a:pPr>
                <a:defRPr/>
              </a:pPr>
              <a:endParaRPr lang="ar-SA"/>
            </a:p>
          </p:txBody>
        </p:sp>
      </p:grpSp>
      <p:grpSp>
        <p:nvGrpSpPr>
          <p:cNvPr id="18" name="Group 19"/>
          <p:cNvGrpSpPr>
            <a:grpSpLocks/>
          </p:cNvGrpSpPr>
          <p:nvPr/>
        </p:nvGrpSpPr>
        <p:grpSpPr bwMode="auto">
          <a:xfrm>
            <a:off x="4808538" y="3700463"/>
            <a:ext cx="4032250" cy="1457325"/>
            <a:chOff x="4896" y="1968"/>
            <a:chExt cx="1296" cy="1151"/>
          </a:xfrm>
        </p:grpSpPr>
        <p:sp>
          <p:nvSpPr>
            <p:cNvPr id="19" name="Rectangle 20"/>
            <p:cNvSpPr>
              <a:spLocks noChangeArrowheads="1"/>
            </p:cNvSpPr>
            <p:nvPr/>
          </p:nvSpPr>
          <p:spPr bwMode="auto">
            <a:xfrm>
              <a:off x="4896" y="1968"/>
              <a:ext cx="1296" cy="677"/>
            </a:xfrm>
            <a:prstGeom prst="rect">
              <a:avLst/>
            </a:prstGeom>
            <a:solidFill>
              <a:srgbClr val="FF6600"/>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ar-DZ" sz="2800" b="1">
                  <a:solidFill>
                    <a:srgbClr val="000000"/>
                  </a:solidFill>
                </a:rPr>
                <a:t>كيف نرفع من قيمة </a:t>
              </a:r>
              <a:r>
                <a:rPr lang="ar-SA" sz="2800" b="1">
                  <a:solidFill>
                    <a:srgbClr val="000000"/>
                  </a:solidFill>
                </a:rPr>
                <a:t>المؤسسة</a:t>
              </a:r>
              <a:r>
                <a:rPr lang="ar-DZ" sz="2800" b="1">
                  <a:solidFill>
                    <a:srgbClr val="000000"/>
                  </a:solidFill>
                </a:rPr>
                <a:t>؟</a:t>
              </a:r>
              <a:endParaRPr lang="fr-FR" sz="2800" b="1">
                <a:solidFill>
                  <a:srgbClr val="000000"/>
                </a:solidFill>
              </a:endParaRPr>
            </a:p>
          </p:txBody>
        </p:sp>
        <p:sp>
          <p:nvSpPr>
            <p:cNvPr id="20" name="AutoShape 21"/>
            <p:cNvSpPr>
              <a:spLocks noChangeArrowheads="1"/>
            </p:cNvSpPr>
            <p:nvPr/>
          </p:nvSpPr>
          <p:spPr bwMode="auto">
            <a:xfrm rot="16200000" flipH="1">
              <a:off x="5307" y="2714"/>
              <a:ext cx="474" cy="336"/>
            </a:xfrm>
            <a:prstGeom prst="rightArrow">
              <a:avLst>
                <a:gd name="adj1" fmla="val 50000"/>
                <a:gd name="adj2" fmla="val 70555"/>
              </a:avLst>
            </a:prstGeom>
            <a:solidFill>
              <a:srgbClr val="FF00FF"/>
            </a:solidFill>
            <a:ln w="12700">
              <a:noFill/>
              <a:miter lim="800000"/>
              <a:headEnd/>
              <a:tailEnd/>
            </a:ln>
            <a:effectLst>
              <a:outerShdw dist="89803" dir="2700000" algn="ctr" rotWithShape="0">
                <a:schemeClr val="bg2"/>
              </a:outerShdw>
            </a:effectLst>
          </p:spPr>
          <p:txBody>
            <a:bodyPr wrap="none" anchor="ctr"/>
            <a:lstStyle/>
            <a:p>
              <a:pPr>
                <a:defRPr/>
              </a:pPr>
              <a:endParaRPr lang="ar-SA"/>
            </a:p>
          </p:txBody>
        </p:sp>
      </p:grpSp>
      <p:sp>
        <p:nvSpPr>
          <p:cNvPr id="21" name="Rectangle 22"/>
          <p:cNvSpPr>
            <a:spLocks noChangeArrowheads="1"/>
          </p:cNvSpPr>
          <p:nvPr/>
        </p:nvSpPr>
        <p:spPr bwMode="auto">
          <a:xfrm>
            <a:off x="204788" y="3652838"/>
            <a:ext cx="8655050" cy="1439862"/>
          </a:xfrm>
          <a:prstGeom prst="rect">
            <a:avLst/>
          </a:prstGeom>
          <a:solidFill>
            <a:srgbClr val="00B0F0"/>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r>
              <a:rPr lang="ar-DZ" sz="3200" b="1"/>
              <a:t>المؤسس</a:t>
            </a:r>
            <a:r>
              <a:rPr lang="ar-SA" sz="3200" b="1"/>
              <a:t>ات</a:t>
            </a:r>
            <a:r>
              <a:rPr lang="ar-DZ" sz="3200" b="1"/>
              <a:t> تسعى لأن ترفع من قيمتها حتى تحظى بالتمويل.</a:t>
            </a:r>
          </a:p>
          <a:p>
            <a:pPr algn="ctr">
              <a:defRPr/>
            </a:pPr>
            <a:r>
              <a:rPr lang="ar-DZ" sz="3200" b="1"/>
              <a:t>وفي المقابل هناك من يرغب في استثمار أمواله ويقوم</a:t>
            </a:r>
            <a:endParaRPr lang="ar-SA" sz="3200" b="1"/>
          </a:p>
          <a:p>
            <a:pPr algn="ctr">
              <a:defRPr/>
            </a:pPr>
            <a:r>
              <a:rPr lang="ar-DZ" sz="3200" b="1"/>
              <a:t>تبعا لذلك بتقييم الأصول المالية التي تصدرها المؤسسات.</a:t>
            </a:r>
            <a:endParaRPr lang="fr-FR"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0" presetClass="entr" presetSubtype="0"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800" decel="100000"/>
                                        <p:tgtEl>
                                          <p:spTgt spid="3"/>
                                        </p:tgtEl>
                                      </p:cBhvr>
                                    </p:animEffect>
                                    <p:anim calcmode="lin" valueType="num">
                                      <p:cBhvr>
                                        <p:cTn id="31" dur="800" decel="100000" fill="hold"/>
                                        <p:tgtEl>
                                          <p:spTgt spid="3"/>
                                        </p:tgtEl>
                                        <p:attrNameLst>
                                          <p:attrName>style.rotation</p:attrName>
                                        </p:attrNameLst>
                                      </p:cBhvr>
                                      <p:tavLst>
                                        <p:tav tm="0">
                                          <p:val>
                                            <p:fltVal val="-90"/>
                                          </p:val>
                                        </p:tav>
                                        <p:tav tm="100000">
                                          <p:val>
                                            <p:fltVal val="0"/>
                                          </p:val>
                                        </p:tav>
                                      </p:tavLst>
                                    </p:anim>
                                    <p:anim calcmode="lin" valueType="num">
                                      <p:cBhvr>
                                        <p:cTn id="32" dur="800" decel="100000" fill="hold"/>
                                        <p:tgtEl>
                                          <p:spTgt spid="3"/>
                                        </p:tgtEl>
                                        <p:attrNameLst>
                                          <p:attrName>ppt_x</p:attrName>
                                        </p:attrNameLst>
                                      </p:cBhvr>
                                      <p:tavLst>
                                        <p:tav tm="0">
                                          <p:val>
                                            <p:strVal val="#ppt_x+0.4"/>
                                          </p:val>
                                        </p:tav>
                                        <p:tav tm="100000">
                                          <p:val>
                                            <p:strVal val="#ppt_x-0.05"/>
                                          </p:val>
                                        </p:tav>
                                      </p:tavLst>
                                    </p:anim>
                                    <p:anim calcmode="lin" valueType="num">
                                      <p:cBhvr>
                                        <p:cTn id="33" dur="800" decel="100000" fill="hold"/>
                                        <p:tgtEl>
                                          <p:spTgt spid="3"/>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0" presetClass="entr" presetSubtype="0" fill="hold" grpId="0" nodeType="clickEffect">
                                  <p:stCondLst>
                                    <p:cond delay="0"/>
                                  </p:stCondLst>
                                  <p:iterate type="lt">
                                    <p:tmPct val="10000"/>
                                  </p:iterate>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anim calcmode="lin" valueType="num">
                                      <p:cBhvr>
                                        <p:cTn id="41" dur="500" fill="hold"/>
                                        <p:tgtEl>
                                          <p:spTgt spid="21"/>
                                        </p:tgtEl>
                                        <p:attrNameLst>
                                          <p:attrName>ppt_x</p:attrName>
                                        </p:attrNameLst>
                                      </p:cBhvr>
                                      <p:tavLst>
                                        <p:tav tm="0">
                                          <p:val>
                                            <p:strVal val="#ppt_x-.1"/>
                                          </p:val>
                                        </p:tav>
                                        <p:tav tm="100000">
                                          <p:val>
                                            <p:strVal val="#ppt_x"/>
                                          </p:val>
                                        </p:tav>
                                      </p:tavLst>
                                    </p:anim>
                                    <p:anim calcmode="lin" valueType="num">
                                      <p:cBhvr>
                                        <p:cTn id="4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5" presetClass="exit" presetSubtype="10" fill="hold" grpId="1" nodeType="clickEffect">
                                  <p:stCondLst>
                                    <p:cond delay="0"/>
                                  </p:stCondLst>
                                  <p:iterate type="lt">
                                    <p:tmPct val="0"/>
                                  </p:iterate>
                                  <p:childTnLst>
                                    <p:animEffect transition="out" filter="checkerboard(across)">
                                      <p:cBhvr>
                                        <p:cTn id="46" dur="500"/>
                                        <p:tgtEl>
                                          <p:spTgt spid="21"/>
                                        </p:tgtEl>
                                      </p:cBhvr>
                                    </p:animEffect>
                                    <p:set>
                                      <p:cBhvr>
                                        <p:cTn id="47" dur="1" fill="hold">
                                          <p:stCondLst>
                                            <p:cond delay="499"/>
                                          </p:stCondLst>
                                        </p:cTn>
                                        <p:tgtEl>
                                          <p:spTgt spid="2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anim calcmode="lin" valueType="num">
                                      <p:cBhvr>
                                        <p:cTn id="53" dur="1000" fill="hold"/>
                                        <p:tgtEl>
                                          <p:spTgt spid="18"/>
                                        </p:tgtEl>
                                        <p:attrNameLst>
                                          <p:attrName>ppt_x</p:attrName>
                                        </p:attrNameLst>
                                      </p:cBhvr>
                                      <p:tavLst>
                                        <p:tav tm="0">
                                          <p:val>
                                            <p:strVal val="#ppt_x"/>
                                          </p:val>
                                        </p:tav>
                                        <p:tav tm="100000">
                                          <p:val>
                                            <p:strVal val="#ppt_x"/>
                                          </p:val>
                                        </p:tav>
                                      </p:tavLst>
                                    </p:anim>
                                    <p:anim calcmode="lin" valueType="num">
                                      <p:cBhvr>
                                        <p:cTn id="5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1000"/>
                                        <p:tgtEl>
                                          <p:spTgt spid="9"/>
                                        </p:tgtEl>
                                      </p:cBhvr>
                                    </p:animEffect>
                                    <p:anim calcmode="lin" valueType="num">
                                      <p:cBhvr>
                                        <p:cTn id="60" dur="1000" fill="hold"/>
                                        <p:tgtEl>
                                          <p:spTgt spid="9"/>
                                        </p:tgtEl>
                                        <p:attrNameLst>
                                          <p:attrName>ppt_x</p:attrName>
                                        </p:attrNameLst>
                                      </p:cBhvr>
                                      <p:tavLst>
                                        <p:tav tm="0">
                                          <p:val>
                                            <p:strVal val="#ppt_x"/>
                                          </p:val>
                                        </p:tav>
                                        <p:tav tm="100000">
                                          <p:val>
                                            <p:strVal val="#ppt_x"/>
                                          </p:val>
                                        </p:tav>
                                      </p:tavLst>
                                    </p:anim>
                                    <p:anim calcmode="lin" valueType="num">
                                      <p:cBhvr>
                                        <p:cTn id="6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1" presetClass="entr" presetSubtype="0" fill="hold" grpId="0" nodeType="clickEffect">
                                  <p:stCondLst>
                                    <p:cond delay="0"/>
                                  </p:stCondLst>
                                  <p:iterate type="lt">
                                    <p:tmPct val="10000"/>
                                  </p:iterate>
                                  <p:childTnLst>
                                    <p:set>
                                      <p:cBhvr>
                                        <p:cTn id="65" dur="1" fill="hold">
                                          <p:stCondLst>
                                            <p:cond delay="0"/>
                                          </p:stCondLst>
                                        </p:cTn>
                                        <p:tgtEl>
                                          <p:spTgt spid="12"/>
                                        </p:tgtEl>
                                        <p:attrNameLst>
                                          <p:attrName>style.visibility</p:attrName>
                                        </p:attrNameLst>
                                      </p:cBhvr>
                                      <p:to>
                                        <p:strVal val="visible"/>
                                      </p:to>
                                    </p:set>
                                    <p:anim calcmode="lin" valueType="num">
                                      <p:cBhvr>
                                        <p:cTn id="66"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67" dur="500" fill="hold"/>
                                        <p:tgtEl>
                                          <p:spTgt spid="12"/>
                                        </p:tgtEl>
                                        <p:attrNameLst>
                                          <p:attrName>ppt_y</p:attrName>
                                        </p:attrNameLst>
                                      </p:cBhvr>
                                      <p:tavLst>
                                        <p:tav tm="0">
                                          <p:val>
                                            <p:strVal val="#ppt_y"/>
                                          </p:val>
                                        </p:tav>
                                        <p:tav tm="100000">
                                          <p:val>
                                            <p:strVal val="#ppt_y"/>
                                          </p:val>
                                        </p:tav>
                                      </p:tavLst>
                                    </p:anim>
                                    <p:anim calcmode="lin" valueType="num">
                                      <p:cBhvr>
                                        <p:cTn id="68"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69"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70" dur="500" tmFilter="0,0; .5, 1; 1, 1"/>
                                        <p:tgtEl>
                                          <p:spTgt spid="12"/>
                                        </p:tgtEl>
                                      </p:cBhvr>
                                    </p:animEffect>
                                  </p:childTnLst>
                                </p:cTn>
                              </p:par>
                            </p:childTnLst>
                          </p:cTn>
                        </p:par>
                      </p:childTnLst>
                    </p:cTn>
                  </p:par>
                  <p:par>
                    <p:cTn id="71" fill="hold">
                      <p:stCondLst>
                        <p:cond delay="indefinite"/>
                      </p:stCondLst>
                      <p:childTnLst>
                        <p:par>
                          <p:cTn id="72" fill="hold">
                            <p:stCondLst>
                              <p:cond delay="0"/>
                            </p:stCondLst>
                            <p:childTnLst>
                              <p:par>
                                <p:cTn id="73" presetID="41" presetClass="entr" presetSubtype="0" fill="hold" grpId="0" nodeType="clickEffect">
                                  <p:stCondLst>
                                    <p:cond delay="0"/>
                                  </p:stCondLst>
                                  <p:iterate type="lt">
                                    <p:tmPct val="10000"/>
                                  </p:iterate>
                                  <p:childTnLst>
                                    <p:set>
                                      <p:cBhvr>
                                        <p:cTn id="74" dur="1" fill="hold">
                                          <p:stCondLst>
                                            <p:cond delay="0"/>
                                          </p:stCondLst>
                                        </p:cTn>
                                        <p:tgtEl>
                                          <p:spTgt spid="14"/>
                                        </p:tgtEl>
                                        <p:attrNameLst>
                                          <p:attrName>style.visibility</p:attrName>
                                        </p:attrNameLst>
                                      </p:cBhvr>
                                      <p:to>
                                        <p:strVal val="visible"/>
                                      </p:to>
                                    </p:set>
                                    <p:anim calcmode="lin" valueType="num">
                                      <p:cBhvr>
                                        <p:cTn id="75"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76" dur="500" fill="hold"/>
                                        <p:tgtEl>
                                          <p:spTgt spid="14"/>
                                        </p:tgtEl>
                                        <p:attrNameLst>
                                          <p:attrName>ppt_y</p:attrName>
                                        </p:attrNameLst>
                                      </p:cBhvr>
                                      <p:tavLst>
                                        <p:tav tm="0">
                                          <p:val>
                                            <p:strVal val="#ppt_y"/>
                                          </p:val>
                                        </p:tav>
                                        <p:tav tm="100000">
                                          <p:val>
                                            <p:strVal val="#ppt_y"/>
                                          </p:val>
                                        </p:tav>
                                      </p:tavLst>
                                    </p:anim>
                                    <p:anim calcmode="lin" valueType="num">
                                      <p:cBhvr>
                                        <p:cTn id="77"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78"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79" dur="500" tmFilter="0,0; .5, 1; 1, 1"/>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21" grpId="0" animBg="1"/>
      <p:bldP spid="21"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03237"/>
            <a:ext cx="8229600" cy="4525963"/>
          </a:xfrm>
        </p:spPr>
        <p:txBody>
          <a:bodyPr/>
          <a:lstStyle/>
          <a:p>
            <a:pPr algn="r" rtl="1">
              <a:buFontTx/>
              <a:buNone/>
            </a:pPr>
            <a:r>
              <a:rPr lang="ar-DZ" b="1" dirty="0" smtClean="0"/>
              <a:t>تحتل مالية </a:t>
            </a:r>
            <a:r>
              <a:rPr lang="ar-DZ" b="1" dirty="0" err="1" smtClean="0"/>
              <a:t>المؤسسة </a:t>
            </a:r>
            <a:r>
              <a:rPr lang="ar-DZ" b="1" dirty="0" smtClean="0"/>
              <a:t>(الادارة </a:t>
            </a:r>
            <a:r>
              <a:rPr lang="ar-DZ" b="1" dirty="0" err="1" smtClean="0"/>
              <a:t>المالية </a:t>
            </a:r>
            <a:r>
              <a:rPr lang="ar-DZ" b="1" dirty="0" smtClean="0"/>
              <a:t>= الوظيفة المالية) مكانا وسطا </a:t>
            </a:r>
            <a:r>
              <a:rPr lang="ar-DZ" b="1" dirty="0" err="1" smtClean="0"/>
              <a:t>بين:</a:t>
            </a:r>
            <a:endParaRPr lang="ar-DZ" b="1" dirty="0" smtClean="0"/>
          </a:p>
          <a:p>
            <a:pPr algn="r" rtl="1"/>
            <a:r>
              <a:rPr lang="ar-DZ" b="1" dirty="0" smtClean="0"/>
              <a:t>المالية </a:t>
            </a:r>
            <a:r>
              <a:rPr lang="fr-FR" sz="3000" b="1" dirty="0" smtClean="0"/>
              <a:t>Finance</a:t>
            </a:r>
            <a:r>
              <a:rPr lang="ar-DZ" b="1" dirty="0" smtClean="0"/>
              <a:t> كمجال للمعرفة.</a:t>
            </a:r>
          </a:p>
          <a:p>
            <a:pPr algn="r" rtl="1"/>
            <a:r>
              <a:rPr lang="ar-DZ" b="1" dirty="0" smtClean="0"/>
              <a:t>والتمويل </a:t>
            </a:r>
            <a:r>
              <a:rPr lang="fr-FR" sz="3000" b="1" dirty="0" err="1" smtClean="0"/>
              <a:t>Financing</a:t>
            </a:r>
            <a:r>
              <a:rPr lang="ar-DZ" b="1" dirty="0" smtClean="0"/>
              <a:t> كنشاط فرعي على مستوى الادارة المالية.</a:t>
            </a:r>
            <a:endParaRPr lang="fr-FR" b="1" dirty="0" smtClean="0"/>
          </a:p>
          <a:p>
            <a:pPr algn="r" rtl="1">
              <a:buNone/>
            </a:pPr>
            <a:endParaRPr lang="fr-FR" dirty="0"/>
          </a:p>
        </p:txBody>
      </p:sp>
      <p:graphicFrame>
        <p:nvGraphicFramePr>
          <p:cNvPr id="17" name="Diagramme 16"/>
          <p:cNvGraphicFramePr/>
          <p:nvPr/>
        </p:nvGraphicFramePr>
        <p:xfrm>
          <a:off x="323528" y="2924944"/>
          <a:ext cx="7776864" cy="3856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556792"/>
            <a:ext cx="8229600" cy="4525963"/>
          </a:xfrm>
        </p:spPr>
        <p:txBody>
          <a:bodyPr>
            <a:noAutofit/>
          </a:bodyPr>
          <a:lstStyle/>
          <a:p>
            <a:pPr algn="r" rtl="1">
              <a:lnSpc>
                <a:spcPct val="110000"/>
              </a:lnSpc>
              <a:buNone/>
            </a:pPr>
            <a:r>
              <a:rPr lang="ar-SA" b="1" dirty="0" smtClean="0"/>
              <a:t>العلوم المالية </a:t>
            </a:r>
            <a:r>
              <a:rPr lang="ar-DZ" b="1" dirty="0" smtClean="0"/>
              <a:t>لها مجالات واسعة ومتعددة </a:t>
            </a:r>
            <a:r>
              <a:rPr lang="ar-SA" b="1" dirty="0" smtClean="0"/>
              <a:t>وفي حالة تطور دائم</a:t>
            </a:r>
            <a:r>
              <a:rPr lang="ar-DZ" b="1" dirty="0" err="1" smtClean="0"/>
              <a:t>،</a:t>
            </a:r>
            <a:r>
              <a:rPr lang="ar-SA" b="1" dirty="0" smtClean="0"/>
              <a:t> لذلك نجده</a:t>
            </a:r>
            <a:r>
              <a:rPr lang="ar-DZ" b="1" dirty="0" smtClean="0"/>
              <a:t>ا</a:t>
            </a:r>
            <a:r>
              <a:rPr lang="ar-SA" b="1" dirty="0" smtClean="0"/>
              <a:t> </a:t>
            </a:r>
            <a:r>
              <a:rPr lang="ar-DZ" b="1" dirty="0" smtClean="0"/>
              <a:t>ت</a:t>
            </a:r>
            <a:r>
              <a:rPr lang="ar-SA" b="1" dirty="0" smtClean="0"/>
              <a:t>شمل تخصصات</a:t>
            </a:r>
            <a:r>
              <a:rPr lang="ar-DZ" b="1" dirty="0" smtClean="0"/>
              <a:t> </a:t>
            </a:r>
            <a:r>
              <a:rPr lang="ar-SA" b="1" dirty="0" smtClean="0"/>
              <a:t>متعددة، ومن يرغب في التخصص والعمل المستقبلي في مجال العلوم المالية عليه الإدراك التام والمعرفة</a:t>
            </a:r>
            <a:r>
              <a:rPr lang="ar-DZ" b="1" dirty="0" smtClean="0"/>
              <a:t> </a:t>
            </a:r>
            <a:r>
              <a:rPr lang="ar-SA" b="1" dirty="0" smtClean="0"/>
              <a:t>الشمولية بهذه الجوانب والتخصصات</a:t>
            </a:r>
            <a:r>
              <a:rPr lang="ar-DZ" b="1" dirty="0" err="1" smtClean="0"/>
              <a:t>.</a:t>
            </a:r>
            <a:r>
              <a:rPr lang="ar-SA" b="1" dirty="0" smtClean="0"/>
              <a:t> </a:t>
            </a:r>
            <a:r>
              <a:rPr lang="ar-DZ" b="1" dirty="0" smtClean="0"/>
              <a:t>ومن أهم </a:t>
            </a:r>
            <a:r>
              <a:rPr lang="ar-SA" b="1" dirty="0" smtClean="0"/>
              <a:t>مجال</a:t>
            </a:r>
            <a:r>
              <a:rPr lang="ar-DZ" b="1" dirty="0" smtClean="0"/>
              <a:t>ات</a:t>
            </a:r>
            <a:r>
              <a:rPr lang="ar-SA" b="1" dirty="0" smtClean="0"/>
              <a:t> </a:t>
            </a:r>
            <a:r>
              <a:rPr lang="ar-SA" b="1" dirty="0" smtClean="0"/>
              <a:t>العلوم المالية </a:t>
            </a:r>
            <a:r>
              <a:rPr lang="ar-DZ" b="1" dirty="0" smtClean="0"/>
              <a:t>يمكن </a:t>
            </a:r>
            <a:r>
              <a:rPr lang="ar-DZ" b="1" dirty="0" err="1" smtClean="0"/>
              <a:t>ذكر:</a:t>
            </a:r>
            <a:r>
              <a:rPr lang="ar-DZ" b="1" dirty="0" smtClean="0"/>
              <a:t> </a:t>
            </a:r>
            <a:r>
              <a:rPr lang="ar-SA" b="1" dirty="0" smtClean="0"/>
              <a:t>الاستثمار</a:t>
            </a:r>
            <a:r>
              <a:rPr lang="ar-DZ" b="1" dirty="0" smtClean="0"/>
              <a:t> </a:t>
            </a:r>
            <a:r>
              <a:rPr lang="fr-FR" sz="3000" b="1" dirty="0" err="1" smtClean="0"/>
              <a:t>Investments</a:t>
            </a:r>
            <a:r>
              <a:rPr lang="ar-DZ" b="1" dirty="0" err="1" smtClean="0"/>
              <a:t>،</a:t>
            </a:r>
            <a:r>
              <a:rPr lang="ar-SA" b="1" dirty="0" smtClean="0"/>
              <a:t> الأسواق </a:t>
            </a:r>
            <a:r>
              <a:rPr lang="ar-SA" b="1" dirty="0" smtClean="0"/>
              <a:t>المالية</a:t>
            </a:r>
            <a:r>
              <a:rPr lang="fr-FR" sz="3000" b="1" dirty="0" smtClean="0"/>
              <a:t>Financ</a:t>
            </a:r>
            <a:r>
              <a:rPr lang="fr-FR" sz="2800" b="1" dirty="0" smtClean="0"/>
              <a:t>ial</a:t>
            </a:r>
            <a:r>
              <a:rPr lang="fr-FR" sz="3000" b="1" dirty="0" smtClean="0"/>
              <a:t> </a:t>
            </a:r>
            <a:r>
              <a:rPr lang="fr-FR" sz="3000" b="1" dirty="0" err="1" smtClean="0"/>
              <a:t>markets</a:t>
            </a:r>
            <a:r>
              <a:rPr lang="ar-DZ" b="1" dirty="0" smtClean="0"/>
              <a:t>، </a:t>
            </a:r>
            <a:r>
              <a:rPr lang="ar-DZ" b="1" dirty="0" smtClean="0"/>
              <a:t>الإدارة المالية في </a:t>
            </a:r>
            <a:r>
              <a:rPr lang="ar-SA" b="1" dirty="0" smtClean="0"/>
              <a:t>الشركات</a:t>
            </a:r>
            <a:r>
              <a:rPr lang="ar-DZ" b="1" dirty="0" smtClean="0"/>
              <a:t> </a:t>
            </a:r>
            <a:r>
              <a:rPr lang="fr-FR" sz="3000" b="1" dirty="0" err="1" smtClean="0"/>
              <a:t>Corporate</a:t>
            </a:r>
            <a:r>
              <a:rPr lang="fr-FR" sz="3000" b="1" dirty="0" smtClean="0"/>
              <a:t> </a:t>
            </a:r>
            <a:r>
              <a:rPr lang="fr-FR" sz="3000" b="1" dirty="0" smtClean="0"/>
              <a:t>finance</a:t>
            </a:r>
            <a:r>
              <a:rPr lang="ar-DZ" b="1" dirty="0" smtClean="0"/>
              <a:t>، </a:t>
            </a:r>
            <a:r>
              <a:rPr lang="ar-DZ" b="1" dirty="0" smtClean="0"/>
              <a:t>المؤسسات </a:t>
            </a:r>
            <a:r>
              <a:rPr lang="ar-SA" b="1" dirty="0" smtClean="0"/>
              <a:t>المالية</a:t>
            </a:r>
            <a:r>
              <a:rPr lang="ar-DZ" b="1" dirty="0" smtClean="0"/>
              <a:t> </a:t>
            </a:r>
            <a:r>
              <a:rPr lang="fr-FR" sz="3000" b="1" dirty="0" smtClean="0"/>
              <a:t>Financ</a:t>
            </a:r>
            <a:r>
              <a:rPr lang="fr-FR" sz="2800" b="1" dirty="0" smtClean="0"/>
              <a:t>ial </a:t>
            </a:r>
            <a:r>
              <a:rPr lang="fr-FR" sz="3000" b="1" dirty="0" smtClean="0"/>
              <a:t>institutions</a:t>
            </a:r>
            <a:r>
              <a:rPr lang="ar-DZ" sz="3000" b="1" dirty="0" smtClean="0"/>
              <a:t>، و</a:t>
            </a:r>
            <a:r>
              <a:rPr lang="ar-DZ" b="1" dirty="0" smtClean="0"/>
              <a:t> المالية الدولية </a:t>
            </a:r>
            <a:r>
              <a:rPr lang="fr-FR" sz="3000" b="1" dirty="0" smtClean="0"/>
              <a:t>International finance</a:t>
            </a:r>
            <a:r>
              <a:rPr lang="ar-DZ" b="1" dirty="0" err="1" smtClean="0"/>
              <a:t>.</a:t>
            </a:r>
            <a:endParaRPr lang="ar-DZ" b="1" dirty="0" smtClean="0"/>
          </a:p>
          <a:p>
            <a:pPr algn="r" rtl="1">
              <a:lnSpc>
                <a:spcPct val="110000"/>
              </a:lnSpc>
              <a:buNone/>
            </a:pPr>
            <a:endParaRPr lang="fr-FR"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401835" y="2204864"/>
            <a:ext cx="8202613" cy="4103688"/>
            <a:chOff x="90" y="692"/>
            <a:chExt cx="5167" cy="2585"/>
          </a:xfrm>
        </p:grpSpPr>
        <p:sp>
          <p:nvSpPr>
            <p:cNvPr id="3" name="AutoShape 6"/>
            <p:cNvSpPr>
              <a:spLocks noChangeArrowheads="1"/>
            </p:cNvSpPr>
            <p:nvPr/>
          </p:nvSpPr>
          <p:spPr bwMode="auto">
            <a:xfrm>
              <a:off x="1973" y="692"/>
              <a:ext cx="1570" cy="807"/>
            </a:xfrm>
            <a:prstGeom prst="flowChartAlternateProcess">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CC99"/>
              </a:extrusionClr>
            </a:sp3d>
          </p:spPr>
          <p:txBody>
            <a:bodyPr wrap="none" lIns="64288" tIns="32144" rIns="64288" bIns="32144" anchor="ctr">
              <a:flatTx/>
            </a:bodyPr>
            <a:lstStyle/>
            <a:p>
              <a:pPr algn="ctr" rtl="1"/>
              <a:r>
                <a:rPr lang="ar-DZ" sz="3600" b="1" dirty="0">
                  <a:latin typeface="Calibri" pitchFamily="34" charset="0"/>
                  <a:cs typeface="Traditional Arabic" pitchFamily="2" charset="-78"/>
                </a:rPr>
                <a:t>المالية</a:t>
              </a:r>
              <a:r>
                <a:rPr lang="ar-DZ" sz="3200" b="1" dirty="0">
                  <a:latin typeface="Calibri" pitchFamily="34" charset="0"/>
                  <a:cs typeface="Traditional Arabic" pitchFamily="2" charset="-78"/>
                </a:rPr>
                <a:t> </a:t>
              </a:r>
              <a:r>
                <a:rPr lang="fr-FR" sz="2800" b="1" dirty="0">
                  <a:latin typeface="Calibri" pitchFamily="34" charset="0"/>
                  <a:cs typeface="Traditional Arabic" pitchFamily="2" charset="-78"/>
                </a:rPr>
                <a:t>Finance</a:t>
              </a:r>
              <a:endParaRPr lang="ar-DZ" sz="3200" b="1" dirty="0">
                <a:latin typeface="Calibri" pitchFamily="34" charset="0"/>
                <a:cs typeface="Traditional Arabic" pitchFamily="2" charset="-78"/>
              </a:endParaRPr>
            </a:p>
            <a:p>
              <a:pPr algn="ctr" rtl="1"/>
              <a:r>
                <a:rPr lang="ar-DZ" sz="3600" b="1" dirty="0">
                  <a:latin typeface="Calibri" pitchFamily="34" charset="0"/>
                  <a:cs typeface="Traditional Arabic" pitchFamily="2" charset="-78"/>
                </a:rPr>
                <a:t>كمجال للمعرفة</a:t>
              </a:r>
              <a:endParaRPr lang="en-US" sz="3600" b="1" dirty="0">
                <a:latin typeface="Calibri" pitchFamily="34" charset="0"/>
                <a:cs typeface="Traditional Arabic" pitchFamily="2" charset="-78"/>
              </a:endParaRPr>
            </a:p>
          </p:txBody>
        </p:sp>
        <p:sp>
          <p:nvSpPr>
            <p:cNvPr id="4" name="AutoShape 12" descr="Zone de dessin"/>
            <p:cNvSpPr>
              <a:spLocks noChangeArrowheads="1"/>
            </p:cNvSpPr>
            <p:nvPr/>
          </p:nvSpPr>
          <p:spPr bwMode="auto">
            <a:xfrm>
              <a:off x="4259" y="1936"/>
              <a:ext cx="998" cy="1341"/>
            </a:xfrm>
            <a:prstGeom prst="flowChartAlternateProcess">
              <a:avLst/>
            </a:prstGeom>
            <a:solidFill>
              <a:srgbClr val="CCFF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FFFF"/>
              </a:extrusionClr>
            </a:sp3d>
          </p:spPr>
          <p:txBody>
            <a:bodyPr wrap="none" lIns="64288" tIns="32144" rIns="64288" bIns="32144" anchor="ctr">
              <a:flatTx/>
            </a:bodyPr>
            <a:lstStyle/>
            <a:p>
              <a:pPr marL="80963" lvl="1" algn="ctr" rtl="1">
                <a:buClr>
                  <a:srgbClr val="92D050"/>
                </a:buClr>
                <a:buSzPct val="151000"/>
              </a:pPr>
              <a:r>
                <a:rPr lang="ar-DZ" sz="3200" b="1" dirty="0" smtClean="0">
                  <a:latin typeface="Calibri" pitchFamily="34" charset="0"/>
                  <a:cs typeface="Traditional Arabic" pitchFamily="2" charset="-78"/>
                </a:rPr>
                <a:t>الادارة المالية</a:t>
              </a:r>
            </a:p>
            <a:p>
              <a:pPr marL="80963" lvl="1" algn="ctr" rtl="1">
                <a:buClr>
                  <a:srgbClr val="92D050"/>
                </a:buClr>
                <a:buSzPct val="151000"/>
              </a:pPr>
              <a:r>
                <a:rPr lang="ar-DZ" sz="3200" b="1" dirty="0" smtClean="0">
                  <a:latin typeface="Calibri" pitchFamily="34" charset="0"/>
                  <a:cs typeface="Traditional Arabic" pitchFamily="2" charset="-78"/>
                </a:rPr>
                <a:t>(</a:t>
              </a:r>
              <a:r>
                <a:rPr lang="ar-DZ" sz="3200" b="1" dirty="0" smtClean="0">
                  <a:latin typeface="Calibri" pitchFamily="34" charset="0"/>
                  <a:cs typeface="Traditional Arabic" pitchFamily="2" charset="-78"/>
                </a:rPr>
                <a:t>التسيير </a:t>
              </a:r>
              <a:r>
                <a:rPr lang="ar-DZ" sz="3200" b="1" dirty="0" smtClean="0">
                  <a:latin typeface="Calibri" pitchFamily="34" charset="0"/>
                  <a:cs typeface="Traditional Arabic" pitchFamily="2" charset="-78"/>
                </a:rPr>
                <a:t>المالي</a:t>
              </a:r>
              <a:r>
                <a:rPr lang="ar-DZ" sz="3200" b="1" dirty="0" err="1" smtClean="0">
                  <a:latin typeface="Calibri" pitchFamily="34" charset="0"/>
                  <a:cs typeface="Traditional Arabic" pitchFamily="2" charset="-78"/>
                </a:rPr>
                <a:t>)</a:t>
              </a:r>
              <a:endParaRPr lang="ar-SA" sz="3200" b="1" dirty="0">
                <a:latin typeface="Calibri" pitchFamily="34" charset="0"/>
                <a:cs typeface="Traditional Arabic" pitchFamily="2" charset="-78"/>
              </a:endParaRPr>
            </a:p>
          </p:txBody>
        </p:sp>
        <p:sp>
          <p:nvSpPr>
            <p:cNvPr id="5" name="AutoShape 14" descr="Zone de dessin"/>
            <p:cNvSpPr>
              <a:spLocks noChangeArrowheads="1"/>
            </p:cNvSpPr>
            <p:nvPr/>
          </p:nvSpPr>
          <p:spPr bwMode="auto">
            <a:xfrm>
              <a:off x="3230" y="1936"/>
              <a:ext cx="893" cy="1341"/>
            </a:xfrm>
            <a:prstGeom prst="flowChartAlternateProcess">
              <a:avLst/>
            </a:prstGeom>
            <a:blipFill dpi="0" rotWithShape="1">
              <a:blip r:embed="rId2" cstate="print"/>
              <a:srcRect/>
              <a:tile tx="0" ty="0" sx="100000" sy="100000" flip="none" algn="tl"/>
            </a:blip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ECFF"/>
              </a:extrusionClr>
            </a:sp3d>
          </p:spPr>
          <p:txBody>
            <a:bodyPr wrap="none" lIns="64288" tIns="32144" rIns="64288" bIns="32144" anchor="ctr">
              <a:flatTx/>
            </a:bodyPr>
            <a:lstStyle/>
            <a:p>
              <a:pPr algn="ctr" rtl="1"/>
              <a:r>
                <a:rPr lang="ar-DZ" sz="3200" b="1" dirty="0" smtClean="0">
                  <a:latin typeface="Calibri" pitchFamily="34" charset="0"/>
                  <a:cs typeface="Traditional Arabic" pitchFamily="2" charset="-78"/>
                </a:rPr>
                <a:t>النظرية المالية</a:t>
              </a:r>
            </a:p>
            <a:p>
              <a:pPr algn="ctr" rtl="1"/>
              <a:r>
                <a:rPr lang="ar-DZ" sz="3200" b="1" dirty="0" smtClean="0">
                  <a:latin typeface="Calibri" pitchFamily="34" charset="0"/>
                  <a:cs typeface="Traditional Arabic" pitchFamily="2" charset="-78"/>
                </a:rPr>
                <a:t>(الاستثمار</a:t>
              </a:r>
              <a:r>
                <a:rPr lang="ar-DZ" sz="3200" b="1" dirty="0" err="1" smtClean="0">
                  <a:latin typeface="Calibri" pitchFamily="34" charset="0"/>
                  <a:cs typeface="Traditional Arabic" pitchFamily="2" charset="-78"/>
                </a:rPr>
                <a:t>)</a:t>
              </a:r>
              <a:endParaRPr lang="ar-DZ" sz="3200" b="1" dirty="0" smtClean="0">
                <a:latin typeface="Calibri" pitchFamily="34" charset="0"/>
                <a:cs typeface="Traditional Arabic" pitchFamily="2" charset="-78"/>
              </a:endParaRPr>
            </a:p>
          </p:txBody>
        </p:sp>
        <p:sp>
          <p:nvSpPr>
            <p:cNvPr id="6" name="AutoShape 15" descr="Zone de dessin"/>
            <p:cNvSpPr>
              <a:spLocks noChangeArrowheads="1"/>
            </p:cNvSpPr>
            <p:nvPr/>
          </p:nvSpPr>
          <p:spPr bwMode="auto">
            <a:xfrm>
              <a:off x="2173" y="1936"/>
              <a:ext cx="892" cy="1341"/>
            </a:xfrm>
            <a:prstGeom prst="flowChartAlternateProcess">
              <a:avLst/>
            </a:prstGeom>
            <a:solidFill>
              <a:srgbClr val="CCFF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FFFF"/>
              </a:extrusionClr>
            </a:sp3d>
          </p:spPr>
          <p:txBody>
            <a:bodyPr wrap="none" lIns="64288" tIns="32144" rIns="64288" bIns="32144" anchor="ctr">
              <a:flatTx/>
            </a:bodyPr>
            <a:lstStyle/>
            <a:p>
              <a:pPr algn="ctr" rtl="1"/>
              <a:r>
                <a:rPr lang="ar-DZ" sz="3200" b="1" dirty="0">
                  <a:latin typeface="Calibri" pitchFamily="34" charset="0"/>
                  <a:cs typeface="Traditional Arabic" pitchFamily="2" charset="-78"/>
                </a:rPr>
                <a:t>الأسواق </a:t>
              </a:r>
            </a:p>
            <a:p>
              <a:pPr algn="ctr" rtl="1"/>
              <a:r>
                <a:rPr lang="ar-DZ" sz="3200" b="1" dirty="0" smtClean="0">
                  <a:latin typeface="Calibri" pitchFamily="34" charset="0"/>
                  <a:cs typeface="Traditional Arabic" pitchFamily="2" charset="-78"/>
                </a:rPr>
                <a:t>المالية</a:t>
              </a:r>
              <a:endParaRPr lang="ar-SA" sz="3200" b="1" dirty="0">
                <a:latin typeface="Calibri" pitchFamily="34" charset="0"/>
                <a:cs typeface="Traditional Arabic" pitchFamily="2" charset="-78"/>
              </a:endParaRPr>
            </a:p>
          </p:txBody>
        </p:sp>
        <p:sp>
          <p:nvSpPr>
            <p:cNvPr id="7" name="AutoShape 16" descr="Zone de dessin"/>
            <p:cNvSpPr>
              <a:spLocks noChangeArrowheads="1"/>
            </p:cNvSpPr>
            <p:nvPr/>
          </p:nvSpPr>
          <p:spPr bwMode="auto">
            <a:xfrm>
              <a:off x="1130" y="1936"/>
              <a:ext cx="893" cy="1341"/>
            </a:xfrm>
            <a:prstGeom prst="flowChartAlternateProcess">
              <a:avLst/>
            </a:prstGeom>
            <a:solidFill>
              <a:srgbClr val="CCFF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FFFF"/>
              </a:extrusionClr>
            </a:sp3d>
          </p:spPr>
          <p:txBody>
            <a:bodyPr wrap="none" lIns="64288" tIns="32144" rIns="64288" bIns="32144" anchor="ctr">
              <a:flatTx/>
            </a:bodyPr>
            <a:lstStyle/>
            <a:p>
              <a:pPr algn="ctr" rtl="1"/>
              <a:endParaRPr lang="ar-SA" sz="3200" b="1" dirty="0">
                <a:solidFill>
                  <a:schemeClr val="bg1"/>
                </a:solidFill>
                <a:latin typeface="Calibri" pitchFamily="34" charset="0"/>
                <a:cs typeface="Traditional Arabic" pitchFamily="2" charset="-78"/>
              </a:endParaRPr>
            </a:p>
            <a:p>
              <a:pPr algn="ctr" rtl="1"/>
              <a:endParaRPr lang="ar-SA" sz="3200" b="1" dirty="0">
                <a:latin typeface="Calibri" pitchFamily="34" charset="0"/>
                <a:cs typeface="Traditional Arabic" pitchFamily="2" charset="-78"/>
              </a:endParaRPr>
            </a:p>
            <a:p>
              <a:pPr algn="ctr" rtl="1"/>
              <a:r>
                <a:rPr lang="ar-DZ" sz="3200" b="1" dirty="0">
                  <a:latin typeface="Calibri" pitchFamily="34" charset="0"/>
                  <a:cs typeface="Traditional Arabic" pitchFamily="2" charset="-78"/>
                </a:rPr>
                <a:t>المؤسسات </a:t>
              </a:r>
            </a:p>
            <a:p>
              <a:pPr algn="ctr" rtl="1"/>
              <a:r>
                <a:rPr lang="ar-DZ" sz="3200" b="1" dirty="0">
                  <a:latin typeface="Calibri" pitchFamily="34" charset="0"/>
                  <a:cs typeface="Traditional Arabic" pitchFamily="2" charset="-78"/>
                </a:rPr>
                <a:t>المالية</a:t>
              </a:r>
              <a:endParaRPr lang="ar-SA" sz="3200" b="1" dirty="0">
                <a:latin typeface="Calibri" pitchFamily="34" charset="0"/>
                <a:cs typeface="Traditional Arabic" pitchFamily="2" charset="-78"/>
              </a:endParaRPr>
            </a:p>
            <a:p>
              <a:pPr algn="ctr" rtl="1"/>
              <a:endParaRPr lang="ar-SA" sz="3200" b="1" dirty="0">
                <a:latin typeface="Calibri" pitchFamily="34" charset="0"/>
                <a:cs typeface="Traditional Arabic" pitchFamily="2" charset="-78"/>
              </a:endParaRPr>
            </a:p>
            <a:p>
              <a:pPr marL="80963" lvl="1" algn="ctr" rtl="1">
                <a:buClr>
                  <a:srgbClr val="92D050"/>
                </a:buClr>
                <a:buSzPct val="151000"/>
              </a:pPr>
              <a:endParaRPr lang="en-US" sz="3200" b="1" dirty="0">
                <a:solidFill>
                  <a:schemeClr val="bg1"/>
                </a:solidFill>
                <a:latin typeface="Calibri" pitchFamily="34" charset="0"/>
                <a:cs typeface="Traditional Arabic" pitchFamily="2" charset="-78"/>
              </a:endParaRPr>
            </a:p>
          </p:txBody>
        </p:sp>
        <p:sp>
          <p:nvSpPr>
            <p:cNvPr id="8" name="AutoShape 17" descr="Zone de dessin"/>
            <p:cNvSpPr>
              <a:spLocks noChangeArrowheads="1"/>
            </p:cNvSpPr>
            <p:nvPr/>
          </p:nvSpPr>
          <p:spPr bwMode="auto">
            <a:xfrm>
              <a:off x="90" y="1936"/>
              <a:ext cx="893" cy="1341"/>
            </a:xfrm>
            <a:prstGeom prst="flowChartAlternateProcess">
              <a:avLst/>
            </a:prstGeom>
            <a:solidFill>
              <a:srgbClr val="CCFF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FFFF"/>
              </a:extrusionClr>
            </a:sp3d>
          </p:spPr>
          <p:txBody>
            <a:bodyPr wrap="none" lIns="64288" tIns="32144" rIns="64288" bIns="32144" anchor="ctr">
              <a:flatTx/>
            </a:bodyPr>
            <a:lstStyle/>
            <a:p>
              <a:pPr algn="ctr" rtl="1"/>
              <a:r>
                <a:rPr lang="ar-DZ" sz="3200" b="1" dirty="0" smtClean="0">
                  <a:latin typeface="Calibri" pitchFamily="34" charset="0"/>
                  <a:cs typeface="Traditional Arabic" pitchFamily="2" charset="-78"/>
                </a:rPr>
                <a:t>التمويل</a:t>
              </a:r>
            </a:p>
            <a:p>
              <a:pPr algn="ctr" rtl="1"/>
              <a:r>
                <a:rPr lang="ar-DZ" sz="3200" b="1" dirty="0" smtClean="0">
                  <a:latin typeface="Calibri" pitchFamily="34" charset="0"/>
                  <a:cs typeface="Traditional Arabic" pitchFamily="2" charset="-78"/>
                </a:rPr>
                <a:t>الدولي</a:t>
              </a:r>
              <a:endParaRPr lang="en-US" sz="3200" b="1" dirty="0">
                <a:latin typeface="Calibri" pitchFamily="34" charset="0"/>
                <a:cs typeface="Traditional Arabic" pitchFamily="2" charset="-78"/>
              </a:endParaRPr>
            </a:p>
          </p:txBody>
        </p:sp>
        <p:sp>
          <p:nvSpPr>
            <p:cNvPr id="9" name="Line 18"/>
            <p:cNvSpPr>
              <a:spLocks noChangeShapeType="1"/>
            </p:cNvSpPr>
            <p:nvPr/>
          </p:nvSpPr>
          <p:spPr bwMode="auto">
            <a:xfrm flipH="1">
              <a:off x="504" y="1682"/>
              <a:ext cx="4306" cy="0"/>
            </a:xfrm>
            <a:prstGeom prst="line">
              <a:avLst/>
            </a:prstGeom>
            <a:noFill/>
            <a:ln w="57150" cmpd="thickThin">
              <a:solidFill>
                <a:schemeClr val="tx1"/>
              </a:solidFill>
              <a:round/>
              <a:headEnd/>
              <a:tailEnd/>
            </a:ln>
          </p:spPr>
          <p:txBody>
            <a:bodyPr lIns="64291" tIns="32146" rIns="64291" bIns="32146"/>
            <a:lstStyle/>
            <a:p>
              <a:pPr algn="r" rtl="1"/>
              <a:endParaRPr lang="fr-FR" sz="3200"/>
            </a:p>
          </p:txBody>
        </p:sp>
        <p:sp>
          <p:nvSpPr>
            <p:cNvPr id="10" name="Line 19"/>
            <p:cNvSpPr>
              <a:spLocks noChangeShapeType="1"/>
            </p:cNvSpPr>
            <p:nvPr/>
          </p:nvSpPr>
          <p:spPr bwMode="auto">
            <a:xfrm>
              <a:off x="504" y="1682"/>
              <a:ext cx="0" cy="254"/>
            </a:xfrm>
            <a:prstGeom prst="line">
              <a:avLst/>
            </a:prstGeom>
            <a:noFill/>
            <a:ln w="76200" cmpd="tri">
              <a:solidFill>
                <a:schemeClr val="tx1"/>
              </a:solidFill>
              <a:round/>
              <a:headEnd/>
              <a:tailEnd/>
            </a:ln>
          </p:spPr>
          <p:txBody>
            <a:bodyPr lIns="64291" tIns="32146" rIns="64291" bIns="32146"/>
            <a:lstStyle/>
            <a:p>
              <a:pPr algn="r" rtl="1"/>
              <a:endParaRPr lang="fr-FR" sz="3200"/>
            </a:p>
          </p:txBody>
        </p:sp>
        <p:sp>
          <p:nvSpPr>
            <p:cNvPr id="11" name="Line 20"/>
            <p:cNvSpPr>
              <a:spLocks noChangeShapeType="1"/>
            </p:cNvSpPr>
            <p:nvPr/>
          </p:nvSpPr>
          <p:spPr bwMode="auto">
            <a:xfrm>
              <a:off x="1685" y="1682"/>
              <a:ext cx="0" cy="254"/>
            </a:xfrm>
            <a:prstGeom prst="line">
              <a:avLst/>
            </a:prstGeom>
            <a:noFill/>
            <a:ln w="76200" cmpd="tri">
              <a:solidFill>
                <a:schemeClr val="tx1"/>
              </a:solidFill>
              <a:round/>
              <a:headEnd/>
              <a:tailEnd/>
            </a:ln>
          </p:spPr>
          <p:txBody>
            <a:bodyPr lIns="64291" tIns="32146" rIns="64291" bIns="32146"/>
            <a:lstStyle/>
            <a:p>
              <a:pPr algn="r" rtl="1"/>
              <a:endParaRPr lang="fr-FR" sz="3200"/>
            </a:p>
          </p:txBody>
        </p:sp>
        <p:sp>
          <p:nvSpPr>
            <p:cNvPr id="12" name="Line 21"/>
            <p:cNvSpPr>
              <a:spLocks noChangeShapeType="1"/>
            </p:cNvSpPr>
            <p:nvPr/>
          </p:nvSpPr>
          <p:spPr bwMode="auto">
            <a:xfrm>
              <a:off x="2769" y="1522"/>
              <a:ext cx="0" cy="414"/>
            </a:xfrm>
            <a:prstGeom prst="line">
              <a:avLst/>
            </a:prstGeom>
            <a:noFill/>
            <a:ln w="76200" cmpd="tri">
              <a:solidFill>
                <a:schemeClr val="tx1"/>
              </a:solidFill>
              <a:round/>
              <a:headEnd/>
              <a:tailEnd/>
            </a:ln>
          </p:spPr>
          <p:txBody>
            <a:bodyPr lIns="64291" tIns="32146" rIns="64291" bIns="32146"/>
            <a:lstStyle/>
            <a:p>
              <a:pPr algn="r" rtl="1"/>
              <a:endParaRPr lang="fr-FR" sz="3200"/>
            </a:p>
          </p:txBody>
        </p:sp>
        <p:sp>
          <p:nvSpPr>
            <p:cNvPr id="13" name="Line 22"/>
            <p:cNvSpPr>
              <a:spLocks noChangeShapeType="1"/>
            </p:cNvSpPr>
            <p:nvPr/>
          </p:nvSpPr>
          <p:spPr bwMode="auto">
            <a:xfrm>
              <a:off x="3650" y="1682"/>
              <a:ext cx="0" cy="254"/>
            </a:xfrm>
            <a:prstGeom prst="line">
              <a:avLst/>
            </a:prstGeom>
            <a:noFill/>
            <a:ln w="76200" cmpd="tri">
              <a:solidFill>
                <a:schemeClr val="tx1"/>
              </a:solidFill>
              <a:round/>
              <a:headEnd/>
              <a:tailEnd/>
            </a:ln>
          </p:spPr>
          <p:txBody>
            <a:bodyPr lIns="64291" tIns="32146" rIns="64291" bIns="32146"/>
            <a:lstStyle/>
            <a:p>
              <a:pPr algn="r" rtl="1"/>
              <a:endParaRPr lang="fr-FR" sz="3200"/>
            </a:p>
          </p:txBody>
        </p:sp>
        <p:sp>
          <p:nvSpPr>
            <p:cNvPr id="14" name="Line 23"/>
            <p:cNvSpPr>
              <a:spLocks noChangeShapeType="1"/>
            </p:cNvSpPr>
            <p:nvPr/>
          </p:nvSpPr>
          <p:spPr bwMode="auto">
            <a:xfrm>
              <a:off x="4810" y="1682"/>
              <a:ext cx="0" cy="254"/>
            </a:xfrm>
            <a:prstGeom prst="line">
              <a:avLst/>
            </a:prstGeom>
            <a:noFill/>
            <a:ln w="76200" cmpd="tri">
              <a:solidFill>
                <a:schemeClr val="tx1"/>
              </a:solidFill>
              <a:round/>
              <a:headEnd/>
              <a:tailEnd/>
            </a:ln>
          </p:spPr>
          <p:txBody>
            <a:bodyPr lIns="64291" tIns="32146" rIns="64291" bIns="32146"/>
            <a:lstStyle/>
            <a:p>
              <a:pPr algn="r" rtl="1"/>
              <a:endParaRPr lang="fr-FR" sz="320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nodeType="clickEffect">
                                  <p:stCondLst>
                                    <p:cond delay="0"/>
                                  </p:stCondLst>
                                  <p:childTnLst>
                                    <p:animEffect transition="out" filter="diamond(i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r>
              <a:rPr lang="ar-SA" b="1" dirty="0" smtClean="0"/>
              <a:t>الاستثمار</a:t>
            </a:r>
            <a:r>
              <a:rPr lang="ar-DZ" b="1" dirty="0" err="1" smtClean="0"/>
              <a:t>:</a:t>
            </a:r>
            <a:r>
              <a:rPr lang="ar-DZ" b="1" dirty="0" smtClean="0"/>
              <a:t> </a:t>
            </a:r>
            <a:r>
              <a:rPr lang="ar-SA" b="1" dirty="0" smtClean="0"/>
              <a:t>يحتوي هذا الحقل على مجالات عدة، تتطلب من المتخصص بهذا المجال معرفة المواضيع</a:t>
            </a:r>
            <a:r>
              <a:rPr lang="ar-DZ" b="1" dirty="0" smtClean="0"/>
              <a:t> </a:t>
            </a:r>
            <a:r>
              <a:rPr lang="ar-SA" b="1" dirty="0" smtClean="0"/>
              <a:t>المتعلقة ببيوت السمسرة كافة، التي تختص ببيع أو تحليل الأوراق المالية</a:t>
            </a:r>
            <a:r>
              <a:rPr lang="ar-DZ" b="1" dirty="0" err="1" smtClean="0"/>
              <a:t>،</a:t>
            </a:r>
            <a:r>
              <a:rPr lang="ar-DZ" b="1" dirty="0" smtClean="0"/>
              <a:t> </a:t>
            </a:r>
            <a:r>
              <a:rPr lang="ar-SA" b="1" dirty="0" smtClean="0"/>
              <a:t>والتعرف على إدارة</a:t>
            </a:r>
            <a:r>
              <a:rPr lang="ar-DZ" b="1" dirty="0" smtClean="0"/>
              <a:t> </a:t>
            </a:r>
            <a:r>
              <a:rPr lang="ar-SA" b="1" dirty="0" smtClean="0"/>
              <a:t>استثمارات البنوك وصناديق الادخار</a:t>
            </a:r>
            <a:r>
              <a:rPr lang="ar-DZ" b="1" dirty="0" err="1" smtClean="0"/>
              <a:t>،</a:t>
            </a:r>
            <a:r>
              <a:rPr lang="ar-SA" b="1" dirty="0" smtClean="0"/>
              <a:t> كما أنه يتطلب المعرفة بكيفية إدارة واستثمار أموال شركات</a:t>
            </a:r>
            <a:r>
              <a:rPr lang="ar-DZ" b="1" dirty="0" smtClean="0"/>
              <a:t> </a:t>
            </a:r>
            <a:r>
              <a:rPr lang="ar-SA" b="1" dirty="0" smtClean="0"/>
              <a:t>التأمين، وتكوين محفظتها الاستثمارية أو المالية، أو التخصص بكيفية استثمار أموال صناديق التقاعد.</a:t>
            </a:r>
            <a:endParaRPr lang="fr-F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13267</TotalTime>
  <Words>2640</Words>
  <Application>Microsoft Office PowerPoint</Application>
  <PresentationFormat>Affichage à l'écran (4:3)</PresentationFormat>
  <Paragraphs>163</Paragraphs>
  <Slides>39</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39</vt:i4>
      </vt:variant>
    </vt:vector>
  </HeadingPairs>
  <TitlesOfParts>
    <vt:vector size="41" baseType="lpstr">
      <vt:lpstr>Thème Office</vt:lpstr>
      <vt:lpstr>ClipArt</vt:lpstr>
      <vt:lpstr>المحور الأول: مدخل إلى العلوم المالية</vt:lpstr>
      <vt:lpstr>أولا: تعريف المالية وأهمية العلوم المالية</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ثانيا: موقع النظرية المالية من النظرية الاقتصادية</vt:lpstr>
      <vt:lpstr>Diapositive 15</vt:lpstr>
      <vt:lpstr>Diapositive 16</vt:lpstr>
      <vt:lpstr>ظهور النظرية المالية الحديثة</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التعريف بالمادة ومدخل إلى العلوم المالية</dc:title>
  <dc:creator>LATITUDE6330</dc:creator>
  <cp:lastModifiedBy>LATITUDE6330</cp:lastModifiedBy>
  <cp:revision>239</cp:revision>
  <dcterms:created xsi:type="dcterms:W3CDTF">2024-01-30T20:47:22Z</dcterms:created>
  <dcterms:modified xsi:type="dcterms:W3CDTF">2024-02-12T08:25:08Z</dcterms:modified>
</cp:coreProperties>
</file>