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70" r:id="rId10"/>
    <p:sldId id="272" r:id="rId11"/>
    <p:sldId id="273" r:id="rId12"/>
    <p:sldId id="274" r:id="rId13"/>
    <p:sldId id="276" r:id="rId14"/>
    <p:sldId id="277" r:id="rId15"/>
    <p:sldId id="278" r:id="rId16"/>
    <p:sldId id="279" r:id="rId17"/>
    <p:sldId id="280" r:id="rId18"/>
    <p:sldId id="281" r:id="rId19"/>
    <p:sldId id="285" r:id="rId20"/>
    <p:sldId id="286" r:id="rId21"/>
    <p:sldId id="287" r:id="rId22"/>
    <p:sldId id="288" r:id="rId23"/>
    <p:sldId id="289" r:id="rId24"/>
    <p:sldId id="275" r:id="rId25"/>
    <p:sldId id="282" r:id="rId26"/>
    <p:sldId id="283" r:id="rId27"/>
    <p:sldId id="284" r:id="rId28"/>
    <p:sldId id="290" r:id="rId29"/>
    <p:sldId id="291" r:id="rId30"/>
    <p:sldId id="292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00"/>
    <a:srgbClr val="FFCC66"/>
    <a:srgbClr val="CC6600"/>
    <a:srgbClr val="996633"/>
    <a:srgbClr val="993300"/>
    <a:srgbClr val="FFCC99"/>
    <a:srgbClr val="CC99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51" autoAdjust="0"/>
    <p:restoredTop sz="91005" autoAdjust="0"/>
  </p:normalViewPr>
  <p:slideViewPr>
    <p:cSldViewPr>
      <p:cViewPr>
        <p:scale>
          <a:sx n="77" d="100"/>
          <a:sy n="77" d="100"/>
        </p:scale>
        <p:origin x="-94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C800AB8-89B4-4141-A30A-2BD2B59E31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52A335-C79E-40A9-9FCF-756CD79C8715}" type="slidenum">
              <a:rPr lang="fr-FR" smtClean="0"/>
              <a:pPr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9851AF-E9A3-4595-A30E-09BA7DA38182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 smtClean="0">
              <a:latin typeface="Arial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CAB162-F3F0-4EF8-9EAA-C178D201AD7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264742-AB70-4CC1-A10A-98676E5294F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5EC284-E9AE-4BF0-9D70-B183661786A9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6E4DAB-34A2-4F81-A289-F87B00209832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885FD-B546-4AE0-B377-502C9C168BDA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8FDB87-40E5-4BB6-B69F-ACB8C368C38D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5AE972-F9D8-467D-A474-2DCD8697985E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2A2833-222B-449C-86C7-4FCDA2868DA0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35DC7D-9F69-43E1-85BD-32246F7CE718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5AE8C3-42D5-456B-AEFC-E1DF04C2016E}" type="slidenum">
              <a:rPr lang="fr-FR" smtClean="0"/>
              <a:pPr>
                <a:defRPr/>
              </a:pPr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BA160D-2EC6-4F4A-8157-FF7C24323964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BBC7C1-37F3-4C4F-A803-00991FCB956C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F34FFF-8D98-45C0-9C4E-D852059E95E8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1840BA-150A-4240-8D51-90A5D3527B2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79EDC7-5FA9-44B1-80B8-0F5ABCB8E09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08B4BF-81D9-46C8-AD7C-BA582C6F620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AAD39-ECA3-4D0C-8ED9-C3BCB5CEE7D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F67FB7-8457-4E34-B368-FF08BE4B28A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486103-0921-4CAD-B485-3D3A575BEDC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DF7387-E0EE-40BC-ACC5-90314AAF9A2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4572000" y="5275263"/>
            <a:ext cx="4603750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0" y="268288"/>
            <a:ext cx="8915400" cy="6589712"/>
          </a:xfrm>
          <a:prstGeom prst="rtTriangl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875" y="15240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fr-FR">
              <a:latin typeface="Times New Roman" pitchFamily="18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2925" y="3228975"/>
            <a:ext cx="0" cy="3627438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837363" y="-9525"/>
            <a:ext cx="330200" cy="6875463"/>
            <a:chOff x="4307" y="-6"/>
            <a:chExt cx="208" cy="4331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325" y="4234"/>
              <a:ext cx="48" cy="9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307" y="1920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4499" y="2112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307" y="2688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307" y="3456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4499" y="2880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499" y="3648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4307" y="-6"/>
              <a:ext cx="48" cy="6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499" y="-5"/>
              <a:ext cx="16" cy="256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307" y="300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307" y="1068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499" y="492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499" y="1260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fr-FR">
                <a:latin typeface="Arial" charset="0"/>
                <a:cs typeface="+mn-cs"/>
              </a:endParaRPr>
            </a:p>
          </p:txBody>
        </p:sp>
      </p:grpSp>
      <p:sp>
        <p:nvSpPr>
          <p:cNvPr id="22" name="AutoShape 3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5400000">
            <a:off x="7456488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eaLnBrk="0" hangingPunct="0">
              <a:defRPr/>
            </a:pPr>
            <a:endParaRPr kumimoji="0" lang="fr-FR">
              <a:latin typeface="Times New Roman" pitchFamily="18" charset="0"/>
              <a:cs typeface="+mn-cs"/>
            </a:endParaRPr>
          </a:p>
        </p:txBody>
      </p:sp>
      <p:sp>
        <p:nvSpPr>
          <p:cNvPr id="23" name="Freeform 50"/>
          <p:cNvSpPr>
            <a:spLocks/>
          </p:cNvSpPr>
          <p:nvPr/>
        </p:nvSpPr>
        <p:spPr bwMode="auto">
          <a:xfrm>
            <a:off x="187325" y="404813"/>
            <a:ext cx="7489825" cy="5541962"/>
          </a:xfrm>
          <a:custGeom>
            <a:avLst/>
            <a:gdLst/>
            <a:ahLst/>
            <a:cxnLst>
              <a:cxn ang="0">
                <a:pos x="4718" y="3491"/>
              </a:cxn>
              <a:cxn ang="0">
                <a:pos x="4718" y="0"/>
              </a:cxn>
              <a:cxn ang="0">
                <a:pos x="0" y="0"/>
              </a:cxn>
            </a:cxnLst>
            <a:rect l="0" t="0" r="r" b="b"/>
            <a:pathLst>
              <a:path w="4718" h="3491">
                <a:moveTo>
                  <a:pt x="4718" y="3491"/>
                </a:moveTo>
                <a:lnTo>
                  <a:pt x="4718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4" name="Rectangle 51"/>
          <p:cNvSpPr>
            <a:spLocks noChangeArrowheads="1"/>
          </p:cNvSpPr>
          <p:nvPr/>
        </p:nvSpPr>
        <p:spPr bwMode="auto">
          <a:xfrm>
            <a:off x="20638" y="16764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25" name="Arc 42"/>
          <p:cNvSpPr>
            <a:spLocks/>
          </p:cNvSpPr>
          <p:nvPr/>
        </p:nvSpPr>
        <p:spPr bwMode="auto">
          <a:xfrm flipH="1">
            <a:off x="5867400" y="3175"/>
            <a:ext cx="3429000" cy="6851650"/>
          </a:xfrm>
          <a:custGeom>
            <a:avLst/>
            <a:gdLst>
              <a:gd name="G0" fmla="+- 0 0 0"/>
              <a:gd name="G1" fmla="+- 21577 0 0"/>
              <a:gd name="G2" fmla="+- 21600 0 0"/>
              <a:gd name="T0" fmla="*/ 1003 w 21600"/>
              <a:gd name="T1" fmla="*/ 0 h 43161"/>
              <a:gd name="T2" fmla="*/ 820 w 21600"/>
              <a:gd name="T3" fmla="*/ 43161 h 43161"/>
              <a:gd name="T4" fmla="*/ 0 w 21600"/>
              <a:gd name="T5" fmla="*/ 21577 h 4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28650" y="3171825"/>
            <a:ext cx="4970463" cy="2044700"/>
          </a:xfrm>
        </p:spPr>
        <p:txBody>
          <a:bodyPr/>
          <a:lstStyle>
            <a:lvl1pPr marL="0" indent="0">
              <a:lnSpc>
                <a:spcPct val="85000"/>
              </a:lnSpc>
              <a:buFont typeface="Wingdings" pitchFamily="2" charset="2"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ctrTitle" sz="quarter"/>
          </p:nvPr>
        </p:nvSpPr>
        <p:spPr>
          <a:xfrm>
            <a:off x="419100" y="1524000"/>
            <a:ext cx="847725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5257800"/>
            <a:ext cx="3908425" cy="3429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" name="Rectangle 31"/>
          <p:cNvSpPr>
            <a:spLocks noGrp="1" noChangeArrowheads="1"/>
          </p:cNvSpPr>
          <p:nvPr>
            <p:ph type="ftr" sz="quarter" idx="11"/>
          </p:nvPr>
        </p:nvSpPr>
        <p:spPr>
          <a:xfrm>
            <a:off x="685800" y="5638800"/>
            <a:ext cx="3908425" cy="304800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28" name="Rectangle 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5825" y="6356350"/>
            <a:ext cx="1908175" cy="501650"/>
          </a:xfrm>
        </p:spPr>
        <p:txBody>
          <a:bodyPr wrap="none" lIns="46038" tIns="46038" rIns="46038" bIns="46038"/>
          <a:lstStyle>
            <a:lvl2pPr lvl="1" algn="r" eaLnBrk="0" hangingPunct="0">
              <a:lnSpc>
                <a:spcPct val="110000"/>
              </a:lnSpc>
              <a:defRPr sz="1400">
                <a:latin typeface="Arial" pitchFamily="34" charset="0"/>
                <a:cs typeface="Arial" pitchFamily="34" charset="0"/>
              </a:defRPr>
            </a:lvl2pPr>
          </a:lstStyle>
          <a:p>
            <a:pPr lvl="1">
              <a:defRPr/>
            </a:pPr>
            <a:fld id="{291AE0FD-A13F-4D35-B0E6-05CC481510BF}" type="slidenum">
              <a:rPr lang="fr-FR"/>
              <a:pPr lvl="1"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B033-9A10-4CE2-9D2C-9542EC8C77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7188" y="1081088"/>
            <a:ext cx="2105025" cy="491013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90525" y="1081088"/>
            <a:ext cx="6164263" cy="49101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5212-FC96-4022-A24E-D9F3757F1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D73-27AD-4C48-B257-1E6B61C6C5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F4261-4261-4645-AB94-14A5BCD8D4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69925" y="2574925"/>
            <a:ext cx="2397125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19450" y="2574925"/>
            <a:ext cx="2398713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2C609-7738-4471-BB86-F1A487DED3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8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DEB40-EE4A-4008-BEF6-D8A49AAE2C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4CBEA-871A-42AD-A4DB-69DAA415AB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3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36E1F-7F30-437E-85DF-AA7EBD2045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9FE5-B8E4-4707-9161-0FCEF7FF9B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D31B-6F3C-4026-9DC0-3465EFA625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AutoShape 58"/>
          <p:cNvSpPr>
            <a:spLocks noChangeArrowheads="1"/>
          </p:cNvSpPr>
          <p:nvPr/>
        </p:nvSpPr>
        <p:spPr bwMode="auto">
          <a:xfrm>
            <a:off x="0" y="265113"/>
            <a:ext cx="8915400" cy="6589712"/>
          </a:xfrm>
          <a:prstGeom prst="rtTriangle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5638800" y="5275263"/>
            <a:ext cx="3389313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15875" y="10668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1081088"/>
            <a:ext cx="842168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30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574925"/>
            <a:ext cx="49482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55" name="AutoShape 31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6200000" flipH="1">
            <a:off x="6965951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57" name="AutoShape 3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 rot="16200000" flipH="1">
            <a:off x="6537326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59" name="AutoShape 35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 rot="16200000" flipH="1">
            <a:off x="6403976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8575" y="6119813"/>
            <a:ext cx="3908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ar-DZ"/>
              <a:t>عيسى حيرش       الاتصال</a:t>
            </a:r>
            <a:endParaRPr lang="fr-FR"/>
          </a:p>
        </p:txBody>
      </p:sp>
      <p:sp>
        <p:nvSpPr>
          <p:cNvPr id="107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E70C06F-29EA-47F9-98B4-D139C011AE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79" name="Arc 55"/>
          <p:cNvSpPr>
            <a:spLocks/>
          </p:cNvSpPr>
          <p:nvPr/>
        </p:nvSpPr>
        <p:spPr bwMode="auto">
          <a:xfrm flipH="1">
            <a:off x="5719763" y="3175"/>
            <a:ext cx="3429000" cy="6851650"/>
          </a:xfrm>
          <a:custGeom>
            <a:avLst/>
            <a:gdLst>
              <a:gd name="G0" fmla="+- 0 0 0"/>
              <a:gd name="G1" fmla="+- 21577 0 0"/>
              <a:gd name="G2" fmla="+- 21600 0 0"/>
              <a:gd name="T0" fmla="*/ 1003 w 21600"/>
              <a:gd name="T1" fmla="*/ 0 h 43161"/>
              <a:gd name="T2" fmla="*/ 820 w 21600"/>
              <a:gd name="T3" fmla="*/ 43161 h 43161"/>
              <a:gd name="T4" fmla="*/ 0 w 21600"/>
              <a:gd name="T5" fmla="*/ 21577 h 4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53" name="AutoShape 2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5400000">
            <a:off x="7456488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92" name="Arc 68"/>
          <p:cNvSpPr>
            <a:spLocks/>
          </p:cNvSpPr>
          <p:nvPr/>
        </p:nvSpPr>
        <p:spPr bwMode="auto">
          <a:xfrm flipV="1">
            <a:off x="6932613" y="-838200"/>
            <a:ext cx="2211387" cy="2362200"/>
          </a:xfrm>
          <a:custGeom>
            <a:avLst/>
            <a:gdLst>
              <a:gd name="G0" fmla="+- 20223 0 0"/>
              <a:gd name="G1" fmla="+- 21599 0 0"/>
              <a:gd name="G2" fmla="+- 21600 0 0"/>
              <a:gd name="T0" fmla="*/ 0 w 20223"/>
              <a:gd name="T1" fmla="*/ 14009 h 21599"/>
              <a:gd name="T2" fmla="*/ 19986 w 20223"/>
              <a:gd name="T3" fmla="*/ 0 h 21599"/>
              <a:gd name="T4" fmla="*/ 20223 w 20223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223" h="21599" fill="none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</a:path>
              <a:path w="20223" h="21599" stroke="0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  <a:lnTo>
                  <a:pt x="20223" y="21599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93" name="Line 69"/>
          <p:cNvSpPr>
            <a:spLocks noChangeShapeType="1"/>
          </p:cNvSpPr>
          <p:nvPr/>
        </p:nvSpPr>
        <p:spPr bwMode="auto">
          <a:xfrm rot="2975352" flipH="1">
            <a:off x="6092825" y="1331913"/>
            <a:ext cx="3608388" cy="301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94" name="Line 70"/>
          <p:cNvSpPr>
            <a:spLocks noChangeShapeType="1"/>
          </p:cNvSpPr>
          <p:nvPr/>
        </p:nvSpPr>
        <p:spPr bwMode="auto">
          <a:xfrm>
            <a:off x="7243763" y="-12700"/>
            <a:ext cx="1587" cy="68119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  <p:sp>
        <p:nvSpPr>
          <p:cNvPr id="1095" name="Line 71"/>
          <p:cNvSpPr>
            <a:spLocks noChangeShapeType="1"/>
          </p:cNvSpPr>
          <p:nvPr/>
        </p:nvSpPr>
        <p:spPr bwMode="auto">
          <a:xfrm>
            <a:off x="0" y="5969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fr-FR">
              <a:latin typeface="Arial" charset="0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ransition spd="med">
    <p:wipe dir="r"/>
  </p:transition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95536" y="1484784"/>
            <a:ext cx="8477250" cy="1371600"/>
          </a:xfrm>
          <a:noFill/>
        </p:spPr>
        <p:txBody>
          <a:bodyPr/>
          <a:lstStyle/>
          <a:p>
            <a:pPr algn="ctr" eaLnBrk="1" hangingPunct="1"/>
            <a:r>
              <a:rPr lang="ar-DZ" sz="6000" dirty="0" smtClean="0"/>
              <a:t>الاتصال</a:t>
            </a:r>
            <a:endParaRPr lang="fr-FR" sz="60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مربع نص 2"/>
          <p:cNvSpPr txBox="1">
            <a:spLocks noChangeArrowheads="1"/>
          </p:cNvSpPr>
          <p:nvPr/>
        </p:nvSpPr>
        <p:spPr bwMode="auto">
          <a:xfrm>
            <a:off x="5214938" y="1000125"/>
            <a:ext cx="2941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/>
              <a:t>الاتصال حسب نوع الرسالة</a:t>
            </a:r>
          </a:p>
        </p:txBody>
      </p:sp>
      <p:sp>
        <p:nvSpPr>
          <p:cNvPr id="12292" name="مربع نص 3"/>
          <p:cNvSpPr txBox="1">
            <a:spLocks noChangeArrowheads="1"/>
          </p:cNvSpPr>
          <p:nvPr/>
        </p:nvSpPr>
        <p:spPr bwMode="auto">
          <a:xfrm>
            <a:off x="5143500" y="1857375"/>
            <a:ext cx="2120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 الشفوي</a:t>
            </a:r>
          </a:p>
        </p:txBody>
      </p:sp>
      <p:sp>
        <p:nvSpPr>
          <p:cNvPr id="12293" name="مربع نص 6"/>
          <p:cNvSpPr txBox="1">
            <a:spLocks noChangeArrowheads="1"/>
          </p:cNvSpPr>
          <p:nvPr/>
        </p:nvSpPr>
        <p:spPr bwMode="auto">
          <a:xfrm>
            <a:off x="1143000" y="2643188"/>
            <a:ext cx="5357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يكون عموما وجها لوجه (ويمكن عن طريق الهاتف).</a:t>
            </a:r>
          </a:p>
        </p:txBody>
      </p:sp>
      <p:sp>
        <p:nvSpPr>
          <p:cNvPr id="12294" name="مربع نص 7"/>
          <p:cNvSpPr txBox="1">
            <a:spLocks noChangeArrowheads="1"/>
          </p:cNvSpPr>
          <p:nvPr/>
        </p:nvSpPr>
        <p:spPr bwMode="auto">
          <a:xfrm>
            <a:off x="1143000" y="3149600"/>
            <a:ext cx="535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تستعمل فيه الكلمات الشفوية للتعبير</a:t>
            </a:r>
          </a:p>
        </p:txBody>
      </p:sp>
      <p:sp>
        <p:nvSpPr>
          <p:cNvPr id="12295" name="مربع نص 8"/>
          <p:cNvSpPr txBox="1">
            <a:spLocks noChangeArrowheads="1"/>
          </p:cNvSpPr>
          <p:nvPr/>
        </p:nvSpPr>
        <p:spPr bwMode="auto">
          <a:xfrm>
            <a:off x="1106488" y="3681413"/>
            <a:ext cx="5357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يمثل تقريبا 90 </a:t>
            </a:r>
            <a:r>
              <a:rPr lang="fr-FR"/>
              <a:t>%</a:t>
            </a:r>
            <a:r>
              <a:rPr lang="ar-SA"/>
              <a:t> من إجمالي الوقت المخصص للاتصال في الإدارة</a:t>
            </a:r>
          </a:p>
        </p:txBody>
      </p:sp>
      <p:sp>
        <p:nvSpPr>
          <p:cNvPr id="12296" name="مربع نص 9"/>
          <p:cNvSpPr txBox="1">
            <a:spLocks noChangeArrowheads="1"/>
          </p:cNvSpPr>
          <p:nvPr/>
        </p:nvSpPr>
        <p:spPr bwMode="auto">
          <a:xfrm>
            <a:off x="1117600" y="4619625"/>
            <a:ext cx="53578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يتميز بالسرعة، والفعالية، وسرعة الحصول على التغذية العكسية وسرعة التصحيح... </a:t>
            </a:r>
          </a:p>
        </p:txBody>
      </p:sp>
      <p:sp>
        <p:nvSpPr>
          <p:cNvPr id="12297" name="مربع نص 2"/>
          <p:cNvSpPr txBox="1">
            <a:spLocks noChangeArrowheads="1"/>
          </p:cNvSpPr>
          <p:nvPr/>
        </p:nvSpPr>
        <p:spPr bwMode="auto">
          <a:xfrm>
            <a:off x="5643563" y="142875"/>
            <a:ext cx="2941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b="1">
                <a:solidFill>
                  <a:srgbClr val="FFFF00"/>
                </a:solidFill>
              </a:rPr>
              <a:t>الاتصالات الرسمية </a:t>
            </a:r>
            <a:endParaRPr lang="ar-SA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مربع نص 2"/>
          <p:cNvSpPr txBox="1">
            <a:spLocks noChangeArrowheads="1"/>
          </p:cNvSpPr>
          <p:nvPr/>
        </p:nvSpPr>
        <p:spPr bwMode="auto">
          <a:xfrm>
            <a:off x="4500563" y="642938"/>
            <a:ext cx="29416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 المكتوب</a:t>
            </a:r>
          </a:p>
        </p:txBody>
      </p:sp>
      <p:sp>
        <p:nvSpPr>
          <p:cNvPr id="13316" name="مربع نص 3"/>
          <p:cNvSpPr txBox="1">
            <a:spLocks noChangeArrowheads="1"/>
          </p:cNvSpPr>
          <p:nvPr/>
        </p:nvSpPr>
        <p:spPr bwMode="auto">
          <a:xfrm>
            <a:off x="4429125" y="2714625"/>
            <a:ext cx="2941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 غير اللفظي </a:t>
            </a:r>
          </a:p>
        </p:txBody>
      </p:sp>
      <p:sp>
        <p:nvSpPr>
          <p:cNvPr id="13317" name="مربع نص 4"/>
          <p:cNvSpPr txBox="1">
            <a:spLocks noChangeArrowheads="1"/>
          </p:cNvSpPr>
          <p:nvPr/>
        </p:nvSpPr>
        <p:spPr bwMode="auto">
          <a:xfrm>
            <a:off x="2286000" y="1428750"/>
            <a:ext cx="5000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تبث الرسالة المطلوب إرسالها بشكل مكتوب</a:t>
            </a:r>
          </a:p>
        </p:txBody>
      </p:sp>
      <p:sp>
        <p:nvSpPr>
          <p:cNvPr id="13318" name="مربع نص 5"/>
          <p:cNvSpPr txBox="1">
            <a:spLocks noChangeArrowheads="1"/>
          </p:cNvSpPr>
          <p:nvPr/>
        </p:nvSpPr>
        <p:spPr bwMode="auto">
          <a:xfrm>
            <a:off x="1285875" y="3443288"/>
            <a:ext cx="59864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تبث الرسالة بغير الألفاظ (لا شفوية ولا كتابية)، وتعتمد على الحركات الجسمية (الإشارة، النظرة، تعبير الوجه...)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مربع نص 2"/>
          <p:cNvSpPr txBox="1">
            <a:spLocks noChangeArrowheads="1"/>
          </p:cNvSpPr>
          <p:nvPr/>
        </p:nvSpPr>
        <p:spPr bwMode="auto">
          <a:xfrm>
            <a:off x="4286250" y="714375"/>
            <a:ext cx="2941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>
                <a:solidFill>
                  <a:srgbClr val="FFFF00"/>
                </a:solidFill>
              </a:rPr>
              <a:t>الاتصال حسب الاتجاهات</a:t>
            </a:r>
          </a:p>
        </p:txBody>
      </p:sp>
      <p:sp>
        <p:nvSpPr>
          <p:cNvPr id="14340" name="مربع نص 3"/>
          <p:cNvSpPr txBox="1">
            <a:spLocks noChangeArrowheads="1"/>
          </p:cNvSpPr>
          <p:nvPr/>
        </p:nvSpPr>
        <p:spPr bwMode="auto">
          <a:xfrm>
            <a:off x="3643313" y="1571625"/>
            <a:ext cx="357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الاتصالات الصاعدة</a:t>
            </a:r>
          </a:p>
        </p:txBody>
      </p:sp>
      <p:sp>
        <p:nvSpPr>
          <p:cNvPr id="14341" name="مربع نص 4"/>
          <p:cNvSpPr txBox="1">
            <a:spLocks noChangeArrowheads="1"/>
          </p:cNvSpPr>
          <p:nvPr/>
        </p:nvSpPr>
        <p:spPr bwMode="auto">
          <a:xfrm>
            <a:off x="3630613" y="2139950"/>
            <a:ext cx="357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الاتصالات النازلة</a:t>
            </a:r>
          </a:p>
        </p:txBody>
      </p:sp>
      <p:sp>
        <p:nvSpPr>
          <p:cNvPr id="14342" name="مربع نص 5"/>
          <p:cNvSpPr txBox="1">
            <a:spLocks noChangeArrowheads="1"/>
          </p:cNvSpPr>
          <p:nvPr/>
        </p:nvSpPr>
        <p:spPr bwMode="auto">
          <a:xfrm>
            <a:off x="3617913" y="2720975"/>
            <a:ext cx="357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الاتصالات الأفقية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مربع نص 3"/>
          <p:cNvSpPr txBox="1">
            <a:spLocks noChangeArrowheads="1"/>
          </p:cNvSpPr>
          <p:nvPr/>
        </p:nvSpPr>
        <p:spPr bwMode="auto">
          <a:xfrm>
            <a:off x="3714750" y="571500"/>
            <a:ext cx="357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الاتصالات الصاعدة</a:t>
            </a:r>
          </a:p>
        </p:txBody>
      </p:sp>
      <p:sp>
        <p:nvSpPr>
          <p:cNvPr id="15364" name="مربع نص 3"/>
          <p:cNvSpPr txBox="1">
            <a:spLocks noChangeArrowheads="1"/>
          </p:cNvSpPr>
          <p:nvPr/>
        </p:nvSpPr>
        <p:spPr bwMode="auto">
          <a:xfrm>
            <a:off x="1357313" y="1571625"/>
            <a:ext cx="5857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تتضمن رسائل من مستوى إداري إلى مستوى أعلى منه في إطار الهرم التنظيمي  </a:t>
            </a:r>
            <a:endParaRPr lang="ar-SA"/>
          </a:p>
        </p:txBody>
      </p:sp>
      <p:sp>
        <p:nvSpPr>
          <p:cNvPr id="15365" name="مربع نص 3"/>
          <p:cNvSpPr txBox="1">
            <a:spLocks noChangeArrowheads="1"/>
          </p:cNvSpPr>
          <p:nvPr/>
        </p:nvSpPr>
        <p:spPr bwMode="auto">
          <a:xfrm>
            <a:off x="1357313" y="2714625"/>
            <a:ext cx="5857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تعتبر الاتصالات الصاعدة مهمة جدا بالنسبة للمؤسسة لأنها تحمل آراء المرؤوسين والمنفذين وكذا تقديرهم للأمور، وتقاريرهم عن العمل وشكواهم ...  </a:t>
            </a:r>
            <a:endParaRPr lang="ar-SA"/>
          </a:p>
        </p:txBody>
      </p:sp>
      <p:sp>
        <p:nvSpPr>
          <p:cNvPr id="15366" name="ZoneTexte 5"/>
          <p:cNvSpPr txBox="1">
            <a:spLocks noChangeArrowheads="1"/>
          </p:cNvSpPr>
          <p:nvPr/>
        </p:nvSpPr>
        <p:spPr bwMode="auto">
          <a:xfrm>
            <a:off x="1285875" y="41433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تحمل جزءا مهما من التغذية العكسية </a:t>
            </a:r>
            <a:endParaRPr lang="fr-FR"/>
          </a:p>
        </p:txBody>
      </p:sp>
      <p:sp>
        <p:nvSpPr>
          <p:cNvPr id="7" name="Flèche gauche 6"/>
          <p:cNvSpPr/>
          <p:nvPr/>
        </p:nvSpPr>
        <p:spPr bwMode="auto">
          <a:xfrm>
            <a:off x="5857875" y="4000500"/>
            <a:ext cx="571500" cy="785813"/>
          </a:xfrm>
          <a:prstGeom prst="leftArrow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oneTexte 2"/>
          <p:cNvSpPr txBox="1">
            <a:spLocks noChangeArrowheads="1"/>
          </p:cNvSpPr>
          <p:nvPr/>
        </p:nvSpPr>
        <p:spPr bwMode="auto">
          <a:xfrm>
            <a:off x="2286000" y="571500"/>
            <a:ext cx="4929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أنواع الاتصالات الصاعدة</a:t>
            </a:r>
            <a:endParaRPr lang="fr-FR"/>
          </a:p>
        </p:txBody>
      </p:sp>
      <p:sp>
        <p:nvSpPr>
          <p:cNvPr id="16388" name="ZoneTexte 3"/>
          <p:cNvSpPr txBox="1">
            <a:spLocks noChangeArrowheads="1"/>
          </p:cNvSpPr>
          <p:nvPr/>
        </p:nvSpPr>
        <p:spPr bwMode="auto">
          <a:xfrm>
            <a:off x="4500563" y="164306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1- المشاكل والصعوبات</a:t>
            </a:r>
            <a:endParaRPr lang="fr-FR"/>
          </a:p>
        </p:txBody>
      </p:sp>
      <p:sp>
        <p:nvSpPr>
          <p:cNvPr id="16389" name="ZoneTexte 4"/>
          <p:cNvSpPr txBox="1">
            <a:spLocks noChangeArrowheads="1"/>
          </p:cNvSpPr>
          <p:nvPr/>
        </p:nvSpPr>
        <p:spPr bwMode="auto">
          <a:xfrm>
            <a:off x="428625" y="1643063"/>
            <a:ext cx="4286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DZ"/>
              <a:t>ينقل العاملون عبر هذا النوع من الاتصال المشاكل التي تصادفهم والصعوبات التي يعرفونها في العمل  وهذا فيه فائدة بالنسبة للمدير</a:t>
            </a:r>
            <a:endParaRPr lang="fr-FR"/>
          </a:p>
        </p:txBody>
      </p:sp>
      <p:sp>
        <p:nvSpPr>
          <p:cNvPr id="16390" name="ZoneTexte 5"/>
          <p:cNvSpPr txBox="1">
            <a:spLocks noChangeArrowheads="1"/>
          </p:cNvSpPr>
          <p:nvPr/>
        </p:nvSpPr>
        <p:spPr bwMode="auto">
          <a:xfrm>
            <a:off x="4572000" y="3929063"/>
            <a:ext cx="257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2- الاقتراحات</a:t>
            </a:r>
            <a:endParaRPr lang="fr-FR"/>
          </a:p>
        </p:txBody>
      </p:sp>
      <p:sp>
        <p:nvSpPr>
          <p:cNvPr id="16391" name="ZoneTexte 6"/>
          <p:cNvSpPr txBox="1">
            <a:spLocks noChangeArrowheads="1"/>
          </p:cNvSpPr>
          <p:nvPr/>
        </p:nvSpPr>
        <p:spPr bwMode="auto">
          <a:xfrm>
            <a:off x="500063" y="3857625"/>
            <a:ext cx="4286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DZ"/>
              <a:t>كما يتضمن هذا النوع أيضا اقتراحات العاملين وتقديرهم للعمل وما يحيط به</a:t>
            </a:r>
            <a:endParaRPr lang="fr-F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oneTexte 2"/>
          <p:cNvSpPr txBox="1">
            <a:spLocks noChangeArrowheads="1"/>
          </p:cNvSpPr>
          <p:nvPr/>
        </p:nvSpPr>
        <p:spPr bwMode="auto">
          <a:xfrm>
            <a:off x="5000625" y="642938"/>
            <a:ext cx="2214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3- تقارير الأداء</a:t>
            </a:r>
            <a:endParaRPr lang="fr-FR"/>
          </a:p>
        </p:txBody>
      </p:sp>
      <p:sp>
        <p:nvSpPr>
          <p:cNvPr id="17412" name="ZoneTexte 3"/>
          <p:cNvSpPr txBox="1">
            <a:spLocks noChangeArrowheads="1"/>
          </p:cNvSpPr>
          <p:nvPr/>
        </p:nvSpPr>
        <p:spPr bwMode="auto">
          <a:xfrm>
            <a:off x="500063" y="642938"/>
            <a:ext cx="4429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تلعب التقارير عن الأداء دورا مهما في التحسين، وتأتي هي الأخرى ضمن الاتصالات الصاعدة</a:t>
            </a:r>
            <a:endParaRPr lang="fr-FR"/>
          </a:p>
        </p:txBody>
      </p:sp>
      <p:sp>
        <p:nvSpPr>
          <p:cNvPr id="17413" name="ZoneTexte 4"/>
          <p:cNvSpPr txBox="1">
            <a:spLocks noChangeArrowheads="1"/>
          </p:cNvSpPr>
          <p:nvPr/>
        </p:nvSpPr>
        <p:spPr bwMode="auto">
          <a:xfrm>
            <a:off x="5000625" y="2500313"/>
            <a:ext cx="2214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4- الشكاوي ... </a:t>
            </a:r>
            <a:endParaRPr lang="fr-FR"/>
          </a:p>
        </p:txBody>
      </p:sp>
      <p:sp>
        <p:nvSpPr>
          <p:cNvPr id="17414" name="ZoneTexte 5"/>
          <p:cNvSpPr txBox="1">
            <a:spLocks noChangeArrowheads="1"/>
          </p:cNvSpPr>
          <p:nvPr/>
        </p:nvSpPr>
        <p:spPr bwMode="auto">
          <a:xfrm>
            <a:off x="500063" y="2500313"/>
            <a:ext cx="4429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من بين الاتصالات الصاعدة، للشكاوي أهمية كبيرة لأنها تمكن الإدارة من معرفة واقع العمل ووجهات نظر كثيرة والحالة النفسية للأفراد ...</a:t>
            </a:r>
            <a:endParaRPr lang="fr-FR"/>
          </a:p>
        </p:txBody>
      </p:sp>
      <p:sp>
        <p:nvSpPr>
          <p:cNvPr id="17415" name="ZoneTexte 6"/>
          <p:cNvSpPr txBox="1">
            <a:spLocks noChangeArrowheads="1"/>
          </p:cNvSpPr>
          <p:nvPr/>
        </p:nvSpPr>
        <p:spPr bwMode="auto">
          <a:xfrm>
            <a:off x="5000625" y="4500563"/>
            <a:ext cx="2214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5- النزاعات</a:t>
            </a:r>
            <a:endParaRPr lang="fr-FR"/>
          </a:p>
        </p:txBody>
      </p:sp>
      <p:sp>
        <p:nvSpPr>
          <p:cNvPr id="17416" name="ZoneTexte 7"/>
          <p:cNvSpPr txBox="1">
            <a:spLocks noChangeArrowheads="1"/>
          </p:cNvSpPr>
          <p:nvPr/>
        </p:nvSpPr>
        <p:spPr bwMode="auto">
          <a:xfrm>
            <a:off x="500063" y="4572000"/>
            <a:ext cx="4429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تعد معرفة النزاعات ضرورية بالنسبة للمدير وتمثل الاتصالات الصاعدة كيفية نقلها إلى الإدارة </a:t>
            </a:r>
            <a:endParaRPr lang="fr-F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oneTexte 2"/>
          <p:cNvSpPr txBox="1">
            <a:spLocks noChangeArrowheads="1"/>
          </p:cNvSpPr>
          <p:nvPr/>
        </p:nvSpPr>
        <p:spPr bwMode="auto">
          <a:xfrm>
            <a:off x="2286000" y="571500"/>
            <a:ext cx="4929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الاتصالات النازلة</a:t>
            </a:r>
            <a:endParaRPr lang="fr-FR"/>
          </a:p>
        </p:txBody>
      </p:sp>
      <p:sp>
        <p:nvSpPr>
          <p:cNvPr id="18436" name="مربع نص 3"/>
          <p:cNvSpPr txBox="1">
            <a:spLocks noChangeArrowheads="1"/>
          </p:cNvSpPr>
          <p:nvPr/>
        </p:nvSpPr>
        <p:spPr bwMode="auto">
          <a:xfrm>
            <a:off x="1357313" y="1571625"/>
            <a:ext cx="5857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تتضمن رسائل من مستوى إداري إلى مستوى أدنى منه في إطار الهرم التنظيمي  </a:t>
            </a:r>
            <a:endParaRPr lang="ar-SA"/>
          </a:p>
        </p:txBody>
      </p:sp>
      <p:sp>
        <p:nvSpPr>
          <p:cNvPr id="18437" name="مربع نص 3"/>
          <p:cNvSpPr txBox="1">
            <a:spLocks noChangeArrowheads="1"/>
          </p:cNvSpPr>
          <p:nvPr/>
        </p:nvSpPr>
        <p:spPr bwMode="auto">
          <a:xfrm>
            <a:off x="1357313" y="2714625"/>
            <a:ext cx="5857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تعتبر الاتصالات النازلة مهمة جدا بالنسبة للمؤسسة لأنها تحمل أوامر المديرين وتوجهاتهم، وإعلانهم عن الأهداف والآجال والتشجيع والتحفيز، وكيفية التصحيح...  </a:t>
            </a:r>
            <a:endParaRPr lang="ar-SA"/>
          </a:p>
        </p:txBody>
      </p:sp>
      <p:sp>
        <p:nvSpPr>
          <p:cNvPr id="18438" name="ZoneTexte 5"/>
          <p:cNvSpPr txBox="1">
            <a:spLocks noChangeArrowheads="1"/>
          </p:cNvSpPr>
          <p:nvPr/>
        </p:nvSpPr>
        <p:spPr bwMode="auto">
          <a:xfrm>
            <a:off x="1285875" y="41433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تحمل جزءا مهما من الممارسة الإدارية</a:t>
            </a:r>
            <a:endParaRPr lang="fr-FR"/>
          </a:p>
        </p:txBody>
      </p:sp>
      <p:sp>
        <p:nvSpPr>
          <p:cNvPr id="7" name="Flèche gauche 6"/>
          <p:cNvSpPr/>
          <p:nvPr/>
        </p:nvSpPr>
        <p:spPr bwMode="auto">
          <a:xfrm>
            <a:off x="5857875" y="4000500"/>
            <a:ext cx="571500" cy="785813"/>
          </a:xfrm>
          <a:prstGeom prst="leftArrow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fr-FR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oneTexte 2"/>
          <p:cNvSpPr txBox="1">
            <a:spLocks noChangeArrowheads="1"/>
          </p:cNvSpPr>
          <p:nvPr/>
        </p:nvSpPr>
        <p:spPr bwMode="auto">
          <a:xfrm>
            <a:off x="2286000" y="571500"/>
            <a:ext cx="4929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أنواع الاتصالات النازلة</a:t>
            </a:r>
            <a:endParaRPr lang="fr-FR"/>
          </a:p>
        </p:txBody>
      </p:sp>
      <p:sp>
        <p:nvSpPr>
          <p:cNvPr id="19460" name="ZoneTexte 3"/>
          <p:cNvSpPr txBox="1">
            <a:spLocks noChangeArrowheads="1"/>
          </p:cNvSpPr>
          <p:nvPr/>
        </p:nvSpPr>
        <p:spPr bwMode="auto">
          <a:xfrm>
            <a:off x="5286375" y="1428750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الأهداف :</a:t>
            </a:r>
            <a:endParaRPr lang="fr-FR"/>
          </a:p>
        </p:txBody>
      </p:sp>
      <p:sp>
        <p:nvSpPr>
          <p:cNvPr id="19461" name="ZoneTexte 4"/>
          <p:cNvSpPr txBox="1">
            <a:spLocks noChangeArrowheads="1"/>
          </p:cNvSpPr>
          <p:nvPr/>
        </p:nvSpPr>
        <p:spPr bwMode="auto">
          <a:xfrm>
            <a:off x="642938" y="1428750"/>
            <a:ext cx="4786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يتضمن هذا النوع من الاتصالات الإعلان عن الأهداف، وكيفية تحقيقها، وطرق وآجال تحقيقها...  </a:t>
            </a:r>
            <a:endParaRPr lang="fr-FR"/>
          </a:p>
        </p:txBody>
      </p:sp>
      <p:sp>
        <p:nvSpPr>
          <p:cNvPr id="19462" name="ZoneTexte 5"/>
          <p:cNvSpPr txBox="1">
            <a:spLocks noChangeArrowheads="1"/>
          </p:cNvSpPr>
          <p:nvPr/>
        </p:nvSpPr>
        <p:spPr bwMode="auto">
          <a:xfrm>
            <a:off x="5286375" y="2928938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العمل :</a:t>
            </a:r>
            <a:endParaRPr lang="fr-FR"/>
          </a:p>
        </p:txBody>
      </p:sp>
      <p:sp>
        <p:nvSpPr>
          <p:cNvPr id="19463" name="ZoneTexte 6"/>
          <p:cNvSpPr txBox="1">
            <a:spLocks noChangeArrowheads="1"/>
          </p:cNvSpPr>
          <p:nvPr/>
        </p:nvSpPr>
        <p:spPr bwMode="auto">
          <a:xfrm>
            <a:off x="642938" y="3000375"/>
            <a:ext cx="4786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يتضمن هذا النوع من الاتصالات تحديد كيفية العمل وطرقه وإطاره من حيث علاقات الأفراد والوظائف ... </a:t>
            </a:r>
            <a:endParaRPr lang="fr-FR"/>
          </a:p>
        </p:txBody>
      </p:sp>
      <p:sp>
        <p:nvSpPr>
          <p:cNvPr id="19464" name="ZoneTexte 7"/>
          <p:cNvSpPr txBox="1">
            <a:spLocks noChangeArrowheads="1"/>
          </p:cNvSpPr>
          <p:nvPr/>
        </p:nvSpPr>
        <p:spPr bwMode="auto">
          <a:xfrm>
            <a:off x="5286375" y="4357688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التحفيز</a:t>
            </a:r>
            <a:endParaRPr lang="fr-FR"/>
          </a:p>
        </p:txBody>
      </p:sp>
      <p:sp>
        <p:nvSpPr>
          <p:cNvPr id="19465" name="ZoneTexte 8"/>
          <p:cNvSpPr txBox="1">
            <a:spLocks noChangeArrowheads="1"/>
          </p:cNvSpPr>
          <p:nvPr/>
        </p:nvSpPr>
        <p:spPr bwMode="auto">
          <a:xfrm>
            <a:off x="642938" y="4500563"/>
            <a:ext cx="4786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من بين الاتصالات النازلة أيضا تحفيز الإدارة للمرؤوسين، وتشجيعها لهم</a:t>
            </a:r>
            <a:endParaRPr lang="fr-F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oneTexte 3"/>
          <p:cNvSpPr txBox="1">
            <a:spLocks noChangeArrowheads="1"/>
          </p:cNvSpPr>
          <p:nvPr/>
        </p:nvSpPr>
        <p:spPr bwMode="auto">
          <a:xfrm>
            <a:off x="2786063" y="142875"/>
            <a:ext cx="4429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الاتصالات الأفقية</a:t>
            </a:r>
            <a:endParaRPr lang="fr-FR"/>
          </a:p>
        </p:txBody>
      </p:sp>
      <p:sp>
        <p:nvSpPr>
          <p:cNvPr id="20484" name="ZoneTexte 5"/>
          <p:cNvSpPr txBox="1">
            <a:spLocks noChangeArrowheads="1"/>
          </p:cNvSpPr>
          <p:nvPr/>
        </p:nvSpPr>
        <p:spPr bwMode="auto">
          <a:xfrm>
            <a:off x="285750" y="571500"/>
            <a:ext cx="4643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تتمثل في تبادل الرسائل بين المدراء أو الزملاء في نفس المستوى من وظائف مختلفة أو في نفس الوظيفة وفي نفس المستوى الإداري </a:t>
            </a:r>
            <a:endParaRPr lang="fr-FR"/>
          </a:p>
        </p:txBody>
      </p:sp>
      <p:sp>
        <p:nvSpPr>
          <p:cNvPr id="20485" name="ZoneTexte 6"/>
          <p:cNvSpPr txBox="1">
            <a:spLocks noChangeArrowheads="1"/>
          </p:cNvSpPr>
          <p:nvPr/>
        </p:nvSpPr>
        <p:spPr bwMode="auto">
          <a:xfrm>
            <a:off x="2428875" y="2000250"/>
            <a:ext cx="4929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b="1"/>
              <a:t>أنواع الاتصالات الأفقية</a:t>
            </a:r>
            <a:endParaRPr lang="fr-FR" b="1"/>
          </a:p>
        </p:txBody>
      </p:sp>
      <p:sp>
        <p:nvSpPr>
          <p:cNvPr id="20486" name="ZoneTexte 7"/>
          <p:cNvSpPr txBox="1">
            <a:spLocks noChangeArrowheads="1"/>
          </p:cNvSpPr>
          <p:nvPr/>
        </p:nvSpPr>
        <p:spPr bwMode="auto">
          <a:xfrm>
            <a:off x="4071938" y="2714625"/>
            <a:ext cx="328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1- اتصالات لحل مشاكل القسم: </a:t>
            </a:r>
            <a:endParaRPr lang="fr-FR"/>
          </a:p>
        </p:txBody>
      </p:sp>
      <p:sp>
        <p:nvSpPr>
          <p:cNvPr id="20487" name="ZoneTexte 8"/>
          <p:cNvSpPr txBox="1">
            <a:spLocks noChangeArrowheads="1"/>
          </p:cNvSpPr>
          <p:nvPr/>
        </p:nvSpPr>
        <p:spPr bwMode="auto">
          <a:xfrm>
            <a:off x="285750" y="2714625"/>
            <a:ext cx="3643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وفيها كل الاتصالات التي تمكن من حل مشاكل معينة متعلقة بالعمل كطلب المساعدة، وطلب معلومات...  </a:t>
            </a:r>
            <a:endParaRPr lang="fr-FR"/>
          </a:p>
        </p:txBody>
      </p:sp>
      <p:sp>
        <p:nvSpPr>
          <p:cNvPr id="20488" name="ZoneTexte 11"/>
          <p:cNvSpPr txBox="1">
            <a:spLocks noChangeArrowheads="1"/>
          </p:cNvSpPr>
          <p:nvPr/>
        </p:nvSpPr>
        <p:spPr bwMode="auto">
          <a:xfrm>
            <a:off x="3857625" y="4429125"/>
            <a:ext cx="3500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2- اتصالات للتنسيق بين الأقسام </a:t>
            </a:r>
            <a:endParaRPr lang="fr-FR"/>
          </a:p>
        </p:txBody>
      </p:sp>
      <p:sp>
        <p:nvSpPr>
          <p:cNvPr id="20489" name="ZoneTexte 12"/>
          <p:cNvSpPr txBox="1">
            <a:spLocks noChangeArrowheads="1"/>
          </p:cNvSpPr>
          <p:nvPr/>
        </p:nvSpPr>
        <p:spPr bwMode="auto">
          <a:xfrm>
            <a:off x="0" y="4429125"/>
            <a:ext cx="3929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تتعلق بالأعمال المشتركة بين الأقسام، وتهدف إلى تمكين تحقيق الهدف المشترك (اجتماع، ...)</a:t>
            </a:r>
            <a:endParaRPr lang="fr-F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مربع نص 2"/>
          <p:cNvSpPr txBox="1">
            <a:spLocks noChangeArrowheads="1"/>
          </p:cNvSpPr>
          <p:nvPr/>
        </p:nvSpPr>
        <p:spPr bwMode="auto">
          <a:xfrm>
            <a:off x="4286250" y="1071563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شبكة اتصالات فريق العمل </a:t>
            </a:r>
          </a:p>
        </p:txBody>
      </p:sp>
      <p:sp>
        <p:nvSpPr>
          <p:cNvPr id="21508" name="مربع نص 3"/>
          <p:cNvSpPr txBox="1">
            <a:spLocks noChangeArrowheads="1"/>
          </p:cNvSpPr>
          <p:nvPr/>
        </p:nvSpPr>
        <p:spPr bwMode="auto">
          <a:xfrm>
            <a:off x="1571625" y="2181225"/>
            <a:ext cx="52403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الاتصالات بين فريق العمل ذات طابع تفاعلي بين الأعضاء وقد تكون : </a:t>
            </a:r>
          </a:p>
        </p:txBody>
      </p:sp>
      <p:sp>
        <p:nvSpPr>
          <p:cNvPr id="21509" name="مربع نص 4"/>
          <p:cNvSpPr txBox="1">
            <a:spLocks noChangeArrowheads="1"/>
          </p:cNvSpPr>
          <p:nvPr/>
        </p:nvSpPr>
        <p:spPr bwMode="auto">
          <a:xfrm>
            <a:off x="2786063" y="3181350"/>
            <a:ext cx="2786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مركزية</a:t>
            </a:r>
          </a:p>
        </p:txBody>
      </p:sp>
      <p:sp>
        <p:nvSpPr>
          <p:cNvPr id="21510" name="مربع نص 5"/>
          <p:cNvSpPr txBox="1">
            <a:spLocks noChangeArrowheads="1"/>
          </p:cNvSpPr>
          <p:nvPr/>
        </p:nvSpPr>
        <p:spPr bwMode="auto">
          <a:xfrm>
            <a:off x="2786063" y="3681413"/>
            <a:ext cx="2786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لا مركزية</a:t>
            </a:r>
          </a:p>
        </p:txBody>
      </p:sp>
      <p:sp>
        <p:nvSpPr>
          <p:cNvPr id="21511" name="شكل بيضاوي 6"/>
          <p:cNvSpPr>
            <a:spLocks noChangeArrowheads="1"/>
          </p:cNvSpPr>
          <p:nvPr/>
        </p:nvSpPr>
        <p:spPr bwMode="auto">
          <a:xfrm>
            <a:off x="5715000" y="3324225"/>
            <a:ext cx="285750" cy="2857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ar-SA"/>
          </a:p>
        </p:txBody>
      </p:sp>
      <p:sp>
        <p:nvSpPr>
          <p:cNvPr id="21512" name="شكل بيضاوي 7"/>
          <p:cNvSpPr>
            <a:spLocks noChangeArrowheads="1"/>
          </p:cNvSpPr>
          <p:nvPr/>
        </p:nvSpPr>
        <p:spPr bwMode="auto">
          <a:xfrm>
            <a:off x="5715000" y="3824288"/>
            <a:ext cx="285750" cy="2857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ar-S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مربع نص 2"/>
          <p:cNvSpPr txBox="1">
            <a:spLocks noChangeArrowheads="1"/>
          </p:cNvSpPr>
          <p:nvPr/>
        </p:nvSpPr>
        <p:spPr bwMode="auto">
          <a:xfrm>
            <a:off x="3714750" y="1428750"/>
            <a:ext cx="2857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3200">
                <a:solidFill>
                  <a:srgbClr val="FFCC00"/>
                </a:solidFill>
              </a:rPr>
              <a:t>الاتصال في الإدارة</a:t>
            </a:r>
          </a:p>
        </p:txBody>
      </p:sp>
      <p:sp>
        <p:nvSpPr>
          <p:cNvPr id="4100" name="مربع نص 3"/>
          <p:cNvSpPr txBox="1">
            <a:spLocks noChangeArrowheads="1"/>
          </p:cNvSpPr>
          <p:nvPr/>
        </p:nvSpPr>
        <p:spPr bwMode="auto">
          <a:xfrm>
            <a:off x="3357563" y="2357438"/>
            <a:ext cx="242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مفهوم الاتصال</a:t>
            </a:r>
          </a:p>
        </p:txBody>
      </p:sp>
      <p:sp>
        <p:nvSpPr>
          <p:cNvPr id="4101" name="مربع نص 4"/>
          <p:cNvSpPr txBox="1">
            <a:spLocks noChangeArrowheads="1"/>
          </p:cNvSpPr>
          <p:nvPr/>
        </p:nvSpPr>
        <p:spPr bwMode="auto">
          <a:xfrm>
            <a:off x="2878138" y="352107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أهمية الاتصال في الإدارة</a:t>
            </a:r>
          </a:p>
        </p:txBody>
      </p:sp>
      <p:sp>
        <p:nvSpPr>
          <p:cNvPr id="4102" name="مربع نص 5"/>
          <p:cNvSpPr txBox="1">
            <a:spLocks noChangeArrowheads="1"/>
          </p:cNvSpPr>
          <p:nvPr/>
        </p:nvSpPr>
        <p:spPr bwMode="auto">
          <a:xfrm>
            <a:off x="2857500" y="4110038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عملية الاتصال</a:t>
            </a:r>
          </a:p>
        </p:txBody>
      </p:sp>
      <p:sp>
        <p:nvSpPr>
          <p:cNvPr id="4103" name="مربع نص 6"/>
          <p:cNvSpPr txBox="1">
            <a:spLocks noChangeArrowheads="1"/>
          </p:cNvSpPr>
          <p:nvPr/>
        </p:nvSpPr>
        <p:spPr bwMode="auto">
          <a:xfrm>
            <a:off x="2903538" y="289560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 في الإدارة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مربع نص 2"/>
          <p:cNvSpPr txBox="1">
            <a:spLocks noChangeArrowheads="1"/>
          </p:cNvSpPr>
          <p:nvPr/>
        </p:nvSpPr>
        <p:spPr bwMode="auto">
          <a:xfrm>
            <a:off x="4500563" y="1428750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شبكة الاتصال المركزية:</a:t>
            </a:r>
          </a:p>
        </p:txBody>
      </p:sp>
      <p:sp>
        <p:nvSpPr>
          <p:cNvPr id="22532" name="مربع نص 3"/>
          <p:cNvSpPr txBox="1">
            <a:spLocks noChangeArrowheads="1"/>
          </p:cNvSpPr>
          <p:nvPr/>
        </p:nvSpPr>
        <p:spPr bwMode="auto">
          <a:xfrm>
            <a:off x="1000125" y="2071688"/>
            <a:ext cx="5715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في شبكة الاتصال المركزية يتم اتصال أعضاء الفريق من خلال شخص واحد لاتخاذ القرار وحل المشاكل</a:t>
            </a:r>
          </a:p>
        </p:txBody>
      </p:sp>
      <p:sp>
        <p:nvSpPr>
          <p:cNvPr id="5" name="شكل بيضاوي 4"/>
          <p:cNvSpPr/>
          <p:nvPr/>
        </p:nvSpPr>
        <p:spPr bwMode="auto">
          <a:xfrm>
            <a:off x="857250" y="3286125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6" name="شكل بيضاوي 5"/>
          <p:cNvSpPr/>
          <p:nvPr/>
        </p:nvSpPr>
        <p:spPr bwMode="auto">
          <a:xfrm>
            <a:off x="2327275" y="3322638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 bwMode="auto">
          <a:xfrm>
            <a:off x="1610986" y="4126383"/>
            <a:ext cx="428628" cy="42862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 bwMode="auto">
          <a:xfrm>
            <a:off x="785813" y="5000625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 bwMode="auto">
          <a:xfrm>
            <a:off x="2428875" y="5000625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cxnSp>
        <p:nvCxnSpPr>
          <p:cNvPr id="12" name="رابط مستقيم 11"/>
          <p:cNvCxnSpPr>
            <a:stCxn id="0" idx="7"/>
            <a:endCxn id="6" idx="3"/>
          </p:cNvCxnSpPr>
          <p:nvPr/>
        </p:nvCxnSpPr>
        <p:spPr bwMode="auto">
          <a:xfrm rot="5400000" flipH="1" flipV="1">
            <a:off x="1933575" y="3732213"/>
            <a:ext cx="500063" cy="4143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0" idx="1"/>
            <a:endCxn id="5" idx="5"/>
          </p:cNvCxnSpPr>
          <p:nvPr/>
        </p:nvCxnSpPr>
        <p:spPr bwMode="auto">
          <a:xfrm rot="16200000" flipV="1">
            <a:off x="1178718" y="3694907"/>
            <a:ext cx="538163" cy="4508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stCxn id="0" idx="3"/>
            <a:endCxn id="8" idx="7"/>
          </p:cNvCxnSpPr>
          <p:nvPr/>
        </p:nvCxnSpPr>
        <p:spPr bwMode="auto">
          <a:xfrm rot="5400000">
            <a:off x="1126332" y="4517231"/>
            <a:ext cx="571500" cy="5222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>
            <a:stCxn id="0" idx="5"/>
            <a:endCxn id="9" idx="1"/>
          </p:cNvCxnSpPr>
          <p:nvPr/>
        </p:nvCxnSpPr>
        <p:spPr bwMode="auto">
          <a:xfrm rot="16200000" flipH="1">
            <a:off x="1948657" y="4520406"/>
            <a:ext cx="571500" cy="515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544" name="مربع نص 20"/>
          <p:cNvSpPr txBox="1">
            <a:spLocks noChangeArrowheads="1"/>
          </p:cNvSpPr>
          <p:nvPr/>
        </p:nvSpPr>
        <p:spPr bwMode="auto">
          <a:xfrm>
            <a:off x="3214688" y="3643313"/>
            <a:ext cx="3429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dirty="0"/>
              <a:t>شبكة الاتصال المركزي لفريق </a:t>
            </a:r>
            <a:r>
              <a:rPr lang="ar-SA" dirty="0" smtClean="0"/>
              <a:t>العمل</a:t>
            </a:r>
            <a:endParaRPr lang="ar-S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 bwMode="auto">
          <a:xfrm>
            <a:off x="1595438" y="1954213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4" name="شكل بيضاوي 3"/>
          <p:cNvSpPr/>
          <p:nvPr/>
        </p:nvSpPr>
        <p:spPr bwMode="auto">
          <a:xfrm>
            <a:off x="3065463" y="1992313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5" name="شكل بيضاوي 4"/>
          <p:cNvSpPr/>
          <p:nvPr/>
        </p:nvSpPr>
        <p:spPr bwMode="auto">
          <a:xfrm>
            <a:off x="2348755" y="2794761"/>
            <a:ext cx="428628" cy="42862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6" name="شكل بيضاوي 5"/>
          <p:cNvSpPr/>
          <p:nvPr/>
        </p:nvSpPr>
        <p:spPr bwMode="auto">
          <a:xfrm>
            <a:off x="2357438" y="3857625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 bwMode="auto">
          <a:xfrm>
            <a:off x="2357438" y="5000625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cxnSp>
        <p:nvCxnSpPr>
          <p:cNvPr id="8" name="رابط مستقيم 7"/>
          <p:cNvCxnSpPr>
            <a:stCxn id="0" idx="7"/>
            <a:endCxn id="4" idx="3"/>
          </p:cNvCxnSpPr>
          <p:nvPr/>
        </p:nvCxnSpPr>
        <p:spPr bwMode="auto">
          <a:xfrm rot="5400000" flipH="1" flipV="1">
            <a:off x="2671763" y="2400300"/>
            <a:ext cx="500062" cy="4143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/>
          <p:cNvCxnSpPr>
            <a:stCxn id="0" idx="1"/>
            <a:endCxn id="3" idx="5"/>
          </p:cNvCxnSpPr>
          <p:nvPr/>
        </p:nvCxnSpPr>
        <p:spPr bwMode="auto">
          <a:xfrm rot="16200000" flipV="1">
            <a:off x="1917700" y="2363788"/>
            <a:ext cx="536575" cy="4508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0" idx="4"/>
            <a:endCxn id="6" idx="0"/>
          </p:cNvCxnSpPr>
          <p:nvPr/>
        </p:nvCxnSpPr>
        <p:spPr bwMode="auto">
          <a:xfrm rot="16200000" flipH="1">
            <a:off x="2250282" y="3536156"/>
            <a:ext cx="635000" cy="7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>
            <a:stCxn id="6" idx="4"/>
            <a:endCxn id="7" idx="0"/>
          </p:cNvCxnSpPr>
          <p:nvPr/>
        </p:nvCxnSpPr>
        <p:spPr bwMode="auto">
          <a:xfrm rot="5400000">
            <a:off x="2214562" y="4643438"/>
            <a:ext cx="7143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566" name="مربع نص 21"/>
          <p:cNvSpPr txBox="1">
            <a:spLocks noChangeArrowheads="1"/>
          </p:cNvSpPr>
          <p:nvPr/>
        </p:nvSpPr>
        <p:spPr bwMode="auto">
          <a:xfrm>
            <a:off x="3429000" y="3143250"/>
            <a:ext cx="342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dirty="0"/>
              <a:t>شبكة الاتصال المركزي لفريق </a:t>
            </a:r>
            <a:r>
              <a:rPr lang="ar-SA" dirty="0" smtClean="0"/>
              <a:t>العمل</a:t>
            </a:r>
            <a:endParaRPr lang="ar-S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مربع نص 2"/>
          <p:cNvSpPr txBox="1">
            <a:spLocks noChangeArrowheads="1"/>
          </p:cNvSpPr>
          <p:nvPr/>
        </p:nvSpPr>
        <p:spPr bwMode="auto">
          <a:xfrm>
            <a:off x="4500563" y="1428750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شبكة الاتصال اللامركزية:</a:t>
            </a:r>
          </a:p>
        </p:txBody>
      </p:sp>
      <p:sp>
        <p:nvSpPr>
          <p:cNvPr id="24580" name="مربع نص 3"/>
          <p:cNvSpPr txBox="1">
            <a:spLocks noChangeArrowheads="1"/>
          </p:cNvSpPr>
          <p:nvPr/>
        </p:nvSpPr>
        <p:spPr bwMode="auto">
          <a:xfrm>
            <a:off x="1000125" y="2071688"/>
            <a:ext cx="571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في شبكة الاتصال اللامركزية يتم اتصال أعضاء الفريق مع بعضهم البعض بحرية لاتخاذ القرار وحل المشاكل ولا يوجد عنصر أساسي</a:t>
            </a:r>
          </a:p>
        </p:txBody>
      </p:sp>
      <p:sp>
        <p:nvSpPr>
          <p:cNvPr id="5" name="شكل بيضاوي 4"/>
          <p:cNvSpPr/>
          <p:nvPr/>
        </p:nvSpPr>
        <p:spPr bwMode="auto">
          <a:xfrm>
            <a:off x="1000125" y="3500438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6" name="شكل بيضاوي 5"/>
          <p:cNvSpPr/>
          <p:nvPr/>
        </p:nvSpPr>
        <p:spPr bwMode="auto">
          <a:xfrm>
            <a:off x="2359025" y="3554413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 bwMode="auto">
          <a:xfrm>
            <a:off x="214313" y="4357688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 bwMode="auto">
          <a:xfrm>
            <a:off x="1000125" y="5286375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 bwMode="auto">
          <a:xfrm>
            <a:off x="2357438" y="5357813"/>
            <a:ext cx="428625" cy="428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cxnSp>
        <p:nvCxnSpPr>
          <p:cNvPr id="10" name="رابط مستقيم 9"/>
          <p:cNvCxnSpPr>
            <a:stCxn id="9" idx="1"/>
            <a:endCxn id="7" idx="6"/>
          </p:cNvCxnSpPr>
          <p:nvPr/>
        </p:nvCxnSpPr>
        <p:spPr bwMode="auto">
          <a:xfrm rot="16200000" flipV="1">
            <a:off x="1107281" y="4107657"/>
            <a:ext cx="849313" cy="1778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>
            <a:stCxn id="7" idx="0"/>
            <a:endCxn id="5" idx="3"/>
          </p:cNvCxnSpPr>
          <p:nvPr/>
        </p:nvCxnSpPr>
        <p:spPr bwMode="auto">
          <a:xfrm rot="5400000" flipH="1" flipV="1">
            <a:off x="500062" y="3794126"/>
            <a:ext cx="492125" cy="635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>
            <a:stCxn id="7" idx="4"/>
            <a:endCxn id="8" idx="2"/>
          </p:cNvCxnSpPr>
          <p:nvPr/>
        </p:nvCxnSpPr>
        <p:spPr bwMode="auto">
          <a:xfrm rot="16200000" flipH="1">
            <a:off x="357187" y="4857751"/>
            <a:ext cx="714375" cy="5715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stCxn id="5" idx="6"/>
            <a:endCxn id="6" idx="2"/>
          </p:cNvCxnSpPr>
          <p:nvPr/>
        </p:nvCxnSpPr>
        <p:spPr bwMode="auto">
          <a:xfrm>
            <a:off x="1428750" y="3714750"/>
            <a:ext cx="930275" cy="539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>
            <a:stCxn id="8" idx="6"/>
            <a:endCxn id="9" idx="2"/>
          </p:cNvCxnSpPr>
          <p:nvPr/>
        </p:nvCxnSpPr>
        <p:spPr bwMode="auto">
          <a:xfrm>
            <a:off x="1428750" y="5500688"/>
            <a:ext cx="928688" cy="714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>
            <a:stCxn id="8" idx="7"/>
            <a:endCxn id="6" idx="3"/>
          </p:cNvCxnSpPr>
          <p:nvPr/>
        </p:nvCxnSpPr>
        <p:spPr bwMode="auto">
          <a:xfrm rot="5400000" flipH="1" flipV="1">
            <a:off x="1179513" y="4106862"/>
            <a:ext cx="1428750" cy="10572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>
            <a:stCxn id="9" idx="1"/>
            <a:endCxn id="5" idx="5"/>
          </p:cNvCxnSpPr>
          <p:nvPr/>
        </p:nvCxnSpPr>
        <p:spPr bwMode="auto">
          <a:xfrm rot="16200000" flipV="1">
            <a:off x="1115219" y="4115594"/>
            <a:ext cx="1555750" cy="10556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>
            <a:stCxn id="9" idx="0"/>
            <a:endCxn id="6" idx="4"/>
          </p:cNvCxnSpPr>
          <p:nvPr/>
        </p:nvCxnSpPr>
        <p:spPr bwMode="auto">
          <a:xfrm rot="5400000" flipH="1" flipV="1">
            <a:off x="1885156" y="4669632"/>
            <a:ext cx="1374775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>
            <a:stCxn id="8" idx="0"/>
            <a:endCxn id="5" idx="4"/>
          </p:cNvCxnSpPr>
          <p:nvPr/>
        </p:nvCxnSpPr>
        <p:spPr bwMode="auto">
          <a:xfrm rot="5400000" flipH="1" flipV="1">
            <a:off x="535782" y="4607719"/>
            <a:ext cx="135731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>
            <a:stCxn id="6" idx="3"/>
            <a:endCxn id="7" idx="6"/>
          </p:cNvCxnSpPr>
          <p:nvPr/>
        </p:nvCxnSpPr>
        <p:spPr bwMode="auto">
          <a:xfrm rot="5400000">
            <a:off x="1207294" y="3356769"/>
            <a:ext cx="650875" cy="1779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596" name="مربع نص 76"/>
          <p:cNvSpPr txBox="1">
            <a:spLocks noChangeArrowheads="1"/>
          </p:cNvSpPr>
          <p:nvPr/>
        </p:nvSpPr>
        <p:spPr bwMode="auto">
          <a:xfrm>
            <a:off x="3214688" y="4000500"/>
            <a:ext cx="342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مثال عن شبكة الاتصال المركزي لفريق العمل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مربع نص 2"/>
          <p:cNvSpPr txBox="1">
            <a:spLocks noChangeArrowheads="1"/>
          </p:cNvSpPr>
          <p:nvPr/>
        </p:nvSpPr>
        <p:spPr bwMode="auto">
          <a:xfrm>
            <a:off x="3643313" y="1285875"/>
            <a:ext cx="4429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/>
              <a:t>خصائص الاتصال المركزي لفريق العمل</a:t>
            </a:r>
          </a:p>
        </p:txBody>
      </p:sp>
      <p:sp>
        <p:nvSpPr>
          <p:cNvPr id="25604" name="مربع نص 3"/>
          <p:cNvSpPr txBox="1">
            <a:spLocks noChangeArrowheads="1"/>
          </p:cNvSpPr>
          <p:nvPr/>
        </p:nvSpPr>
        <p:spPr bwMode="auto">
          <a:xfrm>
            <a:off x="3571875" y="3786188"/>
            <a:ext cx="4429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/>
              <a:t>خصائص الاتصال اللامركزي لفريق العمل </a:t>
            </a:r>
          </a:p>
        </p:txBody>
      </p:sp>
      <p:sp>
        <p:nvSpPr>
          <p:cNvPr id="25605" name="مربع نص 4"/>
          <p:cNvSpPr txBox="1">
            <a:spLocks noChangeArrowheads="1"/>
          </p:cNvSpPr>
          <p:nvPr/>
        </p:nvSpPr>
        <p:spPr bwMode="auto">
          <a:xfrm>
            <a:off x="1000125" y="2357438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السرعة في الحالات البسيطة </a:t>
            </a:r>
          </a:p>
        </p:txBody>
      </p:sp>
      <p:sp>
        <p:nvSpPr>
          <p:cNvPr id="25606" name="مربع نص 5"/>
          <p:cNvSpPr txBox="1">
            <a:spLocks noChangeArrowheads="1"/>
          </p:cNvSpPr>
          <p:nvPr/>
        </p:nvSpPr>
        <p:spPr bwMode="auto">
          <a:xfrm>
            <a:off x="1000125" y="2928938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البطء في الحالات المعقدة  </a:t>
            </a:r>
          </a:p>
        </p:txBody>
      </p:sp>
      <p:sp>
        <p:nvSpPr>
          <p:cNvPr id="25607" name="مستطيل 6"/>
          <p:cNvSpPr>
            <a:spLocks noChangeArrowheads="1"/>
          </p:cNvSpPr>
          <p:nvPr/>
        </p:nvSpPr>
        <p:spPr bwMode="auto">
          <a:xfrm>
            <a:off x="5214938" y="22860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/>
              <a:t>يتميز هذا النوع بـ: </a:t>
            </a:r>
          </a:p>
        </p:txBody>
      </p:sp>
      <p:sp>
        <p:nvSpPr>
          <p:cNvPr id="25608" name="مربع نص 8"/>
          <p:cNvSpPr txBox="1">
            <a:spLocks noChangeArrowheads="1"/>
          </p:cNvSpPr>
          <p:nvPr/>
        </p:nvSpPr>
        <p:spPr bwMode="auto">
          <a:xfrm>
            <a:off x="1143000" y="45720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dirty="0" smtClean="0"/>
              <a:t>ال</a:t>
            </a:r>
            <a:r>
              <a:rPr lang="ar-DZ" dirty="0" smtClean="0"/>
              <a:t>ب</a:t>
            </a:r>
            <a:r>
              <a:rPr lang="ar-SA" dirty="0" smtClean="0"/>
              <a:t>ط</a:t>
            </a:r>
            <a:r>
              <a:rPr lang="ar-DZ" dirty="0" err="1" smtClean="0"/>
              <a:t>ىء</a:t>
            </a:r>
            <a:r>
              <a:rPr lang="ar-SA" dirty="0" smtClean="0"/>
              <a:t> </a:t>
            </a:r>
            <a:r>
              <a:rPr lang="ar-SA" dirty="0"/>
              <a:t>في الحالات البسيطة </a:t>
            </a:r>
          </a:p>
        </p:txBody>
      </p:sp>
      <p:sp>
        <p:nvSpPr>
          <p:cNvPr id="25609" name="مربع نص 9"/>
          <p:cNvSpPr txBox="1">
            <a:spLocks noChangeArrowheads="1"/>
          </p:cNvSpPr>
          <p:nvPr/>
        </p:nvSpPr>
        <p:spPr bwMode="auto">
          <a:xfrm>
            <a:off x="1143000" y="51435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dirty="0"/>
              <a:t>السرعة في الحالات المعقدة  </a:t>
            </a:r>
          </a:p>
        </p:txBody>
      </p:sp>
      <p:sp>
        <p:nvSpPr>
          <p:cNvPr id="25610" name="مستطيل 10"/>
          <p:cNvSpPr>
            <a:spLocks noChangeArrowheads="1"/>
          </p:cNvSpPr>
          <p:nvPr/>
        </p:nvSpPr>
        <p:spPr bwMode="auto">
          <a:xfrm>
            <a:off x="5357813" y="4500563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/>
              <a:t>يتميز هذا النوع بـ: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مربع نص 2"/>
          <p:cNvSpPr txBox="1">
            <a:spLocks noChangeArrowheads="1"/>
          </p:cNvSpPr>
          <p:nvPr/>
        </p:nvSpPr>
        <p:spPr bwMode="auto">
          <a:xfrm>
            <a:off x="4357688" y="571500"/>
            <a:ext cx="2941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>
                <a:solidFill>
                  <a:srgbClr val="FFFF00"/>
                </a:solidFill>
              </a:rPr>
              <a:t>الاتصال غير الرسمي</a:t>
            </a:r>
          </a:p>
        </p:txBody>
      </p:sp>
      <p:sp>
        <p:nvSpPr>
          <p:cNvPr id="26628" name="ZoneTexte 3"/>
          <p:cNvSpPr txBox="1">
            <a:spLocks noChangeArrowheads="1"/>
          </p:cNvSpPr>
          <p:nvPr/>
        </p:nvSpPr>
        <p:spPr bwMode="auto">
          <a:xfrm>
            <a:off x="1571625" y="1714500"/>
            <a:ext cx="56435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sz="2800"/>
              <a:t>هي الاتصالات التي تتم خارج قنوات السلطة الرسمية في المنظمة وليس لها علاقة بهرمية السلطة</a:t>
            </a:r>
            <a:endParaRPr lang="fr-FR" sz="2800"/>
          </a:p>
        </p:txBody>
      </p:sp>
      <p:sp>
        <p:nvSpPr>
          <p:cNvPr id="26629" name="ZoneTexte 4"/>
          <p:cNvSpPr txBox="1">
            <a:spLocks noChangeArrowheads="1"/>
          </p:cNvSpPr>
          <p:nvPr/>
        </p:nvSpPr>
        <p:spPr bwMode="auto">
          <a:xfrm>
            <a:off x="1571625" y="3357563"/>
            <a:ext cx="56435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sz="2800"/>
              <a:t>الاتصالات غير الرسمية لها أهمية وفعالية كبيرتين في المنظمة </a:t>
            </a:r>
            <a:endParaRPr lang="fr-FR" sz="28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مربع نص 2"/>
          <p:cNvSpPr txBox="1">
            <a:spLocks noChangeArrowheads="1"/>
          </p:cNvSpPr>
          <p:nvPr/>
        </p:nvSpPr>
        <p:spPr bwMode="auto">
          <a:xfrm>
            <a:off x="5286375" y="571500"/>
            <a:ext cx="2941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b="1"/>
              <a:t>أنواع </a:t>
            </a:r>
            <a:r>
              <a:rPr lang="ar-SA" b="1"/>
              <a:t>الاتصال غير الرسمي</a:t>
            </a:r>
          </a:p>
        </p:txBody>
      </p:sp>
      <p:sp>
        <p:nvSpPr>
          <p:cNvPr id="27652" name="مربع نص 2"/>
          <p:cNvSpPr txBox="1">
            <a:spLocks noChangeArrowheads="1"/>
          </p:cNvSpPr>
          <p:nvPr/>
        </p:nvSpPr>
        <p:spPr bwMode="auto">
          <a:xfrm>
            <a:off x="1285875" y="1285875"/>
            <a:ext cx="6156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الاتصالات العنقودية:</a:t>
            </a:r>
            <a:endParaRPr lang="ar-SA"/>
          </a:p>
        </p:txBody>
      </p:sp>
      <p:sp>
        <p:nvSpPr>
          <p:cNvPr id="27653" name="مربع نص 2"/>
          <p:cNvSpPr txBox="1">
            <a:spLocks noChangeArrowheads="1"/>
          </p:cNvSpPr>
          <p:nvPr/>
        </p:nvSpPr>
        <p:spPr bwMode="auto">
          <a:xfrm>
            <a:off x="1785938" y="2643188"/>
            <a:ext cx="4714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DZ"/>
              <a:t> أشكال كثيرة لكن أهم هذه الأشكال سلسلة النميمة والغيبة : </a:t>
            </a:r>
            <a:endParaRPr lang="ar-SA"/>
          </a:p>
        </p:txBody>
      </p:sp>
      <p:sp>
        <p:nvSpPr>
          <p:cNvPr id="27654" name="مربع نص 2"/>
          <p:cNvSpPr txBox="1">
            <a:spLocks noChangeArrowheads="1"/>
          </p:cNvSpPr>
          <p:nvPr/>
        </p:nvSpPr>
        <p:spPr bwMode="auto">
          <a:xfrm>
            <a:off x="1857375" y="1857375"/>
            <a:ext cx="4643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DZ"/>
              <a:t> تأتي في شكل شبكي وتمتد إلى كل المنظمة    </a:t>
            </a:r>
            <a:endParaRPr lang="ar-SA"/>
          </a:p>
        </p:txBody>
      </p:sp>
      <p:sp>
        <p:nvSpPr>
          <p:cNvPr id="27655" name="مربع نص 2"/>
          <p:cNvSpPr txBox="1">
            <a:spLocks noChangeArrowheads="1"/>
          </p:cNvSpPr>
          <p:nvPr/>
        </p:nvSpPr>
        <p:spPr bwMode="auto">
          <a:xfrm>
            <a:off x="5214938" y="3929063"/>
            <a:ext cx="250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سلسلة النميمة والغيبة  </a:t>
            </a:r>
            <a:endParaRPr lang="ar-SA"/>
          </a:p>
        </p:txBody>
      </p:sp>
      <p:sp>
        <p:nvSpPr>
          <p:cNvPr id="27656" name="مربع نص 2"/>
          <p:cNvSpPr txBox="1">
            <a:spLocks noChangeArrowheads="1"/>
          </p:cNvSpPr>
          <p:nvPr/>
        </p:nvSpPr>
        <p:spPr bwMode="auto">
          <a:xfrm>
            <a:off x="285750" y="3857625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dirty="0"/>
              <a:t>يقوم طرف ببث معلومات معينة، عموما شخصية خاصة ببعض الإفراد، فمن الذين وصلهم الخبر من يحتفظ </a:t>
            </a:r>
            <a:r>
              <a:rPr lang="ar-DZ" dirty="0" smtClean="0"/>
              <a:t>بالسر </a:t>
            </a:r>
            <a:r>
              <a:rPr lang="ar-DZ" dirty="0"/>
              <a:t>ومنهم من يفشيه وتستمر العملية.</a:t>
            </a:r>
            <a:endParaRPr lang="ar-S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e 54"/>
          <p:cNvGrpSpPr>
            <a:grpSpLocks/>
          </p:cNvGrpSpPr>
          <p:nvPr/>
        </p:nvGrpSpPr>
        <p:grpSpPr bwMode="auto">
          <a:xfrm>
            <a:off x="1000125" y="500063"/>
            <a:ext cx="6929438" cy="6143625"/>
            <a:chOff x="1214414" y="714356"/>
            <a:chExt cx="6929486" cy="6143644"/>
          </a:xfrm>
        </p:grpSpPr>
        <p:sp>
          <p:nvSpPr>
            <p:cNvPr id="28678" name="Sourire 16"/>
            <p:cNvSpPr>
              <a:spLocks noChangeArrowheads="1"/>
            </p:cNvSpPr>
            <p:nvPr/>
          </p:nvSpPr>
          <p:spPr bwMode="auto">
            <a:xfrm>
              <a:off x="7429520" y="5429264"/>
              <a:ext cx="642942" cy="57150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fr-FR"/>
            </a:p>
          </p:txBody>
        </p:sp>
        <p:sp>
          <p:nvSpPr>
            <p:cNvPr id="28679" name="Sourire 17"/>
            <p:cNvSpPr>
              <a:spLocks noChangeArrowheads="1"/>
            </p:cNvSpPr>
            <p:nvPr/>
          </p:nvSpPr>
          <p:spPr bwMode="auto">
            <a:xfrm>
              <a:off x="7500958" y="6286496"/>
              <a:ext cx="642942" cy="57150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fr-FR"/>
            </a:p>
          </p:txBody>
        </p:sp>
        <p:cxnSp>
          <p:nvCxnSpPr>
            <p:cNvPr id="28680" name="Connecteur droit avec flèche 45"/>
            <p:cNvCxnSpPr>
              <a:cxnSpLocks noChangeShapeType="1"/>
              <a:stCxn id="28692" idx="5"/>
              <a:endCxn id="28678" idx="1"/>
            </p:cNvCxnSpPr>
            <p:nvPr/>
          </p:nvCxnSpPr>
          <p:spPr bwMode="auto">
            <a:xfrm rot="16200000" flipH="1">
              <a:off x="6488569" y="4477851"/>
              <a:ext cx="1096084" cy="97413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8681" name="Connecteur droit avec flèche 47"/>
            <p:cNvCxnSpPr>
              <a:cxnSpLocks noChangeShapeType="1"/>
              <a:stCxn id="28692" idx="4"/>
              <a:endCxn id="28679" idx="1"/>
            </p:cNvCxnSpPr>
            <p:nvPr/>
          </p:nvCxnSpPr>
          <p:spPr bwMode="auto">
            <a:xfrm rot="16200000" flipH="1">
              <a:off x="6023863" y="4798938"/>
              <a:ext cx="1869621" cy="127288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28682" name="Groupe 53"/>
            <p:cNvGrpSpPr>
              <a:grpSpLocks/>
            </p:cNvGrpSpPr>
            <p:nvPr/>
          </p:nvGrpSpPr>
          <p:grpSpPr bwMode="auto">
            <a:xfrm>
              <a:off x="1214414" y="714356"/>
              <a:ext cx="6786610" cy="4214842"/>
              <a:chOff x="1214414" y="714356"/>
              <a:chExt cx="6786610" cy="4214842"/>
            </a:xfrm>
          </p:grpSpPr>
          <p:sp>
            <p:nvSpPr>
              <p:cNvPr id="28683" name="Sourire 3"/>
              <p:cNvSpPr>
                <a:spLocks noChangeArrowheads="1"/>
              </p:cNvSpPr>
              <p:nvPr/>
            </p:nvSpPr>
            <p:spPr bwMode="auto">
              <a:xfrm>
                <a:off x="1214414" y="1857364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84" name="Sourire 4"/>
              <p:cNvSpPr>
                <a:spLocks noChangeArrowheads="1"/>
              </p:cNvSpPr>
              <p:nvPr/>
            </p:nvSpPr>
            <p:spPr bwMode="auto">
              <a:xfrm>
                <a:off x="2428860" y="1142984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85" name="Sourire 5"/>
              <p:cNvSpPr>
                <a:spLocks noChangeArrowheads="1"/>
              </p:cNvSpPr>
              <p:nvPr/>
            </p:nvSpPr>
            <p:spPr bwMode="auto">
              <a:xfrm>
                <a:off x="2571736" y="2000240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86" name="Sourire 6"/>
              <p:cNvSpPr>
                <a:spLocks noChangeArrowheads="1"/>
              </p:cNvSpPr>
              <p:nvPr/>
            </p:nvSpPr>
            <p:spPr bwMode="auto">
              <a:xfrm>
                <a:off x="2571736" y="2928934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87" name="Sourire 7"/>
              <p:cNvSpPr>
                <a:spLocks noChangeArrowheads="1"/>
              </p:cNvSpPr>
              <p:nvPr/>
            </p:nvSpPr>
            <p:spPr bwMode="auto">
              <a:xfrm>
                <a:off x="4357686" y="1428736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88" name="Sourire 8"/>
              <p:cNvSpPr>
                <a:spLocks noChangeArrowheads="1"/>
              </p:cNvSpPr>
              <p:nvPr/>
            </p:nvSpPr>
            <p:spPr bwMode="auto">
              <a:xfrm>
                <a:off x="4429124" y="2500306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89" name="Sourire 9"/>
              <p:cNvSpPr>
                <a:spLocks noChangeArrowheads="1"/>
              </p:cNvSpPr>
              <p:nvPr/>
            </p:nvSpPr>
            <p:spPr bwMode="auto">
              <a:xfrm>
                <a:off x="5786446" y="714356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90" name="Sourire 10"/>
              <p:cNvSpPr>
                <a:spLocks noChangeArrowheads="1"/>
              </p:cNvSpPr>
              <p:nvPr/>
            </p:nvSpPr>
            <p:spPr bwMode="auto">
              <a:xfrm>
                <a:off x="5857884" y="1785926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91" name="Sourire 11"/>
              <p:cNvSpPr>
                <a:spLocks noChangeArrowheads="1"/>
              </p:cNvSpPr>
              <p:nvPr/>
            </p:nvSpPr>
            <p:spPr bwMode="auto">
              <a:xfrm>
                <a:off x="5929322" y="2857496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92" name="Sourire 12"/>
              <p:cNvSpPr>
                <a:spLocks noChangeArrowheads="1"/>
              </p:cNvSpPr>
              <p:nvPr/>
            </p:nvSpPr>
            <p:spPr bwMode="auto">
              <a:xfrm>
                <a:off x="6000760" y="3929066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93" name="Sourire 13"/>
              <p:cNvSpPr>
                <a:spLocks noChangeArrowheads="1"/>
              </p:cNvSpPr>
              <p:nvPr/>
            </p:nvSpPr>
            <p:spPr bwMode="auto">
              <a:xfrm>
                <a:off x="7143768" y="2285992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94" name="Sourire 14"/>
              <p:cNvSpPr>
                <a:spLocks noChangeArrowheads="1"/>
              </p:cNvSpPr>
              <p:nvPr/>
            </p:nvSpPr>
            <p:spPr bwMode="auto">
              <a:xfrm>
                <a:off x="7215206" y="3357562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sp>
            <p:nvSpPr>
              <p:cNvPr id="28695" name="Sourire 15"/>
              <p:cNvSpPr>
                <a:spLocks noChangeArrowheads="1"/>
              </p:cNvSpPr>
              <p:nvPr/>
            </p:nvSpPr>
            <p:spPr bwMode="auto">
              <a:xfrm>
                <a:off x="7358082" y="4357694"/>
                <a:ext cx="642942" cy="57150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fr-FR"/>
              </a:p>
            </p:txBody>
          </p:sp>
          <p:cxnSp>
            <p:nvCxnSpPr>
              <p:cNvPr id="28696" name="Connecteur droit avec flèche 19"/>
              <p:cNvCxnSpPr>
                <a:cxnSpLocks noChangeShapeType="1"/>
                <a:stCxn id="28683" idx="7"/>
                <a:endCxn id="28684" idx="3"/>
              </p:cNvCxnSpPr>
              <p:nvPr/>
            </p:nvCxnSpPr>
            <p:spPr bwMode="auto">
              <a:xfrm rot="5400000" flipH="1" flipV="1">
                <a:off x="1987975" y="1406017"/>
                <a:ext cx="310266" cy="75981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697" name="Connecteur droit avec flèche 21"/>
              <p:cNvCxnSpPr>
                <a:cxnSpLocks noChangeShapeType="1"/>
                <a:stCxn id="28683" idx="6"/>
                <a:endCxn id="28685" idx="2"/>
              </p:cNvCxnSpPr>
              <p:nvPr/>
            </p:nvCxnSpPr>
            <p:spPr bwMode="auto">
              <a:xfrm>
                <a:off x="1857356" y="2143116"/>
                <a:ext cx="714380" cy="142876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698" name="Connecteur droit avec flèche 23"/>
              <p:cNvCxnSpPr>
                <a:cxnSpLocks noChangeShapeType="1"/>
                <a:stCxn id="28683" idx="5"/>
                <a:endCxn id="28686" idx="2"/>
              </p:cNvCxnSpPr>
              <p:nvPr/>
            </p:nvCxnSpPr>
            <p:spPr bwMode="auto">
              <a:xfrm rot="16200000" flipH="1">
                <a:off x="1732711" y="2375660"/>
                <a:ext cx="869513" cy="80853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699" name="Connecteur droit avec flèche 29"/>
              <p:cNvCxnSpPr>
                <a:cxnSpLocks noChangeShapeType="1"/>
                <a:stCxn id="28685" idx="6"/>
                <a:endCxn id="28687" idx="2"/>
              </p:cNvCxnSpPr>
              <p:nvPr/>
            </p:nvCxnSpPr>
            <p:spPr bwMode="auto">
              <a:xfrm flipV="1">
                <a:off x="3214678" y="1714488"/>
                <a:ext cx="1143008" cy="571504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0" name="Connecteur droit avec flèche 31"/>
              <p:cNvCxnSpPr>
                <a:cxnSpLocks noChangeShapeType="1"/>
                <a:stCxn id="28685" idx="6"/>
                <a:endCxn id="28688" idx="2"/>
              </p:cNvCxnSpPr>
              <p:nvPr/>
            </p:nvCxnSpPr>
            <p:spPr bwMode="auto">
              <a:xfrm>
                <a:off x="3214678" y="2285992"/>
                <a:ext cx="1214446" cy="500066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1" name="Connecteur droit avec flèche 33"/>
              <p:cNvCxnSpPr>
                <a:cxnSpLocks noChangeShapeType="1"/>
                <a:stCxn id="28688" idx="7"/>
                <a:endCxn id="28689" idx="3"/>
              </p:cNvCxnSpPr>
              <p:nvPr/>
            </p:nvCxnSpPr>
            <p:spPr bwMode="auto">
              <a:xfrm rot="5400000" flipH="1" flipV="1">
                <a:off x="4738338" y="1441736"/>
                <a:ext cx="1381836" cy="902694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2" name="Connecteur droit avec flèche 35"/>
              <p:cNvCxnSpPr>
                <a:cxnSpLocks noChangeShapeType="1"/>
                <a:stCxn id="28688" idx="6"/>
                <a:endCxn id="28690" idx="3"/>
              </p:cNvCxnSpPr>
              <p:nvPr/>
            </p:nvCxnSpPr>
            <p:spPr bwMode="auto">
              <a:xfrm flipV="1">
                <a:off x="5072066" y="2273735"/>
                <a:ext cx="879975" cy="512323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3" name="Connecteur droit avec flèche 37"/>
              <p:cNvCxnSpPr>
                <a:cxnSpLocks noChangeShapeType="1"/>
                <a:stCxn id="28688" idx="5"/>
                <a:endCxn id="28691" idx="2"/>
              </p:cNvCxnSpPr>
              <p:nvPr/>
            </p:nvCxnSpPr>
            <p:spPr bwMode="auto">
              <a:xfrm rot="16200000" flipH="1">
                <a:off x="5376049" y="2589974"/>
                <a:ext cx="155133" cy="951413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4" name="Connecteur droit avec flèche 39"/>
              <p:cNvCxnSpPr>
                <a:cxnSpLocks noChangeShapeType="1"/>
                <a:stCxn id="28688" idx="5"/>
                <a:endCxn id="28692" idx="1"/>
              </p:cNvCxnSpPr>
              <p:nvPr/>
            </p:nvCxnSpPr>
            <p:spPr bwMode="auto">
              <a:xfrm rot="16200000" flipH="1">
                <a:off x="5024090" y="2941934"/>
                <a:ext cx="1024646" cy="111700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5" name="Connecteur droit avec flèche 43"/>
              <p:cNvCxnSpPr>
                <a:cxnSpLocks noChangeShapeType="1"/>
                <a:stCxn id="28692" idx="6"/>
                <a:endCxn id="28695" idx="1"/>
              </p:cNvCxnSpPr>
              <p:nvPr/>
            </p:nvCxnSpPr>
            <p:spPr bwMode="auto">
              <a:xfrm>
                <a:off x="6643702" y="4214818"/>
                <a:ext cx="808537" cy="226571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6" name="Connecteur droit avec flèche 50"/>
              <p:cNvCxnSpPr>
                <a:cxnSpLocks noChangeShapeType="1"/>
                <a:stCxn id="28691" idx="6"/>
                <a:endCxn id="28693" idx="2"/>
              </p:cNvCxnSpPr>
              <p:nvPr/>
            </p:nvCxnSpPr>
            <p:spPr bwMode="auto">
              <a:xfrm flipV="1">
                <a:off x="6572264" y="2571744"/>
                <a:ext cx="571504" cy="571504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707" name="Connecteur droit avec flèche 52"/>
              <p:cNvCxnSpPr>
                <a:cxnSpLocks noChangeShapeType="1"/>
                <a:stCxn id="28691" idx="6"/>
                <a:endCxn id="28694" idx="2"/>
              </p:cNvCxnSpPr>
              <p:nvPr/>
            </p:nvCxnSpPr>
            <p:spPr bwMode="auto">
              <a:xfrm>
                <a:off x="6572264" y="3143248"/>
                <a:ext cx="642942" cy="500066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</p:grpSp>
      <p:sp>
        <p:nvSpPr>
          <p:cNvPr id="28676" name="ZoneTexte 55"/>
          <p:cNvSpPr txBox="1">
            <a:spLocks noChangeArrowheads="1"/>
          </p:cNvSpPr>
          <p:nvPr/>
        </p:nvSpPr>
        <p:spPr bwMode="auto">
          <a:xfrm>
            <a:off x="1143000" y="42148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مثال عن شبكة النميمة والغيبة</a:t>
            </a:r>
            <a:endParaRPr lang="fr-FR"/>
          </a:p>
        </p:txBody>
      </p:sp>
      <p:sp>
        <p:nvSpPr>
          <p:cNvPr id="28677" name="ZoneTexte 56"/>
          <p:cNvSpPr txBox="1">
            <a:spLocks noChangeArrowheads="1"/>
          </p:cNvSpPr>
          <p:nvPr/>
        </p:nvSpPr>
        <p:spPr bwMode="auto">
          <a:xfrm>
            <a:off x="642938" y="4929188"/>
            <a:ext cx="4000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هذا النوع من الاتصال شائع في كل منظمات العالم</a:t>
            </a:r>
            <a:endParaRPr lang="fr-F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مربع نص 2"/>
          <p:cNvSpPr txBox="1">
            <a:spLocks noChangeArrowheads="1"/>
          </p:cNvSpPr>
          <p:nvPr/>
        </p:nvSpPr>
        <p:spPr bwMode="auto">
          <a:xfrm>
            <a:off x="4572000" y="1000125"/>
            <a:ext cx="292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عقبات الاتصال </a:t>
            </a:r>
          </a:p>
        </p:txBody>
      </p:sp>
      <p:sp>
        <p:nvSpPr>
          <p:cNvPr id="29700" name="مربع نص 3"/>
          <p:cNvSpPr txBox="1">
            <a:spLocks noChangeArrowheads="1"/>
          </p:cNvSpPr>
          <p:nvPr/>
        </p:nvSpPr>
        <p:spPr bwMode="auto">
          <a:xfrm>
            <a:off x="3357563" y="1785938"/>
            <a:ext cx="2928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على مستوى المرسل</a:t>
            </a:r>
          </a:p>
        </p:txBody>
      </p:sp>
      <p:sp>
        <p:nvSpPr>
          <p:cNvPr id="29701" name="مربع نص 4"/>
          <p:cNvSpPr txBox="1">
            <a:spLocks noChangeArrowheads="1"/>
          </p:cNvSpPr>
          <p:nvPr/>
        </p:nvSpPr>
        <p:spPr bwMode="auto">
          <a:xfrm>
            <a:off x="3357563" y="228600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على مستوى القناة</a:t>
            </a:r>
          </a:p>
        </p:txBody>
      </p:sp>
      <p:sp>
        <p:nvSpPr>
          <p:cNvPr id="29702" name="مربع نص 5"/>
          <p:cNvSpPr txBox="1">
            <a:spLocks noChangeArrowheads="1"/>
          </p:cNvSpPr>
          <p:nvPr/>
        </p:nvSpPr>
        <p:spPr bwMode="auto">
          <a:xfrm>
            <a:off x="3357563" y="271462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على مستوى المستلم</a:t>
            </a:r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مربع نص 2"/>
          <p:cNvSpPr txBox="1">
            <a:spLocks noChangeArrowheads="1"/>
          </p:cNvSpPr>
          <p:nvPr/>
        </p:nvSpPr>
        <p:spPr bwMode="auto">
          <a:xfrm>
            <a:off x="3429000" y="785813"/>
            <a:ext cx="3786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3200">
                <a:solidFill>
                  <a:srgbClr val="FFFF00"/>
                </a:solidFill>
              </a:rPr>
              <a:t>استراتيجيات الاتصال</a:t>
            </a:r>
          </a:p>
        </p:txBody>
      </p:sp>
      <p:sp>
        <p:nvSpPr>
          <p:cNvPr id="30724" name="مربع نص 3"/>
          <p:cNvSpPr txBox="1">
            <a:spLocks noChangeArrowheads="1"/>
          </p:cNvSpPr>
          <p:nvPr/>
        </p:nvSpPr>
        <p:spPr bwMode="auto">
          <a:xfrm>
            <a:off x="2000250" y="1500188"/>
            <a:ext cx="5286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SA"/>
              <a:t>من النماذج الإستراتيجية لمعروفة في الاتصال</a:t>
            </a:r>
          </a:p>
        </p:txBody>
      </p:sp>
      <p:grpSp>
        <p:nvGrpSpPr>
          <p:cNvPr id="30725" name="مجموعة 25"/>
          <p:cNvGrpSpPr>
            <a:grpSpLocks/>
          </p:cNvGrpSpPr>
          <p:nvPr/>
        </p:nvGrpSpPr>
        <p:grpSpPr bwMode="auto">
          <a:xfrm>
            <a:off x="857250" y="2071688"/>
            <a:ext cx="5500688" cy="4033837"/>
            <a:chOff x="571472" y="2071678"/>
            <a:chExt cx="5500726" cy="4033565"/>
          </a:xfrm>
        </p:grpSpPr>
        <p:grpSp>
          <p:nvGrpSpPr>
            <p:cNvPr id="30731" name="مجموعة 18"/>
            <p:cNvGrpSpPr>
              <a:grpSpLocks/>
            </p:cNvGrpSpPr>
            <p:nvPr/>
          </p:nvGrpSpPr>
          <p:grpSpPr bwMode="auto">
            <a:xfrm>
              <a:off x="1928794" y="2214554"/>
              <a:ext cx="3644132" cy="2859108"/>
              <a:chOff x="1427934" y="2643182"/>
              <a:chExt cx="3644132" cy="2859108"/>
            </a:xfrm>
          </p:grpSpPr>
          <p:cxnSp>
            <p:nvCxnSpPr>
              <p:cNvPr id="30738" name="رابط كسهم مستقيم 5"/>
              <p:cNvCxnSpPr>
                <a:cxnSpLocks noChangeShapeType="1"/>
              </p:cNvCxnSpPr>
              <p:nvPr/>
            </p:nvCxnSpPr>
            <p:spPr bwMode="auto">
              <a:xfrm>
                <a:off x="1428728" y="5500702"/>
                <a:ext cx="3643338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0739" name="رابط كسهم مستقيم 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-826" y="4071942"/>
                <a:ext cx="2858314" cy="794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30740" name="شكل حر 17"/>
              <p:cNvSpPr>
                <a:spLocks/>
              </p:cNvSpPr>
              <p:nvPr/>
            </p:nvSpPr>
            <p:spPr bwMode="auto">
              <a:xfrm>
                <a:off x="1857356" y="3099486"/>
                <a:ext cx="2784535" cy="1686836"/>
              </a:xfrm>
              <a:custGeom>
                <a:avLst/>
                <a:gdLst>
                  <a:gd name="T0" fmla="*/ 0 w 2743200"/>
                  <a:gd name="T1" fmla="*/ 1686836 h 1620795"/>
                  <a:gd name="T2" fmla="*/ 250860 w 2743200"/>
                  <a:gd name="T3" fmla="*/ 928081 h 1620795"/>
                  <a:gd name="T4" fmla="*/ 1342096 w 2743200"/>
                  <a:gd name="T5" fmla="*/ 27864 h 1620795"/>
                  <a:gd name="T6" fmla="*/ 2220102 w 2743200"/>
                  <a:gd name="T7" fmla="*/ 760899 h 1620795"/>
                  <a:gd name="T8" fmla="*/ 2784535 w 2743200"/>
                  <a:gd name="T9" fmla="*/ 1673976 h 16207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43200" h="1620795">
                    <a:moveTo>
                      <a:pt x="0" y="1620795"/>
                    </a:moveTo>
                    <a:cubicBezTo>
                      <a:pt x="13387" y="1389105"/>
                      <a:pt x="26774" y="1157416"/>
                      <a:pt x="247136" y="891746"/>
                    </a:cubicBezTo>
                    <a:cubicBezTo>
                      <a:pt x="467498" y="626076"/>
                      <a:pt x="998838" y="53546"/>
                      <a:pt x="1322173" y="26773"/>
                    </a:cubicBezTo>
                    <a:cubicBezTo>
                      <a:pt x="1645508" y="0"/>
                      <a:pt x="1950308" y="467498"/>
                      <a:pt x="2187146" y="731109"/>
                    </a:cubicBezTo>
                    <a:cubicBezTo>
                      <a:pt x="2423984" y="994720"/>
                      <a:pt x="2583592" y="1301579"/>
                      <a:pt x="2743200" y="1608438"/>
                    </a:cubicBezTo>
                  </a:path>
                </a:pathLst>
              </a:custGeom>
              <a:noFill/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41" name="شكل بيضاوي 13"/>
              <p:cNvSpPr>
                <a:spLocks noChangeArrowheads="1"/>
              </p:cNvSpPr>
              <p:nvPr/>
            </p:nvSpPr>
            <p:spPr bwMode="auto">
              <a:xfrm>
                <a:off x="2071670" y="3857628"/>
                <a:ext cx="214314" cy="21431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ar-SA"/>
              </a:p>
            </p:txBody>
          </p:sp>
          <p:sp>
            <p:nvSpPr>
              <p:cNvPr id="30742" name="شكل بيضاوي 15"/>
              <p:cNvSpPr>
                <a:spLocks noChangeArrowheads="1"/>
              </p:cNvSpPr>
              <p:nvPr/>
            </p:nvSpPr>
            <p:spPr bwMode="auto">
              <a:xfrm>
                <a:off x="4143372" y="3857628"/>
                <a:ext cx="214314" cy="21431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ar-SA"/>
              </a:p>
            </p:txBody>
          </p:sp>
          <p:sp>
            <p:nvSpPr>
              <p:cNvPr id="30743" name="شكل بيضاوي 14"/>
              <p:cNvSpPr>
                <a:spLocks noChangeArrowheads="1"/>
              </p:cNvSpPr>
              <p:nvPr/>
            </p:nvSpPr>
            <p:spPr bwMode="auto">
              <a:xfrm>
                <a:off x="3071802" y="3000372"/>
                <a:ext cx="214314" cy="21431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ar-SA"/>
              </a:p>
            </p:txBody>
          </p:sp>
          <p:sp>
            <p:nvSpPr>
              <p:cNvPr id="30744" name="شكل بيضاوي 12"/>
              <p:cNvSpPr>
                <a:spLocks noChangeArrowheads="1"/>
              </p:cNvSpPr>
              <p:nvPr/>
            </p:nvSpPr>
            <p:spPr bwMode="auto">
              <a:xfrm>
                <a:off x="1785918" y="4714884"/>
                <a:ext cx="214314" cy="21431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ar-SA"/>
              </a:p>
            </p:txBody>
          </p:sp>
          <p:sp>
            <p:nvSpPr>
              <p:cNvPr id="30745" name="شكل بيضاوي 16"/>
              <p:cNvSpPr>
                <a:spLocks noChangeArrowheads="1"/>
              </p:cNvSpPr>
              <p:nvPr/>
            </p:nvSpPr>
            <p:spPr bwMode="auto">
              <a:xfrm>
                <a:off x="4572000" y="4714884"/>
                <a:ext cx="214314" cy="21431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ar-SA"/>
              </a:p>
            </p:txBody>
          </p:sp>
        </p:grpSp>
        <p:sp>
          <p:nvSpPr>
            <p:cNvPr id="30732" name="مربع نص 19"/>
            <p:cNvSpPr txBox="1">
              <a:spLocks noChangeArrowheads="1"/>
            </p:cNvSpPr>
            <p:nvPr/>
          </p:nvSpPr>
          <p:spPr bwMode="auto">
            <a:xfrm>
              <a:off x="857224" y="2071678"/>
              <a:ext cx="10001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ar-SA"/>
                <a:t>عالية</a:t>
              </a:r>
            </a:p>
          </p:txBody>
        </p:sp>
        <p:sp>
          <p:nvSpPr>
            <p:cNvPr id="30733" name="مربع نص 20"/>
            <p:cNvSpPr txBox="1">
              <a:spLocks noChangeArrowheads="1"/>
            </p:cNvSpPr>
            <p:nvPr/>
          </p:nvSpPr>
          <p:spPr bwMode="auto">
            <a:xfrm>
              <a:off x="857224" y="4786322"/>
              <a:ext cx="10001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ar-SA"/>
                <a:t>منخفضة</a:t>
              </a:r>
            </a:p>
          </p:txBody>
        </p:sp>
        <p:sp>
          <p:nvSpPr>
            <p:cNvPr id="30734" name="مربع نص 21"/>
            <p:cNvSpPr txBox="1">
              <a:spLocks noChangeArrowheads="1"/>
            </p:cNvSpPr>
            <p:nvPr/>
          </p:nvSpPr>
          <p:spPr bwMode="auto">
            <a:xfrm rot="-5400000">
              <a:off x="-168674" y="3454766"/>
              <a:ext cx="1941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r>
                <a:rPr lang="ar-SA"/>
                <a:t>فعالية الاتصال</a:t>
              </a:r>
            </a:p>
          </p:txBody>
        </p:sp>
        <p:sp>
          <p:nvSpPr>
            <p:cNvPr id="30735" name="مربع نص 22"/>
            <p:cNvSpPr txBox="1">
              <a:spLocks noChangeArrowheads="1"/>
            </p:cNvSpPr>
            <p:nvPr/>
          </p:nvSpPr>
          <p:spPr bwMode="auto">
            <a:xfrm>
              <a:off x="1714480" y="5214950"/>
              <a:ext cx="10001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ar-SA"/>
                <a:t>كبيرة</a:t>
              </a:r>
            </a:p>
          </p:txBody>
        </p:sp>
        <p:sp>
          <p:nvSpPr>
            <p:cNvPr id="30736" name="مربع نص 23"/>
            <p:cNvSpPr txBox="1">
              <a:spLocks noChangeArrowheads="1"/>
            </p:cNvSpPr>
            <p:nvPr/>
          </p:nvSpPr>
          <p:spPr bwMode="auto">
            <a:xfrm>
              <a:off x="5072066" y="5214950"/>
              <a:ext cx="10001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ar-SA"/>
                <a:t>قليلة</a:t>
              </a:r>
            </a:p>
          </p:txBody>
        </p:sp>
        <p:sp>
          <p:nvSpPr>
            <p:cNvPr id="30737" name="مربع نص 24"/>
            <p:cNvSpPr txBox="1">
              <a:spLocks noChangeArrowheads="1"/>
            </p:cNvSpPr>
            <p:nvPr/>
          </p:nvSpPr>
          <p:spPr bwMode="auto">
            <a:xfrm>
              <a:off x="2357422" y="5643578"/>
              <a:ext cx="27146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ar-SA" i="1"/>
                <a:t>كمية المعلومات المنقولة </a:t>
              </a:r>
            </a:p>
          </p:txBody>
        </p:sp>
      </p:grpSp>
      <p:sp>
        <p:nvSpPr>
          <p:cNvPr id="30726" name="مربع نص 26"/>
          <p:cNvSpPr txBox="1">
            <a:spLocks noChangeArrowheads="1"/>
          </p:cNvSpPr>
          <p:nvPr/>
        </p:nvSpPr>
        <p:spPr bwMode="auto">
          <a:xfrm>
            <a:off x="2857500" y="428625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1</a:t>
            </a:r>
          </a:p>
        </p:txBody>
      </p:sp>
      <p:sp>
        <p:nvSpPr>
          <p:cNvPr id="30727" name="مربع نص 27"/>
          <p:cNvSpPr txBox="1">
            <a:spLocks noChangeArrowheads="1"/>
          </p:cNvSpPr>
          <p:nvPr/>
        </p:nvSpPr>
        <p:spPr bwMode="auto">
          <a:xfrm>
            <a:off x="3214688" y="3429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2</a:t>
            </a:r>
          </a:p>
        </p:txBody>
      </p:sp>
      <p:sp>
        <p:nvSpPr>
          <p:cNvPr id="30728" name="مربع نص 28"/>
          <p:cNvSpPr txBox="1">
            <a:spLocks noChangeArrowheads="1"/>
          </p:cNvSpPr>
          <p:nvPr/>
        </p:nvSpPr>
        <p:spPr bwMode="auto">
          <a:xfrm>
            <a:off x="3786188" y="28575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3</a:t>
            </a:r>
          </a:p>
        </p:txBody>
      </p:sp>
      <p:sp>
        <p:nvSpPr>
          <p:cNvPr id="30729" name="مربع نص 29"/>
          <p:cNvSpPr txBox="1">
            <a:spLocks noChangeArrowheads="1"/>
          </p:cNvSpPr>
          <p:nvPr/>
        </p:nvSpPr>
        <p:spPr bwMode="auto">
          <a:xfrm>
            <a:off x="4572000" y="3500438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4</a:t>
            </a:r>
          </a:p>
        </p:txBody>
      </p:sp>
      <p:sp>
        <p:nvSpPr>
          <p:cNvPr id="30730" name="مربع نص 30"/>
          <p:cNvSpPr txBox="1">
            <a:spLocks noChangeArrowheads="1"/>
          </p:cNvSpPr>
          <p:nvPr/>
        </p:nvSpPr>
        <p:spPr bwMode="auto">
          <a:xfrm>
            <a:off x="4929188" y="421481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5</a:t>
            </a:r>
          </a:p>
        </p:txBody>
      </p:sp>
    </p:spTree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مربع نص 2"/>
          <p:cNvSpPr txBox="1">
            <a:spLocks noChangeArrowheads="1"/>
          </p:cNvSpPr>
          <p:nvPr/>
        </p:nvSpPr>
        <p:spPr bwMode="auto">
          <a:xfrm>
            <a:off x="4500563" y="142875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1- إستراتيجية انشر وتأمل</a:t>
            </a:r>
          </a:p>
        </p:txBody>
      </p:sp>
      <p:sp>
        <p:nvSpPr>
          <p:cNvPr id="31748" name="مربع نص 3"/>
          <p:cNvSpPr txBox="1">
            <a:spLocks noChangeArrowheads="1"/>
          </p:cNvSpPr>
          <p:nvPr/>
        </p:nvSpPr>
        <p:spPr bwMode="auto">
          <a:xfrm>
            <a:off x="1571625" y="2000250"/>
            <a:ext cx="4786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تعرف بكثرة المعلومات المنقولة وبانخفاض فعاليتها لأن كثرة المعلومات تخفض من التركيز والتدقيق ...</a:t>
            </a:r>
          </a:p>
        </p:txBody>
      </p:sp>
      <p:sp>
        <p:nvSpPr>
          <p:cNvPr id="31749" name="مربع نص 4"/>
          <p:cNvSpPr txBox="1">
            <a:spLocks noChangeArrowheads="1"/>
          </p:cNvSpPr>
          <p:nvPr/>
        </p:nvSpPr>
        <p:spPr bwMode="auto">
          <a:xfrm>
            <a:off x="4572000" y="3429000"/>
            <a:ext cx="292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2- إستراتيجية اخبر ورغب</a:t>
            </a:r>
          </a:p>
        </p:txBody>
      </p:sp>
      <p:sp>
        <p:nvSpPr>
          <p:cNvPr id="31750" name="مربع نص 5"/>
          <p:cNvSpPr txBox="1">
            <a:spLocks noChangeArrowheads="1"/>
          </p:cNvSpPr>
          <p:nvPr/>
        </p:nvSpPr>
        <p:spPr bwMode="auto">
          <a:xfrm>
            <a:off x="1571625" y="4000500"/>
            <a:ext cx="4786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المعلومات فيها أقل من السابقة، وفيها وضوح أكبر من السابقة ولهذا تكون فعاليتها أكبر من الإستراتيجية الأولى 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مربع نص 4"/>
          <p:cNvSpPr txBox="1">
            <a:spLocks noChangeArrowheads="1"/>
          </p:cNvSpPr>
          <p:nvPr/>
        </p:nvSpPr>
        <p:spPr bwMode="auto">
          <a:xfrm>
            <a:off x="4143375" y="571500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مفهوم الاتصال</a:t>
            </a:r>
          </a:p>
        </p:txBody>
      </p:sp>
      <p:sp>
        <p:nvSpPr>
          <p:cNvPr id="5124" name="مربع نص 5"/>
          <p:cNvSpPr txBox="1">
            <a:spLocks noChangeArrowheads="1"/>
          </p:cNvSpPr>
          <p:nvPr/>
        </p:nvSpPr>
        <p:spPr bwMode="auto">
          <a:xfrm>
            <a:off x="1428750" y="2071688"/>
            <a:ext cx="5572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dirty="0" err="1">
                <a:solidFill>
                  <a:srgbClr val="FFCC66"/>
                </a:solidFill>
              </a:rPr>
              <a:t>الاتصال  </a:t>
            </a:r>
            <a:r>
              <a:rPr lang="ar-SA" dirty="0">
                <a:solidFill>
                  <a:srgbClr val="FFCC66"/>
                </a:solidFill>
              </a:rPr>
              <a:t>=  إرسال واستلام رموز ذات معنى بهدف الإعلام أو طلب شيء </a:t>
            </a:r>
            <a:r>
              <a:rPr lang="ar-SA" dirty="0" smtClean="0">
                <a:solidFill>
                  <a:srgbClr val="FFCC66"/>
                </a:solidFill>
              </a:rPr>
              <a:t>معين</a:t>
            </a:r>
            <a:endParaRPr lang="ar-SA" dirty="0">
              <a:solidFill>
                <a:srgbClr val="FFCC66"/>
              </a:solidFill>
            </a:endParaRPr>
          </a:p>
        </p:txBody>
      </p:sp>
      <p:sp>
        <p:nvSpPr>
          <p:cNvPr id="5125" name="مربع نص 6"/>
          <p:cNvSpPr txBox="1">
            <a:spLocks noChangeArrowheads="1"/>
          </p:cNvSpPr>
          <p:nvPr/>
        </p:nvSpPr>
        <p:spPr bwMode="auto">
          <a:xfrm>
            <a:off x="1428750" y="3286125"/>
            <a:ext cx="557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>
                <a:solidFill>
                  <a:srgbClr val="FFCC66"/>
                </a:solidFill>
              </a:rPr>
              <a:t>يوجد الاتصال في الإدارة باستمرار. </a:t>
            </a:r>
          </a:p>
        </p:txBody>
      </p:sp>
      <p:sp>
        <p:nvSpPr>
          <p:cNvPr id="5126" name="مربع نص 7"/>
          <p:cNvSpPr txBox="1">
            <a:spLocks noChangeArrowheads="1"/>
          </p:cNvSpPr>
          <p:nvPr/>
        </p:nvSpPr>
        <p:spPr bwMode="auto">
          <a:xfrm>
            <a:off x="1428750" y="4162425"/>
            <a:ext cx="5572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>
                <a:solidFill>
                  <a:srgbClr val="FFCC66"/>
                </a:solidFill>
              </a:rPr>
              <a:t>يمكن من = إلقاء الأوامر، إعطاء التوجيهات، طلب العمل، تحديد الأهداف، الرقابة، الخ...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مربع نص 2"/>
          <p:cNvSpPr txBox="1">
            <a:spLocks noChangeArrowheads="1"/>
          </p:cNvSpPr>
          <p:nvPr/>
        </p:nvSpPr>
        <p:spPr bwMode="auto">
          <a:xfrm>
            <a:off x="4500563" y="785813"/>
            <a:ext cx="2928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3- إستراتيجية تحديد المهم </a:t>
            </a:r>
          </a:p>
        </p:txBody>
      </p:sp>
      <p:sp>
        <p:nvSpPr>
          <p:cNvPr id="32772" name="مربع نص 3"/>
          <p:cNvSpPr txBox="1">
            <a:spLocks noChangeArrowheads="1"/>
          </p:cNvSpPr>
          <p:nvPr/>
        </p:nvSpPr>
        <p:spPr bwMode="auto">
          <a:xfrm>
            <a:off x="500063" y="1357313"/>
            <a:ext cx="62150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ar-SA"/>
              <a:t>تعتبر أفضل إستراتيجية في مجال الاتصال لأنها تحقق مستوى عالي من الفعالية بحجم أصغر من المعلومات. تحتاج هذه الإستراتيجية إلى مرؤوسين ذوي كفاءة وقدرة على الفهم السريع </a:t>
            </a:r>
          </a:p>
        </p:txBody>
      </p:sp>
      <p:sp>
        <p:nvSpPr>
          <p:cNvPr id="32773" name="مربع نص 4"/>
          <p:cNvSpPr txBox="1">
            <a:spLocks noChangeArrowheads="1"/>
          </p:cNvSpPr>
          <p:nvPr/>
        </p:nvSpPr>
        <p:spPr bwMode="auto">
          <a:xfrm>
            <a:off x="3286125" y="3143250"/>
            <a:ext cx="4143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4 - إستراتيجية التشخيص والاستجابة</a:t>
            </a:r>
          </a:p>
        </p:txBody>
      </p:sp>
      <p:sp>
        <p:nvSpPr>
          <p:cNvPr id="32774" name="مربع نص 5"/>
          <p:cNvSpPr txBox="1">
            <a:spLocks noChangeArrowheads="1"/>
          </p:cNvSpPr>
          <p:nvPr/>
        </p:nvSpPr>
        <p:spPr bwMode="auto">
          <a:xfrm>
            <a:off x="571500" y="3643313"/>
            <a:ext cx="6215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ar-SA"/>
              <a:t>تقل فعالية الاتصال في هذه الإستراتيجية بسبب قلة المعلومات</a:t>
            </a:r>
          </a:p>
        </p:txBody>
      </p:sp>
      <p:sp>
        <p:nvSpPr>
          <p:cNvPr id="32775" name="مربع نص 6"/>
          <p:cNvSpPr txBox="1">
            <a:spLocks noChangeArrowheads="1"/>
          </p:cNvSpPr>
          <p:nvPr/>
        </p:nvSpPr>
        <p:spPr bwMode="auto">
          <a:xfrm>
            <a:off x="2928938" y="4429125"/>
            <a:ext cx="4143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5 - إستراتيجية التقييد ثم التعزيز</a:t>
            </a:r>
          </a:p>
        </p:txBody>
      </p:sp>
      <p:sp>
        <p:nvSpPr>
          <p:cNvPr id="32776" name="مربع نص 7"/>
          <p:cNvSpPr txBox="1">
            <a:spLocks noChangeArrowheads="1"/>
          </p:cNvSpPr>
          <p:nvPr/>
        </p:nvSpPr>
        <p:spPr bwMode="auto">
          <a:xfrm>
            <a:off x="571500" y="4929188"/>
            <a:ext cx="62150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ar-SA"/>
              <a:t>تصدر المعلومات حسب هذه الإستراتيجية فقط في الوقت الذي يراه المدير مناسبا وتقل فعالية الاتصال في هذه الاستراتيجية.   </a:t>
            </a: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مربع نص 2"/>
          <p:cNvSpPr txBox="1">
            <a:spLocks noChangeArrowheads="1"/>
          </p:cNvSpPr>
          <p:nvPr/>
        </p:nvSpPr>
        <p:spPr bwMode="auto">
          <a:xfrm>
            <a:off x="142875" y="5715000"/>
            <a:ext cx="271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u="sng">
                <a:solidFill>
                  <a:srgbClr val="FFCC66"/>
                </a:solidFill>
              </a:rPr>
              <a:t>لا توجد إدارة بدون اتصال</a:t>
            </a:r>
          </a:p>
        </p:txBody>
      </p:sp>
      <p:sp>
        <p:nvSpPr>
          <p:cNvPr id="6148" name="مربع نص 3"/>
          <p:cNvSpPr txBox="1">
            <a:spLocks noChangeArrowheads="1"/>
          </p:cNvSpPr>
          <p:nvPr/>
        </p:nvSpPr>
        <p:spPr bwMode="auto">
          <a:xfrm>
            <a:off x="714375" y="1928813"/>
            <a:ext cx="58689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dirty="0">
                <a:solidFill>
                  <a:srgbClr val="FFCC66"/>
                </a:solidFill>
              </a:rPr>
              <a:t>الاتصال يوجد أثناء كل العمل الإداري وطول اليوم وعلى مدار السنة </a:t>
            </a:r>
            <a:r>
              <a:rPr lang="ar-SA" dirty="0" smtClean="0">
                <a:solidFill>
                  <a:srgbClr val="FFCC66"/>
                </a:solidFill>
              </a:rPr>
              <a:t>بدو</a:t>
            </a:r>
            <a:r>
              <a:rPr lang="ar-DZ" dirty="0" smtClean="0">
                <a:solidFill>
                  <a:srgbClr val="FFCC66"/>
                </a:solidFill>
              </a:rPr>
              <a:t>ن</a:t>
            </a:r>
            <a:r>
              <a:rPr lang="ar-SA" dirty="0" smtClean="0">
                <a:solidFill>
                  <a:srgbClr val="FFCC66"/>
                </a:solidFill>
              </a:rPr>
              <a:t> </a:t>
            </a:r>
            <a:r>
              <a:rPr lang="ar-SA" dirty="0">
                <a:solidFill>
                  <a:srgbClr val="FFCC66"/>
                </a:solidFill>
              </a:rPr>
              <a:t>توقف</a:t>
            </a:r>
          </a:p>
        </p:txBody>
      </p:sp>
      <p:sp>
        <p:nvSpPr>
          <p:cNvPr id="5" name="سهم للأسفل 4"/>
          <p:cNvSpPr/>
          <p:nvPr/>
        </p:nvSpPr>
        <p:spPr bwMode="auto">
          <a:xfrm rot="5400000">
            <a:off x="2607467" y="5822161"/>
            <a:ext cx="1142984" cy="35719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/>
          <a:lstStyle/>
          <a:p>
            <a:pPr eaLnBrk="0" hangingPunct="0">
              <a:defRPr/>
            </a:pPr>
            <a:endParaRPr lang="ar-SA">
              <a:solidFill>
                <a:schemeClr val="tx1"/>
              </a:solidFill>
            </a:endParaRPr>
          </a:p>
        </p:txBody>
      </p:sp>
      <p:sp>
        <p:nvSpPr>
          <p:cNvPr id="6152" name="مربع نص 5"/>
          <p:cNvSpPr txBox="1">
            <a:spLocks noChangeArrowheads="1"/>
          </p:cNvSpPr>
          <p:nvPr/>
        </p:nvSpPr>
        <p:spPr bwMode="auto">
          <a:xfrm>
            <a:off x="4286250" y="571500"/>
            <a:ext cx="292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 في الإدارة</a:t>
            </a:r>
          </a:p>
        </p:txBody>
      </p:sp>
      <p:sp>
        <p:nvSpPr>
          <p:cNvPr id="6153" name="مربع نص 14"/>
          <p:cNvSpPr txBox="1">
            <a:spLocks noChangeArrowheads="1"/>
          </p:cNvSpPr>
          <p:nvPr/>
        </p:nvSpPr>
        <p:spPr bwMode="auto">
          <a:xfrm>
            <a:off x="5643563" y="2928938"/>
            <a:ext cx="1357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dirty="0">
                <a:solidFill>
                  <a:srgbClr val="FFCC66"/>
                </a:solidFill>
              </a:rPr>
              <a:t>التخطيط </a:t>
            </a:r>
            <a:endParaRPr lang="ar-SA" dirty="0"/>
          </a:p>
        </p:txBody>
      </p:sp>
      <p:sp>
        <p:nvSpPr>
          <p:cNvPr id="6154" name="مربع نص 15"/>
          <p:cNvSpPr txBox="1">
            <a:spLocks noChangeArrowheads="1"/>
          </p:cNvSpPr>
          <p:nvPr/>
        </p:nvSpPr>
        <p:spPr bwMode="auto">
          <a:xfrm>
            <a:off x="5643563" y="3571875"/>
            <a:ext cx="1357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</a:rPr>
              <a:t>التنظيم </a:t>
            </a:r>
            <a:endParaRPr lang="ar-SA"/>
          </a:p>
        </p:txBody>
      </p:sp>
      <p:sp>
        <p:nvSpPr>
          <p:cNvPr id="6155" name="مربع نص 16"/>
          <p:cNvSpPr txBox="1">
            <a:spLocks noChangeArrowheads="1"/>
          </p:cNvSpPr>
          <p:nvPr/>
        </p:nvSpPr>
        <p:spPr bwMode="auto">
          <a:xfrm>
            <a:off x="5715000" y="4286250"/>
            <a:ext cx="135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</a:rPr>
              <a:t>الدفع</a:t>
            </a:r>
            <a:endParaRPr lang="ar-SA"/>
          </a:p>
        </p:txBody>
      </p:sp>
      <p:sp>
        <p:nvSpPr>
          <p:cNvPr id="6156" name="مربع نص 17"/>
          <p:cNvSpPr txBox="1">
            <a:spLocks noChangeArrowheads="1"/>
          </p:cNvSpPr>
          <p:nvPr/>
        </p:nvSpPr>
        <p:spPr bwMode="auto">
          <a:xfrm>
            <a:off x="5715000" y="4992688"/>
            <a:ext cx="135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</a:rPr>
              <a:t>الرقابة</a:t>
            </a:r>
            <a:endParaRPr lang="ar-SA"/>
          </a:p>
        </p:txBody>
      </p:sp>
      <p:sp>
        <p:nvSpPr>
          <p:cNvPr id="6157" name="مربع نص 18"/>
          <p:cNvSpPr txBox="1">
            <a:spLocks noChangeArrowheads="1"/>
          </p:cNvSpPr>
          <p:nvPr/>
        </p:nvSpPr>
        <p:spPr bwMode="auto">
          <a:xfrm>
            <a:off x="0" y="2928938"/>
            <a:ext cx="578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SA"/>
              <a:t>لتنسيق عمل التخطيط، وضع الأهداف، توضيح الأهداف...</a:t>
            </a:r>
          </a:p>
        </p:txBody>
      </p:sp>
      <p:sp>
        <p:nvSpPr>
          <p:cNvPr id="6158" name="مربع نص 19"/>
          <p:cNvSpPr txBox="1">
            <a:spLocks noChangeArrowheads="1"/>
          </p:cNvSpPr>
          <p:nvPr/>
        </p:nvSpPr>
        <p:spPr bwMode="auto">
          <a:xfrm>
            <a:off x="0" y="3602038"/>
            <a:ext cx="578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SA"/>
              <a:t>لتنسيق عمل التنظيم، وضع المسؤوليات، توضيح المهام...</a:t>
            </a:r>
          </a:p>
        </p:txBody>
      </p:sp>
      <p:sp>
        <p:nvSpPr>
          <p:cNvPr id="6159" name="مربع نص 20"/>
          <p:cNvSpPr txBox="1">
            <a:spLocks noChangeArrowheads="1"/>
          </p:cNvSpPr>
          <p:nvPr/>
        </p:nvSpPr>
        <p:spPr bwMode="auto">
          <a:xfrm>
            <a:off x="11113" y="4284663"/>
            <a:ext cx="5786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SA" dirty="0" err="1" smtClean="0"/>
              <a:t>للتح</a:t>
            </a:r>
            <a:r>
              <a:rPr lang="ar-DZ" dirty="0" smtClean="0"/>
              <a:t>ف</a:t>
            </a:r>
            <a:r>
              <a:rPr lang="ar-SA" dirty="0" err="1" smtClean="0"/>
              <a:t>يز</a:t>
            </a:r>
            <a:r>
              <a:rPr lang="ar-SA" dirty="0"/>
              <a:t>، </a:t>
            </a:r>
            <a:r>
              <a:rPr lang="ar-SA" dirty="0" smtClean="0"/>
              <a:t>و</a:t>
            </a:r>
            <a:r>
              <a:rPr lang="ar-DZ" dirty="0" smtClean="0"/>
              <a:t> </a:t>
            </a:r>
            <a:r>
              <a:rPr lang="ar-SA" dirty="0" err="1" smtClean="0"/>
              <a:t>القيادة </a:t>
            </a:r>
            <a:r>
              <a:rPr lang="ar-SA" dirty="0" err="1"/>
              <a:t>...</a:t>
            </a:r>
            <a:endParaRPr lang="ar-SA" dirty="0"/>
          </a:p>
        </p:txBody>
      </p:sp>
      <p:sp>
        <p:nvSpPr>
          <p:cNvPr id="6160" name="مربع نص 21"/>
          <p:cNvSpPr txBox="1">
            <a:spLocks noChangeArrowheads="1"/>
          </p:cNvSpPr>
          <p:nvPr/>
        </p:nvSpPr>
        <p:spPr bwMode="auto">
          <a:xfrm>
            <a:off x="11113" y="4967288"/>
            <a:ext cx="5786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SA" dirty="0" smtClean="0"/>
              <a:t>لطلب </a:t>
            </a:r>
            <a:r>
              <a:rPr lang="ar-SA" dirty="0"/>
              <a:t>المعلومات، والقيام </a:t>
            </a:r>
            <a:r>
              <a:rPr lang="ar-SA" dirty="0" err="1"/>
              <a:t>بالرقابة ...</a:t>
            </a:r>
            <a:endParaRPr lang="ar-S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مربع نص 2"/>
          <p:cNvSpPr txBox="1">
            <a:spLocks noChangeArrowheads="1"/>
          </p:cNvSpPr>
          <p:nvPr/>
        </p:nvSpPr>
        <p:spPr bwMode="auto">
          <a:xfrm>
            <a:off x="1500188" y="1285875"/>
            <a:ext cx="4714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>
                <a:solidFill>
                  <a:srgbClr val="FFCC66"/>
                </a:solidFill>
              </a:rPr>
              <a:t>في الإدارة يجب أن يكون الاتصال ذا أداء </a:t>
            </a:r>
          </a:p>
        </p:txBody>
      </p:sp>
      <p:cxnSp>
        <p:nvCxnSpPr>
          <p:cNvPr id="4" name="رابط كسهم مستقيم 3"/>
          <p:cNvCxnSpPr>
            <a:stCxn id="7171" idx="2"/>
          </p:cNvCxnSpPr>
          <p:nvPr/>
        </p:nvCxnSpPr>
        <p:spPr bwMode="auto">
          <a:xfrm rot="5400000">
            <a:off x="2981326" y="1409700"/>
            <a:ext cx="538162" cy="12144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رابط كسهم مستقيم 4"/>
          <p:cNvCxnSpPr>
            <a:stCxn id="7171" idx="2"/>
          </p:cNvCxnSpPr>
          <p:nvPr/>
        </p:nvCxnSpPr>
        <p:spPr bwMode="auto">
          <a:xfrm rot="16200000" flipH="1">
            <a:off x="4088607" y="1516856"/>
            <a:ext cx="609600" cy="107156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74" name="مربع نص 5"/>
          <p:cNvSpPr txBox="1">
            <a:spLocks noChangeArrowheads="1"/>
          </p:cNvSpPr>
          <p:nvPr/>
        </p:nvSpPr>
        <p:spPr bwMode="auto">
          <a:xfrm>
            <a:off x="4786313" y="2500313"/>
            <a:ext cx="157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</a:rPr>
              <a:t>يتم بكفاءة </a:t>
            </a:r>
          </a:p>
        </p:txBody>
      </p:sp>
      <p:sp>
        <p:nvSpPr>
          <p:cNvPr id="7175" name="مربع نص 6"/>
          <p:cNvSpPr txBox="1">
            <a:spLocks noChangeArrowheads="1"/>
          </p:cNvSpPr>
          <p:nvPr/>
        </p:nvSpPr>
        <p:spPr bwMode="auto">
          <a:xfrm>
            <a:off x="1627188" y="2489200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</a:rPr>
              <a:t>يتم بفعالية</a:t>
            </a:r>
          </a:p>
        </p:txBody>
      </p:sp>
      <p:sp>
        <p:nvSpPr>
          <p:cNvPr id="7176" name="مربع نص 7"/>
          <p:cNvSpPr txBox="1">
            <a:spLocks noChangeArrowheads="1"/>
          </p:cNvSpPr>
          <p:nvPr/>
        </p:nvSpPr>
        <p:spPr bwMode="auto">
          <a:xfrm>
            <a:off x="642938" y="3000375"/>
            <a:ext cx="2571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2000" dirty="0">
                <a:solidFill>
                  <a:srgbClr val="FFCC66"/>
                </a:solidFill>
              </a:rPr>
              <a:t>تكون الرسالة واضحة كل الوضوح ومفهومة </a:t>
            </a:r>
            <a:r>
              <a:rPr lang="ar-SA" sz="2000" dirty="0" smtClean="0">
                <a:solidFill>
                  <a:srgbClr val="FFCC66"/>
                </a:solidFill>
              </a:rPr>
              <a:t>تماما</a:t>
            </a:r>
            <a:endParaRPr lang="ar-SA" sz="2000" dirty="0">
              <a:solidFill>
                <a:srgbClr val="FFCC66"/>
              </a:solidFill>
            </a:endParaRPr>
          </a:p>
        </p:txBody>
      </p:sp>
      <p:sp>
        <p:nvSpPr>
          <p:cNvPr id="7177" name="مربع نص 8"/>
          <p:cNvSpPr txBox="1">
            <a:spLocks noChangeArrowheads="1"/>
          </p:cNvSpPr>
          <p:nvPr/>
        </p:nvSpPr>
        <p:spPr bwMode="auto">
          <a:xfrm>
            <a:off x="3930650" y="2984500"/>
            <a:ext cx="2928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2000" dirty="0">
                <a:solidFill>
                  <a:srgbClr val="FFCC66"/>
                </a:solidFill>
              </a:rPr>
              <a:t>تكون الرسالة بأدنى تكاليف وأفضل وسائل </a:t>
            </a:r>
            <a:r>
              <a:rPr lang="ar-SA" sz="2000" dirty="0" smtClean="0">
                <a:solidFill>
                  <a:srgbClr val="FFCC66"/>
                </a:solidFill>
              </a:rPr>
              <a:t>الاتصال</a:t>
            </a:r>
            <a:endParaRPr lang="ar-SA" sz="2000" dirty="0">
              <a:solidFill>
                <a:srgbClr val="FFCC66"/>
              </a:solidFill>
            </a:endParaRPr>
          </a:p>
        </p:txBody>
      </p:sp>
      <p:cxnSp>
        <p:nvCxnSpPr>
          <p:cNvPr id="11" name="رابط كسهم مستقيم 10"/>
          <p:cNvCxnSpPr/>
          <p:nvPr/>
        </p:nvCxnSpPr>
        <p:spPr bwMode="auto">
          <a:xfrm rot="5400000">
            <a:off x="3259931" y="4356894"/>
            <a:ext cx="714375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 bwMode="auto">
          <a:xfrm rot="5400000">
            <a:off x="3358356" y="4356894"/>
            <a:ext cx="714375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80" name="مربع نص 12"/>
          <p:cNvSpPr txBox="1">
            <a:spLocks noChangeArrowheads="1"/>
          </p:cNvSpPr>
          <p:nvPr/>
        </p:nvSpPr>
        <p:spPr bwMode="auto">
          <a:xfrm>
            <a:off x="2428875" y="4786313"/>
            <a:ext cx="257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يجب أن يدار الاتصال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مربع نص 2"/>
          <p:cNvSpPr txBox="1">
            <a:spLocks noChangeArrowheads="1"/>
          </p:cNvSpPr>
          <p:nvPr/>
        </p:nvSpPr>
        <p:spPr bwMode="auto">
          <a:xfrm>
            <a:off x="4357688" y="642938"/>
            <a:ext cx="2928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أهمية الاتصال في الإدارة</a:t>
            </a:r>
          </a:p>
        </p:txBody>
      </p:sp>
      <p:sp>
        <p:nvSpPr>
          <p:cNvPr id="8196" name="مربع نص 3"/>
          <p:cNvSpPr txBox="1">
            <a:spLocks noChangeArrowheads="1"/>
          </p:cNvSpPr>
          <p:nvPr/>
        </p:nvSpPr>
        <p:spPr bwMode="auto">
          <a:xfrm>
            <a:off x="2286000" y="1500188"/>
            <a:ext cx="5357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SA"/>
              <a:t>تظهر أهمية الاتصال في الإدارة من خلال ما يلي :</a:t>
            </a:r>
          </a:p>
        </p:txBody>
      </p:sp>
      <p:sp>
        <p:nvSpPr>
          <p:cNvPr id="8197" name="مربع نص 4"/>
          <p:cNvSpPr txBox="1">
            <a:spLocks noChangeArrowheads="1"/>
          </p:cNvSpPr>
          <p:nvPr/>
        </p:nvSpPr>
        <p:spPr bwMode="auto">
          <a:xfrm>
            <a:off x="2227263" y="2387600"/>
            <a:ext cx="5357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SA"/>
              <a:t> يضمن الاتصال التفاعل بين مجموعات العمل</a:t>
            </a: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1143000" y="4143375"/>
            <a:ext cx="6429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SA"/>
              <a:t> يمكن الاتصال من إطلاع المسؤولين على كيفية العمل والنتائج، ومدى تحقيق الأهداف  ... </a:t>
            </a:r>
          </a:p>
        </p:txBody>
      </p:sp>
      <p:sp>
        <p:nvSpPr>
          <p:cNvPr id="8199" name="مربع نص 6"/>
          <p:cNvSpPr txBox="1">
            <a:spLocks noChangeArrowheads="1"/>
          </p:cNvSpPr>
          <p:nvPr/>
        </p:nvSpPr>
        <p:spPr bwMode="auto">
          <a:xfrm>
            <a:off x="1285875" y="3071813"/>
            <a:ext cx="6286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SA"/>
              <a:t> يمكن الاتصال المديرين من إعطاء التوجيهات والإعلان عن الأهداف، والقيام بالتحفيز  ....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مربع نص 2"/>
          <p:cNvSpPr txBox="1">
            <a:spLocks noChangeArrowheads="1"/>
          </p:cNvSpPr>
          <p:nvPr/>
        </p:nvSpPr>
        <p:spPr bwMode="auto">
          <a:xfrm>
            <a:off x="4929188" y="57150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عملية الاتصال</a:t>
            </a:r>
          </a:p>
        </p:txBody>
      </p:sp>
      <p:sp>
        <p:nvSpPr>
          <p:cNvPr id="9220" name="مربع نص 3"/>
          <p:cNvSpPr txBox="1">
            <a:spLocks noChangeArrowheads="1"/>
          </p:cNvSpPr>
          <p:nvPr/>
        </p:nvSpPr>
        <p:spPr bwMode="auto">
          <a:xfrm>
            <a:off x="1214438" y="1143000"/>
            <a:ext cx="6169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الاتصال عملية، أي مجموعة من مراحل متسلسلة ومرتبة</a:t>
            </a:r>
          </a:p>
        </p:txBody>
      </p:sp>
      <p:sp>
        <p:nvSpPr>
          <p:cNvPr id="8" name="مستطيل مستدير الزوايا 7"/>
          <p:cNvSpPr>
            <a:spLocks noChangeArrowheads="1"/>
          </p:cNvSpPr>
          <p:nvPr/>
        </p:nvSpPr>
        <p:spPr bwMode="auto">
          <a:xfrm>
            <a:off x="1000125" y="2428875"/>
            <a:ext cx="2286000" cy="571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ar-SA"/>
              <a:t>المرسل</a:t>
            </a:r>
          </a:p>
        </p:txBody>
      </p:sp>
      <p:sp>
        <p:nvSpPr>
          <p:cNvPr id="9" name="مستطيل مستدير الزوايا 8"/>
          <p:cNvSpPr>
            <a:spLocks noChangeArrowheads="1"/>
          </p:cNvSpPr>
          <p:nvPr/>
        </p:nvSpPr>
        <p:spPr bwMode="auto">
          <a:xfrm>
            <a:off x="5500688" y="2428875"/>
            <a:ext cx="2357437" cy="571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ar-SA"/>
              <a:t>المستلم</a:t>
            </a:r>
          </a:p>
        </p:txBody>
      </p:sp>
      <p:sp>
        <p:nvSpPr>
          <p:cNvPr id="10" name="مربع نص 9"/>
          <p:cNvSpPr txBox="1">
            <a:spLocks noChangeArrowheads="1"/>
          </p:cNvSpPr>
          <p:nvPr/>
        </p:nvSpPr>
        <p:spPr bwMode="auto">
          <a:xfrm>
            <a:off x="1071563" y="3214688"/>
            <a:ext cx="928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المعنى </a:t>
            </a:r>
          </a:p>
        </p:txBody>
      </p:sp>
      <p:sp>
        <p:nvSpPr>
          <p:cNvPr id="11" name="مربع نص 10"/>
          <p:cNvSpPr txBox="1">
            <a:spLocks noChangeArrowheads="1"/>
          </p:cNvSpPr>
          <p:nvPr/>
        </p:nvSpPr>
        <p:spPr bwMode="auto">
          <a:xfrm>
            <a:off x="2428875" y="3214688"/>
            <a:ext cx="928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التشفير</a:t>
            </a:r>
          </a:p>
        </p:txBody>
      </p:sp>
      <p:sp>
        <p:nvSpPr>
          <p:cNvPr id="12" name="مربع نص 11"/>
          <p:cNvSpPr txBox="1">
            <a:spLocks noChangeArrowheads="1"/>
          </p:cNvSpPr>
          <p:nvPr/>
        </p:nvSpPr>
        <p:spPr bwMode="auto">
          <a:xfrm>
            <a:off x="3929063" y="3214688"/>
            <a:ext cx="928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القناة</a:t>
            </a:r>
          </a:p>
        </p:txBody>
      </p:sp>
      <p:sp>
        <p:nvSpPr>
          <p:cNvPr id="13" name="مربع نص 12"/>
          <p:cNvSpPr txBox="1">
            <a:spLocks noChangeArrowheads="1"/>
          </p:cNvSpPr>
          <p:nvPr/>
        </p:nvSpPr>
        <p:spPr bwMode="auto">
          <a:xfrm>
            <a:off x="5286375" y="3214688"/>
            <a:ext cx="135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فك التشفير </a:t>
            </a:r>
          </a:p>
        </p:txBody>
      </p:sp>
      <p:sp>
        <p:nvSpPr>
          <p:cNvPr id="14" name="مربع نص 13"/>
          <p:cNvSpPr txBox="1">
            <a:spLocks noChangeArrowheads="1"/>
          </p:cNvSpPr>
          <p:nvPr/>
        </p:nvSpPr>
        <p:spPr bwMode="auto">
          <a:xfrm>
            <a:off x="7286625" y="3214688"/>
            <a:ext cx="928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المعنى </a:t>
            </a:r>
          </a:p>
        </p:txBody>
      </p:sp>
      <p:cxnSp>
        <p:nvCxnSpPr>
          <p:cNvPr id="16" name="رابط كسهم مستقيم 15"/>
          <p:cNvCxnSpPr>
            <a:stCxn id="10" idx="3"/>
            <a:endCxn id="11" idx="1"/>
          </p:cNvCxnSpPr>
          <p:nvPr/>
        </p:nvCxnSpPr>
        <p:spPr bwMode="auto">
          <a:xfrm>
            <a:off x="2000250" y="3444875"/>
            <a:ext cx="428625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stCxn id="11" idx="3"/>
            <a:endCxn id="12" idx="1"/>
          </p:cNvCxnSpPr>
          <p:nvPr/>
        </p:nvCxnSpPr>
        <p:spPr bwMode="auto">
          <a:xfrm>
            <a:off x="3357563" y="3444875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>
            <a:stCxn id="12" idx="3"/>
            <a:endCxn id="13" idx="1"/>
          </p:cNvCxnSpPr>
          <p:nvPr/>
        </p:nvCxnSpPr>
        <p:spPr bwMode="auto">
          <a:xfrm>
            <a:off x="4857750" y="3444875"/>
            <a:ext cx="428625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>
            <a:stCxn id="13" idx="3"/>
            <a:endCxn id="14" idx="1"/>
          </p:cNvCxnSpPr>
          <p:nvPr/>
        </p:nvCxnSpPr>
        <p:spPr bwMode="auto">
          <a:xfrm>
            <a:off x="6643688" y="3444875"/>
            <a:ext cx="642937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>
            <a:stCxn id="14" idx="2"/>
          </p:cNvCxnSpPr>
          <p:nvPr/>
        </p:nvCxnSpPr>
        <p:spPr bwMode="auto">
          <a:xfrm rot="16200000" flipH="1">
            <a:off x="7357269" y="4071144"/>
            <a:ext cx="823913" cy="34925"/>
          </a:xfrm>
          <a:prstGeom prst="straightConnector1">
            <a:avLst/>
          </a:prstGeom>
          <a:ln>
            <a:headEnd type="none" w="med" len="me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 bwMode="auto">
          <a:xfrm rot="10800000">
            <a:off x="1643063" y="4500563"/>
            <a:ext cx="6143625" cy="1587"/>
          </a:xfrm>
          <a:prstGeom prst="straightConnector1">
            <a:avLst/>
          </a:prstGeom>
          <a:ln>
            <a:headEnd type="none" w="med" len="me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 bwMode="auto">
          <a:xfrm rot="5400000" flipH="1" flipV="1">
            <a:off x="1213644" y="4072731"/>
            <a:ext cx="85725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مستطيل 33"/>
          <p:cNvSpPr>
            <a:spLocks noChangeArrowheads="1"/>
          </p:cNvSpPr>
          <p:nvPr/>
        </p:nvSpPr>
        <p:spPr bwMode="auto">
          <a:xfrm>
            <a:off x="3643313" y="4214813"/>
            <a:ext cx="1500187" cy="5000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ar-SA"/>
              <a:t>تغذية عكسية</a:t>
            </a:r>
          </a:p>
        </p:txBody>
      </p:sp>
      <p:sp>
        <p:nvSpPr>
          <p:cNvPr id="35" name="شكل بيضاوي 34"/>
          <p:cNvSpPr/>
          <p:nvPr/>
        </p:nvSpPr>
        <p:spPr bwMode="auto">
          <a:xfrm>
            <a:off x="1049338" y="2901950"/>
            <a:ext cx="2214562" cy="10001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/>
          <a:lstStyle/>
          <a:p>
            <a:pPr eaLnBrk="0" hangingPunct="0">
              <a:defRPr/>
            </a:pPr>
            <a:endParaRPr lang="ar-SA"/>
          </a:p>
        </p:txBody>
      </p:sp>
      <p:sp>
        <p:nvSpPr>
          <p:cNvPr id="36" name="شكل بيضاوي 35"/>
          <p:cNvSpPr/>
          <p:nvPr/>
        </p:nvSpPr>
        <p:spPr bwMode="auto">
          <a:xfrm>
            <a:off x="5357813" y="2974975"/>
            <a:ext cx="2774950" cy="10001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/>
          <a:lstStyle/>
          <a:p>
            <a:pPr eaLnBrk="0" hangingPunct="0">
              <a:defRPr/>
            </a:pPr>
            <a:endParaRPr lang="ar-SA"/>
          </a:p>
        </p:txBody>
      </p:sp>
      <p:sp>
        <p:nvSpPr>
          <p:cNvPr id="9238" name="شكل بيضاوي 36"/>
          <p:cNvSpPr>
            <a:spLocks noChangeArrowheads="1"/>
          </p:cNvSpPr>
          <p:nvPr/>
        </p:nvSpPr>
        <p:spPr bwMode="auto">
          <a:xfrm>
            <a:off x="214313" y="1571625"/>
            <a:ext cx="8429625" cy="3929063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ar-SA"/>
          </a:p>
        </p:txBody>
      </p:sp>
      <p:sp>
        <p:nvSpPr>
          <p:cNvPr id="9239" name="مربع نص 37"/>
          <p:cNvSpPr txBox="1">
            <a:spLocks noChangeArrowheads="1"/>
          </p:cNvSpPr>
          <p:nvPr/>
        </p:nvSpPr>
        <p:spPr bwMode="auto">
          <a:xfrm>
            <a:off x="2000250" y="4786313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الضوضاء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مربع نص 2"/>
          <p:cNvSpPr txBox="1">
            <a:spLocks noChangeArrowheads="1"/>
          </p:cNvSpPr>
          <p:nvPr/>
        </p:nvSpPr>
        <p:spPr bwMode="auto">
          <a:xfrm>
            <a:off x="6215063" y="571500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المعنى (الرسالة)</a:t>
            </a:r>
          </a:p>
        </p:txBody>
      </p:sp>
      <p:sp>
        <p:nvSpPr>
          <p:cNvPr id="10244" name="مربع نص 3"/>
          <p:cNvSpPr txBox="1">
            <a:spLocks noChangeArrowheads="1"/>
          </p:cNvSpPr>
          <p:nvPr/>
        </p:nvSpPr>
        <p:spPr bwMode="auto">
          <a:xfrm>
            <a:off x="2857500" y="571500"/>
            <a:ext cx="261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الفكرة المراد إيصالها </a:t>
            </a:r>
          </a:p>
        </p:txBody>
      </p:sp>
      <p:sp>
        <p:nvSpPr>
          <p:cNvPr id="10245" name="مربع نص 4"/>
          <p:cNvSpPr txBox="1">
            <a:spLocks noChangeArrowheads="1"/>
          </p:cNvSpPr>
          <p:nvPr/>
        </p:nvSpPr>
        <p:spPr bwMode="auto">
          <a:xfrm>
            <a:off x="6215063" y="1214438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التشفير</a:t>
            </a:r>
          </a:p>
        </p:txBody>
      </p:sp>
      <p:sp>
        <p:nvSpPr>
          <p:cNvPr id="10246" name="مربع نص 5"/>
          <p:cNvSpPr txBox="1">
            <a:spLocks noChangeArrowheads="1"/>
          </p:cNvSpPr>
          <p:nvPr/>
        </p:nvSpPr>
        <p:spPr bwMode="auto">
          <a:xfrm>
            <a:off x="714375" y="1238250"/>
            <a:ext cx="4762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اختيار الرموز أو الشفرات التي يتم بواسطتها صياغة الرسالة </a:t>
            </a:r>
          </a:p>
        </p:txBody>
      </p:sp>
      <p:sp>
        <p:nvSpPr>
          <p:cNvPr id="10247" name="مربع نص 6"/>
          <p:cNvSpPr txBox="1">
            <a:spLocks noChangeArrowheads="1"/>
          </p:cNvSpPr>
          <p:nvPr/>
        </p:nvSpPr>
        <p:spPr bwMode="auto">
          <a:xfrm>
            <a:off x="6240463" y="2227263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قناة الاتصال </a:t>
            </a:r>
          </a:p>
        </p:txBody>
      </p:sp>
      <p:sp>
        <p:nvSpPr>
          <p:cNvPr id="10248" name="مربع نص 7"/>
          <p:cNvSpPr txBox="1">
            <a:spLocks noChangeArrowheads="1"/>
          </p:cNvSpPr>
          <p:nvPr/>
        </p:nvSpPr>
        <p:spPr bwMode="auto">
          <a:xfrm>
            <a:off x="714375" y="2214563"/>
            <a:ext cx="4762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الوسيلة التي يتم عبرها بث الرسالة </a:t>
            </a:r>
          </a:p>
        </p:txBody>
      </p:sp>
      <p:sp>
        <p:nvSpPr>
          <p:cNvPr id="10249" name="مربع نص 8"/>
          <p:cNvSpPr txBox="1">
            <a:spLocks noChangeArrowheads="1"/>
          </p:cNvSpPr>
          <p:nvPr/>
        </p:nvSpPr>
        <p:spPr bwMode="auto">
          <a:xfrm>
            <a:off x="6153150" y="2882900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فك التشفير</a:t>
            </a:r>
          </a:p>
        </p:txBody>
      </p:sp>
      <p:sp>
        <p:nvSpPr>
          <p:cNvPr id="10250" name="مربع نص 9"/>
          <p:cNvSpPr txBox="1">
            <a:spLocks noChangeArrowheads="1"/>
          </p:cNvSpPr>
          <p:nvPr/>
        </p:nvSpPr>
        <p:spPr bwMode="auto">
          <a:xfrm>
            <a:off x="727075" y="2857500"/>
            <a:ext cx="4762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ترجمة أو تفسير الرموز</a:t>
            </a:r>
          </a:p>
        </p:txBody>
      </p:sp>
      <p:sp>
        <p:nvSpPr>
          <p:cNvPr id="10251" name="مربع نص 10"/>
          <p:cNvSpPr txBox="1">
            <a:spLocks noChangeArrowheads="1"/>
          </p:cNvSpPr>
          <p:nvPr/>
        </p:nvSpPr>
        <p:spPr bwMode="auto">
          <a:xfrm>
            <a:off x="6153150" y="3705225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الضوضاء</a:t>
            </a:r>
          </a:p>
        </p:txBody>
      </p:sp>
      <p:sp>
        <p:nvSpPr>
          <p:cNvPr id="10252" name="مربع نص 11"/>
          <p:cNvSpPr txBox="1">
            <a:spLocks noChangeArrowheads="1"/>
          </p:cNvSpPr>
          <p:nvPr/>
        </p:nvSpPr>
        <p:spPr bwMode="auto">
          <a:xfrm>
            <a:off x="727075" y="3643313"/>
            <a:ext cx="4762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المؤثرات التي تقلل من القدرة على إدراك المقصود بالرسالة أو المعنى</a:t>
            </a:r>
          </a:p>
        </p:txBody>
      </p:sp>
      <p:sp>
        <p:nvSpPr>
          <p:cNvPr id="10253" name="مربع نص 12"/>
          <p:cNvSpPr txBox="1">
            <a:spLocks noChangeArrowheads="1"/>
          </p:cNvSpPr>
          <p:nvPr/>
        </p:nvSpPr>
        <p:spPr bwMode="auto">
          <a:xfrm>
            <a:off x="6240463" y="4584700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تغذية عكسية</a:t>
            </a:r>
          </a:p>
        </p:txBody>
      </p:sp>
      <p:sp>
        <p:nvSpPr>
          <p:cNvPr id="10254" name="مربع نص 13"/>
          <p:cNvSpPr txBox="1">
            <a:spLocks noChangeArrowheads="1"/>
          </p:cNvSpPr>
          <p:nvPr/>
        </p:nvSpPr>
        <p:spPr bwMode="auto">
          <a:xfrm>
            <a:off x="727075" y="4572000"/>
            <a:ext cx="4762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استجابة المستلم للمرسل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مربع نص 3"/>
          <p:cNvSpPr txBox="1">
            <a:spLocks noChangeArrowheads="1"/>
          </p:cNvSpPr>
          <p:nvPr/>
        </p:nvSpPr>
        <p:spPr bwMode="auto">
          <a:xfrm>
            <a:off x="4500563" y="500063"/>
            <a:ext cx="3143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>
                <a:solidFill>
                  <a:srgbClr val="FFFF00"/>
                </a:solidFill>
              </a:rPr>
              <a:t>أنواع وشبكات الاتصال </a:t>
            </a:r>
          </a:p>
        </p:txBody>
      </p:sp>
      <p:sp>
        <p:nvSpPr>
          <p:cNvPr id="11268" name="مربع نص 4"/>
          <p:cNvSpPr txBox="1">
            <a:spLocks noChangeArrowheads="1"/>
          </p:cNvSpPr>
          <p:nvPr/>
        </p:nvSpPr>
        <p:spPr bwMode="auto">
          <a:xfrm>
            <a:off x="2500313" y="1357313"/>
            <a:ext cx="4714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يمكن تصنيف الاتصال حسب معايير مختلف :</a:t>
            </a:r>
          </a:p>
        </p:txBody>
      </p:sp>
      <p:sp>
        <p:nvSpPr>
          <p:cNvPr id="11269" name="مربع نص 5"/>
          <p:cNvSpPr txBox="1">
            <a:spLocks noChangeArrowheads="1"/>
          </p:cNvSpPr>
          <p:nvPr/>
        </p:nvSpPr>
        <p:spPr bwMode="auto">
          <a:xfrm>
            <a:off x="3192463" y="2990850"/>
            <a:ext cx="29416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حسب نوع الرسالة</a:t>
            </a:r>
          </a:p>
        </p:txBody>
      </p:sp>
      <p:sp>
        <p:nvSpPr>
          <p:cNvPr id="11270" name="مربع نص 6"/>
          <p:cNvSpPr txBox="1">
            <a:spLocks noChangeArrowheads="1"/>
          </p:cNvSpPr>
          <p:nvPr/>
        </p:nvSpPr>
        <p:spPr bwMode="auto">
          <a:xfrm>
            <a:off x="3143250" y="3497263"/>
            <a:ext cx="2941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حسب الاتجاهات</a:t>
            </a:r>
          </a:p>
        </p:txBody>
      </p:sp>
      <p:sp>
        <p:nvSpPr>
          <p:cNvPr id="11271" name="مربع نص 7"/>
          <p:cNvSpPr txBox="1">
            <a:spLocks noChangeArrowheads="1"/>
          </p:cNvSpPr>
          <p:nvPr/>
        </p:nvSpPr>
        <p:spPr bwMode="auto">
          <a:xfrm>
            <a:off x="3857625" y="2500313"/>
            <a:ext cx="2940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الاتصالات الرسمية</a:t>
            </a:r>
            <a:endParaRPr lang="ar-SA"/>
          </a:p>
        </p:txBody>
      </p:sp>
      <p:sp>
        <p:nvSpPr>
          <p:cNvPr id="11272" name="مربع نص 7"/>
          <p:cNvSpPr txBox="1">
            <a:spLocks noChangeArrowheads="1"/>
          </p:cNvSpPr>
          <p:nvPr/>
        </p:nvSpPr>
        <p:spPr bwMode="auto">
          <a:xfrm>
            <a:off x="3786188" y="4572000"/>
            <a:ext cx="2940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/>
              <a:t>الاتصالات غير الرسمية</a:t>
            </a:r>
            <a:endParaRPr lang="ar-SA"/>
          </a:p>
        </p:txBody>
      </p:sp>
      <p:sp>
        <p:nvSpPr>
          <p:cNvPr id="11273" name="مربع نص 6"/>
          <p:cNvSpPr txBox="1">
            <a:spLocks noChangeArrowheads="1"/>
          </p:cNvSpPr>
          <p:nvPr/>
        </p:nvSpPr>
        <p:spPr bwMode="auto">
          <a:xfrm>
            <a:off x="3130550" y="4052888"/>
            <a:ext cx="2941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اتصالات فريق العمل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Présentation - Plan stratégique">
  <a:themeElements>
    <a:clrScheme name="Thème Office 1">
      <a:dk1>
        <a:srgbClr val="000000"/>
      </a:dk1>
      <a:lt1>
        <a:srgbClr val="FFFFFF"/>
      </a:lt1>
      <a:dk2>
        <a:srgbClr val="996633"/>
      </a:dk2>
      <a:lt2>
        <a:srgbClr val="FF9900"/>
      </a:lt2>
      <a:accent1>
        <a:srgbClr val="D60093"/>
      </a:accent1>
      <a:accent2>
        <a:srgbClr val="FFFF66"/>
      </a:accent2>
      <a:accent3>
        <a:srgbClr val="CAB8AD"/>
      </a:accent3>
      <a:accent4>
        <a:srgbClr val="DADADA"/>
      </a:accent4>
      <a:accent5>
        <a:srgbClr val="E8AAC8"/>
      </a:accent5>
      <a:accent6>
        <a:srgbClr val="E7E75C"/>
      </a:accent6>
      <a:hlink>
        <a:srgbClr val="FF9933"/>
      </a:hlink>
      <a:folHlink>
        <a:srgbClr val="FFCCFF"/>
      </a:folHlink>
    </a:clrScheme>
    <a:fontScheme name="Thème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996633"/>
        </a:dk2>
        <a:lt2>
          <a:srgbClr val="FF9900"/>
        </a:lt2>
        <a:accent1>
          <a:srgbClr val="D60093"/>
        </a:accent1>
        <a:accent2>
          <a:srgbClr val="FFFF66"/>
        </a:accent2>
        <a:accent3>
          <a:srgbClr val="CAB8AD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2">
        <a:dk1>
          <a:srgbClr val="FFFFCC"/>
        </a:dk1>
        <a:lt1>
          <a:srgbClr val="FFFFFF"/>
        </a:lt1>
        <a:dk2>
          <a:srgbClr val="FFFFCC"/>
        </a:dk2>
        <a:lt2>
          <a:srgbClr val="996600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990066"/>
        </a:dk2>
        <a:lt2>
          <a:srgbClr val="008080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- Plan stratégique</Template>
  <TotalTime>824</TotalTime>
  <Words>1063</Words>
  <Application>Microsoft Office PowerPoint</Application>
  <PresentationFormat>Affichage à l'écran (4:3)</PresentationFormat>
  <Paragraphs>189</Paragraphs>
  <Slides>30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Présentation - Plan stratégique</vt:lpstr>
      <vt:lpstr>الاتصال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stratégique</dc:title>
  <dc:creator>aissa</dc:creator>
  <cp:lastModifiedBy>samsung</cp:lastModifiedBy>
  <cp:revision>87</cp:revision>
  <dcterms:created xsi:type="dcterms:W3CDTF">2009-12-21T19:41:46Z</dcterms:created>
  <dcterms:modified xsi:type="dcterms:W3CDTF">2013-12-18T21:18:32Z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TC010438331036</vt:lpwstr>
  </property>
</Properties>
</file>