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6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12C31F6-FB5E-40A3-8BB3-710DE0ABB38F}" type="datetimeFigureOut">
              <a:rPr lang="fr-FR" smtClean="0"/>
              <a:t>17/01/2021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12C31F6-FB5E-40A3-8BB3-710DE0ABB38F}" type="datetimeFigureOut">
              <a:rPr lang="fr-FR" smtClean="0"/>
              <a:t>17/01/2021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12C31F6-FB5E-40A3-8BB3-710DE0ABB38F}" type="datetimeFigureOut">
              <a:rPr lang="fr-FR" smtClean="0"/>
              <a:t>17/01/2021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12C31F6-FB5E-40A3-8BB3-710DE0ABB38F}" type="datetimeFigureOut">
              <a:rPr lang="fr-FR" smtClean="0"/>
              <a:t>17/01/2021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12C31F6-FB5E-40A3-8BB3-710DE0ABB38F}" type="datetimeFigureOut">
              <a:rPr lang="fr-FR" smtClean="0"/>
              <a:t>17/01/2021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12C31F6-FB5E-40A3-8BB3-710DE0ABB38F}" type="datetimeFigureOut">
              <a:rPr lang="fr-FR" smtClean="0"/>
              <a:t>17/01/2021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12C31F6-FB5E-40A3-8BB3-710DE0ABB38F}" type="datetimeFigureOut">
              <a:rPr lang="fr-FR" smtClean="0"/>
              <a:t>17/01/2021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12C31F6-FB5E-40A3-8BB3-710DE0ABB38F}" type="datetimeFigureOut">
              <a:rPr lang="fr-FR" smtClean="0"/>
              <a:t>17/01/2021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12C31F6-FB5E-40A3-8BB3-710DE0ABB38F}" type="datetimeFigureOut">
              <a:rPr lang="fr-FR" smtClean="0"/>
              <a:t>17/01/2021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12C31F6-FB5E-40A3-8BB3-710DE0ABB38F}" type="datetimeFigureOut">
              <a:rPr lang="fr-FR" smtClean="0"/>
              <a:t>17/01/2021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12C31F6-FB5E-40A3-8BB3-710DE0ABB38F}" type="datetimeFigureOut">
              <a:rPr lang="fr-FR" smtClean="0"/>
              <a:t>17/01/2021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1E2F0E-12EE-4AF6-921B-CFDF8665DCF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2C31F6-FB5E-40A3-8BB3-710DE0ABB38F}" type="datetimeFigureOut">
              <a:rPr lang="fr-FR" smtClean="0"/>
              <a:t>17/01/2021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E2F0E-12EE-4AF6-921B-CFDF8665DCF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smtClean="0"/>
              <a:t>Literary</a:t>
            </a:r>
            <a:r>
              <a:rPr lang="fr-FR" dirty="0" smtClean="0"/>
              <a:t> Genres:</a:t>
            </a:r>
            <a:endParaRPr lang="fr-FR" dirty="0"/>
          </a:p>
        </p:txBody>
      </p:sp>
      <p:sp>
        <p:nvSpPr>
          <p:cNvPr id="3" name="Sous-titre 2"/>
          <p:cNvSpPr>
            <a:spLocks noGrp="1"/>
          </p:cNvSpPr>
          <p:nvPr>
            <p:ph type="subTitle" idx="1"/>
          </p:nvPr>
        </p:nvSpPr>
        <p:spPr/>
        <p:txBody>
          <a:bodyPr/>
          <a:lstStyle/>
          <a:p>
            <a:r>
              <a:rPr lang="fr-FR" dirty="0" smtClean="0"/>
              <a:t>Drama</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Definition</a:t>
            </a:r>
            <a:r>
              <a:rPr lang="fr-FR" dirty="0" smtClean="0"/>
              <a:t> of Drama</a:t>
            </a:r>
            <a:endParaRPr lang="fr-FR" dirty="0"/>
          </a:p>
        </p:txBody>
      </p:sp>
      <p:sp>
        <p:nvSpPr>
          <p:cNvPr id="3" name="Espace réservé du contenu 2"/>
          <p:cNvSpPr>
            <a:spLocks noGrp="1"/>
          </p:cNvSpPr>
          <p:nvPr>
            <p:ph idx="1"/>
          </p:nvPr>
        </p:nvSpPr>
        <p:spPr/>
        <p:txBody>
          <a:bodyPr/>
          <a:lstStyle/>
          <a:p>
            <a:r>
              <a:rPr lang="en-US" b="1" dirty="0"/>
              <a:t>A Drama</a:t>
            </a:r>
            <a:r>
              <a:rPr lang="en-US" dirty="0"/>
              <a:t> is the literary form designated for presentation by actors representing the characters. </a:t>
            </a:r>
            <a:endParaRPr lang="en-US" dirty="0" smtClean="0"/>
          </a:p>
          <a:p>
            <a:r>
              <a:rPr lang="en-US" dirty="0"/>
              <a:t>A drama is similar to poetry in that it’s meant to be heard and seen, not just read.</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History</a:t>
            </a:r>
            <a:r>
              <a:rPr lang="fr-FR" dirty="0" smtClean="0"/>
              <a:t> of Drama</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Drama may be the oldest literary form, since it developed before written languages evolved. The first dramas were related to the basic concerns of our primitive ancestors. </a:t>
            </a:r>
            <a:endParaRPr lang="en-US" dirty="0" smtClean="0"/>
          </a:p>
          <a:p>
            <a:r>
              <a:rPr lang="en-US" dirty="0"/>
              <a:t>For many centuries, drama centered on religious themes, for instance the first English plays told religious stories and were performed in or near the church. Many events of religious history were suitable subjects for drama. This kind of plays called </a:t>
            </a:r>
            <a:r>
              <a:rPr lang="en-US" i="1" dirty="0"/>
              <a:t>Miracle</a:t>
            </a:r>
            <a:r>
              <a:rPr lang="en-US" dirty="0"/>
              <a:t> plays. </a:t>
            </a:r>
            <a:endParaRPr lang="en-US" dirty="0" smtClean="0"/>
          </a:p>
          <a:p>
            <a:r>
              <a:rPr lang="en-US" dirty="0"/>
              <a:t>Contemporary drama usually focuses on ordinary people and day-to-day issues and problems. But dramatists use these issues to get people to think about bigger </a:t>
            </a:r>
            <a:r>
              <a:rPr lang="en-US" dirty="0" smtClean="0"/>
              <a:t>issues. </a:t>
            </a:r>
            <a:r>
              <a:rPr lang="en-US" dirty="0"/>
              <a:t>Usually though we don’t </a:t>
            </a:r>
            <a:r>
              <a:rPr lang="en-US" dirty="0" smtClean="0"/>
              <a:t>give </a:t>
            </a:r>
            <a:r>
              <a:rPr lang="en-US" dirty="0"/>
              <a:t>much conscious </a:t>
            </a:r>
            <a:r>
              <a:rPr lang="en-US" dirty="0" smtClean="0"/>
              <a:t>thought to so many day to day issues. </a:t>
            </a:r>
            <a:r>
              <a:rPr lang="en-US" dirty="0"/>
              <a:t>Drama allows us to see these questions played out on stage.</a:t>
            </a:r>
            <a:endParaRPr lang="fr-FR" dirty="0"/>
          </a:p>
          <a:p>
            <a:endParaRPr lang="fr-FR" dirty="0"/>
          </a:p>
          <a:p>
            <a:endParaRPr lang="fr-FR"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u="sng" dirty="0"/>
              <a:t>Subgenres of Drama</a:t>
            </a:r>
            <a:endParaRPr lang="fr-FR" dirty="0"/>
          </a:p>
        </p:txBody>
      </p:sp>
      <p:sp>
        <p:nvSpPr>
          <p:cNvPr id="3" name="Espace réservé du contenu 2"/>
          <p:cNvSpPr>
            <a:spLocks noGrp="1"/>
          </p:cNvSpPr>
          <p:nvPr>
            <p:ph idx="1"/>
          </p:nvPr>
        </p:nvSpPr>
        <p:spPr>
          <a:xfrm>
            <a:off x="457200" y="1340768"/>
            <a:ext cx="8229600" cy="4785395"/>
          </a:xfrm>
        </p:spPr>
        <p:txBody>
          <a:bodyPr>
            <a:noAutofit/>
          </a:bodyPr>
          <a:lstStyle/>
          <a:p>
            <a:r>
              <a:rPr lang="en-US" sz="1800" b="1" i="1" dirty="0">
                <a:latin typeface="Times New Roman" pitchFamily="18" charset="0"/>
                <a:cs typeface="Times New Roman" pitchFamily="18" charset="0"/>
              </a:rPr>
              <a:t>1/Comedy: </a:t>
            </a:r>
            <a:r>
              <a:rPr lang="en-US" sz="1800" dirty="0">
                <a:latin typeface="Times New Roman" pitchFamily="18" charset="0"/>
                <a:cs typeface="Times New Roman" pitchFamily="18" charset="0"/>
              </a:rPr>
              <a:t>Comedy is a fictional work in which the materials are selected and managed primarily in order to interest and amuse </a:t>
            </a:r>
            <a:r>
              <a:rPr lang="en-US" sz="1800" dirty="0" smtClean="0">
                <a:latin typeface="Times New Roman" pitchFamily="18" charset="0"/>
                <a:cs typeface="Times New Roman" pitchFamily="18" charset="0"/>
              </a:rPr>
              <a:t>us; we </a:t>
            </a:r>
            <a:r>
              <a:rPr lang="en-US" sz="1800" dirty="0">
                <a:latin typeface="Times New Roman" pitchFamily="18" charset="0"/>
                <a:cs typeface="Times New Roman" pitchFamily="18" charset="0"/>
              </a:rPr>
              <a:t>are made to feel confident that no great disaster will occur, and usually the action turns out happily for the chief characters.</a:t>
            </a:r>
            <a:endParaRPr lang="fr-FR" sz="1800" dirty="0">
              <a:latin typeface="Times New Roman" pitchFamily="18" charset="0"/>
              <a:cs typeface="Times New Roman" pitchFamily="18" charset="0"/>
            </a:endParaRPr>
          </a:p>
          <a:p>
            <a:r>
              <a:rPr lang="en-US" sz="1800" dirty="0" smtClean="0">
                <a:latin typeface="Times New Roman" pitchFamily="18" charset="0"/>
                <a:cs typeface="Times New Roman" pitchFamily="18" charset="0"/>
              </a:rPr>
              <a:t>Some </a:t>
            </a:r>
            <a:r>
              <a:rPr lang="en-US" sz="1800" dirty="0">
                <a:latin typeface="Times New Roman" pitchFamily="18" charset="0"/>
                <a:cs typeface="Times New Roman" pitchFamily="18" charset="0"/>
              </a:rPr>
              <a:t>kinds of comedy can include:</a:t>
            </a:r>
            <a:endParaRPr lang="fr-FR" sz="1800" dirty="0">
              <a:latin typeface="Times New Roman" pitchFamily="18" charset="0"/>
              <a:cs typeface="Times New Roman" pitchFamily="18" charset="0"/>
            </a:endParaRPr>
          </a:p>
          <a:p>
            <a:r>
              <a:rPr lang="en-US" sz="1800" i="1" u="sng" dirty="0">
                <a:latin typeface="Times New Roman" pitchFamily="18" charset="0"/>
                <a:cs typeface="Times New Roman" pitchFamily="18" charset="0"/>
              </a:rPr>
              <a:t>Comedy of ideas:</a:t>
            </a:r>
            <a:r>
              <a:rPr lang="en-US" sz="1800" dirty="0">
                <a:latin typeface="Times New Roman" pitchFamily="18" charset="0"/>
                <a:cs typeface="Times New Roman" pitchFamily="18" charset="0"/>
              </a:rPr>
              <a:t> A term applied to plays which tend to debate, in a witty and humorous fashion, ideas and theories. Shaw is an outstanding contributor by his comedy </a:t>
            </a:r>
            <a:r>
              <a:rPr lang="en-US" sz="1800" i="1" dirty="0">
                <a:latin typeface="Times New Roman" pitchFamily="18" charset="0"/>
                <a:cs typeface="Times New Roman" pitchFamily="18" charset="0"/>
              </a:rPr>
              <a:t>Man and Superman</a:t>
            </a:r>
            <a:r>
              <a:rPr lang="en-US" sz="1800" dirty="0">
                <a:latin typeface="Times New Roman" pitchFamily="18" charset="0"/>
                <a:cs typeface="Times New Roman" pitchFamily="18" charset="0"/>
              </a:rPr>
              <a:t> (1905).</a:t>
            </a:r>
            <a:endParaRPr lang="fr-FR" sz="1800" dirty="0">
              <a:latin typeface="Times New Roman" pitchFamily="18" charset="0"/>
              <a:cs typeface="Times New Roman" pitchFamily="18" charset="0"/>
            </a:endParaRPr>
          </a:p>
          <a:p>
            <a:r>
              <a:rPr lang="en-US" sz="1800" i="1" u="sng" dirty="0">
                <a:latin typeface="Times New Roman" pitchFamily="18" charset="0"/>
                <a:cs typeface="Times New Roman" pitchFamily="18" charset="0"/>
              </a:rPr>
              <a:t>Comedy of manners:</a:t>
            </a:r>
            <a:r>
              <a:rPr lang="en-US" sz="1800" dirty="0">
                <a:latin typeface="Times New Roman" pitchFamily="18" charset="0"/>
                <a:cs typeface="Times New Roman" pitchFamily="18" charset="0"/>
              </a:rPr>
              <a:t> This genre has for its main subjects and themes the behavior and manners of men and women </a:t>
            </a:r>
            <a:r>
              <a:rPr lang="en-US" sz="1800" dirty="0" smtClean="0">
                <a:latin typeface="Times New Roman" pitchFamily="18" charset="0"/>
                <a:cs typeface="Times New Roman" pitchFamily="18" charset="0"/>
              </a:rPr>
              <a:t>. </a:t>
            </a:r>
            <a:endParaRPr lang="fr-FR" sz="1800" dirty="0">
              <a:latin typeface="Times New Roman" pitchFamily="18" charset="0"/>
              <a:cs typeface="Times New Roman" pitchFamily="18" charset="0"/>
            </a:endParaRPr>
          </a:p>
          <a:p>
            <a:r>
              <a:rPr lang="en-US" sz="1800" i="1" u="sng" dirty="0">
                <a:latin typeface="Times New Roman" pitchFamily="18" charset="0"/>
                <a:cs typeface="Times New Roman" pitchFamily="18" charset="0"/>
              </a:rPr>
              <a:t>Comedy of menace:</a:t>
            </a:r>
            <a:r>
              <a:rPr lang="en-US" sz="1800" dirty="0">
                <a:latin typeface="Times New Roman" pitchFamily="18" charset="0"/>
                <a:cs typeface="Times New Roman" pitchFamily="18" charset="0"/>
              </a:rPr>
              <a:t> It denotes a kind of play in which one or more characters feel that they are (or actually are) threatened by some obscure and frightening force, power, personality etc. The fear and the menace become a source of comedy</a:t>
            </a:r>
            <a:r>
              <a:rPr lang="en-US" sz="1800" dirty="0" smtClean="0">
                <a:latin typeface="Times New Roman" pitchFamily="18" charset="0"/>
                <a:cs typeface="Times New Roman" pitchFamily="18" charset="0"/>
              </a:rPr>
              <a:t>.</a:t>
            </a:r>
            <a:endParaRPr lang="fr-FR" sz="1800" dirty="0">
              <a:latin typeface="Times New Roman" pitchFamily="18" charset="0"/>
              <a:cs typeface="Times New Roman" pitchFamily="18" charset="0"/>
            </a:endParaRPr>
          </a:p>
          <a:p>
            <a:r>
              <a:rPr lang="en-US" sz="1800" b="1" i="1" dirty="0">
                <a:latin typeface="Times New Roman" pitchFamily="18" charset="0"/>
                <a:cs typeface="Times New Roman" pitchFamily="18" charset="0"/>
              </a:rPr>
              <a:t>2/Tragedy:</a:t>
            </a:r>
            <a:r>
              <a:rPr lang="en-US" sz="1800" dirty="0">
                <a:latin typeface="Times New Roman" pitchFamily="18" charset="0"/>
                <a:cs typeface="Times New Roman" pitchFamily="18" charset="0"/>
              </a:rPr>
              <a:t> The term is broadly applied to literary, and especially to dramatic, representations of serious actions which eventuate in a disastrous conclusion for the </a:t>
            </a:r>
            <a:r>
              <a:rPr lang="en-US" sz="1800" i="1" dirty="0">
                <a:latin typeface="Times New Roman" pitchFamily="18" charset="0"/>
                <a:cs typeface="Times New Roman" pitchFamily="18" charset="0"/>
              </a:rPr>
              <a:t>protagonist </a:t>
            </a:r>
            <a:r>
              <a:rPr lang="en-US" sz="1800" dirty="0">
                <a:latin typeface="Times New Roman" pitchFamily="18" charset="0"/>
                <a:cs typeface="Times New Roman" pitchFamily="18" charset="0"/>
              </a:rPr>
              <a:t>(the chief character</a:t>
            </a:r>
            <a:r>
              <a:rPr lang="en-US" sz="1800" dirty="0" smtClean="0">
                <a:latin typeface="Times New Roman" pitchFamily="18" charset="0"/>
                <a:cs typeface="Times New Roman" pitchFamily="18" charset="0"/>
              </a:rPr>
              <a:t>). The main character in a tragedy is called a tragic hero.</a:t>
            </a:r>
            <a:endParaRPr lang="fr-FR" sz="1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u="sng" dirty="0"/>
              <a:t>Important terms: </a:t>
            </a:r>
            <a:r>
              <a:rPr lang="fr-FR" dirty="0"/>
              <a:t/>
            </a:r>
            <a:br>
              <a:rPr lang="fr-FR" dirty="0"/>
            </a:br>
            <a:endParaRPr lang="fr-FR" dirty="0"/>
          </a:p>
        </p:txBody>
      </p:sp>
      <p:sp>
        <p:nvSpPr>
          <p:cNvPr id="3" name="Espace réservé du contenu 2"/>
          <p:cNvSpPr>
            <a:spLocks noGrp="1"/>
          </p:cNvSpPr>
          <p:nvPr>
            <p:ph idx="1"/>
          </p:nvPr>
        </p:nvSpPr>
        <p:spPr>
          <a:xfrm>
            <a:off x="457200" y="836712"/>
            <a:ext cx="8229600" cy="5760640"/>
          </a:xfrm>
        </p:spPr>
        <p:txBody>
          <a:bodyPr>
            <a:normAutofit fontScale="62500" lnSpcReduction="20000"/>
          </a:bodyPr>
          <a:lstStyle/>
          <a:p>
            <a:r>
              <a:rPr lang="en-US" b="1" u="sng" dirty="0"/>
              <a:t>Tragic characters</a:t>
            </a:r>
            <a:r>
              <a:rPr lang="en-US" dirty="0"/>
              <a:t>: what makes them tragic figures is that they have qualities of excellence, of nobleness, of passion; they have virtues and gifts that lift them above the ordinary run of mortal men and women. So, in the tragedy these attributes are seen to be insufficient to save them either from self-destruction or from destruction brought upon them and there is no hope for them (hopelessness is an important part about tragedy). A tragic hero always has a </a:t>
            </a:r>
            <a:r>
              <a:rPr lang="en-US" b="1" u="sng" dirty="0"/>
              <a:t>tragic flaw</a:t>
            </a:r>
            <a:r>
              <a:rPr lang="en-US" dirty="0"/>
              <a:t> which eventually leads to his downfall.</a:t>
            </a:r>
            <a:endParaRPr lang="fr-FR" dirty="0"/>
          </a:p>
          <a:p>
            <a:r>
              <a:rPr lang="en-US" b="1" i="1" dirty="0"/>
              <a:t>Tragic flaw:</a:t>
            </a:r>
            <a:r>
              <a:rPr lang="en-US" dirty="0"/>
              <a:t> in a tragedy, the quality within the hero or heroine which leads to his or her downfall. Examples of the tragic flaw include Macbeth’s greed and Hamlet's indecisiveness.</a:t>
            </a:r>
            <a:endParaRPr lang="fr-FR" dirty="0"/>
          </a:p>
          <a:p>
            <a:r>
              <a:rPr lang="en-US" b="1" i="1" dirty="0"/>
              <a:t>Dramatis Personae:</a:t>
            </a:r>
            <a:r>
              <a:rPr lang="en-US" dirty="0"/>
              <a:t> The characters in a play. Usually the names of these characters are printed at the beginning of the text.</a:t>
            </a:r>
            <a:endParaRPr lang="fr-FR" dirty="0"/>
          </a:p>
          <a:p>
            <a:r>
              <a:rPr lang="en-US" b="1" i="1" dirty="0"/>
              <a:t>Soliloquy: </a:t>
            </a:r>
            <a:r>
              <a:rPr lang="en-US" dirty="0"/>
              <a:t>lines in the drama by means of which a character, </a:t>
            </a:r>
            <a:r>
              <a:rPr lang="en-US" b="1" u="sng" dirty="0"/>
              <a:t>alone </a:t>
            </a:r>
            <a:r>
              <a:rPr lang="en-US" dirty="0"/>
              <a:t>onstage, utters his or her thoughts </a:t>
            </a:r>
            <a:r>
              <a:rPr lang="en-US" b="1" u="sng" dirty="0"/>
              <a:t>aloud</a:t>
            </a:r>
            <a:r>
              <a:rPr lang="en-US" dirty="0"/>
              <a:t>. Playwrights use soliloquies as a convenient way to inform the audience about a character's motivations and state of mind. Shakespeare's 'Hamlet' delivers perhaps the best known of all soliloquies, which begins ‘To be or not to be.'</a:t>
            </a:r>
            <a:endParaRPr lang="fr-FR" dirty="0"/>
          </a:p>
          <a:p>
            <a:r>
              <a:rPr lang="fr-FR" b="1" u="sng" dirty="0" smtClean="0"/>
              <a:t>Stage </a:t>
            </a:r>
            <a:r>
              <a:rPr lang="fr-FR" b="1" u="sng" dirty="0" err="1" smtClean="0"/>
              <a:t>Whisper</a:t>
            </a:r>
            <a:r>
              <a:rPr lang="fr-FR" b="1" u="sng" dirty="0" smtClean="0"/>
              <a:t>/</a:t>
            </a:r>
            <a:r>
              <a:rPr lang="fr-FR" b="1" u="sng" dirty="0" err="1" smtClean="0"/>
              <a:t>Aside</a:t>
            </a:r>
            <a:r>
              <a:rPr lang="fr-FR" b="1" u="sng" dirty="0" smtClean="0"/>
              <a:t>:</a:t>
            </a:r>
            <a:r>
              <a:rPr lang="fr-FR" dirty="0" smtClean="0"/>
              <a:t> </a:t>
            </a:r>
            <a:r>
              <a:rPr lang="fr-FR" dirty="0" err="1" smtClean="0"/>
              <a:t>unlike</a:t>
            </a:r>
            <a:r>
              <a:rPr lang="fr-FR" dirty="0" smtClean="0"/>
              <a:t> </a:t>
            </a:r>
            <a:r>
              <a:rPr lang="fr-FR" dirty="0" err="1" smtClean="0"/>
              <a:t>soliloquy</a:t>
            </a:r>
            <a:r>
              <a:rPr lang="fr-FR" dirty="0" smtClean="0"/>
              <a:t>, stage </a:t>
            </a:r>
            <a:r>
              <a:rPr lang="fr-FR" dirty="0" err="1" smtClean="0"/>
              <a:t>whisper</a:t>
            </a:r>
            <a:r>
              <a:rPr lang="fr-FR" dirty="0" smtClean="0"/>
              <a:t> </a:t>
            </a:r>
            <a:r>
              <a:rPr lang="fr-FR" dirty="0" err="1" smtClean="0"/>
              <a:t>is</a:t>
            </a:r>
            <a:r>
              <a:rPr lang="fr-FR" dirty="0" smtClean="0"/>
              <a:t> made by a </a:t>
            </a:r>
            <a:r>
              <a:rPr lang="fr-FR" dirty="0" err="1" smtClean="0"/>
              <a:t>character</a:t>
            </a:r>
            <a:r>
              <a:rPr lang="fr-FR" dirty="0" smtClean="0"/>
              <a:t> </a:t>
            </a:r>
            <a:r>
              <a:rPr lang="fr-FR" b="1" u="sng" dirty="0" smtClean="0"/>
              <a:t>not </a:t>
            </a:r>
            <a:r>
              <a:rPr lang="fr-FR" b="1" u="sng" dirty="0" err="1" smtClean="0"/>
              <a:t>alone</a:t>
            </a:r>
            <a:r>
              <a:rPr lang="fr-FR" b="1" u="sng" dirty="0" smtClean="0"/>
              <a:t> on the stage</a:t>
            </a:r>
            <a:r>
              <a:rPr lang="fr-FR" dirty="0" smtClean="0"/>
              <a:t>, but </a:t>
            </a:r>
            <a:r>
              <a:rPr lang="fr-FR" b="1" u="sng" dirty="0" smtClean="0"/>
              <a:t>in the </a:t>
            </a:r>
            <a:r>
              <a:rPr lang="fr-FR" b="1" u="sng" dirty="0" err="1" smtClean="0"/>
              <a:t>presence</a:t>
            </a:r>
            <a:r>
              <a:rPr lang="fr-FR" b="1" u="sng" dirty="0" smtClean="0"/>
              <a:t> of </a:t>
            </a:r>
            <a:r>
              <a:rPr lang="fr-FR" b="1" u="sng" dirty="0" err="1" smtClean="0"/>
              <a:t>other</a:t>
            </a:r>
            <a:r>
              <a:rPr lang="fr-FR" b="1" u="sng" dirty="0" smtClean="0"/>
              <a:t> </a:t>
            </a:r>
            <a:r>
              <a:rPr lang="fr-FR" b="1" u="sng" dirty="0" err="1" smtClean="0"/>
              <a:t>characters</a:t>
            </a:r>
            <a:r>
              <a:rPr lang="fr-FR" dirty="0" smtClean="0"/>
              <a:t>. He expresses </a:t>
            </a:r>
            <a:r>
              <a:rPr lang="fr-FR" dirty="0" err="1" smtClean="0"/>
              <a:t>his</a:t>
            </a:r>
            <a:r>
              <a:rPr lang="fr-FR" dirty="0" smtClean="0"/>
              <a:t> </a:t>
            </a:r>
            <a:r>
              <a:rPr lang="fr-FR" dirty="0" err="1" smtClean="0"/>
              <a:t>thoughts</a:t>
            </a:r>
            <a:r>
              <a:rPr lang="fr-FR" dirty="0" smtClean="0"/>
              <a:t> in </a:t>
            </a:r>
            <a:r>
              <a:rPr lang="fr-FR" b="1" u="sng" dirty="0" smtClean="0"/>
              <a:t>a </a:t>
            </a:r>
            <a:r>
              <a:rPr lang="fr-FR" b="1" u="sng" dirty="0" err="1" smtClean="0"/>
              <a:t>low</a:t>
            </a:r>
            <a:r>
              <a:rPr lang="fr-FR" b="1" u="sng" dirty="0" smtClean="0"/>
              <a:t> </a:t>
            </a:r>
            <a:r>
              <a:rPr lang="fr-FR" b="1" u="sng" dirty="0" err="1" smtClean="0"/>
              <a:t>voice</a:t>
            </a:r>
            <a:r>
              <a:rPr lang="fr-FR" b="1" u="sng" dirty="0" smtClean="0"/>
              <a:t> </a:t>
            </a:r>
            <a:r>
              <a:rPr lang="fr-FR" dirty="0" smtClean="0"/>
              <a:t>to </a:t>
            </a:r>
            <a:r>
              <a:rPr lang="fr-FR" b="1" u="sng" dirty="0" smtClean="0"/>
              <a:t>the audience </a:t>
            </a:r>
            <a:r>
              <a:rPr lang="fr-FR" dirty="0" smtClean="0"/>
              <a:t>but </a:t>
            </a:r>
            <a:r>
              <a:rPr lang="fr-FR" b="1" u="sng" dirty="0" smtClean="0"/>
              <a:t>not to the </a:t>
            </a:r>
            <a:r>
              <a:rPr lang="fr-FR" b="1" u="sng" dirty="0" err="1" smtClean="0"/>
              <a:t>other</a:t>
            </a:r>
            <a:r>
              <a:rPr lang="fr-FR" b="1" u="sng" dirty="0" smtClean="0"/>
              <a:t> </a:t>
            </a:r>
            <a:r>
              <a:rPr lang="fr-FR" b="1" u="sng" dirty="0" err="1" smtClean="0"/>
              <a:t>actors</a:t>
            </a:r>
            <a:r>
              <a:rPr lang="fr-FR" b="1" u="sng" dirty="0" smtClean="0"/>
              <a:t> </a:t>
            </a:r>
            <a:r>
              <a:rPr lang="fr-FR" b="1" u="sng" dirty="0" err="1" smtClean="0"/>
              <a:t>with</a:t>
            </a:r>
            <a:r>
              <a:rPr lang="fr-FR" b="1" u="sng" dirty="0" smtClean="0"/>
              <a:t> </a:t>
            </a:r>
            <a:r>
              <a:rPr lang="fr-FR" b="1" u="sng" dirty="0" err="1" smtClean="0"/>
              <a:t>him</a:t>
            </a:r>
            <a:r>
              <a:rPr lang="fr-FR" b="1" u="sng" dirty="0" smtClean="0"/>
              <a:t> on the stage.</a:t>
            </a:r>
            <a:endParaRPr lang="fr-FR" b="1" u="sng"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662</Words>
  <Application>Microsoft Office PowerPoint</Application>
  <PresentationFormat>Affichage à l'écran (4:3)</PresentationFormat>
  <Paragraphs>23</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Literary Genres:</vt:lpstr>
      <vt:lpstr>Definition of Drama</vt:lpstr>
      <vt:lpstr>History of Drama</vt:lpstr>
      <vt:lpstr>Subgenres of Drama</vt:lpstr>
      <vt:lpstr>Important terms: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Literary Genres:</dc:title>
  <dc:creator>NT00</dc:creator>
  <cp:lastModifiedBy>NT00</cp:lastModifiedBy>
  <cp:revision>1</cp:revision>
  <dcterms:created xsi:type="dcterms:W3CDTF">2021-01-17T14:28:53Z</dcterms:created>
  <dcterms:modified xsi:type="dcterms:W3CDTF">2021-01-17T14:53:46Z</dcterms:modified>
</cp:coreProperties>
</file>