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9"/>
  </p:notesMasterIdLst>
  <p:sldIdLst>
    <p:sldId id="489" r:id="rId2"/>
    <p:sldId id="434" r:id="rId3"/>
    <p:sldId id="441" r:id="rId4"/>
    <p:sldId id="511" r:id="rId5"/>
    <p:sldId id="442" r:id="rId6"/>
    <p:sldId id="445" r:id="rId7"/>
    <p:sldId id="443" r:id="rId8"/>
    <p:sldId id="444" r:id="rId9"/>
    <p:sldId id="446" r:id="rId10"/>
    <p:sldId id="543" r:id="rId11"/>
    <p:sldId id="447" r:id="rId12"/>
    <p:sldId id="448" r:id="rId13"/>
    <p:sldId id="449" r:id="rId14"/>
    <p:sldId id="436" r:id="rId15"/>
    <p:sldId id="450" r:id="rId16"/>
    <p:sldId id="519" r:id="rId17"/>
    <p:sldId id="451" r:id="rId18"/>
    <p:sldId id="520" r:id="rId19"/>
    <p:sldId id="484" r:id="rId20"/>
    <p:sldId id="452" r:id="rId21"/>
    <p:sldId id="453" r:id="rId22"/>
    <p:sldId id="522" r:id="rId23"/>
    <p:sldId id="521" r:id="rId24"/>
    <p:sldId id="485" r:id="rId25"/>
    <p:sldId id="454" r:id="rId26"/>
    <p:sldId id="455" r:id="rId27"/>
    <p:sldId id="456" r:id="rId28"/>
    <p:sldId id="488" r:id="rId29"/>
    <p:sldId id="457" r:id="rId30"/>
    <p:sldId id="458" r:id="rId31"/>
    <p:sldId id="486" r:id="rId32"/>
    <p:sldId id="459" r:id="rId33"/>
    <p:sldId id="460" r:id="rId34"/>
    <p:sldId id="461" r:id="rId35"/>
    <p:sldId id="462" r:id="rId36"/>
    <p:sldId id="463" r:id="rId37"/>
    <p:sldId id="464" r:id="rId38"/>
    <p:sldId id="465" r:id="rId39"/>
    <p:sldId id="466" r:id="rId40"/>
    <p:sldId id="467" r:id="rId41"/>
    <p:sldId id="468" r:id="rId42"/>
    <p:sldId id="469" r:id="rId43"/>
    <p:sldId id="438" r:id="rId44"/>
    <p:sldId id="532" r:id="rId45"/>
    <p:sldId id="533" r:id="rId46"/>
    <p:sldId id="534" r:id="rId47"/>
    <p:sldId id="535" r:id="rId48"/>
    <p:sldId id="525" r:id="rId49"/>
    <p:sldId id="528" r:id="rId50"/>
    <p:sldId id="530" r:id="rId51"/>
    <p:sldId id="531" r:id="rId52"/>
    <p:sldId id="536" r:id="rId53"/>
    <p:sldId id="542" r:id="rId54"/>
    <p:sldId id="539" r:id="rId55"/>
    <p:sldId id="515" r:id="rId56"/>
    <p:sldId id="523" r:id="rId57"/>
    <p:sldId id="544" r:id="rId58"/>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3DE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9203" autoAdjust="0"/>
    <p:restoredTop sz="98029" autoAdjust="0"/>
  </p:normalViewPr>
  <p:slideViewPr>
    <p:cSldViewPr>
      <p:cViewPr>
        <p:scale>
          <a:sx n="70" d="100"/>
          <a:sy n="70" d="100"/>
        </p:scale>
        <p:origin x="-1488"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6EBFC0C-CAAE-49A2-AB08-93AF1D027700}" type="datetimeFigureOut">
              <a:rPr lang="fr-FR" smtClean="0"/>
              <a:pPr/>
              <a:t>10/03/2020</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B479C7A3-A5DE-4B46-B791-86DDF1E6EF4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380E620-C816-4CA2-B21D-464932A683C7}"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560B81F-7A68-49FC-A204-A5605D235715}"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0860DC-90D0-4A1C-AEA6-7D072391782E}"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B659876-645C-4874-B04D-EC0651AFD04A}"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8781CB6-98DE-41C9-B9FE-A13E6E394DF4}"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E203BE1-B8F2-4919-97D8-EA6587F1341E}"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2AE47E5-6023-4F36-A208-A0774BE93135}" type="datetime1">
              <a:rPr lang="fr-FR" smtClean="0"/>
              <a:pPr/>
              <a:t>10/03/2020</a:t>
            </a:fld>
            <a:endParaRPr lang="fr-FR"/>
          </a:p>
        </p:txBody>
      </p:sp>
      <p:sp>
        <p:nvSpPr>
          <p:cNvPr id="8" name="Espace réservé du pied de page 7"/>
          <p:cNvSpPr>
            <a:spLocks noGrp="1"/>
          </p:cNvSpPr>
          <p:nvPr>
            <p:ph type="ftr" sz="quarter" idx="11"/>
          </p:nvPr>
        </p:nvSpPr>
        <p:spPr/>
        <p:txBody>
          <a:bodyPr/>
          <a:lstStyle/>
          <a:p>
            <a:r>
              <a:rPr lang="ar-SA" smtClean="0"/>
              <a:t>الإيرادات العامة غير الضريبية</a:t>
            </a:r>
            <a:endParaRPr lang="fr-FR"/>
          </a:p>
        </p:txBody>
      </p:sp>
      <p:sp>
        <p:nvSpPr>
          <p:cNvPr id="9" name="Espace réservé du numéro de diapositive 8"/>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1D7CECF-0E92-45C1-932C-70B405879A5D}" type="datetime1">
              <a:rPr lang="fr-FR" smtClean="0"/>
              <a:pPr/>
              <a:t>10/03/2020</a:t>
            </a:fld>
            <a:endParaRPr lang="fr-F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A4799F-FD99-4C6D-8792-3B10647FD2BF}" type="datetime1">
              <a:rPr lang="fr-FR" smtClean="0"/>
              <a:pPr/>
              <a:t>10/03/2020</a:t>
            </a:fld>
            <a:endParaRPr lang="fr-FR"/>
          </a:p>
        </p:txBody>
      </p:sp>
      <p:sp>
        <p:nvSpPr>
          <p:cNvPr id="3" name="Espace réservé du pied de page 2"/>
          <p:cNvSpPr>
            <a:spLocks noGrp="1"/>
          </p:cNvSpPr>
          <p:nvPr>
            <p:ph type="ftr" sz="quarter" idx="11"/>
          </p:nvPr>
        </p:nvSpPr>
        <p:spPr/>
        <p:txBody>
          <a:bodyPr/>
          <a:lstStyle/>
          <a:p>
            <a:r>
              <a:rPr lang="ar-SA" smtClean="0"/>
              <a:t>الإيرادات العامة غير الضريبية</a:t>
            </a:r>
            <a:endParaRPr lang="fr-F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BF8589-4C96-4FD9-AFE4-2AB510C2FB7C}"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ECA857-F3B4-438A-A401-AC6AFAACC623}"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الإيرادات العامة غير الضريبية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D68E08-6150-4CB9-98BE-FE67A0727AF4}" type="datetime1">
              <a:rPr lang="fr-FR" smtClean="0"/>
              <a:pPr/>
              <a:t>10/03/2020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SA" smtClean="0"/>
              <a:t>الإيرادات العامة غير الضريبية</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C25CD-EBF1-42A0-99BB-DE66FAE1810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pPr rtl="1"/>
            <a:r>
              <a:rPr lang="ar-DZ" sz="5400" b="1" dirty="0" smtClean="0">
                <a:solidFill>
                  <a:srgbClr val="FF0000"/>
                </a:solidFill>
              </a:rPr>
              <a:t>الفصل الثالث: الإيرادات العامة غير الضريبية</a:t>
            </a:r>
            <a:endParaRPr lang="fr-FR" sz="5400" b="1" dirty="0" smtClean="0">
              <a:solidFill>
                <a:srgbClr val="FF0000"/>
              </a:solidFill>
            </a:endParaRPr>
          </a:p>
        </p:txBody>
      </p:sp>
      <p:sp>
        <p:nvSpPr>
          <p:cNvPr id="3" name="Sous-titre 2"/>
          <p:cNvSpPr>
            <a:spLocks noGrp="1"/>
          </p:cNvSpPr>
          <p:nvPr>
            <p:ph type="subTitle" idx="1"/>
          </p:nvPr>
        </p:nvSpPr>
        <p:spPr/>
        <p:txBody>
          <a:bodyPr>
            <a:normAutofit/>
          </a:bodyPr>
          <a:lstStyle/>
          <a:p>
            <a:pPr algn="r" rtl="1">
              <a:buFont typeface="Wingdings" pitchFamily="2" charset="2"/>
              <a:buChar char="v"/>
            </a:pPr>
            <a:r>
              <a:rPr lang="ar-DZ" sz="4000" b="1" dirty="0" smtClean="0">
                <a:solidFill>
                  <a:srgbClr val="FF0000"/>
                </a:solidFill>
              </a:rPr>
              <a:t> </a:t>
            </a:r>
            <a:r>
              <a:rPr lang="ar-DZ" sz="4000" b="1" dirty="0" smtClean="0">
                <a:solidFill>
                  <a:schemeClr val="bg1">
                    <a:lumMod val="75000"/>
                  </a:schemeClr>
                </a:solidFill>
              </a:rPr>
              <a:t>إيرادات ممتلكات الدولة والرسوم</a:t>
            </a:r>
          </a:p>
          <a:p>
            <a:pPr algn="r" rtl="1">
              <a:buFont typeface="Wingdings" pitchFamily="2" charset="2"/>
              <a:buChar char="v"/>
            </a:pPr>
            <a:r>
              <a:rPr lang="ar-DZ" sz="4000" b="1" dirty="0" smtClean="0">
                <a:solidFill>
                  <a:srgbClr val="FF0000"/>
                </a:solidFill>
              </a:rPr>
              <a:t> القروض العامة</a:t>
            </a:r>
            <a:endParaRPr lang="fr-FR" sz="4000" dirty="0">
              <a:solidFill>
                <a:srgbClr val="FF0000"/>
              </a:solidFill>
            </a:endParaRP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غير أن الموقف من القرض العام يتطلب النظر إلى طبيعة النفقة التي يعقد من أجلها القرض من ناحية، وإلى مقدار تحمل الطاقة الضريبية للمزيد من الضرائب من ناحية أخرى. بالنسبة للنفقات العامة العادية التي يستوجبها تمكين الأفراد من ممارسة نشاطهم والمحافظة على كيان الدولة الاجتماعي والاقتصادي، يجب عدم اللجوء إلى القروض العامة لتغطيتها، ذلك أن هذه النفقات يجب أن يتحملها الجيل الحاضر وليس من العدالة في شيء محاولة إلقائها على عاتق الأجيال المقبلة، خصوصا وأن هذه النفقات العادية تتكرر سنويا ولا يمكن اللجوء إلى القروض بصفة دورية لسدادها.</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03367"/>
            <a:ext cx="8229600" cy="4525963"/>
          </a:xfrm>
        </p:spPr>
        <p:txBody>
          <a:bodyPr>
            <a:noAutofit/>
          </a:bodyPr>
          <a:lstStyle/>
          <a:p>
            <a:pPr algn="r" rtl="1">
              <a:buNone/>
            </a:pPr>
            <a:r>
              <a:rPr lang="ar-DZ" b="1" dirty="0" smtClean="0"/>
              <a:t>وبناء على ذلك، فإن النفقات الاستثنائية وحدها هي التي يجوز اللجوء إلى القروض لمواجهتها على اعتبار أنها نفقات غير متوقعة ولا يمكن مواجهتها بالموارد السنوية للميزانية.</a:t>
            </a:r>
          </a:p>
          <a:p>
            <a:pPr algn="r" rtl="1">
              <a:buNone/>
            </a:pPr>
            <a:r>
              <a:rPr lang="ar-DZ" b="1" dirty="0" smtClean="0"/>
              <a:t>ولكن النفقات غير العادية على نوعين: نفقات غير منتجة كنفقات الحروب، ونفقات منتجة كالإنفاق على البنية التحتية. ويفضل فيما يتعلق بالنوع الأول من النفقات غير العادية أن لا تسرف الدولة في اللجوء إلى القروض لأنها ستؤدي إلى زيادة الأعباء المالية في المستقبل دون أن يكون لها أثر في زيادة الثروة الوطنية زيادة تيسر تحمل هذه الأعباء.</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أما النوع الثاني من النفقات المنتجة غير العادية فإنها ستؤدي على العكس إلى زيادة الثروة الوطنية فيصبح أداء الدين أمرا يسيرا، كما أن هذه النفقات تعود بالنفع على الأجيال المقبلة، فمن العدل أن تساهم في تكاليفها.</a:t>
            </a:r>
          </a:p>
          <a:p>
            <a:pPr algn="r" rtl="1">
              <a:buNone/>
            </a:pPr>
            <a:r>
              <a:rPr lang="ar-DZ" b="1" dirty="0" smtClean="0"/>
              <a:t>وبالرغم من مبررات اللجوء إلى القروض العامة السابق الإشارة إليها، فإن اللجوء إلى الضرائب لسداد النفقات غير العادية حتى المنتجة منها يعتبر أسلم من الناحية المالية كلما كان ذلك ممكنا، ذلك لأن القرض العام يعتبر ارتباطا بأعباء على المستقبل.</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DZ" b="1" dirty="0" smtClean="0">
                <a:solidFill>
                  <a:srgbClr val="3D3DED"/>
                </a:solidFill>
              </a:rPr>
              <a:t>ولكن الطاقة الضريبية للدولة قد لا تسمح بزيادة الضرائب </a:t>
            </a:r>
            <a:r>
              <a:rPr lang="ar-DZ" b="1" dirty="0" smtClean="0"/>
              <a:t>بالنظر إلى عبء الضرائب السارية ومقدار الدخل الوطني وظروف البلاد السياسية والاقتصادية، كما أن الضرورة العاجلة للنفقة قد لا تترك متسعا من الوقت لسدادها عن طريق زيادة الضرائب، ذلك لأن حصيلة الضرائب لا تأتي إلا بعد مرور الوقت اللازم لتقريرها وتطبيقها.</a:t>
            </a:r>
          </a:p>
          <a:p>
            <a:pPr algn="r" rtl="1">
              <a:buNone/>
            </a:pPr>
            <a:r>
              <a:rPr lang="ar-DZ" b="1" dirty="0" smtClean="0"/>
              <a:t>وكما أشير سابقا فإن الطاقة الضريبية هي جزء من المقدرة المالية للدولة والجزء الباقي يتمثل في مقدرتها </a:t>
            </a:r>
            <a:r>
              <a:rPr lang="ar-DZ" b="1" dirty="0" err="1" smtClean="0"/>
              <a:t>الاقتراضية</a:t>
            </a:r>
            <a:r>
              <a:rPr lang="ar-DZ" b="1" dirty="0" smtClean="0"/>
              <a:t>، وإذا استنفدت مقدرتها الأولى يمكن لها اللجوء إلى المقدرة </a:t>
            </a:r>
            <a:r>
              <a:rPr lang="ar-DZ" b="1" dirty="0" err="1" smtClean="0"/>
              <a:t>الاقتراضية</a:t>
            </a:r>
            <a:r>
              <a:rPr lang="ar-DZ" b="1" dirty="0" smtClean="0"/>
              <a:t> ولكن عند حدودها </a:t>
            </a:r>
            <a:r>
              <a:rPr lang="ar-DZ" b="1" dirty="0" err="1" smtClean="0"/>
              <a:t>المسموحة</a:t>
            </a:r>
            <a:r>
              <a:rPr lang="ar-DZ" b="1" dirty="0" smtClean="0"/>
              <a:t>.</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2) أنواع </a:t>
            </a:r>
            <a:r>
              <a:rPr lang="ar-EG" b="1" dirty="0" smtClean="0">
                <a:solidFill>
                  <a:srgbClr val="FF0000"/>
                </a:solidFill>
              </a:rPr>
              <a:t>القروض العامة</a:t>
            </a:r>
            <a:endParaRPr lang="fr-FR" dirty="0"/>
          </a:p>
        </p:txBody>
      </p:sp>
      <p:sp>
        <p:nvSpPr>
          <p:cNvPr id="3" name="Espace réservé du contenu 2"/>
          <p:cNvSpPr>
            <a:spLocks noGrp="1"/>
          </p:cNvSpPr>
          <p:nvPr>
            <p:ph idx="1"/>
          </p:nvPr>
        </p:nvSpPr>
        <p:spPr/>
        <p:txBody>
          <a:bodyPr>
            <a:noAutofit/>
          </a:bodyPr>
          <a:lstStyle/>
          <a:p>
            <a:pPr algn="r" rtl="1">
              <a:buNone/>
            </a:pPr>
            <a:r>
              <a:rPr lang="ar-SA" b="1" dirty="0" smtClean="0"/>
              <a:t>يمكن تقسيم القروض إلى أنواع عديدة بحسب الزاوية التي ينظر إليها منها،</a:t>
            </a:r>
            <a:r>
              <a:rPr lang="ar-DZ" b="1" dirty="0" smtClean="0"/>
              <a:t> سواء </a:t>
            </a:r>
            <a:r>
              <a:rPr lang="ar-SA" b="1" dirty="0" smtClean="0"/>
              <a:t>من حيث حرية المكتتب في</a:t>
            </a:r>
            <a:r>
              <a:rPr lang="ar-DZ" b="1" dirty="0" smtClean="0"/>
              <a:t> </a:t>
            </a:r>
            <a:r>
              <a:rPr lang="ar-SA" b="1" dirty="0" smtClean="0"/>
              <a:t>المساهمة فيها</a:t>
            </a:r>
            <a:r>
              <a:rPr lang="ar-DZ" b="1" dirty="0" smtClean="0"/>
              <a:t> أو </a:t>
            </a:r>
            <a:r>
              <a:rPr lang="ar-SA" b="1" dirty="0" smtClean="0"/>
              <a:t>من حيث المصدر </a:t>
            </a:r>
            <a:r>
              <a:rPr lang="ar-DZ" b="1" dirty="0" smtClean="0"/>
              <a:t>أ</a:t>
            </a:r>
            <a:r>
              <a:rPr lang="ar-SA" b="1" dirty="0" smtClean="0"/>
              <a:t>و</a:t>
            </a:r>
            <a:r>
              <a:rPr lang="ar-DZ" b="1" dirty="0" smtClean="0"/>
              <a:t> </a:t>
            </a:r>
            <a:r>
              <a:rPr lang="ar-SA" b="1" dirty="0" smtClean="0"/>
              <a:t>من حيث أجل القرض</a:t>
            </a:r>
            <a:r>
              <a:rPr lang="ar-DZ" b="1" dirty="0" smtClean="0"/>
              <a:t>.</a:t>
            </a:r>
          </a:p>
          <a:p>
            <a:pPr algn="r" rtl="1">
              <a:buNone/>
            </a:pPr>
            <a:r>
              <a:rPr lang="ar-DZ" b="1" dirty="0" smtClean="0">
                <a:solidFill>
                  <a:srgbClr val="FF0000"/>
                </a:solidFill>
              </a:rPr>
              <a:t>2-1- القروض الاختيارية والقروض الإجبارية </a:t>
            </a:r>
          </a:p>
          <a:p>
            <a:pPr algn="r" rtl="1">
              <a:buNone/>
            </a:pPr>
            <a:r>
              <a:rPr lang="ar-SA" b="1" dirty="0" smtClean="0"/>
              <a:t>الأصل في القروض العامة أنها </a:t>
            </a:r>
            <a:r>
              <a:rPr lang="ar-SA" b="1" dirty="0" smtClean="0">
                <a:solidFill>
                  <a:srgbClr val="3D3DED"/>
                </a:solidFill>
              </a:rPr>
              <a:t>اختيارية</a:t>
            </a:r>
            <a:r>
              <a:rPr lang="ar-SA" b="1" dirty="0" smtClean="0"/>
              <a:t>، أي أن يكون الأفراد أحرارا في</a:t>
            </a:r>
            <a:r>
              <a:rPr lang="ar-DZ" b="1" dirty="0" smtClean="0"/>
              <a:t> </a:t>
            </a:r>
            <a:r>
              <a:rPr lang="ar-SA" b="1" dirty="0" smtClean="0"/>
              <a:t>الاكتتاب في سندات القرض </a:t>
            </a:r>
            <a:r>
              <a:rPr lang="ar-DZ" b="1" dirty="0" smtClean="0"/>
              <a:t>العام </a:t>
            </a:r>
            <a:r>
              <a:rPr lang="ar-SA" b="1" dirty="0" smtClean="0"/>
              <a:t>أو عدم الاكتتاب فيه</a:t>
            </a:r>
            <a:r>
              <a:rPr lang="ar-DZ" b="1" dirty="0" smtClean="0"/>
              <a:t>، فرغم </a:t>
            </a:r>
            <a:r>
              <a:rPr lang="ar-SA" b="1" dirty="0" smtClean="0"/>
              <a:t>أن المكتتب لا يستطيع مناقشة الدولة في شروط القرض </a:t>
            </a:r>
            <a:r>
              <a:rPr lang="ar-DZ" b="1" dirty="0" smtClean="0"/>
              <a:t>إلا أنه </a:t>
            </a:r>
            <a:r>
              <a:rPr lang="ar-SA" b="1" dirty="0" smtClean="0"/>
              <a:t>لا يخضع لإكراه هنا</a:t>
            </a:r>
            <a:r>
              <a:rPr lang="ar-DZ" b="1" dirty="0" smtClean="0"/>
              <a:t>،</a:t>
            </a:r>
            <a:r>
              <a:rPr lang="ar-SA" b="1" dirty="0" smtClean="0"/>
              <a:t> لأنه يكتتب في القرض بقصد الحصول على الامتيازات المالية المقدمة.</a:t>
            </a:r>
            <a:endParaRPr lang="ar-DZ" b="1" dirty="0" smtClean="0">
              <a:solidFill>
                <a:srgbClr val="FF0000"/>
              </a:solidFill>
            </a:endParaRPr>
          </a:p>
          <a:p>
            <a:pPr algn="r" rtl="1">
              <a:buNone/>
            </a:pP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endParaRPr lang="fr-FR" sz="3600" dirty="0"/>
          </a:p>
        </p:txBody>
      </p:sp>
      <p:sp>
        <p:nvSpPr>
          <p:cNvPr id="3" name="Espace réservé du contenu 2"/>
          <p:cNvSpPr>
            <a:spLocks noGrp="1"/>
          </p:cNvSpPr>
          <p:nvPr>
            <p:ph idx="1"/>
          </p:nvPr>
        </p:nvSpPr>
        <p:spPr/>
        <p:txBody>
          <a:bodyPr>
            <a:normAutofit/>
          </a:bodyPr>
          <a:lstStyle/>
          <a:p>
            <a:pPr algn="r" rtl="1">
              <a:buNone/>
            </a:pPr>
            <a:r>
              <a:rPr lang="ar-SA" b="1" dirty="0" smtClean="0"/>
              <a:t>ولكن قد تلجأ الدولة إلى إصدار </a:t>
            </a:r>
            <a:r>
              <a:rPr lang="ar-SA" b="1" dirty="0" smtClean="0">
                <a:solidFill>
                  <a:srgbClr val="3D3DED"/>
                </a:solidFill>
              </a:rPr>
              <a:t>قروض إجبارية </a:t>
            </a:r>
            <a:r>
              <a:rPr lang="ar-SA" b="1" dirty="0" smtClean="0"/>
              <a:t>لا يكون للأفراد </a:t>
            </a:r>
            <a:r>
              <a:rPr lang="ar-DZ" b="1" dirty="0" smtClean="0"/>
              <a:t>أمامها </a:t>
            </a:r>
            <a:r>
              <a:rPr lang="ar-SA" b="1" dirty="0" smtClean="0"/>
              <a:t>حرية</a:t>
            </a:r>
            <a:r>
              <a:rPr lang="ar-DZ" b="1" dirty="0" smtClean="0"/>
              <a:t> </a:t>
            </a:r>
            <a:r>
              <a:rPr lang="ar-DZ" b="1" dirty="0" err="1" smtClean="0"/>
              <a:t>الإختيار</a:t>
            </a:r>
            <a:r>
              <a:rPr lang="ar-SA" b="1" dirty="0" smtClean="0"/>
              <a:t>، إنما يجبرون عل</a:t>
            </a:r>
            <a:r>
              <a:rPr lang="ar-DZ" b="1" dirty="0" smtClean="0"/>
              <a:t>ى </a:t>
            </a:r>
            <a:r>
              <a:rPr lang="ar-SA" b="1" dirty="0" smtClean="0"/>
              <a:t>الاكتتاب فيه</a:t>
            </a:r>
            <a:r>
              <a:rPr lang="ar-DZ" b="1" dirty="0" smtClean="0"/>
              <a:t>ا</a:t>
            </a:r>
            <a:r>
              <a:rPr lang="ar-SA" b="1" dirty="0" smtClean="0"/>
              <a:t> </a:t>
            </a:r>
            <a:r>
              <a:rPr lang="ar-DZ" b="1" dirty="0" smtClean="0"/>
              <a:t>لتحصل الدولة على مبلغ القرض اللازم.</a:t>
            </a:r>
            <a:r>
              <a:rPr lang="ar-SA" b="1" dirty="0" smtClean="0"/>
              <a:t> وتلجأ الدولة إلى هذا</a:t>
            </a:r>
            <a:r>
              <a:rPr lang="ar-DZ" b="1" dirty="0" smtClean="0"/>
              <a:t> </a:t>
            </a:r>
            <a:r>
              <a:rPr lang="ar-SA" b="1" dirty="0" smtClean="0"/>
              <a:t>النوع الأخير من القروض </a:t>
            </a:r>
            <a:r>
              <a:rPr lang="ar-DZ" b="1" dirty="0" smtClean="0"/>
              <a:t>في أوقات </a:t>
            </a:r>
            <a:r>
              <a:rPr lang="ar-SA" b="1" dirty="0" smtClean="0"/>
              <a:t>الأزمات الاقتصادية</a:t>
            </a:r>
            <a:r>
              <a:rPr lang="ar-DZ" b="1" dirty="0" smtClean="0"/>
              <a:t> (التضخم خاصة)</a:t>
            </a:r>
            <a:r>
              <a:rPr lang="ar-SA" b="1" dirty="0" smtClean="0"/>
              <a:t>، والحروب والظروف</a:t>
            </a:r>
            <a:r>
              <a:rPr lang="ar-DZ" b="1" dirty="0" smtClean="0"/>
              <a:t> </a:t>
            </a:r>
            <a:r>
              <a:rPr lang="ar-SA" b="1" dirty="0" smtClean="0"/>
              <a:t>الطارئة كالكوارث الطبيعية التي تصيب البلاد</a:t>
            </a:r>
            <a:r>
              <a:rPr lang="ar-DZ" b="1" dirty="0" smtClean="0"/>
              <a:t>. ويقترب هذا النوع الأخير من الضريبة من ناحية صفته الإلزامية، ولكنه لا يعتبر ضريبة بالمعنى الحقيقي نظرا لأنه يتضمن التعهد بسداد قيمته ولأنه يعطي الحق في فوائد.</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وقد يبدأ القرض اختياريا، ثم ينقلب إجباريا بعد ذلك</a:t>
            </a:r>
            <a:r>
              <a:rPr lang="ar-DZ" b="1" dirty="0" smtClean="0"/>
              <a:t>،</a:t>
            </a:r>
            <a:r>
              <a:rPr lang="ar-SA" b="1" dirty="0" smtClean="0"/>
              <a:t> ومثال ذلك القروض الاختيارية التي ترجئ الدولة ميعاد سدادها دون أخذ موافقة المقرضين على هذا التأجيل</a:t>
            </a:r>
            <a:r>
              <a:rPr lang="ar-DZ" b="1" dirty="0" smtClean="0"/>
              <a:t>،</a:t>
            </a:r>
            <a:r>
              <a:rPr lang="ar-SA" b="1" dirty="0" smtClean="0"/>
              <a:t> فمد أجل القرض بالإرادة المنفردة للدولة يعني نشأة قرض إجباري</a:t>
            </a:r>
            <a:r>
              <a:rPr lang="ar-DZ" b="1" dirty="0" smtClean="0"/>
              <a:t>.</a:t>
            </a:r>
            <a:r>
              <a:rPr lang="ar-SA" b="1" dirty="0" smtClean="0"/>
              <a:t> كما وأن الدول في الغالب عندما تقوم بتأميم المشروعات الخاصة وبعد تقدير قيمة التعويض تعمد إلى صرفه في شكل سندات حكومية تستحق الدفع بعد مدة معينة وقد تكون على فترات زمنية طويلة وبذلك تكون حصلت على قيمة التعويض دون موافقة الدائنين.</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2-2- القروض الداخلية والقروض الخارجية</a:t>
            </a:r>
            <a:endParaRPr lang="fr-FR" sz="3600" dirty="0"/>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SA" b="1" dirty="0" smtClean="0"/>
              <a:t>يعتبر </a:t>
            </a:r>
            <a:r>
              <a:rPr lang="ar-SA" b="1" dirty="0" smtClean="0">
                <a:solidFill>
                  <a:srgbClr val="3D3DED"/>
                </a:solidFill>
              </a:rPr>
              <a:t>القرض داخليا </a:t>
            </a:r>
            <a:r>
              <a:rPr lang="ar-SA" b="1" dirty="0" smtClean="0"/>
              <a:t>إذا </a:t>
            </a:r>
            <a:r>
              <a:rPr lang="ar-DZ" b="1" dirty="0" smtClean="0"/>
              <a:t>أ</a:t>
            </a:r>
            <a:r>
              <a:rPr lang="ar-SA" b="1" dirty="0" smtClean="0"/>
              <a:t>صدر</a:t>
            </a:r>
            <a:r>
              <a:rPr lang="ar-DZ" b="1" dirty="0" smtClean="0"/>
              <a:t>ت</a:t>
            </a:r>
            <a:r>
              <a:rPr lang="ar-SA" b="1" dirty="0" smtClean="0"/>
              <a:t> الدولة سنداته</a:t>
            </a:r>
            <a:r>
              <a:rPr lang="ar-DZ" b="1" dirty="0" smtClean="0"/>
              <a:t> </a:t>
            </a:r>
            <a:r>
              <a:rPr lang="ar-SA" b="1" dirty="0" smtClean="0"/>
              <a:t>داخل إقليمها </a:t>
            </a:r>
            <a:r>
              <a:rPr lang="ar-DZ" b="1" dirty="0" smtClean="0"/>
              <a:t>و</a:t>
            </a:r>
            <a:r>
              <a:rPr lang="ar-SA" b="1" dirty="0" smtClean="0"/>
              <a:t>قام بالاكتتاب في</a:t>
            </a:r>
            <a:r>
              <a:rPr lang="ar-DZ" b="1" dirty="0" smtClean="0"/>
              <a:t>ها</a:t>
            </a:r>
            <a:r>
              <a:rPr lang="ar-SA" b="1" dirty="0" smtClean="0"/>
              <a:t> </a:t>
            </a:r>
            <a:r>
              <a:rPr lang="ar-DZ" b="1" dirty="0" smtClean="0"/>
              <a:t>المقيمون </a:t>
            </a:r>
            <a:r>
              <a:rPr lang="ar-SA" b="1" dirty="0" smtClean="0"/>
              <a:t>داخل الدولة المقترضة، </a:t>
            </a:r>
            <a:r>
              <a:rPr lang="ar-KW" b="1" dirty="0" smtClean="0"/>
              <a:t>ويستلزم ذلك توافر مدخرات وطنية، تزيد عن الحاجة </a:t>
            </a:r>
            <a:r>
              <a:rPr lang="ar-KW" b="1" dirty="0" err="1" smtClean="0"/>
              <a:t>الإستثمارية</a:t>
            </a:r>
            <a:r>
              <a:rPr lang="ar-KW" b="1" dirty="0" smtClean="0"/>
              <a:t> للسوق المحلية، بمقدار يساوي قيمة القرض</a:t>
            </a:r>
            <a:r>
              <a:rPr lang="ar-DZ" b="1" dirty="0" smtClean="0"/>
              <a:t>.</a:t>
            </a:r>
          </a:p>
          <a:p>
            <a:pPr algn="r" rtl="1">
              <a:buNone/>
            </a:pPr>
            <a:r>
              <a:rPr lang="ar-SA" b="1" dirty="0" smtClean="0"/>
              <a:t>أما </a:t>
            </a:r>
            <a:r>
              <a:rPr lang="ar-SA" b="1" dirty="0" smtClean="0">
                <a:solidFill>
                  <a:srgbClr val="3D3DED"/>
                </a:solidFill>
              </a:rPr>
              <a:t>القرض الخارجي </a:t>
            </a:r>
            <a:r>
              <a:rPr lang="ar-DZ" b="1" dirty="0" smtClean="0"/>
              <a:t>ف</a:t>
            </a:r>
            <a:r>
              <a:rPr lang="ar-SA" b="1" dirty="0" smtClean="0"/>
              <a:t>تصدر</a:t>
            </a:r>
            <a:r>
              <a:rPr lang="ar-DZ" b="1" dirty="0" smtClean="0"/>
              <a:t> </a:t>
            </a:r>
            <a:r>
              <a:rPr lang="ar-SA" b="1" dirty="0" smtClean="0"/>
              <a:t>سنداته في السوق المالي الخارجي </a:t>
            </a:r>
            <a:r>
              <a:rPr lang="ar-DZ" b="1" dirty="0" smtClean="0"/>
              <a:t>لجذب </a:t>
            </a:r>
            <a:r>
              <a:rPr lang="ar-SA" b="1" dirty="0" smtClean="0"/>
              <a:t>المدخرات الأجنبية</a:t>
            </a:r>
            <a:r>
              <a:rPr lang="ar-DZ" b="1" dirty="0" smtClean="0"/>
              <a:t>،</a:t>
            </a:r>
            <a:r>
              <a:rPr lang="ar-SA" b="1" dirty="0" smtClean="0"/>
              <a:t> </a:t>
            </a:r>
            <a:r>
              <a:rPr lang="ar-DZ" b="1" dirty="0" smtClean="0"/>
              <a:t>و</a:t>
            </a:r>
            <a:r>
              <a:rPr lang="ar-SA" b="1" dirty="0" smtClean="0"/>
              <a:t>يكتتب</a:t>
            </a:r>
            <a:r>
              <a:rPr lang="ar-DZ" b="1" dirty="0" smtClean="0"/>
              <a:t> </a:t>
            </a:r>
            <a:r>
              <a:rPr lang="ar-SA" b="1" dirty="0" smtClean="0"/>
              <a:t>فيه</a:t>
            </a:r>
            <a:r>
              <a:rPr lang="ar-DZ" b="1" dirty="0" smtClean="0"/>
              <a:t>ا</a:t>
            </a:r>
            <a:r>
              <a:rPr lang="ar-SA" b="1" dirty="0" smtClean="0"/>
              <a:t> الأفراد أو الهيئات الخاصة أو العامة </a:t>
            </a:r>
            <a:r>
              <a:rPr lang="ar-DZ" b="1" dirty="0" smtClean="0"/>
              <a:t>غير المقيم</a:t>
            </a:r>
            <a:r>
              <a:rPr lang="ar-SA" b="1" dirty="0" smtClean="0"/>
              <a:t>ة.</a:t>
            </a:r>
            <a:r>
              <a:rPr lang="ar-DZ" b="1" dirty="0" smtClean="0"/>
              <a:t> </a:t>
            </a:r>
            <a:r>
              <a:rPr lang="ar-SA" b="1" dirty="0" smtClean="0"/>
              <a:t>وقد </a:t>
            </a:r>
            <a:r>
              <a:rPr lang="ar-DZ" b="1" dirty="0" smtClean="0"/>
              <a:t>تحصل عليه</a:t>
            </a:r>
            <a:r>
              <a:rPr lang="ar-SA" b="1" dirty="0" smtClean="0"/>
              <a:t> </a:t>
            </a:r>
            <a:r>
              <a:rPr lang="ar-DZ" b="1" dirty="0" smtClean="0"/>
              <a:t>الدولة </a:t>
            </a:r>
            <a:r>
              <a:rPr lang="ar-SA" b="1" dirty="0" smtClean="0"/>
              <a:t>من مؤسسات التمويل الدولية</a:t>
            </a:r>
            <a:r>
              <a:rPr lang="ar-DZ" b="1" dirty="0" smtClean="0"/>
              <a:t>،</a:t>
            </a:r>
            <a:r>
              <a:rPr lang="ar-SA" b="1" dirty="0" smtClean="0"/>
              <a:t> مثل صندوق النقد الدولي أو</a:t>
            </a:r>
            <a:r>
              <a:rPr lang="ar-DZ" b="1" dirty="0" smtClean="0"/>
              <a:t> </a:t>
            </a:r>
            <a:r>
              <a:rPr lang="ar-SA" b="1" dirty="0" smtClean="0"/>
              <a:t>البنك الدولي</a:t>
            </a:r>
            <a:r>
              <a:rPr lang="ar-DZ" b="1" dirty="0" smtClean="0"/>
              <a:t>،</a:t>
            </a:r>
            <a:r>
              <a:rPr lang="ar-SA" b="1" dirty="0" smtClean="0"/>
              <a:t> في حالة عجز التمويل الوطني عن الوفاء بحاج</a:t>
            </a:r>
            <a:r>
              <a:rPr lang="ar-DZ" b="1" dirty="0" smtClean="0"/>
              <a:t>ة </a:t>
            </a:r>
            <a:r>
              <a:rPr lang="ar-SA" b="1" dirty="0" smtClean="0"/>
              <a:t>مشروعات التنمية الاقتصادية</a:t>
            </a:r>
            <a:r>
              <a:rPr lang="ar-DZ" b="1" dirty="0" smtClean="0"/>
              <a:t> ل</a:t>
            </a:r>
            <a:r>
              <a:rPr lang="ar-SA" b="1" dirty="0" smtClean="0"/>
              <a:t>لأموال أو لسد</a:t>
            </a:r>
            <a:r>
              <a:rPr lang="ar-DZ" b="1" dirty="0" smtClean="0"/>
              <a:t> </a:t>
            </a:r>
            <a:r>
              <a:rPr lang="ar-SA" b="1" dirty="0" smtClean="0"/>
              <a:t>العجز في ميزان</a:t>
            </a:r>
            <a:r>
              <a:rPr lang="ar-DZ" b="1" dirty="0" smtClean="0"/>
              <a:t> المدفوعات.</a:t>
            </a:r>
            <a:endParaRPr lang="fr-FR" dirty="0" smtClean="0"/>
          </a:p>
          <a:p>
            <a:pPr algn="r" rtl="1">
              <a:buNone/>
            </a:pP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17</a:t>
            </a:fld>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وقد يتحول القرض الداخلي إلى قرض خارجي إذا تحولت سنداته إلى</a:t>
            </a:r>
            <a:r>
              <a:rPr lang="ar-DZ" b="1" dirty="0" smtClean="0"/>
              <a:t> </a:t>
            </a:r>
            <a:r>
              <a:rPr lang="ar-SA" b="1" dirty="0" smtClean="0"/>
              <a:t>أشخاص يقيمون في الخارج أو العكس</a:t>
            </a:r>
            <a:r>
              <a:rPr lang="ar-DZ" b="1" dirty="0" smtClean="0"/>
              <a:t>.</a:t>
            </a:r>
          </a:p>
          <a:p>
            <a:pPr algn="r" rtl="1">
              <a:buNone/>
            </a:pPr>
            <a:r>
              <a:rPr lang="ar-SA" b="1" dirty="0" smtClean="0"/>
              <a:t>ويفرق بين القرض الداخلي والقرض</a:t>
            </a:r>
            <a:r>
              <a:rPr lang="ar-DZ" b="1" dirty="0" smtClean="0"/>
              <a:t> </a:t>
            </a:r>
            <a:r>
              <a:rPr lang="ar-SA" b="1" dirty="0" smtClean="0"/>
              <a:t>الخارجي من النواحي التالية:</a:t>
            </a:r>
          </a:p>
          <a:p>
            <a:pPr algn="r" rtl="1"/>
            <a:r>
              <a:rPr lang="ar-SA" b="1" dirty="0" smtClean="0"/>
              <a:t>القرض الداخلي يحقق الحصول على جزء من القوة الشرائية بالعملة المحلية</a:t>
            </a:r>
            <a:r>
              <a:rPr lang="ar-DZ" b="1" dirty="0" smtClean="0"/>
              <a:t>،</a:t>
            </a:r>
            <a:r>
              <a:rPr lang="ar-SA" b="1" dirty="0" smtClean="0"/>
              <a:t> أما القرض الخارجي فيحقق الحصول على جزء من القوة الشرائية بالعملة الأجنبية، لذا </a:t>
            </a:r>
            <a:r>
              <a:rPr lang="ar-DZ" b="1" dirty="0" smtClean="0"/>
              <a:t>فالأخير </a:t>
            </a:r>
            <a:r>
              <a:rPr lang="ar-SA" b="1" dirty="0" smtClean="0"/>
              <a:t>له أهمية كبيرة في حالة عجز ميزان مدفوعات الدولة أو حالة نقص الاحتياطي من العملات الأجنبية اللازمة لتمويل عملية التنمية الاقتصادية.</a:t>
            </a:r>
            <a:endParaRPr lang="ar-DZ"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SA" b="1" dirty="0" smtClean="0"/>
              <a:t>القرض الداخلي لا يؤدى إلى أي زيادة في الثروة </a:t>
            </a:r>
            <a:r>
              <a:rPr lang="ar-DZ" b="1" dirty="0" smtClean="0"/>
              <a:t>الوطن</a:t>
            </a:r>
            <a:r>
              <a:rPr lang="ar-SA" b="1" dirty="0" smtClean="0"/>
              <a:t>ي</a:t>
            </a:r>
            <a:r>
              <a:rPr lang="ar-DZ" b="1" dirty="0" smtClean="0"/>
              <a:t>ة </a:t>
            </a:r>
            <a:r>
              <a:rPr lang="ar-SA" b="1" dirty="0" smtClean="0"/>
              <a:t>وإنما ينقل جزء من هذه الثروة من الأفراد المكتتبين في القرض إلى الدولة</a:t>
            </a:r>
            <a:r>
              <a:rPr lang="ar-DZ" b="1" dirty="0" smtClean="0"/>
              <a:t>، </a:t>
            </a:r>
            <a:r>
              <a:rPr lang="ar-SA" b="1" dirty="0" smtClean="0"/>
              <a:t>فهو إعادة توزيع لجزء من الثروة </a:t>
            </a:r>
            <a:r>
              <a:rPr lang="ar-DZ" b="1" dirty="0" smtClean="0"/>
              <a:t>الوطن</a:t>
            </a:r>
            <a:r>
              <a:rPr lang="ar-SA" b="1" dirty="0" smtClean="0"/>
              <a:t>ي</a:t>
            </a:r>
            <a:r>
              <a:rPr lang="ar-DZ" b="1" dirty="0" smtClean="0"/>
              <a:t>ة</a:t>
            </a:r>
            <a:r>
              <a:rPr lang="ar-SA" b="1" dirty="0" smtClean="0"/>
              <a:t> لصالح الدولة</a:t>
            </a:r>
            <a:r>
              <a:rPr lang="ar-DZ" b="1" dirty="0" smtClean="0"/>
              <a:t>،</a:t>
            </a:r>
            <a:r>
              <a:rPr lang="ar-SA" b="1" dirty="0" smtClean="0"/>
              <a:t> أما القرض الخارجي </a:t>
            </a:r>
            <a:r>
              <a:rPr lang="ar-SA" b="1" dirty="0" err="1" smtClean="0"/>
              <a:t>ف</a:t>
            </a:r>
            <a:r>
              <a:rPr lang="ar-DZ" b="1" dirty="0" smtClean="0"/>
              <a:t>إ</a:t>
            </a:r>
            <a:r>
              <a:rPr lang="ar-SA" b="1" dirty="0" err="1" smtClean="0"/>
              <a:t>نه</a:t>
            </a:r>
            <a:r>
              <a:rPr lang="ar-SA" b="1" dirty="0" smtClean="0"/>
              <a:t> يزيد من الثروة </a:t>
            </a:r>
            <a:r>
              <a:rPr lang="ar-DZ" b="1" dirty="0" smtClean="0"/>
              <a:t>الوطن</a:t>
            </a:r>
            <a:r>
              <a:rPr lang="ar-SA" b="1" dirty="0" smtClean="0"/>
              <a:t>ي</a:t>
            </a:r>
            <a:r>
              <a:rPr lang="ar-DZ" b="1" dirty="0" smtClean="0"/>
              <a:t>ة</a:t>
            </a:r>
            <a:r>
              <a:rPr lang="ar-SA" b="1" dirty="0" smtClean="0"/>
              <a:t> بنقله جزء من ثروة البلاد الأخرى المكتتب مواطنوها في  القرض إلى الدولة</a:t>
            </a:r>
            <a:r>
              <a:rPr lang="ar-DZ" b="1" dirty="0" smtClean="0"/>
              <a:t> المقترضة،</a:t>
            </a:r>
            <a:r>
              <a:rPr lang="ar-SA" b="1" dirty="0" smtClean="0"/>
              <a:t> فهو عبارة عن زيادة صافية في الثروة القومية،</a:t>
            </a:r>
            <a:r>
              <a:rPr lang="ar-DZ" b="1" dirty="0" smtClean="0"/>
              <a:t> </a:t>
            </a:r>
            <a:r>
              <a:rPr lang="ar-SA" b="1" dirty="0" smtClean="0"/>
              <a:t>و</a:t>
            </a:r>
            <a:r>
              <a:rPr lang="ar-DZ" b="1" dirty="0" smtClean="0"/>
              <a:t>ت</a:t>
            </a:r>
            <a:r>
              <a:rPr lang="ar-SA" b="1" dirty="0" smtClean="0"/>
              <a:t>حدث عكس </a:t>
            </a:r>
            <a:r>
              <a:rPr lang="ar-SA" b="1" dirty="0" err="1" smtClean="0"/>
              <a:t>هذ</a:t>
            </a:r>
            <a:r>
              <a:rPr lang="ar-DZ" b="1" dirty="0" smtClean="0"/>
              <a:t>ه</a:t>
            </a:r>
            <a:r>
              <a:rPr lang="ar-SA" b="1" dirty="0" smtClean="0"/>
              <a:t> </a:t>
            </a:r>
            <a:r>
              <a:rPr lang="ar-DZ" b="1" dirty="0" smtClean="0"/>
              <a:t>الآثار</a:t>
            </a:r>
            <a:r>
              <a:rPr lang="ar-SA" b="1" dirty="0" smtClean="0"/>
              <a:t> لدى رد القرض</a:t>
            </a:r>
            <a:r>
              <a:rPr lang="ar-DZ" b="1" dirty="0" smtClean="0"/>
              <a:t>.</a:t>
            </a:r>
            <a:endParaRPr lang="ar-SA" b="1"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ثانيا: </a:t>
            </a:r>
            <a:r>
              <a:rPr lang="ar-EG" b="1" dirty="0" smtClean="0">
                <a:solidFill>
                  <a:srgbClr val="FF0000"/>
                </a:solidFill>
              </a:rPr>
              <a:t>القروض العامة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r>
              <a:rPr lang="ar-DZ" sz="3600" b="1" dirty="0" smtClean="0">
                <a:solidFill>
                  <a:srgbClr val="FF0000"/>
                </a:solidFill>
              </a:rPr>
              <a:t>التعريف بالقروض العامة</a:t>
            </a:r>
          </a:p>
          <a:p>
            <a:pPr algn="r" rtl="1"/>
            <a:r>
              <a:rPr lang="ar-DZ" sz="3600" b="1" dirty="0" smtClean="0">
                <a:solidFill>
                  <a:srgbClr val="FF0000"/>
                </a:solidFill>
              </a:rPr>
              <a:t>أنواع </a:t>
            </a:r>
            <a:r>
              <a:rPr lang="ar-EG" sz="3600" b="1" dirty="0" smtClean="0">
                <a:solidFill>
                  <a:srgbClr val="FF0000"/>
                </a:solidFill>
              </a:rPr>
              <a:t>القروض العامة</a:t>
            </a:r>
            <a:r>
              <a:rPr lang="ar-DZ" sz="3600" b="1" dirty="0" smtClean="0">
                <a:solidFill>
                  <a:srgbClr val="FF0000"/>
                </a:solidFill>
              </a:rPr>
              <a:t>؛</a:t>
            </a:r>
          </a:p>
          <a:p>
            <a:pPr algn="r" rtl="1"/>
            <a:r>
              <a:rPr lang="ar-DZ" sz="3600" b="1" dirty="0" smtClean="0">
                <a:solidFill>
                  <a:srgbClr val="FF0000"/>
                </a:solidFill>
              </a:rPr>
              <a:t>نظام إصدار القروض العامة؛</a:t>
            </a:r>
          </a:p>
          <a:p>
            <a:pPr algn="r" rtl="1"/>
            <a:r>
              <a:rPr lang="ar-DZ" sz="3600" b="1" dirty="0" smtClean="0">
                <a:solidFill>
                  <a:srgbClr val="FF0000"/>
                </a:solidFill>
              </a:rPr>
              <a:t>انقضاء ا</a:t>
            </a:r>
            <a:r>
              <a:rPr lang="ar-EG" sz="3600" b="1" dirty="0" smtClean="0">
                <a:solidFill>
                  <a:srgbClr val="FF0000"/>
                </a:solidFill>
              </a:rPr>
              <a:t>لقروض العامة</a:t>
            </a:r>
            <a:r>
              <a:rPr lang="ar-DZ" sz="3600" b="1" dirty="0" smtClean="0">
                <a:solidFill>
                  <a:srgbClr val="FF0000"/>
                </a:solidFill>
              </a:rPr>
              <a:t>؛</a:t>
            </a:r>
          </a:p>
          <a:p>
            <a:pPr algn="r" rtl="1"/>
            <a:r>
              <a:rPr lang="ar-DZ" sz="3600" b="1" dirty="0" smtClean="0">
                <a:solidFill>
                  <a:srgbClr val="FF0000"/>
                </a:solidFill>
              </a:rPr>
              <a:t>الآثار الاقتصادية </a:t>
            </a:r>
            <a:r>
              <a:rPr lang="ar-DZ" sz="3600" b="1" dirty="0" err="1" smtClean="0">
                <a:solidFill>
                  <a:srgbClr val="FF0000"/>
                </a:solidFill>
              </a:rPr>
              <a:t>ل</a:t>
            </a:r>
            <a:r>
              <a:rPr lang="ar-EG" sz="3600" b="1" dirty="0" smtClean="0">
                <a:solidFill>
                  <a:srgbClr val="FF0000"/>
                </a:solidFill>
              </a:rPr>
              <a:t>لقروض العامة</a:t>
            </a:r>
            <a:endParaRPr lang="fr-FR" sz="3600" b="1" dirty="0">
              <a:solidFill>
                <a:srgbClr val="FF0000"/>
              </a:solidFill>
            </a:endParaRP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SA" b="1" dirty="0" smtClean="0"/>
              <a:t>يختلف القرض الداخلي عن الخارجي في أن الأول لا تأثير لعقده أو لسداد أقساطه وفوائده على سعر الصرف أو على ميزان المدفوعات، بينما يقوم القرض الخارجي بإضافة</a:t>
            </a:r>
            <a:r>
              <a:rPr lang="ar-DZ" b="1" dirty="0" smtClean="0"/>
              <a:t> </a:t>
            </a:r>
            <a:r>
              <a:rPr lang="ar-SA" b="1" dirty="0" smtClean="0"/>
              <a:t>رصيد من الثروة أو القوة الشرائية بالعملات الأجنبية</a:t>
            </a:r>
            <a:r>
              <a:rPr lang="ar-DZ" b="1" dirty="0" smtClean="0"/>
              <a:t> فيتحسن سعر صرف العملة المحلية في البداية ثم </a:t>
            </a:r>
            <a:r>
              <a:rPr lang="ar-DZ" b="1" dirty="0" err="1" smtClean="0"/>
              <a:t>ي</a:t>
            </a:r>
            <a:r>
              <a:rPr lang="ar-SA" b="1" dirty="0" smtClean="0"/>
              <a:t>حدث </a:t>
            </a:r>
            <a:r>
              <a:rPr lang="ar-DZ" b="1" dirty="0" err="1" smtClean="0"/>
              <a:t>ال</a:t>
            </a:r>
            <a:r>
              <a:rPr lang="ar-SA" b="1" dirty="0" smtClean="0"/>
              <a:t>عكس </a:t>
            </a:r>
            <a:r>
              <a:rPr lang="ar-DZ" b="1" dirty="0" smtClean="0"/>
              <a:t>عند</a:t>
            </a:r>
            <a:r>
              <a:rPr lang="ar-SA" b="1" dirty="0" smtClean="0"/>
              <a:t> سداد القرض وفوائده.</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2-3- القروض قصيرة الأجل والقروض طويلة الأجل</a:t>
            </a:r>
            <a:endParaRPr lang="fr-FR" sz="3600" dirty="0"/>
          </a:p>
        </p:txBody>
      </p:sp>
      <p:sp>
        <p:nvSpPr>
          <p:cNvPr id="3" name="Espace réservé du contenu 2"/>
          <p:cNvSpPr>
            <a:spLocks noGrp="1"/>
          </p:cNvSpPr>
          <p:nvPr>
            <p:ph idx="1"/>
          </p:nvPr>
        </p:nvSpPr>
        <p:spPr/>
        <p:txBody>
          <a:bodyPr>
            <a:noAutofit/>
          </a:bodyPr>
          <a:lstStyle/>
          <a:p>
            <a:pPr algn="r" rtl="1">
              <a:buNone/>
            </a:pPr>
            <a:r>
              <a:rPr lang="ar-SA" b="1" dirty="0" smtClean="0"/>
              <a:t>يعتبر </a:t>
            </a:r>
            <a:r>
              <a:rPr lang="ar-SA" b="1" dirty="0" smtClean="0">
                <a:solidFill>
                  <a:srgbClr val="3D3DED"/>
                </a:solidFill>
              </a:rPr>
              <a:t>القرض</a:t>
            </a:r>
            <a:r>
              <a:rPr lang="ar-DZ" b="1" dirty="0" smtClean="0">
                <a:solidFill>
                  <a:srgbClr val="3D3DED"/>
                </a:solidFill>
              </a:rPr>
              <a:t> العام </a:t>
            </a:r>
            <a:r>
              <a:rPr lang="ar-SA" b="1" dirty="0" smtClean="0">
                <a:solidFill>
                  <a:srgbClr val="3D3DED"/>
                </a:solidFill>
              </a:rPr>
              <a:t>قصير الأجل</a:t>
            </a:r>
            <a:r>
              <a:rPr lang="ar-DZ" b="1" dirty="0" smtClean="0">
                <a:solidFill>
                  <a:srgbClr val="3D3DED"/>
                </a:solidFill>
              </a:rPr>
              <a:t> </a:t>
            </a:r>
            <a:r>
              <a:rPr lang="ar-DZ" b="1" dirty="0" smtClean="0"/>
              <a:t>إذا ما </a:t>
            </a:r>
            <a:r>
              <a:rPr lang="ar-DZ" b="1" dirty="0" err="1" smtClean="0"/>
              <a:t>أ</a:t>
            </a:r>
            <a:r>
              <a:rPr lang="ar-SA" b="1" dirty="0" smtClean="0"/>
              <a:t>صدر</a:t>
            </a:r>
            <a:r>
              <a:rPr lang="ar-DZ" b="1" dirty="0" smtClean="0"/>
              <a:t>ت</a:t>
            </a:r>
            <a:r>
              <a:rPr lang="ar-SA" b="1" dirty="0" smtClean="0"/>
              <a:t>ه الدولة </a:t>
            </a:r>
            <a:r>
              <a:rPr lang="ar-DZ" b="1" dirty="0" smtClean="0"/>
              <a:t>إما:</a:t>
            </a:r>
          </a:p>
          <a:p>
            <a:pPr algn="r" rtl="1"/>
            <a:r>
              <a:rPr lang="ar-SA" b="1" dirty="0" smtClean="0"/>
              <a:t>لمجابهة حاجتها المالية المؤقتة خلال السنة المالية</a:t>
            </a:r>
            <a:r>
              <a:rPr lang="ar-DZ" b="1" dirty="0" smtClean="0"/>
              <a:t>،</a:t>
            </a:r>
            <a:r>
              <a:rPr lang="ar-SA" b="1" dirty="0" smtClean="0"/>
              <a:t> </a:t>
            </a:r>
            <a:r>
              <a:rPr lang="ar-DZ" b="1" dirty="0" smtClean="0"/>
              <a:t>أي لمعالجة </a:t>
            </a:r>
            <a:r>
              <a:rPr lang="ar-DZ" b="1" dirty="0" err="1" smtClean="0"/>
              <a:t>ال</a:t>
            </a:r>
            <a:r>
              <a:rPr lang="ar-SA" b="1" dirty="0" smtClean="0"/>
              <a:t>عجز </a:t>
            </a:r>
            <a:r>
              <a:rPr lang="ar-DZ" b="1" dirty="0" err="1" smtClean="0"/>
              <a:t>ال</a:t>
            </a:r>
            <a:r>
              <a:rPr lang="ar-SA" b="1" dirty="0" smtClean="0"/>
              <a:t>نقدي </a:t>
            </a:r>
            <a:r>
              <a:rPr lang="ar-DZ" b="1" dirty="0" err="1" smtClean="0"/>
              <a:t>ال</a:t>
            </a:r>
            <a:r>
              <a:rPr lang="ar-SA" b="1" dirty="0" smtClean="0"/>
              <a:t>مؤقت </a:t>
            </a:r>
            <a:r>
              <a:rPr lang="ar-DZ" b="1" dirty="0" smtClean="0"/>
              <a:t>الذي </a:t>
            </a:r>
            <a:r>
              <a:rPr lang="ar-SA" b="1" dirty="0" smtClean="0"/>
              <a:t>ينتج عن سبق الإنفاق عن الإيراد</a:t>
            </a:r>
            <a:r>
              <a:rPr lang="ar-DZ" b="1" dirty="0" err="1" smtClean="0"/>
              <a:t>ات</a:t>
            </a:r>
            <a:r>
              <a:rPr lang="ar-SA" b="1" dirty="0" smtClean="0"/>
              <a:t> من الناحية الزمنية في ميزانية متوازنة</a:t>
            </a:r>
            <a:r>
              <a:rPr lang="ar-DZ" b="1" dirty="0" smtClean="0"/>
              <a:t>،</a:t>
            </a:r>
            <a:r>
              <a:rPr lang="ar-SA" b="1" dirty="0" smtClean="0"/>
              <a:t> الأمر الذي يلزم معه الاقتراض لحين تحصيل الإيرادات التي تغطي هذا الإنفاق في الميزانية</a:t>
            </a:r>
            <a:r>
              <a:rPr lang="ar-DZ" b="1" dirty="0" smtClean="0"/>
              <a:t>، </a:t>
            </a:r>
            <a:r>
              <a:rPr lang="ar-SA" b="1" dirty="0" smtClean="0"/>
              <a:t>وفي هذه الحالة تصدر الدولة ما يعرف </a:t>
            </a:r>
            <a:r>
              <a:rPr lang="ar-SA" b="1" dirty="0" err="1" smtClean="0"/>
              <a:t>بأذونات</a:t>
            </a:r>
            <a:r>
              <a:rPr lang="ar-SA" b="1" dirty="0" smtClean="0"/>
              <a:t> </a:t>
            </a:r>
            <a:r>
              <a:rPr lang="ar-DZ" b="1" dirty="0" err="1" smtClean="0"/>
              <a:t>ال</a:t>
            </a:r>
            <a:r>
              <a:rPr lang="ar-SA" b="1" dirty="0" smtClean="0"/>
              <a:t>خز</a:t>
            </a:r>
            <a:r>
              <a:rPr lang="ar-DZ" b="1" dirty="0" smtClean="0"/>
              <a:t>ي</a:t>
            </a:r>
            <a:r>
              <a:rPr lang="ar-SA" b="1" dirty="0" err="1" smtClean="0"/>
              <a:t>نة</a:t>
            </a:r>
            <a:r>
              <a:rPr lang="ar-DZ" b="1" dirty="0" smtClean="0"/>
              <a:t> </a:t>
            </a:r>
            <a:r>
              <a:rPr lang="ar-SA" b="1" dirty="0" smtClean="0"/>
              <a:t>العامة</a:t>
            </a:r>
            <a:r>
              <a:rPr lang="ar-DZ" b="1" dirty="0" smtClean="0"/>
              <a:t>.</a:t>
            </a:r>
          </a:p>
          <a:p>
            <a:pPr algn="r" rtl="1">
              <a:buNone/>
            </a:pPr>
            <a:r>
              <a:rPr lang="ar-SA" b="1" dirty="0" smtClean="0"/>
              <a:t>غالبا ما يكتتب فيها البنوك التي تملك أرصدة نقدية فائضة عن حاجتها لفترة</a:t>
            </a:r>
            <a:r>
              <a:rPr lang="ar-DZ" b="1" dirty="0" smtClean="0"/>
              <a:t> </a:t>
            </a:r>
            <a:r>
              <a:rPr lang="ar-SA" b="1" dirty="0" smtClean="0"/>
              <a:t>قصيرة من الزمن، وتكون أسعار الفائدة عليها منخفضة</a:t>
            </a:r>
            <a:r>
              <a:rPr lang="ar-DZ" b="1" dirty="0" smtClean="0"/>
              <a:t>.</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SA" b="1" dirty="0" smtClean="0"/>
              <a:t>أو لسد عجز مال</a:t>
            </a:r>
            <a:r>
              <a:rPr lang="ar-DZ" b="1" dirty="0" smtClean="0"/>
              <a:t>ي</a:t>
            </a:r>
            <a:r>
              <a:rPr lang="ar-SA" b="1" dirty="0" smtClean="0"/>
              <a:t> </a:t>
            </a:r>
            <a:r>
              <a:rPr lang="ar-DZ" b="1" dirty="0" smtClean="0"/>
              <a:t>مؤقت </a:t>
            </a:r>
            <a:r>
              <a:rPr lang="ar-SA" b="1" dirty="0" smtClean="0"/>
              <a:t>في الميزانية</a:t>
            </a:r>
            <a:r>
              <a:rPr lang="ar-DZ" b="1" dirty="0" smtClean="0"/>
              <a:t> </a:t>
            </a:r>
            <a:r>
              <a:rPr lang="ar-SA" b="1" dirty="0" smtClean="0"/>
              <a:t>(وهو زيادة حقيقية في النفقات عن الإيرادات) ترى الدولة تغطيته عن طريق إصدار قرض لفترة قصيرة نظراً لعدم مناسبة الظروف السائدة في السوق المالي لإصدار قرض ذو فترة متوسطة أو طويلة. في هذه الحالة تصدر الدولة ما تعرف </a:t>
            </a:r>
            <a:r>
              <a:rPr lang="ar-SA" b="1" dirty="0" err="1" smtClean="0"/>
              <a:t>بأذونات</a:t>
            </a:r>
            <a:r>
              <a:rPr lang="ar-SA" b="1" dirty="0" smtClean="0"/>
              <a:t> الخزانة غير العادية، ويطلق على هذه القروض السائرة أو العائمة</a:t>
            </a:r>
            <a:r>
              <a:rPr lang="ar-DZ" b="1" dirty="0" smtClean="0"/>
              <a:t>.</a:t>
            </a:r>
          </a:p>
          <a:p>
            <a:pPr algn="r" rtl="1">
              <a:buNone/>
            </a:pP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بينما </a:t>
            </a:r>
            <a:r>
              <a:rPr lang="ar-SA" b="1" dirty="0" smtClean="0"/>
              <a:t>يعتبر</a:t>
            </a:r>
            <a:r>
              <a:rPr lang="ar-DZ" b="1" dirty="0" smtClean="0"/>
              <a:t> </a:t>
            </a:r>
            <a:r>
              <a:rPr lang="ar-SA" b="1" dirty="0" smtClean="0">
                <a:solidFill>
                  <a:srgbClr val="3D3DED"/>
                </a:solidFill>
              </a:rPr>
              <a:t>القرض</a:t>
            </a:r>
            <a:r>
              <a:rPr lang="ar-DZ" b="1" dirty="0" smtClean="0">
                <a:solidFill>
                  <a:srgbClr val="3D3DED"/>
                </a:solidFill>
              </a:rPr>
              <a:t> العام </a:t>
            </a:r>
            <a:r>
              <a:rPr lang="ar-SA" b="1" dirty="0" smtClean="0">
                <a:solidFill>
                  <a:srgbClr val="3D3DED"/>
                </a:solidFill>
              </a:rPr>
              <a:t>متوسط الأجل أو طويل الأجل </a:t>
            </a:r>
            <a:r>
              <a:rPr lang="ar-SA" b="1" dirty="0" smtClean="0"/>
              <a:t>إذا زادت مدة سداده عن </a:t>
            </a:r>
            <a:r>
              <a:rPr lang="ar-DZ" b="1" dirty="0" err="1" smtClean="0"/>
              <a:t>ال</a:t>
            </a:r>
            <a:r>
              <a:rPr lang="ar-SA" b="1" dirty="0" smtClean="0"/>
              <a:t>سنتين</a:t>
            </a:r>
            <a:r>
              <a:rPr lang="ar-DZ" b="1" dirty="0" smtClean="0"/>
              <a:t>، </a:t>
            </a:r>
            <a:r>
              <a:rPr lang="ar-SA" b="1" dirty="0" smtClean="0"/>
              <a:t>ويطلق على هذين النوعين اصطلاح الدين المثبت أو (القروض المثبتة).</a:t>
            </a:r>
            <a:endParaRPr lang="ar-DZ" b="1" dirty="0" smtClean="0"/>
          </a:p>
          <a:p>
            <a:pPr algn="r" rtl="1">
              <a:buNone/>
            </a:pPr>
            <a:r>
              <a:rPr lang="ar-SA" b="1" dirty="0" smtClean="0"/>
              <a:t>وتلجا الحكومة عادةً إلى إصدار القروض متوسطة أو طويلة الأجل </a:t>
            </a:r>
            <a:r>
              <a:rPr lang="ar-DZ" b="1" dirty="0" smtClean="0"/>
              <a:t>لتغطية</a:t>
            </a:r>
            <a:r>
              <a:rPr lang="ar-SA" b="1" dirty="0" smtClean="0"/>
              <a:t> العجز الجوهري في الموازنة العامة أو العجز الدائم أو </a:t>
            </a:r>
            <a:r>
              <a:rPr lang="ar-DZ" b="1" dirty="0" smtClean="0"/>
              <a:t>لاستخدام حصيلتها في تمويل مشاريع </a:t>
            </a:r>
            <a:r>
              <a:rPr lang="ar-SA" b="1" dirty="0" smtClean="0"/>
              <a:t>التنمية </a:t>
            </a:r>
            <a:r>
              <a:rPr lang="ar-DZ" b="1" dirty="0" smtClean="0"/>
              <a:t>الاقتصادية </a:t>
            </a:r>
            <a:r>
              <a:rPr lang="ar-SA" b="1" dirty="0" smtClean="0"/>
              <a:t>أو لتمويل نفقات الدفاع والحروب.</a:t>
            </a:r>
            <a:r>
              <a:rPr lang="ar-DZ" b="1" dirty="0" smtClean="0"/>
              <a:t> ويتم ذلك من خلال </a:t>
            </a:r>
            <a:r>
              <a:rPr lang="ar-SA" b="1" dirty="0" smtClean="0"/>
              <a:t>إصدار سندات طويل</a:t>
            </a:r>
            <a:r>
              <a:rPr lang="ar-DZ" b="1" dirty="0" smtClean="0"/>
              <a:t>ة أو </a:t>
            </a:r>
            <a:r>
              <a:rPr lang="ar-SA" b="1" dirty="0" smtClean="0"/>
              <a:t>متوسط</a:t>
            </a:r>
            <a:r>
              <a:rPr lang="ar-DZ" b="1" dirty="0" smtClean="0"/>
              <a:t>ة</a:t>
            </a:r>
            <a:r>
              <a:rPr lang="ar-SA" b="1" dirty="0" smtClean="0"/>
              <a:t> الأجل</a:t>
            </a:r>
            <a:r>
              <a:rPr lang="ar-DZ" b="1" dirty="0" smtClean="0"/>
              <a:t> </a:t>
            </a:r>
            <a:r>
              <a:rPr lang="ar-SA" b="1" dirty="0" smtClean="0"/>
              <a:t>قابلة للتداول في البورصة للاكتتاب طرح خاص لفئة معينة</a:t>
            </a:r>
            <a:r>
              <a:rPr lang="ar-DZ" b="1" dirty="0" smtClean="0"/>
              <a:t> </a:t>
            </a:r>
            <a:r>
              <a:rPr lang="ar-SA" b="1" dirty="0" smtClean="0"/>
              <a:t>(</a:t>
            </a:r>
            <a:r>
              <a:rPr lang="ar-DZ" b="1" dirty="0" smtClean="0"/>
              <a:t>شركات</a:t>
            </a:r>
            <a:r>
              <a:rPr lang="ar-SA" b="1" dirty="0" smtClean="0"/>
              <a:t> التأمين، </a:t>
            </a:r>
            <a:r>
              <a:rPr lang="ar-DZ" b="1" dirty="0" smtClean="0"/>
              <a:t>صناديق </a:t>
            </a:r>
            <a:r>
              <a:rPr lang="ar-SA" b="1" dirty="0" smtClean="0"/>
              <a:t>التقاعد، البنوك)</a:t>
            </a:r>
            <a:r>
              <a:rPr lang="ar-DZ" b="1" dirty="0" smtClean="0"/>
              <a:t> </a:t>
            </a:r>
            <a:r>
              <a:rPr lang="ar-SA" b="1" dirty="0" smtClean="0"/>
              <a:t>أو عام للجميع</a:t>
            </a:r>
            <a:r>
              <a:rPr lang="ar-DZ" b="1" dirty="0" smtClean="0"/>
              <a:t>.</a:t>
            </a:r>
            <a:endParaRPr lang="fr-FR" b="1" dirty="0" smtClean="0"/>
          </a:p>
          <a:p>
            <a:pPr algn="r" rtl="1">
              <a:buNone/>
            </a:pPr>
            <a:endParaRPr lang="fr-FR" b="1" dirty="0"/>
          </a:p>
        </p:txBody>
      </p:sp>
      <p:sp>
        <p:nvSpPr>
          <p:cNvPr id="4" name="Espace réservé du pied de page 3"/>
          <p:cNvSpPr>
            <a:spLocks noGrp="1"/>
          </p:cNvSpPr>
          <p:nvPr>
            <p:ph type="ftr" sz="quarter" idx="11"/>
          </p:nvPr>
        </p:nvSpPr>
        <p:spPr/>
        <p:txBody>
          <a:bodyPr/>
          <a:lstStyle/>
          <a:p>
            <a:r>
              <a:rPr lang="ar-SA" dirty="0" smtClean="0"/>
              <a:t>الإيرادات العامة غير الضريبية</a:t>
            </a: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23</a:t>
            </a:fld>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وقد يتحول القرض قصير الأجل إلى قرض</a:t>
            </a:r>
            <a:r>
              <a:rPr lang="ar-DZ" b="1" dirty="0" smtClean="0"/>
              <a:t> </a:t>
            </a:r>
            <a:r>
              <a:rPr lang="ar-SA" b="1" dirty="0" smtClean="0"/>
              <a:t>متوسط أو طويل الأجل</a:t>
            </a:r>
            <a:r>
              <a:rPr lang="ar-DZ" b="1" dirty="0" smtClean="0"/>
              <a:t>، فقد يحدث أن لا يكون لدى الدولة الموارد الكافية لسداد </a:t>
            </a:r>
            <a:r>
              <a:rPr lang="ar-DZ" b="1" dirty="0" err="1" smtClean="0"/>
              <a:t>أذونات</a:t>
            </a:r>
            <a:r>
              <a:rPr lang="ar-DZ" b="1" dirty="0" smtClean="0"/>
              <a:t> الخزينة عند حلول موعد استحقاقها، فتعمد إلى إصدار سندات </a:t>
            </a:r>
            <a:r>
              <a:rPr lang="ar-SA" b="1" dirty="0" smtClean="0"/>
              <a:t>متوسط</a:t>
            </a:r>
            <a:r>
              <a:rPr lang="ar-DZ" b="1" dirty="0" smtClean="0"/>
              <a:t>ة أو </a:t>
            </a:r>
            <a:r>
              <a:rPr lang="ar-SA" b="1" dirty="0" smtClean="0"/>
              <a:t>طويل</a:t>
            </a:r>
            <a:r>
              <a:rPr lang="ar-DZ" b="1" dirty="0" smtClean="0"/>
              <a:t>ة </a:t>
            </a:r>
            <a:r>
              <a:rPr lang="ar-SA" b="1" dirty="0" smtClean="0"/>
              <a:t>الأجل</a:t>
            </a:r>
            <a:r>
              <a:rPr lang="ar-DZ" b="1" dirty="0" smtClean="0"/>
              <a:t> بقيمة هذه </a:t>
            </a:r>
            <a:r>
              <a:rPr lang="ar-DZ" b="1" dirty="0" err="1" smtClean="0"/>
              <a:t>الأذونات</a:t>
            </a:r>
            <a:r>
              <a:rPr lang="ar-DZ"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3) نظام إصدار القروض العامة</a:t>
            </a:r>
            <a:endParaRPr lang="fr-FR" sz="3600" b="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sz="3600" b="1" dirty="0" smtClean="0">
                <a:solidFill>
                  <a:srgbClr val="FF0000"/>
                </a:solidFill>
              </a:rPr>
              <a:t>3-1- مبلغ القرض العام</a:t>
            </a:r>
            <a:endParaRPr lang="fr-FR" sz="3600" b="1" dirty="0" smtClean="0">
              <a:solidFill>
                <a:srgbClr val="FF0000"/>
              </a:solidFill>
            </a:endParaRPr>
          </a:p>
          <a:p>
            <a:pPr algn="r" rtl="1">
              <a:buNone/>
            </a:pPr>
            <a:r>
              <a:rPr lang="ar-EG" b="1" dirty="0" smtClean="0"/>
              <a:t>تقوم الدولة في قانون إصدار القرض </a:t>
            </a:r>
            <a:r>
              <a:rPr lang="ar-EG" b="1" dirty="0" smtClean="0">
                <a:solidFill>
                  <a:srgbClr val="3D3DED"/>
                </a:solidFill>
              </a:rPr>
              <a:t>بتحديد مبلغ </a:t>
            </a:r>
            <a:r>
              <a:rPr lang="ar-EG" b="1" dirty="0" smtClean="0"/>
              <a:t>معين </a:t>
            </a:r>
            <a:r>
              <a:rPr lang="ar-SA" b="1" dirty="0" smtClean="0"/>
              <a:t>وفقا لحجم المبلغ المالي الذي تحتاجه لتغطية إنفاق</a:t>
            </a:r>
            <a:r>
              <a:rPr lang="ar-DZ" b="1" dirty="0" smtClean="0"/>
              <a:t> </a:t>
            </a:r>
            <a:r>
              <a:rPr lang="ar-SA" b="1" dirty="0" smtClean="0"/>
              <a:t>معين أو لعلاج حالة تضخم ..</a:t>
            </a:r>
            <a:r>
              <a:rPr lang="ar-DZ" b="1" dirty="0" smtClean="0"/>
              <a:t>.</a:t>
            </a:r>
            <a:r>
              <a:rPr lang="ar-SA" b="1" dirty="0" smtClean="0"/>
              <a:t> أو غيرها</a:t>
            </a:r>
            <a:r>
              <a:rPr lang="ar-DZ" b="1" dirty="0" smtClean="0"/>
              <a:t>، </a:t>
            </a:r>
            <a:r>
              <a:rPr lang="ar-EG" b="1" dirty="0" smtClean="0"/>
              <a:t>ويقفل الاكتتاب بمجرد تغطية تلك القيمة، </a:t>
            </a:r>
            <a:r>
              <a:rPr lang="ar-SA" b="1" dirty="0" smtClean="0"/>
              <a:t>وحتى إذا تم تغطية قيمة</a:t>
            </a:r>
            <a:r>
              <a:rPr lang="ar-DZ" b="1" dirty="0" smtClean="0"/>
              <a:t> </a:t>
            </a:r>
            <a:r>
              <a:rPr lang="ar-SA" b="1" dirty="0" smtClean="0"/>
              <a:t>القرض يستمر الاكتتاب ثم بعد ذلك يتم خفض</a:t>
            </a:r>
            <a:r>
              <a:rPr lang="ar-DZ" b="1" dirty="0" smtClean="0"/>
              <a:t> </a:t>
            </a:r>
            <a:r>
              <a:rPr lang="ar-SA" b="1" dirty="0" smtClean="0"/>
              <a:t>نصيب كل مكتتب بنسبة متساوية. مثلا إذا تم</a:t>
            </a:r>
            <a:r>
              <a:rPr lang="ar-DZ" b="1" dirty="0" smtClean="0"/>
              <a:t> </a:t>
            </a:r>
            <a:r>
              <a:rPr lang="ar-SA" b="1" dirty="0" smtClean="0"/>
              <a:t>تغطية قيمة القرض بثلاث مرات يتم إنقاص نصيب</a:t>
            </a:r>
            <a:r>
              <a:rPr lang="ar-DZ" b="1" dirty="0" smtClean="0"/>
              <a:t> </a:t>
            </a:r>
            <a:r>
              <a:rPr lang="ar-SA" b="1" dirty="0" smtClean="0"/>
              <a:t>المكتتب بمقدار ثلثي المبلغ</a:t>
            </a:r>
            <a:r>
              <a:rPr lang="ar-DZ" b="1" dirty="0" smtClean="0"/>
              <a:t> المكتتب.</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EG" b="1" dirty="0" smtClean="0"/>
              <a:t>وقد تلجأ الدولة إلى </a:t>
            </a:r>
            <a:r>
              <a:rPr lang="ar-EG" b="1" dirty="0" smtClean="0">
                <a:solidFill>
                  <a:srgbClr val="3D3DED"/>
                </a:solidFill>
              </a:rPr>
              <a:t>عدم تحديد مبلغ </a:t>
            </a:r>
            <a:r>
              <a:rPr lang="ar-EG" b="1" dirty="0" smtClean="0"/>
              <a:t>معين للقرض، </a:t>
            </a:r>
            <a:r>
              <a:rPr lang="ar-DZ" b="1" dirty="0" smtClean="0"/>
              <a:t>حتى تحصل على أكبر قدر من المال يمكنها الحصول عليه،</a:t>
            </a:r>
            <a:r>
              <a:rPr lang="ar-EG" b="1" dirty="0" smtClean="0"/>
              <a:t> </a:t>
            </a:r>
            <a:r>
              <a:rPr lang="ar-DZ" b="1" dirty="0" smtClean="0"/>
              <a:t>وذلك</a:t>
            </a:r>
            <a:r>
              <a:rPr lang="ar-EG" b="1" dirty="0" smtClean="0"/>
              <a:t> عند حاجتها إلى قروض ضخمة</a:t>
            </a:r>
            <a:r>
              <a:rPr lang="ar-DZ" b="1" dirty="0" smtClean="0"/>
              <a:t> </a:t>
            </a:r>
            <a:r>
              <a:rPr lang="ar-SA" b="1" dirty="0" smtClean="0"/>
              <a:t>أو </a:t>
            </a:r>
            <a:r>
              <a:rPr lang="ar-DZ" b="1" dirty="0" smtClean="0"/>
              <a:t>عند رغبتها في </a:t>
            </a:r>
            <a:r>
              <a:rPr lang="ar-SA" b="1" dirty="0" smtClean="0"/>
              <a:t>امتصاص جزء من</a:t>
            </a:r>
            <a:r>
              <a:rPr lang="ar-DZ" b="1" dirty="0" smtClean="0"/>
              <a:t> </a:t>
            </a:r>
            <a:r>
              <a:rPr lang="ar-SA" b="1" dirty="0" smtClean="0"/>
              <a:t>القوة الشرائية لأفراد المجتمع</a:t>
            </a:r>
            <a:r>
              <a:rPr lang="ar-DZ" b="1" dirty="0" smtClean="0"/>
              <a:t>، </a:t>
            </a:r>
            <a:r>
              <a:rPr lang="ar-EG" b="1" dirty="0" smtClean="0"/>
              <a:t>وهنا تحدد الدولة أجل معين للاكتتاب وينتهي الاكتتاب بمجرد انتهاء هذا الأجل</a:t>
            </a:r>
            <a:r>
              <a:rPr lang="ar-DZ" b="1" dirty="0" smtClean="0"/>
              <a:t>.</a:t>
            </a:r>
          </a:p>
          <a:p>
            <a:pPr algn="r" rtl="1">
              <a:buNone/>
            </a:pPr>
            <a:r>
              <a:rPr lang="ar-DZ" b="1" dirty="0" smtClean="0"/>
              <a:t>وتمتاز القروض غير المحددة القيمة بكونها تحفظ الدولة من خطر عدم تغطية القرض المزعزع للثقة في </a:t>
            </a:r>
            <a:r>
              <a:rPr lang="ar-DZ" b="1" dirty="0" err="1" smtClean="0"/>
              <a:t>إئتمانها</a:t>
            </a:r>
            <a:r>
              <a:rPr lang="ar-DZ" b="1" dirty="0" smtClean="0"/>
              <a:t> المالي، كما تمتاز بمنع المضاربات في سندات القرض نظرا لأنها غير محدودة الكمية.</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3600" b="1" dirty="0" smtClean="0">
                <a:solidFill>
                  <a:srgbClr val="FF0000"/>
                </a:solidFill>
              </a:rPr>
              <a:t>3-2- </a:t>
            </a:r>
            <a:r>
              <a:rPr lang="ar-SA" sz="3600" b="1" dirty="0" smtClean="0">
                <a:solidFill>
                  <a:srgbClr val="FF0000"/>
                </a:solidFill>
              </a:rPr>
              <a:t>شكل سندات القرض العام</a:t>
            </a:r>
            <a:endParaRPr lang="fr-FR" sz="3600" dirty="0">
              <a:solidFill>
                <a:srgbClr val="FF0000"/>
              </a:solidFill>
            </a:endParaRPr>
          </a:p>
        </p:txBody>
      </p:sp>
      <p:sp>
        <p:nvSpPr>
          <p:cNvPr id="3" name="Espace réservé du contenu 2"/>
          <p:cNvSpPr>
            <a:spLocks noGrp="1"/>
          </p:cNvSpPr>
          <p:nvPr>
            <p:ph idx="1"/>
          </p:nvPr>
        </p:nvSpPr>
        <p:spPr>
          <a:xfrm>
            <a:off x="457200" y="1474805"/>
            <a:ext cx="8229600" cy="4525963"/>
          </a:xfrm>
        </p:spPr>
        <p:txBody>
          <a:bodyPr>
            <a:noAutofit/>
          </a:bodyPr>
          <a:lstStyle/>
          <a:p>
            <a:pPr algn="r" rtl="1">
              <a:buNone/>
            </a:pPr>
            <a:r>
              <a:rPr lang="ar-SA" b="1" dirty="0" smtClean="0"/>
              <a:t>يمكن أن تتخذ القروض العامة شكل </a:t>
            </a:r>
            <a:r>
              <a:rPr lang="ar-SA" b="1" dirty="0" smtClean="0">
                <a:solidFill>
                  <a:srgbClr val="3D3DED"/>
                </a:solidFill>
              </a:rPr>
              <a:t>سلفيات</a:t>
            </a:r>
            <a:r>
              <a:rPr lang="ar-SA" b="1" dirty="0" smtClean="0"/>
              <a:t>، أو </a:t>
            </a:r>
            <a:r>
              <a:rPr lang="ar-SA" b="1" dirty="0" smtClean="0">
                <a:solidFill>
                  <a:srgbClr val="3D3DED"/>
                </a:solidFill>
              </a:rPr>
              <a:t>تسهيلات ائتمانية</a:t>
            </a:r>
            <a:r>
              <a:rPr lang="ar-SA" b="1" dirty="0" smtClean="0"/>
              <a:t> تقدمها</a:t>
            </a:r>
            <a:r>
              <a:rPr lang="ar-DZ" b="1" dirty="0" smtClean="0"/>
              <a:t> </a:t>
            </a:r>
            <a:r>
              <a:rPr lang="ar-SA" b="1" dirty="0" smtClean="0"/>
              <a:t>البنوك الوطنية أو الأجنبية أو الهيئات الدولية.</a:t>
            </a:r>
            <a:endParaRPr lang="ar-DZ" b="1" dirty="0" smtClean="0"/>
          </a:p>
          <a:p>
            <a:pPr algn="r" rtl="1">
              <a:buNone/>
            </a:pPr>
            <a:r>
              <a:rPr lang="ar-SA" b="1" dirty="0" smtClean="0"/>
              <a:t>كما يمكن أن تتخذ شكل </a:t>
            </a:r>
            <a:r>
              <a:rPr lang="ar-SA" b="1" dirty="0" smtClean="0">
                <a:solidFill>
                  <a:srgbClr val="3D3DED"/>
                </a:solidFill>
              </a:rPr>
              <a:t>سندات حكومية </a:t>
            </a:r>
            <a:r>
              <a:rPr lang="ar-DZ" b="1" dirty="0" smtClean="0"/>
              <a:t>إ</a:t>
            </a:r>
            <a:r>
              <a:rPr lang="ar-SA" b="1" dirty="0" smtClean="0"/>
              <a:t>سمية أو لحاملها.</a:t>
            </a:r>
            <a:r>
              <a:rPr lang="ar-DZ" b="1" dirty="0" smtClean="0"/>
              <a:t> و</a:t>
            </a:r>
            <a:r>
              <a:rPr lang="ar-SA" b="1" dirty="0" smtClean="0"/>
              <a:t>يكون السند </a:t>
            </a:r>
            <a:r>
              <a:rPr lang="ar-DZ" b="1" dirty="0" smtClean="0"/>
              <a:t>إ</a:t>
            </a:r>
            <a:r>
              <a:rPr lang="ar-SA" b="1" dirty="0" smtClean="0"/>
              <a:t>سميا إذا اشتمل على </a:t>
            </a:r>
            <a:r>
              <a:rPr lang="ar-DZ" b="1" dirty="0" smtClean="0"/>
              <a:t>إ</a:t>
            </a:r>
            <a:r>
              <a:rPr lang="ar-SA" b="1" dirty="0" smtClean="0"/>
              <a:t>سم مالكه، ويقيد في سجل خاص باسمه</a:t>
            </a:r>
            <a:r>
              <a:rPr lang="ar-DZ" b="1" dirty="0" smtClean="0"/>
              <a:t>، </a:t>
            </a:r>
            <a:r>
              <a:rPr lang="ar-SA" b="1" dirty="0" smtClean="0"/>
              <a:t>ويكون السند لحامله إذا لم يشتمل على اسم المالك</a:t>
            </a:r>
            <a:r>
              <a:rPr lang="ar-DZ" b="1" dirty="0" smtClean="0"/>
              <a:t>،</a:t>
            </a:r>
            <a:r>
              <a:rPr lang="ar-SA" b="1" dirty="0" smtClean="0"/>
              <a:t> والقاعدة هنا أن حامل</a:t>
            </a:r>
            <a:r>
              <a:rPr lang="ar-DZ" b="1" dirty="0" smtClean="0"/>
              <a:t> </a:t>
            </a:r>
            <a:r>
              <a:rPr lang="ar-SA" b="1" dirty="0" smtClean="0"/>
              <a:t>السند هو مالكه</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والنوع الأخير (</a:t>
            </a:r>
            <a:r>
              <a:rPr lang="ar-SA" b="1" dirty="0" smtClean="0"/>
              <a:t>السند لحامله </a:t>
            </a:r>
            <a:r>
              <a:rPr lang="ar-DZ" b="1" dirty="0" smtClean="0"/>
              <a:t>) يمتاز بتحرره من الإجراءات الشكلية سواء من حيث نقل ملكيتها أو دفع فوائدها، فتنتقل ملكية هذه السندات بتسليمها من يد لأخرى دون حاجة إلى تغيير أسماء في سجل رسمي، كما تدفع الفائدة بمجرد تقديم الكوبونات للخزينة دون حاجة إلى التثبت من شخصية مقدمها. غير أنه يعاب عليها عدم حماية مالكها من مخاطر الضياع والسرقة.</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3-3- سعر الفائدة والامتيازات الأخرى</a:t>
            </a:r>
            <a:endParaRPr lang="fr-FR" sz="3600" dirty="0"/>
          </a:p>
        </p:txBody>
      </p:sp>
      <p:sp>
        <p:nvSpPr>
          <p:cNvPr id="3" name="Espace réservé du contenu 2"/>
          <p:cNvSpPr>
            <a:spLocks noGrp="1"/>
          </p:cNvSpPr>
          <p:nvPr>
            <p:ph idx="1"/>
          </p:nvPr>
        </p:nvSpPr>
        <p:spPr/>
        <p:txBody>
          <a:bodyPr>
            <a:noAutofit/>
          </a:bodyPr>
          <a:lstStyle/>
          <a:p>
            <a:pPr algn="r" rtl="1">
              <a:buNone/>
            </a:pPr>
            <a:r>
              <a:rPr lang="ar-DZ" b="1" dirty="0" smtClean="0"/>
              <a:t>تحدد الدولة عند إصدار القرض، </a:t>
            </a:r>
            <a:r>
              <a:rPr lang="ar-DZ" b="1" dirty="0" smtClean="0">
                <a:solidFill>
                  <a:srgbClr val="3D3DED"/>
                </a:solidFill>
              </a:rPr>
              <a:t>سعر </a:t>
            </a:r>
            <a:r>
              <a:rPr lang="ar-DZ" b="1" dirty="0" err="1" smtClean="0">
                <a:solidFill>
                  <a:srgbClr val="3D3DED"/>
                </a:solidFill>
              </a:rPr>
              <a:t>ال</a:t>
            </a:r>
            <a:r>
              <a:rPr lang="ar-SA" b="1" dirty="0" smtClean="0">
                <a:solidFill>
                  <a:srgbClr val="3D3DED"/>
                </a:solidFill>
              </a:rPr>
              <a:t>فائدة </a:t>
            </a:r>
            <a:r>
              <a:rPr lang="ar-DZ" b="1" dirty="0" smtClean="0"/>
              <a:t>المقرر له، وتتخذ سعر </a:t>
            </a:r>
            <a:r>
              <a:rPr lang="ar-DZ" b="1" dirty="0" err="1" smtClean="0"/>
              <a:t>ال</a:t>
            </a:r>
            <a:r>
              <a:rPr lang="ar-SA" b="1" dirty="0" smtClean="0"/>
              <a:t>فائدة </a:t>
            </a:r>
            <a:r>
              <a:rPr lang="ar-DZ" b="1" dirty="0" err="1" smtClean="0"/>
              <a:t>ال</a:t>
            </a:r>
            <a:r>
              <a:rPr lang="ar-SA" b="1" dirty="0" smtClean="0"/>
              <a:t>سائد في</a:t>
            </a:r>
            <a:r>
              <a:rPr lang="ar-DZ" b="1" dirty="0" smtClean="0"/>
              <a:t> </a:t>
            </a:r>
            <a:r>
              <a:rPr lang="ar-SA" b="1" dirty="0" smtClean="0"/>
              <a:t>السوق </a:t>
            </a:r>
            <a:r>
              <a:rPr lang="ar-DZ" b="1" dirty="0" smtClean="0"/>
              <a:t>المالي أساسا لتحديد سعر </a:t>
            </a:r>
            <a:r>
              <a:rPr lang="ar-SA" b="1" dirty="0" smtClean="0"/>
              <a:t>فائدة </a:t>
            </a:r>
            <a:r>
              <a:rPr lang="ar-DZ" b="1" dirty="0" smtClean="0"/>
              <a:t>القرض العام، مع مراعاة التغيير فيه بالزيادة أو النقصان بحسب حالة ائتمان الدولة، ومقدار المبلغ المقترض، ومدة القرض، والتغيرات المنتظر أن تطرأ على سعر الفائدة في السوق.</a:t>
            </a:r>
          </a:p>
          <a:p>
            <a:pPr algn="r" rtl="1">
              <a:buNone/>
            </a:pPr>
            <a:r>
              <a:rPr lang="ar-DZ" b="1" dirty="0" smtClean="0"/>
              <a:t>على أنه لا يجب النزول كثيرا عن السعر الجاري حتى لا يؤدي انخفاض سعر الفائدة إلى عدم الإقبال على الاكتتاب في القرض وعدم إمكانية تغطيته إلا إذا قررت الدولة مزايا خاصة أخرى للمكتتبين.</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000" b="1" dirty="0" smtClean="0">
                <a:solidFill>
                  <a:srgbClr val="FF0000"/>
                </a:solidFill>
                <a:latin typeface="+mn-lt"/>
                <a:ea typeface="+mn-ea"/>
                <a:cs typeface="+mn-cs"/>
              </a:rPr>
              <a:t>1) التعريف بالقروض العامة</a:t>
            </a:r>
            <a:endParaRPr lang="fr-FR" sz="4000" b="1" dirty="0" smtClean="0">
              <a:solidFill>
                <a:srgbClr val="FF0000"/>
              </a:solidFill>
              <a:latin typeface="+mn-lt"/>
              <a:ea typeface="+mn-ea"/>
              <a:cs typeface="+mn-cs"/>
            </a:endParaRPr>
          </a:p>
        </p:txBody>
      </p:sp>
      <p:sp>
        <p:nvSpPr>
          <p:cNvPr id="3" name="Espace réservé du contenu 2"/>
          <p:cNvSpPr>
            <a:spLocks noGrp="1"/>
          </p:cNvSpPr>
          <p:nvPr>
            <p:ph idx="1"/>
          </p:nvPr>
        </p:nvSpPr>
        <p:spPr/>
        <p:txBody>
          <a:bodyPr>
            <a:normAutofit/>
          </a:bodyPr>
          <a:lstStyle/>
          <a:p>
            <a:pPr algn="r" rtl="1">
              <a:buNone/>
            </a:pPr>
            <a:r>
              <a:rPr lang="ar-DZ" sz="3900" b="1" dirty="0" smtClean="0">
                <a:solidFill>
                  <a:srgbClr val="FF0000"/>
                </a:solidFill>
              </a:rPr>
              <a:t>1-1- </a:t>
            </a:r>
            <a:r>
              <a:rPr lang="ar-SA" sz="3900" b="1" dirty="0" smtClean="0">
                <a:solidFill>
                  <a:srgbClr val="FF0000"/>
                </a:solidFill>
              </a:rPr>
              <a:t>تعريف القرض العام</a:t>
            </a:r>
            <a:endParaRPr lang="fr-FR" sz="3900" dirty="0" smtClean="0">
              <a:solidFill>
                <a:srgbClr val="FF0000"/>
              </a:solidFill>
            </a:endParaRPr>
          </a:p>
          <a:p>
            <a:pPr algn="r" rtl="1">
              <a:buNone/>
            </a:pPr>
            <a:r>
              <a:rPr lang="ar-SA" b="1" dirty="0" smtClean="0"/>
              <a:t>القرض العام هو</a:t>
            </a:r>
            <a:r>
              <a:rPr lang="ar-DZ" b="1" dirty="0" smtClean="0"/>
              <a:t>:</a:t>
            </a:r>
            <a:r>
              <a:rPr lang="ar-SA" b="1" dirty="0" smtClean="0"/>
              <a:t> “عقد دين تستلف بموجبه الدولة مبالغ من النقود من الأفراد أو </a:t>
            </a:r>
            <a:r>
              <a:rPr lang="ar-DZ" b="1" dirty="0" smtClean="0"/>
              <a:t>البنوك أو </a:t>
            </a:r>
            <a:r>
              <a:rPr lang="ar-SA" b="1" dirty="0" smtClean="0"/>
              <a:t>الهيئات المحلية أو الدولية، مع التعهد</a:t>
            </a:r>
            <a:r>
              <a:rPr lang="ar-DZ" b="1" dirty="0" smtClean="0"/>
              <a:t> </a:t>
            </a:r>
            <a:r>
              <a:rPr lang="ar-SA" b="1" dirty="0" smtClean="0"/>
              <a:t>بدفع فوائد</a:t>
            </a:r>
            <a:r>
              <a:rPr lang="ar-DZ" b="1" dirty="0" smtClean="0"/>
              <a:t> سنوية </a:t>
            </a:r>
            <a:r>
              <a:rPr lang="ar-SA" b="1" dirty="0" smtClean="0"/>
              <a:t>للدائنين طوال مدة القرض</a:t>
            </a:r>
            <a:r>
              <a:rPr lang="ar-DZ" b="1" dirty="0" smtClean="0"/>
              <a:t> </a:t>
            </a:r>
            <a:r>
              <a:rPr lang="ar-DZ" b="1" dirty="0" err="1" smtClean="0"/>
              <a:t>وب</a:t>
            </a:r>
            <a:r>
              <a:rPr lang="ar-SA" b="1" dirty="0" smtClean="0"/>
              <a:t>رد</a:t>
            </a:r>
            <a:r>
              <a:rPr lang="ar-DZ" b="1" dirty="0" smtClean="0"/>
              <a:t> </a:t>
            </a:r>
            <a:r>
              <a:rPr lang="ar-SA" b="1" dirty="0" smtClean="0"/>
              <a:t>الدين </a:t>
            </a:r>
            <a:r>
              <a:rPr lang="ar-DZ" b="1" dirty="0" smtClean="0"/>
              <a:t>دفعة واحدة </a:t>
            </a:r>
            <a:r>
              <a:rPr lang="ar-SA" b="1" dirty="0" smtClean="0"/>
              <a:t>في </a:t>
            </a:r>
            <a:r>
              <a:rPr lang="ar-DZ" b="1" dirty="0" smtClean="0"/>
              <a:t>تاريخ استحقاقه أو على أقساط</a:t>
            </a:r>
            <a:r>
              <a:rPr lang="ar-SA" b="1" dirty="0" smtClean="0"/>
              <a:t> وفقا لشروط</a:t>
            </a:r>
            <a:r>
              <a:rPr lang="ar-DZ" b="1" dirty="0" smtClean="0"/>
              <a:t> </a:t>
            </a:r>
            <a:r>
              <a:rPr lang="ar-SA" b="1" dirty="0" smtClean="0"/>
              <a:t>العقد”.</a:t>
            </a: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كما لا يجب المبالغة في رفع سعر فائدة القرض بغرض إنجاحه (تحديد </a:t>
            </a:r>
            <a:r>
              <a:rPr lang="ar-SA" b="1" dirty="0" smtClean="0"/>
              <a:t>سعر فائدة أعلى من</a:t>
            </a:r>
            <a:r>
              <a:rPr lang="ar-DZ" b="1" dirty="0" smtClean="0"/>
              <a:t> </a:t>
            </a:r>
            <a:r>
              <a:rPr lang="ar-DZ" b="1" dirty="0" err="1" smtClean="0"/>
              <a:t>ال</a:t>
            </a:r>
            <a:r>
              <a:rPr lang="ar-SA" b="1" dirty="0" smtClean="0"/>
              <a:t>سائد في</a:t>
            </a:r>
            <a:r>
              <a:rPr lang="ar-DZ" b="1" dirty="0" smtClean="0"/>
              <a:t> </a:t>
            </a:r>
            <a:r>
              <a:rPr lang="ar-SA" b="1" dirty="0" smtClean="0"/>
              <a:t>السوق لتشجيع الأفراد والهيئات على</a:t>
            </a:r>
            <a:r>
              <a:rPr lang="ar-DZ" b="1" dirty="0" smtClean="0"/>
              <a:t> </a:t>
            </a:r>
            <a:r>
              <a:rPr lang="ar-SA" b="1" dirty="0" smtClean="0"/>
              <a:t>ا</a:t>
            </a:r>
            <a:r>
              <a:rPr lang="ar-DZ" b="1" dirty="0" smtClean="0"/>
              <a:t>لا</a:t>
            </a:r>
            <a:r>
              <a:rPr lang="ar-SA" b="1" dirty="0" err="1" smtClean="0"/>
              <a:t>كتتاب</a:t>
            </a:r>
            <a:r>
              <a:rPr lang="ar-SA" b="1" dirty="0" smtClean="0"/>
              <a:t> في القرض</a:t>
            </a:r>
            <a:r>
              <a:rPr lang="ar-DZ" b="1" dirty="0" smtClean="0"/>
              <a:t>)، لما يترتب على ذلك من إثقال كاهل الدولة بأعباء خدمة دين مرتفعة.</a:t>
            </a:r>
          </a:p>
          <a:p>
            <a:pPr algn="r" rtl="1">
              <a:buNone/>
            </a:pPr>
            <a:r>
              <a:rPr lang="ar-DZ" b="1" dirty="0" smtClean="0"/>
              <a:t>وسعر الفائدة المثبت على السند يعبر عن سعر الفائدة </a:t>
            </a:r>
            <a:r>
              <a:rPr lang="ar-DZ" b="1" dirty="0" err="1" smtClean="0"/>
              <a:t>الإسمي</a:t>
            </a:r>
            <a:r>
              <a:rPr lang="ar-DZ" b="1" dirty="0" smtClean="0"/>
              <a:t> للقرض والذي قد يختلف عن سعر الفائدة الحقيقي، فالأول يحسب على أساس مبلغ القرض المعترف </a:t>
            </a:r>
            <a:r>
              <a:rPr lang="ar-DZ" b="1" dirty="0" err="1" smtClean="0"/>
              <a:t>به</a:t>
            </a:r>
            <a:r>
              <a:rPr lang="ar-DZ" b="1" dirty="0" smtClean="0"/>
              <a:t> من الدولة، أما الثاني فيحسب على أساس المبلغ المدفوع فعلا عند الإصدار.</a:t>
            </a: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30</a:t>
            </a:fld>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وبقصد إغراء الممولين للاكتتاب في سندات ا</a:t>
            </a:r>
            <a:r>
              <a:rPr lang="ar-SA" b="1" dirty="0" smtClean="0"/>
              <a:t>لقرض العام </a:t>
            </a:r>
            <a:r>
              <a:rPr lang="ar-DZ" b="1" dirty="0" smtClean="0"/>
              <a:t>تقوم الدولة ببيعها بخصم إصدار وذلك بجعل سعر الفائدة الحقيقي أعلى من سعر الفائدة </a:t>
            </a:r>
            <a:r>
              <a:rPr lang="ar-DZ" b="1" dirty="0" err="1" smtClean="0"/>
              <a:t>الإسمي</a:t>
            </a:r>
            <a:r>
              <a:rPr lang="ar-DZ" b="1" dirty="0" smtClean="0"/>
              <a:t>. كما </a:t>
            </a:r>
            <a:r>
              <a:rPr lang="ar-SA" b="1" dirty="0" smtClean="0"/>
              <a:t>يمكن أن </a:t>
            </a:r>
            <a:r>
              <a:rPr lang="ar-DZ" b="1" dirty="0" smtClean="0"/>
              <a:t>ت</a:t>
            </a:r>
            <a:r>
              <a:rPr lang="ar-SA" b="1" dirty="0" smtClean="0"/>
              <a:t>قرر </a:t>
            </a:r>
            <a:r>
              <a:rPr lang="ar-SA" b="1" dirty="0" smtClean="0">
                <a:solidFill>
                  <a:srgbClr val="3D3DED"/>
                </a:solidFill>
              </a:rPr>
              <a:t>عدة مزايا </a:t>
            </a:r>
            <a:r>
              <a:rPr lang="ar-SA" b="1" dirty="0" err="1" smtClean="0">
                <a:solidFill>
                  <a:srgbClr val="3D3DED"/>
                </a:solidFill>
              </a:rPr>
              <a:t>ل</a:t>
            </a:r>
            <a:r>
              <a:rPr lang="ar-DZ" b="1" dirty="0" smtClean="0">
                <a:solidFill>
                  <a:srgbClr val="3D3DED"/>
                </a:solidFill>
              </a:rPr>
              <a:t>سندات </a:t>
            </a:r>
            <a:r>
              <a:rPr lang="ar-DZ" b="1" dirty="0" err="1" smtClean="0">
                <a:solidFill>
                  <a:srgbClr val="3D3DED"/>
                </a:solidFill>
              </a:rPr>
              <a:t>ا</a:t>
            </a:r>
            <a:r>
              <a:rPr lang="ar-SA" b="1" dirty="0" smtClean="0">
                <a:solidFill>
                  <a:srgbClr val="3D3DED"/>
                </a:solidFill>
              </a:rPr>
              <a:t>لقرض العام </a:t>
            </a:r>
            <a:r>
              <a:rPr lang="ar-SA" b="1" dirty="0" smtClean="0"/>
              <a:t>بهدف تحفيز الأفراد للاكتتاب فيها</a:t>
            </a:r>
            <a:r>
              <a:rPr lang="ar-DZ" b="1" dirty="0" smtClean="0"/>
              <a:t>:</a:t>
            </a:r>
          </a:p>
          <a:p>
            <a:pPr algn="r" rtl="1"/>
            <a:r>
              <a:rPr lang="ar-SA" b="1" dirty="0" smtClean="0">
                <a:solidFill>
                  <a:srgbClr val="3D3DED"/>
                </a:solidFill>
              </a:rPr>
              <a:t>مكافأة السداد</a:t>
            </a:r>
            <a:r>
              <a:rPr lang="ar-SA" b="1" dirty="0" smtClean="0"/>
              <a:t>: وهى تمثل الفرق بين القيمة </a:t>
            </a:r>
            <a:r>
              <a:rPr lang="ar-SA" b="1" dirty="0" err="1" smtClean="0"/>
              <a:t>ال</a:t>
            </a:r>
            <a:r>
              <a:rPr lang="ar-DZ" b="1" dirty="0" smtClean="0"/>
              <a:t>إ</a:t>
            </a:r>
            <a:r>
              <a:rPr lang="ar-SA" b="1" dirty="0" smtClean="0"/>
              <a:t>سمية للسند لدى رده،</a:t>
            </a:r>
            <a:r>
              <a:rPr lang="ar-DZ" b="1" dirty="0" smtClean="0"/>
              <a:t> </a:t>
            </a:r>
            <a:r>
              <a:rPr lang="ar-SA" b="1" dirty="0" smtClean="0"/>
              <a:t>والقيمة التي سدد </a:t>
            </a:r>
            <a:r>
              <a:rPr lang="ar-SA" b="1" dirty="0" err="1" smtClean="0"/>
              <a:t>بها</a:t>
            </a:r>
            <a:r>
              <a:rPr lang="ar-SA" b="1" dirty="0" smtClean="0"/>
              <a:t>.</a:t>
            </a:r>
            <a:r>
              <a:rPr lang="ar-DZ" b="1" dirty="0" smtClean="0"/>
              <a:t> </a:t>
            </a:r>
            <a:r>
              <a:rPr lang="ar-SA" b="1" dirty="0" smtClean="0"/>
              <a:t>وتلجأ الدولة لهذا الإجراء حينما ترغب في إصدار القرض بفائدة منخفضة</a:t>
            </a:r>
            <a:r>
              <a:rPr lang="ar-DZ" b="1" dirty="0" smtClean="0"/>
              <a:t>. وتعتبر مكافأة السداد بمثابة عبء إضافي يلقيه الجيل الحاضر على الأجيال المقبلة التي سوف تقوم بسداد هذه </a:t>
            </a:r>
            <a:r>
              <a:rPr lang="ar-DZ" b="1" dirty="0" err="1" smtClean="0"/>
              <a:t>الكافأة</a:t>
            </a:r>
            <a:r>
              <a:rPr lang="ar-DZ" b="1" dirty="0" smtClean="0"/>
              <a:t>.</a:t>
            </a:r>
          </a:p>
          <a:p>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SA" b="1" dirty="0" smtClean="0">
                <a:solidFill>
                  <a:srgbClr val="3D3DED"/>
                </a:solidFill>
              </a:rPr>
              <a:t>إعفاء فوائد</a:t>
            </a:r>
            <a:r>
              <a:rPr lang="ar-DZ" b="1" dirty="0" smtClean="0">
                <a:solidFill>
                  <a:srgbClr val="3D3DED"/>
                </a:solidFill>
              </a:rPr>
              <a:t> </a:t>
            </a:r>
            <a:r>
              <a:rPr lang="ar-SA" b="1" dirty="0" smtClean="0">
                <a:solidFill>
                  <a:srgbClr val="3D3DED"/>
                </a:solidFill>
              </a:rPr>
              <a:t>السندات من الضرائب</a:t>
            </a:r>
            <a:r>
              <a:rPr lang="ar-SA" b="1" dirty="0" smtClean="0"/>
              <a:t>: وذلك حينما يتقرر إعفاء</a:t>
            </a:r>
            <a:r>
              <a:rPr lang="ar-DZ" b="1" dirty="0" smtClean="0"/>
              <a:t> </a:t>
            </a:r>
            <a:r>
              <a:rPr lang="ar-SA" b="1" dirty="0" err="1" smtClean="0"/>
              <a:t>ال</a:t>
            </a:r>
            <a:r>
              <a:rPr lang="ar-DZ" b="1" dirty="0" smtClean="0"/>
              <a:t>فوائد</a:t>
            </a:r>
            <a:r>
              <a:rPr lang="ar-SA" b="1" dirty="0" smtClean="0"/>
              <a:t> من الضرائب </a:t>
            </a:r>
            <a:r>
              <a:rPr lang="ar-SA" b="1" dirty="0" err="1" smtClean="0"/>
              <a:t>ال</a:t>
            </a:r>
            <a:r>
              <a:rPr lang="ar-DZ" b="1" dirty="0" smtClean="0"/>
              <a:t>ح</a:t>
            </a:r>
            <a:r>
              <a:rPr lang="ar-SA" b="1" dirty="0" err="1" smtClean="0"/>
              <a:t>الية</a:t>
            </a:r>
            <a:r>
              <a:rPr lang="ar-SA" b="1" dirty="0" smtClean="0"/>
              <a:t> والمستقبل</a:t>
            </a:r>
            <a:r>
              <a:rPr lang="ar-DZ" b="1" dirty="0" smtClean="0"/>
              <a:t>ي</a:t>
            </a:r>
            <a:r>
              <a:rPr lang="ar-SA" b="1" dirty="0" smtClean="0"/>
              <a:t>ة،</a:t>
            </a:r>
            <a:r>
              <a:rPr lang="ar-DZ" b="1" dirty="0" smtClean="0"/>
              <a:t> سواء عند الإصدار</a:t>
            </a:r>
            <a:r>
              <a:rPr lang="ar-SA" b="1" dirty="0" smtClean="0"/>
              <a:t> </a:t>
            </a:r>
            <a:r>
              <a:rPr lang="ar-DZ" b="1" dirty="0" smtClean="0"/>
              <a:t>أ</a:t>
            </a:r>
            <a:r>
              <a:rPr lang="ar-SA" b="1" dirty="0" smtClean="0"/>
              <a:t>و</a:t>
            </a:r>
            <a:r>
              <a:rPr lang="ar-DZ" b="1" dirty="0" smtClean="0"/>
              <a:t> </a:t>
            </a:r>
            <a:r>
              <a:rPr lang="ar-SA" b="1" dirty="0" smtClean="0"/>
              <a:t>لدى انتقالها بين الأفراد، وهو ما يؤد</a:t>
            </a:r>
            <a:r>
              <a:rPr lang="ar-DZ" b="1" dirty="0" smtClean="0"/>
              <a:t>ي </a:t>
            </a:r>
            <a:r>
              <a:rPr lang="ar-SA" b="1" dirty="0" smtClean="0"/>
              <a:t>بطريق غير مباشر لرفع سعر فائدتها.</a:t>
            </a:r>
            <a:r>
              <a:rPr lang="ar-DZ" b="1" dirty="0" smtClean="0"/>
              <a:t> </a:t>
            </a:r>
            <a:r>
              <a:rPr lang="ar-SA" b="1" dirty="0" smtClean="0"/>
              <a:t>وعيب هذه الطريقة أنها تضيع على الخزانة بعض أوجه إيراداتها السيادية،</a:t>
            </a:r>
            <a:r>
              <a:rPr lang="ar-DZ" b="1" dirty="0" smtClean="0"/>
              <a:t> </a:t>
            </a:r>
            <a:r>
              <a:rPr lang="ar-SA" b="1" dirty="0" smtClean="0"/>
              <a:t>بالإضافة إلى أنها تمثل خروجا على مبدأ العدالة الضريبية</a:t>
            </a:r>
            <a:r>
              <a:rPr lang="ar-DZ" b="1" dirty="0" smtClean="0"/>
              <a:t>.</a:t>
            </a:r>
          </a:p>
          <a:p>
            <a:pPr algn="r" rtl="1"/>
            <a:r>
              <a:rPr lang="ar-SA" b="1" dirty="0" smtClean="0">
                <a:solidFill>
                  <a:srgbClr val="3D3DED"/>
                </a:solidFill>
              </a:rPr>
              <a:t>الضمانات ضد التقلبات النقدية</a:t>
            </a:r>
            <a:r>
              <a:rPr lang="ar-SA" b="1" dirty="0" smtClean="0"/>
              <a:t>: قد يحجم الأفراد عن إقراض الدولة</a:t>
            </a:r>
            <a:r>
              <a:rPr lang="ar-DZ" b="1" dirty="0" smtClean="0"/>
              <a:t> </a:t>
            </a:r>
            <a:r>
              <a:rPr lang="ar-SA" b="1" dirty="0" smtClean="0"/>
              <a:t>خشية انخفاض قيمة النقود في حالة التضخم وارتفاع الأسعار، لذا تلجأ الدولة إلى</a:t>
            </a:r>
            <a:r>
              <a:rPr lang="ar-DZ" b="1" dirty="0" smtClean="0"/>
              <a:t> </a:t>
            </a:r>
            <a:r>
              <a:rPr lang="ar-SA" b="1" dirty="0" smtClean="0"/>
              <a:t>طمأنة الأفراد بأحد طريقين:</a:t>
            </a:r>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Font typeface="Courier New" pitchFamily="49" charset="0"/>
              <a:buChar char="o"/>
            </a:pPr>
            <a:r>
              <a:rPr lang="ar-SA" b="1" dirty="0" smtClean="0"/>
              <a:t>إما أن تقرر سعر فائدة مرتفع على القرض يعوض الأفراد عن تدهور</a:t>
            </a:r>
            <a:r>
              <a:rPr lang="ar-DZ" b="1" dirty="0" smtClean="0"/>
              <a:t> </a:t>
            </a:r>
            <a:r>
              <a:rPr lang="ar-SA" b="1" dirty="0" smtClean="0"/>
              <a:t>قيمة النقود.</a:t>
            </a:r>
          </a:p>
          <a:p>
            <a:pPr algn="r" rtl="1">
              <a:buFont typeface="Courier New" pitchFamily="49" charset="0"/>
              <a:buChar char="o"/>
            </a:pPr>
            <a:r>
              <a:rPr lang="ar-SA" b="1" dirty="0" smtClean="0"/>
              <a:t>وإما أن تربط قيمة القرض الحقيقية بقيمة مال عيني يرتفع بارتفاع</a:t>
            </a:r>
            <a:r>
              <a:rPr lang="ar-DZ" b="1" dirty="0" smtClean="0"/>
              <a:t> </a:t>
            </a:r>
            <a:r>
              <a:rPr lang="ar-SA" b="1" dirty="0" smtClean="0"/>
              <a:t>الأسعار، كربطه بقيمة الذهب، أو بأحد العملات الأجنبية المستقرة، أو بالأرقام</a:t>
            </a:r>
            <a:r>
              <a:rPr lang="ar-DZ" b="1" dirty="0" smtClean="0"/>
              <a:t> </a:t>
            </a:r>
            <a:r>
              <a:rPr lang="ar-SA" b="1" dirty="0" smtClean="0"/>
              <a:t>القياسية للأسعار، كالمستوى العام للأسعار، وما يطرأ عليه من ارتفاع فيعوض</a:t>
            </a:r>
            <a:r>
              <a:rPr lang="ar-DZ" b="1" dirty="0" smtClean="0"/>
              <a:t> </a:t>
            </a:r>
            <a:r>
              <a:rPr lang="ar-SA" b="1" dirty="0" smtClean="0"/>
              <a:t>الأفراد بقدر هذه القيمة</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3-4- طرق </a:t>
            </a:r>
            <a:r>
              <a:rPr lang="ar-SA" sz="3600" b="1" dirty="0" smtClean="0">
                <a:solidFill>
                  <a:srgbClr val="FF0000"/>
                </a:solidFill>
              </a:rPr>
              <a:t>إصدار</a:t>
            </a:r>
            <a:r>
              <a:rPr lang="ar-SA" sz="3600" b="1" dirty="0" smtClean="0"/>
              <a:t> </a:t>
            </a:r>
            <a:r>
              <a:rPr lang="ar-DZ" sz="3600" b="1" dirty="0" smtClean="0">
                <a:solidFill>
                  <a:srgbClr val="FF0000"/>
                </a:solidFill>
              </a:rPr>
              <a:t>القروض العامة</a:t>
            </a:r>
            <a:endParaRPr lang="fr-FR" sz="3600" dirty="0"/>
          </a:p>
        </p:txBody>
      </p:sp>
      <p:sp>
        <p:nvSpPr>
          <p:cNvPr id="3" name="Espace réservé du contenu 2"/>
          <p:cNvSpPr>
            <a:spLocks noGrp="1"/>
          </p:cNvSpPr>
          <p:nvPr>
            <p:ph idx="1"/>
          </p:nvPr>
        </p:nvSpPr>
        <p:spPr>
          <a:xfrm>
            <a:off x="457200" y="1357298"/>
            <a:ext cx="8229600" cy="4525963"/>
          </a:xfrm>
        </p:spPr>
        <p:txBody>
          <a:bodyPr>
            <a:noAutofit/>
          </a:bodyPr>
          <a:lstStyle/>
          <a:p>
            <a:pPr algn="r" rtl="1">
              <a:buNone/>
            </a:pPr>
            <a:r>
              <a:rPr lang="ar-DZ" b="1" dirty="0" smtClean="0"/>
              <a:t> تختار الدولة في </a:t>
            </a:r>
            <a:r>
              <a:rPr lang="ar-SA" b="1" dirty="0" smtClean="0"/>
              <a:t>إصدار قرض</a:t>
            </a:r>
            <a:r>
              <a:rPr lang="ar-DZ" b="1" dirty="0" smtClean="0"/>
              <a:t>ها</a:t>
            </a:r>
            <a:r>
              <a:rPr lang="ar-SA" b="1" dirty="0" smtClean="0"/>
              <a:t> </a:t>
            </a:r>
            <a:r>
              <a:rPr lang="ar-DZ" b="1" dirty="0" smtClean="0"/>
              <a:t>أحد أساليب</a:t>
            </a:r>
            <a:r>
              <a:rPr lang="ar-SA" b="1" dirty="0" smtClean="0"/>
              <a:t> ثلاثة هي</a:t>
            </a:r>
            <a:r>
              <a:rPr lang="ar-DZ" b="1" dirty="0" smtClean="0"/>
              <a:t>:</a:t>
            </a:r>
            <a:r>
              <a:rPr lang="ar-SA" b="1" dirty="0" smtClean="0"/>
              <a:t> الاكتتاب العام، أو</a:t>
            </a:r>
            <a:r>
              <a:rPr lang="ar-DZ" b="1" dirty="0" smtClean="0"/>
              <a:t> </a:t>
            </a:r>
            <a:r>
              <a:rPr lang="ar-SA" b="1" dirty="0" smtClean="0"/>
              <a:t>الاكتتاب</a:t>
            </a:r>
            <a:r>
              <a:rPr lang="ar-DZ" b="1" dirty="0" smtClean="0"/>
              <a:t> عن طريق</a:t>
            </a:r>
            <a:r>
              <a:rPr lang="ar-SA" b="1" dirty="0" smtClean="0"/>
              <a:t> البنوك،</a:t>
            </a:r>
            <a:r>
              <a:rPr lang="ar-DZ" b="1" dirty="0" smtClean="0"/>
              <a:t> </a:t>
            </a:r>
            <a:r>
              <a:rPr lang="ar-SA" b="1" dirty="0" smtClean="0"/>
              <a:t>أو الإصدار في البورصة</a:t>
            </a:r>
            <a:r>
              <a:rPr lang="ar-DZ" b="1" dirty="0" smtClean="0"/>
              <a:t>:</a:t>
            </a:r>
          </a:p>
          <a:p>
            <a:pPr algn="r" rtl="1">
              <a:buNone/>
            </a:pPr>
            <a:r>
              <a:rPr lang="ar-SA" b="1" dirty="0" smtClean="0">
                <a:solidFill>
                  <a:srgbClr val="3D3DED"/>
                </a:solidFill>
              </a:rPr>
              <a:t>الاكتتاب العام المباشر</a:t>
            </a:r>
            <a:r>
              <a:rPr lang="ar-SA" b="1" dirty="0" smtClean="0"/>
              <a:t>:</a:t>
            </a:r>
            <a:r>
              <a:rPr lang="ar-DZ" b="1" dirty="0" smtClean="0"/>
              <a:t> </a:t>
            </a:r>
            <a:r>
              <a:rPr lang="ar-SA" b="1" dirty="0" smtClean="0"/>
              <a:t>وذلك حينما تطرح الدولة السندات للجمهور للاكتتاب فيها</a:t>
            </a:r>
            <a:r>
              <a:rPr lang="ar-DZ" b="1" dirty="0" smtClean="0"/>
              <a:t> </a:t>
            </a:r>
            <a:r>
              <a:rPr lang="ar-SA" b="1" dirty="0" smtClean="0"/>
              <a:t>مباشر</a:t>
            </a:r>
            <a:r>
              <a:rPr lang="ar-DZ" b="1" dirty="0" smtClean="0"/>
              <a:t>ة دون وساطة البنوك</a:t>
            </a:r>
            <a:r>
              <a:rPr lang="ar-SA" b="1" dirty="0" smtClean="0"/>
              <a:t>، وتوفر هذه</a:t>
            </a:r>
            <a:r>
              <a:rPr lang="ar-DZ" b="1" dirty="0" smtClean="0"/>
              <a:t> </a:t>
            </a:r>
            <a:r>
              <a:rPr lang="ar-SA" b="1" dirty="0" smtClean="0"/>
              <a:t>الطريقة العمولة التي يتقاضاها الوسطاء، </a:t>
            </a:r>
            <a:r>
              <a:rPr lang="ar-DZ" b="1" dirty="0" smtClean="0"/>
              <a:t>كما أنها تمكن الدولة من الإشراف على عملية الإصدار فتحول دون استئثار كبار المستثمرين بسندات القرض والمضاربة عليها. </a:t>
            </a:r>
            <a:r>
              <a:rPr lang="ar-SA" b="1" dirty="0" smtClean="0"/>
              <a:t>إلا أنه يشترط </a:t>
            </a:r>
            <a:r>
              <a:rPr lang="ar-DZ" b="1" dirty="0" smtClean="0"/>
              <a:t>لنجاح هذه الطريقة </a:t>
            </a:r>
            <a:r>
              <a:rPr lang="ar-SA" b="1" dirty="0" smtClean="0"/>
              <a:t>أن يكون للأفراد ثقة في</a:t>
            </a:r>
            <a:r>
              <a:rPr lang="ar-DZ" b="1" dirty="0" smtClean="0"/>
              <a:t> </a:t>
            </a:r>
            <a:r>
              <a:rPr lang="ar-SA" b="1" dirty="0" smtClean="0"/>
              <a:t>مالية الدولة، فيقبلون على الاكتتاب في</a:t>
            </a:r>
            <a:r>
              <a:rPr lang="ar-DZ" b="1" dirty="0" smtClean="0"/>
              <a:t> القرض</a:t>
            </a:r>
            <a:r>
              <a:rPr lang="ar-SA" b="1" dirty="0" smtClean="0"/>
              <a:t>، ومن ثم يمكن تغطيته</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solidFill>
                  <a:srgbClr val="3D3DED"/>
                </a:solidFill>
              </a:rPr>
              <a:t>الاكتتاب</a:t>
            </a:r>
            <a:r>
              <a:rPr lang="ar-DZ" b="1" dirty="0" smtClean="0">
                <a:solidFill>
                  <a:srgbClr val="3D3DED"/>
                </a:solidFill>
              </a:rPr>
              <a:t> عن طريق</a:t>
            </a:r>
            <a:r>
              <a:rPr lang="ar-SA" b="1" dirty="0" smtClean="0">
                <a:solidFill>
                  <a:srgbClr val="3D3DED"/>
                </a:solidFill>
              </a:rPr>
              <a:t> البنوك</a:t>
            </a:r>
            <a:r>
              <a:rPr lang="ar-DZ" b="1" dirty="0" smtClean="0"/>
              <a:t>:</a:t>
            </a:r>
            <a:r>
              <a:rPr lang="ar-SA" b="1" dirty="0" smtClean="0"/>
              <a:t> وفى هذه الحالة، تقوم الدولة بإصدار القرض العام، وبيع سنداته لبنك أو</a:t>
            </a:r>
            <a:r>
              <a:rPr lang="ar-DZ" b="1" dirty="0" smtClean="0"/>
              <a:t> </a:t>
            </a:r>
            <a:r>
              <a:rPr lang="ar-SA" b="1" dirty="0" smtClean="0"/>
              <a:t>لعدة بنوك، وتقوم هذه الأخيرة بتصريف هذه السندات، وبيعها للأفراد الراغبين في</a:t>
            </a:r>
            <a:r>
              <a:rPr lang="ar-DZ" b="1" dirty="0" smtClean="0"/>
              <a:t> </a:t>
            </a:r>
            <a:r>
              <a:rPr lang="ar-SA" b="1" dirty="0" smtClean="0"/>
              <a:t>الاكتتاب، وتحتفظ لديها بالسندات التي لم يتم تصريفها في السوق.</a:t>
            </a:r>
            <a:r>
              <a:rPr lang="ar-DZ" b="1" dirty="0" smtClean="0"/>
              <a:t> </a:t>
            </a:r>
            <a:r>
              <a:rPr lang="ar-SA" b="1" dirty="0" smtClean="0"/>
              <a:t>ويحصل البنك على عمولة من هذا العمل، تتمثل في الفرق بين المبلغ</a:t>
            </a:r>
            <a:r>
              <a:rPr lang="ar-DZ" b="1" dirty="0" smtClean="0"/>
              <a:t> </a:t>
            </a:r>
            <a:r>
              <a:rPr lang="ar-SA" b="1" dirty="0" err="1" smtClean="0"/>
              <a:t>ال</a:t>
            </a:r>
            <a:r>
              <a:rPr lang="ar-DZ" b="1" dirty="0" smtClean="0"/>
              <a:t>إ</a:t>
            </a:r>
            <a:r>
              <a:rPr lang="ar-SA" b="1" dirty="0" smtClean="0"/>
              <a:t>سمى للقرض، والمبلغ الذي يدفعه عند شراء السندات جميعها.</a:t>
            </a:r>
            <a:r>
              <a:rPr lang="ar-DZ" b="1" dirty="0" smtClean="0"/>
              <a:t> </a:t>
            </a:r>
            <a:r>
              <a:rPr lang="ar-SA" b="1" dirty="0" smtClean="0"/>
              <a:t>وتلجأ الدولة لبيع هذه السندات بطريق الممارسة </a:t>
            </a:r>
            <a:r>
              <a:rPr lang="ar-DZ" b="1" dirty="0" smtClean="0"/>
              <a:t>مع </a:t>
            </a:r>
            <a:r>
              <a:rPr lang="ar-SA" b="1" dirty="0" smtClean="0"/>
              <a:t>بنك </a:t>
            </a:r>
            <a:r>
              <a:rPr lang="ar-DZ" b="1" dirty="0" smtClean="0"/>
              <a:t>واحد </a:t>
            </a:r>
            <a:r>
              <a:rPr lang="ar-SA" b="1" dirty="0" smtClean="0"/>
              <a:t>أو</a:t>
            </a:r>
            <a:r>
              <a:rPr lang="ar-DZ" b="1" dirty="0" smtClean="0"/>
              <a:t> </a:t>
            </a:r>
            <a:r>
              <a:rPr lang="ar-SA" b="1" dirty="0" smtClean="0"/>
              <a:t>عدة بنوك</a:t>
            </a:r>
            <a:r>
              <a:rPr lang="ar-DZ" b="1" dirty="0" smtClean="0"/>
              <a:t>، </a:t>
            </a:r>
            <a:r>
              <a:rPr lang="ar-SA" b="1" dirty="0" smtClean="0"/>
              <a:t>أو </a:t>
            </a:r>
            <a:r>
              <a:rPr lang="ar-DZ" b="1" dirty="0" smtClean="0"/>
              <a:t>عن </a:t>
            </a:r>
            <a:r>
              <a:rPr lang="ar-SA" b="1" dirty="0" smtClean="0"/>
              <a:t>طريق</a:t>
            </a:r>
            <a:r>
              <a:rPr lang="ar-DZ" b="1" dirty="0" smtClean="0"/>
              <a:t> </a:t>
            </a:r>
            <a:r>
              <a:rPr lang="ar-SA" b="1" dirty="0" smtClean="0"/>
              <a:t>الم</a:t>
            </a:r>
            <a:r>
              <a:rPr lang="ar-DZ" b="1" dirty="0" smtClean="0"/>
              <a:t>ن</a:t>
            </a:r>
            <a:r>
              <a:rPr lang="ar-SA" b="1" dirty="0" smtClean="0"/>
              <a:t>ا</a:t>
            </a:r>
            <a:r>
              <a:rPr lang="ar-DZ" b="1" dirty="0" smtClean="0"/>
              <a:t>قص</a:t>
            </a:r>
            <a:r>
              <a:rPr lang="ar-SA" b="1" dirty="0" smtClean="0"/>
              <a:t>ة</a:t>
            </a:r>
            <a:r>
              <a:rPr lang="ar-DZ" b="1" dirty="0" smtClean="0"/>
              <a:t> فيرسو عطاء القرض على </a:t>
            </a:r>
            <a:r>
              <a:rPr lang="ar-DZ" b="1" dirty="0" err="1" smtClean="0"/>
              <a:t>ال</a:t>
            </a:r>
            <a:r>
              <a:rPr lang="ar-SA" b="1" dirty="0" smtClean="0"/>
              <a:t>بنك أو</a:t>
            </a:r>
            <a:r>
              <a:rPr lang="ar-DZ" b="1" dirty="0" smtClean="0"/>
              <a:t> مجموع</a:t>
            </a:r>
            <a:r>
              <a:rPr lang="ar-SA" b="1" dirty="0" smtClean="0"/>
              <a:t>ة </a:t>
            </a:r>
            <a:r>
              <a:rPr lang="ar-DZ" b="1" dirty="0" err="1" smtClean="0"/>
              <a:t>ال</a:t>
            </a:r>
            <a:r>
              <a:rPr lang="ar-SA" b="1" dirty="0" smtClean="0"/>
              <a:t>بنوك </a:t>
            </a:r>
            <a:r>
              <a:rPr lang="ar-DZ" b="1" dirty="0" smtClean="0"/>
              <a:t>التي تقبل القيام بالعملية بأقل عمولة.</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35</a:t>
            </a:fld>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00174"/>
            <a:ext cx="8229600" cy="4625989"/>
          </a:xfrm>
        </p:spPr>
        <p:txBody>
          <a:bodyPr/>
          <a:lstStyle/>
          <a:p>
            <a:pPr algn="r" rtl="1">
              <a:buNone/>
            </a:pPr>
            <a:r>
              <a:rPr lang="ar-SA" b="1" dirty="0" smtClean="0"/>
              <a:t>و</a:t>
            </a:r>
            <a:r>
              <a:rPr lang="ar-DZ" b="1" dirty="0" smtClean="0"/>
              <a:t>تمتاز </a:t>
            </a:r>
            <a:r>
              <a:rPr lang="ar-SA" b="1" dirty="0" smtClean="0"/>
              <a:t>هذه</a:t>
            </a:r>
            <a:r>
              <a:rPr lang="ar-DZ" b="1" dirty="0" smtClean="0"/>
              <a:t> </a:t>
            </a:r>
            <a:r>
              <a:rPr lang="ar-SA" b="1" dirty="0" smtClean="0"/>
              <a:t>الطريقة </a:t>
            </a:r>
            <a:r>
              <a:rPr lang="ar-DZ" b="1" dirty="0" smtClean="0"/>
              <a:t>بأن الدولة تحصل في الحال على قيمة القرض الذي تحتاج إليه وتضمن تغطيته بالكامل فلا يتعرض مركز الدولة المالي للخطر، كما أنها تمكن الدولة من الحصول على أدق المعلومات عن سعر الإصدار نظرا للخبرة التي تتمتع </a:t>
            </a:r>
            <a:r>
              <a:rPr lang="ar-DZ" b="1" dirty="0" err="1" smtClean="0"/>
              <a:t>بها</a:t>
            </a:r>
            <a:r>
              <a:rPr lang="ar-DZ" b="1" dirty="0" smtClean="0"/>
              <a:t> البنوك في هذا المجال. غير أنه </a:t>
            </a:r>
            <a:r>
              <a:rPr lang="ar-SA" b="1" dirty="0" smtClean="0"/>
              <a:t>يع</a:t>
            </a:r>
            <a:r>
              <a:rPr lang="ar-DZ" b="1" dirty="0" smtClean="0"/>
              <a:t>ا</a:t>
            </a:r>
            <a:r>
              <a:rPr lang="ar-SA" b="1" dirty="0" smtClean="0"/>
              <a:t>ب </a:t>
            </a:r>
            <a:r>
              <a:rPr lang="ar-DZ" b="1" dirty="0" smtClean="0"/>
              <a:t>على </a:t>
            </a:r>
            <a:r>
              <a:rPr lang="ar-SA" b="1" dirty="0" smtClean="0"/>
              <a:t>هذه</a:t>
            </a:r>
            <a:r>
              <a:rPr lang="ar-DZ" b="1" dirty="0" smtClean="0"/>
              <a:t> </a:t>
            </a:r>
            <a:r>
              <a:rPr lang="ar-SA" b="1" dirty="0" smtClean="0"/>
              <a:t>الطريقة حرمان الدولة من العمولة الكبيرة التي تحصل عليها البنوك من هذه</a:t>
            </a:r>
            <a:r>
              <a:rPr lang="ar-DZ" b="1" dirty="0" smtClean="0"/>
              <a:t> </a:t>
            </a:r>
            <a:r>
              <a:rPr lang="ar-SA" b="1" dirty="0" smtClean="0"/>
              <a:t>العملية</a:t>
            </a:r>
            <a:r>
              <a:rPr lang="ar-DZ" b="1" dirty="0" smtClean="0"/>
              <a:t>، وبذلك تضيع على الدولة أموال كان أولى أن تحتفظ </a:t>
            </a:r>
            <a:r>
              <a:rPr lang="ar-DZ" b="1" dirty="0" err="1" smtClean="0"/>
              <a:t>بها</a:t>
            </a:r>
            <a:r>
              <a:rPr lang="ar-DZ" b="1" dirty="0" smtClean="0"/>
              <a:t> لإنفاقها في الأغراض التي أصدر القرض من أجلها.</a:t>
            </a:r>
            <a:endParaRPr lang="fr-FR" b="1" dirty="0" smtClean="0"/>
          </a:p>
          <a:p>
            <a:pPr algn="r" rtl="1">
              <a:buNone/>
            </a:pP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00174"/>
            <a:ext cx="8229600" cy="4525963"/>
          </a:xfrm>
        </p:spPr>
        <p:txBody>
          <a:bodyPr>
            <a:noAutofit/>
          </a:bodyPr>
          <a:lstStyle/>
          <a:p>
            <a:pPr algn="r" rtl="1">
              <a:buNone/>
            </a:pPr>
            <a:r>
              <a:rPr lang="ar-SA" b="1" dirty="0" smtClean="0">
                <a:solidFill>
                  <a:srgbClr val="3D3DED"/>
                </a:solidFill>
              </a:rPr>
              <a:t>الإصدار في البورصة</a:t>
            </a:r>
            <a:r>
              <a:rPr lang="ar-DZ" b="1" dirty="0" smtClean="0"/>
              <a:t>: تعمد </a:t>
            </a:r>
            <a:r>
              <a:rPr lang="ar-SA" b="1" dirty="0" smtClean="0"/>
              <a:t>الدولة </a:t>
            </a:r>
            <a:r>
              <a:rPr lang="ar-DZ" b="1" dirty="0" smtClean="0"/>
              <a:t>أحيانا إلى </a:t>
            </a:r>
            <a:r>
              <a:rPr lang="ar-SA" b="1" dirty="0" smtClean="0"/>
              <a:t>إصدار</a:t>
            </a:r>
            <a:r>
              <a:rPr lang="ar-DZ" b="1" dirty="0" smtClean="0"/>
              <a:t> القرض </a:t>
            </a:r>
            <a:r>
              <a:rPr lang="ar-SA" b="1" dirty="0" smtClean="0"/>
              <a:t>العام أو طرح</a:t>
            </a:r>
            <a:r>
              <a:rPr lang="ar-DZ" b="1" dirty="0" smtClean="0"/>
              <a:t> سندات</a:t>
            </a:r>
            <a:r>
              <a:rPr lang="ar-SA" b="1" dirty="0" smtClean="0"/>
              <a:t>ه في بورصة</a:t>
            </a:r>
            <a:r>
              <a:rPr lang="ar-DZ" b="1" dirty="0" smtClean="0"/>
              <a:t> </a:t>
            </a:r>
            <a:r>
              <a:rPr lang="ar-SA" b="1" dirty="0" smtClean="0"/>
              <a:t>الأوراق المالية، </a:t>
            </a:r>
            <a:r>
              <a:rPr lang="ar-DZ" b="1" dirty="0" smtClean="0"/>
              <a:t>فتتولى </a:t>
            </a:r>
            <a:r>
              <a:rPr lang="ar-SA" b="1" dirty="0" smtClean="0"/>
              <a:t>بيع سندات </a:t>
            </a:r>
            <a:r>
              <a:rPr lang="ar-DZ" b="1" dirty="0" err="1" smtClean="0"/>
              <a:t>ال</a:t>
            </a:r>
            <a:r>
              <a:rPr lang="ar-SA" b="1" dirty="0" smtClean="0"/>
              <a:t>قرض</a:t>
            </a:r>
            <a:r>
              <a:rPr lang="ar-DZ" b="1" dirty="0" smtClean="0"/>
              <a:t> على دفعات بحسب سعر السوق.</a:t>
            </a:r>
            <a:r>
              <a:rPr lang="ar-SA" b="1" dirty="0" smtClean="0"/>
              <a:t> وت</a:t>
            </a:r>
            <a:r>
              <a:rPr lang="ar-DZ" b="1" dirty="0" err="1" smtClean="0"/>
              <a:t>متاز</a:t>
            </a:r>
            <a:r>
              <a:rPr lang="ar-DZ" b="1" dirty="0" smtClean="0"/>
              <a:t> </a:t>
            </a:r>
            <a:r>
              <a:rPr lang="ar-SA" b="1" dirty="0" smtClean="0"/>
              <a:t>هذه الطريقة</a:t>
            </a:r>
            <a:r>
              <a:rPr lang="ar-DZ" b="1" dirty="0" smtClean="0"/>
              <a:t> بسهولتها من الناحية العملية</a:t>
            </a:r>
            <a:r>
              <a:rPr lang="ar-SA" b="1" dirty="0" smtClean="0"/>
              <a:t>، </a:t>
            </a:r>
            <a:r>
              <a:rPr lang="ar-DZ" b="1" dirty="0" smtClean="0"/>
              <a:t>وبتمكينها </a:t>
            </a:r>
            <a:r>
              <a:rPr lang="ar-SA" b="1" dirty="0" smtClean="0"/>
              <a:t>الدولة </a:t>
            </a:r>
            <a:r>
              <a:rPr lang="ar-DZ" b="1" dirty="0" smtClean="0"/>
              <a:t>من انتهاز فرص ارتفاع الأسعار في البورصة لبيع سندات القرض. ولكن إتباع هذه الطريقة يحمل </a:t>
            </a:r>
            <a:r>
              <a:rPr lang="ar-SA" b="1" dirty="0" smtClean="0"/>
              <a:t>بعض المخاطر</a:t>
            </a:r>
            <a:r>
              <a:rPr lang="ar-DZ" b="1" dirty="0" smtClean="0"/>
              <a:t>، تتمثل أساسا في احتمال </a:t>
            </a:r>
            <a:r>
              <a:rPr lang="ar-DZ" b="1" dirty="0" err="1" smtClean="0"/>
              <a:t>إنخفاض</a:t>
            </a:r>
            <a:r>
              <a:rPr lang="ar-DZ" b="1" dirty="0" smtClean="0"/>
              <a:t> حصيلة الإصدار وما </a:t>
            </a:r>
            <a:r>
              <a:rPr lang="ar-DZ" b="1" dirty="0" err="1" smtClean="0"/>
              <a:t>يستتبعه</a:t>
            </a:r>
            <a:r>
              <a:rPr lang="ar-DZ" b="1" dirty="0" smtClean="0"/>
              <a:t> من تعرض المركز المالي للدولة للخطر، إلا </a:t>
            </a:r>
            <a:r>
              <a:rPr lang="ar-SA" b="1" dirty="0" smtClean="0"/>
              <a:t>إذا كان المبلغ المطلوب اقتراضه</a:t>
            </a:r>
            <a:r>
              <a:rPr lang="ar-DZ" b="1" dirty="0" smtClean="0"/>
              <a:t> غير كبير</a:t>
            </a:r>
            <a:r>
              <a:rPr lang="ar-SA" b="1" dirty="0" smtClean="0"/>
              <a:t>،</a:t>
            </a:r>
            <a:r>
              <a:rPr lang="ar-DZ" b="1" dirty="0" smtClean="0"/>
              <a:t> وكانت الدولة في غير حاجة عاجلة للمال، ذلك لأن طرح كمية كبيرة من السندات في فترة قصيرة يؤدي إلى تدهور أسعارها.</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4) انقضاء القروض العامة</a:t>
            </a:r>
            <a:endParaRPr lang="fr-FR" dirty="0"/>
          </a:p>
        </p:txBody>
      </p:sp>
      <p:sp>
        <p:nvSpPr>
          <p:cNvPr id="3" name="Espace réservé du contenu 2"/>
          <p:cNvSpPr>
            <a:spLocks noGrp="1"/>
          </p:cNvSpPr>
          <p:nvPr>
            <p:ph idx="1"/>
          </p:nvPr>
        </p:nvSpPr>
        <p:spPr/>
        <p:txBody>
          <a:bodyPr/>
          <a:lstStyle/>
          <a:p>
            <a:pPr algn="r" rtl="1">
              <a:buNone/>
            </a:pPr>
            <a:r>
              <a:rPr lang="ar-SA" b="1" dirty="0" smtClean="0"/>
              <a:t>تلجأ الدولة لإنهاء القرض العام </a:t>
            </a:r>
            <a:r>
              <a:rPr lang="ar-DZ" b="1" dirty="0" smtClean="0"/>
              <a:t>ب</a:t>
            </a:r>
            <a:r>
              <a:rPr lang="ar-SA" b="1" dirty="0" smtClean="0"/>
              <a:t>عدة طرق منها </a:t>
            </a:r>
            <a:r>
              <a:rPr lang="ar-DZ" b="1" dirty="0" smtClean="0"/>
              <a:t>الوفاء </a:t>
            </a:r>
            <a:r>
              <a:rPr lang="ar-DZ" b="1" dirty="0" err="1" smtClean="0"/>
              <a:t>به</a:t>
            </a:r>
            <a:r>
              <a:rPr lang="ar-SA" b="1" dirty="0" smtClean="0"/>
              <a:t> أو تثبيته أو تبديله أو</a:t>
            </a:r>
            <a:r>
              <a:rPr lang="ar-DZ" b="1" dirty="0" smtClean="0"/>
              <a:t> </a:t>
            </a:r>
            <a:r>
              <a:rPr lang="ar-SA" b="1" dirty="0" smtClean="0"/>
              <a:t>استهلاكه</a:t>
            </a:r>
            <a:r>
              <a:rPr lang="ar-DZ" b="1" dirty="0" smtClean="0"/>
              <a:t>:</a:t>
            </a:r>
          </a:p>
          <a:p>
            <a:pPr algn="r" rtl="1">
              <a:buNone/>
            </a:pPr>
            <a:r>
              <a:rPr lang="ar-DZ" sz="3600" b="1" dirty="0" smtClean="0">
                <a:solidFill>
                  <a:srgbClr val="FF0000"/>
                </a:solidFill>
              </a:rPr>
              <a:t>4-1- انقضاء القرض العام بالوفاء</a:t>
            </a:r>
          </a:p>
          <a:p>
            <a:pPr algn="r" rtl="1">
              <a:buNone/>
            </a:pPr>
            <a:r>
              <a:rPr lang="ar-DZ" b="1" dirty="0" smtClean="0"/>
              <a:t>أي تسديد القرض مع فوائده في الوقت المحدد دفعة واحدة، ويتم ذلك عادة في القروض القصيرة الأجل حيث تسدد من موارد الدولة الاعتيادية.</a:t>
            </a:r>
          </a:p>
          <a:p>
            <a:pPr algn="r" rtl="1">
              <a:buNone/>
            </a:pP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4-2- انقضاء القرض العام بالتثبيت</a:t>
            </a:r>
            <a:endParaRPr lang="fr-FR" sz="3600" dirty="0"/>
          </a:p>
        </p:txBody>
      </p:sp>
      <p:sp>
        <p:nvSpPr>
          <p:cNvPr id="3" name="Espace réservé du contenu 2"/>
          <p:cNvSpPr>
            <a:spLocks noGrp="1"/>
          </p:cNvSpPr>
          <p:nvPr>
            <p:ph idx="1"/>
          </p:nvPr>
        </p:nvSpPr>
        <p:spPr/>
        <p:txBody>
          <a:bodyPr>
            <a:normAutofit/>
          </a:bodyPr>
          <a:lstStyle/>
          <a:p>
            <a:pPr algn="r" rtl="1">
              <a:buNone/>
            </a:pPr>
            <a:r>
              <a:rPr lang="ar-SA" b="1" dirty="0" smtClean="0"/>
              <a:t>يقصد بتثبيت القرض العام، قيام الدولة بتحويل القرض من قرض </a:t>
            </a:r>
            <a:r>
              <a:rPr lang="ar-DZ" b="1" dirty="0" smtClean="0"/>
              <a:t>عائم</a:t>
            </a:r>
            <a:r>
              <a:rPr lang="ar-SA" b="1" dirty="0" smtClean="0"/>
              <a:t> أو</a:t>
            </a:r>
            <a:r>
              <a:rPr lang="ar-DZ" b="1" dirty="0" smtClean="0"/>
              <a:t> </a:t>
            </a:r>
            <a:r>
              <a:rPr lang="ar-SA" b="1" dirty="0" smtClean="0"/>
              <a:t>قصير الأجل - لدى حلول ميعاد استحقاقه</a:t>
            </a:r>
            <a:r>
              <a:rPr lang="ar-DZ" b="1" dirty="0" smtClean="0"/>
              <a:t> </a:t>
            </a:r>
            <a:r>
              <a:rPr lang="ar-SA" b="1" dirty="0" smtClean="0"/>
              <a:t>- إلى قرض متوسط أو طويل الأجل،</a:t>
            </a:r>
            <a:r>
              <a:rPr lang="ar-DZ" b="1" dirty="0" smtClean="0"/>
              <a:t> </a:t>
            </a:r>
            <a:r>
              <a:rPr lang="ar-SA" b="1" dirty="0" smtClean="0"/>
              <a:t>وذلك بأن تلجأ الدولة إلى إصدار قرض جديد بسعر فائدة أعلى، وترخص للأفراد</a:t>
            </a:r>
            <a:r>
              <a:rPr lang="ar-DZ" b="1" dirty="0" smtClean="0"/>
              <a:t> </a:t>
            </a:r>
            <a:r>
              <a:rPr lang="ar-SA" b="1" dirty="0" smtClean="0"/>
              <a:t>حاملي سندات القرض القديم، بالاكتتاب في هذا القرض الجديد بقيمة سنداتهم.</a:t>
            </a:r>
          </a:p>
          <a:p>
            <a:pPr algn="r" rtl="1">
              <a:buNone/>
            </a:pPr>
            <a:r>
              <a:rPr lang="ar-SA" b="1" dirty="0" smtClean="0"/>
              <a:t>وإذا ما رغب هؤلاء الأفراد في رد قيمة سنداتهم، فترد إليهم من حصيلة</a:t>
            </a:r>
            <a:r>
              <a:rPr lang="ar-DZ" b="1" dirty="0" smtClean="0"/>
              <a:t> ما يكتتب فيه </a:t>
            </a:r>
            <a:r>
              <a:rPr lang="ar-SA" b="1" dirty="0" err="1" smtClean="0"/>
              <a:t>ال</a:t>
            </a:r>
            <a:r>
              <a:rPr lang="ar-DZ" b="1" dirty="0" smtClean="0"/>
              <a:t>م</a:t>
            </a:r>
            <a:r>
              <a:rPr lang="ar-SA" b="1" dirty="0" smtClean="0"/>
              <a:t>قرض</a:t>
            </a:r>
            <a:r>
              <a:rPr lang="ar-DZ" b="1" dirty="0" smtClean="0"/>
              <a:t>ون</a:t>
            </a:r>
            <a:r>
              <a:rPr lang="ar-SA" b="1" dirty="0" smtClean="0"/>
              <a:t> الجدد.</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ما </a:t>
            </a:r>
            <a:r>
              <a:rPr lang="ar-SA" b="1" dirty="0" smtClean="0"/>
              <a:t>يلاحظ </a:t>
            </a:r>
            <a:r>
              <a:rPr lang="ar-DZ" b="1" dirty="0" smtClean="0"/>
              <a:t>هو أن</a:t>
            </a:r>
            <a:r>
              <a:rPr lang="ar-SA" b="1" dirty="0" smtClean="0"/>
              <a:t> التعهد بوفاء القرض هو الصفة الأساسية التي يتميز </a:t>
            </a:r>
            <a:r>
              <a:rPr lang="ar-SA" b="1" dirty="0" err="1" smtClean="0"/>
              <a:t>ﺑﻬا</a:t>
            </a:r>
            <a:r>
              <a:rPr lang="ar-SA" b="1" dirty="0" smtClean="0"/>
              <a:t> القرض العام عن إيرادات الدولة</a:t>
            </a:r>
            <a:r>
              <a:rPr lang="ar-DZ" b="1" dirty="0" smtClean="0"/>
              <a:t> </a:t>
            </a:r>
            <a:r>
              <a:rPr lang="ar-SA" b="1" dirty="0" smtClean="0"/>
              <a:t>الأخرى</a:t>
            </a:r>
            <a:r>
              <a:rPr lang="ar-DZ" b="1" dirty="0" smtClean="0"/>
              <a:t>، فهذه الأخيرة </a:t>
            </a:r>
            <a:r>
              <a:rPr lang="ar-SA" b="1" dirty="0" smtClean="0"/>
              <a:t>تدخل الخز</a:t>
            </a:r>
            <a:r>
              <a:rPr lang="ar-DZ" b="1" dirty="0" smtClean="0"/>
              <a:t>ي</a:t>
            </a:r>
            <a:r>
              <a:rPr lang="ar-SA" b="1" dirty="0" err="1" smtClean="0"/>
              <a:t>نة</a:t>
            </a:r>
            <a:r>
              <a:rPr lang="ar-SA" b="1" dirty="0" smtClean="0"/>
              <a:t> العامة ولا ترد مطلقًا لدافعها، بينما إيرادات القرض تدخل الخز</a:t>
            </a:r>
            <a:r>
              <a:rPr lang="ar-DZ" b="1" dirty="0" smtClean="0"/>
              <a:t>ي</a:t>
            </a:r>
            <a:r>
              <a:rPr lang="ar-SA" b="1" dirty="0" err="1" smtClean="0"/>
              <a:t>نة</a:t>
            </a:r>
            <a:r>
              <a:rPr lang="ar-DZ" b="1" dirty="0" smtClean="0"/>
              <a:t> </a:t>
            </a:r>
            <a:r>
              <a:rPr lang="ar-SA" b="1" dirty="0" smtClean="0"/>
              <a:t>العامة دينًا وتتعهد الدولة بردها مع الفوائد في أجل محدد.</a:t>
            </a:r>
            <a:r>
              <a:rPr lang="ar-DZ" b="1" dirty="0" smtClean="0"/>
              <a:t> كما </a:t>
            </a:r>
            <a:r>
              <a:rPr lang="ar-SA" b="1" dirty="0" smtClean="0"/>
              <a:t>أن القروض العامة ليست الصورة الوحيدة للديون التي تلتزم الدولة بالوفاء </a:t>
            </a:r>
            <a:r>
              <a:rPr lang="ar-SA" b="1" dirty="0" err="1" smtClean="0"/>
              <a:t>بها</a:t>
            </a:r>
            <a:r>
              <a:rPr lang="ar-SA" b="1" dirty="0" smtClean="0"/>
              <a:t> </a:t>
            </a:r>
            <a:r>
              <a:rPr lang="ar-DZ" b="1" dirty="0" smtClean="0"/>
              <a:t>بل هناك </a:t>
            </a:r>
            <a:r>
              <a:rPr lang="ar-SA" b="1" dirty="0" smtClean="0"/>
              <a:t>العديد من الديون والالتزامات المالية نتيجة مباشر</a:t>
            </a:r>
            <a:r>
              <a:rPr lang="ar-DZ" b="1" dirty="0" smtClean="0"/>
              <a:t>ة الدولة</a:t>
            </a:r>
            <a:r>
              <a:rPr lang="ar-SA" b="1" dirty="0" smtClean="0"/>
              <a:t> لوظائفها المختلفة كالتزامها بدفع الأجور والمرتبات والتزامها بتعويض الأفراد إذا نزعت ملكية أحدهم.</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a:t>
            </a:fld>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4-3- انقضاء القرض العام بالتبديل</a:t>
            </a:r>
            <a:endParaRPr lang="fr-FR" sz="3600" dirty="0"/>
          </a:p>
        </p:txBody>
      </p:sp>
      <p:sp>
        <p:nvSpPr>
          <p:cNvPr id="3" name="Espace réservé du contenu 2"/>
          <p:cNvSpPr>
            <a:spLocks noGrp="1"/>
          </p:cNvSpPr>
          <p:nvPr>
            <p:ph idx="1"/>
          </p:nvPr>
        </p:nvSpPr>
        <p:spPr>
          <a:xfrm>
            <a:off x="457200" y="1357298"/>
            <a:ext cx="8229600" cy="4525963"/>
          </a:xfrm>
        </p:spPr>
        <p:txBody>
          <a:bodyPr>
            <a:noAutofit/>
          </a:bodyPr>
          <a:lstStyle/>
          <a:p>
            <a:pPr algn="r" rtl="1">
              <a:buNone/>
            </a:pPr>
            <a:r>
              <a:rPr lang="ar-SA" b="1" dirty="0" smtClean="0"/>
              <a:t>يقصد بتبديل القرض العام، أن تلجأ الدولة إلى استبدال دينها ذا الفائدة</a:t>
            </a:r>
            <a:r>
              <a:rPr lang="ar-DZ" b="1" dirty="0" smtClean="0"/>
              <a:t> </a:t>
            </a:r>
            <a:r>
              <a:rPr lang="ar-SA" b="1" dirty="0" smtClean="0"/>
              <a:t>المرتفعة، بدين جديد منخفض الفائدة. </a:t>
            </a:r>
            <a:r>
              <a:rPr lang="ar-DZ" b="1" dirty="0" smtClean="0"/>
              <a:t>وغالبا ما تلجأ الدولة </a:t>
            </a:r>
            <a:r>
              <a:rPr lang="ar-DZ" b="1" dirty="0" err="1" smtClean="0"/>
              <a:t>ل</a:t>
            </a:r>
            <a:r>
              <a:rPr lang="ar-SA" b="1" dirty="0" smtClean="0"/>
              <a:t>هذا الإجراء </a:t>
            </a:r>
            <a:r>
              <a:rPr lang="ar-DZ" b="1" dirty="0" smtClean="0"/>
              <a:t>عند انخفاض سعر الفائدة في السوق رغبة منها في تخفيض الأعباء المالية على كاهلها.</a:t>
            </a:r>
            <a:endParaRPr lang="ar-SA" b="1" dirty="0" smtClean="0"/>
          </a:p>
          <a:p>
            <a:pPr algn="r" rtl="1">
              <a:buNone/>
            </a:pPr>
            <a:r>
              <a:rPr lang="ar-SA" b="1" dirty="0" smtClean="0"/>
              <a:t>وقد يكون ذلك الإجراء إجباريا، حيث تفرض الدولة على حاملي سندات</a:t>
            </a:r>
            <a:r>
              <a:rPr lang="ar-DZ" b="1" dirty="0" smtClean="0"/>
              <a:t> </a:t>
            </a:r>
            <a:r>
              <a:rPr lang="ar-SA" b="1" dirty="0" smtClean="0"/>
              <a:t>القرض القديم الاكتتاب في القرض الجديد، وفى هذا إضعاف للثقة</a:t>
            </a:r>
            <a:r>
              <a:rPr lang="ar-DZ" b="1" dirty="0" smtClean="0"/>
              <a:t> </a:t>
            </a:r>
            <a:r>
              <a:rPr lang="ar-SA" b="1" dirty="0" smtClean="0"/>
              <a:t>المالية بالدولة</a:t>
            </a:r>
            <a:r>
              <a:rPr lang="ar-DZ" b="1" dirty="0" smtClean="0"/>
              <a:t>. </a:t>
            </a:r>
            <a:r>
              <a:rPr lang="ar-SA" b="1" dirty="0" smtClean="0"/>
              <a:t>وقد يكون هذا الإجراء اختياريا، حين يكون للأفراد الخيار بين الاكتتاب في</a:t>
            </a:r>
            <a:r>
              <a:rPr lang="ar-DZ" b="1" dirty="0" smtClean="0"/>
              <a:t> </a:t>
            </a:r>
            <a:r>
              <a:rPr lang="ar-SA" b="1" dirty="0" smtClean="0"/>
              <a:t>القرض الجديد، ولا يقبل الأفراد على هذا الإجراء، إلا إذا عوضتهم الدولة عن</a:t>
            </a:r>
            <a:r>
              <a:rPr lang="ar-DZ" b="1" dirty="0" smtClean="0"/>
              <a:t> </a:t>
            </a:r>
            <a:r>
              <a:rPr lang="ar-SA" b="1" dirty="0" smtClean="0"/>
              <a:t>انخفاض سعر الفائدة بمجموعة من المزايا</a:t>
            </a:r>
            <a:r>
              <a:rPr lang="ar-DZ" b="1" dirty="0" smtClean="0"/>
              <a:t> الأخرى.</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4-4- انقضاء القرض العام بالاستهلاك</a:t>
            </a:r>
            <a:endParaRPr lang="fr-FR" sz="3600" dirty="0"/>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SA" b="1" dirty="0" smtClean="0"/>
              <a:t>يقصد باستهلاك القرض العام قيام الدولة تدريجيا بالتخلص من عبء</a:t>
            </a:r>
            <a:r>
              <a:rPr lang="ar-DZ" b="1" dirty="0" smtClean="0"/>
              <a:t> </a:t>
            </a:r>
            <a:r>
              <a:rPr lang="ar-SA" b="1" dirty="0" smtClean="0"/>
              <a:t>القرض الأصلي وفوائده، وذلك بسداد قيمته لحاملي سنداته</a:t>
            </a:r>
            <a:r>
              <a:rPr lang="ar-DZ" b="1" dirty="0" smtClean="0"/>
              <a:t>. و</a:t>
            </a:r>
            <a:r>
              <a:rPr lang="ar-SA" b="1" dirty="0" smtClean="0"/>
              <a:t>تستخدم الدولة في استهلاك القرض العام </a:t>
            </a:r>
            <a:r>
              <a:rPr lang="ar-DZ" b="1" dirty="0" smtClean="0"/>
              <a:t>عدة </a:t>
            </a:r>
            <a:r>
              <a:rPr lang="ar-SA" b="1" dirty="0" smtClean="0"/>
              <a:t>أساليب</a:t>
            </a:r>
            <a:r>
              <a:rPr lang="ar-DZ" b="1" dirty="0" smtClean="0"/>
              <a:t>:</a:t>
            </a:r>
            <a:r>
              <a:rPr lang="ar-SA" b="1" dirty="0" smtClean="0"/>
              <a:t> فقد تلجأ للسداد في صورة أقسا</a:t>
            </a:r>
            <a:r>
              <a:rPr lang="ar-DZ" b="1" dirty="0" smtClean="0"/>
              <a:t>ط </a:t>
            </a:r>
            <a:r>
              <a:rPr lang="ar-SA" b="1" dirty="0" smtClean="0"/>
              <a:t>سنوية </a:t>
            </a:r>
            <a:r>
              <a:rPr lang="ar-DZ" b="1" dirty="0" smtClean="0"/>
              <a:t>تشتمل على عنصرين </a:t>
            </a:r>
            <a:r>
              <a:rPr lang="ar-SA" b="1" dirty="0" smtClean="0"/>
              <a:t>الفائدة </a:t>
            </a:r>
            <a:r>
              <a:rPr lang="ar-DZ" b="1" dirty="0" smtClean="0"/>
              <a:t>وجزء من الأصل</a:t>
            </a:r>
            <a:r>
              <a:rPr lang="ar-SA" b="1" dirty="0" smtClean="0"/>
              <a:t>، أو إخراج نسبة معينة من</a:t>
            </a:r>
            <a:r>
              <a:rPr lang="ar-DZ" b="1" dirty="0" smtClean="0"/>
              <a:t> </a:t>
            </a:r>
            <a:r>
              <a:rPr lang="ar-SA" b="1" dirty="0" smtClean="0"/>
              <a:t>السندات سنويا بطريق القرعة وسداد قيمتها لأصحابها كاملة</a:t>
            </a:r>
            <a:r>
              <a:rPr lang="ar-DZ" b="1" dirty="0" smtClean="0"/>
              <a:t> ويكون ذلك في مصلحة الدولة إذا كانت السندات تتداول في السوق بسعر فوق التعادل</a:t>
            </a:r>
            <a:r>
              <a:rPr lang="ar-SA" b="1" dirty="0" smtClean="0"/>
              <a:t>، أو عن طريق شراء</a:t>
            </a:r>
            <a:r>
              <a:rPr lang="ar-DZ" b="1" dirty="0" smtClean="0"/>
              <a:t> </a:t>
            </a:r>
            <a:r>
              <a:rPr lang="ar-SA" b="1" dirty="0" smtClean="0"/>
              <a:t>السندات من البورصة</a:t>
            </a:r>
            <a:r>
              <a:rPr lang="ar-DZ" b="1" dirty="0" smtClean="0"/>
              <a:t> عندما يكون سعرها دون التعادل وبذلك تدفع الدولة سعرا أقل من السعر </a:t>
            </a:r>
            <a:r>
              <a:rPr lang="ar-DZ" b="1" dirty="0" err="1" smtClean="0"/>
              <a:t>الإسمي</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أما عن </a:t>
            </a:r>
            <a:r>
              <a:rPr lang="ar-SA" b="1" dirty="0" smtClean="0"/>
              <a:t>تدبير الموارد اللازمة لاستهلاك القرض، فقد تلجأ الدولة في</a:t>
            </a:r>
            <a:r>
              <a:rPr lang="ar-DZ" b="1" dirty="0" smtClean="0"/>
              <a:t> </a:t>
            </a:r>
            <a:r>
              <a:rPr lang="ar-SA" b="1" dirty="0" smtClean="0"/>
              <a:t>سبيل ذلك لعدة طرق: منها تخصيص ما يحدث من فائض في الميزانية </a:t>
            </a:r>
            <a:r>
              <a:rPr lang="ar-DZ" b="1" dirty="0" smtClean="0"/>
              <a:t>ل</a:t>
            </a:r>
            <a:r>
              <a:rPr lang="ar-SA" b="1" dirty="0" smtClean="0"/>
              <a:t>عملية</a:t>
            </a:r>
            <a:r>
              <a:rPr lang="ar-DZ" b="1" dirty="0" smtClean="0"/>
              <a:t> </a:t>
            </a:r>
            <a:r>
              <a:rPr lang="ar-SA" b="1" dirty="0" smtClean="0"/>
              <a:t>السداد، أو تخصيص بعض أوجه الإيرادات العامة، كالضرائب لخدمة الدين العام،</a:t>
            </a:r>
            <a:r>
              <a:rPr lang="ar-DZ" b="1" dirty="0" smtClean="0"/>
              <a:t> </a:t>
            </a:r>
            <a:r>
              <a:rPr lang="ar-SA" b="1" dirty="0" smtClean="0"/>
              <a:t>واستخدامها في عمليات الاستهلاك، أو أن تخصص صندوقا معينا لهذا الغرض</a:t>
            </a:r>
            <a:r>
              <a:rPr lang="ar-DZ" b="1" dirty="0" smtClean="0"/>
              <a:t> </a:t>
            </a:r>
            <a:r>
              <a:rPr lang="ar-SA" b="1" dirty="0" smtClean="0"/>
              <a:t>تحت ما يسمى بصندوق استهلاك الدين العام.</a:t>
            </a:r>
            <a:r>
              <a:rPr lang="ar-DZ" b="1" dirty="0" smtClean="0"/>
              <a:t> </a:t>
            </a:r>
            <a:r>
              <a:rPr lang="ar-SA" b="1" dirty="0" smtClean="0"/>
              <a:t>وقد تلجأ الدولة أيضا في حالة استهلاك القروض إلى فرض ضرائب</a:t>
            </a:r>
            <a:r>
              <a:rPr lang="ar-DZ" b="1" dirty="0" smtClean="0"/>
              <a:t> </a:t>
            </a:r>
            <a:r>
              <a:rPr lang="ar-SA" b="1" dirty="0" smtClean="0"/>
              <a:t>استثنائية على رأس المال.</a:t>
            </a:r>
            <a:r>
              <a:rPr lang="ar-DZ" b="1" dirty="0" smtClean="0"/>
              <a:t> </a:t>
            </a:r>
            <a:r>
              <a:rPr lang="ar-SA" b="1" dirty="0" smtClean="0"/>
              <a:t>كما قد تلجأ أخيرا إلى الإصدار النقدي الجديد، ولا شك في خطورة الإجراء</a:t>
            </a:r>
            <a:r>
              <a:rPr lang="ar-DZ" b="1" dirty="0" smtClean="0"/>
              <a:t> </a:t>
            </a:r>
            <a:r>
              <a:rPr lang="ar-SA" b="1" dirty="0" smtClean="0"/>
              <a:t>الأخير لما يحمله من عواقب التضخم وتدهور قيمة النقود</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dirty="0" smtClean="0">
                <a:solidFill>
                  <a:srgbClr val="FF0000"/>
                </a:solidFill>
              </a:rPr>
              <a:t>5) الآثار الاقتصادية </a:t>
            </a:r>
            <a:r>
              <a:rPr lang="ar-DZ" b="1" dirty="0" err="1" smtClean="0">
                <a:solidFill>
                  <a:srgbClr val="FF0000"/>
                </a:solidFill>
              </a:rPr>
              <a:t>ل</a:t>
            </a:r>
            <a:r>
              <a:rPr lang="ar-EG" b="1" dirty="0" smtClean="0">
                <a:solidFill>
                  <a:srgbClr val="FF0000"/>
                </a:solidFill>
              </a:rPr>
              <a:t>لقروض العامة</a:t>
            </a:r>
            <a:endParaRPr lang="fr-FR" dirty="0"/>
          </a:p>
        </p:txBody>
      </p:sp>
      <p:sp>
        <p:nvSpPr>
          <p:cNvPr id="3" name="Espace réservé du contenu 2"/>
          <p:cNvSpPr>
            <a:spLocks noGrp="1"/>
          </p:cNvSpPr>
          <p:nvPr>
            <p:ph idx="1"/>
          </p:nvPr>
        </p:nvSpPr>
        <p:spPr/>
        <p:txBody>
          <a:bodyPr/>
          <a:lstStyle/>
          <a:p>
            <a:pPr algn="r" rtl="1">
              <a:buNone/>
            </a:pPr>
            <a:r>
              <a:rPr lang="ar-DZ" b="1" dirty="0" smtClean="0"/>
              <a:t>تختلف الآثار الاقتصادية للقروض العامة حسب نوع القرض ما إن كان داخليا وخارجيا، حقيقيا أو صوريا، إنتاجيا أو عقيما. وبالإضافة إلى الآثار السالف ذكرها عند التفرقة بين القروض الداخلية والقروض الخارجية، يمكن ذكر مجموعة من الآثار الأخرى كما يلي:</a:t>
            </a:r>
            <a:endParaRPr lang="fr-FR" b="1"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4000" b="1" dirty="0" smtClean="0">
                <a:solidFill>
                  <a:srgbClr val="FF0000"/>
                </a:solidFill>
              </a:rPr>
              <a:t>5-1- </a:t>
            </a:r>
            <a:r>
              <a:rPr lang="ar-SA" sz="4000" b="1" dirty="0" smtClean="0">
                <a:solidFill>
                  <a:srgbClr val="FF0000"/>
                </a:solidFill>
              </a:rPr>
              <a:t>الأثر على الادخار والاستثمار</a:t>
            </a:r>
            <a:r>
              <a:rPr lang="ar-DZ" sz="4000" b="1" dirty="0" smtClean="0">
                <a:solidFill>
                  <a:srgbClr val="FF0000"/>
                </a:solidFill>
              </a:rPr>
              <a:t> والناتج</a:t>
            </a:r>
            <a:r>
              <a:rPr lang="ar-SA" sz="4000" b="1" dirty="0" smtClean="0">
                <a:solidFill>
                  <a:srgbClr val="FF0000"/>
                </a:solidFill>
              </a:rPr>
              <a:t> </a:t>
            </a:r>
            <a:endParaRPr lang="fr-FR" sz="4000" b="1" dirty="0">
              <a:solidFill>
                <a:srgbClr val="FF0000"/>
              </a:solidFill>
            </a:endParaRPr>
          </a:p>
        </p:txBody>
      </p:sp>
      <p:sp>
        <p:nvSpPr>
          <p:cNvPr id="3" name="Espace réservé du contenu 2"/>
          <p:cNvSpPr>
            <a:spLocks noGrp="1"/>
          </p:cNvSpPr>
          <p:nvPr>
            <p:ph idx="1"/>
          </p:nvPr>
        </p:nvSpPr>
        <p:spPr>
          <a:xfrm>
            <a:off x="457200" y="1357298"/>
            <a:ext cx="8229600" cy="4525963"/>
          </a:xfrm>
        </p:spPr>
        <p:txBody>
          <a:bodyPr>
            <a:noAutofit/>
          </a:bodyPr>
          <a:lstStyle/>
          <a:p>
            <a:pPr algn="r" rtl="1">
              <a:buNone/>
            </a:pPr>
            <a:r>
              <a:rPr lang="ar-SA" b="1" dirty="0" smtClean="0"/>
              <a:t>توسع الدولة في </a:t>
            </a:r>
            <a:r>
              <a:rPr lang="ar-SA" b="1" dirty="0" err="1" smtClean="0"/>
              <a:t>الإقتراض</a:t>
            </a:r>
            <a:r>
              <a:rPr lang="ar-SA" b="1" dirty="0" smtClean="0"/>
              <a:t> وإصدار أذون الخزينة </a:t>
            </a:r>
            <a:r>
              <a:rPr lang="ar-DZ" b="1" dirty="0" smtClean="0"/>
              <a:t>بشكل مفرط يقلل من الموارد المتاحة للاستثمار </a:t>
            </a:r>
            <a:r>
              <a:rPr lang="ar-SA" b="1" dirty="0" smtClean="0"/>
              <a:t>الخاص</a:t>
            </a:r>
            <a:r>
              <a:rPr lang="ar-DZ" b="1" dirty="0" smtClean="0"/>
              <a:t> ويزيد من تكاليف الاقتراض بسبب ارتفاع أسعار الفائدة </a:t>
            </a:r>
            <a:r>
              <a:rPr lang="ar-DZ" b="1" dirty="0" err="1" smtClean="0"/>
              <a:t>و</a:t>
            </a:r>
            <a:r>
              <a:rPr lang="ar-DZ" b="1" dirty="0" err="1" smtClean="0">
                <a:solidFill>
                  <a:srgbClr val="3D3DED"/>
                </a:solidFill>
              </a:rPr>
              <a:t>ي</a:t>
            </a:r>
            <a:r>
              <a:rPr lang="ar-SA" b="1" dirty="0" smtClean="0">
                <a:solidFill>
                  <a:srgbClr val="3D3DED"/>
                </a:solidFill>
              </a:rPr>
              <a:t>زاحم</a:t>
            </a:r>
            <a:r>
              <a:rPr lang="ar-DZ" b="1" dirty="0" smtClean="0">
                <a:solidFill>
                  <a:srgbClr val="3D3DED"/>
                </a:solidFill>
              </a:rPr>
              <a:t> </a:t>
            </a:r>
            <a:r>
              <a:rPr lang="ar-SA" b="1" dirty="0" smtClean="0">
                <a:solidFill>
                  <a:srgbClr val="3D3DED"/>
                </a:solidFill>
              </a:rPr>
              <a:t>وحدات</a:t>
            </a:r>
            <a:r>
              <a:rPr lang="ar-DZ" b="1" dirty="0" smtClean="0">
                <a:solidFill>
                  <a:srgbClr val="3D3DED"/>
                </a:solidFill>
              </a:rPr>
              <a:t> </a:t>
            </a:r>
            <a:r>
              <a:rPr lang="ar-SA" b="1" dirty="0" smtClean="0">
                <a:solidFill>
                  <a:srgbClr val="3D3DED"/>
                </a:solidFill>
              </a:rPr>
              <a:t>القطاع الخاص</a:t>
            </a:r>
            <a:r>
              <a:rPr lang="ar-DZ" b="1" dirty="0" smtClean="0"/>
              <a:t> </a:t>
            </a:r>
            <a:r>
              <a:rPr lang="ar-SA" b="1" dirty="0" smtClean="0"/>
              <a:t>ويضعف فرص حصول</a:t>
            </a:r>
            <a:r>
              <a:rPr lang="ar-DZ" b="1" dirty="0" smtClean="0"/>
              <a:t>ها</a:t>
            </a:r>
            <a:r>
              <a:rPr lang="ar-SA" b="1" dirty="0" smtClean="0"/>
              <a:t> على الأموال اللازمة لتمويل خططه</a:t>
            </a:r>
            <a:r>
              <a:rPr lang="ar-DZ" b="1" dirty="0" smtClean="0"/>
              <a:t>ا</a:t>
            </a:r>
            <a:r>
              <a:rPr lang="ar-SA" b="1" dirty="0" smtClean="0"/>
              <a:t> الاستثمارية.</a:t>
            </a:r>
            <a:endParaRPr lang="fr-FR" b="1" dirty="0" smtClean="0"/>
          </a:p>
          <a:p>
            <a:pPr algn="r" rtl="1">
              <a:buNone/>
            </a:pPr>
            <a:r>
              <a:rPr lang="ar-SA" b="1" dirty="0" smtClean="0"/>
              <a:t>ومن ناحية أخرى،</a:t>
            </a:r>
            <a:r>
              <a:rPr lang="ar-DZ" b="1" dirty="0" smtClean="0"/>
              <a:t> </a:t>
            </a:r>
            <a:r>
              <a:rPr lang="ar-SA" b="1" dirty="0" smtClean="0"/>
              <a:t>يؤدى الإقبال على</a:t>
            </a:r>
            <a:r>
              <a:rPr lang="fr-FR" b="1" dirty="0" smtClean="0"/>
              <a:t> </a:t>
            </a:r>
            <a:r>
              <a:rPr lang="ar-SA" b="1" dirty="0" smtClean="0"/>
              <a:t>شراء أذون الخزينة إن كانت ذات عائد مرتفع إلى </a:t>
            </a:r>
            <a:r>
              <a:rPr lang="ar-SA" b="1" dirty="0" smtClean="0">
                <a:solidFill>
                  <a:srgbClr val="3D3DED"/>
                </a:solidFill>
              </a:rPr>
              <a:t>نوع آخر من المزاحمة </a:t>
            </a:r>
            <a:r>
              <a:rPr lang="ar-SA" b="1" dirty="0" smtClean="0"/>
              <a:t>بين</a:t>
            </a:r>
            <a:r>
              <a:rPr lang="fr-FR" b="1" dirty="0" smtClean="0"/>
              <a:t> </a:t>
            </a:r>
            <a:r>
              <a:rPr lang="ar-SA" b="1" dirty="0" smtClean="0"/>
              <a:t>الاستثمار</a:t>
            </a:r>
            <a:r>
              <a:rPr lang="ar-DZ" b="1" dirty="0" smtClean="0"/>
              <a:t> “</a:t>
            </a:r>
            <a:r>
              <a:rPr lang="ar-SA" b="1" dirty="0" smtClean="0"/>
              <a:t>المال</a:t>
            </a:r>
            <a:r>
              <a:rPr lang="ar-DZ" b="1" dirty="0" smtClean="0"/>
              <a:t>ي</a:t>
            </a:r>
            <a:r>
              <a:rPr lang="ar-SA" b="1" dirty="0" smtClean="0"/>
              <a:t>”</a:t>
            </a:r>
            <a:r>
              <a:rPr lang="ar-DZ" b="1" dirty="0" smtClean="0"/>
              <a:t> </a:t>
            </a:r>
            <a:r>
              <a:rPr lang="ar-SA" b="1" dirty="0" smtClean="0"/>
              <a:t>والاستثمار</a:t>
            </a:r>
            <a:r>
              <a:rPr lang="ar-DZ" b="1" dirty="0" smtClean="0"/>
              <a:t>“</a:t>
            </a:r>
            <a:r>
              <a:rPr lang="ar-SA" b="1" dirty="0" smtClean="0"/>
              <a:t>العين</a:t>
            </a:r>
            <a:r>
              <a:rPr lang="ar-DZ" b="1" dirty="0" smtClean="0"/>
              <a:t>ي”</a:t>
            </a:r>
            <a:r>
              <a:rPr lang="ar-SA" b="1" dirty="0" smtClean="0"/>
              <a:t>، حيث تتجه نسبة كبيرة من</a:t>
            </a:r>
            <a:r>
              <a:rPr lang="ar-DZ" b="1" dirty="0" smtClean="0"/>
              <a:t> </a:t>
            </a:r>
            <a:r>
              <a:rPr lang="ar-SA" b="1" dirty="0" err="1" smtClean="0"/>
              <a:t>توظيفات</a:t>
            </a:r>
            <a:r>
              <a:rPr lang="ar-SA" b="1" dirty="0" smtClean="0"/>
              <a:t> البنوك </a:t>
            </a:r>
            <a:r>
              <a:rPr lang="ar-DZ" b="1" dirty="0" smtClean="0"/>
              <a:t>والأفراد </a:t>
            </a:r>
            <a:r>
              <a:rPr lang="ar-SA" b="1" dirty="0" smtClean="0"/>
              <a:t>إلى أذون الخزينة باعتبارها مجال مالي محصن</a:t>
            </a:r>
            <a:r>
              <a:rPr lang="ar-DZ" b="1" dirty="0" smtClean="0"/>
              <a:t> </a:t>
            </a:r>
            <a:r>
              <a:rPr lang="ar-SA" b="1" dirty="0" smtClean="0"/>
              <a:t>للاستثمار، بدلاً من توجيهها للاستثمار الإنتاجي</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كما </a:t>
            </a:r>
            <a:r>
              <a:rPr lang="ar-SA" b="1" dirty="0" smtClean="0"/>
              <a:t>تتوقف آثار القروض </a:t>
            </a:r>
            <a:r>
              <a:rPr lang="ar-DZ" b="1" dirty="0" smtClean="0"/>
              <a:t>العامة على الاستثمار والناتج، سواء كانت داخلية أو </a:t>
            </a:r>
            <a:r>
              <a:rPr lang="ar-SA" b="1" dirty="0" smtClean="0"/>
              <a:t>خارجية على</a:t>
            </a:r>
            <a:r>
              <a:rPr lang="ar-DZ" b="1" dirty="0" smtClean="0"/>
              <a:t> </a:t>
            </a:r>
            <a:r>
              <a:rPr lang="ar-SA" b="1" dirty="0" smtClean="0"/>
              <a:t>حسن استخدام حصيلتها.</a:t>
            </a:r>
            <a:endParaRPr lang="ar-DZ" b="1" dirty="0" smtClean="0"/>
          </a:p>
          <a:p>
            <a:pPr algn="r" rtl="1"/>
            <a:r>
              <a:rPr lang="ar-SA" b="1" dirty="0" smtClean="0"/>
              <a:t>ف</a:t>
            </a:r>
            <a:r>
              <a:rPr lang="ar-DZ" b="1" dirty="0" smtClean="0"/>
              <a:t>بالنسبة </a:t>
            </a:r>
            <a:r>
              <a:rPr lang="ar-SA" b="1" dirty="0" smtClean="0"/>
              <a:t>للقروض </a:t>
            </a:r>
            <a:r>
              <a:rPr lang="ar-DZ" b="1" dirty="0" smtClean="0"/>
              <a:t>الداخلية </a:t>
            </a:r>
            <a:r>
              <a:rPr lang="ar-SA" b="1" dirty="0" smtClean="0"/>
              <a:t>إذا قامت الدولة باستخدام </a:t>
            </a:r>
            <a:r>
              <a:rPr lang="ar-DZ" b="1" dirty="0" smtClean="0"/>
              <a:t>حصيلتها</a:t>
            </a:r>
            <a:r>
              <a:rPr lang="ar-SA" b="1" dirty="0" smtClean="0"/>
              <a:t> في </a:t>
            </a:r>
            <a:r>
              <a:rPr lang="ar-SA" b="1" dirty="0" smtClean="0">
                <a:solidFill>
                  <a:srgbClr val="3D3DED"/>
                </a:solidFill>
              </a:rPr>
              <a:t>تمويل إنفاق استهلاكي</a:t>
            </a:r>
            <a:r>
              <a:rPr lang="ar-SA" b="1" dirty="0" smtClean="0"/>
              <a:t>، فإن</a:t>
            </a:r>
            <a:r>
              <a:rPr lang="ar-DZ" b="1" dirty="0" smtClean="0"/>
              <a:t> </a:t>
            </a:r>
            <a:r>
              <a:rPr lang="ar-SA" b="1" dirty="0" smtClean="0"/>
              <a:t>ذلك من شأنه أن يبدد جانبا من الموارد </a:t>
            </a:r>
            <a:r>
              <a:rPr lang="ar-SA" b="1" dirty="0" err="1" smtClean="0"/>
              <a:t>ال</a:t>
            </a:r>
            <a:r>
              <a:rPr lang="ar-DZ" b="1" dirty="0" smtClean="0"/>
              <a:t>وطن</a:t>
            </a:r>
            <a:r>
              <a:rPr lang="ar-SA" b="1" dirty="0" err="1" smtClean="0"/>
              <a:t>ية</a:t>
            </a:r>
            <a:r>
              <a:rPr lang="ar-SA" b="1" dirty="0" smtClean="0"/>
              <a:t> في أغراض غير إنتاجية، مما يقلل</a:t>
            </a:r>
            <a:r>
              <a:rPr lang="ar-DZ" b="1" dirty="0" smtClean="0"/>
              <a:t> </a:t>
            </a:r>
            <a:r>
              <a:rPr lang="ar-SA" b="1" dirty="0" smtClean="0"/>
              <a:t>من معدلات تكوين رأس المال المنتج في الاقتصاد وينتقص بالتالي من معدل الناتج</a:t>
            </a:r>
            <a:r>
              <a:rPr lang="ar-DZ" b="1" dirty="0" smtClean="0"/>
              <a:t> الوطني</a:t>
            </a:r>
            <a:r>
              <a:rPr lang="ar-SA" b="1" dirty="0" smtClean="0"/>
              <a:t>.</a:t>
            </a:r>
          </a:p>
          <a:p>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أما إذا استخدمت هذه الحصيلة في </a:t>
            </a:r>
            <a:r>
              <a:rPr lang="ar-SA" b="1" dirty="0" smtClean="0">
                <a:solidFill>
                  <a:srgbClr val="3D3DED"/>
                </a:solidFill>
              </a:rPr>
              <a:t>تمويل إنفاق إنمائي </a:t>
            </a:r>
            <a:r>
              <a:rPr lang="ar-SA" b="1" dirty="0" smtClean="0"/>
              <a:t>عام، فمن شأن ذلك</a:t>
            </a:r>
            <a:r>
              <a:rPr lang="ar-DZ" b="1" dirty="0" smtClean="0"/>
              <a:t> </a:t>
            </a:r>
            <a:r>
              <a:rPr lang="ar-SA" b="1" dirty="0" smtClean="0"/>
              <a:t>أن يسهم في تنمية الطاقة الإنتاجية للاقتصاد </a:t>
            </a:r>
            <a:r>
              <a:rPr lang="ar-DZ" b="1" dirty="0" smtClean="0"/>
              <a:t>الوطني</a:t>
            </a:r>
            <a:r>
              <a:rPr lang="ar-SA" b="1" dirty="0" smtClean="0"/>
              <a:t>، ويتوقف مدى إسهامه في</a:t>
            </a:r>
            <a:r>
              <a:rPr lang="ar-DZ" b="1" dirty="0" smtClean="0"/>
              <a:t> </a:t>
            </a:r>
            <a:r>
              <a:rPr lang="ar-SA" b="1" dirty="0" smtClean="0"/>
              <a:t>ذلك، على إنتاجية الاستثمارات التي تستخدم حصيلته في تمويلها، ومن ثم يكفل</a:t>
            </a:r>
            <a:r>
              <a:rPr lang="ar-DZ" b="1" dirty="0" smtClean="0"/>
              <a:t> </a:t>
            </a:r>
            <a:r>
              <a:rPr lang="ar-SA" b="1" dirty="0" smtClean="0"/>
              <a:t>نموا في الناتج </a:t>
            </a:r>
            <a:r>
              <a:rPr lang="ar-DZ" b="1" dirty="0" smtClean="0"/>
              <a:t>الوطني</a:t>
            </a:r>
            <a:r>
              <a:rPr lang="ar-SA" b="1" dirty="0" smtClean="0"/>
              <a:t> ويكفل عائده سداد أصل القرض وفوائده</a:t>
            </a:r>
            <a:r>
              <a:rPr lang="ar-DZ" b="1" dirty="0" smtClean="0"/>
              <a:t>.</a:t>
            </a:r>
            <a:endParaRPr lang="fr-FR" b="1" dirty="0" smtClean="0"/>
          </a:p>
          <a:p>
            <a:pPr algn="r" rtl="1">
              <a:buNone/>
            </a:pP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28736"/>
            <a:ext cx="8229600" cy="4525963"/>
          </a:xfrm>
        </p:spPr>
        <p:txBody>
          <a:bodyPr>
            <a:noAutofit/>
          </a:bodyPr>
          <a:lstStyle/>
          <a:p>
            <a:pPr algn="r" rtl="1"/>
            <a:r>
              <a:rPr lang="ar-DZ" b="1" dirty="0" smtClean="0"/>
              <a:t>أما بالنسبة </a:t>
            </a:r>
            <a:r>
              <a:rPr lang="ar-SA" b="1" dirty="0" smtClean="0"/>
              <a:t>للقروض </a:t>
            </a:r>
            <a:r>
              <a:rPr lang="ar-DZ" b="1" dirty="0" smtClean="0"/>
              <a:t>الخارجية </a:t>
            </a:r>
            <a:r>
              <a:rPr lang="ar-SA" b="1" dirty="0" smtClean="0"/>
              <a:t>فإذا أحسن استخدام </a:t>
            </a:r>
            <a:r>
              <a:rPr lang="ar-SA" b="1" dirty="0" err="1" smtClean="0"/>
              <a:t>حصيل</a:t>
            </a:r>
            <a:r>
              <a:rPr lang="ar-DZ" b="1" dirty="0" err="1" smtClean="0"/>
              <a:t>تها</a:t>
            </a:r>
            <a:r>
              <a:rPr lang="ar-SA" b="1" dirty="0" smtClean="0"/>
              <a:t> </a:t>
            </a:r>
            <a:r>
              <a:rPr lang="ar-SA" b="1" dirty="0" smtClean="0">
                <a:solidFill>
                  <a:srgbClr val="3D3DED"/>
                </a:solidFill>
              </a:rPr>
              <a:t>باستيراد سلع إنتاجية </a:t>
            </a:r>
            <a:r>
              <a:rPr lang="ar-SA" b="1" dirty="0" smtClean="0"/>
              <a:t>لأغراض التنمية</a:t>
            </a:r>
            <a:r>
              <a:rPr lang="ar-DZ" b="1" dirty="0" smtClean="0"/>
              <a:t> </a:t>
            </a:r>
            <a:r>
              <a:rPr lang="ar-SA" b="1" dirty="0" smtClean="0"/>
              <a:t>الاقتصادية، فسوف يؤدى ذلك إلى زيادة رأس المال المستخدم في المشروعات،</a:t>
            </a:r>
            <a:r>
              <a:rPr lang="ar-DZ" b="1" dirty="0" smtClean="0"/>
              <a:t> </a:t>
            </a:r>
            <a:r>
              <a:rPr lang="ar-SA" b="1" dirty="0" smtClean="0"/>
              <a:t>وبالتالي إلى زيادة العمالة والإنتاج ورفع مستوى الدخل </a:t>
            </a:r>
            <a:r>
              <a:rPr lang="ar-DZ" b="1" dirty="0" smtClean="0"/>
              <a:t>الوطني. </a:t>
            </a:r>
            <a:r>
              <a:rPr lang="ar-SA" b="1" dirty="0" smtClean="0"/>
              <a:t>وسوف يساعد أيضا في خدمة القرض لدى السداد من منتجات هذه</a:t>
            </a:r>
            <a:r>
              <a:rPr lang="ar-DZ" b="1" dirty="0" smtClean="0"/>
              <a:t> </a:t>
            </a:r>
            <a:r>
              <a:rPr lang="ar-SA" b="1" dirty="0" smtClean="0"/>
              <a:t>المشروعات، وحصيلة الصناعات التصديرية.</a:t>
            </a:r>
          </a:p>
          <a:p>
            <a:pPr algn="r" rtl="1">
              <a:buNone/>
            </a:pPr>
            <a:r>
              <a:rPr lang="ar-SA" b="1" dirty="0" smtClean="0"/>
              <a:t>أما إذا خصصت حصيلة هذا القرض </a:t>
            </a:r>
            <a:r>
              <a:rPr lang="ar-SA" b="1" dirty="0" smtClean="0">
                <a:solidFill>
                  <a:srgbClr val="3D3DED"/>
                </a:solidFill>
              </a:rPr>
              <a:t>لاستيراد سلع استهلاكية</a:t>
            </a:r>
            <a:r>
              <a:rPr lang="ar-SA" b="1" dirty="0" smtClean="0"/>
              <a:t>، فإن ذلك لن</a:t>
            </a:r>
            <a:r>
              <a:rPr lang="ar-DZ" b="1" dirty="0" smtClean="0"/>
              <a:t> </a:t>
            </a:r>
            <a:r>
              <a:rPr lang="ar-SA" b="1" dirty="0" smtClean="0"/>
              <a:t>يضيف شيئا إلى الطاقة الإنتاجية للاقتصاد </a:t>
            </a:r>
            <a:r>
              <a:rPr lang="ar-DZ" b="1" dirty="0" smtClean="0"/>
              <a:t>الوطني</a:t>
            </a:r>
            <a:r>
              <a:rPr lang="ar-SA" b="1" dirty="0" smtClean="0"/>
              <a:t>، فضلا</a:t>
            </a:r>
            <a:r>
              <a:rPr lang="ar-DZ" b="1" dirty="0" smtClean="0"/>
              <a:t> </a:t>
            </a:r>
            <a:r>
              <a:rPr lang="ar-SA" b="1" dirty="0" smtClean="0"/>
              <a:t>عما يحمله لهذا الاقتصاد</a:t>
            </a:r>
            <a:r>
              <a:rPr lang="ar-DZ" b="1" dirty="0" smtClean="0"/>
              <a:t> </a:t>
            </a:r>
            <a:r>
              <a:rPr lang="ar-SA" b="1" dirty="0" smtClean="0"/>
              <a:t>من أعباء سداد القرض وفوائده.</a:t>
            </a:r>
            <a:endParaRPr lang="fr-FR" b="1" dirty="0" smtClean="0"/>
          </a:p>
          <a:p>
            <a:pPr algn="r" rtl="1"/>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5-2- الآثار التوزيعية للقروض العامة</a:t>
            </a:r>
            <a:endParaRPr lang="fr-FR" sz="3600" b="1" dirty="0" smtClean="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تحدث القروض العامة آثارا توزيعية بين أبناء الجيل الواحد وبين الأجيال المختلفة.</a:t>
            </a:r>
          </a:p>
          <a:p>
            <a:pPr algn="r" rtl="1"/>
            <a:r>
              <a:rPr lang="ar-SY" b="1" dirty="0" smtClean="0">
                <a:solidFill>
                  <a:srgbClr val="3D3DED"/>
                </a:solidFill>
              </a:rPr>
              <a:t>توزيع الأعباء المالية بين طبقات المجتمع</a:t>
            </a:r>
            <a:r>
              <a:rPr lang="ar-SY" b="1" dirty="0" smtClean="0"/>
              <a:t>: ويختلف ذلك تبعاً لنوع القرض وإنتاجيته. ففي القروض الداخلية التي تغطى من قبل الأفراد يخفف الدين العام العبء الضريبي عن الطبقة الفقيرة إذا كانت الدولة تعتمد في تمويل نفقاتها على الضرائب بنسبة كبيرة وذلك على اعتبار أن شراء سندات الدين العام يكون من قبل الطبقة الغنية المدخرة.</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48</a:t>
            </a:fld>
            <a:endParaRPr lang="fr-F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Y" b="1" dirty="0" smtClean="0"/>
              <a:t>وهنا لابد من استخدام القرض في الإنفاق على المشروعات الاستثمارية وليس كإنفاق استهلاكي لأن الدولة لو فعلت ذلك لاضطرت حين تسديد القرض إلى فرض ضرائب جديدة مما يزيد العبء على الطبقة الفقيرة وخاصة إذا كان النظام الضريبي </a:t>
            </a:r>
            <a:r>
              <a:rPr lang="ar-DZ" b="1" dirty="0" smtClean="0"/>
              <a:t>تنازليا (</a:t>
            </a:r>
            <a:r>
              <a:rPr lang="ar-SY" b="1" dirty="0" smtClean="0"/>
              <a:t>يعتمد على الضرائب غير المباشرة</a:t>
            </a:r>
            <a:r>
              <a:rPr lang="ar-DZ" b="1" dirty="0" smtClean="0"/>
              <a:t>)</a:t>
            </a:r>
            <a:r>
              <a:rPr lang="ar-SY"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49</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1-2- الأساس القانوني للقرض العام</a:t>
            </a:r>
            <a:endParaRPr lang="fr-FR" sz="3600" dirty="0"/>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نظرا لأهمية القروض العامة وخطورتها </a:t>
            </a:r>
            <a:r>
              <a:rPr lang="ar-DZ" b="1" dirty="0" smtClean="0"/>
              <a:t>(كونها تؤدي إلى ارتباط الدولة بالتزامات مالية لعدة سنوات مقبلة تتمثل في أداء الفوائد السنوية وأقساط استهلاك الدين) </a:t>
            </a:r>
            <a:r>
              <a:rPr lang="ar-SA" b="1" dirty="0" smtClean="0"/>
              <a:t>فإنها تتطلب موافقة السلطة</a:t>
            </a:r>
            <a:r>
              <a:rPr lang="ar-DZ" b="1" dirty="0" smtClean="0"/>
              <a:t> </a:t>
            </a:r>
            <a:r>
              <a:rPr lang="ar-SA" b="1" dirty="0" smtClean="0"/>
              <a:t>التشريعية عليها، أي أن تصدر بقانون، وإذا كانت القواعد الدستورية تتطلب صدور</a:t>
            </a:r>
            <a:r>
              <a:rPr lang="ar-DZ" b="1" dirty="0" smtClean="0"/>
              <a:t> </a:t>
            </a:r>
            <a:r>
              <a:rPr lang="ar-SA" b="1" dirty="0" smtClean="0"/>
              <a:t>القرض بقانون، فإن </a:t>
            </a:r>
            <a:r>
              <a:rPr lang="ar-DZ" b="1" dirty="0" smtClean="0"/>
              <a:t>ذلك </a:t>
            </a:r>
            <a:r>
              <a:rPr lang="ar-SA" b="1" dirty="0" smtClean="0"/>
              <a:t>لا يعدو أن يكون قانونا من الناحية الشكلية</a:t>
            </a:r>
            <a:r>
              <a:rPr lang="ar-DZ" b="1" dirty="0" smtClean="0"/>
              <a:t> لأنه لا يعني أكثر من الإذن للحكومة بعقد القرض.</a:t>
            </a:r>
          </a:p>
          <a:p>
            <a:pPr algn="r" rtl="1">
              <a:buNone/>
            </a:pPr>
            <a:r>
              <a:rPr lang="ar-SA" b="1" dirty="0" smtClean="0"/>
              <a:t>ويرجع اشتراط موافقة السلطة التشريعية إلى أسباب اقتصادية</a:t>
            </a:r>
            <a:r>
              <a:rPr lang="ar-DZ" b="1" dirty="0" smtClean="0"/>
              <a:t> </a:t>
            </a:r>
            <a:r>
              <a:rPr lang="ar-SA" b="1" dirty="0" smtClean="0"/>
              <a:t>وسياسية أهمها:</a:t>
            </a:r>
            <a:endParaRPr lang="fr-FR"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a:t>
            </a:fld>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SY" b="1" dirty="0" smtClean="0">
                <a:solidFill>
                  <a:srgbClr val="3D3DED"/>
                </a:solidFill>
              </a:rPr>
              <a:t>توزيع الأعباء المالية بين أجيال مختلفة</a:t>
            </a:r>
            <a:r>
              <a:rPr lang="ar-SY" b="1" dirty="0" smtClean="0"/>
              <a:t>: </a:t>
            </a:r>
            <a:r>
              <a:rPr lang="ar-SA" b="1" dirty="0" smtClean="0"/>
              <a:t>عادة ما يتم الاقتراض في وقت ويتم السداد في زمن آخر تال له، </a:t>
            </a:r>
            <a:r>
              <a:rPr lang="ar-SY" b="1" dirty="0" smtClean="0"/>
              <a:t>فإذا أنفقت الدولة أموال القرض العام في أغراض استهلاكية فيعني ذلك أن الجيل </a:t>
            </a:r>
            <a:r>
              <a:rPr lang="ar-SA" b="1" dirty="0" smtClean="0"/>
              <a:t>الذي حدث في ظله الاقتراض </a:t>
            </a:r>
            <a:r>
              <a:rPr lang="ar-DZ" b="1" dirty="0" smtClean="0"/>
              <a:t>هو الذي </a:t>
            </a:r>
            <a:r>
              <a:rPr lang="ar-SA" b="1" dirty="0" smtClean="0"/>
              <a:t>يستفيد بالأموال المقترضة </a:t>
            </a:r>
            <a:r>
              <a:rPr lang="ar-SY" b="1" dirty="0" smtClean="0"/>
              <a:t>أما</a:t>
            </a:r>
            <a:r>
              <a:rPr lang="ar-SA" b="1" dirty="0" smtClean="0"/>
              <a:t> الجيل التالي له فإن</a:t>
            </a:r>
            <a:r>
              <a:rPr lang="ar-DZ" b="1" dirty="0" smtClean="0"/>
              <a:t>ه </a:t>
            </a:r>
            <a:r>
              <a:rPr lang="ar-SA" b="1" dirty="0" smtClean="0"/>
              <a:t>هو الذي يتحمل أعباء خدمة هذه القروض بالاقتطاع من </a:t>
            </a:r>
            <a:r>
              <a:rPr lang="ar-SA" b="1" dirty="0" err="1" smtClean="0"/>
              <a:t>ال</a:t>
            </a:r>
            <a:r>
              <a:rPr lang="ar-EG" b="1" dirty="0" smtClean="0"/>
              <a:t>أ</a:t>
            </a:r>
            <a:r>
              <a:rPr lang="ar-SA" b="1" dirty="0" smtClean="0"/>
              <a:t>موال المتاحة للإنفاق على الخدمات اللازمة له، </a:t>
            </a:r>
            <a:r>
              <a:rPr lang="ar-SY" b="1" dirty="0" smtClean="0"/>
              <a:t>باعتباره</a:t>
            </a:r>
            <a:r>
              <a:rPr lang="ar-DZ" b="1" dirty="0" smtClean="0"/>
              <a:t>ا</a:t>
            </a:r>
            <a:r>
              <a:rPr lang="ar-SY" b="1" dirty="0" smtClean="0"/>
              <a:t> </a:t>
            </a:r>
            <a:r>
              <a:rPr lang="ar-SY" b="1" dirty="0" err="1" smtClean="0"/>
              <a:t>قر</a:t>
            </a:r>
            <a:r>
              <a:rPr lang="ar-DZ" b="1" dirty="0" smtClean="0"/>
              <a:t>و</a:t>
            </a:r>
            <a:r>
              <a:rPr lang="ar-SY" b="1" dirty="0" err="1" smtClean="0"/>
              <a:t>ضاً</a:t>
            </a:r>
            <a:r>
              <a:rPr lang="ar-SY" b="1" dirty="0" smtClean="0"/>
              <a:t> غير منتج</a:t>
            </a:r>
            <a:r>
              <a:rPr lang="ar-DZ" b="1" dirty="0" smtClean="0"/>
              <a:t>ة</a:t>
            </a:r>
            <a:r>
              <a:rPr lang="ar-SY" b="1" dirty="0" smtClean="0"/>
              <a:t> مما يؤدي بالدولة إلى زيادة عبء الضرائب فيصبح الدين العام وكأنه ضريبة مؤجلة.</a:t>
            </a:r>
            <a:endParaRPr lang="ar-DZ" b="1" dirty="0" smtClean="0"/>
          </a:p>
          <a:p>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50</a:t>
            </a:fld>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أما </a:t>
            </a:r>
            <a:r>
              <a:rPr lang="ar-SA" b="1" dirty="0" smtClean="0"/>
              <a:t>إذا استخدمت </a:t>
            </a:r>
            <a:r>
              <a:rPr lang="ar-DZ" b="1" dirty="0" smtClean="0"/>
              <a:t>حصيلة القروض العامة </a:t>
            </a:r>
            <a:r>
              <a:rPr lang="ar-SA" b="1" dirty="0" smtClean="0"/>
              <a:t>في الإنفاق على المشروعات الاستثمارية التي </a:t>
            </a:r>
            <a:r>
              <a:rPr lang="ar-EG" b="1" dirty="0" smtClean="0"/>
              <a:t>يطول أمد</a:t>
            </a:r>
            <a:r>
              <a:rPr lang="ar-SA" b="1" dirty="0" smtClean="0"/>
              <a:t> الانتفاع </a:t>
            </a:r>
            <a:r>
              <a:rPr lang="ar-SA" b="1" dirty="0" err="1" smtClean="0"/>
              <a:t>بها</a:t>
            </a:r>
            <a:r>
              <a:rPr lang="ar-SA" b="1" dirty="0" smtClean="0"/>
              <a:t> </a:t>
            </a:r>
            <a:r>
              <a:rPr lang="ar-EG" b="1" dirty="0" smtClean="0"/>
              <a:t>إلى</a:t>
            </a:r>
            <a:r>
              <a:rPr lang="ar-SA" b="1" dirty="0" smtClean="0"/>
              <a:t> سنوات تزيد عن سنوات سداد القرض،</a:t>
            </a:r>
            <a:r>
              <a:rPr lang="ar-DZ" b="1" dirty="0" smtClean="0"/>
              <a:t> ف</a:t>
            </a:r>
            <a:r>
              <a:rPr lang="ar-SA" b="1" dirty="0" smtClean="0"/>
              <a:t>يمكن القول أن الجيل التالي </a:t>
            </a:r>
            <a:r>
              <a:rPr lang="ar-DZ" b="1" dirty="0" smtClean="0"/>
              <a:t>هو الذي </a:t>
            </a:r>
            <a:r>
              <a:rPr lang="ar-DZ" b="1" dirty="0" err="1" smtClean="0"/>
              <a:t>ي</a:t>
            </a:r>
            <a:r>
              <a:rPr lang="ar-SA" b="1" dirty="0" err="1" smtClean="0"/>
              <a:t>نتفع</a:t>
            </a:r>
            <a:r>
              <a:rPr lang="ar-SA" b="1" dirty="0" smtClean="0"/>
              <a:t> بالقروض</a:t>
            </a:r>
            <a:r>
              <a:rPr lang="ar-DZ" b="1" dirty="0" smtClean="0"/>
              <a:t>، لأن </a:t>
            </a:r>
            <a:r>
              <a:rPr lang="ar-SY" b="1" dirty="0" smtClean="0"/>
              <a:t>الجيل الذي اشترى السندات لا يفيد من القرض إلا بصورة جزئية</a:t>
            </a:r>
            <a:r>
              <a:rPr lang="ar-DZ" b="1" dirty="0" smtClean="0"/>
              <a:t>،</a:t>
            </a:r>
            <a:r>
              <a:rPr lang="ar-SY" b="1" dirty="0" smtClean="0"/>
              <a:t> لأن تنفيذ المشروعات الاستثمارية يستغرق وقتاً طويلاً. أما الجيل التالي فلا تلقى على عاتقه أعباء كبيرة لأن الدولة سوف تسدد القرض من الإيرادات التي تحققت من المشروعات الاستثمارية.</a:t>
            </a:r>
            <a:endParaRPr lang="ar-DZ" b="1" dirty="0" smtClean="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51</a:t>
            </a:fld>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5-3- الأثر على المستوى العام للأسعار</a:t>
            </a:r>
            <a:endParaRPr lang="fr-FR" sz="4000" dirty="0"/>
          </a:p>
        </p:txBody>
      </p:sp>
      <p:sp>
        <p:nvSpPr>
          <p:cNvPr id="3" name="Espace réservé du contenu 2"/>
          <p:cNvSpPr>
            <a:spLocks noGrp="1"/>
          </p:cNvSpPr>
          <p:nvPr>
            <p:ph idx="1"/>
          </p:nvPr>
        </p:nvSpPr>
        <p:spPr>
          <a:xfrm>
            <a:off x="457200" y="1403367"/>
            <a:ext cx="8229600" cy="4525963"/>
          </a:xfrm>
        </p:spPr>
        <p:txBody>
          <a:bodyPr>
            <a:noAutofit/>
          </a:bodyPr>
          <a:lstStyle/>
          <a:p>
            <a:pPr algn="r" rtl="1">
              <a:buNone/>
            </a:pPr>
            <a:r>
              <a:rPr lang="ar-SA" b="1" dirty="0" smtClean="0"/>
              <a:t>تستخدم الدولة القرض العام </a:t>
            </a:r>
            <a:r>
              <a:rPr lang="ar-SA" b="1" dirty="0" smtClean="0">
                <a:solidFill>
                  <a:srgbClr val="3D3DED"/>
                </a:solidFill>
              </a:rPr>
              <a:t>لمعالجة أزمة التضخم </a:t>
            </a:r>
            <a:r>
              <a:rPr lang="ar-SA" b="1" dirty="0" smtClean="0"/>
              <a:t>وذلك بامتصاص جزء من القوة الشرائية الزائدة عن السوق رغبة في ضغط الطلب الفعلي إلى المستوى الذي يكفي </a:t>
            </a:r>
            <a:r>
              <a:rPr lang="ar-DZ" b="1" dirty="0" smtClean="0"/>
              <a:t>فقط</a:t>
            </a:r>
            <a:r>
              <a:rPr lang="ar-SA" b="1" dirty="0" smtClean="0"/>
              <a:t> لضمان التشغيل الكامل والذي يمنع التضخم على أن تقوم الدولة برد قيمة القرض بعد أن تتمكن من القضاء على الموجة التضخمية.</a:t>
            </a:r>
            <a:endParaRPr lang="ar-DZ" b="1" dirty="0" smtClean="0"/>
          </a:p>
          <a:p>
            <a:pPr algn="r" rtl="1">
              <a:buNone/>
            </a:pPr>
            <a:r>
              <a:rPr lang="ar-DZ" b="1" dirty="0" smtClean="0"/>
              <a:t>في المقابل قد </a:t>
            </a:r>
            <a:r>
              <a:rPr lang="ar-DZ" b="1" dirty="0" smtClean="0">
                <a:solidFill>
                  <a:srgbClr val="3D3DED"/>
                </a:solidFill>
              </a:rPr>
              <a:t>تؤدي القروض العامة أحيانا إلى التضخم</a:t>
            </a:r>
            <a:r>
              <a:rPr lang="ar-DZ" b="1" dirty="0" smtClean="0"/>
              <a:t>، وذلك عندما لا تستطيع الدولة زيادة إنتاجها بما يقابل زيادة </a:t>
            </a:r>
            <a:r>
              <a:rPr lang="ar-SA" b="1" dirty="0" smtClean="0"/>
              <a:t>القوة الشرائية </a:t>
            </a:r>
            <a:r>
              <a:rPr lang="ar-DZ" b="1" dirty="0" smtClean="0"/>
              <a:t>المتولدة من إنفاق حصيلة القروض. </a:t>
            </a:r>
            <a:r>
              <a:rPr lang="ar-SA" b="1" dirty="0" smtClean="0"/>
              <a:t>وينبغي التفرقة في هذا الصدد بين نوعين من القروض، وهما القروض</a:t>
            </a:r>
            <a:r>
              <a:rPr lang="ar-DZ" b="1" dirty="0" smtClean="0"/>
              <a:t> </a:t>
            </a:r>
            <a:r>
              <a:rPr lang="ar-SA" b="1" dirty="0" smtClean="0"/>
              <a:t>الحقيقية والقروض الصورية.</a:t>
            </a:r>
            <a:endParaRPr lang="ar-DZ"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52</a:t>
            </a:fld>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6526"/>
            <a:ext cx="8229600" cy="4525963"/>
          </a:xfrm>
        </p:spPr>
        <p:txBody>
          <a:bodyPr>
            <a:noAutofit/>
          </a:bodyPr>
          <a:lstStyle/>
          <a:p>
            <a:pPr algn="r" rtl="1">
              <a:buNone/>
            </a:pPr>
            <a:r>
              <a:rPr lang="ar-SA" b="1" dirty="0" smtClean="0"/>
              <a:t>و</a:t>
            </a:r>
            <a:r>
              <a:rPr lang="ar-SA" b="1" dirty="0" smtClean="0">
                <a:solidFill>
                  <a:srgbClr val="3D3DED"/>
                </a:solidFill>
              </a:rPr>
              <a:t>القروض الحقيقية </a:t>
            </a:r>
            <a:r>
              <a:rPr lang="ar-SA" b="1" dirty="0" smtClean="0"/>
              <a:t>هي تلك القروض التي تحصل عليها الدولة من</a:t>
            </a:r>
            <a:r>
              <a:rPr lang="ar-DZ" b="1" dirty="0" smtClean="0"/>
              <a:t> </a:t>
            </a:r>
            <a:r>
              <a:rPr lang="ar-SA" b="1" dirty="0" smtClean="0"/>
              <a:t>الجمهور والمؤسسات المالية غير المصرفية</a:t>
            </a:r>
            <a:r>
              <a:rPr lang="ar-DZ" b="1" dirty="0" smtClean="0"/>
              <a:t>، وتتميز بأن </a:t>
            </a:r>
            <a:r>
              <a:rPr lang="ar-SA" b="1" dirty="0" smtClean="0"/>
              <a:t>حصيلتها تؤدى إلى</a:t>
            </a:r>
            <a:r>
              <a:rPr lang="ar-DZ" b="1" dirty="0" smtClean="0"/>
              <a:t> </a:t>
            </a:r>
            <a:r>
              <a:rPr lang="ar-SA" b="1" dirty="0" smtClean="0"/>
              <a:t>تحويل جانب من الموارد الحقيقية المتاحة للاستثمار الخاص إلى الدولة، دون أن</a:t>
            </a:r>
            <a:r>
              <a:rPr lang="ar-DZ" b="1" dirty="0" smtClean="0"/>
              <a:t> </a:t>
            </a:r>
            <a:r>
              <a:rPr lang="ar-SA" b="1" dirty="0" smtClean="0"/>
              <a:t>يؤثر ذلك في الأسعار</a:t>
            </a:r>
            <a:r>
              <a:rPr lang="ar-DZ" b="1" dirty="0" smtClean="0"/>
              <a:t>، لأنها </a:t>
            </a:r>
            <a:r>
              <a:rPr lang="ar-SA" b="1" dirty="0" smtClean="0"/>
              <a:t>لا تنطوي</a:t>
            </a:r>
            <a:r>
              <a:rPr lang="ar-DZ" b="1" dirty="0" smtClean="0"/>
              <a:t> </a:t>
            </a:r>
            <a:r>
              <a:rPr lang="ar-SA" b="1" dirty="0" smtClean="0"/>
              <a:t>على زيادة كمية النقد والائتمان</a:t>
            </a:r>
            <a:r>
              <a:rPr lang="ar-DZ" b="1" dirty="0" smtClean="0"/>
              <a:t>. </a:t>
            </a:r>
            <a:r>
              <a:rPr lang="ar-SA" b="1" dirty="0" smtClean="0"/>
              <a:t>أما</a:t>
            </a:r>
            <a:r>
              <a:rPr lang="ar-DZ" b="1" dirty="0" smtClean="0"/>
              <a:t> </a:t>
            </a:r>
            <a:r>
              <a:rPr lang="ar-SA" b="1" dirty="0" smtClean="0">
                <a:solidFill>
                  <a:srgbClr val="3D3DED"/>
                </a:solidFill>
              </a:rPr>
              <a:t>القروض الصورية </a:t>
            </a:r>
            <a:r>
              <a:rPr lang="ar-SA" b="1" dirty="0" smtClean="0"/>
              <a:t>فهي تلك القروض التي تحصل عليها الدولة من البنك</a:t>
            </a:r>
            <a:r>
              <a:rPr lang="ar-DZ" b="1" dirty="0" smtClean="0"/>
              <a:t> </a:t>
            </a:r>
            <a:r>
              <a:rPr lang="ar-SA" b="1" dirty="0" smtClean="0"/>
              <a:t>المركزي </a:t>
            </a:r>
            <a:r>
              <a:rPr lang="ar-DZ" b="1" dirty="0" smtClean="0"/>
              <a:t>الذي </a:t>
            </a:r>
            <a:r>
              <a:rPr lang="ar-SA" b="1" dirty="0" smtClean="0"/>
              <a:t>يقوم بشراء</a:t>
            </a:r>
            <a:r>
              <a:rPr lang="ar-DZ" b="1" dirty="0" smtClean="0"/>
              <a:t> </a:t>
            </a:r>
            <a:r>
              <a:rPr lang="ar-SA" b="1" dirty="0" smtClean="0"/>
              <a:t>سنداتها</a:t>
            </a:r>
            <a:r>
              <a:rPr lang="ar-DZ" b="1" dirty="0" smtClean="0"/>
              <a:t> في مقابل</a:t>
            </a:r>
            <a:r>
              <a:rPr lang="ar-SA" b="1" dirty="0" smtClean="0"/>
              <a:t> إصدار نقود جديدة بقيمتها</a:t>
            </a:r>
            <a:r>
              <a:rPr lang="ar-DZ" b="1" dirty="0" smtClean="0"/>
              <a:t>، أ</a:t>
            </a:r>
            <a:r>
              <a:rPr lang="ar-SA" b="1" dirty="0" smtClean="0"/>
              <a:t>و</a:t>
            </a:r>
            <a:r>
              <a:rPr lang="ar-DZ" b="1" dirty="0" smtClean="0"/>
              <a:t> </a:t>
            </a:r>
            <a:r>
              <a:rPr lang="ar-SA" b="1" dirty="0" smtClean="0"/>
              <a:t>من البنوك التجارية</a:t>
            </a:r>
            <a:r>
              <a:rPr lang="ar-DZ" b="1" dirty="0" smtClean="0"/>
              <a:t> التي </a:t>
            </a:r>
            <a:r>
              <a:rPr lang="ar-SA" b="1" dirty="0" smtClean="0"/>
              <a:t>تقوم عند شراء السندات</a:t>
            </a:r>
            <a:r>
              <a:rPr lang="ar-DZ" b="1" dirty="0" smtClean="0"/>
              <a:t> </a:t>
            </a:r>
            <a:r>
              <a:rPr lang="ar-SA" b="1" dirty="0" smtClean="0"/>
              <a:t>الحكومية بالتوسع في خلق نقود الودائع، </a:t>
            </a:r>
            <a:r>
              <a:rPr lang="ar-SA" b="1" dirty="0" err="1" smtClean="0"/>
              <a:t>و</a:t>
            </a:r>
            <a:r>
              <a:rPr lang="ar-DZ" b="1" dirty="0" smtClean="0"/>
              <a:t>كلا الحالتان </a:t>
            </a:r>
            <a:r>
              <a:rPr lang="ar-SA" b="1" dirty="0" smtClean="0"/>
              <a:t>لا تختلف</a:t>
            </a:r>
            <a:r>
              <a:rPr lang="ar-DZ" b="1" dirty="0" err="1" smtClean="0"/>
              <a:t>ان</a:t>
            </a:r>
            <a:r>
              <a:rPr lang="ar-SA" b="1" dirty="0" smtClean="0"/>
              <a:t> في جوهره</a:t>
            </a:r>
            <a:r>
              <a:rPr lang="ar-DZ" b="1" dirty="0" smtClean="0"/>
              <a:t>م</a:t>
            </a:r>
            <a:r>
              <a:rPr lang="ar-SA" b="1" dirty="0" smtClean="0"/>
              <a:t>ا عن الإصدار النقدي الجديد</a:t>
            </a:r>
            <a:r>
              <a:rPr lang="ar-DZ" b="1" dirty="0" smtClean="0"/>
              <a:t> كونهما </a:t>
            </a:r>
            <a:r>
              <a:rPr lang="ar-SA" b="1" dirty="0" smtClean="0"/>
              <a:t>تؤد</a:t>
            </a:r>
            <a:r>
              <a:rPr lang="ar-DZ" b="1" dirty="0" err="1" smtClean="0"/>
              <a:t>يان</a:t>
            </a:r>
            <a:r>
              <a:rPr lang="ar-SA" b="1" dirty="0" smtClean="0"/>
              <a:t> إلى زيادة كمية</a:t>
            </a:r>
            <a:r>
              <a:rPr lang="ar-DZ" b="1" dirty="0" smtClean="0"/>
              <a:t> </a:t>
            </a:r>
            <a:r>
              <a:rPr lang="ar-SA" b="1" dirty="0" smtClean="0"/>
              <a:t>النقد</a:t>
            </a:r>
            <a:r>
              <a:rPr lang="ar-DZ" b="1" dirty="0" smtClean="0"/>
              <a:t> دون أن يقابل ذلك زيادة في الإنتاج.</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53</a:t>
            </a:fld>
            <a:endParaRPr lang="fr-F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وتتوقف آثار </a:t>
            </a:r>
            <a:r>
              <a:rPr lang="ar-DZ" b="1" dirty="0" err="1" smtClean="0"/>
              <a:t>ال</a:t>
            </a:r>
            <a:r>
              <a:rPr lang="ar-SA" b="1" dirty="0" smtClean="0"/>
              <a:t>قروض </a:t>
            </a:r>
            <a:r>
              <a:rPr lang="ar-DZ" b="1" dirty="0" err="1" smtClean="0"/>
              <a:t>ال</a:t>
            </a:r>
            <a:r>
              <a:rPr lang="ar-SA" b="1" dirty="0" smtClean="0"/>
              <a:t>صورية على حالة النشاط الاقتصادي، ففي</a:t>
            </a:r>
            <a:r>
              <a:rPr lang="ar-DZ" b="1" dirty="0" smtClean="0"/>
              <a:t> </a:t>
            </a:r>
            <a:r>
              <a:rPr lang="ar-SA" b="1" dirty="0" smtClean="0"/>
              <a:t>البلاد المتقدمة حيث تملك جهازا إنتاجيا مرنا </a:t>
            </a:r>
            <a:r>
              <a:rPr lang="ar-DZ" b="1" dirty="0" smtClean="0"/>
              <a:t>يمكن</a:t>
            </a:r>
            <a:r>
              <a:rPr lang="ar-SA" b="1" dirty="0" smtClean="0"/>
              <a:t> </a:t>
            </a:r>
            <a:r>
              <a:rPr lang="ar-DZ" b="1" dirty="0" smtClean="0"/>
              <a:t>اللجوء</a:t>
            </a:r>
            <a:r>
              <a:rPr lang="ar-SA" b="1" dirty="0" smtClean="0"/>
              <a:t> لمثل هذه القروض في</a:t>
            </a:r>
            <a:r>
              <a:rPr lang="ar-DZ" b="1" dirty="0" smtClean="0"/>
              <a:t> </a:t>
            </a:r>
            <a:r>
              <a:rPr lang="ar-SA" b="1" dirty="0" smtClean="0"/>
              <a:t>فترات الركود الاقتصادي</a:t>
            </a:r>
            <a:r>
              <a:rPr lang="ar-DZ" b="1" dirty="0" smtClean="0"/>
              <a:t> دون حدوث زيادة في المستوى العام للأسعار</a:t>
            </a:r>
            <a:r>
              <a:rPr lang="ar-SA" b="1" dirty="0" smtClean="0"/>
              <a:t>.</a:t>
            </a:r>
          </a:p>
          <a:p>
            <a:pPr algn="r" rtl="1">
              <a:buNone/>
            </a:pPr>
            <a:r>
              <a:rPr lang="ar-SA" b="1" dirty="0" smtClean="0"/>
              <a:t>أما في البلاد النامية، حيث لا يتمتع جهازها الإنتاجي بهذه </a:t>
            </a:r>
            <a:r>
              <a:rPr lang="ar-DZ" b="1" dirty="0" smtClean="0"/>
              <a:t>ا</a:t>
            </a:r>
            <a:r>
              <a:rPr lang="ar-SA" b="1" dirty="0" smtClean="0"/>
              <a:t>لمرونة، بحيث</a:t>
            </a:r>
            <a:r>
              <a:rPr lang="ar-DZ" b="1" dirty="0" smtClean="0"/>
              <a:t> </a:t>
            </a:r>
            <a:r>
              <a:rPr lang="ar-SA" b="1" dirty="0" smtClean="0"/>
              <a:t>يستطيع تشغيل مواردها الإنتاجية المتاحة تشغيلا كاملا، فلا يؤدى مثل هذا النوع</a:t>
            </a:r>
            <a:r>
              <a:rPr lang="ar-DZ" b="1" dirty="0" smtClean="0"/>
              <a:t> </a:t>
            </a:r>
            <a:r>
              <a:rPr lang="ar-SA" b="1" dirty="0" smtClean="0"/>
              <a:t>من القروض إلا إلى ارتفاع تضخمي في الأسعار</a:t>
            </a:r>
            <a:r>
              <a:rPr lang="ar-DZ"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54</a:t>
            </a:fld>
            <a:endParaRPr lang="fr-F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sz="4000" b="1" dirty="0" smtClean="0">
                <a:solidFill>
                  <a:srgbClr val="FF0000"/>
                </a:solidFill>
              </a:rPr>
              <a:t>5-4- الأثر على الملاءة المالية للدولة ومقدرتها </a:t>
            </a:r>
            <a:r>
              <a:rPr lang="ar-DZ" sz="4000" b="1" dirty="0" err="1" smtClean="0">
                <a:solidFill>
                  <a:srgbClr val="FF0000"/>
                </a:solidFill>
              </a:rPr>
              <a:t>الاقتراضية</a:t>
            </a:r>
            <a:endParaRPr lang="fr-FR" sz="4000" dirty="0"/>
          </a:p>
        </p:txBody>
      </p:sp>
      <p:sp>
        <p:nvSpPr>
          <p:cNvPr id="3" name="Espace réservé du contenu 2"/>
          <p:cNvSpPr>
            <a:spLocks noGrp="1"/>
          </p:cNvSpPr>
          <p:nvPr>
            <p:ph idx="1"/>
          </p:nvPr>
        </p:nvSpPr>
        <p:spPr>
          <a:xfrm>
            <a:off x="457200" y="1387792"/>
            <a:ext cx="8229600" cy="4525963"/>
          </a:xfrm>
        </p:spPr>
        <p:txBody>
          <a:bodyPr>
            <a:noAutofit/>
          </a:bodyPr>
          <a:lstStyle/>
          <a:p>
            <a:pPr algn="r" rtl="1"/>
            <a:r>
              <a:rPr lang="ar-DZ" b="1" dirty="0" smtClean="0"/>
              <a:t>يترتب عن القروض العامة عبء ثقيل على الميزانية، يتمثل في قيمة الفوائد السنوية ونظرا لكون هذه الأخيرة تندرج في عداد النفقات الجارية، فكثيرا ما تساهم في تفاقم العجز الجاري.</a:t>
            </a:r>
          </a:p>
          <a:p>
            <a:pPr algn="r" rtl="1"/>
            <a:r>
              <a:rPr lang="ar-SA" b="1" dirty="0" smtClean="0"/>
              <a:t>التوسع الكبير في </a:t>
            </a:r>
            <a:r>
              <a:rPr lang="ar-SA" b="1" dirty="0" err="1" smtClean="0"/>
              <a:t>الإقتراض</a:t>
            </a:r>
            <a:r>
              <a:rPr lang="ar-SA" b="1" dirty="0" smtClean="0"/>
              <a:t> العام يؤدي إلى تضخم العجز في الميزانية وتنامي أرصدة الديْن العام، ومن ثم إلى استنفاد الحيز المتاح للحفز المالي (الاقتراض مجددا لتمويل </a:t>
            </a:r>
            <a:r>
              <a:rPr lang="ar-SA" b="1" dirty="0" err="1" smtClean="0"/>
              <a:t>الانفاق</a:t>
            </a:r>
            <a:r>
              <a:rPr lang="ar-SA" b="1" dirty="0" smtClean="0"/>
              <a:t> العام)</a:t>
            </a:r>
            <a:r>
              <a:rPr lang="ar-DZ" b="1" dirty="0" smtClean="0"/>
              <a:t>، بحيث إذا تعرضت الدولة لأزمة مالية أو كارثة طبيعية أو واجهت أي عجز طارئ على الميزانية، فإنها لا تستطيع بسهولة أن تلجأ إلى الاقتراض من جديد.</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55</a:t>
            </a:fld>
            <a:endParaRPr lang="fr-F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t>تؤدي القروض الخارجية إلى عجز في ميزان المدفوعات عندما يحدث التدفق العكسي للموارد، وإلى </a:t>
            </a:r>
            <a:r>
              <a:rPr lang="ar-SA" b="1" dirty="0" smtClean="0"/>
              <a:t>زيادة حساسية الاقتصاد للهزات الخارجية</a:t>
            </a:r>
            <a:r>
              <a:rPr lang="ar-DZ" b="1" dirty="0" smtClean="0"/>
              <a:t>، خاصة </a:t>
            </a:r>
            <a:r>
              <a:rPr lang="ar-SA" b="1" dirty="0" smtClean="0"/>
              <a:t>في حالة تملك الأجانب لنسب</a:t>
            </a:r>
            <a:r>
              <a:rPr lang="ar-DZ" b="1" dirty="0" smtClean="0"/>
              <a:t> </a:t>
            </a:r>
            <a:r>
              <a:rPr lang="ar-SA" b="1" dirty="0" smtClean="0"/>
              <a:t>كبيرة من أصول الدين العام</a:t>
            </a:r>
            <a:r>
              <a:rPr lang="ar-DZ" b="1" dirty="0" smtClean="0"/>
              <a:t>. كما تؤدي أيضا (القروض الخارجية) إلى تراكم </a:t>
            </a:r>
            <a:r>
              <a:rPr lang="ar-DZ" b="1" dirty="0" err="1" smtClean="0"/>
              <a:t>ا</a:t>
            </a:r>
            <a:r>
              <a:rPr lang="ar-SY" b="1" dirty="0" smtClean="0"/>
              <a:t>لدين العام الخارجي، </a:t>
            </a:r>
            <a:r>
              <a:rPr lang="ar-DZ" b="1" dirty="0" smtClean="0"/>
              <a:t>وما يستتبع ذلك من </a:t>
            </a:r>
            <a:r>
              <a:rPr lang="ar-SY" b="1" dirty="0" smtClean="0"/>
              <a:t>سيطرة الجهات الدائنة، سواء كانت حكومات أو مؤسسات مالية دولية، على الدولة المدينة، مما يفقد هذه الأخيرة بعض سلطاتها واستقلالها وقدرتها على إدارة اقتصادها وفقاً لمصلحتها الوطنية.</a:t>
            </a:r>
            <a:endParaRPr lang="fr-FR" b="1" dirty="0" smtClean="0"/>
          </a:p>
          <a:p>
            <a:pPr algn="r" rtl="1"/>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56</a:t>
            </a:fld>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SA" b="1" dirty="0" smtClean="0"/>
              <a:t>هناك دور أساسي للدولة </a:t>
            </a:r>
            <a:r>
              <a:rPr lang="ar-DZ" b="1" dirty="0" err="1" smtClean="0"/>
              <a:t>ك</a:t>
            </a:r>
            <a:r>
              <a:rPr lang="ar-SA" b="1" dirty="0" smtClean="0"/>
              <a:t>مستثمر </a:t>
            </a:r>
            <a:r>
              <a:rPr lang="ar-DZ" b="1" dirty="0" smtClean="0"/>
              <a:t>ف</a:t>
            </a:r>
            <a:r>
              <a:rPr lang="ar-SA" b="1" dirty="0" smtClean="0"/>
              <a:t>ينبغي </a:t>
            </a:r>
            <a:r>
              <a:rPr lang="ar-SA" b="1" dirty="0" err="1" smtClean="0"/>
              <a:t>ل</a:t>
            </a:r>
            <a:r>
              <a:rPr lang="ar-DZ" b="1" dirty="0" smtClean="0"/>
              <a:t>ها</a:t>
            </a:r>
            <a:r>
              <a:rPr lang="ar-SA" b="1" dirty="0" smtClean="0"/>
              <a:t>، ويجب عليها، أن تقترض</a:t>
            </a:r>
            <a:r>
              <a:rPr lang="ar-DZ" b="1" dirty="0" smtClean="0"/>
              <a:t> </a:t>
            </a:r>
            <a:r>
              <a:rPr lang="ar-SA" b="1" dirty="0" smtClean="0"/>
              <a:t>لتستثمر في المجالات الضرورية اجتماعيا مثل البنية التحتية والخدمات العامة. </a:t>
            </a:r>
            <a:r>
              <a:rPr lang="ar-DZ" b="1" dirty="0" smtClean="0"/>
              <a:t>فهذه </a:t>
            </a:r>
            <a:r>
              <a:rPr lang="ar-SA" b="1" dirty="0" smtClean="0"/>
              <a:t>الاستثمارات العامة</a:t>
            </a:r>
            <a:r>
              <a:rPr lang="ar-DZ" b="1" dirty="0" smtClean="0"/>
              <a:t> ــ بالرغم ما قد يترتب عنها </a:t>
            </a:r>
            <a:r>
              <a:rPr lang="ar-SA" b="1" dirty="0" smtClean="0"/>
              <a:t>من عجز</a:t>
            </a:r>
            <a:r>
              <a:rPr lang="ar-DZ" b="1" dirty="0" smtClean="0"/>
              <a:t> محتمل ــ</a:t>
            </a:r>
            <a:r>
              <a:rPr lang="ar-SA" b="1" dirty="0" smtClean="0"/>
              <a:t> يمكن أن تنفذ طالما أن معدل العائد على تلك الاستثمارات يفوق سعر الفائدة</a:t>
            </a:r>
            <a:r>
              <a:rPr lang="ar-DZ" b="1" dirty="0" smtClean="0"/>
              <a:t> </a:t>
            </a:r>
            <a:r>
              <a:rPr lang="ar-SA" b="1" dirty="0" smtClean="0"/>
              <a:t>المتوقع. </a:t>
            </a:r>
            <a:r>
              <a:rPr lang="ar-DZ" b="1" dirty="0" smtClean="0"/>
              <a:t>أما</a:t>
            </a:r>
            <a:r>
              <a:rPr lang="ar-SA" b="1" dirty="0" smtClean="0"/>
              <a:t> إذا </a:t>
            </a:r>
            <a:r>
              <a:rPr lang="ar-DZ" b="1" dirty="0" err="1" smtClean="0"/>
              <a:t>ك</a:t>
            </a:r>
            <a:r>
              <a:rPr lang="ar-SA" b="1" dirty="0" err="1" smtClean="0"/>
              <a:t>ان</a:t>
            </a:r>
            <a:r>
              <a:rPr lang="ar-SA" b="1" dirty="0" smtClean="0"/>
              <a:t> معدل العائدات الاجتماعي على تلك الاستثمارات أقل من</a:t>
            </a:r>
            <a:r>
              <a:rPr lang="ar-DZ" b="1" dirty="0" smtClean="0"/>
              <a:t> </a:t>
            </a:r>
            <a:r>
              <a:rPr lang="ar-SA" b="1" dirty="0" smtClean="0"/>
              <a:t>سعر الفائدة المتوقع، فيجب أن يتم تمويلها من </a:t>
            </a:r>
            <a:r>
              <a:rPr lang="ar-DZ" b="1" dirty="0" smtClean="0"/>
              <a:t>الإيرادات </a:t>
            </a:r>
            <a:r>
              <a:rPr lang="ar-DZ" b="1" dirty="0" err="1" smtClean="0"/>
              <a:t>ال</a:t>
            </a:r>
            <a:r>
              <a:rPr lang="ar-SA" b="1" dirty="0" smtClean="0"/>
              <a:t>عاد</a:t>
            </a:r>
            <a:r>
              <a:rPr lang="ar-DZ" b="1" dirty="0" err="1" smtClean="0"/>
              <a:t>ية</a:t>
            </a:r>
            <a:r>
              <a:rPr lang="ar-SA" b="1" dirty="0" smtClean="0"/>
              <a:t> </a:t>
            </a:r>
            <a:r>
              <a:rPr lang="ar-DZ" b="1" dirty="0" smtClean="0"/>
              <a:t>ل</a:t>
            </a:r>
            <a:r>
              <a:rPr lang="ar-SA" b="1" dirty="0" smtClean="0"/>
              <a:t>لدولة وليس من الاقتراض.</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57</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r>
              <a:rPr lang="ar-SA" b="1" dirty="0" smtClean="0"/>
              <a:t>أن خدمة القرض والأعباء المالية</a:t>
            </a:r>
            <a:r>
              <a:rPr lang="ar-DZ" b="1" dirty="0" smtClean="0"/>
              <a:t> </a:t>
            </a:r>
            <a:r>
              <a:rPr lang="ar-SA" b="1" dirty="0" smtClean="0"/>
              <a:t>التي يرتبها على الدولة، تدعو إلى فرض الضرائب بعد ذلك لمواجهتها، ونظرا لأن</a:t>
            </a:r>
            <a:r>
              <a:rPr lang="ar-DZ" b="1" dirty="0" smtClean="0"/>
              <a:t> </a:t>
            </a:r>
            <a:r>
              <a:rPr lang="ar-SA" b="1" dirty="0" smtClean="0"/>
              <a:t>الضرائب تفرض بقانون فإن القروض، وهى تؤدى إليها، يجب أن تصدر أيضا</a:t>
            </a:r>
            <a:r>
              <a:rPr lang="ar-DZ" b="1" dirty="0" smtClean="0"/>
              <a:t> </a:t>
            </a:r>
            <a:r>
              <a:rPr lang="ar-SA" b="1" dirty="0" smtClean="0"/>
              <a:t>بقانون</a:t>
            </a:r>
            <a:r>
              <a:rPr lang="ar-DZ" b="1" dirty="0" smtClean="0"/>
              <a:t>.</a:t>
            </a:r>
          </a:p>
          <a:p>
            <a:pPr lvl="0" algn="r" rtl="1"/>
            <a:r>
              <a:rPr lang="ar-SA" b="1" dirty="0" smtClean="0"/>
              <a:t>موافقة السلطة التشريعية ضرورية </a:t>
            </a:r>
            <a:r>
              <a:rPr lang="ar-DZ" b="1" dirty="0" smtClean="0"/>
              <a:t>ـ بصفة عامة </a:t>
            </a:r>
            <a:r>
              <a:rPr lang="ar-DZ" b="1" dirty="0" err="1" smtClean="0"/>
              <a:t>ـ</a:t>
            </a:r>
            <a:r>
              <a:rPr lang="ar-SA" b="1" dirty="0" smtClean="0"/>
              <a:t> لمراقبة الإيرادات التي تحصل عليها الدولة</a:t>
            </a:r>
            <a:r>
              <a:rPr lang="ar-DZ" b="1" dirty="0" smtClean="0"/>
              <a:t> </a:t>
            </a:r>
            <a:r>
              <a:rPr lang="ar-SA" b="1" dirty="0" smtClean="0"/>
              <a:t>وكيفية إنفاقها</a:t>
            </a:r>
            <a:r>
              <a:rPr lang="fr-FR" b="1" dirty="0" smtClean="0"/>
              <a:t>.</a:t>
            </a:r>
            <a:r>
              <a:rPr lang="ar-DZ" b="1" dirty="0" smtClean="0"/>
              <a:t> وبالنسبة </a:t>
            </a:r>
            <a:r>
              <a:rPr lang="ar-DZ" b="1" dirty="0" err="1" smtClean="0"/>
              <a:t>ل</a:t>
            </a:r>
            <a:r>
              <a:rPr lang="ar-SA" b="1" dirty="0" err="1" smtClean="0"/>
              <a:t>لقر</a:t>
            </a:r>
            <a:r>
              <a:rPr lang="ar-DZ" b="1" dirty="0" smtClean="0"/>
              <a:t>و</a:t>
            </a:r>
            <a:r>
              <a:rPr lang="ar-SA" b="1" dirty="0" smtClean="0"/>
              <a:t>ض </a:t>
            </a:r>
            <a:r>
              <a:rPr lang="ar-DZ" b="1" dirty="0" smtClean="0"/>
              <a:t>العامة فإن الأمر </a:t>
            </a:r>
            <a:r>
              <a:rPr lang="ar-DZ" b="1" dirty="0" err="1" smtClean="0"/>
              <a:t>ي</a:t>
            </a:r>
            <a:r>
              <a:rPr lang="ar-SA" b="1" dirty="0" smtClean="0"/>
              <a:t>هيئ للسلطة التشريعية وللرأي العام الفرصة لمعرفة مبررات القرض ونواحي إنفاقه المختلفة</a:t>
            </a:r>
            <a:r>
              <a:rPr lang="fr-FR"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1-3- الطبيعة الاقتصادية للقرض العام</a:t>
            </a:r>
            <a:endParaRPr lang="fr-FR" sz="3600" b="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b="1" dirty="0" smtClean="0"/>
              <a:t>تعتبر حصيلة القروض العامة إيرادا للخزينة العامة في وقت إبرامها ولكنها تنقلب في المستقبل إلى عبء يثقل كاهل الميزانية، ويتمثل هذا العبء في صورة الفوائد السنوية المستحقة لحملة السندات العامة، وأقساط السداد التي تلتزم الدولة بدفعها لاستهلاك القرض، وتتولى الدولة دفع هذه الفوائد وأقساط الاستهلاك من الموارد العادية للميزانية أي من حصيلة الضرائب. فالقرض العام إذن هو ضريبة مؤجلة لأن الدول تحصل عليه في الحال ثم توزع عبأه على عدة سنوات في صورة ضرائب.</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ومع ذلك فالقرض العام يختلف عن الضريبة، إذ أن هذه الأخيرة مساهمة إجبارية في تغطية النفقات العامة دون أن تخصص حصيلتها لسداد نفقات معينة بذاتها بل توجه لسداد نفقات الدولة بصفة عامة من غير تخصيص. أما القرض العام فالأصل فيه أن يكون اختياريا يكتتب فيه من يشاء برضاه، وأن يخصص منذ إصداره للإنفاق على غرض معين بالذات، فالدول ذات النظام المالي الرشيد لا تقترض إلا لسداد نفقة معينة ولا تخالف هذه القاعدة إلا في حالة إصدار </a:t>
            </a:r>
            <a:r>
              <a:rPr lang="ar-DZ" b="1" dirty="0" err="1" smtClean="0"/>
              <a:t>أذونات</a:t>
            </a:r>
            <a:r>
              <a:rPr lang="ar-DZ" b="1" dirty="0" smtClean="0"/>
              <a:t> خزينة لسد عجز مؤقت انتظارا لوصول حصيلة الضرائب.</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1-4- مبررات اللجوء إلى القروض العامة</a:t>
            </a:r>
            <a:endParaRPr lang="fr-FR" sz="3600" dirty="0"/>
          </a:p>
        </p:txBody>
      </p:sp>
      <p:sp>
        <p:nvSpPr>
          <p:cNvPr id="3" name="Espace réservé du contenu 2"/>
          <p:cNvSpPr>
            <a:spLocks noGrp="1"/>
          </p:cNvSpPr>
          <p:nvPr>
            <p:ph idx="1"/>
          </p:nvPr>
        </p:nvSpPr>
        <p:spPr/>
        <p:txBody>
          <a:bodyPr>
            <a:noAutofit/>
          </a:bodyPr>
          <a:lstStyle/>
          <a:p>
            <a:pPr algn="r" rtl="1">
              <a:buNone/>
            </a:pPr>
            <a:r>
              <a:rPr lang="ar-DZ" b="1" dirty="0" smtClean="0"/>
              <a:t>لقد اتخذ الفكر المالي موافق متعارضة بشأن تبرير اللجوء إلى الاقتراض العام، حيث </a:t>
            </a:r>
            <a:r>
              <a:rPr lang="ar-DZ" b="1" dirty="0" smtClean="0">
                <a:solidFill>
                  <a:srgbClr val="3D3DED"/>
                </a:solidFill>
              </a:rPr>
              <a:t>عارض </a:t>
            </a:r>
            <a:r>
              <a:rPr lang="ar-DZ" b="1" dirty="0" err="1" smtClean="0">
                <a:solidFill>
                  <a:srgbClr val="3D3DED"/>
                </a:solidFill>
              </a:rPr>
              <a:t>الكلاسيك</a:t>
            </a:r>
            <a:r>
              <a:rPr lang="ar-DZ" b="1" dirty="0" smtClean="0">
                <a:solidFill>
                  <a:srgbClr val="3D3DED"/>
                </a:solidFill>
              </a:rPr>
              <a:t> الفكرة </a:t>
            </a:r>
            <a:r>
              <a:rPr lang="ar-DZ" b="1" dirty="0" smtClean="0"/>
              <a:t>وذهبوا إلى أن القرض العام والإصدار النقدي الجديد مصادر استثنائية لا يجوز اللجوء إليها إلا في أضيق الحدود، بينما </a:t>
            </a:r>
            <a:r>
              <a:rPr lang="ar-DZ" b="1" dirty="0" smtClean="0">
                <a:solidFill>
                  <a:srgbClr val="3D3DED"/>
                </a:solidFill>
              </a:rPr>
              <a:t>لم يرى </a:t>
            </a:r>
            <a:r>
              <a:rPr lang="ar-DZ" b="1" dirty="0" err="1" smtClean="0">
                <a:solidFill>
                  <a:srgbClr val="3D3DED"/>
                </a:solidFill>
              </a:rPr>
              <a:t>كينز</a:t>
            </a:r>
            <a:r>
              <a:rPr lang="ar-DZ" b="1" dirty="0" smtClean="0">
                <a:solidFill>
                  <a:srgbClr val="3D3DED"/>
                </a:solidFill>
              </a:rPr>
              <a:t> حرجا في ذلك</a:t>
            </a:r>
            <a:r>
              <a:rPr lang="ar-DZ" b="1" dirty="0" smtClean="0"/>
              <a:t>، حيث أيد </a:t>
            </a:r>
            <a:r>
              <a:rPr lang="ar-EG" b="1" dirty="0" smtClean="0"/>
              <a:t>تدخل الدولة للتأثير على الطلب الفعال من خلال الإنفاق الحكومي مما يعنى ضرورة استخدام القروض العامة </a:t>
            </a:r>
            <a:r>
              <a:rPr lang="ar-SA" b="1" dirty="0" smtClean="0"/>
              <a:t>ـ </a:t>
            </a:r>
            <a:r>
              <a:rPr lang="ar-EG" b="1" dirty="0" smtClean="0"/>
              <a:t>في </a:t>
            </a:r>
            <a:r>
              <a:rPr lang="ar-SA" b="1" dirty="0" smtClean="0"/>
              <a:t>حالة عدم كفاية الإيرادات العادية </a:t>
            </a:r>
            <a:r>
              <a:rPr lang="ar-SA" b="1" dirty="0" err="1" smtClean="0"/>
              <a:t>ـ</a:t>
            </a:r>
            <a:r>
              <a:rPr lang="ar-SA" b="1" dirty="0" smtClean="0"/>
              <a:t> ل</a:t>
            </a:r>
            <a:r>
              <a:rPr lang="ar-EG" b="1" dirty="0" smtClean="0"/>
              <a:t>تمويل </a:t>
            </a:r>
            <a:r>
              <a:rPr lang="ar-DZ" b="1" dirty="0" smtClean="0"/>
              <a:t>ذلك </a:t>
            </a:r>
            <a:r>
              <a:rPr lang="ar-EG" b="1" dirty="0" err="1" smtClean="0"/>
              <a:t>ال</a:t>
            </a:r>
            <a:r>
              <a:rPr lang="ar-DZ" b="1" dirty="0" smtClean="0"/>
              <a:t>إ</a:t>
            </a:r>
            <a:r>
              <a:rPr lang="ar-EG" b="1" dirty="0" smtClean="0"/>
              <a:t>نف</a:t>
            </a:r>
            <a:r>
              <a:rPr lang="ar-DZ" b="1" dirty="0" smtClean="0"/>
              <a:t>ا</a:t>
            </a:r>
            <a:r>
              <a:rPr lang="ar-EG" b="1" dirty="0" smtClean="0"/>
              <a:t>ق</a:t>
            </a:r>
            <a:r>
              <a:rPr lang="ar-DZ" b="1" dirty="0" smtClean="0"/>
              <a:t>. فلا حرج عند </a:t>
            </a:r>
            <a:r>
              <a:rPr lang="ar-DZ" b="1" dirty="0" err="1" smtClean="0"/>
              <a:t>كينز</a:t>
            </a:r>
            <a:r>
              <a:rPr lang="ar-DZ" b="1" dirty="0" smtClean="0"/>
              <a:t> من الاقتراض لحفز الاقتصاد لأنه </a:t>
            </a:r>
            <a:r>
              <a:rPr lang="ar-DZ" b="1" dirty="0" err="1" smtClean="0"/>
              <a:t>بالامكان</a:t>
            </a:r>
            <a:r>
              <a:rPr lang="ar-DZ" b="1" dirty="0" smtClean="0"/>
              <a:t> سداد الدين عندما يحدث التوسع.</a:t>
            </a:r>
            <a:endParaRPr lang="fr-FR" b="1" dirty="0"/>
          </a:p>
        </p:txBody>
      </p:sp>
      <p:sp>
        <p:nvSpPr>
          <p:cNvPr id="4" name="Espace réservé du pied de page 3"/>
          <p:cNvSpPr>
            <a:spLocks noGrp="1"/>
          </p:cNvSpPr>
          <p:nvPr>
            <p:ph type="ftr" sz="quarter" idx="11"/>
          </p:nvPr>
        </p:nvSpPr>
        <p:spPr/>
        <p:txBody>
          <a:bodyPr/>
          <a:lstStyle/>
          <a:p>
            <a:r>
              <a:rPr lang="ar-SA" smtClean="0"/>
              <a:t>الإيرادات العامة غير الضريبية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43429</TotalTime>
  <Words>4860</Words>
  <Application>Microsoft Office PowerPoint</Application>
  <PresentationFormat>Affichage à l'écran (4:3)</PresentationFormat>
  <Paragraphs>217</Paragraphs>
  <Slides>57</Slides>
  <Notes>0</Notes>
  <HiddenSlides>0</HiddenSlides>
  <MMClips>0</MMClips>
  <ScaleCrop>false</ScaleCrop>
  <HeadingPairs>
    <vt:vector size="4" baseType="variant">
      <vt:variant>
        <vt:lpstr>Thème</vt:lpstr>
      </vt:variant>
      <vt:variant>
        <vt:i4>1</vt:i4>
      </vt:variant>
      <vt:variant>
        <vt:lpstr>Titres des diapositives</vt:lpstr>
      </vt:variant>
      <vt:variant>
        <vt:i4>57</vt:i4>
      </vt:variant>
    </vt:vector>
  </HeadingPairs>
  <TitlesOfParts>
    <vt:vector size="58" baseType="lpstr">
      <vt:lpstr>Thème Office</vt:lpstr>
      <vt:lpstr>الفصل الثالث: الإيرادات العامة غير الضريبية</vt:lpstr>
      <vt:lpstr>ثانيا: القروض العامة</vt:lpstr>
      <vt:lpstr>1) التعريف بالقروض العامة</vt:lpstr>
      <vt:lpstr>Diapositive 4</vt:lpstr>
      <vt:lpstr>1-2- الأساس القانوني للقرض العام</vt:lpstr>
      <vt:lpstr>Diapositive 6</vt:lpstr>
      <vt:lpstr>1-3- الطبيعة الاقتصادية للقرض العام</vt:lpstr>
      <vt:lpstr>Diapositive 8</vt:lpstr>
      <vt:lpstr>1-4- مبررات اللجوء إلى القروض العامة</vt:lpstr>
      <vt:lpstr>Diapositive 10</vt:lpstr>
      <vt:lpstr>Diapositive 11</vt:lpstr>
      <vt:lpstr>Diapositive 12</vt:lpstr>
      <vt:lpstr>Diapositive 13</vt:lpstr>
      <vt:lpstr>2) أنواع القروض العامة</vt:lpstr>
      <vt:lpstr>Diapositive 15</vt:lpstr>
      <vt:lpstr>Diapositive 16</vt:lpstr>
      <vt:lpstr>2-2- القروض الداخلية والقروض الخارجية</vt:lpstr>
      <vt:lpstr>Diapositive 18</vt:lpstr>
      <vt:lpstr>Diapositive 19</vt:lpstr>
      <vt:lpstr>Diapositive 20</vt:lpstr>
      <vt:lpstr>2-3- القروض قصيرة الأجل والقروض طويلة الأجل</vt:lpstr>
      <vt:lpstr>Diapositive 22</vt:lpstr>
      <vt:lpstr>Diapositive 23</vt:lpstr>
      <vt:lpstr>Diapositive 24</vt:lpstr>
      <vt:lpstr>3) نظام إصدار القروض العامة</vt:lpstr>
      <vt:lpstr>Diapositive 26</vt:lpstr>
      <vt:lpstr>3-2- شكل سندات القرض العام</vt:lpstr>
      <vt:lpstr>Diapositive 28</vt:lpstr>
      <vt:lpstr>3-3- سعر الفائدة والامتيازات الأخرى</vt:lpstr>
      <vt:lpstr>Diapositive 30</vt:lpstr>
      <vt:lpstr>Diapositive 31</vt:lpstr>
      <vt:lpstr>Diapositive 32</vt:lpstr>
      <vt:lpstr>Diapositive 33</vt:lpstr>
      <vt:lpstr>3-4- طرق إصدار القروض العامة</vt:lpstr>
      <vt:lpstr>Diapositive 35</vt:lpstr>
      <vt:lpstr>Diapositive 36</vt:lpstr>
      <vt:lpstr>Diapositive 37</vt:lpstr>
      <vt:lpstr>4) انقضاء القروض العامة</vt:lpstr>
      <vt:lpstr>4-2- انقضاء القرض العام بالتثبيت</vt:lpstr>
      <vt:lpstr>4-3- انقضاء القرض العام بالتبديل</vt:lpstr>
      <vt:lpstr>4-4- انقضاء القرض العام بالاستهلاك</vt:lpstr>
      <vt:lpstr>Diapositive 42</vt:lpstr>
      <vt:lpstr>5) الآثار الاقتصادية للقروض العامة</vt:lpstr>
      <vt:lpstr>5-1- الأثر على الادخار والاستثمار والناتج </vt:lpstr>
      <vt:lpstr>Diapositive 45</vt:lpstr>
      <vt:lpstr>Diapositive 46</vt:lpstr>
      <vt:lpstr>Diapositive 47</vt:lpstr>
      <vt:lpstr>5-2- الآثار التوزيعية للقروض العامة</vt:lpstr>
      <vt:lpstr>Diapositive 49</vt:lpstr>
      <vt:lpstr>Diapositive 50</vt:lpstr>
      <vt:lpstr>Diapositive 51</vt:lpstr>
      <vt:lpstr>5-3- الأثر على المستوى العام للأسعار</vt:lpstr>
      <vt:lpstr>Diapositive 53</vt:lpstr>
      <vt:lpstr>Diapositive 54</vt:lpstr>
      <vt:lpstr>5-4- الأثر على الملاءة المالية للدولة ومقدرتها الاقتراضية</vt:lpstr>
      <vt:lpstr>Diapositive 56</vt:lpstr>
      <vt:lpstr>Diapositive 57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الإيرادات العامة</dc:title>
  <dc:creator>DELL</dc:creator>
  <cp:lastModifiedBy>DELL</cp:lastModifiedBy>
  <cp:revision>499</cp:revision>
  <dcterms:created xsi:type="dcterms:W3CDTF">2015-02-22T18:37:25Z</dcterms:created>
  <dcterms:modified xsi:type="dcterms:W3CDTF">2020-03-10T19:04:55Z</dcterms:modified>
</cp:coreProperties>
</file>