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7" r:id="rId3"/>
    <p:sldId id="278" r:id="rId4"/>
    <p:sldId id="279" r:id="rId5"/>
    <p:sldId id="257" r:id="rId6"/>
    <p:sldId id="280" r:id="rId7"/>
    <p:sldId id="258" r:id="rId8"/>
    <p:sldId id="259" r:id="rId9"/>
    <p:sldId id="260" r:id="rId10"/>
    <p:sldId id="261" r:id="rId11"/>
    <p:sldId id="262" r:id="rId12"/>
    <p:sldId id="265" r:id="rId13"/>
    <p:sldId id="266" r:id="rId14"/>
    <p:sldId id="267" r:id="rId15"/>
    <p:sldId id="269" r:id="rId16"/>
    <p:sldId id="270" r:id="rId17"/>
    <p:sldId id="273" r:id="rId18"/>
    <p:sldId id="274" r:id="rId19"/>
    <p:sldId id="281" r:id="rId20"/>
    <p:sldId id="282" r:id="rId21"/>
    <p:sldId id="283" r:id="rId22"/>
    <p:sldId id="284" r:id="rId23"/>
    <p:sldId id="285" r:id="rId24"/>
    <p:sldId id="286" r:id="rId25"/>
    <p:sldId id="287" r:id="rId26"/>
    <p:sldId id="288" r:id="rId27"/>
    <p:sldId id="312" r:id="rId28"/>
    <p:sldId id="289" r:id="rId29"/>
    <p:sldId id="290" r:id="rId30"/>
    <p:sldId id="291" r:id="rId31"/>
    <p:sldId id="292" r:id="rId32"/>
    <p:sldId id="293" r:id="rId33"/>
    <p:sldId id="294" r:id="rId34"/>
    <p:sldId id="295" r:id="rId35"/>
    <p:sldId id="296" r:id="rId36"/>
    <p:sldId id="297" r:id="rId37"/>
    <p:sldId id="298" r:id="rId38"/>
    <p:sldId id="300" r:id="rId39"/>
    <p:sldId id="301" r:id="rId40"/>
    <p:sldId id="302" r:id="rId41"/>
    <p:sldId id="303" r:id="rId42"/>
    <p:sldId id="304" r:id="rId43"/>
    <p:sldId id="310" r:id="rId44"/>
    <p:sldId id="311" r:id="rId45"/>
    <p:sldId id="305" r:id="rId46"/>
    <p:sldId id="306" r:id="rId47"/>
    <p:sldId id="307" r:id="rId48"/>
    <p:sldId id="308" r:id="rId49"/>
    <p:sldId id="309"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5" autoAdjust="0"/>
    <p:restoredTop sz="94717" autoAdjust="0"/>
  </p:normalViewPr>
  <p:slideViewPr>
    <p:cSldViewPr>
      <p:cViewPr varScale="1">
        <p:scale>
          <a:sx n="65" d="100"/>
          <a:sy n="65" d="100"/>
        </p:scale>
        <p:origin x="-1512" y="-114"/>
      </p:cViewPr>
      <p:guideLst>
        <p:guide orient="horz" pos="2160"/>
        <p:guide pos="2880"/>
      </p:guideLst>
    </p:cSldViewPr>
  </p:slideViewPr>
  <p:outlineViewPr>
    <p:cViewPr>
      <p:scale>
        <a:sx n="33" d="100"/>
        <a:sy n="33" d="100"/>
      </p:scale>
      <p:origin x="0" y="390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50426-C491-43AA-B98B-A5BB8F284A0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E3F5A79F-223D-45E5-A4A1-456D7109E4CB}">
      <dgm:prSet phldrT="[Texte]"/>
      <dgm:spPr>
        <a:solidFill>
          <a:schemeClr val="tx2">
            <a:lumMod val="20000"/>
            <a:lumOff val="80000"/>
          </a:schemeClr>
        </a:solidFill>
      </dgm:spPr>
      <dgm:t>
        <a:bodyPr/>
        <a:lstStyle/>
        <a:p>
          <a:pPr rtl="1"/>
          <a:r>
            <a:rPr lang="ar-DZ" dirty="0" smtClean="0">
              <a:solidFill>
                <a:schemeClr val="tx1"/>
              </a:solidFill>
            </a:rPr>
            <a:t>المنتجات المتداولة عبر الانترنت</a:t>
          </a:r>
          <a:endParaRPr lang="fr-FR" dirty="0">
            <a:solidFill>
              <a:schemeClr val="tx1"/>
            </a:solidFill>
          </a:endParaRPr>
        </a:p>
      </dgm:t>
    </dgm:pt>
    <dgm:pt modelId="{7F47C27D-3361-46BC-82B8-9DE060FF6138}" type="parTrans" cxnId="{3578206A-98A6-45F5-809E-AD993CCEFA1B}">
      <dgm:prSet/>
      <dgm:spPr/>
      <dgm:t>
        <a:bodyPr/>
        <a:lstStyle/>
        <a:p>
          <a:endParaRPr lang="fr-FR"/>
        </a:p>
      </dgm:t>
    </dgm:pt>
    <dgm:pt modelId="{9D320352-4D3F-4371-B18B-8889B7C081BF}" type="sibTrans" cxnId="{3578206A-98A6-45F5-809E-AD993CCEFA1B}">
      <dgm:prSet/>
      <dgm:spPr/>
      <dgm:t>
        <a:bodyPr/>
        <a:lstStyle/>
        <a:p>
          <a:endParaRPr lang="fr-FR"/>
        </a:p>
      </dgm:t>
    </dgm:pt>
    <dgm:pt modelId="{63609CD1-5FE5-4847-B6EA-45995DEC665C}">
      <dgm:prSet phldrT="[Texte]" custT="1"/>
      <dgm:spPr/>
      <dgm:t>
        <a:bodyPr/>
        <a:lstStyle/>
        <a:p>
          <a:r>
            <a:rPr lang="ar-DZ" sz="4000" b="1" u="sng" dirty="0" smtClean="0"/>
            <a:t>منتجات مادية</a:t>
          </a:r>
        </a:p>
        <a:p>
          <a:r>
            <a:rPr lang="ar-DZ" sz="3200" b="1" dirty="0" smtClean="0"/>
            <a:t>هي المنتجات التي لا يمكن تحويلها إلى </a:t>
          </a:r>
          <a:r>
            <a:rPr lang="ar-DZ" sz="3200" b="1" dirty="0" err="1" smtClean="0"/>
            <a:t>صغة</a:t>
          </a:r>
          <a:r>
            <a:rPr lang="ar-DZ" sz="3200" b="1" dirty="0" smtClean="0"/>
            <a:t> رقمية يمكن تسويقها إلكترونيا لكنها تتطلب نظام توزيع مادي </a:t>
          </a:r>
          <a:endParaRPr lang="fr-FR" sz="3200" b="1" dirty="0"/>
        </a:p>
      </dgm:t>
    </dgm:pt>
    <dgm:pt modelId="{E38A3105-502D-427A-9157-0496DFDDF78A}" type="parTrans" cxnId="{83301B87-1C92-4667-9B11-0553ABD5C0D1}">
      <dgm:prSet/>
      <dgm:spPr/>
      <dgm:t>
        <a:bodyPr/>
        <a:lstStyle/>
        <a:p>
          <a:endParaRPr lang="fr-FR"/>
        </a:p>
      </dgm:t>
    </dgm:pt>
    <dgm:pt modelId="{0D63DE9D-E02B-4D1B-87DE-13E4908D7972}" type="sibTrans" cxnId="{83301B87-1C92-4667-9B11-0553ABD5C0D1}">
      <dgm:prSet/>
      <dgm:spPr/>
      <dgm:t>
        <a:bodyPr/>
        <a:lstStyle/>
        <a:p>
          <a:endParaRPr lang="fr-FR"/>
        </a:p>
      </dgm:t>
    </dgm:pt>
    <dgm:pt modelId="{09A9C972-3D15-4362-A225-6DE802FBA51C}">
      <dgm:prSet phldrT="[Texte]" custT="1"/>
      <dgm:spPr/>
      <dgm:t>
        <a:bodyPr/>
        <a:lstStyle/>
        <a:p>
          <a:pPr rtl="1"/>
          <a:r>
            <a:rPr lang="ar-DZ" sz="4400" b="1" u="sng" dirty="0" smtClean="0"/>
            <a:t>منتجات رقمية</a:t>
          </a:r>
        </a:p>
        <a:p>
          <a:pPr rtl="1"/>
          <a:r>
            <a:rPr lang="ar-DZ" sz="3200" b="1" dirty="0" smtClean="0"/>
            <a:t>و هي المنتجات التي يمكن تحويلها من شكلها المادي إلى شكلها الرقمي باستخدام</a:t>
          </a:r>
          <a:r>
            <a:rPr lang="fr-FR" sz="3200" b="1" dirty="0" smtClean="0"/>
            <a:t>NTIC</a:t>
          </a:r>
          <a:endParaRPr lang="fr-FR" sz="3200" b="1" dirty="0"/>
        </a:p>
      </dgm:t>
    </dgm:pt>
    <dgm:pt modelId="{B0C7DE39-17F7-43C6-925D-F3DD523D3920}" type="parTrans" cxnId="{07F1C3DA-23C1-4A9F-80BD-43C6AA3029B6}">
      <dgm:prSet/>
      <dgm:spPr/>
      <dgm:t>
        <a:bodyPr/>
        <a:lstStyle/>
        <a:p>
          <a:endParaRPr lang="fr-FR"/>
        </a:p>
      </dgm:t>
    </dgm:pt>
    <dgm:pt modelId="{9D4DED5E-877B-4085-B743-958229D47FF9}" type="sibTrans" cxnId="{07F1C3DA-23C1-4A9F-80BD-43C6AA3029B6}">
      <dgm:prSet/>
      <dgm:spPr/>
      <dgm:t>
        <a:bodyPr/>
        <a:lstStyle/>
        <a:p>
          <a:endParaRPr lang="fr-FR"/>
        </a:p>
      </dgm:t>
    </dgm:pt>
    <dgm:pt modelId="{0375F36B-4B3C-47B4-A4FE-CB929F3ED0B6}" type="pres">
      <dgm:prSet presAssocID="{16750426-C491-43AA-B98B-A5BB8F284A02}" presName="diagram" presStyleCnt="0">
        <dgm:presLayoutVars>
          <dgm:chPref val="1"/>
          <dgm:dir/>
          <dgm:animOne val="branch"/>
          <dgm:animLvl val="lvl"/>
          <dgm:resizeHandles/>
        </dgm:presLayoutVars>
      </dgm:prSet>
      <dgm:spPr/>
      <dgm:t>
        <a:bodyPr/>
        <a:lstStyle/>
        <a:p>
          <a:endParaRPr lang="fr-FR"/>
        </a:p>
      </dgm:t>
    </dgm:pt>
    <dgm:pt modelId="{2E63EED9-1845-4277-82E9-F5F03B95E575}" type="pres">
      <dgm:prSet presAssocID="{E3F5A79F-223D-45E5-A4A1-456D7109E4CB}" presName="root" presStyleCnt="0"/>
      <dgm:spPr/>
    </dgm:pt>
    <dgm:pt modelId="{782924EB-9F99-4C03-A93A-27AE24764906}" type="pres">
      <dgm:prSet presAssocID="{E3F5A79F-223D-45E5-A4A1-456D7109E4CB}" presName="rootComposite" presStyleCnt="0"/>
      <dgm:spPr/>
    </dgm:pt>
    <dgm:pt modelId="{CCFC1444-B159-4B12-9D7E-9D953A813729}" type="pres">
      <dgm:prSet presAssocID="{E3F5A79F-223D-45E5-A4A1-456D7109E4CB}" presName="rootText" presStyleLbl="node1" presStyleIdx="0" presStyleCnt="1" custScaleX="246156" custLinFactNeighborX="-280" custLinFactNeighborY="-70761"/>
      <dgm:spPr/>
      <dgm:t>
        <a:bodyPr/>
        <a:lstStyle/>
        <a:p>
          <a:endParaRPr lang="fr-FR"/>
        </a:p>
      </dgm:t>
    </dgm:pt>
    <dgm:pt modelId="{524CDBA2-1972-49F6-8D68-9969BBD32B49}" type="pres">
      <dgm:prSet presAssocID="{E3F5A79F-223D-45E5-A4A1-456D7109E4CB}" presName="rootConnector" presStyleLbl="node1" presStyleIdx="0" presStyleCnt="1"/>
      <dgm:spPr/>
      <dgm:t>
        <a:bodyPr/>
        <a:lstStyle/>
        <a:p>
          <a:endParaRPr lang="fr-FR"/>
        </a:p>
      </dgm:t>
    </dgm:pt>
    <dgm:pt modelId="{2E4E242D-E2C1-4665-A664-B2535BF628A5}" type="pres">
      <dgm:prSet presAssocID="{E3F5A79F-223D-45E5-A4A1-456D7109E4CB}" presName="childShape" presStyleCnt="0"/>
      <dgm:spPr/>
    </dgm:pt>
    <dgm:pt modelId="{B301E9E9-6894-43FE-9CF1-DAE9CAA7490C}" type="pres">
      <dgm:prSet presAssocID="{E38A3105-502D-427A-9157-0496DFDDF78A}" presName="Name13" presStyleLbl="parChTrans1D2" presStyleIdx="0" presStyleCnt="2"/>
      <dgm:spPr/>
      <dgm:t>
        <a:bodyPr/>
        <a:lstStyle/>
        <a:p>
          <a:endParaRPr lang="fr-FR"/>
        </a:p>
      </dgm:t>
    </dgm:pt>
    <dgm:pt modelId="{02A1DA49-B103-450C-905C-288CACB420A4}" type="pres">
      <dgm:prSet presAssocID="{63609CD1-5FE5-4847-B6EA-45995DEC665C}" presName="childText" presStyleLbl="bgAcc1" presStyleIdx="0" presStyleCnt="2" custScaleX="394903" custScaleY="200024">
        <dgm:presLayoutVars>
          <dgm:bulletEnabled val="1"/>
        </dgm:presLayoutVars>
      </dgm:prSet>
      <dgm:spPr/>
      <dgm:t>
        <a:bodyPr/>
        <a:lstStyle/>
        <a:p>
          <a:endParaRPr lang="fr-FR"/>
        </a:p>
      </dgm:t>
    </dgm:pt>
    <dgm:pt modelId="{487A67C0-EECB-4C01-BE39-8B49D3DB4648}" type="pres">
      <dgm:prSet presAssocID="{B0C7DE39-17F7-43C6-925D-F3DD523D3920}" presName="Name13" presStyleLbl="parChTrans1D2" presStyleIdx="1" presStyleCnt="2"/>
      <dgm:spPr/>
      <dgm:t>
        <a:bodyPr/>
        <a:lstStyle/>
        <a:p>
          <a:endParaRPr lang="fr-FR"/>
        </a:p>
      </dgm:t>
    </dgm:pt>
    <dgm:pt modelId="{4DFED333-C8D1-4CE6-8EC2-ACFEDFF308AE}" type="pres">
      <dgm:prSet presAssocID="{09A9C972-3D15-4362-A225-6DE802FBA51C}" presName="childText" presStyleLbl="bgAcc1" presStyleIdx="1" presStyleCnt="2" custScaleX="390244" custScaleY="173406">
        <dgm:presLayoutVars>
          <dgm:bulletEnabled val="1"/>
        </dgm:presLayoutVars>
      </dgm:prSet>
      <dgm:spPr/>
      <dgm:t>
        <a:bodyPr/>
        <a:lstStyle/>
        <a:p>
          <a:endParaRPr lang="fr-FR"/>
        </a:p>
      </dgm:t>
    </dgm:pt>
  </dgm:ptLst>
  <dgm:cxnLst>
    <dgm:cxn modelId="{1A7C680A-0243-41A2-B2B4-43B2DC3A99E7}" type="presOf" srcId="{E38A3105-502D-427A-9157-0496DFDDF78A}" destId="{B301E9E9-6894-43FE-9CF1-DAE9CAA7490C}" srcOrd="0" destOrd="0" presId="urn:microsoft.com/office/officeart/2005/8/layout/hierarchy3"/>
    <dgm:cxn modelId="{E03D13CB-5D43-4333-89FE-2C2C2661BD87}" type="presOf" srcId="{09A9C972-3D15-4362-A225-6DE802FBA51C}" destId="{4DFED333-C8D1-4CE6-8EC2-ACFEDFF308AE}" srcOrd="0" destOrd="0" presId="urn:microsoft.com/office/officeart/2005/8/layout/hierarchy3"/>
    <dgm:cxn modelId="{A7446D91-56EF-4B0F-B981-3BDE8563E43C}" type="presOf" srcId="{63609CD1-5FE5-4847-B6EA-45995DEC665C}" destId="{02A1DA49-B103-450C-905C-288CACB420A4}" srcOrd="0" destOrd="0" presId="urn:microsoft.com/office/officeart/2005/8/layout/hierarchy3"/>
    <dgm:cxn modelId="{A9ED36BB-5C2E-4AC2-B2F6-27E2D781943B}" type="presOf" srcId="{16750426-C491-43AA-B98B-A5BB8F284A02}" destId="{0375F36B-4B3C-47B4-A4FE-CB929F3ED0B6}" srcOrd="0" destOrd="0" presId="urn:microsoft.com/office/officeart/2005/8/layout/hierarchy3"/>
    <dgm:cxn modelId="{77DDEBAD-3D3B-44B1-BC50-C85552EE1FFB}" type="presOf" srcId="{E3F5A79F-223D-45E5-A4A1-456D7109E4CB}" destId="{CCFC1444-B159-4B12-9D7E-9D953A813729}" srcOrd="0" destOrd="0" presId="urn:microsoft.com/office/officeart/2005/8/layout/hierarchy3"/>
    <dgm:cxn modelId="{6390E62A-5BB2-43C8-9828-07C0A0A565F9}" type="presOf" srcId="{E3F5A79F-223D-45E5-A4A1-456D7109E4CB}" destId="{524CDBA2-1972-49F6-8D68-9969BBD32B49}" srcOrd="1" destOrd="0" presId="urn:microsoft.com/office/officeart/2005/8/layout/hierarchy3"/>
    <dgm:cxn modelId="{07F1C3DA-23C1-4A9F-80BD-43C6AA3029B6}" srcId="{E3F5A79F-223D-45E5-A4A1-456D7109E4CB}" destId="{09A9C972-3D15-4362-A225-6DE802FBA51C}" srcOrd="1" destOrd="0" parTransId="{B0C7DE39-17F7-43C6-925D-F3DD523D3920}" sibTransId="{9D4DED5E-877B-4085-B743-958229D47FF9}"/>
    <dgm:cxn modelId="{D78E722E-D95C-4EF2-B976-C0665826C9C7}" type="presOf" srcId="{B0C7DE39-17F7-43C6-925D-F3DD523D3920}" destId="{487A67C0-EECB-4C01-BE39-8B49D3DB4648}" srcOrd="0" destOrd="0" presId="urn:microsoft.com/office/officeart/2005/8/layout/hierarchy3"/>
    <dgm:cxn modelId="{83301B87-1C92-4667-9B11-0553ABD5C0D1}" srcId="{E3F5A79F-223D-45E5-A4A1-456D7109E4CB}" destId="{63609CD1-5FE5-4847-B6EA-45995DEC665C}" srcOrd="0" destOrd="0" parTransId="{E38A3105-502D-427A-9157-0496DFDDF78A}" sibTransId="{0D63DE9D-E02B-4D1B-87DE-13E4908D7972}"/>
    <dgm:cxn modelId="{3578206A-98A6-45F5-809E-AD993CCEFA1B}" srcId="{16750426-C491-43AA-B98B-A5BB8F284A02}" destId="{E3F5A79F-223D-45E5-A4A1-456D7109E4CB}" srcOrd="0" destOrd="0" parTransId="{7F47C27D-3361-46BC-82B8-9DE060FF6138}" sibTransId="{9D320352-4D3F-4371-B18B-8889B7C081BF}"/>
    <dgm:cxn modelId="{0F475AC3-971D-4E78-84B4-47314AF07606}" type="presParOf" srcId="{0375F36B-4B3C-47B4-A4FE-CB929F3ED0B6}" destId="{2E63EED9-1845-4277-82E9-F5F03B95E575}" srcOrd="0" destOrd="0" presId="urn:microsoft.com/office/officeart/2005/8/layout/hierarchy3"/>
    <dgm:cxn modelId="{77A109AF-F60C-496E-90E1-CDB37F6C7E67}" type="presParOf" srcId="{2E63EED9-1845-4277-82E9-F5F03B95E575}" destId="{782924EB-9F99-4C03-A93A-27AE24764906}" srcOrd="0" destOrd="0" presId="urn:microsoft.com/office/officeart/2005/8/layout/hierarchy3"/>
    <dgm:cxn modelId="{6A8B4C56-D738-4C59-8E75-73B8704B9705}" type="presParOf" srcId="{782924EB-9F99-4C03-A93A-27AE24764906}" destId="{CCFC1444-B159-4B12-9D7E-9D953A813729}" srcOrd="0" destOrd="0" presId="urn:microsoft.com/office/officeart/2005/8/layout/hierarchy3"/>
    <dgm:cxn modelId="{D8DA1B5D-E35E-4F4A-9ADD-38D16E54B381}" type="presParOf" srcId="{782924EB-9F99-4C03-A93A-27AE24764906}" destId="{524CDBA2-1972-49F6-8D68-9969BBD32B49}" srcOrd="1" destOrd="0" presId="urn:microsoft.com/office/officeart/2005/8/layout/hierarchy3"/>
    <dgm:cxn modelId="{8D3F21FE-DBF9-4D2D-AC48-5B3441927243}" type="presParOf" srcId="{2E63EED9-1845-4277-82E9-F5F03B95E575}" destId="{2E4E242D-E2C1-4665-A664-B2535BF628A5}" srcOrd="1" destOrd="0" presId="urn:microsoft.com/office/officeart/2005/8/layout/hierarchy3"/>
    <dgm:cxn modelId="{259FEB61-7B0B-4842-8BFA-372555403B4B}" type="presParOf" srcId="{2E4E242D-E2C1-4665-A664-B2535BF628A5}" destId="{B301E9E9-6894-43FE-9CF1-DAE9CAA7490C}" srcOrd="0" destOrd="0" presId="urn:microsoft.com/office/officeart/2005/8/layout/hierarchy3"/>
    <dgm:cxn modelId="{77EACB38-B83C-4421-A2BA-13FBA9B739AF}" type="presParOf" srcId="{2E4E242D-E2C1-4665-A664-B2535BF628A5}" destId="{02A1DA49-B103-450C-905C-288CACB420A4}" srcOrd="1" destOrd="0" presId="urn:microsoft.com/office/officeart/2005/8/layout/hierarchy3"/>
    <dgm:cxn modelId="{B25C5CE0-5F0C-4DCC-9636-D49CAE1E09A6}" type="presParOf" srcId="{2E4E242D-E2C1-4665-A664-B2535BF628A5}" destId="{487A67C0-EECB-4C01-BE39-8B49D3DB4648}" srcOrd="2" destOrd="0" presId="urn:microsoft.com/office/officeart/2005/8/layout/hierarchy3"/>
    <dgm:cxn modelId="{DCEA1B4D-DC47-4804-A60E-359E3CFD7ED8}" type="presParOf" srcId="{2E4E242D-E2C1-4665-A664-B2535BF628A5}" destId="{4DFED333-C8D1-4CE6-8EC2-ACFEDFF308AE}"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F7F173BF-5A13-4207-BE0D-718C17E9D9A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r-FR"/>
        </a:p>
      </dgm:t>
    </dgm:pt>
    <dgm:pt modelId="{ABFECA9A-5239-40D8-8114-59EA7D69DE63}">
      <dgm:prSet phldrT="[Texte]" custT="1"/>
      <dgm:spPr>
        <a:solidFill>
          <a:schemeClr val="tx2">
            <a:lumMod val="75000"/>
          </a:schemeClr>
        </a:solidFill>
      </dgm:spPr>
      <dgm:t>
        <a:bodyPr/>
        <a:lstStyle/>
        <a:p>
          <a:pPr algn="ctr"/>
          <a:r>
            <a:rPr lang="ar-SA" sz="2800" b="1" dirty="0" smtClean="0"/>
            <a:t>المنتج الحالي </a:t>
          </a:r>
        </a:p>
        <a:p>
          <a:pPr algn="ctr" rtl="1"/>
          <a:r>
            <a:rPr lang="ar-SA" sz="2800" b="1" dirty="0" smtClean="0"/>
            <a:t>السوق الجديدة </a:t>
          </a:r>
          <a:r>
            <a:rPr lang="ar-SA" sz="2300" dirty="0" smtClean="0"/>
            <a:t>(2)</a:t>
          </a:r>
          <a:endParaRPr lang="fr-FR" sz="2300" dirty="0"/>
        </a:p>
      </dgm:t>
    </dgm:pt>
    <dgm:pt modelId="{D1BF82BB-671B-4383-BE2A-D37575D6A429}" type="sibTrans" cxnId="{DD44F3B8-DBCE-43D3-AB68-E2572DF71D66}">
      <dgm:prSet/>
      <dgm:spPr/>
      <dgm:t>
        <a:bodyPr/>
        <a:lstStyle/>
        <a:p>
          <a:endParaRPr lang="fr-FR"/>
        </a:p>
      </dgm:t>
    </dgm:pt>
    <dgm:pt modelId="{6D9935F5-E3EB-4C6A-AC7D-D1BE6DB02ABC}" type="parTrans" cxnId="{DD44F3B8-DBCE-43D3-AB68-E2572DF71D66}">
      <dgm:prSet/>
      <dgm:spPr/>
      <dgm:t>
        <a:bodyPr/>
        <a:lstStyle/>
        <a:p>
          <a:endParaRPr lang="fr-FR"/>
        </a:p>
      </dgm:t>
    </dgm:pt>
    <dgm:pt modelId="{2CAD2AD6-3D9C-4F11-9CA3-ACCBBEFC8573}">
      <dgm:prSet phldrT="[Texte]" custT="1"/>
      <dgm:spPr>
        <a:solidFill>
          <a:schemeClr val="tx2">
            <a:lumMod val="75000"/>
          </a:schemeClr>
        </a:solidFill>
      </dgm:spPr>
      <dgm:t>
        <a:bodyPr/>
        <a:lstStyle/>
        <a:p>
          <a:pPr algn="ctr" rtl="1"/>
          <a:r>
            <a:rPr lang="ar-SA" sz="2800" b="1" dirty="0" err="1" smtClean="0"/>
            <a:t>المنتوج</a:t>
          </a:r>
          <a:r>
            <a:rPr lang="ar-SA" sz="2800" b="1" dirty="0" smtClean="0"/>
            <a:t> الحالي</a:t>
          </a:r>
        </a:p>
        <a:p>
          <a:pPr algn="ctr" rtl="1"/>
          <a:r>
            <a:rPr lang="ar-SA" sz="2800" b="1" dirty="0" smtClean="0"/>
            <a:t>السوق الحالية </a:t>
          </a:r>
          <a:r>
            <a:rPr lang="ar-SA" sz="2600" dirty="0" smtClean="0"/>
            <a:t>(1)</a:t>
          </a:r>
          <a:endParaRPr lang="fr-FR" sz="2600" dirty="0"/>
        </a:p>
      </dgm:t>
    </dgm:pt>
    <dgm:pt modelId="{900B483D-BEAD-4AC6-A25C-1ECFB40DE72C}" type="sibTrans" cxnId="{335A3D8A-22ED-4207-B6BB-C65B4FFCAA93}">
      <dgm:prSet/>
      <dgm:spPr/>
      <dgm:t>
        <a:bodyPr/>
        <a:lstStyle/>
        <a:p>
          <a:endParaRPr lang="fr-FR"/>
        </a:p>
      </dgm:t>
    </dgm:pt>
    <dgm:pt modelId="{D7725315-F173-4FA7-A7A9-C702DD928E0C}" type="parTrans" cxnId="{335A3D8A-22ED-4207-B6BB-C65B4FFCAA93}">
      <dgm:prSet/>
      <dgm:spPr/>
      <dgm:t>
        <a:bodyPr/>
        <a:lstStyle/>
        <a:p>
          <a:endParaRPr lang="fr-FR"/>
        </a:p>
      </dgm:t>
    </dgm:pt>
    <dgm:pt modelId="{532E3968-BD0F-4A9B-847A-EA565F9BD049}">
      <dgm:prSet phldrT="[Texte]" custT="1"/>
      <dgm:spPr>
        <a:solidFill>
          <a:schemeClr val="tx2">
            <a:lumMod val="75000"/>
          </a:schemeClr>
        </a:solidFill>
      </dgm:spPr>
      <dgm:t>
        <a:bodyPr/>
        <a:lstStyle/>
        <a:p>
          <a:r>
            <a:rPr lang="ar-SA" sz="2800" b="1" dirty="0" smtClean="0"/>
            <a:t>المنتج الجديد </a:t>
          </a:r>
        </a:p>
        <a:p>
          <a:r>
            <a:rPr lang="ar-SA" sz="2800" b="1" dirty="0" smtClean="0"/>
            <a:t>السوق الجديدة </a:t>
          </a:r>
          <a:r>
            <a:rPr lang="ar-SA" sz="2300" dirty="0" smtClean="0"/>
            <a:t>(4)</a:t>
          </a:r>
          <a:endParaRPr lang="fr-FR" sz="2300" dirty="0"/>
        </a:p>
      </dgm:t>
    </dgm:pt>
    <dgm:pt modelId="{FBCDB129-382D-48A3-ADA6-75C91FD582AE}" type="sibTrans" cxnId="{24B26754-6399-48F4-B472-E7927B583F19}">
      <dgm:prSet/>
      <dgm:spPr/>
      <dgm:t>
        <a:bodyPr/>
        <a:lstStyle/>
        <a:p>
          <a:endParaRPr lang="fr-FR"/>
        </a:p>
      </dgm:t>
    </dgm:pt>
    <dgm:pt modelId="{10360E4E-548D-4172-8722-6105B665D0AB}" type="parTrans" cxnId="{24B26754-6399-48F4-B472-E7927B583F19}">
      <dgm:prSet/>
      <dgm:spPr/>
      <dgm:t>
        <a:bodyPr/>
        <a:lstStyle/>
        <a:p>
          <a:endParaRPr lang="fr-FR"/>
        </a:p>
      </dgm:t>
    </dgm:pt>
    <dgm:pt modelId="{46F2AC8C-3FAD-433C-A0E5-35541044DBD0}">
      <dgm:prSet phldrT="[Texte]" custT="1"/>
      <dgm:spPr>
        <a:solidFill>
          <a:schemeClr val="tx2">
            <a:lumMod val="75000"/>
          </a:schemeClr>
        </a:solidFill>
      </dgm:spPr>
      <dgm:t>
        <a:bodyPr/>
        <a:lstStyle/>
        <a:p>
          <a:r>
            <a:rPr lang="ar-SA" sz="2800" b="1" dirty="0" smtClean="0"/>
            <a:t>المنتج الجديد</a:t>
          </a:r>
        </a:p>
        <a:p>
          <a:pPr rtl="1"/>
          <a:r>
            <a:rPr lang="ar-SA" sz="2800" b="1" dirty="0" smtClean="0"/>
            <a:t> السوق الحالية </a:t>
          </a:r>
          <a:r>
            <a:rPr lang="ar-SA" sz="2300" dirty="0" smtClean="0"/>
            <a:t>(3)</a:t>
          </a:r>
          <a:endParaRPr lang="fr-FR" sz="2300" dirty="0"/>
        </a:p>
      </dgm:t>
    </dgm:pt>
    <dgm:pt modelId="{B9530867-1CDD-497B-84FA-B3B2270DEF8B}" type="sibTrans" cxnId="{0F2E43DC-6169-4651-80CA-978E97CB02B8}">
      <dgm:prSet/>
      <dgm:spPr/>
      <dgm:t>
        <a:bodyPr/>
        <a:lstStyle/>
        <a:p>
          <a:endParaRPr lang="fr-FR"/>
        </a:p>
      </dgm:t>
    </dgm:pt>
    <dgm:pt modelId="{4567FD6A-E6F2-49B9-AD24-76F3603F95AE}" type="parTrans" cxnId="{0F2E43DC-6169-4651-80CA-978E97CB02B8}">
      <dgm:prSet/>
      <dgm:spPr/>
      <dgm:t>
        <a:bodyPr/>
        <a:lstStyle/>
        <a:p>
          <a:endParaRPr lang="fr-FR"/>
        </a:p>
      </dgm:t>
    </dgm:pt>
    <dgm:pt modelId="{B5287955-89DF-4F73-9722-67003D5ED45E}" type="pres">
      <dgm:prSet presAssocID="{F7F173BF-5A13-4207-BE0D-718C17E9D9AD}" presName="matrix" presStyleCnt="0">
        <dgm:presLayoutVars>
          <dgm:chMax val="1"/>
          <dgm:dir/>
          <dgm:resizeHandles val="exact"/>
        </dgm:presLayoutVars>
      </dgm:prSet>
      <dgm:spPr/>
      <dgm:t>
        <a:bodyPr/>
        <a:lstStyle/>
        <a:p>
          <a:endParaRPr lang="fr-FR"/>
        </a:p>
      </dgm:t>
    </dgm:pt>
    <dgm:pt modelId="{8A189EB3-689E-4A4E-ACBD-5CC90B79CF0B}" type="pres">
      <dgm:prSet presAssocID="{F7F173BF-5A13-4207-BE0D-718C17E9D9AD}" presName="axisShape" presStyleLbl="bgShp" presStyleIdx="0" presStyleCnt="1" custScaleX="117970" custLinFactNeighborX="16724" custLinFactNeighborY="-1786"/>
      <dgm:spPr/>
    </dgm:pt>
    <dgm:pt modelId="{BF295F83-7E70-4982-A33A-354A250E70BB}" type="pres">
      <dgm:prSet presAssocID="{F7F173BF-5A13-4207-BE0D-718C17E9D9AD}" presName="rect1" presStyleLbl="node1" presStyleIdx="0" presStyleCnt="4" custScaleX="138775" custLinFactNeighborX="22102" custLinFactNeighborY="-7321">
        <dgm:presLayoutVars>
          <dgm:chMax val="0"/>
          <dgm:chPref val="0"/>
          <dgm:bulletEnabled val="1"/>
        </dgm:presLayoutVars>
      </dgm:prSet>
      <dgm:spPr/>
      <dgm:t>
        <a:bodyPr/>
        <a:lstStyle/>
        <a:p>
          <a:endParaRPr lang="fr-FR"/>
        </a:p>
      </dgm:t>
    </dgm:pt>
    <dgm:pt modelId="{EF79D43C-ED79-4EA7-BB55-9D7D8EBDA515}" type="pres">
      <dgm:prSet presAssocID="{F7F173BF-5A13-4207-BE0D-718C17E9D9AD}" presName="rect2" presStyleLbl="node1" presStyleIdx="1" presStyleCnt="4" custScaleX="128517" custLinFactNeighborX="60569" custLinFactNeighborY="-7321">
        <dgm:presLayoutVars>
          <dgm:chMax val="0"/>
          <dgm:chPref val="0"/>
          <dgm:bulletEnabled val="1"/>
        </dgm:presLayoutVars>
      </dgm:prSet>
      <dgm:spPr/>
      <dgm:t>
        <a:bodyPr/>
        <a:lstStyle/>
        <a:p>
          <a:endParaRPr lang="fr-FR"/>
        </a:p>
      </dgm:t>
    </dgm:pt>
    <dgm:pt modelId="{0F0C8C9D-4F29-4C93-BC39-C76A2B4D4C1B}" type="pres">
      <dgm:prSet presAssocID="{F7F173BF-5A13-4207-BE0D-718C17E9D9AD}" presName="rect3" presStyleLbl="node1" presStyleIdx="2" presStyleCnt="4" custScaleX="129223" custLinFactNeighborX="26637" custLinFactNeighborY="4643">
        <dgm:presLayoutVars>
          <dgm:chMax val="0"/>
          <dgm:chPref val="0"/>
          <dgm:bulletEnabled val="1"/>
        </dgm:presLayoutVars>
      </dgm:prSet>
      <dgm:spPr/>
      <dgm:t>
        <a:bodyPr/>
        <a:lstStyle/>
        <a:p>
          <a:endParaRPr lang="fr-FR"/>
        </a:p>
      </dgm:t>
    </dgm:pt>
    <dgm:pt modelId="{FECECE0A-626D-4281-AA62-1A28EDBA3327}" type="pres">
      <dgm:prSet presAssocID="{F7F173BF-5A13-4207-BE0D-718C17E9D9AD}" presName="rect4" presStyleLbl="node1" presStyleIdx="3" presStyleCnt="4" custScaleX="128518" custLinFactNeighborX="60570" custLinFactNeighborY="4643">
        <dgm:presLayoutVars>
          <dgm:chMax val="0"/>
          <dgm:chPref val="0"/>
          <dgm:bulletEnabled val="1"/>
        </dgm:presLayoutVars>
      </dgm:prSet>
      <dgm:spPr/>
      <dgm:t>
        <a:bodyPr/>
        <a:lstStyle/>
        <a:p>
          <a:endParaRPr lang="fr-FR"/>
        </a:p>
      </dgm:t>
    </dgm:pt>
  </dgm:ptLst>
  <dgm:cxnLst>
    <dgm:cxn modelId="{24B26754-6399-48F4-B472-E7927B583F19}" srcId="{F7F173BF-5A13-4207-BE0D-718C17E9D9AD}" destId="{532E3968-BD0F-4A9B-847A-EA565F9BD049}" srcOrd="1" destOrd="0" parTransId="{10360E4E-548D-4172-8722-6105B665D0AB}" sibTransId="{FBCDB129-382D-48A3-ADA6-75C91FD582AE}"/>
    <dgm:cxn modelId="{335A3D8A-22ED-4207-B6BB-C65B4FFCAA93}" srcId="{F7F173BF-5A13-4207-BE0D-718C17E9D9AD}" destId="{2CAD2AD6-3D9C-4F11-9CA3-ACCBBEFC8573}" srcOrd="2" destOrd="0" parTransId="{D7725315-F173-4FA7-A7A9-C702DD928E0C}" sibTransId="{900B483D-BEAD-4AC6-A25C-1ECFB40DE72C}"/>
    <dgm:cxn modelId="{7B1A1B2F-C77E-4A94-BD88-8600CD6A6CC8}" type="presOf" srcId="{2CAD2AD6-3D9C-4F11-9CA3-ACCBBEFC8573}" destId="{0F0C8C9D-4F29-4C93-BC39-C76A2B4D4C1B}" srcOrd="0" destOrd="0" presId="urn:microsoft.com/office/officeart/2005/8/layout/matrix2"/>
    <dgm:cxn modelId="{12EE9C82-3FB4-490C-BD8F-B82C32A1F3E8}" type="presOf" srcId="{ABFECA9A-5239-40D8-8114-59EA7D69DE63}" destId="{FECECE0A-626D-4281-AA62-1A28EDBA3327}" srcOrd="0" destOrd="0" presId="urn:microsoft.com/office/officeart/2005/8/layout/matrix2"/>
    <dgm:cxn modelId="{9A2C7D17-B17B-4BB1-8808-6DAB69F82760}" type="presOf" srcId="{46F2AC8C-3FAD-433C-A0E5-35541044DBD0}" destId="{BF295F83-7E70-4982-A33A-354A250E70BB}" srcOrd="0" destOrd="0" presId="urn:microsoft.com/office/officeart/2005/8/layout/matrix2"/>
    <dgm:cxn modelId="{DD44F3B8-DBCE-43D3-AB68-E2572DF71D66}" srcId="{F7F173BF-5A13-4207-BE0D-718C17E9D9AD}" destId="{ABFECA9A-5239-40D8-8114-59EA7D69DE63}" srcOrd="3" destOrd="0" parTransId="{6D9935F5-E3EB-4C6A-AC7D-D1BE6DB02ABC}" sibTransId="{D1BF82BB-671B-4383-BE2A-D37575D6A429}"/>
    <dgm:cxn modelId="{8DD53D88-3BF4-4805-98C0-E7DDFE1FBE4A}" type="presOf" srcId="{F7F173BF-5A13-4207-BE0D-718C17E9D9AD}" destId="{B5287955-89DF-4F73-9722-67003D5ED45E}" srcOrd="0" destOrd="0" presId="urn:microsoft.com/office/officeart/2005/8/layout/matrix2"/>
    <dgm:cxn modelId="{B3654087-1818-4062-9556-E47F6D237607}" type="presOf" srcId="{532E3968-BD0F-4A9B-847A-EA565F9BD049}" destId="{EF79D43C-ED79-4EA7-BB55-9D7D8EBDA515}" srcOrd="0" destOrd="0" presId="urn:microsoft.com/office/officeart/2005/8/layout/matrix2"/>
    <dgm:cxn modelId="{0F2E43DC-6169-4651-80CA-978E97CB02B8}" srcId="{F7F173BF-5A13-4207-BE0D-718C17E9D9AD}" destId="{46F2AC8C-3FAD-433C-A0E5-35541044DBD0}" srcOrd="0" destOrd="0" parTransId="{4567FD6A-E6F2-49B9-AD24-76F3603F95AE}" sibTransId="{B9530867-1CDD-497B-84FA-B3B2270DEF8B}"/>
    <dgm:cxn modelId="{D72E5DC8-80FB-4E64-8A31-8068555F68BB}" type="presParOf" srcId="{B5287955-89DF-4F73-9722-67003D5ED45E}" destId="{8A189EB3-689E-4A4E-ACBD-5CC90B79CF0B}" srcOrd="0" destOrd="0" presId="urn:microsoft.com/office/officeart/2005/8/layout/matrix2"/>
    <dgm:cxn modelId="{C632E9FF-36A8-450F-9B0E-2FBE73F1CD14}" type="presParOf" srcId="{B5287955-89DF-4F73-9722-67003D5ED45E}" destId="{BF295F83-7E70-4982-A33A-354A250E70BB}" srcOrd="1" destOrd="0" presId="urn:microsoft.com/office/officeart/2005/8/layout/matrix2"/>
    <dgm:cxn modelId="{03C414A1-CEF7-40D1-848C-D421E8E7CD56}" type="presParOf" srcId="{B5287955-89DF-4F73-9722-67003D5ED45E}" destId="{EF79D43C-ED79-4EA7-BB55-9D7D8EBDA515}" srcOrd="2" destOrd="0" presId="urn:microsoft.com/office/officeart/2005/8/layout/matrix2"/>
    <dgm:cxn modelId="{A5396DED-E1B8-440B-952B-7434B8445621}" type="presParOf" srcId="{B5287955-89DF-4F73-9722-67003D5ED45E}" destId="{0F0C8C9D-4F29-4C93-BC39-C76A2B4D4C1B}" srcOrd="3" destOrd="0" presId="urn:microsoft.com/office/officeart/2005/8/layout/matrix2"/>
    <dgm:cxn modelId="{66825B45-0D7A-4D68-ABB8-405EB5C01B2B}" type="presParOf" srcId="{B5287955-89DF-4F73-9722-67003D5ED45E}" destId="{FECECE0A-626D-4281-AA62-1A28EDBA3327}" srcOrd="4" destOrd="0" presId="urn:microsoft.com/office/officeart/2005/8/layout/matrix2"/>
  </dgm:cxnLst>
  <dgm:bg/>
  <dgm:whole/>
</dgm:dataModel>
</file>

<file path=ppt/diagrams/data3.xml><?xml version="1.0" encoding="utf-8"?>
<dgm:dataModel xmlns:dgm="http://schemas.openxmlformats.org/drawingml/2006/diagram" xmlns:a="http://schemas.openxmlformats.org/drawingml/2006/main">
  <dgm:ptLst>
    <dgm:pt modelId="{EDA5591A-CDEF-4F99-9F46-35457426599F}" type="doc">
      <dgm:prSet loTypeId="urn:microsoft.com/office/officeart/2005/8/layout/cycle6" loCatId="cycle" qsTypeId="urn:microsoft.com/office/officeart/2005/8/quickstyle/3d9" qsCatId="3D" csTypeId="urn:microsoft.com/office/officeart/2005/8/colors/accent1_2" csCatId="accent1" phldr="1"/>
      <dgm:spPr/>
      <dgm:t>
        <a:bodyPr/>
        <a:lstStyle/>
        <a:p>
          <a:endParaRPr lang="fr-FR"/>
        </a:p>
      </dgm:t>
    </dgm:pt>
    <dgm:pt modelId="{4D6EB4FD-B3C9-4507-BD79-54A643F79DF9}">
      <dgm:prSet phldrT="[Texte]" custT="1"/>
      <dgm:spPr>
        <a:solidFill>
          <a:schemeClr val="tx2">
            <a:lumMod val="50000"/>
          </a:schemeClr>
        </a:solidFill>
        <a:ln>
          <a:solidFill>
            <a:schemeClr val="bg1"/>
          </a:solidFill>
        </a:ln>
      </dgm:spPr>
      <dgm:t>
        <a:bodyPr/>
        <a:lstStyle/>
        <a:p>
          <a:r>
            <a:rPr lang="ar-SA" sz="2800" b="1" dirty="0" smtClean="0"/>
            <a:t>الإعلان</a:t>
          </a:r>
          <a:endParaRPr lang="fr-FR" sz="2800" b="1" dirty="0"/>
        </a:p>
      </dgm:t>
    </dgm:pt>
    <dgm:pt modelId="{E50131DA-D0C9-4D18-AB28-4FBD90EB624B}" type="parTrans" cxnId="{1C5E1F47-2F0D-45F5-BC4E-C8ED6C12AF14}">
      <dgm:prSet/>
      <dgm:spPr/>
      <dgm:t>
        <a:bodyPr/>
        <a:lstStyle/>
        <a:p>
          <a:endParaRPr lang="fr-FR"/>
        </a:p>
      </dgm:t>
    </dgm:pt>
    <dgm:pt modelId="{49DD56C6-B8A2-4C85-BD71-7DA5302D3734}" type="sibTrans" cxnId="{1C5E1F47-2F0D-45F5-BC4E-C8ED6C12AF14}">
      <dgm:prSet/>
      <dgm:spPr>
        <a:ln w="50800">
          <a:solidFill>
            <a:schemeClr val="bg1"/>
          </a:solidFill>
        </a:ln>
      </dgm:spPr>
      <dgm:t>
        <a:bodyPr/>
        <a:lstStyle/>
        <a:p>
          <a:endParaRPr lang="fr-FR"/>
        </a:p>
      </dgm:t>
    </dgm:pt>
    <dgm:pt modelId="{F75E303C-4DEF-4EFB-A172-FAE1763F6B89}">
      <dgm:prSet phldrT="[Texte]" custT="1"/>
      <dgm:spPr>
        <a:solidFill>
          <a:schemeClr val="tx2">
            <a:lumMod val="50000"/>
          </a:schemeClr>
        </a:solidFill>
        <a:ln>
          <a:solidFill>
            <a:schemeClr val="bg1"/>
          </a:solidFill>
        </a:ln>
      </dgm:spPr>
      <dgm:t>
        <a:bodyPr/>
        <a:lstStyle/>
        <a:p>
          <a:r>
            <a:rPr lang="ar-SA" sz="2800" b="1" dirty="0" smtClean="0"/>
            <a:t>تنشيط المبيعات</a:t>
          </a:r>
          <a:endParaRPr lang="fr-FR" sz="2800" b="1" dirty="0"/>
        </a:p>
      </dgm:t>
    </dgm:pt>
    <dgm:pt modelId="{6AE0D007-FF0B-463F-81AB-71B77E5E9822}" type="parTrans" cxnId="{D38CDE21-372C-4756-8492-72A9131D5091}">
      <dgm:prSet/>
      <dgm:spPr/>
      <dgm:t>
        <a:bodyPr/>
        <a:lstStyle/>
        <a:p>
          <a:endParaRPr lang="fr-FR"/>
        </a:p>
      </dgm:t>
    </dgm:pt>
    <dgm:pt modelId="{DB2BEA23-9D94-4E84-A1C9-C26C84E73EFC}" type="sibTrans" cxnId="{D38CDE21-372C-4756-8492-72A9131D5091}">
      <dgm:prSet/>
      <dgm:spPr>
        <a:ln w="50800">
          <a:solidFill>
            <a:schemeClr val="bg1"/>
          </a:solidFill>
        </a:ln>
      </dgm:spPr>
      <dgm:t>
        <a:bodyPr/>
        <a:lstStyle/>
        <a:p>
          <a:endParaRPr lang="fr-FR"/>
        </a:p>
      </dgm:t>
    </dgm:pt>
    <dgm:pt modelId="{45DC0D56-C758-47AE-9AC8-E1B0B654A32E}">
      <dgm:prSet phldrT="[Texte]" custT="1"/>
      <dgm:spPr>
        <a:solidFill>
          <a:schemeClr val="tx2">
            <a:lumMod val="50000"/>
          </a:schemeClr>
        </a:solidFill>
        <a:ln>
          <a:solidFill>
            <a:schemeClr val="bg1"/>
          </a:solidFill>
        </a:ln>
      </dgm:spPr>
      <dgm:t>
        <a:bodyPr/>
        <a:lstStyle/>
        <a:p>
          <a:r>
            <a:rPr lang="ar-SA" sz="2800" b="1" dirty="0" smtClean="0"/>
            <a:t>العلاقات العامة</a:t>
          </a:r>
          <a:endParaRPr lang="fr-FR" sz="2200" b="1" dirty="0"/>
        </a:p>
      </dgm:t>
    </dgm:pt>
    <dgm:pt modelId="{C45CC86B-F97D-4120-8DE0-3A88475E67BC}" type="parTrans" cxnId="{6D2E2CAC-7401-4C63-9232-8BAE2D9F7B9E}">
      <dgm:prSet/>
      <dgm:spPr/>
      <dgm:t>
        <a:bodyPr/>
        <a:lstStyle/>
        <a:p>
          <a:endParaRPr lang="fr-FR"/>
        </a:p>
      </dgm:t>
    </dgm:pt>
    <dgm:pt modelId="{60BA8128-86BF-4C71-96EC-82752687C477}" type="sibTrans" cxnId="{6D2E2CAC-7401-4C63-9232-8BAE2D9F7B9E}">
      <dgm:prSet/>
      <dgm:spPr>
        <a:ln w="50800">
          <a:solidFill>
            <a:schemeClr val="bg1"/>
          </a:solidFill>
        </a:ln>
      </dgm:spPr>
      <dgm:t>
        <a:bodyPr/>
        <a:lstStyle/>
        <a:p>
          <a:endParaRPr lang="fr-FR"/>
        </a:p>
      </dgm:t>
    </dgm:pt>
    <dgm:pt modelId="{1ACA3A63-B354-47C8-AA2A-7761CA278692}">
      <dgm:prSet phldrT="[Texte]" custT="1"/>
      <dgm:spPr>
        <a:solidFill>
          <a:schemeClr val="tx2">
            <a:lumMod val="50000"/>
          </a:schemeClr>
        </a:solidFill>
        <a:ln>
          <a:solidFill>
            <a:schemeClr val="bg1"/>
          </a:solidFill>
        </a:ln>
      </dgm:spPr>
      <dgm:t>
        <a:bodyPr/>
        <a:lstStyle/>
        <a:p>
          <a:r>
            <a:rPr lang="ar-SA" sz="2800" b="1" dirty="0" smtClean="0"/>
            <a:t>البيع الشخصي</a:t>
          </a:r>
          <a:endParaRPr lang="fr-FR" sz="2800" b="1" dirty="0"/>
        </a:p>
      </dgm:t>
    </dgm:pt>
    <dgm:pt modelId="{40A4B024-44A0-412C-B0B2-49954A6F1295}" type="parTrans" cxnId="{5016F5B6-4FE1-4E74-B463-DB1EC05CA24D}">
      <dgm:prSet/>
      <dgm:spPr/>
      <dgm:t>
        <a:bodyPr/>
        <a:lstStyle/>
        <a:p>
          <a:endParaRPr lang="fr-FR"/>
        </a:p>
      </dgm:t>
    </dgm:pt>
    <dgm:pt modelId="{BF4D1DED-1355-43B3-92BE-38390DF4329D}" type="sibTrans" cxnId="{5016F5B6-4FE1-4E74-B463-DB1EC05CA24D}">
      <dgm:prSet/>
      <dgm:spPr>
        <a:ln w="50800">
          <a:solidFill>
            <a:schemeClr val="bg1"/>
          </a:solidFill>
        </a:ln>
      </dgm:spPr>
      <dgm:t>
        <a:bodyPr/>
        <a:lstStyle/>
        <a:p>
          <a:endParaRPr lang="fr-FR"/>
        </a:p>
      </dgm:t>
    </dgm:pt>
    <dgm:pt modelId="{6E576943-54EC-462C-9B25-6E1BB7A770F5}" type="pres">
      <dgm:prSet presAssocID="{EDA5591A-CDEF-4F99-9F46-35457426599F}" presName="cycle" presStyleCnt="0">
        <dgm:presLayoutVars>
          <dgm:dir/>
          <dgm:resizeHandles val="exact"/>
        </dgm:presLayoutVars>
      </dgm:prSet>
      <dgm:spPr/>
      <dgm:t>
        <a:bodyPr/>
        <a:lstStyle/>
        <a:p>
          <a:endParaRPr lang="fr-FR"/>
        </a:p>
      </dgm:t>
    </dgm:pt>
    <dgm:pt modelId="{13120A17-9EAE-4DE5-A621-D4499C562AC2}" type="pres">
      <dgm:prSet presAssocID="{4D6EB4FD-B3C9-4507-BD79-54A643F79DF9}" presName="node" presStyleLbl="node1" presStyleIdx="0" presStyleCnt="4">
        <dgm:presLayoutVars>
          <dgm:bulletEnabled val="1"/>
        </dgm:presLayoutVars>
      </dgm:prSet>
      <dgm:spPr/>
      <dgm:t>
        <a:bodyPr/>
        <a:lstStyle/>
        <a:p>
          <a:endParaRPr lang="fr-FR"/>
        </a:p>
      </dgm:t>
    </dgm:pt>
    <dgm:pt modelId="{97FEF7BE-F640-4B94-8AE7-979B0573CC90}" type="pres">
      <dgm:prSet presAssocID="{4D6EB4FD-B3C9-4507-BD79-54A643F79DF9}" presName="spNode" presStyleCnt="0"/>
      <dgm:spPr/>
    </dgm:pt>
    <dgm:pt modelId="{E0718164-45F9-4E43-92F9-7A2754B7D3DF}" type="pres">
      <dgm:prSet presAssocID="{49DD56C6-B8A2-4C85-BD71-7DA5302D3734}" presName="sibTrans" presStyleLbl="sibTrans1D1" presStyleIdx="0" presStyleCnt="4"/>
      <dgm:spPr/>
      <dgm:t>
        <a:bodyPr/>
        <a:lstStyle/>
        <a:p>
          <a:endParaRPr lang="fr-FR"/>
        </a:p>
      </dgm:t>
    </dgm:pt>
    <dgm:pt modelId="{D857CCE7-A225-456B-8EA9-E22F9F98FD71}" type="pres">
      <dgm:prSet presAssocID="{F75E303C-4DEF-4EFB-A172-FAE1763F6B89}" presName="node" presStyleLbl="node1" presStyleIdx="1" presStyleCnt="4">
        <dgm:presLayoutVars>
          <dgm:bulletEnabled val="1"/>
        </dgm:presLayoutVars>
      </dgm:prSet>
      <dgm:spPr/>
      <dgm:t>
        <a:bodyPr/>
        <a:lstStyle/>
        <a:p>
          <a:endParaRPr lang="fr-FR"/>
        </a:p>
      </dgm:t>
    </dgm:pt>
    <dgm:pt modelId="{71A96125-EA40-43E5-AEBB-8AAF1ABA26D5}" type="pres">
      <dgm:prSet presAssocID="{F75E303C-4DEF-4EFB-A172-FAE1763F6B89}" presName="spNode" presStyleCnt="0"/>
      <dgm:spPr/>
    </dgm:pt>
    <dgm:pt modelId="{25CF3E3B-EE15-49BB-8CD8-59D5EE45C35B}" type="pres">
      <dgm:prSet presAssocID="{DB2BEA23-9D94-4E84-A1C9-C26C84E73EFC}" presName="sibTrans" presStyleLbl="sibTrans1D1" presStyleIdx="1" presStyleCnt="4"/>
      <dgm:spPr/>
      <dgm:t>
        <a:bodyPr/>
        <a:lstStyle/>
        <a:p>
          <a:endParaRPr lang="fr-FR"/>
        </a:p>
      </dgm:t>
    </dgm:pt>
    <dgm:pt modelId="{E3ABA5AE-5436-4AB4-B61F-29F44F1A93B0}" type="pres">
      <dgm:prSet presAssocID="{45DC0D56-C758-47AE-9AC8-E1B0B654A32E}" presName="node" presStyleLbl="node1" presStyleIdx="2" presStyleCnt="4" custScaleX="107859">
        <dgm:presLayoutVars>
          <dgm:bulletEnabled val="1"/>
        </dgm:presLayoutVars>
      </dgm:prSet>
      <dgm:spPr/>
      <dgm:t>
        <a:bodyPr/>
        <a:lstStyle/>
        <a:p>
          <a:endParaRPr lang="fr-FR"/>
        </a:p>
      </dgm:t>
    </dgm:pt>
    <dgm:pt modelId="{825CA42C-3F4F-405D-9F72-F25DB66E03BE}" type="pres">
      <dgm:prSet presAssocID="{45DC0D56-C758-47AE-9AC8-E1B0B654A32E}" presName="spNode" presStyleCnt="0"/>
      <dgm:spPr/>
    </dgm:pt>
    <dgm:pt modelId="{5D9AC3E7-3A02-4830-9F2E-6E9E7E147E0E}" type="pres">
      <dgm:prSet presAssocID="{60BA8128-86BF-4C71-96EC-82752687C477}" presName="sibTrans" presStyleLbl="sibTrans1D1" presStyleIdx="2" presStyleCnt="4"/>
      <dgm:spPr/>
      <dgm:t>
        <a:bodyPr/>
        <a:lstStyle/>
        <a:p>
          <a:endParaRPr lang="fr-FR"/>
        </a:p>
      </dgm:t>
    </dgm:pt>
    <dgm:pt modelId="{7DF94DC2-97A8-46EB-BCD9-FCA63FC9AEA5}" type="pres">
      <dgm:prSet presAssocID="{1ACA3A63-B354-47C8-AA2A-7761CA278692}" presName="node" presStyleLbl="node1" presStyleIdx="3" presStyleCnt="4" custScaleX="113331">
        <dgm:presLayoutVars>
          <dgm:bulletEnabled val="1"/>
        </dgm:presLayoutVars>
      </dgm:prSet>
      <dgm:spPr/>
      <dgm:t>
        <a:bodyPr/>
        <a:lstStyle/>
        <a:p>
          <a:endParaRPr lang="fr-FR"/>
        </a:p>
      </dgm:t>
    </dgm:pt>
    <dgm:pt modelId="{399F1876-3D60-4E0A-84FC-0CF470692A66}" type="pres">
      <dgm:prSet presAssocID="{1ACA3A63-B354-47C8-AA2A-7761CA278692}" presName="spNode" presStyleCnt="0"/>
      <dgm:spPr/>
    </dgm:pt>
    <dgm:pt modelId="{CD3363D8-2176-460B-A2F4-D8EAA8528127}" type="pres">
      <dgm:prSet presAssocID="{BF4D1DED-1355-43B3-92BE-38390DF4329D}" presName="sibTrans" presStyleLbl="sibTrans1D1" presStyleIdx="3" presStyleCnt="4"/>
      <dgm:spPr/>
      <dgm:t>
        <a:bodyPr/>
        <a:lstStyle/>
        <a:p>
          <a:endParaRPr lang="fr-FR"/>
        </a:p>
      </dgm:t>
    </dgm:pt>
  </dgm:ptLst>
  <dgm:cxnLst>
    <dgm:cxn modelId="{D55A5C9D-1D49-49E6-84FF-BC513B9DBDC8}" type="presOf" srcId="{F75E303C-4DEF-4EFB-A172-FAE1763F6B89}" destId="{D857CCE7-A225-456B-8EA9-E22F9F98FD71}" srcOrd="0" destOrd="0" presId="urn:microsoft.com/office/officeart/2005/8/layout/cycle6"/>
    <dgm:cxn modelId="{5BC25E42-E47A-449A-83B1-5B15FD23BC18}" type="presOf" srcId="{1ACA3A63-B354-47C8-AA2A-7761CA278692}" destId="{7DF94DC2-97A8-46EB-BCD9-FCA63FC9AEA5}" srcOrd="0" destOrd="0" presId="urn:microsoft.com/office/officeart/2005/8/layout/cycle6"/>
    <dgm:cxn modelId="{D38CDE21-372C-4756-8492-72A9131D5091}" srcId="{EDA5591A-CDEF-4F99-9F46-35457426599F}" destId="{F75E303C-4DEF-4EFB-A172-FAE1763F6B89}" srcOrd="1" destOrd="0" parTransId="{6AE0D007-FF0B-463F-81AB-71B77E5E9822}" sibTransId="{DB2BEA23-9D94-4E84-A1C9-C26C84E73EFC}"/>
    <dgm:cxn modelId="{47B52800-1F2C-42DD-97DD-EAAF82F8F95C}" type="presOf" srcId="{EDA5591A-CDEF-4F99-9F46-35457426599F}" destId="{6E576943-54EC-462C-9B25-6E1BB7A770F5}" srcOrd="0" destOrd="0" presId="urn:microsoft.com/office/officeart/2005/8/layout/cycle6"/>
    <dgm:cxn modelId="{5016F5B6-4FE1-4E74-B463-DB1EC05CA24D}" srcId="{EDA5591A-CDEF-4F99-9F46-35457426599F}" destId="{1ACA3A63-B354-47C8-AA2A-7761CA278692}" srcOrd="3" destOrd="0" parTransId="{40A4B024-44A0-412C-B0B2-49954A6F1295}" sibTransId="{BF4D1DED-1355-43B3-92BE-38390DF4329D}"/>
    <dgm:cxn modelId="{6D2E2CAC-7401-4C63-9232-8BAE2D9F7B9E}" srcId="{EDA5591A-CDEF-4F99-9F46-35457426599F}" destId="{45DC0D56-C758-47AE-9AC8-E1B0B654A32E}" srcOrd="2" destOrd="0" parTransId="{C45CC86B-F97D-4120-8DE0-3A88475E67BC}" sibTransId="{60BA8128-86BF-4C71-96EC-82752687C477}"/>
    <dgm:cxn modelId="{7ED28C9F-42CD-4859-8FA9-B5CCCD7451C5}" type="presOf" srcId="{49DD56C6-B8A2-4C85-BD71-7DA5302D3734}" destId="{E0718164-45F9-4E43-92F9-7A2754B7D3DF}" srcOrd="0" destOrd="0" presId="urn:microsoft.com/office/officeart/2005/8/layout/cycle6"/>
    <dgm:cxn modelId="{85FFB51D-4F91-49CF-9994-78837D26CEF8}" type="presOf" srcId="{BF4D1DED-1355-43B3-92BE-38390DF4329D}" destId="{CD3363D8-2176-460B-A2F4-D8EAA8528127}" srcOrd="0" destOrd="0" presId="urn:microsoft.com/office/officeart/2005/8/layout/cycle6"/>
    <dgm:cxn modelId="{1C5E1F47-2F0D-45F5-BC4E-C8ED6C12AF14}" srcId="{EDA5591A-CDEF-4F99-9F46-35457426599F}" destId="{4D6EB4FD-B3C9-4507-BD79-54A643F79DF9}" srcOrd="0" destOrd="0" parTransId="{E50131DA-D0C9-4D18-AB28-4FBD90EB624B}" sibTransId="{49DD56C6-B8A2-4C85-BD71-7DA5302D3734}"/>
    <dgm:cxn modelId="{F7DF7F1A-EBFD-45DF-B61E-B96D5C149ED8}" type="presOf" srcId="{60BA8128-86BF-4C71-96EC-82752687C477}" destId="{5D9AC3E7-3A02-4830-9F2E-6E9E7E147E0E}" srcOrd="0" destOrd="0" presId="urn:microsoft.com/office/officeart/2005/8/layout/cycle6"/>
    <dgm:cxn modelId="{581DA8AC-E66C-496B-A35F-8FBEA1A3660B}" type="presOf" srcId="{DB2BEA23-9D94-4E84-A1C9-C26C84E73EFC}" destId="{25CF3E3B-EE15-49BB-8CD8-59D5EE45C35B}" srcOrd="0" destOrd="0" presId="urn:microsoft.com/office/officeart/2005/8/layout/cycle6"/>
    <dgm:cxn modelId="{7EF40857-2E3C-47C2-B6D0-735494024700}" type="presOf" srcId="{45DC0D56-C758-47AE-9AC8-E1B0B654A32E}" destId="{E3ABA5AE-5436-4AB4-B61F-29F44F1A93B0}" srcOrd="0" destOrd="0" presId="urn:microsoft.com/office/officeart/2005/8/layout/cycle6"/>
    <dgm:cxn modelId="{3EBC0E0E-E628-4830-9436-270B7C7ED13F}" type="presOf" srcId="{4D6EB4FD-B3C9-4507-BD79-54A643F79DF9}" destId="{13120A17-9EAE-4DE5-A621-D4499C562AC2}" srcOrd="0" destOrd="0" presId="urn:microsoft.com/office/officeart/2005/8/layout/cycle6"/>
    <dgm:cxn modelId="{005F4EE7-566A-4E4A-9612-31F740618EAB}" type="presParOf" srcId="{6E576943-54EC-462C-9B25-6E1BB7A770F5}" destId="{13120A17-9EAE-4DE5-A621-D4499C562AC2}" srcOrd="0" destOrd="0" presId="urn:microsoft.com/office/officeart/2005/8/layout/cycle6"/>
    <dgm:cxn modelId="{ABCFB1E6-4DE9-48DA-AAB9-8143CD41A674}" type="presParOf" srcId="{6E576943-54EC-462C-9B25-6E1BB7A770F5}" destId="{97FEF7BE-F640-4B94-8AE7-979B0573CC90}" srcOrd="1" destOrd="0" presId="urn:microsoft.com/office/officeart/2005/8/layout/cycle6"/>
    <dgm:cxn modelId="{04B4C7F8-D32F-48E7-BECD-05173790BA74}" type="presParOf" srcId="{6E576943-54EC-462C-9B25-6E1BB7A770F5}" destId="{E0718164-45F9-4E43-92F9-7A2754B7D3DF}" srcOrd="2" destOrd="0" presId="urn:microsoft.com/office/officeart/2005/8/layout/cycle6"/>
    <dgm:cxn modelId="{FA6E2779-08A3-4721-8771-9D1E4C2490C5}" type="presParOf" srcId="{6E576943-54EC-462C-9B25-6E1BB7A770F5}" destId="{D857CCE7-A225-456B-8EA9-E22F9F98FD71}" srcOrd="3" destOrd="0" presId="urn:microsoft.com/office/officeart/2005/8/layout/cycle6"/>
    <dgm:cxn modelId="{E6206F2E-53DB-4DC0-8EB9-E06C282CEF78}" type="presParOf" srcId="{6E576943-54EC-462C-9B25-6E1BB7A770F5}" destId="{71A96125-EA40-43E5-AEBB-8AAF1ABA26D5}" srcOrd="4" destOrd="0" presId="urn:microsoft.com/office/officeart/2005/8/layout/cycle6"/>
    <dgm:cxn modelId="{3F324198-A777-41DC-B5B0-9D05A54C2B3D}" type="presParOf" srcId="{6E576943-54EC-462C-9B25-6E1BB7A770F5}" destId="{25CF3E3B-EE15-49BB-8CD8-59D5EE45C35B}" srcOrd="5" destOrd="0" presId="urn:microsoft.com/office/officeart/2005/8/layout/cycle6"/>
    <dgm:cxn modelId="{7A0528D4-9F29-4692-84FD-7CF05F903A16}" type="presParOf" srcId="{6E576943-54EC-462C-9B25-6E1BB7A770F5}" destId="{E3ABA5AE-5436-4AB4-B61F-29F44F1A93B0}" srcOrd="6" destOrd="0" presId="urn:microsoft.com/office/officeart/2005/8/layout/cycle6"/>
    <dgm:cxn modelId="{4307B5F7-04E1-47B8-A6AC-8F21BB6B8C0B}" type="presParOf" srcId="{6E576943-54EC-462C-9B25-6E1BB7A770F5}" destId="{825CA42C-3F4F-405D-9F72-F25DB66E03BE}" srcOrd="7" destOrd="0" presId="urn:microsoft.com/office/officeart/2005/8/layout/cycle6"/>
    <dgm:cxn modelId="{7C501B12-8CCC-4960-81B7-0385D56D4FD5}" type="presParOf" srcId="{6E576943-54EC-462C-9B25-6E1BB7A770F5}" destId="{5D9AC3E7-3A02-4830-9F2E-6E9E7E147E0E}" srcOrd="8" destOrd="0" presId="urn:microsoft.com/office/officeart/2005/8/layout/cycle6"/>
    <dgm:cxn modelId="{028F6D05-E830-4BC7-8D43-486C2CECE739}" type="presParOf" srcId="{6E576943-54EC-462C-9B25-6E1BB7A770F5}" destId="{7DF94DC2-97A8-46EB-BCD9-FCA63FC9AEA5}" srcOrd="9" destOrd="0" presId="urn:microsoft.com/office/officeart/2005/8/layout/cycle6"/>
    <dgm:cxn modelId="{62B2BCD6-7F0B-4950-9328-87F7B33A3705}" type="presParOf" srcId="{6E576943-54EC-462C-9B25-6E1BB7A770F5}" destId="{399F1876-3D60-4E0A-84FC-0CF470692A66}" srcOrd="10" destOrd="0" presId="urn:microsoft.com/office/officeart/2005/8/layout/cycle6"/>
    <dgm:cxn modelId="{D33664B5-0AF7-42FA-8F53-DA3865AA664F}" type="presParOf" srcId="{6E576943-54EC-462C-9B25-6E1BB7A770F5}" destId="{CD3363D8-2176-460B-A2F4-D8EAA8528127}" srcOrd="11"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1AA38-25BE-418F-B2CF-CB48CBC68695}" type="datetimeFigureOut">
              <a:rPr lang="fr-FR" smtClean="0"/>
              <a:pPr/>
              <a:t>31/05/2021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D4548-86FD-41AB-9B5E-F40DD6BAAF9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9F8199-C0CC-429D-8812-7EE8F0058133}"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1BCF2-AF40-41F3-97E3-83675C786726}" type="datetimeFigureOut">
              <a:rPr lang="fr-FR" smtClean="0"/>
              <a:pPr/>
              <a:t>31/05/2021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D0DD8-F5ED-4035-9DF8-BD41FD3F5EC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1BCF2-AF40-41F3-97E3-83675C786726}" type="datetimeFigureOut">
              <a:rPr lang="fr-FR" smtClean="0"/>
              <a:pPr/>
              <a:t>31/05/2021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D0DD8-F5ED-4035-9DF8-BD41FD3F5EC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3042" y="285728"/>
            <a:ext cx="7500958" cy="1470025"/>
          </a:xfrm>
        </p:spPr>
        <p:txBody>
          <a:bodyPr>
            <a:normAutofit/>
          </a:bodyPr>
          <a:lstStyle/>
          <a:p>
            <a:pPr rtl="1"/>
            <a:r>
              <a:rPr lang="ar-SA" sz="3600" b="1" dirty="0" smtClean="0">
                <a:solidFill>
                  <a:schemeClr val="bg1"/>
                </a:solidFill>
              </a:rPr>
              <a:t>المحور الرابع </a:t>
            </a:r>
            <a:r>
              <a:rPr lang="fr-FR" sz="3600" b="1" dirty="0" smtClean="0">
                <a:solidFill>
                  <a:schemeClr val="bg1"/>
                </a:solidFill>
              </a:rPr>
              <a:t/>
            </a:r>
            <a:br>
              <a:rPr lang="fr-FR" sz="3600" b="1" dirty="0" smtClean="0">
                <a:solidFill>
                  <a:schemeClr val="bg1"/>
                </a:solidFill>
              </a:rPr>
            </a:br>
            <a:r>
              <a:rPr lang="ar-SA" sz="3600" b="1" dirty="0" smtClean="0">
                <a:solidFill>
                  <a:schemeClr val="bg1"/>
                </a:solidFill>
              </a:rPr>
              <a:t>عناصر المزيج التسويقي الالكتروني</a:t>
            </a:r>
            <a:endParaRPr lang="fr-FR" sz="3600" b="1" dirty="0">
              <a:solidFill>
                <a:schemeClr val="bg1"/>
              </a:solidFill>
            </a:endParaRPr>
          </a:p>
        </p:txBody>
      </p:sp>
      <p:sp>
        <p:nvSpPr>
          <p:cNvPr id="3" name="Sous-titre 2"/>
          <p:cNvSpPr>
            <a:spLocks noGrp="1"/>
          </p:cNvSpPr>
          <p:nvPr>
            <p:ph type="subTitle" idx="1"/>
          </p:nvPr>
        </p:nvSpPr>
        <p:spPr>
          <a:xfrm>
            <a:off x="2357422" y="2143116"/>
            <a:ext cx="6500858" cy="4714884"/>
          </a:xfrm>
        </p:spPr>
        <p:txBody>
          <a:bodyPr/>
          <a:lstStyle/>
          <a:p>
            <a:pPr algn="justLow" rtl="1"/>
            <a:endParaRPr lang="ar-DZ" sz="2400" b="1" dirty="0" smtClean="0">
              <a:solidFill>
                <a:schemeClr val="bg1"/>
              </a:solidFill>
            </a:endParaRPr>
          </a:p>
          <a:p>
            <a:pPr algn="justLow" rtl="1"/>
            <a:r>
              <a:rPr lang="ar-DZ" sz="2400" b="1" dirty="0" smtClean="0">
                <a:solidFill>
                  <a:schemeClr val="bg1"/>
                </a:solidFill>
              </a:rPr>
              <a:t>تمهيد</a:t>
            </a:r>
          </a:p>
          <a:p>
            <a:pPr marL="514350" indent="-514350" algn="justLow" rtl="1">
              <a:buFont typeface="+mj-lt"/>
              <a:buAutoNum type="romanUcPeriod"/>
            </a:pPr>
            <a:r>
              <a:rPr lang="ar-DZ" sz="2400" b="1" dirty="0" smtClean="0">
                <a:solidFill>
                  <a:schemeClr val="bg1"/>
                </a:solidFill>
              </a:rPr>
              <a:t>أثر التسويق الالكتروني على المنتج</a:t>
            </a:r>
          </a:p>
          <a:p>
            <a:pPr marL="514350" indent="-514350" algn="justLow" rtl="1">
              <a:buFont typeface="+mj-lt"/>
              <a:buAutoNum type="romanUcPeriod"/>
            </a:pPr>
            <a:r>
              <a:rPr lang="ar-DZ" sz="2400" b="1" dirty="0" smtClean="0">
                <a:solidFill>
                  <a:schemeClr val="bg1"/>
                </a:solidFill>
              </a:rPr>
              <a:t>أثر التسويق الالكتروني على السعر</a:t>
            </a:r>
          </a:p>
          <a:p>
            <a:pPr marL="514350" indent="-514350" algn="justLow" rtl="1">
              <a:buFont typeface="+mj-lt"/>
              <a:buAutoNum type="romanUcPeriod"/>
            </a:pPr>
            <a:r>
              <a:rPr lang="ar-DZ" sz="2400" b="1" dirty="0" smtClean="0">
                <a:solidFill>
                  <a:schemeClr val="bg1"/>
                </a:solidFill>
              </a:rPr>
              <a:t>أثر التسويق الالكتروني على التوزيع</a:t>
            </a:r>
          </a:p>
          <a:p>
            <a:pPr marL="514350" indent="-514350" algn="justLow" rtl="1">
              <a:buFont typeface="+mj-lt"/>
              <a:buAutoNum type="romanUcPeriod"/>
            </a:pPr>
            <a:r>
              <a:rPr lang="ar-DZ" sz="2400" b="1" dirty="0" smtClean="0">
                <a:solidFill>
                  <a:schemeClr val="bg1"/>
                </a:solidFill>
              </a:rPr>
              <a:t>أثر التسويق الالكتروني على الترويج</a:t>
            </a:r>
            <a:endParaRPr lang="ar-SA" sz="2400" b="1" dirty="0" smtClean="0">
              <a:solidFill>
                <a:schemeClr val="bg1"/>
              </a:solidFill>
            </a:endParaRPr>
          </a:p>
        </p:txBody>
      </p:sp>
      <p:grpSp>
        <p:nvGrpSpPr>
          <p:cNvPr id="17" name="Groupe 16"/>
          <p:cNvGrpSpPr/>
          <p:nvPr/>
        </p:nvGrpSpPr>
        <p:grpSpPr>
          <a:xfrm>
            <a:off x="1928794" y="2285992"/>
            <a:ext cx="6930280" cy="2714644"/>
            <a:chOff x="2143108" y="1643050"/>
            <a:chExt cx="6715966" cy="5002248"/>
          </a:xfrm>
        </p:grpSpPr>
        <p:cxnSp>
          <p:nvCxnSpPr>
            <p:cNvPr id="5" name="Connecteur droit 4"/>
            <p:cNvCxnSpPr/>
            <p:nvPr/>
          </p:nvCxnSpPr>
          <p:spPr>
            <a:xfrm rot="10800000">
              <a:off x="2143108" y="1643050"/>
              <a:ext cx="535785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rot="5400000">
              <a:off x="6500826" y="4286256"/>
              <a:ext cx="4714908"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10800000">
              <a:off x="2143108" y="6643710"/>
              <a:ext cx="6715172"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5400000" flipH="1" flipV="1">
              <a:off x="-356825" y="4142983"/>
              <a:ext cx="5000660" cy="7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715404" cy="6572272"/>
          </a:xfrm>
        </p:spPr>
        <p:txBody>
          <a:bodyPr>
            <a:normAutofit lnSpcReduction="10000"/>
          </a:bodyPr>
          <a:lstStyle/>
          <a:p>
            <a:pPr lvl="0" algn="r" rtl="1">
              <a:buNone/>
            </a:pPr>
            <a:r>
              <a:rPr lang="ar-SA" b="1" dirty="0" smtClean="0">
                <a:solidFill>
                  <a:schemeClr val="bg1"/>
                </a:solidFill>
              </a:rPr>
              <a:t>الخيار </a:t>
            </a:r>
            <a:r>
              <a:rPr lang="ar-SA" b="1" dirty="0" err="1" smtClean="0">
                <a:solidFill>
                  <a:schemeClr val="bg1"/>
                </a:solidFill>
              </a:rPr>
              <a:t>الاول</a:t>
            </a:r>
            <a:r>
              <a:rPr lang="ar-SA" b="1" dirty="0" smtClean="0">
                <a:solidFill>
                  <a:schemeClr val="bg1"/>
                </a:solidFill>
              </a:rPr>
              <a:t> : </a:t>
            </a:r>
            <a:r>
              <a:rPr lang="ar-SA" b="1" dirty="0" err="1" smtClean="0">
                <a:solidFill>
                  <a:schemeClr val="bg1"/>
                </a:solidFill>
              </a:rPr>
              <a:t>المنتوج</a:t>
            </a:r>
            <a:r>
              <a:rPr lang="ar-SA" b="1" dirty="0" smtClean="0">
                <a:solidFill>
                  <a:schemeClr val="bg1"/>
                </a:solidFill>
              </a:rPr>
              <a:t> الحالي السوق الحالية </a:t>
            </a:r>
            <a:endParaRPr lang="fr-FR" dirty="0" smtClean="0">
              <a:solidFill>
                <a:schemeClr val="bg1"/>
              </a:solidFill>
            </a:endParaRPr>
          </a:p>
          <a:p>
            <a:pPr algn="r" rtl="1">
              <a:buNone/>
            </a:pPr>
            <a:endParaRPr lang="ar-SA" b="1" dirty="0" smtClean="0">
              <a:solidFill>
                <a:schemeClr val="bg1"/>
              </a:solidFill>
            </a:endParaRPr>
          </a:p>
          <a:p>
            <a:pPr algn="r" rtl="1">
              <a:buNone/>
            </a:pPr>
            <a:r>
              <a:rPr lang="ar-SA" sz="2400" b="1" dirty="0" smtClean="0">
                <a:solidFill>
                  <a:schemeClr val="bg1"/>
                </a:solidFill>
              </a:rPr>
              <a:t>    تكتفي المؤسسات التي تعتمد هذا الخيار باستخدام الانترنت في ترويج المنتجات  الحالية لها في </a:t>
            </a:r>
            <a:r>
              <a:rPr lang="ar-SA" sz="2400" b="1" dirty="0" err="1" smtClean="0">
                <a:solidFill>
                  <a:schemeClr val="bg1"/>
                </a:solidFill>
              </a:rPr>
              <a:t>ال</a:t>
            </a:r>
            <a:r>
              <a:rPr lang="ar-DZ" sz="2400" b="1" dirty="0" smtClean="0">
                <a:solidFill>
                  <a:schemeClr val="bg1"/>
                </a:solidFill>
              </a:rPr>
              <a:t>أ</a:t>
            </a:r>
            <a:r>
              <a:rPr lang="ar-SA" sz="2400" b="1" dirty="0" smtClean="0">
                <a:solidFill>
                  <a:schemeClr val="bg1"/>
                </a:solidFill>
              </a:rPr>
              <a:t>سواق الحالية ( التي تستهدفها فعلا ) . و يجب </a:t>
            </a:r>
            <a:r>
              <a:rPr lang="ar-SA" sz="2400" b="1" dirty="0" err="1" smtClean="0">
                <a:solidFill>
                  <a:schemeClr val="bg1"/>
                </a:solidFill>
              </a:rPr>
              <a:t>ال</a:t>
            </a:r>
            <a:r>
              <a:rPr lang="ar-DZ" sz="2400" b="1" dirty="0" smtClean="0">
                <a:solidFill>
                  <a:schemeClr val="bg1"/>
                </a:solidFill>
              </a:rPr>
              <a:t>إ</a:t>
            </a:r>
            <a:r>
              <a:rPr lang="ar-SA" sz="2400" b="1" dirty="0" smtClean="0">
                <a:solidFill>
                  <a:schemeClr val="bg1"/>
                </a:solidFill>
              </a:rPr>
              <a:t>شارة </a:t>
            </a:r>
            <a:r>
              <a:rPr lang="ar-DZ" sz="2400" b="1" dirty="0" err="1" smtClean="0">
                <a:solidFill>
                  <a:schemeClr val="bg1"/>
                </a:solidFill>
              </a:rPr>
              <a:t>إ</a:t>
            </a:r>
            <a:r>
              <a:rPr lang="ar-SA" sz="2400" b="1" dirty="0" err="1" smtClean="0">
                <a:solidFill>
                  <a:schemeClr val="bg1"/>
                </a:solidFill>
              </a:rPr>
              <a:t>لى</a:t>
            </a:r>
            <a:r>
              <a:rPr lang="ar-SA" sz="2400" b="1" dirty="0" smtClean="0">
                <a:solidFill>
                  <a:schemeClr val="bg1"/>
                </a:solidFill>
              </a:rPr>
              <a:t> </a:t>
            </a:r>
            <a:r>
              <a:rPr lang="ar-DZ" sz="2400" b="1" dirty="0" err="1" smtClean="0">
                <a:solidFill>
                  <a:schemeClr val="bg1"/>
                </a:solidFill>
              </a:rPr>
              <a:t>أ</a:t>
            </a:r>
            <a:r>
              <a:rPr lang="ar-SA" sz="2400" b="1" dirty="0" smtClean="0">
                <a:solidFill>
                  <a:schemeClr val="bg1"/>
                </a:solidFill>
              </a:rPr>
              <a:t>ن المؤسسات التي تكتفي بهذا الخيار لا تستطيع الاستفادة من المزايا التي تتيحها شبكة </a:t>
            </a:r>
            <a:r>
              <a:rPr lang="ar-SA" sz="2400" b="1" dirty="0" err="1" smtClean="0">
                <a:solidFill>
                  <a:schemeClr val="bg1"/>
                </a:solidFill>
              </a:rPr>
              <a:t>الأنترنت</a:t>
            </a:r>
            <a:r>
              <a:rPr lang="ar-SA" sz="2400" b="1" dirty="0" smtClean="0">
                <a:solidFill>
                  <a:schemeClr val="bg1"/>
                </a:solidFill>
              </a:rPr>
              <a:t> :</a:t>
            </a:r>
          </a:p>
          <a:p>
            <a:pPr algn="r" rtl="1">
              <a:buNone/>
            </a:pPr>
            <a:r>
              <a:rPr lang="ar-SA" sz="2400" b="1" dirty="0" smtClean="0">
                <a:solidFill>
                  <a:schemeClr val="bg1"/>
                </a:solidFill>
              </a:rPr>
              <a:t>    كميزة التغطية الجغرافية </a:t>
            </a:r>
            <a:r>
              <a:rPr lang="ar-SA" sz="2400" b="1" dirty="0" err="1" smtClean="0">
                <a:solidFill>
                  <a:schemeClr val="bg1"/>
                </a:solidFill>
              </a:rPr>
              <a:t>و</a:t>
            </a:r>
            <a:r>
              <a:rPr lang="ar-SA" sz="2400" b="1" dirty="0" smtClean="0">
                <a:solidFill>
                  <a:schemeClr val="bg1"/>
                </a:solidFill>
              </a:rPr>
              <a:t> اكتشاف فرص تسويقية جديدة </a:t>
            </a:r>
            <a:r>
              <a:rPr lang="ar-SA" sz="2400" b="1" dirty="0" err="1" smtClean="0">
                <a:solidFill>
                  <a:schemeClr val="bg1"/>
                </a:solidFill>
              </a:rPr>
              <a:t>و</a:t>
            </a:r>
            <a:r>
              <a:rPr lang="ar-SA" sz="2400" b="1" dirty="0" smtClean="0">
                <a:solidFill>
                  <a:schemeClr val="bg1"/>
                </a:solidFill>
              </a:rPr>
              <a:t> مزايا المرونة في تصميم </a:t>
            </a:r>
            <a:r>
              <a:rPr lang="ar-SA" sz="2400" b="1" dirty="0" err="1" smtClean="0">
                <a:solidFill>
                  <a:schemeClr val="bg1"/>
                </a:solidFill>
              </a:rPr>
              <a:t>و</a:t>
            </a:r>
            <a:r>
              <a:rPr lang="ar-SA" sz="2400" b="1" dirty="0" smtClean="0">
                <a:solidFill>
                  <a:schemeClr val="bg1"/>
                </a:solidFill>
              </a:rPr>
              <a:t> تطوير المنتجات . </a:t>
            </a:r>
          </a:p>
          <a:p>
            <a:pPr algn="r" rtl="1">
              <a:buNone/>
            </a:pPr>
            <a:endParaRPr lang="ar-SA" sz="2400" b="1" dirty="0" smtClean="0">
              <a:solidFill>
                <a:schemeClr val="bg1"/>
              </a:solidFill>
            </a:endParaRPr>
          </a:p>
          <a:p>
            <a:pPr lvl="0" algn="r" rtl="1">
              <a:buNone/>
            </a:pPr>
            <a:r>
              <a:rPr lang="ar-SA" sz="3000" b="1" dirty="0" smtClean="0">
                <a:solidFill>
                  <a:schemeClr val="bg1"/>
                </a:solidFill>
              </a:rPr>
              <a:t>الخيار الثاني  : المنتج الحالي السوق الجديدة </a:t>
            </a:r>
            <a:endParaRPr lang="fr-FR" sz="3000" dirty="0" smtClean="0">
              <a:solidFill>
                <a:schemeClr val="bg1"/>
              </a:solidFill>
            </a:endParaRPr>
          </a:p>
          <a:p>
            <a:pPr algn="r" rtl="1">
              <a:buNone/>
            </a:pPr>
            <a:endParaRPr lang="ar-SA" sz="2800" b="1" dirty="0" smtClean="0">
              <a:solidFill>
                <a:schemeClr val="bg1"/>
              </a:solidFill>
            </a:endParaRPr>
          </a:p>
          <a:p>
            <a:pPr algn="r" rtl="1">
              <a:buNone/>
            </a:pPr>
            <a:r>
              <a:rPr lang="ar-SA" sz="2800" b="1" dirty="0" smtClean="0">
                <a:solidFill>
                  <a:schemeClr val="bg1"/>
                </a:solidFill>
              </a:rPr>
              <a:t>    تقوم المؤسسات التي تعتمد هذا الخيار بتفعيل موقع تجاري يوفر لها فرصة تحطيم الحواجز الجغرافية </a:t>
            </a:r>
            <a:r>
              <a:rPr lang="ar-SA" sz="2800" b="1" dirty="0" err="1" smtClean="0">
                <a:solidFill>
                  <a:schemeClr val="bg1"/>
                </a:solidFill>
              </a:rPr>
              <a:t>و</a:t>
            </a:r>
            <a:r>
              <a:rPr lang="ar-SA" sz="2800" b="1" dirty="0" smtClean="0">
                <a:solidFill>
                  <a:schemeClr val="bg1"/>
                </a:solidFill>
              </a:rPr>
              <a:t> استهداف أسواق عالمية جديدة لطرح منتجاتها الحالية . إلا أن هذا الخيار يتطلب أن تكون المؤسسة قادرة على خدمة الأسواق الحالية </a:t>
            </a:r>
            <a:r>
              <a:rPr lang="ar-SA" sz="2800" b="1" dirty="0" err="1" smtClean="0">
                <a:solidFill>
                  <a:schemeClr val="bg1"/>
                </a:solidFill>
              </a:rPr>
              <a:t>و</a:t>
            </a:r>
            <a:r>
              <a:rPr lang="ar-SA" sz="2800" b="1" dirty="0" smtClean="0">
                <a:solidFill>
                  <a:schemeClr val="bg1"/>
                </a:solidFill>
              </a:rPr>
              <a:t> الجديدة معا ( أي أن تكون لديها </a:t>
            </a:r>
            <a:r>
              <a:rPr lang="ar-SA" sz="2800" b="1" dirty="0" err="1" smtClean="0">
                <a:solidFill>
                  <a:schemeClr val="bg1"/>
                </a:solidFill>
              </a:rPr>
              <a:t>امكانيات</a:t>
            </a:r>
            <a:r>
              <a:rPr lang="ar-SA" sz="2800" b="1" dirty="0" smtClean="0">
                <a:solidFill>
                  <a:schemeClr val="bg1"/>
                </a:solidFill>
              </a:rPr>
              <a:t> مادية </a:t>
            </a:r>
            <a:r>
              <a:rPr lang="ar-SA" sz="2800" b="1" dirty="0" err="1" smtClean="0">
                <a:solidFill>
                  <a:schemeClr val="bg1"/>
                </a:solidFill>
              </a:rPr>
              <a:t>و</a:t>
            </a:r>
            <a:r>
              <a:rPr lang="ar-SA" sz="2800" b="1" dirty="0" smtClean="0">
                <a:solidFill>
                  <a:schemeClr val="bg1"/>
                </a:solidFill>
              </a:rPr>
              <a:t> تكنولوجية  كبيرة )</a:t>
            </a:r>
          </a:p>
          <a:p>
            <a:pPr algn="r" rtl="1">
              <a:buNone/>
            </a:pP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8929718" cy="6357982"/>
          </a:xfrm>
        </p:spPr>
        <p:txBody>
          <a:bodyPr>
            <a:normAutofit/>
          </a:bodyPr>
          <a:lstStyle/>
          <a:p>
            <a:pPr lvl="0" algn="r" rtl="1">
              <a:buNone/>
            </a:pPr>
            <a:r>
              <a:rPr lang="ar-SA" b="1" dirty="0" smtClean="0">
                <a:solidFill>
                  <a:schemeClr val="bg1"/>
                </a:solidFill>
              </a:rPr>
              <a:t>الخيار الثالث : المنتج الجديد السوق الحالية </a:t>
            </a:r>
            <a:endParaRPr lang="fr-FR" dirty="0" smtClean="0">
              <a:solidFill>
                <a:schemeClr val="bg1"/>
              </a:solidFill>
            </a:endParaRPr>
          </a:p>
          <a:p>
            <a:pPr algn="r" rtl="1">
              <a:buNone/>
            </a:pPr>
            <a:endParaRPr lang="ar-SA" b="1" dirty="0" smtClean="0">
              <a:solidFill>
                <a:schemeClr val="bg1"/>
              </a:solidFill>
            </a:endParaRPr>
          </a:p>
          <a:p>
            <a:pPr algn="r" rtl="1">
              <a:buNone/>
            </a:pPr>
            <a:r>
              <a:rPr lang="ar-SA" sz="2800" b="1" dirty="0" smtClean="0">
                <a:solidFill>
                  <a:schemeClr val="bg1"/>
                </a:solidFill>
              </a:rPr>
              <a:t>    تعتمد المؤسسة هذا الخيار عندما تستهدف </a:t>
            </a:r>
            <a:r>
              <a:rPr lang="ar-SA" sz="2800" b="1" dirty="0" err="1" smtClean="0">
                <a:solidFill>
                  <a:schemeClr val="bg1"/>
                </a:solidFill>
              </a:rPr>
              <a:t>ال</a:t>
            </a:r>
            <a:r>
              <a:rPr lang="ar-DZ" sz="2800" b="1" dirty="0" smtClean="0">
                <a:solidFill>
                  <a:schemeClr val="bg1"/>
                </a:solidFill>
              </a:rPr>
              <a:t>أ</a:t>
            </a:r>
            <a:r>
              <a:rPr lang="ar-SA" sz="2800" b="1" dirty="0" smtClean="0">
                <a:solidFill>
                  <a:schemeClr val="bg1"/>
                </a:solidFill>
              </a:rPr>
              <a:t>سواق الحالية </a:t>
            </a:r>
            <a:r>
              <a:rPr lang="ar-SA" sz="2800" b="1" dirty="0" err="1" smtClean="0">
                <a:solidFill>
                  <a:schemeClr val="bg1"/>
                </a:solidFill>
              </a:rPr>
              <a:t>و</a:t>
            </a:r>
            <a:r>
              <a:rPr lang="ar-SA" sz="2800" b="1" dirty="0" smtClean="0">
                <a:solidFill>
                  <a:schemeClr val="bg1"/>
                </a:solidFill>
              </a:rPr>
              <a:t> لكن </a:t>
            </a:r>
            <a:r>
              <a:rPr lang="ar-SA" sz="2800" b="1" dirty="0" err="1" smtClean="0">
                <a:solidFill>
                  <a:schemeClr val="bg1"/>
                </a:solidFill>
              </a:rPr>
              <a:t>بمنتوج</a:t>
            </a:r>
            <a:r>
              <a:rPr lang="ar-SA" sz="2800" b="1" dirty="0" smtClean="0">
                <a:solidFill>
                  <a:schemeClr val="bg1"/>
                </a:solidFill>
              </a:rPr>
              <a:t> جديد ( </a:t>
            </a:r>
            <a:r>
              <a:rPr lang="ar-SA" sz="2800" b="1" dirty="0" err="1" smtClean="0">
                <a:solidFill>
                  <a:schemeClr val="bg1"/>
                </a:solidFill>
              </a:rPr>
              <a:t>و</a:t>
            </a:r>
            <a:r>
              <a:rPr lang="ar-SA" sz="2800" b="1" dirty="0" smtClean="0">
                <a:solidFill>
                  <a:schemeClr val="bg1"/>
                </a:solidFill>
              </a:rPr>
              <a:t> عادة ما تعتمد هذا الخيار المؤسسات الخدمية كالصحف الالكترونية ، شركات التأمين ، البنوك......)</a:t>
            </a:r>
          </a:p>
          <a:p>
            <a:pPr algn="r" rtl="1">
              <a:buNone/>
            </a:pPr>
            <a:endParaRPr lang="ar-SA" sz="2400" b="1" dirty="0" smtClean="0">
              <a:solidFill>
                <a:schemeClr val="bg1"/>
              </a:solidFill>
            </a:endParaRPr>
          </a:p>
          <a:p>
            <a:pPr lvl="0" algn="r" rtl="1">
              <a:buNone/>
            </a:pPr>
            <a:r>
              <a:rPr lang="ar-SA" b="1" dirty="0" smtClean="0">
                <a:solidFill>
                  <a:schemeClr val="bg1"/>
                </a:solidFill>
              </a:rPr>
              <a:t>الخيار الرابع : المنتج الجديد السوق الجديدة </a:t>
            </a:r>
            <a:endParaRPr lang="fr-FR" dirty="0" smtClean="0">
              <a:solidFill>
                <a:schemeClr val="bg1"/>
              </a:solidFill>
            </a:endParaRPr>
          </a:p>
          <a:p>
            <a:pPr algn="r" rtl="1">
              <a:buNone/>
            </a:pPr>
            <a:endParaRPr lang="ar-SA" b="1" dirty="0" smtClean="0">
              <a:solidFill>
                <a:schemeClr val="bg1"/>
              </a:solidFill>
            </a:endParaRPr>
          </a:p>
          <a:p>
            <a:pPr algn="r" rtl="1">
              <a:buNone/>
            </a:pPr>
            <a:r>
              <a:rPr lang="ar-SA" sz="2800" b="1" dirty="0" smtClean="0">
                <a:solidFill>
                  <a:schemeClr val="bg1"/>
                </a:solidFill>
              </a:rPr>
              <a:t>    يتحقق هذا الخيار بطرح  </a:t>
            </a:r>
            <a:r>
              <a:rPr lang="ar-SA" sz="2800" b="1" dirty="0" err="1" smtClean="0">
                <a:solidFill>
                  <a:schemeClr val="bg1"/>
                </a:solidFill>
              </a:rPr>
              <a:t>منتوج</a:t>
            </a:r>
            <a:r>
              <a:rPr lang="ar-SA" sz="2800" b="1" dirty="0" smtClean="0">
                <a:solidFill>
                  <a:schemeClr val="bg1"/>
                </a:solidFill>
              </a:rPr>
              <a:t> جديد في سوق / أسواق جديدة </a:t>
            </a:r>
            <a:r>
              <a:rPr lang="ar-SA" sz="2800" b="1" dirty="0" err="1" smtClean="0">
                <a:solidFill>
                  <a:schemeClr val="bg1"/>
                </a:solidFill>
              </a:rPr>
              <a:t>و</a:t>
            </a:r>
            <a:r>
              <a:rPr lang="ar-SA" sz="2800" b="1" dirty="0" smtClean="0">
                <a:solidFill>
                  <a:schemeClr val="bg1"/>
                </a:solidFill>
              </a:rPr>
              <a:t> ذلك </a:t>
            </a:r>
            <a:r>
              <a:rPr lang="ar-SA" sz="2800" b="1" dirty="0" err="1" smtClean="0">
                <a:solidFill>
                  <a:schemeClr val="bg1"/>
                </a:solidFill>
              </a:rPr>
              <a:t>بتهيأة</a:t>
            </a:r>
            <a:r>
              <a:rPr lang="ar-SA" sz="2800" b="1" dirty="0" smtClean="0">
                <a:solidFill>
                  <a:schemeClr val="bg1"/>
                </a:solidFill>
              </a:rPr>
              <a:t> الوسائل </a:t>
            </a:r>
            <a:r>
              <a:rPr lang="ar-SA" sz="2800" b="1" dirty="0" err="1" smtClean="0">
                <a:solidFill>
                  <a:schemeClr val="bg1"/>
                </a:solidFill>
              </a:rPr>
              <a:t>و</a:t>
            </a:r>
            <a:r>
              <a:rPr lang="ar-SA" sz="2800" b="1" dirty="0" smtClean="0">
                <a:solidFill>
                  <a:schemeClr val="bg1"/>
                </a:solidFill>
              </a:rPr>
              <a:t> التسهيلات </a:t>
            </a:r>
            <a:r>
              <a:rPr lang="ar-SA" sz="2800" b="1" dirty="0" err="1" smtClean="0">
                <a:solidFill>
                  <a:schemeClr val="bg1"/>
                </a:solidFill>
              </a:rPr>
              <a:t>و</a:t>
            </a:r>
            <a:r>
              <a:rPr lang="ar-SA" sz="2800" b="1" dirty="0" smtClean="0">
                <a:solidFill>
                  <a:schemeClr val="bg1"/>
                </a:solidFill>
              </a:rPr>
              <a:t> التي تتيح للمؤسسة الاستفادة من مزايا شبكة الانترنت ( خاصة قنوات التوزيع بالنسبة للمنتجات غير القابلة للتعامل الكترونيا بشكل كامل )</a:t>
            </a:r>
          </a:p>
          <a:p>
            <a:pPr algn="r" rtl="1">
              <a:buNone/>
            </a:pP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8229600" cy="725470"/>
          </a:xfrm>
        </p:spPr>
        <p:txBody>
          <a:bodyPr>
            <a:normAutofit/>
          </a:bodyPr>
          <a:lstStyle/>
          <a:p>
            <a:pPr algn="r"/>
            <a:r>
              <a:rPr lang="ar-SA" sz="3600" b="1" dirty="0" smtClean="0">
                <a:solidFill>
                  <a:schemeClr val="bg1"/>
                </a:solidFill>
              </a:rPr>
              <a:t>5) العملية المرنة لتطوير المنتجات </a:t>
            </a:r>
            <a:endParaRPr lang="fr-FR" sz="3600" b="1" dirty="0">
              <a:solidFill>
                <a:schemeClr val="bg1"/>
              </a:solidFill>
            </a:endParaRPr>
          </a:p>
        </p:txBody>
      </p:sp>
      <p:sp>
        <p:nvSpPr>
          <p:cNvPr id="3" name="Espace réservé du contenu 2"/>
          <p:cNvSpPr>
            <a:spLocks noGrp="1"/>
          </p:cNvSpPr>
          <p:nvPr>
            <p:ph idx="1"/>
          </p:nvPr>
        </p:nvSpPr>
        <p:spPr>
          <a:xfrm>
            <a:off x="285720" y="928670"/>
            <a:ext cx="8858280" cy="5572164"/>
          </a:xfrm>
        </p:spPr>
        <p:txBody>
          <a:bodyPr/>
          <a:lstStyle/>
          <a:p>
            <a:pPr algn="r" rtl="1">
              <a:buNone/>
            </a:pPr>
            <a:r>
              <a:rPr lang="ar-SA" sz="2400" b="1" dirty="0" smtClean="0">
                <a:solidFill>
                  <a:schemeClr val="bg1"/>
                </a:solidFill>
              </a:rPr>
              <a:t>بادرت المؤسسات </a:t>
            </a:r>
            <a:r>
              <a:rPr lang="ar-SA" sz="2400" b="1" dirty="0" err="1" smtClean="0">
                <a:solidFill>
                  <a:schemeClr val="bg1"/>
                </a:solidFill>
              </a:rPr>
              <a:t>الى</a:t>
            </a:r>
            <a:r>
              <a:rPr lang="ar-SA" sz="2400" b="1" dirty="0" smtClean="0">
                <a:solidFill>
                  <a:schemeClr val="bg1"/>
                </a:solidFill>
              </a:rPr>
              <a:t> ابتكار عملية لتطوير المنتجات تتسم بمرونة أكبر </a:t>
            </a:r>
            <a:r>
              <a:rPr lang="ar-SA" sz="2400" b="1" dirty="0" err="1" smtClean="0">
                <a:solidFill>
                  <a:schemeClr val="bg1"/>
                </a:solidFill>
              </a:rPr>
              <a:t>و</a:t>
            </a:r>
            <a:r>
              <a:rPr lang="ar-SA" sz="2400" b="1" dirty="0" smtClean="0">
                <a:solidFill>
                  <a:schemeClr val="bg1"/>
                </a:solidFill>
              </a:rPr>
              <a:t> أطلق على هذه العملية تسمية :</a:t>
            </a:r>
          </a:p>
          <a:p>
            <a:pPr algn="r" rtl="1">
              <a:buNone/>
            </a:pPr>
            <a:endParaRPr lang="ar-SA" sz="2400" b="1" dirty="0" smtClean="0">
              <a:solidFill>
                <a:schemeClr val="bg1"/>
              </a:solidFill>
            </a:endParaRPr>
          </a:p>
          <a:p>
            <a:pPr algn="r" rtl="1">
              <a:buNone/>
            </a:pPr>
            <a:r>
              <a:rPr lang="ar-SA" sz="2800" b="1" u="sng" dirty="0" smtClean="0">
                <a:solidFill>
                  <a:schemeClr val="bg1"/>
                </a:solidFill>
              </a:rPr>
              <a:t>العملية المرنة لتطوير المنتجات: </a:t>
            </a:r>
            <a:r>
              <a:rPr lang="ar-SA" sz="2400" b="1" dirty="0" err="1" smtClean="0">
                <a:solidFill>
                  <a:schemeClr val="bg1"/>
                </a:solidFill>
              </a:rPr>
              <a:t>و</a:t>
            </a:r>
            <a:r>
              <a:rPr lang="ar-SA" sz="2400" b="1" dirty="0" smtClean="0">
                <a:solidFill>
                  <a:schemeClr val="bg1"/>
                </a:solidFill>
              </a:rPr>
              <a:t> يمكن تعريفها كما يلي</a:t>
            </a:r>
          </a:p>
          <a:p>
            <a:pPr algn="r" rtl="1">
              <a:buNone/>
            </a:pPr>
            <a:endParaRPr lang="ar-SA" sz="2400" b="1" dirty="0" smtClean="0">
              <a:solidFill>
                <a:schemeClr val="bg1"/>
              </a:solidFill>
            </a:endParaRPr>
          </a:p>
          <a:p>
            <a:pPr algn="r" rtl="1">
              <a:buNone/>
            </a:pPr>
            <a:r>
              <a:rPr lang="ar-SA" sz="2800" b="1" dirty="0" smtClean="0">
                <a:solidFill>
                  <a:schemeClr val="bg1"/>
                </a:solidFill>
              </a:rPr>
              <a:t>” هي العملية التي تتيح لمصممي </a:t>
            </a:r>
            <a:r>
              <a:rPr lang="ar-SA" sz="2800" b="1" dirty="0" err="1" smtClean="0">
                <a:solidFill>
                  <a:schemeClr val="bg1"/>
                </a:solidFill>
              </a:rPr>
              <a:t>المنتوج</a:t>
            </a:r>
            <a:r>
              <a:rPr lang="ar-SA" sz="2800" b="1" dirty="0" smtClean="0">
                <a:solidFill>
                  <a:schemeClr val="bg1"/>
                </a:solidFill>
              </a:rPr>
              <a:t> فرصة الاستمرار في تحديد وتشكيل </a:t>
            </a:r>
            <a:r>
              <a:rPr lang="ar-SA" sz="2800" b="1" dirty="0" err="1" smtClean="0">
                <a:solidFill>
                  <a:schemeClr val="bg1"/>
                </a:solidFill>
              </a:rPr>
              <a:t>المنتوج</a:t>
            </a:r>
            <a:r>
              <a:rPr lang="ar-SA" sz="2800" b="1" dirty="0" smtClean="0">
                <a:solidFill>
                  <a:schemeClr val="bg1"/>
                </a:solidFill>
              </a:rPr>
              <a:t> حتى أثناء مرحلة تنفيذه ” </a:t>
            </a:r>
          </a:p>
          <a:p>
            <a:pPr algn="r" rtl="1">
              <a:buNone/>
            </a:pPr>
            <a:endParaRPr lang="ar-SA" sz="2800" b="1" dirty="0" smtClean="0">
              <a:solidFill>
                <a:schemeClr val="bg1"/>
              </a:solidFill>
            </a:endParaRPr>
          </a:p>
          <a:p>
            <a:pPr algn="r" rtl="1">
              <a:buNone/>
            </a:pPr>
            <a:r>
              <a:rPr lang="ar-SA" sz="2800" b="1" dirty="0" smtClean="0">
                <a:solidFill>
                  <a:schemeClr val="bg1"/>
                </a:solidFill>
              </a:rPr>
              <a:t>حيث تمكن هذه العملية المؤسسات التي تدير أعمالها الكترونيا من تضمين متطلبات العملاء المتغيرة </a:t>
            </a:r>
            <a:r>
              <a:rPr lang="ar-SA" sz="2800" b="1" dirty="0" err="1" smtClean="0">
                <a:solidFill>
                  <a:schemeClr val="bg1"/>
                </a:solidFill>
              </a:rPr>
              <a:t>و</a:t>
            </a:r>
            <a:r>
              <a:rPr lang="ar-SA" sz="2800" b="1" dirty="0" smtClean="0">
                <a:solidFill>
                  <a:schemeClr val="bg1"/>
                </a:solidFill>
              </a:rPr>
              <a:t> كذا استخدام الوسائل </a:t>
            </a:r>
            <a:r>
              <a:rPr lang="ar-SA" sz="2800" b="1" dirty="0" err="1" smtClean="0">
                <a:solidFill>
                  <a:schemeClr val="bg1"/>
                </a:solidFill>
              </a:rPr>
              <a:t>و</a:t>
            </a:r>
            <a:r>
              <a:rPr lang="ar-SA" sz="2800" b="1" dirty="0" smtClean="0">
                <a:solidFill>
                  <a:schemeClr val="bg1"/>
                </a:solidFill>
              </a:rPr>
              <a:t> التقنيات المتطورة في عملية التصميم حتى قبل اللحظات الأخيرة من مرحلة طرح </a:t>
            </a:r>
            <a:r>
              <a:rPr lang="ar-SA" sz="2800" b="1" dirty="0" err="1" smtClean="0">
                <a:solidFill>
                  <a:schemeClr val="bg1"/>
                </a:solidFill>
              </a:rPr>
              <a:t>المنتوج</a:t>
            </a:r>
            <a:r>
              <a:rPr lang="ar-SA" sz="2800" b="1" dirty="0" smtClean="0">
                <a:solidFill>
                  <a:schemeClr val="bg1"/>
                </a:solidFill>
              </a:rPr>
              <a:t> في السوق .</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3042" y="500042"/>
            <a:ext cx="7286676" cy="6072230"/>
          </a:xfrm>
        </p:spPr>
        <p:txBody>
          <a:bodyPr>
            <a:normAutofit/>
          </a:bodyPr>
          <a:lstStyle/>
          <a:p>
            <a:pPr algn="r" rtl="1">
              <a:buNone/>
            </a:pPr>
            <a:r>
              <a:rPr lang="ar-SA" sz="2800" b="1" dirty="0" smtClean="0">
                <a:solidFill>
                  <a:schemeClr val="bg1"/>
                </a:solidFill>
              </a:rPr>
              <a:t>تتيح العملية المرنة لتطوير المنتجات ميزتين أساسيتين للمؤسسات :</a:t>
            </a:r>
          </a:p>
          <a:p>
            <a:pPr algn="r" rtl="1">
              <a:buNone/>
            </a:pPr>
            <a:endParaRPr lang="ar-SA" sz="2800" b="1" dirty="0" smtClean="0">
              <a:solidFill>
                <a:schemeClr val="bg1"/>
              </a:solidFill>
            </a:endParaRPr>
          </a:p>
          <a:p>
            <a:pPr algn="r" rtl="1">
              <a:buFontTx/>
              <a:buChar char="-"/>
            </a:pPr>
            <a:r>
              <a:rPr lang="ar-SA" sz="2800" b="1" dirty="0" smtClean="0">
                <a:solidFill>
                  <a:schemeClr val="bg1"/>
                </a:solidFill>
              </a:rPr>
              <a:t>التدفق المستمر للمعلومات حول حاجات </a:t>
            </a:r>
            <a:r>
              <a:rPr lang="ar-SA" sz="2800" b="1" dirty="0" err="1" smtClean="0">
                <a:solidFill>
                  <a:schemeClr val="bg1"/>
                </a:solidFill>
              </a:rPr>
              <a:t>و</a:t>
            </a:r>
            <a:r>
              <a:rPr lang="ar-SA" sz="2800" b="1" dirty="0" smtClean="0">
                <a:solidFill>
                  <a:schemeClr val="bg1"/>
                </a:solidFill>
              </a:rPr>
              <a:t> رغبات العملاء </a:t>
            </a:r>
            <a:r>
              <a:rPr lang="ar-SA" sz="2800" b="1" dirty="0" err="1" smtClean="0">
                <a:solidFill>
                  <a:schemeClr val="bg1"/>
                </a:solidFill>
              </a:rPr>
              <a:t>و</a:t>
            </a:r>
            <a:r>
              <a:rPr lang="ar-SA" sz="2800" b="1" dirty="0" smtClean="0">
                <a:solidFill>
                  <a:schemeClr val="bg1"/>
                </a:solidFill>
              </a:rPr>
              <a:t> التقنيات </a:t>
            </a:r>
            <a:r>
              <a:rPr lang="ar-SA" sz="2800" b="1" dirty="0" err="1" smtClean="0">
                <a:solidFill>
                  <a:schemeClr val="bg1"/>
                </a:solidFill>
              </a:rPr>
              <a:t>و</a:t>
            </a:r>
            <a:r>
              <a:rPr lang="ar-SA" sz="2800" b="1" dirty="0" smtClean="0">
                <a:solidFill>
                  <a:schemeClr val="bg1"/>
                </a:solidFill>
              </a:rPr>
              <a:t> الوسائل الحديثة المستخدمة في </a:t>
            </a:r>
            <a:r>
              <a:rPr lang="ar-SA" sz="2800" b="1" dirty="0" err="1" smtClean="0">
                <a:solidFill>
                  <a:schemeClr val="bg1"/>
                </a:solidFill>
              </a:rPr>
              <a:t>انتاجها</a:t>
            </a:r>
            <a:r>
              <a:rPr lang="ar-SA" sz="2800" b="1" dirty="0" smtClean="0">
                <a:solidFill>
                  <a:schemeClr val="bg1"/>
                </a:solidFill>
              </a:rPr>
              <a:t> .</a:t>
            </a:r>
          </a:p>
          <a:p>
            <a:pPr algn="r" rtl="1">
              <a:buFontTx/>
              <a:buChar char="-"/>
            </a:pPr>
            <a:endParaRPr lang="ar-SA" sz="2800" b="1" dirty="0" smtClean="0">
              <a:solidFill>
                <a:schemeClr val="bg1"/>
              </a:solidFill>
            </a:endParaRPr>
          </a:p>
          <a:p>
            <a:pPr algn="r" rtl="1">
              <a:buNone/>
            </a:pPr>
            <a:endParaRPr lang="ar-SA" sz="2800" b="1" dirty="0" smtClean="0">
              <a:solidFill>
                <a:schemeClr val="bg1"/>
              </a:solidFill>
            </a:endParaRPr>
          </a:p>
          <a:p>
            <a:pPr algn="r" rtl="1">
              <a:buFontTx/>
              <a:buChar char="-"/>
            </a:pPr>
            <a:r>
              <a:rPr lang="ar-SA" sz="2800" b="1" dirty="0" smtClean="0">
                <a:solidFill>
                  <a:schemeClr val="bg1"/>
                </a:solidFill>
              </a:rPr>
              <a:t>تقليص الوقت </a:t>
            </a:r>
            <a:r>
              <a:rPr lang="ar-SA" sz="2800" b="1" dirty="0" err="1" smtClean="0">
                <a:solidFill>
                  <a:schemeClr val="bg1"/>
                </a:solidFill>
              </a:rPr>
              <a:t>و</a:t>
            </a:r>
            <a:r>
              <a:rPr lang="ar-SA" sz="2800" b="1" dirty="0" smtClean="0">
                <a:solidFill>
                  <a:schemeClr val="bg1"/>
                </a:solidFill>
              </a:rPr>
              <a:t> المال اللازمين لتحقيق التكامل بين تلك المعلومات </a:t>
            </a:r>
            <a:r>
              <a:rPr lang="ar-SA" sz="2800" b="1" dirty="0" err="1" smtClean="0">
                <a:solidFill>
                  <a:schemeClr val="bg1"/>
                </a:solidFill>
              </a:rPr>
              <a:t>و</a:t>
            </a:r>
            <a:r>
              <a:rPr lang="ar-SA" sz="2800" b="1" dirty="0" smtClean="0">
                <a:solidFill>
                  <a:schemeClr val="bg1"/>
                </a:solidFill>
              </a:rPr>
              <a:t> مختلف مراحل تطوير </a:t>
            </a:r>
            <a:r>
              <a:rPr lang="ar-SA" sz="2800" b="1" dirty="0" err="1" smtClean="0">
                <a:solidFill>
                  <a:schemeClr val="bg1"/>
                </a:solidFill>
              </a:rPr>
              <a:t>المنتوج</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28" y="1643050"/>
            <a:ext cx="7300906" cy="5000660"/>
          </a:xfrm>
        </p:spPr>
        <p:txBody>
          <a:bodyPr>
            <a:normAutofit/>
          </a:bodyPr>
          <a:lstStyle/>
          <a:p>
            <a:pPr algn="r" rtl="1">
              <a:buNone/>
            </a:pPr>
            <a:r>
              <a:rPr lang="fr-FR" sz="3500" b="1" dirty="0" smtClean="0">
                <a:solidFill>
                  <a:schemeClr val="bg1"/>
                </a:solidFill>
              </a:rPr>
              <a:t>II</a:t>
            </a:r>
            <a:r>
              <a:rPr lang="ar-SA" sz="3500" b="1" dirty="0" smtClean="0">
                <a:solidFill>
                  <a:schemeClr val="bg1"/>
                </a:solidFill>
              </a:rPr>
              <a:t> أثر التسويق الالكتروني على السعر :</a:t>
            </a:r>
          </a:p>
          <a:p>
            <a:pPr algn="r" rtl="1">
              <a:buNone/>
            </a:pPr>
            <a:endParaRPr lang="ar-SA" dirty="0" smtClean="0"/>
          </a:p>
          <a:p>
            <a:pPr algn="r" rtl="1">
              <a:buNone/>
            </a:pPr>
            <a:endParaRPr lang="ar-SA" dirty="0" smtClean="0"/>
          </a:p>
          <a:p>
            <a:pPr algn="r" rtl="1">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929718" cy="6572272"/>
          </a:xfrm>
        </p:spPr>
        <p:txBody>
          <a:bodyPr>
            <a:normAutofit fontScale="92500"/>
          </a:bodyPr>
          <a:lstStyle/>
          <a:p>
            <a:pPr marL="514350" indent="-514350" algn="justLow" rtl="1">
              <a:buAutoNum type="arabicParenR"/>
            </a:pPr>
            <a:r>
              <a:rPr lang="ar-DZ" sz="3500" b="1" dirty="0" smtClean="0">
                <a:solidFill>
                  <a:schemeClr val="bg1"/>
                </a:solidFill>
              </a:rPr>
              <a:t>طبيعة </a:t>
            </a:r>
            <a:r>
              <a:rPr lang="ar-SA" sz="3500" b="1" dirty="0" smtClean="0">
                <a:solidFill>
                  <a:schemeClr val="bg1"/>
                </a:solidFill>
              </a:rPr>
              <a:t>التسعير الالكتروني</a:t>
            </a:r>
            <a:r>
              <a:rPr lang="ar-DZ" sz="3500" b="1" dirty="0" smtClean="0">
                <a:solidFill>
                  <a:schemeClr val="bg1"/>
                </a:solidFill>
              </a:rPr>
              <a:t> و العوامل المؤثرة فيه</a:t>
            </a:r>
            <a:endParaRPr lang="ar-SA" sz="3500" b="1" dirty="0" smtClean="0">
              <a:solidFill>
                <a:schemeClr val="bg1"/>
              </a:solidFill>
            </a:endParaRPr>
          </a:p>
          <a:p>
            <a:pPr marL="514350" indent="-514350" algn="justLow" rtl="1">
              <a:buNone/>
            </a:pPr>
            <a:endParaRPr lang="fr-FR" b="1" dirty="0" smtClean="0">
              <a:solidFill>
                <a:schemeClr val="bg1"/>
              </a:solidFill>
            </a:endParaRPr>
          </a:p>
          <a:p>
            <a:pPr algn="justLow" rtl="1">
              <a:buNone/>
            </a:pPr>
            <a:r>
              <a:rPr lang="ar-SA" b="1" dirty="0" smtClean="0">
                <a:solidFill>
                  <a:schemeClr val="bg1"/>
                </a:solidFill>
              </a:rPr>
              <a:t>   تتميز الأسعار في الأعمال الالكترونية بمرونة </a:t>
            </a:r>
            <a:r>
              <a:rPr lang="ar-SA" b="1" dirty="0" err="1" smtClean="0">
                <a:solidFill>
                  <a:schemeClr val="bg1"/>
                </a:solidFill>
              </a:rPr>
              <a:t>و</a:t>
            </a:r>
            <a:r>
              <a:rPr lang="ar-SA" b="1" dirty="0" smtClean="0">
                <a:solidFill>
                  <a:schemeClr val="bg1"/>
                </a:solidFill>
              </a:rPr>
              <a:t> ديناميكية نسبية فقد تتغير في اليوم أكثر من مرة</a:t>
            </a:r>
            <a:r>
              <a:rPr lang="ar-DZ" b="1" dirty="0" smtClean="0">
                <a:solidFill>
                  <a:schemeClr val="bg1"/>
                </a:solidFill>
              </a:rPr>
              <a:t> </a:t>
            </a:r>
            <a:r>
              <a:rPr lang="ar-DZ" b="1" dirty="0" err="1" smtClean="0">
                <a:solidFill>
                  <a:schemeClr val="bg1"/>
                </a:solidFill>
              </a:rPr>
              <a:t>لتتلائم</a:t>
            </a:r>
            <a:r>
              <a:rPr lang="ar-DZ" b="1" dirty="0" smtClean="0">
                <a:solidFill>
                  <a:schemeClr val="bg1"/>
                </a:solidFill>
              </a:rPr>
              <a:t> مع تغيرات البيئة التسويقية</a:t>
            </a:r>
            <a:r>
              <a:rPr lang="ar-SA" b="1" dirty="0" smtClean="0">
                <a:solidFill>
                  <a:schemeClr val="bg1"/>
                </a:solidFill>
              </a:rPr>
              <a:t>. </a:t>
            </a:r>
            <a:endParaRPr lang="fr-FR" b="1" dirty="0" smtClean="0">
              <a:solidFill>
                <a:schemeClr val="bg1"/>
              </a:solidFill>
            </a:endParaRPr>
          </a:p>
          <a:p>
            <a:pPr algn="justLow" rtl="1">
              <a:buNone/>
            </a:pPr>
            <a:r>
              <a:rPr lang="ar-SA" b="1" dirty="0" smtClean="0">
                <a:solidFill>
                  <a:schemeClr val="bg1"/>
                </a:solidFill>
              </a:rPr>
              <a:t>   كما أن تسعير المنتجات في التسويق الالكتروني يتأثر بعوامل خاصة ، تتمثل في :</a:t>
            </a:r>
            <a:endParaRPr lang="fr-FR" b="1" dirty="0" smtClean="0">
              <a:solidFill>
                <a:schemeClr val="bg1"/>
              </a:solidFill>
            </a:endParaRPr>
          </a:p>
          <a:p>
            <a:pPr lvl="0" algn="justLow" rtl="1"/>
            <a:r>
              <a:rPr lang="ar-SA" b="1" dirty="0" smtClean="0">
                <a:solidFill>
                  <a:schemeClr val="bg1"/>
                </a:solidFill>
              </a:rPr>
              <a:t>مستوى توفر خدمات ما بعد البيع</a:t>
            </a:r>
            <a:endParaRPr lang="fr-FR" b="1" dirty="0" smtClean="0">
              <a:solidFill>
                <a:schemeClr val="bg1"/>
              </a:solidFill>
            </a:endParaRPr>
          </a:p>
          <a:p>
            <a:pPr lvl="0" algn="justLow" rtl="1"/>
            <a:r>
              <a:rPr lang="ar-SA" b="1" dirty="0" smtClean="0">
                <a:solidFill>
                  <a:schemeClr val="bg1"/>
                </a:solidFill>
              </a:rPr>
              <a:t>تخصيص اسم تجاري لكل صنف من أصناف المنتجات</a:t>
            </a:r>
            <a:endParaRPr lang="fr-FR" b="1" dirty="0" smtClean="0">
              <a:solidFill>
                <a:schemeClr val="bg1"/>
              </a:solidFill>
            </a:endParaRPr>
          </a:p>
          <a:p>
            <a:pPr lvl="0" algn="justLow" rtl="1"/>
            <a:r>
              <a:rPr lang="ar-SA" b="1" dirty="0" smtClean="0">
                <a:solidFill>
                  <a:schemeClr val="bg1"/>
                </a:solidFill>
              </a:rPr>
              <a:t>ظروف سوق الأعمال الالكترونية </a:t>
            </a:r>
            <a:r>
              <a:rPr lang="ar-SA" b="1" dirty="0" err="1" smtClean="0">
                <a:solidFill>
                  <a:schemeClr val="bg1"/>
                </a:solidFill>
              </a:rPr>
              <a:t>و</a:t>
            </a:r>
            <a:r>
              <a:rPr lang="ar-SA" b="1" dirty="0" smtClean="0">
                <a:solidFill>
                  <a:schemeClr val="bg1"/>
                </a:solidFill>
              </a:rPr>
              <a:t> مدى ديناميكيتها</a:t>
            </a:r>
            <a:endParaRPr lang="fr-FR" b="1" dirty="0" smtClean="0">
              <a:solidFill>
                <a:schemeClr val="bg1"/>
              </a:solidFill>
            </a:endParaRPr>
          </a:p>
          <a:p>
            <a:pPr lvl="0" algn="justLow" rtl="1"/>
            <a:r>
              <a:rPr lang="ar-SA" b="1" dirty="0" smtClean="0">
                <a:solidFill>
                  <a:schemeClr val="bg1"/>
                </a:solidFill>
              </a:rPr>
              <a:t>عمليات تطوير </a:t>
            </a:r>
            <a:r>
              <a:rPr lang="ar-SA" b="1" dirty="0" err="1" smtClean="0">
                <a:solidFill>
                  <a:schemeClr val="bg1"/>
                </a:solidFill>
              </a:rPr>
              <a:t>و</a:t>
            </a:r>
            <a:r>
              <a:rPr lang="ar-SA" b="1" dirty="0" smtClean="0">
                <a:solidFill>
                  <a:schemeClr val="bg1"/>
                </a:solidFill>
              </a:rPr>
              <a:t> تحسين </a:t>
            </a:r>
            <a:r>
              <a:rPr lang="ar-SA" b="1" dirty="0" err="1" smtClean="0">
                <a:solidFill>
                  <a:schemeClr val="bg1"/>
                </a:solidFill>
              </a:rPr>
              <a:t>و</a:t>
            </a:r>
            <a:r>
              <a:rPr lang="ar-SA" b="1" dirty="0" smtClean="0">
                <a:solidFill>
                  <a:schemeClr val="bg1"/>
                </a:solidFill>
              </a:rPr>
              <a:t> </a:t>
            </a:r>
            <a:r>
              <a:rPr lang="ar-SA" b="1" dirty="0" err="1" smtClean="0">
                <a:solidFill>
                  <a:schemeClr val="bg1"/>
                </a:solidFill>
              </a:rPr>
              <a:t>شخصنة</a:t>
            </a:r>
            <a:r>
              <a:rPr lang="ar-SA" b="1" dirty="0" smtClean="0">
                <a:solidFill>
                  <a:schemeClr val="bg1"/>
                </a:solidFill>
              </a:rPr>
              <a:t> المنتجات</a:t>
            </a:r>
            <a:endParaRPr lang="fr-FR" b="1" dirty="0" smtClean="0">
              <a:solidFill>
                <a:schemeClr val="bg1"/>
              </a:solidFill>
            </a:endParaRPr>
          </a:p>
          <a:p>
            <a:pPr lvl="0" algn="justLow" rtl="1"/>
            <a:r>
              <a:rPr lang="ar-SA" b="1" dirty="0" smtClean="0">
                <a:solidFill>
                  <a:schemeClr val="bg1"/>
                </a:solidFill>
              </a:rPr>
              <a:t>درجة مشاركة مندوبي المبيعات في انجاز الصفقات ( يتقلص دورهم </a:t>
            </a:r>
            <a:r>
              <a:rPr lang="ar-SA" b="1" dirty="0" err="1" smtClean="0">
                <a:solidFill>
                  <a:schemeClr val="bg1"/>
                </a:solidFill>
              </a:rPr>
              <a:t>و</a:t>
            </a:r>
            <a:r>
              <a:rPr lang="ar-SA" b="1" dirty="0" smtClean="0">
                <a:solidFill>
                  <a:schemeClr val="bg1"/>
                </a:solidFill>
              </a:rPr>
              <a:t> بالتالي تنخفض التكاليف )</a:t>
            </a:r>
            <a:endParaRPr lang="fr-FR" b="1" dirty="0" smtClean="0">
              <a:solidFill>
                <a:schemeClr val="bg1"/>
              </a:solidFill>
            </a:endParaRPr>
          </a:p>
          <a:p>
            <a:pPr algn="r" rtl="1">
              <a:buNone/>
            </a:pP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6357982"/>
          </a:xfrm>
        </p:spPr>
        <p:txBody>
          <a:bodyPr>
            <a:normAutofit/>
          </a:bodyPr>
          <a:lstStyle/>
          <a:p>
            <a:pPr algn="r" rtl="1">
              <a:buNone/>
            </a:pPr>
            <a:r>
              <a:rPr lang="ar-SA" sz="3500" b="1" dirty="0" smtClean="0">
                <a:solidFill>
                  <a:schemeClr val="bg1"/>
                </a:solidFill>
              </a:rPr>
              <a:t>2) دور تكنولوجيا المعلومات </a:t>
            </a:r>
            <a:r>
              <a:rPr lang="ar-SA" sz="3500" b="1" dirty="0" err="1" smtClean="0">
                <a:solidFill>
                  <a:schemeClr val="bg1"/>
                </a:solidFill>
              </a:rPr>
              <a:t>و</a:t>
            </a:r>
            <a:r>
              <a:rPr lang="ar-SA" sz="3500" b="1" dirty="0" smtClean="0">
                <a:solidFill>
                  <a:schemeClr val="bg1"/>
                </a:solidFill>
              </a:rPr>
              <a:t> الاتصال في التسعير</a:t>
            </a:r>
            <a:r>
              <a:rPr lang="fr-FR" sz="3500" b="1" dirty="0" smtClean="0">
                <a:solidFill>
                  <a:schemeClr val="bg1"/>
                </a:solidFill>
              </a:rPr>
              <a:t>:</a:t>
            </a:r>
            <a:endParaRPr lang="fr-FR" sz="3500" dirty="0" smtClean="0">
              <a:solidFill>
                <a:schemeClr val="bg1"/>
              </a:solidFill>
            </a:endParaRPr>
          </a:p>
          <a:p>
            <a:pPr algn="r" rtl="1">
              <a:lnSpc>
                <a:spcPct val="150000"/>
              </a:lnSpc>
              <a:buNone/>
            </a:pPr>
            <a:r>
              <a:rPr lang="ar-DZ" b="1" dirty="0" smtClean="0">
                <a:solidFill>
                  <a:schemeClr val="bg1"/>
                </a:solidFill>
              </a:rPr>
              <a:t>         </a:t>
            </a:r>
            <a:r>
              <a:rPr lang="ar-SA" sz="2800" b="1" dirty="0" smtClean="0">
                <a:solidFill>
                  <a:schemeClr val="bg1"/>
                </a:solidFill>
              </a:rPr>
              <a:t>تلعب </a:t>
            </a:r>
            <a:r>
              <a:rPr lang="fr-FR" sz="2800" b="1" dirty="0" smtClean="0">
                <a:solidFill>
                  <a:schemeClr val="bg1"/>
                </a:solidFill>
              </a:rPr>
              <a:t>NTIC </a:t>
            </a:r>
            <a:r>
              <a:rPr lang="ar-SA" sz="2800" b="1" dirty="0" smtClean="0">
                <a:solidFill>
                  <a:schemeClr val="bg1"/>
                </a:solidFill>
              </a:rPr>
              <a:t> دورا داعما في إتمام  إجراءات التسعير</a:t>
            </a:r>
            <a:r>
              <a:rPr lang="ar-DZ" sz="2800" b="1" dirty="0" smtClean="0">
                <a:solidFill>
                  <a:schemeClr val="bg1"/>
                </a:solidFill>
              </a:rPr>
              <a:t>، حيث تقدم </a:t>
            </a:r>
            <a:r>
              <a:rPr lang="ar-SA" sz="2800" b="1" dirty="0" smtClean="0">
                <a:solidFill>
                  <a:schemeClr val="bg1"/>
                </a:solidFill>
              </a:rPr>
              <a:t>نظم </a:t>
            </a:r>
            <a:r>
              <a:rPr lang="ar-DZ" sz="2800" b="1" dirty="0" smtClean="0">
                <a:solidFill>
                  <a:schemeClr val="bg1"/>
                </a:solidFill>
              </a:rPr>
              <a:t>و برامج </a:t>
            </a:r>
            <a:r>
              <a:rPr lang="ar-SA" sz="2800" b="1" dirty="0" smtClean="0">
                <a:solidFill>
                  <a:schemeClr val="bg1"/>
                </a:solidFill>
              </a:rPr>
              <a:t>لدعم رجال التسويق </a:t>
            </a:r>
            <a:r>
              <a:rPr lang="ar-DZ" sz="2800" b="1" dirty="0" smtClean="0">
                <a:solidFill>
                  <a:schemeClr val="bg1"/>
                </a:solidFill>
              </a:rPr>
              <a:t>في اتخاذ قرار التسعير </a:t>
            </a:r>
            <a:r>
              <a:rPr lang="ar-DZ" sz="2800" b="1" dirty="0" err="1" smtClean="0">
                <a:solidFill>
                  <a:schemeClr val="bg1"/>
                </a:solidFill>
              </a:rPr>
              <a:t>و</a:t>
            </a:r>
            <a:r>
              <a:rPr lang="ar-DZ" sz="2800" b="1" dirty="0" smtClean="0">
                <a:solidFill>
                  <a:schemeClr val="bg1"/>
                </a:solidFill>
              </a:rPr>
              <a:t> ذلك من خلال :</a:t>
            </a:r>
          </a:p>
          <a:p>
            <a:pPr algn="r" rtl="1">
              <a:lnSpc>
                <a:spcPct val="150000"/>
              </a:lnSpc>
              <a:buNone/>
            </a:pPr>
            <a:endParaRPr lang="ar-DZ" sz="2800" b="1" dirty="0" smtClean="0">
              <a:solidFill>
                <a:schemeClr val="bg1"/>
              </a:solidFill>
            </a:endParaRPr>
          </a:p>
          <a:p>
            <a:pPr algn="r" rtl="1">
              <a:lnSpc>
                <a:spcPct val="150000"/>
              </a:lnSpc>
            </a:pPr>
            <a:r>
              <a:rPr lang="ar-DZ" sz="2800" b="1" dirty="0" smtClean="0">
                <a:solidFill>
                  <a:schemeClr val="bg1"/>
                </a:solidFill>
              </a:rPr>
              <a:t>المساعدة على</a:t>
            </a:r>
            <a:r>
              <a:rPr lang="ar-SA" sz="2800" b="1" dirty="0" smtClean="0">
                <a:solidFill>
                  <a:schemeClr val="bg1"/>
                </a:solidFill>
              </a:rPr>
              <a:t> تحليل التغيرات في أسعار السوق حيث </a:t>
            </a:r>
            <a:r>
              <a:rPr lang="ar-DZ" sz="2800" b="1" dirty="0" smtClean="0">
                <a:solidFill>
                  <a:schemeClr val="bg1"/>
                </a:solidFill>
              </a:rPr>
              <a:t>ت</a:t>
            </a:r>
            <a:r>
              <a:rPr lang="ar-SA" sz="2800" b="1" dirty="0" smtClean="0">
                <a:solidFill>
                  <a:schemeClr val="bg1"/>
                </a:solidFill>
              </a:rPr>
              <a:t>جري </a:t>
            </a:r>
            <a:r>
              <a:rPr lang="ar-DZ" sz="2800" b="1" dirty="0" smtClean="0">
                <a:solidFill>
                  <a:schemeClr val="bg1"/>
                </a:solidFill>
              </a:rPr>
              <a:t>النظم </a:t>
            </a:r>
            <a:r>
              <a:rPr lang="ar-DZ" sz="2800" b="1" dirty="0" err="1" smtClean="0">
                <a:solidFill>
                  <a:schemeClr val="bg1"/>
                </a:solidFill>
              </a:rPr>
              <a:t>و</a:t>
            </a:r>
            <a:r>
              <a:rPr lang="ar-DZ" sz="2800" b="1" dirty="0" smtClean="0">
                <a:solidFill>
                  <a:schemeClr val="bg1"/>
                </a:solidFill>
              </a:rPr>
              <a:t> البرامج</a:t>
            </a:r>
            <a:r>
              <a:rPr lang="ar-SA" sz="2800" b="1" dirty="0" smtClean="0">
                <a:solidFill>
                  <a:schemeClr val="bg1"/>
                </a:solidFill>
              </a:rPr>
              <a:t> مسحا متفحصا ودقيقا لبيانات الأسعار بشكل يومي</a:t>
            </a:r>
            <a:r>
              <a:rPr lang="ar-DZ" sz="2800" b="1" dirty="0" smtClean="0">
                <a:solidFill>
                  <a:schemeClr val="bg1"/>
                </a:solidFill>
              </a:rPr>
              <a:t> .</a:t>
            </a:r>
          </a:p>
          <a:p>
            <a:pPr algn="r" rtl="1">
              <a:lnSpc>
                <a:spcPct val="150000"/>
              </a:lnSpc>
            </a:pPr>
            <a:r>
              <a:rPr lang="ar-DZ" sz="2800" b="1" dirty="0" smtClean="0">
                <a:solidFill>
                  <a:schemeClr val="bg1"/>
                </a:solidFill>
              </a:rPr>
              <a:t>المساعدة على اتخاذ قرار التسعير بسرعة </a:t>
            </a:r>
            <a:r>
              <a:rPr lang="ar-DZ" sz="2800" b="1" dirty="0" err="1" smtClean="0">
                <a:solidFill>
                  <a:schemeClr val="bg1"/>
                </a:solidFill>
              </a:rPr>
              <a:t>و</a:t>
            </a:r>
            <a:r>
              <a:rPr lang="ar-DZ" sz="2800" b="1" dirty="0" smtClean="0">
                <a:solidFill>
                  <a:schemeClr val="bg1"/>
                </a:solidFill>
              </a:rPr>
              <a:t> في الوقت المناسب بشكل يضمن التأقلم مع أي تغير في البيئة التسويقية.</a:t>
            </a:r>
          </a:p>
          <a:p>
            <a:pPr algn="r" rtl="1">
              <a:lnSpc>
                <a:spcPct val="150000"/>
              </a:lnSpc>
              <a:buNone/>
            </a:pPr>
            <a:endParaRPr lang="ar-DZ" sz="2800" b="1" dirty="0" smtClean="0">
              <a:solidFill>
                <a:schemeClr val="bg1"/>
              </a:solidFill>
            </a:endParaRPr>
          </a:p>
          <a:p>
            <a:pPr algn="r" rtl="1">
              <a:lnSpc>
                <a:spcPct val="150000"/>
              </a:lnSpc>
              <a:buNone/>
            </a:pPr>
            <a:endParaRPr lang="ar-DZ" sz="2800" b="1" dirty="0" smtClean="0">
              <a:solidFill>
                <a:schemeClr val="bg1"/>
              </a:solidFill>
            </a:endParaRPr>
          </a:p>
          <a:p>
            <a:pPr algn="justLow" rtl="1">
              <a:buNone/>
            </a:pPr>
            <a:endParaRPr lang="fr-FR" dirty="0" smtClean="0"/>
          </a:p>
          <a:p>
            <a:pPr algn="r" rtl="1">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214290"/>
            <a:ext cx="8358246" cy="6429420"/>
          </a:xfrm>
        </p:spPr>
        <p:txBody>
          <a:bodyPr>
            <a:normAutofit/>
          </a:bodyPr>
          <a:lstStyle/>
          <a:p>
            <a:pPr algn="r" rtl="1">
              <a:buNone/>
            </a:pPr>
            <a:r>
              <a:rPr lang="ar-SA" b="1" dirty="0" smtClean="0">
                <a:solidFill>
                  <a:schemeClr val="bg1"/>
                </a:solidFill>
              </a:rPr>
              <a:t>ملاحظة :</a:t>
            </a:r>
          </a:p>
          <a:p>
            <a:pPr algn="r" rtl="1">
              <a:buNone/>
            </a:pPr>
            <a:endParaRPr lang="ar-SA" b="1" dirty="0" smtClean="0">
              <a:solidFill>
                <a:schemeClr val="bg1"/>
              </a:solidFill>
            </a:endParaRPr>
          </a:p>
          <a:p>
            <a:pPr algn="r" rtl="1">
              <a:buNone/>
            </a:pPr>
            <a:r>
              <a:rPr lang="ar-SA" b="1" dirty="0" smtClean="0">
                <a:solidFill>
                  <a:schemeClr val="bg1"/>
                </a:solidFill>
              </a:rPr>
              <a:t> إن هذه التغيرات التي طرأت على واقع التسعير شملت بتأثيراتها أيضا طرق الدفع ونظمه ، حيث تم استحداث وسائل جديدة، أكثر ملائمة لطبيعة ومتطلبات التسويق الالكتروني </a:t>
            </a:r>
            <a:r>
              <a:rPr lang="ar-SA" b="1" dirty="0" err="1" smtClean="0">
                <a:solidFill>
                  <a:schemeClr val="bg1"/>
                </a:solidFill>
              </a:rPr>
              <a:t>و</a:t>
            </a:r>
            <a:r>
              <a:rPr lang="ar-SA" b="1" dirty="0" smtClean="0">
                <a:solidFill>
                  <a:schemeClr val="bg1"/>
                </a:solidFill>
              </a:rPr>
              <a:t> من أهم تلك الوسائل </a:t>
            </a:r>
            <a:r>
              <a:rPr lang="ar-SA" b="1" dirty="0" err="1" smtClean="0">
                <a:solidFill>
                  <a:schemeClr val="bg1"/>
                </a:solidFill>
              </a:rPr>
              <a:t>و</a:t>
            </a:r>
            <a:r>
              <a:rPr lang="ar-SA" b="1" dirty="0" smtClean="0">
                <a:solidFill>
                  <a:schemeClr val="bg1"/>
                </a:solidFill>
              </a:rPr>
              <a:t> أكثرها استخداما نذكر ما يلي:</a:t>
            </a:r>
          </a:p>
          <a:p>
            <a:pPr algn="r" rtl="1">
              <a:buNone/>
            </a:pPr>
            <a:endParaRPr lang="fr-FR" b="1" dirty="0" smtClean="0">
              <a:solidFill>
                <a:schemeClr val="bg1"/>
              </a:solidFill>
            </a:endParaRPr>
          </a:p>
          <a:p>
            <a:pPr algn="r" rtl="1"/>
            <a:r>
              <a:rPr lang="en-US" b="1" dirty="0" smtClean="0">
                <a:solidFill>
                  <a:schemeClr val="bg1"/>
                </a:solidFill>
              </a:rPr>
              <a:t> </a:t>
            </a:r>
            <a:r>
              <a:rPr lang="ar-SA" b="1" dirty="0" smtClean="0">
                <a:solidFill>
                  <a:schemeClr val="bg1"/>
                </a:solidFill>
              </a:rPr>
              <a:t>الدفع باستخدام البطاقات الدفع الإلكتروني</a:t>
            </a:r>
            <a:r>
              <a:rPr lang="ar-DZ" b="1" dirty="0" smtClean="0">
                <a:solidFill>
                  <a:schemeClr val="bg1"/>
                </a:solidFill>
              </a:rPr>
              <a:t>.</a:t>
            </a:r>
            <a:endParaRPr lang="fr-FR" b="1" dirty="0" smtClean="0">
              <a:solidFill>
                <a:schemeClr val="bg1"/>
              </a:solidFill>
            </a:endParaRPr>
          </a:p>
          <a:p>
            <a:pPr algn="r" rtl="1"/>
            <a:r>
              <a:rPr lang="en-US" b="1" dirty="0" smtClean="0">
                <a:solidFill>
                  <a:schemeClr val="bg1"/>
                </a:solidFill>
              </a:rPr>
              <a:t> </a:t>
            </a:r>
            <a:r>
              <a:rPr lang="ar-SA" b="1" dirty="0" smtClean="0">
                <a:solidFill>
                  <a:schemeClr val="bg1"/>
                </a:solidFill>
              </a:rPr>
              <a:t>الدفع من خلال استخدام النقود الالكترونية</a:t>
            </a:r>
            <a:r>
              <a:rPr lang="fr-FR" b="1" dirty="0" smtClean="0">
                <a:solidFill>
                  <a:schemeClr val="bg1"/>
                </a:solidFill>
              </a:rPr>
              <a:t>.</a:t>
            </a:r>
            <a:endParaRPr lang="ar-SA" b="1" dirty="0" smtClean="0">
              <a:solidFill>
                <a:schemeClr val="bg1"/>
              </a:solidFill>
            </a:endParaRPr>
          </a:p>
          <a:p>
            <a:pPr algn="r" rtl="1"/>
            <a:r>
              <a:rPr lang="ar-SA" b="1" dirty="0" err="1" smtClean="0">
                <a:solidFill>
                  <a:schemeClr val="bg1"/>
                </a:solidFill>
              </a:rPr>
              <a:t>ال</a:t>
            </a:r>
            <a:r>
              <a:rPr lang="ar-DZ" b="1" dirty="0" smtClean="0">
                <a:solidFill>
                  <a:schemeClr val="bg1"/>
                </a:solidFill>
              </a:rPr>
              <a:t>دفع عند الاستلام.</a:t>
            </a:r>
            <a:endParaRPr lang="fr-FR" b="1" dirty="0" smtClean="0">
              <a:solidFill>
                <a:schemeClr val="bg1"/>
              </a:solidFill>
            </a:endParaRP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14290"/>
            <a:ext cx="8429684" cy="6429420"/>
          </a:xfrm>
        </p:spPr>
        <p:txBody>
          <a:bodyPr/>
          <a:lstStyle/>
          <a:p>
            <a:pPr lvl="0" algn="r" rtl="1">
              <a:buNone/>
            </a:pPr>
            <a:r>
              <a:rPr lang="ar-SA" sz="3600" b="1" dirty="0" smtClean="0">
                <a:solidFill>
                  <a:schemeClr val="bg1"/>
                </a:solidFill>
              </a:rPr>
              <a:t>3) استراتيجيات التسعير الإلكتروني :</a:t>
            </a:r>
          </a:p>
          <a:p>
            <a:pPr lvl="0" algn="r" rtl="1">
              <a:buNone/>
            </a:pPr>
            <a:r>
              <a:rPr lang="ar-SA" sz="3600" b="1" dirty="0" smtClean="0">
                <a:solidFill>
                  <a:schemeClr val="bg1"/>
                </a:solidFill>
              </a:rPr>
              <a:t>  </a:t>
            </a:r>
            <a:r>
              <a:rPr lang="ar-SA" sz="2800" b="1" dirty="0" smtClean="0">
                <a:solidFill>
                  <a:schemeClr val="bg1"/>
                </a:solidFill>
              </a:rPr>
              <a:t>يستطيع المسوقون استخدام ثلاث بدائل إستراتيجية في تسعير المنتجات إلكترونيا :</a:t>
            </a:r>
          </a:p>
          <a:p>
            <a:pPr lvl="0" algn="r" rtl="1">
              <a:buNone/>
            </a:pPr>
            <a:endParaRPr lang="ar-SA" sz="2800" b="1" dirty="0" smtClean="0">
              <a:solidFill>
                <a:schemeClr val="bg1"/>
              </a:solidFill>
            </a:endParaRPr>
          </a:p>
          <a:p>
            <a:pPr lvl="0" algn="r" rtl="1">
              <a:buNone/>
            </a:pPr>
            <a:r>
              <a:rPr lang="ar-SA" b="1" u="sng" dirty="0" smtClean="0">
                <a:solidFill>
                  <a:schemeClr val="bg1"/>
                </a:solidFill>
              </a:rPr>
              <a:t>3- 1 التسعير الثابت :</a:t>
            </a:r>
          </a:p>
          <a:p>
            <a:pPr lvl="0" algn="justLow" rtl="1">
              <a:buNone/>
            </a:pPr>
            <a:r>
              <a:rPr lang="ar-SA" sz="2800" b="1" dirty="0" smtClean="0">
                <a:solidFill>
                  <a:schemeClr val="bg1"/>
                </a:solidFill>
              </a:rPr>
              <a:t>    حيث تضع المؤسسة سعر موحد لجميع الزبائن ، </a:t>
            </a:r>
            <a:r>
              <a:rPr lang="ar-SA" sz="2800" b="1" dirty="0" err="1" smtClean="0">
                <a:solidFill>
                  <a:schemeClr val="bg1"/>
                </a:solidFill>
              </a:rPr>
              <a:t>و</a:t>
            </a:r>
            <a:r>
              <a:rPr lang="ar-SA" sz="2800" b="1" dirty="0" smtClean="0">
                <a:solidFill>
                  <a:schemeClr val="bg1"/>
                </a:solidFill>
              </a:rPr>
              <a:t> عادة ما تستخدم هذه الإستراتيجية في التسعير بالموازاة مع إستراتيجية عدم التمايز .</a:t>
            </a:r>
          </a:p>
          <a:p>
            <a:pPr lvl="0" algn="justLow" rtl="1">
              <a:buNone/>
            </a:pPr>
            <a:r>
              <a:rPr lang="ar-SA" b="1" u="sng" dirty="0" smtClean="0">
                <a:solidFill>
                  <a:schemeClr val="bg1"/>
                </a:solidFill>
              </a:rPr>
              <a:t>3-2 التسعير الديناميكي :</a:t>
            </a:r>
          </a:p>
          <a:p>
            <a:pPr lvl="0" algn="justLow" rtl="1">
              <a:buNone/>
            </a:pPr>
            <a:r>
              <a:rPr lang="ar-SA" sz="2800" b="1" dirty="0" smtClean="0">
                <a:solidFill>
                  <a:schemeClr val="bg1"/>
                </a:solidFill>
              </a:rPr>
              <a:t>تقوم هذه الإستراتيجية على تقديم أسعار مختلفة لزبائن مختلفين</a:t>
            </a:r>
          </a:p>
          <a:p>
            <a:pPr algn="justLow" rtl="1">
              <a:buNone/>
            </a:pPr>
            <a:r>
              <a:rPr lang="ar-SA" sz="2800" b="1" dirty="0" smtClean="0">
                <a:solidFill>
                  <a:schemeClr val="bg1"/>
                </a:solidFill>
              </a:rPr>
              <a:t>و عادة ما تستخدم هذه الإستراتيجية كتكملة لإستراتيجية التمايز أو في الحالة التي يتمتع </a:t>
            </a:r>
            <a:r>
              <a:rPr lang="ar-SA" sz="2800" b="1" dirty="0" err="1" smtClean="0">
                <a:solidFill>
                  <a:schemeClr val="bg1"/>
                </a:solidFill>
              </a:rPr>
              <a:t>بها</a:t>
            </a:r>
            <a:r>
              <a:rPr lang="ar-SA" sz="2800" b="1" dirty="0" smtClean="0">
                <a:solidFill>
                  <a:schemeClr val="bg1"/>
                </a:solidFill>
              </a:rPr>
              <a:t> الزبائن بقوة تفاوضية</a:t>
            </a:r>
            <a:endParaRPr lang="ar-DZ" sz="2800" b="1" dirty="0" smtClean="0">
              <a:solidFill>
                <a:schemeClr val="bg1"/>
              </a:solidFill>
            </a:endParaRPr>
          </a:p>
          <a:p>
            <a:pPr algn="justLow" rtl="1">
              <a:buNone/>
            </a:pPr>
            <a:endParaRPr lang="ar-DZ" sz="2800" b="1" dirty="0" smtClean="0">
              <a:solidFill>
                <a:schemeClr val="bg1"/>
              </a:solidFill>
            </a:endParaRPr>
          </a:p>
          <a:p>
            <a:pPr algn="justLow" rtl="1">
              <a:buNone/>
            </a:pPr>
            <a:endParaRPr lang="ar-DZ" sz="2800" b="1" dirty="0" smtClean="0">
              <a:solidFill>
                <a:schemeClr val="bg1"/>
              </a:solidFill>
            </a:endParaRPr>
          </a:p>
          <a:p>
            <a:pPr algn="justLow" rtl="1">
              <a:buNone/>
            </a:pPr>
            <a:endParaRPr lang="ar-DZ" sz="2800" b="1" dirty="0" smtClean="0">
              <a:solidFill>
                <a:schemeClr val="bg1"/>
              </a:solidFill>
            </a:endParaRPr>
          </a:p>
          <a:p>
            <a:pPr algn="justLow" rtl="1">
              <a:buNone/>
            </a:pPr>
            <a:endParaRPr lang="ar-SA" sz="2800" b="1" dirty="0" smtClean="0">
              <a:solidFill>
                <a:schemeClr val="bg1"/>
              </a:solidFill>
            </a:endParaRPr>
          </a:p>
          <a:p>
            <a:pPr lvl="0" algn="justLow" rtl="1">
              <a:buNone/>
            </a:pP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7356" y="1571612"/>
            <a:ext cx="6715172" cy="4554551"/>
          </a:xfrm>
        </p:spPr>
        <p:txBody>
          <a:bodyPr>
            <a:normAutofit/>
          </a:bodyPr>
          <a:lstStyle/>
          <a:p>
            <a:pPr algn="r" rtl="1">
              <a:buNone/>
            </a:pPr>
            <a:r>
              <a:rPr lang="en-US" sz="4000" b="1" dirty="0" smtClean="0">
                <a:solidFill>
                  <a:schemeClr val="bg1"/>
                </a:solidFill>
              </a:rPr>
              <a:t>III</a:t>
            </a:r>
            <a:r>
              <a:rPr lang="ar-SA" sz="4000" b="1" dirty="0" smtClean="0">
                <a:solidFill>
                  <a:schemeClr val="bg1"/>
                </a:solidFill>
              </a:rPr>
              <a:t> </a:t>
            </a:r>
            <a:r>
              <a:rPr lang="ar-SA" b="1" dirty="0" smtClean="0">
                <a:solidFill>
                  <a:schemeClr val="bg1"/>
                </a:solidFill>
              </a:rPr>
              <a:t>أثر التسويق الالكتروني على التوزيع</a:t>
            </a:r>
          </a:p>
          <a:p>
            <a:pPr algn="r" rtl="1">
              <a:buNone/>
            </a:pPr>
            <a:endParaRPr lang="ar-SA" b="1" dirty="0" smtClean="0">
              <a:solidFill>
                <a:schemeClr val="bg1"/>
              </a:solidFill>
            </a:endParaRPr>
          </a:p>
          <a:p>
            <a:pPr marL="514350" indent="-514350" algn="r" rtl="1">
              <a:buNone/>
            </a:pPr>
            <a:endParaRPr lang="ar-SA" sz="2800" b="1" dirty="0" smtClean="0">
              <a:solidFill>
                <a:schemeClr val="bg1"/>
              </a:solidFill>
            </a:endParaRPr>
          </a:p>
          <a:p>
            <a:pPr marL="514350" indent="-514350" algn="r" rtl="1">
              <a:buAutoNum type="arabicParenR"/>
            </a:pPr>
            <a:endParaRPr lang="ar-SA" sz="700" b="1" dirty="0" smtClean="0">
              <a:solidFill>
                <a:schemeClr val="bg1"/>
              </a:solidFill>
            </a:endParaRPr>
          </a:p>
          <a:p>
            <a:pPr marL="514350" indent="-514350" algn="r" rtl="1">
              <a:buAutoNum type="arabicParenR"/>
            </a:pPr>
            <a:endParaRPr lang="ar-SA" sz="2800" b="1" dirty="0" smtClean="0">
              <a:solidFill>
                <a:schemeClr val="bg1"/>
              </a:solidFill>
            </a:endParaRPr>
          </a:p>
          <a:p>
            <a:pPr algn="r" rtl="1">
              <a:buNone/>
            </a:pPr>
            <a:endParaRPr lang="ar-SA" b="1" dirty="0" smtClean="0">
              <a:solidFill>
                <a:schemeClr val="bg1"/>
              </a:solidFill>
            </a:endParaRPr>
          </a:p>
          <a:p>
            <a:pPr algn="r" rtl="1">
              <a:buNone/>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7214"/>
            <a:ext cx="9144000" cy="6858048"/>
          </a:xfrm>
        </p:spPr>
        <p:txBody>
          <a:bodyPr/>
          <a:lstStyle/>
          <a:p>
            <a:pPr algn="r" rtl="1"/>
            <a:r>
              <a:rPr lang="ar-DZ" b="1" dirty="0" smtClean="0">
                <a:solidFill>
                  <a:schemeClr val="bg1"/>
                </a:solidFill>
              </a:rPr>
              <a:t>تمهيد</a:t>
            </a:r>
            <a:r>
              <a:rPr lang="fr-FR" dirty="0" smtClean="0">
                <a:solidFill>
                  <a:schemeClr val="bg1"/>
                </a:solidFill>
              </a:rPr>
              <a:t/>
            </a:r>
            <a:br>
              <a:rPr lang="fr-FR" dirty="0" smtClean="0">
                <a:solidFill>
                  <a:schemeClr val="bg1"/>
                </a:solidFill>
              </a:rPr>
            </a:br>
            <a:r>
              <a:rPr lang="ar-DZ" sz="3600" dirty="0" smtClean="0">
                <a:solidFill>
                  <a:schemeClr val="bg1"/>
                </a:solidFill>
              </a:rPr>
              <a:t>يعتبر المزيج التسويقي مجموعة من المتغيرات أو الأدوات التسويقية التي تقع تحت السيطرة المباشرة للمسئولين وأصحاب القرار في المؤسسات لحقيق وبلوغ الأهداف المنتظرة من النشاط التسويقي.</a:t>
            </a:r>
            <a:br>
              <a:rPr lang="ar-DZ" sz="3600" dirty="0" smtClean="0">
                <a:solidFill>
                  <a:schemeClr val="bg1"/>
                </a:solidFill>
              </a:rPr>
            </a:br>
            <a:r>
              <a:rPr lang="ar-DZ" sz="3600" dirty="0" smtClean="0">
                <a:solidFill>
                  <a:schemeClr val="bg1"/>
                </a:solidFill>
              </a:rPr>
              <a:t/>
            </a:r>
            <a:br>
              <a:rPr lang="ar-DZ" sz="3600" dirty="0" smtClean="0">
                <a:solidFill>
                  <a:schemeClr val="bg1"/>
                </a:solidFill>
              </a:rPr>
            </a:br>
            <a:r>
              <a:rPr lang="ar-DZ" sz="3600" dirty="0" smtClean="0">
                <a:solidFill>
                  <a:schemeClr val="bg1"/>
                </a:solidFill>
              </a:rPr>
              <a:t/>
            </a:r>
            <a:br>
              <a:rPr lang="ar-DZ" sz="3600" dirty="0" smtClean="0">
                <a:solidFill>
                  <a:schemeClr val="bg1"/>
                </a:solidFill>
              </a:rPr>
            </a:br>
            <a:r>
              <a:rPr lang="ar-DZ" sz="3600" dirty="0" smtClean="0">
                <a:solidFill>
                  <a:schemeClr val="bg1"/>
                </a:solidFill>
              </a:rPr>
              <a:t/>
            </a:r>
            <a:br>
              <a:rPr lang="ar-DZ" sz="3600" dirty="0" smtClean="0">
                <a:solidFill>
                  <a:schemeClr val="bg1"/>
                </a:solidFill>
              </a:rPr>
            </a:br>
            <a:r>
              <a:rPr lang="ar-DZ" sz="3600" dirty="0" smtClean="0">
                <a:solidFill>
                  <a:schemeClr val="bg1"/>
                </a:solidFill>
              </a:rPr>
              <a:t/>
            </a:r>
            <a:br>
              <a:rPr lang="ar-DZ" sz="3600" dirty="0" smtClean="0">
                <a:solidFill>
                  <a:schemeClr val="bg1"/>
                </a:solidFill>
              </a:rPr>
            </a:br>
            <a:r>
              <a:rPr lang="ar-DZ" dirty="0" smtClean="0">
                <a:solidFill>
                  <a:schemeClr val="bg1"/>
                </a:solidFill>
              </a:rPr>
              <a:t/>
            </a:r>
            <a:br>
              <a:rPr lang="ar-DZ" dirty="0" smtClean="0">
                <a:solidFill>
                  <a:schemeClr val="bg1"/>
                </a:solidFill>
              </a:rPr>
            </a:br>
            <a:endParaRPr lang="fr-FR" dirty="0">
              <a:solidFill>
                <a:schemeClr val="bg1"/>
              </a:solidFill>
            </a:endParaRPr>
          </a:p>
        </p:txBody>
      </p:sp>
      <p:pic>
        <p:nvPicPr>
          <p:cNvPr id="1028" name="Picture 4" descr="المزيج التسويقي - الترويج"/>
          <p:cNvPicPr>
            <a:picLocks noChangeAspect="1" noChangeArrowheads="1"/>
          </p:cNvPicPr>
          <p:nvPr/>
        </p:nvPicPr>
        <p:blipFill>
          <a:blip r:embed="rId2"/>
          <a:srcRect/>
          <a:stretch>
            <a:fillRect/>
          </a:stretch>
        </p:blipFill>
        <p:spPr bwMode="auto">
          <a:xfrm>
            <a:off x="1142976" y="2871795"/>
            <a:ext cx="6934200" cy="398620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14290"/>
            <a:ext cx="8786842" cy="6643710"/>
          </a:xfrm>
        </p:spPr>
        <p:txBody>
          <a:bodyPr>
            <a:normAutofit/>
          </a:bodyPr>
          <a:lstStyle/>
          <a:p>
            <a:pPr marL="514350" indent="-514350" algn="justLow" rtl="1">
              <a:buAutoNum type="arabicParenR"/>
            </a:pPr>
            <a:r>
              <a:rPr lang="ar-SA" sz="3500" b="1" dirty="0" smtClean="0">
                <a:solidFill>
                  <a:schemeClr val="bg1"/>
                </a:solidFill>
              </a:rPr>
              <a:t>التوزيع </a:t>
            </a:r>
            <a:r>
              <a:rPr lang="ar-SA" sz="3500" b="1" dirty="0">
                <a:solidFill>
                  <a:schemeClr val="bg1"/>
                </a:solidFill>
              </a:rPr>
              <a:t>في ظل تكنولوجيا المعلومات والاتصالات</a:t>
            </a:r>
            <a:r>
              <a:rPr lang="fr-FR" sz="3500" b="1" dirty="0" smtClean="0">
                <a:solidFill>
                  <a:schemeClr val="bg1"/>
                </a:solidFill>
              </a:rPr>
              <a:t>:</a:t>
            </a:r>
          </a:p>
          <a:p>
            <a:pPr algn="justLow" rtl="1">
              <a:lnSpc>
                <a:spcPct val="170000"/>
              </a:lnSpc>
            </a:pPr>
            <a:r>
              <a:rPr lang="ar-SA" b="1" dirty="0" smtClean="0">
                <a:solidFill>
                  <a:schemeClr val="bg1"/>
                </a:solidFill>
              </a:rPr>
              <a:t>أدى تطور </a:t>
            </a:r>
            <a:r>
              <a:rPr lang="fr-FR" b="1" dirty="0" smtClean="0">
                <a:solidFill>
                  <a:schemeClr val="bg1"/>
                </a:solidFill>
              </a:rPr>
              <a:t>TIC </a:t>
            </a:r>
            <a:r>
              <a:rPr lang="ar-SA" b="1" dirty="0" smtClean="0">
                <a:solidFill>
                  <a:schemeClr val="bg1"/>
                </a:solidFill>
              </a:rPr>
              <a:t> إلى :</a:t>
            </a:r>
            <a:endParaRPr lang="ar-SA" sz="2800" dirty="0" smtClean="0"/>
          </a:p>
          <a:p>
            <a:pPr algn="justLow" rtl="1">
              <a:lnSpc>
                <a:spcPct val="170000"/>
              </a:lnSpc>
              <a:buFont typeface="Wingdings" pitchFamily="2" charset="2"/>
              <a:buChar char="Ø"/>
            </a:pPr>
            <a:r>
              <a:rPr lang="ar-SA" dirty="0" smtClean="0">
                <a:solidFill>
                  <a:schemeClr val="bg1"/>
                </a:solidFill>
              </a:rPr>
              <a:t>ظهور الكثير من الوسطاء الإلكترونيين الذين يساعدون على تقريب المنتج من المستهلك </a:t>
            </a:r>
            <a:r>
              <a:rPr lang="ar-SA" sz="3600" b="1" dirty="0" smtClean="0">
                <a:solidFill>
                  <a:schemeClr val="bg1"/>
                </a:solidFill>
              </a:rPr>
              <a:t>.</a:t>
            </a:r>
          </a:p>
          <a:p>
            <a:pPr lvl="0" algn="justLow" rtl="1">
              <a:lnSpc>
                <a:spcPct val="170000"/>
              </a:lnSpc>
              <a:buFont typeface="Wingdings" pitchFamily="2" charset="2"/>
              <a:buChar char="Ø"/>
            </a:pPr>
            <a:r>
              <a:rPr lang="ar-SA" sz="3600" dirty="0" smtClean="0">
                <a:solidFill>
                  <a:schemeClr val="bg1"/>
                </a:solidFill>
              </a:rPr>
              <a:t>التخلص من كثير من الوسطاء التقليديين </a:t>
            </a:r>
            <a:r>
              <a:rPr lang="ar-SA" sz="3600" dirty="0" err="1" smtClean="0">
                <a:solidFill>
                  <a:schemeClr val="bg1"/>
                </a:solidFill>
              </a:rPr>
              <a:t>و</a:t>
            </a:r>
            <a:r>
              <a:rPr lang="ar-SA" sz="3600" dirty="0" smtClean="0">
                <a:solidFill>
                  <a:schemeClr val="bg1"/>
                </a:solidFill>
              </a:rPr>
              <a:t> تحويل الوظائف التي كانوا يقومون </a:t>
            </a:r>
            <a:r>
              <a:rPr lang="ar-SA" sz="3600" dirty="0" err="1" smtClean="0">
                <a:solidFill>
                  <a:schemeClr val="bg1"/>
                </a:solidFill>
              </a:rPr>
              <a:t>بها</a:t>
            </a:r>
            <a:r>
              <a:rPr lang="ar-SA" sz="3600" dirty="0" smtClean="0">
                <a:solidFill>
                  <a:schemeClr val="bg1"/>
                </a:solidFill>
              </a:rPr>
              <a:t> إلى المنتجين </a:t>
            </a:r>
            <a:r>
              <a:rPr lang="ar-SA" sz="3600" dirty="0" err="1" smtClean="0">
                <a:solidFill>
                  <a:schemeClr val="bg1"/>
                </a:solidFill>
              </a:rPr>
              <a:t>و</a:t>
            </a:r>
            <a:r>
              <a:rPr lang="ar-SA" sz="3600" dirty="0" smtClean="0">
                <a:solidFill>
                  <a:schemeClr val="bg1"/>
                </a:solidFill>
              </a:rPr>
              <a:t> الوسطاء الإلكترونيين </a:t>
            </a:r>
          </a:p>
          <a:p>
            <a:pPr algn="justLow" rtl="1">
              <a:lnSpc>
                <a:spcPct val="170000"/>
              </a:lnSpc>
              <a:buFont typeface="Wingdings" pitchFamily="2" charset="2"/>
              <a:buChar char="Ø"/>
            </a:pPr>
            <a:endParaRPr lang="fr-FR" sz="3600" b="1" dirty="0" smtClean="0">
              <a:solidFill>
                <a:schemeClr val="bg1"/>
              </a:solidFill>
            </a:endParaRPr>
          </a:p>
          <a:p>
            <a:pPr marL="514350" indent="-514350" algn="justLow" rtl="1"/>
            <a:endParaRPr lang="fr-FR" sz="3500" b="1" dirty="0" smtClean="0">
              <a:solidFill>
                <a:schemeClr val="bg1"/>
              </a:solidFill>
            </a:endParaRPr>
          </a:p>
          <a:p>
            <a:pPr algn="justLow" rtl="1"/>
            <a:endParaRPr lang="fr-FR" sz="3500" b="1" dirty="0" smtClean="0">
              <a:solidFill>
                <a:schemeClr val="bg1"/>
              </a:solidFill>
            </a:endParaRPr>
          </a:p>
          <a:p>
            <a:pPr algn="justLow" rtl="1"/>
            <a:endParaRPr lang="fr-F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429684" cy="6357982"/>
          </a:xfrm>
        </p:spPr>
        <p:txBody>
          <a:bodyPr>
            <a:normAutofit/>
          </a:bodyPr>
          <a:lstStyle/>
          <a:p>
            <a:pPr algn="justLow" rtl="1">
              <a:buNone/>
            </a:pPr>
            <a:r>
              <a:rPr lang="ar-SA" sz="3800" b="1" dirty="0" smtClean="0">
                <a:solidFill>
                  <a:schemeClr val="bg1"/>
                </a:solidFill>
              </a:rPr>
              <a:t>2) أنواع الوسطاء في الأسواق الإلكترونية </a:t>
            </a:r>
          </a:p>
          <a:p>
            <a:pPr algn="justLow" rtl="1">
              <a:buNone/>
            </a:pPr>
            <a:endParaRPr lang="ar-SA" sz="3800" b="1" dirty="0" smtClean="0">
              <a:solidFill>
                <a:schemeClr val="bg1"/>
              </a:solidFill>
            </a:endParaRPr>
          </a:p>
          <a:p>
            <a:pPr algn="justLow" rtl="1">
              <a:buFont typeface="Wingdings" pitchFamily="2" charset="2"/>
              <a:buChar char="v"/>
            </a:pPr>
            <a:r>
              <a:rPr lang="ar-SA" sz="3800" b="1" dirty="0" smtClean="0">
                <a:solidFill>
                  <a:schemeClr val="bg1"/>
                </a:solidFill>
              </a:rPr>
              <a:t>الوسطاء الإلكترونيون :</a:t>
            </a:r>
            <a:r>
              <a:rPr lang="ar-DZ" sz="3800" b="1" dirty="0" smtClean="0">
                <a:solidFill>
                  <a:schemeClr val="bg1"/>
                </a:solidFill>
              </a:rPr>
              <a:t> يقومون بنفس مهام الوسطاء في الأسواق الفعلية لكن بأساليب إلكترونية.</a:t>
            </a:r>
            <a:endParaRPr lang="ar-SA" sz="3800" b="1" dirty="0" smtClean="0">
              <a:solidFill>
                <a:schemeClr val="bg1"/>
              </a:solidFill>
            </a:endParaRPr>
          </a:p>
          <a:p>
            <a:pPr algn="justLow" rtl="1">
              <a:lnSpc>
                <a:spcPct val="150000"/>
              </a:lnSpc>
              <a:buFont typeface="Wingdings" pitchFamily="2" charset="2"/>
              <a:buChar char="v"/>
            </a:pPr>
            <a:r>
              <a:rPr lang="ar-SA" sz="3800" b="1" dirty="0" smtClean="0">
                <a:solidFill>
                  <a:schemeClr val="bg1"/>
                </a:solidFill>
              </a:rPr>
              <a:t>وسطاء المعرفة الإلكترونية : </a:t>
            </a:r>
            <a:endParaRPr lang="ar-SA" sz="3800" b="1" dirty="0">
              <a:solidFill>
                <a:schemeClr val="bg1"/>
              </a:solidFill>
            </a:endParaRPr>
          </a:p>
          <a:p>
            <a:pPr algn="justLow" rtl="1">
              <a:lnSpc>
                <a:spcPct val="150000"/>
              </a:lnSpc>
              <a:buNone/>
            </a:pPr>
            <a:r>
              <a:rPr lang="ar-SA" sz="2800" b="1" dirty="0" smtClean="0">
                <a:solidFill>
                  <a:schemeClr val="bg1"/>
                </a:solidFill>
              </a:rPr>
              <a:t>هم نوع خاص من الوسطاء الإلكترونيين</a:t>
            </a:r>
            <a:r>
              <a:rPr lang="ar-DZ" sz="2800" b="1" dirty="0" smtClean="0">
                <a:solidFill>
                  <a:schemeClr val="bg1"/>
                </a:solidFill>
              </a:rPr>
              <a:t> يختصون في توزيع البيانات </a:t>
            </a:r>
            <a:r>
              <a:rPr lang="ar-DZ" sz="2800" b="1" dirty="0" err="1" smtClean="0">
                <a:solidFill>
                  <a:schemeClr val="bg1"/>
                </a:solidFill>
              </a:rPr>
              <a:t>و</a:t>
            </a:r>
            <a:r>
              <a:rPr lang="ar-DZ" sz="2800" b="1" dirty="0" smtClean="0">
                <a:solidFill>
                  <a:schemeClr val="bg1"/>
                </a:solidFill>
              </a:rPr>
              <a:t> المعلومات . يتم</a:t>
            </a:r>
            <a:r>
              <a:rPr lang="ar-SA" sz="2800" b="1" dirty="0" smtClean="0">
                <a:solidFill>
                  <a:schemeClr val="bg1"/>
                </a:solidFill>
              </a:rPr>
              <a:t> نشاطهم في </a:t>
            </a:r>
            <a:r>
              <a:rPr lang="ar-SA" sz="2800" b="1" dirty="0">
                <a:solidFill>
                  <a:schemeClr val="bg1"/>
                </a:solidFill>
              </a:rPr>
              <a:t>الاتجاهين </a:t>
            </a:r>
            <a:r>
              <a:rPr lang="ar-SA" sz="2800" b="1" dirty="0" smtClean="0">
                <a:solidFill>
                  <a:schemeClr val="bg1"/>
                </a:solidFill>
              </a:rPr>
              <a:t> (زبائن             منتجين ) </a:t>
            </a:r>
            <a:endParaRPr lang="fr-FR" sz="2800" b="1" dirty="0" smtClean="0">
              <a:solidFill>
                <a:schemeClr val="bg1"/>
              </a:solidFill>
            </a:endParaRPr>
          </a:p>
          <a:p>
            <a:pPr algn="justLow" rtl="1">
              <a:lnSpc>
                <a:spcPct val="150000"/>
              </a:lnSpc>
              <a:buNone/>
            </a:pPr>
            <a:r>
              <a:rPr lang="ar-DZ" sz="2800" b="1" dirty="0" smtClean="0">
                <a:solidFill>
                  <a:schemeClr val="bg1"/>
                </a:solidFill>
              </a:rPr>
              <a:t>و </a:t>
            </a:r>
            <a:r>
              <a:rPr lang="ar-SA" sz="2800" b="1" dirty="0" smtClean="0">
                <a:solidFill>
                  <a:schemeClr val="bg1"/>
                </a:solidFill>
              </a:rPr>
              <a:t>يمكن </a:t>
            </a:r>
            <a:r>
              <a:rPr lang="ar-SA" sz="2800" b="1" dirty="0">
                <a:solidFill>
                  <a:schemeClr val="bg1"/>
                </a:solidFill>
              </a:rPr>
              <a:t>التمييز بين نوعين من </a:t>
            </a:r>
            <a:r>
              <a:rPr lang="ar-SA" sz="2800" b="1" dirty="0" smtClean="0">
                <a:solidFill>
                  <a:schemeClr val="bg1"/>
                </a:solidFill>
              </a:rPr>
              <a:t>وسطاء المعرفة الإلكترونية </a:t>
            </a:r>
            <a:r>
              <a:rPr lang="ar-SA" sz="2800" b="1" dirty="0">
                <a:solidFill>
                  <a:schemeClr val="bg1"/>
                </a:solidFill>
              </a:rPr>
              <a:t>:</a:t>
            </a:r>
            <a:endParaRPr lang="fr-FR" sz="2800" b="1" dirty="0">
              <a:solidFill>
                <a:schemeClr val="bg1"/>
              </a:solidFill>
            </a:endParaRPr>
          </a:p>
          <a:p>
            <a:pPr algn="r" rtl="1">
              <a:buNone/>
            </a:pPr>
            <a:endParaRPr lang="fr-FR" dirty="0"/>
          </a:p>
        </p:txBody>
      </p:sp>
      <p:cxnSp>
        <p:nvCxnSpPr>
          <p:cNvPr id="5" name="Connecteur droit avec flèche 4"/>
          <p:cNvCxnSpPr/>
          <p:nvPr/>
        </p:nvCxnSpPr>
        <p:spPr>
          <a:xfrm rot="10800000">
            <a:off x="2143108" y="5572140"/>
            <a:ext cx="857256" cy="1588"/>
          </a:xfrm>
          <a:prstGeom prst="straightConnector1">
            <a:avLst/>
          </a:prstGeom>
          <a:ln w="508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357166"/>
            <a:ext cx="8572528" cy="6072230"/>
          </a:xfrm>
        </p:spPr>
        <p:txBody>
          <a:bodyPr/>
          <a:lstStyle/>
          <a:p>
            <a:pPr marL="514350" lvl="0" indent="-514350" algn="justLow" rtl="1">
              <a:buFont typeface="+mj-lt"/>
              <a:buAutoNum type="arabicParenR"/>
            </a:pPr>
            <a:r>
              <a:rPr lang="ar-SA" b="1" dirty="0" smtClean="0">
                <a:solidFill>
                  <a:schemeClr val="bg1"/>
                </a:solidFill>
              </a:rPr>
              <a:t>وسطاء </a:t>
            </a:r>
            <a:r>
              <a:rPr lang="ar-SA" b="1" dirty="0">
                <a:solidFill>
                  <a:schemeClr val="bg1"/>
                </a:solidFill>
              </a:rPr>
              <a:t>المعرفة الموجهون بالمنتج </a:t>
            </a:r>
            <a:r>
              <a:rPr lang="ar-SA" b="1" dirty="0" smtClean="0">
                <a:solidFill>
                  <a:schemeClr val="bg1"/>
                </a:solidFill>
              </a:rPr>
              <a:t>(أو بالبائع) </a:t>
            </a:r>
            <a:r>
              <a:rPr lang="fr-FR" b="1" dirty="0" smtClean="0">
                <a:solidFill>
                  <a:schemeClr val="bg1"/>
                </a:solidFill>
              </a:rPr>
              <a:t>:</a:t>
            </a:r>
            <a:endParaRPr lang="ar-SA" b="1" dirty="0" smtClean="0">
              <a:solidFill>
                <a:schemeClr val="bg1"/>
              </a:solidFill>
            </a:endParaRPr>
          </a:p>
          <a:p>
            <a:pPr lvl="0" algn="justLow" rtl="1">
              <a:lnSpc>
                <a:spcPct val="150000"/>
              </a:lnSpc>
              <a:buNone/>
            </a:pPr>
            <a:endParaRPr lang="fr-FR" sz="3600" b="1" dirty="0">
              <a:solidFill>
                <a:schemeClr val="bg1"/>
              </a:solidFill>
            </a:endParaRPr>
          </a:p>
          <a:p>
            <a:pPr algn="justLow" rtl="1">
              <a:lnSpc>
                <a:spcPct val="150000"/>
              </a:lnSpc>
              <a:buNone/>
            </a:pPr>
            <a:r>
              <a:rPr lang="ar-SA" sz="3600" b="1" dirty="0" smtClean="0">
                <a:solidFill>
                  <a:schemeClr val="bg1"/>
                </a:solidFill>
              </a:rPr>
              <a:t>   وهم </a:t>
            </a:r>
            <a:r>
              <a:rPr lang="ar-SA" sz="3600" b="1" dirty="0">
                <a:solidFill>
                  <a:schemeClr val="bg1"/>
                </a:solidFill>
              </a:rPr>
              <a:t>عبارة عن مؤسسات أو مكاتب </a:t>
            </a:r>
            <a:r>
              <a:rPr lang="ar-SA" sz="3600" b="1" dirty="0" smtClean="0">
                <a:solidFill>
                  <a:schemeClr val="bg1"/>
                </a:solidFill>
              </a:rPr>
              <a:t>استشارية،لديها مواقع إلكترونية. </a:t>
            </a:r>
            <a:r>
              <a:rPr lang="ar-SA" sz="3600" b="1" dirty="0">
                <a:solidFill>
                  <a:schemeClr val="bg1"/>
                </a:solidFill>
              </a:rPr>
              <a:t>يستخدمون المعلومات التي </a:t>
            </a:r>
            <a:r>
              <a:rPr lang="ar-SA" sz="3600" b="1" dirty="0" err="1">
                <a:solidFill>
                  <a:schemeClr val="bg1"/>
                </a:solidFill>
              </a:rPr>
              <a:t>يتحصلون</a:t>
            </a:r>
            <a:r>
              <a:rPr lang="ar-SA" sz="3600" b="1" dirty="0">
                <a:solidFill>
                  <a:schemeClr val="bg1"/>
                </a:solidFill>
              </a:rPr>
              <a:t> عليها من الزبائن لمساعدة المنتجين في </a:t>
            </a:r>
            <a:r>
              <a:rPr lang="ar-SA" sz="3600" b="1" dirty="0" smtClean="0">
                <a:solidFill>
                  <a:schemeClr val="bg1"/>
                </a:solidFill>
              </a:rPr>
              <a:t>تكييف المزيج التسويقي بما </a:t>
            </a:r>
            <a:r>
              <a:rPr lang="ar-SA" sz="3600" b="1" dirty="0" err="1" smtClean="0">
                <a:solidFill>
                  <a:schemeClr val="bg1"/>
                </a:solidFill>
              </a:rPr>
              <a:t>يتلائم</a:t>
            </a:r>
            <a:r>
              <a:rPr lang="ar-SA" sz="3600" b="1" dirty="0" smtClean="0">
                <a:solidFill>
                  <a:schemeClr val="bg1"/>
                </a:solidFill>
              </a:rPr>
              <a:t> و الزبائن في الأسواق المستهدفة، مثل  محركات البحث </a:t>
            </a:r>
            <a:endParaRPr lang="fr-FR" sz="3600" b="1" dirty="0">
              <a:solidFill>
                <a:schemeClr val="bg1"/>
              </a:solidFill>
            </a:endParaRPr>
          </a:p>
          <a:p>
            <a:pPr algn="justLow" rtl="1"/>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00166" y="285728"/>
            <a:ext cx="7358114" cy="6143668"/>
          </a:xfrm>
        </p:spPr>
        <p:txBody>
          <a:bodyPr>
            <a:normAutofit/>
          </a:bodyPr>
          <a:lstStyle/>
          <a:p>
            <a:pPr lvl="0" algn="justLow" rtl="1">
              <a:lnSpc>
                <a:spcPct val="170000"/>
              </a:lnSpc>
              <a:buNone/>
            </a:pPr>
            <a:r>
              <a:rPr lang="ar-SA" b="1" dirty="0" smtClean="0">
                <a:solidFill>
                  <a:schemeClr val="bg1"/>
                </a:solidFill>
              </a:rPr>
              <a:t>2) وسطاء </a:t>
            </a:r>
            <a:r>
              <a:rPr lang="ar-SA" b="1" dirty="0">
                <a:solidFill>
                  <a:schemeClr val="bg1"/>
                </a:solidFill>
              </a:rPr>
              <a:t>المعرفة الموجهون بالزبون</a:t>
            </a:r>
            <a:r>
              <a:rPr lang="fr-FR" b="1" dirty="0">
                <a:solidFill>
                  <a:schemeClr val="bg1"/>
                </a:solidFill>
              </a:rPr>
              <a:t>:</a:t>
            </a:r>
          </a:p>
          <a:p>
            <a:pPr algn="justLow" rtl="1">
              <a:lnSpc>
                <a:spcPct val="170000"/>
              </a:lnSpc>
              <a:buNone/>
            </a:pPr>
            <a:r>
              <a:rPr lang="ar-SA" b="1" dirty="0">
                <a:solidFill>
                  <a:schemeClr val="bg1"/>
                </a:solidFill>
              </a:rPr>
              <a:t>و هم نوع من وسطاء </a:t>
            </a:r>
            <a:r>
              <a:rPr lang="ar-SA" b="1" dirty="0" smtClean="0">
                <a:solidFill>
                  <a:schemeClr val="bg1"/>
                </a:solidFill>
              </a:rPr>
              <a:t>المعرفة، يتميزون بكونهم </a:t>
            </a:r>
            <a:r>
              <a:rPr lang="ar-SA" b="1" dirty="0">
                <a:solidFill>
                  <a:schemeClr val="bg1"/>
                </a:solidFill>
              </a:rPr>
              <a:t>موجهون بالزبون أي أن ولاءهم يكون للزبون بدلا من </a:t>
            </a:r>
            <a:r>
              <a:rPr lang="ar-SA" b="1" dirty="0" smtClean="0">
                <a:solidFill>
                  <a:schemeClr val="bg1"/>
                </a:solidFill>
              </a:rPr>
              <a:t>البائع</a:t>
            </a:r>
            <a:r>
              <a:rPr lang="ar-DZ" b="1" dirty="0" smtClean="0">
                <a:solidFill>
                  <a:schemeClr val="bg1"/>
                </a:solidFill>
              </a:rPr>
              <a:t> حيث يقدمون له كل ما يمكن أن يحتاجه من بيانات </a:t>
            </a:r>
            <a:r>
              <a:rPr lang="ar-DZ" b="1" dirty="0" err="1" smtClean="0">
                <a:solidFill>
                  <a:schemeClr val="bg1"/>
                </a:solidFill>
              </a:rPr>
              <a:t>و</a:t>
            </a:r>
            <a:r>
              <a:rPr lang="ar-DZ" b="1" dirty="0" smtClean="0">
                <a:solidFill>
                  <a:schemeClr val="bg1"/>
                </a:solidFill>
              </a:rPr>
              <a:t> معلومات</a:t>
            </a:r>
            <a:r>
              <a:rPr lang="ar-SA" b="1" dirty="0" smtClean="0">
                <a:solidFill>
                  <a:schemeClr val="bg1"/>
                </a:solidFill>
              </a:rPr>
              <a:t>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429652" cy="6500834"/>
          </a:xfrm>
        </p:spPr>
        <p:txBody>
          <a:bodyPr>
            <a:normAutofit fontScale="47500" lnSpcReduction="20000"/>
          </a:bodyPr>
          <a:lstStyle/>
          <a:p>
            <a:pPr algn="justLow" rtl="1">
              <a:buNone/>
            </a:pPr>
            <a:r>
              <a:rPr lang="ar-SA" sz="9300" b="1" dirty="0" smtClean="0">
                <a:solidFill>
                  <a:schemeClr val="bg1"/>
                </a:solidFill>
              </a:rPr>
              <a:t>3) أساليب </a:t>
            </a:r>
            <a:r>
              <a:rPr lang="ar-SA" sz="9300" b="1" dirty="0">
                <a:solidFill>
                  <a:schemeClr val="bg1"/>
                </a:solidFill>
              </a:rPr>
              <a:t>التوزيع </a:t>
            </a:r>
            <a:r>
              <a:rPr lang="ar-SA" sz="9300" b="1" dirty="0" smtClean="0">
                <a:solidFill>
                  <a:schemeClr val="bg1"/>
                </a:solidFill>
              </a:rPr>
              <a:t>في الأسواق الإلكترونية:</a:t>
            </a:r>
          </a:p>
          <a:p>
            <a:pPr algn="justLow" rtl="1">
              <a:buNone/>
            </a:pPr>
            <a:endParaRPr lang="ar-SA" sz="3400" b="1" dirty="0">
              <a:solidFill>
                <a:schemeClr val="bg1"/>
              </a:solidFill>
            </a:endParaRPr>
          </a:p>
          <a:p>
            <a:pPr algn="justLow" rtl="1">
              <a:buNone/>
            </a:pPr>
            <a:endParaRPr lang="fr-FR" sz="5500" dirty="0">
              <a:solidFill>
                <a:schemeClr val="bg1"/>
              </a:solidFill>
            </a:endParaRPr>
          </a:p>
          <a:p>
            <a:pPr algn="justLow" rtl="1">
              <a:lnSpc>
                <a:spcPct val="120000"/>
              </a:lnSpc>
              <a:buNone/>
            </a:pPr>
            <a:endParaRPr lang="ar-SA" sz="3700" dirty="0">
              <a:solidFill>
                <a:schemeClr val="bg1"/>
              </a:solidFill>
            </a:endParaRPr>
          </a:p>
          <a:p>
            <a:pPr algn="justLow" rtl="1">
              <a:lnSpc>
                <a:spcPct val="120000"/>
              </a:lnSpc>
              <a:buNone/>
            </a:pPr>
            <a:endParaRPr lang="fr-FR" sz="3700" dirty="0">
              <a:solidFill>
                <a:schemeClr val="bg1"/>
              </a:solidFill>
            </a:endParaRPr>
          </a:p>
          <a:p>
            <a:pPr lvl="0" algn="justLow" rtl="1">
              <a:lnSpc>
                <a:spcPct val="120000"/>
              </a:lnSpc>
              <a:buNone/>
            </a:pPr>
            <a:r>
              <a:rPr lang="ar-SA" sz="8000" b="1" dirty="0" smtClean="0">
                <a:solidFill>
                  <a:schemeClr val="bg1"/>
                </a:solidFill>
              </a:rPr>
              <a:t>   أولا:</a:t>
            </a:r>
            <a:r>
              <a:rPr lang="ar-SA" sz="8000" b="1" u="sng" dirty="0" smtClean="0">
                <a:solidFill>
                  <a:schemeClr val="bg1"/>
                </a:solidFill>
              </a:rPr>
              <a:t> التسليم </a:t>
            </a:r>
            <a:r>
              <a:rPr lang="ar-SA" sz="8000" b="1" u="sng" dirty="0">
                <a:solidFill>
                  <a:schemeClr val="bg1"/>
                </a:solidFill>
              </a:rPr>
              <a:t>في اللحظة من خلال موقع الشركة </a:t>
            </a:r>
            <a:r>
              <a:rPr lang="ar-SA" sz="8000" b="1" u="sng" dirty="0" smtClean="0">
                <a:solidFill>
                  <a:schemeClr val="bg1"/>
                </a:solidFill>
              </a:rPr>
              <a:t>:</a:t>
            </a:r>
          </a:p>
          <a:p>
            <a:pPr lvl="0" algn="justLow" rtl="1">
              <a:lnSpc>
                <a:spcPct val="120000"/>
              </a:lnSpc>
              <a:buNone/>
            </a:pPr>
            <a:r>
              <a:rPr lang="ar-SA" sz="8000" b="1" dirty="0" smtClean="0">
                <a:solidFill>
                  <a:schemeClr val="bg1"/>
                </a:solidFill>
              </a:rPr>
              <a:t>حيث يتم </a:t>
            </a:r>
            <a:r>
              <a:rPr lang="ar-SA" sz="8000" b="1" dirty="0">
                <a:solidFill>
                  <a:schemeClr val="bg1"/>
                </a:solidFill>
              </a:rPr>
              <a:t>توزيع المنتج </a:t>
            </a:r>
            <a:r>
              <a:rPr lang="ar-SA" sz="8000" b="1" dirty="0" smtClean="0">
                <a:solidFill>
                  <a:schemeClr val="bg1"/>
                </a:solidFill>
              </a:rPr>
              <a:t>وفق هذا الأسلوب إما:</a:t>
            </a:r>
            <a:endParaRPr lang="fr-FR" sz="8000" b="1" dirty="0">
              <a:solidFill>
                <a:schemeClr val="bg1"/>
              </a:solidFill>
            </a:endParaRPr>
          </a:p>
          <a:p>
            <a:pPr algn="justLow" rtl="1">
              <a:lnSpc>
                <a:spcPct val="120000"/>
              </a:lnSpc>
              <a:buNone/>
            </a:pPr>
            <a:r>
              <a:rPr lang="ar-SA" sz="8000" b="1" dirty="0">
                <a:solidFill>
                  <a:schemeClr val="bg1"/>
                </a:solidFill>
              </a:rPr>
              <a:t>- </a:t>
            </a:r>
            <a:r>
              <a:rPr lang="ar-SA" sz="8000" b="1" dirty="0" smtClean="0">
                <a:solidFill>
                  <a:schemeClr val="bg1"/>
                </a:solidFill>
              </a:rPr>
              <a:t>ببرامج التحميل</a:t>
            </a:r>
            <a:endParaRPr lang="fr-FR" sz="8000" b="1" dirty="0">
              <a:solidFill>
                <a:schemeClr val="bg1"/>
              </a:solidFill>
            </a:endParaRPr>
          </a:p>
          <a:p>
            <a:pPr algn="justLow" rtl="1">
              <a:lnSpc>
                <a:spcPct val="120000"/>
              </a:lnSpc>
              <a:buNone/>
            </a:pPr>
            <a:r>
              <a:rPr lang="ar-SA" sz="8000" b="1" dirty="0">
                <a:solidFill>
                  <a:schemeClr val="bg1"/>
                </a:solidFill>
              </a:rPr>
              <a:t>-أو من خلال إرسال المنتج عبر البريد الإلكتروني.</a:t>
            </a:r>
            <a:endParaRPr lang="fr-FR" sz="8000" b="1" dirty="0">
              <a:solidFill>
                <a:schemeClr val="bg1"/>
              </a:solidFill>
            </a:endParaRPr>
          </a:p>
          <a:p>
            <a:pPr algn="justLow" rtl="1">
              <a:lnSpc>
                <a:spcPct val="120000"/>
              </a:lnSpc>
              <a:buNone/>
            </a:pPr>
            <a:r>
              <a:rPr lang="ar-SA" sz="4900" b="1" dirty="0">
                <a:solidFill>
                  <a:schemeClr val="bg1"/>
                </a:solidFill>
              </a:rPr>
              <a:t> </a:t>
            </a:r>
            <a:endParaRPr lang="fr-FR" sz="4900" b="1" dirty="0">
              <a:solidFill>
                <a:schemeClr val="bg1"/>
              </a:solidFill>
            </a:endParaRPr>
          </a:p>
          <a:p>
            <a:pPr algn="justLow" rtl="1">
              <a:buNone/>
            </a:pPr>
            <a:r>
              <a:rPr lang="ar-SA" b="1" dirty="0">
                <a:solidFill>
                  <a:schemeClr val="bg1"/>
                </a:solidFill>
              </a:rPr>
              <a:t> </a:t>
            </a:r>
            <a:endParaRPr lang="fr-FR" dirty="0">
              <a:solidFill>
                <a:schemeClr val="bg1"/>
              </a:solidFill>
            </a:endParaRP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1604" y="642918"/>
            <a:ext cx="7358114" cy="5857916"/>
          </a:xfrm>
        </p:spPr>
        <p:txBody>
          <a:bodyPr>
            <a:normAutofit/>
          </a:bodyPr>
          <a:lstStyle/>
          <a:p>
            <a:pPr lvl="0" algn="justLow" rtl="1">
              <a:buNone/>
            </a:pPr>
            <a:r>
              <a:rPr lang="ar-SA" b="1" u="sng" dirty="0" smtClean="0">
                <a:solidFill>
                  <a:schemeClr val="bg1"/>
                </a:solidFill>
              </a:rPr>
              <a:t>ثانيا:  التوزيع التقليدي</a:t>
            </a:r>
          </a:p>
          <a:p>
            <a:pPr lvl="0" algn="justLow" rtl="1">
              <a:buNone/>
            </a:pPr>
            <a:endParaRPr lang="ar-SA" b="1" u="sng" dirty="0" smtClean="0">
              <a:solidFill>
                <a:schemeClr val="bg1"/>
              </a:solidFill>
            </a:endParaRPr>
          </a:p>
          <a:p>
            <a:pPr lvl="0" algn="justLow" rtl="1">
              <a:buNone/>
            </a:pPr>
            <a:endParaRPr lang="ar-SA" b="1" u="sng" dirty="0" smtClean="0">
              <a:solidFill>
                <a:schemeClr val="bg1"/>
              </a:solidFill>
            </a:endParaRPr>
          </a:p>
          <a:p>
            <a:pPr lvl="0" algn="justLow" rtl="1">
              <a:buNone/>
            </a:pPr>
            <a:r>
              <a:rPr lang="ar-SA" b="1" u="sng" dirty="0" smtClean="0">
                <a:solidFill>
                  <a:schemeClr val="bg1"/>
                </a:solidFill>
              </a:rPr>
              <a:t>ثالثا: التوزيع المختلط (الهجين ) :</a:t>
            </a:r>
          </a:p>
          <a:p>
            <a:pPr lvl="0" algn="justLow" rtl="1">
              <a:buNone/>
            </a:pPr>
            <a:r>
              <a:rPr lang="ar-SA" b="1" dirty="0" smtClean="0">
                <a:solidFill>
                  <a:schemeClr val="bg1"/>
                </a:solidFill>
              </a:rPr>
              <a:t> يتم جزء من التوزيع هنا بشكل إلكتروني </a:t>
            </a:r>
            <a:r>
              <a:rPr lang="ar-SA" b="1" dirty="0" err="1" smtClean="0">
                <a:solidFill>
                  <a:schemeClr val="bg1"/>
                </a:solidFill>
              </a:rPr>
              <a:t>و</a:t>
            </a:r>
            <a:r>
              <a:rPr lang="ar-SA" b="1" dirty="0" smtClean="0">
                <a:solidFill>
                  <a:schemeClr val="bg1"/>
                </a:solidFill>
              </a:rPr>
              <a:t> الجزء الآخر يتم في العالم الواقعي</a:t>
            </a:r>
          </a:p>
          <a:p>
            <a:pPr lvl="0" algn="justLow" rtl="1">
              <a:buNone/>
            </a:pPr>
            <a:endParaRPr lang="fr-FR"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572560" cy="6357982"/>
          </a:xfrm>
        </p:spPr>
        <p:txBody>
          <a:bodyPr>
            <a:normAutofit/>
          </a:bodyPr>
          <a:lstStyle/>
          <a:p>
            <a:pPr algn="justLow" rtl="1">
              <a:buNone/>
            </a:pPr>
            <a:r>
              <a:rPr lang="ar-SA" b="1" dirty="0" smtClean="0">
                <a:solidFill>
                  <a:schemeClr val="bg1"/>
                </a:solidFill>
              </a:rPr>
              <a:t>4) خيارات </a:t>
            </a:r>
            <a:r>
              <a:rPr lang="ar-SA" b="1" dirty="0">
                <a:solidFill>
                  <a:schemeClr val="bg1"/>
                </a:solidFill>
              </a:rPr>
              <a:t>استخدام قنوات التوزيع </a:t>
            </a:r>
            <a:r>
              <a:rPr lang="ar-SA" b="1" dirty="0" smtClean="0">
                <a:solidFill>
                  <a:schemeClr val="bg1"/>
                </a:solidFill>
              </a:rPr>
              <a:t>في التسويق الإلكتروني :</a:t>
            </a:r>
          </a:p>
          <a:p>
            <a:pPr algn="justLow" rtl="1">
              <a:buNone/>
            </a:pPr>
            <a:endParaRPr lang="fr-FR" b="1" dirty="0">
              <a:solidFill>
                <a:schemeClr val="bg1"/>
              </a:solidFill>
            </a:endParaRPr>
          </a:p>
          <a:p>
            <a:pPr algn="justLow" rtl="1">
              <a:buNone/>
            </a:pPr>
            <a:endParaRPr lang="ar-SA" sz="2800" b="1" dirty="0" smtClean="0">
              <a:solidFill>
                <a:schemeClr val="bg1"/>
              </a:solidFill>
            </a:endParaRPr>
          </a:p>
          <a:p>
            <a:pPr algn="justLow" rtl="1">
              <a:buFont typeface="Wingdings" pitchFamily="2" charset="2"/>
              <a:buChar char="Ø"/>
            </a:pPr>
            <a:r>
              <a:rPr lang="ar-SA" sz="2800" b="1" dirty="0" smtClean="0">
                <a:solidFill>
                  <a:schemeClr val="bg1"/>
                </a:solidFill>
              </a:rPr>
              <a:t> استخدام المؤسسة لقنوات التوزيع الخاصة </a:t>
            </a:r>
            <a:r>
              <a:rPr lang="ar-SA" sz="2800" b="1" dirty="0" err="1" smtClean="0">
                <a:solidFill>
                  <a:schemeClr val="bg1"/>
                </a:solidFill>
              </a:rPr>
              <a:t>بها</a:t>
            </a:r>
            <a:r>
              <a:rPr lang="ar-SA" sz="2800" b="1" dirty="0" smtClean="0">
                <a:solidFill>
                  <a:schemeClr val="bg1"/>
                </a:solidFill>
              </a:rPr>
              <a:t> فقط</a:t>
            </a:r>
          </a:p>
          <a:p>
            <a:pPr algn="justLow" rtl="1">
              <a:buNone/>
            </a:pPr>
            <a:endParaRPr lang="fr-FR" sz="2800" b="1" dirty="0">
              <a:solidFill>
                <a:schemeClr val="bg1"/>
              </a:solidFill>
            </a:endParaRPr>
          </a:p>
          <a:p>
            <a:pPr algn="justLow" rtl="1">
              <a:buFont typeface="Wingdings" pitchFamily="2" charset="2"/>
              <a:buChar char="Ø"/>
            </a:pPr>
            <a:r>
              <a:rPr lang="ar-SA" sz="2800" b="1" dirty="0">
                <a:solidFill>
                  <a:schemeClr val="bg1"/>
                </a:solidFill>
              </a:rPr>
              <a:t>اللجوء </a:t>
            </a:r>
            <a:r>
              <a:rPr lang="ar-SA" sz="2800" b="1" dirty="0" smtClean="0">
                <a:solidFill>
                  <a:schemeClr val="bg1"/>
                </a:solidFill>
              </a:rPr>
              <a:t>إلى الوسطاء .</a:t>
            </a:r>
          </a:p>
          <a:p>
            <a:pPr algn="justLow" rtl="1">
              <a:buNone/>
            </a:pPr>
            <a:endParaRPr lang="ar-SA" sz="2800" b="1" dirty="0" smtClean="0">
              <a:solidFill>
                <a:schemeClr val="bg1"/>
              </a:solidFill>
            </a:endParaRPr>
          </a:p>
          <a:p>
            <a:pPr algn="justLow" rtl="1">
              <a:lnSpc>
                <a:spcPct val="150000"/>
              </a:lnSpc>
              <a:buFont typeface="Wingdings" pitchFamily="2" charset="2"/>
              <a:buChar char="Ø"/>
            </a:pPr>
            <a:r>
              <a:rPr lang="ar-SA" sz="2800" b="1" dirty="0" smtClean="0">
                <a:solidFill>
                  <a:schemeClr val="bg1"/>
                </a:solidFill>
              </a:rPr>
              <a:t>إحداث نوع من التكامل بين قنوات التوزيع التقليدية </a:t>
            </a:r>
            <a:r>
              <a:rPr lang="ar-SA" sz="2800" b="1" dirty="0" err="1" smtClean="0">
                <a:solidFill>
                  <a:schemeClr val="bg1"/>
                </a:solidFill>
              </a:rPr>
              <a:t>و</a:t>
            </a:r>
            <a:r>
              <a:rPr lang="ar-SA" sz="2800" b="1" dirty="0" smtClean="0">
                <a:solidFill>
                  <a:schemeClr val="bg1"/>
                </a:solidFill>
              </a:rPr>
              <a:t> القنوات الالكترونية كنظام </a:t>
            </a:r>
            <a:r>
              <a:rPr lang="ar-SA" sz="2800" b="1" dirty="0">
                <a:solidFill>
                  <a:schemeClr val="bg1"/>
                </a:solidFill>
              </a:rPr>
              <a:t>توزيع </a:t>
            </a:r>
            <a:r>
              <a:rPr lang="ar-SA" sz="2800" b="1" dirty="0" smtClean="0">
                <a:solidFill>
                  <a:schemeClr val="bg1"/>
                </a:solidFill>
              </a:rPr>
              <a:t>متكامل . </a:t>
            </a:r>
            <a:endParaRPr lang="ar-DZ" sz="2800" b="1" dirty="0" smtClean="0">
              <a:solidFill>
                <a:schemeClr val="bg1"/>
              </a:solidFill>
            </a:endParaRPr>
          </a:p>
          <a:p>
            <a:pPr algn="justLow" rtl="1">
              <a:lnSpc>
                <a:spcPct val="150000"/>
              </a:lnSpc>
              <a:buFont typeface="Wingdings" pitchFamily="2" charset="2"/>
              <a:buNone/>
            </a:pPr>
            <a:endParaRPr lang="ar-DZ" sz="2800" b="1" dirty="0" smtClean="0">
              <a:solidFill>
                <a:schemeClr val="bg1"/>
              </a:solidFill>
            </a:endParaRPr>
          </a:p>
          <a:p>
            <a:pPr algn="justLow" rtl="1">
              <a:lnSpc>
                <a:spcPct val="150000"/>
              </a:lnSpc>
              <a:buFont typeface="Wingdings" pitchFamily="2" charset="2"/>
              <a:buNone/>
            </a:pPr>
            <a:endParaRPr lang="ar-DZ" sz="2800" b="1" dirty="0" smtClean="0">
              <a:solidFill>
                <a:schemeClr val="bg1"/>
              </a:solidFill>
            </a:endParaRPr>
          </a:p>
          <a:p>
            <a:pPr algn="justLow" rtl="1">
              <a:lnSpc>
                <a:spcPct val="150000"/>
              </a:lnSpc>
              <a:buFont typeface="Wingdings" pitchFamily="2" charset="2"/>
              <a:buNone/>
            </a:pPr>
            <a:endParaRPr lang="fr-FR" sz="2800" b="1" dirty="0">
              <a:solidFill>
                <a:schemeClr val="bg1"/>
              </a:solidFill>
            </a:endParaRPr>
          </a:p>
          <a:p>
            <a:pPr algn="justLow" rtl="1">
              <a:buNone/>
            </a:pP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714620"/>
            <a:ext cx="8229600" cy="1143000"/>
          </a:xfrm>
        </p:spPr>
        <p:txBody>
          <a:bodyPr/>
          <a:lstStyle/>
          <a:p>
            <a:pPr rtl="1"/>
            <a:r>
              <a:rPr lang="en-US" sz="5400" b="1" dirty="0" smtClean="0">
                <a:solidFill>
                  <a:schemeClr val="bg1"/>
                </a:solidFill>
              </a:rPr>
              <a:t>III</a:t>
            </a:r>
            <a:r>
              <a:rPr lang="ar-SA" sz="5400" b="1" dirty="0" smtClean="0">
                <a:solidFill>
                  <a:schemeClr val="bg1"/>
                </a:solidFill>
              </a:rPr>
              <a:t> </a:t>
            </a:r>
            <a:r>
              <a:rPr lang="ar-SA" b="1" dirty="0" smtClean="0">
                <a:solidFill>
                  <a:schemeClr val="bg1"/>
                </a:solidFill>
              </a:rPr>
              <a:t>أثر التسويق الالكتروني على</a:t>
            </a:r>
            <a:r>
              <a:rPr lang="ar-DZ" b="1" dirty="0" smtClean="0">
                <a:solidFill>
                  <a:schemeClr val="bg1"/>
                </a:solidFill>
              </a:rPr>
              <a:t> الترويج</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224" y="214290"/>
            <a:ext cx="8086724" cy="6143668"/>
          </a:xfrm>
        </p:spPr>
        <p:txBody>
          <a:bodyPr/>
          <a:lstStyle/>
          <a:p>
            <a:pPr algn="justLow" rtl="1">
              <a:buNone/>
            </a:pPr>
            <a:r>
              <a:rPr lang="ar-SA" b="1" i="1" dirty="0" smtClean="0">
                <a:solidFill>
                  <a:schemeClr val="bg1"/>
                </a:solidFill>
              </a:rPr>
              <a:t>تمهيد </a:t>
            </a:r>
          </a:p>
          <a:p>
            <a:pPr algn="justLow" rtl="1">
              <a:buNone/>
            </a:pPr>
            <a:r>
              <a:rPr lang="ar-SA" b="1" i="1" dirty="0" smtClean="0">
                <a:solidFill>
                  <a:schemeClr val="bg1"/>
                </a:solidFill>
              </a:rPr>
              <a:t>   يعد الترويج من أهم عناصر المزيج التسويقي و أكثرها تأثرا بالوسائل الحديثة لتكنولوجيا المعلومات </a:t>
            </a:r>
            <a:r>
              <a:rPr lang="ar-SA" b="1" i="1" dirty="0" err="1" smtClean="0">
                <a:solidFill>
                  <a:schemeClr val="bg1"/>
                </a:solidFill>
              </a:rPr>
              <a:t>و</a:t>
            </a:r>
            <a:r>
              <a:rPr lang="ar-SA" b="1" i="1" dirty="0" smtClean="0">
                <a:solidFill>
                  <a:schemeClr val="bg1"/>
                </a:solidFill>
              </a:rPr>
              <a:t> </a:t>
            </a:r>
            <a:r>
              <a:rPr lang="ar-SA" b="1" i="1" dirty="0" err="1" smtClean="0">
                <a:solidFill>
                  <a:schemeClr val="bg1"/>
                </a:solidFill>
              </a:rPr>
              <a:t>الإتصال</a:t>
            </a:r>
            <a:r>
              <a:rPr lang="ar-SA" b="1" i="1" dirty="0" smtClean="0">
                <a:solidFill>
                  <a:schemeClr val="bg1"/>
                </a:solidFill>
              </a:rPr>
              <a:t> . حيث ساهمت هذه </a:t>
            </a:r>
            <a:r>
              <a:rPr lang="ar-SA" b="1" i="1" dirty="0" err="1" smtClean="0">
                <a:solidFill>
                  <a:schemeClr val="bg1"/>
                </a:solidFill>
              </a:rPr>
              <a:t>الاخيرة</a:t>
            </a:r>
            <a:r>
              <a:rPr lang="ar-SA" b="1" i="1" dirty="0" smtClean="0">
                <a:solidFill>
                  <a:schemeClr val="bg1"/>
                </a:solidFill>
              </a:rPr>
              <a:t> في خلق نوع جديد من </a:t>
            </a:r>
            <a:r>
              <a:rPr lang="ar-SA" b="1" i="1" dirty="0" err="1" smtClean="0">
                <a:solidFill>
                  <a:schemeClr val="bg1"/>
                </a:solidFill>
              </a:rPr>
              <a:t>الإتصال</a:t>
            </a:r>
            <a:r>
              <a:rPr lang="ar-SA" b="1" i="1" dirty="0" smtClean="0">
                <a:solidFill>
                  <a:schemeClr val="bg1"/>
                </a:solidFill>
              </a:rPr>
              <a:t> التسويقي </a:t>
            </a:r>
            <a:r>
              <a:rPr lang="ar-DZ" b="1" i="1" dirty="0" smtClean="0">
                <a:solidFill>
                  <a:schemeClr val="bg1"/>
                </a:solidFill>
              </a:rPr>
              <a:t>(الترويج) </a:t>
            </a:r>
            <a:r>
              <a:rPr lang="ar-SA" b="1" i="1" dirty="0" smtClean="0">
                <a:solidFill>
                  <a:schemeClr val="bg1"/>
                </a:solidFill>
              </a:rPr>
              <a:t>أو ما يسمى </a:t>
            </a:r>
            <a:r>
              <a:rPr lang="ar-SA" b="1" i="1" dirty="0" err="1" smtClean="0">
                <a:solidFill>
                  <a:schemeClr val="bg1"/>
                </a:solidFill>
              </a:rPr>
              <a:t>بـ</a:t>
            </a:r>
            <a:r>
              <a:rPr lang="ar-SA" b="1" i="1" dirty="0" smtClean="0">
                <a:solidFill>
                  <a:schemeClr val="bg1"/>
                </a:solidFill>
              </a:rPr>
              <a:t> :</a:t>
            </a:r>
          </a:p>
          <a:p>
            <a:pPr algn="justLow" rtl="1">
              <a:buNone/>
            </a:pPr>
            <a:endParaRPr lang="ar-SA" b="1" i="1" dirty="0" smtClean="0">
              <a:solidFill>
                <a:schemeClr val="bg1"/>
              </a:solidFill>
            </a:endParaRPr>
          </a:p>
          <a:p>
            <a:pPr algn="justLow" rtl="1">
              <a:buNone/>
            </a:pPr>
            <a:r>
              <a:rPr lang="ar-SA" b="1" i="1" dirty="0" err="1" smtClean="0">
                <a:solidFill>
                  <a:schemeClr val="bg1"/>
                </a:solidFill>
              </a:rPr>
              <a:t>الإتصال</a:t>
            </a:r>
            <a:r>
              <a:rPr lang="ar-SA" b="1" i="1" dirty="0" smtClean="0">
                <a:solidFill>
                  <a:schemeClr val="bg1"/>
                </a:solidFill>
              </a:rPr>
              <a:t> التفاعلي</a:t>
            </a:r>
            <a:endParaRPr lang="fr-FR" b="1" i="1" dirty="0" smtClean="0">
              <a:solidFill>
                <a:schemeClr val="bg1"/>
              </a:solidFill>
            </a:endParaRPr>
          </a:p>
          <a:p>
            <a:pPr algn="justLow" rtl="1">
              <a:buNone/>
            </a:pPr>
            <a:r>
              <a:rPr lang="fr-FR" b="1" i="1" dirty="0" smtClean="0">
                <a:solidFill>
                  <a:schemeClr val="bg1"/>
                </a:solidFill>
              </a:rPr>
              <a:t>   1 </a:t>
            </a:r>
            <a:r>
              <a:rPr lang="ar-SA" b="1" i="1" dirty="0" smtClean="0">
                <a:solidFill>
                  <a:schemeClr val="bg1"/>
                </a:solidFill>
              </a:rPr>
              <a:t>الاتصال التسويقي في ظل </a:t>
            </a:r>
            <a:r>
              <a:rPr lang="fr-FR" b="1" i="1" dirty="0" smtClean="0">
                <a:solidFill>
                  <a:schemeClr val="bg1"/>
                </a:solidFill>
              </a:rPr>
              <a:t>NTIC</a:t>
            </a:r>
          </a:p>
          <a:p>
            <a:pPr algn="justLow" rtl="1">
              <a:buNone/>
            </a:pPr>
            <a:r>
              <a:rPr lang="ar-SA" b="1" i="1" dirty="0" smtClean="0">
                <a:solidFill>
                  <a:schemeClr val="bg1"/>
                </a:solidFill>
              </a:rPr>
              <a:t>فما هي خصائص هذا النمط من الاتصال التسويقي ؟</a:t>
            </a:r>
            <a:endParaRPr lang="fr-FR" b="1" i="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214290"/>
            <a:ext cx="8215370" cy="6357982"/>
          </a:xfrm>
        </p:spPr>
        <p:txBody>
          <a:bodyPr>
            <a:normAutofit/>
          </a:bodyPr>
          <a:lstStyle/>
          <a:p>
            <a:pPr marL="514350" indent="-514350" algn="r" rtl="1">
              <a:buNone/>
            </a:pPr>
            <a:endParaRPr lang="ar-SA" b="1" i="1" dirty="0" smtClean="0">
              <a:solidFill>
                <a:schemeClr val="bg1"/>
              </a:solidFill>
            </a:endParaRPr>
          </a:p>
          <a:p>
            <a:pPr marL="514350" indent="-514350" algn="r" rtl="1">
              <a:buNone/>
            </a:pPr>
            <a:r>
              <a:rPr lang="ar-SA" sz="2800" b="1" i="1" dirty="0" smtClean="0">
                <a:solidFill>
                  <a:schemeClr val="bg1"/>
                </a:solidFill>
              </a:rPr>
              <a:t>    تتميز </a:t>
            </a:r>
            <a:r>
              <a:rPr lang="ar-SA" sz="2800" b="1" i="1" dirty="0" err="1" smtClean="0">
                <a:solidFill>
                  <a:schemeClr val="bg1"/>
                </a:solidFill>
              </a:rPr>
              <a:t>الإتصالات</a:t>
            </a:r>
            <a:r>
              <a:rPr lang="ar-SA" sz="2800" b="1" i="1" dirty="0" smtClean="0">
                <a:solidFill>
                  <a:schemeClr val="bg1"/>
                </a:solidFill>
              </a:rPr>
              <a:t> التي تعتمد على الوسائل </a:t>
            </a:r>
            <a:r>
              <a:rPr lang="fr-FR" sz="2800" b="1" i="1" dirty="0" smtClean="0">
                <a:solidFill>
                  <a:schemeClr val="bg1"/>
                </a:solidFill>
              </a:rPr>
              <a:t>NTIC</a:t>
            </a:r>
            <a:r>
              <a:rPr lang="ar-SA" sz="2800" b="1" i="1" dirty="0" smtClean="0">
                <a:solidFill>
                  <a:schemeClr val="bg1"/>
                </a:solidFill>
              </a:rPr>
              <a:t> بخاصيتين أساسيتين :</a:t>
            </a:r>
          </a:p>
          <a:p>
            <a:pPr marL="514350" indent="-514350" algn="r" rtl="1">
              <a:buNone/>
            </a:pPr>
            <a:endParaRPr lang="ar-SA" b="1" i="1" dirty="0" smtClean="0">
              <a:solidFill>
                <a:schemeClr val="bg1"/>
              </a:solidFill>
            </a:endParaRPr>
          </a:p>
          <a:p>
            <a:pPr marL="514350" indent="-514350" algn="r" rtl="1">
              <a:buFont typeface="Wingdings" pitchFamily="2" charset="2"/>
              <a:buChar char="v"/>
            </a:pPr>
            <a:r>
              <a:rPr lang="ar-SA" b="1" i="1" u="sng" dirty="0" smtClean="0">
                <a:solidFill>
                  <a:schemeClr val="bg1"/>
                </a:solidFill>
                <a:effectLst>
                  <a:outerShdw blurRad="38100" dist="38100" dir="2700000" algn="tl">
                    <a:srgbClr val="000000">
                      <a:alpha val="43137"/>
                    </a:srgbClr>
                  </a:outerShdw>
                </a:effectLst>
              </a:rPr>
              <a:t>التفاعلية (</a:t>
            </a:r>
            <a:r>
              <a:rPr lang="fr-FR" b="1" i="1" u="sng" dirty="0" smtClean="0">
                <a:solidFill>
                  <a:schemeClr val="bg1"/>
                </a:solidFill>
                <a:effectLst>
                  <a:outerShdw blurRad="38100" dist="38100" dir="2700000" algn="tl">
                    <a:srgbClr val="000000">
                      <a:alpha val="43137"/>
                    </a:srgbClr>
                  </a:outerShdw>
                </a:effectLst>
              </a:rPr>
              <a:t>interactivité </a:t>
            </a:r>
            <a:r>
              <a:rPr lang="ar-SA" b="1" i="1" u="sng" dirty="0" smtClean="0">
                <a:solidFill>
                  <a:schemeClr val="bg1"/>
                </a:solidFill>
                <a:effectLst>
                  <a:outerShdw blurRad="38100" dist="38100" dir="2700000" algn="tl">
                    <a:srgbClr val="000000">
                      <a:alpha val="43137"/>
                    </a:srgbClr>
                  </a:outerShdw>
                </a:effectLst>
              </a:rPr>
              <a:t> )</a:t>
            </a:r>
          </a:p>
          <a:p>
            <a:pPr marL="514350" indent="-514350" algn="justLow" rtl="1">
              <a:buNone/>
            </a:pPr>
            <a:r>
              <a:rPr lang="ar-SA" sz="2800" b="1" i="1" dirty="0" smtClean="0">
                <a:solidFill>
                  <a:schemeClr val="bg1"/>
                </a:solidFill>
              </a:rPr>
              <a:t>     يقصد </a:t>
            </a:r>
            <a:r>
              <a:rPr lang="ar-SA" sz="2800" b="1" i="1" dirty="0" err="1" smtClean="0">
                <a:solidFill>
                  <a:schemeClr val="bg1"/>
                </a:solidFill>
              </a:rPr>
              <a:t>بها</a:t>
            </a:r>
            <a:r>
              <a:rPr lang="ar-SA" sz="2800" b="1" i="1" dirty="0" smtClean="0">
                <a:solidFill>
                  <a:schemeClr val="bg1"/>
                </a:solidFill>
              </a:rPr>
              <a:t> قدرة العميل على </a:t>
            </a:r>
            <a:r>
              <a:rPr lang="ar-SA" sz="2800" b="1" i="1" dirty="0" err="1" smtClean="0">
                <a:solidFill>
                  <a:schemeClr val="bg1"/>
                </a:solidFill>
              </a:rPr>
              <a:t>الإستجابة</a:t>
            </a:r>
            <a:r>
              <a:rPr lang="ar-SA" sz="2800" b="1" i="1" dirty="0" smtClean="0">
                <a:solidFill>
                  <a:schemeClr val="bg1"/>
                </a:solidFill>
              </a:rPr>
              <a:t> و التفاعل مع الرسائل التسويقية الموجهة إليه من طرف المؤسسة،  أي أن </a:t>
            </a:r>
            <a:r>
              <a:rPr lang="ar-SA" sz="2800" b="1" i="1" dirty="0" err="1" smtClean="0">
                <a:solidFill>
                  <a:schemeClr val="bg1"/>
                </a:solidFill>
              </a:rPr>
              <a:t>الإتصالات</a:t>
            </a:r>
            <a:r>
              <a:rPr lang="ar-SA" sz="2800" b="1" i="1" dirty="0" smtClean="0">
                <a:solidFill>
                  <a:schemeClr val="bg1"/>
                </a:solidFill>
              </a:rPr>
              <a:t> تتم في </a:t>
            </a:r>
            <a:r>
              <a:rPr lang="ar-SA" sz="2800" b="1" i="1" dirty="0" err="1" smtClean="0">
                <a:solidFill>
                  <a:schemeClr val="bg1"/>
                </a:solidFill>
              </a:rPr>
              <a:t>إتجاهين</a:t>
            </a:r>
            <a:r>
              <a:rPr lang="ar-SA" sz="2800" b="1" i="1" dirty="0" smtClean="0">
                <a:solidFill>
                  <a:schemeClr val="bg1"/>
                </a:solidFill>
              </a:rPr>
              <a:t> (مؤسسة       زبون ) فتحصل بذلك المؤسسة على ردة فعل الزبون  (التغذية المرتدة ) </a:t>
            </a:r>
            <a:r>
              <a:rPr lang="ar-SA" sz="2800" b="1" i="1" dirty="0" err="1" smtClean="0">
                <a:solidFill>
                  <a:schemeClr val="bg1"/>
                </a:solidFill>
              </a:rPr>
              <a:t>و</a:t>
            </a:r>
            <a:r>
              <a:rPr lang="ar-SA" sz="2800" b="1" i="1" dirty="0" smtClean="0">
                <a:solidFill>
                  <a:schemeClr val="bg1"/>
                </a:solidFill>
              </a:rPr>
              <a:t> بشكل فوري في بعض الحالات.</a:t>
            </a:r>
            <a:endParaRPr lang="fr-FR" sz="2800" b="1" i="1" dirty="0">
              <a:solidFill>
                <a:schemeClr val="bg1"/>
              </a:solidFill>
            </a:endParaRPr>
          </a:p>
        </p:txBody>
      </p:sp>
      <p:sp>
        <p:nvSpPr>
          <p:cNvPr id="7" name="Double flèche horizontale 6"/>
          <p:cNvSpPr/>
          <p:nvPr/>
        </p:nvSpPr>
        <p:spPr>
          <a:xfrm>
            <a:off x="4643438" y="4572008"/>
            <a:ext cx="500066" cy="142876"/>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pPr rtl="1"/>
            <a:r>
              <a:rPr lang="ar-DZ" b="1" dirty="0" smtClean="0">
                <a:solidFill>
                  <a:schemeClr val="bg1"/>
                </a:solidFill>
              </a:rPr>
              <a:t>ما أثر مفهوم التسويق الالكتروني على </a:t>
            </a:r>
            <a:br>
              <a:rPr lang="ar-DZ" b="1" dirty="0" smtClean="0">
                <a:solidFill>
                  <a:schemeClr val="bg1"/>
                </a:solidFill>
              </a:rPr>
            </a:br>
            <a:r>
              <a:rPr lang="ar-DZ" b="1" dirty="0" smtClean="0">
                <a:solidFill>
                  <a:schemeClr val="bg1"/>
                </a:solidFill>
              </a:rPr>
              <a:t/>
            </a:r>
            <a:br>
              <a:rPr lang="ar-DZ" b="1" dirty="0" smtClean="0">
                <a:solidFill>
                  <a:schemeClr val="bg1"/>
                </a:solidFill>
              </a:rPr>
            </a:br>
            <a:r>
              <a:rPr lang="ar-DZ" b="1" dirty="0" smtClean="0">
                <a:solidFill>
                  <a:schemeClr val="bg1"/>
                </a:solidFill>
              </a:rPr>
              <a:t>عناصر المزيج التسويقي؟؟؟</a:t>
            </a:r>
            <a:endParaRPr lang="fr-FR"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143668"/>
          </a:xfrm>
        </p:spPr>
        <p:txBody>
          <a:bodyPr>
            <a:normAutofit fontScale="92500"/>
          </a:bodyPr>
          <a:lstStyle/>
          <a:p>
            <a:pPr algn="r" rtl="1">
              <a:buFont typeface="Wingdings" pitchFamily="2" charset="2"/>
              <a:buChar char="v"/>
            </a:pPr>
            <a:r>
              <a:rPr lang="ar-SA" sz="4000" b="1" i="1" u="sng" dirty="0" err="1" smtClean="0">
                <a:solidFill>
                  <a:schemeClr val="bg1"/>
                </a:solidFill>
                <a:effectLst>
                  <a:outerShdw blurRad="38100" dist="38100" dir="2700000" algn="tl">
                    <a:srgbClr val="000000">
                      <a:alpha val="43137"/>
                    </a:srgbClr>
                  </a:outerShdw>
                </a:effectLst>
              </a:rPr>
              <a:t>الشخصنة</a:t>
            </a:r>
            <a:r>
              <a:rPr lang="ar-SA" sz="4000" b="1" i="1" u="sng" dirty="0" smtClean="0">
                <a:solidFill>
                  <a:schemeClr val="bg1"/>
                </a:solidFill>
                <a:effectLst>
                  <a:outerShdw blurRad="38100" dist="38100" dir="2700000" algn="tl">
                    <a:srgbClr val="000000">
                      <a:alpha val="43137"/>
                    </a:srgbClr>
                  </a:outerShdw>
                </a:effectLst>
              </a:rPr>
              <a:t> (  </a:t>
            </a:r>
            <a:r>
              <a:rPr lang="fr-FR" sz="4000" b="1" i="1" u="sng" dirty="0" smtClean="0">
                <a:solidFill>
                  <a:schemeClr val="bg1"/>
                </a:solidFill>
                <a:effectLst>
                  <a:outerShdw blurRad="38100" dist="38100" dir="2700000" algn="tl">
                    <a:srgbClr val="000000">
                      <a:alpha val="43137"/>
                    </a:srgbClr>
                  </a:outerShdw>
                </a:effectLst>
              </a:rPr>
              <a:t>Personnalisation</a:t>
            </a:r>
            <a:r>
              <a:rPr lang="ar-SA" sz="4000" b="1" i="1" u="sng" dirty="0" smtClean="0">
                <a:solidFill>
                  <a:schemeClr val="bg1"/>
                </a:solidFill>
                <a:effectLst>
                  <a:outerShdw blurRad="38100" dist="38100" dir="2700000" algn="tl">
                    <a:srgbClr val="000000">
                      <a:alpha val="43137"/>
                    </a:srgbClr>
                  </a:outerShdw>
                </a:effectLst>
              </a:rPr>
              <a:t> )</a:t>
            </a:r>
            <a:endParaRPr lang="fr-FR" sz="4000" b="1" i="1" u="sng" dirty="0" smtClean="0">
              <a:solidFill>
                <a:schemeClr val="bg1"/>
              </a:solidFill>
              <a:effectLst>
                <a:outerShdw blurRad="38100" dist="38100" dir="2700000" algn="tl">
                  <a:srgbClr val="000000">
                    <a:alpha val="43137"/>
                  </a:srgbClr>
                </a:outerShdw>
              </a:effectLst>
            </a:endParaRPr>
          </a:p>
          <a:p>
            <a:pPr algn="r" rtl="1">
              <a:buNone/>
            </a:pPr>
            <a:endParaRPr lang="ar-SA" sz="4000" b="1" i="1" u="sng" dirty="0" smtClean="0">
              <a:solidFill>
                <a:schemeClr val="bg1"/>
              </a:solidFill>
              <a:effectLst>
                <a:outerShdw blurRad="38100" dist="38100" dir="2700000" algn="tl">
                  <a:srgbClr val="000000">
                    <a:alpha val="43137"/>
                  </a:srgbClr>
                </a:outerShdw>
              </a:effectLst>
            </a:endParaRPr>
          </a:p>
          <a:p>
            <a:pPr algn="justLow" rtl="1">
              <a:buNone/>
            </a:pPr>
            <a:r>
              <a:rPr lang="ar-SA" sz="3600" b="1" i="1" dirty="0" smtClean="0">
                <a:solidFill>
                  <a:schemeClr val="bg1"/>
                </a:solidFill>
                <a:effectLst>
                  <a:outerShdw blurRad="38100" dist="38100" dir="2700000" algn="tl">
                    <a:srgbClr val="000000">
                      <a:alpha val="43137"/>
                    </a:srgbClr>
                  </a:outerShdw>
                </a:effectLst>
              </a:rPr>
              <a:t>هي تكييف عملية </a:t>
            </a:r>
            <a:r>
              <a:rPr lang="ar-SA" sz="3600" b="1" i="1" dirty="0" err="1" smtClean="0">
                <a:solidFill>
                  <a:schemeClr val="bg1"/>
                </a:solidFill>
                <a:effectLst>
                  <a:outerShdw blurRad="38100" dist="38100" dir="2700000" algn="tl">
                    <a:srgbClr val="000000">
                      <a:alpha val="43137"/>
                    </a:srgbClr>
                  </a:outerShdw>
                </a:effectLst>
              </a:rPr>
              <a:t>الإتصال</a:t>
            </a:r>
            <a:r>
              <a:rPr lang="ar-SA" sz="3600" b="1" i="1" dirty="0" smtClean="0">
                <a:solidFill>
                  <a:schemeClr val="bg1"/>
                </a:solidFill>
                <a:effectLst>
                  <a:outerShdw blurRad="38100" dist="38100" dir="2700000" algn="tl">
                    <a:srgbClr val="000000">
                      <a:alpha val="43137"/>
                    </a:srgbClr>
                  </a:outerShdw>
                </a:effectLst>
              </a:rPr>
              <a:t> </a:t>
            </a:r>
            <a:r>
              <a:rPr lang="ar-SA" sz="3600" b="1" i="1" u="sng" dirty="0" smtClean="0">
                <a:solidFill>
                  <a:schemeClr val="bg1"/>
                </a:solidFill>
                <a:effectLst>
                  <a:outerShdw blurRad="38100" dist="38100" dir="2700000" algn="tl">
                    <a:srgbClr val="000000">
                      <a:alpha val="43137"/>
                    </a:srgbClr>
                  </a:outerShdw>
                </a:effectLst>
              </a:rPr>
              <a:t>حيث</a:t>
            </a:r>
            <a:r>
              <a:rPr lang="ar-SA" b="1" i="1" dirty="0" smtClean="0">
                <a:solidFill>
                  <a:schemeClr val="bg1"/>
                </a:solidFill>
              </a:rPr>
              <a:t> تشمل هذه العملية جانبين :</a:t>
            </a:r>
            <a:endParaRPr lang="ar-DZ" b="1" i="1" dirty="0" smtClean="0">
              <a:solidFill>
                <a:schemeClr val="bg1"/>
              </a:solidFill>
            </a:endParaRPr>
          </a:p>
          <a:p>
            <a:pPr algn="justLow" rtl="1">
              <a:buNone/>
            </a:pPr>
            <a:endParaRPr lang="fr-FR" b="1" i="1" dirty="0" smtClean="0">
              <a:solidFill>
                <a:schemeClr val="bg1"/>
              </a:solidFill>
            </a:endParaRPr>
          </a:p>
          <a:p>
            <a:pPr lvl="0" algn="r" rtl="1"/>
            <a:r>
              <a:rPr lang="ar-SA" b="1" i="1" u="sng" dirty="0" err="1" smtClean="0">
                <a:solidFill>
                  <a:schemeClr val="bg1"/>
                </a:solidFill>
              </a:rPr>
              <a:t>شخصنة</a:t>
            </a:r>
            <a:r>
              <a:rPr lang="ar-DZ" b="1" i="1" u="sng" dirty="0" smtClean="0">
                <a:solidFill>
                  <a:schemeClr val="bg1"/>
                </a:solidFill>
              </a:rPr>
              <a:t> قناة الاتصال</a:t>
            </a:r>
            <a:r>
              <a:rPr lang="ar-DZ" b="1" i="1" dirty="0" smtClean="0">
                <a:solidFill>
                  <a:schemeClr val="bg1"/>
                </a:solidFill>
              </a:rPr>
              <a:t>: أي استخدام القناة(أو القنوات) الاتصالية التي يعتمد عليها الزبون المستهدف في الحصول على المعلومات التسويقية التي تساعده على اتخاذ قرار الشراء.</a:t>
            </a:r>
            <a:endParaRPr lang="fr-FR" dirty="0" smtClean="0">
              <a:solidFill>
                <a:schemeClr val="bg1"/>
              </a:solidFill>
            </a:endParaRPr>
          </a:p>
          <a:p>
            <a:pPr algn="r" rtl="1"/>
            <a:r>
              <a:rPr lang="fr-FR" b="1" i="1" dirty="0" smtClean="0">
                <a:solidFill>
                  <a:schemeClr val="bg1"/>
                </a:solidFill>
              </a:rPr>
              <a:t> </a:t>
            </a:r>
            <a:endParaRPr lang="fr-FR" dirty="0" smtClean="0">
              <a:solidFill>
                <a:schemeClr val="bg1"/>
              </a:solidFill>
            </a:endParaRPr>
          </a:p>
          <a:p>
            <a:pPr lvl="0" algn="r" rtl="1"/>
            <a:r>
              <a:rPr lang="ar-SA" b="1" i="1" u="sng" dirty="0" err="1" smtClean="0">
                <a:solidFill>
                  <a:schemeClr val="bg1"/>
                </a:solidFill>
              </a:rPr>
              <a:t>شخصنة</a:t>
            </a:r>
            <a:r>
              <a:rPr lang="ar-DZ" b="1" i="1" u="sng" dirty="0" smtClean="0">
                <a:solidFill>
                  <a:schemeClr val="bg1"/>
                </a:solidFill>
              </a:rPr>
              <a:t> محتوى الاتصال</a:t>
            </a:r>
            <a:r>
              <a:rPr lang="ar-DZ" b="1" i="1" dirty="0" smtClean="0">
                <a:solidFill>
                  <a:schemeClr val="bg1"/>
                </a:solidFill>
              </a:rPr>
              <a:t>: أي تضمين الرسالة الاتصالية المعلومات التي يحتاجها </a:t>
            </a:r>
            <a:r>
              <a:rPr lang="ar-DZ" b="1" i="1" dirty="0" err="1" smtClean="0">
                <a:solidFill>
                  <a:schemeClr val="bg1"/>
                </a:solidFill>
              </a:rPr>
              <a:t>و</a:t>
            </a:r>
            <a:r>
              <a:rPr lang="ar-DZ" b="1" i="1" dirty="0" smtClean="0">
                <a:solidFill>
                  <a:schemeClr val="bg1"/>
                </a:solidFill>
              </a:rPr>
              <a:t> يبحث عنها المستهلك فعلا </a:t>
            </a:r>
            <a:r>
              <a:rPr lang="ar-DZ" b="1" i="1" dirty="0" err="1" smtClean="0">
                <a:solidFill>
                  <a:schemeClr val="bg1"/>
                </a:solidFill>
              </a:rPr>
              <a:t>و</a:t>
            </a:r>
            <a:r>
              <a:rPr lang="ar-DZ" b="1" i="1" dirty="0" smtClean="0">
                <a:solidFill>
                  <a:schemeClr val="bg1"/>
                </a:solidFill>
              </a:rPr>
              <a:t> ليس ما تريده المؤسسة. </a:t>
            </a:r>
            <a:endParaRPr lang="fr-FR" dirty="0" smtClean="0">
              <a:solidFill>
                <a:schemeClr val="bg1"/>
              </a:solidFill>
            </a:endParaRPr>
          </a:p>
          <a:p>
            <a:pPr algn="justLow" rtl="1">
              <a:buNone/>
            </a:pPr>
            <a:endParaRPr lang="ar-SA" b="1" i="1" dirty="0" smtClean="0">
              <a:solidFill>
                <a:schemeClr val="bg1"/>
              </a:solidFill>
              <a:effectLst>
                <a:outerShdw blurRad="38100" dist="38100" dir="2700000" algn="tl">
                  <a:srgbClr val="000000">
                    <a:alpha val="43137"/>
                  </a:srgbClr>
                </a:outerShdw>
              </a:effectLst>
            </a:endParaRPr>
          </a:p>
          <a:p>
            <a:pPr algn="justLow" rtl="1">
              <a:buNone/>
            </a:pPr>
            <a:endParaRPr lang="fr-FR" sz="2800" b="1" i="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85728"/>
            <a:ext cx="8786874" cy="6286544"/>
          </a:xfrm>
        </p:spPr>
        <p:txBody>
          <a:bodyPr/>
          <a:lstStyle/>
          <a:p>
            <a:pPr algn="r" rtl="1">
              <a:buNone/>
            </a:pPr>
            <a:r>
              <a:rPr lang="ar-SA" b="1" dirty="0" smtClean="0">
                <a:solidFill>
                  <a:schemeClr val="bg1"/>
                </a:solidFill>
              </a:rPr>
              <a:t>2) </a:t>
            </a:r>
            <a:r>
              <a:rPr lang="ar-DZ" b="1" dirty="0" smtClean="0">
                <a:solidFill>
                  <a:schemeClr val="bg1"/>
                </a:solidFill>
              </a:rPr>
              <a:t>وسائل</a:t>
            </a:r>
            <a:r>
              <a:rPr lang="ar-SA" b="1" dirty="0" smtClean="0">
                <a:solidFill>
                  <a:schemeClr val="bg1"/>
                </a:solidFill>
              </a:rPr>
              <a:t> الترويج الإلكتروني :</a:t>
            </a:r>
          </a:p>
          <a:p>
            <a:pPr algn="r" rtl="1">
              <a:buNone/>
            </a:pPr>
            <a:r>
              <a:rPr lang="ar-SA" sz="2800" b="1" dirty="0" smtClean="0">
                <a:solidFill>
                  <a:schemeClr val="bg1"/>
                </a:solidFill>
              </a:rPr>
              <a:t>تتمثل أهم </a:t>
            </a:r>
            <a:r>
              <a:rPr lang="ar-DZ" sz="2800" b="1" dirty="0" err="1" smtClean="0">
                <a:solidFill>
                  <a:schemeClr val="bg1"/>
                </a:solidFill>
              </a:rPr>
              <a:t>ال</a:t>
            </a:r>
            <a:r>
              <a:rPr lang="ar-SA" sz="2800" b="1" dirty="0" smtClean="0">
                <a:solidFill>
                  <a:schemeClr val="bg1"/>
                </a:solidFill>
              </a:rPr>
              <a:t>وسائل </a:t>
            </a:r>
            <a:r>
              <a:rPr lang="ar-DZ" sz="2800" b="1" dirty="0" smtClean="0">
                <a:solidFill>
                  <a:schemeClr val="bg1"/>
                </a:solidFill>
              </a:rPr>
              <a:t>المتاحة أمام المؤسسة ل</a:t>
            </a:r>
            <a:r>
              <a:rPr lang="ar-SA" sz="2800" b="1" dirty="0" smtClean="0">
                <a:solidFill>
                  <a:schemeClr val="bg1"/>
                </a:solidFill>
              </a:rPr>
              <a:t>لترويج الإلكتروني في ما يلي:</a:t>
            </a:r>
            <a:endParaRPr lang="ar-DZ" sz="2800" b="1" dirty="0" smtClean="0">
              <a:solidFill>
                <a:schemeClr val="bg1"/>
              </a:solidFill>
            </a:endParaRPr>
          </a:p>
          <a:p>
            <a:pPr algn="r" rtl="1">
              <a:buNone/>
            </a:pPr>
            <a:endParaRPr lang="ar-SA" sz="2800" b="1" dirty="0" smtClean="0">
              <a:solidFill>
                <a:schemeClr val="bg1"/>
              </a:solidFill>
            </a:endParaRPr>
          </a:p>
          <a:p>
            <a:pPr algn="r" rtl="1">
              <a:buFontTx/>
              <a:buChar char="-"/>
            </a:pPr>
            <a:r>
              <a:rPr lang="ar-SA" sz="2800" b="1" dirty="0" smtClean="0">
                <a:solidFill>
                  <a:schemeClr val="bg1"/>
                </a:solidFill>
              </a:rPr>
              <a:t>المتجر الإلكتروني </a:t>
            </a:r>
          </a:p>
          <a:p>
            <a:pPr algn="r" rtl="1">
              <a:buFontTx/>
              <a:buChar char="-"/>
            </a:pPr>
            <a:r>
              <a:rPr lang="ar-SA" sz="2800" b="1" dirty="0" smtClean="0">
                <a:solidFill>
                  <a:schemeClr val="bg1"/>
                </a:solidFill>
              </a:rPr>
              <a:t>محركات البحث</a:t>
            </a:r>
            <a:r>
              <a:rPr lang="fr-FR" sz="2800" b="1" dirty="0" smtClean="0">
                <a:solidFill>
                  <a:schemeClr val="bg1"/>
                </a:solidFill>
              </a:rPr>
              <a:t> </a:t>
            </a:r>
            <a:r>
              <a:rPr lang="ar-DZ" sz="2800" b="1" dirty="0" smtClean="0">
                <a:solidFill>
                  <a:schemeClr val="bg1"/>
                </a:solidFill>
              </a:rPr>
              <a:t> و مواقع التواصل الاجتماعي المختلفة</a:t>
            </a:r>
            <a:endParaRPr lang="ar-SA" sz="2800" b="1" dirty="0" smtClean="0">
              <a:solidFill>
                <a:schemeClr val="bg1"/>
              </a:solidFill>
            </a:endParaRPr>
          </a:p>
          <a:p>
            <a:pPr algn="r" rtl="1">
              <a:buFontTx/>
              <a:buChar char="-"/>
            </a:pPr>
            <a:r>
              <a:rPr lang="ar-SA" sz="2800" b="1" dirty="0" smtClean="0">
                <a:solidFill>
                  <a:schemeClr val="bg1"/>
                </a:solidFill>
              </a:rPr>
              <a:t>البريد الإلكتروني</a:t>
            </a:r>
          </a:p>
          <a:p>
            <a:pPr algn="r" rtl="1">
              <a:buFontTx/>
              <a:buChar char="-"/>
            </a:pPr>
            <a:r>
              <a:rPr lang="ar-SA" sz="2800" b="1" dirty="0" smtClean="0">
                <a:solidFill>
                  <a:schemeClr val="bg1"/>
                </a:solidFill>
              </a:rPr>
              <a:t>الهاتف النقال</a:t>
            </a:r>
          </a:p>
          <a:p>
            <a:pPr algn="r" rtl="1">
              <a:buFontTx/>
              <a:buChar char="-"/>
            </a:pPr>
            <a:r>
              <a:rPr lang="ar-SA" sz="2800" b="1" dirty="0" smtClean="0">
                <a:solidFill>
                  <a:schemeClr val="bg1"/>
                </a:solidFill>
              </a:rPr>
              <a:t>مراكز </a:t>
            </a:r>
            <a:r>
              <a:rPr lang="ar-SA" sz="2800" b="1" dirty="0" err="1" smtClean="0">
                <a:solidFill>
                  <a:schemeClr val="bg1"/>
                </a:solidFill>
              </a:rPr>
              <a:t>الإتصالات</a:t>
            </a:r>
            <a:endParaRPr lang="ar-DZ" sz="2800" b="1" dirty="0" smtClean="0">
              <a:solidFill>
                <a:schemeClr val="bg1"/>
              </a:solidFill>
            </a:endParaRPr>
          </a:p>
          <a:p>
            <a:pPr algn="r" rtl="1">
              <a:buFontTx/>
              <a:buChar char="-"/>
            </a:pPr>
            <a:r>
              <a:rPr lang="ar-DZ" sz="2800" b="1" dirty="0" smtClean="0">
                <a:solidFill>
                  <a:schemeClr val="bg1"/>
                </a:solidFill>
              </a:rPr>
              <a:t>تطبيقات الدردشة</a:t>
            </a:r>
          </a:p>
          <a:p>
            <a:pPr algn="r" rtl="1">
              <a:buFontTx/>
              <a:buChar char="-"/>
            </a:pPr>
            <a:r>
              <a:rPr lang="ar-DZ" sz="2800" b="1" dirty="0" smtClean="0">
                <a:solidFill>
                  <a:schemeClr val="bg1"/>
                </a:solidFill>
              </a:rPr>
              <a:t>مختلف التطبيقات التي تتيح نشر </a:t>
            </a:r>
            <a:r>
              <a:rPr lang="ar-DZ" sz="2800" b="1" dirty="0" err="1" smtClean="0">
                <a:solidFill>
                  <a:schemeClr val="bg1"/>
                </a:solidFill>
              </a:rPr>
              <a:t>الاعلانات</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357166"/>
            <a:ext cx="8358246" cy="6215106"/>
          </a:xfrm>
        </p:spPr>
        <p:txBody>
          <a:bodyPr/>
          <a:lstStyle/>
          <a:p>
            <a:pPr algn="r" rtl="1">
              <a:buNone/>
            </a:pPr>
            <a:r>
              <a:rPr lang="ar-SA" b="1" i="1" dirty="0" smtClean="0">
                <a:solidFill>
                  <a:schemeClr val="bg1"/>
                </a:solidFill>
              </a:rPr>
              <a:t>3) عناصر المزيج الترويجي الإلكتروني</a:t>
            </a:r>
          </a:p>
          <a:p>
            <a:pPr algn="justLow" rtl="1">
              <a:buNone/>
            </a:pPr>
            <a:r>
              <a:rPr lang="ar-SA" sz="2800" b="1" i="1" dirty="0" smtClean="0">
                <a:solidFill>
                  <a:schemeClr val="bg1"/>
                </a:solidFill>
              </a:rPr>
              <a:t>المزيج الترويجي هو مجموع العناصر(موضحة في الشكل ) التي تستخدمها المؤسسة في عملية </a:t>
            </a:r>
            <a:r>
              <a:rPr lang="ar-SA" sz="2800" b="1" i="1" dirty="0" err="1" smtClean="0">
                <a:solidFill>
                  <a:schemeClr val="bg1"/>
                </a:solidFill>
              </a:rPr>
              <a:t>الإتصال</a:t>
            </a:r>
            <a:r>
              <a:rPr lang="ar-SA" sz="2800" b="1" i="1" dirty="0" smtClean="0">
                <a:solidFill>
                  <a:schemeClr val="bg1"/>
                </a:solidFill>
              </a:rPr>
              <a:t> بجمهورها المستهدف بغرض تعريفه وتذكيره </a:t>
            </a:r>
            <a:r>
              <a:rPr lang="ar-SA" sz="2800" b="1" i="1" dirty="0" err="1" smtClean="0">
                <a:solidFill>
                  <a:schemeClr val="bg1"/>
                </a:solidFill>
              </a:rPr>
              <a:t>و</a:t>
            </a:r>
            <a:r>
              <a:rPr lang="ar-SA" sz="2800" b="1" i="1" dirty="0" smtClean="0">
                <a:solidFill>
                  <a:schemeClr val="bg1"/>
                </a:solidFill>
              </a:rPr>
              <a:t> إقناعه بمزايا المنتج </a:t>
            </a:r>
            <a:r>
              <a:rPr lang="ar-SA" sz="2800" b="1" i="1" dirty="0" err="1" smtClean="0">
                <a:solidFill>
                  <a:schemeClr val="bg1"/>
                </a:solidFill>
              </a:rPr>
              <a:t>و</a:t>
            </a:r>
            <a:r>
              <a:rPr lang="ar-SA" sz="2800" b="1" i="1" dirty="0" smtClean="0">
                <a:solidFill>
                  <a:schemeClr val="bg1"/>
                </a:solidFill>
              </a:rPr>
              <a:t> التأثير عليه لشرائه </a:t>
            </a:r>
            <a:r>
              <a:rPr lang="ar-SA" sz="2800" b="1" i="1" dirty="0" err="1" smtClean="0">
                <a:solidFill>
                  <a:schemeClr val="bg1"/>
                </a:solidFill>
              </a:rPr>
              <a:t>و</a:t>
            </a:r>
            <a:r>
              <a:rPr lang="ar-SA" sz="2800" b="1" i="1" dirty="0" smtClean="0">
                <a:solidFill>
                  <a:schemeClr val="bg1"/>
                </a:solidFill>
              </a:rPr>
              <a:t> تكرار الشراء </a:t>
            </a:r>
            <a:r>
              <a:rPr lang="ar-SA" sz="2800" b="1" i="1" dirty="0" err="1" smtClean="0">
                <a:solidFill>
                  <a:schemeClr val="bg1"/>
                </a:solidFill>
              </a:rPr>
              <a:t>و</a:t>
            </a:r>
            <a:r>
              <a:rPr lang="ar-SA" sz="2800" b="1" i="1" dirty="0" smtClean="0">
                <a:solidFill>
                  <a:schemeClr val="bg1"/>
                </a:solidFill>
              </a:rPr>
              <a:t> زيادة كمية المشتريات.</a:t>
            </a:r>
          </a:p>
          <a:p>
            <a:pPr algn="r" rtl="1">
              <a:buNone/>
            </a:pPr>
            <a:endParaRPr lang="fr-FR" dirty="0"/>
          </a:p>
        </p:txBody>
      </p:sp>
      <p:graphicFrame>
        <p:nvGraphicFramePr>
          <p:cNvPr id="4" name="Diagramme 3"/>
          <p:cNvGraphicFramePr/>
          <p:nvPr/>
        </p:nvGraphicFramePr>
        <p:xfrm>
          <a:off x="785786" y="2143116"/>
          <a:ext cx="600079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500042"/>
            <a:ext cx="8358214" cy="5715016"/>
          </a:xfrm>
        </p:spPr>
        <p:txBody>
          <a:bodyPr>
            <a:normAutofit/>
          </a:bodyPr>
          <a:lstStyle/>
          <a:p>
            <a:pPr algn="justLow" rtl="1">
              <a:lnSpc>
                <a:spcPct val="150000"/>
              </a:lnSpc>
              <a:buNone/>
            </a:pPr>
            <a:r>
              <a:rPr lang="ar-SA" sz="3600" b="1" i="1" u="sng" dirty="0" smtClean="0">
                <a:solidFill>
                  <a:schemeClr val="bg1"/>
                </a:solidFill>
              </a:rPr>
              <a:t>أولا- الإعلان :</a:t>
            </a:r>
            <a:r>
              <a:rPr lang="ar-SA" sz="3600" b="1" i="1" dirty="0" smtClean="0">
                <a:solidFill>
                  <a:schemeClr val="bg1"/>
                </a:solidFill>
              </a:rPr>
              <a:t> </a:t>
            </a:r>
            <a:r>
              <a:rPr lang="ar-SA" b="1" i="1" dirty="0" smtClean="0">
                <a:solidFill>
                  <a:schemeClr val="bg1"/>
                </a:solidFill>
              </a:rPr>
              <a:t>أصبح الإعلان عبر </a:t>
            </a:r>
            <a:r>
              <a:rPr lang="fr-FR" b="1" i="1" dirty="0" smtClean="0">
                <a:solidFill>
                  <a:schemeClr val="bg1"/>
                </a:solidFill>
              </a:rPr>
              <a:t>NTIC</a:t>
            </a:r>
            <a:r>
              <a:rPr lang="ar-SA" b="1" i="1" dirty="0" smtClean="0">
                <a:solidFill>
                  <a:schemeClr val="bg1"/>
                </a:solidFill>
              </a:rPr>
              <a:t> أداة ترويجية قوية التأثير مقارنة بالإعلان التقليدي . </a:t>
            </a:r>
            <a:r>
              <a:rPr lang="ar-SA" b="1" dirty="0" smtClean="0">
                <a:solidFill>
                  <a:schemeClr val="bg1"/>
                </a:solidFill>
              </a:rPr>
              <a:t>وأكثر أنواع الإعلانات الإلكترونية انتشارا</a:t>
            </a:r>
            <a:r>
              <a:rPr lang="ar-SA" b="1" i="1" dirty="0" smtClean="0">
                <a:solidFill>
                  <a:schemeClr val="bg1"/>
                </a:solidFill>
              </a:rPr>
              <a:t> هي :</a:t>
            </a:r>
          </a:p>
          <a:p>
            <a:pPr algn="justLow" rtl="1">
              <a:buNone/>
            </a:pPr>
            <a:endParaRPr lang="ar-SA" sz="2800" b="1" i="1" dirty="0" smtClean="0">
              <a:solidFill>
                <a:schemeClr val="bg1"/>
              </a:solidFill>
            </a:endParaRPr>
          </a:p>
          <a:p>
            <a:pPr algn="justLow" rtl="1">
              <a:buNone/>
            </a:pP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285728"/>
            <a:ext cx="8001056" cy="6215106"/>
          </a:xfrm>
        </p:spPr>
        <p:txBody>
          <a:bodyPr>
            <a:normAutofit/>
          </a:bodyPr>
          <a:lstStyle/>
          <a:p>
            <a:pPr algn="justLow" rtl="1">
              <a:buNone/>
            </a:pPr>
            <a:r>
              <a:rPr lang="ar-SA" b="1" i="1" u="sng" dirty="0" smtClean="0">
                <a:solidFill>
                  <a:schemeClr val="bg1"/>
                </a:solidFill>
              </a:rPr>
              <a:t>- الشريط </a:t>
            </a:r>
            <a:r>
              <a:rPr lang="ar-SA" b="1" i="1" u="sng" dirty="0" err="1" smtClean="0">
                <a:solidFill>
                  <a:schemeClr val="bg1"/>
                </a:solidFill>
              </a:rPr>
              <a:t>الاعلاني</a:t>
            </a:r>
            <a:r>
              <a:rPr lang="ar-SA" b="1" i="1" u="sng" dirty="0" smtClean="0">
                <a:solidFill>
                  <a:schemeClr val="bg1"/>
                </a:solidFill>
              </a:rPr>
              <a:t> </a:t>
            </a:r>
            <a:r>
              <a:rPr lang="ar-SA" b="1" i="1" dirty="0" smtClean="0">
                <a:solidFill>
                  <a:schemeClr val="bg1"/>
                </a:solidFill>
              </a:rPr>
              <a:t>:هو الشكل الأكثر رواجا للإعلانات عبر </a:t>
            </a:r>
            <a:r>
              <a:rPr lang="ar-SA" b="1" i="1" dirty="0" err="1" smtClean="0">
                <a:solidFill>
                  <a:schemeClr val="bg1"/>
                </a:solidFill>
              </a:rPr>
              <a:t>الأنترنت</a:t>
            </a:r>
            <a:r>
              <a:rPr lang="ar-SA" b="1" i="1" dirty="0" smtClean="0">
                <a:solidFill>
                  <a:schemeClr val="bg1"/>
                </a:solidFill>
              </a:rPr>
              <a:t> يكون مشكل في هيئة صور مستطيلة قد تكون ثابتة المحتوى أو متحركة ، بمجرد النقر عليها  تنتقل إلى الصفحة الفرعية </a:t>
            </a:r>
            <a:r>
              <a:rPr lang="ar-SA" b="1" i="1" dirty="0" err="1" smtClean="0">
                <a:solidFill>
                  <a:schemeClr val="bg1"/>
                </a:solidFill>
              </a:rPr>
              <a:t>للمنتوج</a:t>
            </a:r>
            <a:r>
              <a:rPr lang="ar-SA" b="1" i="1" dirty="0" smtClean="0">
                <a:solidFill>
                  <a:schemeClr val="bg1"/>
                </a:solidFill>
              </a:rPr>
              <a:t> </a:t>
            </a:r>
            <a:r>
              <a:rPr lang="ar-SA" b="1" i="1" dirty="0" err="1" smtClean="0">
                <a:solidFill>
                  <a:schemeClr val="bg1"/>
                </a:solidFill>
              </a:rPr>
              <a:t>او</a:t>
            </a:r>
            <a:r>
              <a:rPr lang="ar-SA" b="1" i="1" dirty="0" smtClean="0">
                <a:solidFill>
                  <a:schemeClr val="bg1"/>
                </a:solidFill>
              </a:rPr>
              <a:t> تصل إلى موقع المؤسسة صاحبة الإعلان .</a:t>
            </a:r>
          </a:p>
          <a:p>
            <a:pPr algn="justLow" rtl="1">
              <a:buFontTx/>
              <a:buChar char="-"/>
            </a:pPr>
            <a:endParaRPr lang="fr-FR" b="1" i="1" dirty="0" smtClean="0">
              <a:solidFill>
                <a:schemeClr val="bg1"/>
              </a:solidFill>
            </a:endParaRPr>
          </a:p>
          <a:p>
            <a:pPr algn="r" rtl="1">
              <a:buNone/>
            </a:pPr>
            <a:endParaRPr lang="fr-FR" dirty="0"/>
          </a:p>
        </p:txBody>
      </p:sp>
      <p:pic>
        <p:nvPicPr>
          <p:cNvPr id="4" name="Picture 2"/>
          <p:cNvPicPr>
            <a:picLocks noChangeAspect="1" noChangeArrowheads="1"/>
          </p:cNvPicPr>
          <p:nvPr/>
        </p:nvPicPr>
        <p:blipFill>
          <a:blip r:embed="rId2"/>
          <a:srcRect/>
          <a:stretch>
            <a:fillRect/>
          </a:stretch>
        </p:blipFill>
        <p:spPr bwMode="auto">
          <a:xfrm>
            <a:off x="1714480" y="2857496"/>
            <a:ext cx="7157718" cy="3500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85918" y="214291"/>
            <a:ext cx="7186634" cy="2357454"/>
          </a:xfrm>
        </p:spPr>
        <p:txBody>
          <a:bodyPr/>
          <a:lstStyle/>
          <a:p>
            <a:pPr algn="justLow" rtl="1">
              <a:buNone/>
            </a:pPr>
            <a:r>
              <a:rPr lang="ar-SA" b="1" i="1" u="sng" dirty="0" smtClean="0">
                <a:solidFill>
                  <a:schemeClr val="bg1"/>
                </a:solidFill>
              </a:rPr>
              <a:t>الإعلانات على شكل لافتة </a:t>
            </a:r>
            <a:r>
              <a:rPr lang="ar-SA" b="1" i="1" dirty="0" smtClean="0">
                <a:solidFill>
                  <a:schemeClr val="bg1"/>
                </a:solidFill>
              </a:rPr>
              <a:t>: </a:t>
            </a:r>
            <a:r>
              <a:rPr lang="ar-SA" sz="2800" b="1" i="1" dirty="0" smtClean="0">
                <a:solidFill>
                  <a:schemeClr val="bg1"/>
                </a:solidFill>
              </a:rPr>
              <a:t>تأتي على شكل لافتة تحمل صور قد تكون متحركة </a:t>
            </a:r>
            <a:r>
              <a:rPr lang="ar-SA" sz="2800" b="1" i="1" dirty="0" err="1" smtClean="0">
                <a:solidFill>
                  <a:schemeClr val="bg1"/>
                </a:solidFill>
              </a:rPr>
              <a:t>او</a:t>
            </a:r>
            <a:r>
              <a:rPr lang="ar-SA" sz="2800" b="1" i="1" dirty="0" smtClean="0">
                <a:solidFill>
                  <a:schemeClr val="bg1"/>
                </a:solidFill>
              </a:rPr>
              <a:t> ساكنة </a:t>
            </a:r>
            <a:r>
              <a:rPr lang="ar-SA" sz="2800" b="1" i="1" dirty="0" err="1" smtClean="0">
                <a:solidFill>
                  <a:schemeClr val="bg1"/>
                </a:solidFill>
              </a:rPr>
              <a:t>و</a:t>
            </a:r>
            <a:r>
              <a:rPr lang="ar-SA" sz="2800" b="1" i="1" dirty="0" smtClean="0">
                <a:solidFill>
                  <a:schemeClr val="bg1"/>
                </a:solidFill>
              </a:rPr>
              <a:t> قد تتضمن  أصوات ، </a:t>
            </a:r>
            <a:r>
              <a:rPr lang="ar-SA" sz="2800" b="1" i="1" dirty="0" err="1" smtClean="0">
                <a:solidFill>
                  <a:schemeClr val="bg1"/>
                </a:solidFill>
              </a:rPr>
              <a:t>و</a:t>
            </a:r>
            <a:r>
              <a:rPr lang="ar-SA" sz="2800" b="1" i="1" dirty="0" smtClean="0">
                <a:solidFill>
                  <a:schemeClr val="bg1"/>
                </a:solidFill>
              </a:rPr>
              <a:t> عادة ما تحمل هذه الإعلانات الرسالة الأساسية للشركة أو شعار الشركة مما يعزز الصورة الذهنية للعلامة لدى الزبائن</a:t>
            </a:r>
            <a:endParaRPr lang="fr-FR" b="1" i="1" dirty="0" smtClean="0">
              <a:solidFill>
                <a:schemeClr val="bg1"/>
              </a:solidFill>
            </a:endParaRPr>
          </a:p>
          <a:p>
            <a:pPr>
              <a:buNone/>
            </a:pPr>
            <a:endParaRPr lang="fr-FR" dirty="0"/>
          </a:p>
        </p:txBody>
      </p:sp>
      <p:pic>
        <p:nvPicPr>
          <p:cNvPr id="4" name="Picture 2"/>
          <p:cNvPicPr>
            <a:picLocks noChangeAspect="1" noChangeArrowheads="1"/>
          </p:cNvPicPr>
          <p:nvPr/>
        </p:nvPicPr>
        <p:blipFill>
          <a:blip r:embed="rId2"/>
          <a:srcRect/>
          <a:stretch>
            <a:fillRect/>
          </a:stretch>
        </p:blipFill>
        <p:spPr bwMode="auto">
          <a:xfrm>
            <a:off x="2071670" y="2428868"/>
            <a:ext cx="6798601" cy="4429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714356"/>
            <a:ext cx="8158162" cy="3714776"/>
          </a:xfrm>
        </p:spPr>
        <p:txBody>
          <a:bodyPr/>
          <a:lstStyle/>
          <a:p>
            <a:pPr algn="justLow" rtl="1">
              <a:buNone/>
            </a:pPr>
            <a:r>
              <a:rPr lang="ar-SA" sz="4000" b="1" i="1" u="sng" dirty="0" err="1" smtClean="0">
                <a:solidFill>
                  <a:schemeClr val="bg1"/>
                </a:solidFill>
              </a:rPr>
              <a:t>الفديوهات</a:t>
            </a:r>
            <a:r>
              <a:rPr lang="ar-SA" sz="4000" b="1" i="1" u="sng" dirty="0" smtClean="0">
                <a:solidFill>
                  <a:schemeClr val="bg1"/>
                </a:solidFill>
              </a:rPr>
              <a:t> الإعلانية</a:t>
            </a:r>
          </a:p>
          <a:p>
            <a:pPr algn="justLow" rtl="1">
              <a:buNone/>
            </a:pPr>
            <a:r>
              <a:rPr lang="ar-SA" sz="4000" b="1" i="1" u="sng" dirty="0" smtClean="0">
                <a:solidFill>
                  <a:schemeClr val="bg1"/>
                </a:solidFill>
              </a:rPr>
              <a:t>الإعلان من خلال  البريد الإلكتروني</a:t>
            </a:r>
            <a:endParaRPr lang="ar-SA" sz="4000" b="1" i="1" dirty="0" smtClean="0">
              <a:solidFill>
                <a:schemeClr val="bg1"/>
              </a:solidFill>
            </a:endParaRPr>
          </a:p>
          <a:p>
            <a:pPr>
              <a:buNone/>
            </a:pP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786842" cy="6429420"/>
          </a:xfrm>
        </p:spPr>
        <p:txBody>
          <a:bodyPr>
            <a:normAutofit/>
          </a:bodyPr>
          <a:lstStyle/>
          <a:p>
            <a:pPr algn="r" rtl="1">
              <a:buFont typeface="Wingdings" pitchFamily="2" charset="2"/>
              <a:buChar char="v"/>
            </a:pPr>
            <a:r>
              <a:rPr lang="ar-SA" b="1" dirty="0" smtClean="0">
                <a:solidFill>
                  <a:schemeClr val="bg1"/>
                </a:solidFill>
              </a:rPr>
              <a:t>مزايا الإعلان عبر </a:t>
            </a:r>
            <a:r>
              <a:rPr lang="ar-SA" b="1" dirty="0" err="1" smtClean="0">
                <a:solidFill>
                  <a:schemeClr val="bg1"/>
                </a:solidFill>
              </a:rPr>
              <a:t>الأنترنت</a:t>
            </a:r>
            <a:r>
              <a:rPr lang="ar-SA" b="1" dirty="0" smtClean="0">
                <a:solidFill>
                  <a:schemeClr val="bg1"/>
                </a:solidFill>
              </a:rPr>
              <a:t> مقارنة بالإعلان التقليدي :</a:t>
            </a:r>
          </a:p>
          <a:p>
            <a:pPr algn="r" rtl="1">
              <a:buNone/>
            </a:pPr>
            <a:endParaRPr lang="ar-SA" b="1" dirty="0" smtClean="0">
              <a:solidFill>
                <a:schemeClr val="bg1"/>
              </a:solidFill>
            </a:endParaRPr>
          </a:p>
          <a:p>
            <a:pPr algn="justLow" rtl="1">
              <a:buFont typeface="Wingdings" pitchFamily="2" charset="2"/>
              <a:buChar char="ü"/>
            </a:pPr>
            <a:r>
              <a:rPr lang="ar-SA" sz="3000" b="1" dirty="0" smtClean="0">
                <a:solidFill>
                  <a:schemeClr val="bg1"/>
                </a:solidFill>
              </a:rPr>
              <a:t>إمكانية استهداف شريحة أكبر من الزبائن </a:t>
            </a:r>
            <a:r>
              <a:rPr lang="ar-SA" sz="3000" b="1" dirty="0" err="1" smtClean="0">
                <a:solidFill>
                  <a:schemeClr val="bg1"/>
                </a:solidFill>
              </a:rPr>
              <a:t>و</a:t>
            </a:r>
            <a:r>
              <a:rPr lang="ar-SA" sz="3000" b="1" dirty="0" smtClean="0">
                <a:solidFill>
                  <a:schemeClr val="bg1"/>
                </a:solidFill>
              </a:rPr>
              <a:t> معرفتهم بشكل أكثر دقة مما يساعد على </a:t>
            </a:r>
            <a:r>
              <a:rPr lang="ar-SA" sz="3000" b="1" dirty="0" err="1" smtClean="0">
                <a:solidFill>
                  <a:schemeClr val="bg1"/>
                </a:solidFill>
              </a:rPr>
              <a:t>شخصنة</a:t>
            </a:r>
            <a:r>
              <a:rPr lang="ar-SA" sz="3000" b="1" dirty="0" smtClean="0">
                <a:solidFill>
                  <a:schemeClr val="bg1"/>
                </a:solidFill>
              </a:rPr>
              <a:t> </a:t>
            </a:r>
            <a:r>
              <a:rPr lang="ar-DZ" sz="3000" b="1" dirty="0" err="1" smtClean="0">
                <a:solidFill>
                  <a:schemeClr val="bg1"/>
                </a:solidFill>
              </a:rPr>
              <a:t>الاعلان</a:t>
            </a:r>
            <a:r>
              <a:rPr lang="ar-DZ" sz="3000" b="1" dirty="0" smtClean="0">
                <a:solidFill>
                  <a:schemeClr val="bg1"/>
                </a:solidFill>
              </a:rPr>
              <a:t>.</a:t>
            </a:r>
            <a:endParaRPr lang="ar-SA" sz="3000" b="1" dirty="0" smtClean="0">
              <a:solidFill>
                <a:schemeClr val="bg1"/>
              </a:solidFill>
            </a:endParaRPr>
          </a:p>
          <a:p>
            <a:pPr algn="justLow" rtl="1">
              <a:buFont typeface="Wingdings" pitchFamily="2" charset="2"/>
              <a:buChar char="ü"/>
            </a:pPr>
            <a:r>
              <a:rPr lang="ar-SA" sz="3000" b="1" dirty="0" smtClean="0">
                <a:solidFill>
                  <a:schemeClr val="bg1"/>
                </a:solidFill>
              </a:rPr>
              <a:t>زيادة معدل تذكر المنتج من قبل العميل </a:t>
            </a:r>
            <a:r>
              <a:rPr lang="ar-SA" sz="3000" b="1" dirty="0" err="1" smtClean="0">
                <a:solidFill>
                  <a:schemeClr val="bg1"/>
                </a:solidFill>
              </a:rPr>
              <a:t>و</a:t>
            </a:r>
            <a:r>
              <a:rPr lang="ar-SA" sz="3000" b="1" dirty="0" smtClean="0">
                <a:solidFill>
                  <a:schemeClr val="bg1"/>
                </a:solidFill>
              </a:rPr>
              <a:t> بالتالي تعزيز </a:t>
            </a:r>
            <a:r>
              <a:rPr lang="ar-SA" sz="3000" b="1" dirty="0" err="1" smtClean="0">
                <a:solidFill>
                  <a:schemeClr val="bg1"/>
                </a:solidFill>
              </a:rPr>
              <a:t>إسم</a:t>
            </a:r>
            <a:r>
              <a:rPr lang="ar-SA" sz="3000" b="1" dirty="0" smtClean="0">
                <a:solidFill>
                  <a:schemeClr val="bg1"/>
                </a:solidFill>
              </a:rPr>
              <a:t> المنتج </a:t>
            </a:r>
            <a:r>
              <a:rPr lang="ar-SA" sz="3000" b="1" dirty="0" err="1" smtClean="0">
                <a:solidFill>
                  <a:schemeClr val="bg1"/>
                </a:solidFill>
              </a:rPr>
              <a:t>و</a:t>
            </a:r>
            <a:r>
              <a:rPr lang="ar-SA" sz="3000" b="1" dirty="0" smtClean="0">
                <a:solidFill>
                  <a:schemeClr val="bg1"/>
                </a:solidFill>
              </a:rPr>
              <a:t> علامته في أذهان العملاء</a:t>
            </a:r>
          </a:p>
          <a:p>
            <a:pPr algn="justLow" rtl="1">
              <a:buFont typeface="Wingdings" pitchFamily="2" charset="2"/>
              <a:buChar char="ü"/>
            </a:pPr>
            <a:r>
              <a:rPr lang="ar-SA" sz="3000" b="1" dirty="0" smtClean="0">
                <a:solidFill>
                  <a:schemeClr val="bg1"/>
                </a:solidFill>
              </a:rPr>
              <a:t>إمكانية </a:t>
            </a:r>
            <a:r>
              <a:rPr lang="ar-SA" sz="3000" b="1" dirty="0" err="1" smtClean="0">
                <a:solidFill>
                  <a:schemeClr val="bg1"/>
                </a:solidFill>
              </a:rPr>
              <a:t>إغتنام</a:t>
            </a:r>
            <a:r>
              <a:rPr lang="ar-SA" sz="3000" b="1" dirty="0" smtClean="0">
                <a:solidFill>
                  <a:schemeClr val="bg1"/>
                </a:solidFill>
              </a:rPr>
              <a:t> فرصة </a:t>
            </a:r>
            <a:r>
              <a:rPr lang="ar-SA" sz="3000" b="1" dirty="0" err="1" smtClean="0">
                <a:solidFill>
                  <a:schemeClr val="bg1"/>
                </a:solidFill>
              </a:rPr>
              <a:t>إقتناع</a:t>
            </a:r>
            <a:r>
              <a:rPr lang="ar-SA" sz="3000" b="1" dirty="0" smtClean="0">
                <a:solidFill>
                  <a:schemeClr val="bg1"/>
                </a:solidFill>
              </a:rPr>
              <a:t> الزبون و إتمام الصفقة فورا قبل أن يتم التأثير عليه من قبل المنافسين</a:t>
            </a:r>
          </a:p>
          <a:p>
            <a:pPr algn="justLow" rtl="1">
              <a:buFont typeface="Wingdings" pitchFamily="2" charset="2"/>
              <a:buChar char="ü"/>
            </a:pPr>
            <a:r>
              <a:rPr lang="ar-SA" sz="3000" b="1" dirty="0" smtClean="0">
                <a:solidFill>
                  <a:schemeClr val="bg1"/>
                </a:solidFill>
              </a:rPr>
              <a:t>مرونة عالية في إجراء تعديلات على محتوى </a:t>
            </a:r>
            <a:r>
              <a:rPr lang="ar-SA" sz="3000" b="1" dirty="0" err="1" smtClean="0">
                <a:solidFill>
                  <a:schemeClr val="bg1"/>
                </a:solidFill>
              </a:rPr>
              <a:t>و</a:t>
            </a:r>
            <a:r>
              <a:rPr lang="ar-SA" sz="3000" b="1" dirty="0" smtClean="0">
                <a:solidFill>
                  <a:schemeClr val="bg1"/>
                </a:solidFill>
              </a:rPr>
              <a:t> شكل الرسالة الإعلانية </a:t>
            </a:r>
            <a:r>
              <a:rPr lang="ar-DZ" sz="3000" b="1" dirty="0" smtClean="0">
                <a:solidFill>
                  <a:schemeClr val="bg1"/>
                </a:solidFill>
              </a:rPr>
              <a:t>و توقيت عرضها</a:t>
            </a:r>
          </a:p>
          <a:p>
            <a:pPr algn="justLow" rtl="1">
              <a:buFont typeface="Wingdings" pitchFamily="2" charset="2"/>
              <a:buChar char="ü"/>
            </a:pPr>
            <a:r>
              <a:rPr lang="ar-SA" sz="3000" b="1" dirty="0" smtClean="0">
                <a:solidFill>
                  <a:schemeClr val="bg1"/>
                </a:solidFill>
              </a:rPr>
              <a:t>.</a:t>
            </a:r>
          </a:p>
          <a:p>
            <a:pPr algn="justLow" rtl="1">
              <a:buFont typeface="Wingdings" pitchFamily="2" charset="2"/>
              <a:buChar char="ü"/>
            </a:pPr>
            <a:r>
              <a:rPr lang="ar-SA" sz="3000" b="1" dirty="0" smtClean="0">
                <a:solidFill>
                  <a:schemeClr val="bg1"/>
                </a:solidFill>
              </a:rPr>
              <a:t>انخفاض تكاليف الإعلانات الإلكترونية مقارنة بالإعلانات التقليدية .</a:t>
            </a:r>
          </a:p>
          <a:p>
            <a:pPr algn="r" rtl="1">
              <a:buNone/>
            </a:pPr>
            <a:endParaRPr lang="fr-FR"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686832" cy="6429420"/>
          </a:xfrm>
        </p:spPr>
        <p:txBody>
          <a:bodyPr>
            <a:normAutofit/>
          </a:bodyPr>
          <a:lstStyle/>
          <a:p>
            <a:pPr algn="r" rtl="1">
              <a:buNone/>
            </a:pPr>
            <a:r>
              <a:rPr lang="ar-SA" sz="4000" b="1" i="1" u="sng" dirty="0" smtClean="0">
                <a:solidFill>
                  <a:schemeClr val="bg1"/>
                </a:solidFill>
              </a:rPr>
              <a:t>ثانيا- تنشيط المبيعات </a:t>
            </a:r>
          </a:p>
          <a:p>
            <a:pPr algn="r" rtl="1">
              <a:buNone/>
            </a:pPr>
            <a:endParaRPr lang="ar-SA" sz="4000" b="1" i="1" u="sng" dirty="0" smtClean="0">
              <a:solidFill>
                <a:schemeClr val="bg1"/>
              </a:solidFill>
            </a:endParaRPr>
          </a:p>
          <a:p>
            <a:pPr algn="r" rtl="1">
              <a:buNone/>
            </a:pPr>
            <a:r>
              <a:rPr lang="ar-SA" sz="4000" b="1" i="1" dirty="0" smtClean="0">
                <a:solidFill>
                  <a:schemeClr val="bg1"/>
                </a:solidFill>
              </a:rPr>
              <a:t>من </a:t>
            </a:r>
            <a:r>
              <a:rPr lang="ar-SA" sz="4000" b="1" i="1" dirty="0" err="1" smtClean="0">
                <a:solidFill>
                  <a:schemeClr val="bg1"/>
                </a:solidFill>
              </a:rPr>
              <a:t>أكثرعناصر</a:t>
            </a:r>
            <a:r>
              <a:rPr lang="ar-SA" sz="4000" b="1" i="1" dirty="0" smtClean="0">
                <a:solidFill>
                  <a:schemeClr val="bg1"/>
                </a:solidFill>
              </a:rPr>
              <a:t> المزيج الترويجي ازدهارا بفضل تطور </a:t>
            </a:r>
            <a:r>
              <a:rPr lang="fr-FR" sz="4000" b="1" i="1" dirty="0" smtClean="0">
                <a:solidFill>
                  <a:schemeClr val="bg1"/>
                </a:solidFill>
              </a:rPr>
              <a:t>NTIC</a:t>
            </a:r>
            <a:r>
              <a:rPr lang="ar-SA" sz="4000" b="1" i="1" dirty="0" smtClean="0">
                <a:solidFill>
                  <a:schemeClr val="bg1"/>
                </a:solidFill>
              </a:rPr>
              <a:t> و أكثرها فعالية في تسريع عملية البيع الالكتروني </a:t>
            </a:r>
            <a:r>
              <a:rPr lang="ar-SA" sz="4000" b="1" i="1" dirty="0" err="1" smtClean="0">
                <a:solidFill>
                  <a:schemeClr val="bg1"/>
                </a:solidFill>
              </a:rPr>
              <a:t>و</a:t>
            </a:r>
            <a:r>
              <a:rPr lang="ar-SA" sz="4000" b="1" i="1" dirty="0" smtClean="0">
                <a:solidFill>
                  <a:schemeClr val="bg1"/>
                </a:solidFill>
              </a:rPr>
              <a:t> زيادة المبيعات حيث تعمل على تحفيز الزبائن على الشراء. يعتمد المسوقون في تنشيط المبيعات إلكترونيا على :</a:t>
            </a:r>
          </a:p>
          <a:p>
            <a:pPr algn="r" rtl="1">
              <a:buNone/>
            </a:pPr>
            <a:endParaRPr lang="ar-SA" sz="3600" b="1" i="1" dirty="0" smtClean="0">
              <a:solidFill>
                <a:schemeClr val="bg1"/>
              </a:solidFill>
            </a:endParaRPr>
          </a:p>
          <a:p>
            <a:pPr algn="r" rtl="1">
              <a:buNone/>
            </a:pPr>
            <a:endParaRPr lang="ar-SA" sz="3600" b="1" i="1" dirty="0" smtClean="0">
              <a:solidFill>
                <a:schemeClr val="bg1"/>
              </a:solidFill>
            </a:endParaRPr>
          </a:p>
          <a:p>
            <a:pPr algn="r" rtl="1">
              <a:buNone/>
            </a:pPr>
            <a:endParaRPr lang="ar-SA" sz="2800" b="1" i="1" u="sng" dirty="0" smtClean="0">
              <a:solidFill>
                <a:schemeClr val="bg1"/>
              </a:solidFill>
            </a:endParaRPr>
          </a:p>
          <a:p>
            <a:pPr algn="r" rtl="1">
              <a:buNone/>
            </a:pPr>
            <a:endParaRPr lang="ar-SA" sz="2800" b="1" i="1" u="sng" dirty="0" smtClean="0">
              <a:solidFill>
                <a:schemeClr val="bg1"/>
              </a:solidFill>
            </a:endParaRPr>
          </a:p>
          <a:p>
            <a:pPr algn="r" rtl="1">
              <a:buNone/>
            </a:pPr>
            <a:endParaRPr lang="ar-SA" sz="2800" b="1" i="1" u="sng"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10" y="500042"/>
            <a:ext cx="8143932" cy="5715040"/>
          </a:xfrm>
        </p:spPr>
        <p:txBody>
          <a:bodyPr>
            <a:normAutofit/>
          </a:bodyPr>
          <a:lstStyle/>
          <a:p>
            <a:pPr algn="r" rtl="1"/>
            <a:r>
              <a:rPr lang="ar-SA" sz="3600" b="1" i="1" dirty="0" smtClean="0">
                <a:solidFill>
                  <a:schemeClr val="bg1"/>
                </a:solidFill>
              </a:rPr>
              <a:t>كوبونات</a:t>
            </a:r>
            <a:r>
              <a:rPr lang="ar-DZ" sz="3600" b="1" i="1" dirty="0" smtClean="0">
                <a:solidFill>
                  <a:schemeClr val="bg1"/>
                </a:solidFill>
              </a:rPr>
              <a:t> الخصم</a:t>
            </a:r>
            <a:r>
              <a:rPr lang="ar-SA" sz="3600" b="1" i="1" dirty="0" smtClean="0">
                <a:solidFill>
                  <a:schemeClr val="bg1"/>
                </a:solidFill>
              </a:rPr>
              <a:t> الإلكترونية :</a:t>
            </a:r>
            <a:endParaRPr lang="ar-DZ" sz="3600" b="1" i="1" dirty="0" smtClean="0">
              <a:solidFill>
                <a:schemeClr val="bg1"/>
              </a:solidFill>
            </a:endParaRPr>
          </a:p>
          <a:p>
            <a:pPr algn="r" rtl="1"/>
            <a:endParaRPr lang="ar-DZ" sz="3600" b="1" i="1" dirty="0" smtClean="0">
              <a:solidFill>
                <a:schemeClr val="bg1"/>
              </a:solidFill>
            </a:endParaRPr>
          </a:p>
          <a:p>
            <a:pPr algn="r" rtl="1"/>
            <a:r>
              <a:rPr lang="ar-SA" sz="3600" b="1" i="1" dirty="0" smtClean="0">
                <a:solidFill>
                  <a:schemeClr val="bg1"/>
                </a:solidFill>
              </a:rPr>
              <a:t> تقوم بعض المواقع بتقديم كوبونات الخصم عبر موقعها أو بإرسالها عبر البريد الإلكتروني ، حيث يمكن طباعتها </a:t>
            </a:r>
            <a:r>
              <a:rPr lang="ar-SA" sz="3600" b="1" i="1" dirty="0" err="1" smtClean="0">
                <a:solidFill>
                  <a:schemeClr val="bg1"/>
                </a:solidFill>
              </a:rPr>
              <a:t>و</a:t>
            </a:r>
            <a:r>
              <a:rPr lang="ar-SA" sz="3600" b="1" i="1" dirty="0" smtClean="0">
                <a:solidFill>
                  <a:schemeClr val="bg1"/>
                </a:solidFill>
              </a:rPr>
              <a:t> استعمالها سواء للشراء الإلكتروني أو   الشراء العادي ، أمثلة على </a:t>
            </a:r>
            <a:r>
              <a:rPr lang="fr-FR" sz="3600" b="1" i="1" dirty="0" smtClean="0">
                <a:solidFill>
                  <a:schemeClr val="bg1"/>
                </a:solidFill>
              </a:rPr>
              <a:t>les e-coupons</a:t>
            </a:r>
            <a:endParaRPr lang="fr-FR"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pPr marL="857250" indent="-857250" rtl="1">
              <a:buFont typeface="+mj-lt"/>
              <a:buAutoNum type="romanUcPeriod"/>
            </a:pPr>
            <a:r>
              <a:rPr lang="ar-DZ" sz="4800" dirty="0" smtClean="0">
                <a:solidFill>
                  <a:schemeClr val="bg1"/>
                </a:solidFill>
              </a:rPr>
              <a:t>أثر التسويق الإلكتروني على المنتج:</a:t>
            </a:r>
            <a:r>
              <a:rPr lang="ar-DZ" dirty="0" smtClean="0"/>
              <a:t/>
            </a:r>
            <a:br>
              <a:rPr lang="ar-DZ" dirty="0" smtClean="0"/>
            </a:br>
            <a:r>
              <a:rPr lang="ar-DZ" dirty="0" smtClean="0"/>
              <a:t/>
            </a:r>
            <a:br>
              <a:rPr lang="ar-DZ" dirty="0" smtClean="0"/>
            </a:b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643042" y="1142984"/>
            <a:ext cx="7286676" cy="5286412"/>
          </a:xfrm>
          <a:prstGeom prst="rect">
            <a:avLst/>
          </a:prstGeom>
          <a:noFill/>
          <a:ln w="9525">
            <a:noFill/>
            <a:miter lim="800000"/>
            <a:headEnd/>
            <a:tailEnd/>
          </a:ln>
          <a:effectLst/>
        </p:spPr>
      </p:pic>
      <p:sp>
        <p:nvSpPr>
          <p:cNvPr id="3" name="Rectangle 2"/>
          <p:cNvSpPr/>
          <p:nvPr/>
        </p:nvSpPr>
        <p:spPr>
          <a:xfrm>
            <a:off x="2571736" y="214290"/>
            <a:ext cx="5563430" cy="523220"/>
          </a:xfrm>
          <a:prstGeom prst="rect">
            <a:avLst/>
          </a:prstGeom>
        </p:spPr>
        <p:txBody>
          <a:bodyPr wrap="square">
            <a:spAutoFit/>
          </a:bodyPr>
          <a:lstStyle/>
          <a:p>
            <a:pPr algn="r" rtl="1"/>
            <a:r>
              <a:rPr lang="ar-SA" sz="2800" b="1" i="1" dirty="0" smtClean="0">
                <a:solidFill>
                  <a:schemeClr val="bg1"/>
                </a:solidFill>
              </a:rPr>
              <a:t>كوبونات</a:t>
            </a:r>
            <a:r>
              <a:rPr lang="ar-DZ" sz="2800" b="1" i="1" dirty="0" smtClean="0">
                <a:solidFill>
                  <a:schemeClr val="bg1"/>
                </a:solidFill>
              </a:rPr>
              <a:t> الخصم</a:t>
            </a:r>
            <a:r>
              <a:rPr lang="ar-SA" sz="2800" b="1" i="1" dirty="0" smtClean="0">
                <a:solidFill>
                  <a:schemeClr val="bg1"/>
                </a:solidFill>
              </a:rPr>
              <a:t> الإلكترونية </a:t>
            </a:r>
            <a:endParaRPr lang="ar-DZ" b="1" i="1"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Low" rtl="1"/>
            <a:r>
              <a:rPr lang="ar-SA" sz="3600" b="1" dirty="0" smtClean="0">
                <a:solidFill>
                  <a:schemeClr val="bg1"/>
                </a:solidFill>
              </a:rPr>
              <a:t>-المسابقات </a:t>
            </a:r>
            <a:endParaRPr lang="fr-FR" sz="3600" b="1" dirty="0">
              <a:solidFill>
                <a:schemeClr val="bg1"/>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1785918" y="1214422"/>
            <a:ext cx="7000924"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3042" y="0"/>
            <a:ext cx="7215238" cy="6858000"/>
          </a:xfrm>
        </p:spPr>
        <p:txBody>
          <a:bodyPr>
            <a:normAutofit fontScale="92500" lnSpcReduction="10000"/>
          </a:bodyPr>
          <a:lstStyle/>
          <a:p>
            <a:pPr algn="r" rtl="1">
              <a:buFontTx/>
              <a:buChar char="-"/>
            </a:pPr>
            <a:r>
              <a:rPr lang="ar-SA" b="1" dirty="0" smtClean="0">
                <a:solidFill>
                  <a:schemeClr val="bg1"/>
                </a:solidFill>
              </a:rPr>
              <a:t>الهدايا</a:t>
            </a:r>
            <a:r>
              <a:rPr lang="ar-SA" dirty="0" smtClean="0"/>
              <a:t> </a:t>
            </a:r>
          </a:p>
          <a:p>
            <a:pPr algn="r" rtl="1">
              <a:buFontTx/>
              <a:buChar char="-"/>
            </a:pPr>
            <a:endParaRPr lang="ar-SA" dirty="0" smtClean="0"/>
          </a:p>
          <a:p>
            <a:pPr algn="r" rtl="1">
              <a:buFontTx/>
              <a:buChar char="-"/>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lgn="justLow" rtl="1">
              <a:buFontTx/>
              <a:buChar char="-"/>
            </a:pPr>
            <a:r>
              <a:rPr lang="ar-DZ" b="1" dirty="0" smtClean="0">
                <a:solidFill>
                  <a:schemeClr val="bg1"/>
                </a:solidFill>
              </a:rPr>
              <a:t>ا</a:t>
            </a:r>
            <a:r>
              <a:rPr lang="ar-SA" b="1" dirty="0" smtClean="0">
                <a:solidFill>
                  <a:schemeClr val="bg1"/>
                </a:solidFill>
              </a:rPr>
              <a:t>لعينات المجانية </a:t>
            </a:r>
            <a:r>
              <a:rPr lang="ar-SA" b="1" dirty="0" err="1" smtClean="0">
                <a:solidFill>
                  <a:schemeClr val="bg1"/>
                </a:solidFill>
              </a:rPr>
              <a:t>و</a:t>
            </a:r>
            <a:r>
              <a:rPr lang="ar-SA" b="1" dirty="0" smtClean="0">
                <a:solidFill>
                  <a:schemeClr val="bg1"/>
                </a:solidFill>
              </a:rPr>
              <a:t> </a:t>
            </a:r>
            <a:r>
              <a:rPr lang="ar-DZ" b="1" dirty="0" smtClean="0">
                <a:solidFill>
                  <a:schemeClr val="bg1"/>
                </a:solidFill>
              </a:rPr>
              <a:t>التجريبية</a:t>
            </a:r>
          </a:p>
          <a:p>
            <a:pPr algn="justLow" rtl="1">
              <a:buFontTx/>
              <a:buChar char="-"/>
            </a:pPr>
            <a:r>
              <a:rPr lang="ar-SA" b="1" dirty="0" smtClean="0">
                <a:solidFill>
                  <a:schemeClr val="bg1"/>
                </a:solidFill>
              </a:rPr>
              <a:t>بطاقات الوفاء</a:t>
            </a:r>
          </a:p>
          <a:p>
            <a:pPr algn="r">
              <a:buNone/>
            </a:pPr>
            <a:endParaRPr lang="ar-SA" b="1" dirty="0" smtClean="0">
              <a:solidFill>
                <a:schemeClr val="bg1"/>
              </a:solidFill>
            </a:endParaRPr>
          </a:p>
          <a:p>
            <a:pPr>
              <a:buNone/>
            </a:pPr>
            <a:endParaRPr lang="ar-SA" dirty="0" smtClean="0"/>
          </a:p>
          <a:p>
            <a:pPr>
              <a:buNone/>
            </a:pPr>
            <a:endParaRPr lang="ar-SA" dirty="0" smtClean="0"/>
          </a:p>
        </p:txBody>
      </p:sp>
      <p:pic>
        <p:nvPicPr>
          <p:cNvPr id="4" name="Picture 2"/>
          <p:cNvPicPr>
            <a:picLocks noChangeAspect="1" noChangeArrowheads="1"/>
          </p:cNvPicPr>
          <p:nvPr/>
        </p:nvPicPr>
        <p:blipFill>
          <a:blip r:embed="rId2"/>
          <a:srcRect/>
          <a:stretch>
            <a:fillRect/>
          </a:stretch>
        </p:blipFill>
        <p:spPr bwMode="auto">
          <a:xfrm>
            <a:off x="1571604" y="785794"/>
            <a:ext cx="7286676"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pPr lvl="0" algn="r" rtl="1"/>
            <a:r>
              <a:rPr lang="ar-DZ" b="1" u="sng" dirty="0" smtClean="0">
                <a:solidFill>
                  <a:schemeClr val="bg1"/>
                </a:solidFill>
              </a:rPr>
              <a:t>- ومضة التخفيضات </a:t>
            </a:r>
            <a:r>
              <a:rPr lang="fr-FR" b="1" u="sng" dirty="0" smtClean="0">
                <a:solidFill>
                  <a:schemeClr val="bg1"/>
                </a:solidFill>
              </a:rPr>
              <a:t>vente flash</a:t>
            </a:r>
            <a:r>
              <a:rPr lang="fr-FR" dirty="0" smtClean="0">
                <a:solidFill>
                  <a:schemeClr val="bg1"/>
                </a:solidFill>
              </a:rPr>
              <a:t/>
            </a:r>
            <a:br>
              <a:rPr lang="fr-FR" dirty="0" smtClean="0">
                <a:solidFill>
                  <a:schemeClr val="bg1"/>
                </a:solidFill>
              </a:rPr>
            </a:br>
            <a:r>
              <a:rPr lang="ar-SA" sz="3200" b="1" dirty="0" smtClean="0">
                <a:solidFill>
                  <a:schemeClr val="bg1"/>
                </a:solidFill>
              </a:rPr>
              <a:t>عبارة عن عرض ترويجي </a:t>
            </a:r>
            <a:r>
              <a:rPr lang="ar-SA" sz="3200" b="1" dirty="0" err="1" smtClean="0">
                <a:solidFill>
                  <a:schemeClr val="bg1"/>
                </a:solidFill>
              </a:rPr>
              <a:t>تخفص</a:t>
            </a:r>
            <a:r>
              <a:rPr lang="ar-SA" sz="3200" b="1" dirty="0" smtClean="0">
                <a:solidFill>
                  <a:schemeClr val="bg1"/>
                </a:solidFill>
              </a:rPr>
              <a:t> فيه الأسعار لمدة قصيرة جدا(تتراوح بين بضع أيام </a:t>
            </a:r>
            <a:r>
              <a:rPr lang="ar-SA" sz="3200" b="1" dirty="0" err="1" smtClean="0">
                <a:solidFill>
                  <a:schemeClr val="bg1"/>
                </a:solidFill>
              </a:rPr>
              <a:t>و</a:t>
            </a:r>
            <a:r>
              <a:rPr lang="ar-SA" sz="3200" b="1" dirty="0" smtClean="0">
                <a:solidFill>
                  <a:schemeClr val="bg1"/>
                </a:solidFill>
              </a:rPr>
              <a:t> بضع ساعات).</a:t>
            </a:r>
            <a:r>
              <a:rPr lang="fr-FR" dirty="0" smtClean="0"/>
              <a:t/>
            </a:r>
            <a:br>
              <a:rPr lang="fr-FR" dirty="0" smtClean="0"/>
            </a:b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endParaRPr lang="fr-FR" dirty="0"/>
          </a:p>
        </p:txBody>
      </p:sp>
      <p:pic>
        <p:nvPicPr>
          <p:cNvPr id="3" name="Image 2" descr="C:\Users\hp\Desktop\SFR-vente-flash-2.png"/>
          <p:cNvPicPr/>
          <p:nvPr/>
        </p:nvPicPr>
        <p:blipFill>
          <a:blip r:embed="rId2"/>
          <a:srcRect/>
          <a:stretch>
            <a:fillRect/>
          </a:stretch>
        </p:blipFill>
        <p:spPr bwMode="auto">
          <a:xfrm>
            <a:off x="1928794" y="2428868"/>
            <a:ext cx="5572164" cy="35916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338"/>
            <a:ext cx="9144000" cy="6643734"/>
          </a:xfrm>
        </p:spPr>
        <p:txBody>
          <a:bodyPr>
            <a:normAutofit/>
          </a:bodyPr>
          <a:lstStyle/>
          <a:p>
            <a:pPr lvl="0" algn="r" rtl="1"/>
            <a:r>
              <a:rPr lang="ar-DZ" sz="3600" b="1" u="sng" dirty="0" smtClean="0">
                <a:solidFill>
                  <a:schemeClr val="bg1"/>
                </a:solidFill>
              </a:rPr>
              <a:t>- الجمعة السوداء </a:t>
            </a:r>
            <a:r>
              <a:rPr lang="ar-SA" sz="3600" b="1" dirty="0" smtClean="0">
                <a:solidFill>
                  <a:schemeClr val="bg1"/>
                </a:solidFill>
              </a:rPr>
              <a:t>"</a:t>
            </a:r>
            <a:r>
              <a:rPr lang="fr-FR" sz="3600" b="1" dirty="0" smtClean="0">
                <a:solidFill>
                  <a:schemeClr val="bg1"/>
                </a:solidFill>
              </a:rPr>
              <a:t>Black Friday</a:t>
            </a:r>
            <a:r>
              <a:rPr lang="ar-SA" sz="3600" b="1" dirty="0" smtClean="0">
                <a:solidFill>
                  <a:schemeClr val="bg1"/>
                </a:solidFill>
              </a:rPr>
              <a:t>”</a:t>
            </a:r>
            <a:r>
              <a:rPr lang="ar-DZ" sz="3600" b="1" dirty="0" smtClean="0">
                <a:solidFill>
                  <a:schemeClr val="bg1"/>
                </a:solidFill>
              </a:rPr>
              <a:t/>
            </a:r>
            <a:br>
              <a:rPr lang="ar-DZ" sz="3600" b="1" dirty="0" smtClean="0">
                <a:solidFill>
                  <a:schemeClr val="bg1"/>
                </a:solidFill>
              </a:rPr>
            </a:br>
            <a:r>
              <a:rPr lang="ar-SA" sz="3600" b="1" dirty="0" smtClean="0">
                <a:solidFill>
                  <a:schemeClr val="bg1"/>
                </a:solidFill>
              </a:rPr>
              <a:t> </a:t>
            </a:r>
            <a:r>
              <a:rPr lang="fr-FR" sz="3600" dirty="0" smtClean="0">
                <a:solidFill>
                  <a:schemeClr val="bg1"/>
                </a:solidFill>
              </a:rPr>
              <a:t/>
            </a:r>
            <a:br>
              <a:rPr lang="fr-FR" sz="3600" dirty="0" smtClean="0">
                <a:solidFill>
                  <a:schemeClr val="bg1"/>
                </a:solidFill>
              </a:rPr>
            </a:br>
            <a:r>
              <a:rPr lang="ar-SA" sz="2800" b="1" dirty="0" smtClean="0">
                <a:solidFill>
                  <a:schemeClr val="bg1"/>
                </a:solidFill>
              </a:rPr>
              <a:t>عبارة عن أسلوب ترويجي تم </a:t>
            </a:r>
            <a:r>
              <a:rPr lang="ar-SA" sz="2800" b="1" dirty="0" err="1" smtClean="0">
                <a:solidFill>
                  <a:schemeClr val="bg1"/>
                </a:solidFill>
              </a:rPr>
              <a:t>إعتماده</a:t>
            </a:r>
            <a:r>
              <a:rPr lang="ar-SA" sz="2800" b="1" dirty="0" smtClean="0">
                <a:solidFill>
                  <a:schemeClr val="bg1"/>
                </a:solidFill>
              </a:rPr>
              <a:t> أول مرة في أمريكا ثم انتشر استخدامه عبر أنحاء العالم خاصة بعد انتشار استخدام الانترنت, حيث يبدأ الترويج وفقا لهذا الأسلوب كل جمعة أخيرة من شهر نوفمبر من كل عام </a:t>
            </a:r>
            <a:r>
              <a:rPr lang="ar-SA" sz="2800" b="1" dirty="0" err="1" smtClean="0">
                <a:solidFill>
                  <a:schemeClr val="bg1"/>
                </a:solidFill>
              </a:rPr>
              <a:t>و</a:t>
            </a:r>
            <a:r>
              <a:rPr lang="ar-SA" sz="2800" b="1" dirty="0" smtClean="0">
                <a:solidFill>
                  <a:schemeClr val="bg1"/>
                </a:solidFill>
              </a:rPr>
              <a:t> قد يمتد لبضعة أيام (و هي الفترة التي تزامن بداية اقتناء مستلزمات </a:t>
            </a:r>
            <a:r>
              <a:rPr lang="ar-SA" sz="2800" b="1" dirty="0" err="1" smtClean="0">
                <a:solidFill>
                  <a:schemeClr val="bg1"/>
                </a:solidFill>
              </a:rPr>
              <a:t>و</a:t>
            </a:r>
            <a:r>
              <a:rPr lang="ar-SA" sz="2800" b="1" dirty="0" smtClean="0">
                <a:solidFill>
                  <a:schemeClr val="bg1"/>
                </a:solidFill>
              </a:rPr>
              <a:t> هدايا أعياد نهاية السنة). و يعتبر آخرون أن الجمعة السوداء إعلان عن بداية تخفيضات نهاية السنة، حيث تتبادل المصالح بين البائع والمشتري؛ فالأول يسعى إلى التخلص من بضاعته التي لم تُبَع خلال العام، في حين يحاول الثاني إشباع رغباته بأسعار قليلة.</a:t>
            </a:r>
            <a:r>
              <a:rPr lang="ar-DZ" sz="3100" b="1" dirty="0" smtClean="0">
                <a:solidFill>
                  <a:schemeClr val="bg1"/>
                </a:solidFill>
              </a:rPr>
              <a:t/>
            </a:r>
            <a:br>
              <a:rPr lang="ar-DZ" sz="3100" b="1" dirty="0" smtClean="0">
                <a:solidFill>
                  <a:schemeClr val="bg1"/>
                </a:solidFill>
              </a:rPr>
            </a:br>
            <a:r>
              <a:rPr lang="ar-DZ" sz="3100" b="1" dirty="0" smtClean="0">
                <a:solidFill>
                  <a:schemeClr val="bg1"/>
                </a:solidFill>
              </a:rPr>
              <a:t/>
            </a:r>
            <a:br>
              <a:rPr lang="ar-DZ" sz="3100" b="1" dirty="0" smtClean="0">
                <a:solidFill>
                  <a:schemeClr val="bg1"/>
                </a:solidFill>
              </a:rPr>
            </a:br>
            <a:r>
              <a:rPr lang="fr-FR" dirty="0" smtClean="0"/>
              <a:t/>
            </a:r>
            <a:br>
              <a:rPr lang="fr-FR" dirty="0" smtClean="0"/>
            </a:br>
            <a:endParaRPr lang="fr-FR" dirty="0"/>
          </a:p>
        </p:txBody>
      </p:sp>
      <p:pic>
        <p:nvPicPr>
          <p:cNvPr id="3" name="Image 2" descr="C:\Users\hp\Desktop\W44-BF-Teasing-desk-FR-660x400.jpg"/>
          <p:cNvPicPr/>
          <p:nvPr/>
        </p:nvPicPr>
        <p:blipFill>
          <a:blip r:embed="rId2"/>
          <a:srcRect/>
          <a:stretch>
            <a:fillRect/>
          </a:stretch>
        </p:blipFill>
        <p:spPr bwMode="auto">
          <a:xfrm>
            <a:off x="1857356" y="4429132"/>
            <a:ext cx="5753189" cy="242886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929718" cy="6143668"/>
          </a:xfrm>
        </p:spPr>
        <p:txBody>
          <a:bodyPr>
            <a:normAutofit fontScale="92500" lnSpcReduction="10000"/>
          </a:bodyPr>
          <a:lstStyle/>
          <a:p>
            <a:pPr algn="r" rtl="1">
              <a:buNone/>
            </a:pPr>
            <a:endParaRPr lang="ar-SA" b="1" i="1" u="sng" dirty="0" smtClean="0">
              <a:solidFill>
                <a:schemeClr val="bg1"/>
              </a:solidFill>
            </a:endParaRPr>
          </a:p>
          <a:p>
            <a:pPr algn="r" rtl="1">
              <a:buNone/>
            </a:pPr>
            <a:r>
              <a:rPr lang="ar-DZ" b="1" i="1" u="sng" dirty="0" smtClean="0">
                <a:solidFill>
                  <a:schemeClr val="bg1"/>
                </a:solidFill>
              </a:rPr>
              <a:t>ثالثا</a:t>
            </a:r>
            <a:r>
              <a:rPr lang="ar-SA" b="1" i="1" u="sng" dirty="0" smtClean="0">
                <a:solidFill>
                  <a:schemeClr val="bg1"/>
                </a:solidFill>
              </a:rPr>
              <a:t> - العلاقات العامة :</a:t>
            </a:r>
            <a:endParaRPr lang="ar-DZ" b="1" i="1" u="sng" dirty="0" smtClean="0">
              <a:solidFill>
                <a:schemeClr val="bg1"/>
              </a:solidFill>
            </a:endParaRPr>
          </a:p>
          <a:p>
            <a:pPr algn="r" rtl="1">
              <a:lnSpc>
                <a:spcPct val="150000"/>
              </a:lnSpc>
              <a:buNone/>
            </a:pPr>
            <a:r>
              <a:rPr lang="ar-SA" b="1" i="1" dirty="0" smtClean="0">
                <a:solidFill>
                  <a:schemeClr val="bg1"/>
                </a:solidFill>
              </a:rPr>
              <a:t> </a:t>
            </a:r>
            <a:r>
              <a:rPr lang="ar-SA" sz="2800" b="1" i="1" dirty="0" smtClean="0">
                <a:solidFill>
                  <a:schemeClr val="bg1"/>
                </a:solidFill>
              </a:rPr>
              <a:t>ساعد</a:t>
            </a:r>
            <a:r>
              <a:rPr lang="ar-DZ" sz="2800" b="1" i="1" dirty="0" smtClean="0">
                <a:solidFill>
                  <a:schemeClr val="bg1"/>
                </a:solidFill>
              </a:rPr>
              <a:t> </a:t>
            </a:r>
            <a:r>
              <a:rPr lang="ar-DZ" sz="2800" b="1" i="1" dirty="0" err="1" smtClean="0">
                <a:solidFill>
                  <a:schemeClr val="bg1"/>
                </a:solidFill>
              </a:rPr>
              <a:t>تطورالتكنولوجيا</a:t>
            </a:r>
            <a:r>
              <a:rPr lang="ar-DZ" sz="2800" b="1" i="1" dirty="0" smtClean="0">
                <a:solidFill>
                  <a:schemeClr val="bg1"/>
                </a:solidFill>
              </a:rPr>
              <a:t> الحديثة المعلومات </a:t>
            </a:r>
            <a:r>
              <a:rPr lang="ar-DZ" sz="2800" b="1" i="1" dirty="0" err="1" smtClean="0">
                <a:solidFill>
                  <a:schemeClr val="bg1"/>
                </a:solidFill>
              </a:rPr>
              <a:t>و</a:t>
            </a:r>
            <a:r>
              <a:rPr lang="ar-DZ" sz="2800" b="1" i="1" dirty="0" smtClean="0">
                <a:solidFill>
                  <a:schemeClr val="bg1"/>
                </a:solidFill>
              </a:rPr>
              <a:t> الاتصال </a:t>
            </a:r>
            <a:r>
              <a:rPr lang="ar-SA" sz="2800" b="1" i="1" dirty="0" smtClean="0">
                <a:solidFill>
                  <a:schemeClr val="bg1"/>
                </a:solidFill>
              </a:rPr>
              <a:t>المؤسس</a:t>
            </a:r>
            <a:r>
              <a:rPr lang="ar-DZ" sz="2800" b="1" i="1" dirty="0" err="1" smtClean="0">
                <a:solidFill>
                  <a:schemeClr val="bg1"/>
                </a:solidFill>
              </a:rPr>
              <a:t>ات</a:t>
            </a:r>
            <a:r>
              <a:rPr lang="ar-SA" sz="2800" b="1" i="1" dirty="0" smtClean="0">
                <a:solidFill>
                  <a:schemeClr val="bg1"/>
                </a:solidFill>
              </a:rPr>
              <a:t> بشكل فعال في دعم صورتها الذهنية لدى الأطراف الفاعلة في بيئتها التسويقية</a:t>
            </a:r>
            <a:r>
              <a:rPr lang="ar-DZ" sz="2800" b="1" i="1" dirty="0" smtClean="0">
                <a:solidFill>
                  <a:schemeClr val="bg1"/>
                </a:solidFill>
              </a:rPr>
              <a:t> و من أمثلة النشاطات العلاقات العامة الالكترونية:</a:t>
            </a:r>
          </a:p>
          <a:p>
            <a:pPr algn="r" rtl="1">
              <a:lnSpc>
                <a:spcPct val="150000"/>
              </a:lnSpc>
            </a:pPr>
            <a:r>
              <a:rPr lang="ar-DZ" sz="2800" b="1" i="1" smtClean="0">
                <a:solidFill>
                  <a:schemeClr val="bg1"/>
                </a:solidFill>
              </a:rPr>
              <a:t>إمكانية </a:t>
            </a:r>
            <a:r>
              <a:rPr lang="ar-DZ" sz="2800" b="1" i="1" dirty="0" smtClean="0">
                <a:solidFill>
                  <a:schemeClr val="bg1"/>
                </a:solidFill>
              </a:rPr>
              <a:t>استضافة </a:t>
            </a:r>
            <a:r>
              <a:rPr lang="ar-DZ" sz="2800" b="1" i="1" dirty="0" err="1" smtClean="0">
                <a:solidFill>
                  <a:schemeClr val="bg1"/>
                </a:solidFill>
              </a:rPr>
              <a:t>و</a:t>
            </a:r>
            <a:r>
              <a:rPr lang="ar-DZ" sz="2800" b="1" i="1" dirty="0" smtClean="0">
                <a:solidFill>
                  <a:schemeClr val="bg1"/>
                </a:solidFill>
              </a:rPr>
              <a:t> رعاية مواقع مرغوبة من طرف الزبائن </a:t>
            </a:r>
            <a:r>
              <a:rPr lang="ar-DZ" sz="2800" b="1" i="1" dirty="0" err="1" smtClean="0">
                <a:solidFill>
                  <a:schemeClr val="bg1"/>
                </a:solidFill>
              </a:rPr>
              <a:t>و</a:t>
            </a:r>
            <a:r>
              <a:rPr lang="ar-DZ" sz="2800" b="1" i="1" dirty="0" smtClean="0">
                <a:solidFill>
                  <a:schemeClr val="bg1"/>
                </a:solidFill>
              </a:rPr>
              <a:t> تكون في نفس الوقت ذات صلة بمجال نشاط المؤسسة.</a:t>
            </a:r>
          </a:p>
          <a:p>
            <a:pPr algn="r" rtl="1">
              <a:lnSpc>
                <a:spcPct val="150000"/>
              </a:lnSpc>
            </a:pPr>
            <a:r>
              <a:rPr lang="ar-DZ" sz="2800" b="1" i="1" dirty="0" smtClean="0">
                <a:solidFill>
                  <a:schemeClr val="bg1"/>
                </a:solidFill>
              </a:rPr>
              <a:t>القيام بتنظيم أبواب مفتوحة افتراضيا</a:t>
            </a:r>
          </a:p>
          <a:p>
            <a:pPr algn="r" rtl="1">
              <a:lnSpc>
                <a:spcPct val="150000"/>
              </a:lnSpc>
            </a:pPr>
            <a:r>
              <a:rPr lang="ar-DZ" sz="2800" b="1" i="1" dirty="0" smtClean="0">
                <a:solidFill>
                  <a:schemeClr val="bg1"/>
                </a:solidFill>
              </a:rPr>
              <a:t>القيام برعاية التظاهرات العلمية </a:t>
            </a:r>
            <a:r>
              <a:rPr lang="ar-DZ" sz="2800" b="1" i="1" dirty="0" err="1" smtClean="0">
                <a:solidFill>
                  <a:schemeClr val="bg1"/>
                </a:solidFill>
              </a:rPr>
              <a:t>و</a:t>
            </a:r>
            <a:r>
              <a:rPr lang="ar-DZ" sz="2800" b="1" i="1" dirty="0" smtClean="0">
                <a:solidFill>
                  <a:schemeClr val="bg1"/>
                </a:solidFill>
              </a:rPr>
              <a:t> الرياضية </a:t>
            </a:r>
            <a:r>
              <a:rPr lang="ar-DZ" sz="2800" b="1" i="1" dirty="0" err="1" smtClean="0">
                <a:solidFill>
                  <a:schemeClr val="bg1"/>
                </a:solidFill>
              </a:rPr>
              <a:t>و</a:t>
            </a:r>
            <a:r>
              <a:rPr lang="ar-DZ" sz="2800" b="1" i="1" dirty="0" smtClean="0">
                <a:solidFill>
                  <a:schemeClr val="bg1"/>
                </a:solidFill>
              </a:rPr>
              <a:t> الثقافية الافتراضية.</a:t>
            </a:r>
          </a:p>
          <a:p>
            <a:pPr algn="r" rtl="1">
              <a:lnSpc>
                <a:spcPct val="150000"/>
              </a:lnSpc>
            </a:pPr>
            <a:r>
              <a:rPr lang="ar-DZ" sz="2800" b="1" i="1" dirty="0" smtClean="0">
                <a:solidFill>
                  <a:schemeClr val="bg1"/>
                </a:solidFill>
              </a:rPr>
              <a:t>القيام بلقاءات صحفية </a:t>
            </a:r>
            <a:r>
              <a:rPr lang="ar-DZ" sz="2800" b="1" i="1" dirty="0" err="1" smtClean="0">
                <a:solidFill>
                  <a:schemeClr val="bg1"/>
                </a:solidFill>
              </a:rPr>
              <a:t>و</a:t>
            </a:r>
            <a:r>
              <a:rPr lang="ar-DZ" sz="2800" b="1" i="1" dirty="0" smtClean="0">
                <a:solidFill>
                  <a:schemeClr val="bg1"/>
                </a:solidFill>
              </a:rPr>
              <a:t> معارض  افتراضيا.</a:t>
            </a:r>
          </a:p>
          <a:p>
            <a:pPr algn="r" rtl="1">
              <a:buNone/>
            </a:pPr>
            <a:endParaRPr lang="ar-SA" b="1" i="1" dirty="0" smtClean="0">
              <a:solidFill>
                <a:schemeClr val="bg1"/>
              </a:solidFill>
            </a:endParaRPr>
          </a:p>
          <a:p>
            <a:pPr algn="r" rtl="1">
              <a:buNone/>
            </a:pPr>
            <a:endParaRPr lang="ar-SA" b="1" i="1" u="sng"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6286544"/>
          </a:xfrm>
        </p:spPr>
        <p:txBody>
          <a:bodyPr>
            <a:normAutofit fontScale="90000"/>
          </a:bodyPr>
          <a:lstStyle/>
          <a:p>
            <a:pPr algn="r" rtl="1"/>
            <a:r>
              <a:rPr lang="ar-DZ" b="1" i="1" u="sng" dirty="0" smtClean="0">
                <a:solidFill>
                  <a:schemeClr val="bg1"/>
                </a:solidFill>
              </a:rPr>
              <a:t>رابعا </a:t>
            </a:r>
            <a:r>
              <a:rPr lang="ar-SA" b="1" i="1" u="sng" dirty="0" smtClean="0">
                <a:solidFill>
                  <a:schemeClr val="bg1"/>
                </a:solidFill>
              </a:rPr>
              <a:t> البيع الشخصي : </a:t>
            </a:r>
            <a:r>
              <a:rPr lang="ar-DZ" b="1" i="1" u="sng" dirty="0" smtClean="0">
                <a:solidFill>
                  <a:schemeClr val="bg1"/>
                </a:solidFill>
              </a:rPr>
              <a:t/>
            </a:r>
            <a:br>
              <a:rPr lang="ar-DZ" b="1" i="1" u="sng" dirty="0" smtClean="0">
                <a:solidFill>
                  <a:schemeClr val="bg1"/>
                </a:solidFill>
              </a:rPr>
            </a:br>
            <a:r>
              <a:rPr lang="ar-DZ" sz="4000" b="1" i="1" u="sng" dirty="0" smtClean="0">
                <a:solidFill>
                  <a:schemeClr val="bg1"/>
                </a:solidFill>
              </a:rPr>
              <a:t/>
            </a:r>
            <a:br>
              <a:rPr lang="ar-DZ" sz="4000" b="1" i="1" u="sng" dirty="0" smtClean="0">
                <a:solidFill>
                  <a:schemeClr val="bg1"/>
                </a:solidFill>
              </a:rPr>
            </a:br>
            <a:r>
              <a:rPr lang="ar-SA" sz="4000" i="1" dirty="0" smtClean="0">
                <a:solidFill>
                  <a:schemeClr val="bg1"/>
                </a:solidFill>
              </a:rPr>
              <a:t>تراجعت أهمية البيع الشخصي نوعا ما في التسويق الإلكتروني فلم يعد هناك حاجة ملحة للدور الذي كان يلعبه البائع في التعريف </a:t>
            </a:r>
            <a:r>
              <a:rPr lang="ar-SA" sz="4000" i="1" dirty="0" err="1" smtClean="0">
                <a:solidFill>
                  <a:schemeClr val="bg1"/>
                </a:solidFill>
              </a:rPr>
              <a:t>بالمنتوج</a:t>
            </a:r>
            <a:r>
              <a:rPr lang="ar-SA" sz="4000" i="1" dirty="0" smtClean="0">
                <a:solidFill>
                  <a:schemeClr val="bg1"/>
                </a:solidFill>
              </a:rPr>
              <a:t> ، </a:t>
            </a:r>
            <a:r>
              <a:rPr lang="ar-SA" sz="4000" i="1" dirty="0" err="1" smtClean="0">
                <a:solidFill>
                  <a:schemeClr val="bg1"/>
                </a:solidFill>
              </a:rPr>
              <a:t>و</a:t>
            </a:r>
            <a:r>
              <a:rPr lang="ar-SA" sz="4000" i="1" dirty="0" smtClean="0">
                <a:solidFill>
                  <a:schemeClr val="bg1"/>
                </a:solidFill>
              </a:rPr>
              <a:t> مع ذلك مازالت بعض المؤسسات تعتمد على رجال البيع في مساعدة الزبائن إذا دعت الحاجة.  حيث يعتمد هؤلاء على الوسائل الحديثة </a:t>
            </a:r>
            <a:r>
              <a:rPr lang="ar-SA" sz="4000" i="1" dirty="0" err="1" smtClean="0">
                <a:solidFill>
                  <a:schemeClr val="bg1"/>
                </a:solidFill>
              </a:rPr>
              <a:t>للإتصال</a:t>
            </a:r>
            <a:r>
              <a:rPr lang="ar-SA" sz="4000" i="1" dirty="0" smtClean="0">
                <a:solidFill>
                  <a:schemeClr val="bg1"/>
                </a:solidFill>
              </a:rPr>
              <a:t> في </a:t>
            </a:r>
            <a:r>
              <a:rPr lang="ar-SA" sz="4000" i="1" dirty="0" err="1" smtClean="0">
                <a:solidFill>
                  <a:schemeClr val="bg1"/>
                </a:solidFill>
              </a:rPr>
              <a:t>آداء</a:t>
            </a:r>
            <a:r>
              <a:rPr lang="ar-SA" sz="4000" i="1" dirty="0" smtClean="0">
                <a:solidFill>
                  <a:schemeClr val="bg1"/>
                </a:solidFill>
              </a:rPr>
              <a:t> أعمالهم ، مثل :مراكز </a:t>
            </a:r>
            <a:r>
              <a:rPr lang="ar-SA" sz="4000" i="1" dirty="0" err="1" smtClean="0">
                <a:solidFill>
                  <a:schemeClr val="bg1"/>
                </a:solidFill>
              </a:rPr>
              <a:t>الإتصالات</a:t>
            </a:r>
            <a:r>
              <a:rPr lang="ar-DZ" sz="4000" i="1" dirty="0" smtClean="0">
                <a:solidFill>
                  <a:schemeClr val="bg1"/>
                </a:solidFill>
              </a:rPr>
              <a:t> و تطبيقات الدردشة </a:t>
            </a:r>
            <a:r>
              <a:rPr lang="ar-DZ" sz="4000" i="1" dirty="0" err="1" smtClean="0">
                <a:solidFill>
                  <a:schemeClr val="bg1"/>
                </a:solidFill>
              </a:rPr>
              <a:t>و</a:t>
            </a:r>
            <a:r>
              <a:rPr lang="ar-DZ" sz="4000" i="1" dirty="0" smtClean="0">
                <a:solidFill>
                  <a:schemeClr val="bg1"/>
                </a:solidFill>
              </a:rPr>
              <a:t> متجر المؤسسة الإلكتروني</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914400" y="428604"/>
            <a:ext cx="8229600" cy="5160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357166"/>
            <a:ext cx="8301038" cy="6429420"/>
          </a:xfrm>
        </p:spPr>
        <p:txBody>
          <a:bodyPr>
            <a:normAutofit/>
          </a:bodyPr>
          <a:lstStyle/>
          <a:p>
            <a:pPr algn="r" rtl="1">
              <a:lnSpc>
                <a:spcPct val="200000"/>
              </a:lnSpc>
              <a:buNone/>
            </a:pPr>
            <a:r>
              <a:rPr lang="ar-SA" b="1" i="1" dirty="0" smtClean="0">
                <a:solidFill>
                  <a:schemeClr val="bg1"/>
                </a:solidFill>
              </a:rPr>
              <a:t>3) العوامل المؤثرة في اختيار عناصر المزيج الترويجي  :</a:t>
            </a:r>
          </a:p>
          <a:p>
            <a:pPr algn="r" rtl="1">
              <a:lnSpc>
                <a:spcPct val="200000"/>
              </a:lnSpc>
              <a:buNone/>
            </a:pPr>
            <a:r>
              <a:rPr lang="ar-SA" sz="2800" b="1" i="1" dirty="0" smtClean="0">
                <a:solidFill>
                  <a:schemeClr val="bg1"/>
                </a:solidFill>
              </a:rPr>
              <a:t>إن التغير الذي طرأ على عناصر المزيج الترويجي بفعل </a:t>
            </a:r>
            <a:r>
              <a:rPr lang="fr-FR" sz="2800" b="1" i="1" dirty="0" smtClean="0">
                <a:solidFill>
                  <a:schemeClr val="bg1"/>
                </a:solidFill>
              </a:rPr>
              <a:t>NTIC</a:t>
            </a:r>
            <a:r>
              <a:rPr lang="ar-SA" sz="2800" b="1" i="1" dirty="0" smtClean="0">
                <a:solidFill>
                  <a:schemeClr val="bg1"/>
                </a:solidFill>
              </a:rPr>
              <a:t> زاد من تعقيد مهمة رجال التسويق ، حيث يتعين عليهم التنسيق بين عناصر المزيج الترويجي من جهة </a:t>
            </a:r>
            <a:r>
              <a:rPr lang="ar-SA" sz="2800" b="1" i="1" dirty="0" err="1" smtClean="0">
                <a:solidFill>
                  <a:schemeClr val="bg1"/>
                </a:solidFill>
              </a:rPr>
              <a:t>و</a:t>
            </a:r>
            <a:r>
              <a:rPr lang="ar-SA" sz="2800" b="1" i="1" dirty="0" smtClean="0">
                <a:solidFill>
                  <a:schemeClr val="bg1"/>
                </a:solidFill>
              </a:rPr>
              <a:t> التنسيق بين وسائل أو قنوات الاتصال ( التقليدية </a:t>
            </a:r>
            <a:r>
              <a:rPr lang="ar-SA" sz="2800" b="1" i="1" dirty="0" err="1" smtClean="0">
                <a:solidFill>
                  <a:schemeClr val="bg1"/>
                </a:solidFill>
              </a:rPr>
              <a:t>و</a:t>
            </a:r>
            <a:r>
              <a:rPr lang="ar-SA" sz="2800" b="1" i="1" dirty="0" smtClean="0">
                <a:solidFill>
                  <a:schemeClr val="bg1"/>
                </a:solidFill>
              </a:rPr>
              <a:t> الإلكترونية ) من جهة </a:t>
            </a:r>
            <a:r>
              <a:rPr lang="ar-SA" sz="2800" b="1" i="1" dirty="0" err="1" smtClean="0">
                <a:solidFill>
                  <a:schemeClr val="bg1"/>
                </a:solidFill>
              </a:rPr>
              <a:t>اخرى</a:t>
            </a:r>
            <a:r>
              <a:rPr lang="ar-SA" sz="2800" b="1" i="1" dirty="0" smtClean="0">
                <a:solidFill>
                  <a:schemeClr val="bg1"/>
                </a:solidFill>
              </a:rPr>
              <a:t> .</a:t>
            </a:r>
          </a:p>
          <a:p>
            <a:pPr algn="r" rtl="1">
              <a:lnSpc>
                <a:spcPct val="200000"/>
              </a:lnSpc>
              <a:buNone/>
            </a:pPr>
            <a:r>
              <a:rPr lang="ar-SA" sz="2800" b="1" i="1" dirty="0" smtClean="0">
                <a:solidFill>
                  <a:schemeClr val="bg1"/>
                </a:solidFill>
              </a:rPr>
              <a:t>و من أهم العوامل المؤثرة في اختيار عناصر المزيج الترويجي</a:t>
            </a:r>
            <a:r>
              <a:rPr lang="fr-FR" sz="2800" b="1" i="1" dirty="0" smtClean="0">
                <a:solidFill>
                  <a:schemeClr val="bg1"/>
                </a:solidFill>
              </a:rPr>
              <a:t> </a:t>
            </a:r>
            <a:r>
              <a:rPr lang="ar-SA" sz="2800" b="1" i="1" dirty="0" smtClean="0">
                <a:solidFill>
                  <a:schemeClr val="bg1"/>
                </a:solidFill>
              </a:rPr>
              <a:t> الإلكتروني نذكر ما يلي :</a:t>
            </a:r>
          </a:p>
          <a:p>
            <a:pPr algn="r" rtl="1">
              <a:buNone/>
            </a:pPr>
            <a:endParaRPr lang="ar-SA" sz="2800" b="1" i="1" dirty="0" smtClean="0">
              <a:solidFill>
                <a:schemeClr val="bg1"/>
              </a:solidFill>
            </a:endParaRPr>
          </a:p>
          <a:p>
            <a:pPr algn="r" rtl="1">
              <a:buNone/>
            </a:pPr>
            <a:endParaRPr lang="ar-SA" sz="2800" b="1" i="1"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643998" cy="6286544"/>
          </a:xfrm>
        </p:spPr>
        <p:txBody>
          <a:bodyPr>
            <a:normAutofit fontScale="85000" lnSpcReduction="10000"/>
          </a:bodyPr>
          <a:lstStyle/>
          <a:p>
            <a:pPr algn="r" rtl="1">
              <a:lnSpc>
                <a:spcPct val="150000"/>
              </a:lnSpc>
              <a:buFont typeface="Wingdings" pitchFamily="2" charset="2"/>
              <a:buChar char="Ø"/>
            </a:pPr>
            <a:r>
              <a:rPr lang="ar-SA" b="1" i="1" dirty="0" smtClean="0">
                <a:solidFill>
                  <a:schemeClr val="bg1"/>
                </a:solidFill>
              </a:rPr>
              <a:t>طبيعة السلعة المراد الترويج لها</a:t>
            </a:r>
            <a:endParaRPr lang="ar-DZ" b="1" i="1" dirty="0" smtClean="0">
              <a:solidFill>
                <a:schemeClr val="bg1"/>
              </a:solidFill>
            </a:endParaRPr>
          </a:p>
          <a:p>
            <a:pPr algn="r" rtl="1">
              <a:lnSpc>
                <a:spcPct val="150000"/>
              </a:lnSpc>
              <a:buFont typeface="Wingdings" pitchFamily="2" charset="2"/>
              <a:buChar char="Ø"/>
            </a:pPr>
            <a:r>
              <a:rPr lang="ar-DZ" b="1" i="1" dirty="0" smtClean="0">
                <a:solidFill>
                  <a:schemeClr val="bg1"/>
                </a:solidFill>
              </a:rPr>
              <a:t>الأهداف الترويجية المسطرة من طرف المؤسسة</a:t>
            </a:r>
            <a:endParaRPr lang="ar-SA" b="1" i="1" dirty="0" smtClean="0">
              <a:solidFill>
                <a:schemeClr val="bg1"/>
              </a:solidFill>
            </a:endParaRPr>
          </a:p>
          <a:p>
            <a:pPr algn="r" rtl="1">
              <a:lnSpc>
                <a:spcPct val="150000"/>
              </a:lnSpc>
              <a:buFont typeface="Wingdings" pitchFamily="2" charset="2"/>
              <a:buChar char="Ø"/>
            </a:pPr>
            <a:r>
              <a:rPr lang="ar-SA" b="1" i="1" dirty="0" smtClean="0">
                <a:solidFill>
                  <a:schemeClr val="bg1"/>
                </a:solidFill>
              </a:rPr>
              <a:t>حجم مزيج منتجات المؤسسة</a:t>
            </a:r>
          </a:p>
          <a:p>
            <a:pPr algn="r" rtl="1">
              <a:lnSpc>
                <a:spcPct val="150000"/>
              </a:lnSpc>
              <a:buFont typeface="Wingdings" pitchFamily="2" charset="2"/>
              <a:buChar char="Ø"/>
            </a:pPr>
            <a:r>
              <a:rPr lang="ar-SA" b="1" i="1" dirty="0" smtClean="0">
                <a:solidFill>
                  <a:schemeClr val="bg1"/>
                </a:solidFill>
              </a:rPr>
              <a:t>محتوى الرسالة التسويقية المراد إيصاله للزبون</a:t>
            </a:r>
          </a:p>
          <a:p>
            <a:pPr algn="r" rtl="1">
              <a:lnSpc>
                <a:spcPct val="150000"/>
              </a:lnSpc>
              <a:buFont typeface="Wingdings" pitchFamily="2" charset="2"/>
              <a:buChar char="Ø"/>
            </a:pPr>
            <a:r>
              <a:rPr lang="ar-SA" b="1" i="1" dirty="0" smtClean="0">
                <a:solidFill>
                  <a:schemeClr val="bg1"/>
                </a:solidFill>
              </a:rPr>
              <a:t>طبيعة الزبائن الذين توجه لهم الرسالة التسويقية</a:t>
            </a:r>
            <a:r>
              <a:rPr lang="ar-DZ" b="1" i="1" dirty="0" smtClean="0">
                <a:solidFill>
                  <a:schemeClr val="bg1"/>
                </a:solidFill>
              </a:rPr>
              <a:t> وكذا حاجاتهم </a:t>
            </a:r>
            <a:r>
              <a:rPr lang="ar-DZ" b="1" i="1" dirty="0" err="1" smtClean="0">
                <a:solidFill>
                  <a:schemeClr val="bg1"/>
                </a:solidFill>
              </a:rPr>
              <a:t>و</a:t>
            </a:r>
            <a:r>
              <a:rPr lang="ar-DZ" b="1" i="1" dirty="0" smtClean="0">
                <a:solidFill>
                  <a:schemeClr val="bg1"/>
                </a:solidFill>
              </a:rPr>
              <a:t> رغباتهم</a:t>
            </a:r>
            <a:endParaRPr lang="ar-SA" b="1" i="1" dirty="0" smtClean="0">
              <a:solidFill>
                <a:schemeClr val="bg1"/>
              </a:solidFill>
            </a:endParaRPr>
          </a:p>
          <a:p>
            <a:pPr algn="r" rtl="1">
              <a:lnSpc>
                <a:spcPct val="150000"/>
              </a:lnSpc>
              <a:buFont typeface="Wingdings" pitchFamily="2" charset="2"/>
              <a:buChar char="Ø"/>
            </a:pPr>
            <a:r>
              <a:rPr lang="ar-SA" b="1" i="1" dirty="0" smtClean="0">
                <a:solidFill>
                  <a:schemeClr val="bg1"/>
                </a:solidFill>
              </a:rPr>
              <a:t>المرحلة التي وصل إليها المنتج في دورة حياته</a:t>
            </a:r>
          </a:p>
          <a:p>
            <a:pPr algn="r" rtl="1">
              <a:lnSpc>
                <a:spcPct val="150000"/>
              </a:lnSpc>
              <a:buFont typeface="Wingdings" pitchFamily="2" charset="2"/>
              <a:buChar char="Ø"/>
            </a:pPr>
            <a:r>
              <a:rPr lang="ar-SA" b="1" i="1" dirty="0" smtClean="0">
                <a:solidFill>
                  <a:schemeClr val="bg1"/>
                </a:solidFill>
              </a:rPr>
              <a:t>طبيعة المنافسة السائدة في السوق الالكتروني</a:t>
            </a:r>
            <a:r>
              <a:rPr lang="ar-DZ" b="1" i="1" dirty="0" smtClean="0">
                <a:solidFill>
                  <a:schemeClr val="bg1"/>
                </a:solidFill>
              </a:rPr>
              <a:t> و كذا المزيج الترويجي المعتمد من طرف الزبائن</a:t>
            </a:r>
            <a:endParaRPr lang="ar-SA" b="1" i="1" dirty="0" smtClean="0">
              <a:solidFill>
                <a:schemeClr val="bg1"/>
              </a:solidFill>
            </a:endParaRPr>
          </a:p>
          <a:p>
            <a:pPr algn="r" rtl="1">
              <a:lnSpc>
                <a:spcPct val="150000"/>
              </a:lnSpc>
              <a:buFont typeface="Wingdings" pitchFamily="2" charset="2"/>
              <a:buChar char="Ø"/>
            </a:pPr>
            <a:r>
              <a:rPr lang="ar-SA" b="1" i="1" dirty="0" smtClean="0">
                <a:solidFill>
                  <a:schemeClr val="bg1"/>
                </a:solidFill>
              </a:rPr>
              <a:t>الموارد المالية المخصصة للنشاط الترويجي</a:t>
            </a:r>
            <a:r>
              <a:rPr lang="ar-DZ" b="1" i="1" dirty="0" smtClean="0">
                <a:solidFill>
                  <a:schemeClr val="bg1"/>
                </a:solidFill>
              </a:rPr>
              <a:t>.</a:t>
            </a:r>
            <a:endParaRPr lang="fr-FR" b="1" i="1" dirty="0" smtClean="0">
              <a:solidFill>
                <a:schemeClr val="bg1"/>
              </a:solidFill>
            </a:endParaRPr>
          </a:p>
          <a:p>
            <a:pPr algn="r" rtl="1">
              <a:buNone/>
            </a:pP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414" y="1071546"/>
            <a:ext cx="7929586" cy="714379"/>
          </a:xfrm>
        </p:spPr>
        <p:txBody>
          <a:bodyPr>
            <a:normAutofit fontScale="90000"/>
          </a:bodyPr>
          <a:lstStyle/>
          <a:p>
            <a:pPr algn="r" rtl="1"/>
            <a:r>
              <a:rPr lang="ar-DZ" sz="4000" b="1" dirty="0" smtClean="0">
                <a:solidFill>
                  <a:schemeClr val="bg1"/>
                </a:solidFill>
              </a:rPr>
              <a:t/>
            </a:r>
            <a:br>
              <a:rPr lang="ar-DZ" sz="4000" b="1" dirty="0" smtClean="0">
                <a:solidFill>
                  <a:schemeClr val="bg1"/>
                </a:solidFill>
              </a:rPr>
            </a:br>
            <a:r>
              <a:rPr lang="ar-DZ" sz="4000" b="1" dirty="0" smtClean="0">
                <a:solidFill>
                  <a:schemeClr val="bg1"/>
                </a:solidFill>
              </a:rPr>
              <a:t>1 ) طبیعة المنتجات التي تعرض عبر الانترنت :</a:t>
            </a:r>
            <a:r>
              <a:rPr lang="ar-DZ" b="1" dirty="0" smtClean="0">
                <a:solidFill>
                  <a:schemeClr val="bg1"/>
                </a:solidFill>
              </a:rPr>
              <a:t/>
            </a:r>
            <a:br>
              <a:rPr lang="ar-DZ" b="1" dirty="0" smtClean="0">
                <a:solidFill>
                  <a:schemeClr val="bg1"/>
                </a:solidFill>
              </a:rPr>
            </a:br>
            <a:r>
              <a:rPr lang="ar-SA" b="1" dirty="0" smtClean="0">
                <a:solidFill>
                  <a:schemeClr val="bg1"/>
                </a:solidFill>
              </a:rPr>
              <a:t/>
            </a:r>
            <a:br>
              <a:rPr lang="ar-SA" b="1" dirty="0" smtClean="0">
                <a:solidFill>
                  <a:schemeClr val="bg1"/>
                </a:solidFill>
              </a:rPr>
            </a:br>
            <a:endParaRPr lang="fr-FR" dirty="0"/>
          </a:p>
        </p:txBody>
      </p:sp>
      <p:sp>
        <p:nvSpPr>
          <p:cNvPr id="3" name="Sous-titre 2"/>
          <p:cNvSpPr>
            <a:spLocks noGrp="1"/>
          </p:cNvSpPr>
          <p:nvPr>
            <p:ph type="subTitle" idx="1"/>
          </p:nvPr>
        </p:nvSpPr>
        <p:spPr>
          <a:xfrm>
            <a:off x="285720" y="2071678"/>
            <a:ext cx="8615378" cy="4786322"/>
          </a:xfrm>
        </p:spPr>
        <p:txBody>
          <a:bodyPr>
            <a:normAutofit/>
          </a:bodyPr>
          <a:lstStyle/>
          <a:p>
            <a:pPr algn="justLow" rtl="1">
              <a:lnSpc>
                <a:spcPct val="150000"/>
              </a:lnSpc>
            </a:pPr>
            <a:r>
              <a:rPr lang="ar-DZ" b="1" dirty="0" smtClean="0">
                <a:solidFill>
                  <a:schemeClr val="bg1"/>
                </a:solidFill>
              </a:rPr>
              <a:t>مبدئیا یمكن عرض </a:t>
            </a:r>
            <a:r>
              <a:rPr lang="ar-DZ" b="1" dirty="0" err="1" smtClean="0">
                <a:solidFill>
                  <a:schemeClr val="bg1"/>
                </a:solidFill>
              </a:rPr>
              <a:t>و</a:t>
            </a:r>
            <a:r>
              <a:rPr lang="ar-DZ" b="1" dirty="0" smtClean="0">
                <a:solidFill>
                  <a:schemeClr val="bg1"/>
                </a:solidFill>
              </a:rPr>
              <a:t> بیع كافة أنواع المنتجات عبر الانترنت ، إلا أن ھ</a:t>
            </a:r>
            <a:r>
              <a:rPr lang="ar-DZ" b="1" dirty="0" err="1" smtClean="0">
                <a:solidFill>
                  <a:schemeClr val="bg1"/>
                </a:solidFill>
              </a:rPr>
              <a:t>ناك</a:t>
            </a:r>
            <a:r>
              <a:rPr lang="ar-DZ" b="1" dirty="0" smtClean="0">
                <a:solidFill>
                  <a:schemeClr val="bg1"/>
                </a:solidFill>
              </a:rPr>
              <a:t> من المنتجات ما ھو أكثر ملائمة من غیرھا للتعامل الالكتروني .</a:t>
            </a:r>
          </a:p>
          <a:p>
            <a:pPr algn="justLow" rtl="1">
              <a:lnSpc>
                <a:spcPct val="150000"/>
              </a:lnSpc>
            </a:pPr>
            <a:r>
              <a:rPr lang="ar-DZ" b="1" dirty="0" smtClean="0">
                <a:solidFill>
                  <a:schemeClr val="bg1"/>
                </a:solidFill>
              </a:rPr>
              <a:t>یمكن تصنيف المنتجات المتداولة عبر </a:t>
            </a:r>
            <a:r>
              <a:rPr lang="ar-DZ" b="1" dirty="0" err="1" smtClean="0">
                <a:solidFill>
                  <a:schemeClr val="bg1"/>
                </a:solidFill>
              </a:rPr>
              <a:t>الأنترنت</a:t>
            </a:r>
            <a:r>
              <a:rPr lang="ar-DZ" b="1" dirty="0" smtClean="0">
                <a:solidFill>
                  <a:schemeClr val="bg1"/>
                </a:solidFill>
              </a:rPr>
              <a:t> إلى: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785786" y="285728"/>
          <a:ext cx="7643834"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715404" cy="6500834"/>
          </a:xfrm>
        </p:spPr>
        <p:txBody>
          <a:bodyPr>
            <a:normAutofit lnSpcReduction="10000"/>
          </a:bodyPr>
          <a:lstStyle/>
          <a:p>
            <a:pPr algn="r" rtl="1">
              <a:buNone/>
            </a:pPr>
            <a:r>
              <a:rPr lang="ar-DZ" b="1" dirty="0" smtClean="0">
                <a:solidFill>
                  <a:schemeClr val="bg1"/>
                </a:solidFill>
              </a:rPr>
              <a:t>2)</a:t>
            </a:r>
            <a:r>
              <a:rPr lang="en-US" b="1" dirty="0" smtClean="0">
                <a:solidFill>
                  <a:schemeClr val="bg1"/>
                </a:solidFill>
              </a:rPr>
              <a:t> </a:t>
            </a:r>
            <a:r>
              <a:rPr lang="ar-SA" b="1" dirty="0" smtClean="0">
                <a:solidFill>
                  <a:schemeClr val="bg1"/>
                </a:solidFill>
              </a:rPr>
              <a:t> خصائص المنتجات التي تعرض عبر الانترنت :</a:t>
            </a:r>
            <a:endParaRPr lang="ar-DZ" b="1" dirty="0" smtClean="0">
              <a:solidFill>
                <a:schemeClr val="bg1"/>
              </a:solidFill>
            </a:endParaRPr>
          </a:p>
          <a:p>
            <a:pPr algn="r" rtl="1">
              <a:buNone/>
            </a:pPr>
            <a:endParaRPr lang="ar-SA" b="1" dirty="0" smtClean="0">
              <a:solidFill>
                <a:schemeClr val="bg1"/>
              </a:solidFill>
            </a:endParaRPr>
          </a:p>
          <a:p>
            <a:pPr algn="r" rtl="1">
              <a:buNone/>
            </a:pPr>
            <a:r>
              <a:rPr lang="ar-SA" sz="2800" b="1" dirty="0" smtClean="0">
                <a:solidFill>
                  <a:schemeClr val="bg1"/>
                </a:solidFill>
              </a:rPr>
              <a:t>من بين أهم الخصائص التي تميز المنتج الذي يطرح عبر الإنترنت :</a:t>
            </a:r>
          </a:p>
          <a:p>
            <a:pPr algn="r" rtl="1">
              <a:buNone/>
            </a:pPr>
            <a:endParaRPr lang="ar-SA" sz="2800" b="1" dirty="0" smtClean="0">
              <a:solidFill>
                <a:schemeClr val="bg1"/>
              </a:solidFill>
            </a:endParaRPr>
          </a:p>
          <a:p>
            <a:pPr algn="r" rtl="1">
              <a:buNone/>
            </a:pPr>
            <a:r>
              <a:rPr lang="ar-SA" sz="2800" b="1" dirty="0" smtClean="0">
                <a:solidFill>
                  <a:schemeClr val="bg1"/>
                </a:solidFill>
              </a:rPr>
              <a:t>1- إمكانية اقتناء هذا المنتج في أي وقت يناسب الزبون </a:t>
            </a:r>
          </a:p>
          <a:p>
            <a:pPr algn="r" rtl="1">
              <a:buNone/>
            </a:pPr>
            <a:r>
              <a:rPr lang="ar-SA" sz="2800" b="1" dirty="0" smtClean="0">
                <a:solidFill>
                  <a:schemeClr val="bg1"/>
                </a:solidFill>
              </a:rPr>
              <a:t>2- سرعة تسليمه للمشتري خاصة عندما يكون قابلا للتبادل الكترونيا بشكل كامل</a:t>
            </a:r>
          </a:p>
          <a:p>
            <a:pPr algn="r" rtl="1">
              <a:buNone/>
            </a:pPr>
            <a:r>
              <a:rPr lang="ar-SA" sz="2800" b="1" dirty="0" smtClean="0">
                <a:solidFill>
                  <a:schemeClr val="bg1"/>
                </a:solidFill>
              </a:rPr>
              <a:t>3- يتوقف نجاح تسويق المنتجات الكترونيا بشكل كبير على مستوى توفير البيانات والمعلومات حول كل ما يخص هذا المنتج </a:t>
            </a:r>
          </a:p>
          <a:p>
            <a:pPr algn="r" rtl="1">
              <a:buNone/>
            </a:pPr>
            <a:r>
              <a:rPr lang="ar-SA" sz="2800" b="1" dirty="0" smtClean="0">
                <a:solidFill>
                  <a:schemeClr val="bg1"/>
                </a:solidFill>
              </a:rPr>
              <a:t>4- تعتبر العلامة التجارية للمنتج المطروح عبر الانترنت أحد أهم الشروط الأساسية لنجاحه</a:t>
            </a:r>
          </a:p>
          <a:p>
            <a:pPr algn="r" rtl="1">
              <a:buNone/>
            </a:pPr>
            <a:r>
              <a:rPr lang="ar-SA" sz="2800" b="1" dirty="0" smtClean="0">
                <a:solidFill>
                  <a:schemeClr val="bg1"/>
                </a:solidFill>
              </a:rPr>
              <a:t>5- الاعتماد بشكل كبير على العينات المجانية</a:t>
            </a:r>
            <a:r>
              <a:rPr lang="ar-DZ" sz="2800" b="1" dirty="0" smtClean="0">
                <a:solidFill>
                  <a:schemeClr val="bg1"/>
                </a:solidFill>
              </a:rPr>
              <a:t> و التجريبية</a:t>
            </a:r>
            <a:r>
              <a:rPr lang="ar-SA" sz="2800" b="1" dirty="0" smtClean="0">
                <a:solidFill>
                  <a:schemeClr val="bg1"/>
                </a:solidFill>
              </a:rPr>
              <a:t> في التسويق الالكتروني</a:t>
            </a:r>
          </a:p>
          <a:p>
            <a:pPr algn="r" rtl="1">
              <a:buNone/>
            </a:pPr>
            <a:r>
              <a:rPr lang="ar-SA" sz="2400" b="1" dirty="0" smtClean="0">
                <a:solidFill>
                  <a:schemeClr val="bg1"/>
                </a:solidFill>
              </a:rPr>
              <a:t> </a:t>
            </a:r>
          </a:p>
          <a:p>
            <a:pPr algn="r" rtl="1">
              <a:buNone/>
            </a:pPr>
            <a:endParaRPr lang="ar-SA" sz="2400" b="1" dirty="0" smtClean="0">
              <a:solidFill>
                <a:schemeClr val="bg1"/>
              </a:solidFill>
            </a:endParaRPr>
          </a:p>
          <a:p>
            <a:pPr algn="r" rtl="1">
              <a:buNone/>
            </a:pPr>
            <a:endParaRPr lang="ar-SA" dirty="0" smtClean="0"/>
          </a:p>
          <a:p>
            <a:pPr algn="r" rtl="1">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9144000" cy="6072230"/>
          </a:xfrm>
        </p:spPr>
        <p:txBody>
          <a:bodyPr/>
          <a:lstStyle/>
          <a:p>
            <a:pPr algn="r" rtl="1">
              <a:buNone/>
            </a:pPr>
            <a:r>
              <a:rPr lang="ar-DZ" b="1" dirty="0" smtClean="0">
                <a:solidFill>
                  <a:schemeClr val="bg1"/>
                </a:solidFill>
              </a:rPr>
              <a:t>3</a:t>
            </a:r>
            <a:r>
              <a:rPr lang="ar-SA" b="1" dirty="0" smtClean="0">
                <a:solidFill>
                  <a:schemeClr val="bg1"/>
                </a:solidFill>
              </a:rPr>
              <a:t>) العرض الجذاب للمنتجات داخل المتجر الالكتروني</a:t>
            </a:r>
            <a:endParaRPr lang="ar-DZ" b="1" dirty="0" smtClean="0">
              <a:solidFill>
                <a:schemeClr val="bg1"/>
              </a:solidFill>
            </a:endParaRPr>
          </a:p>
          <a:p>
            <a:pPr algn="r" rtl="1">
              <a:buNone/>
            </a:pPr>
            <a:endParaRPr lang="ar-SA" b="1" dirty="0" smtClean="0">
              <a:solidFill>
                <a:schemeClr val="bg1"/>
              </a:solidFill>
            </a:endParaRPr>
          </a:p>
          <a:p>
            <a:pPr algn="r" rtl="1">
              <a:lnSpc>
                <a:spcPct val="150000"/>
              </a:lnSpc>
              <a:buNone/>
            </a:pPr>
            <a:r>
              <a:rPr lang="ar-SA" sz="2400" b="1" dirty="0" smtClean="0">
                <a:solidFill>
                  <a:schemeClr val="bg1"/>
                </a:solidFill>
              </a:rPr>
              <a:t>حتى يكون العرض الالكتروني للمنتجات جذابا يجب أن تُراعى فيه المسائل التالية :</a:t>
            </a:r>
          </a:p>
          <a:p>
            <a:pPr algn="r" rtl="1">
              <a:lnSpc>
                <a:spcPct val="150000"/>
              </a:lnSpc>
              <a:buNone/>
            </a:pPr>
            <a:endParaRPr lang="ar-SA" sz="2400" b="1" dirty="0" smtClean="0">
              <a:solidFill>
                <a:schemeClr val="bg1"/>
              </a:solidFill>
            </a:endParaRPr>
          </a:p>
          <a:p>
            <a:pPr algn="r" rtl="1">
              <a:lnSpc>
                <a:spcPct val="150000"/>
              </a:lnSpc>
              <a:buNone/>
            </a:pPr>
            <a:r>
              <a:rPr lang="ar-SA" sz="2400" b="1" dirty="0" smtClean="0">
                <a:solidFill>
                  <a:schemeClr val="bg1"/>
                </a:solidFill>
              </a:rPr>
              <a:t>1- استخدام خلفيات </a:t>
            </a:r>
            <a:r>
              <a:rPr lang="ar-SA" sz="2400" b="1" dirty="0" err="1" smtClean="0">
                <a:solidFill>
                  <a:schemeClr val="bg1"/>
                </a:solidFill>
              </a:rPr>
              <a:t>و</a:t>
            </a:r>
            <a:r>
              <a:rPr lang="ar-SA" sz="2400" b="1" dirty="0" smtClean="0">
                <a:solidFill>
                  <a:schemeClr val="bg1"/>
                </a:solidFill>
              </a:rPr>
              <a:t> </a:t>
            </a:r>
            <a:r>
              <a:rPr lang="ar-DZ" sz="2400" b="1" dirty="0" err="1" smtClean="0">
                <a:solidFill>
                  <a:schemeClr val="bg1"/>
                </a:solidFill>
              </a:rPr>
              <a:t>أ</a:t>
            </a:r>
            <a:r>
              <a:rPr lang="ar-SA" sz="2400" b="1" dirty="0" smtClean="0">
                <a:solidFill>
                  <a:schemeClr val="bg1"/>
                </a:solidFill>
              </a:rPr>
              <a:t>لوان جذابة في تصميم المتجر الإلكتروني</a:t>
            </a:r>
          </a:p>
          <a:p>
            <a:pPr algn="r" rtl="1">
              <a:lnSpc>
                <a:spcPct val="150000"/>
              </a:lnSpc>
              <a:buNone/>
            </a:pPr>
            <a:r>
              <a:rPr lang="ar-SA" sz="2400" b="1" dirty="0" smtClean="0">
                <a:solidFill>
                  <a:schemeClr val="bg1"/>
                </a:solidFill>
              </a:rPr>
              <a:t>2- إدراج آراء بعض الشخصيات المشهورة </a:t>
            </a:r>
            <a:r>
              <a:rPr lang="ar-SA" sz="2400" b="1" dirty="0" err="1" smtClean="0">
                <a:solidFill>
                  <a:schemeClr val="bg1"/>
                </a:solidFill>
              </a:rPr>
              <a:t>و</a:t>
            </a:r>
            <a:r>
              <a:rPr lang="ar-SA" sz="2400" b="1" dirty="0" smtClean="0">
                <a:solidFill>
                  <a:schemeClr val="bg1"/>
                </a:solidFill>
              </a:rPr>
              <a:t> </a:t>
            </a:r>
            <a:r>
              <a:rPr lang="ar-SA" sz="2400" b="1" dirty="0" err="1" smtClean="0">
                <a:solidFill>
                  <a:schemeClr val="bg1"/>
                </a:solidFill>
              </a:rPr>
              <a:t>الموثوقة</a:t>
            </a:r>
            <a:r>
              <a:rPr lang="ar-SA" sz="2400" b="1" dirty="0" smtClean="0">
                <a:solidFill>
                  <a:schemeClr val="bg1"/>
                </a:solidFill>
              </a:rPr>
              <a:t> حول منتجات المنظمة</a:t>
            </a:r>
          </a:p>
          <a:p>
            <a:pPr algn="r" rtl="1">
              <a:lnSpc>
                <a:spcPct val="150000"/>
              </a:lnSpc>
              <a:buNone/>
            </a:pPr>
            <a:r>
              <a:rPr lang="ar-SA" sz="2400" b="1" dirty="0" smtClean="0">
                <a:solidFill>
                  <a:schemeClr val="bg1"/>
                </a:solidFill>
              </a:rPr>
              <a:t>3- إمكانية ربط الزبائن بالجماعات المرجعية من </a:t>
            </a:r>
            <a:r>
              <a:rPr lang="ar-DZ" sz="2400" b="1" dirty="0" smtClean="0">
                <a:solidFill>
                  <a:schemeClr val="bg1"/>
                </a:solidFill>
              </a:rPr>
              <a:t>أ</a:t>
            </a:r>
            <a:r>
              <a:rPr lang="ar-SA" sz="2400" b="1" dirty="0" smtClean="0">
                <a:solidFill>
                  <a:schemeClr val="bg1"/>
                </a:solidFill>
              </a:rPr>
              <a:t>جل دعم توجههم نحو اقتناء منتجات المنظمة</a:t>
            </a:r>
          </a:p>
          <a:p>
            <a:pPr algn="r" rtl="1">
              <a:lnSpc>
                <a:spcPct val="150000"/>
              </a:lnSpc>
              <a:buNone/>
            </a:pPr>
            <a:r>
              <a:rPr lang="ar-SA" sz="2400" b="1" dirty="0" smtClean="0">
                <a:solidFill>
                  <a:schemeClr val="bg1"/>
                </a:solidFill>
              </a:rPr>
              <a:t>4- تقديم النصح </a:t>
            </a:r>
            <a:r>
              <a:rPr lang="ar-SA" sz="2400" b="1" dirty="0" err="1" smtClean="0">
                <a:solidFill>
                  <a:schemeClr val="bg1"/>
                </a:solidFill>
              </a:rPr>
              <a:t>و</a:t>
            </a:r>
            <a:r>
              <a:rPr lang="ar-SA" sz="2400" b="1" dirty="0" smtClean="0">
                <a:solidFill>
                  <a:schemeClr val="bg1"/>
                </a:solidFill>
              </a:rPr>
              <a:t> المشورة حول منافع </a:t>
            </a:r>
            <a:r>
              <a:rPr lang="ar-SA" sz="2400" b="1" dirty="0" err="1" smtClean="0">
                <a:solidFill>
                  <a:schemeClr val="bg1"/>
                </a:solidFill>
              </a:rPr>
              <a:t>المنتوج</a:t>
            </a:r>
            <a:r>
              <a:rPr lang="ar-SA" sz="2400" b="1" dirty="0" smtClean="0">
                <a:solidFill>
                  <a:schemeClr val="bg1"/>
                </a:solidFill>
              </a:rPr>
              <a:t> و مزاياه </a:t>
            </a:r>
            <a:r>
              <a:rPr lang="ar-SA" sz="2400" b="1" dirty="0" err="1" smtClean="0">
                <a:solidFill>
                  <a:schemeClr val="bg1"/>
                </a:solidFill>
              </a:rPr>
              <a:t>و</a:t>
            </a:r>
            <a:r>
              <a:rPr lang="ar-SA" sz="2400" b="1" dirty="0" smtClean="0">
                <a:solidFill>
                  <a:schemeClr val="bg1"/>
                </a:solidFill>
              </a:rPr>
              <a:t> مراعاة الموضوعية في ذلك .</a:t>
            </a:r>
          </a:p>
          <a:p>
            <a:pPr algn="r" rtl="1">
              <a:lnSpc>
                <a:spcPct val="150000"/>
              </a:lnSpc>
              <a:buNone/>
            </a:pPr>
            <a:r>
              <a:rPr lang="ar-SA" sz="2400" b="1" dirty="0" smtClean="0">
                <a:solidFill>
                  <a:schemeClr val="bg1"/>
                </a:solidFill>
              </a:rPr>
              <a:t>5- عرض المنتجات المترابطة </a:t>
            </a:r>
            <a:r>
              <a:rPr lang="ar-SA" sz="2400" b="1" dirty="0" err="1" smtClean="0">
                <a:solidFill>
                  <a:schemeClr val="bg1"/>
                </a:solidFill>
              </a:rPr>
              <a:t>و</a:t>
            </a:r>
            <a:r>
              <a:rPr lang="ar-SA" sz="2400" b="1" dirty="0" smtClean="0">
                <a:solidFill>
                  <a:schemeClr val="bg1"/>
                </a:solidFill>
              </a:rPr>
              <a:t> التكميلية لإثارة انتباه الزبون </a:t>
            </a:r>
            <a:r>
              <a:rPr lang="ar-SA" sz="2400" b="1" dirty="0" err="1" smtClean="0">
                <a:solidFill>
                  <a:schemeClr val="bg1"/>
                </a:solidFill>
              </a:rPr>
              <a:t>و</a:t>
            </a:r>
            <a:r>
              <a:rPr lang="ar-SA" sz="2400" b="1" dirty="0" smtClean="0">
                <a:solidFill>
                  <a:schemeClr val="bg1"/>
                </a:solidFill>
              </a:rPr>
              <a:t> إغرائه لشرائها . </a:t>
            </a:r>
          </a:p>
          <a:p>
            <a:pPr algn="r" rtl="1">
              <a:buNone/>
            </a:pPr>
            <a:endParaRPr lang="ar-SA" b="1" dirty="0" smtClean="0">
              <a:solidFill>
                <a:schemeClr val="bg1"/>
              </a:solidFill>
            </a:endParaRPr>
          </a:p>
          <a:p>
            <a:pPr algn="r" rtl="1">
              <a:buNone/>
            </a:pPr>
            <a:endParaRPr lang="ar-SA" dirty="0" smtClean="0"/>
          </a:p>
          <a:p>
            <a:pPr algn="r" rtl="1">
              <a:buNone/>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85728"/>
            <a:ext cx="8229600" cy="796908"/>
          </a:xfrm>
        </p:spPr>
        <p:txBody>
          <a:bodyPr>
            <a:normAutofit/>
          </a:bodyPr>
          <a:lstStyle/>
          <a:p>
            <a:pPr algn="r" rtl="1"/>
            <a:r>
              <a:rPr lang="ar-DZ" sz="3600" b="1" dirty="0" smtClean="0">
                <a:solidFill>
                  <a:schemeClr val="bg1"/>
                </a:solidFill>
              </a:rPr>
              <a:t>4</a:t>
            </a:r>
            <a:r>
              <a:rPr lang="ar-SA" sz="3600" b="1" dirty="0" smtClean="0">
                <a:solidFill>
                  <a:schemeClr val="bg1"/>
                </a:solidFill>
              </a:rPr>
              <a:t>) مصفوفة تسويق المنتجات عبر </a:t>
            </a:r>
            <a:r>
              <a:rPr lang="ar-SA" sz="3600" b="1" dirty="0" err="1" smtClean="0">
                <a:solidFill>
                  <a:schemeClr val="bg1"/>
                </a:solidFill>
              </a:rPr>
              <a:t>الأنترنت</a:t>
            </a:r>
            <a:r>
              <a:rPr lang="ar-SA" sz="3600" b="1" dirty="0" smtClean="0">
                <a:solidFill>
                  <a:schemeClr val="bg1"/>
                </a:solidFill>
              </a:rPr>
              <a:t> :</a:t>
            </a:r>
            <a:endParaRPr lang="fr-FR" sz="3600" b="1" dirty="0">
              <a:solidFill>
                <a:schemeClr val="bg1"/>
              </a:solidFill>
            </a:endParaRPr>
          </a:p>
        </p:txBody>
      </p:sp>
      <p:sp>
        <p:nvSpPr>
          <p:cNvPr id="3" name="Espace réservé du contenu 2"/>
          <p:cNvSpPr>
            <a:spLocks noGrp="1"/>
          </p:cNvSpPr>
          <p:nvPr>
            <p:ph idx="1"/>
          </p:nvPr>
        </p:nvSpPr>
        <p:spPr>
          <a:xfrm>
            <a:off x="1785918" y="928670"/>
            <a:ext cx="7358082" cy="5929330"/>
          </a:xfrm>
        </p:spPr>
        <p:txBody>
          <a:bodyPr/>
          <a:lstStyle/>
          <a:p>
            <a:pPr algn="r" rtl="1">
              <a:buNone/>
            </a:pPr>
            <a:r>
              <a:rPr lang="ar-SA" sz="2400" b="1" dirty="0" smtClean="0">
                <a:solidFill>
                  <a:schemeClr val="bg1"/>
                </a:solidFill>
              </a:rPr>
              <a:t>هناك عدة خيارات أمام المؤسسة لاستخدام الانترنت في تسويق منتجاتها </a:t>
            </a:r>
            <a:r>
              <a:rPr lang="ar-SA" sz="2400" b="1" dirty="0" err="1" smtClean="0">
                <a:solidFill>
                  <a:schemeClr val="bg1"/>
                </a:solidFill>
              </a:rPr>
              <a:t>و</a:t>
            </a:r>
            <a:r>
              <a:rPr lang="ar-SA" sz="2400" b="1" dirty="0" smtClean="0">
                <a:solidFill>
                  <a:schemeClr val="bg1"/>
                </a:solidFill>
              </a:rPr>
              <a:t> التوسع جغرافيا ، </a:t>
            </a:r>
            <a:r>
              <a:rPr lang="ar-SA" sz="2400" b="1" dirty="0" err="1" smtClean="0">
                <a:solidFill>
                  <a:schemeClr val="bg1"/>
                </a:solidFill>
              </a:rPr>
              <a:t>و</a:t>
            </a:r>
            <a:r>
              <a:rPr lang="ar-SA" sz="2400" b="1" dirty="0" smtClean="0">
                <a:solidFill>
                  <a:schemeClr val="bg1"/>
                </a:solidFill>
              </a:rPr>
              <a:t> المصفوفة الآتية توضح هذه الخيارات :</a:t>
            </a:r>
          </a:p>
          <a:p>
            <a:pPr algn="r" rtl="1">
              <a:buNone/>
            </a:pPr>
            <a:endParaRPr lang="fr-FR" dirty="0"/>
          </a:p>
        </p:txBody>
      </p:sp>
      <p:graphicFrame>
        <p:nvGraphicFramePr>
          <p:cNvPr id="4" name="Diagramme 3"/>
          <p:cNvGraphicFramePr/>
          <p:nvPr/>
        </p:nvGraphicFramePr>
        <p:xfrm>
          <a:off x="2857488" y="1785926"/>
          <a:ext cx="6096000"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5"/>
          <p:cNvCxnSpPr/>
          <p:nvPr/>
        </p:nvCxnSpPr>
        <p:spPr>
          <a:xfrm rot="5400000">
            <a:off x="2072067" y="3857231"/>
            <a:ext cx="4000528" cy="79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0800000">
            <a:off x="4071934" y="5857892"/>
            <a:ext cx="4857784" cy="15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071934" y="5929330"/>
            <a:ext cx="5357818" cy="461665"/>
          </a:xfrm>
          <a:prstGeom prst="rect">
            <a:avLst/>
          </a:prstGeom>
          <a:noFill/>
        </p:spPr>
        <p:txBody>
          <a:bodyPr wrap="square" rtlCol="0">
            <a:spAutoFit/>
          </a:bodyPr>
          <a:lstStyle/>
          <a:p>
            <a:r>
              <a:rPr lang="ar-SA" sz="2400" b="1" dirty="0" smtClean="0">
                <a:solidFill>
                  <a:schemeClr val="bg1"/>
                </a:solidFill>
              </a:rPr>
              <a:t>الجديدة              السوق                الحالية</a:t>
            </a:r>
            <a:endParaRPr lang="fr-FR" sz="2400" b="1" dirty="0">
              <a:solidFill>
                <a:schemeClr val="bg1"/>
              </a:solidFill>
            </a:endParaRPr>
          </a:p>
        </p:txBody>
      </p:sp>
      <p:sp>
        <p:nvSpPr>
          <p:cNvPr id="14" name="ZoneTexte 13"/>
          <p:cNvSpPr txBox="1"/>
          <p:nvPr/>
        </p:nvSpPr>
        <p:spPr>
          <a:xfrm>
            <a:off x="3071802" y="2357430"/>
            <a:ext cx="928694" cy="3046988"/>
          </a:xfrm>
          <a:prstGeom prst="rect">
            <a:avLst/>
          </a:prstGeom>
          <a:noFill/>
        </p:spPr>
        <p:txBody>
          <a:bodyPr wrap="square" rtlCol="0">
            <a:spAutoFit/>
          </a:bodyPr>
          <a:lstStyle/>
          <a:p>
            <a:r>
              <a:rPr lang="ar-SA" sz="2400" b="1" dirty="0" smtClean="0">
                <a:solidFill>
                  <a:schemeClr val="bg1"/>
                </a:solidFill>
              </a:rPr>
              <a:t>الجديد</a:t>
            </a:r>
          </a:p>
          <a:p>
            <a:endParaRPr lang="ar-SA" sz="2400" b="1" dirty="0" smtClean="0">
              <a:solidFill>
                <a:schemeClr val="bg1"/>
              </a:solidFill>
            </a:endParaRPr>
          </a:p>
          <a:p>
            <a:endParaRPr lang="ar-SA" sz="2400" b="1" dirty="0" smtClean="0">
              <a:solidFill>
                <a:schemeClr val="bg1"/>
              </a:solidFill>
            </a:endParaRPr>
          </a:p>
          <a:p>
            <a:r>
              <a:rPr lang="ar-SA" sz="2400" b="1" dirty="0" err="1" smtClean="0">
                <a:solidFill>
                  <a:schemeClr val="bg1"/>
                </a:solidFill>
              </a:rPr>
              <a:t>المنتوج</a:t>
            </a:r>
            <a:endParaRPr lang="ar-SA" sz="2400" b="1" dirty="0" smtClean="0">
              <a:solidFill>
                <a:schemeClr val="bg1"/>
              </a:solidFill>
            </a:endParaRPr>
          </a:p>
          <a:p>
            <a:endParaRPr lang="ar-SA" sz="2400" b="1" dirty="0" smtClean="0">
              <a:solidFill>
                <a:schemeClr val="bg1"/>
              </a:solidFill>
            </a:endParaRPr>
          </a:p>
          <a:p>
            <a:endParaRPr lang="ar-SA" sz="2400" b="1" dirty="0" smtClean="0">
              <a:solidFill>
                <a:schemeClr val="bg1"/>
              </a:solidFill>
            </a:endParaRPr>
          </a:p>
          <a:p>
            <a:endParaRPr lang="ar-SA" sz="2400" b="1" dirty="0" smtClean="0">
              <a:solidFill>
                <a:schemeClr val="bg1"/>
              </a:solidFill>
            </a:endParaRPr>
          </a:p>
          <a:p>
            <a:r>
              <a:rPr lang="ar-SA" sz="2400" b="1" dirty="0" smtClean="0">
                <a:solidFill>
                  <a:schemeClr val="bg1"/>
                </a:solidFill>
              </a:rPr>
              <a:t>الحالي</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TotalTime>
  <Words>2074</Words>
  <Application>Microsoft Office PowerPoint</Application>
  <PresentationFormat>Affichage à l'écran (4:3)</PresentationFormat>
  <Paragraphs>266</Paragraphs>
  <Slides>49</Slides>
  <Notes>1</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المحور الرابع  عناصر المزيج التسويقي الالكتروني</vt:lpstr>
      <vt:lpstr>تمهيد يعتبر المزيج التسويقي مجموعة من المتغيرات أو الأدوات التسويقية التي تقع تحت السيطرة المباشرة للمسئولين وأصحاب القرار في المؤسسات لحقيق وبلوغ الأهداف المنتظرة من النشاط التسويقي.      </vt:lpstr>
      <vt:lpstr>ما أثر مفهوم التسويق الالكتروني على   عناصر المزيج التسويقي؟؟؟</vt:lpstr>
      <vt:lpstr>أثر التسويق الإلكتروني على المنتج:  </vt:lpstr>
      <vt:lpstr> 1 ) طبیعة المنتجات التي تعرض عبر الانترنت :  </vt:lpstr>
      <vt:lpstr>Diapositive 6</vt:lpstr>
      <vt:lpstr>Diapositive 7</vt:lpstr>
      <vt:lpstr>Diapositive 8</vt:lpstr>
      <vt:lpstr>4) مصفوفة تسويق المنتجات عبر الأنترنت :</vt:lpstr>
      <vt:lpstr>Diapositive 10</vt:lpstr>
      <vt:lpstr>Diapositive 11</vt:lpstr>
      <vt:lpstr>5) العملية المرنة لتطوير المنتجات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III أثر التسويق الالكتروني على الترويج</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-المسابقات </vt:lpstr>
      <vt:lpstr>Diapositive 42</vt:lpstr>
      <vt:lpstr>- ومضة التخفيضات vente flash عبارة عن عرض ترويجي تخفص فيه الأسعار لمدة قصيرة جدا(تتراوح بين بضع أيام و بضع ساعات).      </vt:lpstr>
      <vt:lpstr>- الجمعة السوداء "Black Friday”   عبارة عن أسلوب ترويجي تم إعتماده أول مرة في أمريكا ثم انتشر استخدامه عبر أنحاء العالم خاصة بعد انتشار استخدام الانترنت, حيث يبدأ الترويج وفقا لهذا الأسلوب كل جمعة أخيرة من شهر نوفمبر من كل عام و قد يمتد لبضعة أيام (و هي الفترة التي تزامن بداية اقتناء مستلزمات و هدايا أعياد نهاية السنة). و يعتبر آخرون أن الجمعة السوداء إعلان عن بداية تخفيضات نهاية السنة، حيث تتبادل المصالح بين البائع والمشتري؛ فالأول يسعى إلى التخلص من بضاعته التي لم تُبَع خلال العام، في حين يحاول الثاني إشباع رغباته بأسعار قليلة.   </vt:lpstr>
      <vt:lpstr>Diapositive 45</vt:lpstr>
      <vt:lpstr>رابعا  البيع الشخصي :   تراجعت أهمية البيع الشخصي نوعا ما في التسويق الإلكتروني فلم يعد هناك حاجة ملحة للدور الذي كان يلعبه البائع في التعريف بالمنتوج ، و مع ذلك مازالت بعض المؤسسات تعتمد على رجال البيع في مساعدة الزبائن إذا دعت الحاجة.  حيث يعتمد هؤلاء على الوسائل الحديثة للإتصال في آداء أعمالهم ، مثل :مراكز الإتصالات و تطبيقات الدردشة و متجر المؤسسة الإلكتروني </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المحور الرابع : أثر التسويق الالكتروني على عناصر المزيج التسويقي</dc:title>
  <dc:creator>e</dc:creator>
  <cp:lastModifiedBy>Utilisateur Windows</cp:lastModifiedBy>
  <cp:revision>165</cp:revision>
  <dcterms:created xsi:type="dcterms:W3CDTF">2012-03-19T23:14:41Z</dcterms:created>
  <dcterms:modified xsi:type="dcterms:W3CDTF">2021-05-31T02:00:02Z</dcterms:modified>
</cp:coreProperties>
</file>