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8" r:id="rId11"/>
    <p:sldId id="266" r:id="rId12"/>
    <p:sldId id="26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4" autoAdjust="0"/>
    <p:restoredTop sz="94660"/>
  </p:normalViewPr>
  <p:slideViewPr>
    <p:cSldViewPr snapToGrid="0">
      <p:cViewPr varScale="1">
        <p:scale>
          <a:sx n="73" d="100"/>
          <a:sy n="73" d="100"/>
        </p:scale>
        <p:origin x="5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20/02/2024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1109224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20/02/2024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734130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20/02/2024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853862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20/02/2024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912570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0CD51E3C-81A0-434E-8766-3661336B543E}" type="datetimeFigureOut">
              <a:rPr lang="fr-FR" smtClean="0"/>
              <a:t>20/02/2024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879698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CD51E3C-81A0-434E-8766-3661336B543E}" type="datetimeFigureOut">
              <a:rPr lang="fr-FR" smtClean="0"/>
              <a:t>20/02/2024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54620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CD51E3C-81A0-434E-8766-3661336B543E}" type="datetimeFigureOut">
              <a:rPr lang="fr-FR" smtClean="0"/>
              <a:t>20/02/2024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773005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CD51E3C-81A0-434E-8766-3661336B543E}" type="datetimeFigureOut">
              <a:rPr lang="fr-FR" smtClean="0"/>
              <a:t>20/02/2024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408579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D51E3C-81A0-434E-8766-3661336B543E}" type="datetimeFigureOut">
              <a:rPr lang="fr-FR" smtClean="0"/>
              <a:t>20/02/2024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88564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CD51E3C-81A0-434E-8766-3661336B543E}" type="datetimeFigureOut">
              <a:rPr lang="fr-FR" smtClean="0"/>
              <a:t>20/02/2024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566696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CD51E3C-81A0-434E-8766-3661336B543E}" type="datetimeFigureOut">
              <a:rPr lang="fr-FR" smtClean="0"/>
              <a:t>20/02/2024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133436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D51E3C-81A0-434E-8766-3661336B543E}" type="datetimeFigureOut">
              <a:rPr lang="fr-FR" smtClean="0"/>
              <a:t>20/02/2024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6BD320-CB77-4FA4-98FA-A9661EDCC399}" type="slidenum">
              <a:rPr lang="fr-FR" smtClean="0"/>
              <a:t>‹N°›</a:t>
            </a:fld>
            <a:endParaRPr lang="fr-FR"/>
          </a:p>
        </p:txBody>
      </p:sp>
    </p:spTree>
    <p:extLst>
      <p:ext uri="{BB962C8B-B14F-4D97-AF65-F5344CB8AC3E}">
        <p14:creationId xmlns:p14="http://schemas.microsoft.com/office/powerpoint/2010/main" val="192483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abah.lebsir@uni-constantine2.dz" TargetMode="External"/><Relationship Id="rId2" Type="http://schemas.openxmlformats.org/officeDocument/2006/relationships/hyperlink" Target="mailto:lebsir.rabah@univ-guelma.d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11680" y="933587"/>
            <a:ext cx="8168640" cy="2387600"/>
          </a:xfrm>
        </p:spPr>
        <p:txBody>
          <a:bodyPr>
            <a:noAutofit/>
          </a:bodyPr>
          <a:lstStyle/>
          <a:p>
            <a:r>
              <a:rPr lang="fr-FR" dirty="0"/>
              <a:t>Construire un réseau domestique</a:t>
            </a:r>
          </a:p>
        </p:txBody>
      </p:sp>
      <p:sp>
        <p:nvSpPr>
          <p:cNvPr id="3" name="Sous-titre 2"/>
          <p:cNvSpPr>
            <a:spLocks noGrp="1"/>
          </p:cNvSpPr>
          <p:nvPr>
            <p:ph type="subTitle" idx="1"/>
          </p:nvPr>
        </p:nvSpPr>
        <p:spPr/>
        <p:txBody>
          <a:bodyPr>
            <a:normAutofit/>
          </a:bodyPr>
          <a:lstStyle/>
          <a:p>
            <a:r>
              <a:rPr lang="fr-FR" dirty="0"/>
              <a:t>Configurer un routeur sans fil intégré et un client sans fil pour se connecter en toute sécurité à Internet.</a:t>
            </a:r>
          </a:p>
        </p:txBody>
      </p:sp>
      <p:sp>
        <p:nvSpPr>
          <p:cNvPr id="4" name="ZoneTexte 3"/>
          <p:cNvSpPr txBox="1"/>
          <p:nvPr/>
        </p:nvSpPr>
        <p:spPr>
          <a:xfrm>
            <a:off x="718457" y="5538651"/>
            <a:ext cx="8629350" cy="923330"/>
          </a:xfrm>
          <a:prstGeom prst="rect">
            <a:avLst/>
          </a:prstGeom>
          <a:noFill/>
        </p:spPr>
        <p:txBody>
          <a:bodyPr wrap="none" rtlCol="0">
            <a:spAutoFit/>
          </a:bodyPr>
          <a:lstStyle/>
          <a:p>
            <a:r>
              <a:rPr lang="fr-FR" b="1" dirty="0" smtClean="0"/>
              <a:t>Dr. Rabah LEBSIR</a:t>
            </a:r>
          </a:p>
          <a:p>
            <a:r>
              <a:rPr lang="fr-FR" dirty="0" smtClean="0"/>
              <a:t>Université de Guelma | Université Constantine 2 | Centre de Recherche en Biotechnologie</a:t>
            </a:r>
          </a:p>
          <a:p>
            <a:r>
              <a:rPr lang="fr-FR" dirty="0" smtClean="0">
                <a:hlinkClick r:id="rId2"/>
              </a:rPr>
              <a:t>lebsir.rabah@univ-guelma.dz</a:t>
            </a:r>
            <a:r>
              <a:rPr lang="fr-FR" dirty="0" smtClean="0"/>
              <a:t>  | </a:t>
            </a:r>
            <a:r>
              <a:rPr lang="fr-FR" dirty="0" smtClean="0">
                <a:hlinkClick r:id="rId3"/>
              </a:rPr>
              <a:t>rabah.lebsir@uni-constantine2.dz</a:t>
            </a:r>
            <a:r>
              <a:rPr lang="fr-FR" dirty="0" smtClean="0"/>
              <a:t> | </a:t>
            </a:r>
            <a:endParaRPr lang="fr-FR" dirty="0"/>
          </a:p>
        </p:txBody>
      </p:sp>
    </p:spTree>
    <p:extLst>
      <p:ext uri="{BB962C8B-B14F-4D97-AF65-F5344CB8AC3E}">
        <p14:creationId xmlns:p14="http://schemas.microsoft.com/office/powerpoint/2010/main" val="1449484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Technologies réseau pour le domicile: </a:t>
            </a:r>
            <a:r>
              <a:rPr lang="fr-FR" b="1" dirty="0" smtClean="0"/>
              <a:t>Filaire</a:t>
            </a:r>
            <a:endParaRPr lang="fr-FR" dirty="0"/>
          </a:p>
        </p:txBody>
      </p:sp>
      <p:sp>
        <p:nvSpPr>
          <p:cNvPr id="3" name="Espace réservé du contenu 2"/>
          <p:cNvSpPr>
            <a:spLocks noGrp="1"/>
          </p:cNvSpPr>
          <p:nvPr>
            <p:ph idx="1"/>
          </p:nvPr>
        </p:nvSpPr>
        <p:spPr/>
        <p:txBody>
          <a:bodyPr/>
          <a:lstStyle/>
          <a:p>
            <a:r>
              <a:rPr lang="fr-FR" dirty="0"/>
              <a:t>Ethernet utilise une suite de protocoles qui permet aux appareils réseau de communiquer entre eux par le biais d'une connexion LAN filaire. Un LAN Ethernet peut connecter des périphériques à l'aide de différents types de supports de câblage.</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207" y="3400380"/>
            <a:ext cx="3344566" cy="2229711"/>
          </a:xfrm>
          <a:prstGeom prst="rect">
            <a:avLst/>
          </a:prstGeom>
        </p:spPr>
      </p:pic>
      <p:sp>
        <p:nvSpPr>
          <p:cNvPr id="5" name="ZoneTexte 4"/>
          <p:cNvSpPr txBox="1"/>
          <p:nvPr/>
        </p:nvSpPr>
        <p:spPr>
          <a:xfrm>
            <a:off x="1045029" y="6311900"/>
            <a:ext cx="3852850" cy="369332"/>
          </a:xfrm>
          <a:prstGeom prst="rect">
            <a:avLst/>
          </a:prstGeom>
          <a:noFill/>
        </p:spPr>
        <p:txBody>
          <a:bodyPr wrap="none" rtlCol="0">
            <a:spAutoFit/>
          </a:bodyPr>
          <a:lstStyle/>
          <a:p>
            <a:r>
              <a:rPr lang="fr-FR" dirty="0" smtClean="0"/>
              <a:t>Port: RJ 45 / cat5: Torsadés non blindé</a:t>
            </a:r>
            <a:endParaRPr lang="fr-FR" dirty="0"/>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0780" y="3376613"/>
            <a:ext cx="3985743" cy="2253478"/>
          </a:xfrm>
          <a:prstGeom prst="rect">
            <a:avLst/>
          </a:prstGeom>
        </p:spPr>
      </p:pic>
      <p:pic>
        <p:nvPicPr>
          <p:cNvPr id="7" name="Imag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95530" y="3376613"/>
            <a:ext cx="2754086" cy="2754086"/>
          </a:xfrm>
          <a:prstGeom prst="rect">
            <a:avLst/>
          </a:prstGeom>
        </p:spPr>
      </p:pic>
      <p:sp>
        <p:nvSpPr>
          <p:cNvPr id="8" name="ZoneTexte 7"/>
          <p:cNvSpPr txBox="1"/>
          <p:nvPr/>
        </p:nvSpPr>
        <p:spPr>
          <a:xfrm>
            <a:off x="9640389" y="5875100"/>
            <a:ext cx="1442190" cy="369332"/>
          </a:xfrm>
          <a:prstGeom prst="rect">
            <a:avLst/>
          </a:prstGeom>
          <a:noFill/>
        </p:spPr>
        <p:txBody>
          <a:bodyPr wrap="none" rtlCol="0">
            <a:spAutoFit/>
          </a:bodyPr>
          <a:lstStyle/>
          <a:p>
            <a:r>
              <a:rPr lang="fr-FR" dirty="0" smtClean="0"/>
              <a:t>Fibre optique</a:t>
            </a:r>
            <a:endParaRPr lang="fr-FR" dirty="0"/>
          </a:p>
        </p:txBody>
      </p:sp>
    </p:spTree>
    <p:extLst>
      <p:ext uri="{BB962C8B-B14F-4D97-AF65-F5344CB8AC3E}">
        <p14:creationId xmlns:p14="http://schemas.microsoft.com/office/powerpoint/2010/main" val="27869259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Première installation</a:t>
            </a:r>
            <a:endParaRPr lang="fr-FR" dirty="0"/>
          </a:p>
        </p:txBody>
      </p:sp>
      <p:pic>
        <p:nvPicPr>
          <p:cNvPr id="4" name="Espace réservé du contenu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1317" y="1573129"/>
            <a:ext cx="6629366" cy="5018401"/>
          </a:xfrm>
          <a:prstGeom prst="rect">
            <a:avLst/>
          </a:prstGeom>
        </p:spPr>
      </p:pic>
    </p:spTree>
    <p:extLst>
      <p:ext uri="{BB962C8B-B14F-4D97-AF65-F5344CB8AC3E}">
        <p14:creationId xmlns:p14="http://schemas.microsoft.com/office/powerpoint/2010/main" val="11496291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Première installation</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72379" y="1690688"/>
            <a:ext cx="6647242" cy="5005098"/>
          </a:xfrm>
        </p:spPr>
      </p:pic>
    </p:spTree>
    <p:extLst>
      <p:ext uri="{BB962C8B-B14F-4D97-AF65-F5344CB8AC3E}">
        <p14:creationId xmlns:p14="http://schemas.microsoft.com/office/powerpoint/2010/main" val="735192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0063" y="1972491"/>
            <a:ext cx="10871874" cy="3160126"/>
          </a:xfrm>
        </p:spPr>
      </p:pic>
    </p:spTree>
    <p:extLst>
      <p:ext uri="{BB962C8B-B14F-4D97-AF65-F5344CB8AC3E}">
        <p14:creationId xmlns:p14="http://schemas.microsoft.com/office/powerpoint/2010/main" val="2584766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Principes de base du réseau </a:t>
            </a:r>
            <a:r>
              <a:rPr lang="fr-FR" b="1" dirty="0" smtClean="0"/>
              <a:t>domestique</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10427" y="1690688"/>
            <a:ext cx="8771146" cy="4308050"/>
          </a:xfrm>
        </p:spPr>
      </p:pic>
      <p:sp>
        <p:nvSpPr>
          <p:cNvPr id="5" name="ZoneTexte 4"/>
          <p:cNvSpPr txBox="1"/>
          <p:nvPr/>
        </p:nvSpPr>
        <p:spPr>
          <a:xfrm>
            <a:off x="6415332" y="1690688"/>
            <a:ext cx="4066241" cy="369332"/>
          </a:xfrm>
          <a:prstGeom prst="rect">
            <a:avLst/>
          </a:prstGeom>
          <a:noFill/>
        </p:spPr>
        <p:txBody>
          <a:bodyPr wrap="none" rtlCol="0">
            <a:spAutoFit/>
          </a:bodyPr>
          <a:lstStyle/>
          <a:p>
            <a:r>
              <a:rPr lang="fr-FR" b="1" dirty="0"/>
              <a:t>Réseau local sans fil (WLAN) domestique</a:t>
            </a:r>
            <a:endParaRPr lang="fr-FR" dirty="0"/>
          </a:p>
        </p:txBody>
      </p:sp>
    </p:spTree>
    <p:extLst>
      <p:ext uri="{BB962C8B-B14F-4D97-AF65-F5344CB8AC3E}">
        <p14:creationId xmlns:p14="http://schemas.microsoft.com/office/powerpoint/2010/main" val="3329908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Principes de base du réseau </a:t>
            </a:r>
            <a:r>
              <a:rPr lang="fr-FR" b="1" dirty="0" smtClean="0"/>
              <a:t>domestique</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68254" y="1259620"/>
            <a:ext cx="6629366" cy="5018401"/>
          </a:xfrm>
        </p:spPr>
      </p:pic>
      <p:sp>
        <p:nvSpPr>
          <p:cNvPr id="3" name="ZoneTexte 2"/>
          <p:cNvSpPr txBox="1"/>
          <p:nvPr/>
        </p:nvSpPr>
        <p:spPr>
          <a:xfrm>
            <a:off x="3677902" y="1789610"/>
            <a:ext cx="4836196" cy="369332"/>
          </a:xfrm>
          <a:prstGeom prst="rect">
            <a:avLst/>
          </a:prstGeom>
          <a:noFill/>
        </p:spPr>
        <p:txBody>
          <a:bodyPr wrap="none" rtlCol="0">
            <a:spAutoFit/>
          </a:bodyPr>
          <a:lstStyle/>
          <a:p>
            <a:r>
              <a:rPr lang="fr-FR" b="1" dirty="0" smtClean="0"/>
              <a:t>Modem/ Routeur / Commutateur / Point d’accès</a:t>
            </a:r>
            <a:endParaRPr lang="fr-FR" dirty="0"/>
          </a:p>
        </p:txBody>
      </p:sp>
      <p:sp>
        <p:nvSpPr>
          <p:cNvPr id="5" name="ZoneTexte 4"/>
          <p:cNvSpPr txBox="1"/>
          <p:nvPr/>
        </p:nvSpPr>
        <p:spPr>
          <a:xfrm>
            <a:off x="260722" y="1450833"/>
            <a:ext cx="2468880" cy="1754326"/>
          </a:xfrm>
          <a:prstGeom prst="rect">
            <a:avLst/>
          </a:prstGeom>
          <a:noFill/>
        </p:spPr>
        <p:txBody>
          <a:bodyPr wrap="square" rtlCol="0">
            <a:spAutoFit/>
          </a:bodyPr>
          <a:lstStyle/>
          <a:p>
            <a:r>
              <a:rPr lang="fr-FR" dirty="0"/>
              <a:t>Les routeurs domestiques et de PME comportent généralement deux types de ports principaux:</a:t>
            </a:r>
          </a:p>
        </p:txBody>
      </p:sp>
      <p:sp>
        <p:nvSpPr>
          <p:cNvPr id="6" name="ZoneTexte 5"/>
          <p:cNvSpPr txBox="1"/>
          <p:nvPr/>
        </p:nvSpPr>
        <p:spPr>
          <a:xfrm>
            <a:off x="0" y="3277253"/>
            <a:ext cx="3018055" cy="3139321"/>
          </a:xfrm>
          <a:prstGeom prst="rect">
            <a:avLst/>
          </a:prstGeom>
          <a:noFill/>
        </p:spPr>
        <p:txBody>
          <a:bodyPr wrap="square" rtlCol="0">
            <a:spAutoFit/>
          </a:bodyPr>
          <a:lstStyle/>
          <a:p>
            <a:r>
              <a:rPr lang="fr-FR" b="1" dirty="0" smtClean="0"/>
              <a:t>Ethernet</a:t>
            </a:r>
            <a:r>
              <a:rPr lang="fr-FR" dirty="0" smtClean="0"/>
              <a:t>: Les </a:t>
            </a:r>
            <a:r>
              <a:rPr lang="fr-FR" dirty="0"/>
              <a:t>ports qui se connectent à la partie commutateur interne du routeur intégré de la maison. Ils sont généralement référencés en tant que ports “Ethernet” ou “LAN”, comme illustré dans la figure. Tous les périphériques reliés aux ports du commutateur se trouvent sur le même réseau local.</a:t>
            </a:r>
          </a:p>
        </p:txBody>
      </p:sp>
      <p:sp>
        <p:nvSpPr>
          <p:cNvPr id="7" name="ZoneTexte 6"/>
          <p:cNvSpPr txBox="1"/>
          <p:nvPr/>
        </p:nvSpPr>
        <p:spPr>
          <a:xfrm>
            <a:off x="9436272" y="1767055"/>
            <a:ext cx="2185851" cy="4524315"/>
          </a:xfrm>
          <a:prstGeom prst="rect">
            <a:avLst/>
          </a:prstGeom>
          <a:noFill/>
        </p:spPr>
        <p:txBody>
          <a:bodyPr wrap="square" rtlCol="0">
            <a:spAutoFit/>
          </a:bodyPr>
          <a:lstStyle/>
          <a:p>
            <a:r>
              <a:rPr lang="fr-FR" b="1" dirty="0" smtClean="0"/>
              <a:t>Port internet</a:t>
            </a:r>
            <a:r>
              <a:rPr lang="fr-FR" dirty="0" smtClean="0"/>
              <a:t>: Ce </a:t>
            </a:r>
            <a:r>
              <a:rPr lang="fr-FR" dirty="0"/>
              <a:t>port permet de connecter l'appareil à un autre réseau, généralement en dehors du réseau domestique. Le port Internet connecte le routeur à un réseau différent des ports Ethernet. Ce port est souvent utilisé pour la connexion au modem câble ou DSL afin d'accéder à Internet.</a:t>
            </a:r>
          </a:p>
        </p:txBody>
      </p:sp>
      <p:sp>
        <p:nvSpPr>
          <p:cNvPr id="8" name="ZoneTexte 7"/>
          <p:cNvSpPr txBox="1"/>
          <p:nvPr/>
        </p:nvSpPr>
        <p:spPr>
          <a:xfrm>
            <a:off x="1726979" y="6376943"/>
            <a:ext cx="8802218" cy="369332"/>
          </a:xfrm>
          <a:prstGeom prst="rect">
            <a:avLst/>
          </a:prstGeom>
          <a:noFill/>
        </p:spPr>
        <p:txBody>
          <a:bodyPr wrap="none" rtlCol="0">
            <a:spAutoFit/>
          </a:bodyPr>
          <a:lstStyle/>
          <a:p>
            <a:r>
              <a:rPr lang="fr-FR" dirty="0">
                <a:solidFill>
                  <a:srgbClr val="FF0000"/>
                </a:solidFill>
              </a:rPr>
              <a:t>Le port Internet est le seul à se trouver sur un autre réseau dans la configuration par défaut.</a:t>
            </a:r>
          </a:p>
        </p:txBody>
      </p:sp>
    </p:spTree>
    <p:extLst>
      <p:ext uri="{BB962C8B-B14F-4D97-AF65-F5344CB8AC3E}">
        <p14:creationId xmlns:p14="http://schemas.microsoft.com/office/powerpoint/2010/main" val="998528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4949" y="365125"/>
            <a:ext cx="10948851" cy="1325563"/>
          </a:xfrm>
        </p:spPr>
        <p:txBody>
          <a:bodyPr/>
          <a:lstStyle/>
          <a:p>
            <a:r>
              <a:rPr lang="fr-FR" b="1" dirty="0"/>
              <a:t>Technologies réseau pour le </a:t>
            </a:r>
            <a:r>
              <a:rPr lang="fr-FR" b="1" dirty="0" smtClean="0"/>
              <a:t>domicile: Sans fils</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7308" y="1690688"/>
            <a:ext cx="7717384" cy="3782606"/>
          </a:xfrm>
        </p:spPr>
      </p:pic>
    </p:spTree>
    <p:extLst>
      <p:ext uri="{BB962C8B-B14F-4D97-AF65-F5344CB8AC3E}">
        <p14:creationId xmlns:p14="http://schemas.microsoft.com/office/powerpoint/2010/main" val="2125053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Technologies réseau pour le </a:t>
            </a:r>
            <a:r>
              <a:rPr lang="fr-FR" b="1" dirty="0" smtClean="0"/>
              <a:t>domicile: Sans fils</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02457" y="1825625"/>
            <a:ext cx="7987085" cy="4806478"/>
          </a:xfrm>
        </p:spPr>
      </p:pic>
    </p:spTree>
    <p:extLst>
      <p:ext uri="{BB962C8B-B14F-4D97-AF65-F5344CB8AC3E}">
        <p14:creationId xmlns:p14="http://schemas.microsoft.com/office/powerpoint/2010/main" val="964064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Normes sans </a:t>
            </a:r>
            <a:r>
              <a:rPr lang="fr-FR" b="1" dirty="0" smtClean="0"/>
              <a:t>fil</a:t>
            </a:r>
            <a:endParaRPr lang="fr-FR" dirty="0"/>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42937203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Réseaux Wi-Fi</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1595" y="2537301"/>
            <a:ext cx="2835456" cy="2362880"/>
          </a:xfr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1538" y="1494993"/>
            <a:ext cx="6353175" cy="4124325"/>
          </a:xfrm>
          <a:prstGeom prst="rect">
            <a:avLst/>
          </a:prstGeom>
        </p:spPr>
      </p:pic>
    </p:spTree>
    <p:extLst>
      <p:ext uri="{BB962C8B-B14F-4D97-AF65-F5344CB8AC3E}">
        <p14:creationId xmlns:p14="http://schemas.microsoft.com/office/powerpoint/2010/main" val="1724684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Paramètres sans </a:t>
            </a:r>
            <a:r>
              <a:rPr lang="fr-FR" b="1" dirty="0" smtClean="0"/>
              <a:t>fil (à configurer)</a:t>
            </a:r>
            <a:endParaRPr lang="fr-FR" dirty="0"/>
          </a:p>
        </p:txBody>
      </p:sp>
      <p:sp>
        <p:nvSpPr>
          <p:cNvPr id="3" name="Espace réservé du contenu 2"/>
          <p:cNvSpPr>
            <a:spLocks noGrp="1"/>
          </p:cNvSpPr>
          <p:nvPr>
            <p:ph idx="1"/>
          </p:nvPr>
        </p:nvSpPr>
        <p:spPr/>
        <p:txBody>
          <a:bodyPr>
            <a:normAutofit fontScale="92500" lnSpcReduction="20000"/>
          </a:bodyPr>
          <a:lstStyle/>
          <a:p>
            <a:r>
              <a:rPr lang="fr-FR" b="1" dirty="0" smtClean="0"/>
              <a:t>Mode réseau:</a:t>
            </a:r>
          </a:p>
          <a:p>
            <a:pPr lvl="1"/>
            <a:r>
              <a:rPr lang="fr-FR" dirty="0"/>
              <a:t>Détermine le type de technologie devant être prise en charge. Par exemple, </a:t>
            </a:r>
            <a:r>
              <a:rPr lang="fr-FR" b="1" dirty="0"/>
              <a:t>802.11b</a:t>
            </a:r>
            <a:r>
              <a:rPr lang="fr-FR" dirty="0"/>
              <a:t>, </a:t>
            </a:r>
            <a:r>
              <a:rPr lang="fr-FR" b="1" dirty="0"/>
              <a:t>802.11g</a:t>
            </a:r>
            <a:r>
              <a:rPr lang="fr-FR" dirty="0"/>
              <a:t>, </a:t>
            </a:r>
            <a:r>
              <a:rPr lang="fr-FR" b="1" dirty="0"/>
              <a:t>802.11n</a:t>
            </a:r>
            <a:r>
              <a:rPr lang="fr-FR" dirty="0"/>
              <a:t> ou </a:t>
            </a:r>
            <a:r>
              <a:rPr lang="fr-FR" b="1" dirty="0"/>
              <a:t>Mode mixte</a:t>
            </a:r>
            <a:r>
              <a:rPr lang="fr-FR" b="1" dirty="0" smtClean="0"/>
              <a:t>.</a:t>
            </a:r>
            <a:endParaRPr lang="fr-FR" dirty="0" smtClean="0"/>
          </a:p>
          <a:p>
            <a:r>
              <a:rPr lang="fr-FR" b="1" dirty="0" smtClean="0"/>
              <a:t>Nom du réseau:</a:t>
            </a:r>
          </a:p>
          <a:p>
            <a:pPr lvl="1"/>
            <a:r>
              <a:rPr lang="fr-FR" dirty="0" smtClean="0"/>
              <a:t>Permet </a:t>
            </a:r>
            <a:r>
              <a:rPr lang="fr-FR" dirty="0"/>
              <a:t>d'identifier le réseau local sans fil. Tous les périphériques souhaitant faire partie du réseau local sans fil doivent avoir le même SSID</a:t>
            </a:r>
            <a:r>
              <a:rPr lang="fr-FR" dirty="0" smtClean="0"/>
              <a:t>.</a:t>
            </a:r>
          </a:p>
          <a:p>
            <a:r>
              <a:rPr lang="fr-FR" b="1" dirty="0" smtClean="0"/>
              <a:t>Canal standard:</a:t>
            </a:r>
          </a:p>
          <a:p>
            <a:pPr lvl="1"/>
            <a:r>
              <a:rPr lang="fr-FR" dirty="0"/>
              <a:t>Spécifie le canal utilisé pour la communication. Par défaut, l'option est définie sur </a:t>
            </a:r>
            <a:r>
              <a:rPr lang="fr-FR" b="1" dirty="0"/>
              <a:t>Auto</a:t>
            </a:r>
            <a:r>
              <a:rPr lang="fr-FR" dirty="0"/>
              <a:t> pour permettre au point d'accès de déterminer le meilleur canal à utiliser</a:t>
            </a:r>
            <a:r>
              <a:rPr lang="fr-FR" dirty="0" smtClean="0"/>
              <a:t>.</a:t>
            </a:r>
          </a:p>
          <a:p>
            <a:r>
              <a:rPr lang="fr-FR" b="1" dirty="0" smtClean="0"/>
              <a:t>SSID Broadcast:</a:t>
            </a:r>
          </a:p>
          <a:p>
            <a:pPr lvl="1"/>
            <a:r>
              <a:rPr lang="fr-FR" dirty="0" smtClean="0"/>
              <a:t>Détermine </a:t>
            </a:r>
            <a:r>
              <a:rPr lang="fr-FR" dirty="0"/>
              <a:t>si le SSID sera diffusé à tous les périphériques à portée. Par défaut, configuré sur </a:t>
            </a:r>
            <a:r>
              <a:rPr lang="fr-FR" b="1" dirty="0"/>
              <a:t>Activé</a:t>
            </a:r>
            <a:r>
              <a:rPr lang="fr-FR" dirty="0"/>
              <a:t>.</a:t>
            </a:r>
          </a:p>
          <a:p>
            <a:pPr lvl="1"/>
            <a:r>
              <a:rPr lang="fr-FR" b="1" dirty="0"/>
              <a:t>Remarque</a:t>
            </a:r>
            <a:r>
              <a:rPr lang="fr-FR" dirty="0"/>
              <a:t>: SSID signifie Service Set Identifier.</a:t>
            </a:r>
          </a:p>
          <a:p>
            <a:pPr lvl="1"/>
            <a:endParaRPr lang="fr-FR" b="1" dirty="0" smtClean="0"/>
          </a:p>
        </p:txBody>
      </p:sp>
    </p:spTree>
    <p:extLst>
      <p:ext uri="{BB962C8B-B14F-4D97-AF65-F5344CB8AC3E}">
        <p14:creationId xmlns:p14="http://schemas.microsoft.com/office/powerpoint/2010/main" val="242996050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17104</TotalTime>
  <Words>324</Words>
  <Application>Microsoft Office PowerPoint</Application>
  <PresentationFormat>Grand écran</PresentationFormat>
  <Paragraphs>34</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Calibri Light</vt:lpstr>
      <vt:lpstr>Thème Office</vt:lpstr>
      <vt:lpstr>Construire un réseau domestique</vt:lpstr>
      <vt:lpstr>Objectifs</vt:lpstr>
      <vt:lpstr>Principes de base du réseau domestique</vt:lpstr>
      <vt:lpstr>Principes de base du réseau domestique</vt:lpstr>
      <vt:lpstr>Technologies réseau pour le domicile: Sans fils</vt:lpstr>
      <vt:lpstr>Technologies réseau pour le domicile: Sans fils</vt:lpstr>
      <vt:lpstr>Normes sans fil</vt:lpstr>
      <vt:lpstr>Réseaux Wi-Fi</vt:lpstr>
      <vt:lpstr>Paramètres sans fil (à configurer)</vt:lpstr>
      <vt:lpstr>Technologies réseau pour le domicile: Filaire</vt:lpstr>
      <vt:lpstr>Première installation</vt:lpstr>
      <vt:lpstr>Première installation</vt:lpstr>
    </vt:vector>
  </TitlesOfParts>
  <Company>Nyrhu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aux cours</dc:title>
  <dc:creator>Admin</dc:creator>
  <cp:lastModifiedBy>Admin</cp:lastModifiedBy>
  <cp:revision>47</cp:revision>
  <dcterms:created xsi:type="dcterms:W3CDTF">2024-02-04T20:41:57Z</dcterms:created>
  <dcterms:modified xsi:type="dcterms:W3CDTF">2024-02-20T20:52:59Z</dcterms:modified>
</cp:coreProperties>
</file>