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72"/>
  </p:notesMasterIdLst>
  <p:sldIdLst>
    <p:sldId id="489" r:id="rId2"/>
    <p:sldId id="258" r:id="rId3"/>
    <p:sldId id="260" r:id="rId4"/>
    <p:sldId id="263" r:id="rId5"/>
    <p:sldId id="502" r:id="rId6"/>
    <p:sldId id="264" r:id="rId7"/>
    <p:sldId id="265" r:id="rId8"/>
    <p:sldId id="259" r:id="rId9"/>
    <p:sldId id="266" r:id="rId10"/>
    <p:sldId id="267" r:id="rId11"/>
    <p:sldId id="268" r:id="rId12"/>
    <p:sldId id="269" r:id="rId13"/>
    <p:sldId id="270" r:id="rId14"/>
    <p:sldId id="271" r:id="rId15"/>
    <p:sldId id="272" r:id="rId16"/>
    <p:sldId id="493" r:id="rId17"/>
    <p:sldId id="494" r:id="rId18"/>
    <p:sldId id="275" r:id="rId19"/>
    <p:sldId id="276" r:id="rId20"/>
    <p:sldId id="277" r:id="rId21"/>
    <p:sldId id="278" r:id="rId22"/>
    <p:sldId id="279" r:id="rId23"/>
    <p:sldId id="301" r:id="rId24"/>
    <p:sldId id="312" r:id="rId25"/>
    <p:sldId id="314" r:id="rId26"/>
    <p:sldId id="315" r:id="rId27"/>
    <p:sldId id="302" r:id="rId28"/>
    <p:sldId id="316" r:id="rId29"/>
    <p:sldId id="317" r:id="rId30"/>
    <p:sldId id="318" r:id="rId31"/>
    <p:sldId id="319" r:id="rId32"/>
    <p:sldId id="320" r:id="rId33"/>
    <p:sldId id="332" r:id="rId34"/>
    <p:sldId id="333" r:id="rId35"/>
    <p:sldId id="495" r:id="rId36"/>
    <p:sldId id="335" r:id="rId37"/>
    <p:sldId id="336" r:id="rId38"/>
    <p:sldId id="339" r:id="rId39"/>
    <p:sldId id="341" r:id="rId40"/>
    <p:sldId id="342" r:id="rId41"/>
    <p:sldId id="343" r:id="rId42"/>
    <p:sldId id="496" r:id="rId43"/>
    <p:sldId id="344" r:id="rId44"/>
    <p:sldId id="345" r:id="rId45"/>
    <p:sldId id="346" r:id="rId46"/>
    <p:sldId id="347" r:id="rId47"/>
    <p:sldId id="500" r:id="rId48"/>
    <p:sldId id="303" r:id="rId49"/>
    <p:sldId id="322" r:id="rId50"/>
    <p:sldId id="323" r:id="rId51"/>
    <p:sldId id="497" r:id="rId52"/>
    <p:sldId id="331" r:id="rId53"/>
    <p:sldId id="503" r:id="rId54"/>
    <p:sldId id="325" r:id="rId55"/>
    <p:sldId id="326" r:id="rId56"/>
    <p:sldId id="327" r:id="rId57"/>
    <p:sldId id="328" r:id="rId58"/>
    <p:sldId id="329" r:id="rId59"/>
    <p:sldId id="481" r:id="rId60"/>
    <p:sldId id="304" r:id="rId61"/>
    <p:sldId id="504" r:id="rId62"/>
    <p:sldId id="505" r:id="rId63"/>
    <p:sldId id="506" r:id="rId64"/>
    <p:sldId id="507" r:id="rId65"/>
    <p:sldId id="508" r:id="rId66"/>
    <p:sldId id="509" r:id="rId67"/>
    <p:sldId id="510" r:id="rId68"/>
    <p:sldId id="511" r:id="rId69"/>
    <p:sldId id="512" r:id="rId70"/>
    <p:sldId id="513" r:id="rId71"/>
  </p:sldIdLst>
  <p:sldSz cx="9144000" cy="6858000" type="screen4x3"/>
  <p:notesSz cx="6735763" cy="986948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3971" autoAdjust="0"/>
    <p:restoredTop sz="98029" autoAdjust="0"/>
  </p:normalViewPr>
  <p:slideViewPr>
    <p:cSldViewPr>
      <p:cViewPr>
        <p:scale>
          <a:sx n="70" d="100"/>
          <a:sy n="70" d="100"/>
        </p:scale>
        <p:origin x="-1272" y="-4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26EBFC0C-CAAE-49A2-AB08-93AF1D027700}" type="datetimeFigureOut">
              <a:rPr lang="fr-FR" smtClean="0"/>
              <a:pPr/>
              <a:t>10/03/2020</a:t>
            </a:fld>
            <a:endParaRPr lang="fr-FR"/>
          </a:p>
        </p:txBody>
      </p:sp>
      <p:sp>
        <p:nvSpPr>
          <p:cNvPr id="4" name="Espace réservé de l'image des diapositives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3100" y="4687888"/>
            <a:ext cx="5389563" cy="4441825"/>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374188"/>
            <a:ext cx="2919413" cy="49371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14763" y="9374188"/>
            <a:ext cx="2919412" cy="493712"/>
          </a:xfrm>
          <a:prstGeom prst="rect">
            <a:avLst/>
          </a:prstGeom>
        </p:spPr>
        <p:txBody>
          <a:bodyPr vert="horz" lIns="91440" tIns="45720" rIns="91440" bIns="45720" rtlCol="0" anchor="b"/>
          <a:lstStyle>
            <a:lvl1pPr algn="r">
              <a:defRPr sz="1200"/>
            </a:lvl1pPr>
          </a:lstStyle>
          <a:p>
            <a:fld id="{B479C7A3-A5DE-4B46-B791-86DDF1E6EF4F}"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CB3C000F-36F4-4116-A4C9-63DC01C00217}" type="datetime1">
              <a:rPr lang="fr-FR" smtClean="0"/>
              <a:pPr/>
              <a:t>10/03/2020</a:t>
            </a:fld>
            <a:endParaRPr lang="fr-FR"/>
          </a:p>
        </p:txBody>
      </p:sp>
      <p:sp>
        <p:nvSpPr>
          <p:cNvPr id="5" name="Espace réservé du pied de page 4"/>
          <p:cNvSpPr>
            <a:spLocks noGrp="1"/>
          </p:cNvSpPr>
          <p:nvPr>
            <p:ph type="ftr" sz="quarter" idx="11"/>
          </p:nvPr>
        </p:nvSpPr>
        <p:spPr/>
        <p:txBody>
          <a:bodyPr/>
          <a:lstStyle/>
          <a:p>
            <a:r>
              <a:rPr lang="ar-SA" smtClean="0"/>
              <a:t>ماهية الضرائب وتنظيمها الفني</a:t>
            </a:r>
            <a:endParaRPr lang="fr-FR"/>
          </a:p>
        </p:txBody>
      </p:sp>
      <p:sp>
        <p:nvSpPr>
          <p:cNvPr id="6" name="Espace réservé du numéro de diapositive 5"/>
          <p:cNvSpPr>
            <a:spLocks noGrp="1"/>
          </p:cNvSpPr>
          <p:nvPr>
            <p:ph type="sldNum" sz="quarter" idx="12"/>
          </p:nvPr>
        </p:nvSpPr>
        <p:spPr/>
        <p:txBody>
          <a:bodyPr/>
          <a:lstStyle/>
          <a:p>
            <a:fld id="{FC9C25CD-EBF1-42A0-99BB-DE66FAE18107}"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131E322-C03F-441F-AFDF-3BDFC0AD88DC}" type="datetime1">
              <a:rPr lang="fr-FR" smtClean="0"/>
              <a:pPr/>
              <a:t>10/03/2020</a:t>
            </a:fld>
            <a:endParaRPr lang="fr-FR"/>
          </a:p>
        </p:txBody>
      </p:sp>
      <p:sp>
        <p:nvSpPr>
          <p:cNvPr id="5" name="Espace réservé du pied de page 4"/>
          <p:cNvSpPr>
            <a:spLocks noGrp="1"/>
          </p:cNvSpPr>
          <p:nvPr>
            <p:ph type="ftr" sz="quarter" idx="11"/>
          </p:nvPr>
        </p:nvSpPr>
        <p:spPr/>
        <p:txBody>
          <a:bodyPr/>
          <a:lstStyle/>
          <a:p>
            <a:r>
              <a:rPr lang="ar-SA" smtClean="0"/>
              <a:t>ماهية الضرائب وتنظيمها الفني</a:t>
            </a:r>
            <a:endParaRPr lang="fr-FR"/>
          </a:p>
        </p:txBody>
      </p:sp>
      <p:sp>
        <p:nvSpPr>
          <p:cNvPr id="6" name="Espace réservé du numéro de diapositive 5"/>
          <p:cNvSpPr>
            <a:spLocks noGrp="1"/>
          </p:cNvSpPr>
          <p:nvPr>
            <p:ph type="sldNum" sz="quarter" idx="12"/>
          </p:nvPr>
        </p:nvSpPr>
        <p:spPr/>
        <p:txBody>
          <a:bodyPr/>
          <a:lstStyle/>
          <a:p>
            <a:fld id="{FC9C25CD-EBF1-42A0-99BB-DE66FAE18107}"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7931B65-10CB-4C6C-8F6B-C0B835F0DBEB}" type="datetime1">
              <a:rPr lang="fr-FR" smtClean="0"/>
              <a:pPr/>
              <a:t>10/03/2020</a:t>
            </a:fld>
            <a:endParaRPr lang="fr-FR"/>
          </a:p>
        </p:txBody>
      </p:sp>
      <p:sp>
        <p:nvSpPr>
          <p:cNvPr id="5" name="Espace réservé du pied de page 4"/>
          <p:cNvSpPr>
            <a:spLocks noGrp="1"/>
          </p:cNvSpPr>
          <p:nvPr>
            <p:ph type="ftr" sz="quarter" idx="11"/>
          </p:nvPr>
        </p:nvSpPr>
        <p:spPr/>
        <p:txBody>
          <a:bodyPr/>
          <a:lstStyle/>
          <a:p>
            <a:r>
              <a:rPr lang="ar-SA" smtClean="0"/>
              <a:t>ماهية الضرائب وتنظيمها الفني</a:t>
            </a:r>
            <a:endParaRPr lang="fr-FR"/>
          </a:p>
        </p:txBody>
      </p:sp>
      <p:sp>
        <p:nvSpPr>
          <p:cNvPr id="6" name="Espace réservé du numéro de diapositive 5"/>
          <p:cNvSpPr>
            <a:spLocks noGrp="1"/>
          </p:cNvSpPr>
          <p:nvPr>
            <p:ph type="sldNum" sz="quarter" idx="12"/>
          </p:nvPr>
        </p:nvSpPr>
        <p:spPr/>
        <p:txBody>
          <a:bodyPr/>
          <a:lstStyle/>
          <a:p>
            <a:fld id="{FC9C25CD-EBF1-42A0-99BB-DE66FAE18107}"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F06F36C-9DDD-4254-B63B-C6B8F1C9FBB9}" type="datetime1">
              <a:rPr lang="fr-FR" smtClean="0"/>
              <a:pPr/>
              <a:t>10/03/2020</a:t>
            </a:fld>
            <a:endParaRPr lang="fr-FR"/>
          </a:p>
        </p:txBody>
      </p:sp>
      <p:sp>
        <p:nvSpPr>
          <p:cNvPr id="5" name="Espace réservé du pied de page 4"/>
          <p:cNvSpPr>
            <a:spLocks noGrp="1"/>
          </p:cNvSpPr>
          <p:nvPr>
            <p:ph type="ftr" sz="quarter" idx="11"/>
          </p:nvPr>
        </p:nvSpPr>
        <p:spPr/>
        <p:txBody>
          <a:bodyPr/>
          <a:lstStyle/>
          <a:p>
            <a:r>
              <a:rPr lang="ar-SA" smtClean="0"/>
              <a:t>ماهية الضرائب وتنظيمها الفني</a:t>
            </a:r>
            <a:endParaRPr lang="fr-FR"/>
          </a:p>
        </p:txBody>
      </p:sp>
      <p:sp>
        <p:nvSpPr>
          <p:cNvPr id="6" name="Espace réservé du numéro de diapositive 5"/>
          <p:cNvSpPr>
            <a:spLocks noGrp="1"/>
          </p:cNvSpPr>
          <p:nvPr>
            <p:ph type="sldNum" sz="quarter" idx="12"/>
          </p:nvPr>
        </p:nvSpPr>
        <p:spPr/>
        <p:txBody>
          <a:bodyPr/>
          <a:lstStyle/>
          <a:p>
            <a:fld id="{FC9C25CD-EBF1-42A0-99BB-DE66FAE18107}"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9B0C6116-6B96-4D0E-9218-20C8BF4D5907}" type="datetime1">
              <a:rPr lang="fr-FR" smtClean="0"/>
              <a:pPr/>
              <a:t>10/03/2020</a:t>
            </a:fld>
            <a:endParaRPr lang="fr-FR"/>
          </a:p>
        </p:txBody>
      </p:sp>
      <p:sp>
        <p:nvSpPr>
          <p:cNvPr id="5" name="Espace réservé du pied de page 4"/>
          <p:cNvSpPr>
            <a:spLocks noGrp="1"/>
          </p:cNvSpPr>
          <p:nvPr>
            <p:ph type="ftr" sz="quarter" idx="11"/>
          </p:nvPr>
        </p:nvSpPr>
        <p:spPr/>
        <p:txBody>
          <a:bodyPr/>
          <a:lstStyle/>
          <a:p>
            <a:r>
              <a:rPr lang="ar-SA" smtClean="0"/>
              <a:t>ماهية الضرائب وتنظيمها الفني</a:t>
            </a:r>
            <a:endParaRPr lang="fr-FR"/>
          </a:p>
        </p:txBody>
      </p:sp>
      <p:sp>
        <p:nvSpPr>
          <p:cNvPr id="6" name="Espace réservé du numéro de diapositive 5"/>
          <p:cNvSpPr>
            <a:spLocks noGrp="1"/>
          </p:cNvSpPr>
          <p:nvPr>
            <p:ph type="sldNum" sz="quarter" idx="12"/>
          </p:nvPr>
        </p:nvSpPr>
        <p:spPr/>
        <p:txBody>
          <a:bodyPr/>
          <a:lstStyle/>
          <a:p>
            <a:fld id="{FC9C25CD-EBF1-42A0-99BB-DE66FAE18107}"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392C613-2275-4892-951A-0FB89C7E97B1}" type="datetime1">
              <a:rPr lang="fr-FR" smtClean="0"/>
              <a:pPr/>
              <a:t>10/03/2020</a:t>
            </a:fld>
            <a:endParaRPr lang="fr-FR"/>
          </a:p>
        </p:txBody>
      </p:sp>
      <p:sp>
        <p:nvSpPr>
          <p:cNvPr id="6" name="Espace réservé du pied de page 5"/>
          <p:cNvSpPr>
            <a:spLocks noGrp="1"/>
          </p:cNvSpPr>
          <p:nvPr>
            <p:ph type="ftr" sz="quarter" idx="11"/>
          </p:nvPr>
        </p:nvSpPr>
        <p:spPr/>
        <p:txBody>
          <a:bodyPr/>
          <a:lstStyle/>
          <a:p>
            <a:r>
              <a:rPr lang="ar-SA" smtClean="0"/>
              <a:t>ماهية الضرائب وتنظيمها الفني</a:t>
            </a:r>
            <a:endParaRPr lang="fr-FR"/>
          </a:p>
        </p:txBody>
      </p:sp>
      <p:sp>
        <p:nvSpPr>
          <p:cNvPr id="7" name="Espace réservé du numéro de diapositive 6"/>
          <p:cNvSpPr>
            <a:spLocks noGrp="1"/>
          </p:cNvSpPr>
          <p:nvPr>
            <p:ph type="sldNum" sz="quarter" idx="12"/>
          </p:nvPr>
        </p:nvSpPr>
        <p:spPr/>
        <p:txBody>
          <a:bodyPr/>
          <a:lstStyle/>
          <a:p>
            <a:fld id="{FC9C25CD-EBF1-42A0-99BB-DE66FAE18107}"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1620E3D-4D5C-446D-9165-B7F08BBD9553}" type="datetime1">
              <a:rPr lang="fr-FR" smtClean="0"/>
              <a:pPr/>
              <a:t>10/03/2020</a:t>
            </a:fld>
            <a:endParaRPr lang="fr-FR"/>
          </a:p>
        </p:txBody>
      </p:sp>
      <p:sp>
        <p:nvSpPr>
          <p:cNvPr id="8" name="Espace réservé du pied de page 7"/>
          <p:cNvSpPr>
            <a:spLocks noGrp="1"/>
          </p:cNvSpPr>
          <p:nvPr>
            <p:ph type="ftr" sz="quarter" idx="11"/>
          </p:nvPr>
        </p:nvSpPr>
        <p:spPr/>
        <p:txBody>
          <a:bodyPr/>
          <a:lstStyle/>
          <a:p>
            <a:r>
              <a:rPr lang="ar-SA" smtClean="0"/>
              <a:t>ماهية الضرائب وتنظيمها الفني</a:t>
            </a:r>
            <a:endParaRPr lang="fr-FR"/>
          </a:p>
        </p:txBody>
      </p:sp>
      <p:sp>
        <p:nvSpPr>
          <p:cNvPr id="9" name="Espace réservé du numéro de diapositive 8"/>
          <p:cNvSpPr>
            <a:spLocks noGrp="1"/>
          </p:cNvSpPr>
          <p:nvPr>
            <p:ph type="sldNum" sz="quarter" idx="12"/>
          </p:nvPr>
        </p:nvSpPr>
        <p:spPr/>
        <p:txBody>
          <a:bodyPr/>
          <a:lstStyle/>
          <a:p>
            <a:fld id="{FC9C25CD-EBF1-42A0-99BB-DE66FAE18107}"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23804ECE-E681-40F7-9D15-D823B3A84432}" type="datetime1">
              <a:rPr lang="fr-FR" smtClean="0"/>
              <a:pPr/>
              <a:t>10/03/2020</a:t>
            </a:fld>
            <a:endParaRPr lang="fr-FR"/>
          </a:p>
        </p:txBody>
      </p:sp>
      <p:sp>
        <p:nvSpPr>
          <p:cNvPr id="4" name="Espace réservé du pied de page 3"/>
          <p:cNvSpPr>
            <a:spLocks noGrp="1"/>
          </p:cNvSpPr>
          <p:nvPr>
            <p:ph type="ftr" sz="quarter" idx="11"/>
          </p:nvPr>
        </p:nvSpPr>
        <p:spPr/>
        <p:txBody>
          <a:bodyPr/>
          <a:lstStyle/>
          <a:p>
            <a:r>
              <a:rPr lang="ar-SA" smtClean="0"/>
              <a:t>ماهية الضرائب وتنظيمها الفني</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64CDB47-3EB6-412C-BD19-D91C0A0EFF4F}" type="datetime1">
              <a:rPr lang="fr-FR" smtClean="0"/>
              <a:pPr/>
              <a:t>10/03/2020</a:t>
            </a:fld>
            <a:endParaRPr lang="fr-FR"/>
          </a:p>
        </p:txBody>
      </p:sp>
      <p:sp>
        <p:nvSpPr>
          <p:cNvPr id="3" name="Espace réservé du pied de page 2"/>
          <p:cNvSpPr>
            <a:spLocks noGrp="1"/>
          </p:cNvSpPr>
          <p:nvPr>
            <p:ph type="ftr" sz="quarter" idx="11"/>
          </p:nvPr>
        </p:nvSpPr>
        <p:spPr/>
        <p:txBody>
          <a:bodyPr/>
          <a:lstStyle/>
          <a:p>
            <a:r>
              <a:rPr lang="ar-SA" smtClean="0"/>
              <a:t>ماهية الضرائب وتنظيمها الفني</a:t>
            </a:r>
            <a:endParaRPr lang="fr-FR"/>
          </a:p>
        </p:txBody>
      </p:sp>
      <p:sp>
        <p:nvSpPr>
          <p:cNvPr id="4" name="Espace réservé du numéro de diapositive 3"/>
          <p:cNvSpPr>
            <a:spLocks noGrp="1"/>
          </p:cNvSpPr>
          <p:nvPr>
            <p:ph type="sldNum" sz="quarter" idx="12"/>
          </p:nvPr>
        </p:nvSpPr>
        <p:spPr/>
        <p:txBody>
          <a:bodyPr/>
          <a:lstStyle/>
          <a:p>
            <a:fld id="{FC9C25CD-EBF1-42A0-99BB-DE66FAE18107}"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EEFE915-B664-438B-ABF3-38DEF4D929DC}" type="datetime1">
              <a:rPr lang="fr-FR" smtClean="0"/>
              <a:pPr/>
              <a:t>10/03/2020</a:t>
            </a:fld>
            <a:endParaRPr lang="fr-FR"/>
          </a:p>
        </p:txBody>
      </p:sp>
      <p:sp>
        <p:nvSpPr>
          <p:cNvPr id="6" name="Espace réservé du pied de page 5"/>
          <p:cNvSpPr>
            <a:spLocks noGrp="1"/>
          </p:cNvSpPr>
          <p:nvPr>
            <p:ph type="ftr" sz="quarter" idx="11"/>
          </p:nvPr>
        </p:nvSpPr>
        <p:spPr/>
        <p:txBody>
          <a:bodyPr/>
          <a:lstStyle/>
          <a:p>
            <a:r>
              <a:rPr lang="ar-SA" smtClean="0"/>
              <a:t>ماهية الضرائب وتنظيمها الفني</a:t>
            </a:r>
            <a:endParaRPr lang="fr-FR"/>
          </a:p>
        </p:txBody>
      </p:sp>
      <p:sp>
        <p:nvSpPr>
          <p:cNvPr id="7" name="Espace réservé du numéro de diapositive 6"/>
          <p:cNvSpPr>
            <a:spLocks noGrp="1"/>
          </p:cNvSpPr>
          <p:nvPr>
            <p:ph type="sldNum" sz="quarter" idx="12"/>
          </p:nvPr>
        </p:nvSpPr>
        <p:spPr/>
        <p:txBody>
          <a:bodyPr/>
          <a:lstStyle/>
          <a:p>
            <a:fld id="{FC9C25CD-EBF1-42A0-99BB-DE66FAE18107}"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E20A728-080E-4A71-8321-A9C8DA672CB6}" type="datetime1">
              <a:rPr lang="fr-FR" smtClean="0"/>
              <a:pPr/>
              <a:t>10/03/2020</a:t>
            </a:fld>
            <a:endParaRPr lang="fr-FR"/>
          </a:p>
        </p:txBody>
      </p:sp>
      <p:sp>
        <p:nvSpPr>
          <p:cNvPr id="6" name="Espace réservé du pied de page 5"/>
          <p:cNvSpPr>
            <a:spLocks noGrp="1"/>
          </p:cNvSpPr>
          <p:nvPr>
            <p:ph type="ftr" sz="quarter" idx="11"/>
          </p:nvPr>
        </p:nvSpPr>
        <p:spPr/>
        <p:txBody>
          <a:bodyPr/>
          <a:lstStyle/>
          <a:p>
            <a:r>
              <a:rPr lang="ar-SA" smtClean="0"/>
              <a:t>ماهية الضرائب وتنظيمها الفني</a:t>
            </a:r>
            <a:endParaRPr lang="fr-FR"/>
          </a:p>
        </p:txBody>
      </p:sp>
      <p:sp>
        <p:nvSpPr>
          <p:cNvPr id="7" name="Espace réservé du numéro de diapositive 6"/>
          <p:cNvSpPr>
            <a:spLocks noGrp="1"/>
          </p:cNvSpPr>
          <p:nvPr>
            <p:ph type="sldNum" sz="quarter" idx="12"/>
          </p:nvPr>
        </p:nvSpPr>
        <p:spPr/>
        <p:txBody>
          <a:bodyPr/>
          <a:lstStyle/>
          <a:p>
            <a:fld id="{FC9C25CD-EBF1-42A0-99BB-DE66FAE18107}"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5D2ECE-90BD-41D2-9FCC-3C06CEDAD4B8}" type="datetime1">
              <a:rPr lang="fr-FR" smtClean="0"/>
              <a:pPr/>
              <a:t>10/03/2020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ar-SA" smtClean="0"/>
              <a:t>ماهية الضرائب وتنظيمها الفني</a:t>
            </a: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9C25CD-EBF1-42A0-99BB-DE66FAE18107}"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214422"/>
            <a:ext cx="7772400" cy="1470025"/>
          </a:xfrm>
        </p:spPr>
        <p:txBody>
          <a:bodyPr>
            <a:noAutofit/>
          </a:bodyPr>
          <a:lstStyle/>
          <a:p>
            <a:pPr rtl="1"/>
            <a:r>
              <a:rPr lang="ar-DZ" sz="6000" b="1" dirty="0" smtClean="0">
                <a:solidFill>
                  <a:srgbClr val="FF0000"/>
                </a:solidFill>
              </a:rPr>
              <a:t>الفصل الرابع: ماهية الضرائب وتنظيمها الفني</a:t>
            </a:r>
            <a:endParaRPr lang="fr-FR" sz="6000" dirty="0">
              <a:solidFill>
                <a:srgbClr val="FF0000"/>
              </a:solidFill>
            </a:endParaRPr>
          </a:p>
        </p:txBody>
      </p:sp>
      <p:sp>
        <p:nvSpPr>
          <p:cNvPr id="3" name="Sous-titre 2"/>
          <p:cNvSpPr>
            <a:spLocks noGrp="1"/>
          </p:cNvSpPr>
          <p:nvPr>
            <p:ph type="subTitle" idx="1"/>
          </p:nvPr>
        </p:nvSpPr>
        <p:spPr>
          <a:xfrm>
            <a:off x="1371600" y="3398825"/>
            <a:ext cx="6400800" cy="1752600"/>
          </a:xfrm>
        </p:spPr>
        <p:txBody>
          <a:bodyPr>
            <a:noAutofit/>
          </a:bodyPr>
          <a:lstStyle/>
          <a:p>
            <a:pPr algn="r" rtl="1">
              <a:buFont typeface="Wingdings" pitchFamily="2" charset="2"/>
              <a:buChar char="q"/>
              <a:defRPr/>
            </a:pPr>
            <a:r>
              <a:rPr lang="ar-DZ" sz="4000" b="1" dirty="0" smtClean="0">
                <a:solidFill>
                  <a:srgbClr val="FF0000"/>
                </a:solidFill>
              </a:rPr>
              <a:t>ماهية الضرائب</a:t>
            </a:r>
          </a:p>
          <a:p>
            <a:pPr algn="r" rtl="1">
              <a:buFont typeface="Wingdings" pitchFamily="2" charset="2"/>
              <a:buChar char="q"/>
              <a:defRPr/>
            </a:pPr>
            <a:r>
              <a:rPr lang="ar-DZ" sz="4000" b="1" dirty="0" smtClean="0">
                <a:solidFill>
                  <a:srgbClr val="FF0000"/>
                </a:solidFill>
              </a:rPr>
              <a:t>التنظيم الفني للضريبية</a:t>
            </a:r>
          </a:p>
        </p:txBody>
      </p:sp>
      <p:sp>
        <p:nvSpPr>
          <p:cNvPr id="4" name="Espace réservé du pied de page 3"/>
          <p:cNvSpPr>
            <a:spLocks noGrp="1"/>
          </p:cNvSpPr>
          <p:nvPr>
            <p:ph type="ftr" sz="quarter" idx="11"/>
          </p:nvPr>
        </p:nvSpPr>
        <p:spPr/>
        <p:txBody>
          <a:bodyPr/>
          <a:lstStyle/>
          <a:p>
            <a:r>
              <a:rPr lang="ar-SA" smtClean="0"/>
              <a:t>ماهية الضرائب وتنظيمها الفني</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1</a:t>
            </a:fld>
            <a:endParaRPr 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SA" b="1" dirty="0" smtClean="0"/>
              <a:t>يع</a:t>
            </a:r>
            <a:r>
              <a:rPr lang="ar-DZ" b="1" dirty="0" smtClean="0"/>
              <a:t>ي</a:t>
            </a:r>
            <a:r>
              <a:rPr lang="ar-SA" b="1" dirty="0" smtClean="0"/>
              <a:t>ب </a:t>
            </a:r>
            <a:r>
              <a:rPr lang="ar-DZ" b="1" dirty="0" smtClean="0"/>
              <a:t>البعض </a:t>
            </a:r>
            <a:r>
              <a:rPr lang="ar-SA" b="1" dirty="0" smtClean="0"/>
              <a:t>على هذا الرأي أن هذه النتائج بعيدة عن الواقع</a:t>
            </a:r>
            <a:r>
              <a:rPr lang="ar-DZ" b="1" dirty="0" smtClean="0"/>
              <a:t>، </a:t>
            </a:r>
            <a:r>
              <a:rPr lang="ar-SA" b="1" dirty="0" smtClean="0"/>
              <a:t>ف</a:t>
            </a:r>
            <a:r>
              <a:rPr lang="ar-DZ" b="1" dirty="0" smtClean="0"/>
              <a:t>ليس من العدل أن يتحمل </a:t>
            </a:r>
            <a:r>
              <a:rPr lang="ar-SA" b="1" dirty="0" smtClean="0"/>
              <a:t>الفقراء </a:t>
            </a:r>
            <a:r>
              <a:rPr lang="ar-DZ" b="1" dirty="0" smtClean="0"/>
              <a:t>العبء الأكبر </a:t>
            </a:r>
            <a:r>
              <a:rPr lang="ar-DZ" b="1" dirty="0" err="1" smtClean="0"/>
              <a:t>ل</a:t>
            </a:r>
            <a:r>
              <a:rPr lang="ar-SA" b="1" dirty="0" smtClean="0"/>
              <a:t>لضرائب </a:t>
            </a:r>
            <a:r>
              <a:rPr lang="ar-DZ" b="1" dirty="0" smtClean="0"/>
              <a:t>نظرا لكون</a:t>
            </a:r>
            <a:r>
              <a:rPr lang="ar-SA" b="1" dirty="0" smtClean="0"/>
              <a:t>هم </a:t>
            </a:r>
            <a:r>
              <a:rPr lang="ar-DZ" b="1" dirty="0" smtClean="0"/>
              <a:t>ي</a:t>
            </a:r>
            <a:r>
              <a:rPr lang="ar-SA" b="1" dirty="0" err="1" smtClean="0"/>
              <a:t>نتفعون</a:t>
            </a:r>
            <a:r>
              <a:rPr lang="ar-SA" b="1" dirty="0" smtClean="0"/>
              <a:t> من</a:t>
            </a:r>
            <a:r>
              <a:rPr lang="ar-DZ" b="1" dirty="0" smtClean="0"/>
              <a:t> </a:t>
            </a:r>
            <a:r>
              <a:rPr lang="ar-SA" b="1" dirty="0" smtClean="0"/>
              <a:t>خدمات</a:t>
            </a:r>
            <a:r>
              <a:rPr lang="ar-DZ" b="1" dirty="0" smtClean="0"/>
              <a:t> الدولة </a:t>
            </a:r>
            <a:r>
              <a:rPr lang="ar-SA" b="1" dirty="0" smtClean="0"/>
              <a:t>أكثر من الأغنياء، كما أن</a:t>
            </a:r>
            <a:r>
              <a:rPr lang="ar-DZ" b="1" dirty="0" smtClean="0"/>
              <a:t> تلك </a:t>
            </a:r>
            <a:r>
              <a:rPr lang="ar-SA" b="1" dirty="0" smtClean="0"/>
              <a:t>النتائج لا تفسر التزام الجيل الحاضر بدفع الضرائب لتخصص جميعها</a:t>
            </a:r>
            <a:r>
              <a:rPr lang="ar-DZ" b="1" dirty="0" smtClean="0"/>
              <a:t> </a:t>
            </a:r>
            <a:r>
              <a:rPr lang="ar-SA" b="1" dirty="0" smtClean="0"/>
              <a:t>أو جزء منها لسداد قروض انتفعت </a:t>
            </a:r>
            <a:r>
              <a:rPr lang="ar-SA" b="1" dirty="0" err="1" smtClean="0"/>
              <a:t>بها</a:t>
            </a:r>
            <a:r>
              <a:rPr lang="ar-SA" b="1" dirty="0" smtClean="0"/>
              <a:t> أجيال سابقة</a:t>
            </a:r>
            <a:r>
              <a:rPr lang="ar-DZ" b="1" dirty="0" smtClean="0"/>
              <a:t>.</a:t>
            </a:r>
          </a:p>
          <a:p>
            <a:pPr algn="r" rtl="1">
              <a:buNone/>
            </a:pPr>
            <a:r>
              <a:rPr lang="ar-DZ" sz="3600" b="1" dirty="0" smtClean="0">
                <a:solidFill>
                  <a:srgbClr val="FF0000"/>
                </a:solidFill>
              </a:rPr>
              <a:t>ب) </a:t>
            </a:r>
            <a:r>
              <a:rPr lang="ar-SA" sz="3600" b="1" dirty="0" smtClean="0">
                <a:solidFill>
                  <a:srgbClr val="FF0000"/>
                </a:solidFill>
              </a:rPr>
              <a:t>الضريبة عقد تأمين</a:t>
            </a:r>
          </a:p>
          <a:p>
            <a:pPr algn="r" rtl="1">
              <a:buNone/>
            </a:pPr>
            <a:r>
              <a:rPr lang="ar-SA" b="1" dirty="0" smtClean="0"/>
              <a:t>أي أن الضريبة </a:t>
            </a:r>
            <a:r>
              <a:rPr lang="ar-DZ" b="1" dirty="0" smtClean="0"/>
              <a:t>هي قسط التأمين الذي </a:t>
            </a:r>
            <a:r>
              <a:rPr lang="ar-SA" b="1" dirty="0" smtClean="0"/>
              <a:t>يدفعه الممول لتؤمن له الدولة الحياة الهادئة لأمواله،</a:t>
            </a:r>
            <a:r>
              <a:rPr lang="ar-DZ" b="1" dirty="0" smtClean="0"/>
              <a:t> </a:t>
            </a:r>
            <a:r>
              <a:rPr lang="ar-SA" b="1" dirty="0" smtClean="0"/>
              <a:t>وبالتالي الانتفاع </a:t>
            </a:r>
            <a:r>
              <a:rPr lang="ar-SA" b="1" dirty="0" err="1" smtClean="0"/>
              <a:t>بها</a:t>
            </a:r>
            <a:r>
              <a:rPr lang="ar-DZ" b="1" dirty="0" smtClean="0"/>
              <a:t>.</a:t>
            </a:r>
            <a:r>
              <a:rPr lang="ar-SA" b="1" dirty="0" smtClean="0"/>
              <a:t> ويترتب على هذا الرأي</a:t>
            </a:r>
            <a:r>
              <a:rPr lang="ar-DZ" b="1" dirty="0" smtClean="0"/>
              <a:t>:</a:t>
            </a:r>
            <a:endParaRPr lang="fr-FR" b="1" dirty="0"/>
          </a:p>
        </p:txBody>
      </p:sp>
      <p:sp>
        <p:nvSpPr>
          <p:cNvPr id="4" name="Espace réservé du numéro de diapositive 3"/>
          <p:cNvSpPr>
            <a:spLocks noGrp="1"/>
          </p:cNvSpPr>
          <p:nvPr>
            <p:ph type="sldNum" sz="quarter" idx="12"/>
          </p:nvPr>
        </p:nvSpPr>
        <p:spPr/>
        <p:txBody>
          <a:bodyPr/>
          <a:lstStyle/>
          <a:p>
            <a:fld id="{FC9C25CD-EBF1-42A0-99BB-DE66FAE18107}" type="slidenum">
              <a:rPr lang="fr-FR" smtClean="0"/>
              <a:pPr/>
              <a:t>10</a:t>
            </a:fld>
            <a:endParaRPr lang="fr-F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algn="r" rtl="1"/>
            <a:r>
              <a:rPr lang="ar-SA" b="1" dirty="0" smtClean="0"/>
              <a:t>أن تفرض الضريبة على رأس المال</a:t>
            </a:r>
            <a:r>
              <a:rPr lang="ar-DZ" b="1" dirty="0" smtClean="0"/>
              <a:t> وعلى الدخل.</a:t>
            </a:r>
          </a:p>
          <a:p>
            <a:pPr algn="r" rtl="1"/>
            <a:r>
              <a:rPr lang="ar-SA" b="1" dirty="0" smtClean="0"/>
              <a:t>أن تتناسب مع ما يملكه الممول من أموال، </a:t>
            </a:r>
            <a:r>
              <a:rPr lang="ar-DZ" b="1" dirty="0" smtClean="0"/>
              <a:t>لأن قسط التأمين يتناسب مع قيمة الشيء المؤمن عليه.</a:t>
            </a:r>
          </a:p>
          <a:p>
            <a:pPr algn="r" rtl="1">
              <a:buNone/>
            </a:pPr>
            <a:r>
              <a:rPr lang="ar-SA" b="1" dirty="0" smtClean="0"/>
              <a:t>إلا أنه يعاب على هذا</a:t>
            </a:r>
            <a:r>
              <a:rPr lang="ar-DZ" b="1" dirty="0" smtClean="0"/>
              <a:t> </a:t>
            </a:r>
            <a:r>
              <a:rPr lang="ar-SA" b="1" dirty="0" smtClean="0"/>
              <a:t>الرأي أنه يقصر دور الدولة على نطاق ضيق، وهو تحقيق الأمن الداخلي</a:t>
            </a:r>
            <a:r>
              <a:rPr lang="ar-DZ" b="1" dirty="0" smtClean="0"/>
              <a:t> </a:t>
            </a:r>
            <a:r>
              <a:rPr lang="ar-SA" b="1" dirty="0" smtClean="0"/>
              <a:t>والخارجي للأفراد، ولا يتفق هذا وحقيقة دور الدولة الحالي، كما أنه من مقتضى</a:t>
            </a:r>
            <a:r>
              <a:rPr lang="ar-DZ" b="1" dirty="0" smtClean="0"/>
              <a:t> </a:t>
            </a:r>
            <a:r>
              <a:rPr lang="ar-SA" b="1" dirty="0" smtClean="0"/>
              <a:t>عقد التأمين أن تلتزم الدولة (المؤمن لديه) بتعويض الضرر الذي قد يحدث للأفراد</a:t>
            </a:r>
            <a:r>
              <a:rPr lang="ar-DZ" b="1" dirty="0" smtClean="0"/>
              <a:t> </a:t>
            </a:r>
            <a:r>
              <a:rPr lang="ar-SA" b="1" dirty="0" smtClean="0"/>
              <a:t>(المؤمن</a:t>
            </a:r>
            <a:r>
              <a:rPr lang="ar-DZ" b="1" dirty="0" smtClean="0"/>
              <a:t> لهم</a:t>
            </a:r>
            <a:r>
              <a:rPr lang="ar-SA" b="1" dirty="0" smtClean="0"/>
              <a:t>) وهذا مالا يحدث في حالة الضريبة</a:t>
            </a:r>
            <a:r>
              <a:rPr lang="ar-DZ" b="1" dirty="0" smtClean="0"/>
              <a:t>.</a:t>
            </a:r>
            <a:endParaRPr lang="fr-FR" b="1" dirty="0"/>
          </a:p>
        </p:txBody>
      </p:sp>
      <p:sp>
        <p:nvSpPr>
          <p:cNvPr id="4" name="Espace réservé du numéro de diapositive 3"/>
          <p:cNvSpPr>
            <a:spLocks noGrp="1"/>
          </p:cNvSpPr>
          <p:nvPr>
            <p:ph type="sldNum" sz="quarter" idx="12"/>
          </p:nvPr>
        </p:nvSpPr>
        <p:spPr/>
        <p:txBody>
          <a:bodyPr/>
          <a:lstStyle/>
          <a:p>
            <a:fld id="{FC9C25CD-EBF1-42A0-99BB-DE66FAE18107}" type="slidenum">
              <a:rPr lang="fr-FR" smtClean="0"/>
              <a:pPr/>
              <a:t>11</a:t>
            </a:fld>
            <a:endParaRPr lang="fr-FR"/>
          </a:p>
        </p:txBody>
      </p:sp>
      <p:sp>
        <p:nvSpPr>
          <p:cNvPr id="5" name="Espace réservé du pied de page 4"/>
          <p:cNvSpPr>
            <a:spLocks noGrp="1"/>
          </p:cNvSpPr>
          <p:nvPr>
            <p:ph type="ftr" sz="quarter" idx="11"/>
          </p:nvPr>
        </p:nvSpPr>
        <p:spPr/>
        <p:txBody>
          <a:bodyPr/>
          <a:lstStyle/>
          <a:p>
            <a:r>
              <a:rPr lang="ar-SA" smtClean="0"/>
              <a:t>ماهية الضرائب وتنظيمها الفني</a:t>
            </a:r>
            <a:endParaRPr lang="fr-F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sz="3600" b="1" dirty="0" smtClean="0">
                <a:solidFill>
                  <a:srgbClr val="FF0000"/>
                </a:solidFill>
              </a:rPr>
              <a:t>ج) </a:t>
            </a:r>
            <a:r>
              <a:rPr lang="ar-SA" sz="3600" b="1" dirty="0" smtClean="0">
                <a:solidFill>
                  <a:srgbClr val="FF0000"/>
                </a:solidFill>
              </a:rPr>
              <a:t>الضريبة عقد شركة إنتاج</a:t>
            </a:r>
            <a:endParaRPr lang="fr-FR" sz="3600" dirty="0">
              <a:solidFill>
                <a:srgbClr val="FF0000"/>
              </a:solidFill>
            </a:endParaRPr>
          </a:p>
        </p:txBody>
      </p:sp>
      <p:sp>
        <p:nvSpPr>
          <p:cNvPr id="3" name="Espace réservé du contenu 2"/>
          <p:cNvSpPr>
            <a:spLocks noGrp="1"/>
          </p:cNvSpPr>
          <p:nvPr>
            <p:ph idx="1"/>
          </p:nvPr>
        </p:nvSpPr>
        <p:spPr/>
        <p:txBody>
          <a:bodyPr>
            <a:normAutofit lnSpcReduction="10000"/>
          </a:bodyPr>
          <a:lstStyle/>
          <a:p>
            <a:pPr algn="r" rtl="1">
              <a:buNone/>
            </a:pPr>
            <a:r>
              <a:rPr lang="ar-SA" b="1" dirty="0" smtClean="0"/>
              <a:t>تمثل الدولة في عقد الشركة دور المؤسس ويمثل الأفراد دور المساهمين،</a:t>
            </a:r>
            <a:r>
              <a:rPr lang="ar-DZ" b="1" dirty="0" smtClean="0"/>
              <a:t> </a:t>
            </a:r>
            <a:r>
              <a:rPr lang="ar-SA" b="1" dirty="0" smtClean="0"/>
              <a:t>بما يدفعونه من ضرائب يحصلون بمقتضاها على منافع من الشركة</a:t>
            </a:r>
            <a:r>
              <a:rPr lang="ar-DZ" b="1" dirty="0" smtClean="0"/>
              <a:t>.</a:t>
            </a:r>
            <a:r>
              <a:rPr lang="ar-SA" b="1" dirty="0" smtClean="0"/>
              <a:t> ويترتب على</a:t>
            </a:r>
            <a:r>
              <a:rPr lang="ar-DZ" b="1" dirty="0" smtClean="0"/>
              <a:t> </a:t>
            </a:r>
            <a:r>
              <a:rPr lang="ar-SA" b="1" dirty="0" smtClean="0"/>
              <a:t>هذا الرأي أن تفرض الضريبة على رأس المال لا على الدخل، وأن تكون متناسبة</a:t>
            </a:r>
            <a:r>
              <a:rPr lang="ar-DZ" b="1" dirty="0" smtClean="0"/>
              <a:t> </a:t>
            </a:r>
            <a:r>
              <a:rPr lang="ar-SA" b="1" dirty="0" smtClean="0"/>
              <a:t>مع رأس المال المنتج</a:t>
            </a:r>
            <a:r>
              <a:rPr lang="ar-DZ" b="1" dirty="0" smtClean="0"/>
              <a:t>.</a:t>
            </a:r>
            <a:r>
              <a:rPr lang="ar-SA" b="1" dirty="0" smtClean="0"/>
              <a:t> ويؤخذ على هذا الرأي أن دور </a:t>
            </a:r>
            <a:r>
              <a:rPr lang="ar-DZ" b="1" dirty="0" smtClean="0"/>
              <a:t>الدولة في </a:t>
            </a:r>
            <a:r>
              <a:rPr lang="ar-SA" b="1" dirty="0" smtClean="0"/>
              <a:t>المجتمع ليس قاصرا على</a:t>
            </a:r>
            <a:r>
              <a:rPr lang="ar-DZ" b="1" dirty="0" smtClean="0"/>
              <a:t> </a:t>
            </a:r>
            <a:r>
              <a:rPr lang="ar-SA" b="1" dirty="0" smtClean="0"/>
              <a:t>تحقيق أهداف مادية، وإنما يشمل بالإضافة إليها تحقيق أهداف غير مادية، وأن</a:t>
            </a:r>
            <a:r>
              <a:rPr lang="ar-DZ" b="1" dirty="0" smtClean="0"/>
              <a:t> </a:t>
            </a:r>
            <a:r>
              <a:rPr lang="ar-SA" b="1" dirty="0" smtClean="0"/>
              <a:t>مقتضى عقد </a:t>
            </a:r>
            <a:r>
              <a:rPr lang="ar-DZ" b="1" dirty="0" smtClean="0"/>
              <a:t>شركة </a:t>
            </a:r>
            <a:r>
              <a:rPr lang="ar-SA" b="1" dirty="0" smtClean="0"/>
              <a:t>الإنتاج أن ينتفع الأغنياء بالخدمات العامة أكثر من الفقراء</a:t>
            </a:r>
            <a:r>
              <a:rPr lang="ar-DZ" b="1" dirty="0" smtClean="0"/>
              <a:t> كونهم الأقدر على دفع الضرائب</a:t>
            </a:r>
            <a:r>
              <a:rPr lang="ar-SA" b="1" dirty="0" smtClean="0"/>
              <a:t>، وهو أمر</a:t>
            </a:r>
            <a:r>
              <a:rPr lang="ar-DZ" b="1" dirty="0" smtClean="0"/>
              <a:t> </a:t>
            </a:r>
            <a:r>
              <a:rPr lang="ar-SA" b="1" dirty="0" smtClean="0"/>
              <a:t>بعيد عن الواقع</a:t>
            </a:r>
            <a:r>
              <a:rPr lang="ar-DZ" b="1" dirty="0" smtClean="0"/>
              <a:t>.</a:t>
            </a:r>
            <a:endParaRPr lang="fr-FR" b="1" dirty="0"/>
          </a:p>
        </p:txBody>
      </p:sp>
      <p:sp>
        <p:nvSpPr>
          <p:cNvPr id="4" name="Espace réservé du numéro de diapositive 3"/>
          <p:cNvSpPr>
            <a:spLocks noGrp="1"/>
          </p:cNvSpPr>
          <p:nvPr>
            <p:ph type="sldNum" sz="quarter" idx="12"/>
          </p:nvPr>
        </p:nvSpPr>
        <p:spPr/>
        <p:txBody>
          <a:bodyPr/>
          <a:lstStyle/>
          <a:p>
            <a:fld id="{FC9C25CD-EBF1-42A0-99BB-DE66FAE18107}" type="slidenum">
              <a:rPr lang="fr-FR" smtClean="0"/>
              <a:pPr/>
              <a:t>12</a:t>
            </a:fld>
            <a:endParaRPr lang="fr-FR"/>
          </a:p>
        </p:txBody>
      </p:sp>
      <p:sp>
        <p:nvSpPr>
          <p:cNvPr id="5" name="Espace réservé du pied de page 4"/>
          <p:cNvSpPr>
            <a:spLocks noGrp="1"/>
          </p:cNvSpPr>
          <p:nvPr>
            <p:ph type="ftr" sz="quarter" idx="11"/>
          </p:nvPr>
        </p:nvSpPr>
        <p:spPr/>
        <p:txBody>
          <a:bodyPr/>
          <a:lstStyle/>
          <a:p>
            <a:r>
              <a:rPr lang="ar-SA" smtClean="0"/>
              <a:t>ماهية الضرائب وتنظيمها الفني</a:t>
            </a:r>
            <a:endParaRPr lang="fr-F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sz="3600" b="1" dirty="0" smtClean="0">
                <a:solidFill>
                  <a:srgbClr val="FF0000"/>
                </a:solidFill>
              </a:rPr>
              <a:t>2-2- </a:t>
            </a:r>
            <a:r>
              <a:rPr lang="ar-SA" sz="3600" b="1" dirty="0" smtClean="0">
                <a:solidFill>
                  <a:srgbClr val="FF0000"/>
                </a:solidFill>
              </a:rPr>
              <a:t>نظرية التضامن المالي</a:t>
            </a:r>
            <a:endParaRPr lang="fr-FR" sz="3600" dirty="0">
              <a:solidFill>
                <a:srgbClr val="FF0000"/>
              </a:solidFill>
            </a:endParaRPr>
          </a:p>
        </p:txBody>
      </p:sp>
      <p:sp>
        <p:nvSpPr>
          <p:cNvPr id="3" name="Espace réservé du contenu 2"/>
          <p:cNvSpPr>
            <a:spLocks noGrp="1"/>
          </p:cNvSpPr>
          <p:nvPr>
            <p:ph idx="1"/>
          </p:nvPr>
        </p:nvSpPr>
        <p:spPr/>
        <p:txBody>
          <a:bodyPr>
            <a:normAutofit/>
          </a:bodyPr>
          <a:lstStyle/>
          <a:p>
            <a:pPr algn="r" rtl="1">
              <a:buNone/>
            </a:pPr>
            <a:r>
              <a:rPr lang="ar-DZ" b="1" dirty="0" smtClean="0"/>
              <a:t>تقوم هذه </a:t>
            </a:r>
            <a:r>
              <a:rPr lang="ar-DZ" b="1" dirty="0" err="1" smtClean="0"/>
              <a:t>النظ</a:t>
            </a:r>
            <a:r>
              <a:rPr lang="ar-SA" b="1" dirty="0" smtClean="0"/>
              <a:t>ر</a:t>
            </a:r>
            <a:r>
              <a:rPr lang="ar-DZ" b="1" dirty="0" err="1" smtClean="0"/>
              <a:t>ية</a:t>
            </a:r>
            <a:r>
              <a:rPr lang="ar-DZ" b="1" dirty="0" smtClean="0"/>
              <a:t> على </a:t>
            </a:r>
            <a:r>
              <a:rPr lang="ar-SA" b="1" dirty="0" smtClean="0"/>
              <a:t>أساس</a:t>
            </a:r>
            <a:r>
              <a:rPr lang="ar-DZ" b="1" dirty="0" smtClean="0"/>
              <a:t> </a:t>
            </a:r>
            <a:r>
              <a:rPr lang="ar-SA" b="1" dirty="0" smtClean="0"/>
              <a:t>أن الدولة </a:t>
            </a:r>
            <a:r>
              <a:rPr lang="ar-DZ" b="1" dirty="0" smtClean="0"/>
              <a:t>تؤدي وظائفها بقصد </a:t>
            </a:r>
            <a:r>
              <a:rPr lang="ar-DZ" b="1" dirty="0" smtClean="0">
                <a:solidFill>
                  <a:srgbClr val="0070C0"/>
                </a:solidFill>
              </a:rPr>
              <a:t>إشباع الحاجات </a:t>
            </a:r>
            <a:r>
              <a:rPr lang="ar-DZ" b="1" dirty="0" err="1" smtClean="0">
                <a:solidFill>
                  <a:srgbClr val="0070C0"/>
                </a:solidFill>
              </a:rPr>
              <a:t>ال</a:t>
            </a:r>
            <a:r>
              <a:rPr lang="ar-SA" b="1" dirty="0" smtClean="0">
                <a:solidFill>
                  <a:srgbClr val="0070C0"/>
                </a:solidFill>
              </a:rPr>
              <a:t>جماعية</a:t>
            </a:r>
            <a:r>
              <a:rPr lang="ar-DZ" b="1" dirty="0" smtClean="0"/>
              <a:t>، ولا تسعى لتحقيق مصالح </a:t>
            </a:r>
            <a:r>
              <a:rPr lang="ar-SA" b="1" dirty="0" smtClean="0"/>
              <a:t>الأفراد </a:t>
            </a:r>
            <a:r>
              <a:rPr lang="ar-DZ" b="1" dirty="0" smtClean="0"/>
              <a:t>الخاصة بقدر تغليب</a:t>
            </a:r>
            <a:r>
              <a:rPr lang="ar-SA" b="1" dirty="0" smtClean="0"/>
              <a:t> </a:t>
            </a:r>
            <a:r>
              <a:rPr lang="ar-DZ" b="1" dirty="0" smtClean="0"/>
              <a:t>المصلحة العامة والمحافظة على </a:t>
            </a:r>
            <a:r>
              <a:rPr lang="ar-SA" b="1" dirty="0" smtClean="0"/>
              <a:t>التضامن</a:t>
            </a:r>
            <a:r>
              <a:rPr lang="ar-DZ" b="1" dirty="0" smtClean="0"/>
              <a:t> الوطني بين الأجيال </a:t>
            </a:r>
            <a:r>
              <a:rPr lang="ar-DZ" b="1" dirty="0" err="1" smtClean="0"/>
              <a:t>ال</a:t>
            </a:r>
            <a:r>
              <a:rPr lang="ar-SA" b="1" dirty="0" smtClean="0"/>
              <a:t>حاضر</a:t>
            </a:r>
            <a:r>
              <a:rPr lang="ar-DZ" b="1" dirty="0" smtClean="0"/>
              <a:t>ة </a:t>
            </a:r>
            <a:r>
              <a:rPr lang="ar-SA" b="1" dirty="0" smtClean="0"/>
              <a:t>و</a:t>
            </a:r>
            <a:r>
              <a:rPr lang="ar-DZ" b="1" dirty="0" err="1" smtClean="0"/>
              <a:t>ال</a:t>
            </a:r>
            <a:r>
              <a:rPr lang="ar-SA" b="1" dirty="0" smtClean="0"/>
              <a:t>مستقبل</a:t>
            </a:r>
            <a:r>
              <a:rPr lang="ar-DZ" b="1" dirty="0" err="1" smtClean="0"/>
              <a:t>ية</a:t>
            </a:r>
            <a:r>
              <a:rPr lang="ar-DZ" b="1" dirty="0" smtClean="0"/>
              <a:t>، ولما كان أداء هذه الوظائف </a:t>
            </a:r>
            <a:r>
              <a:rPr lang="ar-DZ" b="1" dirty="0" smtClean="0">
                <a:solidFill>
                  <a:srgbClr val="0070C0"/>
                </a:solidFill>
              </a:rPr>
              <a:t>يستلزم الإنفاق</a:t>
            </a:r>
            <a:r>
              <a:rPr lang="ar-DZ" b="1" dirty="0" smtClean="0"/>
              <a:t>، كان للدولة الحق في أن تلزم رعاياها والمقيمين على أرضها – بما </a:t>
            </a:r>
            <a:r>
              <a:rPr lang="ar-SA" b="1" dirty="0" smtClean="0"/>
              <a:t>لها من سيادة عليهم</a:t>
            </a:r>
            <a:r>
              <a:rPr lang="ar-DZ" b="1" dirty="0" smtClean="0"/>
              <a:t> وليس تعاقدا معهم –</a:t>
            </a:r>
            <a:r>
              <a:rPr lang="ar-SA" b="1" dirty="0" smtClean="0"/>
              <a:t> </a:t>
            </a:r>
            <a:r>
              <a:rPr lang="ar-DZ" b="1" dirty="0" smtClean="0"/>
              <a:t>أن </a:t>
            </a:r>
            <a:r>
              <a:rPr lang="ar-DZ" b="1" dirty="0" smtClean="0">
                <a:solidFill>
                  <a:srgbClr val="0070C0"/>
                </a:solidFill>
              </a:rPr>
              <a:t>يتضامنوا جميعا في النهوض بعبء الإنفاق</a:t>
            </a:r>
            <a:r>
              <a:rPr lang="ar-DZ" b="1" dirty="0" smtClean="0"/>
              <a:t>، وتقوم </a:t>
            </a:r>
            <a:r>
              <a:rPr lang="ar-DZ" b="1" dirty="0" smtClean="0">
                <a:solidFill>
                  <a:srgbClr val="0070C0"/>
                </a:solidFill>
              </a:rPr>
              <a:t>بتوزيع هذا العبء عليهم بحسب مقدرة كل منهم </a:t>
            </a:r>
            <a:r>
              <a:rPr lang="ar-DZ" b="1" dirty="0" smtClean="0"/>
              <a:t>في شكل</a:t>
            </a:r>
            <a:r>
              <a:rPr lang="ar-SA" b="1" dirty="0" smtClean="0"/>
              <a:t> ضرائب</a:t>
            </a:r>
            <a:r>
              <a:rPr lang="ar-DZ" b="1" dirty="0" smtClean="0"/>
              <a:t>. </a:t>
            </a:r>
            <a:endParaRPr lang="fr-FR" b="1" dirty="0"/>
          </a:p>
        </p:txBody>
      </p:sp>
      <p:sp>
        <p:nvSpPr>
          <p:cNvPr id="4" name="Espace réservé du numéro de diapositive 3"/>
          <p:cNvSpPr>
            <a:spLocks noGrp="1"/>
          </p:cNvSpPr>
          <p:nvPr>
            <p:ph type="sldNum" sz="quarter" idx="12"/>
          </p:nvPr>
        </p:nvSpPr>
        <p:spPr/>
        <p:txBody>
          <a:bodyPr/>
          <a:lstStyle/>
          <a:p>
            <a:fld id="{FC9C25CD-EBF1-42A0-99BB-DE66FAE18107}" type="slidenum">
              <a:rPr lang="fr-FR" smtClean="0"/>
              <a:pPr/>
              <a:t>13</a:t>
            </a:fld>
            <a:endParaRPr lang="fr-FR"/>
          </a:p>
        </p:txBody>
      </p:sp>
      <p:sp>
        <p:nvSpPr>
          <p:cNvPr id="5" name="Espace réservé du pied de page 4"/>
          <p:cNvSpPr>
            <a:spLocks noGrp="1"/>
          </p:cNvSpPr>
          <p:nvPr>
            <p:ph type="ftr" sz="quarter" idx="11"/>
          </p:nvPr>
        </p:nvSpPr>
        <p:spPr/>
        <p:txBody>
          <a:bodyPr/>
          <a:lstStyle/>
          <a:p>
            <a:r>
              <a:rPr lang="ar-SA" smtClean="0"/>
              <a:t>ماهية الضرائب وتنظيمها الفني</a:t>
            </a:r>
            <a:endParaRPr lang="fr-F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DZ" b="1" dirty="0" smtClean="0"/>
              <a:t>إذن </a:t>
            </a:r>
            <a:r>
              <a:rPr lang="ar-SA" b="1" dirty="0" smtClean="0"/>
              <a:t>فالضريبة لا تعدو أن تشكل </a:t>
            </a:r>
            <a:r>
              <a:rPr lang="ar-SA" b="1" dirty="0" smtClean="0">
                <a:solidFill>
                  <a:srgbClr val="0070C0"/>
                </a:solidFill>
              </a:rPr>
              <a:t>طريقة لتوزيع الأعباء العامة </a:t>
            </a:r>
            <a:r>
              <a:rPr lang="ar-SA" b="1" dirty="0" smtClean="0"/>
              <a:t>التي اقتضاها</a:t>
            </a:r>
            <a:r>
              <a:rPr lang="ar-DZ" b="1" dirty="0" smtClean="0"/>
              <a:t> </a:t>
            </a:r>
            <a:r>
              <a:rPr lang="ar-SA" b="1" dirty="0" smtClean="0"/>
              <a:t>مبدأ التضامن الاجتماعي بين أفراد الجماعة</a:t>
            </a:r>
            <a:r>
              <a:rPr lang="ar-DZ" b="1" dirty="0" smtClean="0"/>
              <a:t>. </a:t>
            </a:r>
            <a:r>
              <a:rPr lang="ar-SA" b="1" dirty="0" smtClean="0"/>
              <a:t>ويترتب على ذلك عدة نتائج هي:</a:t>
            </a:r>
          </a:p>
          <a:p>
            <a:pPr algn="r" rtl="1"/>
            <a:r>
              <a:rPr lang="ar-SA" b="1" dirty="0" smtClean="0"/>
              <a:t>أن الضريبة فكرة سيادية</a:t>
            </a:r>
            <a:r>
              <a:rPr lang="ar-DZ" b="1" dirty="0" smtClean="0"/>
              <a:t>،</a:t>
            </a:r>
            <a:r>
              <a:rPr lang="ar-SA" b="1" dirty="0" smtClean="0"/>
              <a:t> أي للدولة سلطة تحديدها وسلطة </a:t>
            </a:r>
            <a:r>
              <a:rPr lang="ar-SA" b="1" dirty="0" err="1" smtClean="0"/>
              <a:t>تنظ</a:t>
            </a:r>
            <a:r>
              <a:rPr lang="ar-DZ" b="1" dirty="0" smtClean="0"/>
              <a:t>ي</a:t>
            </a:r>
            <a:r>
              <a:rPr lang="ar-SA" b="1" dirty="0" smtClean="0"/>
              <a:t>مها</a:t>
            </a:r>
            <a:r>
              <a:rPr lang="ar-DZ" b="1" dirty="0" smtClean="0"/>
              <a:t> </a:t>
            </a:r>
            <a:r>
              <a:rPr lang="ar-SA" b="1" dirty="0" smtClean="0"/>
              <a:t>الفني.</a:t>
            </a:r>
          </a:p>
          <a:p>
            <a:pPr algn="r" rtl="1"/>
            <a:r>
              <a:rPr lang="ar-SA" b="1" dirty="0" smtClean="0"/>
              <a:t>أن تفرض الضرائب على جميع أفراد </a:t>
            </a:r>
            <a:r>
              <a:rPr lang="ar-SA" b="1" dirty="0" err="1" smtClean="0"/>
              <a:t>ال</a:t>
            </a:r>
            <a:r>
              <a:rPr lang="ar-DZ" b="1" dirty="0" smtClean="0"/>
              <a:t>م</a:t>
            </a:r>
            <a:r>
              <a:rPr lang="ar-SA" b="1" dirty="0" smtClean="0"/>
              <a:t>ج</a:t>
            </a:r>
            <a:r>
              <a:rPr lang="ar-DZ" b="1" dirty="0" smtClean="0"/>
              <a:t>تم</a:t>
            </a:r>
            <a:r>
              <a:rPr lang="ar-SA" b="1" dirty="0" smtClean="0"/>
              <a:t>ع بصفتهم ملتزمين</a:t>
            </a:r>
            <a:r>
              <a:rPr lang="ar-DZ" b="1" dirty="0" smtClean="0"/>
              <a:t> </a:t>
            </a:r>
            <a:r>
              <a:rPr lang="ar-SA" b="1" dirty="0" smtClean="0"/>
              <a:t>بواجب التضامن الاجتماعي، </a:t>
            </a:r>
            <a:r>
              <a:rPr lang="ar-DZ" b="1" dirty="0" smtClean="0"/>
              <a:t>و</a:t>
            </a:r>
            <a:r>
              <a:rPr lang="ar-SA" b="1" dirty="0" smtClean="0"/>
              <a:t>هو ما يعنى "عمومية الضريبة" ويبرر ذلك فرضها</a:t>
            </a:r>
            <a:r>
              <a:rPr lang="ar-DZ" b="1" dirty="0" smtClean="0"/>
              <a:t> </a:t>
            </a:r>
            <a:r>
              <a:rPr lang="ar-SA" b="1" dirty="0" smtClean="0"/>
              <a:t>على المواطنين سواء كانوا مقيمين بالدولة أو خارجها، وفرضها على الأجانب</a:t>
            </a:r>
            <a:r>
              <a:rPr lang="ar-DZ" b="1" dirty="0" smtClean="0"/>
              <a:t> </a:t>
            </a:r>
            <a:r>
              <a:rPr lang="ar-SA" b="1" dirty="0" smtClean="0"/>
              <a:t>المقيمين </a:t>
            </a:r>
            <a:r>
              <a:rPr lang="ar-SA" b="1" dirty="0" err="1" smtClean="0"/>
              <a:t>بها</a:t>
            </a:r>
            <a:r>
              <a:rPr lang="ar-SA" b="1" dirty="0" smtClean="0"/>
              <a:t> لوجود أموالهم </a:t>
            </a:r>
            <a:r>
              <a:rPr lang="ar-SA" b="1" dirty="0" err="1" smtClean="0"/>
              <a:t>بها</a:t>
            </a:r>
            <a:r>
              <a:rPr lang="ar-SA" b="1" dirty="0" smtClean="0"/>
              <a:t>.</a:t>
            </a:r>
            <a:endParaRPr lang="fr-FR" b="1" dirty="0"/>
          </a:p>
        </p:txBody>
      </p:sp>
      <p:sp>
        <p:nvSpPr>
          <p:cNvPr id="4" name="Espace réservé du numéro de diapositive 3"/>
          <p:cNvSpPr>
            <a:spLocks noGrp="1"/>
          </p:cNvSpPr>
          <p:nvPr>
            <p:ph type="sldNum" sz="quarter" idx="12"/>
          </p:nvPr>
        </p:nvSpPr>
        <p:spPr/>
        <p:txBody>
          <a:bodyPr/>
          <a:lstStyle/>
          <a:p>
            <a:fld id="{FC9C25CD-EBF1-42A0-99BB-DE66FAE18107}" type="slidenum">
              <a:rPr lang="fr-FR" smtClean="0"/>
              <a:pPr/>
              <a:t>14</a:t>
            </a:fld>
            <a:endParaRPr lang="fr-F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r" rtl="1"/>
            <a:r>
              <a:rPr lang="ar-SA" b="1" dirty="0" smtClean="0"/>
              <a:t>أن يكون تحديد العبء الذي يدفعه كل ممول من الضريبة، ليس </a:t>
            </a:r>
            <a:r>
              <a:rPr lang="ar-SA" b="1" dirty="0" err="1" smtClean="0"/>
              <a:t>بمقد</a:t>
            </a:r>
            <a:r>
              <a:rPr lang="ar-DZ" b="1" dirty="0" smtClean="0"/>
              <a:t>ا</a:t>
            </a:r>
            <a:r>
              <a:rPr lang="ar-SA" b="1" dirty="0" smtClean="0"/>
              <a:t>ر</a:t>
            </a:r>
            <a:r>
              <a:rPr lang="ar-DZ" b="1" dirty="0" smtClean="0"/>
              <a:t> </a:t>
            </a:r>
            <a:r>
              <a:rPr lang="ar-SA" b="1" dirty="0" smtClean="0"/>
              <a:t>ما يعود عليه من نفع، ولكن وفقا لمقدرته في تحمل أعباء الجماعة، أي المساهمة</a:t>
            </a:r>
            <a:r>
              <a:rPr lang="ar-DZ" b="1" dirty="0" smtClean="0"/>
              <a:t> </a:t>
            </a:r>
            <a:r>
              <a:rPr lang="ar-SA" b="1" dirty="0" smtClean="0"/>
              <a:t>في واجب التضامن الو</a:t>
            </a:r>
            <a:r>
              <a:rPr lang="ar-DZ" b="1" dirty="0" smtClean="0"/>
              <a:t>طن</a:t>
            </a:r>
            <a:r>
              <a:rPr lang="ar-SA" b="1" dirty="0" smtClean="0"/>
              <a:t>ي، وهو ما يعرف بالمقدرة </a:t>
            </a:r>
            <a:r>
              <a:rPr lang="ar-SA" b="1" dirty="0" err="1" smtClean="0"/>
              <a:t>التكليفية</a:t>
            </a:r>
            <a:r>
              <a:rPr lang="ar-SA" b="1" dirty="0" smtClean="0"/>
              <a:t> للممول</a:t>
            </a:r>
            <a:r>
              <a:rPr lang="ar-DZ" b="1" dirty="0" smtClean="0"/>
              <a:t>.</a:t>
            </a:r>
          </a:p>
          <a:p>
            <a:pPr algn="r" rtl="1"/>
            <a:r>
              <a:rPr lang="ar-SA" b="1" dirty="0" smtClean="0"/>
              <a:t>وتفسر فكرة</a:t>
            </a:r>
            <a:r>
              <a:rPr lang="ar-DZ" b="1" dirty="0" smtClean="0"/>
              <a:t> </a:t>
            </a:r>
            <a:r>
              <a:rPr lang="ar-SA" b="1" dirty="0" smtClean="0"/>
              <a:t>التضامن أيضا التزام الجيل الحاضر بدفع ضرائب لسداد قروض عقدتها أجيال</a:t>
            </a:r>
            <a:r>
              <a:rPr lang="ar-DZ" b="1" dirty="0" smtClean="0"/>
              <a:t> </a:t>
            </a:r>
            <a:r>
              <a:rPr lang="ar-SA" b="1" dirty="0" smtClean="0"/>
              <a:t>سابقة</a:t>
            </a:r>
            <a:r>
              <a:rPr lang="ar-DZ" b="1" dirty="0" smtClean="0"/>
              <a:t>.</a:t>
            </a:r>
            <a:endParaRPr lang="fr-FR" b="1" dirty="0"/>
          </a:p>
        </p:txBody>
      </p:sp>
      <p:sp>
        <p:nvSpPr>
          <p:cNvPr id="4" name="Espace réservé du numéro de diapositive 3"/>
          <p:cNvSpPr>
            <a:spLocks noGrp="1"/>
          </p:cNvSpPr>
          <p:nvPr>
            <p:ph type="sldNum" sz="quarter" idx="12"/>
          </p:nvPr>
        </p:nvSpPr>
        <p:spPr/>
        <p:txBody>
          <a:bodyPr/>
          <a:lstStyle/>
          <a:p>
            <a:fld id="{FC9C25CD-EBF1-42A0-99BB-DE66FAE18107}" type="slidenum">
              <a:rPr lang="fr-FR" smtClean="0"/>
              <a:pPr/>
              <a:t>15</a:t>
            </a:fld>
            <a:endParaRPr lang="fr-FR"/>
          </a:p>
        </p:txBody>
      </p:sp>
      <p:sp>
        <p:nvSpPr>
          <p:cNvPr id="5" name="Espace réservé du pied de page 4"/>
          <p:cNvSpPr>
            <a:spLocks noGrp="1"/>
          </p:cNvSpPr>
          <p:nvPr>
            <p:ph type="ftr" sz="quarter" idx="11"/>
          </p:nvPr>
        </p:nvSpPr>
        <p:spPr/>
        <p:txBody>
          <a:bodyPr/>
          <a:lstStyle/>
          <a:p>
            <a:r>
              <a:rPr lang="ar-SA" smtClean="0"/>
              <a:t>ماهية الضرائب وتنظيمها الفني</a:t>
            </a:r>
            <a:endParaRPr lang="fr-F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4000" b="1" dirty="0" smtClean="0">
                <a:solidFill>
                  <a:srgbClr val="FF0000"/>
                </a:solidFill>
              </a:rPr>
              <a:t>3) </a:t>
            </a:r>
            <a:r>
              <a:rPr lang="ar-SA" sz="4000" b="1" dirty="0" smtClean="0">
                <a:solidFill>
                  <a:srgbClr val="FF0000"/>
                </a:solidFill>
              </a:rPr>
              <a:t>القواعد الأساسية للضريبة</a:t>
            </a:r>
            <a:endParaRPr lang="fr-FR" sz="4000" dirty="0"/>
          </a:p>
        </p:txBody>
      </p:sp>
      <p:sp>
        <p:nvSpPr>
          <p:cNvPr id="3" name="Espace réservé du contenu 2"/>
          <p:cNvSpPr>
            <a:spLocks noGrp="1"/>
          </p:cNvSpPr>
          <p:nvPr>
            <p:ph idx="1"/>
          </p:nvPr>
        </p:nvSpPr>
        <p:spPr/>
        <p:txBody>
          <a:bodyPr>
            <a:noAutofit/>
          </a:bodyPr>
          <a:lstStyle/>
          <a:p>
            <a:pPr algn="r" rtl="1">
              <a:buNone/>
            </a:pPr>
            <a:r>
              <a:rPr lang="ar-DZ" b="1" dirty="0" smtClean="0"/>
              <a:t>وحتى تلقى الضرائب القبول لدى الأفراد ويمتثلوا لدفعها، </a:t>
            </a:r>
            <a:r>
              <a:rPr lang="ar-SA" b="1" dirty="0" smtClean="0"/>
              <a:t>وضع </a:t>
            </a:r>
            <a:r>
              <a:rPr lang="ar-DZ" b="1" dirty="0" smtClean="0"/>
              <a:t>المفكرون </a:t>
            </a:r>
            <a:r>
              <a:rPr lang="ar-SA" b="1" dirty="0" smtClean="0"/>
              <a:t>أربع قواعد </a:t>
            </a:r>
            <a:r>
              <a:rPr lang="ar-DZ" b="1" dirty="0" smtClean="0"/>
              <a:t>أساسية لازمة لذلك</a:t>
            </a:r>
            <a:r>
              <a:rPr lang="ar-SA" b="1" dirty="0" smtClean="0"/>
              <a:t>:</a:t>
            </a:r>
            <a:endParaRPr lang="ar-DZ" b="1" dirty="0" smtClean="0"/>
          </a:p>
          <a:p>
            <a:pPr algn="r" rtl="1">
              <a:buNone/>
            </a:pPr>
            <a:r>
              <a:rPr lang="ar-DZ" sz="3600" b="1" dirty="0" smtClean="0">
                <a:solidFill>
                  <a:srgbClr val="FF0000"/>
                </a:solidFill>
              </a:rPr>
              <a:t>3-1- </a:t>
            </a:r>
            <a:r>
              <a:rPr lang="ar-SA" sz="3600" b="1" dirty="0" smtClean="0">
                <a:solidFill>
                  <a:srgbClr val="FF0000"/>
                </a:solidFill>
              </a:rPr>
              <a:t>قاعدة العدالة</a:t>
            </a:r>
          </a:p>
          <a:p>
            <a:pPr algn="r" rtl="1">
              <a:buNone/>
            </a:pPr>
            <a:r>
              <a:rPr lang="ar-SA" b="1" dirty="0" smtClean="0"/>
              <a:t>تعنى هذه القاعدة في </a:t>
            </a:r>
            <a:r>
              <a:rPr lang="ar-SA" b="1" dirty="0" smtClean="0">
                <a:solidFill>
                  <a:srgbClr val="C00000"/>
                </a:solidFill>
              </a:rPr>
              <a:t>مفهومها التقليدي </a:t>
            </a:r>
            <a:r>
              <a:rPr lang="ar-SA" b="1" dirty="0" smtClean="0"/>
              <a:t>أن يسهم الأفراد في </a:t>
            </a:r>
            <a:r>
              <a:rPr lang="ar-SA" b="1" dirty="0" smtClean="0">
                <a:solidFill>
                  <a:srgbClr val="0070C0"/>
                </a:solidFill>
              </a:rPr>
              <a:t>تحمل عبء</a:t>
            </a:r>
            <a:r>
              <a:rPr lang="ar-DZ" b="1" dirty="0" smtClean="0">
                <a:solidFill>
                  <a:srgbClr val="0070C0"/>
                </a:solidFill>
              </a:rPr>
              <a:t> </a:t>
            </a:r>
            <a:r>
              <a:rPr lang="ar-SA" b="1" dirty="0" smtClean="0">
                <a:solidFill>
                  <a:srgbClr val="0070C0"/>
                </a:solidFill>
              </a:rPr>
              <a:t>الضريبة تبعا لمقدرتهم النسبية</a:t>
            </a:r>
            <a:r>
              <a:rPr lang="ar-SA" b="1" dirty="0" smtClean="0"/>
              <a:t>، أي بنسبة معينة موحدة مما يحصلون عليه من دخل</a:t>
            </a:r>
            <a:r>
              <a:rPr lang="ar-DZ" b="1" dirty="0" smtClean="0"/>
              <a:t> </a:t>
            </a:r>
            <a:r>
              <a:rPr lang="ar-SA" b="1" dirty="0" smtClean="0"/>
              <a:t>أو ما يسمى بالضريبة النسبية.</a:t>
            </a:r>
            <a:r>
              <a:rPr lang="ar-DZ" b="1" dirty="0" smtClean="0"/>
              <a:t> </a:t>
            </a:r>
            <a:r>
              <a:rPr lang="ar-SA" b="1" dirty="0" smtClean="0"/>
              <a:t>ويترتب على ذلك أن تكون هذه الضريبة أكثر عبئا على الفقير منها على</a:t>
            </a:r>
            <a:r>
              <a:rPr lang="ar-DZ" b="1" dirty="0" smtClean="0"/>
              <a:t> </a:t>
            </a:r>
            <a:r>
              <a:rPr lang="ar-SA" b="1" dirty="0" smtClean="0"/>
              <a:t>الغنى، ولهذا انصرف </a:t>
            </a:r>
            <a:r>
              <a:rPr lang="ar-SA" b="1" dirty="0" smtClean="0">
                <a:solidFill>
                  <a:srgbClr val="C00000"/>
                </a:solidFill>
              </a:rPr>
              <a:t>الفكر المالي الحديث</a:t>
            </a:r>
            <a:r>
              <a:rPr lang="ar-SA" b="1" dirty="0" smtClean="0">
                <a:solidFill>
                  <a:srgbClr val="0070C0"/>
                </a:solidFill>
              </a:rPr>
              <a:t> </a:t>
            </a:r>
            <a:r>
              <a:rPr lang="ar-SA" b="1" dirty="0" smtClean="0"/>
              <a:t>عن هذا المعنى إلى</a:t>
            </a:r>
            <a:r>
              <a:rPr lang="ar-DZ" b="1" dirty="0" smtClean="0"/>
              <a:t> ضرورة</a:t>
            </a:r>
            <a:r>
              <a:rPr lang="ar-SA" b="1" dirty="0" smtClean="0"/>
              <a:t> </a:t>
            </a:r>
            <a:r>
              <a:rPr lang="ar-DZ" b="1" dirty="0" smtClean="0"/>
              <a:t>أن </a:t>
            </a:r>
            <a:r>
              <a:rPr lang="ar-SA" b="1" dirty="0" smtClean="0"/>
              <a:t>يساهم</a:t>
            </a:r>
            <a:r>
              <a:rPr lang="ar-DZ" b="1" dirty="0" smtClean="0"/>
              <a:t> </a:t>
            </a:r>
            <a:r>
              <a:rPr lang="ar-SA" b="1" dirty="0" smtClean="0"/>
              <a:t>الممول</a:t>
            </a:r>
            <a:r>
              <a:rPr lang="ar-DZ" b="1" dirty="0" smtClean="0"/>
              <a:t>و</a:t>
            </a:r>
            <a:r>
              <a:rPr lang="ar-SA" b="1" dirty="0" smtClean="0"/>
              <a:t>ن في الأعباء العامة كل </a:t>
            </a:r>
            <a:r>
              <a:rPr lang="ar-SA" b="1" dirty="0" smtClean="0">
                <a:solidFill>
                  <a:srgbClr val="0070C0"/>
                </a:solidFill>
              </a:rPr>
              <a:t>بحسب مقدرته </a:t>
            </a:r>
            <a:r>
              <a:rPr lang="ar-SA" b="1" dirty="0" err="1" smtClean="0">
                <a:solidFill>
                  <a:srgbClr val="0070C0"/>
                </a:solidFill>
              </a:rPr>
              <a:t>التكليفية</a:t>
            </a:r>
            <a:r>
              <a:rPr lang="ar-DZ" b="1" dirty="0" smtClean="0"/>
              <a:t>.</a:t>
            </a:r>
            <a:endParaRPr lang="fr-FR" b="1" dirty="0" smtClean="0"/>
          </a:p>
          <a:p>
            <a:endParaRPr lang="fr-FR" dirty="0"/>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16</a:t>
            </a:fld>
            <a:endParaRPr lang="fr-F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algn="r" rtl="1">
              <a:buNone/>
            </a:pPr>
            <a:r>
              <a:rPr lang="ar-DZ" b="1" dirty="0" smtClean="0"/>
              <a:t>وهذا يعني </a:t>
            </a:r>
            <a:r>
              <a:rPr lang="ar-SA" b="1" dirty="0" smtClean="0"/>
              <a:t>أن الضريبة</a:t>
            </a:r>
            <a:r>
              <a:rPr lang="ar-DZ" b="1" dirty="0" smtClean="0"/>
              <a:t> </a:t>
            </a:r>
            <a:r>
              <a:rPr lang="ar-SA" b="1" dirty="0" smtClean="0"/>
              <a:t>التصاعدية </a:t>
            </a:r>
            <a:r>
              <a:rPr lang="ar-DZ" b="1" dirty="0" smtClean="0"/>
              <a:t>ـ وليس </a:t>
            </a:r>
            <a:r>
              <a:rPr lang="ar-SA" b="1" dirty="0" smtClean="0"/>
              <a:t>الضريبة النسبية </a:t>
            </a:r>
            <a:r>
              <a:rPr lang="ar-DZ" b="1" dirty="0" smtClean="0"/>
              <a:t>ـ </a:t>
            </a:r>
            <a:r>
              <a:rPr lang="ar-SA" b="1" dirty="0" smtClean="0"/>
              <a:t>هي </a:t>
            </a:r>
            <a:r>
              <a:rPr lang="ar-DZ" b="1" dirty="0" smtClean="0"/>
              <a:t>الأقدر على </a:t>
            </a:r>
            <a:r>
              <a:rPr lang="ar-SA" b="1" dirty="0" smtClean="0"/>
              <a:t>تحق</a:t>
            </a:r>
            <a:r>
              <a:rPr lang="ar-DZ" b="1" dirty="0" smtClean="0"/>
              <a:t>ي</a:t>
            </a:r>
            <a:r>
              <a:rPr lang="ar-SA" b="1" dirty="0" smtClean="0"/>
              <a:t>ق العدالة، </a:t>
            </a:r>
            <a:r>
              <a:rPr lang="ar-DZ" b="1" dirty="0" smtClean="0"/>
              <a:t>نظرا لما تستوجبه من ضرورة </a:t>
            </a:r>
            <a:r>
              <a:rPr lang="ar-SA" b="1" dirty="0" smtClean="0"/>
              <a:t>تقرير</a:t>
            </a:r>
            <a:r>
              <a:rPr lang="ar-DZ" b="1" dirty="0" smtClean="0"/>
              <a:t> </a:t>
            </a:r>
            <a:r>
              <a:rPr lang="ar-SA" b="1" dirty="0" smtClean="0"/>
              <a:t>الإعفاءات واختلاف أسعار الضرائب تبعا لنوع </a:t>
            </a:r>
            <a:r>
              <a:rPr lang="ar-DZ" b="1" dirty="0" smtClean="0"/>
              <a:t>وحجم </a:t>
            </a:r>
            <a:r>
              <a:rPr lang="ar-SA" b="1" dirty="0" smtClean="0"/>
              <a:t>الدخل المفروضة عليه.</a:t>
            </a:r>
            <a:r>
              <a:rPr lang="ar-EG" b="1" dirty="0" smtClean="0"/>
              <a:t> وهنا يظهر نوعان من العدالة وهما:</a:t>
            </a:r>
            <a:endParaRPr lang="fr-FR" b="1" dirty="0" smtClean="0"/>
          </a:p>
          <a:p>
            <a:pPr algn="r" rtl="1"/>
            <a:r>
              <a:rPr lang="ar-EG" b="1" dirty="0" smtClean="0"/>
              <a:t>العدالة الأفقية </a:t>
            </a:r>
            <a:r>
              <a:rPr lang="ar-DZ" b="1" dirty="0" smtClean="0"/>
              <a:t>أي</a:t>
            </a:r>
            <a:r>
              <a:rPr lang="ar-EG" b="1" dirty="0" smtClean="0"/>
              <a:t> معاملة الممولين المشتركين في نفس الظروف الاقتصادية معاملة ضريبية واحدة</a:t>
            </a:r>
            <a:r>
              <a:rPr lang="ar-DZ" b="1" dirty="0" smtClean="0"/>
              <a:t>.</a:t>
            </a:r>
            <a:endParaRPr lang="fr-FR" b="1" dirty="0" smtClean="0"/>
          </a:p>
          <a:p>
            <a:pPr algn="r" rtl="1"/>
            <a:r>
              <a:rPr lang="ar-EG" b="1" dirty="0" smtClean="0"/>
              <a:t>العدالة الرأسية </a:t>
            </a:r>
            <a:r>
              <a:rPr lang="ar-DZ" b="1" dirty="0" smtClean="0"/>
              <a:t>أي</a:t>
            </a:r>
            <a:r>
              <a:rPr lang="ar-EG" b="1" dirty="0" smtClean="0"/>
              <a:t> معاملة الفئات ذات الدخول المختلفة معاملة ضريبية مختلفة ومتصاعدة.</a:t>
            </a:r>
            <a:endParaRPr lang="fr-FR" b="1" dirty="0" smtClean="0"/>
          </a:p>
        </p:txBody>
      </p:sp>
      <p:sp>
        <p:nvSpPr>
          <p:cNvPr id="4" name="Espace réservé du pied de page 3"/>
          <p:cNvSpPr>
            <a:spLocks noGrp="1"/>
          </p:cNvSpPr>
          <p:nvPr>
            <p:ph type="ftr" sz="quarter" idx="11"/>
          </p:nvPr>
        </p:nvSpPr>
        <p:spPr/>
        <p:txBody>
          <a:bodyPr/>
          <a:lstStyle/>
          <a:p>
            <a:r>
              <a:rPr lang="ar-SA" smtClean="0"/>
              <a:t>ماهية الضرائب وتنظيمها الفني</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17</a:t>
            </a:fld>
            <a:endParaRPr lang="fr-F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sz="3600" b="1" dirty="0" smtClean="0">
                <a:solidFill>
                  <a:srgbClr val="FF0000"/>
                </a:solidFill>
              </a:rPr>
              <a:t>3-2- </a:t>
            </a:r>
            <a:r>
              <a:rPr lang="ar-SA" sz="3600" b="1" dirty="0" smtClean="0">
                <a:solidFill>
                  <a:srgbClr val="FF0000"/>
                </a:solidFill>
              </a:rPr>
              <a:t>قاعدة اليقين</a:t>
            </a:r>
            <a:endParaRPr lang="fr-FR" sz="3600" dirty="0">
              <a:solidFill>
                <a:srgbClr val="FF0000"/>
              </a:solidFill>
            </a:endParaRPr>
          </a:p>
        </p:txBody>
      </p:sp>
      <p:sp>
        <p:nvSpPr>
          <p:cNvPr id="3" name="Espace réservé du contenu 2"/>
          <p:cNvSpPr>
            <a:spLocks noGrp="1"/>
          </p:cNvSpPr>
          <p:nvPr>
            <p:ph idx="1"/>
          </p:nvPr>
        </p:nvSpPr>
        <p:spPr/>
        <p:txBody>
          <a:bodyPr>
            <a:normAutofit/>
          </a:bodyPr>
          <a:lstStyle/>
          <a:p>
            <a:pPr algn="r" rtl="1">
              <a:buNone/>
            </a:pPr>
            <a:r>
              <a:rPr lang="ar-SA" b="1" dirty="0" smtClean="0"/>
              <a:t>ومعناه أن تكون الضريبة بالنسبة للممول محددة تحديدا واضحا لا لبس فيه</a:t>
            </a:r>
            <a:r>
              <a:rPr lang="ar-DZ" b="1" dirty="0" smtClean="0"/>
              <a:t> </a:t>
            </a:r>
            <a:r>
              <a:rPr lang="ar-SA" b="1" dirty="0" smtClean="0"/>
              <a:t>ولا غموض</a:t>
            </a:r>
            <a:r>
              <a:rPr lang="ar-DZ" b="1" dirty="0" smtClean="0"/>
              <a:t> حتى يسهل عليه التعرف على مقدار الضريبة المفروضة عليه.</a:t>
            </a:r>
            <a:r>
              <a:rPr lang="ar-SA" b="1" dirty="0" smtClean="0"/>
              <a:t> ويشتر</a:t>
            </a:r>
            <a:r>
              <a:rPr lang="ar-DZ" b="1" dirty="0" smtClean="0"/>
              <a:t>ط</a:t>
            </a:r>
            <a:r>
              <a:rPr lang="ar-SA" b="1" dirty="0" smtClean="0"/>
              <a:t> لتوافر عنصر اليقين في لتشريعات الضريبية ما</a:t>
            </a:r>
            <a:r>
              <a:rPr lang="ar-DZ" b="1" dirty="0" smtClean="0"/>
              <a:t> </a:t>
            </a:r>
            <a:r>
              <a:rPr lang="ar-SA" b="1" dirty="0" smtClean="0"/>
              <a:t>يلي:</a:t>
            </a:r>
            <a:endParaRPr lang="fr-FR" b="1" dirty="0" smtClean="0"/>
          </a:p>
          <a:p>
            <a:pPr algn="r" rtl="1"/>
            <a:r>
              <a:rPr lang="ar-SA" b="1" dirty="0" smtClean="0"/>
              <a:t>استحقاق الضرائب بالفعل وفقاً للمواعيد والشروط التي يخضع الممول</a:t>
            </a:r>
            <a:r>
              <a:rPr lang="ar-DZ" b="1" dirty="0" smtClean="0"/>
              <a:t> بموجبها </a:t>
            </a:r>
            <a:r>
              <a:rPr lang="ar-SA" b="1" dirty="0" smtClean="0"/>
              <a:t>للضرائب.</a:t>
            </a:r>
            <a:endParaRPr lang="fr-FR" b="1" dirty="0" smtClean="0"/>
          </a:p>
          <a:p>
            <a:pPr algn="r" rtl="1"/>
            <a:r>
              <a:rPr lang="ar-SA" b="1" dirty="0" smtClean="0"/>
              <a:t>أن تكون النصوص التشريعية واضحة لا غموض فيها حتى يسهل</a:t>
            </a:r>
            <a:r>
              <a:rPr lang="ar-DZ" b="1" dirty="0" smtClean="0"/>
              <a:t> </a:t>
            </a:r>
            <a:r>
              <a:rPr lang="ar-SA" b="1" dirty="0" smtClean="0"/>
              <a:t>تطبيقها دون تأويل.</a:t>
            </a:r>
            <a:endParaRPr lang="fr-FR" b="1" dirty="0" smtClean="0"/>
          </a:p>
          <a:p>
            <a:pPr algn="r" rtl="1">
              <a:buNone/>
            </a:pPr>
            <a:endParaRPr lang="ar-SA" b="1" dirty="0" smtClean="0"/>
          </a:p>
        </p:txBody>
      </p:sp>
      <p:sp>
        <p:nvSpPr>
          <p:cNvPr id="4" name="Espace réservé du numéro de diapositive 3"/>
          <p:cNvSpPr>
            <a:spLocks noGrp="1"/>
          </p:cNvSpPr>
          <p:nvPr>
            <p:ph type="sldNum" sz="quarter" idx="12"/>
          </p:nvPr>
        </p:nvSpPr>
        <p:spPr/>
        <p:txBody>
          <a:bodyPr/>
          <a:lstStyle/>
          <a:p>
            <a:fld id="{FC9C25CD-EBF1-42A0-99BB-DE66FAE18107}" type="slidenum">
              <a:rPr lang="fr-FR" smtClean="0"/>
              <a:pPr/>
              <a:t>18</a:t>
            </a:fld>
            <a:endParaRPr lang="fr-FR"/>
          </a:p>
        </p:txBody>
      </p:sp>
      <p:sp>
        <p:nvSpPr>
          <p:cNvPr id="5" name="Espace réservé du pied de page 4"/>
          <p:cNvSpPr>
            <a:spLocks noGrp="1"/>
          </p:cNvSpPr>
          <p:nvPr>
            <p:ph type="ftr" sz="quarter" idx="11"/>
          </p:nvPr>
        </p:nvSpPr>
        <p:spPr/>
        <p:txBody>
          <a:bodyPr/>
          <a:lstStyle/>
          <a:p>
            <a:r>
              <a:rPr lang="ar-SA" smtClean="0"/>
              <a:t>ماهية الضرائب وتنظيمها الفني</a:t>
            </a:r>
            <a:endParaRPr lang="fr-F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r" rtl="1">
              <a:buNone/>
            </a:pPr>
            <a:r>
              <a:rPr lang="ar-SA" b="1" dirty="0" smtClean="0"/>
              <a:t>فمن الأهمية بمكان أن يعرف الممول مدى التزامه من الضريبة، هل هو</a:t>
            </a:r>
            <a:r>
              <a:rPr lang="ar-DZ" b="1" dirty="0" smtClean="0"/>
              <a:t> </a:t>
            </a:r>
            <a:r>
              <a:rPr lang="ar-DZ" b="1" dirty="0" err="1" smtClean="0"/>
              <a:t>ال</a:t>
            </a:r>
            <a:r>
              <a:rPr lang="ar-SA" b="1" dirty="0" smtClean="0"/>
              <a:t>ملزم </a:t>
            </a:r>
            <a:r>
              <a:rPr lang="ar-SA" b="1" dirty="0" err="1" smtClean="0"/>
              <a:t>بها</a:t>
            </a:r>
            <a:r>
              <a:rPr lang="ar-DZ" b="1" dirty="0" smtClean="0"/>
              <a:t> أو تعني غيره</a:t>
            </a:r>
            <a:r>
              <a:rPr lang="ar-SA" b="1" dirty="0" smtClean="0"/>
              <a:t>، </a:t>
            </a:r>
            <a:r>
              <a:rPr lang="ar-SA" b="1" dirty="0" err="1" smtClean="0"/>
              <a:t>وماهي</a:t>
            </a:r>
            <a:r>
              <a:rPr lang="ar-DZ" b="1" dirty="0" smtClean="0"/>
              <a:t>ة </a:t>
            </a:r>
            <a:r>
              <a:rPr lang="ar-SA" b="1" dirty="0" smtClean="0"/>
              <a:t>هذه الضريبة، وسعرها</a:t>
            </a:r>
            <a:r>
              <a:rPr lang="ar-DZ" b="1" dirty="0" smtClean="0"/>
              <a:t>،</a:t>
            </a:r>
            <a:r>
              <a:rPr lang="ar-SA" b="1" dirty="0" smtClean="0"/>
              <a:t> وكافة الأحكام المتعلقة </a:t>
            </a:r>
            <a:r>
              <a:rPr lang="ar-SA" b="1" dirty="0" err="1" smtClean="0"/>
              <a:t>بها</a:t>
            </a:r>
            <a:r>
              <a:rPr lang="ar-SA" b="1" dirty="0" smtClean="0"/>
              <a:t> من تحديد</a:t>
            </a:r>
            <a:r>
              <a:rPr lang="ar-DZ" b="1" dirty="0" smtClean="0"/>
              <a:t> </a:t>
            </a:r>
            <a:r>
              <a:rPr lang="ar-SA" b="1" dirty="0" smtClean="0"/>
              <a:t>لوعائها وربطها وكيفية تحصيلها، وغير ذلك من المسائل الفنية المتعلقة </a:t>
            </a:r>
            <a:r>
              <a:rPr lang="ar-SA" b="1" dirty="0" err="1" smtClean="0"/>
              <a:t>بها</a:t>
            </a:r>
            <a:r>
              <a:rPr lang="ar-SA" b="1" dirty="0" smtClean="0"/>
              <a:t> وذلك</a:t>
            </a:r>
            <a:r>
              <a:rPr lang="ar-DZ" b="1" dirty="0" smtClean="0"/>
              <a:t> </a:t>
            </a:r>
            <a:r>
              <a:rPr lang="ar-SA" b="1" dirty="0" smtClean="0"/>
              <a:t>حتى ينظم شئونه المالية بما يكفل أداءه لالتزاماته الضريبية.</a:t>
            </a:r>
            <a:endParaRPr lang="fr-FR" b="1" dirty="0"/>
          </a:p>
        </p:txBody>
      </p:sp>
      <p:sp>
        <p:nvSpPr>
          <p:cNvPr id="4" name="Espace réservé du numéro de diapositive 3"/>
          <p:cNvSpPr>
            <a:spLocks noGrp="1"/>
          </p:cNvSpPr>
          <p:nvPr>
            <p:ph type="sldNum" sz="quarter" idx="12"/>
          </p:nvPr>
        </p:nvSpPr>
        <p:spPr/>
        <p:txBody>
          <a:bodyPr/>
          <a:lstStyle/>
          <a:p>
            <a:fld id="{FC9C25CD-EBF1-42A0-99BB-DE66FAE18107}" type="slidenum">
              <a:rPr lang="fr-FR" smtClean="0"/>
              <a:pPr/>
              <a:t>19</a:t>
            </a:fld>
            <a:endParaRPr lang="fr-FR"/>
          </a:p>
        </p:txBody>
      </p:sp>
      <p:sp>
        <p:nvSpPr>
          <p:cNvPr id="5" name="Espace réservé du pied de page 4"/>
          <p:cNvSpPr>
            <a:spLocks noGrp="1"/>
          </p:cNvSpPr>
          <p:nvPr>
            <p:ph type="ftr" sz="quarter" idx="11"/>
          </p:nvPr>
        </p:nvSpPr>
        <p:spPr/>
        <p:txBody>
          <a:bodyPr/>
          <a:lstStyle/>
          <a:p>
            <a:r>
              <a:rPr lang="ar-SA" smtClean="0"/>
              <a:t>ماهية الضرائب وتنظيمها الفني</a:t>
            </a:r>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b="1" dirty="0" smtClean="0">
                <a:solidFill>
                  <a:srgbClr val="FF0000"/>
                </a:solidFill>
              </a:rPr>
              <a:t>تمهيد</a:t>
            </a:r>
            <a:endParaRPr lang="fr-FR" b="1" dirty="0">
              <a:solidFill>
                <a:srgbClr val="FF0000"/>
              </a:solidFill>
            </a:endParaRPr>
          </a:p>
        </p:txBody>
      </p:sp>
      <p:sp>
        <p:nvSpPr>
          <p:cNvPr id="3" name="Espace réservé du contenu 2"/>
          <p:cNvSpPr>
            <a:spLocks noGrp="1"/>
          </p:cNvSpPr>
          <p:nvPr>
            <p:ph idx="1"/>
          </p:nvPr>
        </p:nvSpPr>
        <p:spPr/>
        <p:txBody>
          <a:bodyPr/>
          <a:lstStyle/>
          <a:p>
            <a:pPr algn="r" rtl="1">
              <a:buNone/>
            </a:pPr>
            <a:r>
              <a:rPr lang="ar-DZ" b="1" dirty="0" smtClean="0"/>
              <a:t>يتضمن فرض الضرائب تحويلا إجباريا لمبلغ من النقود من المؤسسات والأفراد إلى الحكومة، ولدلك </a:t>
            </a:r>
            <a:r>
              <a:rPr lang="ar-SA" b="1" dirty="0" smtClean="0"/>
              <a:t>تشكل الضريبة في الوقت الحاضر أهم مورد من موارد الدولة، في نفس</a:t>
            </a:r>
            <a:r>
              <a:rPr lang="ar-DZ" b="1" dirty="0" smtClean="0"/>
              <a:t> </a:t>
            </a:r>
            <a:r>
              <a:rPr lang="ar-SA" b="1" dirty="0" smtClean="0"/>
              <a:t>الوقت فإنها تشكل أهم الأعباء المالية على الممولين.</a:t>
            </a:r>
            <a:r>
              <a:rPr lang="ar-DZ" b="1" dirty="0" smtClean="0"/>
              <a:t> </a:t>
            </a:r>
            <a:r>
              <a:rPr lang="ar-SA" b="1" dirty="0" smtClean="0"/>
              <a:t>وعلى ذلك يكون من الضروري مراعاة تنظيمها تنظيما فنيا</a:t>
            </a:r>
            <a:r>
              <a:rPr lang="ar-DZ" b="1" dirty="0" smtClean="0"/>
              <a:t> </a:t>
            </a:r>
            <a:r>
              <a:rPr lang="ar-SA" b="1" dirty="0" smtClean="0"/>
              <a:t>للتوفيق بين</a:t>
            </a:r>
            <a:r>
              <a:rPr lang="ar-DZ" b="1" dirty="0" smtClean="0"/>
              <a:t> </a:t>
            </a:r>
            <a:r>
              <a:rPr lang="ar-SA" b="1" dirty="0" smtClean="0"/>
              <a:t>مصلحة الخز</a:t>
            </a:r>
            <a:r>
              <a:rPr lang="ar-DZ" b="1" dirty="0" smtClean="0"/>
              <a:t>ي</a:t>
            </a:r>
            <a:r>
              <a:rPr lang="ar-SA" b="1" dirty="0" err="1" smtClean="0"/>
              <a:t>نة</a:t>
            </a:r>
            <a:r>
              <a:rPr lang="ar-SA" b="1" dirty="0" smtClean="0"/>
              <a:t> العامة وبين مصلحة الممولين، أي بين الحصيلة والعدالة</a:t>
            </a:r>
            <a:r>
              <a:rPr lang="ar-DZ" b="1" dirty="0" smtClean="0"/>
              <a:t>.</a:t>
            </a:r>
          </a:p>
        </p:txBody>
      </p:sp>
      <p:sp>
        <p:nvSpPr>
          <p:cNvPr id="4" name="Espace réservé du numéro de diapositive 3"/>
          <p:cNvSpPr>
            <a:spLocks noGrp="1"/>
          </p:cNvSpPr>
          <p:nvPr>
            <p:ph type="sldNum" sz="quarter" idx="12"/>
          </p:nvPr>
        </p:nvSpPr>
        <p:spPr/>
        <p:txBody>
          <a:bodyPr/>
          <a:lstStyle/>
          <a:p>
            <a:fld id="{FC9C25CD-EBF1-42A0-99BB-DE66FAE18107}" type="slidenum">
              <a:rPr lang="fr-FR" smtClean="0"/>
              <a:pPr/>
              <a:t>2</a:t>
            </a:fld>
            <a:endParaRPr lang="fr-FR"/>
          </a:p>
        </p:txBody>
      </p:sp>
      <p:sp>
        <p:nvSpPr>
          <p:cNvPr id="5" name="Espace réservé du pied de page 4"/>
          <p:cNvSpPr>
            <a:spLocks noGrp="1"/>
          </p:cNvSpPr>
          <p:nvPr>
            <p:ph type="ftr" sz="quarter" idx="11"/>
          </p:nvPr>
        </p:nvSpPr>
        <p:spPr/>
        <p:txBody>
          <a:bodyPr/>
          <a:lstStyle/>
          <a:p>
            <a:r>
              <a:rPr lang="ar-SA" smtClean="0"/>
              <a:t>ماهية الضرائب وتنظيمها الفني</a:t>
            </a:r>
            <a:endParaRPr lang="fr-F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sz="3600" b="1" dirty="0" smtClean="0">
                <a:solidFill>
                  <a:srgbClr val="FF0000"/>
                </a:solidFill>
              </a:rPr>
              <a:t>3-3- </a:t>
            </a:r>
            <a:r>
              <a:rPr lang="ar-SA" sz="3600" b="1" dirty="0" smtClean="0">
                <a:solidFill>
                  <a:srgbClr val="FF0000"/>
                </a:solidFill>
              </a:rPr>
              <a:t>قاعدة الملائمة</a:t>
            </a:r>
            <a:endParaRPr lang="fr-FR" sz="3600" dirty="0">
              <a:solidFill>
                <a:srgbClr val="FF0000"/>
              </a:solidFill>
            </a:endParaRPr>
          </a:p>
        </p:txBody>
      </p:sp>
      <p:sp>
        <p:nvSpPr>
          <p:cNvPr id="3" name="Espace réservé du contenu 2"/>
          <p:cNvSpPr>
            <a:spLocks noGrp="1"/>
          </p:cNvSpPr>
          <p:nvPr>
            <p:ph idx="1"/>
          </p:nvPr>
        </p:nvSpPr>
        <p:spPr>
          <a:xfrm>
            <a:off x="428596" y="1643050"/>
            <a:ext cx="8229600" cy="4525963"/>
          </a:xfrm>
        </p:spPr>
        <p:txBody>
          <a:bodyPr>
            <a:noAutofit/>
          </a:bodyPr>
          <a:lstStyle/>
          <a:p>
            <a:pPr algn="r" rtl="1">
              <a:buNone/>
            </a:pPr>
            <a:r>
              <a:rPr lang="ar-SA" b="1" dirty="0" smtClean="0"/>
              <a:t>وتعنى هذه القاعدة أن </a:t>
            </a:r>
            <a:r>
              <a:rPr lang="ar-DZ" b="1" dirty="0" smtClean="0"/>
              <a:t>كل </a:t>
            </a:r>
            <a:r>
              <a:rPr lang="ar-SA" b="1" dirty="0" smtClean="0"/>
              <a:t>ضريبة </a:t>
            </a:r>
            <a:r>
              <a:rPr lang="ar-DZ" b="1" dirty="0" smtClean="0"/>
              <a:t>يجب أن تجبى في أنسب الأوقات وبأسلوب التحصيل الأنسب للمكلف </a:t>
            </a:r>
            <a:r>
              <a:rPr lang="ar-DZ" b="1" dirty="0" err="1" smtClean="0"/>
              <a:t>بها</a:t>
            </a:r>
            <a:r>
              <a:rPr lang="ar-DZ" b="1" dirty="0" smtClean="0"/>
              <a:t> حتى تتجنب إزعاجه ويكون التكليف سهلا عليه. فأنسب الأوقات لدفع الضريبة هو وقت حصول المكلف </a:t>
            </a:r>
            <a:r>
              <a:rPr lang="ar-DZ" b="1" dirty="0" err="1" smtClean="0"/>
              <a:t>بها</a:t>
            </a:r>
            <a:r>
              <a:rPr lang="ar-DZ" b="1" dirty="0" smtClean="0"/>
              <a:t> على دخله، أما الأسلوب المناسب للتحصيل فيختلف باختلاف طبيعة المادة الخاضعة للضريبة، فبالنسبة للأجور والمرتبات هناك الاقتطاع من المنبع (نفس الأسلوب بالنسبة لدخل الأوراق المالية)، بالنسبة للأرباح التجارية والصناعية هناك التحصيل المباشر بناء على </a:t>
            </a:r>
            <a:r>
              <a:rPr lang="ar-DZ" b="1" dirty="0" err="1" smtClean="0"/>
              <a:t>الاقرارات</a:t>
            </a:r>
            <a:r>
              <a:rPr lang="ar-DZ" b="1" dirty="0" smtClean="0"/>
              <a:t> التي يدلي </a:t>
            </a:r>
            <a:r>
              <a:rPr lang="ar-DZ" b="1" dirty="0" err="1" smtClean="0"/>
              <a:t>بها</a:t>
            </a:r>
            <a:r>
              <a:rPr lang="ar-DZ" b="1" dirty="0" smtClean="0"/>
              <a:t> </a:t>
            </a:r>
            <a:r>
              <a:rPr lang="ar-DZ" b="1" dirty="0" err="1" smtClean="0"/>
              <a:t>أصاحابها</a:t>
            </a:r>
            <a:r>
              <a:rPr lang="ar-DZ" b="1" dirty="0" smtClean="0"/>
              <a:t>.</a:t>
            </a:r>
            <a:endParaRPr lang="fr-FR" b="1" dirty="0"/>
          </a:p>
        </p:txBody>
      </p:sp>
      <p:sp>
        <p:nvSpPr>
          <p:cNvPr id="4" name="Espace réservé du numéro de diapositive 3"/>
          <p:cNvSpPr>
            <a:spLocks noGrp="1"/>
          </p:cNvSpPr>
          <p:nvPr>
            <p:ph type="sldNum" sz="quarter" idx="12"/>
          </p:nvPr>
        </p:nvSpPr>
        <p:spPr/>
        <p:txBody>
          <a:bodyPr/>
          <a:lstStyle/>
          <a:p>
            <a:fld id="{FC9C25CD-EBF1-42A0-99BB-DE66FAE18107}" type="slidenum">
              <a:rPr lang="fr-FR" smtClean="0"/>
              <a:pPr/>
              <a:t>20</a:t>
            </a:fld>
            <a:endParaRPr lang="fr-FR"/>
          </a:p>
        </p:txBody>
      </p:sp>
      <p:sp>
        <p:nvSpPr>
          <p:cNvPr id="5" name="Espace réservé du pied de page 4"/>
          <p:cNvSpPr>
            <a:spLocks noGrp="1"/>
          </p:cNvSpPr>
          <p:nvPr>
            <p:ph type="ftr" sz="quarter" idx="11"/>
          </p:nvPr>
        </p:nvSpPr>
        <p:spPr/>
        <p:txBody>
          <a:bodyPr/>
          <a:lstStyle/>
          <a:p>
            <a:r>
              <a:rPr lang="ar-SA" smtClean="0"/>
              <a:t>ماهية الضرائب وتنظيمها الفني</a:t>
            </a:r>
            <a:endParaRPr lang="fr-F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3600" b="1" dirty="0" smtClean="0">
                <a:solidFill>
                  <a:srgbClr val="FF0000"/>
                </a:solidFill>
              </a:rPr>
              <a:t>3-4- </a:t>
            </a:r>
            <a:r>
              <a:rPr lang="ar-SA" sz="3600" b="1" dirty="0" smtClean="0">
                <a:solidFill>
                  <a:srgbClr val="FF0000"/>
                </a:solidFill>
              </a:rPr>
              <a:t>قاعدة الاقتصاد</a:t>
            </a:r>
            <a:endParaRPr lang="fr-FR" sz="3600" dirty="0">
              <a:solidFill>
                <a:srgbClr val="FF0000"/>
              </a:solidFill>
            </a:endParaRPr>
          </a:p>
        </p:txBody>
      </p:sp>
      <p:sp>
        <p:nvSpPr>
          <p:cNvPr id="3" name="Espace réservé du contenu 2"/>
          <p:cNvSpPr>
            <a:spLocks noGrp="1"/>
          </p:cNvSpPr>
          <p:nvPr>
            <p:ph idx="1"/>
          </p:nvPr>
        </p:nvSpPr>
        <p:spPr/>
        <p:txBody>
          <a:bodyPr>
            <a:noAutofit/>
          </a:bodyPr>
          <a:lstStyle/>
          <a:p>
            <a:pPr algn="r" rtl="1">
              <a:buNone/>
            </a:pPr>
            <a:r>
              <a:rPr lang="ar-SA" b="1" dirty="0" smtClean="0"/>
              <a:t>وتعنى هذه القاعدة ضرورة الاقتصاد في نفقات جباية الضرائب، أي تنظيم</a:t>
            </a:r>
            <a:r>
              <a:rPr lang="ar-DZ" b="1" dirty="0" smtClean="0"/>
              <a:t> </a:t>
            </a:r>
            <a:r>
              <a:rPr lang="ar-SA" b="1" dirty="0" smtClean="0"/>
              <a:t>كل ضريبة بحيث لا </a:t>
            </a:r>
            <a:r>
              <a:rPr lang="ar-DZ" b="1" dirty="0" smtClean="0"/>
              <a:t>ت</a:t>
            </a:r>
            <a:r>
              <a:rPr lang="ar-SA" b="1" dirty="0" smtClean="0"/>
              <a:t>زيد </a:t>
            </a:r>
            <a:r>
              <a:rPr lang="ar-DZ" b="1" dirty="0" smtClean="0"/>
              <a:t>تكلفة جبايتها </a:t>
            </a:r>
            <a:r>
              <a:rPr lang="ar-SA" b="1" dirty="0" smtClean="0"/>
              <a:t>عما يدخل الخزانة العامة</a:t>
            </a:r>
            <a:r>
              <a:rPr lang="ar-DZ" b="1" dirty="0" smtClean="0"/>
              <a:t>، بمعنى تحمل </a:t>
            </a:r>
            <a:r>
              <a:rPr lang="ar-SA" b="1" dirty="0" smtClean="0"/>
              <a:t>أقل</a:t>
            </a:r>
            <a:r>
              <a:rPr lang="ar-DZ" b="1" dirty="0" smtClean="0"/>
              <a:t> نفقة</a:t>
            </a:r>
            <a:r>
              <a:rPr lang="ar-SA" b="1" dirty="0" smtClean="0"/>
              <a:t> </a:t>
            </a:r>
            <a:r>
              <a:rPr lang="ar-DZ" b="1" dirty="0" smtClean="0"/>
              <a:t>جباية </a:t>
            </a:r>
            <a:r>
              <a:rPr lang="ar-SA" b="1" dirty="0" smtClean="0"/>
              <a:t>ممكن</a:t>
            </a:r>
            <a:r>
              <a:rPr lang="ar-DZ" b="1" dirty="0" smtClean="0"/>
              <a:t>ة بحيث يتضاءل معها الفرق بين ما يدفعه المكلفون وما </a:t>
            </a:r>
            <a:r>
              <a:rPr lang="ar-SA" b="1" dirty="0" smtClean="0"/>
              <a:t>يدخل خزانة </a:t>
            </a:r>
            <a:r>
              <a:rPr lang="ar-DZ" b="1" dirty="0" smtClean="0"/>
              <a:t>الدولة، فكل زيادة في تكلفة الجباية تؤدي إلى تحميل المكلفين بعبء لا يقابله زيادة في الإيرادات العامة</a:t>
            </a:r>
            <a:r>
              <a:rPr lang="ar-SA" b="1" dirty="0" smtClean="0"/>
              <a:t>.</a:t>
            </a:r>
          </a:p>
          <a:p>
            <a:pPr algn="r" rtl="1">
              <a:buNone/>
            </a:pPr>
            <a:r>
              <a:rPr lang="ar-SA" b="1" dirty="0" smtClean="0"/>
              <a:t>ومعنى ذلك ألا يقوم بجباية الضرائب عدد كبير من الموظفين الذين تعتبر</a:t>
            </a:r>
            <a:r>
              <a:rPr lang="ar-DZ" b="1" dirty="0" smtClean="0"/>
              <a:t> </a:t>
            </a:r>
            <a:r>
              <a:rPr lang="ar-SA" b="1" dirty="0" smtClean="0"/>
              <a:t>أجورهم جزءاً </a:t>
            </a:r>
            <a:r>
              <a:rPr lang="ar-DZ" b="1" dirty="0" smtClean="0"/>
              <a:t>معتبرا </a:t>
            </a:r>
            <a:r>
              <a:rPr lang="ar-SA" b="1" dirty="0" smtClean="0"/>
              <a:t>من </a:t>
            </a:r>
            <a:r>
              <a:rPr lang="ar-DZ" b="1" dirty="0" smtClean="0"/>
              <a:t>حصيلة </a:t>
            </a:r>
            <a:r>
              <a:rPr lang="ar-SA" b="1" dirty="0" smtClean="0"/>
              <a:t>الضريبة، وبالتالي يشكل تشغيلهم ضريبة إضافية على الممولين</a:t>
            </a:r>
            <a:r>
              <a:rPr lang="ar-DZ" b="1" dirty="0" smtClean="0"/>
              <a:t>.</a:t>
            </a:r>
            <a:endParaRPr lang="fr-FR" b="1" dirty="0"/>
          </a:p>
        </p:txBody>
      </p:sp>
      <p:sp>
        <p:nvSpPr>
          <p:cNvPr id="4" name="Espace réservé du numéro de diapositive 3"/>
          <p:cNvSpPr>
            <a:spLocks noGrp="1"/>
          </p:cNvSpPr>
          <p:nvPr>
            <p:ph type="sldNum" sz="quarter" idx="12"/>
          </p:nvPr>
        </p:nvSpPr>
        <p:spPr/>
        <p:txBody>
          <a:bodyPr/>
          <a:lstStyle/>
          <a:p>
            <a:fld id="{FC9C25CD-EBF1-42A0-99BB-DE66FAE18107}" type="slidenum">
              <a:rPr lang="fr-FR" smtClean="0"/>
              <a:pPr/>
              <a:t>21</a:t>
            </a:fld>
            <a:endParaRPr lang="fr-F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b="1" dirty="0" smtClean="0">
                <a:solidFill>
                  <a:srgbClr val="FF0000"/>
                </a:solidFill>
              </a:rPr>
              <a:t>ثانيا: </a:t>
            </a:r>
            <a:r>
              <a:rPr lang="ar-SA" b="1" dirty="0" smtClean="0">
                <a:solidFill>
                  <a:srgbClr val="FF0000"/>
                </a:solidFill>
              </a:rPr>
              <a:t>التنظيم الفني للضريبة</a:t>
            </a:r>
            <a:endParaRPr lang="fr-FR" dirty="0">
              <a:solidFill>
                <a:srgbClr val="FF0000"/>
              </a:solidFill>
            </a:endParaRPr>
          </a:p>
        </p:txBody>
      </p:sp>
      <p:sp>
        <p:nvSpPr>
          <p:cNvPr id="3" name="Espace réservé du contenu 2"/>
          <p:cNvSpPr>
            <a:spLocks noGrp="1"/>
          </p:cNvSpPr>
          <p:nvPr>
            <p:ph idx="1"/>
          </p:nvPr>
        </p:nvSpPr>
        <p:spPr/>
        <p:txBody>
          <a:bodyPr>
            <a:normAutofit/>
          </a:bodyPr>
          <a:lstStyle/>
          <a:p>
            <a:pPr algn="r" rtl="1">
              <a:buNone/>
            </a:pPr>
            <a:r>
              <a:rPr lang="ar-SA" b="1" dirty="0" smtClean="0"/>
              <a:t>يقصد بالتنظيم الفني للضريبة، تحديد الأوضاع والإجراءات الفنية المتعلقة</a:t>
            </a:r>
            <a:r>
              <a:rPr lang="ar-DZ" b="1" dirty="0" smtClean="0"/>
              <a:t> </a:t>
            </a:r>
            <a:r>
              <a:rPr lang="ar-SA" b="1" dirty="0" smtClean="0"/>
              <a:t>بفرض الضريبة وتحصيلها، وبذلك يتجه هذا التنظيم إلى معالجة المسائل التالية:</a:t>
            </a:r>
          </a:p>
          <a:p>
            <a:pPr algn="r" rtl="1"/>
            <a:r>
              <a:rPr lang="ar-SA" b="1" dirty="0" smtClean="0"/>
              <a:t>اختيار المادة </a:t>
            </a:r>
            <a:r>
              <a:rPr lang="ar-DZ" b="1" dirty="0" smtClean="0"/>
              <a:t>أو </a:t>
            </a:r>
            <a:r>
              <a:rPr lang="ar-SA" b="1" dirty="0" smtClean="0"/>
              <a:t>الوعاء الذي تفرض عليه الضريبة.</a:t>
            </a:r>
          </a:p>
          <a:p>
            <a:pPr algn="r" rtl="1"/>
            <a:r>
              <a:rPr lang="ar-SA" b="1" dirty="0" smtClean="0"/>
              <a:t>تحديد السعر الذي تفرض </a:t>
            </a:r>
            <a:r>
              <a:rPr lang="ar-SA" b="1" dirty="0" err="1" smtClean="0"/>
              <a:t>به</a:t>
            </a:r>
            <a:r>
              <a:rPr lang="ar-SA" b="1" dirty="0" smtClean="0"/>
              <a:t>.</a:t>
            </a:r>
          </a:p>
          <a:p>
            <a:pPr algn="r" rtl="1"/>
            <a:r>
              <a:rPr lang="ar-SA" b="1" dirty="0" smtClean="0"/>
              <a:t>قياس موضوع الضريبة أي تقدير هذا الوعاء.</a:t>
            </a:r>
          </a:p>
        </p:txBody>
      </p:sp>
      <p:sp>
        <p:nvSpPr>
          <p:cNvPr id="4" name="Espace réservé du numéro de diapositive 3"/>
          <p:cNvSpPr>
            <a:spLocks noGrp="1"/>
          </p:cNvSpPr>
          <p:nvPr>
            <p:ph type="sldNum" sz="quarter" idx="12"/>
          </p:nvPr>
        </p:nvSpPr>
        <p:spPr/>
        <p:txBody>
          <a:bodyPr/>
          <a:lstStyle/>
          <a:p>
            <a:fld id="{FC9C25CD-EBF1-42A0-99BB-DE66FAE18107}" type="slidenum">
              <a:rPr lang="fr-FR" smtClean="0"/>
              <a:pPr/>
              <a:t>22</a:t>
            </a:fld>
            <a:endParaRPr lang="fr-FR"/>
          </a:p>
        </p:txBody>
      </p:sp>
      <p:sp>
        <p:nvSpPr>
          <p:cNvPr id="5" name="Espace réservé du pied de page 4"/>
          <p:cNvSpPr>
            <a:spLocks noGrp="1"/>
          </p:cNvSpPr>
          <p:nvPr>
            <p:ph type="ftr" sz="quarter" idx="11"/>
          </p:nvPr>
        </p:nvSpPr>
        <p:spPr/>
        <p:txBody>
          <a:bodyPr/>
          <a:lstStyle/>
          <a:p>
            <a:r>
              <a:rPr lang="ar-SA" smtClean="0"/>
              <a:t>ماهية الضرائب وتنظيمها الفني</a:t>
            </a:r>
            <a:endParaRPr lang="fr-F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4000" b="1" dirty="0" smtClean="0">
                <a:solidFill>
                  <a:srgbClr val="FF0000"/>
                </a:solidFill>
              </a:rPr>
              <a:t>1) اختيار</a:t>
            </a:r>
            <a:r>
              <a:rPr lang="ar-DZ" sz="4000" dirty="0" smtClean="0"/>
              <a:t> </a:t>
            </a:r>
            <a:r>
              <a:rPr lang="ar-SA" sz="4000" b="1" dirty="0" smtClean="0">
                <a:solidFill>
                  <a:srgbClr val="FF0000"/>
                </a:solidFill>
              </a:rPr>
              <a:t>وعاء الضريبة</a:t>
            </a:r>
            <a:endParaRPr lang="fr-FR" sz="4000" dirty="0"/>
          </a:p>
        </p:txBody>
      </p:sp>
      <p:sp>
        <p:nvSpPr>
          <p:cNvPr id="3" name="Espace réservé du contenu 2"/>
          <p:cNvSpPr>
            <a:spLocks noGrp="1"/>
          </p:cNvSpPr>
          <p:nvPr>
            <p:ph idx="1"/>
          </p:nvPr>
        </p:nvSpPr>
        <p:spPr/>
        <p:txBody>
          <a:bodyPr>
            <a:normAutofit lnSpcReduction="10000"/>
          </a:bodyPr>
          <a:lstStyle/>
          <a:p>
            <a:pPr algn="r" rtl="1">
              <a:buNone/>
            </a:pPr>
            <a:r>
              <a:rPr lang="ar-SA" b="1" dirty="0" smtClean="0"/>
              <a:t>ويقصد بوعاء الضريبة الموضوع الذي تفرض عليه الضريبة أو المادة</a:t>
            </a:r>
            <a:r>
              <a:rPr lang="ar-DZ" b="1" dirty="0" smtClean="0"/>
              <a:t> </a:t>
            </a:r>
            <a:r>
              <a:rPr lang="ar-SA" b="1" dirty="0" smtClean="0"/>
              <a:t>التي تفرض عليها من دخل أو </a:t>
            </a:r>
            <a:r>
              <a:rPr lang="ar-DZ" b="1" dirty="0" smtClean="0"/>
              <a:t>رأس مال</a:t>
            </a:r>
            <a:r>
              <a:rPr lang="ar-SA" b="1" dirty="0" smtClean="0"/>
              <a:t> أو غيره، </a:t>
            </a:r>
            <a:r>
              <a:rPr lang="ar-DZ" b="1" dirty="0" smtClean="0"/>
              <a:t>و</a:t>
            </a:r>
            <a:r>
              <a:rPr lang="ar-SA" b="1" dirty="0" smtClean="0"/>
              <a:t>تثير الدراسة في وعاء الضريبة </a:t>
            </a:r>
            <a:r>
              <a:rPr lang="ar-DZ" b="1" dirty="0" smtClean="0"/>
              <a:t>عدة </a:t>
            </a:r>
            <a:r>
              <a:rPr lang="ar-SA" b="1" dirty="0" smtClean="0"/>
              <a:t>مسائل يجب الاختيار والمفاضلة بينها</a:t>
            </a:r>
            <a:r>
              <a:rPr lang="ar-DZ" b="1" dirty="0" smtClean="0"/>
              <a:t>، </a:t>
            </a:r>
            <a:r>
              <a:rPr lang="ar-SA" b="1" dirty="0" smtClean="0"/>
              <a:t>منها</a:t>
            </a:r>
            <a:r>
              <a:rPr lang="ar-DZ" b="1" dirty="0" smtClean="0"/>
              <a:t>:</a:t>
            </a:r>
            <a:r>
              <a:rPr lang="ar-SA" b="1" dirty="0" smtClean="0"/>
              <a:t> الاختيار بين</a:t>
            </a:r>
            <a:r>
              <a:rPr lang="ar-DZ" b="1" dirty="0" smtClean="0"/>
              <a:t> </a:t>
            </a:r>
            <a:r>
              <a:rPr lang="ar-SA" b="1" dirty="0" smtClean="0"/>
              <a:t>الضرائب على الأشخاص والضرائب على الأموال</a:t>
            </a:r>
            <a:r>
              <a:rPr lang="ar-DZ" b="1" dirty="0" smtClean="0"/>
              <a:t> (</a:t>
            </a:r>
            <a:r>
              <a:rPr lang="ar-SA" b="1" dirty="0" smtClean="0"/>
              <a:t>الثروة</a:t>
            </a:r>
            <a:r>
              <a:rPr lang="ar-DZ" b="1" dirty="0" smtClean="0"/>
              <a:t>)</a:t>
            </a:r>
            <a:r>
              <a:rPr lang="ar-SA" b="1" dirty="0" smtClean="0"/>
              <a:t>، فرض الضريبة على موضوع</a:t>
            </a:r>
            <a:r>
              <a:rPr lang="ar-DZ" b="1" dirty="0" smtClean="0"/>
              <a:t> </a:t>
            </a:r>
            <a:r>
              <a:rPr lang="ar-SA" b="1" dirty="0" smtClean="0"/>
              <a:t>واحد أو على مواد متعددة</a:t>
            </a:r>
            <a:r>
              <a:rPr lang="ar-DZ" b="1" dirty="0" smtClean="0"/>
              <a:t>،</a:t>
            </a:r>
            <a:r>
              <a:rPr lang="ar-SA" b="1" dirty="0" smtClean="0"/>
              <a:t> أو فرضها بطريقة مباشرة على الثروة أو على المظاهر</a:t>
            </a:r>
            <a:r>
              <a:rPr lang="ar-DZ" b="1" dirty="0" smtClean="0"/>
              <a:t> </a:t>
            </a:r>
            <a:r>
              <a:rPr lang="ar-SA" b="1" dirty="0" smtClean="0"/>
              <a:t>الخارجية لهذه الثروة لدى تداولها، كما يثير أيضا دراسة الاختيار بين الضرائب</a:t>
            </a:r>
            <a:r>
              <a:rPr lang="ar-DZ" b="1" dirty="0" smtClean="0"/>
              <a:t> </a:t>
            </a:r>
            <a:r>
              <a:rPr lang="ar-SA" b="1" dirty="0" smtClean="0"/>
              <a:t>على الدخل أو الضرائب على رأس المال أو على الإنفاق والتصرفات</a:t>
            </a:r>
            <a:r>
              <a:rPr lang="ar-DZ" b="1" dirty="0" smtClean="0"/>
              <a:t>.</a:t>
            </a:r>
            <a:endParaRPr lang="fr-FR" b="1" dirty="0"/>
          </a:p>
        </p:txBody>
      </p:sp>
      <p:sp>
        <p:nvSpPr>
          <p:cNvPr id="4" name="Espace réservé du pied de page 3"/>
          <p:cNvSpPr>
            <a:spLocks noGrp="1"/>
          </p:cNvSpPr>
          <p:nvPr>
            <p:ph type="ftr" sz="quarter" idx="11"/>
          </p:nvPr>
        </p:nvSpPr>
        <p:spPr/>
        <p:txBody>
          <a:bodyPr/>
          <a:lstStyle/>
          <a:p>
            <a:r>
              <a:rPr lang="ar-SA" smtClean="0"/>
              <a:t>ماهية الضرائب وتنظيمها الفني</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23</a:t>
            </a:fld>
            <a:endParaRPr lang="fr-F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3600" b="1" dirty="0" smtClean="0">
                <a:solidFill>
                  <a:srgbClr val="FF0000"/>
                </a:solidFill>
              </a:rPr>
              <a:t>1-1- </a:t>
            </a:r>
            <a:r>
              <a:rPr lang="ar-SA" sz="3600" b="1" dirty="0" smtClean="0">
                <a:solidFill>
                  <a:srgbClr val="FF0000"/>
                </a:solidFill>
              </a:rPr>
              <a:t>الضريبة على الأشخاص والضريبة على الأموال</a:t>
            </a:r>
            <a:endParaRPr lang="fr-FR" sz="3600" dirty="0">
              <a:solidFill>
                <a:srgbClr val="FF0000"/>
              </a:solidFill>
            </a:endParaRPr>
          </a:p>
        </p:txBody>
      </p:sp>
      <p:sp>
        <p:nvSpPr>
          <p:cNvPr id="3" name="Espace réservé du contenu 2"/>
          <p:cNvSpPr>
            <a:spLocks noGrp="1"/>
          </p:cNvSpPr>
          <p:nvPr>
            <p:ph idx="1"/>
          </p:nvPr>
        </p:nvSpPr>
        <p:spPr>
          <a:xfrm>
            <a:off x="457200" y="1500174"/>
            <a:ext cx="8229600" cy="4525963"/>
          </a:xfrm>
        </p:spPr>
        <p:txBody>
          <a:bodyPr>
            <a:noAutofit/>
          </a:bodyPr>
          <a:lstStyle/>
          <a:p>
            <a:pPr algn="r" rtl="1">
              <a:buNone/>
            </a:pPr>
            <a:r>
              <a:rPr lang="ar-SA" b="1" dirty="0" smtClean="0"/>
              <a:t>من البديهي أن الأشخاص هم الذين يقومون بدفع الضريبة ولكن ليس هذا</a:t>
            </a:r>
            <a:r>
              <a:rPr lang="ar-DZ" b="1" dirty="0" smtClean="0"/>
              <a:t> </a:t>
            </a:r>
            <a:r>
              <a:rPr lang="ar-SA" b="1" dirty="0" smtClean="0"/>
              <a:t>هو المعنى المقصود من الضريبة على الأشخاص، بل إن هذا المعنى يتعلق بالمادة</a:t>
            </a:r>
            <a:r>
              <a:rPr lang="ar-DZ" b="1" dirty="0" smtClean="0"/>
              <a:t> </a:t>
            </a:r>
            <a:r>
              <a:rPr lang="ar-SA" b="1" dirty="0" smtClean="0"/>
              <a:t>التي تفرض عليها الضريبة، وه</a:t>
            </a:r>
            <a:r>
              <a:rPr lang="ar-DZ" b="1" dirty="0" smtClean="0"/>
              <a:t>ي</a:t>
            </a:r>
            <a:r>
              <a:rPr lang="ar-SA" b="1" dirty="0" smtClean="0"/>
              <a:t> هنا الشخص ذاته ولذا تسمى</a:t>
            </a:r>
            <a:r>
              <a:rPr lang="ar-DZ" b="1" dirty="0" smtClean="0"/>
              <a:t> </a:t>
            </a:r>
            <a:r>
              <a:rPr lang="ar-SA" b="1" dirty="0" smtClean="0"/>
              <a:t>ضريبة على الأشخاص، والضريبة على الأموال هي الضريبة التي تفرض على</a:t>
            </a:r>
            <a:r>
              <a:rPr lang="ar-DZ" b="1" dirty="0" smtClean="0"/>
              <a:t> </a:t>
            </a:r>
            <a:r>
              <a:rPr lang="ar-SA" b="1" dirty="0" smtClean="0"/>
              <a:t>الأموال التي يملكها الأشخاص</a:t>
            </a:r>
            <a:r>
              <a:rPr lang="ar-DZ" b="1" dirty="0" smtClean="0"/>
              <a:t>. </a:t>
            </a:r>
            <a:r>
              <a:rPr lang="ar-SA" b="1" dirty="0" smtClean="0"/>
              <a:t>إذن فالمقصود بالضرائب على الأشخاص تلك</a:t>
            </a:r>
            <a:r>
              <a:rPr lang="ar-DZ" b="1" dirty="0" smtClean="0"/>
              <a:t> </a:t>
            </a:r>
            <a:r>
              <a:rPr lang="ar-SA" b="1" dirty="0" smtClean="0"/>
              <a:t>الضرائب التي تفرض على الأشخاص بحكم وجودهم في إقليم الدولة، وقد كانت</a:t>
            </a:r>
            <a:r>
              <a:rPr lang="ar-DZ" b="1" dirty="0" smtClean="0"/>
              <a:t> </a:t>
            </a:r>
            <a:r>
              <a:rPr lang="ar-SA" b="1" dirty="0" smtClean="0"/>
              <a:t>تعرف قديما بضريبة الرؤوس وكانت تفرض بطريقة موحدة على جميع</a:t>
            </a:r>
            <a:r>
              <a:rPr lang="ar-DZ" b="1" dirty="0" smtClean="0"/>
              <a:t> </a:t>
            </a:r>
            <a:r>
              <a:rPr lang="ar-SA" b="1" dirty="0" smtClean="0"/>
              <a:t>الأفراد، أو بطريقة </a:t>
            </a:r>
            <a:r>
              <a:rPr lang="ar-SA" b="1" dirty="0" err="1" smtClean="0"/>
              <a:t>م</a:t>
            </a:r>
            <a:r>
              <a:rPr lang="ar-DZ" b="1" dirty="0" smtClean="0"/>
              <a:t>ت</a:t>
            </a:r>
            <a:r>
              <a:rPr lang="ar-SA" b="1" dirty="0" smtClean="0"/>
              <a:t>درجة حسب الطبقة التي ينتمي إليها الفرد</a:t>
            </a:r>
            <a:r>
              <a:rPr lang="ar-DZ" b="1" dirty="0" smtClean="0"/>
              <a:t>.</a:t>
            </a:r>
            <a:endParaRPr lang="fr-FR" b="1" dirty="0"/>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24</a:t>
            </a:fld>
            <a:endParaRPr lang="fr-F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r" rtl="1">
              <a:buNone/>
            </a:pPr>
            <a:r>
              <a:rPr lang="ar-SA" b="1" dirty="0" smtClean="0"/>
              <a:t>ونظرا لعدم </a:t>
            </a:r>
            <a:r>
              <a:rPr lang="ar-SA" b="1" dirty="0" err="1" smtClean="0"/>
              <a:t>عدال</a:t>
            </a:r>
            <a:r>
              <a:rPr lang="ar-DZ" b="1" dirty="0" smtClean="0"/>
              <a:t>ة </a:t>
            </a:r>
            <a:r>
              <a:rPr lang="ar-SA" b="1" dirty="0" smtClean="0"/>
              <a:t>نظام</a:t>
            </a:r>
            <a:r>
              <a:rPr lang="ar-DZ" b="1" dirty="0" smtClean="0"/>
              <a:t> </a:t>
            </a:r>
            <a:r>
              <a:rPr lang="ar-SA" b="1" dirty="0" smtClean="0"/>
              <a:t>الضر</a:t>
            </a:r>
            <a:r>
              <a:rPr lang="ar-DZ" b="1" dirty="0" err="1" smtClean="0"/>
              <a:t>ائ</a:t>
            </a:r>
            <a:r>
              <a:rPr lang="ar-SA" b="1" dirty="0" smtClean="0"/>
              <a:t>ب</a:t>
            </a:r>
            <a:r>
              <a:rPr lang="ar-DZ" b="1" dirty="0" smtClean="0"/>
              <a:t> على</a:t>
            </a:r>
            <a:r>
              <a:rPr lang="ar-SA" b="1" dirty="0" smtClean="0"/>
              <a:t> الأشخاص </a:t>
            </a:r>
            <a:r>
              <a:rPr lang="ar-DZ" b="1" dirty="0" smtClean="0"/>
              <a:t>كونه لا يراعي المقدرة </a:t>
            </a:r>
            <a:r>
              <a:rPr lang="ar-DZ" b="1" dirty="0" err="1" smtClean="0"/>
              <a:t>التكليفية</a:t>
            </a:r>
            <a:r>
              <a:rPr lang="ar-DZ" b="1" dirty="0" smtClean="0"/>
              <a:t> للمولين، فقد</a:t>
            </a:r>
            <a:r>
              <a:rPr lang="ar-SA" b="1" dirty="0" smtClean="0"/>
              <a:t> اتجهت الدول إلى الأخذ بالضرائب على الأموال </a:t>
            </a:r>
            <a:r>
              <a:rPr lang="ar-DZ" b="1" dirty="0" smtClean="0"/>
              <a:t>(</a:t>
            </a:r>
            <a:r>
              <a:rPr lang="ar-SA" b="1" dirty="0" smtClean="0"/>
              <a:t>على </a:t>
            </a:r>
            <a:r>
              <a:rPr lang="ar-DZ" b="1" dirty="0" smtClean="0"/>
              <a:t>الثروات) </a:t>
            </a:r>
            <a:r>
              <a:rPr lang="ar-SA" b="1" dirty="0" smtClean="0"/>
              <a:t>وحدها دون </a:t>
            </a:r>
            <a:r>
              <a:rPr lang="ar-DZ" b="1" dirty="0" smtClean="0"/>
              <a:t>الضرائب على </a:t>
            </a:r>
            <a:r>
              <a:rPr lang="ar-SA" b="1" dirty="0" smtClean="0"/>
              <a:t>الأفراد</a:t>
            </a:r>
            <a:r>
              <a:rPr lang="ar-DZ" b="1" dirty="0" smtClean="0"/>
              <a:t> </a:t>
            </a:r>
            <a:r>
              <a:rPr lang="ar-SA" b="1" dirty="0" smtClean="0"/>
              <a:t>في أنظمتها الضريبية</a:t>
            </a:r>
            <a:r>
              <a:rPr lang="ar-DZ" b="1" dirty="0" smtClean="0"/>
              <a:t>. </a:t>
            </a:r>
            <a:r>
              <a:rPr lang="ar-SA" b="1" dirty="0" smtClean="0"/>
              <a:t>وعلى هذا النحو أصبحت الضرائب</a:t>
            </a:r>
            <a:r>
              <a:rPr lang="ar-DZ" b="1" dirty="0" smtClean="0"/>
              <a:t> </a:t>
            </a:r>
            <a:r>
              <a:rPr lang="ar-SA" b="1" dirty="0" smtClean="0"/>
              <a:t>على الأموال هي الأساس في تكليف المواطنين بالمشاركة في تحمل الأعباء العامة</a:t>
            </a:r>
            <a:r>
              <a:rPr lang="ar-DZ" b="1" dirty="0" smtClean="0"/>
              <a:t>. </a:t>
            </a:r>
            <a:r>
              <a:rPr lang="ar-SA" b="1" dirty="0" smtClean="0"/>
              <a:t>وتعتبر الثروة هي وعاء الضريبة في النظم المالية المعاصرة وفي نطاق الضرائب على</a:t>
            </a:r>
            <a:r>
              <a:rPr lang="ar-DZ" b="1" dirty="0" smtClean="0"/>
              <a:t> </a:t>
            </a:r>
            <a:r>
              <a:rPr lang="ar-SA" b="1" dirty="0" smtClean="0"/>
              <a:t>الأموال قد تفرض الضريبة على رأس المال أو على الدخل</a:t>
            </a:r>
            <a:r>
              <a:rPr lang="ar-DZ" b="1" dirty="0" smtClean="0"/>
              <a:t>.</a:t>
            </a:r>
            <a:endParaRPr lang="fr-FR" b="1" dirty="0"/>
          </a:p>
        </p:txBody>
      </p:sp>
      <p:sp>
        <p:nvSpPr>
          <p:cNvPr id="4" name="Espace réservé du pied de page 3"/>
          <p:cNvSpPr>
            <a:spLocks noGrp="1"/>
          </p:cNvSpPr>
          <p:nvPr>
            <p:ph type="ftr" sz="quarter" idx="11"/>
          </p:nvPr>
        </p:nvSpPr>
        <p:spPr/>
        <p:txBody>
          <a:bodyPr/>
          <a:lstStyle/>
          <a:p>
            <a:r>
              <a:rPr lang="ar-SA" smtClean="0"/>
              <a:t>ماهية الضرائب وتنظيمها الفني</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25</a:t>
            </a:fld>
            <a:endParaRPr lang="fr-F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r" rtl="1">
              <a:buNone/>
            </a:pPr>
            <a:r>
              <a:rPr lang="ar-SA" b="1" dirty="0" smtClean="0"/>
              <a:t>ويقصد برأس المال مجموع ما</a:t>
            </a:r>
            <a:r>
              <a:rPr lang="ar-DZ" b="1" dirty="0" smtClean="0"/>
              <a:t> </a:t>
            </a:r>
            <a:r>
              <a:rPr lang="ar-SA" b="1" dirty="0" smtClean="0"/>
              <a:t>يملكه الفرد من قيم استعمال في لحظة معينة يستوي في ذلك أن تأخذ الشكل العيني</a:t>
            </a:r>
            <a:r>
              <a:rPr lang="ar-DZ" b="1" dirty="0" smtClean="0"/>
              <a:t> </a:t>
            </a:r>
            <a:r>
              <a:rPr lang="ar-SA" b="1" dirty="0" smtClean="0"/>
              <a:t>كأرض أو </a:t>
            </a:r>
            <a:r>
              <a:rPr lang="ar-DZ" b="1" dirty="0" smtClean="0"/>
              <a:t>مبان </a:t>
            </a:r>
            <a:r>
              <a:rPr lang="ar-SA" b="1" dirty="0" smtClean="0"/>
              <a:t>أو سلع إنتاجية أو سلع استهلاكية أو أدوات مالية (أسهم،</a:t>
            </a:r>
            <a:r>
              <a:rPr lang="ar-DZ" b="1" dirty="0" smtClean="0"/>
              <a:t> </a:t>
            </a:r>
            <a:r>
              <a:rPr lang="ar-SA" b="1" dirty="0" smtClean="0"/>
              <a:t>سندات) أو </a:t>
            </a:r>
            <a:r>
              <a:rPr lang="ar-DZ" b="1" dirty="0" smtClean="0"/>
              <a:t>مبلغ</a:t>
            </a:r>
            <a:r>
              <a:rPr lang="ar-SA" b="1" dirty="0" smtClean="0"/>
              <a:t> من النقود . </a:t>
            </a:r>
            <a:r>
              <a:rPr lang="ar-DZ" b="1" dirty="0" smtClean="0"/>
              <a:t>بينما </a:t>
            </a:r>
            <a:r>
              <a:rPr lang="ar-SA" b="1" dirty="0" smtClean="0"/>
              <a:t>يقصد بالدخل ما يحصل عليه بصفة دورية على نحو مستمر من مصدر معين قد</a:t>
            </a:r>
            <a:r>
              <a:rPr lang="ar-DZ" b="1" dirty="0" smtClean="0"/>
              <a:t> </a:t>
            </a:r>
            <a:r>
              <a:rPr lang="ar-SA" b="1" dirty="0" smtClean="0"/>
              <a:t>يتمثل في ملكيته لوسائل الإنتاج أو في عمله أو فيهما معا</a:t>
            </a:r>
            <a:r>
              <a:rPr lang="ar-DZ" b="1" dirty="0" smtClean="0"/>
              <a:t>.</a:t>
            </a:r>
            <a:endParaRPr lang="fr-FR" b="1" dirty="0"/>
          </a:p>
        </p:txBody>
      </p:sp>
      <p:sp>
        <p:nvSpPr>
          <p:cNvPr id="4" name="Espace réservé du pied de page 3"/>
          <p:cNvSpPr>
            <a:spLocks noGrp="1"/>
          </p:cNvSpPr>
          <p:nvPr>
            <p:ph type="ftr" sz="quarter" idx="11"/>
          </p:nvPr>
        </p:nvSpPr>
        <p:spPr/>
        <p:txBody>
          <a:bodyPr/>
          <a:lstStyle/>
          <a:p>
            <a:r>
              <a:rPr lang="ar-SA" smtClean="0"/>
              <a:t>ماهية الضرائب وتنظيمها الفني</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26</a:t>
            </a:fld>
            <a:endParaRPr lang="fr-F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4000" b="1" dirty="0" smtClean="0">
                <a:solidFill>
                  <a:srgbClr val="FF0000"/>
                </a:solidFill>
              </a:rPr>
              <a:t>1-2- </a:t>
            </a:r>
            <a:r>
              <a:rPr lang="ar-SA" sz="4000" b="1" dirty="0" smtClean="0">
                <a:solidFill>
                  <a:srgbClr val="FF0000"/>
                </a:solidFill>
              </a:rPr>
              <a:t>الضريبة الواحدة </a:t>
            </a:r>
            <a:r>
              <a:rPr lang="ar-DZ" sz="4000" b="1" dirty="0" smtClean="0">
                <a:solidFill>
                  <a:srgbClr val="FF0000"/>
                </a:solidFill>
              </a:rPr>
              <a:t>أم </a:t>
            </a:r>
            <a:r>
              <a:rPr lang="ar-SA" sz="4000" b="1" dirty="0" smtClean="0">
                <a:solidFill>
                  <a:srgbClr val="FF0000"/>
                </a:solidFill>
              </a:rPr>
              <a:t>الضرائب المتعددة</a:t>
            </a:r>
            <a:endParaRPr lang="fr-FR" sz="4000" dirty="0">
              <a:solidFill>
                <a:srgbClr val="FF0000"/>
              </a:solidFill>
            </a:endParaRPr>
          </a:p>
        </p:txBody>
      </p:sp>
      <p:sp>
        <p:nvSpPr>
          <p:cNvPr id="3" name="Espace réservé du contenu 2"/>
          <p:cNvSpPr>
            <a:spLocks noGrp="1"/>
          </p:cNvSpPr>
          <p:nvPr>
            <p:ph idx="1"/>
          </p:nvPr>
        </p:nvSpPr>
        <p:spPr/>
        <p:txBody>
          <a:bodyPr>
            <a:normAutofit/>
          </a:bodyPr>
          <a:lstStyle/>
          <a:p>
            <a:pPr algn="r" rtl="1">
              <a:buNone/>
            </a:pPr>
            <a:r>
              <a:rPr lang="ar-SA" b="1" dirty="0" smtClean="0"/>
              <a:t>اتجه الفقه المالي إلى اتجاهين فيما يتعلق بالمادة التي تفرض عليها</a:t>
            </a:r>
            <a:r>
              <a:rPr lang="ar-DZ" b="1" dirty="0" smtClean="0"/>
              <a:t> </a:t>
            </a:r>
            <a:r>
              <a:rPr lang="ar-SA" b="1" dirty="0" smtClean="0"/>
              <a:t>الضريبة، ففريق </a:t>
            </a:r>
            <a:r>
              <a:rPr lang="ar-DZ" b="1" dirty="0" smtClean="0"/>
              <a:t>ير</a:t>
            </a:r>
            <a:r>
              <a:rPr lang="ar-SA" b="1" dirty="0" smtClean="0"/>
              <a:t>ى الاكتفاء بفرض الضريبة على مادة واحدة وفريق يرى</a:t>
            </a:r>
            <a:r>
              <a:rPr lang="ar-DZ" b="1" dirty="0" smtClean="0"/>
              <a:t> </a:t>
            </a:r>
            <a:r>
              <a:rPr lang="ar-SA" b="1" dirty="0" smtClean="0"/>
              <a:t>فرضها على مواد متعددة</a:t>
            </a:r>
            <a:r>
              <a:rPr lang="ar-DZ" b="1" dirty="0" smtClean="0"/>
              <a:t>،</a:t>
            </a:r>
            <a:r>
              <a:rPr lang="ar-SA" b="1" dirty="0" smtClean="0"/>
              <a:t> أي أن فريق</a:t>
            </a:r>
            <a:r>
              <a:rPr lang="ar-DZ" b="1" dirty="0" smtClean="0"/>
              <a:t>ا</a:t>
            </a:r>
            <a:r>
              <a:rPr lang="ar-SA" b="1" dirty="0" smtClean="0"/>
              <a:t> يرى فرض ضريبة واحدة وفريق</a:t>
            </a:r>
            <a:r>
              <a:rPr lang="ar-DZ" b="1" dirty="0" smtClean="0"/>
              <a:t>ا</a:t>
            </a:r>
            <a:r>
              <a:rPr lang="ar-SA" b="1" dirty="0" smtClean="0"/>
              <a:t> آخر يرى</a:t>
            </a:r>
            <a:r>
              <a:rPr lang="ar-DZ" b="1" dirty="0" smtClean="0"/>
              <a:t> </a:t>
            </a:r>
            <a:r>
              <a:rPr lang="ar-SA" b="1" dirty="0" smtClean="0"/>
              <a:t>فرض أكثر من ضريبة</a:t>
            </a:r>
            <a:r>
              <a:rPr lang="ar-DZ" b="1" dirty="0" smtClean="0"/>
              <a:t>،</a:t>
            </a:r>
            <a:r>
              <a:rPr lang="ar-SA" b="1" dirty="0" smtClean="0"/>
              <a:t> وأنقسم أصحاب الرأي الأول فيما بينهم في اختيار المادة</a:t>
            </a:r>
            <a:r>
              <a:rPr lang="ar-DZ" b="1" dirty="0" smtClean="0"/>
              <a:t> </a:t>
            </a:r>
            <a:r>
              <a:rPr lang="ar-SA" b="1" dirty="0" smtClean="0"/>
              <a:t>التي تفرض عليها هذه الضريبة الواحدة فالبعض رأى أن تفرض على الأرض (</a:t>
            </a:r>
            <a:r>
              <a:rPr lang="ar-SA" b="1" dirty="0" err="1" smtClean="0"/>
              <a:t>الفيزيوقراط</a:t>
            </a:r>
            <a:r>
              <a:rPr lang="ar-SA" b="1" dirty="0" smtClean="0"/>
              <a:t>)، أو على الر</a:t>
            </a:r>
            <a:r>
              <a:rPr lang="ar-DZ" b="1" dirty="0" smtClean="0"/>
              <a:t>ي</a:t>
            </a:r>
            <a:r>
              <a:rPr lang="ar-SA" b="1" dirty="0" smtClean="0"/>
              <a:t>ع العقاري</a:t>
            </a:r>
            <a:r>
              <a:rPr lang="ar-DZ" b="1" dirty="0" smtClean="0"/>
              <a:t> </a:t>
            </a:r>
            <a:r>
              <a:rPr lang="ar-SA" b="1" dirty="0" smtClean="0"/>
              <a:t>(هنري جورج) أو ضريبة واحدة عامة على رأس المال أو ضريبة عامة على</a:t>
            </a:r>
            <a:r>
              <a:rPr lang="ar-DZ" b="1" dirty="0" smtClean="0"/>
              <a:t> </a:t>
            </a:r>
            <a:r>
              <a:rPr lang="ar-SA" b="1" dirty="0" smtClean="0"/>
              <a:t>الدخل</a:t>
            </a:r>
            <a:r>
              <a:rPr lang="ar-DZ" b="1" dirty="0" smtClean="0"/>
              <a:t>.</a:t>
            </a:r>
            <a:endParaRPr lang="fr-FR" b="1" dirty="0"/>
          </a:p>
        </p:txBody>
      </p:sp>
      <p:sp>
        <p:nvSpPr>
          <p:cNvPr id="4" name="Espace réservé du pied de page 3"/>
          <p:cNvSpPr>
            <a:spLocks noGrp="1"/>
          </p:cNvSpPr>
          <p:nvPr>
            <p:ph type="ftr" sz="quarter" idx="11"/>
          </p:nvPr>
        </p:nvSpPr>
        <p:spPr/>
        <p:txBody>
          <a:bodyPr/>
          <a:lstStyle/>
          <a:p>
            <a:r>
              <a:rPr lang="ar-SA" smtClean="0"/>
              <a:t>ماهية الضرائب وتنظيمها الفني</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27</a:t>
            </a:fld>
            <a:endParaRPr lang="fr-F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r" rtl="1">
              <a:buNone/>
            </a:pPr>
            <a:r>
              <a:rPr lang="ar-SA" b="1" dirty="0" smtClean="0"/>
              <a:t>وتتميز الضريبة الواحدة بما يلي:</a:t>
            </a:r>
          </a:p>
          <a:p>
            <a:pPr algn="r" rtl="1"/>
            <a:r>
              <a:rPr lang="ar-SA" b="1" dirty="0" smtClean="0"/>
              <a:t>أنها تتمتع بالبساطة</a:t>
            </a:r>
            <a:r>
              <a:rPr lang="ar-DZ" b="1" dirty="0" smtClean="0"/>
              <a:t> والوضوح حيث </a:t>
            </a:r>
            <a:r>
              <a:rPr lang="ar-DZ" b="1" dirty="0" err="1" smtClean="0"/>
              <a:t>ت</a:t>
            </a:r>
            <a:r>
              <a:rPr lang="ar-SA" b="1" dirty="0" smtClean="0"/>
              <a:t>مكن الممول </a:t>
            </a:r>
            <a:r>
              <a:rPr lang="ar-DZ" b="1" dirty="0" smtClean="0"/>
              <a:t>و</a:t>
            </a:r>
            <a:r>
              <a:rPr lang="ar-SA" b="1" dirty="0" smtClean="0"/>
              <a:t>بسهولة </a:t>
            </a:r>
            <a:r>
              <a:rPr lang="ar-DZ" b="1" dirty="0" smtClean="0"/>
              <a:t>من</a:t>
            </a:r>
            <a:r>
              <a:rPr lang="ar-SA" b="1" dirty="0" smtClean="0"/>
              <a:t> معرفة ما هو ملزم </a:t>
            </a:r>
            <a:r>
              <a:rPr lang="ar-SA" b="1" dirty="0" err="1" smtClean="0"/>
              <a:t>به</a:t>
            </a:r>
            <a:r>
              <a:rPr lang="ar-SA" b="1" dirty="0" smtClean="0"/>
              <a:t> من ضرائب.</a:t>
            </a:r>
          </a:p>
          <a:p>
            <a:pPr algn="r" rtl="1"/>
            <a:r>
              <a:rPr lang="ar-SA" b="1" dirty="0" smtClean="0"/>
              <a:t>أنها أكثر تحقيقا للعدالة إذ تسمح بتدرج الضريبة تبعا لإمكانيات</a:t>
            </a:r>
            <a:r>
              <a:rPr lang="ar-DZ" b="1" dirty="0" smtClean="0"/>
              <a:t> </a:t>
            </a:r>
            <a:r>
              <a:rPr lang="ar-SA" b="1" dirty="0" smtClean="0"/>
              <a:t>الممول.</a:t>
            </a:r>
          </a:p>
          <a:p>
            <a:pPr algn="r" rtl="1"/>
            <a:r>
              <a:rPr lang="ar-SA" b="1" dirty="0" smtClean="0"/>
              <a:t>أنها تستبعد ما يمكن أن تؤدى إليه الضرائب المتعددة من أضرار</a:t>
            </a:r>
            <a:r>
              <a:rPr lang="ar-DZ" b="1" dirty="0" smtClean="0"/>
              <a:t> </a:t>
            </a:r>
            <a:r>
              <a:rPr lang="ar-SA" b="1" dirty="0" smtClean="0"/>
              <a:t>للنشاط الاقتصادي.</a:t>
            </a:r>
          </a:p>
          <a:p>
            <a:pPr algn="r" rtl="1"/>
            <a:r>
              <a:rPr lang="ar-SA" b="1" dirty="0" smtClean="0"/>
              <a:t>جباية ضريبة واحدة أقل نفقة من جباية ضرائب متعددة</a:t>
            </a:r>
            <a:r>
              <a:rPr lang="ar-DZ" b="1" dirty="0" smtClean="0"/>
              <a:t>.</a:t>
            </a:r>
            <a:endParaRPr lang="fr-FR" b="1" dirty="0"/>
          </a:p>
        </p:txBody>
      </p:sp>
      <p:sp>
        <p:nvSpPr>
          <p:cNvPr id="4" name="Espace réservé du pied de page 3"/>
          <p:cNvSpPr>
            <a:spLocks noGrp="1"/>
          </p:cNvSpPr>
          <p:nvPr>
            <p:ph type="ftr" sz="quarter" idx="11"/>
          </p:nvPr>
        </p:nvSpPr>
        <p:spPr/>
        <p:txBody>
          <a:bodyPr/>
          <a:lstStyle/>
          <a:p>
            <a:r>
              <a:rPr lang="ar-SA" smtClean="0"/>
              <a:t>ماهية الضرائب وتنظيمها الفني</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28</a:t>
            </a:fld>
            <a:endParaRPr lang="fr-F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DZ" b="1" dirty="0" smtClean="0"/>
              <a:t>وع</a:t>
            </a:r>
            <a:r>
              <a:rPr lang="ar-SA" b="1" dirty="0" err="1" smtClean="0"/>
              <a:t>لى</a:t>
            </a:r>
            <a:r>
              <a:rPr lang="ar-SA" b="1" dirty="0" smtClean="0"/>
              <a:t> الرغم من هذه الميزات إلا أنها ظلت فكرة نظرية لم </a:t>
            </a:r>
            <a:r>
              <a:rPr lang="ar-SA" b="1" dirty="0" err="1" smtClean="0"/>
              <a:t>ت</a:t>
            </a:r>
            <a:r>
              <a:rPr lang="ar-DZ" b="1" dirty="0" smtClean="0"/>
              <a:t>عرف</a:t>
            </a:r>
            <a:r>
              <a:rPr lang="ar-SA" b="1" dirty="0" smtClean="0"/>
              <a:t> التطبيق،</a:t>
            </a:r>
            <a:r>
              <a:rPr lang="ar-DZ" b="1" dirty="0" smtClean="0"/>
              <a:t> </a:t>
            </a:r>
            <a:r>
              <a:rPr lang="ar-SA" b="1" dirty="0" smtClean="0"/>
              <a:t>ويعزى </a:t>
            </a:r>
            <a:r>
              <a:rPr lang="ar-DZ" b="1" dirty="0" smtClean="0"/>
              <a:t>ذلك</a:t>
            </a:r>
            <a:r>
              <a:rPr lang="ar-SA" b="1" dirty="0" smtClean="0"/>
              <a:t> </a:t>
            </a:r>
            <a:r>
              <a:rPr lang="ar-DZ" b="1" dirty="0" smtClean="0"/>
              <a:t>ل</a:t>
            </a:r>
            <a:r>
              <a:rPr lang="ar-SA" b="1" dirty="0" smtClean="0"/>
              <a:t>ما وجه </a:t>
            </a:r>
            <a:r>
              <a:rPr lang="ar-DZ" b="1" dirty="0" smtClean="0"/>
              <a:t>ل</a:t>
            </a:r>
            <a:r>
              <a:rPr lang="ar-SA" b="1" dirty="0" smtClean="0"/>
              <a:t>لضريبة الواحدة من انتقادات وه</a:t>
            </a:r>
            <a:r>
              <a:rPr lang="ar-DZ" b="1" dirty="0" smtClean="0"/>
              <a:t>ي</a:t>
            </a:r>
            <a:r>
              <a:rPr lang="ar-SA" b="1" dirty="0" smtClean="0"/>
              <a:t> كما يلي:</a:t>
            </a:r>
          </a:p>
          <a:p>
            <a:pPr algn="r" rtl="1"/>
            <a:r>
              <a:rPr lang="ar-SA" b="1" dirty="0" smtClean="0"/>
              <a:t>صعوبة اختيار مادة واحدة للضريبة كما حدث لدى أنصارها وانقسامهم</a:t>
            </a:r>
            <a:r>
              <a:rPr lang="ar-DZ" b="1" dirty="0" smtClean="0"/>
              <a:t> </a:t>
            </a:r>
            <a:r>
              <a:rPr lang="ar-SA" b="1" dirty="0" smtClean="0"/>
              <a:t>مما يبرر الأخذ بفكرة الضرائب المتعددة.</a:t>
            </a:r>
          </a:p>
          <a:p>
            <a:pPr algn="r" rtl="1"/>
            <a:r>
              <a:rPr lang="ar-SA" b="1" dirty="0" smtClean="0"/>
              <a:t>الاقتصار في فرض الضريبة على نوع واحد من الثروة فيه تفرقة لا</a:t>
            </a:r>
            <a:r>
              <a:rPr lang="ar-DZ" b="1" dirty="0" smtClean="0"/>
              <a:t> </a:t>
            </a:r>
            <a:r>
              <a:rPr lang="ar-SA" b="1" dirty="0" smtClean="0"/>
              <a:t>مبرر لها </a:t>
            </a:r>
            <a:r>
              <a:rPr lang="ar-SA" b="1" dirty="0" err="1" smtClean="0"/>
              <a:t>وإنتهاك</a:t>
            </a:r>
            <a:r>
              <a:rPr lang="ar-SA" b="1" dirty="0" smtClean="0"/>
              <a:t> لمبدأ العدالة الضريبية.</a:t>
            </a:r>
          </a:p>
          <a:p>
            <a:pPr algn="r" rtl="1"/>
            <a:r>
              <a:rPr lang="ar-SA" b="1" dirty="0" smtClean="0"/>
              <a:t>إن الضريبة الواحدة التي لا تصيب إلا جزءا من الثروة تعتبر قليلة</a:t>
            </a:r>
            <a:r>
              <a:rPr lang="ar-DZ" b="1" dirty="0" smtClean="0"/>
              <a:t> </a:t>
            </a:r>
            <a:r>
              <a:rPr lang="ar-SA" b="1" dirty="0" smtClean="0"/>
              <a:t>الحصيلة، </a:t>
            </a:r>
            <a:r>
              <a:rPr lang="ar-DZ" b="1" dirty="0" smtClean="0"/>
              <a:t>فضلا عن </a:t>
            </a:r>
            <a:r>
              <a:rPr lang="ar-SA" b="1" dirty="0" smtClean="0"/>
              <a:t>ضرورة فرض ضرائب جديدة مع ظهور أنواع عديدة من الثروات.</a:t>
            </a:r>
            <a:endParaRPr lang="fr-FR" b="1" dirty="0"/>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29</a:t>
            </a:fld>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4000" b="1" dirty="0" smtClean="0">
                <a:solidFill>
                  <a:srgbClr val="FF0000"/>
                </a:solidFill>
              </a:rPr>
              <a:t>أولا: ماهية </a:t>
            </a:r>
            <a:r>
              <a:rPr lang="ar-SA" sz="4000" b="1" dirty="0" smtClean="0">
                <a:solidFill>
                  <a:srgbClr val="FF0000"/>
                </a:solidFill>
              </a:rPr>
              <a:t>الضريبة</a:t>
            </a:r>
            <a:endParaRPr lang="fr-FR" sz="4000" b="1" dirty="0">
              <a:solidFill>
                <a:srgbClr val="FF0000"/>
              </a:solidFill>
            </a:endParaRPr>
          </a:p>
        </p:txBody>
      </p:sp>
      <p:sp>
        <p:nvSpPr>
          <p:cNvPr id="3" name="Espace réservé du contenu 2"/>
          <p:cNvSpPr>
            <a:spLocks noGrp="1"/>
          </p:cNvSpPr>
          <p:nvPr>
            <p:ph idx="1"/>
          </p:nvPr>
        </p:nvSpPr>
        <p:spPr/>
        <p:txBody>
          <a:bodyPr>
            <a:normAutofit/>
          </a:bodyPr>
          <a:lstStyle/>
          <a:p>
            <a:pPr algn="r" rtl="1">
              <a:buNone/>
            </a:pPr>
            <a:r>
              <a:rPr lang="ar-DZ" sz="3600" b="1" dirty="0" smtClean="0">
                <a:solidFill>
                  <a:srgbClr val="FF0000"/>
                </a:solidFill>
              </a:rPr>
              <a:t>1- مفهوم </a:t>
            </a:r>
            <a:r>
              <a:rPr lang="ar-SA" sz="3600" b="1" dirty="0" smtClean="0">
                <a:solidFill>
                  <a:srgbClr val="FF0000"/>
                </a:solidFill>
              </a:rPr>
              <a:t>الضريبة</a:t>
            </a:r>
            <a:endParaRPr lang="fr-FR" sz="3600" b="1" dirty="0" smtClean="0">
              <a:solidFill>
                <a:srgbClr val="FF0000"/>
              </a:solidFill>
            </a:endParaRPr>
          </a:p>
          <a:p>
            <a:pPr algn="r" rtl="1">
              <a:buNone/>
            </a:pPr>
            <a:r>
              <a:rPr lang="ar-SA" b="1" dirty="0" smtClean="0">
                <a:solidFill>
                  <a:srgbClr val="FF0000"/>
                </a:solidFill>
              </a:rPr>
              <a:t>تعرف الضريبة </a:t>
            </a:r>
            <a:r>
              <a:rPr lang="ar-SA" b="1" dirty="0" smtClean="0"/>
              <a:t>بأنها</a:t>
            </a:r>
            <a:r>
              <a:rPr lang="ar-DZ" b="1" dirty="0" smtClean="0"/>
              <a:t>:</a:t>
            </a:r>
          </a:p>
          <a:p>
            <a:pPr algn="r" rtl="1">
              <a:buNone/>
            </a:pPr>
            <a:r>
              <a:rPr lang="ar-DZ" b="1" dirty="0" smtClean="0"/>
              <a:t>فريضة مالية تقوم </a:t>
            </a:r>
            <a:r>
              <a:rPr lang="ar-SA" b="1" dirty="0" smtClean="0"/>
              <a:t>الدولة </a:t>
            </a:r>
            <a:r>
              <a:rPr lang="ar-DZ" b="1" dirty="0" smtClean="0"/>
              <a:t>ب</a:t>
            </a:r>
            <a:r>
              <a:rPr lang="ar-SA" b="1" dirty="0" smtClean="0"/>
              <a:t>اقتطاع</a:t>
            </a:r>
            <a:r>
              <a:rPr lang="ar-DZ" b="1" dirty="0" smtClean="0"/>
              <a:t>ها </a:t>
            </a:r>
            <a:r>
              <a:rPr lang="ar-SA" b="1" dirty="0" smtClean="0"/>
              <a:t>جبراً من الأفراد </a:t>
            </a:r>
            <a:r>
              <a:rPr lang="ar-DZ" b="1" dirty="0" smtClean="0"/>
              <a:t>في صورة نقدية،</a:t>
            </a:r>
            <a:r>
              <a:rPr lang="ar-SA" b="1" dirty="0" smtClean="0"/>
              <a:t> </a:t>
            </a:r>
            <a:r>
              <a:rPr lang="ar-DZ" b="1" dirty="0" smtClean="0"/>
              <a:t>كمساهمة منهم في تمويل النفقات العامة وذلك من </a:t>
            </a:r>
            <a:r>
              <a:rPr lang="ar-SA" b="1" dirty="0" smtClean="0"/>
              <a:t>دون</a:t>
            </a:r>
            <a:r>
              <a:rPr lang="ar-DZ" b="1" dirty="0" smtClean="0"/>
              <a:t> م</a:t>
            </a:r>
            <a:r>
              <a:rPr lang="ar-SA" b="1" dirty="0" smtClean="0"/>
              <a:t>نفع</a:t>
            </a:r>
            <a:r>
              <a:rPr lang="ar-DZ" b="1" dirty="0" smtClean="0"/>
              <a:t>ة</a:t>
            </a:r>
            <a:r>
              <a:rPr lang="ar-SA" b="1" dirty="0" smtClean="0"/>
              <a:t> </a:t>
            </a:r>
            <a:r>
              <a:rPr lang="ar-DZ" b="1" dirty="0" smtClean="0"/>
              <a:t>خاصة مباشرة تعود عليهم.</a:t>
            </a:r>
          </a:p>
          <a:p>
            <a:pPr algn="r" rtl="1">
              <a:buNone/>
            </a:pPr>
            <a:r>
              <a:rPr lang="ar-SA" b="1" dirty="0" smtClean="0"/>
              <a:t>و</a:t>
            </a:r>
            <a:r>
              <a:rPr lang="ar-DZ" b="1" dirty="0" smtClean="0"/>
              <a:t>على </a:t>
            </a:r>
            <a:r>
              <a:rPr lang="ar-SA" b="1" dirty="0" smtClean="0"/>
              <a:t>ذلك </a:t>
            </a:r>
            <a:r>
              <a:rPr lang="ar-DZ" b="1" dirty="0" smtClean="0"/>
              <a:t>ي</a:t>
            </a:r>
            <a:r>
              <a:rPr lang="ar-SA" b="1" dirty="0" smtClean="0"/>
              <a:t>م</a:t>
            </a:r>
            <a:r>
              <a:rPr lang="ar-DZ" b="1" dirty="0" smtClean="0"/>
              <a:t>ك</a:t>
            </a:r>
            <a:r>
              <a:rPr lang="ar-SA" b="1" dirty="0" smtClean="0"/>
              <a:t>ن </a:t>
            </a:r>
            <a:r>
              <a:rPr lang="ar-DZ" b="1" dirty="0" smtClean="0"/>
              <a:t>استنتاج </a:t>
            </a:r>
            <a:r>
              <a:rPr lang="ar-DZ" b="1" dirty="0" err="1" smtClean="0"/>
              <a:t>ال</a:t>
            </a:r>
            <a:r>
              <a:rPr lang="ar-SA" b="1" dirty="0" smtClean="0"/>
              <a:t>عناصر</a:t>
            </a:r>
            <a:r>
              <a:rPr lang="ar-DZ" b="1" dirty="0" smtClean="0"/>
              <a:t> الأساسية التي يقوم عليها </a:t>
            </a:r>
            <a:r>
              <a:rPr lang="ar-SA" b="1" dirty="0" smtClean="0"/>
              <a:t>تعرف الضريبة</a:t>
            </a:r>
            <a:r>
              <a:rPr lang="ar-DZ" b="1" dirty="0" smtClean="0"/>
              <a:t>،</a:t>
            </a:r>
            <a:r>
              <a:rPr lang="ar-SA" b="1" dirty="0" smtClean="0"/>
              <a:t> </a:t>
            </a:r>
            <a:r>
              <a:rPr lang="ar-DZ" b="1" dirty="0" smtClean="0"/>
              <a:t>و</a:t>
            </a:r>
            <a:r>
              <a:rPr lang="ar-SA" b="1" dirty="0" smtClean="0"/>
              <a:t>هي</a:t>
            </a:r>
            <a:r>
              <a:rPr lang="ar-DZ" b="1" dirty="0" smtClean="0"/>
              <a:t>:</a:t>
            </a:r>
            <a:endParaRPr lang="fr-FR" b="1" dirty="0"/>
          </a:p>
        </p:txBody>
      </p:sp>
      <p:sp>
        <p:nvSpPr>
          <p:cNvPr id="4" name="Espace réservé du numéro de diapositive 3"/>
          <p:cNvSpPr>
            <a:spLocks noGrp="1"/>
          </p:cNvSpPr>
          <p:nvPr>
            <p:ph type="sldNum" sz="quarter" idx="12"/>
          </p:nvPr>
        </p:nvSpPr>
        <p:spPr/>
        <p:txBody>
          <a:bodyPr/>
          <a:lstStyle/>
          <a:p>
            <a:fld id="{FC9C25CD-EBF1-42A0-99BB-DE66FAE18107}" type="slidenum">
              <a:rPr lang="fr-FR" smtClean="0"/>
              <a:pPr/>
              <a:t>3</a:t>
            </a:fld>
            <a:endParaRPr lang="fr-FR"/>
          </a:p>
        </p:txBody>
      </p:sp>
      <p:sp>
        <p:nvSpPr>
          <p:cNvPr id="5" name="Espace réservé du pied de page 4"/>
          <p:cNvSpPr>
            <a:spLocks noGrp="1"/>
          </p:cNvSpPr>
          <p:nvPr>
            <p:ph type="ftr" sz="quarter" idx="11"/>
          </p:nvPr>
        </p:nvSpPr>
        <p:spPr/>
        <p:txBody>
          <a:bodyPr/>
          <a:lstStyle/>
          <a:p>
            <a:r>
              <a:rPr lang="ar-SA" smtClean="0"/>
              <a:t>ماهية الضرائب وتنظيمها الفني</a:t>
            </a:r>
            <a:endParaRPr lang="fr-F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r" rtl="1">
              <a:buNone/>
            </a:pPr>
            <a:r>
              <a:rPr lang="ar-SA" b="1" dirty="0" smtClean="0"/>
              <a:t>تميل غالبية الدول إلى الأخذ بنظام الضرائب المتعددة بسبب العيوب الكثيرة التي</a:t>
            </a:r>
            <a:r>
              <a:rPr lang="ar-DZ" b="1" dirty="0" smtClean="0"/>
              <a:t> </a:t>
            </a:r>
            <a:r>
              <a:rPr lang="ar-SA" b="1" dirty="0" smtClean="0"/>
              <a:t>يتصف </a:t>
            </a:r>
            <a:r>
              <a:rPr lang="ar-SA" b="1" dirty="0" err="1" smtClean="0"/>
              <a:t>بها</a:t>
            </a:r>
            <a:r>
              <a:rPr lang="ar-SA" b="1" dirty="0" smtClean="0"/>
              <a:t> نظام الضريبة الواحدة، على أن لا يكون هناك إفراط في التعدد لأن المغالاة في التعدد ستؤدي إلى</a:t>
            </a:r>
            <a:r>
              <a:rPr lang="ar-DZ" b="1" dirty="0" smtClean="0"/>
              <a:t> </a:t>
            </a:r>
            <a:r>
              <a:rPr lang="ar-SA" b="1" dirty="0" smtClean="0"/>
              <a:t>إرهاق الممول وازدياد تكاليف الجباية.</a:t>
            </a:r>
          </a:p>
          <a:p>
            <a:pPr algn="r" rtl="1">
              <a:buNone/>
            </a:pPr>
            <a:r>
              <a:rPr lang="ar-SA" b="1" dirty="0" smtClean="0"/>
              <a:t>وأسلوب الضرائب المتعددة يتميز بغزارة حصيلته، فهو يصيب جميع نواحي</a:t>
            </a:r>
            <a:r>
              <a:rPr lang="ar-DZ" b="1" dirty="0" smtClean="0"/>
              <a:t> </a:t>
            </a:r>
            <a:r>
              <a:rPr lang="ar-SA" b="1" dirty="0" smtClean="0"/>
              <a:t>نشاط الممولين، وهو يستجيب إلى العدالة الضريبية، إذ يسمح بإصلاح ما في ضريبة</a:t>
            </a:r>
            <a:r>
              <a:rPr lang="ar-DZ" b="1" dirty="0" smtClean="0"/>
              <a:t> </a:t>
            </a:r>
            <a:r>
              <a:rPr lang="ar-SA" b="1" dirty="0" smtClean="0"/>
              <a:t>معينة من عيوب عن طريق ضريبة أخرى</a:t>
            </a:r>
            <a:r>
              <a:rPr lang="ar-DZ" b="1" dirty="0" smtClean="0"/>
              <a:t>.</a:t>
            </a:r>
            <a:endParaRPr lang="fr-FR" b="1" dirty="0"/>
          </a:p>
        </p:txBody>
      </p:sp>
      <p:sp>
        <p:nvSpPr>
          <p:cNvPr id="4" name="Espace réservé du pied de page 3"/>
          <p:cNvSpPr>
            <a:spLocks noGrp="1"/>
          </p:cNvSpPr>
          <p:nvPr>
            <p:ph type="ftr" sz="quarter" idx="11"/>
          </p:nvPr>
        </p:nvSpPr>
        <p:spPr/>
        <p:txBody>
          <a:bodyPr/>
          <a:lstStyle/>
          <a:p>
            <a:r>
              <a:rPr lang="ar-SA" smtClean="0"/>
              <a:t>ماهية الضرائب وتنظيمها الفني</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30</a:t>
            </a:fld>
            <a:endParaRPr lang="fr-F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4000" b="1" dirty="0" smtClean="0">
                <a:solidFill>
                  <a:srgbClr val="FF0000"/>
                </a:solidFill>
              </a:rPr>
              <a:t>1-3- </a:t>
            </a:r>
            <a:r>
              <a:rPr lang="ar-SA" sz="4000" b="1" dirty="0" smtClean="0">
                <a:solidFill>
                  <a:srgbClr val="FF0000"/>
                </a:solidFill>
              </a:rPr>
              <a:t>الضرائب المباشرة والضرائب غير المباشرة</a:t>
            </a:r>
            <a:endParaRPr lang="fr-FR" sz="4000" b="1" dirty="0">
              <a:solidFill>
                <a:srgbClr val="FF0000"/>
              </a:solidFill>
            </a:endParaRPr>
          </a:p>
        </p:txBody>
      </p:sp>
      <p:sp>
        <p:nvSpPr>
          <p:cNvPr id="3" name="Espace réservé du contenu 2"/>
          <p:cNvSpPr>
            <a:spLocks noGrp="1"/>
          </p:cNvSpPr>
          <p:nvPr>
            <p:ph idx="1"/>
          </p:nvPr>
        </p:nvSpPr>
        <p:spPr/>
        <p:txBody>
          <a:bodyPr>
            <a:normAutofit/>
          </a:bodyPr>
          <a:lstStyle/>
          <a:p>
            <a:pPr algn="r" rtl="1">
              <a:buNone/>
            </a:pPr>
            <a:r>
              <a:rPr lang="ar-SA" b="1" dirty="0" smtClean="0"/>
              <a:t>رأينا فيما سبق أن</a:t>
            </a:r>
            <a:r>
              <a:rPr lang="ar-DZ" b="1" dirty="0" smtClean="0"/>
              <a:t> </a:t>
            </a:r>
            <a:r>
              <a:rPr lang="ar-DZ" b="1" dirty="0" err="1" smtClean="0"/>
              <a:t>ال</a:t>
            </a:r>
            <a:r>
              <a:rPr lang="ar-SA" b="1" dirty="0" smtClean="0"/>
              <a:t>نظم الضريبة </a:t>
            </a:r>
            <a:r>
              <a:rPr lang="ar-DZ" b="1" dirty="0" smtClean="0"/>
              <a:t>تأخذ في الوقت الحاضر بالضرائب على الأموال، أي أنها تفرض على الثروة حيث تكون هذه الأخيرة وعاءها. وأيا كان الوعاء الذي تفرض عليه</a:t>
            </a:r>
            <a:r>
              <a:rPr lang="ar-SA" b="1" dirty="0" smtClean="0"/>
              <a:t> الضريبة </a:t>
            </a:r>
            <a:r>
              <a:rPr lang="ar-DZ" b="1" dirty="0" smtClean="0"/>
              <a:t>فلا تعدو أن تكون في النهاية </a:t>
            </a:r>
            <a:r>
              <a:rPr lang="ar-SA" b="1" dirty="0" err="1" smtClean="0"/>
              <a:t>إقتطاعا</a:t>
            </a:r>
            <a:r>
              <a:rPr lang="ar-SA" b="1" dirty="0" smtClean="0"/>
              <a:t> من الدخل أو رأس المال، </a:t>
            </a:r>
            <a:r>
              <a:rPr lang="ar-DZ" b="1" dirty="0" smtClean="0"/>
              <a:t>ول</a:t>
            </a:r>
            <a:r>
              <a:rPr lang="ar-SA" b="1" dirty="0" smtClean="0"/>
              <a:t>كن يختلف الفن المالي </a:t>
            </a:r>
            <a:r>
              <a:rPr lang="ar-DZ" b="1" dirty="0" smtClean="0"/>
              <a:t>في الطرق </a:t>
            </a:r>
            <a:r>
              <a:rPr lang="ar-SA" b="1" dirty="0" err="1" smtClean="0"/>
              <a:t>ال</a:t>
            </a:r>
            <a:r>
              <a:rPr lang="ar-DZ" b="1" dirty="0" smtClean="0"/>
              <a:t>ت</a:t>
            </a:r>
            <a:r>
              <a:rPr lang="ar-SA" b="1" dirty="0" smtClean="0"/>
              <a:t>ي </a:t>
            </a:r>
            <a:r>
              <a:rPr lang="ar-SA" b="1" dirty="0" err="1" smtClean="0"/>
              <a:t>ي</a:t>
            </a:r>
            <a:r>
              <a:rPr lang="ar-DZ" b="1" dirty="0" smtClean="0"/>
              <a:t>تم </a:t>
            </a:r>
            <a:r>
              <a:rPr lang="ar-DZ" b="1" dirty="0" err="1" smtClean="0"/>
              <a:t>ب</a:t>
            </a:r>
            <a:r>
              <a:rPr lang="ar-SA" b="1" dirty="0" smtClean="0"/>
              <a:t>ه</a:t>
            </a:r>
            <a:r>
              <a:rPr lang="ar-DZ" b="1" dirty="0" smtClean="0"/>
              <a:t>ا</a:t>
            </a:r>
            <a:r>
              <a:rPr lang="ar-SA" b="1" dirty="0" smtClean="0"/>
              <a:t> </a:t>
            </a:r>
            <a:r>
              <a:rPr lang="ar-SA" b="1" dirty="0" err="1" smtClean="0"/>
              <a:t>إقتطاع</a:t>
            </a:r>
            <a:r>
              <a:rPr lang="ar-SA" b="1" dirty="0" smtClean="0"/>
              <a:t> جزء من الثروة </a:t>
            </a:r>
            <a:r>
              <a:rPr lang="ar-DZ" b="1" dirty="0" smtClean="0"/>
              <a:t>(</a:t>
            </a:r>
            <a:r>
              <a:rPr lang="ar-SA" b="1" dirty="0" smtClean="0"/>
              <a:t>الدخل أو رأس المال</a:t>
            </a:r>
            <a:r>
              <a:rPr lang="ar-DZ" b="1" dirty="0" smtClean="0"/>
              <a:t>)</a:t>
            </a:r>
            <a:r>
              <a:rPr lang="ar-SA" b="1" dirty="0" smtClean="0"/>
              <a:t> أي </a:t>
            </a:r>
            <a:r>
              <a:rPr lang="ar-DZ" b="1" dirty="0" smtClean="0"/>
              <a:t>في </a:t>
            </a:r>
            <a:r>
              <a:rPr lang="ar-SA" b="1" dirty="0" smtClean="0"/>
              <a:t>الطريقة التي</a:t>
            </a:r>
            <a:r>
              <a:rPr lang="ar-DZ" b="1" dirty="0" smtClean="0"/>
              <a:t> </a:t>
            </a:r>
            <a:r>
              <a:rPr lang="ar-SA" b="1" dirty="0" smtClean="0"/>
              <a:t>تتوصل </a:t>
            </a:r>
            <a:r>
              <a:rPr lang="ar-SA" b="1" dirty="0" err="1" smtClean="0"/>
              <a:t>بها</a:t>
            </a:r>
            <a:r>
              <a:rPr lang="ar-SA" b="1" dirty="0" smtClean="0"/>
              <a:t> الضريبة إلى تتبع الثروة</a:t>
            </a:r>
            <a:r>
              <a:rPr lang="ar-DZ" b="1" dirty="0" smtClean="0"/>
              <a:t>.</a:t>
            </a:r>
            <a:r>
              <a:rPr lang="ar-SA" b="1" dirty="0" smtClean="0"/>
              <a:t> </a:t>
            </a:r>
            <a:endParaRPr lang="fr-FR" b="1" dirty="0"/>
          </a:p>
        </p:txBody>
      </p:sp>
      <p:sp>
        <p:nvSpPr>
          <p:cNvPr id="4" name="Espace réservé du pied de page 3"/>
          <p:cNvSpPr>
            <a:spLocks noGrp="1"/>
          </p:cNvSpPr>
          <p:nvPr>
            <p:ph type="ftr" sz="quarter" idx="11"/>
          </p:nvPr>
        </p:nvSpPr>
        <p:spPr/>
        <p:txBody>
          <a:bodyPr/>
          <a:lstStyle/>
          <a:p>
            <a:r>
              <a:rPr lang="ar-SA" smtClean="0"/>
              <a:t>ماهية الضرائب وتنظيمها الفني</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31</a:t>
            </a:fld>
            <a:endParaRPr lang="fr-F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a:bodyPr>
          <a:lstStyle/>
          <a:p>
            <a:pPr algn="r" rtl="1">
              <a:buNone/>
            </a:pPr>
            <a:r>
              <a:rPr lang="ar-SA" b="1" dirty="0" smtClean="0"/>
              <a:t>ويمكن في هذا الصدد الاختيار بين طريقتين</a:t>
            </a:r>
            <a:r>
              <a:rPr lang="ar-DZ" b="1" dirty="0" smtClean="0"/>
              <a:t> </a:t>
            </a:r>
            <a:r>
              <a:rPr lang="ar-SA" b="1" dirty="0" smtClean="0"/>
              <a:t>الطريقة المباشرة والطريقة غير المباشرة، أي الضرائب المباشرة والغير المباشرة،</a:t>
            </a:r>
            <a:r>
              <a:rPr lang="ar-DZ" b="1" dirty="0" smtClean="0"/>
              <a:t> فعندما</a:t>
            </a:r>
            <a:r>
              <a:rPr lang="ar-SA" b="1" dirty="0" smtClean="0"/>
              <a:t> تفرض الضريبة على </a:t>
            </a:r>
            <a:r>
              <a:rPr lang="ar-DZ" b="1" dirty="0" smtClean="0"/>
              <a:t>واقعة تملك أو اكتساب </a:t>
            </a:r>
            <a:r>
              <a:rPr lang="ar-SA" b="1" dirty="0" smtClean="0"/>
              <a:t>الثروة</a:t>
            </a:r>
            <a:r>
              <a:rPr lang="ar-DZ" b="1" dirty="0" smtClean="0"/>
              <a:t>، أي على</a:t>
            </a:r>
            <a:r>
              <a:rPr lang="ar-SA" b="1" dirty="0" smtClean="0"/>
              <a:t> الدخل لدى تولده أو على </a:t>
            </a:r>
            <a:r>
              <a:rPr lang="ar-DZ" b="1" dirty="0" smtClean="0"/>
              <a:t>رأس المال في حوزة </a:t>
            </a:r>
            <a:r>
              <a:rPr lang="ar-SA" b="1" dirty="0" smtClean="0"/>
              <a:t>الممول</a:t>
            </a:r>
            <a:r>
              <a:rPr lang="ar-DZ" b="1" dirty="0" smtClean="0"/>
              <a:t>، </a:t>
            </a:r>
            <a:r>
              <a:rPr lang="ar-DZ" b="1" dirty="0" err="1" smtClean="0"/>
              <a:t>ن</a:t>
            </a:r>
            <a:r>
              <a:rPr lang="ar-SA" b="1" dirty="0" smtClean="0"/>
              <a:t>كون بصدد فرض ضريبة مباشرة</a:t>
            </a:r>
            <a:r>
              <a:rPr lang="ar-DZ" b="1" dirty="0" smtClean="0"/>
              <a:t>.</a:t>
            </a:r>
            <a:r>
              <a:rPr lang="ar-SA" b="1" dirty="0" smtClean="0"/>
              <a:t> </a:t>
            </a:r>
            <a:r>
              <a:rPr lang="ar-DZ" b="1" dirty="0" smtClean="0"/>
              <a:t>أما </a:t>
            </a:r>
            <a:r>
              <a:rPr lang="ar-SA" b="1" dirty="0" smtClean="0"/>
              <a:t>إذا فرض</a:t>
            </a:r>
            <a:r>
              <a:rPr lang="ar-DZ" b="1" dirty="0" smtClean="0"/>
              <a:t>ت </a:t>
            </a:r>
            <a:r>
              <a:rPr lang="ar-SA" b="1" dirty="0" smtClean="0"/>
              <a:t>الضريبة</a:t>
            </a:r>
            <a:r>
              <a:rPr lang="ar-DZ" b="1" dirty="0" smtClean="0"/>
              <a:t> بمناسبة استعمال (إنفاق أو </a:t>
            </a:r>
            <a:r>
              <a:rPr lang="ar-DZ" b="1" dirty="0" err="1" smtClean="0"/>
              <a:t>إستهلاك</a:t>
            </a:r>
            <a:r>
              <a:rPr lang="ar-DZ" b="1" dirty="0" smtClean="0"/>
              <a:t>) عناصر </a:t>
            </a:r>
            <a:r>
              <a:rPr lang="ar-SA" b="1" dirty="0" smtClean="0"/>
              <a:t>الثروة -</a:t>
            </a:r>
            <a:r>
              <a:rPr lang="ar-DZ" b="1" dirty="0" smtClean="0"/>
              <a:t> </a:t>
            </a:r>
            <a:r>
              <a:rPr lang="ar-SA" b="1" dirty="0" smtClean="0"/>
              <a:t>دخلا كانت أم رأس</a:t>
            </a:r>
            <a:r>
              <a:rPr lang="ar-DZ" b="1" dirty="0" smtClean="0"/>
              <a:t> </a:t>
            </a:r>
            <a:r>
              <a:rPr lang="ar-SA" b="1" dirty="0" smtClean="0"/>
              <a:t>مال</a:t>
            </a:r>
            <a:r>
              <a:rPr lang="ar-DZ" b="1" dirty="0" smtClean="0"/>
              <a:t> </a:t>
            </a:r>
            <a:r>
              <a:rPr lang="ar-SA" b="1" dirty="0" smtClean="0"/>
              <a:t>– </a:t>
            </a:r>
            <a:r>
              <a:rPr lang="ar-DZ" b="1" dirty="0" smtClean="0"/>
              <a:t>أو </a:t>
            </a:r>
            <a:r>
              <a:rPr lang="ar-SA" b="1" dirty="0" smtClean="0"/>
              <a:t>تداولها </a:t>
            </a:r>
            <a:r>
              <a:rPr lang="ar-DZ" b="1" dirty="0" smtClean="0"/>
              <a:t>أو </a:t>
            </a:r>
            <a:r>
              <a:rPr lang="ar-SA" b="1" dirty="0" smtClean="0"/>
              <a:t>انتقال</a:t>
            </a:r>
            <a:r>
              <a:rPr lang="ar-DZ" b="1" dirty="0" smtClean="0"/>
              <a:t>ها</a:t>
            </a:r>
            <a:r>
              <a:rPr lang="ar-SA" b="1" dirty="0" smtClean="0"/>
              <a:t>، نكون</a:t>
            </a:r>
            <a:r>
              <a:rPr lang="ar-DZ" b="1" dirty="0" smtClean="0"/>
              <a:t> </a:t>
            </a:r>
            <a:r>
              <a:rPr lang="ar-SA" b="1" dirty="0" smtClean="0"/>
              <a:t>بصدد ضريبة غير مباشرة</a:t>
            </a:r>
            <a:r>
              <a:rPr lang="ar-DZ" b="1" dirty="0" smtClean="0"/>
              <a:t>.</a:t>
            </a:r>
            <a:endParaRPr lang="fr-FR" dirty="0"/>
          </a:p>
        </p:txBody>
      </p:sp>
      <p:sp>
        <p:nvSpPr>
          <p:cNvPr id="4" name="Espace réservé du pied de page 3"/>
          <p:cNvSpPr>
            <a:spLocks noGrp="1"/>
          </p:cNvSpPr>
          <p:nvPr>
            <p:ph type="ftr" sz="quarter" idx="11"/>
          </p:nvPr>
        </p:nvSpPr>
        <p:spPr/>
        <p:txBody>
          <a:bodyPr/>
          <a:lstStyle/>
          <a:p>
            <a:r>
              <a:rPr lang="ar-SA" smtClean="0"/>
              <a:t>ماهية الضرائب وتنظيمها الفني</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32</a:t>
            </a:fld>
            <a:endParaRPr lang="fr-F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ar-DZ" sz="3600" b="1" dirty="0" smtClean="0">
                <a:solidFill>
                  <a:srgbClr val="FF0000"/>
                </a:solidFill>
                <a:latin typeface="+mn-lt"/>
                <a:ea typeface="+mn-ea"/>
                <a:cs typeface="+mn-cs"/>
              </a:rPr>
              <a:t>أ) </a:t>
            </a:r>
            <a:r>
              <a:rPr lang="ar-SA" sz="3600" b="1" dirty="0" smtClean="0">
                <a:solidFill>
                  <a:srgbClr val="FF0000"/>
                </a:solidFill>
                <a:latin typeface="+mn-lt"/>
                <a:ea typeface="+mn-ea"/>
                <a:cs typeface="+mn-cs"/>
              </a:rPr>
              <a:t>معيار التفرقة بين الضرائب المباشرة والغير المباشرة</a:t>
            </a:r>
            <a:endParaRPr lang="fr-FR" sz="3600" b="1" dirty="0">
              <a:solidFill>
                <a:srgbClr val="FF0000"/>
              </a:solidFill>
              <a:latin typeface="+mn-lt"/>
              <a:ea typeface="+mn-ea"/>
              <a:cs typeface="+mn-cs"/>
            </a:endParaRPr>
          </a:p>
        </p:txBody>
      </p:sp>
      <p:sp>
        <p:nvSpPr>
          <p:cNvPr id="3" name="Espace réservé du contenu 2"/>
          <p:cNvSpPr>
            <a:spLocks noGrp="1"/>
          </p:cNvSpPr>
          <p:nvPr>
            <p:ph idx="1"/>
          </p:nvPr>
        </p:nvSpPr>
        <p:spPr/>
        <p:txBody>
          <a:bodyPr>
            <a:noAutofit/>
          </a:bodyPr>
          <a:lstStyle/>
          <a:p>
            <a:pPr algn="r" rtl="1">
              <a:buNone/>
            </a:pPr>
            <a:r>
              <a:rPr lang="ar-SA" b="1" dirty="0" smtClean="0"/>
              <a:t>يفرق الفقه المالي بين هذين النوعين من الضرائب بمعايير ثلاثة وهى</a:t>
            </a:r>
            <a:r>
              <a:rPr lang="ar-DZ" b="1" dirty="0" smtClean="0"/>
              <a:t>:</a:t>
            </a:r>
          </a:p>
          <a:p>
            <a:pPr algn="r" rtl="1">
              <a:buFont typeface="Wingdings" pitchFamily="2" charset="2"/>
              <a:buChar char="q"/>
            </a:pPr>
            <a:r>
              <a:rPr lang="ar-DZ" sz="3600" b="1" dirty="0" smtClean="0">
                <a:solidFill>
                  <a:srgbClr val="C00000"/>
                </a:solidFill>
              </a:rPr>
              <a:t> </a:t>
            </a:r>
            <a:r>
              <a:rPr lang="ar-SA" sz="3600" b="1" dirty="0" smtClean="0">
                <a:solidFill>
                  <a:srgbClr val="C00000"/>
                </a:solidFill>
              </a:rPr>
              <a:t>المعيار الإداري</a:t>
            </a:r>
          </a:p>
          <a:p>
            <a:pPr algn="r" rtl="1">
              <a:buNone/>
            </a:pPr>
            <a:r>
              <a:rPr lang="ar-DZ" b="1" dirty="0" smtClean="0"/>
              <a:t>يعتمد هذا المعيار في </a:t>
            </a:r>
            <a:r>
              <a:rPr lang="ar-SA" b="1" dirty="0" smtClean="0"/>
              <a:t> التفرقة</a:t>
            </a:r>
            <a:r>
              <a:rPr lang="ar-DZ" b="1" dirty="0" smtClean="0"/>
              <a:t> بين</a:t>
            </a:r>
            <a:r>
              <a:rPr lang="ar-SA" b="1" dirty="0" smtClean="0"/>
              <a:t> الضرائب </a:t>
            </a:r>
            <a:r>
              <a:rPr lang="ar-DZ" b="1" dirty="0" err="1" smtClean="0"/>
              <a:t>ال</a:t>
            </a:r>
            <a:r>
              <a:rPr lang="ar-SA" b="1" dirty="0" smtClean="0"/>
              <a:t>مباشرة وغير </a:t>
            </a:r>
            <a:r>
              <a:rPr lang="ar-DZ" b="1" dirty="0" err="1" smtClean="0"/>
              <a:t>ال</a:t>
            </a:r>
            <a:r>
              <a:rPr lang="ar-SA" b="1" dirty="0" smtClean="0"/>
              <a:t>مباشرة</a:t>
            </a:r>
            <a:r>
              <a:rPr lang="ar-DZ" b="1" dirty="0" smtClean="0"/>
              <a:t> على بعض المسائل الإدارية المتصلة بتنظيم الضريبة </a:t>
            </a:r>
            <a:r>
              <a:rPr lang="ar-DZ" b="1" dirty="0" err="1" smtClean="0"/>
              <a:t>ك</a:t>
            </a:r>
            <a:r>
              <a:rPr lang="ar-SA" b="1" dirty="0" smtClean="0"/>
              <a:t>طريقة التحصيل</a:t>
            </a:r>
            <a:r>
              <a:rPr lang="ar-DZ" b="1" dirty="0" smtClean="0"/>
              <a:t>، و</a:t>
            </a:r>
            <a:r>
              <a:rPr lang="ar-SA" b="1" dirty="0" smtClean="0"/>
              <a:t>الجهة القائمة بالتحصيل، </a:t>
            </a:r>
            <a:r>
              <a:rPr lang="ar-DZ" b="1" dirty="0" smtClean="0"/>
              <a:t>...</a:t>
            </a:r>
            <a:r>
              <a:rPr lang="ar-SA" b="1" dirty="0" smtClean="0"/>
              <a:t>، </a:t>
            </a:r>
            <a:r>
              <a:rPr lang="ar-DZ" b="1" dirty="0" smtClean="0"/>
              <a:t>فيذهب البعض إلى أن الضريبة تعد </a:t>
            </a:r>
            <a:r>
              <a:rPr lang="ar-SA" b="1" dirty="0" smtClean="0"/>
              <a:t>مباشرة</a:t>
            </a:r>
            <a:r>
              <a:rPr lang="ar-DZ" b="1" dirty="0" smtClean="0"/>
              <a:t> إذا كانت تجبى بموجب </a:t>
            </a:r>
            <a:r>
              <a:rPr lang="ar-SA" b="1" dirty="0" smtClean="0"/>
              <a:t>جداول </a:t>
            </a:r>
            <a:r>
              <a:rPr lang="ar-DZ" b="1" dirty="0" smtClean="0"/>
              <a:t>إ</a:t>
            </a:r>
            <a:r>
              <a:rPr lang="ar-SA" b="1" dirty="0" smtClean="0"/>
              <a:t>سمية </a:t>
            </a:r>
            <a:r>
              <a:rPr lang="ar-DZ" b="1" dirty="0" smtClean="0"/>
              <a:t>يدون فيها أسماء المكلفين وفي هذه الحالة تكون الصلة بين </a:t>
            </a:r>
            <a:r>
              <a:rPr lang="ar-SA" b="1" dirty="0" smtClean="0"/>
              <a:t>الممول</a:t>
            </a:r>
            <a:r>
              <a:rPr lang="ar-DZ" b="1" dirty="0" smtClean="0"/>
              <a:t>ين</a:t>
            </a:r>
            <a:r>
              <a:rPr lang="ar-SA" b="1" dirty="0" smtClean="0"/>
              <a:t> والإدارة </a:t>
            </a:r>
            <a:r>
              <a:rPr lang="ar-DZ" b="1" dirty="0" smtClean="0"/>
              <a:t>الضريبية </a:t>
            </a:r>
            <a:r>
              <a:rPr lang="ar-SA" b="1" dirty="0" smtClean="0"/>
              <a:t>مباشرة</a:t>
            </a:r>
            <a:r>
              <a:rPr lang="ar-DZ" b="1" dirty="0" smtClean="0"/>
              <a:t> وقوية.</a:t>
            </a:r>
            <a:r>
              <a:rPr lang="ar-SA" b="1" dirty="0" smtClean="0"/>
              <a:t> </a:t>
            </a:r>
            <a:endParaRPr lang="fr-FR" b="1" dirty="0"/>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33</a:t>
            </a:fld>
            <a:endParaRPr lang="fr-F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SA" b="1" dirty="0" smtClean="0"/>
              <a:t>وتعتبر </a:t>
            </a:r>
            <a:r>
              <a:rPr lang="ar-DZ" b="1" dirty="0" smtClean="0"/>
              <a:t>الضرائب </a:t>
            </a:r>
            <a:r>
              <a:rPr lang="ar-SA" b="1" dirty="0" smtClean="0"/>
              <a:t>غير مباشرة </a:t>
            </a:r>
            <a:r>
              <a:rPr lang="ar-DZ" b="1" dirty="0" smtClean="0"/>
              <a:t>إذا كانت لا تجبى بموجب </a:t>
            </a:r>
            <a:r>
              <a:rPr lang="ar-SA" b="1" dirty="0" smtClean="0"/>
              <a:t>جداول </a:t>
            </a:r>
            <a:r>
              <a:rPr lang="ar-DZ" b="1" dirty="0" smtClean="0"/>
              <a:t>إ</a:t>
            </a:r>
            <a:r>
              <a:rPr lang="ar-SA" b="1" dirty="0" smtClean="0"/>
              <a:t>سمية </a:t>
            </a:r>
            <a:r>
              <a:rPr lang="ar-DZ" b="1" dirty="0" smtClean="0"/>
              <a:t>وإنما تحصل بمناسبة بعض الوقائع كاجتياز السلعة للحدود أو قيام الأفراد بإنتاج سلع معينة</a:t>
            </a:r>
            <a:r>
              <a:rPr lang="ar-SA" b="1" dirty="0" smtClean="0"/>
              <a:t>، ويؤخذ على هذه الطريقة أنها ليست من طبيعة علمية، وإنما هي</a:t>
            </a:r>
            <a:r>
              <a:rPr lang="ar-DZ" b="1" dirty="0" smtClean="0"/>
              <a:t> </a:t>
            </a:r>
            <a:r>
              <a:rPr lang="ar-SA" b="1" dirty="0" smtClean="0"/>
              <a:t>تحديد تحكمى يختلف من تشريع لآخر</a:t>
            </a:r>
            <a:r>
              <a:rPr lang="ar-DZ" b="1" dirty="0" smtClean="0"/>
              <a:t>.</a:t>
            </a:r>
          </a:p>
          <a:p>
            <a:pPr algn="r" rtl="1">
              <a:buFont typeface="Wingdings" pitchFamily="2" charset="2"/>
              <a:buChar char="q"/>
            </a:pPr>
            <a:r>
              <a:rPr lang="ar-DZ" sz="3600" b="1" dirty="0" smtClean="0">
                <a:solidFill>
                  <a:srgbClr val="C00000"/>
                </a:solidFill>
              </a:rPr>
              <a:t> </a:t>
            </a:r>
            <a:r>
              <a:rPr lang="ar-SA" sz="3600" b="1" dirty="0" smtClean="0">
                <a:solidFill>
                  <a:srgbClr val="C00000"/>
                </a:solidFill>
              </a:rPr>
              <a:t>معيار رجعية الضريبة</a:t>
            </a:r>
            <a:r>
              <a:rPr lang="ar-DZ" sz="3600" b="1" dirty="0" smtClean="0">
                <a:solidFill>
                  <a:srgbClr val="C00000"/>
                </a:solidFill>
              </a:rPr>
              <a:t> (نقل عبء الضريبة)</a:t>
            </a:r>
          </a:p>
          <a:p>
            <a:pPr algn="r" rtl="1">
              <a:buNone/>
            </a:pPr>
            <a:r>
              <a:rPr lang="ar-SA" b="1" dirty="0" smtClean="0"/>
              <a:t>يقصد برجعية الضريبة تحديد الشخص الذي يتحمل عبء الضريبة بصفة</a:t>
            </a:r>
            <a:r>
              <a:rPr lang="ar-DZ" b="1" dirty="0" smtClean="0"/>
              <a:t> </a:t>
            </a:r>
            <a:r>
              <a:rPr lang="ar-SA" b="1" dirty="0" smtClean="0"/>
              <a:t>نهائية، فليس من الضروري أن يكون من تحمل بعبئها نهائيا هو الملتزم قانونا</a:t>
            </a:r>
            <a:r>
              <a:rPr lang="ar-DZ" b="1" dirty="0" smtClean="0"/>
              <a:t> </a:t>
            </a:r>
            <a:r>
              <a:rPr lang="ar-SA" b="1" dirty="0" smtClean="0"/>
              <a:t>بأدائها</a:t>
            </a:r>
            <a:r>
              <a:rPr lang="ar-DZ" b="1" dirty="0" smtClean="0"/>
              <a:t>.</a:t>
            </a:r>
            <a:endParaRPr lang="fr-FR" dirty="0"/>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34</a:t>
            </a:fld>
            <a:endParaRPr lang="fr-F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500174"/>
            <a:ext cx="8229600" cy="4525963"/>
          </a:xfrm>
        </p:spPr>
        <p:txBody>
          <a:bodyPr>
            <a:noAutofit/>
          </a:bodyPr>
          <a:lstStyle/>
          <a:p>
            <a:pPr algn="r" rtl="1">
              <a:buNone/>
            </a:pPr>
            <a:r>
              <a:rPr lang="ar-SA" b="1" dirty="0" smtClean="0"/>
              <a:t>و</a:t>
            </a:r>
            <a:r>
              <a:rPr lang="ar-DZ" b="1" dirty="0" smtClean="0"/>
              <a:t>وف</a:t>
            </a:r>
            <a:r>
              <a:rPr lang="ar-SA" b="1" dirty="0" err="1" smtClean="0"/>
              <a:t>قا</a:t>
            </a:r>
            <a:r>
              <a:rPr lang="ar-DZ" b="1" dirty="0" smtClean="0"/>
              <a:t> </a:t>
            </a:r>
            <a:r>
              <a:rPr lang="ar-SA" b="1" dirty="0" err="1" smtClean="0"/>
              <a:t>لهذ</a:t>
            </a:r>
            <a:r>
              <a:rPr lang="ar-DZ" b="1" dirty="0" smtClean="0"/>
              <a:t>ا</a:t>
            </a:r>
            <a:r>
              <a:rPr lang="ar-SA" b="1" dirty="0" smtClean="0"/>
              <a:t> المعيار</a:t>
            </a:r>
            <a:r>
              <a:rPr lang="ar-DZ" b="1" dirty="0" smtClean="0"/>
              <a:t> </a:t>
            </a:r>
            <a:r>
              <a:rPr lang="ar-SA" b="1" dirty="0" smtClean="0"/>
              <a:t>تكون</a:t>
            </a:r>
            <a:r>
              <a:rPr lang="ar-DZ" b="1" dirty="0" smtClean="0"/>
              <a:t> </a:t>
            </a:r>
            <a:r>
              <a:rPr lang="ar-SA" b="1" dirty="0" smtClean="0"/>
              <a:t>الضرائب مباشرة إذا </a:t>
            </a:r>
            <a:r>
              <a:rPr lang="ar-SA" b="1" dirty="0" err="1" smtClean="0"/>
              <a:t>ت</a:t>
            </a:r>
            <a:r>
              <a:rPr lang="ar-DZ" b="1" dirty="0" err="1" smtClean="0"/>
              <a:t>وافرت</a:t>
            </a:r>
            <a:r>
              <a:rPr lang="ar-SA" b="1" dirty="0" smtClean="0"/>
              <a:t> الصفتين لدى الممول أي أن يكون ملتزما </a:t>
            </a:r>
            <a:r>
              <a:rPr lang="ar-SA" b="1" dirty="0" err="1" smtClean="0"/>
              <a:t>بها</a:t>
            </a:r>
            <a:r>
              <a:rPr lang="ar-SA" b="1" dirty="0" smtClean="0"/>
              <a:t> قانونا ومسددا لها،</a:t>
            </a:r>
            <a:r>
              <a:rPr lang="ar-DZ" b="1" dirty="0" smtClean="0"/>
              <a:t> </a:t>
            </a:r>
            <a:r>
              <a:rPr lang="ar-SA" b="1" dirty="0" smtClean="0"/>
              <a:t>وإذا توافرت إحداها دون الأخرى، كانت الضريبة غير مباشرة</a:t>
            </a:r>
            <a:r>
              <a:rPr lang="ar-DZ" b="1" dirty="0" smtClean="0"/>
              <a:t>.</a:t>
            </a:r>
            <a:r>
              <a:rPr lang="ar-SA" b="1" dirty="0" smtClean="0"/>
              <a:t> ويعاب على هذا</a:t>
            </a:r>
            <a:r>
              <a:rPr lang="ar-DZ" b="1" dirty="0" smtClean="0"/>
              <a:t> </a:t>
            </a:r>
            <a:r>
              <a:rPr lang="ar-SA" b="1" dirty="0" smtClean="0"/>
              <a:t>المعيار اتسامه بالتعقيد، لأن ظاهرة الرجعية تحكمها لدى المشرع اعتبارات متباينة</a:t>
            </a:r>
            <a:r>
              <a:rPr lang="ar-DZ" b="1" dirty="0" smtClean="0"/>
              <a:t> </a:t>
            </a:r>
            <a:r>
              <a:rPr lang="ar-SA" b="1" dirty="0" smtClean="0"/>
              <a:t>وغير ثابتة، كما أن</a:t>
            </a:r>
            <a:r>
              <a:rPr lang="ar-DZ" b="1" dirty="0" smtClean="0"/>
              <a:t> الأخذ بهذا المعيار قد يؤدي إلى نتائج غير منطقية، ذلك لأن الضريبة قد ينقل عبؤها وقد لا ينقل أو ينقل جزئيا لا كليا ويتحقق ذلك بحسب ظروف العرض والطلب، ومن ثم فالضريبة الجمركية وهي ضريبة غير مباشرة قد لا يتمكن المستورد من نقل عبئها فهل تتحول بذلك إلى ضريبة مباشرة.</a:t>
            </a:r>
            <a:endParaRPr lang="fr-FR" b="1" dirty="0" smtClean="0"/>
          </a:p>
          <a:p>
            <a:pPr algn="r" rtl="1">
              <a:buNone/>
            </a:pPr>
            <a:endParaRPr lang="fr-FR" dirty="0"/>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35</a:t>
            </a:fld>
            <a:endParaRPr lang="fr-F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buFont typeface="Wingdings" pitchFamily="2" charset="2"/>
              <a:buChar char="q"/>
            </a:pPr>
            <a:r>
              <a:rPr lang="ar-DZ" sz="3600" b="1" dirty="0" smtClean="0">
                <a:solidFill>
                  <a:srgbClr val="C00000"/>
                </a:solidFill>
              </a:rPr>
              <a:t> </a:t>
            </a:r>
            <a:r>
              <a:rPr lang="ar-SA" sz="3600" b="1" dirty="0" smtClean="0">
                <a:solidFill>
                  <a:srgbClr val="FF0000"/>
                </a:solidFill>
                <a:latin typeface="+mn-lt"/>
                <a:ea typeface="+mn-ea"/>
                <a:cs typeface="+mn-cs"/>
              </a:rPr>
              <a:t>معيار </a:t>
            </a:r>
            <a:r>
              <a:rPr lang="ar-DZ" sz="3600" b="1" dirty="0" smtClean="0">
                <a:solidFill>
                  <a:srgbClr val="FF0000"/>
                </a:solidFill>
                <a:latin typeface="+mn-lt"/>
                <a:ea typeface="+mn-ea"/>
                <a:cs typeface="+mn-cs"/>
              </a:rPr>
              <a:t>ثبات</a:t>
            </a:r>
            <a:r>
              <a:rPr lang="ar-SA" sz="3600" b="1" dirty="0" smtClean="0">
                <a:solidFill>
                  <a:srgbClr val="FF0000"/>
                </a:solidFill>
                <a:latin typeface="+mn-lt"/>
                <a:ea typeface="+mn-ea"/>
                <a:cs typeface="+mn-cs"/>
              </a:rPr>
              <a:t> المادة </a:t>
            </a:r>
            <a:r>
              <a:rPr lang="ar-SA" sz="3600" b="1" dirty="0" err="1" smtClean="0">
                <a:solidFill>
                  <a:srgbClr val="FF0000"/>
                </a:solidFill>
                <a:latin typeface="+mn-lt"/>
                <a:ea typeface="+mn-ea"/>
                <a:cs typeface="+mn-cs"/>
              </a:rPr>
              <a:t>ال</a:t>
            </a:r>
            <a:r>
              <a:rPr lang="ar-DZ" sz="3600" b="1" dirty="0" smtClean="0">
                <a:solidFill>
                  <a:srgbClr val="FF0000"/>
                </a:solidFill>
                <a:latin typeface="+mn-lt"/>
                <a:ea typeface="+mn-ea"/>
                <a:cs typeface="+mn-cs"/>
              </a:rPr>
              <a:t>خاضع</a:t>
            </a:r>
            <a:r>
              <a:rPr lang="ar-SA" sz="3600" b="1" dirty="0" smtClean="0">
                <a:solidFill>
                  <a:srgbClr val="FF0000"/>
                </a:solidFill>
                <a:latin typeface="+mn-lt"/>
                <a:ea typeface="+mn-ea"/>
                <a:cs typeface="+mn-cs"/>
              </a:rPr>
              <a:t>ة </a:t>
            </a:r>
            <a:r>
              <a:rPr lang="ar-DZ" sz="3600" b="1" dirty="0" smtClean="0">
                <a:solidFill>
                  <a:srgbClr val="FF0000"/>
                </a:solidFill>
                <a:latin typeface="+mn-lt"/>
                <a:ea typeface="+mn-ea"/>
                <a:cs typeface="+mn-cs"/>
              </a:rPr>
              <a:t>ل</a:t>
            </a:r>
            <a:r>
              <a:rPr lang="ar-SA" sz="3600" b="1" dirty="0" smtClean="0">
                <a:solidFill>
                  <a:srgbClr val="FF0000"/>
                </a:solidFill>
                <a:latin typeface="+mn-lt"/>
                <a:ea typeface="+mn-ea"/>
                <a:cs typeface="+mn-cs"/>
              </a:rPr>
              <a:t>لضريبة</a:t>
            </a:r>
            <a:endParaRPr lang="fr-FR" sz="3600" b="1" dirty="0">
              <a:solidFill>
                <a:srgbClr val="FF0000"/>
              </a:solidFill>
              <a:latin typeface="+mn-lt"/>
              <a:ea typeface="+mn-ea"/>
              <a:cs typeface="+mn-cs"/>
            </a:endParaRPr>
          </a:p>
        </p:txBody>
      </p:sp>
      <p:sp>
        <p:nvSpPr>
          <p:cNvPr id="3" name="Espace réservé du contenu 2"/>
          <p:cNvSpPr>
            <a:spLocks noGrp="1"/>
          </p:cNvSpPr>
          <p:nvPr>
            <p:ph idx="1"/>
          </p:nvPr>
        </p:nvSpPr>
        <p:spPr/>
        <p:txBody>
          <a:bodyPr>
            <a:noAutofit/>
          </a:bodyPr>
          <a:lstStyle/>
          <a:p>
            <a:pPr algn="r" rtl="1">
              <a:buNone/>
            </a:pPr>
            <a:r>
              <a:rPr lang="ar-DZ" b="1" dirty="0" smtClean="0"/>
              <a:t>يقضي هذا المعيار </a:t>
            </a:r>
            <a:r>
              <a:rPr lang="ar-DZ" b="1" dirty="0" err="1" smtClean="0"/>
              <a:t>ب</a:t>
            </a:r>
            <a:r>
              <a:rPr lang="ar-SA" b="1" dirty="0" smtClean="0"/>
              <a:t>أن </a:t>
            </a:r>
            <a:r>
              <a:rPr lang="ar-DZ" b="1" dirty="0" err="1" smtClean="0"/>
              <a:t>ال</a:t>
            </a:r>
            <a:r>
              <a:rPr lang="ar-SA" b="1" dirty="0" smtClean="0"/>
              <a:t>ضر</a:t>
            </a:r>
            <a:r>
              <a:rPr lang="ar-DZ" b="1" dirty="0" err="1" smtClean="0"/>
              <a:t>ائ</a:t>
            </a:r>
            <a:r>
              <a:rPr lang="ar-SA" b="1" dirty="0" smtClean="0"/>
              <a:t>ب </a:t>
            </a:r>
            <a:r>
              <a:rPr lang="ar-DZ" b="1" dirty="0" err="1" smtClean="0"/>
              <a:t>ال</a:t>
            </a:r>
            <a:r>
              <a:rPr lang="ar-SA" b="1" dirty="0" smtClean="0"/>
              <a:t>مباشرة </a:t>
            </a:r>
            <a:r>
              <a:rPr lang="ar-DZ" b="1" dirty="0" smtClean="0"/>
              <a:t>هي تلك التي تفرض على عناصر تتميز بدرجة معينة من</a:t>
            </a:r>
            <a:r>
              <a:rPr lang="ar-SA" b="1" dirty="0" smtClean="0"/>
              <a:t> </a:t>
            </a:r>
            <a:r>
              <a:rPr lang="ar-SA" b="1" dirty="0" err="1" smtClean="0"/>
              <a:t>الثب</a:t>
            </a:r>
            <a:r>
              <a:rPr lang="ar-DZ" b="1" dirty="0" smtClean="0"/>
              <a:t>ا</a:t>
            </a:r>
            <a:r>
              <a:rPr lang="ar-SA" b="1" dirty="0" smtClean="0"/>
              <a:t>ت</a:t>
            </a:r>
            <a:r>
              <a:rPr lang="ar-DZ" b="1" dirty="0" smtClean="0"/>
              <a:t> والتجدد والاستقرار </a:t>
            </a:r>
            <a:r>
              <a:rPr lang="ar-SA" b="1" dirty="0" smtClean="0"/>
              <a:t>كالتملك </a:t>
            </a:r>
            <a:r>
              <a:rPr lang="ar-DZ" b="1" dirty="0" smtClean="0"/>
              <a:t>أ</a:t>
            </a:r>
            <a:r>
              <a:rPr lang="ar-SA" b="1" dirty="0" smtClean="0"/>
              <a:t>و</a:t>
            </a:r>
            <a:r>
              <a:rPr lang="ar-DZ" b="1" dirty="0" smtClean="0"/>
              <a:t> </a:t>
            </a:r>
            <a:r>
              <a:rPr lang="ar-SA" b="1" dirty="0" err="1" smtClean="0"/>
              <a:t>ال</a:t>
            </a:r>
            <a:r>
              <a:rPr lang="ar-DZ" b="1" dirty="0" err="1" smtClean="0"/>
              <a:t>إشتغال</a:t>
            </a:r>
            <a:r>
              <a:rPr lang="ar-DZ" b="1" dirty="0" smtClean="0"/>
              <a:t> أ</a:t>
            </a:r>
            <a:r>
              <a:rPr lang="ar-SA" b="1" dirty="0" smtClean="0"/>
              <a:t>و</a:t>
            </a:r>
            <a:r>
              <a:rPr lang="ar-DZ" b="1" dirty="0" smtClean="0"/>
              <a:t> </a:t>
            </a:r>
            <a:r>
              <a:rPr lang="ar-SA" b="1" dirty="0" smtClean="0"/>
              <a:t>ممارسة تجارة أو صناعة</a:t>
            </a:r>
            <a:r>
              <a:rPr lang="ar-DZ" b="1" dirty="0" smtClean="0"/>
              <a:t>،</a:t>
            </a:r>
            <a:r>
              <a:rPr lang="ar-SA" b="1" dirty="0" smtClean="0"/>
              <a:t> </a:t>
            </a:r>
            <a:r>
              <a:rPr lang="ar-DZ" b="1" dirty="0" smtClean="0"/>
              <a:t>أما</a:t>
            </a:r>
            <a:r>
              <a:rPr lang="ar-SA" b="1" dirty="0" smtClean="0"/>
              <a:t> </a:t>
            </a:r>
            <a:r>
              <a:rPr lang="ar-DZ" b="1" dirty="0" err="1" smtClean="0"/>
              <a:t>ال</a:t>
            </a:r>
            <a:r>
              <a:rPr lang="ar-SA" b="1" dirty="0" smtClean="0"/>
              <a:t>ضر</a:t>
            </a:r>
            <a:r>
              <a:rPr lang="ar-DZ" b="1" dirty="0" err="1" smtClean="0"/>
              <a:t>ائ</a:t>
            </a:r>
            <a:r>
              <a:rPr lang="ar-SA" b="1" dirty="0" smtClean="0"/>
              <a:t>ب غير </a:t>
            </a:r>
            <a:r>
              <a:rPr lang="ar-DZ" b="1" dirty="0" err="1" smtClean="0"/>
              <a:t>ال</a:t>
            </a:r>
            <a:r>
              <a:rPr lang="ar-SA" b="1" dirty="0" smtClean="0"/>
              <a:t>مباشرة </a:t>
            </a:r>
            <a:r>
              <a:rPr lang="ar-DZ" b="1" dirty="0" smtClean="0"/>
              <a:t>فهي تلك التي تفرض </a:t>
            </a:r>
            <a:r>
              <a:rPr lang="ar-SA" b="1" dirty="0" smtClean="0"/>
              <a:t>عل</a:t>
            </a:r>
            <a:r>
              <a:rPr lang="ar-DZ" b="1" dirty="0" smtClean="0"/>
              <a:t>ى بعض الوقائع المتقطعة أو العرضية كواقعة الاستهلاك أو </a:t>
            </a:r>
            <a:r>
              <a:rPr lang="ar-DZ" b="1" dirty="0" err="1" smtClean="0"/>
              <a:t>الإستيراد</a:t>
            </a:r>
            <a:r>
              <a:rPr lang="ar-DZ" b="1" dirty="0" smtClean="0"/>
              <a:t> أو التداول</a:t>
            </a:r>
            <a:r>
              <a:rPr lang="ar-SA" b="1" dirty="0" smtClean="0"/>
              <a:t>.</a:t>
            </a:r>
          </a:p>
          <a:p>
            <a:pPr algn="r" rtl="1">
              <a:buNone/>
            </a:pPr>
            <a:r>
              <a:rPr lang="ar-SA" b="1" dirty="0" smtClean="0"/>
              <a:t>و</a:t>
            </a:r>
            <a:r>
              <a:rPr lang="ar-DZ" b="1" dirty="0" smtClean="0"/>
              <a:t>وفقا</a:t>
            </a:r>
            <a:r>
              <a:rPr lang="ar-SA" b="1" dirty="0" smtClean="0"/>
              <a:t> </a:t>
            </a:r>
            <a:r>
              <a:rPr lang="ar-DZ" b="1" dirty="0" smtClean="0"/>
              <a:t>ل</a:t>
            </a:r>
            <a:r>
              <a:rPr lang="ar-SA" b="1" dirty="0" smtClean="0"/>
              <a:t>هذا المعيار</a:t>
            </a:r>
            <a:r>
              <a:rPr lang="ar-DZ" b="1" dirty="0" smtClean="0"/>
              <a:t> </a:t>
            </a:r>
            <a:r>
              <a:rPr lang="ar-DZ" b="1" dirty="0" err="1" smtClean="0"/>
              <a:t>فإ</a:t>
            </a:r>
            <a:r>
              <a:rPr lang="ar-SA" b="1" dirty="0" smtClean="0"/>
              <a:t>ن</a:t>
            </a:r>
            <a:r>
              <a:rPr lang="ar-DZ" b="1" dirty="0" smtClean="0"/>
              <a:t> </a:t>
            </a:r>
            <a:r>
              <a:rPr lang="ar-SA" b="1" dirty="0" smtClean="0"/>
              <a:t>الضريبة المباشرة هي التي تفرض مباشرة على ذات الدخل أو رأس المال، وأن</a:t>
            </a:r>
            <a:r>
              <a:rPr lang="ar-DZ" b="1" dirty="0" smtClean="0"/>
              <a:t> </a:t>
            </a:r>
            <a:r>
              <a:rPr lang="ar-SA" b="1" dirty="0" smtClean="0"/>
              <a:t>الضريبة غير المباشرة هي تلك التي تفرض على إنفاق الدخل أو على انتقال رأس</a:t>
            </a:r>
            <a:r>
              <a:rPr lang="ar-DZ" b="1" dirty="0" smtClean="0"/>
              <a:t> </a:t>
            </a:r>
            <a:r>
              <a:rPr lang="ar-SA" b="1" dirty="0" smtClean="0"/>
              <a:t>المال.</a:t>
            </a:r>
            <a:endParaRPr lang="fr-FR" b="1" dirty="0"/>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36</a:t>
            </a:fld>
            <a:endParaRPr lang="fr-F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None/>
            </a:pPr>
            <a:r>
              <a:rPr lang="ar-SA" b="1" dirty="0" smtClean="0"/>
              <a:t>و</a:t>
            </a:r>
            <a:r>
              <a:rPr lang="ar-DZ" b="1" dirty="0" smtClean="0"/>
              <a:t>على الرغم من أن</a:t>
            </a:r>
            <a:r>
              <a:rPr lang="ar-SA" b="1" dirty="0" smtClean="0"/>
              <a:t> هذا الرأي يحظى بتقدير كبير في الفقه المالي،</a:t>
            </a:r>
            <a:r>
              <a:rPr lang="ar-DZ" b="1" dirty="0" smtClean="0"/>
              <a:t> إلا أنه قد ينجم عن تطبيق هذا المعيار بعض التناقضات، فالضريبة على التركات معروف عنها أنها ضريبة مباشرة ولكنها وفقا لمعيار ثبات المادة الخاضعة للضريبة تعد من الضرائب غير المباشرة ذلك لأنها تنشأ بمناسبة واقعة عرضية هي الوفاة وانتقال الثروة بسببها.</a:t>
            </a:r>
            <a:endParaRPr lang="fr-FR" dirty="0"/>
          </a:p>
        </p:txBody>
      </p:sp>
      <p:sp>
        <p:nvSpPr>
          <p:cNvPr id="4" name="Espace réservé du pied de page 3"/>
          <p:cNvSpPr>
            <a:spLocks noGrp="1"/>
          </p:cNvSpPr>
          <p:nvPr>
            <p:ph type="ftr" sz="quarter" idx="11"/>
          </p:nvPr>
        </p:nvSpPr>
        <p:spPr/>
        <p:txBody>
          <a:bodyPr/>
          <a:lstStyle/>
          <a:p>
            <a:r>
              <a:rPr lang="ar-SA" smtClean="0"/>
              <a:t>ماهية الضرائب وتنظيمها الفني</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37</a:t>
            </a:fld>
            <a:endParaRPr lang="fr-F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rtl="1"/>
            <a:r>
              <a:rPr lang="ar-DZ" sz="3600" b="1" dirty="0" smtClean="0">
                <a:solidFill>
                  <a:srgbClr val="C00000"/>
                </a:solidFill>
              </a:rPr>
              <a:t>ب) الموازنة بين </a:t>
            </a:r>
            <a:r>
              <a:rPr lang="ar-SA" sz="3600" b="1" dirty="0" smtClean="0">
                <a:solidFill>
                  <a:srgbClr val="C00000"/>
                </a:solidFill>
              </a:rPr>
              <a:t>الضرائب المباشرة وغير المباشرة</a:t>
            </a:r>
            <a:endParaRPr lang="fr-FR" sz="3600" dirty="0"/>
          </a:p>
        </p:txBody>
      </p:sp>
      <p:sp>
        <p:nvSpPr>
          <p:cNvPr id="3" name="Espace réservé du contenu 2"/>
          <p:cNvSpPr>
            <a:spLocks noGrp="1"/>
          </p:cNvSpPr>
          <p:nvPr>
            <p:ph idx="1"/>
          </p:nvPr>
        </p:nvSpPr>
        <p:spPr/>
        <p:txBody>
          <a:bodyPr>
            <a:normAutofit/>
          </a:bodyPr>
          <a:lstStyle/>
          <a:p>
            <a:pPr algn="r" rtl="1">
              <a:buFont typeface="Wingdings" pitchFamily="2" charset="2"/>
              <a:buChar char="q"/>
            </a:pPr>
            <a:r>
              <a:rPr lang="ar-DZ" sz="3600" b="1" dirty="0" smtClean="0">
                <a:solidFill>
                  <a:srgbClr val="C00000"/>
                </a:solidFill>
              </a:rPr>
              <a:t> مزايا وعيوب </a:t>
            </a:r>
            <a:r>
              <a:rPr lang="ar-SA" sz="3600" b="1" dirty="0" smtClean="0">
                <a:solidFill>
                  <a:srgbClr val="C00000"/>
                </a:solidFill>
              </a:rPr>
              <a:t>الضرائب المباشرة</a:t>
            </a:r>
            <a:endParaRPr lang="ar-DZ" sz="3600" b="1" dirty="0" smtClean="0">
              <a:solidFill>
                <a:srgbClr val="C00000"/>
              </a:solidFill>
            </a:endParaRPr>
          </a:p>
          <a:p>
            <a:pPr algn="r" rtl="1">
              <a:buNone/>
            </a:pPr>
            <a:r>
              <a:rPr lang="ar-SA" b="1" u="sng" dirty="0" smtClean="0"/>
              <a:t>تتميز</a:t>
            </a:r>
            <a:r>
              <a:rPr lang="ar-SA" b="1" dirty="0" smtClean="0"/>
              <a:t> الضرائب المباشرة بما يلي</a:t>
            </a:r>
            <a:r>
              <a:rPr lang="ar-DZ" b="1" dirty="0" smtClean="0"/>
              <a:t>:</a:t>
            </a:r>
          </a:p>
          <a:p>
            <a:pPr algn="r" rtl="1"/>
            <a:r>
              <a:rPr lang="ar-SA" b="1" dirty="0" smtClean="0"/>
              <a:t>الثبات النسبي </a:t>
            </a:r>
            <a:r>
              <a:rPr lang="ar-DZ" b="1" dirty="0" smtClean="0"/>
              <a:t>لحصيلتها أي أنها ليست عرضة لتقلبات شديدة، فهي </a:t>
            </a:r>
            <a:r>
              <a:rPr lang="ar-SA" b="1" dirty="0" smtClean="0"/>
              <a:t>لا تعكس التقلبات الاقتصادية إلا في</a:t>
            </a:r>
            <a:r>
              <a:rPr lang="ar-DZ" b="1" dirty="0" smtClean="0"/>
              <a:t> </a:t>
            </a:r>
            <a:r>
              <a:rPr lang="ar-SA" b="1" dirty="0" smtClean="0"/>
              <a:t>حدود ضيقة</a:t>
            </a:r>
            <a:r>
              <a:rPr lang="ar-DZ" b="1" dirty="0" smtClean="0"/>
              <a:t> وببطء، وذلك لأنها </a:t>
            </a:r>
            <a:r>
              <a:rPr lang="ar-EG" b="1" dirty="0" smtClean="0"/>
              <a:t>تفرض على </a:t>
            </a:r>
            <a:r>
              <a:rPr lang="ar-DZ" b="1" dirty="0" smtClean="0"/>
              <a:t>عن</a:t>
            </a:r>
            <a:r>
              <a:rPr lang="ar-EG" b="1" dirty="0" smtClean="0"/>
              <a:t>ا</a:t>
            </a:r>
            <a:r>
              <a:rPr lang="ar-DZ" b="1" dirty="0" smtClean="0"/>
              <a:t>ص</a:t>
            </a:r>
            <a:r>
              <a:rPr lang="ar-EG" b="1" dirty="0" smtClean="0"/>
              <a:t>ر </a:t>
            </a:r>
            <a:r>
              <a:rPr lang="ar-EG" b="1" dirty="0" err="1" smtClean="0"/>
              <a:t>ث</a:t>
            </a:r>
            <a:r>
              <a:rPr lang="ar-DZ" b="1" dirty="0" smtClean="0"/>
              <a:t>ا</a:t>
            </a:r>
            <a:r>
              <a:rPr lang="ar-EG" b="1" dirty="0" smtClean="0"/>
              <a:t>ب</a:t>
            </a:r>
            <a:r>
              <a:rPr lang="ar-DZ" b="1" dirty="0" err="1" smtClean="0"/>
              <a:t>تة</a:t>
            </a:r>
            <a:r>
              <a:rPr lang="ar-EG" b="1" dirty="0" smtClean="0"/>
              <a:t> نسب</a:t>
            </a:r>
            <a:r>
              <a:rPr lang="ar-DZ" b="1" dirty="0" smtClean="0"/>
              <a:t>يا</a:t>
            </a:r>
            <a:r>
              <a:rPr lang="ar-EG" b="1" dirty="0" smtClean="0"/>
              <a:t> كال</a:t>
            </a:r>
            <a:r>
              <a:rPr lang="ar-DZ" b="1" dirty="0" smtClean="0"/>
              <a:t>ملكي</a:t>
            </a:r>
            <a:r>
              <a:rPr lang="ar-EG" b="1" dirty="0" smtClean="0"/>
              <a:t>ة </a:t>
            </a:r>
            <a:r>
              <a:rPr lang="ar-DZ" b="1" dirty="0" smtClean="0"/>
              <a:t>فهي لا تختفي ولا تتأثر كثيرا بالتقلبات الاقتصادية، </a:t>
            </a:r>
            <a:r>
              <a:rPr lang="ar-SA" b="1" dirty="0" smtClean="0"/>
              <a:t>و</a:t>
            </a:r>
            <a:r>
              <a:rPr lang="ar-DZ" b="1" dirty="0" smtClean="0"/>
              <a:t>كذلك الأجور والمرتبات حيث لا تتبع التقلبات الاقتصادية إلا ببطء شديد.</a:t>
            </a:r>
            <a:endParaRPr lang="fr-FR" b="1" dirty="0"/>
          </a:p>
        </p:txBody>
      </p:sp>
      <p:sp>
        <p:nvSpPr>
          <p:cNvPr id="4" name="Espace réservé du pied de page 3"/>
          <p:cNvSpPr>
            <a:spLocks noGrp="1"/>
          </p:cNvSpPr>
          <p:nvPr>
            <p:ph type="ftr" sz="quarter" idx="11"/>
          </p:nvPr>
        </p:nvSpPr>
        <p:spPr/>
        <p:txBody>
          <a:bodyPr/>
          <a:lstStyle/>
          <a:p>
            <a:r>
              <a:rPr lang="ar-SA" smtClean="0"/>
              <a:t>ماهية الضرائب وتنظيمها الفني</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38</a:t>
            </a:fld>
            <a:endParaRPr lang="fr-F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r" rtl="1"/>
            <a:r>
              <a:rPr lang="ar-DZ" b="1" dirty="0" smtClean="0"/>
              <a:t>أكثر قابلية لاعتبارات </a:t>
            </a:r>
            <a:r>
              <a:rPr lang="ar-EG" b="1" dirty="0" smtClean="0"/>
              <a:t>العدالة الضريبية فكل ممول يدفع</a:t>
            </a:r>
            <a:r>
              <a:rPr lang="ar-DZ" b="1" dirty="0" smtClean="0"/>
              <a:t>ها</a:t>
            </a:r>
            <a:r>
              <a:rPr lang="ar-EG" b="1" dirty="0" smtClean="0"/>
              <a:t> بناء على مقدرته </a:t>
            </a:r>
            <a:r>
              <a:rPr lang="ar-EG" b="1" dirty="0" err="1" smtClean="0"/>
              <a:t>التكليفية</a:t>
            </a:r>
            <a:r>
              <a:rPr lang="ar-DZ" b="1" dirty="0" smtClean="0"/>
              <a:t>، حيث من الممكن تكييفها وفقا للظروف الشخصية والأحوال الاجتماعية والاقتصادية للمكلف </a:t>
            </a:r>
            <a:r>
              <a:rPr lang="ar-DZ" b="1" dirty="0" err="1" smtClean="0"/>
              <a:t>بها</a:t>
            </a:r>
            <a:r>
              <a:rPr lang="ar-DZ" b="1" dirty="0" smtClean="0"/>
              <a:t>.</a:t>
            </a:r>
          </a:p>
          <a:p>
            <a:pPr algn="r" rtl="1"/>
            <a:r>
              <a:rPr lang="ar-EG" b="1" dirty="0" smtClean="0"/>
              <a:t>قدرة الإدارة الضريبية </a:t>
            </a:r>
            <a:r>
              <a:rPr lang="ar-DZ" b="1" dirty="0" smtClean="0"/>
              <a:t>من خلال </a:t>
            </a:r>
            <a:r>
              <a:rPr lang="ar-EG" b="1" dirty="0" smtClean="0"/>
              <a:t>الضرائب المباشرة على تحقيق قاعدة الملائمة في الدفع أكبر </a:t>
            </a:r>
            <a:r>
              <a:rPr lang="ar-DZ" b="1" dirty="0" smtClean="0"/>
              <a:t>مما هو متاح لها </a:t>
            </a:r>
            <a:r>
              <a:rPr lang="ar-EG" b="1" dirty="0" smtClean="0"/>
              <a:t>في الضرائب </a:t>
            </a:r>
            <a:r>
              <a:rPr lang="ar-DZ" b="1" dirty="0" smtClean="0"/>
              <a:t>غير </a:t>
            </a:r>
            <a:r>
              <a:rPr lang="ar-EG" b="1" dirty="0" smtClean="0"/>
              <a:t>المباشرة</a:t>
            </a:r>
            <a:r>
              <a:rPr lang="ar-DZ" b="1" dirty="0" smtClean="0"/>
              <a:t>.</a:t>
            </a:r>
            <a:endParaRPr lang="fr-FR" dirty="0"/>
          </a:p>
        </p:txBody>
      </p:sp>
      <p:sp>
        <p:nvSpPr>
          <p:cNvPr id="4" name="Espace réservé du pied de page 3"/>
          <p:cNvSpPr>
            <a:spLocks noGrp="1"/>
          </p:cNvSpPr>
          <p:nvPr>
            <p:ph type="ftr" sz="quarter" idx="11"/>
          </p:nvPr>
        </p:nvSpPr>
        <p:spPr/>
        <p:txBody>
          <a:bodyPr/>
          <a:lstStyle/>
          <a:p>
            <a:r>
              <a:rPr lang="ar-SA" smtClean="0"/>
              <a:t>ماهية الضرائب وتنظيمها الفني</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39</a:t>
            </a:fld>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3600" b="1" dirty="0" smtClean="0">
                <a:solidFill>
                  <a:srgbClr val="FF0000"/>
                </a:solidFill>
              </a:rPr>
              <a:t>1-1- </a:t>
            </a:r>
            <a:r>
              <a:rPr lang="ar-SA" sz="3600" b="1" dirty="0" smtClean="0">
                <a:solidFill>
                  <a:srgbClr val="FF0000"/>
                </a:solidFill>
              </a:rPr>
              <a:t>الضريبة تفرض وتجبى جبرا</a:t>
            </a:r>
            <a:endParaRPr lang="fr-FR" sz="3600" dirty="0">
              <a:solidFill>
                <a:srgbClr val="FF0000"/>
              </a:solidFill>
            </a:endParaRPr>
          </a:p>
        </p:txBody>
      </p:sp>
      <p:sp>
        <p:nvSpPr>
          <p:cNvPr id="3" name="Espace réservé du contenu 2"/>
          <p:cNvSpPr>
            <a:spLocks noGrp="1"/>
          </p:cNvSpPr>
          <p:nvPr>
            <p:ph idx="1"/>
          </p:nvPr>
        </p:nvSpPr>
        <p:spPr/>
        <p:txBody>
          <a:bodyPr/>
          <a:lstStyle/>
          <a:p>
            <a:pPr algn="r" rtl="1">
              <a:buNone/>
            </a:pPr>
            <a:r>
              <a:rPr lang="ar-EG" b="1" dirty="0" smtClean="0"/>
              <a:t>بمعنى أن الخاضعين </a:t>
            </a:r>
            <a:r>
              <a:rPr lang="ar-EG" b="1" dirty="0" err="1" smtClean="0"/>
              <a:t>ل</a:t>
            </a:r>
            <a:r>
              <a:rPr lang="ar-SA" b="1" dirty="0" smtClean="0"/>
              <a:t>لضريبة</a:t>
            </a:r>
            <a:r>
              <a:rPr lang="ar-EG" b="1" dirty="0" smtClean="0"/>
              <a:t> ليس لديهم خيار في دفعها من عدمه بل أنهم ملزمين بأدائها دون النظر إلى رضاهم أو عدم رضاهم عن دفع الضريبة. </a:t>
            </a:r>
            <a:r>
              <a:rPr lang="ar-DZ" b="1" dirty="0" smtClean="0"/>
              <a:t>ف</a:t>
            </a:r>
            <a:r>
              <a:rPr lang="ar-EG" b="1" dirty="0" smtClean="0"/>
              <a:t>الدولة</a:t>
            </a:r>
            <a:r>
              <a:rPr lang="ar-DZ" b="1" dirty="0" smtClean="0"/>
              <a:t> تنفرد بم</a:t>
            </a:r>
            <a:r>
              <a:rPr lang="ar-EG" b="1" dirty="0" smtClean="0"/>
              <a:t>مارس</a:t>
            </a:r>
            <a:r>
              <a:rPr lang="ar-DZ" b="1" dirty="0" smtClean="0"/>
              <a:t>ة</a:t>
            </a:r>
            <a:r>
              <a:rPr lang="ar-EG" b="1" dirty="0" smtClean="0"/>
              <a:t> سلطتها في فرض وتحصيل الضريبة، وتقوم </a:t>
            </a:r>
            <a:r>
              <a:rPr lang="ar-DZ" b="1" dirty="0" smtClean="0"/>
              <a:t>بدون اتفاق مع الممول</a:t>
            </a:r>
            <a:r>
              <a:rPr lang="ar-EG" b="1" dirty="0" smtClean="0"/>
              <a:t> بتحديد وعاء الضريبة وسعرها </a:t>
            </a:r>
            <a:r>
              <a:rPr lang="ar-EG" b="1" dirty="0" err="1" smtClean="0"/>
              <a:t>و</a:t>
            </a:r>
            <a:r>
              <a:rPr lang="ar-DZ" b="1" dirty="0" smtClean="0"/>
              <a:t>المكلف بأدائها </a:t>
            </a:r>
            <a:r>
              <a:rPr lang="ar-DZ" b="1" dirty="0" err="1" smtClean="0"/>
              <a:t>و</a:t>
            </a:r>
            <a:r>
              <a:rPr lang="ar-EG" b="1" dirty="0" smtClean="0"/>
              <a:t>أسلوب تحصيلها.</a:t>
            </a:r>
            <a:r>
              <a:rPr lang="ar-DZ" b="1" dirty="0" smtClean="0"/>
              <a:t> فعلى الرغم من قيام ممثلي الشعب بالموافقة على إقرار الضريبة إلا أنه بعد هذه الموافقة لا يجوز لأي فرد الاعتراض على دفع الضريبة أو التنصل منها.</a:t>
            </a:r>
            <a:endParaRPr lang="fr-FR" dirty="0"/>
          </a:p>
        </p:txBody>
      </p:sp>
      <p:sp>
        <p:nvSpPr>
          <p:cNvPr id="4" name="Espace réservé du numéro de diapositive 3"/>
          <p:cNvSpPr>
            <a:spLocks noGrp="1"/>
          </p:cNvSpPr>
          <p:nvPr>
            <p:ph type="sldNum" sz="quarter" idx="12"/>
          </p:nvPr>
        </p:nvSpPr>
        <p:spPr/>
        <p:txBody>
          <a:bodyPr/>
          <a:lstStyle/>
          <a:p>
            <a:fld id="{FC9C25CD-EBF1-42A0-99BB-DE66FAE18107}" type="slidenum">
              <a:rPr lang="fr-FR" smtClean="0"/>
              <a:pPr/>
              <a:t>4</a:t>
            </a:fld>
            <a:endParaRPr lang="fr-FR"/>
          </a:p>
        </p:txBody>
      </p:sp>
      <p:sp>
        <p:nvSpPr>
          <p:cNvPr id="5" name="Espace réservé du pied de page 4"/>
          <p:cNvSpPr>
            <a:spLocks noGrp="1"/>
          </p:cNvSpPr>
          <p:nvPr>
            <p:ph type="ftr" sz="quarter" idx="11"/>
          </p:nvPr>
        </p:nvSpPr>
        <p:spPr/>
        <p:txBody>
          <a:bodyPr/>
          <a:lstStyle/>
          <a:p>
            <a:r>
              <a:rPr lang="ar-SA" smtClean="0"/>
              <a:t>ماهية الضرائب وتنظيمها الفني</a:t>
            </a:r>
            <a:endParaRPr lang="fr-F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algn="r" rtl="1">
              <a:buNone/>
            </a:pPr>
            <a:r>
              <a:rPr lang="ar-SA" b="1" dirty="0" smtClean="0"/>
              <a:t>إلا أنه </a:t>
            </a:r>
            <a:r>
              <a:rPr lang="ar-SA" b="1" u="sng" dirty="0" smtClean="0"/>
              <a:t>يعاب</a:t>
            </a:r>
            <a:r>
              <a:rPr lang="ar-SA" b="1" dirty="0" smtClean="0"/>
              <a:t> عل</a:t>
            </a:r>
            <a:r>
              <a:rPr lang="ar-DZ" b="1" dirty="0" smtClean="0"/>
              <a:t>ى </a:t>
            </a:r>
            <a:r>
              <a:rPr lang="ar-SA" b="1" dirty="0" smtClean="0"/>
              <a:t>الضرائب المباشرة ما</a:t>
            </a:r>
            <a:r>
              <a:rPr lang="ar-DZ" b="1" dirty="0" smtClean="0"/>
              <a:t> </a:t>
            </a:r>
            <a:r>
              <a:rPr lang="ar-SA" b="1" dirty="0" smtClean="0"/>
              <a:t>يلي</a:t>
            </a:r>
            <a:r>
              <a:rPr lang="ar-DZ" b="1" dirty="0" smtClean="0"/>
              <a:t>:</a:t>
            </a:r>
          </a:p>
          <a:p>
            <a:pPr algn="r" rtl="1"/>
            <a:r>
              <a:rPr lang="ar-SA" b="1" dirty="0" smtClean="0"/>
              <a:t>نظرا لقيام الممولين بدفع</a:t>
            </a:r>
            <a:r>
              <a:rPr lang="ar-DZ" b="1" dirty="0" smtClean="0"/>
              <a:t> </a:t>
            </a:r>
            <a:r>
              <a:rPr lang="ar-SA" b="1" dirty="0" smtClean="0"/>
              <a:t>الضرائب المباشرة مرة كل عام </a:t>
            </a:r>
            <a:r>
              <a:rPr lang="ar-DZ" b="1" dirty="0" smtClean="0"/>
              <a:t>وهم يعلمون بمقدارها وتوقيت اقتطاعها، فإن ذلك يجعلهم يشعرون بوطأة عبئها، الأمر الذي يؤدي بهم إلى مقاومتها - وخاصة مع ارتفاع أسعارها - مما يدفعهم في نهاية المطاف إلى محاولة التهرب من دفعها.</a:t>
            </a:r>
          </a:p>
          <a:p>
            <a:pPr algn="r" rtl="1">
              <a:buNone/>
            </a:pPr>
            <a:r>
              <a:rPr lang="ar-DZ" b="1" dirty="0" smtClean="0"/>
              <a:t>غير أن أنصار هذه الضرائب يرون أن شعور الأفراد بعبئها يزيد من وعيهم بواجبهم المالي مما يدفعهم للاهتمام بالشؤون العامة ومتابعة سياسة الدولة المالية.</a:t>
            </a:r>
          </a:p>
        </p:txBody>
      </p:sp>
      <p:sp>
        <p:nvSpPr>
          <p:cNvPr id="4" name="Espace réservé du pied de page 3"/>
          <p:cNvSpPr>
            <a:spLocks noGrp="1"/>
          </p:cNvSpPr>
          <p:nvPr>
            <p:ph type="ftr" sz="quarter" idx="11"/>
          </p:nvPr>
        </p:nvSpPr>
        <p:spPr/>
        <p:txBody>
          <a:bodyPr/>
          <a:lstStyle/>
          <a:p>
            <a:r>
              <a:rPr lang="ar-SA" smtClean="0"/>
              <a:t>ماهية الضرائب وتنظيمها الفني</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40</a:t>
            </a:fld>
            <a:endParaRPr lang="fr-F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r>
              <a:rPr lang="ar-DZ" b="1" dirty="0" smtClean="0"/>
              <a:t>يعاب على </a:t>
            </a:r>
            <a:r>
              <a:rPr lang="ar-SA" b="1" dirty="0" smtClean="0"/>
              <a:t>الضرائب المباشرة </a:t>
            </a:r>
            <a:r>
              <a:rPr lang="ar-DZ" b="1" dirty="0" smtClean="0"/>
              <a:t>كون حصيلتها تأتي غالبا متأخرة، فالضريبة المستحقة على دخل سنة معينة لا تورد لخزينة الدولة إلا بانتهاء تلك السنة وذلك بعد أن يتم تحديد مقدار الدخل كوعاء للضريبة بدقة، وهو ما يقيد حرية الدولة في وضع وتنفيذ سياستها المالية. غير أن تطور الفن المالي في مجال تحصيل الضرائب قد حد من هذا العيب كثيرا، وذلك لأنه أصبح بمقدور الإدارة الضريبية تقسيط دين الضريبة ومن ثم </a:t>
            </a:r>
            <a:r>
              <a:rPr lang="ar-DZ" b="1" dirty="0" err="1" smtClean="0"/>
              <a:t>تسبيق</a:t>
            </a:r>
            <a:r>
              <a:rPr lang="ar-DZ" b="1" dirty="0" smtClean="0"/>
              <a:t> أقساط وتأخير أخرى.</a:t>
            </a:r>
            <a:endParaRPr lang="fr-FR" dirty="0"/>
          </a:p>
        </p:txBody>
      </p:sp>
      <p:sp>
        <p:nvSpPr>
          <p:cNvPr id="4" name="Espace réservé du pied de page 3"/>
          <p:cNvSpPr>
            <a:spLocks noGrp="1"/>
          </p:cNvSpPr>
          <p:nvPr>
            <p:ph type="ftr" sz="quarter" idx="11"/>
          </p:nvPr>
        </p:nvSpPr>
        <p:spPr/>
        <p:txBody>
          <a:bodyPr/>
          <a:lstStyle/>
          <a:p>
            <a:r>
              <a:rPr lang="ar-SA" smtClean="0"/>
              <a:t>ماهية الضرائب وتنظيمها الفني</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41</a:t>
            </a:fld>
            <a:endParaRPr lang="fr-F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buFont typeface="Wingdings" pitchFamily="2" charset="2"/>
              <a:buChar char="q"/>
            </a:pPr>
            <a:r>
              <a:rPr lang="ar-DZ" sz="3600" b="1" dirty="0" smtClean="0">
                <a:solidFill>
                  <a:srgbClr val="C00000"/>
                </a:solidFill>
              </a:rPr>
              <a:t> مزايا وعيوب </a:t>
            </a:r>
            <a:r>
              <a:rPr lang="ar-SA" sz="3600" b="1" dirty="0" smtClean="0">
                <a:solidFill>
                  <a:srgbClr val="C00000"/>
                </a:solidFill>
              </a:rPr>
              <a:t>الضرائب غير المباشرة</a:t>
            </a:r>
            <a:endParaRPr lang="fr-FR" sz="3600" dirty="0"/>
          </a:p>
        </p:txBody>
      </p:sp>
      <p:sp>
        <p:nvSpPr>
          <p:cNvPr id="3" name="Espace réservé du contenu 2"/>
          <p:cNvSpPr>
            <a:spLocks noGrp="1"/>
          </p:cNvSpPr>
          <p:nvPr>
            <p:ph idx="1"/>
          </p:nvPr>
        </p:nvSpPr>
        <p:spPr/>
        <p:txBody>
          <a:bodyPr>
            <a:normAutofit lnSpcReduction="10000"/>
          </a:bodyPr>
          <a:lstStyle/>
          <a:p>
            <a:pPr algn="r" rtl="1">
              <a:buNone/>
            </a:pPr>
            <a:r>
              <a:rPr lang="ar-SA" b="1" dirty="0" smtClean="0"/>
              <a:t>تتميز الضرائب الغير المباشرة </a:t>
            </a:r>
            <a:r>
              <a:rPr lang="ar-SA" b="1" dirty="0" err="1" smtClean="0"/>
              <a:t>ب</a:t>
            </a:r>
            <a:r>
              <a:rPr lang="ar-DZ" b="1" dirty="0" err="1" smtClean="0"/>
              <a:t>ال</a:t>
            </a:r>
            <a:r>
              <a:rPr lang="ar-SA" b="1" dirty="0" smtClean="0"/>
              <a:t>مز</a:t>
            </a:r>
            <a:r>
              <a:rPr lang="ar-DZ" b="1" dirty="0" smtClean="0"/>
              <a:t>ا</a:t>
            </a:r>
            <a:r>
              <a:rPr lang="ar-SA" b="1" dirty="0" smtClean="0"/>
              <a:t>ي</a:t>
            </a:r>
            <a:r>
              <a:rPr lang="ar-DZ" b="1" dirty="0" smtClean="0"/>
              <a:t>ا</a:t>
            </a:r>
            <a:r>
              <a:rPr lang="ar-SA" b="1" dirty="0" smtClean="0"/>
              <a:t> </a:t>
            </a:r>
            <a:r>
              <a:rPr lang="ar-DZ" b="1" dirty="0" smtClean="0"/>
              <a:t>التالية:</a:t>
            </a:r>
          </a:p>
          <a:p>
            <a:pPr algn="r" rtl="1"/>
            <a:r>
              <a:rPr lang="ar-DZ" b="1" dirty="0" smtClean="0"/>
              <a:t>لا تشعر الممولين </a:t>
            </a:r>
            <a:r>
              <a:rPr lang="ar-SA" b="1" dirty="0" smtClean="0"/>
              <a:t>ب</a:t>
            </a:r>
            <a:r>
              <a:rPr lang="ar-DZ" b="1" dirty="0" smtClean="0"/>
              <a:t>عبئ</a:t>
            </a:r>
            <a:r>
              <a:rPr lang="ar-SA" b="1" dirty="0" smtClean="0"/>
              <a:t>ها</a:t>
            </a:r>
            <a:r>
              <a:rPr lang="ar-DZ" b="1" dirty="0" smtClean="0"/>
              <a:t> عند</a:t>
            </a:r>
            <a:r>
              <a:rPr lang="ar-SA" b="1" dirty="0" smtClean="0"/>
              <a:t> دفعها</a:t>
            </a:r>
            <a:r>
              <a:rPr lang="ar-DZ" b="1" dirty="0" smtClean="0"/>
              <a:t>، وهو ما يحجب عنصر الإكراه فيها ويخفف من ثقلها على أنفس الممولين، وذلك نظرا </a:t>
            </a:r>
            <a:r>
              <a:rPr lang="ar-DZ" b="1" dirty="0" err="1" smtClean="0"/>
              <a:t>لكو</a:t>
            </a:r>
            <a:r>
              <a:rPr lang="ar-SA" b="1" dirty="0" err="1" smtClean="0"/>
              <a:t>نها</a:t>
            </a:r>
            <a:r>
              <a:rPr lang="ar-SA" b="1" dirty="0" smtClean="0"/>
              <a:t> تختفي في ثمن السلعة </a:t>
            </a:r>
            <a:r>
              <a:rPr lang="ar-DZ" b="1" dirty="0" smtClean="0"/>
              <a:t>أو الخدمة حيث تدفع ضمنا في صورة جزء من الثمن، بالإضافة إلى كونها لا تدفع مرة واحدة في صورة مبلغ كبير سنويا كما هو شأن الضرائب المباشرة بل </a:t>
            </a:r>
            <a:r>
              <a:rPr lang="ar-SA" b="1" dirty="0" smtClean="0"/>
              <a:t>تفرض على موضوعات متعددة</a:t>
            </a:r>
            <a:r>
              <a:rPr lang="ar-DZ" b="1" dirty="0" smtClean="0"/>
              <a:t> في شكل مبالغ زهيدة تدخل في ثمن السلعة أو الخدمة عند البيع.</a:t>
            </a:r>
            <a:endParaRPr lang="fr-FR" b="1" dirty="0" smtClean="0"/>
          </a:p>
          <a:p>
            <a:endParaRPr lang="fr-FR" dirty="0"/>
          </a:p>
        </p:txBody>
      </p:sp>
      <p:sp>
        <p:nvSpPr>
          <p:cNvPr id="4" name="Espace réservé du pied de page 3"/>
          <p:cNvSpPr>
            <a:spLocks noGrp="1"/>
          </p:cNvSpPr>
          <p:nvPr>
            <p:ph type="ftr" sz="quarter" idx="11"/>
          </p:nvPr>
        </p:nvSpPr>
        <p:spPr/>
        <p:txBody>
          <a:bodyPr/>
          <a:lstStyle/>
          <a:p>
            <a:r>
              <a:rPr lang="ar-SA" smtClean="0"/>
              <a:t>ماهية الضرائب وتنظيمها الفني</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42</a:t>
            </a:fld>
            <a:endParaRPr lang="fr-F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r>
              <a:rPr lang="ar-SA" b="1" dirty="0" smtClean="0"/>
              <a:t>مرونة حصيلة هذه الضرائب بحيث يمكنها أن </a:t>
            </a:r>
            <a:r>
              <a:rPr lang="ar-DZ" b="1" dirty="0" smtClean="0"/>
              <a:t>تتغير بشكل مباشر وعاجل تبعا لتغير الأحوال الاقتصادية، ففي فترات الرخاء (</a:t>
            </a:r>
            <a:r>
              <a:rPr lang="ar-SA" b="1" dirty="0" smtClean="0"/>
              <a:t>الانتعاش الاقتصادي</a:t>
            </a:r>
            <a:r>
              <a:rPr lang="ar-DZ" b="1" dirty="0" smtClean="0"/>
              <a:t>) تزيد المعاملات بكافة صورها وعلى إثرها تزيد الحصيلة الضريبية</a:t>
            </a:r>
            <a:r>
              <a:rPr lang="ar-SA" b="1" dirty="0" smtClean="0"/>
              <a:t>،</a:t>
            </a:r>
            <a:r>
              <a:rPr lang="ar-DZ" b="1" dirty="0" smtClean="0"/>
              <a:t> ويحدث العكس في </a:t>
            </a:r>
            <a:r>
              <a:rPr lang="ar-SA" b="1" dirty="0" smtClean="0"/>
              <a:t>فترات </a:t>
            </a:r>
            <a:r>
              <a:rPr lang="ar-DZ" b="1" dirty="0" smtClean="0"/>
              <a:t>الكساد. كما أن حصيلتها تتدفق باستمرار طوال السنة لأن عمليات التداول والإنفاق تتوالى بطريقة مستمرة على مدار السنة وهو ما يفيد في تمويل الموازنة على مدار السنة المالية.</a:t>
            </a:r>
            <a:endParaRPr lang="fr-FR" b="1" dirty="0"/>
          </a:p>
        </p:txBody>
      </p:sp>
      <p:sp>
        <p:nvSpPr>
          <p:cNvPr id="4" name="Espace réservé du pied de page 3"/>
          <p:cNvSpPr>
            <a:spLocks noGrp="1"/>
          </p:cNvSpPr>
          <p:nvPr>
            <p:ph type="ftr" sz="quarter" idx="11"/>
          </p:nvPr>
        </p:nvSpPr>
        <p:spPr/>
        <p:txBody>
          <a:bodyPr/>
          <a:lstStyle/>
          <a:p>
            <a:r>
              <a:rPr lang="ar-SA" smtClean="0"/>
              <a:t>ماهية الضرائب وتنظيمها الفني</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43</a:t>
            </a:fld>
            <a:endParaRPr lang="fr-F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SA" sz="3200" b="1" dirty="0" smtClean="0"/>
              <a:t>يؤخذ على الضرائب غير المباشرة ما</a:t>
            </a:r>
            <a:r>
              <a:rPr lang="ar-DZ" sz="3200" b="1" dirty="0" smtClean="0"/>
              <a:t> </a:t>
            </a:r>
            <a:r>
              <a:rPr lang="ar-SA" sz="3200" b="1" dirty="0" smtClean="0"/>
              <a:t>يلي</a:t>
            </a:r>
            <a:r>
              <a:rPr lang="ar-DZ" sz="3200" b="1" dirty="0" smtClean="0"/>
              <a:t>:</a:t>
            </a:r>
            <a:endParaRPr lang="fr-FR" sz="3200" dirty="0"/>
          </a:p>
        </p:txBody>
      </p:sp>
      <p:sp>
        <p:nvSpPr>
          <p:cNvPr id="3" name="Espace réservé du contenu 2"/>
          <p:cNvSpPr>
            <a:spLocks noGrp="1"/>
          </p:cNvSpPr>
          <p:nvPr>
            <p:ph idx="1"/>
          </p:nvPr>
        </p:nvSpPr>
        <p:spPr/>
        <p:txBody>
          <a:bodyPr>
            <a:normAutofit lnSpcReduction="10000"/>
          </a:bodyPr>
          <a:lstStyle/>
          <a:p>
            <a:pPr algn="r" rtl="1"/>
            <a:r>
              <a:rPr lang="ar-DZ" b="1" dirty="0" smtClean="0"/>
              <a:t>من </a:t>
            </a:r>
            <a:r>
              <a:rPr lang="ar-SA" b="1" dirty="0" smtClean="0"/>
              <a:t>أهم عيوبها </a:t>
            </a:r>
            <a:r>
              <a:rPr lang="ar-DZ" b="1" dirty="0" smtClean="0"/>
              <a:t>أ</a:t>
            </a:r>
            <a:r>
              <a:rPr lang="ar-SA" b="1" dirty="0" err="1" smtClean="0"/>
              <a:t>نها</a:t>
            </a:r>
            <a:r>
              <a:rPr lang="ar-SA" b="1" dirty="0" smtClean="0"/>
              <a:t> لا تتناسب مع المقدرة </a:t>
            </a:r>
            <a:r>
              <a:rPr lang="ar-SA" b="1" dirty="0" err="1" smtClean="0"/>
              <a:t>التكليفية</a:t>
            </a:r>
            <a:r>
              <a:rPr lang="ar-SA" b="1" dirty="0" smtClean="0"/>
              <a:t> للممول</a:t>
            </a:r>
            <a:r>
              <a:rPr lang="ar-DZ" b="1" dirty="0" smtClean="0"/>
              <a:t> بل تتناسب معها عكسيا</a:t>
            </a:r>
            <a:r>
              <a:rPr lang="ar-SA" b="1" dirty="0" smtClean="0"/>
              <a:t>، </a:t>
            </a:r>
            <a:r>
              <a:rPr lang="ar-DZ" b="1" dirty="0" smtClean="0"/>
              <a:t>خاصة</a:t>
            </a:r>
            <a:r>
              <a:rPr lang="ar-SA" b="1" dirty="0" smtClean="0"/>
              <a:t> </a:t>
            </a:r>
            <a:r>
              <a:rPr lang="ar-DZ" b="1" dirty="0" smtClean="0"/>
              <a:t>و</a:t>
            </a:r>
            <a:r>
              <a:rPr lang="ar-SA" b="1" dirty="0" smtClean="0"/>
              <a:t>أن الضرائب غير المباشرة الأكثر حصيلة تفرض على السلع</a:t>
            </a:r>
            <a:r>
              <a:rPr lang="ar-DZ" b="1" dirty="0" smtClean="0"/>
              <a:t> </a:t>
            </a:r>
            <a:r>
              <a:rPr lang="ar-SA" b="1" dirty="0" smtClean="0"/>
              <a:t>الضرورية، أي السلع التي تستوعب الجزء الأكبر من الدخول المنخفضة، ومعنى هذا أن </a:t>
            </a:r>
            <a:r>
              <a:rPr lang="ar-DZ" b="1" dirty="0" smtClean="0"/>
              <a:t>عبء </a:t>
            </a:r>
            <a:r>
              <a:rPr lang="ar-SA" b="1" dirty="0" smtClean="0"/>
              <a:t>هذه الضرائب</a:t>
            </a:r>
            <a:r>
              <a:rPr lang="ar-DZ" b="1" dirty="0" smtClean="0"/>
              <a:t> أكثر ثقلا على الفقراء من الأغنياء ومن ثم فهي</a:t>
            </a:r>
            <a:r>
              <a:rPr lang="ar-SA" b="1" dirty="0" smtClean="0"/>
              <a:t> غير</a:t>
            </a:r>
            <a:r>
              <a:rPr lang="ar-DZ" b="1" dirty="0" smtClean="0"/>
              <a:t> </a:t>
            </a:r>
            <a:r>
              <a:rPr lang="ar-SA" b="1" dirty="0" smtClean="0"/>
              <a:t>عادلة</a:t>
            </a:r>
            <a:r>
              <a:rPr lang="ar-DZ" b="1" dirty="0" smtClean="0"/>
              <a:t>.</a:t>
            </a:r>
            <a:r>
              <a:rPr lang="ar-SA" b="1" dirty="0" smtClean="0"/>
              <a:t> و</a:t>
            </a:r>
            <a:r>
              <a:rPr lang="ar-DZ" b="1" dirty="0" smtClean="0"/>
              <a:t>إن كان </a:t>
            </a:r>
            <a:r>
              <a:rPr lang="ar-SA" b="1" dirty="0" smtClean="0"/>
              <a:t>يمكن الحد من </a:t>
            </a:r>
            <a:r>
              <a:rPr lang="ar-SA" b="1" dirty="0" err="1" smtClean="0"/>
              <a:t>هذ</a:t>
            </a:r>
            <a:r>
              <a:rPr lang="ar-DZ" b="1" dirty="0" smtClean="0"/>
              <a:t>ا</a:t>
            </a:r>
            <a:r>
              <a:rPr lang="ar-SA" b="1" dirty="0" smtClean="0"/>
              <a:t> العيب بعدم فرضها على السلع الضرورية وفرضها</a:t>
            </a:r>
            <a:r>
              <a:rPr lang="ar-DZ" b="1" dirty="0" smtClean="0"/>
              <a:t> </a:t>
            </a:r>
            <a:r>
              <a:rPr lang="ar-SA" b="1" dirty="0" smtClean="0"/>
              <a:t>على السلع الكمالية</a:t>
            </a:r>
            <a:r>
              <a:rPr lang="ar-DZ" b="1" dirty="0" smtClean="0"/>
              <a:t> فذلك يكون على حساب الحصيلة،</a:t>
            </a:r>
            <a:r>
              <a:rPr lang="ar-SA" b="1" dirty="0" smtClean="0"/>
              <a:t> وبالتالي</a:t>
            </a:r>
            <a:r>
              <a:rPr lang="ar-DZ" b="1" dirty="0" smtClean="0"/>
              <a:t> </a:t>
            </a:r>
            <a:r>
              <a:rPr lang="ar-SA" b="1" dirty="0" smtClean="0"/>
              <a:t>فإن </a:t>
            </a:r>
            <a:r>
              <a:rPr lang="ar-DZ" b="1" dirty="0" smtClean="0"/>
              <a:t>هدف تحقيق</a:t>
            </a:r>
            <a:r>
              <a:rPr lang="ar-SA" b="1" dirty="0" smtClean="0"/>
              <a:t> العدالة </a:t>
            </a:r>
            <a:r>
              <a:rPr lang="ar-DZ" b="1" dirty="0" smtClean="0"/>
              <a:t>ي</a:t>
            </a:r>
            <a:r>
              <a:rPr lang="ar-SA" b="1" dirty="0" smtClean="0"/>
              <a:t>تعارض مع </a:t>
            </a:r>
            <a:r>
              <a:rPr lang="ar-DZ" b="1" dirty="0" smtClean="0"/>
              <a:t>هدف تحقيق وف</a:t>
            </a:r>
            <a:r>
              <a:rPr lang="ar-SA" b="1" dirty="0" err="1" smtClean="0"/>
              <a:t>رة</a:t>
            </a:r>
            <a:r>
              <a:rPr lang="ar-SA" b="1" dirty="0" smtClean="0"/>
              <a:t> </a:t>
            </a:r>
            <a:r>
              <a:rPr lang="ar-DZ" b="1" dirty="0" smtClean="0"/>
              <a:t>في </a:t>
            </a:r>
            <a:r>
              <a:rPr lang="ar-SA" b="1" dirty="0" smtClean="0"/>
              <a:t>الحصيلة</a:t>
            </a:r>
            <a:r>
              <a:rPr lang="ar-DZ" b="1" dirty="0" smtClean="0"/>
              <a:t>.</a:t>
            </a:r>
            <a:endParaRPr lang="fr-FR" b="1" dirty="0"/>
          </a:p>
        </p:txBody>
      </p:sp>
      <p:sp>
        <p:nvSpPr>
          <p:cNvPr id="4" name="Espace réservé du pied de page 3"/>
          <p:cNvSpPr>
            <a:spLocks noGrp="1"/>
          </p:cNvSpPr>
          <p:nvPr>
            <p:ph type="ftr" sz="quarter" idx="11"/>
          </p:nvPr>
        </p:nvSpPr>
        <p:spPr/>
        <p:txBody>
          <a:bodyPr/>
          <a:lstStyle/>
          <a:p>
            <a:r>
              <a:rPr lang="ar-SA" smtClean="0"/>
              <a:t>ماهية الضرائب وتنظيمها الفني</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44</a:t>
            </a:fld>
            <a:endParaRPr lang="fr-F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r>
              <a:rPr lang="ar-SA" b="1" dirty="0" smtClean="0"/>
              <a:t>تستلزم جبايتها عدة إجراءات وشكليات لتفادى الغش، </a:t>
            </a:r>
            <a:r>
              <a:rPr lang="ar-DZ" b="1" dirty="0" smtClean="0"/>
              <a:t>حيث تستدعي إيجاد رقابة دقيقة على المنتجين الذين تحصل منهم ضرائب الإنتاج للتأكد من عدم إخفاء حجم الإنتاج الفعلي تخلصا من دفع الضريبة، كما تستدعي إيجاد هذه الرقابة على عمليات تداول السلع المفروضة عليها ضريبة رقم الأعمال الأمر الذي</a:t>
            </a:r>
            <a:r>
              <a:rPr lang="ar-SA" b="1" dirty="0" smtClean="0"/>
              <a:t> يؤدى</a:t>
            </a:r>
            <a:r>
              <a:rPr lang="ar-DZ" b="1" dirty="0" smtClean="0"/>
              <a:t> </a:t>
            </a:r>
            <a:r>
              <a:rPr lang="ar-SA" b="1" dirty="0" smtClean="0"/>
              <a:t>إلى إعاقة الإنتاج وتداول الثروة</a:t>
            </a:r>
            <a:r>
              <a:rPr lang="ar-DZ" b="1" dirty="0" smtClean="0"/>
              <a:t>.</a:t>
            </a:r>
            <a:endParaRPr lang="fr-FR" b="1" dirty="0"/>
          </a:p>
        </p:txBody>
      </p:sp>
      <p:sp>
        <p:nvSpPr>
          <p:cNvPr id="4" name="Espace réservé du pied de page 3"/>
          <p:cNvSpPr>
            <a:spLocks noGrp="1"/>
          </p:cNvSpPr>
          <p:nvPr>
            <p:ph type="ftr" sz="quarter" idx="11"/>
          </p:nvPr>
        </p:nvSpPr>
        <p:spPr/>
        <p:txBody>
          <a:bodyPr/>
          <a:lstStyle/>
          <a:p>
            <a:r>
              <a:rPr lang="ar-SA" smtClean="0"/>
              <a:t>ماهية الضرائب وتنظيمها الفني</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45</a:t>
            </a:fld>
            <a:endParaRPr lang="fr-F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r>
              <a:rPr lang="ar-DZ" b="1" dirty="0" smtClean="0"/>
              <a:t>إذا كانت </a:t>
            </a:r>
            <a:r>
              <a:rPr lang="ar-DZ" b="1" dirty="0" err="1" smtClean="0"/>
              <a:t>ال</a:t>
            </a:r>
            <a:r>
              <a:rPr lang="ar-SA" b="1" dirty="0" smtClean="0"/>
              <a:t>مرونة </a:t>
            </a:r>
            <a:r>
              <a:rPr lang="ar-DZ" b="1" dirty="0" smtClean="0"/>
              <a:t>التي تتسم </a:t>
            </a:r>
            <a:r>
              <a:rPr lang="ar-DZ" b="1" dirty="0" err="1" smtClean="0"/>
              <a:t>بها</a:t>
            </a:r>
            <a:r>
              <a:rPr lang="ar-DZ" b="1" dirty="0" smtClean="0"/>
              <a:t> </a:t>
            </a:r>
            <a:r>
              <a:rPr lang="ar-SA" b="1" dirty="0" smtClean="0"/>
              <a:t>الضرائب </a:t>
            </a:r>
            <a:r>
              <a:rPr lang="ar-DZ" b="1" dirty="0" smtClean="0"/>
              <a:t>غير المباشرة ميزة في </a:t>
            </a:r>
            <a:r>
              <a:rPr lang="ar-SA" b="1" dirty="0" smtClean="0"/>
              <a:t>فترات الانتعاش الاقتصادي</a:t>
            </a:r>
            <a:r>
              <a:rPr lang="ar-DZ" b="1" dirty="0" smtClean="0"/>
              <a:t> لأنها شديدة الحساسية لمستوى النشاط الاقتصادي، فإن </a:t>
            </a:r>
            <a:r>
              <a:rPr lang="ar-SA" b="1" dirty="0" smtClean="0"/>
              <a:t>حدوث الأثر العكسي لهذه الضريبة في حالات الركود الاقتصادي</a:t>
            </a:r>
            <a:r>
              <a:rPr lang="ar-DZ" b="1" dirty="0" smtClean="0"/>
              <a:t> أمر مؤكد </a:t>
            </a:r>
            <a:r>
              <a:rPr lang="ar-SA" b="1" dirty="0" smtClean="0"/>
              <a:t>حيث </a:t>
            </a:r>
            <a:r>
              <a:rPr lang="ar-DZ" b="1" dirty="0" smtClean="0"/>
              <a:t>ينخفض حجم الناتج الوطني والدخل الوطني ومستويات الأسعار ومن ثم حجم المعاملات مما </a:t>
            </a:r>
            <a:r>
              <a:rPr lang="ar-DZ" b="1" dirty="0" err="1" smtClean="0"/>
              <a:t>يستتبعه</a:t>
            </a:r>
            <a:r>
              <a:rPr lang="ar-DZ" b="1" dirty="0" smtClean="0"/>
              <a:t> تقلص حصيلة الضرائب غير المباشرة بمعدل أكبر من الانخفاض الحاصل في مؤشرات النشاط الاقتصادي.</a:t>
            </a:r>
            <a:endParaRPr lang="fr-FR" b="1" dirty="0"/>
          </a:p>
        </p:txBody>
      </p:sp>
      <p:sp>
        <p:nvSpPr>
          <p:cNvPr id="4" name="Espace réservé du pied de page 3"/>
          <p:cNvSpPr>
            <a:spLocks noGrp="1"/>
          </p:cNvSpPr>
          <p:nvPr>
            <p:ph type="ftr" sz="quarter" idx="11"/>
          </p:nvPr>
        </p:nvSpPr>
        <p:spPr/>
        <p:txBody>
          <a:bodyPr/>
          <a:lstStyle/>
          <a:p>
            <a:r>
              <a:rPr lang="ar-SA" smtClean="0"/>
              <a:t>ماهية الضرائب وتنظيمها الفني</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46</a:t>
            </a:fld>
            <a:endParaRPr lang="fr-F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ar-SA" smtClean="0"/>
              <a:t>ماهية الضرائب وتنظيمها الفني</a:t>
            </a:r>
            <a:endParaRPr lang="fr-FR"/>
          </a:p>
        </p:txBody>
      </p:sp>
      <p:sp>
        <p:nvSpPr>
          <p:cNvPr id="3" name="Espace réservé du numéro de diapositive 2"/>
          <p:cNvSpPr>
            <a:spLocks noGrp="1"/>
          </p:cNvSpPr>
          <p:nvPr>
            <p:ph type="sldNum" sz="quarter" idx="12"/>
          </p:nvPr>
        </p:nvSpPr>
        <p:spPr/>
        <p:txBody>
          <a:bodyPr/>
          <a:lstStyle/>
          <a:p>
            <a:fld id="{FC9C25CD-EBF1-42A0-99BB-DE66FAE18107}" type="slidenum">
              <a:rPr lang="fr-FR" smtClean="0"/>
              <a:pPr/>
              <a:t>47</a:t>
            </a:fld>
            <a:endParaRPr lang="fr-FR"/>
          </a:p>
        </p:txBody>
      </p:sp>
      <p:pic>
        <p:nvPicPr>
          <p:cNvPr id="1026" name="Picture 2" descr="E:\شؤون التدريس\مالية عامة\النسبة بين نوعي الضرائب\06-taux-imposition-france-quantiles.jpg"/>
          <p:cNvPicPr>
            <a:picLocks noChangeAspect="1" noChangeArrowheads="1"/>
          </p:cNvPicPr>
          <p:nvPr/>
        </p:nvPicPr>
        <p:blipFill>
          <a:blip r:embed="rId2"/>
          <a:srcRect/>
          <a:stretch>
            <a:fillRect/>
          </a:stretch>
        </p:blipFill>
        <p:spPr bwMode="auto">
          <a:xfrm>
            <a:off x="100013" y="-100013"/>
            <a:ext cx="8943975" cy="7058026"/>
          </a:xfrm>
          <a:prstGeom prst="rect">
            <a:avLst/>
          </a:prstGeom>
          <a:noFill/>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b="1" dirty="0" smtClean="0">
                <a:solidFill>
                  <a:srgbClr val="FF0000"/>
                </a:solidFill>
              </a:rPr>
              <a:t>2-2- </a:t>
            </a:r>
            <a:r>
              <a:rPr lang="ar-SA" b="1" dirty="0" smtClean="0">
                <a:solidFill>
                  <a:srgbClr val="FF0000"/>
                </a:solidFill>
              </a:rPr>
              <a:t>سعر الضريبة</a:t>
            </a:r>
            <a:endParaRPr lang="fr-FR" b="1" dirty="0">
              <a:solidFill>
                <a:srgbClr val="FF0000"/>
              </a:solidFill>
            </a:endParaRPr>
          </a:p>
        </p:txBody>
      </p:sp>
      <p:sp>
        <p:nvSpPr>
          <p:cNvPr id="3" name="Espace réservé du contenu 2"/>
          <p:cNvSpPr>
            <a:spLocks noGrp="1"/>
          </p:cNvSpPr>
          <p:nvPr>
            <p:ph idx="1"/>
          </p:nvPr>
        </p:nvSpPr>
        <p:spPr/>
        <p:txBody>
          <a:bodyPr>
            <a:noAutofit/>
          </a:bodyPr>
          <a:lstStyle/>
          <a:p>
            <a:pPr algn="r" rtl="1">
              <a:buNone/>
            </a:pPr>
            <a:r>
              <a:rPr lang="ar-SA" b="1" dirty="0" smtClean="0"/>
              <a:t>بعد تحديد وعاء الضريبة يتطلب</a:t>
            </a:r>
            <a:r>
              <a:rPr lang="ar-DZ" b="1" dirty="0" smtClean="0"/>
              <a:t> </a:t>
            </a:r>
            <a:r>
              <a:rPr lang="ar-SA" b="1" dirty="0" smtClean="0"/>
              <a:t>الأمر تحديد ما يمكن استقطاعه من ذلك الوعاء </a:t>
            </a:r>
            <a:r>
              <a:rPr lang="ar-DZ" b="1" dirty="0" smtClean="0"/>
              <a:t>ك</a:t>
            </a:r>
            <a:r>
              <a:rPr lang="ar-SA" b="1" dirty="0" smtClean="0"/>
              <a:t>ضريبة وهو ما يعرف بسعر</a:t>
            </a:r>
            <a:r>
              <a:rPr lang="ar-DZ" b="1" dirty="0" smtClean="0"/>
              <a:t> </a:t>
            </a:r>
            <a:r>
              <a:rPr lang="ar-SA" b="1" dirty="0" smtClean="0"/>
              <a:t>الضريبة والذي يمكن تعريفه بأنه </a:t>
            </a:r>
            <a:r>
              <a:rPr lang="ar-SA" b="1" dirty="0" smtClean="0">
                <a:solidFill>
                  <a:srgbClr val="0070C0"/>
                </a:solidFill>
              </a:rPr>
              <a:t>نسبة الضريبة إلى وعائها</a:t>
            </a:r>
            <a:r>
              <a:rPr lang="ar-DZ" b="1" dirty="0" smtClean="0"/>
              <a:t>. والعلاقة أو النسبة بين الضريبة ووعائها تتخذ صورتين:</a:t>
            </a:r>
          </a:p>
          <a:p>
            <a:pPr algn="r" rtl="1">
              <a:buNone/>
            </a:pPr>
            <a:r>
              <a:rPr lang="ar-DZ" b="1" dirty="0" smtClean="0">
                <a:solidFill>
                  <a:srgbClr val="C00000"/>
                </a:solidFill>
              </a:rPr>
              <a:t>السعر </a:t>
            </a:r>
            <a:r>
              <a:rPr lang="ar-DZ" b="1" dirty="0" err="1" smtClean="0">
                <a:solidFill>
                  <a:srgbClr val="C00000"/>
                </a:solidFill>
              </a:rPr>
              <a:t>القيمي</a:t>
            </a:r>
            <a:r>
              <a:rPr lang="ar-DZ" b="1" dirty="0" smtClean="0"/>
              <a:t>: ويتمثل في صورة نسبة مئوية من قيمة الوعاء بعد تقديره بالنقود.</a:t>
            </a:r>
          </a:p>
          <a:p>
            <a:pPr algn="r" rtl="1">
              <a:buNone/>
            </a:pPr>
            <a:r>
              <a:rPr lang="ar-DZ" b="1" dirty="0" smtClean="0">
                <a:solidFill>
                  <a:srgbClr val="C00000"/>
                </a:solidFill>
              </a:rPr>
              <a:t>السعر النوعي</a:t>
            </a:r>
            <a:r>
              <a:rPr lang="ar-DZ" b="1" dirty="0" smtClean="0"/>
              <a:t>: ويتمثل في صورة مبلغ نقدي معين عن كل وحدة كمية (وزن، حجم، مساحة...) من وعاء الضريبة.</a:t>
            </a: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48</a:t>
            </a:fld>
            <a:endParaRPr lang="fr-F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r" rtl="1">
              <a:buNone/>
            </a:pPr>
            <a:r>
              <a:rPr lang="ar-DZ" b="1" dirty="0" smtClean="0"/>
              <a:t>وتطبق الأسعار </a:t>
            </a:r>
            <a:r>
              <a:rPr lang="ar-DZ" b="1" dirty="0" err="1" smtClean="0"/>
              <a:t>القيمية</a:t>
            </a:r>
            <a:r>
              <a:rPr lang="ar-DZ" b="1" dirty="0" smtClean="0"/>
              <a:t> على الضرائب المباشرة غالبا كالضرائب على الدخل ورأس المال، أما الأسعار النوعية فتطبق على الضرائب غير المباشرة غالبا كالضرائب الجمركية وضرائب الاستهلاك.</a:t>
            </a:r>
          </a:p>
          <a:p>
            <a:pPr algn="r" rtl="1">
              <a:buNone/>
            </a:pPr>
            <a:r>
              <a:rPr lang="ar-DZ" b="1" dirty="0" smtClean="0"/>
              <a:t>وتختلف درجة العدالة </a:t>
            </a:r>
            <a:r>
              <a:rPr lang="ar-DZ" b="1" dirty="0" err="1" smtClean="0"/>
              <a:t>التكليفية</a:t>
            </a:r>
            <a:r>
              <a:rPr lang="ar-DZ" b="1" dirty="0" smtClean="0"/>
              <a:t> التي تحققها الضرائب تبعا لطريقة تحديد سعرها. وهنا تبز مشكلة </a:t>
            </a:r>
            <a:r>
              <a:rPr lang="ar-DZ" b="1" dirty="0" err="1" smtClean="0"/>
              <a:t>الإختيار</a:t>
            </a:r>
            <a:r>
              <a:rPr lang="ar-DZ" b="1" dirty="0" smtClean="0"/>
              <a:t> بين السعر النسبي أو السعر التصاعدي.</a:t>
            </a:r>
            <a:endParaRPr lang="fr-FR" b="1" dirty="0"/>
          </a:p>
        </p:txBody>
      </p:sp>
      <p:sp>
        <p:nvSpPr>
          <p:cNvPr id="4" name="Espace réservé du pied de page 3"/>
          <p:cNvSpPr>
            <a:spLocks noGrp="1"/>
          </p:cNvSpPr>
          <p:nvPr>
            <p:ph type="ftr" sz="quarter" idx="11"/>
          </p:nvPr>
        </p:nvSpPr>
        <p:spPr/>
        <p:txBody>
          <a:bodyPr/>
          <a:lstStyle/>
          <a:p>
            <a:r>
              <a:rPr lang="ar-SA" smtClean="0"/>
              <a:t>ماهية الضرائب وتنظيمها الفني</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49</a:t>
            </a:fld>
            <a:endParaRPr lang="fr-F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ar-SA" smtClean="0"/>
              <a:t>ماهية الضرائب وتنظيمها الفني</a:t>
            </a:r>
            <a:endParaRPr lang="fr-FR"/>
          </a:p>
        </p:txBody>
      </p:sp>
      <p:sp>
        <p:nvSpPr>
          <p:cNvPr id="3" name="Espace réservé du numéro de diapositive 2"/>
          <p:cNvSpPr>
            <a:spLocks noGrp="1"/>
          </p:cNvSpPr>
          <p:nvPr>
            <p:ph type="sldNum" sz="quarter" idx="12"/>
          </p:nvPr>
        </p:nvSpPr>
        <p:spPr/>
        <p:txBody>
          <a:bodyPr/>
          <a:lstStyle/>
          <a:p>
            <a:fld id="{FC9C25CD-EBF1-42A0-99BB-DE66FAE18107}" type="slidenum">
              <a:rPr lang="fr-FR" smtClean="0"/>
              <a:pPr/>
              <a:t>5</a:t>
            </a:fld>
            <a:endParaRPr lang="fr-FR"/>
          </a:p>
        </p:txBody>
      </p:sp>
      <p:sp>
        <p:nvSpPr>
          <p:cNvPr id="4" name="Titre 1"/>
          <p:cNvSpPr txBox="1">
            <a:spLocks/>
          </p:cNvSpPr>
          <p:nvPr/>
        </p:nvSpPr>
        <p:spPr>
          <a:xfrm>
            <a:off x="455892" y="272080"/>
            <a:ext cx="8229600" cy="1143000"/>
          </a:xfrm>
          <a:prstGeom prst="rect">
            <a:avLst/>
          </a:prstGeom>
        </p:spPr>
        <p:txBody>
          <a:bodyPr anchor="ctr">
            <a:normAutofit/>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kumimoji="0" lang="ar-DZ" sz="3600" b="1" i="0" u="none" strike="noStrike" kern="1200" cap="none" spc="0" normalizeH="0" baseline="0" noProof="0" dirty="0" smtClean="0">
                <a:ln>
                  <a:noFill/>
                </a:ln>
                <a:solidFill>
                  <a:srgbClr val="FF0000"/>
                </a:solidFill>
                <a:effectLst/>
                <a:uLnTx/>
                <a:uFillTx/>
                <a:latin typeface="+mj-lt"/>
                <a:ea typeface="+mj-ea"/>
                <a:cs typeface="+mj-cs"/>
              </a:rPr>
              <a:t>1-2- </a:t>
            </a:r>
            <a:r>
              <a:rPr kumimoji="0" lang="ar-EG" sz="3600" b="1" i="0" u="none" strike="noStrike" kern="1200" cap="none" spc="0" normalizeH="0" baseline="0" noProof="0" dirty="0" smtClean="0">
                <a:ln>
                  <a:noFill/>
                </a:ln>
                <a:solidFill>
                  <a:srgbClr val="FF0000"/>
                </a:solidFill>
                <a:effectLst/>
                <a:uLnTx/>
                <a:uFillTx/>
                <a:latin typeface="+mj-lt"/>
                <a:ea typeface="+mj-ea"/>
                <a:cs typeface="+mj-cs"/>
              </a:rPr>
              <a:t>حصيلة الضريبة مبلغ من النقود</a:t>
            </a:r>
            <a:endParaRPr kumimoji="0" lang="fr-FR" sz="3600" b="0" i="0" u="none" strike="noStrike" kern="1200" cap="none" spc="0" normalizeH="0" baseline="0" noProof="0" dirty="0">
              <a:ln>
                <a:noFill/>
              </a:ln>
              <a:solidFill>
                <a:srgbClr val="FF0000"/>
              </a:solidFill>
              <a:effectLst/>
              <a:uLnTx/>
              <a:uFillTx/>
              <a:latin typeface="+mj-lt"/>
              <a:ea typeface="+mj-ea"/>
              <a:cs typeface="+mj-cs"/>
            </a:endParaRPr>
          </a:p>
        </p:txBody>
      </p:sp>
      <p:sp>
        <p:nvSpPr>
          <p:cNvPr id="5" name="Espace réservé du contenu 2"/>
          <p:cNvSpPr txBox="1">
            <a:spLocks/>
          </p:cNvSpPr>
          <p:nvPr/>
        </p:nvSpPr>
        <p:spPr>
          <a:xfrm>
            <a:off x="455892" y="1597642"/>
            <a:ext cx="8229600" cy="4525963"/>
          </a:xfrm>
          <a:prstGeom prst="rect">
            <a:avLst/>
          </a:prstGeom>
        </p:spPr>
        <p:txBody>
          <a:bodyPr>
            <a:normAutofit/>
          </a:bodyPr>
          <a:lstStyle/>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EG" sz="3200" b="1" i="0" u="none" strike="noStrike" kern="1200" cap="none" spc="0" normalizeH="0" baseline="0" noProof="0" smtClean="0">
                <a:ln>
                  <a:noFill/>
                </a:ln>
                <a:solidFill>
                  <a:schemeClr val="tx1"/>
                </a:solidFill>
                <a:effectLst/>
                <a:uLnTx/>
                <a:uFillTx/>
                <a:latin typeface="+mn-lt"/>
                <a:ea typeface="+mn-ea"/>
                <a:cs typeface="+mn-cs"/>
              </a:rPr>
              <a:t>الاتجاه السائد في العصر الحديث هو أن تحصل الضريبة في صورة نقدية وليست صورة عينية</a:t>
            </a:r>
            <a:r>
              <a:rPr kumimoji="0" lang="ar-DZ" sz="3200" b="1" i="0" u="none" strike="noStrike" kern="1200" cap="none" spc="0" normalizeH="0" baseline="0" noProof="0" smtClean="0">
                <a:ln>
                  <a:noFill/>
                </a:ln>
                <a:solidFill>
                  <a:schemeClr val="tx1"/>
                </a:solidFill>
                <a:effectLst/>
                <a:uLnTx/>
                <a:uFillTx/>
                <a:latin typeface="+mn-lt"/>
                <a:ea typeface="+mn-ea"/>
                <a:cs typeface="+mn-cs"/>
              </a:rPr>
              <a:t> أو في صورة سلع وخدمات</a:t>
            </a:r>
            <a:r>
              <a:rPr kumimoji="0" lang="ar-EG" sz="3200" b="1" i="0" u="none" strike="noStrike" kern="1200" cap="none" spc="0" normalizeH="0" baseline="0" noProof="0" smtClean="0">
                <a:ln>
                  <a:noFill/>
                </a:ln>
                <a:solidFill>
                  <a:schemeClr val="tx1"/>
                </a:solidFill>
                <a:effectLst/>
                <a:uLnTx/>
                <a:uFillTx/>
                <a:latin typeface="+mn-lt"/>
                <a:ea typeface="+mn-ea"/>
                <a:cs typeface="+mn-cs"/>
              </a:rPr>
              <a:t> كما كان سائد</a:t>
            </a:r>
            <a:r>
              <a:rPr kumimoji="0" lang="ar-DZ" sz="3200" b="1" i="0" u="none" strike="noStrike" kern="1200" cap="none" spc="0" normalizeH="0" baseline="0" noProof="0" smtClean="0">
                <a:ln>
                  <a:noFill/>
                </a:ln>
                <a:solidFill>
                  <a:schemeClr val="tx1"/>
                </a:solidFill>
                <a:effectLst/>
                <a:uLnTx/>
                <a:uFillTx/>
                <a:latin typeface="+mn-lt"/>
                <a:ea typeface="+mn-ea"/>
                <a:cs typeface="+mn-cs"/>
              </a:rPr>
              <a:t>ا</a:t>
            </a:r>
            <a:r>
              <a:rPr kumimoji="0" lang="ar-EG" sz="3200" b="1" i="0" u="none" strike="noStrike" kern="1200" cap="none" spc="0" normalizeH="0" baseline="0" noProof="0" smtClean="0">
                <a:ln>
                  <a:noFill/>
                </a:ln>
                <a:solidFill>
                  <a:schemeClr val="tx1"/>
                </a:solidFill>
                <a:effectLst/>
                <a:uLnTx/>
                <a:uFillTx/>
                <a:latin typeface="+mn-lt"/>
                <a:ea typeface="+mn-ea"/>
                <a:cs typeface="+mn-cs"/>
              </a:rPr>
              <a:t> قديما</a:t>
            </a:r>
            <a:r>
              <a:rPr kumimoji="0" lang="ar-DZ" sz="3200" b="1" i="0" u="none" strike="noStrike" kern="1200" cap="none" spc="0" normalizeH="0" baseline="0" noProof="0" smtClean="0">
                <a:ln>
                  <a:noFill/>
                </a:ln>
                <a:solidFill>
                  <a:schemeClr val="tx1"/>
                </a:solidFill>
                <a:effectLst/>
                <a:uLnTx/>
                <a:uFillTx/>
                <a:latin typeface="+mn-lt"/>
                <a:ea typeface="+mn-ea"/>
                <a:cs typeface="+mn-cs"/>
              </a:rPr>
              <a:t>.</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DZ" sz="3200" b="1" i="0" u="none" strike="noStrike" kern="1200" cap="none" spc="0" normalizeH="0" baseline="0" noProof="0" smtClean="0">
                <a:ln>
                  <a:noFill/>
                </a:ln>
                <a:solidFill>
                  <a:schemeClr val="tx1"/>
                </a:solidFill>
                <a:effectLst/>
                <a:uLnTx/>
                <a:uFillTx/>
                <a:latin typeface="+mn-lt"/>
                <a:ea typeface="+mn-ea"/>
                <a:cs typeface="+mn-cs"/>
              </a:rPr>
              <a:t>ويأتي التأكيد على هذه الخاصية من المشاكل التي قد تنشأ عن تحصيل الضريبة في شكل عيني والتي تتمثل في: صعوبة تقدير قيمة السلع المختلفة وصعوبة نقلها، وكذلك صعوبة توافر أماكن ملائمة لتخزينها واحتمال تعرض هذه السلع العينية للتلف في المخازن الحكومية.</a:t>
            </a:r>
            <a:endParaRPr kumimoji="0" lang="ar-DZ" sz="32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Espace réservé du numéro de diapositive 3"/>
          <p:cNvSpPr txBox="1">
            <a:spLocks/>
          </p:cNvSpPr>
          <p:nvPr/>
        </p:nvSpPr>
        <p:spPr>
          <a:xfrm>
            <a:off x="6551892" y="6353792"/>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FC9C25CD-EBF1-42A0-99BB-DE66FAE18107}" type="slidenum">
              <a:rPr kumimoji="0" lang="fr-FR"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fr-FR"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Espace réservé du pied de page 4"/>
          <p:cNvSpPr txBox="1">
            <a:spLocks/>
          </p:cNvSpPr>
          <p:nvPr/>
        </p:nvSpPr>
        <p:spPr>
          <a:xfrm>
            <a:off x="3122892" y="6353792"/>
            <a:ext cx="289560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smtClean="0">
                <a:ln>
                  <a:noFill/>
                </a:ln>
                <a:solidFill>
                  <a:schemeClr val="tx1">
                    <a:tint val="75000"/>
                  </a:schemeClr>
                </a:solidFill>
                <a:effectLst/>
                <a:uLnTx/>
                <a:uFillTx/>
                <a:latin typeface="+mn-lt"/>
                <a:ea typeface="+mn-ea"/>
                <a:cs typeface="+mn-cs"/>
              </a:rPr>
              <a:t>ماهية الضرائب وتنظيمها الفني</a:t>
            </a:r>
            <a:endParaRPr kumimoji="0" lang="fr-FR"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4000" b="1" dirty="0" smtClean="0">
                <a:solidFill>
                  <a:srgbClr val="FF0000"/>
                </a:solidFill>
              </a:rPr>
              <a:t>2-1- </a:t>
            </a:r>
            <a:r>
              <a:rPr lang="ar-SA" sz="4000" b="1" dirty="0" smtClean="0">
                <a:solidFill>
                  <a:srgbClr val="FF0000"/>
                </a:solidFill>
              </a:rPr>
              <a:t>طرق تحديد سعر الضريبة</a:t>
            </a:r>
            <a:endParaRPr lang="fr-FR" sz="4000" dirty="0">
              <a:solidFill>
                <a:srgbClr val="FF0000"/>
              </a:solidFill>
            </a:endParaRPr>
          </a:p>
        </p:txBody>
      </p:sp>
      <p:sp>
        <p:nvSpPr>
          <p:cNvPr id="3" name="Espace réservé du contenu 2"/>
          <p:cNvSpPr>
            <a:spLocks noGrp="1"/>
          </p:cNvSpPr>
          <p:nvPr>
            <p:ph idx="1"/>
          </p:nvPr>
        </p:nvSpPr>
        <p:spPr/>
        <p:txBody>
          <a:bodyPr>
            <a:noAutofit/>
          </a:bodyPr>
          <a:lstStyle/>
          <a:p>
            <a:pPr algn="r" rtl="1">
              <a:buNone/>
            </a:pPr>
            <a:r>
              <a:rPr lang="ar-SA" b="1" dirty="0" smtClean="0"/>
              <a:t>قد يكون سعر الضريبة نسبيا وه</a:t>
            </a:r>
            <a:r>
              <a:rPr lang="ar-DZ" b="1" dirty="0" smtClean="0"/>
              <a:t>و</a:t>
            </a:r>
            <a:r>
              <a:rPr lang="ar-SA" b="1" dirty="0" smtClean="0"/>
              <a:t> ذلك السعر الذي يبقى ثابتا مهما تغير وعاء</a:t>
            </a:r>
            <a:r>
              <a:rPr lang="ar-DZ" b="1" dirty="0" smtClean="0"/>
              <a:t> </a:t>
            </a:r>
            <a:r>
              <a:rPr lang="ar-SA" b="1" dirty="0" smtClean="0"/>
              <a:t>الضريبة مثال ذلك </a:t>
            </a:r>
            <a:r>
              <a:rPr lang="ar-DZ" b="1" dirty="0" smtClean="0"/>
              <a:t>أن </a:t>
            </a:r>
            <a:r>
              <a:rPr lang="ar-SA" b="1" dirty="0" smtClean="0"/>
              <a:t>تفرض ضريبة على الدخل بسعر </a:t>
            </a:r>
            <a:r>
              <a:rPr lang="ar-DZ" b="1" dirty="0" smtClean="0"/>
              <a:t>20</a:t>
            </a:r>
            <a:r>
              <a:rPr lang="ar-SA" b="1" dirty="0" smtClean="0"/>
              <a:t>% </a:t>
            </a:r>
            <a:r>
              <a:rPr lang="ar-DZ" b="1" dirty="0" smtClean="0"/>
              <a:t>وأن</a:t>
            </a:r>
            <a:r>
              <a:rPr lang="ar-SA" b="1" dirty="0" smtClean="0"/>
              <a:t> يبقى هذا السعر ثابتا</a:t>
            </a:r>
            <a:r>
              <a:rPr lang="ar-DZ" b="1" dirty="0" smtClean="0"/>
              <a:t> </a:t>
            </a:r>
            <a:r>
              <a:rPr lang="ar-SA" b="1" dirty="0" smtClean="0"/>
              <a:t>وينطبق على جميع الدخول صغيرها وكبيرها</a:t>
            </a:r>
            <a:r>
              <a:rPr lang="ar-DZ" b="1" dirty="0" smtClean="0"/>
              <a:t>. </a:t>
            </a:r>
            <a:r>
              <a:rPr lang="ar-SA" b="1" dirty="0" smtClean="0"/>
              <a:t>أما الضريبة التصاعدية فهي تلك الضريبة التي يتغير سعرها تبعا لتغير وعاء</a:t>
            </a:r>
            <a:r>
              <a:rPr lang="ar-DZ" b="1" dirty="0" smtClean="0"/>
              <a:t> </a:t>
            </a:r>
            <a:r>
              <a:rPr lang="ar-SA" b="1" dirty="0" smtClean="0"/>
              <a:t>الضريبة ارتفاعا أو انخفاضا مثال ذلك فرض ضريبة على </a:t>
            </a:r>
            <a:r>
              <a:rPr lang="ar-DZ" b="1" dirty="0" err="1" smtClean="0"/>
              <a:t>ال</a:t>
            </a:r>
            <a:r>
              <a:rPr lang="ar-SA" b="1" dirty="0" smtClean="0"/>
              <a:t>دخل</a:t>
            </a:r>
            <a:r>
              <a:rPr lang="ar-DZ" b="1" dirty="0" smtClean="0"/>
              <a:t> المنخفض </a:t>
            </a:r>
            <a:r>
              <a:rPr lang="ar-DZ" b="1" dirty="0" err="1" smtClean="0"/>
              <a:t>ب</a:t>
            </a:r>
            <a:r>
              <a:rPr lang="ar-SA" b="1" dirty="0" smtClean="0"/>
              <a:t>سعر 10%، فرض ضريبة على </a:t>
            </a:r>
            <a:r>
              <a:rPr lang="ar-DZ" b="1" dirty="0" err="1" smtClean="0"/>
              <a:t>ال</a:t>
            </a:r>
            <a:r>
              <a:rPr lang="ar-SA" b="1" dirty="0" smtClean="0"/>
              <a:t>دخل</a:t>
            </a:r>
            <a:r>
              <a:rPr lang="ar-DZ" b="1" dirty="0" smtClean="0"/>
              <a:t> المتوسط </a:t>
            </a:r>
            <a:r>
              <a:rPr lang="ar-DZ" b="1" dirty="0" err="1" smtClean="0"/>
              <a:t>ب</a:t>
            </a:r>
            <a:r>
              <a:rPr lang="ar-SA" b="1" dirty="0" smtClean="0"/>
              <a:t>سعر 1</a:t>
            </a:r>
            <a:r>
              <a:rPr lang="ar-DZ" b="1" dirty="0" smtClean="0"/>
              <a:t>5</a:t>
            </a:r>
            <a:r>
              <a:rPr lang="ar-SA" b="1" dirty="0" smtClean="0"/>
              <a:t>%، </a:t>
            </a:r>
            <a:r>
              <a:rPr lang="ar-DZ" b="1" dirty="0" smtClean="0"/>
              <a:t>و</a:t>
            </a:r>
            <a:r>
              <a:rPr lang="ar-SA" b="1" dirty="0" smtClean="0"/>
              <a:t>فرض ضريبة على </a:t>
            </a:r>
            <a:r>
              <a:rPr lang="ar-DZ" b="1" dirty="0" err="1" smtClean="0"/>
              <a:t>ال</a:t>
            </a:r>
            <a:r>
              <a:rPr lang="ar-SA" b="1" dirty="0" smtClean="0"/>
              <a:t>دخل</a:t>
            </a:r>
            <a:r>
              <a:rPr lang="ar-DZ" b="1" dirty="0" smtClean="0"/>
              <a:t> المرتفع </a:t>
            </a:r>
            <a:r>
              <a:rPr lang="ar-DZ" b="1" dirty="0" err="1" smtClean="0"/>
              <a:t>ب</a:t>
            </a:r>
            <a:r>
              <a:rPr lang="ar-SA" b="1" dirty="0" smtClean="0"/>
              <a:t>سعر 20%</a:t>
            </a:r>
            <a:r>
              <a:rPr lang="ar-DZ" b="1" dirty="0" smtClean="0"/>
              <a:t>. </a:t>
            </a:r>
            <a:r>
              <a:rPr lang="ar-SA" b="1" dirty="0" smtClean="0"/>
              <a:t>وعليه فالسعر التصاعدي هو ذلك السعر الذي يتصاعد تبعا لتصاعد وعاء</a:t>
            </a:r>
            <a:r>
              <a:rPr lang="ar-DZ" b="1" dirty="0" smtClean="0"/>
              <a:t> </a:t>
            </a:r>
            <a:r>
              <a:rPr lang="ar-SA" b="1" dirty="0" smtClean="0"/>
              <a:t>الضريبة</a:t>
            </a:r>
            <a:r>
              <a:rPr lang="ar-DZ" b="1" dirty="0" smtClean="0"/>
              <a:t>.</a:t>
            </a:r>
            <a:endParaRPr lang="fr-FR" b="1" dirty="0"/>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50</a:t>
            </a:fld>
            <a:endParaRPr lang="fr-F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ar-SA" smtClean="0"/>
              <a:t>ماهية الضرائب وتنظيمها الفني</a:t>
            </a:r>
            <a:endParaRPr lang="fr-FR"/>
          </a:p>
        </p:txBody>
      </p:sp>
      <p:sp>
        <p:nvSpPr>
          <p:cNvPr id="3" name="Espace réservé du numéro de diapositive 2"/>
          <p:cNvSpPr>
            <a:spLocks noGrp="1"/>
          </p:cNvSpPr>
          <p:nvPr>
            <p:ph type="sldNum" sz="quarter" idx="12"/>
          </p:nvPr>
        </p:nvSpPr>
        <p:spPr/>
        <p:txBody>
          <a:bodyPr/>
          <a:lstStyle/>
          <a:p>
            <a:fld id="{FC9C25CD-EBF1-42A0-99BB-DE66FAE18107}" type="slidenum">
              <a:rPr lang="fr-FR" smtClean="0"/>
              <a:pPr/>
              <a:t>51</a:t>
            </a:fld>
            <a:endParaRPr lang="fr-FR"/>
          </a:p>
        </p:txBody>
      </p:sp>
      <p:sp>
        <p:nvSpPr>
          <p:cNvPr id="4" name="Espace réservé du pied de page 1"/>
          <p:cNvSpPr txBox="1">
            <a:spLocks/>
          </p:cNvSpPr>
          <p:nvPr/>
        </p:nvSpPr>
        <p:spPr>
          <a:xfrm>
            <a:off x="3124200" y="6356350"/>
            <a:ext cx="289560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smtClean="0">
                <a:ln>
                  <a:noFill/>
                </a:ln>
                <a:solidFill>
                  <a:schemeClr val="tx1">
                    <a:tint val="75000"/>
                  </a:schemeClr>
                </a:solidFill>
                <a:effectLst/>
                <a:uLnTx/>
                <a:uFillTx/>
                <a:latin typeface="+mn-lt"/>
                <a:ea typeface="+mn-ea"/>
                <a:cs typeface="+mn-cs"/>
              </a:rPr>
              <a:t>ماهية الضرائب وتنظيمها الفني</a:t>
            </a:r>
            <a:endParaRPr kumimoji="0" lang="fr-FR"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Espace réservé du numéro de diapositive 2"/>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FC9C25CD-EBF1-42A0-99BB-DE66FAE18107}" type="slidenum">
              <a:rPr kumimoji="0" lang="fr-FR"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51</a:t>
            </a:fld>
            <a:endParaRPr kumimoji="0" lang="fr-FR"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Rectangle 7"/>
          <p:cNvSpPr/>
          <p:nvPr/>
        </p:nvSpPr>
        <p:spPr>
          <a:xfrm>
            <a:off x="2857488" y="571480"/>
            <a:ext cx="3286477" cy="646331"/>
          </a:xfrm>
          <a:prstGeom prst="rect">
            <a:avLst/>
          </a:prstGeom>
        </p:spPr>
        <p:txBody>
          <a:bodyPr wrap="none">
            <a:spAutoFit/>
          </a:bodyPr>
          <a:lstStyle/>
          <a:p>
            <a:r>
              <a:rPr lang="ar-DZ" sz="3600" b="1" u="sng" dirty="0" smtClean="0">
                <a:solidFill>
                  <a:srgbClr val="C00000"/>
                </a:solidFill>
              </a:rPr>
              <a:t>أنواع</a:t>
            </a:r>
            <a:r>
              <a:rPr lang="ar-SA" sz="3600" b="1" u="sng" dirty="0" smtClean="0">
                <a:solidFill>
                  <a:srgbClr val="C00000"/>
                </a:solidFill>
              </a:rPr>
              <a:t> أسعار الضريبة</a:t>
            </a:r>
            <a:endParaRPr lang="fr-FR" sz="3600" b="1" u="sng" dirty="0">
              <a:solidFill>
                <a:srgbClr val="C00000"/>
              </a:solidFill>
            </a:endParaRPr>
          </a:p>
        </p:txBody>
      </p:sp>
      <p:grpSp>
        <p:nvGrpSpPr>
          <p:cNvPr id="31" name="Groupe 30"/>
          <p:cNvGrpSpPr/>
          <p:nvPr/>
        </p:nvGrpSpPr>
        <p:grpSpPr>
          <a:xfrm>
            <a:off x="824413" y="2285991"/>
            <a:ext cx="3176083" cy="3254999"/>
            <a:chOff x="395785" y="2285991"/>
            <a:chExt cx="3176083" cy="3254999"/>
          </a:xfrm>
        </p:grpSpPr>
        <p:sp>
          <p:nvSpPr>
            <p:cNvPr id="12" name="Forme libre 11"/>
            <p:cNvSpPr/>
            <p:nvPr/>
          </p:nvSpPr>
          <p:spPr>
            <a:xfrm>
              <a:off x="395785" y="2285991"/>
              <a:ext cx="3176083" cy="3254999"/>
            </a:xfrm>
            <a:custGeom>
              <a:avLst/>
              <a:gdLst>
                <a:gd name="connsiteX0" fmla="*/ 0 w 5281684"/>
                <a:gd name="connsiteY0" fmla="*/ 0 h 4558352"/>
                <a:gd name="connsiteX1" fmla="*/ 13648 w 5281684"/>
                <a:gd name="connsiteY1" fmla="*/ 4558352 h 4558352"/>
                <a:gd name="connsiteX2" fmla="*/ 5268036 w 5281684"/>
                <a:gd name="connsiteY2" fmla="*/ 4558352 h 4558352"/>
                <a:gd name="connsiteX3" fmla="*/ 5281684 w 5281684"/>
                <a:gd name="connsiteY3" fmla="*/ 4558352 h 4558352"/>
              </a:gdLst>
              <a:ahLst/>
              <a:cxnLst>
                <a:cxn ang="0">
                  <a:pos x="connsiteX0" y="connsiteY0"/>
                </a:cxn>
                <a:cxn ang="0">
                  <a:pos x="connsiteX1" y="connsiteY1"/>
                </a:cxn>
                <a:cxn ang="0">
                  <a:pos x="connsiteX2" y="connsiteY2"/>
                </a:cxn>
                <a:cxn ang="0">
                  <a:pos x="connsiteX3" y="connsiteY3"/>
                </a:cxn>
              </a:cxnLst>
              <a:rect l="l" t="t" r="r" b="b"/>
              <a:pathLst>
                <a:path w="5281684" h="4558352">
                  <a:moveTo>
                    <a:pt x="0" y="0"/>
                  </a:moveTo>
                  <a:cubicBezTo>
                    <a:pt x="4549" y="1519451"/>
                    <a:pt x="9099" y="3038901"/>
                    <a:pt x="13648" y="4558352"/>
                  </a:cubicBezTo>
                  <a:lnTo>
                    <a:pt x="5268036" y="4558352"/>
                  </a:lnTo>
                  <a:lnTo>
                    <a:pt x="5281684" y="4558352"/>
                  </a:lnTo>
                </a:path>
              </a:pathLst>
            </a:custGeom>
            <a:ln w="38100">
              <a:headEnd type="arrow"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16" name="Connecteur droit 15"/>
            <p:cNvCxnSpPr/>
            <p:nvPr/>
          </p:nvCxnSpPr>
          <p:spPr>
            <a:xfrm>
              <a:off x="428596" y="4143380"/>
              <a:ext cx="2664000" cy="1588"/>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23" name="Rectangle 22"/>
          <p:cNvSpPr/>
          <p:nvPr/>
        </p:nvSpPr>
        <p:spPr>
          <a:xfrm>
            <a:off x="-13878" y="1773784"/>
            <a:ext cx="1728358" cy="523220"/>
          </a:xfrm>
          <a:prstGeom prst="rect">
            <a:avLst/>
          </a:prstGeom>
        </p:spPr>
        <p:txBody>
          <a:bodyPr wrap="none">
            <a:spAutoFit/>
          </a:bodyPr>
          <a:lstStyle/>
          <a:p>
            <a:pPr algn="r" rtl="1"/>
            <a:r>
              <a:rPr lang="ar-SA" sz="2800" b="1" dirty="0" smtClean="0"/>
              <a:t>سعر الضريبة</a:t>
            </a:r>
            <a:endParaRPr lang="fr-FR" sz="2800" dirty="0"/>
          </a:p>
        </p:txBody>
      </p:sp>
      <p:sp>
        <p:nvSpPr>
          <p:cNvPr id="24" name="Rectangle 23"/>
          <p:cNvSpPr/>
          <p:nvPr/>
        </p:nvSpPr>
        <p:spPr>
          <a:xfrm>
            <a:off x="4500562" y="1762772"/>
            <a:ext cx="1728358" cy="523220"/>
          </a:xfrm>
          <a:prstGeom prst="rect">
            <a:avLst/>
          </a:prstGeom>
        </p:spPr>
        <p:txBody>
          <a:bodyPr wrap="none">
            <a:spAutoFit/>
          </a:bodyPr>
          <a:lstStyle/>
          <a:p>
            <a:pPr algn="r" rtl="1"/>
            <a:r>
              <a:rPr lang="ar-SA" sz="2800" b="1" dirty="0" smtClean="0"/>
              <a:t>سعر الضريبة</a:t>
            </a:r>
            <a:endParaRPr lang="fr-FR" sz="2800" dirty="0"/>
          </a:p>
        </p:txBody>
      </p:sp>
      <p:sp>
        <p:nvSpPr>
          <p:cNvPr id="25" name="Rectangle 24"/>
          <p:cNvSpPr/>
          <p:nvPr/>
        </p:nvSpPr>
        <p:spPr>
          <a:xfrm>
            <a:off x="2737845" y="5548986"/>
            <a:ext cx="1834155" cy="523220"/>
          </a:xfrm>
          <a:prstGeom prst="rect">
            <a:avLst/>
          </a:prstGeom>
        </p:spPr>
        <p:txBody>
          <a:bodyPr wrap="none">
            <a:spAutoFit/>
          </a:bodyPr>
          <a:lstStyle/>
          <a:p>
            <a:pPr algn="r" rtl="1"/>
            <a:r>
              <a:rPr lang="ar-DZ" sz="2800" b="1" dirty="0" smtClean="0"/>
              <a:t>وعاء</a:t>
            </a:r>
            <a:r>
              <a:rPr lang="ar-SA" sz="2800" b="1" dirty="0" smtClean="0"/>
              <a:t> الضريبة</a:t>
            </a:r>
            <a:endParaRPr lang="fr-FR" sz="2800" dirty="0"/>
          </a:p>
        </p:txBody>
      </p:sp>
      <p:sp>
        <p:nvSpPr>
          <p:cNvPr id="26" name="Rectangle 25"/>
          <p:cNvSpPr/>
          <p:nvPr/>
        </p:nvSpPr>
        <p:spPr>
          <a:xfrm>
            <a:off x="7238439" y="5548986"/>
            <a:ext cx="1834155" cy="523220"/>
          </a:xfrm>
          <a:prstGeom prst="rect">
            <a:avLst/>
          </a:prstGeom>
        </p:spPr>
        <p:txBody>
          <a:bodyPr wrap="none">
            <a:spAutoFit/>
          </a:bodyPr>
          <a:lstStyle/>
          <a:p>
            <a:pPr algn="r" rtl="1"/>
            <a:r>
              <a:rPr lang="ar-DZ" sz="2800" b="1" dirty="0" smtClean="0"/>
              <a:t>وعاء</a:t>
            </a:r>
            <a:r>
              <a:rPr lang="ar-SA" sz="2800" b="1" dirty="0" smtClean="0"/>
              <a:t> الضريبة</a:t>
            </a:r>
            <a:endParaRPr lang="fr-FR" sz="2800" dirty="0"/>
          </a:p>
        </p:txBody>
      </p:sp>
      <p:sp>
        <p:nvSpPr>
          <p:cNvPr id="27" name="Rectangle 26"/>
          <p:cNvSpPr/>
          <p:nvPr/>
        </p:nvSpPr>
        <p:spPr>
          <a:xfrm>
            <a:off x="6652136" y="2357430"/>
            <a:ext cx="2400016" cy="584775"/>
          </a:xfrm>
          <a:prstGeom prst="rect">
            <a:avLst/>
          </a:prstGeom>
        </p:spPr>
        <p:txBody>
          <a:bodyPr wrap="none">
            <a:spAutoFit/>
          </a:bodyPr>
          <a:lstStyle/>
          <a:p>
            <a:pPr algn="r" rtl="1"/>
            <a:r>
              <a:rPr lang="ar-DZ" sz="3200" b="1" dirty="0" err="1" smtClean="0">
                <a:solidFill>
                  <a:srgbClr val="C00000"/>
                </a:solidFill>
              </a:rPr>
              <a:t>ال</a:t>
            </a:r>
            <a:r>
              <a:rPr lang="ar-SA" sz="3200" b="1" dirty="0" smtClean="0">
                <a:solidFill>
                  <a:srgbClr val="C00000"/>
                </a:solidFill>
              </a:rPr>
              <a:t>سعر </a:t>
            </a:r>
            <a:r>
              <a:rPr lang="ar-SA" sz="3200" b="1" dirty="0" err="1" smtClean="0">
                <a:solidFill>
                  <a:srgbClr val="C00000"/>
                </a:solidFill>
              </a:rPr>
              <a:t>ال</a:t>
            </a:r>
            <a:r>
              <a:rPr lang="ar-DZ" sz="3200" b="1" dirty="0" smtClean="0">
                <a:solidFill>
                  <a:srgbClr val="C00000"/>
                </a:solidFill>
              </a:rPr>
              <a:t>تصاعدي</a:t>
            </a:r>
            <a:endParaRPr lang="fr-FR" sz="3200" dirty="0"/>
          </a:p>
        </p:txBody>
      </p:sp>
      <p:sp>
        <p:nvSpPr>
          <p:cNvPr id="28" name="Rectangle 27"/>
          <p:cNvSpPr/>
          <p:nvPr/>
        </p:nvSpPr>
        <p:spPr>
          <a:xfrm>
            <a:off x="2042909" y="3143248"/>
            <a:ext cx="1957587" cy="584775"/>
          </a:xfrm>
          <a:prstGeom prst="rect">
            <a:avLst/>
          </a:prstGeom>
        </p:spPr>
        <p:txBody>
          <a:bodyPr wrap="none">
            <a:spAutoFit/>
          </a:bodyPr>
          <a:lstStyle/>
          <a:p>
            <a:pPr algn="r" rtl="1"/>
            <a:r>
              <a:rPr lang="ar-DZ" sz="3200" b="1" dirty="0" err="1" smtClean="0">
                <a:solidFill>
                  <a:srgbClr val="C00000"/>
                </a:solidFill>
              </a:rPr>
              <a:t>ال</a:t>
            </a:r>
            <a:r>
              <a:rPr lang="ar-SA" sz="3200" b="1" dirty="0" smtClean="0">
                <a:solidFill>
                  <a:srgbClr val="C00000"/>
                </a:solidFill>
              </a:rPr>
              <a:t>سعر </a:t>
            </a:r>
            <a:r>
              <a:rPr lang="ar-SA" sz="3200" b="1" dirty="0" err="1" smtClean="0">
                <a:solidFill>
                  <a:srgbClr val="C00000"/>
                </a:solidFill>
              </a:rPr>
              <a:t>ال</a:t>
            </a:r>
            <a:r>
              <a:rPr lang="ar-DZ" sz="3200" b="1" dirty="0" smtClean="0">
                <a:solidFill>
                  <a:srgbClr val="C00000"/>
                </a:solidFill>
              </a:rPr>
              <a:t>نسبي</a:t>
            </a:r>
            <a:endParaRPr lang="fr-FR" sz="3200" dirty="0"/>
          </a:p>
        </p:txBody>
      </p:sp>
      <p:grpSp>
        <p:nvGrpSpPr>
          <p:cNvPr id="32" name="Groupe 31"/>
          <p:cNvGrpSpPr/>
          <p:nvPr/>
        </p:nvGrpSpPr>
        <p:grpSpPr>
          <a:xfrm>
            <a:off x="5325007" y="2285992"/>
            <a:ext cx="3176083" cy="3269302"/>
            <a:chOff x="5072066" y="2285992"/>
            <a:chExt cx="3176083" cy="3269302"/>
          </a:xfrm>
        </p:grpSpPr>
        <p:sp>
          <p:nvSpPr>
            <p:cNvPr id="14" name="Forme libre 13"/>
            <p:cNvSpPr/>
            <p:nvPr/>
          </p:nvSpPr>
          <p:spPr>
            <a:xfrm>
              <a:off x="5072066" y="2285992"/>
              <a:ext cx="3176083" cy="3254999"/>
            </a:xfrm>
            <a:custGeom>
              <a:avLst/>
              <a:gdLst>
                <a:gd name="connsiteX0" fmla="*/ 0 w 5281684"/>
                <a:gd name="connsiteY0" fmla="*/ 0 h 4558352"/>
                <a:gd name="connsiteX1" fmla="*/ 13648 w 5281684"/>
                <a:gd name="connsiteY1" fmla="*/ 4558352 h 4558352"/>
                <a:gd name="connsiteX2" fmla="*/ 5268036 w 5281684"/>
                <a:gd name="connsiteY2" fmla="*/ 4558352 h 4558352"/>
                <a:gd name="connsiteX3" fmla="*/ 5281684 w 5281684"/>
                <a:gd name="connsiteY3" fmla="*/ 4558352 h 4558352"/>
              </a:gdLst>
              <a:ahLst/>
              <a:cxnLst>
                <a:cxn ang="0">
                  <a:pos x="connsiteX0" y="connsiteY0"/>
                </a:cxn>
                <a:cxn ang="0">
                  <a:pos x="connsiteX1" y="connsiteY1"/>
                </a:cxn>
                <a:cxn ang="0">
                  <a:pos x="connsiteX2" y="connsiteY2"/>
                </a:cxn>
                <a:cxn ang="0">
                  <a:pos x="connsiteX3" y="connsiteY3"/>
                </a:cxn>
              </a:cxnLst>
              <a:rect l="l" t="t" r="r" b="b"/>
              <a:pathLst>
                <a:path w="5281684" h="4558352">
                  <a:moveTo>
                    <a:pt x="0" y="0"/>
                  </a:moveTo>
                  <a:cubicBezTo>
                    <a:pt x="4549" y="1519451"/>
                    <a:pt x="9099" y="3038901"/>
                    <a:pt x="13648" y="4558352"/>
                  </a:cubicBezTo>
                  <a:lnTo>
                    <a:pt x="5268036" y="4558352"/>
                  </a:lnTo>
                  <a:lnTo>
                    <a:pt x="5281684" y="4558352"/>
                  </a:lnTo>
                </a:path>
              </a:pathLst>
            </a:custGeom>
            <a:ln w="38100">
              <a:headEnd type="arrow"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9" name="Forme libre 18"/>
            <p:cNvSpPr/>
            <p:nvPr/>
          </p:nvSpPr>
          <p:spPr>
            <a:xfrm>
              <a:off x="5090615" y="3588942"/>
              <a:ext cx="2160000" cy="1944000"/>
            </a:xfrm>
            <a:custGeom>
              <a:avLst/>
              <a:gdLst>
                <a:gd name="connsiteX0" fmla="*/ 0 w 2033517"/>
                <a:gd name="connsiteY0" fmla="*/ 0 h 2183642"/>
                <a:gd name="connsiteX1" fmla="*/ 2033517 w 2033517"/>
                <a:gd name="connsiteY1" fmla="*/ 0 h 2183642"/>
                <a:gd name="connsiteX2" fmla="*/ 2033517 w 2033517"/>
                <a:gd name="connsiteY2" fmla="*/ 2183642 h 2183642"/>
              </a:gdLst>
              <a:ahLst/>
              <a:cxnLst>
                <a:cxn ang="0">
                  <a:pos x="connsiteX0" y="connsiteY0"/>
                </a:cxn>
                <a:cxn ang="0">
                  <a:pos x="connsiteX1" y="connsiteY1"/>
                </a:cxn>
                <a:cxn ang="0">
                  <a:pos x="connsiteX2" y="connsiteY2"/>
                </a:cxn>
              </a:cxnLst>
              <a:rect l="l" t="t" r="r" b="b"/>
              <a:pathLst>
                <a:path w="2033517" h="2183642">
                  <a:moveTo>
                    <a:pt x="0" y="0"/>
                  </a:moveTo>
                  <a:lnTo>
                    <a:pt x="2033517" y="0"/>
                  </a:lnTo>
                  <a:lnTo>
                    <a:pt x="2033517" y="2183642"/>
                  </a:lnTo>
                </a:path>
              </a:pathLst>
            </a:custGeom>
            <a:ln w="28575">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0" name="Forme libre 19"/>
            <p:cNvSpPr/>
            <p:nvPr/>
          </p:nvSpPr>
          <p:spPr>
            <a:xfrm>
              <a:off x="5085714" y="3269278"/>
              <a:ext cx="2520000" cy="2268000"/>
            </a:xfrm>
            <a:custGeom>
              <a:avLst/>
              <a:gdLst>
                <a:gd name="connsiteX0" fmla="*/ 0 w 2033517"/>
                <a:gd name="connsiteY0" fmla="*/ 0 h 2183642"/>
                <a:gd name="connsiteX1" fmla="*/ 2033517 w 2033517"/>
                <a:gd name="connsiteY1" fmla="*/ 0 h 2183642"/>
                <a:gd name="connsiteX2" fmla="*/ 2033517 w 2033517"/>
                <a:gd name="connsiteY2" fmla="*/ 2183642 h 2183642"/>
              </a:gdLst>
              <a:ahLst/>
              <a:cxnLst>
                <a:cxn ang="0">
                  <a:pos x="connsiteX0" y="connsiteY0"/>
                </a:cxn>
                <a:cxn ang="0">
                  <a:pos x="connsiteX1" y="connsiteY1"/>
                </a:cxn>
                <a:cxn ang="0">
                  <a:pos x="connsiteX2" y="connsiteY2"/>
                </a:cxn>
              </a:cxnLst>
              <a:rect l="l" t="t" r="r" b="b"/>
              <a:pathLst>
                <a:path w="2033517" h="2183642">
                  <a:moveTo>
                    <a:pt x="0" y="0"/>
                  </a:moveTo>
                  <a:lnTo>
                    <a:pt x="2033517" y="0"/>
                  </a:lnTo>
                  <a:lnTo>
                    <a:pt x="2033517" y="2183642"/>
                  </a:lnTo>
                </a:path>
              </a:pathLst>
            </a:custGeom>
            <a:ln w="28575">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1" name="Forme libre 20"/>
            <p:cNvSpPr/>
            <p:nvPr/>
          </p:nvSpPr>
          <p:spPr>
            <a:xfrm>
              <a:off x="5072066" y="3924844"/>
              <a:ext cx="1800000" cy="1620000"/>
            </a:xfrm>
            <a:custGeom>
              <a:avLst/>
              <a:gdLst>
                <a:gd name="connsiteX0" fmla="*/ 0 w 2033517"/>
                <a:gd name="connsiteY0" fmla="*/ 0 h 2183642"/>
                <a:gd name="connsiteX1" fmla="*/ 2033517 w 2033517"/>
                <a:gd name="connsiteY1" fmla="*/ 0 h 2183642"/>
                <a:gd name="connsiteX2" fmla="*/ 2033517 w 2033517"/>
                <a:gd name="connsiteY2" fmla="*/ 2183642 h 2183642"/>
              </a:gdLst>
              <a:ahLst/>
              <a:cxnLst>
                <a:cxn ang="0">
                  <a:pos x="connsiteX0" y="connsiteY0"/>
                </a:cxn>
                <a:cxn ang="0">
                  <a:pos x="connsiteX1" y="connsiteY1"/>
                </a:cxn>
                <a:cxn ang="0">
                  <a:pos x="connsiteX2" y="connsiteY2"/>
                </a:cxn>
              </a:cxnLst>
              <a:rect l="l" t="t" r="r" b="b"/>
              <a:pathLst>
                <a:path w="2033517" h="2183642">
                  <a:moveTo>
                    <a:pt x="0" y="0"/>
                  </a:moveTo>
                  <a:lnTo>
                    <a:pt x="2033517" y="0"/>
                  </a:lnTo>
                  <a:lnTo>
                    <a:pt x="2033517" y="2183642"/>
                  </a:lnTo>
                </a:path>
              </a:pathLst>
            </a:custGeom>
            <a:ln w="28575">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2" name="Forme libre 21"/>
            <p:cNvSpPr/>
            <p:nvPr/>
          </p:nvSpPr>
          <p:spPr>
            <a:xfrm>
              <a:off x="5099362" y="4228466"/>
              <a:ext cx="1440000" cy="1296000"/>
            </a:xfrm>
            <a:custGeom>
              <a:avLst/>
              <a:gdLst>
                <a:gd name="connsiteX0" fmla="*/ 0 w 2033517"/>
                <a:gd name="connsiteY0" fmla="*/ 0 h 2183642"/>
                <a:gd name="connsiteX1" fmla="*/ 2033517 w 2033517"/>
                <a:gd name="connsiteY1" fmla="*/ 0 h 2183642"/>
                <a:gd name="connsiteX2" fmla="*/ 2033517 w 2033517"/>
                <a:gd name="connsiteY2" fmla="*/ 2183642 h 2183642"/>
              </a:gdLst>
              <a:ahLst/>
              <a:cxnLst>
                <a:cxn ang="0">
                  <a:pos x="connsiteX0" y="connsiteY0"/>
                </a:cxn>
                <a:cxn ang="0">
                  <a:pos x="connsiteX1" y="connsiteY1"/>
                </a:cxn>
                <a:cxn ang="0">
                  <a:pos x="connsiteX2" y="connsiteY2"/>
                </a:cxn>
              </a:cxnLst>
              <a:rect l="l" t="t" r="r" b="b"/>
              <a:pathLst>
                <a:path w="2033517" h="2183642">
                  <a:moveTo>
                    <a:pt x="0" y="0"/>
                  </a:moveTo>
                  <a:lnTo>
                    <a:pt x="2033517" y="0"/>
                  </a:lnTo>
                  <a:lnTo>
                    <a:pt x="2033517" y="2183642"/>
                  </a:lnTo>
                </a:path>
              </a:pathLst>
            </a:custGeom>
            <a:ln w="28575">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30" name="Connecteur droit 29"/>
            <p:cNvCxnSpPr/>
            <p:nvPr/>
          </p:nvCxnSpPr>
          <p:spPr>
            <a:xfrm rot="10800000" flipV="1">
              <a:off x="5072069" y="3071810"/>
              <a:ext cx="2747453" cy="2483484"/>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34" name="Rectangle 33"/>
          <p:cNvSpPr/>
          <p:nvPr/>
        </p:nvSpPr>
        <p:spPr>
          <a:xfrm>
            <a:off x="4760276" y="3041316"/>
            <a:ext cx="526105" cy="1384995"/>
          </a:xfrm>
          <a:prstGeom prst="rect">
            <a:avLst/>
          </a:prstGeom>
        </p:spPr>
        <p:txBody>
          <a:bodyPr wrap="none">
            <a:spAutoFit/>
          </a:bodyPr>
          <a:lstStyle/>
          <a:p>
            <a:pPr algn="r" rtl="1"/>
            <a:r>
              <a:rPr lang="ar-SA" sz="2100" b="1" dirty="0" smtClean="0">
                <a:solidFill>
                  <a:srgbClr val="0070C0"/>
                </a:solidFill>
              </a:rPr>
              <a:t>س</a:t>
            </a:r>
            <a:r>
              <a:rPr lang="ar-DZ" sz="2100" b="1" baseline="-25000" dirty="0" smtClean="0">
                <a:solidFill>
                  <a:srgbClr val="0070C0"/>
                </a:solidFill>
              </a:rPr>
              <a:t>4</a:t>
            </a:r>
          </a:p>
          <a:p>
            <a:pPr algn="r" rtl="1"/>
            <a:r>
              <a:rPr lang="ar-DZ" sz="2100" b="1" dirty="0" smtClean="0">
                <a:solidFill>
                  <a:srgbClr val="0070C0"/>
                </a:solidFill>
              </a:rPr>
              <a:t>س</a:t>
            </a:r>
            <a:r>
              <a:rPr lang="ar-DZ" sz="2100" b="1" baseline="-25000" dirty="0" smtClean="0">
                <a:solidFill>
                  <a:srgbClr val="0070C0"/>
                </a:solidFill>
              </a:rPr>
              <a:t>3</a:t>
            </a:r>
          </a:p>
          <a:p>
            <a:pPr algn="r" rtl="1"/>
            <a:r>
              <a:rPr lang="ar-DZ" sz="2100" b="1" dirty="0" smtClean="0">
                <a:solidFill>
                  <a:srgbClr val="0070C0"/>
                </a:solidFill>
              </a:rPr>
              <a:t>س</a:t>
            </a:r>
            <a:r>
              <a:rPr lang="ar-DZ" sz="2100" b="1" baseline="-25000" dirty="0" smtClean="0">
                <a:solidFill>
                  <a:srgbClr val="0070C0"/>
                </a:solidFill>
              </a:rPr>
              <a:t>2</a:t>
            </a:r>
          </a:p>
          <a:p>
            <a:pPr algn="r" rtl="1"/>
            <a:r>
              <a:rPr lang="ar-DZ" sz="2100" b="1" dirty="0" smtClean="0">
                <a:solidFill>
                  <a:srgbClr val="0070C0"/>
                </a:solidFill>
              </a:rPr>
              <a:t>س</a:t>
            </a:r>
            <a:r>
              <a:rPr lang="ar-DZ" sz="2100" b="1" baseline="-25000" dirty="0" smtClean="0">
                <a:solidFill>
                  <a:srgbClr val="0070C0"/>
                </a:solidFill>
              </a:rPr>
              <a:t>1</a:t>
            </a:r>
          </a:p>
        </p:txBody>
      </p:sp>
      <p:sp>
        <p:nvSpPr>
          <p:cNvPr id="35" name="Rectangle 34"/>
          <p:cNvSpPr/>
          <p:nvPr/>
        </p:nvSpPr>
        <p:spPr>
          <a:xfrm>
            <a:off x="259680" y="3942196"/>
            <a:ext cx="526106" cy="415498"/>
          </a:xfrm>
          <a:prstGeom prst="rect">
            <a:avLst/>
          </a:prstGeom>
        </p:spPr>
        <p:txBody>
          <a:bodyPr wrap="none">
            <a:spAutoFit/>
          </a:bodyPr>
          <a:lstStyle/>
          <a:p>
            <a:pPr algn="r" rtl="1"/>
            <a:r>
              <a:rPr lang="ar-SA" sz="2100" b="1" dirty="0" smtClean="0">
                <a:solidFill>
                  <a:srgbClr val="0070C0"/>
                </a:solidFill>
              </a:rPr>
              <a:t>س</a:t>
            </a:r>
            <a:r>
              <a:rPr lang="ar-DZ" sz="2100" b="1" baseline="-25000" dirty="0" smtClean="0">
                <a:solidFill>
                  <a:srgbClr val="0070C0"/>
                </a:solidFill>
              </a:rPr>
              <a:t>0</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a:bodyPr>
          <a:lstStyle/>
          <a:p>
            <a:pPr algn="r" rtl="1">
              <a:buNone/>
            </a:pPr>
            <a:r>
              <a:rPr lang="ar-DZ" b="1" dirty="0" smtClean="0"/>
              <a:t>ما يعاب على </a:t>
            </a:r>
            <a:r>
              <a:rPr lang="ar-EG" b="1" dirty="0" smtClean="0"/>
              <a:t>الضريبة النسبية </a:t>
            </a:r>
            <a:r>
              <a:rPr lang="ar-DZ" b="1" dirty="0" smtClean="0"/>
              <a:t>أنها </a:t>
            </a:r>
            <a:r>
              <a:rPr lang="ar-EG" b="1" dirty="0" smtClean="0"/>
              <a:t>لا تتم</a:t>
            </a:r>
            <a:r>
              <a:rPr lang="ar-DZ" b="1" dirty="0" err="1" smtClean="0"/>
              <a:t>يز</a:t>
            </a:r>
            <a:r>
              <a:rPr lang="ar-EG" b="1" dirty="0" smtClean="0"/>
              <a:t> بالعدالة الضريبية</a:t>
            </a:r>
            <a:r>
              <a:rPr lang="ar-DZ" b="1" dirty="0" smtClean="0"/>
              <a:t>،</a:t>
            </a:r>
            <a:r>
              <a:rPr lang="ar-EG" b="1" dirty="0" smtClean="0"/>
              <a:t> فمثلاً إذا كان </a:t>
            </a:r>
            <a:r>
              <a:rPr lang="ar-SA" b="1" dirty="0" smtClean="0"/>
              <a:t>سعر الضريبة </a:t>
            </a:r>
            <a:r>
              <a:rPr lang="ar-DZ" b="1" dirty="0" err="1" smtClean="0"/>
              <a:t>ال</a:t>
            </a:r>
            <a:r>
              <a:rPr lang="ar-SA" b="1" dirty="0" smtClean="0"/>
              <a:t>نسبي</a:t>
            </a:r>
            <a:r>
              <a:rPr lang="ar-DZ" b="1" dirty="0" smtClean="0"/>
              <a:t> 20</a:t>
            </a:r>
            <a:r>
              <a:rPr lang="ar-EG" b="1" dirty="0" smtClean="0"/>
              <a:t>%</a:t>
            </a:r>
            <a:r>
              <a:rPr lang="ar-DZ" b="1" dirty="0" smtClean="0"/>
              <a:t> وكان </a:t>
            </a:r>
            <a:r>
              <a:rPr lang="ar-EG" b="1" dirty="0" smtClean="0"/>
              <a:t>دخل </a:t>
            </a:r>
            <a:r>
              <a:rPr lang="ar-DZ" b="1" dirty="0" smtClean="0"/>
              <a:t>أحد </a:t>
            </a:r>
            <a:r>
              <a:rPr lang="ar-DZ" b="1" dirty="0" err="1" smtClean="0"/>
              <a:t>الأ</a:t>
            </a:r>
            <a:r>
              <a:rPr lang="ar-EG" b="1" dirty="0" smtClean="0"/>
              <a:t>فر</a:t>
            </a:r>
            <a:r>
              <a:rPr lang="ar-DZ" b="1" dirty="0" smtClean="0"/>
              <a:t>ا</a:t>
            </a:r>
            <a:r>
              <a:rPr lang="ar-EG" b="1" dirty="0" smtClean="0"/>
              <a:t>د </a:t>
            </a:r>
            <a:r>
              <a:rPr lang="ar-DZ" b="1" dirty="0" smtClean="0"/>
              <a:t>10</a:t>
            </a:r>
            <a:r>
              <a:rPr lang="ar-EG" b="1" dirty="0" smtClean="0"/>
              <a:t> </a:t>
            </a:r>
            <a:r>
              <a:rPr lang="ar-DZ" b="1" dirty="0" smtClean="0"/>
              <a:t>آلاف </a:t>
            </a:r>
            <a:r>
              <a:rPr lang="ar-EG" b="1" dirty="0" smtClean="0"/>
              <a:t>دينار شهرياً</a:t>
            </a:r>
            <a:r>
              <a:rPr lang="ar-DZ" b="1" dirty="0" smtClean="0"/>
              <a:t>، </a:t>
            </a:r>
            <a:r>
              <a:rPr lang="ar-EG" b="1" dirty="0" smtClean="0"/>
              <a:t>ف</a:t>
            </a:r>
            <a:r>
              <a:rPr lang="ar-DZ" b="1" dirty="0" smtClean="0"/>
              <a:t>إ</a:t>
            </a:r>
            <a:r>
              <a:rPr lang="ar-EG" b="1" dirty="0" err="1" smtClean="0"/>
              <a:t>نه</a:t>
            </a:r>
            <a:r>
              <a:rPr lang="ar-EG" b="1" dirty="0" smtClean="0"/>
              <a:t> يدفع ضريبة تعادل </a:t>
            </a:r>
            <a:r>
              <a:rPr lang="ar-DZ" b="1" dirty="0" smtClean="0"/>
              <a:t>2000</a:t>
            </a:r>
            <a:r>
              <a:rPr lang="ar-EG" b="1" dirty="0" smtClean="0"/>
              <a:t> دينار</a:t>
            </a:r>
            <a:r>
              <a:rPr lang="ar-DZ" b="1" dirty="0" smtClean="0"/>
              <a:t>.</a:t>
            </a:r>
            <a:r>
              <a:rPr lang="ar-EG" b="1" dirty="0" smtClean="0"/>
              <a:t> </a:t>
            </a:r>
            <a:r>
              <a:rPr lang="ar-DZ" b="1" dirty="0" smtClean="0"/>
              <a:t>بينما إذا وجد </a:t>
            </a:r>
            <a:r>
              <a:rPr lang="ar-EG" b="1" dirty="0" smtClean="0"/>
              <a:t>فرد آخر دخله 10</a:t>
            </a:r>
            <a:r>
              <a:rPr lang="ar-DZ" b="1" dirty="0" smtClean="0"/>
              <a:t>0 ألف </a:t>
            </a:r>
            <a:r>
              <a:rPr lang="ar-EG" b="1" dirty="0" smtClean="0"/>
              <a:t>دينار شهريا </a:t>
            </a:r>
            <a:r>
              <a:rPr lang="ar-EG" b="1" dirty="0" err="1" smtClean="0"/>
              <a:t>ف</a:t>
            </a:r>
            <a:r>
              <a:rPr lang="ar-DZ" b="1" dirty="0" smtClean="0"/>
              <a:t>إ</a:t>
            </a:r>
            <a:r>
              <a:rPr lang="ar-EG" b="1" dirty="0" err="1" smtClean="0"/>
              <a:t>نه</a:t>
            </a:r>
            <a:r>
              <a:rPr lang="ar-EG" b="1" dirty="0" smtClean="0"/>
              <a:t> يدفع ضريبة تعادل </a:t>
            </a:r>
            <a:r>
              <a:rPr lang="ar-DZ" b="1" dirty="0" smtClean="0"/>
              <a:t>20000 </a:t>
            </a:r>
            <a:r>
              <a:rPr lang="ar-EG" b="1" dirty="0" smtClean="0"/>
              <a:t>دينارا</a:t>
            </a:r>
            <a:r>
              <a:rPr lang="ar-DZ" b="1" dirty="0" smtClean="0"/>
              <a:t>.</a:t>
            </a:r>
            <a:endParaRPr lang="fr-FR" dirty="0" smtClean="0"/>
          </a:p>
          <a:p>
            <a:pPr algn="r" rtl="1">
              <a:buNone/>
            </a:pPr>
            <a:r>
              <a:rPr lang="ar-EG" b="1" dirty="0" smtClean="0"/>
              <a:t>وهنا </a:t>
            </a:r>
            <a:r>
              <a:rPr lang="ar-DZ" b="1" dirty="0" smtClean="0"/>
              <a:t>يتضح</a:t>
            </a:r>
            <a:r>
              <a:rPr lang="ar-EG" b="1" dirty="0" smtClean="0"/>
              <a:t> أن ثقل </a:t>
            </a:r>
            <a:r>
              <a:rPr lang="ar-DZ" b="1" dirty="0" smtClean="0"/>
              <a:t>الألفي</a:t>
            </a:r>
            <a:r>
              <a:rPr lang="ar-EG" b="1" dirty="0" smtClean="0"/>
              <a:t> دينار على المواطن الفقير صاحب الدخل </a:t>
            </a:r>
            <a:r>
              <a:rPr lang="ar-DZ" b="1" dirty="0" smtClean="0"/>
              <a:t>10</a:t>
            </a:r>
            <a:r>
              <a:rPr lang="ar-EG" b="1" dirty="0" smtClean="0"/>
              <a:t> </a:t>
            </a:r>
            <a:r>
              <a:rPr lang="ar-DZ" b="1" dirty="0" smtClean="0"/>
              <a:t>آلاف</a:t>
            </a:r>
            <a:r>
              <a:rPr lang="ar-EG" b="1" dirty="0" smtClean="0"/>
              <a:t> دينار </a:t>
            </a:r>
            <a:r>
              <a:rPr lang="ar-DZ" b="1" dirty="0" smtClean="0"/>
              <a:t>أ</a:t>
            </a:r>
            <a:r>
              <a:rPr lang="ar-EG" b="1" dirty="0" smtClean="0"/>
              <a:t>كبر من ثقل </a:t>
            </a:r>
            <a:r>
              <a:rPr lang="ar-DZ" b="1" dirty="0" smtClean="0"/>
              <a:t>2</a:t>
            </a:r>
            <a:r>
              <a:rPr lang="ar-EG" b="1" dirty="0" smtClean="0"/>
              <a:t>0 </a:t>
            </a:r>
            <a:r>
              <a:rPr lang="ar-DZ" b="1" dirty="0" smtClean="0"/>
              <a:t>ألف </a:t>
            </a:r>
            <a:r>
              <a:rPr lang="ar-EG" b="1" dirty="0" smtClean="0"/>
              <a:t>دينارا كضريبة لصاحب الدخل المرتفع 100 </a:t>
            </a:r>
            <a:r>
              <a:rPr lang="ar-DZ" b="1" dirty="0" smtClean="0"/>
              <a:t>ألف </a:t>
            </a:r>
            <a:r>
              <a:rPr lang="ar-EG" b="1" dirty="0" smtClean="0"/>
              <a:t>دينار</a:t>
            </a:r>
            <a:r>
              <a:rPr lang="ar-DZ" b="1" dirty="0" smtClean="0"/>
              <a:t>.</a:t>
            </a:r>
            <a:endParaRPr lang="fr-FR" dirty="0"/>
          </a:p>
        </p:txBody>
      </p:sp>
      <p:sp>
        <p:nvSpPr>
          <p:cNvPr id="4" name="Espace réservé du pied de page 3"/>
          <p:cNvSpPr>
            <a:spLocks noGrp="1"/>
          </p:cNvSpPr>
          <p:nvPr>
            <p:ph type="ftr" sz="quarter" idx="11"/>
          </p:nvPr>
        </p:nvSpPr>
        <p:spPr/>
        <p:txBody>
          <a:bodyPr/>
          <a:lstStyle/>
          <a:p>
            <a:r>
              <a:rPr lang="ar-SA" smtClean="0"/>
              <a:t>ماهية الضرائب وتنظيمها الفني</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52</a:t>
            </a:fld>
            <a:endParaRPr lang="fr-F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ar-SA" smtClean="0"/>
              <a:t>ماهية الضرائب وتنظيمها الفني</a:t>
            </a:r>
            <a:endParaRPr lang="fr-FR"/>
          </a:p>
        </p:txBody>
      </p:sp>
      <p:sp>
        <p:nvSpPr>
          <p:cNvPr id="3" name="Espace réservé du numéro de diapositive 2"/>
          <p:cNvSpPr>
            <a:spLocks noGrp="1"/>
          </p:cNvSpPr>
          <p:nvPr>
            <p:ph type="sldNum" sz="quarter" idx="12"/>
          </p:nvPr>
        </p:nvSpPr>
        <p:spPr/>
        <p:txBody>
          <a:bodyPr/>
          <a:lstStyle/>
          <a:p>
            <a:fld id="{FC9C25CD-EBF1-42A0-99BB-DE66FAE18107}" type="slidenum">
              <a:rPr lang="fr-FR" smtClean="0"/>
              <a:pPr/>
              <a:t>53</a:t>
            </a:fld>
            <a:endParaRPr lang="fr-FR"/>
          </a:p>
        </p:txBody>
      </p:sp>
      <p:sp>
        <p:nvSpPr>
          <p:cNvPr id="4" name="Espace réservé du pied de page 1"/>
          <p:cNvSpPr txBox="1">
            <a:spLocks/>
          </p:cNvSpPr>
          <p:nvPr/>
        </p:nvSpPr>
        <p:spPr>
          <a:xfrm>
            <a:off x="3124200" y="6356350"/>
            <a:ext cx="289560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smtClean="0">
                <a:ln>
                  <a:noFill/>
                </a:ln>
                <a:solidFill>
                  <a:schemeClr val="tx1">
                    <a:tint val="75000"/>
                  </a:schemeClr>
                </a:solidFill>
                <a:effectLst/>
                <a:uLnTx/>
                <a:uFillTx/>
                <a:latin typeface="+mn-lt"/>
                <a:ea typeface="+mn-ea"/>
                <a:cs typeface="+mn-cs"/>
              </a:rPr>
              <a:t>ماهية الضرائب وتنظيمها الفني</a:t>
            </a:r>
            <a:endParaRPr kumimoji="0" lang="fr-FR"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Espace réservé du numéro de diapositive 2"/>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FC9C25CD-EBF1-42A0-99BB-DE66FAE18107}" type="slidenum">
              <a:rPr kumimoji="0" lang="fr-FR"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53</a:t>
            </a:fld>
            <a:endParaRPr kumimoji="0" lang="fr-FR" sz="1200" b="0" i="0" u="none" strike="noStrike" kern="1200" cap="none" spc="0" normalizeH="0" baseline="0" noProof="0">
              <a:ln>
                <a:noFill/>
              </a:ln>
              <a:solidFill>
                <a:schemeClr val="tx1">
                  <a:tint val="75000"/>
                </a:schemeClr>
              </a:solidFill>
              <a:effectLst/>
              <a:uLnTx/>
              <a:uFillTx/>
              <a:latin typeface="+mn-lt"/>
              <a:ea typeface="+mn-ea"/>
              <a:cs typeface="+mn-cs"/>
            </a:endParaRPr>
          </a:p>
        </p:txBody>
      </p:sp>
      <p:pic>
        <p:nvPicPr>
          <p:cNvPr id="6" name="Picture 2"/>
          <p:cNvPicPr>
            <a:picLocks noChangeAspect="1" noChangeArrowheads="1"/>
          </p:cNvPicPr>
          <p:nvPr/>
        </p:nvPicPr>
        <p:blipFill>
          <a:blip r:embed="rId2"/>
          <a:srcRect/>
          <a:stretch>
            <a:fillRect/>
          </a:stretch>
        </p:blipFill>
        <p:spPr bwMode="auto">
          <a:xfrm>
            <a:off x="78214" y="56630"/>
            <a:ext cx="9000000" cy="6468363"/>
          </a:xfrm>
          <a:prstGeom prst="rect">
            <a:avLst/>
          </a:prstGeom>
          <a:noFill/>
          <a:ln w="9525">
            <a:noFill/>
            <a:miter lim="800000"/>
            <a:headEnd/>
            <a:tailEnd/>
          </a:ln>
          <a:effectLst/>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SA" b="1" dirty="0" smtClean="0"/>
              <a:t>أيد الفقهاء التقليديون الضريبة النسبية بعدة مبررات منها أنها تسوى في</a:t>
            </a:r>
            <a:r>
              <a:rPr lang="ar-DZ" b="1" dirty="0" smtClean="0"/>
              <a:t> </a:t>
            </a:r>
            <a:r>
              <a:rPr lang="ar-SA" b="1" dirty="0" smtClean="0"/>
              <a:t>المعاملة بين الممولين، وأنها ثمن للخدمة التي تقدمها الدولة، ومن ثم يجب أن يكون</a:t>
            </a:r>
            <a:r>
              <a:rPr lang="ar-DZ" b="1" dirty="0" smtClean="0"/>
              <a:t> </a:t>
            </a:r>
            <a:r>
              <a:rPr lang="ar-SA" b="1" dirty="0" smtClean="0"/>
              <a:t>الثمن واحدا قلت الكمية </a:t>
            </a:r>
            <a:r>
              <a:rPr lang="ar-SA" b="1" dirty="0" err="1" smtClean="0"/>
              <a:t>المشتراة</a:t>
            </a:r>
            <a:r>
              <a:rPr lang="ar-SA" b="1" dirty="0" smtClean="0"/>
              <a:t> أو كثرت، كما انتقدوا الضريبة التصاعدية بأنها</a:t>
            </a:r>
            <a:r>
              <a:rPr lang="ar-DZ" b="1" dirty="0" smtClean="0"/>
              <a:t> </a:t>
            </a:r>
            <a:r>
              <a:rPr lang="ar-SA" b="1" dirty="0" smtClean="0"/>
              <a:t>تخفض الميل </a:t>
            </a:r>
            <a:r>
              <a:rPr lang="ar-SA" b="1" dirty="0" err="1" smtClean="0"/>
              <a:t>للإدخار</a:t>
            </a:r>
            <a:r>
              <a:rPr lang="ar-SA" b="1" dirty="0" smtClean="0"/>
              <a:t> والاستثمار</a:t>
            </a:r>
            <a:r>
              <a:rPr lang="ar-DZ" b="1" dirty="0" smtClean="0"/>
              <a:t>.</a:t>
            </a:r>
          </a:p>
          <a:p>
            <a:pPr algn="r" rtl="1">
              <a:buNone/>
            </a:pPr>
            <a:r>
              <a:rPr lang="ar-SA" b="1" dirty="0" smtClean="0"/>
              <a:t>أما الكتاب المحدثون </a:t>
            </a:r>
            <a:r>
              <a:rPr lang="ar-SA" b="1" dirty="0" err="1" smtClean="0"/>
              <a:t>فيب</a:t>
            </a:r>
            <a:r>
              <a:rPr lang="ar-DZ" b="1" dirty="0" smtClean="0"/>
              <a:t>ر</a:t>
            </a:r>
            <a:r>
              <a:rPr lang="ar-SA" b="1" dirty="0" err="1" smtClean="0"/>
              <a:t>رون</a:t>
            </a:r>
            <a:r>
              <a:rPr lang="ar-SA" b="1" dirty="0" smtClean="0"/>
              <a:t> الضريبة التصاعدية</a:t>
            </a:r>
            <a:r>
              <a:rPr lang="ar-DZ" b="1" dirty="0" smtClean="0"/>
              <a:t> </a:t>
            </a:r>
            <a:r>
              <a:rPr lang="ar-SA" b="1" dirty="0" smtClean="0"/>
              <a:t>بحجة اقتصادية مقتضاها أن الضريبة التصاعدية تضمن العدالة الحقيقية</a:t>
            </a:r>
            <a:r>
              <a:rPr lang="ar-DZ" b="1" dirty="0" smtClean="0"/>
              <a:t> </a:t>
            </a:r>
            <a:r>
              <a:rPr lang="ar-SA" b="1" dirty="0" smtClean="0"/>
              <a:t>بين الممولين استناداً إلى مبدأ </a:t>
            </a:r>
            <a:r>
              <a:rPr lang="ar-SA" b="1" dirty="0" smtClean="0">
                <a:solidFill>
                  <a:srgbClr val="0070C0"/>
                </a:solidFill>
              </a:rPr>
              <a:t>المنفعة </a:t>
            </a:r>
            <a:r>
              <a:rPr lang="ar-SA" b="1" dirty="0" err="1" smtClean="0">
                <a:solidFill>
                  <a:srgbClr val="0070C0"/>
                </a:solidFill>
              </a:rPr>
              <a:t>المتناق</a:t>
            </a:r>
            <a:r>
              <a:rPr lang="ar-DZ" b="1" dirty="0" smtClean="0">
                <a:solidFill>
                  <a:srgbClr val="0070C0"/>
                </a:solidFill>
              </a:rPr>
              <a:t>ص</a:t>
            </a:r>
            <a:r>
              <a:rPr lang="ar-SA" b="1" dirty="0" smtClean="0">
                <a:solidFill>
                  <a:srgbClr val="0070C0"/>
                </a:solidFill>
              </a:rPr>
              <a:t>ة</a:t>
            </a:r>
            <a:r>
              <a:rPr lang="ar-DZ" b="1" dirty="0" smtClean="0">
                <a:solidFill>
                  <a:srgbClr val="0070C0"/>
                </a:solidFill>
              </a:rPr>
              <a:t> للنقود</a:t>
            </a:r>
            <a:r>
              <a:rPr lang="ar-DZ" b="1" dirty="0" smtClean="0"/>
              <a:t>،</a:t>
            </a:r>
            <a:r>
              <a:rPr lang="ar-SA" b="1" dirty="0" smtClean="0"/>
              <a:t> وحجة اجتماعية وهى أنها </a:t>
            </a:r>
            <a:r>
              <a:rPr lang="ar-SA" b="1" dirty="0" smtClean="0">
                <a:solidFill>
                  <a:srgbClr val="0070C0"/>
                </a:solidFill>
              </a:rPr>
              <a:t>تحد من</a:t>
            </a:r>
            <a:r>
              <a:rPr lang="ar-DZ" b="1" dirty="0" smtClean="0">
                <a:solidFill>
                  <a:srgbClr val="0070C0"/>
                </a:solidFill>
              </a:rPr>
              <a:t> </a:t>
            </a:r>
            <a:r>
              <a:rPr lang="ar-SA" b="1" dirty="0" smtClean="0">
                <a:solidFill>
                  <a:srgbClr val="0070C0"/>
                </a:solidFill>
              </a:rPr>
              <a:t>التفاوت </a:t>
            </a:r>
            <a:r>
              <a:rPr lang="ar-SA" b="1" dirty="0" smtClean="0"/>
              <a:t>بين الدخول والثروات وتقرب الفوارق بين الطبقات</a:t>
            </a:r>
            <a:r>
              <a:rPr lang="ar-DZ" b="1" dirty="0" smtClean="0"/>
              <a:t>.</a:t>
            </a:r>
            <a:endParaRPr lang="fr-FR" b="1" dirty="0"/>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54</a:t>
            </a:fld>
            <a:endParaRPr lang="fr-F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85728"/>
            <a:ext cx="8229600" cy="1143000"/>
          </a:xfrm>
        </p:spPr>
        <p:txBody>
          <a:bodyPr>
            <a:normAutofit/>
          </a:bodyPr>
          <a:lstStyle/>
          <a:p>
            <a:pPr algn="r" rtl="1"/>
            <a:r>
              <a:rPr lang="ar-DZ" sz="4000" b="1" dirty="0" smtClean="0">
                <a:solidFill>
                  <a:srgbClr val="FF0000"/>
                </a:solidFill>
              </a:rPr>
              <a:t>2-2- </a:t>
            </a:r>
            <a:r>
              <a:rPr lang="ar-SA" sz="4000" b="1" dirty="0" smtClean="0">
                <a:solidFill>
                  <a:srgbClr val="FF0000"/>
                </a:solidFill>
              </a:rPr>
              <a:t>الصور الفنية للتصاعد الضريبي</a:t>
            </a:r>
            <a:endParaRPr lang="fr-FR" sz="4000" dirty="0">
              <a:solidFill>
                <a:srgbClr val="FF0000"/>
              </a:solidFill>
            </a:endParaRPr>
          </a:p>
        </p:txBody>
      </p:sp>
      <p:sp>
        <p:nvSpPr>
          <p:cNvPr id="3" name="Espace réservé du contenu 2"/>
          <p:cNvSpPr>
            <a:spLocks noGrp="1"/>
          </p:cNvSpPr>
          <p:nvPr>
            <p:ph idx="1"/>
          </p:nvPr>
        </p:nvSpPr>
        <p:spPr/>
        <p:txBody>
          <a:bodyPr>
            <a:noAutofit/>
          </a:bodyPr>
          <a:lstStyle/>
          <a:p>
            <a:pPr algn="r" rtl="1">
              <a:buNone/>
            </a:pPr>
            <a:r>
              <a:rPr lang="ar-SA" b="1" dirty="0" smtClean="0"/>
              <a:t>يمكن تقسيم الصور الفنية للتصاعد الضريبي على أساس أنواع الأسعار كما يلي:</a:t>
            </a:r>
          </a:p>
          <a:p>
            <a:pPr algn="r" rtl="1">
              <a:buNone/>
            </a:pPr>
            <a:r>
              <a:rPr lang="ar-DZ" sz="3600" b="1" dirty="0" smtClean="0">
                <a:solidFill>
                  <a:srgbClr val="FF0000"/>
                </a:solidFill>
              </a:rPr>
              <a:t>أ) </a:t>
            </a:r>
            <a:r>
              <a:rPr lang="ar-SA" sz="3600" b="1" dirty="0" smtClean="0">
                <a:solidFill>
                  <a:srgbClr val="FF0000"/>
                </a:solidFill>
              </a:rPr>
              <a:t>التصاعد بالطبقات (التصاعد</a:t>
            </a:r>
            <a:r>
              <a:rPr lang="ar-DZ" sz="3600" b="1" dirty="0" smtClean="0">
                <a:solidFill>
                  <a:srgbClr val="FF0000"/>
                </a:solidFill>
              </a:rPr>
              <a:t> </a:t>
            </a:r>
            <a:r>
              <a:rPr lang="ar-SA" sz="3600" b="1" dirty="0" smtClean="0">
                <a:solidFill>
                  <a:srgbClr val="FF0000"/>
                </a:solidFill>
              </a:rPr>
              <a:t>الإجمالي)</a:t>
            </a:r>
            <a:endParaRPr lang="ar-DZ" sz="3600" b="1" dirty="0" smtClean="0">
              <a:solidFill>
                <a:srgbClr val="FF0000"/>
              </a:solidFill>
            </a:endParaRPr>
          </a:p>
          <a:p>
            <a:pPr algn="r" rtl="1">
              <a:buNone/>
            </a:pPr>
            <a:r>
              <a:rPr lang="ar-EG" b="1" dirty="0" smtClean="0"/>
              <a:t>وه</a:t>
            </a:r>
            <a:r>
              <a:rPr lang="ar-DZ" b="1" dirty="0" smtClean="0"/>
              <a:t>ي</a:t>
            </a:r>
            <a:r>
              <a:rPr lang="ar-EG" b="1" dirty="0" smtClean="0"/>
              <a:t> تقسيم الدخل إلى عدة طبقات وتفرض الضريبة على الممول حسب الطبقة التي يقع فيها دخله مثلا</a:t>
            </a:r>
            <a:r>
              <a:rPr lang="ar-DZ" b="1" dirty="0" smtClean="0"/>
              <a:t>:</a:t>
            </a:r>
            <a:endParaRPr lang="fr-FR" b="1" dirty="0" smtClean="0"/>
          </a:p>
          <a:p>
            <a:pPr algn="r" rtl="1">
              <a:buNone/>
            </a:pPr>
            <a:r>
              <a:rPr lang="ar-EG" b="1" dirty="0" smtClean="0"/>
              <a:t>الطبقة الأولى</a:t>
            </a:r>
            <a:r>
              <a:rPr lang="ar-DZ" b="1" dirty="0" smtClean="0"/>
              <a:t>: أقل </a:t>
            </a:r>
            <a:r>
              <a:rPr lang="ar-EG" b="1" dirty="0" smtClean="0"/>
              <a:t>من 2</a:t>
            </a:r>
            <a:r>
              <a:rPr lang="ar-DZ" b="1" dirty="0" smtClean="0"/>
              <a:t>0</a:t>
            </a:r>
            <a:r>
              <a:rPr lang="ar-EG" b="1" dirty="0" smtClean="0"/>
              <a:t>0</a:t>
            </a:r>
            <a:r>
              <a:rPr lang="ar-DZ" b="1" dirty="0" smtClean="0"/>
              <a:t>0</a:t>
            </a:r>
            <a:r>
              <a:rPr lang="ar-EG" b="1" dirty="0" smtClean="0"/>
              <a:t>0 دينار سنويا  </a:t>
            </a:r>
            <a:r>
              <a:rPr lang="ar-DZ" b="1" dirty="0" smtClean="0"/>
              <a:t>10</a:t>
            </a:r>
            <a:r>
              <a:rPr lang="ar-EG" b="1" dirty="0" smtClean="0"/>
              <a:t>% </a:t>
            </a:r>
            <a:endParaRPr lang="fr-FR" b="1" dirty="0" smtClean="0"/>
          </a:p>
          <a:p>
            <a:pPr algn="r" rtl="1">
              <a:buNone/>
            </a:pPr>
            <a:r>
              <a:rPr lang="ar-EG" b="1" dirty="0" smtClean="0"/>
              <a:t>الطبقة الثانية</a:t>
            </a:r>
            <a:r>
              <a:rPr lang="ar-DZ" b="1" dirty="0" smtClean="0"/>
              <a:t>: </a:t>
            </a:r>
            <a:r>
              <a:rPr lang="ar-EG" b="1" dirty="0" smtClean="0"/>
              <a:t>من 20</a:t>
            </a:r>
            <a:r>
              <a:rPr lang="ar-DZ" b="1" dirty="0" smtClean="0"/>
              <a:t>001</a:t>
            </a:r>
            <a:r>
              <a:rPr lang="ar-EG" b="1" dirty="0" smtClean="0"/>
              <a:t> إلى 400</a:t>
            </a:r>
            <a:r>
              <a:rPr lang="ar-DZ" b="1" dirty="0" smtClean="0"/>
              <a:t>0</a:t>
            </a:r>
            <a:r>
              <a:rPr lang="ar-EG" b="1" dirty="0" smtClean="0"/>
              <a:t>0 دينار سنويا</a:t>
            </a:r>
            <a:r>
              <a:rPr lang="ar-DZ" b="1" dirty="0" smtClean="0"/>
              <a:t> 15</a:t>
            </a:r>
            <a:r>
              <a:rPr lang="ar-EG" b="1" dirty="0" smtClean="0"/>
              <a:t>% </a:t>
            </a:r>
            <a:endParaRPr lang="fr-FR" b="1" dirty="0" smtClean="0"/>
          </a:p>
          <a:p>
            <a:pPr algn="r" rtl="1">
              <a:buNone/>
            </a:pPr>
            <a:r>
              <a:rPr lang="ar-EG" b="1" dirty="0" smtClean="0"/>
              <a:t>الطبقة الثالثة</a:t>
            </a:r>
            <a:r>
              <a:rPr lang="ar-DZ" b="1" dirty="0" smtClean="0"/>
              <a:t>: </a:t>
            </a:r>
            <a:r>
              <a:rPr lang="ar-EG" b="1" dirty="0" smtClean="0"/>
              <a:t>من 4000</a:t>
            </a:r>
            <a:r>
              <a:rPr lang="ar-DZ" b="1" dirty="0" smtClean="0"/>
              <a:t>1</a:t>
            </a:r>
            <a:r>
              <a:rPr lang="ar-EG" b="1" dirty="0" smtClean="0"/>
              <a:t> إلى </a:t>
            </a:r>
            <a:r>
              <a:rPr lang="ar-DZ" b="1" dirty="0" smtClean="0"/>
              <a:t>60</a:t>
            </a:r>
            <a:r>
              <a:rPr lang="ar-EG" b="1" dirty="0" smtClean="0"/>
              <a:t>000 دينار سنويا </a:t>
            </a:r>
            <a:r>
              <a:rPr lang="ar-DZ" b="1" dirty="0" smtClean="0"/>
              <a:t>20</a:t>
            </a:r>
            <a:r>
              <a:rPr lang="ar-EG" b="1" dirty="0" smtClean="0"/>
              <a:t>% </a:t>
            </a:r>
            <a:endParaRPr lang="fr-FR" b="1" dirty="0" smtClean="0"/>
          </a:p>
          <a:p>
            <a:pPr algn="r" rtl="1">
              <a:buNone/>
            </a:pPr>
            <a:r>
              <a:rPr lang="ar-EG" b="1" dirty="0" smtClean="0"/>
              <a:t>الطبقة الرابعة</a:t>
            </a:r>
            <a:r>
              <a:rPr lang="ar-DZ" b="1" dirty="0" smtClean="0"/>
              <a:t>:</a:t>
            </a:r>
            <a:r>
              <a:rPr lang="ar-EG" b="1" dirty="0" smtClean="0"/>
              <a:t> ما زاد عن </a:t>
            </a:r>
            <a:r>
              <a:rPr lang="ar-DZ" b="1" dirty="0" smtClean="0"/>
              <a:t>6</a:t>
            </a:r>
            <a:r>
              <a:rPr lang="ar-EG" b="1" dirty="0" smtClean="0"/>
              <a:t>00</a:t>
            </a:r>
            <a:r>
              <a:rPr lang="ar-DZ" b="1" dirty="0" smtClean="0"/>
              <a:t>0</a:t>
            </a:r>
            <a:r>
              <a:rPr lang="ar-EG" b="1" dirty="0" smtClean="0"/>
              <a:t>0  دينار سنويا</a:t>
            </a:r>
            <a:r>
              <a:rPr lang="ar-DZ" b="1" dirty="0" smtClean="0"/>
              <a:t> 25</a:t>
            </a:r>
            <a:r>
              <a:rPr lang="ar-EG" b="1" dirty="0" smtClean="0"/>
              <a:t>% </a:t>
            </a:r>
            <a:endParaRPr lang="fr-FR" b="1" dirty="0" smtClean="0"/>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55</a:t>
            </a:fld>
            <a:endParaRPr lang="fr-FR"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algn="r" rtl="1">
              <a:buNone/>
            </a:pPr>
            <a:r>
              <a:rPr lang="ar-EG" b="1" dirty="0" smtClean="0"/>
              <a:t>وبناء على ذلك </a:t>
            </a:r>
            <a:r>
              <a:rPr lang="ar-EG" b="1" dirty="0" err="1" smtClean="0"/>
              <a:t>ف</a:t>
            </a:r>
            <a:r>
              <a:rPr lang="ar-DZ" b="1" dirty="0" smtClean="0"/>
              <a:t>إ</a:t>
            </a:r>
            <a:r>
              <a:rPr lang="ar-EG" b="1" dirty="0" smtClean="0"/>
              <a:t>ن </a:t>
            </a:r>
            <a:r>
              <a:rPr lang="ar-DZ" b="1" dirty="0" smtClean="0"/>
              <a:t>كان </a:t>
            </a:r>
            <a:r>
              <a:rPr lang="ar-DZ" b="1" dirty="0" err="1" smtClean="0"/>
              <a:t>ل</a:t>
            </a:r>
            <a:r>
              <a:rPr lang="ar-EG" b="1" dirty="0" smtClean="0"/>
              <a:t>مواطن دخل </a:t>
            </a:r>
            <a:r>
              <a:rPr lang="ar-DZ" b="1" dirty="0" smtClean="0"/>
              <a:t>60</a:t>
            </a:r>
            <a:r>
              <a:rPr lang="ar-EG" b="1" dirty="0" smtClean="0"/>
              <a:t>000 </a:t>
            </a:r>
            <a:r>
              <a:rPr lang="ar-DZ" b="1" dirty="0" smtClean="0"/>
              <a:t>دينار </a:t>
            </a:r>
            <a:r>
              <a:rPr lang="ar-EG" b="1" dirty="0" smtClean="0"/>
              <a:t>مثلا</a:t>
            </a:r>
            <a:r>
              <a:rPr lang="ar-DZ" b="1" dirty="0" smtClean="0"/>
              <a:t> </a:t>
            </a:r>
            <a:r>
              <a:rPr lang="ar-EG" b="1" dirty="0" smtClean="0"/>
              <a:t>ف</a:t>
            </a:r>
            <a:r>
              <a:rPr lang="ar-DZ" b="1" dirty="0" smtClean="0"/>
              <a:t>إ</a:t>
            </a:r>
            <a:r>
              <a:rPr lang="ar-EG" b="1" dirty="0" err="1" smtClean="0"/>
              <a:t>نه</a:t>
            </a:r>
            <a:r>
              <a:rPr lang="ar-EG" b="1" dirty="0" smtClean="0"/>
              <a:t> يقع في الطبقة الثالثة </a:t>
            </a:r>
            <a:r>
              <a:rPr lang="ar-DZ" b="1" dirty="0" smtClean="0"/>
              <a:t>و</a:t>
            </a:r>
            <a:r>
              <a:rPr lang="ar-EG" b="1" dirty="0" smtClean="0"/>
              <a:t>يدفع ضريبة </a:t>
            </a:r>
            <a:r>
              <a:rPr lang="ar-DZ" b="1" dirty="0" smtClean="0"/>
              <a:t>بم</a:t>
            </a:r>
            <a:r>
              <a:rPr lang="ar-EG" b="1" dirty="0" smtClean="0"/>
              <a:t>عدل </a:t>
            </a:r>
            <a:r>
              <a:rPr lang="ar-DZ" b="1" dirty="0" smtClean="0"/>
              <a:t>20</a:t>
            </a:r>
            <a:r>
              <a:rPr lang="ar-EG" b="1" dirty="0" smtClean="0"/>
              <a:t>%</a:t>
            </a:r>
            <a:r>
              <a:rPr lang="ar-DZ" b="1" dirty="0" smtClean="0"/>
              <a:t>.</a:t>
            </a:r>
            <a:endParaRPr lang="fr-FR" b="1" dirty="0" smtClean="0"/>
          </a:p>
          <a:p>
            <a:pPr algn="r" rtl="1">
              <a:buNone/>
            </a:pPr>
            <a:r>
              <a:rPr lang="ar-DZ" b="1" dirty="0" smtClean="0"/>
              <a:t>أي</a:t>
            </a:r>
            <a:r>
              <a:rPr lang="ar-EG" b="1" dirty="0" smtClean="0"/>
              <a:t> يدفع ما يعادل</a:t>
            </a:r>
            <a:r>
              <a:rPr lang="ar-DZ" b="1" dirty="0" smtClean="0"/>
              <a:t>:</a:t>
            </a:r>
            <a:r>
              <a:rPr lang="ar-EG" b="1" dirty="0" smtClean="0"/>
              <a:t> </a:t>
            </a:r>
            <a:r>
              <a:rPr lang="ar-DZ" b="1" dirty="0" smtClean="0"/>
              <a:t>60</a:t>
            </a:r>
            <a:r>
              <a:rPr lang="ar-EG" b="1" dirty="0" smtClean="0"/>
              <a:t>000 × </a:t>
            </a:r>
            <a:r>
              <a:rPr lang="ar-DZ" b="1" dirty="0" smtClean="0"/>
              <a:t>20</a:t>
            </a:r>
            <a:r>
              <a:rPr lang="ar-EG" b="1" dirty="0" smtClean="0"/>
              <a:t>%  = </a:t>
            </a:r>
            <a:r>
              <a:rPr lang="ar-DZ" b="1" dirty="0" smtClean="0"/>
              <a:t>12000 </a:t>
            </a:r>
            <a:r>
              <a:rPr lang="ar-EG" b="1" dirty="0" smtClean="0"/>
              <a:t>دينار</a:t>
            </a:r>
            <a:endParaRPr lang="ar-DZ" b="1" dirty="0" smtClean="0"/>
          </a:p>
          <a:p>
            <a:pPr algn="r" rtl="1">
              <a:buNone/>
            </a:pPr>
            <a:r>
              <a:rPr lang="ar-EG" b="1" dirty="0" smtClean="0"/>
              <a:t>ويعاب على هذا الأسلوب عدم العدالة </a:t>
            </a:r>
            <a:r>
              <a:rPr lang="ar-EG" b="1" dirty="0" err="1" smtClean="0"/>
              <a:t>ل</a:t>
            </a:r>
            <a:r>
              <a:rPr lang="ar-DZ" b="1" dirty="0" smtClean="0"/>
              <a:t>أ</a:t>
            </a:r>
            <a:r>
              <a:rPr lang="ar-EG" b="1" dirty="0" smtClean="0"/>
              <a:t>ن ارتفاع الدخل من </a:t>
            </a:r>
            <a:r>
              <a:rPr lang="ar-DZ" b="1" dirty="0" smtClean="0"/>
              <a:t>60</a:t>
            </a:r>
            <a:r>
              <a:rPr lang="ar-EG" b="1" dirty="0" smtClean="0"/>
              <a:t>000 إلى </a:t>
            </a:r>
            <a:r>
              <a:rPr lang="ar-DZ" b="1" dirty="0" smtClean="0"/>
              <a:t>60</a:t>
            </a:r>
            <a:r>
              <a:rPr lang="ar-EG" b="1" dirty="0" smtClean="0"/>
              <a:t>001 </a:t>
            </a:r>
            <a:r>
              <a:rPr lang="ar-DZ" b="1" dirty="0" smtClean="0"/>
              <a:t>دينار </a:t>
            </a:r>
            <a:r>
              <a:rPr lang="ar-EG" b="1" dirty="0" smtClean="0"/>
              <a:t>مثلا </a:t>
            </a:r>
            <a:r>
              <a:rPr lang="ar-DZ" b="1" dirty="0" smtClean="0"/>
              <a:t>أي</a:t>
            </a:r>
            <a:r>
              <a:rPr lang="ar-EG" b="1" dirty="0" smtClean="0"/>
              <a:t> الزيادة بمقدار دينار </a:t>
            </a:r>
            <a:r>
              <a:rPr lang="ar-DZ" b="1" dirty="0" smtClean="0"/>
              <a:t>واحد فقط </a:t>
            </a:r>
            <a:r>
              <a:rPr lang="ar-EG" b="1" dirty="0" smtClean="0"/>
              <a:t>تؤدى إلى انتقال الممول من الطبقة الثالثة إلى </a:t>
            </a:r>
            <a:r>
              <a:rPr lang="ar-DZ" b="1" dirty="0" smtClean="0"/>
              <a:t>الطبقة </a:t>
            </a:r>
            <a:r>
              <a:rPr lang="ar-EG" b="1" dirty="0" smtClean="0"/>
              <a:t>الرابعة </a:t>
            </a:r>
            <a:r>
              <a:rPr lang="ar-DZ" b="1" dirty="0" smtClean="0"/>
              <a:t>أي</a:t>
            </a:r>
            <a:r>
              <a:rPr lang="ar-EG" b="1" dirty="0" smtClean="0"/>
              <a:t> يدفع</a:t>
            </a:r>
            <a:r>
              <a:rPr lang="ar-DZ" b="1" dirty="0" smtClean="0"/>
              <a:t>:</a:t>
            </a:r>
            <a:r>
              <a:rPr lang="ar-EG" b="1" dirty="0" smtClean="0"/>
              <a:t> </a:t>
            </a:r>
            <a:r>
              <a:rPr lang="ar-DZ" b="1" dirty="0" smtClean="0"/>
              <a:t>60</a:t>
            </a:r>
            <a:r>
              <a:rPr lang="ar-EG" b="1" dirty="0" smtClean="0"/>
              <a:t>001 × </a:t>
            </a:r>
            <a:r>
              <a:rPr lang="ar-DZ" b="1" dirty="0" smtClean="0"/>
              <a:t>25</a:t>
            </a:r>
            <a:r>
              <a:rPr lang="ar-EG" b="1" dirty="0" smtClean="0"/>
              <a:t>% =</a:t>
            </a:r>
            <a:r>
              <a:rPr lang="ar-DZ" b="1" dirty="0" smtClean="0"/>
              <a:t> 150</a:t>
            </a:r>
            <a:r>
              <a:rPr lang="ar-EG" b="1" dirty="0" smtClean="0"/>
              <a:t>00</a:t>
            </a:r>
            <a:r>
              <a:rPr lang="ar-DZ" b="1" dirty="0" smtClean="0"/>
              <a:t>,25</a:t>
            </a:r>
            <a:r>
              <a:rPr lang="ar-EG" b="1" dirty="0" smtClean="0"/>
              <a:t> دينار</a:t>
            </a:r>
            <a:r>
              <a:rPr lang="ar-DZ" b="1" dirty="0" smtClean="0"/>
              <a:t>.</a:t>
            </a:r>
            <a:r>
              <a:rPr lang="ar-EG" b="1" dirty="0" smtClean="0"/>
              <a:t> </a:t>
            </a:r>
            <a:r>
              <a:rPr lang="ar-DZ" b="1" dirty="0" smtClean="0"/>
              <a:t>أي</a:t>
            </a:r>
            <a:r>
              <a:rPr lang="ar-EG" b="1" dirty="0" smtClean="0"/>
              <a:t> أن الزيادة في الضريبة كبيرة جدا</a:t>
            </a:r>
            <a:r>
              <a:rPr lang="ar-DZ" b="1" dirty="0" smtClean="0"/>
              <a:t> (30</a:t>
            </a:r>
            <a:r>
              <a:rPr lang="ar-EG" b="1" dirty="0" smtClean="0"/>
              <a:t>00</a:t>
            </a:r>
            <a:r>
              <a:rPr lang="ar-DZ" b="1" dirty="0" smtClean="0"/>
              <a:t>,25 </a:t>
            </a:r>
            <a:r>
              <a:rPr lang="ar-EG" b="1" dirty="0" smtClean="0"/>
              <a:t>دينار</a:t>
            </a:r>
            <a:r>
              <a:rPr lang="ar-DZ" b="1" dirty="0" smtClean="0"/>
              <a:t>).</a:t>
            </a:r>
            <a:endParaRPr lang="fr-FR" b="1" dirty="0" smtClean="0"/>
          </a:p>
          <a:p>
            <a:pPr>
              <a:buNone/>
            </a:pPr>
            <a:endParaRPr lang="fr-FR" dirty="0"/>
          </a:p>
        </p:txBody>
      </p:sp>
      <p:sp>
        <p:nvSpPr>
          <p:cNvPr id="4" name="Espace réservé du pied de page 3"/>
          <p:cNvSpPr>
            <a:spLocks noGrp="1"/>
          </p:cNvSpPr>
          <p:nvPr>
            <p:ph type="ftr" sz="quarter" idx="11"/>
          </p:nvPr>
        </p:nvSpPr>
        <p:spPr/>
        <p:txBody>
          <a:bodyPr/>
          <a:lstStyle/>
          <a:p>
            <a:r>
              <a:rPr lang="ar-SA" smtClean="0"/>
              <a:t>ماهية الضرائب وتنظيمها الفني</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56</a:t>
            </a:fld>
            <a:endParaRPr lang="fr-F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4000" b="1" dirty="0" smtClean="0">
                <a:solidFill>
                  <a:srgbClr val="FF0000"/>
                </a:solidFill>
              </a:rPr>
              <a:t>ب) </a:t>
            </a:r>
            <a:r>
              <a:rPr lang="ar-SA" sz="4000" b="1" dirty="0" smtClean="0">
                <a:solidFill>
                  <a:srgbClr val="FF0000"/>
                </a:solidFill>
              </a:rPr>
              <a:t>التصاعد </a:t>
            </a:r>
            <a:r>
              <a:rPr lang="ar-DZ" sz="4000" b="1" dirty="0" err="1" smtClean="0">
                <a:solidFill>
                  <a:srgbClr val="FF0000"/>
                </a:solidFill>
              </a:rPr>
              <a:t>با</a:t>
            </a:r>
            <a:r>
              <a:rPr lang="ar-SA" sz="4000" b="1" dirty="0" smtClean="0">
                <a:solidFill>
                  <a:srgbClr val="FF0000"/>
                </a:solidFill>
              </a:rPr>
              <a:t>لشرائح </a:t>
            </a:r>
            <a:endParaRPr lang="fr-FR" sz="4000" b="1" dirty="0">
              <a:solidFill>
                <a:srgbClr val="FF0000"/>
              </a:solidFill>
            </a:endParaRPr>
          </a:p>
        </p:txBody>
      </p:sp>
      <p:sp>
        <p:nvSpPr>
          <p:cNvPr id="3" name="Espace réservé du contenu 2"/>
          <p:cNvSpPr>
            <a:spLocks noGrp="1"/>
          </p:cNvSpPr>
          <p:nvPr>
            <p:ph idx="1"/>
          </p:nvPr>
        </p:nvSpPr>
        <p:spPr>
          <a:xfrm>
            <a:off x="457200" y="1472878"/>
            <a:ext cx="8229600" cy="4525963"/>
          </a:xfrm>
        </p:spPr>
        <p:txBody>
          <a:bodyPr>
            <a:noAutofit/>
          </a:bodyPr>
          <a:lstStyle/>
          <a:p>
            <a:pPr algn="r" rtl="1">
              <a:buNone/>
            </a:pPr>
            <a:r>
              <a:rPr lang="ar-SA" b="1" dirty="0" smtClean="0"/>
              <a:t>في هذا التصاعد يقسم الدخل أو وعاء الضريبة إلى</a:t>
            </a:r>
            <a:r>
              <a:rPr lang="ar-DZ" b="1" dirty="0" smtClean="0"/>
              <a:t> </a:t>
            </a:r>
            <a:r>
              <a:rPr lang="ar-SA" b="1" dirty="0" smtClean="0"/>
              <a:t>عدة شرائح أو أقسام متساوية </a:t>
            </a:r>
            <a:r>
              <a:rPr lang="ar-DZ" b="1" dirty="0" smtClean="0"/>
              <a:t>(</a:t>
            </a:r>
            <a:r>
              <a:rPr lang="ar-SA" b="1" dirty="0" smtClean="0"/>
              <a:t>أو غير متساوية</a:t>
            </a:r>
            <a:r>
              <a:rPr lang="ar-DZ" b="1" dirty="0" smtClean="0"/>
              <a:t>) </a:t>
            </a:r>
            <a:r>
              <a:rPr lang="ar-DZ" b="1" dirty="0" err="1" smtClean="0"/>
              <a:t>ي</a:t>
            </a:r>
            <a:r>
              <a:rPr lang="ar-EG" b="1" dirty="0" smtClean="0"/>
              <a:t>خضع كل منها لسعر ضريبة مختلف </a:t>
            </a:r>
            <a:r>
              <a:rPr lang="ar-SA" b="1" dirty="0" smtClean="0"/>
              <a:t>يتصاعد كلما انتقلنا من شريحة إلى شريحة أعلى </a:t>
            </a:r>
            <a:r>
              <a:rPr lang="ar-EG" b="1" dirty="0" smtClean="0"/>
              <a:t>كما </a:t>
            </a:r>
            <a:r>
              <a:rPr lang="ar-EG" b="1" dirty="0" err="1" smtClean="0"/>
              <a:t>ي</a:t>
            </a:r>
            <a:r>
              <a:rPr lang="ar-DZ" b="1" dirty="0" smtClean="0"/>
              <a:t>وضح ذلك الجدول </a:t>
            </a:r>
            <a:r>
              <a:rPr lang="ar-DZ" b="1" dirty="0" err="1" smtClean="0"/>
              <a:t>الموا</a:t>
            </a:r>
            <a:r>
              <a:rPr lang="ar-EG" b="1" dirty="0" smtClean="0"/>
              <a:t>ل</a:t>
            </a:r>
            <a:r>
              <a:rPr lang="ar-DZ" b="1" dirty="0" smtClean="0"/>
              <a:t>ي:</a:t>
            </a:r>
          </a:p>
          <a:p>
            <a:pPr algn="r" rtl="1">
              <a:buNone/>
            </a:pPr>
            <a:r>
              <a:rPr lang="ar-EG" b="1" dirty="0" smtClean="0"/>
              <a:t>الشريحة الأولى</a:t>
            </a:r>
            <a:r>
              <a:rPr lang="ar-DZ" b="1" dirty="0" smtClean="0"/>
              <a:t>:</a:t>
            </a:r>
            <a:r>
              <a:rPr lang="ar-EG" b="1" dirty="0" smtClean="0"/>
              <a:t> </a:t>
            </a:r>
            <a:r>
              <a:rPr lang="ar-DZ" b="1" dirty="0" smtClean="0"/>
              <a:t>200</a:t>
            </a:r>
            <a:r>
              <a:rPr lang="ar-EG" b="1" dirty="0" smtClean="0"/>
              <a:t>00 دينار الأولى </a:t>
            </a:r>
            <a:r>
              <a:rPr lang="ar-DZ" b="1" dirty="0" smtClean="0"/>
              <a:t>...</a:t>
            </a:r>
            <a:r>
              <a:rPr lang="ar-EG" b="1" dirty="0" smtClean="0"/>
              <a:t>	</a:t>
            </a:r>
            <a:r>
              <a:rPr lang="ar-DZ" b="1" dirty="0" smtClean="0"/>
              <a:t> 10</a:t>
            </a:r>
            <a:r>
              <a:rPr lang="ar-EG" b="1" dirty="0" smtClean="0"/>
              <a:t>% </a:t>
            </a:r>
            <a:endParaRPr lang="fr-FR" dirty="0" smtClean="0"/>
          </a:p>
          <a:p>
            <a:pPr algn="r" rtl="1">
              <a:buNone/>
            </a:pPr>
            <a:r>
              <a:rPr lang="ar-EG" b="1" dirty="0" smtClean="0"/>
              <a:t>الشريحة الثانية</a:t>
            </a:r>
            <a:r>
              <a:rPr lang="ar-DZ" b="1" dirty="0" smtClean="0"/>
              <a:t>:</a:t>
            </a:r>
            <a:r>
              <a:rPr lang="ar-EG" b="1" dirty="0" smtClean="0"/>
              <a:t> </a:t>
            </a:r>
            <a:r>
              <a:rPr lang="ar-DZ" b="1" dirty="0" smtClean="0"/>
              <a:t>200</a:t>
            </a:r>
            <a:r>
              <a:rPr lang="ar-EG" b="1" dirty="0" smtClean="0"/>
              <a:t>00 دينار التالية </a:t>
            </a:r>
            <a:r>
              <a:rPr lang="ar-DZ" b="1" dirty="0" smtClean="0"/>
              <a:t>...</a:t>
            </a:r>
            <a:r>
              <a:rPr lang="ar-EG" b="1" dirty="0" smtClean="0"/>
              <a:t>	 </a:t>
            </a:r>
            <a:r>
              <a:rPr lang="ar-DZ" b="1" dirty="0" smtClean="0"/>
              <a:t>15</a:t>
            </a:r>
            <a:r>
              <a:rPr lang="ar-EG" b="1" dirty="0" smtClean="0"/>
              <a:t>% </a:t>
            </a:r>
            <a:endParaRPr lang="fr-FR" dirty="0" smtClean="0"/>
          </a:p>
          <a:p>
            <a:pPr algn="r" rtl="1">
              <a:buNone/>
            </a:pPr>
            <a:r>
              <a:rPr lang="ar-EG" b="1" dirty="0" smtClean="0"/>
              <a:t>الشريحة الثالثة</a:t>
            </a:r>
            <a:r>
              <a:rPr lang="ar-DZ" b="1" dirty="0" smtClean="0"/>
              <a:t>: 200</a:t>
            </a:r>
            <a:r>
              <a:rPr lang="ar-EG" b="1" dirty="0" smtClean="0"/>
              <a:t>00 دينار التالية </a:t>
            </a:r>
            <a:r>
              <a:rPr lang="ar-DZ" b="1" dirty="0" smtClean="0"/>
              <a:t>...</a:t>
            </a:r>
            <a:r>
              <a:rPr lang="ar-EG" b="1" dirty="0" smtClean="0"/>
              <a:t>	</a:t>
            </a:r>
            <a:r>
              <a:rPr lang="ar-DZ" b="1" dirty="0" smtClean="0"/>
              <a:t> 20</a:t>
            </a:r>
            <a:r>
              <a:rPr lang="ar-EG" b="1" dirty="0" smtClean="0"/>
              <a:t>% </a:t>
            </a:r>
            <a:endParaRPr lang="fr-FR" dirty="0" smtClean="0"/>
          </a:p>
          <a:p>
            <a:pPr algn="r" rtl="1">
              <a:buNone/>
            </a:pPr>
            <a:r>
              <a:rPr lang="ar-EG" b="1" dirty="0" smtClean="0"/>
              <a:t>ما زاد عن ذلك </a:t>
            </a:r>
            <a:r>
              <a:rPr lang="ar-DZ" b="1" dirty="0" smtClean="0"/>
              <a:t> .............................. 25</a:t>
            </a:r>
            <a:r>
              <a:rPr lang="ar-EG" b="1" dirty="0" smtClean="0"/>
              <a:t>%</a:t>
            </a:r>
            <a:endParaRPr lang="ar-DZ" b="1" dirty="0" smtClean="0"/>
          </a:p>
          <a:p>
            <a:pPr algn="r" rtl="1">
              <a:buNone/>
            </a:pPr>
            <a:r>
              <a:rPr lang="ar-EG" b="1" dirty="0" smtClean="0"/>
              <a:t>فإذا بلغ دخل </a:t>
            </a:r>
            <a:r>
              <a:rPr lang="ar-DZ" b="1" dirty="0" smtClean="0"/>
              <a:t>فرد</a:t>
            </a:r>
            <a:r>
              <a:rPr lang="ar-EG" b="1" dirty="0" smtClean="0"/>
              <a:t> </a:t>
            </a:r>
            <a:r>
              <a:rPr lang="ar-DZ" b="1" dirty="0" smtClean="0"/>
              <a:t>600</a:t>
            </a:r>
            <a:r>
              <a:rPr lang="ar-EG" b="1" dirty="0" smtClean="0"/>
              <a:t>00 دينار </a:t>
            </a:r>
            <a:r>
              <a:rPr lang="ar-EG" b="1" dirty="0" err="1" smtClean="0"/>
              <a:t>ف</a:t>
            </a:r>
            <a:r>
              <a:rPr lang="ar-DZ" b="1" dirty="0" smtClean="0"/>
              <a:t>إ</a:t>
            </a:r>
            <a:r>
              <a:rPr lang="ar-EG" b="1" dirty="0" err="1" smtClean="0"/>
              <a:t>نه</a:t>
            </a:r>
            <a:r>
              <a:rPr lang="ar-EG" b="1" dirty="0" smtClean="0"/>
              <a:t> يدفع الضريبة على شرائح كما يلي</a:t>
            </a:r>
            <a:r>
              <a:rPr lang="ar-DZ" b="1" dirty="0" smtClean="0"/>
              <a:t>: </a:t>
            </a:r>
            <a:endParaRPr lang="fr-FR" dirty="0" smtClean="0"/>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57</a:t>
            </a:fld>
            <a:endParaRPr lang="fr-F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285860"/>
            <a:ext cx="8229600" cy="4525963"/>
          </a:xfrm>
        </p:spPr>
        <p:txBody>
          <a:bodyPr>
            <a:noAutofit/>
          </a:bodyPr>
          <a:lstStyle/>
          <a:p>
            <a:pPr algn="r" rtl="1">
              <a:buNone/>
            </a:pPr>
            <a:r>
              <a:rPr lang="ar-DZ" b="1" dirty="0" smtClean="0"/>
              <a:t>200</a:t>
            </a:r>
            <a:r>
              <a:rPr lang="ar-EG" b="1" dirty="0" smtClean="0"/>
              <a:t>00 ×  </a:t>
            </a:r>
            <a:r>
              <a:rPr lang="ar-DZ" b="1" dirty="0" smtClean="0"/>
              <a:t>10</a:t>
            </a:r>
            <a:r>
              <a:rPr lang="ar-EG" b="1" dirty="0" smtClean="0"/>
              <a:t>% </a:t>
            </a:r>
            <a:r>
              <a:rPr lang="ar-DZ" b="1" dirty="0" smtClean="0"/>
              <a:t> </a:t>
            </a:r>
            <a:r>
              <a:rPr lang="ar-EG" b="1" dirty="0" smtClean="0"/>
              <a:t>= </a:t>
            </a:r>
            <a:r>
              <a:rPr lang="ar-DZ" b="1" dirty="0" smtClean="0"/>
              <a:t>2000</a:t>
            </a:r>
            <a:endParaRPr lang="fr-FR" dirty="0" smtClean="0"/>
          </a:p>
          <a:p>
            <a:pPr algn="r" rtl="1">
              <a:buNone/>
            </a:pPr>
            <a:r>
              <a:rPr lang="ar-DZ" b="1" dirty="0" smtClean="0"/>
              <a:t> 200</a:t>
            </a:r>
            <a:r>
              <a:rPr lang="ar-EG" b="1" dirty="0" smtClean="0"/>
              <a:t>00 ×</a:t>
            </a:r>
            <a:r>
              <a:rPr lang="ar-DZ" b="1" dirty="0" smtClean="0"/>
              <a:t> </a:t>
            </a:r>
            <a:r>
              <a:rPr lang="ar-EG" b="1" dirty="0" smtClean="0"/>
              <a:t> </a:t>
            </a:r>
            <a:r>
              <a:rPr lang="ar-DZ" b="1" dirty="0" smtClean="0"/>
              <a:t>15</a:t>
            </a:r>
            <a:r>
              <a:rPr lang="ar-EG" b="1" dirty="0" smtClean="0"/>
              <a:t>%  = </a:t>
            </a:r>
            <a:r>
              <a:rPr lang="ar-DZ" b="1" dirty="0" smtClean="0"/>
              <a:t>3000</a:t>
            </a:r>
            <a:endParaRPr lang="fr-FR" dirty="0" smtClean="0"/>
          </a:p>
          <a:p>
            <a:pPr algn="r" rtl="1">
              <a:buNone/>
            </a:pPr>
            <a:r>
              <a:rPr lang="ar-DZ" b="1" dirty="0" smtClean="0"/>
              <a:t> 200</a:t>
            </a:r>
            <a:r>
              <a:rPr lang="ar-EG" b="1" dirty="0" smtClean="0"/>
              <a:t>00 × </a:t>
            </a:r>
            <a:r>
              <a:rPr lang="ar-DZ" b="1" dirty="0" smtClean="0"/>
              <a:t> 20</a:t>
            </a:r>
            <a:r>
              <a:rPr lang="ar-EG" b="1" dirty="0" smtClean="0"/>
              <a:t>% </a:t>
            </a:r>
            <a:r>
              <a:rPr lang="ar-DZ" b="1" dirty="0" smtClean="0"/>
              <a:t> </a:t>
            </a:r>
            <a:r>
              <a:rPr lang="ar-EG" b="1" dirty="0" smtClean="0"/>
              <a:t>= </a:t>
            </a:r>
            <a:r>
              <a:rPr lang="ar-DZ" b="1" dirty="0" smtClean="0"/>
              <a:t>4000</a:t>
            </a:r>
            <a:r>
              <a:rPr lang="ar-EG" b="1" dirty="0" smtClean="0"/>
              <a:t> </a:t>
            </a:r>
            <a:endParaRPr lang="fr-FR" dirty="0" smtClean="0"/>
          </a:p>
          <a:p>
            <a:pPr algn="r" rtl="1">
              <a:spcBef>
                <a:spcPts val="0"/>
              </a:spcBef>
              <a:buNone/>
            </a:pPr>
            <a:r>
              <a:rPr lang="ar-DZ" b="1" dirty="0" smtClean="0"/>
              <a:t> ـــــــــــــــــــــــــــــــــــــــــــــــــــــ</a:t>
            </a:r>
            <a:endParaRPr lang="fr-FR" u="sng" dirty="0" smtClean="0"/>
          </a:p>
          <a:p>
            <a:pPr algn="r" rtl="1">
              <a:spcBef>
                <a:spcPts val="0"/>
              </a:spcBef>
              <a:buNone/>
            </a:pPr>
            <a:r>
              <a:rPr lang="ar-DZ" b="1" dirty="0" smtClean="0"/>
              <a:t>إ</a:t>
            </a:r>
            <a:r>
              <a:rPr lang="ar-EG" b="1" dirty="0" smtClean="0"/>
              <a:t>جمال</a:t>
            </a:r>
            <a:r>
              <a:rPr lang="ar-DZ" b="1" dirty="0" smtClean="0"/>
              <a:t>ي</a:t>
            </a:r>
            <a:r>
              <a:rPr lang="ar-EG" b="1" dirty="0" smtClean="0"/>
              <a:t> الضريبة يعادل</a:t>
            </a:r>
            <a:r>
              <a:rPr lang="ar-DZ" b="1" dirty="0" smtClean="0"/>
              <a:t>: </a:t>
            </a:r>
            <a:r>
              <a:rPr lang="ar-EG" b="1" dirty="0" smtClean="0"/>
              <a:t> </a:t>
            </a:r>
            <a:r>
              <a:rPr lang="ar-DZ" b="1" dirty="0" smtClean="0"/>
              <a:t>9000 </a:t>
            </a:r>
            <a:r>
              <a:rPr lang="ar-EG" b="1" dirty="0" smtClean="0"/>
              <a:t>دينار وهو ما يجعل متوسط</a:t>
            </a:r>
            <a:r>
              <a:rPr lang="ar-DZ" b="1" dirty="0" smtClean="0"/>
              <a:t> </a:t>
            </a:r>
            <a:r>
              <a:rPr lang="ar-EG" b="1" dirty="0" smtClean="0"/>
              <a:t>السعر الحقيقي للممول</a:t>
            </a:r>
            <a:r>
              <a:rPr lang="ar-DZ" b="1" dirty="0" smtClean="0"/>
              <a:t>:</a:t>
            </a:r>
            <a:r>
              <a:rPr lang="ar-EG" b="1" dirty="0" smtClean="0"/>
              <a:t> </a:t>
            </a:r>
            <a:r>
              <a:rPr lang="ar-DZ" b="1" dirty="0" smtClean="0"/>
              <a:t>15</a:t>
            </a:r>
            <a:r>
              <a:rPr lang="ar-EG" b="1" dirty="0" smtClean="0"/>
              <a:t>%</a:t>
            </a:r>
            <a:r>
              <a:rPr lang="ar-DZ" b="1" dirty="0" smtClean="0"/>
              <a:t>.</a:t>
            </a:r>
          </a:p>
          <a:p>
            <a:pPr algn="r" rtl="1">
              <a:spcBef>
                <a:spcPts val="0"/>
              </a:spcBef>
              <a:buNone/>
            </a:pPr>
            <a:r>
              <a:rPr lang="ar-EG" b="1" dirty="0" smtClean="0"/>
              <a:t>وهنا نجد أن هذا الأسلوب يحقق العدالة في توزيع العبء الضريبي لأنه إذا حدث وارتفع الدخل إلى </a:t>
            </a:r>
            <a:r>
              <a:rPr lang="ar-DZ" b="1" dirty="0" smtClean="0"/>
              <a:t>60</a:t>
            </a:r>
            <a:r>
              <a:rPr lang="ar-EG" b="1" dirty="0" smtClean="0"/>
              <a:t>001 </a:t>
            </a:r>
            <a:r>
              <a:rPr lang="ar-DZ" b="1" dirty="0" smtClean="0"/>
              <a:t>دينار أي</a:t>
            </a:r>
            <a:r>
              <a:rPr lang="ar-EG" b="1" dirty="0" smtClean="0"/>
              <a:t> زاد </a:t>
            </a:r>
            <a:r>
              <a:rPr lang="ar-DZ" b="1" dirty="0" err="1" smtClean="0"/>
              <a:t>بـ</a:t>
            </a:r>
            <a:r>
              <a:rPr lang="ar-DZ" b="1" dirty="0" smtClean="0"/>
              <a:t> </a:t>
            </a:r>
            <a:r>
              <a:rPr lang="ar-EG" b="1" dirty="0" smtClean="0"/>
              <a:t>دينار</a:t>
            </a:r>
            <a:r>
              <a:rPr lang="ar-DZ" b="1" dirty="0" smtClean="0"/>
              <a:t> واحد</a:t>
            </a:r>
            <a:r>
              <a:rPr lang="ar-EG" b="1" dirty="0" smtClean="0"/>
              <a:t> أدى ذلك إلى زيادة الضريبة إلى </a:t>
            </a:r>
            <a:r>
              <a:rPr lang="ar-DZ" b="1" dirty="0" smtClean="0"/>
              <a:t> 900</a:t>
            </a:r>
            <a:r>
              <a:rPr lang="ar-EG" b="1" dirty="0" smtClean="0"/>
              <a:t>0</a:t>
            </a:r>
            <a:r>
              <a:rPr lang="ar-DZ" b="1" dirty="0" smtClean="0"/>
              <a:t>,25 دينار (أي بزيادة: 1 × 25% = 0,25 دينار فقط).</a:t>
            </a:r>
          </a:p>
          <a:p>
            <a:pPr algn="r" rtl="1">
              <a:spcBef>
                <a:spcPts val="0"/>
              </a:spcBef>
              <a:buNone/>
            </a:pPr>
            <a:endParaRPr lang="ar-DZ" b="1" dirty="0" smtClean="0"/>
          </a:p>
          <a:p>
            <a:pPr algn="r" rtl="1">
              <a:buNone/>
            </a:pPr>
            <a:r>
              <a:rPr lang="ar-DZ" b="1" dirty="0" smtClean="0"/>
              <a:t>                           </a:t>
            </a: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58</a:t>
            </a:fld>
            <a:endParaRPr lang="fr-FR"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ar-SA" smtClean="0"/>
              <a:t>ماهية الضرائب وتنظيمها الفني</a:t>
            </a:r>
            <a:endParaRPr lang="fr-FR"/>
          </a:p>
        </p:txBody>
      </p:sp>
      <p:sp>
        <p:nvSpPr>
          <p:cNvPr id="3" name="Espace réservé du numéro de diapositive 2"/>
          <p:cNvSpPr>
            <a:spLocks noGrp="1"/>
          </p:cNvSpPr>
          <p:nvPr>
            <p:ph type="sldNum" sz="quarter" idx="12"/>
          </p:nvPr>
        </p:nvSpPr>
        <p:spPr/>
        <p:txBody>
          <a:bodyPr/>
          <a:lstStyle/>
          <a:p>
            <a:fld id="{FC9C25CD-EBF1-42A0-99BB-DE66FAE18107}" type="slidenum">
              <a:rPr lang="fr-FR" smtClean="0"/>
              <a:pPr/>
              <a:t>59</a:t>
            </a:fld>
            <a:endParaRPr lang="fr-FR"/>
          </a:p>
        </p:txBody>
      </p:sp>
      <p:graphicFrame>
        <p:nvGraphicFramePr>
          <p:cNvPr id="4" name="Table 3"/>
          <p:cNvGraphicFramePr>
            <a:graphicFrameLocks noGrp="1"/>
          </p:cNvGraphicFramePr>
          <p:nvPr/>
        </p:nvGraphicFramePr>
        <p:xfrm>
          <a:off x="57758" y="1643050"/>
          <a:ext cx="9058946" cy="5075352"/>
        </p:xfrm>
        <a:graphic>
          <a:graphicData uri="http://schemas.openxmlformats.org/drawingml/2006/table">
            <a:tbl>
              <a:tblPr firstRow="1" bandRow="1">
                <a:tableStyleId>{5C22544A-7EE6-4342-B048-85BDC9FD1C3A}</a:tableStyleId>
              </a:tblPr>
              <a:tblGrid>
                <a:gridCol w="2513978"/>
                <a:gridCol w="2286016"/>
                <a:gridCol w="2071702"/>
                <a:gridCol w="2187250"/>
              </a:tblGrid>
              <a:tr h="1161402">
                <a:tc>
                  <a:txBody>
                    <a:bodyPr/>
                    <a:lstStyle/>
                    <a:p>
                      <a:pPr algn="ctr" rtl="1"/>
                      <a:r>
                        <a:rPr lang="ar-KW" sz="2800" dirty="0" smtClean="0">
                          <a:cs typeface="+mj-cs"/>
                        </a:rPr>
                        <a:t>الضريبة التصاعدية</a:t>
                      </a:r>
                    </a:p>
                    <a:p>
                      <a:pPr algn="ctr" rtl="1"/>
                      <a:r>
                        <a:rPr lang="ar-KW" sz="2800" dirty="0" smtClean="0">
                          <a:cs typeface="+mj-cs"/>
                        </a:rPr>
                        <a:t> (الشرائح)</a:t>
                      </a:r>
                      <a:endParaRPr lang="en-US" sz="2800" dirty="0">
                        <a:cs typeface="+mj-cs"/>
                      </a:endParaRPr>
                    </a:p>
                  </a:txBody>
                  <a:tcPr marL="36000" marR="36000" marT="36000" marB="36000"/>
                </a:tc>
                <a:tc>
                  <a:txBody>
                    <a:bodyPr/>
                    <a:lstStyle/>
                    <a:p>
                      <a:pPr algn="ctr" rtl="1"/>
                      <a:r>
                        <a:rPr lang="ar-KW" sz="2800" dirty="0" smtClean="0">
                          <a:cs typeface="+mj-cs"/>
                        </a:rPr>
                        <a:t>الضريبة</a:t>
                      </a:r>
                      <a:r>
                        <a:rPr lang="ar-KW" sz="2800" baseline="0" dirty="0" smtClean="0">
                          <a:cs typeface="+mj-cs"/>
                        </a:rPr>
                        <a:t> التصاعدية (الطبقات)</a:t>
                      </a:r>
                      <a:endParaRPr lang="en-US" sz="2800" dirty="0">
                        <a:cs typeface="+mj-cs"/>
                      </a:endParaRPr>
                    </a:p>
                  </a:txBody>
                  <a:tcPr marL="36000" marR="36000" marT="36000" marB="36000"/>
                </a:tc>
                <a:tc>
                  <a:txBody>
                    <a:bodyPr/>
                    <a:lstStyle/>
                    <a:p>
                      <a:pPr algn="ctr" rtl="1"/>
                      <a:r>
                        <a:rPr lang="ar-KW" sz="2800" dirty="0" smtClean="0">
                          <a:cs typeface="+mj-cs"/>
                        </a:rPr>
                        <a:t>الضريبة النسبية</a:t>
                      </a:r>
                      <a:r>
                        <a:rPr lang="ar-KW" sz="2800" baseline="0" dirty="0" smtClean="0">
                          <a:cs typeface="+mj-cs"/>
                        </a:rPr>
                        <a:t> </a:t>
                      </a:r>
                    </a:p>
                    <a:p>
                      <a:pPr algn="ctr" rtl="1"/>
                      <a:r>
                        <a:rPr lang="ar-KW" sz="2800" baseline="0" dirty="0" smtClean="0">
                          <a:cs typeface="+mj-cs"/>
                        </a:rPr>
                        <a:t>(1</a:t>
                      </a:r>
                      <a:r>
                        <a:rPr lang="ar-DZ" sz="2800" baseline="0" dirty="0" smtClean="0">
                          <a:cs typeface="+mj-cs"/>
                        </a:rPr>
                        <a:t>5</a:t>
                      </a:r>
                      <a:r>
                        <a:rPr lang="ar-KW" sz="2800" baseline="0" dirty="0" smtClean="0">
                          <a:cs typeface="+mj-cs"/>
                        </a:rPr>
                        <a:t>%)</a:t>
                      </a:r>
                      <a:endParaRPr lang="en-US" sz="2800" dirty="0">
                        <a:cs typeface="+mj-cs"/>
                      </a:endParaRPr>
                    </a:p>
                  </a:txBody>
                  <a:tcPr marL="36000" marR="36000" marT="36000" marB="36000"/>
                </a:tc>
                <a:tc>
                  <a:txBody>
                    <a:bodyPr/>
                    <a:lstStyle/>
                    <a:p>
                      <a:pPr algn="ctr" rtl="1"/>
                      <a:r>
                        <a:rPr lang="ar-KW" sz="2800" dirty="0" smtClean="0">
                          <a:cs typeface="+mj-cs"/>
                        </a:rPr>
                        <a:t>الدخل</a:t>
                      </a:r>
                    </a:p>
                    <a:p>
                      <a:pPr algn="ctr" rtl="1"/>
                      <a:r>
                        <a:rPr lang="ar-KW" sz="2800" dirty="0" smtClean="0">
                          <a:cs typeface="+mj-cs"/>
                        </a:rPr>
                        <a:t>(دينار)</a:t>
                      </a:r>
                      <a:endParaRPr lang="en-US" sz="2800" dirty="0">
                        <a:cs typeface="+mj-cs"/>
                      </a:endParaRPr>
                    </a:p>
                  </a:txBody>
                  <a:tcPr marL="36000" marR="36000" marT="36000" marB="36000"/>
                </a:tc>
              </a:tr>
              <a:tr h="1209630">
                <a:tc>
                  <a:txBody>
                    <a:bodyPr/>
                    <a:lstStyle/>
                    <a:p>
                      <a:pPr algn="ctr" rtl="1"/>
                      <a:r>
                        <a:rPr lang="ar-DZ" sz="2800" b="1" kern="1200" dirty="0" smtClean="0">
                          <a:solidFill>
                            <a:schemeClr val="dk1"/>
                          </a:solidFill>
                          <a:latin typeface="+mn-lt"/>
                          <a:ea typeface="+mn-ea"/>
                          <a:cs typeface="+mj-cs"/>
                        </a:rPr>
                        <a:t>200</a:t>
                      </a:r>
                      <a:r>
                        <a:rPr lang="ar-KW" sz="2800" b="1" kern="1200" dirty="0" smtClean="0">
                          <a:solidFill>
                            <a:schemeClr val="dk1"/>
                          </a:solidFill>
                          <a:latin typeface="+mn-lt"/>
                          <a:ea typeface="+mn-ea"/>
                          <a:cs typeface="+mj-cs"/>
                        </a:rPr>
                        <a:t>00</a:t>
                      </a:r>
                      <a:r>
                        <a:rPr lang="ar-DZ" sz="2800" b="1" kern="1200" dirty="0" smtClean="0">
                          <a:solidFill>
                            <a:schemeClr val="dk1"/>
                          </a:solidFill>
                          <a:latin typeface="+mn-lt"/>
                          <a:ea typeface="+mn-ea"/>
                          <a:cs typeface="+mj-cs"/>
                        </a:rPr>
                        <a:t>×</a:t>
                      </a:r>
                      <a:r>
                        <a:rPr lang="ar-KW" sz="2800" b="1" kern="1200" dirty="0" smtClean="0">
                          <a:solidFill>
                            <a:schemeClr val="dk1"/>
                          </a:solidFill>
                          <a:latin typeface="+mn-lt"/>
                          <a:ea typeface="+mn-ea"/>
                          <a:cs typeface="+mj-cs"/>
                        </a:rPr>
                        <a:t>10% =</a:t>
                      </a:r>
                    </a:p>
                    <a:p>
                      <a:pPr algn="ctr" rtl="1"/>
                      <a:r>
                        <a:rPr lang="ar-KW" sz="2800" b="1" kern="1200" dirty="0" smtClean="0">
                          <a:solidFill>
                            <a:schemeClr val="dk1"/>
                          </a:solidFill>
                          <a:latin typeface="+mn-lt"/>
                          <a:ea typeface="+mn-ea"/>
                          <a:cs typeface="+mn-cs"/>
                        </a:rPr>
                        <a:t> </a:t>
                      </a:r>
                      <a:r>
                        <a:rPr lang="ar-DZ" sz="2800" b="1" kern="1200" dirty="0" smtClean="0">
                          <a:solidFill>
                            <a:srgbClr val="FF0000"/>
                          </a:solidFill>
                          <a:latin typeface="+mn-lt"/>
                          <a:ea typeface="+mn-ea"/>
                          <a:cs typeface="+mj-cs"/>
                        </a:rPr>
                        <a:t>2000</a:t>
                      </a:r>
                      <a:endParaRPr lang="en-US" sz="2800" b="1" kern="1200" dirty="0">
                        <a:solidFill>
                          <a:srgbClr val="FF0000"/>
                        </a:solidFill>
                        <a:latin typeface="+mn-lt"/>
                        <a:ea typeface="+mn-ea"/>
                        <a:cs typeface="+mj-cs"/>
                      </a:endParaRPr>
                    </a:p>
                  </a:txBody>
                  <a:tcPr marL="36000" marR="36000" marT="36000" marB="36000" anchor="ctr"/>
                </a:tc>
                <a:tc>
                  <a:txBody>
                    <a:bodyPr/>
                    <a:lstStyle/>
                    <a:p>
                      <a:pPr algn="ctr" rtl="1"/>
                      <a:r>
                        <a:rPr lang="ar-DZ" sz="2800" b="1" dirty="0" smtClean="0">
                          <a:cs typeface="+mj-cs"/>
                        </a:rPr>
                        <a:t>200</a:t>
                      </a:r>
                      <a:r>
                        <a:rPr lang="ar-KW" sz="2800" b="1" dirty="0" smtClean="0">
                          <a:cs typeface="+mj-cs"/>
                        </a:rPr>
                        <a:t>00</a:t>
                      </a:r>
                      <a:r>
                        <a:rPr lang="ar-DZ" sz="2800" b="1" dirty="0" smtClean="0">
                          <a:cs typeface="+mj-cs"/>
                        </a:rPr>
                        <a:t>×</a:t>
                      </a:r>
                      <a:r>
                        <a:rPr lang="ar-KW" sz="2800" b="1" dirty="0" smtClean="0">
                          <a:cs typeface="+mj-cs"/>
                        </a:rPr>
                        <a:t>10% =</a:t>
                      </a:r>
                    </a:p>
                    <a:p>
                      <a:pPr algn="ctr" rtl="1"/>
                      <a:r>
                        <a:rPr lang="ar-KW" sz="2800" b="1" dirty="0" smtClean="0">
                          <a:cs typeface="+mj-cs"/>
                        </a:rPr>
                        <a:t> </a:t>
                      </a:r>
                      <a:r>
                        <a:rPr lang="ar-DZ" sz="2800" b="1" dirty="0" smtClean="0">
                          <a:solidFill>
                            <a:srgbClr val="FF0000"/>
                          </a:solidFill>
                          <a:cs typeface="+mj-cs"/>
                        </a:rPr>
                        <a:t>2000</a:t>
                      </a:r>
                      <a:endParaRPr lang="en-US" sz="2800" b="1" dirty="0">
                        <a:solidFill>
                          <a:srgbClr val="FF0000"/>
                        </a:solidFill>
                        <a:cs typeface="+mj-cs"/>
                      </a:endParaRPr>
                    </a:p>
                  </a:txBody>
                  <a:tcPr marL="36000" marR="36000" marT="36000" marB="36000" anchor="ctr"/>
                </a:tc>
                <a:tc>
                  <a:txBody>
                    <a:bodyPr/>
                    <a:lstStyle/>
                    <a:p>
                      <a:pPr algn="ctr" rtl="1"/>
                      <a:r>
                        <a:rPr lang="ar-DZ" sz="2800" b="1" dirty="0" smtClean="0">
                          <a:cs typeface="+mj-cs"/>
                        </a:rPr>
                        <a:t>200</a:t>
                      </a:r>
                      <a:r>
                        <a:rPr lang="ar-KW" sz="2800" b="1" dirty="0" smtClean="0">
                          <a:cs typeface="+mj-cs"/>
                        </a:rPr>
                        <a:t>00</a:t>
                      </a:r>
                      <a:r>
                        <a:rPr lang="ar-DZ" sz="2800" b="1" dirty="0" smtClean="0">
                          <a:cs typeface="+mj-cs"/>
                        </a:rPr>
                        <a:t>×20</a:t>
                      </a:r>
                      <a:r>
                        <a:rPr lang="ar-KW" sz="2800" b="1" dirty="0" smtClean="0">
                          <a:cs typeface="+mj-cs"/>
                        </a:rPr>
                        <a:t>% =</a:t>
                      </a:r>
                      <a:r>
                        <a:rPr lang="ar-DZ" sz="2800" b="1" dirty="0" smtClean="0">
                          <a:cs typeface="+mj-cs"/>
                        </a:rPr>
                        <a:t> </a:t>
                      </a:r>
                      <a:r>
                        <a:rPr lang="ar-DZ" sz="2800" b="1" kern="1200" dirty="0" smtClean="0">
                          <a:solidFill>
                            <a:srgbClr val="FF0000"/>
                          </a:solidFill>
                          <a:latin typeface="+mn-lt"/>
                          <a:ea typeface="+mn-ea"/>
                          <a:cs typeface="+mj-cs"/>
                        </a:rPr>
                        <a:t>4000</a:t>
                      </a:r>
                      <a:endParaRPr lang="ar-KW" sz="2800" b="1" kern="1200" dirty="0" smtClean="0">
                        <a:solidFill>
                          <a:srgbClr val="FF0000"/>
                        </a:solidFill>
                        <a:latin typeface="+mn-lt"/>
                        <a:ea typeface="+mn-ea"/>
                        <a:cs typeface="+mj-cs"/>
                      </a:endParaRPr>
                    </a:p>
                  </a:txBody>
                  <a:tcPr marL="36000" marR="36000" marT="36000" marB="36000" anchor="ctr"/>
                </a:tc>
                <a:tc>
                  <a:txBody>
                    <a:bodyPr/>
                    <a:lstStyle/>
                    <a:p>
                      <a:pPr algn="r" rtl="1"/>
                      <a:r>
                        <a:rPr lang="ar-DZ" sz="2800" b="1" dirty="0" smtClean="0">
                          <a:cs typeface="+mj-cs"/>
                        </a:rPr>
                        <a:t>أقل من</a:t>
                      </a:r>
                      <a:r>
                        <a:rPr lang="ar-DZ" sz="2800" b="1" baseline="0" dirty="0" smtClean="0">
                          <a:cs typeface="+mj-cs"/>
                        </a:rPr>
                        <a:t> 200</a:t>
                      </a:r>
                      <a:r>
                        <a:rPr lang="ar-KW" sz="2800" b="1" baseline="0" dirty="0" smtClean="0">
                          <a:cs typeface="+mj-cs"/>
                        </a:rPr>
                        <a:t>00 </a:t>
                      </a:r>
                      <a:endParaRPr lang="en-US" sz="2800" b="1" dirty="0">
                        <a:cs typeface="+mj-cs"/>
                      </a:endParaRPr>
                    </a:p>
                  </a:txBody>
                  <a:tcPr marL="36000" marR="36000" marT="36000" marB="36000" anchor="ctr"/>
                </a:tc>
              </a:tr>
              <a:tr h="1165486">
                <a:tc>
                  <a:txBody>
                    <a:bodyPr/>
                    <a:lstStyle/>
                    <a:p>
                      <a:pPr algn="ctr" rtl="1"/>
                      <a:r>
                        <a:rPr lang="ar-DZ" sz="2800" b="1" dirty="0" smtClean="0">
                          <a:cs typeface="+mj-cs"/>
                        </a:rPr>
                        <a:t>20</a:t>
                      </a:r>
                      <a:r>
                        <a:rPr lang="ar-KW" sz="2800" b="1" dirty="0" smtClean="0">
                          <a:cs typeface="+mj-cs"/>
                        </a:rPr>
                        <a:t>00+</a:t>
                      </a:r>
                      <a:r>
                        <a:rPr lang="ar-DZ" sz="2800" b="1" dirty="0" smtClean="0">
                          <a:cs typeface="+mj-cs"/>
                        </a:rPr>
                        <a:t> 200</a:t>
                      </a:r>
                      <a:r>
                        <a:rPr lang="ar-KW" sz="2800" b="1" dirty="0" smtClean="0">
                          <a:cs typeface="+mj-cs"/>
                        </a:rPr>
                        <a:t>00</a:t>
                      </a:r>
                      <a:r>
                        <a:rPr lang="ar-DZ" sz="2800" b="1" dirty="0" smtClean="0">
                          <a:cs typeface="+mj-cs"/>
                        </a:rPr>
                        <a:t>×</a:t>
                      </a:r>
                      <a:r>
                        <a:rPr lang="ar-KW" sz="2800" b="1" dirty="0" smtClean="0">
                          <a:cs typeface="+mj-cs"/>
                        </a:rPr>
                        <a:t>15% =</a:t>
                      </a:r>
                      <a:r>
                        <a:rPr lang="ar-DZ" sz="2800" b="1" dirty="0" smtClean="0">
                          <a:cs typeface="+mj-cs"/>
                        </a:rPr>
                        <a:t> </a:t>
                      </a:r>
                      <a:r>
                        <a:rPr lang="ar-DZ" sz="2800" b="1" dirty="0" smtClean="0">
                          <a:solidFill>
                            <a:srgbClr val="FF0000"/>
                          </a:solidFill>
                          <a:cs typeface="+mj-cs"/>
                        </a:rPr>
                        <a:t>5000</a:t>
                      </a:r>
                      <a:endParaRPr lang="en-US" sz="2800" b="1" dirty="0">
                        <a:solidFill>
                          <a:srgbClr val="FF0000"/>
                        </a:solidFill>
                        <a:cs typeface="+mj-cs"/>
                      </a:endParaRPr>
                    </a:p>
                  </a:txBody>
                  <a:tcPr marL="36000" marR="36000" marT="36000" marB="36000" anchor="ctr"/>
                </a:tc>
                <a:tc>
                  <a:txBody>
                    <a:bodyPr/>
                    <a:lstStyle/>
                    <a:p>
                      <a:pPr algn="ctr" rtl="1"/>
                      <a:r>
                        <a:rPr lang="ar-DZ" sz="2800" b="1" dirty="0" smtClean="0">
                          <a:cs typeface="+mj-cs"/>
                        </a:rPr>
                        <a:t>40</a:t>
                      </a:r>
                      <a:r>
                        <a:rPr lang="ar-KW" sz="2800" b="1" dirty="0" smtClean="0">
                          <a:cs typeface="+mj-cs"/>
                        </a:rPr>
                        <a:t>000</a:t>
                      </a:r>
                      <a:r>
                        <a:rPr lang="ar-DZ" sz="2800" b="1" dirty="0" smtClean="0">
                          <a:cs typeface="+mj-cs"/>
                        </a:rPr>
                        <a:t>×</a:t>
                      </a:r>
                      <a:r>
                        <a:rPr lang="ar-KW" sz="2800" b="1" dirty="0" smtClean="0">
                          <a:cs typeface="+mj-cs"/>
                        </a:rPr>
                        <a:t>15% = </a:t>
                      </a:r>
                    </a:p>
                    <a:p>
                      <a:pPr algn="ctr" rtl="1"/>
                      <a:r>
                        <a:rPr lang="ar-DZ" sz="2800" b="1" dirty="0" smtClean="0">
                          <a:solidFill>
                            <a:srgbClr val="FF0000"/>
                          </a:solidFill>
                          <a:cs typeface="+mj-cs"/>
                        </a:rPr>
                        <a:t>6000</a:t>
                      </a:r>
                      <a:endParaRPr lang="en-US" sz="2800" b="1" dirty="0">
                        <a:solidFill>
                          <a:srgbClr val="FF0000"/>
                        </a:solidFill>
                        <a:cs typeface="+mj-cs"/>
                      </a:endParaRPr>
                    </a:p>
                  </a:txBody>
                  <a:tcPr marL="36000" marR="36000" marT="36000" marB="36000" anchor="ctr"/>
                </a:tc>
                <a:tc>
                  <a:txBody>
                    <a:bodyPr/>
                    <a:lstStyle/>
                    <a:p>
                      <a:pPr algn="ctr" rtl="1"/>
                      <a:r>
                        <a:rPr lang="ar-DZ" sz="2800" b="1" dirty="0" smtClean="0">
                          <a:cs typeface="+mj-cs"/>
                        </a:rPr>
                        <a:t>40</a:t>
                      </a:r>
                      <a:r>
                        <a:rPr lang="ar-KW" sz="2800" b="1" dirty="0" smtClean="0">
                          <a:cs typeface="+mj-cs"/>
                        </a:rPr>
                        <a:t>000</a:t>
                      </a:r>
                      <a:r>
                        <a:rPr lang="ar-DZ" sz="2800" b="1" dirty="0" smtClean="0">
                          <a:cs typeface="+mj-cs"/>
                        </a:rPr>
                        <a:t>×20</a:t>
                      </a:r>
                      <a:r>
                        <a:rPr lang="ar-KW" sz="2800" b="1" dirty="0" smtClean="0">
                          <a:cs typeface="+mj-cs"/>
                        </a:rPr>
                        <a:t>% = </a:t>
                      </a:r>
                      <a:r>
                        <a:rPr lang="ar-DZ" sz="2800" b="1" dirty="0" smtClean="0">
                          <a:solidFill>
                            <a:srgbClr val="FF0000"/>
                          </a:solidFill>
                          <a:cs typeface="+mj-cs"/>
                        </a:rPr>
                        <a:t>8000</a:t>
                      </a:r>
                      <a:endParaRPr lang="en-US" sz="2800" b="1" dirty="0">
                        <a:solidFill>
                          <a:srgbClr val="FF0000"/>
                        </a:solidFill>
                        <a:cs typeface="+mj-cs"/>
                      </a:endParaRPr>
                    </a:p>
                  </a:txBody>
                  <a:tcPr marL="36000" marR="36000" marT="36000" marB="36000" anchor="ctr"/>
                </a:tc>
                <a:tc>
                  <a:txBody>
                    <a:bodyPr/>
                    <a:lstStyle/>
                    <a:p>
                      <a:pPr algn="r" rtl="1"/>
                      <a:r>
                        <a:rPr lang="ar-DZ" sz="2800" b="1" dirty="0" smtClean="0">
                          <a:cs typeface="+mj-cs"/>
                        </a:rPr>
                        <a:t>200</a:t>
                      </a:r>
                      <a:r>
                        <a:rPr lang="ar-KW" sz="2800" b="1" dirty="0" smtClean="0">
                          <a:cs typeface="+mj-cs"/>
                        </a:rPr>
                        <a:t>01</a:t>
                      </a:r>
                      <a:r>
                        <a:rPr lang="ar-DZ" sz="2800" b="1" dirty="0" smtClean="0">
                          <a:cs typeface="+mj-cs"/>
                        </a:rPr>
                        <a:t> </a:t>
                      </a:r>
                      <a:r>
                        <a:rPr lang="ar-KW" sz="2800" b="1" dirty="0" smtClean="0">
                          <a:cs typeface="+mj-cs"/>
                        </a:rPr>
                        <a:t>-</a:t>
                      </a:r>
                      <a:r>
                        <a:rPr lang="ar-DZ" sz="2800" b="1" dirty="0" smtClean="0">
                          <a:cs typeface="+mj-cs"/>
                        </a:rPr>
                        <a:t> 40</a:t>
                      </a:r>
                      <a:r>
                        <a:rPr lang="ar-KW" sz="2800" b="1" dirty="0" smtClean="0">
                          <a:cs typeface="+mj-cs"/>
                        </a:rPr>
                        <a:t>000</a:t>
                      </a:r>
                      <a:endParaRPr lang="en-US" sz="2800" b="1" dirty="0">
                        <a:cs typeface="+mj-cs"/>
                      </a:endParaRPr>
                    </a:p>
                  </a:txBody>
                  <a:tcPr marL="36000" marR="36000" marT="36000" marB="36000" anchor="ctr"/>
                </a:tc>
              </a:tr>
              <a:tr h="1210312">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DZ" sz="2800" b="1" dirty="0" smtClean="0">
                          <a:cs typeface="+mj-cs"/>
                        </a:rPr>
                        <a:t>5000 </a:t>
                      </a:r>
                      <a:r>
                        <a:rPr lang="ar-KW" sz="2800" b="1" dirty="0" smtClean="0">
                          <a:cs typeface="+mj-cs"/>
                        </a:rPr>
                        <a:t>+</a:t>
                      </a:r>
                      <a:r>
                        <a:rPr lang="ar-DZ" sz="2800" b="1" dirty="0" smtClean="0">
                          <a:cs typeface="+mj-cs"/>
                        </a:rPr>
                        <a:t> 200</a:t>
                      </a:r>
                      <a:r>
                        <a:rPr lang="ar-KW" sz="2800" b="1" dirty="0" smtClean="0">
                          <a:cs typeface="+mj-cs"/>
                        </a:rPr>
                        <a:t>00</a:t>
                      </a:r>
                      <a:r>
                        <a:rPr lang="ar-DZ" sz="2800" b="1" dirty="0" smtClean="0">
                          <a:cs typeface="+mj-cs"/>
                        </a:rPr>
                        <a:t>×20</a:t>
                      </a:r>
                      <a:r>
                        <a:rPr lang="ar-KW" sz="2800" b="1" dirty="0" smtClean="0">
                          <a:cs typeface="+mj-cs"/>
                        </a:rPr>
                        <a:t>%</a:t>
                      </a:r>
                      <a:r>
                        <a:rPr lang="ar-DZ" sz="2800" b="1" dirty="0" smtClean="0">
                          <a:cs typeface="+mj-cs"/>
                        </a:rPr>
                        <a:t> </a:t>
                      </a:r>
                      <a:r>
                        <a:rPr lang="ar-KW" sz="2800" b="1" dirty="0" smtClean="0">
                          <a:cs typeface="+mj-cs"/>
                        </a:rPr>
                        <a:t>= </a:t>
                      </a:r>
                      <a:r>
                        <a:rPr lang="ar-DZ" sz="2800" b="1" dirty="0" smtClean="0">
                          <a:solidFill>
                            <a:srgbClr val="FF0000"/>
                          </a:solidFill>
                          <a:cs typeface="+mj-cs"/>
                        </a:rPr>
                        <a:t>9000</a:t>
                      </a:r>
                      <a:r>
                        <a:rPr lang="ar-KW" sz="2800" b="1" dirty="0" smtClean="0">
                          <a:solidFill>
                            <a:srgbClr val="FF0000"/>
                          </a:solidFill>
                          <a:cs typeface="+mj-cs"/>
                        </a:rPr>
                        <a:t>  </a:t>
                      </a:r>
                      <a:endParaRPr lang="en-US" sz="2800" b="1" dirty="0" smtClean="0">
                        <a:solidFill>
                          <a:srgbClr val="FF0000"/>
                        </a:solidFill>
                        <a:cs typeface="+mj-cs"/>
                      </a:endParaRPr>
                    </a:p>
                  </a:txBody>
                  <a:tcPr marL="36000" marR="36000" marT="36000" marB="36000" anchor="ctr"/>
                </a:tc>
                <a:tc>
                  <a:txBody>
                    <a:bodyPr/>
                    <a:lstStyle/>
                    <a:p>
                      <a:pPr algn="ctr" rtl="1"/>
                      <a:r>
                        <a:rPr lang="ar-DZ" sz="2800" b="1" dirty="0" smtClean="0">
                          <a:cs typeface="+mj-cs"/>
                        </a:rPr>
                        <a:t>600</a:t>
                      </a:r>
                      <a:r>
                        <a:rPr lang="ar-KW" sz="2800" b="1" dirty="0" smtClean="0">
                          <a:cs typeface="+mj-cs"/>
                        </a:rPr>
                        <a:t>00</a:t>
                      </a:r>
                      <a:r>
                        <a:rPr lang="ar-DZ" sz="2800" b="1" dirty="0" smtClean="0">
                          <a:cs typeface="+mj-cs"/>
                        </a:rPr>
                        <a:t>×</a:t>
                      </a:r>
                      <a:r>
                        <a:rPr lang="ar-KW" sz="2800" b="1" dirty="0" smtClean="0">
                          <a:cs typeface="+mj-cs"/>
                        </a:rPr>
                        <a:t>20% =</a:t>
                      </a:r>
                    </a:p>
                    <a:p>
                      <a:pPr algn="ctr" rtl="1"/>
                      <a:r>
                        <a:rPr lang="ar-DZ" sz="2800" b="1" dirty="0" smtClean="0">
                          <a:solidFill>
                            <a:srgbClr val="FF0000"/>
                          </a:solidFill>
                          <a:cs typeface="+mj-cs"/>
                        </a:rPr>
                        <a:t>120</a:t>
                      </a:r>
                      <a:r>
                        <a:rPr lang="ar-KW" sz="2800" b="1" dirty="0" smtClean="0">
                          <a:solidFill>
                            <a:srgbClr val="FF0000"/>
                          </a:solidFill>
                          <a:cs typeface="+mj-cs"/>
                        </a:rPr>
                        <a:t>00</a:t>
                      </a:r>
                      <a:endParaRPr lang="en-US" sz="2800" b="1" dirty="0">
                        <a:solidFill>
                          <a:srgbClr val="FF0000"/>
                        </a:solidFill>
                        <a:cs typeface="+mj-cs"/>
                      </a:endParaRPr>
                    </a:p>
                  </a:txBody>
                  <a:tcPr marL="36000" marR="36000" marT="36000" marB="36000" anchor="ctr"/>
                </a:tc>
                <a:tc>
                  <a:txBody>
                    <a:bodyPr/>
                    <a:lstStyle/>
                    <a:p>
                      <a:pPr algn="ctr" rtl="1"/>
                      <a:r>
                        <a:rPr lang="ar-DZ" sz="2800" b="1" dirty="0" smtClean="0">
                          <a:cs typeface="+mj-cs"/>
                        </a:rPr>
                        <a:t>600</a:t>
                      </a:r>
                      <a:r>
                        <a:rPr lang="ar-KW" sz="2800" b="1" dirty="0" smtClean="0">
                          <a:cs typeface="+mj-cs"/>
                        </a:rPr>
                        <a:t>00</a:t>
                      </a:r>
                      <a:r>
                        <a:rPr lang="ar-DZ" sz="2800" b="1" dirty="0" smtClean="0">
                          <a:cs typeface="+mj-cs"/>
                        </a:rPr>
                        <a:t>×</a:t>
                      </a:r>
                      <a:r>
                        <a:rPr lang="ar-DZ" sz="2800" b="1" baseline="0" dirty="0" smtClean="0">
                          <a:cs typeface="+mj-cs"/>
                        </a:rPr>
                        <a:t>20</a:t>
                      </a:r>
                      <a:r>
                        <a:rPr lang="ar-KW" sz="2800" b="1" baseline="0" dirty="0" smtClean="0">
                          <a:cs typeface="+mj-cs"/>
                        </a:rPr>
                        <a:t>% =</a:t>
                      </a:r>
                      <a:r>
                        <a:rPr lang="ar-DZ" sz="2800" b="1" baseline="0" dirty="0" smtClean="0">
                          <a:cs typeface="+mj-cs"/>
                        </a:rPr>
                        <a:t> </a:t>
                      </a:r>
                      <a:r>
                        <a:rPr lang="ar-DZ" sz="2800" b="1" baseline="0" dirty="0" smtClean="0">
                          <a:solidFill>
                            <a:srgbClr val="FF0000"/>
                          </a:solidFill>
                          <a:cs typeface="+mj-cs"/>
                        </a:rPr>
                        <a:t>12000</a:t>
                      </a:r>
                      <a:r>
                        <a:rPr lang="ar-KW" sz="2800" b="1" baseline="0" dirty="0" smtClean="0">
                          <a:cs typeface="+mj-cs"/>
                        </a:rPr>
                        <a:t> </a:t>
                      </a:r>
                      <a:endParaRPr lang="en-US" sz="2800" b="1" dirty="0">
                        <a:cs typeface="+mj-cs"/>
                      </a:endParaRPr>
                    </a:p>
                  </a:txBody>
                  <a:tcPr marL="36000" marR="36000" marT="36000" marB="36000" anchor="ctr"/>
                </a:tc>
                <a:tc>
                  <a:txBody>
                    <a:bodyPr/>
                    <a:lstStyle/>
                    <a:p>
                      <a:pPr algn="r" rtl="1"/>
                      <a:r>
                        <a:rPr lang="ar-DZ" sz="2800" b="1" dirty="0" smtClean="0">
                          <a:cs typeface="+mj-cs"/>
                        </a:rPr>
                        <a:t>40</a:t>
                      </a:r>
                      <a:r>
                        <a:rPr lang="ar-KW" sz="2800" b="1" dirty="0" smtClean="0">
                          <a:cs typeface="+mj-cs"/>
                        </a:rPr>
                        <a:t>001 - </a:t>
                      </a:r>
                      <a:r>
                        <a:rPr lang="ar-DZ" sz="2800" b="1" dirty="0" smtClean="0">
                          <a:cs typeface="+mj-cs"/>
                        </a:rPr>
                        <a:t>600</a:t>
                      </a:r>
                      <a:r>
                        <a:rPr lang="ar-KW" sz="2800" b="1" dirty="0" smtClean="0">
                          <a:cs typeface="+mj-cs"/>
                        </a:rPr>
                        <a:t>00</a:t>
                      </a:r>
                      <a:endParaRPr lang="en-US" sz="2800" b="1" dirty="0">
                        <a:cs typeface="+mj-cs"/>
                      </a:endParaRPr>
                    </a:p>
                  </a:txBody>
                  <a:tcPr marL="36000" marR="36000" marT="36000" marB="36000" anchor="ctr"/>
                </a:tc>
              </a:tr>
            </a:tbl>
          </a:graphicData>
        </a:graphic>
      </p:graphicFrame>
      <p:sp>
        <p:nvSpPr>
          <p:cNvPr id="5" name="Rectangle 4"/>
          <p:cNvSpPr/>
          <p:nvPr/>
        </p:nvSpPr>
        <p:spPr>
          <a:xfrm>
            <a:off x="1778644" y="494394"/>
            <a:ext cx="5508000" cy="1077218"/>
          </a:xfrm>
          <a:prstGeom prst="rect">
            <a:avLst/>
          </a:prstGeom>
        </p:spPr>
        <p:txBody>
          <a:bodyPr wrap="square">
            <a:spAutoFit/>
          </a:bodyPr>
          <a:lstStyle/>
          <a:p>
            <a:pPr algn="ctr">
              <a:defRPr/>
            </a:pPr>
            <a:r>
              <a:rPr lang="ar-KW" sz="3200" b="1" dirty="0" smtClean="0">
                <a:solidFill>
                  <a:srgbClr val="C00000"/>
                </a:solidFill>
              </a:rPr>
              <a:t>مقارنة بين مبلغ الضريبة في ظل ثلاثة أنواع مختلفة من النظم الضريبية</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3600" b="1" dirty="0" smtClean="0">
                <a:solidFill>
                  <a:srgbClr val="FF0000"/>
                </a:solidFill>
              </a:rPr>
              <a:t>1-3- </a:t>
            </a:r>
            <a:r>
              <a:rPr lang="ar-SA" sz="3600" b="1" dirty="0" smtClean="0">
                <a:solidFill>
                  <a:srgbClr val="FF0000"/>
                </a:solidFill>
              </a:rPr>
              <a:t>غرض الضريبة تحقيق النفع العام</a:t>
            </a:r>
            <a:endParaRPr lang="fr-FR" sz="3600" dirty="0">
              <a:solidFill>
                <a:srgbClr val="FF0000"/>
              </a:solidFill>
            </a:endParaRPr>
          </a:p>
        </p:txBody>
      </p:sp>
      <p:sp>
        <p:nvSpPr>
          <p:cNvPr id="3" name="Espace réservé du contenu 2"/>
          <p:cNvSpPr>
            <a:spLocks noGrp="1"/>
          </p:cNvSpPr>
          <p:nvPr>
            <p:ph idx="1"/>
          </p:nvPr>
        </p:nvSpPr>
        <p:spPr/>
        <p:txBody>
          <a:bodyPr>
            <a:normAutofit lnSpcReduction="10000"/>
          </a:bodyPr>
          <a:lstStyle/>
          <a:p>
            <a:pPr algn="r" rtl="1">
              <a:buNone/>
            </a:pPr>
            <a:r>
              <a:rPr lang="ar-SA" b="1" dirty="0" smtClean="0"/>
              <a:t>الهدف من فرض الضريبة هو تحقيق النفع العام، وقد درجت الدساتير</a:t>
            </a:r>
            <a:r>
              <a:rPr lang="ar-DZ" b="1" dirty="0" smtClean="0"/>
              <a:t> </a:t>
            </a:r>
            <a:r>
              <a:rPr lang="ar-SA" b="1" dirty="0" smtClean="0"/>
              <a:t>والقوانين على تأكيد هذا المعنى منها مبدأ عدم استخدام الأموال العامة في إشباع</a:t>
            </a:r>
            <a:r>
              <a:rPr lang="ar-DZ" b="1" dirty="0" smtClean="0"/>
              <a:t> </a:t>
            </a:r>
            <a:r>
              <a:rPr lang="ar-SA" b="1" dirty="0" smtClean="0"/>
              <a:t>الحاجات الخاصة، ويختلف معنى النفع العام لدى الماليين التقليديين عنه لدى</a:t>
            </a:r>
            <a:r>
              <a:rPr lang="ar-DZ" b="1" dirty="0" smtClean="0"/>
              <a:t> </a:t>
            </a:r>
            <a:r>
              <a:rPr lang="ar-SA" b="1" dirty="0" smtClean="0"/>
              <a:t>الم</a:t>
            </a:r>
            <a:r>
              <a:rPr lang="ar-DZ" b="1" dirty="0" smtClean="0"/>
              <a:t>عاصر</a:t>
            </a:r>
            <a:r>
              <a:rPr lang="ar-SA" b="1" dirty="0" smtClean="0"/>
              <a:t>ين، ففي المالية العامة التقليدية يقتصر هذا الهدف على تغطية النفقات العامة</a:t>
            </a:r>
            <a:r>
              <a:rPr lang="ar-DZ" b="1" dirty="0" smtClean="0"/>
              <a:t> </a:t>
            </a:r>
            <a:r>
              <a:rPr lang="ar-SA" b="1" dirty="0" smtClean="0"/>
              <a:t>التقليدية، أما المالية العامة الحديثة فتفسر هذا النفع العام بقدرة الضريبة على التأثير</a:t>
            </a:r>
            <a:r>
              <a:rPr lang="ar-DZ" b="1" dirty="0" smtClean="0"/>
              <a:t> </a:t>
            </a:r>
            <a:r>
              <a:rPr lang="ar-SA" b="1" dirty="0" smtClean="0"/>
              <a:t>في </a:t>
            </a:r>
            <a:r>
              <a:rPr lang="ar-SA" b="1" dirty="0" err="1" smtClean="0"/>
              <a:t>ال</a:t>
            </a:r>
            <a:r>
              <a:rPr lang="ar-DZ" b="1" dirty="0" smtClean="0"/>
              <a:t>حياة</a:t>
            </a:r>
            <a:r>
              <a:rPr lang="ar-SA" b="1" dirty="0" smtClean="0"/>
              <a:t> الاقتصادي</a:t>
            </a:r>
            <a:r>
              <a:rPr lang="ar-DZ" b="1" dirty="0" smtClean="0"/>
              <a:t>ة</a:t>
            </a:r>
            <a:r>
              <a:rPr lang="ar-SA" b="1" dirty="0" smtClean="0"/>
              <a:t> والاجتماعي</a:t>
            </a:r>
            <a:r>
              <a:rPr lang="ar-DZ" b="1" dirty="0" smtClean="0"/>
              <a:t>ة، </a:t>
            </a:r>
            <a:r>
              <a:rPr lang="ar-SA" b="1" dirty="0" smtClean="0"/>
              <a:t>أي أنها تستخدم لأغراض غير مالية</a:t>
            </a:r>
            <a:r>
              <a:rPr lang="ar-DZ" b="1" dirty="0" smtClean="0"/>
              <a:t> مثل إعادة توزيع الدخل وحماية البيئة وتشجيع الاستثمار.</a:t>
            </a:r>
            <a:endParaRPr lang="fr-FR" b="1" dirty="0"/>
          </a:p>
        </p:txBody>
      </p:sp>
      <p:sp>
        <p:nvSpPr>
          <p:cNvPr id="4" name="Espace réservé du numéro de diapositive 3"/>
          <p:cNvSpPr>
            <a:spLocks noGrp="1"/>
          </p:cNvSpPr>
          <p:nvPr>
            <p:ph type="sldNum" sz="quarter" idx="12"/>
          </p:nvPr>
        </p:nvSpPr>
        <p:spPr/>
        <p:txBody>
          <a:bodyPr/>
          <a:lstStyle/>
          <a:p>
            <a:fld id="{FC9C25CD-EBF1-42A0-99BB-DE66FAE18107}" type="slidenum">
              <a:rPr lang="fr-FR" smtClean="0"/>
              <a:pPr/>
              <a:t>6</a:t>
            </a:fld>
            <a:endParaRPr lang="fr-FR"/>
          </a:p>
        </p:txBody>
      </p:sp>
      <p:sp>
        <p:nvSpPr>
          <p:cNvPr id="5" name="Espace réservé du pied de page 4"/>
          <p:cNvSpPr>
            <a:spLocks noGrp="1"/>
          </p:cNvSpPr>
          <p:nvPr>
            <p:ph type="ftr" sz="quarter" idx="11"/>
          </p:nvPr>
        </p:nvSpPr>
        <p:spPr/>
        <p:txBody>
          <a:bodyPr/>
          <a:lstStyle/>
          <a:p>
            <a:r>
              <a:rPr lang="ar-SA" smtClean="0"/>
              <a:t>ماهية الضرائب وتنظيمها الفني</a:t>
            </a:r>
            <a:endParaRPr lang="fr-F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4000" b="1" dirty="0" smtClean="0">
                <a:solidFill>
                  <a:srgbClr val="FF0000"/>
                </a:solidFill>
              </a:rPr>
              <a:t>3) </a:t>
            </a:r>
            <a:r>
              <a:rPr lang="ar-DZ" sz="4000" b="1" dirty="0" smtClean="0">
                <a:solidFill>
                  <a:srgbClr val="FF0000"/>
                </a:solidFill>
              </a:rPr>
              <a:t>تحقيق </a:t>
            </a:r>
            <a:r>
              <a:rPr lang="ar-DZ" sz="4000" b="1" dirty="0" smtClean="0">
                <a:solidFill>
                  <a:srgbClr val="FF0000"/>
                </a:solidFill>
              </a:rPr>
              <a:t>العدالة الضريبية</a:t>
            </a:r>
            <a:endParaRPr lang="fr-FR" sz="4000" b="1" dirty="0">
              <a:solidFill>
                <a:srgbClr val="FF0000"/>
              </a:solidFill>
            </a:endParaRPr>
          </a:p>
        </p:txBody>
      </p:sp>
      <p:sp>
        <p:nvSpPr>
          <p:cNvPr id="3" name="Espace réservé du contenu 2"/>
          <p:cNvSpPr>
            <a:spLocks noGrp="1"/>
          </p:cNvSpPr>
          <p:nvPr>
            <p:ph idx="1"/>
          </p:nvPr>
        </p:nvSpPr>
        <p:spPr>
          <a:xfrm>
            <a:off x="457200" y="1500174"/>
            <a:ext cx="8229600" cy="4525963"/>
          </a:xfrm>
        </p:spPr>
        <p:txBody>
          <a:bodyPr>
            <a:noAutofit/>
          </a:bodyPr>
          <a:lstStyle/>
          <a:p>
            <a:pPr algn="r" rtl="1">
              <a:buNone/>
            </a:pPr>
            <a:r>
              <a:rPr lang="ar-SA" b="1" dirty="0" smtClean="0"/>
              <a:t>تتحقق العدالة </a:t>
            </a:r>
            <a:r>
              <a:rPr lang="ar-DZ" b="1" dirty="0" smtClean="0"/>
              <a:t>الضريبية </a:t>
            </a:r>
            <a:r>
              <a:rPr lang="ar-SA" b="1" dirty="0" smtClean="0"/>
              <a:t>إذا خضع جميع من </a:t>
            </a:r>
            <a:r>
              <a:rPr lang="ar-DZ" b="1" dirty="0" smtClean="0"/>
              <a:t>ه</a:t>
            </a:r>
            <a:r>
              <a:rPr lang="ar-SA" b="1" dirty="0" smtClean="0"/>
              <a:t>م في مركز اقتصادي واحد لعبء ضريبي متساو. وحتى يتحقق ذلك </a:t>
            </a:r>
            <a:r>
              <a:rPr lang="ar-SA" b="1" dirty="0" err="1" smtClean="0"/>
              <a:t>يتط</a:t>
            </a:r>
            <a:r>
              <a:rPr lang="ar-DZ" b="1" dirty="0" smtClean="0"/>
              <a:t>ل</a:t>
            </a:r>
            <a:r>
              <a:rPr lang="ar-SA" b="1" dirty="0" smtClean="0"/>
              <a:t>ب </a:t>
            </a:r>
            <a:r>
              <a:rPr lang="ar-DZ" b="1" dirty="0" smtClean="0"/>
              <a:t>الأمر </a:t>
            </a:r>
            <a:r>
              <a:rPr lang="ar-SA" b="1" dirty="0" smtClean="0"/>
              <a:t>أن</a:t>
            </a:r>
            <a:r>
              <a:rPr lang="ar-DZ" b="1" dirty="0" smtClean="0"/>
              <a:t> ي</a:t>
            </a:r>
            <a:r>
              <a:rPr lang="ar-SA" b="1" dirty="0" smtClean="0"/>
              <a:t>توفر في النظام الضريبي </a:t>
            </a:r>
            <a:r>
              <a:rPr lang="ar-DZ" b="1" dirty="0" smtClean="0"/>
              <a:t>صف</a:t>
            </a:r>
            <a:r>
              <a:rPr lang="ar-SA" b="1" dirty="0" smtClean="0"/>
              <a:t>ة</a:t>
            </a:r>
            <a:r>
              <a:rPr lang="ar-DZ" b="1" dirty="0" smtClean="0"/>
              <a:t> </a:t>
            </a:r>
            <a:r>
              <a:rPr lang="ar-DZ" b="1" dirty="0" err="1" smtClean="0"/>
              <a:t>ال</a:t>
            </a:r>
            <a:r>
              <a:rPr lang="ar-SA" b="1" dirty="0" smtClean="0"/>
              <a:t>شخصي</a:t>
            </a:r>
            <a:r>
              <a:rPr lang="ar-DZ" b="1" dirty="0" smtClean="0"/>
              <a:t>ة</a:t>
            </a:r>
            <a:r>
              <a:rPr lang="ar-SA" b="1" dirty="0" smtClean="0"/>
              <a:t> و</a:t>
            </a:r>
            <a:r>
              <a:rPr lang="ar-DZ" b="1" dirty="0" smtClean="0"/>
              <a:t>أن يتجنب </a:t>
            </a:r>
            <a:r>
              <a:rPr lang="ar-DZ" b="1" dirty="0" err="1" smtClean="0"/>
              <a:t>الا</a:t>
            </a:r>
            <a:r>
              <a:rPr lang="ar-SA" b="1" dirty="0" err="1" smtClean="0"/>
              <a:t>زدواج</a:t>
            </a:r>
            <a:r>
              <a:rPr lang="ar-DZ" b="1" dirty="0" smtClean="0"/>
              <a:t> الضريبي وأن يكافح التهرب الضريبي</a:t>
            </a:r>
            <a:r>
              <a:rPr lang="ar-DZ" b="1" dirty="0" smtClean="0"/>
              <a:t>.</a:t>
            </a:r>
          </a:p>
          <a:p>
            <a:pPr algn="r" rtl="1">
              <a:buNone/>
            </a:pPr>
            <a:r>
              <a:rPr lang="ar-DZ" b="1" dirty="0" smtClean="0">
                <a:solidFill>
                  <a:srgbClr val="0070C0"/>
                </a:solidFill>
              </a:rPr>
              <a:t>سوف نركز في هذا الفرع على </a:t>
            </a:r>
            <a:r>
              <a:rPr lang="ar-DZ" b="1" dirty="0" smtClean="0">
                <a:solidFill>
                  <a:srgbClr val="0070C0"/>
                </a:solidFill>
              </a:rPr>
              <a:t>شخصية </a:t>
            </a:r>
            <a:r>
              <a:rPr lang="ar-DZ" b="1" dirty="0" smtClean="0">
                <a:solidFill>
                  <a:srgbClr val="0070C0"/>
                </a:solidFill>
              </a:rPr>
              <a:t>الضريبية فقط.</a:t>
            </a:r>
            <a:endParaRPr lang="fr-FR" b="1" dirty="0" smtClean="0">
              <a:solidFill>
                <a:srgbClr val="0070C0"/>
              </a:solidFill>
            </a:endParaRP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60</a:t>
            </a:fld>
            <a:endParaRPr lang="fr-F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None/>
            </a:pPr>
            <a:r>
              <a:rPr lang="ar-DZ" b="1" dirty="0" smtClean="0"/>
              <a:t>تتصف </a:t>
            </a:r>
            <a:r>
              <a:rPr lang="ar-SA" b="1" dirty="0" smtClean="0"/>
              <a:t>الضريبة </a:t>
            </a:r>
            <a:r>
              <a:rPr lang="ar-DZ" b="1" dirty="0" smtClean="0"/>
              <a:t>بصفة </a:t>
            </a:r>
            <a:r>
              <a:rPr lang="ar-SA" b="1" dirty="0" smtClean="0"/>
              <a:t>الشخصية</a:t>
            </a:r>
            <a:r>
              <a:rPr lang="ar-DZ" b="1" dirty="0" smtClean="0"/>
              <a:t> إذا ما كانت </a:t>
            </a:r>
            <a:r>
              <a:rPr lang="ar-SA" b="1" dirty="0" smtClean="0"/>
              <a:t>تراعي </a:t>
            </a:r>
            <a:r>
              <a:rPr lang="ar-DZ" b="1" dirty="0" err="1" smtClean="0"/>
              <a:t>ال</a:t>
            </a:r>
            <a:r>
              <a:rPr lang="ar-SA" b="1" dirty="0" smtClean="0"/>
              <a:t>ظروف </a:t>
            </a:r>
            <a:r>
              <a:rPr lang="ar-DZ" b="1" dirty="0" err="1" smtClean="0"/>
              <a:t>ال</a:t>
            </a:r>
            <a:r>
              <a:rPr lang="ar-SA" b="1" dirty="0" smtClean="0"/>
              <a:t>شخصية</a:t>
            </a:r>
            <a:r>
              <a:rPr lang="ar-DZ" b="1" dirty="0" smtClean="0"/>
              <a:t> ل</a:t>
            </a:r>
            <a:r>
              <a:rPr lang="ar-SA" b="1" dirty="0" smtClean="0"/>
              <a:t>لممول</a:t>
            </a:r>
            <a:r>
              <a:rPr lang="ar-DZ" b="1" dirty="0" smtClean="0"/>
              <a:t> ومركزه المالي وحالته الاجتماعية </a:t>
            </a:r>
            <a:r>
              <a:rPr lang="ar-SA" b="1" dirty="0" smtClean="0"/>
              <a:t>وما عليه من أعباء</a:t>
            </a:r>
            <a:r>
              <a:rPr lang="ar-DZ" b="1" dirty="0" smtClean="0"/>
              <a:t>، أما إذا كانت </a:t>
            </a:r>
            <a:r>
              <a:rPr lang="ar-SA" b="1" dirty="0" smtClean="0"/>
              <a:t>الضريبة </a:t>
            </a:r>
            <a:r>
              <a:rPr lang="ar-DZ" b="1" dirty="0" smtClean="0"/>
              <a:t>لا </a:t>
            </a:r>
            <a:r>
              <a:rPr lang="ar-SA" b="1" dirty="0" smtClean="0"/>
              <a:t>تراعي شخصية</a:t>
            </a:r>
            <a:r>
              <a:rPr lang="ar-DZ" b="1" dirty="0" smtClean="0"/>
              <a:t> ا</a:t>
            </a:r>
            <a:r>
              <a:rPr lang="ar-SA" b="1" dirty="0" smtClean="0"/>
              <a:t>لممول</a:t>
            </a:r>
            <a:r>
              <a:rPr lang="ar-DZ" b="1" dirty="0" smtClean="0"/>
              <a:t> على الإطلاق وإنما ينحصر اهتمامها بالمال المتخذ وعاء لها فإنها تعتبر من </a:t>
            </a:r>
            <a:r>
              <a:rPr lang="ar-SA" b="1" dirty="0" smtClean="0"/>
              <a:t>الضر</a:t>
            </a:r>
            <a:r>
              <a:rPr lang="ar-DZ" b="1" dirty="0" err="1" smtClean="0"/>
              <a:t>ائ</a:t>
            </a:r>
            <a:r>
              <a:rPr lang="ar-SA" b="1" dirty="0" smtClean="0"/>
              <a:t>ب العينية</a:t>
            </a:r>
            <a:r>
              <a:rPr lang="ar-DZ" b="1" dirty="0" smtClean="0"/>
              <a:t>. ولذا فإن هذه الأخيرة تتنافى ومبدأ العدالة غير أنها تتميز بعدم إمكان التهرب منها لأنها تنصب على عناصر ظاهرة من الثروة لا تأخذ بالاعتبارات الشخصية التي تفسح المجال أمام التهرب كما أن نفقات تحصيلها منخفضة نسبيا</a:t>
            </a:r>
            <a:r>
              <a:rPr lang="ar-DZ" b="1" dirty="0" smtClean="0"/>
              <a:t>.</a:t>
            </a:r>
            <a:endParaRPr lang="ar-DZ" b="1" dirty="0" smtClean="0"/>
          </a:p>
        </p:txBody>
      </p:sp>
      <p:sp>
        <p:nvSpPr>
          <p:cNvPr id="4" name="Espace réservé du pied de page 3"/>
          <p:cNvSpPr>
            <a:spLocks noGrp="1"/>
          </p:cNvSpPr>
          <p:nvPr>
            <p:ph type="ftr" sz="quarter" idx="11"/>
          </p:nvPr>
        </p:nvSpPr>
        <p:spPr/>
        <p:txBody>
          <a:bodyPr/>
          <a:lstStyle/>
          <a:p>
            <a:r>
              <a:rPr lang="ar-SA" smtClean="0"/>
              <a:t>ماهية الضرائب وتنظيمها الفني</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61</a:t>
            </a:fld>
            <a:endParaRPr lang="fr-F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DZ" b="1" dirty="0" smtClean="0"/>
              <a:t>وتعتبر الضرائب غير المباشرة بطبيعتها ضرائب عينية لأن الشخص الذي يشتري السلعة الخاضعة للضريبة أو يباشر التصرف أو الواقعة المنشئة للضريبة يكون عادة مجهولا لدى السلطات المالية، فلا يمكن أن تدخل شخصيته ومركزه المالي وحالته الاجتماعية في اعتبارها. بينما تقبل الضرائب المباشرة بطبيعتها أن تكون شخصية، وتعتبر الضريبة على مجموع الدخل خير مثال </a:t>
            </a:r>
            <a:r>
              <a:rPr lang="ar-DZ" b="1" dirty="0" err="1" smtClean="0"/>
              <a:t>ل</a:t>
            </a:r>
            <a:r>
              <a:rPr lang="ar-SA" b="1" dirty="0" smtClean="0"/>
              <a:t>لضريبة الشخصية</a:t>
            </a:r>
            <a:r>
              <a:rPr lang="ar-DZ" b="1" dirty="0" smtClean="0"/>
              <a:t> لأنها تراعي كل ظروف الممول من حيث مقدار دخله وأعبائه العائلية وديونه وحالته الاجتماعية.</a:t>
            </a:r>
          </a:p>
          <a:p>
            <a:pPr algn="r" rtl="1">
              <a:buNone/>
            </a:pPr>
            <a:r>
              <a:rPr lang="ar-DZ" b="1" dirty="0" smtClean="0"/>
              <a:t>وعناصر شخصية الضريبة كثيرة، نكتفي باستعراض أهمها:</a:t>
            </a:r>
            <a:endParaRPr lang="fr-FR" dirty="0"/>
          </a:p>
        </p:txBody>
      </p:sp>
      <p:sp>
        <p:nvSpPr>
          <p:cNvPr id="4" name="Espace réservé du pied de page 3"/>
          <p:cNvSpPr>
            <a:spLocks noGrp="1"/>
          </p:cNvSpPr>
          <p:nvPr>
            <p:ph type="ftr" sz="quarter" idx="11"/>
          </p:nvPr>
        </p:nvSpPr>
        <p:spPr/>
        <p:txBody>
          <a:bodyPr/>
          <a:lstStyle/>
          <a:p>
            <a:r>
              <a:rPr lang="ar-SA" smtClean="0"/>
              <a:t>ماهية الضرائب وتنظيمها الفني</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62</a:t>
            </a:fld>
            <a:endParaRPr lang="fr-F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ar-SA" smtClean="0"/>
              <a:t>ماهية الضرائب وتنظيمها الفني</a:t>
            </a:r>
            <a:endParaRPr lang="fr-FR"/>
          </a:p>
        </p:txBody>
      </p:sp>
      <p:sp>
        <p:nvSpPr>
          <p:cNvPr id="3" name="Espace réservé du numéro de diapositive 2"/>
          <p:cNvSpPr>
            <a:spLocks noGrp="1"/>
          </p:cNvSpPr>
          <p:nvPr>
            <p:ph type="sldNum" sz="quarter" idx="12"/>
          </p:nvPr>
        </p:nvSpPr>
        <p:spPr/>
        <p:txBody>
          <a:bodyPr/>
          <a:lstStyle/>
          <a:p>
            <a:fld id="{FC9C25CD-EBF1-42A0-99BB-DE66FAE18107}" type="slidenum">
              <a:rPr lang="fr-FR" smtClean="0"/>
              <a:pPr/>
              <a:t>63</a:t>
            </a:fld>
            <a:endParaRPr lang="fr-FR"/>
          </a:p>
        </p:txBody>
      </p:sp>
      <p:sp>
        <p:nvSpPr>
          <p:cNvPr id="4" name="Titre 1"/>
          <p:cNvSpPr txBox="1">
            <a:spLocks/>
          </p:cNvSpPr>
          <p:nvPr/>
        </p:nvSpPr>
        <p:spPr>
          <a:xfrm>
            <a:off x="455892" y="272080"/>
            <a:ext cx="8229600" cy="1143000"/>
          </a:xfrm>
          <a:prstGeom prst="rect">
            <a:avLst/>
          </a:prstGeom>
        </p:spPr>
        <p:txBody>
          <a:bodyPr anchor="ctr">
            <a:normAutofit/>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kumimoji="0" lang="ar-DZ" sz="3600" b="1" i="0" u="none" strike="noStrike" kern="1200" cap="none" spc="0" normalizeH="0" baseline="0" noProof="0" dirty="0" smtClean="0">
                <a:ln>
                  <a:noFill/>
                </a:ln>
                <a:solidFill>
                  <a:schemeClr val="tx1"/>
                </a:solidFill>
                <a:effectLst/>
                <a:uLnTx/>
                <a:uFillTx/>
                <a:latin typeface="+mj-lt"/>
                <a:ea typeface="+mj-ea"/>
                <a:cs typeface="+mj-cs"/>
              </a:rPr>
              <a:t> </a:t>
            </a:r>
            <a:r>
              <a:rPr kumimoji="0" lang="ar-DZ" sz="3600" b="1" i="0" u="none" strike="noStrike" kern="1200" cap="none" spc="0" normalizeH="0" baseline="0" noProof="0" dirty="0" smtClean="0">
                <a:ln>
                  <a:noFill/>
                </a:ln>
                <a:solidFill>
                  <a:srgbClr val="FF0000"/>
                </a:solidFill>
                <a:effectLst/>
                <a:uLnTx/>
                <a:uFillTx/>
                <a:latin typeface="+mj-lt"/>
                <a:ea typeface="+mj-ea"/>
                <a:cs typeface="+mj-cs"/>
              </a:rPr>
              <a:t>أ) </a:t>
            </a:r>
            <a:r>
              <a:rPr kumimoji="0" lang="ar-SA" sz="3600" b="1" i="0" u="none" strike="noStrike" kern="1200" cap="none" spc="0" normalizeH="0" baseline="0" noProof="0" dirty="0" smtClean="0">
                <a:ln>
                  <a:noFill/>
                </a:ln>
                <a:solidFill>
                  <a:srgbClr val="FF0000"/>
                </a:solidFill>
                <a:effectLst/>
                <a:uLnTx/>
                <a:uFillTx/>
                <a:latin typeface="+mj-lt"/>
                <a:ea typeface="+mj-ea"/>
                <a:cs typeface="+mj-cs"/>
              </a:rPr>
              <a:t>إعفاء</a:t>
            </a:r>
            <a:r>
              <a:rPr kumimoji="0" lang="ar-DZ" sz="3600" b="1" i="0" u="none" strike="noStrike" kern="1200" cap="none" spc="0" normalizeH="0" baseline="0" noProof="0" dirty="0" smtClean="0">
                <a:ln>
                  <a:noFill/>
                </a:ln>
                <a:solidFill>
                  <a:srgbClr val="FF0000"/>
                </a:solidFill>
                <a:effectLst/>
                <a:uLnTx/>
                <a:uFillTx/>
                <a:latin typeface="+mj-lt"/>
                <a:ea typeface="+mj-ea"/>
                <a:cs typeface="+mj-cs"/>
              </a:rPr>
              <a:t> </a:t>
            </a:r>
            <a:r>
              <a:rPr kumimoji="0" lang="ar-DZ" sz="3600" b="1" i="0" u="none" strike="noStrike" kern="1200" cap="none" spc="0" normalizeH="0" baseline="0" noProof="0" dirty="0" err="1" smtClean="0">
                <a:ln>
                  <a:noFill/>
                </a:ln>
                <a:solidFill>
                  <a:srgbClr val="FF0000"/>
                </a:solidFill>
                <a:effectLst/>
                <a:uLnTx/>
                <a:uFillTx/>
                <a:latin typeface="+mj-lt"/>
                <a:ea typeface="+mj-ea"/>
                <a:cs typeface="+mj-cs"/>
              </a:rPr>
              <a:t>ال</a:t>
            </a:r>
            <a:r>
              <a:rPr kumimoji="0" lang="ar-SA" sz="3600" b="1" i="0" u="none" strike="noStrike" kern="1200" cap="none" spc="0" normalizeH="0" baseline="0" noProof="0" dirty="0" smtClean="0">
                <a:ln>
                  <a:noFill/>
                </a:ln>
                <a:solidFill>
                  <a:srgbClr val="FF0000"/>
                </a:solidFill>
                <a:effectLst/>
                <a:uLnTx/>
                <a:uFillTx/>
                <a:latin typeface="+mj-lt"/>
                <a:ea typeface="+mj-ea"/>
                <a:cs typeface="+mj-cs"/>
              </a:rPr>
              <a:t>حد </a:t>
            </a:r>
            <a:r>
              <a:rPr kumimoji="0" lang="ar-DZ" sz="3600" b="1" i="0" u="none" strike="noStrike" kern="1200" cap="none" spc="0" normalizeH="0" baseline="0" noProof="0" dirty="0" smtClean="0">
                <a:ln>
                  <a:noFill/>
                </a:ln>
                <a:solidFill>
                  <a:srgbClr val="FF0000"/>
                </a:solidFill>
                <a:effectLst/>
                <a:uLnTx/>
                <a:uFillTx/>
                <a:latin typeface="+mj-lt"/>
                <a:ea typeface="+mj-ea"/>
                <a:cs typeface="+mj-cs"/>
              </a:rPr>
              <a:t>الأدنى اللازم للمعيشة</a:t>
            </a:r>
            <a:endParaRPr kumimoji="0" lang="fr-FR" sz="3600" b="0" i="0" u="none" strike="noStrike" kern="1200" cap="none" spc="0" normalizeH="0" baseline="0" noProof="0" dirty="0">
              <a:ln>
                <a:noFill/>
              </a:ln>
              <a:solidFill>
                <a:schemeClr val="tx1"/>
              </a:solidFill>
              <a:effectLst/>
              <a:uLnTx/>
              <a:uFillTx/>
              <a:latin typeface="+mj-lt"/>
              <a:ea typeface="+mj-ea"/>
              <a:cs typeface="+mj-cs"/>
            </a:endParaRPr>
          </a:p>
        </p:txBody>
      </p:sp>
      <p:sp>
        <p:nvSpPr>
          <p:cNvPr id="5" name="Espace réservé du contenu 2"/>
          <p:cNvSpPr txBox="1">
            <a:spLocks/>
          </p:cNvSpPr>
          <p:nvPr/>
        </p:nvSpPr>
        <p:spPr>
          <a:xfrm>
            <a:off x="455892" y="1597642"/>
            <a:ext cx="8229600" cy="4525963"/>
          </a:xfrm>
          <a:prstGeom prst="rect">
            <a:avLst/>
          </a:prstGeom>
        </p:spPr>
        <p:txBody>
          <a:bodyPr>
            <a:noAutofit/>
          </a:bodyPr>
          <a:lstStyle/>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DZ" sz="3200" b="1" i="0" u="none" strike="noStrike" kern="1200" cap="none" spc="0" normalizeH="0" baseline="0" noProof="0" smtClean="0">
                <a:ln>
                  <a:noFill/>
                </a:ln>
                <a:solidFill>
                  <a:schemeClr val="tx1"/>
                </a:solidFill>
                <a:effectLst/>
                <a:uLnTx/>
                <a:uFillTx/>
                <a:latin typeface="+mn-lt"/>
                <a:ea typeface="+mn-ea"/>
                <a:cs typeface="+mn-cs"/>
              </a:rPr>
              <a:t>هناك نسبة ما من دخل كل شخص تخصص لمواجهة نفقات معيشته، يسميها البعض حد الكفاف أي القدر الضروري اللازم للفرد وأسرته للمحافظة على كيانهم.</a:t>
            </a:r>
            <a:r>
              <a:rPr kumimoji="0" lang="ar-SA" sz="3200" b="1" i="0" u="none" strike="noStrike" kern="1200" cap="none" spc="0" normalizeH="0" baseline="0" noProof="0" smtClean="0">
                <a:ln>
                  <a:noFill/>
                </a:ln>
                <a:solidFill>
                  <a:schemeClr val="tx1"/>
                </a:solidFill>
                <a:effectLst/>
                <a:uLnTx/>
                <a:uFillTx/>
                <a:latin typeface="+mn-lt"/>
                <a:ea typeface="+mn-ea"/>
                <a:cs typeface="+mn-cs"/>
              </a:rPr>
              <a:t> و</a:t>
            </a:r>
            <a:r>
              <a:rPr kumimoji="0" lang="ar-DZ" sz="3200" b="1" i="0" u="none" strike="noStrike" kern="1200" cap="none" spc="0" normalizeH="0" baseline="0" noProof="0" smtClean="0">
                <a:ln>
                  <a:noFill/>
                </a:ln>
                <a:solidFill>
                  <a:schemeClr val="tx1"/>
                </a:solidFill>
                <a:effectLst/>
                <a:uLnTx/>
                <a:uFillTx/>
                <a:latin typeface="+mn-lt"/>
                <a:ea typeface="+mn-ea"/>
                <a:cs typeface="+mn-cs"/>
              </a:rPr>
              <a:t>ل</a:t>
            </a:r>
            <a:r>
              <a:rPr kumimoji="0" lang="ar-SA" sz="3200" b="1" i="0" u="none" strike="noStrike" kern="1200" cap="none" spc="0" normalizeH="0" baseline="0" noProof="0" smtClean="0">
                <a:ln>
                  <a:noFill/>
                </a:ln>
                <a:solidFill>
                  <a:schemeClr val="tx1"/>
                </a:solidFill>
                <a:effectLst/>
                <a:uLnTx/>
                <a:uFillTx/>
                <a:latin typeface="+mn-lt"/>
                <a:ea typeface="+mn-ea"/>
                <a:cs typeface="+mn-cs"/>
              </a:rPr>
              <a:t>قد </a:t>
            </a:r>
            <a:r>
              <a:rPr kumimoji="0" lang="ar-DZ" sz="3200" b="1" i="0" u="none" strike="noStrike" kern="1200" cap="none" spc="0" normalizeH="0" baseline="0" noProof="0" smtClean="0">
                <a:ln>
                  <a:noFill/>
                </a:ln>
                <a:solidFill>
                  <a:schemeClr val="tx1"/>
                </a:solidFill>
                <a:effectLst/>
                <a:uLnTx/>
                <a:uFillTx/>
                <a:latin typeface="+mn-lt"/>
                <a:ea typeface="+mn-ea"/>
                <a:cs typeface="+mn-cs"/>
              </a:rPr>
              <a:t>عمدت معظم</a:t>
            </a:r>
            <a:r>
              <a:rPr kumimoji="0" lang="ar-SA" sz="3200" b="1" i="0" u="none" strike="noStrike" kern="1200" cap="none" spc="0" normalizeH="0" baseline="0" noProof="0" smtClean="0">
                <a:ln>
                  <a:noFill/>
                </a:ln>
                <a:solidFill>
                  <a:schemeClr val="tx1"/>
                </a:solidFill>
                <a:effectLst/>
                <a:uLnTx/>
                <a:uFillTx/>
                <a:latin typeface="+mn-lt"/>
                <a:ea typeface="+mn-ea"/>
                <a:cs typeface="+mn-cs"/>
              </a:rPr>
              <a:t> التشريع</a:t>
            </a:r>
            <a:r>
              <a:rPr kumimoji="0" lang="ar-DZ" sz="3200" b="1" i="0" u="none" strike="noStrike" kern="1200" cap="none" spc="0" normalizeH="0" baseline="0" noProof="0" smtClean="0">
                <a:ln>
                  <a:noFill/>
                </a:ln>
                <a:solidFill>
                  <a:schemeClr val="tx1"/>
                </a:solidFill>
                <a:effectLst/>
                <a:uLnTx/>
                <a:uFillTx/>
                <a:latin typeface="+mn-lt"/>
                <a:ea typeface="+mn-ea"/>
                <a:cs typeface="+mn-cs"/>
              </a:rPr>
              <a:t>ات</a:t>
            </a:r>
            <a:r>
              <a:rPr kumimoji="0" lang="ar-SA" sz="3200" b="1" i="0" u="none" strike="noStrike" kern="1200" cap="none" spc="0" normalizeH="0" baseline="0" noProof="0" smtClean="0">
                <a:ln>
                  <a:noFill/>
                </a:ln>
                <a:solidFill>
                  <a:schemeClr val="tx1"/>
                </a:solidFill>
                <a:effectLst/>
                <a:uLnTx/>
                <a:uFillTx/>
                <a:latin typeface="+mn-lt"/>
                <a:ea typeface="+mn-ea"/>
                <a:cs typeface="+mn-cs"/>
              </a:rPr>
              <a:t> الضريبي</a:t>
            </a:r>
            <a:r>
              <a:rPr kumimoji="0" lang="ar-DZ" sz="3200" b="1" i="0" u="none" strike="noStrike" kern="1200" cap="none" spc="0" normalizeH="0" baseline="0" noProof="0" smtClean="0">
                <a:ln>
                  <a:noFill/>
                </a:ln>
                <a:solidFill>
                  <a:schemeClr val="tx1"/>
                </a:solidFill>
                <a:effectLst/>
                <a:uLnTx/>
                <a:uFillTx/>
                <a:latin typeface="+mn-lt"/>
                <a:ea typeface="+mn-ea"/>
                <a:cs typeface="+mn-cs"/>
              </a:rPr>
              <a:t>ة</a:t>
            </a:r>
            <a:r>
              <a:rPr kumimoji="0" lang="ar-SA" sz="3200" b="1" i="0" u="none" strike="noStrike" kern="1200" cap="none" spc="0" normalizeH="0" baseline="0" noProof="0" smtClean="0">
                <a:ln>
                  <a:noFill/>
                </a:ln>
                <a:solidFill>
                  <a:schemeClr val="tx1"/>
                </a:solidFill>
                <a:effectLst/>
                <a:uLnTx/>
                <a:uFillTx/>
                <a:latin typeface="+mn-lt"/>
                <a:ea typeface="+mn-ea"/>
                <a:cs typeface="+mn-cs"/>
              </a:rPr>
              <a:t> </a:t>
            </a:r>
            <a:r>
              <a:rPr kumimoji="0" lang="ar-DZ" sz="3200" b="1" i="0" u="none" strike="noStrike" kern="1200" cap="none" spc="0" normalizeH="0" baseline="0" noProof="0" smtClean="0">
                <a:ln>
                  <a:noFill/>
                </a:ln>
                <a:solidFill>
                  <a:schemeClr val="tx1"/>
                </a:solidFill>
                <a:effectLst/>
                <a:uLnTx/>
                <a:uFillTx/>
                <a:latin typeface="+mn-lt"/>
                <a:ea typeface="+mn-ea"/>
                <a:cs typeface="+mn-cs"/>
              </a:rPr>
              <a:t>إ</a:t>
            </a:r>
            <a:r>
              <a:rPr kumimoji="0" lang="ar-SA" sz="3200" b="1" i="0" u="none" strike="noStrike" kern="1200" cap="none" spc="0" normalizeH="0" baseline="0" noProof="0" smtClean="0">
                <a:ln>
                  <a:noFill/>
                </a:ln>
                <a:solidFill>
                  <a:schemeClr val="tx1"/>
                </a:solidFill>
                <a:effectLst/>
                <a:uLnTx/>
                <a:uFillTx/>
                <a:latin typeface="+mn-lt"/>
                <a:ea typeface="+mn-ea"/>
                <a:cs typeface="+mn-cs"/>
              </a:rPr>
              <a:t>لى تقرير حد أدني من دخل الأفراد</a:t>
            </a:r>
            <a:r>
              <a:rPr kumimoji="0" lang="ar-DZ" sz="3200" b="1" i="0" u="none" strike="noStrike" kern="1200" cap="none" spc="0" normalizeH="0" baseline="0" noProof="0" smtClean="0">
                <a:ln>
                  <a:noFill/>
                </a:ln>
                <a:solidFill>
                  <a:schemeClr val="tx1"/>
                </a:solidFill>
                <a:effectLst/>
                <a:uLnTx/>
                <a:uFillTx/>
                <a:latin typeface="+mn-lt"/>
                <a:ea typeface="+mn-ea"/>
                <a:cs typeface="+mn-cs"/>
              </a:rPr>
              <a:t> </a:t>
            </a:r>
            <a:r>
              <a:rPr kumimoji="0" lang="ar-SA" sz="3200" b="1" i="0" u="none" strike="noStrike" kern="1200" cap="none" spc="0" normalizeH="0" baseline="0" noProof="0" smtClean="0">
                <a:ln>
                  <a:noFill/>
                </a:ln>
                <a:solidFill>
                  <a:schemeClr val="tx1"/>
                </a:solidFill>
                <a:effectLst/>
                <a:uLnTx/>
                <a:uFillTx/>
                <a:latin typeface="+mn-lt"/>
                <a:ea typeface="+mn-ea"/>
                <a:cs typeface="+mn-cs"/>
              </a:rPr>
              <a:t>يعفي بالكامل من الضريبة، بحيث يصبح الذي يحصل</a:t>
            </a:r>
            <a:r>
              <a:rPr kumimoji="0" lang="ar-DZ" sz="3200" b="1" i="0" u="none" strike="noStrike" kern="1200" cap="none" spc="0" normalizeH="0" baseline="0" noProof="0" smtClean="0">
                <a:ln>
                  <a:noFill/>
                </a:ln>
                <a:solidFill>
                  <a:schemeClr val="tx1"/>
                </a:solidFill>
                <a:effectLst/>
                <a:uLnTx/>
                <a:uFillTx/>
                <a:latin typeface="+mn-lt"/>
                <a:ea typeface="+mn-ea"/>
                <a:cs typeface="+mn-cs"/>
              </a:rPr>
              <a:t> م</a:t>
            </a:r>
            <a:r>
              <a:rPr kumimoji="0" lang="ar-SA" sz="3200" b="1" i="0" u="none" strike="noStrike" kern="1200" cap="none" spc="0" normalizeH="0" baseline="0" noProof="0" smtClean="0">
                <a:ln>
                  <a:noFill/>
                </a:ln>
                <a:solidFill>
                  <a:schemeClr val="tx1"/>
                </a:solidFill>
                <a:effectLst/>
                <a:uLnTx/>
                <a:uFillTx/>
                <a:latin typeface="+mn-lt"/>
                <a:ea typeface="+mn-ea"/>
                <a:cs typeface="+mn-cs"/>
              </a:rPr>
              <a:t>ن</a:t>
            </a:r>
            <a:r>
              <a:rPr kumimoji="0" lang="ar-DZ" sz="3200" b="1" i="0" u="none" strike="noStrike" kern="1200" cap="none" spc="0" normalizeH="0" baseline="0" noProof="0" smtClean="0">
                <a:ln>
                  <a:noFill/>
                </a:ln>
                <a:solidFill>
                  <a:schemeClr val="tx1"/>
                </a:solidFill>
                <a:effectLst/>
                <a:uLnTx/>
                <a:uFillTx/>
                <a:latin typeface="+mn-lt"/>
                <a:ea typeface="+mn-ea"/>
                <a:cs typeface="+mn-cs"/>
              </a:rPr>
              <a:t>هم</a:t>
            </a:r>
            <a:r>
              <a:rPr kumimoji="0" lang="ar-SA" sz="3200" b="1" i="0" u="none" strike="noStrike" kern="1200" cap="none" spc="0" normalizeH="0" baseline="0" noProof="0" smtClean="0">
                <a:ln>
                  <a:noFill/>
                </a:ln>
                <a:solidFill>
                  <a:schemeClr val="tx1"/>
                </a:solidFill>
                <a:effectLst/>
                <a:uLnTx/>
                <a:uFillTx/>
                <a:latin typeface="+mn-lt"/>
                <a:ea typeface="+mn-ea"/>
                <a:cs typeface="+mn-cs"/>
              </a:rPr>
              <a:t> على دخل سنوي دون هذا الحد غير خاضع للضريبة، فلا يعد الشخص ممولا إلا إذا زاد مجموع دخله عن حد الإعفاء ال</a:t>
            </a:r>
            <a:r>
              <a:rPr kumimoji="0" lang="ar-DZ" sz="3200" b="1" i="0" u="none" strike="noStrike" kern="1200" cap="none" spc="0" normalizeH="0" baseline="0" noProof="0" smtClean="0">
                <a:ln>
                  <a:noFill/>
                </a:ln>
                <a:solidFill>
                  <a:schemeClr val="tx1"/>
                </a:solidFill>
                <a:effectLst/>
                <a:uLnTx/>
                <a:uFillTx/>
                <a:latin typeface="+mn-lt"/>
                <a:ea typeface="+mn-ea"/>
                <a:cs typeface="+mn-cs"/>
              </a:rPr>
              <a:t>م</a:t>
            </a:r>
            <a:r>
              <a:rPr kumimoji="0" lang="ar-SA" sz="3200" b="1" i="0" u="none" strike="noStrike" kern="1200" cap="none" spc="0" normalizeH="0" baseline="0" noProof="0" smtClean="0">
                <a:ln>
                  <a:noFill/>
                </a:ln>
                <a:solidFill>
                  <a:schemeClr val="tx1"/>
                </a:solidFill>
                <a:effectLst/>
                <a:uLnTx/>
                <a:uFillTx/>
                <a:latin typeface="+mn-lt"/>
                <a:ea typeface="+mn-ea"/>
                <a:cs typeface="+mn-cs"/>
              </a:rPr>
              <a:t>قرر</a:t>
            </a:r>
            <a:r>
              <a:rPr kumimoji="0" lang="ar-DZ" sz="3200" b="1" i="0" u="none" strike="noStrike" kern="1200" cap="none" spc="0" normalizeH="0" baseline="0" noProof="0" smtClean="0">
                <a:ln>
                  <a:noFill/>
                </a:ln>
                <a:solidFill>
                  <a:schemeClr val="tx1"/>
                </a:solidFill>
                <a:effectLst/>
                <a:uLnTx/>
                <a:uFillTx/>
                <a:latin typeface="+mn-lt"/>
                <a:ea typeface="+mn-ea"/>
                <a:cs typeface="+mn-cs"/>
              </a:rPr>
              <a:t>، ولا تفرض الضريبة إلا على المقدار الزائد.</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DZ" sz="3200" b="1" i="0" u="none" strike="noStrike" kern="1200" cap="none" spc="0" normalizeH="0" baseline="0" noProof="0" smtClean="0">
                <a:ln>
                  <a:noFill/>
                </a:ln>
                <a:solidFill>
                  <a:schemeClr val="tx1"/>
                </a:solidFill>
                <a:effectLst/>
                <a:uLnTx/>
                <a:uFillTx/>
                <a:latin typeface="+mn-lt"/>
                <a:ea typeface="+mn-ea"/>
                <a:cs typeface="+mn-cs"/>
              </a:rPr>
              <a:t>والحكمة من إعفاء هذا الحد من الضرائب هي تمكين أصحاب الدخول الصغيرة من إشباع حاجتهم الضرورية.</a:t>
            </a:r>
            <a:endParaRPr kumimoji="0" lang="ar-SA" sz="3200" b="1"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ar-SA" sz="3200" b="1"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Espace réservé du numéro de diapositive 4"/>
          <p:cNvSpPr txBox="1">
            <a:spLocks/>
          </p:cNvSpPr>
          <p:nvPr/>
        </p:nvSpPr>
        <p:spPr>
          <a:xfrm>
            <a:off x="6551892" y="6353792"/>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FC9C25CD-EBF1-42A0-99BB-DE66FAE18107}" type="slidenum">
              <a:rPr kumimoji="0" lang="fr-FR"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63</a:t>
            </a:fld>
            <a:endParaRPr kumimoji="0" lang="fr-FR"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ar-SA" smtClean="0"/>
              <a:t>ماهية الضرائب وتنظيمها الفني</a:t>
            </a:r>
            <a:endParaRPr lang="fr-FR"/>
          </a:p>
        </p:txBody>
      </p:sp>
      <p:sp>
        <p:nvSpPr>
          <p:cNvPr id="3" name="Espace réservé du numéro de diapositive 2"/>
          <p:cNvSpPr>
            <a:spLocks noGrp="1"/>
          </p:cNvSpPr>
          <p:nvPr>
            <p:ph type="sldNum" sz="quarter" idx="12"/>
          </p:nvPr>
        </p:nvSpPr>
        <p:spPr/>
        <p:txBody>
          <a:bodyPr/>
          <a:lstStyle/>
          <a:p>
            <a:fld id="{FC9C25CD-EBF1-42A0-99BB-DE66FAE18107}" type="slidenum">
              <a:rPr lang="fr-FR" smtClean="0"/>
              <a:pPr/>
              <a:t>64</a:t>
            </a:fld>
            <a:endParaRPr lang="fr-FR"/>
          </a:p>
        </p:txBody>
      </p:sp>
      <p:sp>
        <p:nvSpPr>
          <p:cNvPr id="4" name="Espace réservé du contenu 2"/>
          <p:cNvSpPr txBox="1">
            <a:spLocks/>
          </p:cNvSpPr>
          <p:nvPr/>
        </p:nvSpPr>
        <p:spPr>
          <a:xfrm>
            <a:off x="455892" y="1593873"/>
            <a:ext cx="8229600" cy="4525963"/>
          </a:xfrm>
          <a:prstGeom prst="rect">
            <a:avLst/>
          </a:prstGeom>
        </p:spPr>
        <p:txBody>
          <a:bodyPr>
            <a:normAutofit lnSpcReduction="10000"/>
          </a:bodyPr>
          <a:lstStyle/>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DZ" sz="3200" b="1" i="0" u="none" strike="noStrike" kern="1200" cap="none" spc="0" normalizeH="0" baseline="0" noProof="0" smtClean="0">
                <a:ln>
                  <a:noFill/>
                </a:ln>
                <a:solidFill>
                  <a:schemeClr val="tx1"/>
                </a:solidFill>
                <a:effectLst/>
                <a:uLnTx/>
                <a:uFillTx/>
                <a:latin typeface="+mn-lt"/>
                <a:ea typeface="+mn-ea"/>
                <a:cs typeface="+mn-cs"/>
              </a:rPr>
              <a:t>كما تقتضي الحكمة أيضا أن تحمل الطبقات الفقيرة بنصيبها العادل من الأعباء الضريبية، فلما كانت هذه الفئة تتحمل عبئا ثقيل نسبيا من الضرائب غير المباشرة، فلا بد أن يعفى جزء من مداخيلها من الضرائب المباشرة حتى تتم بذلك المقاصة بين هذين النوعين من الضرائب وتتحقق العدالة الضريبية. ويجد هذا الإعفاء مسوغا له في كون الإنسان وهو مصدر للقوة العاملة يصيبه التدهور بسبب العمل و</a:t>
            </a:r>
            <a:r>
              <a:rPr kumimoji="0" lang="ar-SA" sz="3200" b="1" i="0" u="none" strike="noStrike" kern="1200" cap="none" spc="0" normalizeH="0" baseline="0" noProof="0" smtClean="0">
                <a:ln>
                  <a:noFill/>
                </a:ln>
                <a:solidFill>
                  <a:schemeClr val="tx1"/>
                </a:solidFill>
                <a:effectLst/>
                <a:uLnTx/>
                <a:uFillTx/>
                <a:latin typeface="+mn-lt"/>
                <a:ea typeface="+mn-ea"/>
                <a:cs typeface="+mn-cs"/>
              </a:rPr>
              <a:t>إعفاء</a:t>
            </a:r>
            <a:r>
              <a:rPr kumimoji="0" lang="ar-DZ" sz="3200" b="1" i="0" u="none" strike="noStrike" kern="1200" cap="none" spc="0" normalizeH="0" baseline="0" noProof="0" smtClean="0">
                <a:ln>
                  <a:noFill/>
                </a:ln>
                <a:solidFill>
                  <a:schemeClr val="tx1"/>
                </a:solidFill>
                <a:effectLst/>
                <a:uLnTx/>
                <a:uFillTx/>
                <a:latin typeface="+mn-lt"/>
                <a:ea typeface="+mn-ea"/>
                <a:cs typeface="+mn-cs"/>
              </a:rPr>
              <a:t> ال</a:t>
            </a:r>
            <a:r>
              <a:rPr kumimoji="0" lang="ar-SA" sz="3200" b="1" i="0" u="none" strike="noStrike" kern="1200" cap="none" spc="0" normalizeH="0" baseline="0" noProof="0" smtClean="0">
                <a:ln>
                  <a:noFill/>
                </a:ln>
                <a:solidFill>
                  <a:schemeClr val="tx1"/>
                </a:solidFill>
                <a:effectLst/>
                <a:uLnTx/>
                <a:uFillTx/>
                <a:latin typeface="+mn-lt"/>
                <a:ea typeface="+mn-ea"/>
                <a:cs typeface="+mn-cs"/>
              </a:rPr>
              <a:t>حد </a:t>
            </a:r>
            <a:r>
              <a:rPr kumimoji="0" lang="ar-DZ" sz="3200" b="1" i="0" u="none" strike="noStrike" kern="1200" cap="none" spc="0" normalizeH="0" baseline="0" noProof="0" smtClean="0">
                <a:ln>
                  <a:noFill/>
                </a:ln>
                <a:solidFill>
                  <a:schemeClr val="tx1"/>
                </a:solidFill>
                <a:effectLst/>
                <a:uLnTx/>
                <a:uFillTx/>
                <a:latin typeface="+mn-lt"/>
                <a:ea typeface="+mn-ea"/>
                <a:cs typeface="+mn-cs"/>
              </a:rPr>
              <a:t>الأدنى اللازم للمعيشة إنما يعني إعفاء القدر اللازم لاستمرار حياة الإنسان ولتعويض ما يفقده من قوة بسبب العمل.</a:t>
            </a:r>
            <a:endParaRPr kumimoji="0" lang="ar-DZ" sz="3200" b="1"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5" name="Espace réservé du pied de page 3"/>
          <p:cNvSpPr txBox="1">
            <a:spLocks/>
          </p:cNvSpPr>
          <p:nvPr/>
        </p:nvSpPr>
        <p:spPr>
          <a:xfrm>
            <a:off x="3122892" y="6350023"/>
            <a:ext cx="289560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smtClean="0">
                <a:ln>
                  <a:noFill/>
                </a:ln>
                <a:solidFill>
                  <a:schemeClr val="tx1">
                    <a:tint val="75000"/>
                  </a:schemeClr>
                </a:solidFill>
                <a:effectLst/>
                <a:uLnTx/>
                <a:uFillTx/>
                <a:latin typeface="+mn-lt"/>
                <a:ea typeface="+mn-ea"/>
                <a:cs typeface="+mn-cs"/>
              </a:rPr>
              <a:t>أنواع الضرائب، عدالتها وآثارها الاقتصادية</a:t>
            </a:r>
            <a:endParaRPr kumimoji="0" lang="fr-FR"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Espace réservé du numéro de diapositive 4"/>
          <p:cNvSpPr txBox="1">
            <a:spLocks/>
          </p:cNvSpPr>
          <p:nvPr/>
        </p:nvSpPr>
        <p:spPr>
          <a:xfrm>
            <a:off x="6551892" y="6350023"/>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FC9C25CD-EBF1-42A0-99BB-DE66FAE18107}" type="slidenum">
              <a:rPr kumimoji="0" lang="fr-FR"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64</a:t>
            </a:fld>
            <a:endParaRPr kumimoji="0" lang="fr-FR"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ar-SA" smtClean="0"/>
              <a:t>ماهية الضرائب وتنظيمها الفني</a:t>
            </a:r>
            <a:endParaRPr lang="fr-FR"/>
          </a:p>
        </p:txBody>
      </p:sp>
      <p:sp>
        <p:nvSpPr>
          <p:cNvPr id="3" name="Espace réservé du numéro de diapositive 2"/>
          <p:cNvSpPr>
            <a:spLocks noGrp="1"/>
          </p:cNvSpPr>
          <p:nvPr>
            <p:ph type="sldNum" sz="quarter" idx="12"/>
          </p:nvPr>
        </p:nvSpPr>
        <p:spPr/>
        <p:txBody>
          <a:bodyPr/>
          <a:lstStyle/>
          <a:p>
            <a:fld id="{FC9C25CD-EBF1-42A0-99BB-DE66FAE18107}" type="slidenum">
              <a:rPr lang="fr-FR" smtClean="0"/>
              <a:pPr/>
              <a:t>65</a:t>
            </a:fld>
            <a:endParaRPr lang="fr-FR"/>
          </a:p>
        </p:txBody>
      </p:sp>
      <p:sp>
        <p:nvSpPr>
          <p:cNvPr id="4" name="Titre 1"/>
          <p:cNvSpPr txBox="1">
            <a:spLocks/>
          </p:cNvSpPr>
          <p:nvPr/>
        </p:nvSpPr>
        <p:spPr>
          <a:xfrm>
            <a:off x="455892" y="272080"/>
            <a:ext cx="8229600" cy="1143000"/>
          </a:xfrm>
          <a:prstGeom prst="rect">
            <a:avLst/>
          </a:prstGeom>
        </p:spPr>
        <p:txBody>
          <a:bodyPr anchor="ctr">
            <a:normAutofit/>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kumimoji="0" lang="ar-DZ" sz="3600" b="1" i="0" u="none" strike="noStrike" kern="1200" cap="none" spc="0" normalizeH="0" baseline="0" noProof="0" dirty="0" smtClean="0">
                <a:ln>
                  <a:noFill/>
                </a:ln>
                <a:solidFill>
                  <a:srgbClr val="FF0000"/>
                </a:solidFill>
                <a:effectLst/>
                <a:uLnTx/>
                <a:uFillTx/>
                <a:latin typeface="+mj-lt"/>
                <a:ea typeface="+mj-ea"/>
                <a:cs typeface="+mj-cs"/>
              </a:rPr>
              <a:t>ب) التخفيف بسبب </a:t>
            </a:r>
            <a:r>
              <a:rPr kumimoji="0" lang="ar-SA" sz="3600" b="1" i="0" u="none" strike="noStrike" kern="1200" cap="none" spc="0" normalizeH="0" baseline="0" noProof="0" dirty="0" smtClean="0">
                <a:ln>
                  <a:noFill/>
                </a:ln>
                <a:solidFill>
                  <a:srgbClr val="FF0000"/>
                </a:solidFill>
                <a:effectLst/>
                <a:uLnTx/>
                <a:uFillTx/>
                <a:latin typeface="+mj-lt"/>
                <a:ea typeface="+mj-ea"/>
                <a:cs typeface="+mj-cs"/>
              </a:rPr>
              <a:t>الأعباء العائلية</a:t>
            </a:r>
            <a:endParaRPr kumimoji="0" lang="fr-FR" sz="3600" b="0" i="0" u="none" strike="noStrike" kern="1200" cap="none" spc="0" normalizeH="0" baseline="0" noProof="0" dirty="0">
              <a:ln>
                <a:noFill/>
              </a:ln>
              <a:solidFill>
                <a:schemeClr val="tx1"/>
              </a:solidFill>
              <a:effectLst/>
              <a:uLnTx/>
              <a:uFillTx/>
              <a:latin typeface="+mj-lt"/>
              <a:ea typeface="+mj-ea"/>
              <a:cs typeface="+mj-cs"/>
            </a:endParaRPr>
          </a:p>
        </p:txBody>
      </p:sp>
      <p:sp>
        <p:nvSpPr>
          <p:cNvPr id="5" name="Espace réservé du contenu 2"/>
          <p:cNvSpPr txBox="1">
            <a:spLocks/>
          </p:cNvSpPr>
          <p:nvPr/>
        </p:nvSpPr>
        <p:spPr>
          <a:xfrm>
            <a:off x="455892" y="1597642"/>
            <a:ext cx="8229600" cy="4525963"/>
          </a:xfrm>
          <a:prstGeom prst="rect">
            <a:avLst/>
          </a:prstGeom>
        </p:spPr>
        <p:txBody>
          <a:bodyPr>
            <a:noAutofit/>
          </a:bodyPr>
          <a:lstStyle/>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DZ" sz="3200" b="1" i="0" u="none" strike="noStrike" kern="1200" cap="none" spc="0" normalizeH="0" baseline="0" noProof="0" smtClean="0">
                <a:ln>
                  <a:noFill/>
                </a:ln>
                <a:solidFill>
                  <a:schemeClr val="tx1"/>
                </a:solidFill>
                <a:effectLst/>
                <a:uLnTx/>
                <a:uFillTx/>
                <a:latin typeface="+mn-lt"/>
                <a:ea typeface="+mn-ea"/>
                <a:cs typeface="+mn-cs"/>
              </a:rPr>
              <a:t>يفسر هذا التخفيف هو الآخر بالرغبة في المقاصة بين أعباء الضرائب غير المباشرة وأعباء الضرائب المباشرة فالمتزوجون الذين يعولون عددا كبيرا من الأولاد يستهلكون أضعاف ما يستهلكه العزاب وبالتالي يتحملون جانبا أكبر من عبء الضرائب غير المباشرة، فمن العدالة إذن أن تخفف عن كاهلهم من أعباء الضرائب المباشرة المفروضة عليهم. أي أن التخفيف من الضريبة سوف يعوض الآباء بعض الزيادة في نفقتهم بسبب ازدياد عدد الأولاد.</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DZ" sz="3200" b="1" i="0" u="none" strike="noStrike" kern="1200" cap="none" spc="0" normalizeH="0" baseline="0" noProof="0" smtClean="0">
                <a:ln>
                  <a:noFill/>
                </a:ln>
                <a:solidFill>
                  <a:schemeClr val="tx1"/>
                </a:solidFill>
                <a:effectLst/>
                <a:uLnTx/>
                <a:uFillTx/>
                <a:latin typeface="+mn-lt"/>
                <a:ea typeface="+mn-ea"/>
                <a:cs typeface="+mn-cs"/>
              </a:rPr>
              <a:t>والحكمة من هذا التخفيف هي تمكين العائلة من الحصول على إحتياجاتها الأساسية.</a:t>
            </a:r>
            <a:endParaRPr kumimoji="0" lang="ar-SA" sz="3200" b="1"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Espace réservé du numéro de diapositive 4"/>
          <p:cNvSpPr txBox="1">
            <a:spLocks/>
          </p:cNvSpPr>
          <p:nvPr/>
        </p:nvSpPr>
        <p:spPr>
          <a:xfrm>
            <a:off x="6551892" y="6353792"/>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FC9C25CD-EBF1-42A0-99BB-DE66FAE18107}" type="slidenum">
              <a:rPr kumimoji="0" lang="fr-FR"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65</a:t>
            </a:fld>
            <a:endParaRPr kumimoji="0" lang="fr-FR"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ar-SA" smtClean="0"/>
              <a:t>ماهية الضرائب وتنظيمها الفني</a:t>
            </a:r>
            <a:endParaRPr lang="fr-FR"/>
          </a:p>
        </p:txBody>
      </p:sp>
      <p:sp>
        <p:nvSpPr>
          <p:cNvPr id="3" name="Espace réservé du numéro de diapositive 2"/>
          <p:cNvSpPr>
            <a:spLocks noGrp="1"/>
          </p:cNvSpPr>
          <p:nvPr>
            <p:ph type="sldNum" sz="quarter" idx="12"/>
          </p:nvPr>
        </p:nvSpPr>
        <p:spPr/>
        <p:txBody>
          <a:bodyPr/>
          <a:lstStyle/>
          <a:p>
            <a:fld id="{FC9C25CD-EBF1-42A0-99BB-DE66FAE18107}" type="slidenum">
              <a:rPr lang="fr-FR" smtClean="0"/>
              <a:pPr/>
              <a:t>66</a:t>
            </a:fld>
            <a:endParaRPr lang="fr-FR"/>
          </a:p>
        </p:txBody>
      </p:sp>
      <p:sp>
        <p:nvSpPr>
          <p:cNvPr id="4" name="Espace réservé du contenu 2"/>
          <p:cNvSpPr txBox="1">
            <a:spLocks/>
          </p:cNvSpPr>
          <p:nvPr/>
        </p:nvSpPr>
        <p:spPr>
          <a:xfrm>
            <a:off x="455892" y="1593873"/>
            <a:ext cx="8229600" cy="4525963"/>
          </a:xfrm>
          <a:prstGeom prst="rect">
            <a:avLst/>
          </a:prstGeom>
        </p:spPr>
        <p:txBody>
          <a:bodyPr/>
          <a:lstStyle/>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DZ" sz="3200" b="1" i="0" u="none" strike="noStrike" kern="1200" cap="none" spc="0" normalizeH="0" baseline="0" noProof="0" smtClean="0">
                <a:ln>
                  <a:noFill/>
                </a:ln>
                <a:solidFill>
                  <a:schemeClr val="tx1"/>
                </a:solidFill>
                <a:effectLst/>
                <a:uLnTx/>
                <a:uFillTx/>
                <a:latin typeface="+mn-lt"/>
                <a:ea typeface="+mn-ea"/>
                <a:cs typeface="+mn-cs"/>
              </a:rPr>
              <a:t>كما يرجع التخفيف من عبء الضرائب بسبب </a:t>
            </a:r>
            <a:r>
              <a:rPr kumimoji="0" lang="ar-SA" sz="3200" b="1" i="0" u="none" strike="noStrike" kern="1200" cap="none" spc="0" normalizeH="0" baseline="0" noProof="0" smtClean="0">
                <a:ln>
                  <a:noFill/>
                </a:ln>
                <a:solidFill>
                  <a:schemeClr val="tx1"/>
                </a:solidFill>
                <a:effectLst/>
                <a:uLnTx/>
                <a:uFillTx/>
                <a:latin typeface="+mn-lt"/>
                <a:ea typeface="+mn-ea"/>
                <a:cs typeface="+mn-cs"/>
              </a:rPr>
              <a:t>الأعباء العائلية</a:t>
            </a:r>
            <a:r>
              <a:rPr kumimoji="0" lang="ar-DZ" sz="3200" b="1" i="0" u="none" strike="noStrike" kern="1200" cap="none" spc="0" normalizeH="0" baseline="0" noProof="0" smtClean="0">
                <a:ln>
                  <a:noFill/>
                </a:ln>
                <a:solidFill>
                  <a:schemeClr val="tx1"/>
                </a:solidFill>
                <a:effectLst/>
                <a:uLnTx/>
                <a:uFillTx/>
                <a:latin typeface="+mn-lt"/>
                <a:ea typeface="+mn-ea"/>
                <a:cs typeface="+mn-cs"/>
              </a:rPr>
              <a:t> أساس إلى مراعاة المساواة في التضحية بين الممولين عند فرض الضرائب، وهذا المبدأ يقتضي النظر إلى مقدرة الممولين المالية وليس إلى مبلغ الدخل في ذاته، فإذا وجد ممولان يتساوى دخلهما، أحدهما أعزب والآخر متزوج وله أولاد مثلا، فلا جدال في أن مقدرة الأعزب المالية تعتبر أكبر من مقدرة الممول المتزوج صاحب الأولاد، وينبني على ذلك وجوب تخفيف عبء الضرائب عن الأخير تبعا لنقص مقدرته المالية.</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fr-FR" sz="3200" b="1" i="0" u="none" strike="noStrike" kern="1200" cap="none" spc="0" normalizeH="0" baseline="0" noProof="0" dirty="0">
              <a:ln>
                <a:noFill/>
              </a:ln>
              <a:solidFill>
                <a:schemeClr val="tx1"/>
              </a:solidFill>
              <a:effectLst/>
              <a:uLnTx/>
              <a:uFillTx/>
              <a:latin typeface="+mn-lt"/>
              <a:ea typeface="+mn-ea"/>
              <a:cs typeface="+mn-cs"/>
            </a:endParaRPr>
          </a:p>
        </p:txBody>
      </p:sp>
      <p:sp>
        <p:nvSpPr>
          <p:cNvPr id="5" name="Espace réservé du pied de page 3"/>
          <p:cNvSpPr txBox="1">
            <a:spLocks/>
          </p:cNvSpPr>
          <p:nvPr/>
        </p:nvSpPr>
        <p:spPr>
          <a:xfrm>
            <a:off x="3122892" y="6350023"/>
            <a:ext cx="289560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smtClean="0">
                <a:ln>
                  <a:noFill/>
                </a:ln>
                <a:solidFill>
                  <a:schemeClr val="tx1">
                    <a:tint val="75000"/>
                  </a:schemeClr>
                </a:solidFill>
                <a:effectLst/>
                <a:uLnTx/>
                <a:uFillTx/>
                <a:latin typeface="+mn-lt"/>
                <a:ea typeface="+mn-ea"/>
                <a:cs typeface="+mn-cs"/>
              </a:rPr>
              <a:t>أنواع الضرائب، عدالتها وآثارها الاقتصادية</a:t>
            </a:r>
            <a:endParaRPr kumimoji="0" lang="fr-FR"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Espace réservé du numéro de diapositive 4"/>
          <p:cNvSpPr txBox="1">
            <a:spLocks/>
          </p:cNvSpPr>
          <p:nvPr/>
        </p:nvSpPr>
        <p:spPr>
          <a:xfrm>
            <a:off x="6551892" y="6350023"/>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FC9C25CD-EBF1-42A0-99BB-DE66FAE18107}" type="slidenum">
              <a:rPr kumimoji="0" lang="fr-FR"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66</a:t>
            </a:fld>
            <a:endParaRPr kumimoji="0" lang="fr-FR"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ar-SA" smtClean="0"/>
              <a:t>ماهية الضرائب وتنظيمها الفني</a:t>
            </a:r>
            <a:endParaRPr lang="fr-FR"/>
          </a:p>
        </p:txBody>
      </p:sp>
      <p:sp>
        <p:nvSpPr>
          <p:cNvPr id="3" name="Espace réservé du numéro de diapositive 2"/>
          <p:cNvSpPr>
            <a:spLocks noGrp="1"/>
          </p:cNvSpPr>
          <p:nvPr>
            <p:ph type="sldNum" sz="quarter" idx="12"/>
          </p:nvPr>
        </p:nvSpPr>
        <p:spPr/>
        <p:txBody>
          <a:bodyPr/>
          <a:lstStyle/>
          <a:p>
            <a:fld id="{FC9C25CD-EBF1-42A0-99BB-DE66FAE18107}" type="slidenum">
              <a:rPr lang="fr-FR" smtClean="0"/>
              <a:pPr/>
              <a:t>67</a:t>
            </a:fld>
            <a:endParaRPr lang="fr-FR"/>
          </a:p>
        </p:txBody>
      </p:sp>
      <p:sp>
        <p:nvSpPr>
          <p:cNvPr id="4" name="Titre 1"/>
          <p:cNvSpPr txBox="1">
            <a:spLocks/>
          </p:cNvSpPr>
          <p:nvPr/>
        </p:nvSpPr>
        <p:spPr>
          <a:xfrm>
            <a:off x="455892" y="272080"/>
            <a:ext cx="8229600" cy="1143000"/>
          </a:xfrm>
          <a:prstGeom prst="rect">
            <a:avLst/>
          </a:prstGeom>
        </p:spPr>
        <p:txBody>
          <a:bodyPr anchor="ctr">
            <a:normAutofit/>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kumimoji="0" lang="ar-DZ" sz="3600" b="1" i="0" u="none" strike="noStrike" kern="1200" cap="none" spc="0" normalizeH="0" baseline="0" noProof="0" dirty="0" smtClean="0">
                <a:ln>
                  <a:noFill/>
                </a:ln>
                <a:solidFill>
                  <a:srgbClr val="FF0000"/>
                </a:solidFill>
                <a:effectLst/>
                <a:uLnTx/>
                <a:uFillTx/>
                <a:latin typeface="+mj-lt"/>
                <a:ea typeface="+mj-ea"/>
                <a:cs typeface="+mj-cs"/>
              </a:rPr>
              <a:t>ج) التمييز في سعر الضريبة حسب </a:t>
            </a:r>
            <a:r>
              <a:rPr kumimoji="0" lang="ar-SA" sz="3600" b="1" i="0" u="none" strike="noStrike" kern="1200" cap="none" spc="0" normalizeH="0" baseline="0" noProof="0" dirty="0" smtClean="0">
                <a:ln>
                  <a:noFill/>
                </a:ln>
                <a:solidFill>
                  <a:srgbClr val="FF0000"/>
                </a:solidFill>
                <a:effectLst/>
                <a:uLnTx/>
                <a:uFillTx/>
                <a:latin typeface="+mj-lt"/>
                <a:ea typeface="+mj-ea"/>
                <a:cs typeface="+mj-cs"/>
              </a:rPr>
              <a:t>مصدر الدخل</a:t>
            </a:r>
            <a:endParaRPr kumimoji="0" lang="fr-FR" sz="3600" b="0" i="0" u="none" strike="noStrike" kern="1200" cap="none" spc="0" normalizeH="0" baseline="0" noProof="0" dirty="0">
              <a:ln>
                <a:noFill/>
              </a:ln>
              <a:solidFill>
                <a:schemeClr val="tx1"/>
              </a:solidFill>
              <a:effectLst/>
              <a:uLnTx/>
              <a:uFillTx/>
              <a:latin typeface="+mj-lt"/>
              <a:ea typeface="+mj-ea"/>
              <a:cs typeface="+mj-cs"/>
            </a:endParaRPr>
          </a:p>
        </p:txBody>
      </p:sp>
      <p:sp>
        <p:nvSpPr>
          <p:cNvPr id="5" name="Espace réservé du contenu 2"/>
          <p:cNvSpPr txBox="1">
            <a:spLocks/>
          </p:cNvSpPr>
          <p:nvPr/>
        </p:nvSpPr>
        <p:spPr>
          <a:xfrm>
            <a:off x="455892" y="1597642"/>
            <a:ext cx="8229600" cy="4525963"/>
          </a:xfrm>
          <a:prstGeom prst="rect">
            <a:avLst/>
          </a:prstGeom>
        </p:spPr>
        <p:txBody>
          <a:bodyPr/>
          <a:lstStyle/>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DZ" sz="3200" b="1" i="0" u="none" strike="noStrike" kern="1200" cap="none" spc="0" normalizeH="0" baseline="0" noProof="0" smtClean="0">
                <a:ln>
                  <a:noFill/>
                </a:ln>
                <a:solidFill>
                  <a:schemeClr val="tx1"/>
                </a:solidFill>
                <a:effectLst/>
                <a:uLnTx/>
                <a:uFillTx/>
                <a:latin typeface="+mn-lt"/>
                <a:ea typeface="+mn-ea"/>
                <a:cs typeface="+mn-cs"/>
              </a:rPr>
              <a:t>تراعي التشريعات الضريبية تنويع سعر الضريبة المفروضة على دخل كل مصدر من مصادر المداخيل حسب درجة بقائه، بحيث يرتفع السعر الذي يتحمله الدخل كلما كان أطول بقاء، فتفرض سعرا منخفضا على الدخل الناشئ من العمل، وسعرا مرتفعا على الدخل الناتج من رأس المال، وسعرا متوسطا على الدخل الناشئ من إشتراك العمل ورأس المال معا.</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fr-FR" sz="3200" b="1" i="0" u="none" strike="noStrike" kern="1200" cap="none" spc="0" normalizeH="0" baseline="0" noProof="0" dirty="0">
              <a:ln>
                <a:noFill/>
              </a:ln>
              <a:solidFill>
                <a:schemeClr val="tx1"/>
              </a:solidFill>
              <a:effectLst/>
              <a:uLnTx/>
              <a:uFillTx/>
              <a:latin typeface="+mn-lt"/>
              <a:ea typeface="+mn-ea"/>
              <a:cs typeface="+mn-cs"/>
            </a:endParaRPr>
          </a:p>
        </p:txBody>
      </p:sp>
      <p:sp>
        <p:nvSpPr>
          <p:cNvPr id="6" name="Espace réservé du pied de page 3"/>
          <p:cNvSpPr txBox="1">
            <a:spLocks/>
          </p:cNvSpPr>
          <p:nvPr/>
        </p:nvSpPr>
        <p:spPr>
          <a:xfrm>
            <a:off x="3122892" y="6353792"/>
            <a:ext cx="289560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smtClean="0">
                <a:ln>
                  <a:noFill/>
                </a:ln>
                <a:solidFill>
                  <a:schemeClr val="tx1">
                    <a:tint val="75000"/>
                  </a:schemeClr>
                </a:solidFill>
                <a:effectLst/>
                <a:uLnTx/>
                <a:uFillTx/>
                <a:latin typeface="+mn-lt"/>
                <a:ea typeface="+mn-ea"/>
                <a:cs typeface="+mn-cs"/>
              </a:rPr>
              <a:t>أنواع الضرائب، عدالتها وآثارها الاقتصادية</a:t>
            </a:r>
            <a:endParaRPr kumimoji="0" lang="fr-FR"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Espace réservé du numéro de diapositive 4"/>
          <p:cNvSpPr txBox="1">
            <a:spLocks/>
          </p:cNvSpPr>
          <p:nvPr/>
        </p:nvSpPr>
        <p:spPr>
          <a:xfrm>
            <a:off x="6551892" y="6353792"/>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FC9C25CD-EBF1-42A0-99BB-DE66FAE18107}" type="slidenum">
              <a:rPr kumimoji="0" lang="fr-FR"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67</a:t>
            </a:fld>
            <a:endParaRPr kumimoji="0" lang="fr-FR"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None/>
            </a:pPr>
            <a:r>
              <a:rPr lang="ar-DZ" b="1" dirty="0" smtClean="0"/>
              <a:t>وتبرر المعاملة التمييزية للدخل الذي مصره العمل في أنه معرض للانقطاع أو النقصان لكون صاحبه عرضة للبطالة أو المرض أو التقدم في السن، كما أن الذي يعتمد على العمل في الحصول على دخل مضطر إلى ادخار جزء من دخله تحوطا للمستقبل واتقاء المخاطر التي قد يتعرض لها، وهذا ما يقلل من مقدرته على دفع الضريبة، في حين أن الدخل المتأتي من رأس المال يتحقق لصاحبه دون عناء بالإضافة إلى أنه يتمتع بقدر من الثبات</a:t>
            </a:r>
            <a:r>
              <a:rPr lang="ar-DZ" b="1" dirty="0" smtClean="0"/>
              <a:t>.</a:t>
            </a:r>
            <a:endParaRPr lang="fr-FR" b="1" dirty="0" smtClean="0"/>
          </a:p>
        </p:txBody>
      </p:sp>
      <p:sp>
        <p:nvSpPr>
          <p:cNvPr id="4" name="Espace réservé du pied de page 3"/>
          <p:cNvSpPr>
            <a:spLocks noGrp="1"/>
          </p:cNvSpPr>
          <p:nvPr>
            <p:ph type="ftr" sz="quarter" idx="11"/>
          </p:nvPr>
        </p:nvSpPr>
        <p:spPr/>
        <p:txBody>
          <a:bodyPr/>
          <a:lstStyle/>
          <a:p>
            <a:r>
              <a:rPr lang="ar-SA" smtClean="0"/>
              <a:t>ماهية الضرائب وتنظيمها الفني</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68</a:t>
            </a:fld>
            <a:endParaRPr lang="fr-F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ar-SA" smtClean="0"/>
              <a:t>ماهية الضرائب وتنظيمها الفني</a:t>
            </a:r>
            <a:endParaRPr lang="fr-FR"/>
          </a:p>
        </p:txBody>
      </p:sp>
      <p:sp>
        <p:nvSpPr>
          <p:cNvPr id="3" name="Espace réservé du numéro de diapositive 2"/>
          <p:cNvSpPr>
            <a:spLocks noGrp="1"/>
          </p:cNvSpPr>
          <p:nvPr>
            <p:ph type="sldNum" sz="quarter" idx="12"/>
          </p:nvPr>
        </p:nvSpPr>
        <p:spPr/>
        <p:txBody>
          <a:bodyPr/>
          <a:lstStyle/>
          <a:p>
            <a:fld id="{FC9C25CD-EBF1-42A0-99BB-DE66FAE18107}" type="slidenum">
              <a:rPr lang="fr-FR" smtClean="0"/>
              <a:pPr/>
              <a:t>69</a:t>
            </a:fld>
            <a:endParaRPr lang="fr-FR"/>
          </a:p>
        </p:txBody>
      </p:sp>
      <p:sp>
        <p:nvSpPr>
          <p:cNvPr id="4" name="Titre 1"/>
          <p:cNvSpPr txBox="1">
            <a:spLocks/>
          </p:cNvSpPr>
          <p:nvPr/>
        </p:nvSpPr>
        <p:spPr>
          <a:xfrm>
            <a:off x="455892" y="268311"/>
            <a:ext cx="8229600" cy="1143000"/>
          </a:xfrm>
          <a:prstGeom prst="rect">
            <a:avLst/>
          </a:prstGeom>
        </p:spPr>
        <p:txBody>
          <a:bodyPr anchor="ctr">
            <a:normAutofit/>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kumimoji="0" lang="ar-DZ" sz="3600" b="1" i="0" u="none" strike="noStrike" kern="1200" cap="none" spc="0" normalizeH="0" baseline="0" noProof="0" dirty="0" smtClean="0">
                <a:ln>
                  <a:noFill/>
                </a:ln>
                <a:solidFill>
                  <a:srgbClr val="FF0000"/>
                </a:solidFill>
                <a:effectLst/>
                <a:uLnTx/>
                <a:uFillTx/>
                <a:latin typeface="+mj-lt"/>
                <a:ea typeface="+mj-ea"/>
                <a:cs typeface="+mj-cs"/>
              </a:rPr>
              <a:t>د) التصاعد في سعر الضريبة تبعا لتزايد وعاء الضريبة</a:t>
            </a:r>
            <a:endParaRPr kumimoji="0" lang="fr-FR" sz="3600" b="0" i="0" u="none" strike="noStrike" kern="1200" cap="none" spc="0" normalizeH="0" baseline="0" noProof="0" dirty="0">
              <a:ln>
                <a:noFill/>
              </a:ln>
              <a:solidFill>
                <a:schemeClr val="tx1"/>
              </a:solidFill>
              <a:effectLst/>
              <a:uLnTx/>
              <a:uFillTx/>
              <a:latin typeface="+mj-lt"/>
              <a:ea typeface="+mj-ea"/>
              <a:cs typeface="+mj-cs"/>
            </a:endParaRPr>
          </a:p>
        </p:txBody>
      </p:sp>
      <p:sp>
        <p:nvSpPr>
          <p:cNvPr id="5" name="Espace réservé du contenu 2"/>
          <p:cNvSpPr txBox="1">
            <a:spLocks/>
          </p:cNvSpPr>
          <p:nvPr/>
        </p:nvSpPr>
        <p:spPr>
          <a:xfrm>
            <a:off x="455892" y="1493847"/>
            <a:ext cx="8229600" cy="4525963"/>
          </a:xfrm>
          <a:prstGeom prst="rect">
            <a:avLst/>
          </a:prstGeom>
        </p:spPr>
        <p:txBody>
          <a:bodyPr>
            <a:noAutofit/>
          </a:bodyPr>
          <a:lstStyle/>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DZ" sz="3200" b="1" i="0" u="none" strike="noStrike" kern="1200" cap="none" spc="0" normalizeH="0" baseline="0" noProof="0" smtClean="0">
                <a:ln>
                  <a:noFill/>
                </a:ln>
                <a:solidFill>
                  <a:schemeClr val="tx1"/>
                </a:solidFill>
                <a:effectLst/>
                <a:uLnTx/>
                <a:uFillTx/>
                <a:latin typeface="+mn-lt"/>
                <a:ea typeface="+mn-ea"/>
                <a:cs typeface="+mn-cs"/>
              </a:rPr>
              <a:t>من وسائل تحقيق شخصية الضريبة رفع سعر الضريبة تبعا لارتفاع المادة الخاضعة لها وهو ما يعرف بالتصاعد في سعر الضريبة. فمن شأن التصاعد أن يحقق المساواة في التضحية بين الممولين بعكس السعر النسبي، الذي سبق وأن عرفنا أنه لا يحقق ما يجب من عدالة، لأن اقتطاع 2000 دينار مثلا من دخل يبلغ 10000 دينار بسعر نسبي 20% سوف يحرمه من إشباع بعض ضرورياته، أما الشخص ذو الدخل 100ألف دينار فإنه لا يحرم بعد اقتطاع ضريبة 20 ألف دينار إلا من بعض كمالياته لأنه سيحتفظ لنفسه بـ 80 ألف دينار وهو مبلغ كاف لإشباع جميع حاجاته الضرورية وبعض كمالياته.</a:t>
            </a:r>
            <a:endParaRPr kumimoji="0" lang="fr-FR" sz="32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fr-FR" sz="3200" b="1" i="0" u="none" strike="noStrike" kern="1200" cap="none" spc="0" normalizeH="0" baseline="0" noProof="0" dirty="0">
              <a:ln>
                <a:noFill/>
              </a:ln>
              <a:solidFill>
                <a:schemeClr val="tx1"/>
              </a:solidFill>
              <a:effectLst/>
              <a:uLnTx/>
              <a:uFillTx/>
              <a:latin typeface="+mn-lt"/>
              <a:ea typeface="+mn-ea"/>
              <a:cs typeface="+mn-cs"/>
            </a:endParaRPr>
          </a:p>
        </p:txBody>
      </p:sp>
      <p:sp>
        <p:nvSpPr>
          <p:cNvPr id="6" name="Espace réservé du numéro de diapositive 4"/>
          <p:cNvSpPr txBox="1">
            <a:spLocks/>
          </p:cNvSpPr>
          <p:nvPr/>
        </p:nvSpPr>
        <p:spPr>
          <a:xfrm>
            <a:off x="6551892" y="6350023"/>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FC9C25CD-EBF1-42A0-99BB-DE66FAE18107}" type="slidenum">
              <a:rPr kumimoji="0" lang="fr-FR"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69</a:t>
            </a:fld>
            <a:endParaRPr kumimoji="0" lang="fr-FR"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3600" b="1" dirty="0" smtClean="0">
                <a:solidFill>
                  <a:srgbClr val="FF0000"/>
                </a:solidFill>
              </a:rPr>
              <a:t>1-4- </a:t>
            </a:r>
            <a:r>
              <a:rPr lang="ar-EG" sz="3600" b="1" dirty="0" smtClean="0">
                <a:solidFill>
                  <a:srgbClr val="FF0000"/>
                </a:solidFill>
              </a:rPr>
              <a:t>الضريبة فريضة بلا مقابل خاص</a:t>
            </a:r>
            <a:endParaRPr lang="fr-FR" sz="3600" dirty="0">
              <a:solidFill>
                <a:srgbClr val="FF0000"/>
              </a:solidFill>
            </a:endParaRPr>
          </a:p>
        </p:txBody>
      </p:sp>
      <p:sp>
        <p:nvSpPr>
          <p:cNvPr id="3" name="Espace réservé du contenu 2"/>
          <p:cNvSpPr>
            <a:spLocks noGrp="1"/>
          </p:cNvSpPr>
          <p:nvPr>
            <p:ph idx="1"/>
          </p:nvPr>
        </p:nvSpPr>
        <p:spPr/>
        <p:txBody>
          <a:bodyPr>
            <a:noAutofit/>
          </a:bodyPr>
          <a:lstStyle/>
          <a:p>
            <a:pPr algn="r" rtl="1">
              <a:buNone/>
            </a:pPr>
            <a:r>
              <a:rPr lang="ar-EG" b="1" dirty="0" smtClean="0"/>
              <a:t>فرض الضريبة على الممول لا </a:t>
            </a:r>
            <a:r>
              <a:rPr lang="ar-DZ" b="1" dirty="0" smtClean="0"/>
              <a:t>ي</a:t>
            </a:r>
            <a:r>
              <a:rPr lang="ar-EG" b="1" dirty="0" smtClean="0"/>
              <a:t>تطلب وجود نفع خاص يعود عليه من فرضها، </a:t>
            </a:r>
            <a:r>
              <a:rPr lang="ar-DZ" b="1" dirty="0" smtClean="0"/>
              <a:t>بل </a:t>
            </a:r>
            <a:r>
              <a:rPr lang="ar-EG" b="1" dirty="0" smtClean="0"/>
              <a:t>تفرض بناء على المقدرة التمويلية للفرد الممول وليس بناء على النفع الذي يعود عليه، وليس معنى ذلك انه لا يحصل على منفعة من الضريبة بل انه يحصل على منفعة لكن بصفته عضواً من أعضاء المجتمع </a:t>
            </a:r>
            <a:r>
              <a:rPr lang="ar-SA" b="1" dirty="0" smtClean="0"/>
              <a:t>عن طريق إفادته من المرافق</a:t>
            </a:r>
            <a:r>
              <a:rPr lang="ar-DZ" b="1" dirty="0" smtClean="0"/>
              <a:t> </a:t>
            </a:r>
            <a:r>
              <a:rPr lang="ar-SA" b="1" dirty="0" smtClean="0"/>
              <a:t>العامة</a:t>
            </a:r>
            <a:r>
              <a:rPr lang="ar-DZ" b="1" dirty="0" smtClean="0"/>
              <a:t> </a:t>
            </a:r>
            <a:r>
              <a:rPr lang="ar-EG" b="1" dirty="0" smtClean="0"/>
              <a:t>وليس بصفته دافع للضريبة.</a:t>
            </a:r>
            <a:r>
              <a:rPr lang="ar-DZ" b="1" dirty="0" smtClean="0"/>
              <a:t> </a:t>
            </a:r>
            <a:r>
              <a:rPr lang="ar-SA" b="1" dirty="0" smtClean="0"/>
              <a:t>ويترتب على ذلك أن مقدارها لا يتحدد بمقدار النفع الخاص المقابل لها</a:t>
            </a:r>
            <a:r>
              <a:rPr lang="ar-DZ" b="1" dirty="0" smtClean="0"/>
              <a:t> </a:t>
            </a:r>
            <a:r>
              <a:rPr lang="ar-SA" b="1" dirty="0" smtClean="0"/>
              <a:t>ولكنه يتوقف على المقدرة </a:t>
            </a:r>
            <a:r>
              <a:rPr lang="ar-SA" b="1" dirty="0" err="1" smtClean="0"/>
              <a:t>التكليفية</a:t>
            </a:r>
            <a:r>
              <a:rPr lang="ar-SA" b="1" dirty="0" smtClean="0"/>
              <a:t> للممول وهذا ما يميز الضريبة عن الرسم حيث</a:t>
            </a:r>
            <a:r>
              <a:rPr lang="ar-DZ" b="1" dirty="0" smtClean="0"/>
              <a:t> </a:t>
            </a:r>
            <a:r>
              <a:rPr lang="ar-SA" b="1" dirty="0" smtClean="0"/>
              <a:t>ت</a:t>
            </a:r>
            <a:r>
              <a:rPr lang="ar-DZ" b="1" dirty="0" smtClean="0"/>
              <a:t>حصل</a:t>
            </a:r>
            <a:r>
              <a:rPr lang="ar-SA" b="1" dirty="0" smtClean="0"/>
              <a:t> الدولة </a:t>
            </a:r>
            <a:r>
              <a:rPr lang="ar-DZ" b="1" dirty="0" smtClean="0"/>
              <a:t>قيمة </a:t>
            </a:r>
            <a:r>
              <a:rPr lang="ar-SA" b="1" dirty="0" smtClean="0"/>
              <a:t>الرسم مقابل نفع </a:t>
            </a:r>
            <a:r>
              <a:rPr lang="ar-DZ" b="1" dirty="0" smtClean="0"/>
              <a:t>خاص </a:t>
            </a:r>
            <a:r>
              <a:rPr lang="ar-SA" b="1" dirty="0" smtClean="0"/>
              <a:t>يتحقق للممول</a:t>
            </a:r>
            <a:r>
              <a:rPr lang="ar-DZ" b="1" dirty="0" smtClean="0"/>
              <a:t>.</a:t>
            </a:r>
            <a:endParaRPr lang="fr-FR" b="1" dirty="0"/>
          </a:p>
        </p:txBody>
      </p:sp>
      <p:sp>
        <p:nvSpPr>
          <p:cNvPr id="4" name="Espace réservé du numéro de diapositive 3"/>
          <p:cNvSpPr>
            <a:spLocks noGrp="1"/>
          </p:cNvSpPr>
          <p:nvPr>
            <p:ph type="sldNum" sz="quarter" idx="12"/>
          </p:nvPr>
        </p:nvSpPr>
        <p:spPr/>
        <p:txBody>
          <a:bodyPr/>
          <a:lstStyle/>
          <a:p>
            <a:fld id="{FC9C25CD-EBF1-42A0-99BB-DE66FAE18107}" type="slidenum">
              <a:rPr lang="fr-FR" smtClean="0"/>
              <a:pPr/>
              <a:t>7</a:t>
            </a:fld>
            <a:endParaRPr lang="fr-F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500174"/>
            <a:ext cx="8229600" cy="4525963"/>
          </a:xfrm>
        </p:spPr>
        <p:txBody>
          <a:bodyPr>
            <a:noAutofit/>
          </a:bodyPr>
          <a:lstStyle/>
          <a:p>
            <a:pPr algn="r" rtl="1">
              <a:lnSpc>
                <a:spcPct val="110000"/>
              </a:lnSpc>
              <a:buNone/>
            </a:pPr>
            <a:r>
              <a:rPr lang="ar-DZ" b="1" dirty="0" smtClean="0"/>
              <a:t>ولكي تصبح الضريبة عادلة يجب أن تحقق المساواة في التضحية بين الممولين بجعل سعرها تصاعديا أي يزداد بازدياد الدخل. ونجد مبررا للتصاعد في سعر الضريبة في </a:t>
            </a:r>
            <a:r>
              <a:rPr lang="ar-DZ" b="1" dirty="0" smtClean="0">
                <a:solidFill>
                  <a:srgbClr val="0070C0"/>
                </a:solidFill>
              </a:rPr>
              <a:t>نظرية تناقص المنفعة</a:t>
            </a:r>
            <a:r>
              <a:rPr lang="ar-DZ" b="1" dirty="0" smtClean="0"/>
              <a:t>، حيث أن المنفعة الحدية للنقود تتناقص كلما زادت كميتها، فمنفعة الدينار عند الشخص صاحب الدخل البالغ 100 ألف دينار أقل من منفعة الدينار عند الشخص الذي يبلغ دخله 10000 دينار. كما يجد تصاعد الضريبة أحد مسوغاته في </a:t>
            </a:r>
            <a:r>
              <a:rPr lang="ar-DZ" b="1" dirty="0" smtClean="0">
                <a:solidFill>
                  <a:srgbClr val="0070C0"/>
                </a:solidFill>
              </a:rPr>
              <a:t>نظرية المقدرة </a:t>
            </a:r>
            <a:r>
              <a:rPr lang="ar-DZ" b="1" dirty="0" err="1" smtClean="0">
                <a:solidFill>
                  <a:srgbClr val="0070C0"/>
                </a:solidFill>
              </a:rPr>
              <a:t>التكليفية</a:t>
            </a:r>
            <a:r>
              <a:rPr lang="ar-DZ" b="1" dirty="0" smtClean="0"/>
              <a:t>، حيث أن القدرة المالية (المقدرة </a:t>
            </a:r>
            <a:r>
              <a:rPr lang="ar-DZ" b="1" dirty="0" err="1" smtClean="0"/>
              <a:t>التكليفية</a:t>
            </a:r>
            <a:r>
              <a:rPr lang="ar-DZ" b="1" dirty="0" smtClean="0"/>
              <a:t>) للغني أكبر من المقدرة </a:t>
            </a:r>
            <a:r>
              <a:rPr lang="ar-DZ" b="1" dirty="0" err="1" smtClean="0"/>
              <a:t>التكليفية</a:t>
            </a:r>
            <a:r>
              <a:rPr lang="ar-DZ" b="1" dirty="0" smtClean="0"/>
              <a:t> لمن هو أقل غنى.</a:t>
            </a:r>
            <a:endParaRPr lang="fr-FR" dirty="0"/>
          </a:p>
        </p:txBody>
      </p:sp>
      <p:sp>
        <p:nvSpPr>
          <p:cNvPr id="4" name="Espace réservé du pied de page 3"/>
          <p:cNvSpPr>
            <a:spLocks noGrp="1"/>
          </p:cNvSpPr>
          <p:nvPr>
            <p:ph type="ftr" sz="quarter" idx="11"/>
          </p:nvPr>
        </p:nvSpPr>
        <p:spPr/>
        <p:txBody>
          <a:bodyPr/>
          <a:lstStyle/>
          <a:p>
            <a:r>
              <a:rPr lang="ar-SA" smtClean="0"/>
              <a:t>ماهية الضرائب وتنظيمها الفني</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70</a:t>
            </a:fld>
            <a:endParaRPr lang="fr-F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3600" b="1" dirty="0" smtClean="0">
                <a:solidFill>
                  <a:srgbClr val="FF0000"/>
                </a:solidFill>
              </a:rPr>
              <a:t>2) النظريات التي تبرر حق الدولة في فرض الضرائب</a:t>
            </a:r>
            <a:endParaRPr lang="fr-FR" sz="3600" b="1" dirty="0">
              <a:solidFill>
                <a:srgbClr val="FF0000"/>
              </a:solidFill>
            </a:endParaRPr>
          </a:p>
        </p:txBody>
      </p:sp>
      <p:sp>
        <p:nvSpPr>
          <p:cNvPr id="3" name="Espace réservé du contenu 2"/>
          <p:cNvSpPr>
            <a:spLocks noGrp="1"/>
          </p:cNvSpPr>
          <p:nvPr>
            <p:ph idx="1"/>
          </p:nvPr>
        </p:nvSpPr>
        <p:spPr/>
        <p:txBody>
          <a:bodyPr>
            <a:noAutofit/>
          </a:bodyPr>
          <a:lstStyle/>
          <a:p>
            <a:pPr algn="r" rtl="1">
              <a:buNone/>
            </a:pPr>
            <a:r>
              <a:rPr lang="ar-DZ" b="1" dirty="0" smtClean="0"/>
              <a:t>على مر العصور توالت محاولات المفكرين لإيجاد التبرير الذي يضفي الشرعية والقبول لدى الأفراد لكي يمتثلوا لدفع الضرائب، وفيما يلي عرض لأهم النظريات:</a:t>
            </a:r>
          </a:p>
          <a:p>
            <a:pPr algn="r" rtl="1">
              <a:buNone/>
            </a:pPr>
            <a:r>
              <a:rPr lang="ar-DZ" sz="3600" b="1" dirty="0" smtClean="0">
                <a:solidFill>
                  <a:srgbClr val="FF0000"/>
                </a:solidFill>
              </a:rPr>
              <a:t>2-1- </a:t>
            </a:r>
            <a:r>
              <a:rPr lang="ar-SA" sz="3600" b="1" dirty="0" smtClean="0">
                <a:solidFill>
                  <a:srgbClr val="FF0000"/>
                </a:solidFill>
              </a:rPr>
              <a:t>نظرية العقد المال</a:t>
            </a:r>
            <a:r>
              <a:rPr lang="ar-DZ" sz="3600" b="1" dirty="0" smtClean="0">
                <a:solidFill>
                  <a:srgbClr val="FF0000"/>
                </a:solidFill>
              </a:rPr>
              <a:t>ي</a:t>
            </a:r>
            <a:endParaRPr lang="ar-SA" sz="3600" b="1" dirty="0" smtClean="0">
              <a:solidFill>
                <a:srgbClr val="FF0000"/>
              </a:solidFill>
            </a:endParaRPr>
          </a:p>
          <a:p>
            <a:pPr algn="r" rtl="1">
              <a:buNone/>
            </a:pPr>
            <a:r>
              <a:rPr lang="ar-DZ" b="1" dirty="0" smtClean="0"/>
              <a:t>يرى أنصارها أن الضريبة تدفع </a:t>
            </a:r>
            <a:r>
              <a:rPr lang="ar-SA" b="1" dirty="0" smtClean="0"/>
              <a:t>مقابل </a:t>
            </a:r>
            <a:r>
              <a:rPr lang="ar-DZ" b="1" dirty="0" smtClean="0"/>
              <a:t>النفع الذي يعود على الممولين </a:t>
            </a:r>
            <a:r>
              <a:rPr lang="ar-DZ" b="1" dirty="0" err="1" smtClean="0"/>
              <a:t>م</a:t>
            </a:r>
            <a:r>
              <a:rPr lang="ar-SA" b="1" dirty="0" smtClean="0"/>
              <a:t>ن </a:t>
            </a:r>
            <a:r>
              <a:rPr lang="ar-DZ" b="1" dirty="0" smtClean="0"/>
              <a:t>أداء </a:t>
            </a:r>
            <a:r>
              <a:rPr lang="ar-SA" b="1" dirty="0" smtClean="0"/>
              <a:t>الدولة </a:t>
            </a:r>
            <a:r>
              <a:rPr lang="ar-DZ" b="1" dirty="0" smtClean="0"/>
              <a:t>للمرافق العامة،</a:t>
            </a:r>
            <a:r>
              <a:rPr lang="ar-SA" b="1" dirty="0" smtClean="0"/>
              <a:t> </a:t>
            </a:r>
            <a:r>
              <a:rPr lang="ar-DZ" b="1" dirty="0" smtClean="0"/>
              <a:t>بموجب</a:t>
            </a:r>
            <a:r>
              <a:rPr lang="ar-SA" b="1" dirty="0" smtClean="0"/>
              <a:t> عقد </a:t>
            </a:r>
            <a:r>
              <a:rPr lang="ar-DZ" b="1" dirty="0" smtClean="0"/>
              <a:t>ضمني</a:t>
            </a:r>
            <a:r>
              <a:rPr lang="ar-SA" b="1" dirty="0" smtClean="0"/>
              <a:t> </a:t>
            </a:r>
            <a:r>
              <a:rPr lang="ar-DZ" b="1" dirty="0" smtClean="0"/>
              <a:t>م</a:t>
            </a:r>
            <a:r>
              <a:rPr lang="ar-SA" b="1" dirty="0" smtClean="0"/>
              <a:t>برم بين</a:t>
            </a:r>
            <a:r>
              <a:rPr lang="ar-DZ" b="1" dirty="0" smtClean="0"/>
              <a:t> </a:t>
            </a:r>
            <a:r>
              <a:rPr lang="ar-SA" b="1" dirty="0" smtClean="0"/>
              <a:t>الدولة والأفراد، </a:t>
            </a:r>
            <a:r>
              <a:rPr lang="ar-SA" b="1" dirty="0" err="1" smtClean="0"/>
              <a:t>و</a:t>
            </a:r>
            <a:r>
              <a:rPr lang="ar-DZ" b="1" dirty="0" smtClean="0"/>
              <a:t>هذه الفكرة هي تطبيق لنظرية العقد الاجتماعي التي جاءت لتبرر أساس قيام الدولة.</a:t>
            </a:r>
            <a:r>
              <a:rPr lang="ar-SA" b="1" dirty="0" smtClean="0"/>
              <a:t> وقد</a:t>
            </a:r>
            <a:r>
              <a:rPr lang="ar-DZ" b="1" dirty="0" smtClean="0"/>
              <a:t> ا</a:t>
            </a:r>
            <a:r>
              <a:rPr lang="ar-SA" b="1" dirty="0" smtClean="0"/>
              <a:t>نقسم </a:t>
            </a:r>
            <a:r>
              <a:rPr lang="ar-DZ" b="1" dirty="0" smtClean="0"/>
              <a:t>أصحاب </a:t>
            </a:r>
            <a:r>
              <a:rPr lang="ar-SA" b="1" dirty="0" err="1" smtClean="0"/>
              <a:t>هذ</a:t>
            </a:r>
            <a:r>
              <a:rPr lang="ar-DZ" b="1" dirty="0" smtClean="0"/>
              <a:t>ه</a:t>
            </a:r>
            <a:r>
              <a:rPr lang="ar-SA" b="1" dirty="0" smtClean="0"/>
              <a:t> </a:t>
            </a:r>
            <a:r>
              <a:rPr lang="ar-SA" b="1" dirty="0" err="1" smtClean="0"/>
              <a:t>ال</a:t>
            </a:r>
            <a:r>
              <a:rPr lang="ar-DZ" b="1" dirty="0" smtClean="0"/>
              <a:t>نظرية</a:t>
            </a:r>
            <a:r>
              <a:rPr lang="ar-SA" b="1" dirty="0" smtClean="0"/>
              <a:t> في تكييف العقد </a:t>
            </a:r>
            <a:r>
              <a:rPr lang="ar-DZ" b="1" dirty="0" smtClean="0"/>
              <a:t>المذكور </a:t>
            </a:r>
            <a:r>
              <a:rPr lang="ar-SA" b="1" dirty="0" smtClean="0"/>
              <a:t>بين اتجاهات ثلاث</a:t>
            </a:r>
            <a:r>
              <a:rPr lang="ar-DZ" b="1" dirty="0" smtClean="0"/>
              <a:t>:</a:t>
            </a:r>
            <a:endParaRPr lang="fr-FR" b="1" dirty="0"/>
          </a:p>
        </p:txBody>
      </p:sp>
      <p:sp>
        <p:nvSpPr>
          <p:cNvPr id="4" name="Espace réservé du numéro de diapositive 3"/>
          <p:cNvSpPr>
            <a:spLocks noGrp="1"/>
          </p:cNvSpPr>
          <p:nvPr>
            <p:ph type="sldNum" sz="quarter" idx="12"/>
          </p:nvPr>
        </p:nvSpPr>
        <p:spPr/>
        <p:txBody>
          <a:bodyPr/>
          <a:lstStyle/>
          <a:p>
            <a:fld id="{FC9C25CD-EBF1-42A0-99BB-DE66FAE18107}" type="slidenum">
              <a:rPr lang="fr-FR" smtClean="0"/>
              <a:pPr/>
              <a:t>8</a:t>
            </a:fld>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sz="3600" b="1" dirty="0" smtClean="0">
                <a:solidFill>
                  <a:srgbClr val="FF0000"/>
                </a:solidFill>
              </a:rPr>
              <a:t>أ) </a:t>
            </a:r>
            <a:r>
              <a:rPr lang="ar-SA" sz="3600" b="1" dirty="0" smtClean="0">
                <a:solidFill>
                  <a:srgbClr val="FF0000"/>
                </a:solidFill>
              </a:rPr>
              <a:t>الضريبة عقد إيجار أعمال (توريد خدمات)</a:t>
            </a:r>
            <a:endParaRPr lang="fr-FR" sz="3600" dirty="0">
              <a:solidFill>
                <a:srgbClr val="FF0000"/>
              </a:solidFill>
            </a:endParaRPr>
          </a:p>
        </p:txBody>
      </p:sp>
      <p:sp>
        <p:nvSpPr>
          <p:cNvPr id="3" name="Espace réservé du contenu 2"/>
          <p:cNvSpPr>
            <a:spLocks noGrp="1"/>
          </p:cNvSpPr>
          <p:nvPr>
            <p:ph idx="1"/>
          </p:nvPr>
        </p:nvSpPr>
        <p:spPr/>
        <p:txBody>
          <a:bodyPr>
            <a:normAutofit lnSpcReduction="10000"/>
          </a:bodyPr>
          <a:lstStyle/>
          <a:p>
            <a:pPr algn="r" rtl="1">
              <a:buNone/>
            </a:pPr>
            <a:r>
              <a:rPr lang="ar-SA" b="1" dirty="0" smtClean="0"/>
              <a:t>وهو أن الضريبة يدفعها الأفراد مقابل ما تقدمه لهم الدولة من أعمال</a:t>
            </a:r>
            <a:r>
              <a:rPr lang="ar-DZ" b="1" dirty="0" smtClean="0"/>
              <a:t> </a:t>
            </a:r>
            <a:r>
              <a:rPr lang="ar-SA" b="1" dirty="0" smtClean="0"/>
              <a:t>وخدمات</a:t>
            </a:r>
            <a:r>
              <a:rPr lang="ar-DZ" b="1" dirty="0" smtClean="0"/>
              <a:t>.</a:t>
            </a:r>
            <a:r>
              <a:rPr lang="ar-SA" b="1" dirty="0" smtClean="0"/>
              <a:t> ويترتب على هذا التكييف عدة نتائج</a:t>
            </a:r>
            <a:r>
              <a:rPr lang="ar-DZ" b="1" dirty="0" smtClean="0"/>
              <a:t>:</a:t>
            </a:r>
          </a:p>
          <a:p>
            <a:pPr algn="r" rtl="1"/>
            <a:r>
              <a:rPr lang="ar-SA" b="1" dirty="0" smtClean="0"/>
              <a:t>أن</a:t>
            </a:r>
            <a:r>
              <a:rPr lang="ar-DZ" b="1" dirty="0" smtClean="0"/>
              <a:t> تتناسب</a:t>
            </a:r>
            <a:r>
              <a:rPr lang="ar-SA" b="1" dirty="0" smtClean="0"/>
              <a:t> الضريبة</a:t>
            </a:r>
            <a:r>
              <a:rPr lang="ar-DZ" b="1" dirty="0" smtClean="0"/>
              <a:t> </a:t>
            </a:r>
            <a:r>
              <a:rPr lang="ar-SA" b="1" dirty="0" smtClean="0"/>
              <a:t>م</a:t>
            </a:r>
            <a:r>
              <a:rPr lang="ar-DZ" b="1" dirty="0" smtClean="0"/>
              <a:t>ع ما يعود على </a:t>
            </a:r>
            <a:r>
              <a:rPr lang="ar-DZ" b="1" dirty="0" err="1" smtClean="0"/>
              <a:t>ا</a:t>
            </a:r>
            <a:r>
              <a:rPr lang="ar-SA" b="1" dirty="0" smtClean="0"/>
              <a:t>ل</a:t>
            </a:r>
            <a:r>
              <a:rPr lang="ar-DZ" b="1" dirty="0" smtClean="0"/>
              <a:t>فرد من </a:t>
            </a:r>
            <a:r>
              <a:rPr lang="ar-SA" b="1" dirty="0" smtClean="0"/>
              <a:t>نفع </a:t>
            </a:r>
            <a:r>
              <a:rPr lang="ar-DZ" b="1" dirty="0" smtClean="0"/>
              <a:t>خاص لا مع مقدرته </a:t>
            </a:r>
            <a:r>
              <a:rPr lang="ar-DZ" b="1" dirty="0" err="1" smtClean="0"/>
              <a:t>التكليفية</a:t>
            </a:r>
            <a:r>
              <a:rPr lang="ar-DZ" b="1" dirty="0" smtClean="0"/>
              <a:t>.</a:t>
            </a:r>
          </a:p>
          <a:p>
            <a:pPr algn="r" rtl="1"/>
            <a:r>
              <a:rPr lang="ar-SA" b="1" dirty="0" smtClean="0"/>
              <a:t>أن تتوسع الدولة في فرض الرسوم والتضييق من</a:t>
            </a:r>
            <a:r>
              <a:rPr lang="ar-DZ" b="1" dirty="0" smtClean="0"/>
              <a:t> </a:t>
            </a:r>
            <a:r>
              <a:rPr lang="ar-SA" b="1" dirty="0" smtClean="0"/>
              <a:t>فرض الضرائب</a:t>
            </a:r>
            <a:r>
              <a:rPr lang="ar-DZ" b="1" dirty="0" smtClean="0"/>
              <a:t>، فعليها أن تتقاضى الرسوم من الذين يستفيدون مباشرة من بعض المرافق العامة لتغطية النفقات العامة اللازمة لإدارة هذه المرافق، ولا تلجأ إلى فرض الضرائب إلا لتمويل نفقات تقديم منافع غير قابلة للتجزئة.</a:t>
            </a:r>
            <a:endParaRPr lang="fr-FR" b="1" dirty="0"/>
          </a:p>
        </p:txBody>
      </p:sp>
      <p:sp>
        <p:nvSpPr>
          <p:cNvPr id="4" name="Espace réservé du numéro de diapositive 3"/>
          <p:cNvSpPr>
            <a:spLocks noGrp="1"/>
          </p:cNvSpPr>
          <p:nvPr>
            <p:ph type="sldNum" sz="quarter" idx="12"/>
          </p:nvPr>
        </p:nvSpPr>
        <p:spPr/>
        <p:txBody>
          <a:bodyPr/>
          <a:lstStyle/>
          <a:p>
            <a:fld id="{FC9C25CD-EBF1-42A0-99BB-DE66FAE18107}" type="slidenum">
              <a:rPr lang="fr-FR" smtClean="0"/>
              <a:pPr/>
              <a:t>9</a:t>
            </a:fld>
            <a:endParaRPr lang="fr-FR"/>
          </a:p>
        </p:txBody>
      </p:sp>
      <p:sp>
        <p:nvSpPr>
          <p:cNvPr id="5" name="Espace réservé du pied de page 4"/>
          <p:cNvSpPr>
            <a:spLocks noGrp="1"/>
          </p:cNvSpPr>
          <p:nvPr>
            <p:ph type="ftr" sz="quarter" idx="11"/>
          </p:nvPr>
        </p:nvSpPr>
        <p:spPr/>
        <p:txBody>
          <a:bodyPr/>
          <a:lstStyle/>
          <a:p>
            <a:r>
              <a:rPr lang="ar-SA" smtClean="0"/>
              <a:t>ماهية الضرائب وتنظيمها الفني</a:t>
            </a:r>
            <a:endParaRPr lang="fr-F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46467</TotalTime>
  <Words>5856</Words>
  <Application>Microsoft Office PowerPoint</Application>
  <PresentationFormat>Affichage à l'écran (4:3)</PresentationFormat>
  <Paragraphs>346</Paragraphs>
  <Slides>70</Slides>
  <Notes>0</Notes>
  <HiddenSlides>0</HiddenSlides>
  <MMClips>0</MMClips>
  <ScaleCrop>false</ScaleCrop>
  <HeadingPairs>
    <vt:vector size="4" baseType="variant">
      <vt:variant>
        <vt:lpstr>Thème</vt:lpstr>
      </vt:variant>
      <vt:variant>
        <vt:i4>1</vt:i4>
      </vt:variant>
      <vt:variant>
        <vt:lpstr>Titres des diapositives</vt:lpstr>
      </vt:variant>
      <vt:variant>
        <vt:i4>70</vt:i4>
      </vt:variant>
    </vt:vector>
  </HeadingPairs>
  <TitlesOfParts>
    <vt:vector size="71" baseType="lpstr">
      <vt:lpstr>Thème Office</vt:lpstr>
      <vt:lpstr>الفصل الرابع: ماهية الضرائب وتنظيمها الفني</vt:lpstr>
      <vt:lpstr>تمهيد</vt:lpstr>
      <vt:lpstr>أولا: ماهية الضريبة</vt:lpstr>
      <vt:lpstr>1-1- الضريبة تفرض وتجبى جبرا</vt:lpstr>
      <vt:lpstr>Diapositive 5</vt:lpstr>
      <vt:lpstr>1-3- غرض الضريبة تحقيق النفع العام</vt:lpstr>
      <vt:lpstr>1-4- الضريبة فريضة بلا مقابل خاص</vt:lpstr>
      <vt:lpstr>2) النظريات التي تبرر حق الدولة في فرض الضرائب</vt:lpstr>
      <vt:lpstr>أ) الضريبة عقد إيجار أعمال (توريد خدمات)</vt:lpstr>
      <vt:lpstr>Diapositive 10</vt:lpstr>
      <vt:lpstr>Diapositive 11</vt:lpstr>
      <vt:lpstr>ج) الضريبة عقد شركة إنتاج</vt:lpstr>
      <vt:lpstr>2-2- نظرية التضامن المالي</vt:lpstr>
      <vt:lpstr>Diapositive 14</vt:lpstr>
      <vt:lpstr>Diapositive 15</vt:lpstr>
      <vt:lpstr>3) القواعد الأساسية للضريبة</vt:lpstr>
      <vt:lpstr>Diapositive 17</vt:lpstr>
      <vt:lpstr>3-2- قاعدة اليقين</vt:lpstr>
      <vt:lpstr>Diapositive 19</vt:lpstr>
      <vt:lpstr>3-3- قاعدة الملائمة</vt:lpstr>
      <vt:lpstr>3-4- قاعدة الاقتصاد</vt:lpstr>
      <vt:lpstr>ثانيا: التنظيم الفني للضريبة</vt:lpstr>
      <vt:lpstr>1) اختيار وعاء الضريبة</vt:lpstr>
      <vt:lpstr>1-1- الضريبة على الأشخاص والضريبة على الأموال</vt:lpstr>
      <vt:lpstr>Diapositive 25</vt:lpstr>
      <vt:lpstr>Diapositive 26</vt:lpstr>
      <vt:lpstr>1-2- الضريبة الواحدة أم الضرائب المتعددة</vt:lpstr>
      <vt:lpstr>Diapositive 28</vt:lpstr>
      <vt:lpstr>Diapositive 29</vt:lpstr>
      <vt:lpstr>Diapositive 30</vt:lpstr>
      <vt:lpstr>1-3- الضرائب المباشرة والضرائب غير المباشرة</vt:lpstr>
      <vt:lpstr>Diapositive 32</vt:lpstr>
      <vt:lpstr>أ) معيار التفرقة بين الضرائب المباشرة والغير المباشرة</vt:lpstr>
      <vt:lpstr>Diapositive 34</vt:lpstr>
      <vt:lpstr>Diapositive 35</vt:lpstr>
      <vt:lpstr> معيار ثبات المادة الخاضعة للضريبة</vt:lpstr>
      <vt:lpstr>Diapositive 37</vt:lpstr>
      <vt:lpstr>ب) الموازنة بين الضرائب المباشرة وغير المباشرة</vt:lpstr>
      <vt:lpstr>Diapositive 39</vt:lpstr>
      <vt:lpstr>Diapositive 40</vt:lpstr>
      <vt:lpstr>Diapositive 41</vt:lpstr>
      <vt:lpstr> مزايا وعيوب الضرائب غير المباشرة</vt:lpstr>
      <vt:lpstr>Diapositive 43</vt:lpstr>
      <vt:lpstr>يؤخذ على الضرائب غير المباشرة ما يلي:</vt:lpstr>
      <vt:lpstr>Diapositive 45</vt:lpstr>
      <vt:lpstr>Diapositive 46</vt:lpstr>
      <vt:lpstr>Diapositive 47</vt:lpstr>
      <vt:lpstr>2-2- سعر الضريبة</vt:lpstr>
      <vt:lpstr>Diapositive 49</vt:lpstr>
      <vt:lpstr>2-1- طرق تحديد سعر الضريبة</vt:lpstr>
      <vt:lpstr>Diapositive 51</vt:lpstr>
      <vt:lpstr>Diapositive 52</vt:lpstr>
      <vt:lpstr>Diapositive 53</vt:lpstr>
      <vt:lpstr>Diapositive 54</vt:lpstr>
      <vt:lpstr>2-2- الصور الفنية للتصاعد الضريبي</vt:lpstr>
      <vt:lpstr>Diapositive 56</vt:lpstr>
      <vt:lpstr>ب) التصاعد بالشرائح </vt:lpstr>
      <vt:lpstr>Diapositive 58</vt:lpstr>
      <vt:lpstr>Diapositive 59</vt:lpstr>
      <vt:lpstr>3) تحقيق العدالة الضريبية</vt:lpstr>
      <vt:lpstr>Diapositive 61</vt:lpstr>
      <vt:lpstr>Diapositive 62</vt:lpstr>
      <vt:lpstr>Diapositive 63</vt:lpstr>
      <vt:lpstr>Diapositive 64</vt:lpstr>
      <vt:lpstr>Diapositive 65</vt:lpstr>
      <vt:lpstr>Diapositive 66</vt:lpstr>
      <vt:lpstr>Diapositive 67</vt:lpstr>
      <vt:lpstr>Diapositive 68</vt:lpstr>
      <vt:lpstr>Diapositive 69</vt:lpstr>
      <vt:lpstr>Diapositive 70</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الثالث: الإيرادات العامة</dc:title>
  <dc:creator>DELL</dc:creator>
  <cp:lastModifiedBy>DELL</cp:lastModifiedBy>
  <cp:revision>478</cp:revision>
  <dcterms:created xsi:type="dcterms:W3CDTF">2015-02-22T18:37:25Z</dcterms:created>
  <dcterms:modified xsi:type="dcterms:W3CDTF">2020-03-10T20:53:20Z</dcterms:modified>
</cp:coreProperties>
</file>