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sldIdLst>
    <p:sldId id="309" r:id="rId2"/>
    <p:sldId id="256" r:id="rId3"/>
    <p:sldId id="257" r:id="rId4"/>
    <p:sldId id="258" r:id="rId5"/>
    <p:sldId id="274" r:id="rId6"/>
    <p:sldId id="308" r:id="rId7"/>
    <p:sldId id="260" r:id="rId8"/>
    <p:sldId id="261" r:id="rId9"/>
    <p:sldId id="262" r:id="rId10"/>
    <p:sldId id="263" r:id="rId11"/>
    <p:sldId id="264" r:id="rId12"/>
    <p:sldId id="265" r:id="rId13"/>
    <p:sldId id="267" r:id="rId14"/>
    <p:sldId id="310" r:id="rId15"/>
    <p:sldId id="269" r:id="rId16"/>
    <p:sldId id="271" r:id="rId17"/>
    <p:sldId id="273" r:id="rId18"/>
    <p:sldId id="272" r:id="rId19"/>
    <p:sldId id="276" r:id="rId20"/>
    <p:sldId id="277"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88" autoAdjust="0"/>
    <p:restoredTop sz="94660"/>
  </p:normalViewPr>
  <p:slideViewPr>
    <p:cSldViewPr snapToGrid="0">
      <p:cViewPr>
        <p:scale>
          <a:sx n="66" d="100"/>
          <a:sy n="66" d="100"/>
        </p:scale>
        <p:origin x="978"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smtClean="0"/>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E76462DB-6CE6-4DE5-A42B-D287423DA9E3}" type="datetimeFigureOut">
              <a:rPr lang="fr-FR" smtClean="0"/>
              <a:t>13/11/2024</a:t>
            </a:fld>
            <a:endParaRPr lang="fr-FR"/>
          </a:p>
        </p:txBody>
      </p:sp>
      <p:sp>
        <p:nvSpPr>
          <p:cNvPr id="5" name="Footer Placeholder 4"/>
          <p:cNvSpPr>
            <a:spLocks noGrp="1"/>
          </p:cNvSpPr>
          <p:nvPr>
            <p:ph type="ftr" sz="quarter" idx="11"/>
          </p:nvPr>
        </p:nvSpPr>
        <p:spPr>
          <a:xfrm>
            <a:off x="2416500" y="329307"/>
            <a:ext cx="4973915" cy="309201"/>
          </a:xfrm>
        </p:spPr>
        <p:txBody>
          <a:bodyPr/>
          <a:lstStyle/>
          <a:p>
            <a:endParaRPr lang="fr-FR"/>
          </a:p>
        </p:txBody>
      </p:sp>
      <p:sp>
        <p:nvSpPr>
          <p:cNvPr id="6" name="Slide Number Placeholder 5"/>
          <p:cNvSpPr>
            <a:spLocks noGrp="1"/>
          </p:cNvSpPr>
          <p:nvPr>
            <p:ph type="sldNum" sz="quarter" idx="12"/>
          </p:nvPr>
        </p:nvSpPr>
        <p:spPr>
          <a:xfrm>
            <a:off x="1437664" y="798973"/>
            <a:ext cx="811019" cy="503578"/>
          </a:xfrm>
        </p:spPr>
        <p:txBody>
          <a:bodyPr/>
          <a:lstStyle/>
          <a:p>
            <a:fld id="{7D49A7C8-ECF4-474F-99C6-31FFA5346DED}" type="slidenum">
              <a:rPr lang="fr-FR" smtClean="0"/>
              <a:t>‹N°›</a:t>
            </a:fld>
            <a:endParaRPr lang="fr-F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71736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76462DB-6CE6-4DE5-A42B-D287423DA9E3}"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49A7C8-ECF4-474F-99C6-31FFA5346DED}" type="slidenum">
              <a:rPr lang="fr-FR" smtClean="0"/>
              <a:t>‹N°›</a:t>
            </a:fld>
            <a:endParaRPr lang="fr-F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73416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76462DB-6CE6-4DE5-A42B-D287423DA9E3}"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49A7C8-ECF4-474F-99C6-31FFA5346DED}" type="slidenum">
              <a:rPr lang="fr-FR" smtClean="0"/>
              <a:t>‹N°›</a:t>
            </a:fld>
            <a:endParaRPr lang="fr-F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76980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76462DB-6CE6-4DE5-A42B-D287423DA9E3}"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49A7C8-ECF4-474F-99C6-31FFA5346DED}" type="slidenum">
              <a:rPr lang="fr-FR" smtClean="0"/>
              <a:t>‹N°›</a:t>
            </a:fld>
            <a:endParaRPr lang="fr-F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19547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smtClean="0"/>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E76462DB-6CE6-4DE5-A42B-D287423DA9E3}"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49A7C8-ECF4-474F-99C6-31FFA5346DED}" type="slidenum">
              <a:rPr lang="fr-FR" smtClean="0"/>
              <a:t>‹N°›</a:t>
            </a:fld>
            <a:endParaRPr lang="fr-F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27925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76462DB-6CE6-4DE5-A42B-D287423DA9E3}" type="datetimeFigureOut">
              <a:rPr lang="fr-FR" smtClean="0"/>
              <a:t>13/11/2024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D49A7C8-ECF4-474F-99C6-31FFA5346DED}" type="slidenum">
              <a:rPr lang="fr-FR" smtClean="0"/>
              <a:t>‹N°›</a:t>
            </a:fld>
            <a:endParaRPr lang="fr-F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43957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E76462DB-6CE6-4DE5-A42B-D287423DA9E3}" type="datetimeFigureOut">
              <a:rPr lang="fr-FR" smtClean="0"/>
              <a:t>13/11/2024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D49A7C8-ECF4-474F-99C6-31FFA5346DED}" type="slidenum">
              <a:rPr lang="fr-FR" smtClean="0"/>
              <a:t>‹N°›</a:t>
            </a:fld>
            <a:endParaRPr lang="fr-F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91148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E76462DB-6CE6-4DE5-A42B-D287423DA9E3}" type="datetimeFigureOut">
              <a:rPr lang="fr-FR" smtClean="0"/>
              <a:t>13/11/2024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D49A7C8-ECF4-474F-99C6-31FFA5346DED}" type="slidenum">
              <a:rPr lang="fr-FR" smtClean="0"/>
              <a:t>‹N°›</a:t>
            </a:fld>
            <a:endParaRPr lang="fr-F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14268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6462DB-6CE6-4DE5-A42B-D287423DA9E3}" type="datetimeFigureOut">
              <a:rPr lang="fr-FR" smtClean="0"/>
              <a:t>13/11/2024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D49A7C8-ECF4-474F-99C6-31FFA5346DED}" type="slidenum">
              <a:rPr lang="fr-FR" smtClean="0"/>
              <a:t>‹N°›</a:t>
            </a:fld>
            <a:endParaRPr lang="fr-FR"/>
          </a:p>
        </p:txBody>
      </p:sp>
    </p:spTree>
    <p:extLst>
      <p:ext uri="{BB962C8B-B14F-4D97-AF65-F5344CB8AC3E}">
        <p14:creationId xmlns:p14="http://schemas.microsoft.com/office/powerpoint/2010/main" val="398326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smtClean="0"/>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E76462DB-6CE6-4DE5-A42B-D287423DA9E3}" type="datetimeFigureOut">
              <a:rPr lang="fr-FR" smtClean="0"/>
              <a:t>13/11/2024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D49A7C8-ECF4-474F-99C6-31FFA5346DED}" type="slidenum">
              <a:rPr lang="fr-FR" smtClean="0"/>
              <a:t>‹N°›</a:t>
            </a:fld>
            <a:endParaRPr lang="fr-F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05421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E76462DB-6CE6-4DE5-A42B-D287423DA9E3}" type="datetimeFigureOut">
              <a:rPr lang="fr-FR" smtClean="0"/>
              <a:t>13/11/2024</a:t>
            </a:fld>
            <a:endParaRPr lang="fr-FR"/>
          </a:p>
        </p:txBody>
      </p:sp>
      <p:sp>
        <p:nvSpPr>
          <p:cNvPr id="6" name="Footer Placeholder 5"/>
          <p:cNvSpPr>
            <a:spLocks noGrp="1"/>
          </p:cNvSpPr>
          <p:nvPr>
            <p:ph type="ftr" sz="quarter" idx="11"/>
          </p:nvPr>
        </p:nvSpPr>
        <p:spPr>
          <a:xfrm>
            <a:off x="1447382" y="318640"/>
            <a:ext cx="5541004" cy="320931"/>
          </a:xfrm>
        </p:spPr>
        <p:txBody>
          <a:bodyPr/>
          <a:lstStyle/>
          <a:p>
            <a:endParaRPr lang="fr-FR"/>
          </a:p>
        </p:txBody>
      </p:sp>
      <p:sp>
        <p:nvSpPr>
          <p:cNvPr id="7" name="Slide Number Placeholder 6"/>
          <p:cNvSpPr>
            <a:spLocks noGrp="1"/>
          </p:cNvSpPr>
          <p:nvPr>
            <p:ph type="sldNum" sz="quarter" idx="12"/>
          </p:nvPr>
        </p:nvSpPr>
        <p:spPr/>
        <p:txBody>
          <a:bodyPr/>
          <a:lstStyle/>
          <a:p>
            <a:fld id="{7D49A7C8-ECF4-474F-99C6-31FFA5346DED}" type="slidenum">
              <a:rPr lang="fr-FR" smtClean="0"/>
              <a:t>‹N°›</a:t>
            </a:fld>
            <a:endParaRPr lang="fr-F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82281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76462DB-6CE6-4DE5-A42B-D287423DA9E3}" type="datetimeFigureOut">
              <a:rPr lang="fr-FR" smtClean="0"/>
              <a:t>13/11/2024</a:t>
            </a:fld>
            <a:endParaRPr lang="fr-F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D49A7C8-ECF4-474F-99C6-31FFA5346DED}" type="slidenum">
              <a:rPr lang="fr-FR" smtClean="0"/>
              <a:t>‹N°›</a:t>
            </a:fld>
            <a:endParaRPr lang="fr-F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5663006"/>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audio" Target="../media/audio1.wav"/></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Tree>
    <p:extLst>
      <p:ext uri="{BB962C8B-B14F-4D97-AF65-F5344CB8AC3E}">
        <p14:creationId xmlns:p14="http://schemas.microsoft.com/office/powerpoint/2010/main" val="3847453098"/>
      </p:ext>
    </p:extLst>
  </p:cSld>
  <p:clrMapOvr>
    <a:masterClrMapping/>
  </p:clrMapOvr>
  <mc:AlternateContent xmlns:mc="http://schemas.openxmlformats.org/markup-compatibility/2006" xmlns:p14="http://schemas.microsoft.com/office/powerpoint/2010/main">
    <mc:Choice Requires="p14">
      <p:transition p14:dur="10">
        <p:sndAc>
          <p:stSnd>
            <p:snd r:embed="rId2" name="chimes.wav"/>
          </p:stSnd>
        </p:sndAc>
      </p:transition>
    </mc:Choice>
    <mc:Fallback xmlns="">
      <p:transition>
        <p:sndAc>
          <p:stSnd>
            <p:snd r:embed="rId4" name="chimes.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2000" cy="6858000"/>
          </a:xfrm>
        </p:spPr>
        <p:txBody>
          <a:bodyPr/>
          <a:lstStyle/>
          <a:p>
            <a:pPr algn="r" rtl="1"/>
            <a:r>
              <a:rPr lang="fr-FR" dirty="0" smtClean="0"/>
              <a:t>     </a:t>
            </a:r>
            <a:endParaRPr lang="fr-FR" dirty="0"/>
          </a:p>
        </p:txBody>
      </p:sp>
      <p:sp>
        <p:nvSpPr>
          <p:cNvPr id="3" name="Cloud 2"/>
          <p:cNvSpPr/>
          <p:nvPr/>
        </p:nvSpPr>
        <p:spPr>
          <a:xfrm>
            <a:off x="9015211" y="1544361"/>
            <a:ext cx="2395471" cy="2563907"/>
          </a:xfrm>
          <a:prstGeom prst="cloud">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sz="4000" b="1" dirty="0" smtClean="0">
                <a:solidFill>
                  <a:schemeClr val="tx1"/>
                </a:solidFill>
              </a:rPr>
              <a:t>كتاب الفتوح </a:t>
            </a:r>
            <a:endParaRPr lang="fr-FR" sz="4000" b="1" dirty="0">
              <a:solidFill>
                <a:schemeClr val="tx1"/>
              </a:solidFill>
            </a:endParaRPr>
          </a:p>
        </p:txBody>
      </p:sp>
      <p:sp>
        <p:nvSpPr>
          <p:cNvPr id="4" name="Rounded Rectangle 3"/>
          <p:cNvSpPr/>
          <p:nvPr/>
        </p:nvSpPr>
        <p:spPr>
          <a:xfrm>
            <a:off x="1562637" y="708338"/>
            <a:ext cx="5743977" cy="531363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rtl="1"/>
            <a:r>
              <a:rPr lang="ar-DZ" sz="3200" b="1" dirty="0" smtClean="0"/>
              <a:t>كتاب الفتوح لابي محمد احمد بن اعثم الكوفي الاخباري , و عنوان الكتاب خادع نوعا ما , في حين يتوقع القارئ كتاب متخصص في الفتوح فان الكتاب اقرب الى التواريخ العامة , اذ يتناول التاريخ الاسلامي من ابتداء السقيفة الى خلافة المعتصم . </a:t>
            </a:r>
            <a:endParaRPr lang="fr-FR" sz="3200" b="1" dirty="0"/>
          </a:p>
        </p:txBody>
      </p:sp>
      <p:cxnSp>
        <p:nvCxnSpPr>
          <p:cNvPr id="6" name="Connecteur en arc 5"/>
          <p:cNvCxnSpPr>
            <a:stCxn id="3" idx="2"/>
            <a:endCxn id="4" idx="3"/>
          </p:cNvCxnSpPr>
          <p:nvPr/>
        </p:nvCxnSpPr>
        <p:spPr>
          <a:xfrm rot="10800000" flipV="1">
            <a:off x="7306615" y="2826314"/>
            <a:ext cx="1716027" cy="538843"/>
          </a:xfrm>
          <a:prstGeom prst="curvedConnector3">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69788655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2000" cy="6858000"/>
          </a:xfrm>
        </p:spPr>
        <p:txBody>
          <a:bodyPr/>
          <a:lstStyle/>
          <a:p>
            <a:pPr algn="r" rtl="1"/>
            <a:r>
              <a:rPr lang="ar-DZ" dirty="0" smtClean="0"/>
              <a:t>   </a:t>
            </a:r>
            <a:endParaRPr lang="fr-FR" dirty="0"/>
          </a:p>
        </p:txBody>
      </p:sp>
      <p:sp>
        <p:nvSpPr>
          <p:cNvPr id="3" name="Cloud 2"/>
          <p:cNvSpPr/>
          <p:nvPr/>
        </p:nvSpPr>
        <p:spPr>
          <a:xfrm>
            <a:off x="8300617" y="1410789"/>
            <a:ext cx="2691684" cy="1985554"/>
          </a:xfrm>
          <a:prstGeom prst="cloud">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sz="3200" b="1" i="1" dirty="0" smtClean="0">
                <a:solidFill>
                  <a:schemeClr val="tx1"/>
                </a:solidFill>
              </a:rPr>
              <a:t>اخبار المجموعة </a:t>
            </a:r>
            <a:endParaRPr lang="fr-FR" sz="3200" b="1" i="1" dirty="0">
              <a:solidFill>
                <a:schemeClr val="tx1"/>
              </a:solidFill>
            </a:endParaRPr>
          </a:p>
        </p:txBody>
      </p:sp>
      <p:sp>
        <p:nvSpPr>
          <p:cNvPr id="4" name="Rounded Rectangle 3"/>
          <p:cNvSpPr/>
          <p:nvPr/>
        </p:nvSpPr>
        <p:spPr>
          <a:xfrm>
            <a:off x="1410789" y="483326"/>
            <a:ext cx="5264699" cy="485938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rtl="1"/>
            <a:r>
              <a:rPr lang="ar-DZ" sz="3600" b="1" dirty="0" smtClean="0"/>
              <a:t>الكتاب يبدا بتاريخ فتوح الاندلس و ينهيه بعهد الخليفة الاموي عبد الرحمان بن محمد الناصر , و يتناول الحروب التي جرت في عهد الامراء الامويين في الاندلس ضد مخالفيهم و ضد الاسبان </a:t>
            </a:r>
            <a:r>
              <a:rPr lang="ar-DZ" sz="2400" b="1" dirty="0" smtClean="0"/>
              <a:t>. </a:t>
            </a:r>
            <a:endParaRPr lang="fr-FR" sz="2400" b="1" dirty="0"/>
          </a:p>
        </p:txBody>
      </p:sp>
      <p:cxnSp>
        <p:nvCxnSpPr>
          <p:cNvPr id="6" name="Connecteur en arc 5"/>
          <p:cNvCxnSpPr>
            <a:stCxn id="3" idx="2"/>
            <a:endCxn id="4" idx="3"/>
          </p:cNvCxnSpPr>
          <p:nvPr/>
        </p:nvCxnSpPr>
        <p:spPr>
          <a:xfrm rot="10800000" flipV="1">
            <a:off x="6675488" y="2403566"/>
            <a:ext cx="1633478" cy="509452"/>
          </a:xfrm>
          <a:prstGeom prst="curvedConnector3">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47127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2000" cy="6858000"/>
          </a:xfrm>
        </p:spPr>
        <p:txBody>
          <a:bodyPr/>
          <a:lstStyle/>
          <a:p>
            <a:pPr algn="r" rtl="1"/>
            <a:r>
              <a:rPr lang="ar-DZ" dirty="0" smtClean="0"/>
              <a:t>                                                                                           </a:t>
            </a:r>
            <a:endParaRPr lang="fr-FR" dirty="0"/>
          </a:p>
        </p:txBody>
      </p:sp>
      <p:sp>
        <p:nvSpPr>
          <p:cNvPr id="4" name="Rounded Rectangle 3"/>
          <p:cNvSpPr/>
          <p:nvPr/>
        </p:nvSpPr>
        <p:spPr>
          <a:xfrm>
            <a:off x="6096001" y="185908"/>
            <a:ext cx="5738192" cy="980661"/>
          </a:xfrm>
          <a:prstGeom prst="round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2"/>
          </a:lnRef>
          <a:fillRef idx="2">
            <a:schemeClr val="accent2"/>
          </a:fillRef>
          <a:effectRef idx="1">
            <a:schemeClr val="accent2"/>
          </a:effectRef>
          <a:fontRef idx="minor">
            <a:schemeClr val="dk1"/>
          </a:fontRef>
        </p:style>
        <p:txBody>
          <a:bodyPr rtlCol="0" anchor="ctr"/>
          <a:lstStyle/>
          <a:p>
            <a:pPr algn="r" rtl="1"/>
            <a:r>
              <a:rPr lang="ar-DZ" sz="2400" b="1" i="1" dirty="0" smtClean="0"/>
              <a:t>المبحث الثالث : اهمية كتب الفتوح بالنسبة لدارس التاريخ الاسلامي </a:t>
            </a:r>
            <a:endParaRPr lang="fr-FR" sz="2400" b="1" i="1" dirty="0"/>
          </a:p>
        </p:txBody>
      </p:sp>
      <p:sp>
        <p:nvSpPr>
          <p:cNvPr id="5" name="Rounded Rectangle 4"/>
          <p:cNvSpPr/>
          <p:nvPr/>
        </p:nvSpPr>
        <p:spPr>
          <a:xfrm>
            <a:off x="967788" y="1352477"/>
            <a:ext cx="10469217" cy="5254487"/>
          </a:xfrm>
          <a:prstGeom prst="roundRect">
            <a:avLst/>
          </a:prstGeom>
          <a:scene3d>
            <a:camera prst="obliqueBottomRight"/>
            <a:lightRig rig="threePt" dir="t"/>
          </a:scene3d>
        </p:spPr>
        <p:style>
          <a:lnRef idx="1">
            <a:schemeClr val="accent2"/>
          </a:lnRef>
          <a:fillRef idx="2">
            <a:schemeClr val="accent2"/>
          </a:fillRef>
          <a:effectRef idx="1">
            <a:schemeClr val="accent2"/>
          </a:effectRef>
          <a:fontRef idx="minor">
            <a:schemeClr val="dk1"/>
          </a:fontRef>
        </p:style>
        <p:txBody>
          <a:bodyPr rtlCol="0" anchor="ctr"/>
          <a:lstStyle/>
          <a:p>
            <a:pPr algn="r" rtl="1"/>
            <a:r>
              <a:rPr lang="ar-DZ" sz="2800" b="1" dirty="0" smtClean="0"/>
              <a:t>تتعدد اهمية كتب الفتوح لعل ابرزها يظهر في الكم الهائل من المعلومات المنوعة و الدقيقة التي تحتوي على كتب الفتوح , و ما يجعل لهذه المعلومات اهمية فعلية انها تاتي متسلسلة و مترابطة بحيث لا نشعر بانقطاع الاحداث بسبب التزام المؤلف بالتسلسل الزمني كما هو الحال في كتب التاريخ العام التي التزمت بالترتيب الزمني للاحداث.</a:t>
            </a:r>
          </a:p>
          <a:p>
            <a:pPr algn="r" rtl="1"/>
            <a:r>
              <a:rPr lang="ar-DZ" sz="2800" b="1" dirty="0" smtClean="0"/>
              <a:t>و تعني بعض كتب الفتوح عناية خاصة بمعلومات و لا توجد في المصادر التاريخية الاخرى كالشؤون الادارية و الاقتصادية, و العمال المحليين الاوائلو الاقطاعات و الخراج و الجزية و ذلك كله في تسلسل زمني تغلب عليه الدقة بحيث تسهل الرجوع اليه.</a:t>
            </a:r>
          </a:p>
          <a:p>
            <a:pPr algn="r" rtl="1"/>
            <a:r>
              <a:rPr lang="ar-DZ" sz="2800" b="1" dirty="0" smtClean="0"/>
              <a:t>و فضلا عن ذلك فان كتب الفتوح تعد اساس في دراسة التنظيمات العسكرية و تطورها في الجيوش الاسلامية.</a:t>
            </a:r>
          </a:p>
        </p:txBody>
      </p:sp>
    </p:spTree>
    <p:extLst>
      <p:ext uri="{BB962C8B-B14F-4D97-AF65-F5344CB8AC3E}">
        <p14:creationId xmlns:p14="http://schemas.microsoft.com/office/powerpoint/2010/main" val="1243878229"/>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2000" cy="6858000"/>
          </a:xfrm>
        </p:spPr>
        <p:txBody>
          <a:bodyPr/>
          <a:lstStyle/>
          <a:p>
            <a:pPr algn="r" rtl="1"/>
            <a:r>
              <a:rPr lang="ar-DZ" dirty="0" smtClean="0"/>
              <a:t>       </a:t>
            </a:r>
            <a:endParaRPr lang="fr-FR" dirty="0"/>
          </a:p>
        </p:txBody>
      </p:sp>
      <p:sp>
        <p:nvSpPr>
          <p:cNvPr id="4" name="Cloud 3"/>
          <p:cNvSpPr/>
          <p:nvPr/>
        </p:nvSpPr>
        <p:spPr>
          <a:xfrm>
            <a:off x="6531428" y="128236"/>
            <a:ext cx="5438931" cy="2275330"/>
          </a:xfrm>
          <a:prstGeom prst="cloud">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sz="4000" b="1" i="1" dirty="0" smtClean="0">
                <a:solidFill>
                  <a:schemeClr val="tx1"/>
                </a:solidFill>
              </a:rPr>
              <a:t>الفصل التطبيقي: </a:t>
            </a:r>
            <a:endParaRPr lang="fr-FR" sz="4000" b="1" i="1" dirty="0">
              <a:solidFill>
                <a:schemeClr val="tx1"/>
              </a:solidFill>
            </a:endParaRPr>
          </a:p>
        </p:txBody>
      </p:sp>
      <p:sp>
        <p:nvSpPr>
          <p:cNvPr id="3" name="Parchemin vertical 2"/>
          <p:cNvSpPr/>
          <p:nvPr/>
        </p:nvSpPr>
        <p:spPr>
          <a:xfrm>
            <a:off x="2011680" y="1933303"/>
            <a:ext cx="4519748" cy="4023360"/>
          </a:xfrm>
          <a:prstGeom prst="verticalScroll">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sz="5400" b="1" dirty="0"/>
              <a:t>كتاب البلاذري كنموذج</a:t>
            </a:r>
          </a:p>
        </p:txBody>
      </p:sp>
    </p:spTree>
    <p:extLst>
      <p:ext uri="{BB962C8B-B14F-4D97-AF65-F5344CB8AC3E}">
        <p14:creationId xmlns:p14="http://schemas.microsoft.com/office/powerpoint/2010/main" val="31578890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3.95833E-6 -7.40741E-7 L 0.06706 0.04005 C 0.08099 0.04907 0.10196 0.05394 0.12396 0.05394 C 0.14896 0.05394 0.16901 0.04907 0.18295 0.04005 L 0.25 -7.40741E-7 " pathEditMode="relative" rAng="0" ptsTypes="AAAAA">
                                      <p:cBhvr>
                                        <p:cTn id="6" dur="2000" fill="hold"/>
                                        <p:tgtEl>
                                          <p:spTgt spid="4"/>
                                        </p:tgtEl>
                                        <p:attrNameLst>
                                          <p:attrName>ppt_x</p:attrName>
                                          <p:attrName>ppt_y</p:attrName>
                                        </p:attrNameLst>
                                      </p:cBhvr>
                                      <p:rCtr x="12500" y="26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9247" y="378823"/>
            <a:ext cx="7615644" cy="5917473"/>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obliqueTopLeft"/>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420371296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2"/>
                                        </p:tgtEl>
                                        <p:attrNameLst>
                                          <p:attrName>ppt_w</p:attrName>
                                        </p:attrNameLst>
                                      </p:cBhvr>
                                      <p:tavLst>
                                        <p:tav tm="0">
                                          <p:val>
                                            <p:strVal val="ppt_w"/>
                                          </p:val>
                                        </p:tav>
                                        <p:tav tm="100000">
                                          <p:val>
                                            <p:fltVal val="0"/>
                                          </p:val>
                                        </p:tav>
                                      </p:tavLst>
                                    </p:anim>
                                    <p:anim calcmode="lin" valueType="num">
                                      <p:cBhvr>
                                        <p:cTn id="7" dur="1000"/>
                                        <p:tgtEl>
                                          <p:spTgt spid="2"/>
                                        </p:tgtEl>
                                        <p:attrNameLst>
                                          <p:attrName>ppt_h</p:attrName>
                                        </p:attrNameLst>
                                      </p:cBhvr>
                                      <p:tavLst>
                                        <p:tav tm="0">
                                          <p:val>
                                            <p:strVal val="ppt_h"/>
                                          </p:val>
                                        </p:tav>
                                        <p:tav tm="100000">
                                          <p:val>
                                            <p:fltVal val="0"/>
                                          </p:val>
                                        </p:tav>
                                      </p:tavLst>
                                    </p:anim>
                                    <p:anim calcmode="lin" valueType="num">
                                      <p:cBhvr>
                                        <p:cTn id="8" dur="1000"/>
                                        <p:tgtEl>
                                          <p:spTgt spid="2"/>
                                        </p:tgtEl>
                                        <p:attrNameLst>
                                          <p:attrName>style.rotation</p:attrName>
                                        </p:attrNameLst>
                                      </p:cBhvr>
                                      <p:tavLst>
                                        <p:tav tm="0">
                                          <p:val>
                                            <p:fltVal val="0"/>
                                          </p:val>
                                        </p:tav>
                                        <p:tav tm="100000">
                                          <p:val>
                                            <p:fltVal val="90"/>
                                          </p:val>
                                        </p:tav>
                                      </p:tavLst>
                                    </p:anim>
                                    <p:animEffect transition="out" filter="fade">
                                      <p:cBhvr>
                                        <p:cTn id="9" dur="1000"/>
                                        <p:tgtEl>
                                          <p:spTgt spid="2"/>
                                        </p:tgtEl>
                                      </p:cBhvr>
                                    </p:animEffect>
                                    <p:set>
                                      <p:cBhvr>
                                        <p:cTn id="10"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2000" cy="6858000"/>
          </a:xfrm>
        </p:spPr>
        <p:txBody>
          <a:bodyPr/>
          <a:lstStyle/>
          <a:p>
            <a:r>
              <a:rPr lang="ar-DZ" dirty="0" smtClean="0"/>
              <a:t>     </a:t>
            </a:r>
            <a:endParaRPr lang="fr-FR" dirty="0"/>
          </a:p>
        </p:txBody>
      </p:sp>
      <p:sp>
        <p:nvSpPr>
          <p:cNvPr id="4" name="Rounded Rectangle 3"/>
          <p:cNvSpPr/>
          <p:nvPr/>
        </p:nvSpPr>
        <p:spPr>
          <a:xfrm>
            <a:off x="6152606" y="96592"/>
            <a:ext cx="5801748" cy="96149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rtl="1"/>
            <a:r>
              <a:rPr lang="ar-DZ" sz="2800" b="1" i="1" dirty="0" smtClean="0">
                <a:solidFill>
                  <a:schemeClr val="tx2"/>
                </a:solidFill>
              </a:rPr>
              <a:t>المبحث الاول : التعريف بالكتاب فتوح البلدان للبلاذري : </a:t>
            </a:r>
            <a:endParaRPr lang="fr-FR" sz="2800" b="1" i="1" dirty="0">
              <a:solidFill>
                <a:schemeClr val="tx2"/>
              </a:solidFill>
            </a:endParaRPr>
          </a:p>
        </p:txBody>
      </p:sp>
      <p:sp>
        <p:nvSpPr>
          <p:cNvPr id="5" name="Rounded Rectangle 4"/>
          <p:cNvSpPr/>
          <p:nvPr/>
        </p:nvSpPr>
        <p:spPr>
          <a:xfrm>
            <a:off x="1114022" y="1390919"/>
            <a:ext cx="10522039" cy="461799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0" anchor="ctr"/>
          <a:lstStyle/>
          <a:p>
            <a:pPr algn="r" rtl="1"/>
            <a:r>
              <a:rPr lang="ar-DZ" sz="3200" b="1" dirty="0" smtClean="0"/>
              <a:t>و هو اول كتاب شامل في الفتوحات الاسلامية ,و قد استقى معلوماته عن البلدان من خلال زيارته للامصار و من كبار المؤرخين ,و على الرغم من اعتماده على الاسناد في روياته الا ان اخباره تتميز بملاحظاته الشخصية وهذا يفسر السبب في ان كتابه يعرض صورة متزنة منسقة للاحداث,تجنب فيه ايراد روايات متعددة متضاربة حول الحادث.</a:t>
            </a:r>
          </a:p>
          <a:p>
            <a:pPr algn="r" rtl="1"/>
            <a:r>
              <a:rPr lang="ar-DZ" sz="3200" b="1" dirty="0" smtClean="0"/>
              <a:t>ونعثر في هذا الكتاب على حقائق تاريخية دقيقة يتعذر العثور عليها في كتاب اخر خصوصا فيما يخص وصف مدن العراق القديمة التي محيت اثارها.</a:t>
            </a:r>
          </a:p>
        </p:txBody>
      </p:sp>
    </p:spTree>
    <p:extLst>
      <p:ext uri="{BB962C8B-B14F-4D97-AF65-F5344CB8AC3E}">
        <p14:creationId xmlns:p14="http://schemas.microsoft.com/office/powerpoint/2010/main" val="383614934"/>
      </p:ext>
    </p:extLst>
  </p:cSld>
  <p:clrMapOvr>
    <a:masterClrMapping/>
  </p:clrMapOvr>
  <p:transition spd="slow">
    <p:wheel spokes="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2000" cy="6858000"/>
          </a:xfrm>
        </p:spPr>
        <p:txBody>
          <a:bodyPr/>
          <a:lstStyle/>
          <a:p>
            <a:r>
              <a:rPr lang="ar-DZ" dirty="0" smtClean="0"/>
              <a:t>        </a:t>
            </a:r>
            <a:endParaRPr lang="fr-FR" dirty="0"/>
          </a:p>
        </p:txBody>
      </p:sp>
      <p:sp>
        <p:nvSpPr>
          <p:cNvPr id="3" name="Rounded Rectangle 2"/>
          <p:cNvSpPr/>
          <p:nvPr/>
        </p:nvSpPr>
        <p:spPr>
          <a:xfrm>
            <a:off x="6675120" y="118303"/>
            <a:ext cx="5315111" cy="86141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800" b="1" i="1" dirty="0" smtClean="0">
                <a:solidFill>
                  <a:schemeClr val="tx1"/>
                </a:solidFill>
              </a:rPr>
              <a:t>المبحث الثاني : التعريف بصاحب الكتاب </a:t>
            </a:r>
            <a:endParaRPr lang="fr-FR" sz="2800" b="1" i="1" dirty="0">
              <a:solidFill>
                <a:schemeClr val="tx1"/>
              </a:solidFill>
            </a:endParaRPr>
          </a:p>
        </p:txBody>
      </p:sp>
      <p:sp>
        <p:nvSpPr>
          <p:cNvPr id="4" name="Rounded Rectangle 3"/>
          <p:cNvSpPr/>
          <p:nvPr/>
        </p:nvSpPr>
        <p:spPr>
          <a:xfrm>
            <a:off x="782116" y="1906533"/>
            <a:ext cx="10959921" cy="4024648"/>
          </a:xfrm>
          <a:prstGeom prst="roundRect">
            <a:avLst/>
          </a:prstGeom>
          <a:effectLst>
            <a:innerShdw blurRad="63500" dist="50800" dir="16200000">
              <a:prstClr val="black">
                <a:alpha val="50000"/>
              </a:prstClr>
            </a:innerShdw>
          </a:effectLst>
        </p:spPr>
        <p:style>
          <a:lnRef idx="1">
            <a:schemeClr val="accent2"/>
          </a:lnRef>
          <a:fillRef idx="2">
            <a:schemeClr val="accent2"/>
          </a:fillRef>
          <a:effectRef idx="1">
            <a:schemeClr val="accent2"/>
          </a:effectRef>
          <a:fontRef idx="minor">
            <a:schemeClr val="dk1"/>
          </a:fontRef>
        </p:style>
        <p:txBody>
          <a:bodyPr rtlCol="0" anchor="ctr"/>
          <a:lstStyle/>
          <a:p>
            <a:pPr algn="r" rtl="1"/>
            <a:r>
              <a:rPr lang="ar-DZ" sz="3200" b="1" dirty="0" smtClean="0"/>
              <a:t>هو احمد بن يحيى بن جابر بن داود, ابو الحسن و يقال ابو جعفر و يقال ابو بكر البغدادي البلاذري الكاتب , و كان جده جابر يكتب للخصيب صاحب مصر , و هو من اهل بغداد .</a:t>
            </a:r>
          </a:p>
          <a:p>
            <a:pPr algn="r" rtl="1"/>
            <a:r>
              <a:rPr lang="ar-DZ" sz="3200" b="1" dirty="0" smtClean="0"/>
              <a:t>و سوس اخر ايامه فشد بالمارستان , و مات فيه و كان سبب وسوسته انه شرب ثمر البلاذر , على غير معرفة فلحقه ما لحقه , و يرجع ان الذي شرب البلاذر هو جده لان الخبر الذي ينقله يتحدث عن جابر بن داود .</a:t>
            </a:r>
          </a:p>
          <a:p>
            <a:pPr algn="r" rtl="1"/>
            <a:r>
              <a:rPr lang="ar-DZ" sz="3200" b="1" dirty="0" smtClean="0"/>
              <a:t>و مات في ايام المعتمد , او في اخرها و ربما ادرك اول ايام المعتضد .</a:t>
            </a:r>
            <a:endParaRPr lang="fr-FR" sz="3200" b="1" dirty="0"/>
          </a:p>
        </p:txBody>
      </p:sp>
    </p:spTree>
    <p:extLst>
      <p:ext uri="{BB962C8B-B14F-4D97-AF65-F5344CB8AC3E}">
        <p14:creationId xmlns:p14="http://schemas.microsoft.com/office/powerpoint/2010/main" val="2075238716"/>
      </p:ext>
    </p:extLst>
  </p:cSld>
  <p:clrMapOvr>
    <a:masterClrMapping/>
  </p:clrMapOvr>
  <mc:AlternateContent xmlns:mc="http://schemas.openxmlformats.org/markup-compatibility/2006" xmlns:p14="http://schemas.microsoft.com/office/powerpoint/2010/main">
    <mc:Choice Requires="p14">
      <p:transition spd="slow" p14:dur="1500">
        <p:newsflash/>
      </p:transition>
    </mc:Choice>
    <mc:Fallback xmlns="">
      <p:transition spd="slow">
        <p:newsflash/>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2000" cy="6858000"/>
          </a:xfrm>
        </p:spPr>
        <p:txBody>
          <a:bodyPr/>
          <a:lstStyle/>
          <a:p>
            <a:r>
              <a:rPr lang="ar-DZ" dirty="0" smtClean="0"/>
              <a:t>    </a:t>
            </a:r>
            <a:endParaRPr lang="fr-FR" dirty="0"/>
          </a:p>
        </p:txBody>
      </p:sp>
      <p:sp>
        <p:nvSpPr>
          <p:cNvPr id="3" name="Rounded Rectangle 2"/>
          <p:cNvSpPr/>
          <p:nvPr/>
        </p:nvSpPr>
        <p:spPr>
          <a:xfrm>
            <a:off x="7236823" y="168344"/>
            <a:ext cx="4676871" cy="99167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400" b="1" i="1" dirty="0" smtClean="0"/>
              <a:t>المبحث الثالث : اهمية كتاب فتوح البلدن </a:t>
            </a:r>
            <a:endParaRPr lang="fr-FR" sz="2400" b="1" i="1" dirty="0"/>
          </a:p>
        </p:txBody>
      </p:sp>
      <p:sp>
        <p:nvSpPr>
          <p:cNvPr id="4" name="Rounded Rectangle 3"/>
          <p:cNvSpPr/>
          <p:nvPr/>
        </p:nvSpPr>
        <p:spPr>
          <a:xfrm>
            <a:off x="1815921" y="1918952"/>
            <a:ext cx="9028090" cy="441745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rtl="1"/>
            <a:r>
              <a:rPr lang="ar-DZ" sz="3200" b="1" dirty="0" smtClean="0"/>
              <a:t>ان كتاب الفتوح للبلاذري هو من اهم كتب الفتوح , فهو يبحث الفتوحات الاسلامية و يقدم قصة متسلسلة لكل مصر , و تكمن اهمية الكتاب في ان البلاذري اخذ مادته و جمعها من خلال زيارته </a:t>
            </a:r>
            <a:r>
              <a:rPr lang="ar-DZ" sz="3200" b="1" dirty="0" err="1" smtClean="0"/>
              <a:t>للامصار</a:t>
            </a:r>
            <a:r>
              <a:rPr lang="ar-DZ" sz="3200" b="1" dirty="0" smtClean="0"/>
              <a:t> , و من الروايات الاخرى المتيسرة , الامر الذي جعل الكتاب اكثر مصداقية و ثقة لدى المؤرخين عموما , و لعل قيمة الكتاب تزداد اكثر اذا ما عرف انه يورد كثيرا من المعلومات القيمة عن النواحي الثقافية و الاقتصادية و الادارية.</a:t>
            </a:r>
            <a:endParaRPr lang="fr-FR" sz="3200" b="1" dirty="0"/>
          </a:p>
        </p:txBody>
      </p:sp>
    </p:spTree>
    <p:extLst>
      <p:ext uri="{BB962C8B-B14F-4D97-AF65-F5344CB8AC3E}">
        <p14:creationId xmlns:p14="http://schemas.microsoft.com/office/powerpoint/2010/main" val="2897090878"/>
      </p:ext>
    </p:extLst>
  </p:cSld>
  <p:clrMapOvr>
    <a:masterClrMapping/>
  </p:clrMapOvr>
  <mc:AlternateContent xmlns:mc="http://schemas.openxmlformats.org/markup-compatibility/2006" xmlns:p14="http://schemas.microsoft.com/office/powerpoint/2010/main">
    <mc:Choice Requires="p14">
      <p:transition spd="slow" p14:dur="1200">
        <p14:prism dir="d"/>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2000" cy="6858000"/>
          </a:xfrm>
        </p:spPr>
        <p:txBody>
          <a:bodyPr/>
          <a:lstStyle/>
          <a:p>
            <a:r>
              <a:rPr lang="ar-DZ" dirty="0" smtClean="0"/>
              <a:t>      </a:t>
            </a:r>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845414929"/>
              </p:ext>
            </p:extLst>
          </p:nvPr>
        </p:nvGraphicFramePr>
        <p:xfrm>
          <a:off x="0" y="-1"/>
          <a:ext cx="12192000" cy="7886214"/>
        </p:xfrm>
        <a:graphic>
          <a:graphicData uri="http://schemas.openxmlformats.org/drawingml/2006/table">
            <a:tbl>
              <a:tblPr firstRow="1" bandRow="1">
                <a:tableStyleId>{5C22544A-7EE6-4342-B048-85BDC9FD1C3A}</a:tableStyleId>
              </a:tblPr>
              <a:tblGrid>
                <a:gridCol w="783771">
                  <a:extLst>
                    <a:ext uri="{9D8B030D-6E8A-4147-A177-3AD203B41FA5}">
                      <a16:colId xmlns:a16="http://schemas.microsoft.com/office/drawing/2014/main" val="823314067"/>
                    </a:ext>
                  </a:extLst>
                </a:gridCol>
                <a:gridCol w="1854926">
                  <a:extLst>
                    <a:ext uri="{9D8B030D-6E8A-4147-A177-3AD203B41FA5}">
                      <a16:colId xmlns:a16="http://schemas.microsoft.com/office/drawing/2014/main" val="1823458398"/>
                    </a:ext>
                  </a:extLst>
                </a:gridCol>
                <a:gridCol w="7720149">
                  <a:extLst>
                    <a:ext uri="{9D8B030D-6E8A-4147-A177-3AD203B41FA5}">
                      <a16:colId xmlns:a16="http://schemas.microsoft.com/office/drawing/2014/main" val="1131084305"/>
                    </a:ext>
                  </a:extLst>
                </a:gridCol>
                <a:gridCol w="1833154">
                  <a:extLst>
                    <a:ext uri="{9D8B030D-6E8A-4147-A177-3AD203B41FA5}">
                      <a16:colId xmlns:a16="http://schemas.microsoft.com/office/drawing/2014/main" val="403666357"/>
                    </a:ext>
                  </a:extLst>
                </a:gridCol>
              </a:tblGrid>
              <a:tr h="729576">
                <a:tc>
                  <a:txBody>
                    <a:bodyPr/>
                    <a:lstStyle/>
                    <a:p>
                      <a:pPr algn="ctr"/>
                      <a:r>
                        <a:rPr lang="ar-DZ" sz="1800" dirty="0" smtClean="0"/>
                        <a:t>الصفحة :</a:t>
                      </a:r>
                      <a:endParaRPr lang="fr-FR" sz="1800" dirty="0"/>
                    </a:p>
                  </a:txBody>
                  <a:tcPr/>
                </a:tc>
                <a:tc>
                  <a:txBody>
                    <a:bodyPr/>
                    <a:lstStyle/>
                    <a:p>
                      <a:pPr algn="ctr"/>
                      <a:r>
                        <a:rPr lang="ar-DZ" sz="2400" dirty="0" smtClean="0"/>
                        <a:t>النماذج :</a:t>
                      </a:r>
                      <a:endParaRPr lang="fr-FR" sz="2400" dirty="0"/>
                    </a:p>
                  </a:txBody>
                  <a:tcPr/>
                </a:tc>
                <a:tc>
                  <a:txBody>
                    <a:bodyPr/>
                    <a:lstStyle/>
                    <a:p>
                      <a:pPr algn="ctr"/>
                      <a:r>
                        <a:rPr lang="ar-DZ" sz="2400" dirty="0" smtClean="0"/>
                        <a:t>التفاصيل :</a:t>
                      </a:r>
                      <a:endParaRPr lang="fr-FR" sz="2400" dirty="0"/>
                    </a:p>
                  </a:txBody>
                  <a:tcPr/>
                </a:tc>
                <a:tc>
                  <a:txBody>
                    <a:bodyPr/>
                    <a:lstStyle/>
                    <a:p>
                      <a:pPr algn="ctr" rtl="1"/>
                      <a:r>
                        <a:rPr lang="ar-DZ" sz="2800" dirty="0" smtClean="0">
                          <a:solidFill>
                            <a:schemeClr val="bg1"/>
                          </a:solidFill>
                        </a:rPr>
                        <a:t>الجوانب :</a:t>
                      </a:r>
                      <a:endParaRPr lang="fr-FR" sz="2800" dirty="0">
                        <a:solidFill>
                          <a:schemeClr val="bg1"/>
                        </a:solidFill>
                      </a:endParaRPr>
                    </a:p>
                  </a:txBody>
                  <a:tcPr/>
                </a:tc>
                <a:extLst>
                  <a:ext uri="{0D108BD9-81ED-4DB2-BD59-A6C34878D82A}">
                    <a16:rowId xmlns:a16="http://schemas.microsoft.com/office/drawing/2014/main" val="2323459600"/>
                  </a:ext>
                </a:extLst>
              </a:tr>
              <a:tr h="1532106">
                <a:tc>
                  <a:txBody>
                    <a:bodyPr/>
                    <a:lstStyle/>
                    <a:p>
                      <a:pPr algn="r" rtl="1"/>
                      <a:r>
                        <a:rPr lang="ar-DZ" b="1" dirty="0" smtClean="0"/>
                        <a:t>ص  43</a:t>
                      </a:r>
                      <a:endParaRPr lang="fr-FR" b="1" dirty="0"/>
                    </a:p>
                  </a:txBody>
                  <a:tcPr/>
                </a:tc>
                <a:tc>
                  <a:txBody>
                    <a:bodyPr/>
                    <a:lstStyle/>
                    <a:p>
                      <a:pPr marL="285750" marR="0" lvl="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ar-DZ" sz="1800" b="1" i="0" u="none" strike="noStrike" kern="1200" cap="none" spc="0" normalizeH="0" baseline="0" noProof="0" dirty="0" smtClean="0">
                          <a:ln>
                            <a:noFill/>
                          </a:ln>
                          <a:solidFill>
                            <a:prstClr val="black"/>
                          </a:solidFill>
                          <a:effectLst/>
                          <a:uLnTx/>
                          <a:uFillTx/>
                          <a:latin typeface="+mn-lt"/>
                          <a:ea typeface="+mn-ea"/>
                          <a:cs typeface="+mn-cs"/>
                        </a:rPr>
                        <a:t>عبد المطلب</a:t>
                      </a:r>
                    </a:p>
                    <a:p>
                      <a:pPr marL="285750" marR="0" lvl="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ar-DZ" sz="1800" b="1" i="0" u="none" strike="noStrike" kern="1200" cap="none" spc="0" normalizeH="0" baseline="0" noProof="0" dirty="0" smtClean="0">
                          <a:ln>
                            <a:noFill/>
                          </a:ln>
                          <a:solidFill>
                            <a:prstClr val="black"/>
                          </a:solidFill>
                          <a:effectLst/>
                          <a:uLnTx/>
                          <a:uFillTx/>
                          <a:latin typeface="+mn-lt"/>
                          <a:ea typeface="+mn-ea"/>
                          <a:cs typeface="+mn-cs"/>
                        </a:rPr>
                        <a:t>عمر بن سالم </a:t>
                      </a:r>
                    </a:p>
                    <a:p>
                      <a:pPr marL="285750" indent="-285750" algn="r" rtl="1">
                        <a:buFont typeface="Wingdings" panose="05000000000000000000" pitchFamily="2" charset="2"/>
                        <a:buChar char="§"/>
                      </a:pPr>
                      <a:endParaRPr lang="fr-FR" b="1" dirty="0"/>
                    </a:p>
                  </a:txBody>
                  <a:tcPr/>
                </a:tc>
                <a:tc>
                  <a:txBody>
                    <a:bodyPr/>
                    <a:lstStyle/>
                    <a:p>
                      <a:pPr marL="285750" indent="-285750" algn="r" rtl="1">
                        <a:buFont typeface="Wingdings" panose="05000000000000000000" pitchFamily="2" charset="2"/>
                        <a:buChar char="q"/>
                      </a:pPr>
                      <a:r>
                        <a:rPr lang="ar-DZ" b="1" dirty="0" smtClean="0"/>
                        <a:t>أشار في الجانب السياسي خلافة عمر بن</a:t>
                      </a:r>
                      <a:r>
                        <a:rPr lang="ar-DZ" b="1" baseline="0" dirty="0" smtClean="0"/>
                        <a:t> الخطاب لابي بكر الصديق رضي الله عنهما عندما وجه عبيد بن عمروا الى العراق وكتب الى المثنى ابن الحارثة يأمره بالسمع و الطاعة له .</a:t>
                      </a:r>
                    </a:p>
                    <a:p>
                      <a:pPr marL="285750" marR="0" lvl="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ar-DZ" sz="1800" b="1" i="0" u="none" strike="noStrike" kern="1200" cap="none" spc="0" normalizeH="0" baseline="0" noProof="0" dirty="0" smtClean="0">
                          <a:ln>
                            <a:noFill/>
                          </a:ln>
                          <a:solidFill>
                            <a:prstClr val="black"/>
                          </a:solidFill>
                          <a:effectLst/>
                          <a:uLnTx/>
                          <a:uFillTx/>
                          <a:latin typeface="+mn-lt"/>
                          <a:ea typeface="+mn-ea"/>
                          <a:cs typeface="+mn-cs"/>
                        </a:rPr>
                        <a:t>نجد في كتاب فتوح البلدان للبلاذري ان الجانب العسكري قد طغى فيه بشكل كبير في فتح مكة عندما قضى قريش عام الحديبية وكتب قضية الهدنة وان من حب ان يدخل في عهد محمد دخل فيه ومن احب ا يدخل في عهد قريش دخل فيه ثم نقضت قريش تلك الهدنة {رجل من خزاعة سمع رجل من كنانة ينشد هجاء الرسول فهاج ذلك بينهم الشر والقتال واعانت قريش بن كنانة وخرج منهم رجال فبيتوا الخزاعة فكان ذلك مما نقضوا به العهد} بعد ذلك دعا الرسول صلى الله عليه وسلم الى غزو مكة.</a:t>
                      </a:r>
                      <a:endParaRPr kumimoji="0" lang="fr-FR" sz="1800" b="1" i="0" u="none" strike="noStrike" kern="1200" cap="none" spc="0" normalizeH="0" baseline="0" noProof="0" dirty="0" smtClean="0">
                        <a:ln>
                          <a:noFill/>
                        </a:ln>
                        <a:solidFill>
                          <a:prstClr val="black"/>
                        </a:solidFill>
                        <a:effectLst/>
                        <a:uLnTx/>
                        <a:uFillTx/>
                        <a:latin typeface="+mn-lt"/>
                        <a:ea typeface="+mn-ea"/>
                        <a:cs typeface="+mn-cs"/>
                      </a:endParaRPr>
                    </a:p>
                    <a:p>
                      <a:pPr marL="285750" indent="-285750" algn="r" rtl="1">
                        <a:buFont typeface="Wingdings" panose="05000000000000000000" pitchFamily="2" charset="2"/>
                        <a:buChar char="q"/>
                      </a:pPr>
                      <a:endParaRPr lang="fr-FR"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2000" b="1" i="0" u="none" strike="noStrike" kern="1200" cap="none" spc="0" normalizeH="0" baseline="0" noProof="0" dirty="0" smtClean="0">
                          <a:ln>
                            <a:noFill/>
                          </a:ln>
                          <a:solidFill>
                            <a:srgbClr val="B71E42"/>
                          </a:solidFill>
                          <a:effectLst/>
                          <a:uLnTx/>
                          <a:uFillTx/>
                          <a:latin typeface="+mn-lt"/>
                          <a:ea typeface="+mn-ea"/>
                          <a:cs typeface="+mn-cs"/>
                        </a:rPr>
                        <a:t>الجانب العسكري:</a:t>
                      </a:r>
                      <a:endParaRPr kumimoji="0" lang="fr-FR" sz="2000" b="1" i="0" u="none" strike="noStrike" kern="1200" cap="none" spc="0" normalizeH="0" baseline="0" noProof="0" dirty="0" smtClean="0">
                        <a:ln>
                          <a:noFill/>
                        </a:ln>
                        <a:solidFill>
                          <a:srgbClr val="B71E42"/>
                        </a:solidFill>
                        <a:effectLst/>
                        <a:uLnTx/>
                        <a:uFillTx/>
                        <a:latin typeface="+mn-lt"/>
                        <a:ea typeface="+mn-ea"/>
                        <a:cs typeface="+mn-cs"/>
                      </a:endParaRPr>
                    </a:p>
                    <a:p>
                      <a:pPr algn="ctr"/>
                      <a:endParaRPr lang="fr-FR" sz="2000" b="1" dirty="0">
                        <a:solidFill>
                          <a:schemeClr val="accent1"/>
                        </a:solidFill>
                      </a:endParaRPr>
                    </a:p>
                  </a:txBody>
                  <a:tcPr/>
                </a:tc>
                <a:extLst>
                  <a:ext uri="{0D108BD9-81ED-4DB2-BD59-A6C34878D82A}">
                    <a16:rowId xmlns:a16="http://schemas.microsoft.com/office/drawing/2014/main" val="3235246802"/>
                  </a:ext>
                </a:extLst>
              </a:tr>
              <a:tr h="1532106">
                <a:tc>
                  <a:txBody>
                    <a:bodyPr/>
                    <a:lstStyle/>
                    <a:p>
                      <a:pPr algn="r" rtl="1"/>
                      <a:r>
                        <a:rPr lang="ar-DZ" b="1" dirty="0" smtClean="0"/>
                        <a:t>ص</a:t>
                      </a:r>
                      <a:r>
                        <a:rPr lang="ar-DZ" b="1" baseline="0" dirty="0" smtClean="0"/>
                        <a:t> 114</a:t>
                      </a:r>
                      <a:endParaRPr lang="fr-FR" b="1" dirty="0"/>
                    </a:p>
                  </a:txBody>
                  <a:tcPr/>
                </a:tc>
                <a:tc>
                  <a:txBody>
                    <a:bodyPr/>
                    <a:lstStyle/>
                    <a:p>
                      <a:pPr marL="285750" indent="-285750" algn="r" rtl="1">
                        <a:buFont typeface="Wingdings" panose="05000000000000000000" pitchFamily="2" charset="2"/>
                        <a:buChar char="§"/>
                      </a:pPr>
                      <a:r>
                        <a:rPr lang="ar-DZ" b="1" dirty="0" smtClean="0"/>
                        <a:t>أبو بكر رضي الله عنه</a:t>
                      </a:r>
                    </a:p>
                    <a:p>
                      <a:pPr marL="285750" indent="-285750" algn="r" rtl="1">
                        <a:buFont typeface="Wingdings" panose="05000000000000000000" pitchFamily="2" charset="2"/>
                        <a:buChar char="§"/>
                      </a:pPr>
                      <a:r>
                        <a:rPr lang="ar-DZ" b="1" dirty="0" smtClean="0"/>
                        <a:t>خالد</a:t>
                      </a:r>
                      <a:r>
                        <a:rPr lang="ar-DZ" b="1" baseline="0" dirty="0" smtClean="0"/>
                        <a:t> بن سعيد </a:t>
                      </a:r>
                    </a:p>
                    <a:p>
                      <a:pPr marL="285750" indent="-285750" algn="r" rtl="1">
                        <a:buFont typeface="Wingdings" panose="05000000000000000000" pitchFamily="2" charset="2"/>
                        <a:buChar char="§"/>
                      </a:pPr>
                      <a:r>
                        <a:rPr lang="ar-DZ" b="1" dirty="0" smtClean="0"/>
                        <a:t>شرحبيل بن حسنة </a:t>
                      </a:r>
                      <a:endParaRPr lang="fr-FR" b="1" dirty="0"/>
                    </a:p>
                  </a:txBody>
                  <a:tcPr/>
                </a:tc>
                <a:tc>
                  <a:txBody>
                    <a:bodyPr/>
                    <a:lstStyle/>
                    <a:p>
                      <a:pPr marL="285750" indent="-285750" algn="r" rtl="1">
                        <a:buFont typeface="Wingdings" panose="05000000000000000000" pitchFamily="2" charset="2"/>
                        <a:buChar char="q"/>
                      </a:pPr>
                      <a:r>
                        <a:rPr lang="ar-DZ" b="1" dirty="0" smtClean="0"/>
                        <a:t>كان</a:t>
                      </a:r>
                      <a:r>
                        <a:rPr lang="ar-DZ" b="1" baseline="0" dirty="0" smtClean="0"/>
                        <a:t> توزيع الغنائم و الأراضي بين المجاهدين والمجتمع الإسلامي بعد كل معركة او فتح وكانت الأراضي توزع بين المسلمين وفقا لنظام محدد بحيث يحصل المجاهدون على حصة من الأراضي او من الغنائم كما فعل أبو بكر في فتوح الشام حيث كان يرغب الجيش للجهاد للحصول غنائم الروم فسارع الناس اليه بين محتسب و طامع. </a:t>
                      </a:r>
                      <a:endParaRPr lang="fr-FR" b="1" dirty="0"/>
                    </a:p>
                  </a:txBody>
                  <a:tcPr/>
                </a:tc>
                <a:tc>
                  <a:txBody>
                    <a:bodyPr/>
                    <a:lstStyle/>
                    <a:p>
                      <a:pPr algn="ctr"/>
                      <a:r>
                        <a:rPr lang="ar-DZ" sz="2000" b="1" dirty="0" smtClean="0">
                          <a:solidFill>
                            <a:schemeClr val="accent1"/>
                          </a:solidFill>
                        </a:rPr>
                        <a:t>الجانب الاقتصادي :</a:t>
                      </a:r>
                      <a:endParaRPr lang="fr-FR" sz="2000" b="1" dirty="0">
                        <a:solidFill>
                          <a:schemeClr val="accent1"/>
                        </a:solidFill>
                      </a:endParaRPr>
                    </a:p>
                  </a:txBody>
                  <a:tcPr/>
                </a:tc>
                <a:extLst>
                  <a:ext uri="{0D108BD9-81ED-4DB2-BD59-A6C34878D82A}">
                    <a16:rowId xmlns:a16="http://schemas.microsoft.com/office/drawing/2014/main" val="51579123"/>
                  </a:ext>
                </a:extLst>
              </a:tr>
              <a:tr h="1532106">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b="1" dirty="0" smtClean="0"/>
                        <a:t>ص</a:t>
                      </a:r>
                      <a:r>
                        <a:rPr lang="ar-DZ" b="1" baseline="0" dirty="0" smtClean="0"/>
                        <a:t> 259</a:t>
                      </a:r>
                      <a:endParaRPr lang="fr-FR" b="1" dirty="0"/>
                    </a:p>
                  </a:txBody>
                  <a:tcPr/>
                </a:tc>
                <a:tc>
                  <a:txBody>
                    <a:bodyPr/>
                    <a:lstStyle/>
                    <a:p>
                      <a:pPr marL="285750" marR="0" lvl="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ar-DZ" sz="1800" b="1" i="0" u="none" strike="noStrike" kern="1200" cap="none" spc="0" normalizeH="0" baseline="0" noProof="0" dirty="0" smtClean="0">
                          <a:ln>
                            <a:noFill/>
                          </a:ln>
                          <a:solidFill>
                            <a:prstClr val="black"/>
                          </a:solidFill>
                          <a:effectLst/>
                          <a:uLnTx/>
                          <a:uFillTx/>
                          <a:latin typeface="+mn-lt"/>
                          <a:ea typeface="+mn-ea"/>
                          <a:cs typeface="+mn-cs"/>
                        </a:rPr>
                        <a:t>عمر بن الخطاب</a:t>
                      </a:r>
                    </a:p>
                    <a:p>
                      <a:pPr marL="285750" marR="0" lvl="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ar-DZ" sz="1800" b="1" i="0" u="none" strike="noStrike" kern="1200" cap="none" spc="0" normalizeH="0" baseline="0" noProof="0" dirty="0" smtClean="0">
                          <a:ln>
                            <a:noFill/>
                          </a:ln>
                          <a:solidFill>
                            <a:prstClr val="black"/>
                          </a:solidFill>
                          <a:effectLst/>
                          <a:uLnTx/>
                          <a:uFillTx/>
                          <a:latin typeface="+mn-lt"/>
                          <a:ea typeface="+mn-ea"/>
                          <a:cs typeface="+mn-cs"/>
                        </a:rPr>
                        <a:t>عبيد بن عمروا</a:t>
                      </a:r>
                      <a:endParaRPr kumimoji="0" lang="fr-FR" sz="1800" b="1" i="0" u="none" strike="noStrike" kern="1200" cap="none" spc="0" normalizeH="0" baseline="0" noProof="0" dirty="0" smtClean="0">
                        <a:ln>
                          <a:noFill/>
                        </a:ln>
                        <a:solidFill>
                          <a:prstClr val="black"/>
                        </a:solidFill>
                        <a:effectLst/>
                        <a:uLnTx/>
                        <a:uFillTx/>
                        <a:latin typeface="+mn-lt"/>
                        <a:ea typeface="+mn-ea"/>
                        <a:cs typeface="+mn-cs"/>
                      </a:endParaRPr>
                    </a:p>
                    <a:p>
                      <a:pPr marL="285750" indent="-285750" algn="r" rtl="1">
                        <a:buFont typeface="Wingdings" panose="05000000000000000000" pitchFamily="2" charset="2"/>
                        <a:buChar char="§"/>
                      </a:pPr>
                      <a:endParaRPr lang="fr-FR" b="1" dirty="0"/>
                    </a:p>
                  </a:txBody>
                  <a:tcPr/>
                </a:tc>
                <a:tc>
                  <a:txBody>
                    <a:bodyPr/>
                    <a:lstStyle/>
                    <a:p>
                      <a:pPr marL="285750" marR="0" lvl="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ar-DZ" sz="1800" b="1" i="0" u="none" strike="noStrike" kern="1200" cap="none" spc="0" normalizeH="0" baseline="0" noProof="0" dirty="0" smtClean="0">
                          <a:ln>
                            <a:noFill/>
                          </a:ln>
                          <a:solidFill>
                            <a:prstClr val="black"/>
                          </a:solidFill>
                          <a:effectLst/>
                          <a:uLnTx/>
                          <a:uFillTx/>
                          <a:latin typeface="+mn-lt"/>
                          <a:ea typeface="+mn-ea"/>
                          <a:cs typeface="+mn-cs"/>
                        </a:rPr>
                        <a:t>أشار في الجانب السياسي خلافة عمر بن الخطاب لابي بكر الصديق رضي الله عنهما عندما وجه عبيد بن عمروا الى العراق وكتب الى المثنى ابن الحارثة يأمره بالسمع و الطاعة له .</a:t>
                      </a:r>
                    </a:p>
                    <a:p>
                      <a:pPr marL="285750" indent="-285750" algn="r" rtl="1">
                        <a:buFont typeface="Wingdings" panose="05000000000000000000" pitchFamily="2" charset="2"/>
                        <a:buChar char="q"/>
                      </a:pPr>
                      <a:endParaRPr lang="fr-FR"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2000" b="1" i="0" u="none" strike="noStrike" kern="1200" cap="none" spc="0" normalizeH="0" baseline="0" noProof="0" dirty="0" smtClean="0">
                          <a:ln>
                            <a:noFill/>
                          </a:ln>
                          <a:solidFill>
                            <a:srgbClr val="B71E42"/>
                          </a:solidFill>
                          <a:effectLst/>
                          <a:uLnTx/>
                          <a:uFillTx/>
                          <a:latin typeface="+mn-lt"/>
                          <a:ea typeface="+mn-ea"/>
                          <a:cs typeface="+mn-cs"/>
                        </a:rPr>
                        <a:t>الجانب السياسي :</a:t>
                      </a:r>
                    </a:p>
                    <a:p>
                      <a:pPr algn="ctr"/>
                      <a:endParaRPr lang="fr-FR" sz="2000" b="1" dirty="0">
                        <a:solidFill>
                          <a:schemeClr val="accent1"/>
                        </a:solidFill>
                      </a:endParaRPr>
                    </a:p>
                  </a:txBody>
                  <a:tcPr/>
                </a:tc>
                <a:extLst>
                  <a:ext uri="{0D108BD9-81ED-4DB2-BD59-A6C34878D82A}">
                    <a16:rowId xmlns:a16="http://schemas.microsoft.com/office/drawing/2014/main" val="3845333166"/>
                  </a:ext>
                </a:extLst>
              </a:tr>
              <a:tr h="1532106">
                <a:tc>
                  <a:txBody>
                    <a:bodyPr/>
                    <a:lstStyle/>
                    <a:p>
                      <a:endParaRPr lang="fr-FR"/>
                    </a:p>
                  </a:txBody>
                  <a:tcPr/>
                </a:tc>
                <a:tc>
                  <a:txBody>
                    <a:bodyPr/>
                    <a:lstStyle/>
                    <a:p>
                      <a:endParaRPr lang="fr-FR"/>
                    </a:p>
                  </a:txBody>
                  <a:tcPr/>
                </a:tc>
                <a:tc>
                  <a:txBody>
                    <a:bodyPr/>
                    <a:lstStyle/>
                    <a:p>
                      <a:endParaRPr lang="fr-FR"/>
                    </a:p>
                  </a:txBody>
                  <a:tcPr/>
                </a:tc>
                <a:tc>
                  <a:txBody>
                    <a:bodyPr/>
                    <a:lstStyle/>
                    <a:p>
                      <a:pPr algn="ctr"/>
                      <a:r>
                        <a:rPr lang="ar-DZ" sz="2000" b="1" dirty="0" smtClean="0">
                          <a:solidFill>
                            <a:schemeClr val="accent1"/>
                          </a:solidFill>
                        </a:rPr>
                        <a:t>الجانب الاجتماعي :</a:t>
                      </a:r>
                      <a:endParaRPr lang="fr-FR" sz="2000" b="1" dirty="0">
                        <a:solidFill>
                          <a:schemeClr val="accent1"/>
                        </a:solidFill>
                      </a:endParaRPr>
                    </a:p>
                  </a:txBody>
                  <a:tcPr/>
                </a:tc>
                <a:extLst>
                  <a:ext uri="{0D108BD9-81ED-4DB2-BD59-A6C34878D82A}">
                    <a16:rowId xmlns:a16="http://schemas.microsoft.com/office/drawing/2014/main" val="3424133224"/>
                  </a:ext>
                </a:extLst>
              </a:tr>
            </a:tbl>
          </a:graphicData>
        </a:graphic>
      </p:graphicFrame>
      <p:cxnSp>
        <p:nvCxnSpPr>
          <p:cNvPr id="8" name="Connecteur droit 7"/>
          <p:cNvCxnSpPr/>
          <p:nvPr/>
        </p:nvCxnSpPr>
        <p:spPr>
          <a:xfrm flipH="1">
            <a:off x="-1" y="6397472"/>
            <a:ext cx="10319656" cy="14089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8860331"/>
      </p:ext>
    </p:extLst>
  </p:cSld>
  <p:clrMapOvr>
    <a:masterClrMapping/>
  </p:clrMapOvr>
  <p:transition spd="slow">
    <p:comb/>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2000" cy="6858000"/>
          </a:xfrm>
        </p:spPr>
        <p:txBody>
          <a:bodyPr/>
          <a:lstStyle/>
          <a:p>
            <a:r>
              <a:rPr lang="ar-DZ" dirty="0" smtClean="0"/>
              <a:t>    </a:t>
            </a:r>
            <a:endParaRPr lang="fr-FR" dirty="0"/>
          </a:p>
        </p:txBody>
      </p:sp>
      <p:sp>
        <p:nvSpPr>
          <p:cNvPr id="13" name="Down Ribbon 12"/>
          <p:cNvSpPr/>
          <p:nvPr/>
        </p:nvSpPr>
        <p:spPr>
          <a:xfrm>
            <a:off x="3540034" y="0"/>
            <a:ext cx="5342709" cy="953037"/>
          </a:xfrm>
          <a:prstGeom prst="ribbon">
            <a:avLst/>
          </a:prstGeom>
          <a:effectLst>
            <a:innerShdw blurRad="63500" dist="50800" dir="5400000">
              <a:prstClr val="black">
                <a:alpha val="50000"/>
              </a:prstClr>
            </a:inn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3600" b="1" i="1" dirty="0" smtClean="0">
                <a:solidFill>
                  <a:schemeClr val="tx1"/>
                </a:solidFill>
              </a:rPr>
              <a:t>خاتمة </a:t>
            </a:r>
            <a:endParaRPr lang="fr-FR" sz="3600" b="1" i="1" dirty="0">
              <a:solidFill>
                <a:schemeClr val="tx1"/>
              </a:solidFill>
            </a:endParaRPr>
          </a:p>
        </p:txBody>
      </p:sp>
      <p:sp>
        <p:nvSpPr>
          <p:cNvPr id="3" name="Parchemin horizontal 2"/>
          <p:cNvSpPr/>
          <p:nvPr/>
        </p:nvSpPr>
        <p:spPr>
          <a:xfrm>
            <a:off x="548640" y="653143"/>
            <a:ext cx="11312434" cy="6113417"/>
          </a:xfrm>
          <a:prstGeom prst="horizontalScroll">
            <a:avLst/>
          </a:prstGeom>
        </p:spPr>
        <p:style>
          <a:lnRef idx="2">
            <a:schemeClr val="accent2"/>
          </a:lnRef>
          <a:fillRef idx="1">
            <a:schemeClr val="lt1"/>
          </a:fillRef>
          <a:effectRef idx="0">
            <a:schemeClr val="accent2"/>
          </a:effectRef>
          <a:fontRef idx="minor">
            <a:schemeClr val="dk1"/>
          </a:fontRef>
        </p:style>
        <p:txBody>
          <a:bodyPr rtlCol="0" anchor="ctr"/>
          <a:lstStyle/>
          <a:p>
            <a:pPr algn="r" rtl="1"/>
            <a:r>
              <a:rPr lang="ar-DZ" sz="2400" b="1" dirty="0" smtClean="0"/>
              <a:t>وفي ختام بحثنا هذا يتبين لنا ان مصادر الفتوح كانت حجر الزاوية في بناء التاريخ الإسلامي حيث شكلت مرجعية أساسية لفهم تطور الاحداث في مرحلة ما بعد وفاة النبي صلى الله عليه وسلم </a:t>
            </a:r>
            <a:r>
              <a:rPr lang="ar-DZ" sz="2400" b="1" dirty="0" err="1" smtClean="0"/>
              <a:t>وتاثيرها</a:t>
            </a:r>
            <a:r>
              <a:rPr lang="ar-DZ" sz="2400" b="1" dirty="0" smtClean="0"/>
              <a:t> على امتداد الدولة الإسلامية وانتشارها فقد قدمت هذه المصادر سواء كانت مكتوبة او شفهية تفاصيل غنية عن الحروب والمعارك وتفاعلات الجيوش الإسلامية مع الشعوب المختلفة وكيفية تعامل الفاتحين مع الثقافات المتنوعة التي قابلتها.</a:t>
            </a:r>
          </a:p>
          <a:p>
            <a:pPr algn="r" rtl="1"/>
            <a:r>
              <a:rPr lang="ar-DZ" sz="2400" b="1" dirty="0" smtClean="0"/>
              <a:t>وان دراسة هذه المصادر </a:t>
            </a:r>
            <a:r>
              <a:rPr lang="ar-DZ" sz="2400" b="1" dirty="0" err="1" smtClean="0"/>
              <a:t>لاتقتصر</a:t>
            </a:r>
            <a:r>
              <a:rPr lang="ar-DZ" sz="2400" b="1" dirty="0" smtClean="0"/>
              <a:t> فقط على تحديد الوقائع والاحداث بل تشمل أيضا التحليل العميق للظروف السياسية و الاجتماعية التي ساعدت في توجيه هذه الفتوحات.</a:t>
            </a:r>
          </a:p>
          <a:p>
            <a:pPr algn="r" rtl="1"/>
            <a:r>
              <a:rPr lang="ar-DZ" sz="2400" b="1" dirty="0" smtClean="0"/>
              <a:t>وبذلك تبقى دراسة دور مصادر الفتوح في كتابة التاريخ الإسلامي ضرورية لفهم المسار الذي اختارته الامة الإسلامية في تشكيل معالم حضارتها.</a:t>
            </a:r>
            <a:endParaRPr lang="fr-FR" sz="2400" b="1" dirty="0"/>
          </a:p>
        </p:txBody>
      </p:sp>
    </p:spTree>
    <p:extLst>
      <p:ext uri="{BB962C8B-B14F-4D97-AF65-F5344CB8AC3E}">
        <p14:creationId xmlns:p14="http://schemas.microsoft.com/office/powerpoint/2010/main" val="36990761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lstStyle/>
          <a:p>
            <a:r>
              <a:rPr lang="ar-DZ" dirty="0" smtClean="0"/>
              <a:t>      </a:t>
            </a:r>
            <a:endParaRPr lang="fr-FR" dirty="0"/>
          </a:p>
        </p:txBody>
      </p:sp>
      <p:sp>
        <p:nvSpPr>
          <p:cNvPr id="3" name="Rectangle 2"/>
          <p:cNvSpPr/>
          <p:nvPr/>
        </p:nvSpPr>
        <p:spPr>
          <a:xfrm>
            <a:off x="2959575" y="12879"/>
            <a:ext cx="6207617" cy="1943503"/>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rtlCol="0" anchor="ctr"/>
          <a:lstStyle/>
          <a:p>
            <a:pPr algn="ctr" rtl="1"/>
            <a:r>
              <a:rPr lang="ar-DZ" sz="2800" b="1" dirty="0" smtClean="0"/>
              <a:t>الجمهورية الجزائرية الديمقراطية الشعبية </a:t>
            </a:r>
          </a:p>
          <a:p>
            <a:pPr algn="ctr" rtl="1"/>
            <a:r>
              <a:rPr lang="ar-DZ" sz="2800" b="1" dirty="0" smtClean="0"/>
              <a:t>وزارة التعليم العالي و البحث العلمي </a:t>
            </a:r>
          </a:p>
          <a:p>
            <a:pPr algn="ctr" rtl="1"/>
            <a:r>
              <a:rPr lang="ar-DZ" sz="2800" b="1" dirty="0" smtClean="0"/>
              <a:t>جامعة 8 ماي 1945</a:t>
            </a:r>
            <a:r>
              <a:rPr lang="ar-DZ" sz="3600" b="1" dirty="0" smtClean="0"/>
              <a:t> </a:t>
            </a:r>
            <a:endParaRPr lang="fr-FR" sz="3600" b="1" dirty="0"/>
          </a:p>
        </p:txBody>
      </p:sp>
      <p:sp>
        <p:nvSpPr>
          <p:cNvPr id="6" name="Rounded Rectangle 5"/>
          <p:cNvSpPr/>
          <p:nvPr/>
        </p:nvSpPr>
        <p:spPr>
          <a:xfrm>
            <a:off x="397650" y="2407023"/>
            <a:ext cx="2047740" cy="124000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800" b="1" dirty="0" smtClean="0"/>
              <a:t>الفوج : 01 </a:t>
            </a:r>
            <a:endParaRPr lang="fr-FR" sz="2800" b="1" dirty="0"/>
          </a:p>
        </p:txBody>
      </p:sp>
      <p:sp>
        <p:nvSpPr>
          <p:cNvPr id="8" name="Rounded Rectangle 7"/>
          <p:cNvSpPr/>
          <p:nvPr/>
        </p:nvSpPr>
        <p:spPr>
          <a:xfrm>
            <a:off x="9890974" y="4517205"/>
            <a:ext cx="2088525" cy="147147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200" b="1" dirty="0" smtClean="0"/>
              <a:t>من اعداد : </a:t>
            </a:r>
          </a:p>
          <a:p>
            <a:pPr marL="285750" indent="-285750" algn="r" rtl="1">
              <a:buFont typeface="Wingdings" panose="05000000000000000000" pitchFamily="2" charset="2"/>
              <a:buChar char="v"/>
            </a:pPr>
            <a:r>
              <a:rPr lang="ar-DZ" sz="2200" b="1" dirty="0" smtClean="0"/>
              <a:t>بن شعبان ايمان </a:t>
            </a:r>
            <a:endParaRPr lang="fr-FR" sz="2200" b="1" dirty="0" smtClean="0"/>
          </a:p>
          <a:p>
            <a:pPr marL="285750" indent="-285750" algn="r" rtl="1">
              <a:buFont typeface="Wingdings" panose="05000000000000000000" pitchFamily="2" charset="2"/>
              <a:buChar char="v"/>
            </a:pPr>
            <a:r>
              <a:rPr lang="ar-DZ" sz="2200" b="1" dirty="0" smtClean="0"/>
              <a:t>خالد رانية </a:t>
            </a:r>
            <a:endParaRPr lang="fr-FR" sz="2200" b="1" dirty="0"/>
          </a:p>
        </p:txBody>
      </p:sp>
      <p:sp>
        <p:nvSpPr>
          <p:cNvPr id="9" name="Rounded Rectangle 8"/>
          <p:cNvSpPr/>
          <p:nvPr/>
        </p:nvSpPr>
        <p:spPr>
          <a:xfrm>
            <a:off x="397650" y="4516356"/>
            <a:ext cx="2301026" cy="147232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285750" indent="-285750" algn="r" rtl="1">
              <a:buFont typeface="Wingdings" panose="05000000000000000000" pitchFamily="2" charset="2"/>
              <a:buChar char="v"/>
            </a:pPr>
            <a:r>
              <a:rPr lang="ar-DZ" sz="2800" b="1" dirty="0" smtClean="0"/>
              <a:t>تحت اشراف:</a:t>
            </a:r>
            <a:r>
              <a:rPr lang="fr-FR" sz="2800" b="1" dirty="0" smtClean="0"/>
              <a:t> </a:t>
            </a:r>
            <a:r>
              <a:rPr lang="ar-DZ" sz="2800" b="1" dirty="0" err="1" smtClean="0"/>
              <a:t>د.عطابي</a:t>
            </a:r>
            <a:r>
              <a:rPr lang="ar-DZ" sz="2800" b="1" dirty="0" smtClean="0"/>
              <a:t> سناء</a:t>
            </a:r>
          </a:p>
        </p:txBody>
      </p:sp>
      <p:sp>
        <p:nvSpPr>
          <p:cNvPr id="10" name="Rounded Rectangle 9"/>
          <p:cNvSpPr/>
          <p:nvPr/>
        </p:nvSpPr>
        <p:spPr>
          <a:xfrm>
            <a:off x="3348507" y="5988676"/>
            <a:ext cx="5460642" cy="764821"/>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3200" b="1" dirty="0" smtClean="0"/>
              <a:t>السنة الجامعية : 2024 / 2025</a:t>
            </a:r>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7223" y="143691"/>
            <a:ext cx="1572796" cy="1606732"/>
          </a:xfrm>
          <a:prstGeom prst="rect">
            <a:avLst/>
          </a:prstGeom>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619" y="143690"/>
            <a:ext cx="1517926" cy="1606733"/>
          </a:xfrm>
          <a:prstGeom prst="rect">
            <a:avLst/>
          </a:prstGeom>
        </p:spPr>
      </p:pic>
      <p:sp>
        <p:nvSpPr>
          <p:cNvPr id="5" name="Rounded Rectangle 4"/>
          <p:cNvSpPr/>
          <p:nvPr/>
        </p:nvSpPr>
        <p:spPr>
          <a:xfrm>
            <a:off x="9684914" y="2407024"/>
            <a:ext cx="2325106" cy="124085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400" b="1" dirty="0" smtClean="0"/>
              <a:t>المقياس : </a:t>
            </a:r>
          </a:p>
          <a:p>
            <a:pPr algn="r" rtl="1"/>
            <a:r>
              <a:rPr lang="ar-DZ" sz="2400" b="1" dirty="0" smtClean="0"/>
              <a:t>دراسة مصادر التاريخ الاسلامي </a:t>
            </a:r>
            <a:endParaRPr lang="fr-FR" sz="2400" b="1" dirty="0"/>
          </a:p>
        </p:txBody>
      </p:sp>
      <p:sp>
        <p:nvSpPr>
          <p:cNvPr id="4" name="Nuage 3"/>
          <p:cNvSpPr/>
          <p:nvPr/>
        </p:nvSpPr>
        <p:spPr>
          <a:xfrm>
            <a:off x="3587931" y="2407024"/>
            <a:ext cx="5016137" cy="2390503"/>
          </a:xfrm>
          <a:prstGeom prst="cloud">
            <a:avLst/>
          </a:prstGeom>
        </p:spPr>
        <p:style>
          <a:lnRef idx="1">
            <a:schemeClr val="accent2"/>
          </a:lnRef>
          <a:fillRef idx="2">
            <a:schemeClr val="accent2"/>
          </a:fillRef>
          <a:effectRef idx="1">
            <a:schemeClr val="accent2"/>
          </a:effectRef>
          <a:fontRef idx="minor">
            <a:schemeClr val="dk1"/>
          </a:fontRef>
        </p:style>
        <p:txBody>
          <a:bodyPr rtlCol="0" anchor="ctr"/>
          <a:lstStyle/>
          <a:p>
            <a:pPr lvl="0" algn="ctr" rtl="1"/>
            <a:r>
              <a:rPr lang="ar-DZ" sz="3600" b="1" dirty="0">
                <a:solidFill>
                  <a:schemeClr val="accent1">
                    <a:lumMod val="50000"/>
                  </a:schemeClr>
                </a:solidFill>
              </a:rPr>
              <a:t>دور مصادر الفتوح في كتابة </a:t>
            </a:r>
            <a:r>
              <a:rPr lang="ar-DZ" sz="3600" b="1" dirty="0" err="1">
                <a:solidFill>
                  <a:schemeClr val="accent1">
                    <a:lumMod val="50000"/>
                  </a:schemeClr>
                </a:solidFill>
              </a:rPr>
              <a:t>التاريج</a:t>
            </a:r>
            <a:r>
              <a:rPr lang="ar-DZ" sz="3600" b="1" dirty="0">
                <a:solidFill>
                  <a:schemeClr val="accent1">
                    <a:lumMod val="50000"/>
                  </a:schemeClr>
                </a:solidFill>
              </a:rPr>
              <a:t> الاسلامي </a:t>
            </a:r>
            <a:endParaRPr lang="fr-FR" sz="3600" b="1" dirty="0">
              <a:solidFill>
                <a:schemeClr val="accent1">
                  <a:lumMod val="50000"/>
                </a:schemeClr>
              </a:solidFill>
            </a:endParaRPr>
          </a:p>
        </p:txBody>
      </p:sp>
    </p:spTree>
    <p:extLst>
      <p:ext uri="{BB962C8B-B14F-4D97-AF65-F5344CB8AC3E}">
        <p14:creationId xmlns:p14="http://schemas.microsoft.com/office/powerpoint/2010/main" val="21118599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2000" cy="6858000"/>
          </a:xfrm>
        </p:spPr>
        <p:txBody>
          <a:bodyPr/>
          <a:lstStyle/>
          <a:p>
            <a:r>
              <a:rPr lang="ar-DZ" dirty="0" smtClean="0"/>
              <a:t>      </a:t>
            </a:r>
            <a:endParaRPr lang="fr-FR" dirty="0"/>
          </a:p>
        </p:txBody>
      </p:sp>
      <p:sp>
        <p:nvSpPr>
          <p:cNvPr id="4" name="Curved Up Ribbon 3"/>
          <p:cNvSpPr/>
          <p:nvPr/>
        </p:nvSpPr>
        <p:spPr>
          <a:xfrm>
            <a:off x="1543319" y="2063839"/>
            <a:ext cx="9105364" cy="2730321"/>
          </a:xfrm>
          <a:prstGeom prst="ellipseRibbon2">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sz="4400" b="1" i="1" dirty="0" smtClean="0">
                <a:solidFill>
                  <a:schemeClr val="bg2">
                    <a:lumMod val="10000"/>
                  </a:schemeClr>
                </a:solidFill>
              </a:rPr>
              <a:t>شكرا لحسن انصاتكم </a:t>
            </a:r>
            <a:endParaRPr lang="fr-FR" sz="4400" b="1" i="1" dirty="0">
              <a:solidFill>
                <a:schemeClr val="bg2">
                  <a:lumMod val="10000"/>
                </a:schemeClr>
              </a:solidFill>
            </a:endParaRPr>
          </a:p>
        </p:txBody>
      </p:sp>
    </p:spTree>
    <p:extLst>
      <p:ext uri="{BB962C8B-B14F-4D97-AF65-F5344CB8AC3E}">
        <p14:creationId xmlns:p14="http://schemas.microsoft.com/office/powerpoint/2010/main" val="1309368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8000"/>
          </a:xfrm>
        </p:spPr>
        <p:txBody>
          <a:bodyPr/>
          <a:lstStyle/>
          <a:p>
            <a:pPr algn="r" rtl="1"/>
            <a:r>
              <a:rPr lang="ar-DZ" dirty="0" smtClean="0"/>
              <a:t>       </a:t>
            </a:r>
            <a:endParaRPr lang="fr-FR" dirty="0"/>
          </a:p>
        </p:txBody>
      </p:sp>
      <p:sp>
        <p:nvSpPr>
          <p:cNvPr id="5" name="Wave 4"/>
          <p:cNvSpPr/>
          <p:nvPr/>
        </p:nvSpPr>
        <p:spPr>
          <a:xfrm>
            <a:off x="3346360" y="324259"/>
            <a:ext cx="5499279" cy="1236371"/>
          </a:xfrm>
          <a:prstGeom prst="wav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3600" b="1" i="1" dirty="0" smtClean="0">
                <a:solidFill>
                  <a:schemeClr val="tx1"/>
                </a:solidFill>
              </a:rPr>
              <a:t>خطة البحث : </a:t>
            </a:r>
            <a:endParaRPr lang="fr-FR" sz="3600" b="1" i="1" dirty="0">
              <a:solidFill>
                <a:schemeClr val="tx1"/>
              </a:solidFill>
            </a:endParaRPr>
          </a:p>
        </p:txBody>
      </p:sp>
      <p:sp>
        <p:nvSpPr>
          <p:cNvPr id="3" name="Rounded Rectangle 2"/>
          <p:cNvSpPr/>
          <p:nvPr/>
        </p:nvSpPr>
        <p:spPr>
          <a:xfrm>
            <a:off x="7557631" y="1998232"/>
            <a:ext cx="4473260" cy="458544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342900" indent="-342900" algn="r" rtl="1">
              <a:buFont typeface="Wingdings" panose="05000000000000000000" pitchFamily="2" charset="2"/>
              <a:buChar char="q"/>
            </a:pPr>
            <a:r>
              <a:rPr lang="ar-DZ" sz="2400" b="1" u="sng" dirty="0" smtClean="0">
                <a:solidFill>
                  <a:schemeClr val="accent3">
                    <a:lumMod val="50000"/>
                  </a:schemeClr>
                </a:solidFill>
              </a:rPr>
              <a:t>مقدمة </a:t>
            </a:r>
          </a:p>
          <a:p>
            <a:pPr marL="342900" indent="-342900" algn="r" rtl="1">
              <a:buFont typeface="Wingdings" panose="05000000000000000000" pitchFamily="2" charset="2"/>
              <a:buChar char="q"/>
            </a:pPr>
            <a:r>
              <a:rPr lang="ar-DZ" sz="2400" b="1" u="sng" dirty="0" smtClean="0">
                <a:solidFill>
                  <a:schemeClr val="accent3">
                    <a:lumMod val="50000"/>
                  </a:schemeClr>
                </a:solidFill>
              </a:rPr>
              <a:t>الفصل </a:t>
            </a:r>
            <a:r>
              <a:rPr lang="ar-DZ" sz="2400" b="1" u="sng" dirty="0" smtClean="0">
                <a:solidFill>
                  <a:schemeClr val="accent3">
                    <a:lumMod val="50000"/>
                  </a:schemeClr>
                </a:solidFill>
              </a:rPr>
              <a:t>النظري </a:t>
            </a:r>
            <a:r>
              <a:rPr lang="ar-DZ" sz="2400" b="1" u="sng" dirty="0" smtClean="0">
                <a:solidFill>
                  <a:schemeClr val="accent3">
                    <a:lumMod val="50000"/>
                  </a:schemeClr>
                </a:solidFill>
              </a:rPr>
              <a:t>:ماهية كتب الفتوح</a:t>
            </a:r>
          </a:p>
          <a:p>
            <a:pPr algn="r" rtl="1"/>
            <a:r>
              <a:rPr lang="ar-DZ" sz="2400" b="1" dirty="0" smtClean="0"/>
              <a:t> </a:t>
            </a:r>
          </a:p>
          <a:p>
            <a:pPr marL="285750" indent="-285750" algn="r" rtl="1">
              <a:buFont typeface="Wingdings" panose="05000000000000000000" pitchFamily="2" charset="2"/>
              <a:buChar char="v"/>
            </a:pPr>
            <a:r>
              <a:rPr lang="ar-DZ" sz="2400" b="1" dirty="0" smtClean="0"/>
              <a:t>المبحث الاول : تعريف كتب الفتوح </a:t>
            </a:r>
          </a:p>
          <a:p>
            <a:pPr marL="285750" indent="-285750" algn="r" rtl="1">
              <a:buFont typeface="Wingdings" panose="05000000000000000000" pitchFamily="2" charset="2"/>
              <a:buChar char="v"/>
            </a:pPr>
            <a:r>
              <a:rPr lang="ar-DZ" sz="2400" b="1" dirty="0" smtClean="0"/>
              <a:t>المبحث الثاني : </a:t>
            </a:r>
            <a:r>
              <a:rPr lang="fr-FR" sz="2400" b="1" dirty="0"/>
              <a:t> </a:t>
            </a:r>
            <a:r>
              <a:rPr lang="ar-DZ" sz="2400" b="1" dirty="0" smtClean="0"/>
              <a:t>اشهر كتب الفتوح </a:t>
            </a:r>
          </a:p>
          <a:p>
            <a:pPr marL="285750" indent="-285750" algn="r" rtl="1">
              <a:buFont typeface="Wingdings" panose="05000000000000000000" pitchFamily="2" charset="2"/>
              <a:buChar char="v"/>
            </a:pPr>
            <a:r>
              <a:rPr lang="ar-DZ" sz="2400" b="1" dirty="0" smtClean="0"/>
              <a:t>المبحث الثالث :اهمية كتب الفتوح بالنسبة لدراس التاريخ </a:t>
            </a:r>
          </a:p>
        </p:txBody>
      </p:sp>
      <p:sp>
        <p:nvSpPr>
          <p:cNvPr id="7" name="Left Arrow 6"/>
          <p:cNvSpPr/>
          <p:nvPr/>
        </p:nvSpPr>
        <p:spPr>
          <a:xfrm>
            <a:off x="5329646" y="3657601"/>
            <a:ext cx="1573946" cy="1103428"/>
          </a:xfrm>
          <a:prstGeom prst="lef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fr-FR"/>
          </a:p>
        </p:txBody>
      </p:sp>
      <p:sp>
        <p:nvSpPr>
          <p:cNvPr id="8" name="Rounded Rectangle 7"/>
          <p:cNvSpPr/>
          <p:nvPr/>
        </p:nvSpPr>
        <p:spPr>
          <a:xfrm>
            <a:off x="169817" y="1998233"/>
            <a:ext cx="4618731" cy="458544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342900" indent="-342900" algn="r" rtl="1">
              <a:buFont typeface="Wingdings" panose="05000000000000000000" pitchFamily="2" charset="2"/>
              <a:buChar char="q"/>
            </a:pPr>
            <a:r>
              <a:rPr lang="ar-DZ" sz="2400" b="1" u="sng" dirty="0" smtClean="0">
                <a:solidFill>
                  <a:schemeClr val="accent3">
                    <a:lumMod val="50000"/>
                  </a:schemeClr>
                </a:solidFill>
              </a:rPr>
              <a:t>الفصل التطبيقي :كتاب البلاذري كنموذج</a:t>
            </a:r>
          </a:p>
          <a:p>
            <a:pPr algn="r" rtl="1"/>
            <a:r>
              <a:rPr lang="ar-DZ" sz="2400" b="1" dirty="0" smtClean="0"/>
              <a:t> </a:t>
            </a:r>
          </a:p>
          <a:p>
            <a:pPr marL="342900" indent="-342900" algn="r" rtl="1">
              <a:buFont typeface="Wingdings" panose="05000000000000000000" pitchFamily="2" charset="2"/>
              <a:buChar char="v"/>
            </a:pPr>
            <a:r>
              <a:rPr lang="ar-DZ" sz="2400" b="1" dirty="0" smtClean="0"/>
              <a:t>المحث الاول : تعريف بالكتاب </a:t>
            </a:r>
          </a:p>
          <a:p>
            <a:pPr marL="342900" indent="-342900" algn="r" rtl="1">
              <a:buFont typeface="Wingdings" panose="05000000000000000000" pitchFamily="2" charset="2"/>
              <a:buChar char="v"/>
            </a:pPr>
            <a:r>
              <a:rPr lang="ar-DZ" sz="2400" b="1" dirty="0" smtClean="0"/>
              <a:t>المحث الثاني : التعريف بالمؤلف </a:t>
            </a:r>
          </a:p>
          <a:p>
            <a:pPr marL="342900" indent="-342900" algn="r" rtl="1">
              <a:buFont typeface="Wingdings" panose="05000000000000000000" pitchFamily="2" charset="2"/>
              <a:buChar char="v"/>
            </a:pPr>
            <a:r>
              <a:rPr lang="ar-DZ" sz="2400" b="1" dirty="0" smtClean="0"/>
              <a:t>المبحث الثالث : اهمية الكتاب  </a:t>
            </a:r>
          </a:p>
          <a:p>
            <a:pPr marL="342900" indent="-342900" algn="r" rtl="1">
              <a:buFont typeface="Wingdings" panose="05000000000000000000" pitchFamily="2" charset="2"/>
              <a:buChar char="v"/>
            </a:pPr>
            <a:r>
              <a:rPr lang="ar-DZ" sz="2400" b="1" dirty="0" smtClean="0"/>
              <a:t>المبحث الرابع : جوانب الكتاب  </a:t>
            </a:r>
          </a:p>
          <a:p>
            <a:pPr marL="342900" indent="-342900" algn="r" rtl="1">
              <a:buFont typeface="Wingdings" panose="05000000000000000000" pitchFamily="2" charset="2"/>
              <a:buChar char="v"/>
            </a:pPr>
            <a:r>
              <a:rPr lang="ar-DZ" sz="2400" b="1" u="sng" dirty="0" smtClean="0">
                <a:solidFill>
                  <a:schemeClr val="accent3">
                    <a:lumMod val="50000"/>
                  </a:schemeClr>
                </a:solidFill>
              </a:rPr>
              <a:t>الخاتمة </a:t>
            </a:r>
          </a:p>
          <a:p>
            <a:pPr marL="342900" indent="-342900" algn="r" rtl="1">
              <a:buFont typeface="Wingdings" panose="05000000000000000000" pitchFamily="2" charset="2"/>
              <a:buChar char="v"/>
            </a:pPr>
            <a:r>
              <a:rPr lang="ar-DZ" sz="2400" b="1" u="sng" dirty="0" smtClean="0">
                <a:solidFill>
                  <a:schemeClr val="accent3">
                    <a:lumMod val="50000"/>
                  </a:schemeClr>
                </a:solidFill>
              </a:rPr>
              <a:t>قائمة المصادر و المراجع </a:t>
            </a:r>
            <a:endParaRPr lang="fr-FR" sz="2400" b="1" u="sng" dirty="0">
              <a:solidFill>
                <a:schemeClr val="accent3">
                  <a:lumMod val="50000"/>
                </a:schemeClr>
              </a:solidFill>
            </a:endParaRPr>
          </a:p>
        </p:txBody>
      </p:sp>
    </p:spTree>
    <p:extLst>
      <p:ext uri="{BB962C8B-B14F-4D97-AF65-F5344CB8AC3E}">
        <p14:creationId xmlns:p14="http://schemas.microsoft.com/office/powerpoint/2010/main" val="25935485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8000"/>
          </a:xfrm>
        </p:spPr>
        <p:txBody>
          <a:bodyPr/>
          <a:lstStyle/>
          <a:p>
            <a:r>
              <a:rPr lang="ar-DZ" dirty="0" smtClean="0"/>
              <a:t>              </a:t>
            </a:r>
            <a:endParaRPr lang="fr-FR" dirty="0"/>
          </a:p>
        </p:txBody>
      </p:sp>
      <p:sp>
        <p:nvSpPr>
          <p:cNvPr id="3" name="Cloud Callout 2"/>
          <p:cNvSpPr/>
          <p:nvPr/>
        </p:nvSpPr>
        <p:spPr>
          <a:xfrm>
            <a:off x="4768086" y="0"/>
            <a:ext cx="3012142" cy="1103621"/>
          </a:xfrm>
          <a:prstGeom prst="cloudCallout">
            <a:avLst/>
          </a:prstGeom>
        </p:spPr>
        <p:style>
          <a:lnRef idx="1">
            <a:schemeClr val="accent2"/>
          </a:lnRef>
          <a:fillRef idx="2">
            <a:schemeClr val="accent2"/>
          </a:fillRef>
          <a:effectRef idx="1">
            <a:schemeClr val="accent2"/>
          </a:effectRef>
          <a:fontRef idx="minor">
            <a:schemeClr val="dk1"/>
          </a:fontRef>
        </p:style>
        <p:txBody>
          <a:bodyPr rtlCol="0" anchor="ctr">
            <a:scene3d>
              <a:camera prst="orthographicFront"/>
              <a:lightRig rig="harsh" dir="t"/>
            </a:scene3d>
            <a:sp3d extrusionH="57150" prstMaterial="matte">
              <a:bevelT w="63500" h="12700" prst="angle"/>
              <a:contourClr>
                <a:schemeClr val="bg1">
                  <a:lumMod val="65000"/>
                </a:schemeClr>
              </a:contourClr>
            </a:sp3d>
          </a:bodyPr>
          <a:lstStyle/>
          <a:p>
            <a:pPr algn="ctr"/>
            <a:r>
              <a:rPr lang="ar-DZ" sz="3600" b="1" i="1" dirty="0" smtClean="0">
                <a:ln/>
                <a:solidFill>
                  <a:schemeClr val="accent2">
                    <a:lumMod val="75000"/>
                  </a:schemeClr>
                </a:solidFill>
              </a:rPr>
              <a:t>مقدمة : </a:t>
            </a:r>
            <a:endParaRPr lang="fr-FR" sz="3600" b="1" i="1" dirty="0">
              <a:ln/>
              <a:solidFill>
                <a:schemeClr val="accent2">
                  <a:lumMod val="75000"/>
                </a:schemeClr>
              </a:solidFill>
            </a:endParaRPr>
          </a:p>
        </p:txBody>
      </p:sp>
      <p:sp>
        <p:nvSpPr>
          <p:cNvPr id="4" name="Rounded Rectangle 3"/>
          <p:cNvSpPr/>
          <p:nvPr/>
        </p:nvSpPr>
        <p:spPr>
          <a:xfrm>
            <a:off x="1077532" y="1815351"/>
            <a:ext cx="10393251" cy="4791511"/>
          </a:xfrm>
          <a:prstGeom prst="roundRect">
            <a:avLst/>
          </a:prstGeom>
          <a:scene3d>
            <a:camera prst="perspectiveRelaxedModerately"/>
            <a:lightRig rig="threePt" dir="t"/>
          </a:scene3d>
        </p:spPr>
        <p:style>
          <a:lnRef idx="1">
            <a:schemeClr val="accent2"/>
          </a:lnRef>
          <a:fillRef idx="2">
            <a:schemeClr val="accent2"/>
          </a:fillRef>
          <a:effectRef idx="1">
            <a:schemeClr val="accent2"/>
          </a:effectRef>
          <a:fontRef idx="minor">
            <a:schemeClr val="dk1"/>
          </a:fontRef>
        </p:style>
        <p:txBody>
          <a:bodyPr rtlCol="0" anchor="ctr"/>
          <a:lstStyle/>
          <a:p>
            <a:pPr algn="r" rtl="1"/>
            <a:r>
              <a:rPr lang="ar-DZ" sz="2800" b="1" dirty="0" err="1" smtClean="0"/>
              <a:t>تعتبرالفتوح</a:t>
            </a:r>
            <a:r>
              <a:rPr lang="ar-DZ" sz="2800" b="1" dirty="0" smtClean="0"/>
              <a:t> الإسلامية احد ابرز الاحداث التاريخية التي شكلت ملامح الحضارة الاسلامية و امتدادها الجغرافي والثقافي ان دراسة الفتوح لا تقتصر فقط على الجانب العسكري, بل تشمل ايضا الابعاد الاجتماعية والسياسية والاقتصادية التي ساهمة في تشكيل التاريخ الإسلامي فقد </a:t>
            </a:r>
            <a:r>
              <a:rPr lang="ar-DZ" sz="2800" b="1" dirty="0"/>
              <a:t>ت</a:t>
            </a:r>
            <a:r>
              <a:rPr lang="ar-DZ" sz="2800" b="1" dirty="0" smtClean="0"/>
              <a:t>تعدد مصادر الفتوح , منها الروايات التاريخية ,الكتب و الوثائق ,والشهادات المعاصرة التي توفر رؤى متعددة حول الاحداث.</a:t>
            </a:r>
          </a:p>
          <a:p>
            <a:pPr algn="r" rtl="1"/>
            <a:r>
              <a:rPr lang="ar-DZ" sz="2800" b="1" dirty="0" smtClean="0"/>
              <a:t>ويعتبر كتاب فتوح البلدان للأستاذ المؤرخ و المحقق الإسلامي احمد بن يحيى البلاذري من ابرز المصادر التاريخية التي تناولت موضوعات الفتوح الإسلامية في العصور الأولى من تاريخ الدولة الإسلامية فقد قام البلاذري بتوثيق تفاصيل الغزوات والفتوحات التي قام بها المسلمون</a:t>
            </a:r>
            <a:r>
              <a:rPr lang="ar-DZ" sz="2400" b="1" dirty="0" smtClean="0"/>
              <a:t>.</a:t>
            </a:r>
            <a:endParaRPr lang="fr-FR" sz="2400" b="1" dirty="0"/>
          </a:p>
        </p:txBody>
      </p:sp>
    </p:spTree>
    <p:extLst>
      <p:ext uri="{BB962C8B-B14F-4D97-AF65-F5344CB8AC3E}">
        <p14:creationId xmlns:p14="http://schemas.microsoft.com/office/powerpoint/2010/main" val="1941986975"/>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2000" cy="6858000"/>
          </a:xfrm>
        </p:spPr>
        <p:txBody>
          <a:bodyPr/>
          <a:lstStyle/>
          <a:p>
            <a:r>
              <a:rPr lang="ar-DZ" dirty="0" smtClean="0"/>
              <a:t>        </a:t>
            </a:r>
            <a:endParaRPr lang="fr-FR" dirty="0"/>
          </a:p>
        </p:txBody>
      </p:sp>
      <p:sp>
        <p:nvSpPr>
          <p:cNvPr id="4" name="Rounded Rectangle 3"/>
          <p:cNvSpPr/>
          <p:nvPr/>
        </p:nvSpPr>
        <p:spPr>
          <a:xfrm>
            <a:off x="8817428" y="310013"/>
            <a:ext cx="3147411" cy="78561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400" b="1" dirty="0" smtClean="0"/>
              <a:t> </a:t>
            </a:r>
            <a:r>
              <a:rPr lang="ar-DZ" sz="3200" b="1" i="1" dirty="0" smtClean="0"/>
              <a:t>الاشكالية : </a:t>
            </a:r>
            <a:endParaRPr lang="fr-FR" sz="2400" b="1" dirty="0"/>
          </a:p>
        </p:txBody>
      </p:sp>
      <p:sp>
        <p:nvSpPr>
          <p:cNvPr id="3" name="Rectangle à coins arrondis 2"/>
          <p:cNvSpPr/>
          <p:nvPr/>
        </p:nvSpPr>
        <p:spPr>
          <a:xfrm>
            <a:off x="875211" y="310013"/>
            <a:ext cx="7276012" cy="123140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r"/>
            <a:r>
              <a:rPr lang="ar-DZ" sz="2800" b="1" dirty="0" smtClean="0"/>
              <a:t>ومن هنا تنبثق الإشكالية الرئيسية التي يسعى هذا البحث للإجابة عليها :</a:t>
            </a:r>
            <a:endParaRPr lang="fr-FR" sz="2800" b="1" dirty="0"/>
          </a:p>
        </p:txBody>
      </p:sp>
      <p:sp>
        <p:nvSpPr>
          <p:cNvPr id="5" name="Flèche vers le bas 4"/>
          <p:cNvSpPr/>
          <p:nvPr/>
        </p:nvSpPr>
        <p:spPr>
          <a:xfrm>
            <a:off x="5658395" y="1851430"/>
            <a:ext cx="875212" cy="757646"/>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6" name="Parchemin horizontal 5"/>
          <p:cNvSpPr/>
          <p:nvPr/>
        </p:nvSpPr>
        <p:spPr>
          <a:xfrm>
            <a:off x="1985554" y="2609076"/>
            <a:ext cx="7837715" cy="325265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3200" b="1" dirty="0" smtClean="0">
                <a:solidFill>
                  <a:schemeClr val="tx1"/>
                </a:solidFill>
              </a:rPr>
              <a:t>كيف يمكن تقييم دور </a:t>
            </a:r>
            <a:r>
              <a:rPr lang="ar-DZ" sz="3200" b="1" dirty="0" err="1" smtClean="0">
                <a:solidFill>
                  <a:schemeClr val="tx1"/>
                </a:solidFill>
              </a:rPr>
              <a:t>اللبلاذري</a:t>
            </a:r>
            <a:r>
              <a:rPr lang="ar-DZ" sz="3200" b="1" dirty="0" smtClean="0">
                <a:solidFill>
                  <a:schemeClr val="tx1"/>
                </a:solidFill>
              </a:rPr>
              <a:t> كمصدر تاريخي في كتابة التاريخ الإسلامي، وماهي العوامل التي قد تؤثر في دقة سرد البلاذري </a:t>
            </a:r>
            <a:r>
              <a:rPr lang="ar-DZ" sz="3200" b="1" dirty="0" err="1" smtClean="0">
                <a:solidFill>
                  <a:schemeClr val="tx1"/>
                </a:solidFill>
              </a:rPr>
              <a:t>للاحداث</a:t>
            </a:r>
            <a:r>
              <a:rPr lang="ar-DZ" sz="3200" b="1" dirty="0" smtClean="0">
                <a:solidFill>
                  <a:schemeClr val="tx1"/>
                </a:solidFill>
              </a:rPr>
              <a:t> والمعارك التي خاضها المسلمون؟</a:t>
            </a:r>
            <a:endParaRPr lang="fr-FR" sz="3200" b="1" dirty="0">
              <a:solidFill>
                <a:schemeClr val="tx1"/>
              </a:solidFill>
            </a:endParaRPr>
          </a:p>
        </p:txBody>
      </p:sp>
    </p:spTree>
    <p:extLst>
      <p:ext uri="{BB962C8B-B14F-4D97-AF65-F5344CB8AC3E}">
        <p14:creationId xmlns:p14="http://schemas.microsoft.com/office/powerpoint/2010/main" val="415863053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8000"/>
          </a:xfrm>
        </p:spPr>
        <p:txBody>
          <a:bodyPr/>
          <a:lstStyle/>
          <a:p>
            <a:r>
              <a:rPr lang="ar-DZ" dirty="0" smtClean="0"/>
              <a:t>                </a:t>
            </a:r>
            <a:endParaRPr lang="fr-FR" dirty="0"/>
          </a:p>
        </p:txBody>
      </p:sp>
      <p:sp>
        <p:nvSpPr>
          <p:cNvPr id="3" name="Cloud 2"/>
          <p:cNvSpPr/>
          <p:nvPr/>
        </p:nvSpPr>
        <p:spPr>
          <a:xfrm>
            <a:off x="5969725" y="352697"/>
            <a:ext cx="5665785" cy="2214155"/>
          </a:xfrm>
          <a:prstGeom prst="cloud">
            <a:avLst/>
          </a:prstGeom>
        </p:spPr>
        <p:style>
          <a:lnRef idx="2">
            <a:schemeClr val="accent2"/>
          </a:lnRef>
          <a:fillRef idx="1">
            <a:schemeClr val="lt1"/>
          </a:fillRef>
          <a:effectRef idx="0">
            <a:schemeClr val="accent2"/>
          </a:effectRef>
          <a:fontRef idx="minor">
            <a:schemeClr val="dk1"/>
          </a:fontRef>
        </p:style>
        <p:txBody>
          <a:bodyPr rtlCol="0" anchor="ctr"/>
          <a:lstStyle/>
          <a:p>
            <a:pPr algn="ctr" rtl="1"/>
            <a:r>
              <a:rPr lang="ar-DZ" sz="4400" b="1" i="1" dirty="0" smtClean="0">
                <a:solidFill>
                  <a:schemeClr val="tx1"/>
                </a:solidFill>
              </a:rPr>
              <a:t>الفصل النظري:</a:t>
            </a:r>
            <a:endParaRPr lang="fr-FR" sz="4400" b="1" i="1" dirty="0">
              <a:solidFill>
                <a:schemeClr val="tx1"/>
              </a:solidFill>
            </a:endParaRPr>
          </a:p>
        </p:txBody>
      </p:sp>
      <p:sp>
        <p:nvSpPr>
          <p:cNvPr id="4" name="Parchemin vertical 3"/>
          <p:cNvSpPr/>
          <p:nvPr/>
        </p:nvSpPr>
        <p:spPr>
          <a:xfrm>
            <a:off x="2050869" y="2259874"/>
            <a:ext cx="4402182" cy="3840480"/>
          </a:xfrm>
          <a:prstGeom prst="verticalScroll">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sz="6600" b="1" dirty="0" smtClean="0"/>
              <a:t>ماهية  كتب الفتوح</a:t>
            </a:r>
            <a:endParaRPr lang="fr-FR" sz="6600" b="1" dirty="0"/>
          </a:p>
        </p:txBody>
      </p:sp>
    </p:spTree>
    <p:extLst>
      <p:ext uri="{BB962C8B-B14F-4D97-AF65-F5344CB8AC3E}">
        <p14:creationId xmlns:p14="http://schemas.microsoft.com/office/powerpoint/2010/main" val="4954042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2000" cy="6858000"/>
          </a:xfrm>
        </p:spPr>
        <p:txBody>
          <a:bodyPr/>
          <a:lstStyle/>
          <a:p>
            <a:r>
              <a:rPr lang="ar-DZ" dirty="0" smtClean="0"/>
              <a:t>        </a:t>
            </a:r>
            <a:endParaRPr lang="fr-FR" dirty="0"/>
          </a:p>
        </p:txBody>
      </p:sp>
      <p:sp>
        <p:nvSpPr>
          <p:cNvPr id="3" name="Rounded Rectangle 2"/>
          <p:cNvSpPr/>
          <p:nvPr/>
        </p:nvSpPr>
        <p:spPr>
          <a:xfrm>
            <a:off x="642718" y="1567543"/>
            <a:ext cx="11243256" cy="4767942"/>
          </a:xfrm>
          <a:prstGeom prst="roundRect">
            <a:avLst/>
          </a:prstGeom>
          <a:ln/>
          <a:scene3d>
            <a:camera prst="isometricOffAxis1Right"/>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marL="342900" indent="-342900" algn="r" rtl="1">
              <a:buFont typeface="Courier New" panose="02070309020205020404" pitchFamily="49" charset="0"/>
              <a:buChar char="o"/>
            </a:pPr>
            <a:r>
              <a:rPr lang="ar-DZ" sz="3200" b="1" dirty="0" smtClean="0">
                <a:solidFill>
                  <a:schemeClr val="tx1">
                    <a:lumMod val="95000"/>
                    <a:lumOff val="5000"/>
                  </a:schemeClr>
                </a:solidFill>
              </a:rPr>
              <a:t>يقصد بكتب الفتوح تللك الكتب التي اولت عنايتها بالفتوحات الاسلامية و اعتنت عناية خاصة بفتح البلاد و الطريقة التي دخل بها المسلمين بها لتلك البلاد , و قد كان السبب الاساسي في تاليف هذا النوع من الكتب غاية ادارية و هي رغبة ولاة الامر في معرفة ما فتح من البلدان صلحا و ما فتح بعهد , و لان لكل منها حكما مختلفا عن الاخر فيما يتعلق بالجزية و الخراج , و لعل قلة الكتب التي تتعلق بالفتوحات الاسلامية و محدوديتها سببه ان الموضوعها محدد جدا , تسجيل التفاصيل المتعلقة بفتوح البلدان و شكل الاتفاق الذي تم بين المسلمين و اهل البلاد المفتوحة . </a:t>
            </a:r>
            <a:endParaRPr lang="ar-DZ" sz="3200" b="1" dirty="0">
              <a:solidFill>
                <a:schemeClr val="tx1">
                  <a:lumMod val="95000"/>
                  <a:lumOff val="5000"/>
                </a:schemeClr>
              </a:solidFill>
            </a:endParaRPr>
          </a:p>
        </p:txBody>
      </p:sp>
      <p:sp>
        <p:nvSpPr>
          <p:cNvPr id="6" name="Rounded Rectangle 5"/>
          <p:cNvSpPr/>
          <p:nvPr/>
        </p:nvSpPr>
        <p:spPr>
          <a:xfrm>
            <a:off x="6413863" y="151694"/>
            <a:ext cx="5129901" cy="75341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0" anchor="ctr">
            <a:scene3d>
              <a:camera prst="orthographicFront"/>
              <a:lightRig rig="soft" dir="t">
                <a:rot lat="0" lon="0" rev="15600000"/>
              </a:lightRig>
            </a:scene3d>
            <a:sp3d extrusionH="57150" prstMaterial="softEdge">
              <a:bevelT w="25400" h="38100"/>
            </a:sp3d>
          </a:bodyPr>
          <a:lstStyle/>
          <a:p>
            <a:pPr algn="ctr"/>
            <a:r>
              <a:rPr lang="ar-DZ" sz="2800" b="1" i="1" u="sng" dirty="0">
                <a:ln/>
                <a:solidFill>
                  <a:schemeClr val="accent4"/>
                </a:solidFill>
              </a:rPr>
              <a:t>المبحث الاول : </a:t>
            </a:r>
            <a:r>
              <a:rPr lang="ar-DZ" sz="2800" b="1" dirty="0">
                <a:ln/>
                <a:solidFill>
                  <a:schemeClr val="accent4"/>
                </a:solidFill>
              </a:rPr>
              <a:t> التعريف بكتب الفتوح</a:t>
            </a:r>
            <a:endParaRPr lang="fr-FR" sz="2800" b="1" dirty="0">
              <a:ln/>
              <a:solidFill>
                <a:schemeClr val="accent4"/>
              </a:solidFill>
            </a:endParaRPr>
          </a:p>
        </p:txBody>
      </p:sp>
    </p:spTree>
    <p:extLst>
      <p:ext uri="{BB962C8B-B14F-4D97-AF65-F5344CB8AC3E}">
        <p14:creationId xmlns:p14="http://schemas.microsoft.com/office/powerpoint/2010/main" val="260447764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2000" cy="6858000"/>
          </a:xfrm>
        </p:spPr>
        <p:txBody>
          <a:bodyPr/>
          <a:lstStyle/>
          <a:p>
            <a:r>
              <a:rPr lang="ar-DZ" dirty="0" smtClean="0"/>
              <a:t>    </a:t>
            </a:r>
            <a:endParaRPr lang="fr-FR" dirty="0"/>
          </a:p>
        </p:txBody>
      </p:sp>
      <p:sp>
        <p:nvSpPr>
          <p:cNvPr id="3" name="Rounded Rectangle 2"/>
          <p:cNvSpPr/>
          <p:nvPr/>
        </p:nvSpPr>
        <p:spPr>
          <a:xfrm>
            <a:off x="6787534" y="111081"/>
            <a:ext cx="5177306" cy="785611"/>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rtl="1"/>
            <a:r>
              <a:rPr lang="ar-DZ" dirty="0" smtClean="0"/>
              <a:t> </a:t>
            </a:r>
            <a:r>
              <a:rPr lang="ar-DZ" sz="2400" b="1" i="1" dirty="0" smtClean="0"/>
              <a:t>المبحث</a:t>
            </a:r>
            <a:r>
              <a:rPr lang="ar-DZ" sz="2800" b="1" i="1" dirty="0" smtClean="0"/>
              <a:t> الثاني :  </a:t>
            </a:r>
            <a:r>
              <a:rPr lang="ar-DZ" sz="2800" b="1" dirty="0" smtClean="0"/>
              <a:t>اشهر كتب الفتوح </a:t>
            </a:r>
            <a:endParaRPr lang="fr-FR" sz="2400" b="1" dirty="0"/>
          </a:p>
        </p:txBody>
      </p:sp>
      <p:sp>
        <p:nvSpPr>
          <p:cNvPr id="8" name="Cloud 7"/>
          <p:cNvSpPr/>
          <p:nvPr/>
        </p:nvSpPr>
        <p:spPr>
          <a:xfrm>
            <a:off x="9376187" y="2247891"/>
            <a:ext cx="2442693" cy="1700011"/>
          </a:xfrm>
          <a:prstGeom prst="cloud">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sz="2800" b="1" i="1" dirty="0" smtClean="0"/>
              <a:t>فتوح</a:t>
            </a:r>
            <a:r>
              <a:rPr lang="ar-DZ" sz="2400" b="1" dirty="0" smtClean="0"/>
              <a:t> </a:t>
            </a:r>
            <a:r>
              <a:rPr lang="ar-DZ" sz="2800" b="1" i="1" dirty="0" smtClean="0"/>
              <a:t>الشام  للواقدي</a:t>
            </a:r>
            <a:r>
              <a:rPr lang="ar-DZ" sz="2400" b="1" dirty="0" smtClean="0"/>
              <a:t> </a:t>
            </a:r>
            <a:endParaRPr lang="fr-FR" sz="2400" b="1" dirty="0"/>
          </a:p>
        </p:txBody>
      </p:sp>
      <p:sp>
        <p:nvSpPr>
          <p:cNvPr id="10" name="Rounded Rectangle 9"/>
          <p:cNvSpPr/>
          <p:nvPr/>
        </p:nvSpPr>
        <p:spPr>
          <a:xfrm>
            <a:off x="717998" y="1007774"/>
            <a:ext cx="7186411" cy="5053392"/>
          </a:xfrm>
          <a:prstGeom prst="roundRect">
            <a:avLst/>
          </a:prstGeom>
          <a:effectLst>
            <a:innerShdw blurRad="63500" dist="50800" dir="13500000">
              <a:prstClr val="black">
                <a:alpha val="50000"/>
              </a:prstClr>
            </a:innerShdw>
          </a:effectLst>
        </p:spPr>
        <p:style>
          <a:lnRef idx="1">
            <a:schemeClr val="accent2"/>
          </a:lnRef>
          <a:fillRef idx="2">
            <a:schemeClr val="accent2"/>
          </a:fillRef>
          <a:effectRef idx="1">
            <a:schemeClr val="accent2"/>
          </a:effectRef>
          <a:fontRef idx="minor">
            <a:schemeClr val="dk1"/>
          </a:fontRef>
        </p:style>
        <p:txBody>
          <a:bodyPr rtlCol="0" anchor="ctr"/>
          <a:lstStyle/>
          <a:p>
            <a:pPr algn="r" rtl="1"/>
            <a:r>
              <a:rPr lang="ar-DZ" sz="3600" b="1" dirty="0" smtClean="0">
                <a:solidFill>
                  <a:schemeClr val="tx1"/>
                </a:solidFill>
              </a:rPr>
              <a:t>ينسب الكتاب الى محمد بن عمر الواقدي , و يعد اول كتاب في الفتوح وصل كاملا , و كناب الفتوح الشام هو خليط غير مالوف على الطراز القبلي القديم المعهود ايام العرب , و الكتاب يصوغه في قالب بطولي مع الاستشهاد بالايات القرانية . </a:t>
            </a:r>
            <a:endParaRPr lang="fr-FR" sz="3600" b="1" dirty="0">
              <a:solidFill>
                <a:schemeClr val="tx1"/>
              </a:solidFill>
            </a:endParaRPr>
          </a:p>
        </p:txBody>
      </p:sp>
      <p:cxnSp>
        <p:nvCxnSpPr>
          <p:cNvPr id="5" name="Connecteur en arc 4"/>
          <p:cNvCxnSpPr>
            <a:stCxn id="8" idx="2"/>
            <a:endCxn id="10" idx="3"/>
          </p:cNvCxnSpPr>
          <p:nvPr/>
        </p:nvCxnSpPr>
        <p:spPr>
          <a:xfrm rot="10800000" flipV="1">
            <a:off x="7904410" y="3097896"/>
            <a:ext cx="1479355" cy="436573"/>
          </a:xfrm>
          <a:prstGeom prst="curvedConnector3">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17396254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2000" cy="6858000"/>
          </a:xfrm>
        </p:spPr>
        <p:txBody>
          <a:bodyPr/>
          <a:lstStyle/>
          <a:p>
            <a:r>
              <a:rPr lang="fr-FR" dirty="0" smtClean="0"/>
              <a:t>    </a:t>
            </a:r>
            <a:endParaRPr lang="fr-FR" dirty="0"/>
          </a:p>
        </p:txBody>
      </p:sp>
      <p:sp>
        <p:nvSpPr>
          <p:cNvPr id="3" name="Cloud 2"/>
          <p:cNvSpPr/>
          <p:nvPr/>
        </p:nvSpPr>
        <p:spPr>
          <a:xfrm>
            <a:off x="8546420" y="1651715"/>
            <a:ext cx="3090930" cy="1777285"/>
          </a:xfrm>
          <a:prstGeom prst="cloud">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DZ" sz="2400" b="1" dirty="0" smtClean="0"/>
              <a:t>فتوح مصر و المغرب و الاندلس  لابن عبد الحكم </a:t>
            </a:r>
            <a:endParaRPr lang="fr-FR" sz="2400" b="1" dirty="0"/>
          </a:p>
        </p:txBody>
      </p:sp>
      <p:sp>
        <p:nvSpPr>
          <p:cNvPr id="4" name="Rounded Rectangle 3"/>
          <p:cNvSpPr/>
          <p:nvPr/>
        </p:nvSpPr>
        <p:spPr>
          <a:xfrm>
            <a:off x="483326" y="564647"/>
            <a:ext cx="6936377" cy="523526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rtl="1"/>
            <a:r>
              <a:rPr lang="ar-DZ" sz="3200" b="1" dirty="0" smtClean="0">
                <a:solidFill>
                  <a:schemeClr val="tx1"/>
                </a:solidFill>
              </a:rPr>
              <a:t>و مؤلفه عبد الرحمان بن عبد الله بن عبد الحكم القشري المصري المعروف بابن عبد الحكم ويعد من كتب الفتوح المحلية , و الكتاب يبدا بمقدمة طويلة عن مكانة مصر من خلال احاديث الرسول عليه الصلاة و السلام و الصحابة , كما يتحدث  عن فاتحي مصر الاوائل و الصحابة و بالتحديد عمر بن العاص.</a:t>
            </a:r>
            <a:endParaRPr lang="fr-FR" sz="3200" b="1" dirty="0">
              <a:solidFill>
                <a:schemeClr val="tx1"/>
              </a:solidFill>
            </a:endParaRPr>
          </a:p>
        </p:txBody>
      </p:sp>
      <p:cxnSp>
        <p:nvCxnSpPr>
          <p:cNvPr id="6" name="Connecteur en arc 5"/>
          <p:cNvCxnSpPr>
            <a:stCxn id="3" idx="2"/>
            <a:endCxn id="4" idx="3"/>
          </p:cNvCxnSpPr>
          <p:nvPr/>
        </p:nvCxnSpPr>
        <p:spPr>
          <a:xfrm rot="10800000" flipV="1">
            <a:off x="7419704" y="2540358"/>
            <a:ext cx="1136305" cy="641920"/>
          </a:xfrm>
          <a:prstGeom prst="curvedConnector3">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646102507"/>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TM10001114[[fn=Galerie]]</Template>
  <TotalTime>1450</TotalTime>
  <Words>1384</Words>
  <Application>Microsoft Office PowerPoint</Application>
  <PresentationFormat>Grand écran</PresentationFormat>
  <Paragraphs>106</Paragraphs>
  <Slides>20</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20</vt:i4>
      </vt:variant>
    </vt:vector>
  </HeadingPairs>
  <TitlesOfParts>
    <vt:vector size="26" baseType="lpstr">
      <vt:lpstr>Arial</vt:lpstr>
      <vt:lpstr>Courier New</vt:lpstr>
      <vt:lpstr>Gill Sans MT</vt:lpstr>
      <vt:lpstr>Times New Roman</vt:lpstr>
      <vt:lpstr>Wingdings</vt:lpstr>
      <vt:lpstr>Gallery</vt:lpstr>
      <vt:lpstr>Présentation PowerPoint</vt:lpstr>
      <vt:lpstr>      </vt:lpstr>
      <vt:lpstr>       </vt:lpstr>
      <vt:lpstr>              </vt:lpstr>
      <vt:lpstr>        </vt:lpstr>
      <vt:lpstr>                </vt:lpstr>
      <vt:lpstr>        </vt:lpstr>
      <vt:lpstr>    </vt:lpstr>
      <vt:lpstr>    </vt:lpstr>
      <vt:lpstr>     </vt:lpstr>
      <vt:lpstr>   </vt:lpstr>
      <vt:lpstr>                                                                                           </vt:lpstr>
      <vt:lpstr>       </vt:lpstr>
      <vt:lpstr>Présentation PowerPoint</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Lenovo X270</cp:lastModifiedBy>
  <cp:revision>110</cp:revision>
  <dcterms:created xsi:type="dcterms:W3CDTF">2024-10-27T17:42:18Z</dcterms:created>
  <dcterms:modified xsi:type="dcterms:W3CDTF">2024-11-13T11:59:54Z</dcterms:modified>
</cp:coreProperties>
</file>