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676" r:id="rId2"/>
  </p:sldMasterIdLst>
  <p:notesMasterIdLst>
    <p:notesMasterId r:id="rId42"/>
  </p:notesMasterIdLst>
  <p:sldIdLst>
    <p:sldId id="256" r:id="rId3"/>
    <p:sldId id="258" r:id="rId4"/>
    <p:sldId id="261" r:id="rId5"/>
    <p:sldId id="262" r:id="rId6"/>
    <p:sldId id="263" r:id="rId7"/>
    <p:sldId id="264" r:id="rId8"/>
    <p:sldId id="325" r:id="rId9"/>
    <p:sldId id="326" r:id="rId10"/>
    <p:sldId id="257" r:id="rId11"/>
    <p:sldId id="259" r:id="rId12"/>
    <p:sldId id="267" r:id="rId13"/>
    <p:sldId id="297" r:id="rId14"/>
    <p:sldId id="308" r:id="rId15"/>
    <p:sldId id="298" r:id="rId16"/>
    <p:sldId id="301" r:id="rId17"/>
    <p:sldId id="288" r:id="rId18"/>
    <p:sldId id="303" r:id="rId19"/>
    <p:sldId id="304" r:id="rId20"/>
    <p:sldId id="328" r:id="rId21"/>
    <p:sldId id="307" r:id="rId22"/>
    <p:sldId id="305" r:id="rId23"/>
    <p:sldId id="317" r:id="rId24"/>
    <p:sldId id="306" r:id="rId25"/>
    <p:sldId id="309" r:id="rId26"/>
    <p:sldId id="310" r:id="rId27"/>
    <p:sldId id="311" r:id="rId28"/>
    <p:sldId id="312" r:id="rId29"/>
    <p:sldId id="329" r:id="rId30"/>
    <p:sldId id="313" r:id="rId31"/>
    <p:sldId id="323" r:id="rId32"/>
    <p:sldId id="274" r:id="rId33"/>
    <p:sldId id="322" r:id="rId34"/>
    <p:sldId id="315" r:id="rId35"/>
    <p:sldId id="320" r:id="rId36"/>
    <p:sldId id="321" r:id="rId37"/>
    <p:sldId id="316" r:id="rId38"/>
    <p:sldId id="318" r:id="rId39"/>
    <p:sldId id="327" r:id="rId40"/>
    <p:sldId id="324"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41D"/>
    <a:srgbClr val="838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061" autoAdjust="0"/>
  </p:normalViewPr>
  <p:slideViewPr>
    <p:cSldViewPr snapToGrid="0">
      <p:cViewPr varScale="1">
        <p:scale>
          <a:sx n="65" d="100"/>
          <a:sy n="65" d="100"/>
        </p:scale>
        <p:origin x="936" y="78"/>
      </p:cViewPr>
      <p:guideLst>
        <p:guide orient="horz" pos="2160"/>
        <p:guide pos="3840"/>
      </p:guideLst>
    </p:cSldViewPr>
  </p:slideViewPr>
  <p:outlineViewPr>
    <p:cViewPr>
      <p:scale>
        <a:sx n="33" d="100"/>
        <a:sy n="33" d="100"/>
      </p:scale>
      <p:origin x="0" y="-1746"/>
    </p:cViewPr>
  </p:outlineViewPr>
  <p:notesTextViewPr>
    <p:cViewPr>
      <p:scale>
        <a:sx n="1" d="1"/>
        <a:sy n="1" d="1"/>
      </p:scale>
      <p:origin x="0" y="0"/>
    </p:cViewPr>
  </p:notesTextViewPr>
  <p:sorterViewPr>
    <p:cViewPr>
      <p:scale>
        <a:sx n="100" d="100"/>
        <a:sy n="100" d="100"/>
      </p:scale>
      <p:origin x="0" y="-118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4F8CD6-F2FC-4758-B890-2AC1B39D21A3}" type="datetimeFigureOut">
              <a:rPr lang="fr-FR" smtClean="0"/>
              <a:t>19/02/2025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E052C5-CAB6-4136-976E-3CEAFC40565C}" type="slidenum">
              <a:rPr lang="fr-FR" smtClean="0"/>
              <a:t>‹N°›</a:t>
            </a:fld>
            <a:endParaRPr lang="fr-FR"/>
          </a:p>
        </p:txBody>
      </p:sp>
    </p:spTree>
    <p:extLst>
      <p:ext uri="{BB962C8B-B14F-4D97-AF65-F5344CB8AC3E}">
        <p14:creationId xmlns:p14="http://schemas.microsoft.com/office/powerpoint/2010/main" val="1232722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5E052C5-CAB6-4136-976E-3CEAFC40565C}" type="slidenum">
              <a:rPr lang="fr-FR" smtClean="0"/>
              <a:t>21</a:t>
            </a:fld>
            <a:endParaRPr lang="fr-FR"/>
          </a:p>
        </p:txBody>
      </p:sp>
    </p:spTree>
    <p:extLst>
      <p:ext uri="{BB962C8B-B14F-4D97-AF65-F5344CB8AC3E}">
        <p14:creationId xmlns:p14="http://schemas.microsoft.com/office/powerpoint/2010/main" val="4218522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975E3D0-D3F0-4994-A52B-A437AC0298A8}" type="datetimeFigureOut">
              <a:rPr lang="x-none" smtClean="0"/>
              <a:t>19/02/2025</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636268255"/>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975E3D0-D3F0-4994-A52B-A437AC0298A8}" type="datetimeFigureOut">
              <a:rPr lang="x-none" smtClean="0"/>
              <a:t>19/02/2025</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821817218"/>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975E3D0-D3F0-4994-A52B-A437AC0298A8}" type="datetimeFigureOut">
              <a:rPr lang="x-none" smtClean="0"/>
              <a:t>19/02/2025</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691360633"/>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p:cNvSpPr>
            <a:spLocks noGrp="1"/>
          </p:cNvSpPr>
          <p:nvPr>
            <p:ph type="ctrTitle"/>
          </p:nvPr>
        </p:nvSpPr>
        <p:spPr>
          <a:xfrm>
            <a:off x="587064" y="2410921"/>
            <a:ext cx="8960219" cy="3861600"/>
          </a:xfrm>
        </p:spPr>
        <p:txBody>
          <a:bodyPr anchor="t">
            <a:noAutofit/>
          </a:bodyPr>
          <a:lstStyle>
            <a:lvl1pPr algn="l">
              <a:defRPr sz="7667"/>
            </a:lvl1pPr>
          </a:lstStyle>
          <a:p>
            <a:r>
              <a:rPr lang="en-US" dirty="0"/>
              <a:t>Click to edit Master title style</a:t>
            </a:r>
          </a:p>
        </p:txBody>
      </p:sp>
      <p:sp>
        <p:nvSpPr>
          <p:cNvPr id="5" name="Footer Placeholder 4"/>
          <p:cNvSpPr>
            <a:spLocks noGrp="1"/>
          </p:cNvSpPr>
          <p:nvPr>
            <p:ph type="ftr" sz="quarter" idx="11"/>
          </p:nvPr>
        </p:nvSpPr>
        <p:spPr>
          <a:xfrm rot="16200000">
            <a:off x="9829799" y="3246438"/>
            <a:ext cx="4114800" cy="365125"/>
          </a:xfrm>
        </p:spPr>
        <p:txBody>
          <a:bodyPr/>
          <a:lstStyle>
            <a:lvl1pPr algn="ctr">
              <a:defRPr sz="1400"/>
            </a:lvl1pPr>
          </a:lstStyle>
          <a:p>
            <a:r>
              <a:rPr lang="en-ID" dirty="0"/>
              <a:t>PRESENTATION TITLE</a:t>
            </a:r>
          </a:p>
        </p:txBody>
      </p:sp>
      <p:sp>
        <p:nvSpPr>
          <p:cNvPr id="8" name="Text Placeholder 7">
            <a:extLst>
              <a:ext uri="{FF2B5EF4-FFF2-40B4-BE49-F238E27FC236}">
                <a16:creationId xmlns:a16="http://schemas.microsoft.com/office/drawing/2014/main" id="{535AAFEA-9797-719F-034E-1443278D0DB8}"/>
              </a:ext>
            </a:extLst>
          </p:cNvPr>
          <p:cNvSpPr>
            <a:spLocks noGrp="1"/>
          </p:cNvSpPr>
          <p:nvPr>
            <p:ph type="body" sz="quarter" idx="12"/>
          </p:nvPr>
        </p:nvSpPr>
        <p:spPr>
          <a:xfrm>
            <a:off x="5783792" y="1123641"/>
            <a:ext cx="5184775" cy="1197600"/>
          </a:xfrm>
        </p:spPr>
        <p:txBody>
          <a:bodyPr anchor="ctr" anchorCtr="0">
            <a:noAutofit/>
          </a:bodyPr>
          <a:lstStyle/>
          <a:p>
            <a:pPr lvl="0"/>
            <a:r>
              <a:rPr lang="en-US" dirty="0"/>
              <a:t>Click to edit Master text styles</a:t>
            </a:r>
          </a:p>
        </p:txBody>
      </p:sp>
    </p:spTree>
    <p:extLst>
      <p:ext uri="{BB962C8B-B14F-4D97-AF65-F5344CB8AC3E}">
        <p14:creationId xmlns:p14="http://schemas.microsoft.com/office/powerpoint/2010/main" val="3083858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5E2A2-57CA-76B4-7FC7-0E7E733D4B24}"/>
              </a:ext>
            </a:extLst>
          </p:cNvPr>
          <p:cNvSpPr>
            <a:spLocks noGrp="1"/>
          </p:cNvSpPr>
          <p:nvPr>
            <p:ph type="title"/>
          </p:nvPr>
        </p:nvSpPr>
        <p:spPr>
          <a:xfrm>
            <a:off x="599016" y="575019"/>
            <a:ext cx="4876800" cy="1325563"/>
          </a:xfrm>
        </p:spPr>
        <p:txBody>
          <a:bodyPr anchor="t">
            <a:noAutofit/>
          </a:body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D5902CC6-0866-F6F1-FFC1-330B30DD7393}"/>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4CCFEAA7-A226-2E50-AD23-5FE2A5B98604}"/>
              </a:ext>
            </a:extLst>
          </p:cNvPr>
          <p:cNvSpPr>
            <a:spLocks noGrp="1"/>
          </p:cNvSpPr>
          <p:nvPr>
            <p:ph type="sldNum" sz="quarter" idx="11"/>
          </p:nvPr>
        </p:nvSpPr>
        <p:spPr/>
        <p:txBody>
          <a:bodyPr/>
          <a:lstStyle/>
          <a:p>
            <a:fld id="{CF6F24BE-8BEB-403A-BDCC-38E201D0662D}" type="slidenum">
              <a:rPr lang="en-ID" smtClean="0"/>
              <a:pPr/>
              <a:t>‹N°›</a:t>
            </a:fld>
            <a:endParaRPr lang="en-ID" dirty="0"/>
          </a:p>
        </p:txBody>
      </p:sp>
      <p:sp>
        <p:nvSpPr>
          <p:cNvPr id="6" name="Picture Placeholder 5">
            <a:extLst>
              <a:ext uri="{FF2B5EF4-FFF2-40B4-BE49-F238E27FC236}">
                <a16:creationId xmlns:a16="http://schemas.microsoft.com/office/drawing/2014/main" id="{C69D59CD-16F0-1FCD-4958-4D1937859515}"/>
              </a:ext>
            </a:extLst>
          </p:cNvPr>
          <p:cNvSpPr>
            <a:spLocks noGrp="1"/>
          </p:cNvSpPr>
          <p:nvPr>
            <p:ph type="pic" sz="quarter" idx="12"/>
          </p:nvPr>
        </p:nvSpPr>
        <p:spPr>
          <a:xfrm>
            <a:off x="5783793" y="0"/>
            <a:ext cx="5798607" cy="6858000"/>
          </a:xfrm>
        </p:spPr>
        <p:txBody>
          <a:bodyPr/>
          <a:lstStyle/>
          <a:p>
            <a:endParaRPr lang="en-ID"/>
          </a:p>
        </p:txBody>
      </p:sp>
      <p:sp>
        <p:nvSpPr>
          <p:cNvPr id="8" name="Text Placeholder 7">
            <a:extLst>
              <a:ext uri="{FF2B5EF4-FFF2-40B4-BE49-F238E27FC236}">
                <a16:creationId xmlns:a16="http://schemas.microsoft.com/office/drawing/2014/main" id="{D1694355-D2F1-6177-CA10-2FB2BDCA94FF}"/>
              </a:ext>
            </a:extLst>
          </p:cNvPr>
          <p:cNvSpPr>
            <a:spLocks noGrp="1"/>
          </p:cNvSpPr>
          <p:nvPr>
            <p:ph type="body" sz="quarter" idx="13"/>
          </p:nvPr>
        </p:nvSpPr>
        <p:spPr>
          <a:xfrm>
            <a:off x="594733" y="3072977"/>
            <a:ext cx="4631139" cy="3196800"/>
          </a:xfrm>
        </p:spPr>
        <p:txBody>
          <a:bodyPr>
            <a:noAutofit/>
          </a:bodyPr>
          <a:lstStyle>
            <a:lvl1pPr>
              <a:spcBef>
                <a:spcPts val="400"/>
              </a:spcBef>
              <a:defRPr/>
            </a:lvl1pPr>
            <a:lvl2pPr>
              <a:spcBef>
                <a:spcPts val="400"/>
              </a:spcBef>
              <a:defRPr/>
            </a:lvl2pPr>
            <a:lvl3pPr>
              <a:spcBef>
                <a:spcPts val="400"/>
              </a:spcBef>
              <a:defRPr/>
            </a:lvl3pPr>
            <a:lvl4pPr>
              <a:spcBef>
                <a:spcPts val="400"/>
              </a:spcBef>
              <a:defRPr/>
            </a:lvl4pPr>
            <a:lvl5pPr>
              <a:spcBef>
                <a:spcPts val="400"/>
              </a:spcBef>
              <a:defRPr/>
            </a:lvl5pPr>
          </a:lstStyle>
          <a:p>
            <a:pPr lvl="0"/>
            <a:r>
              <a:rPr lang="en-US" dirty="0"/>
              <a:t>Click to edit Master text styles</a:t>
            </a:r>
          </a:p>
        </p:txBody>
      </p:sp>
      <p:sp>
        <p:nvSpPr>
          <p:cNvPr id="11" name="Text Placeholder 6">
            <a:extLst>
              <a:ext uri="{FF2B5EF4-FFF2-40B4-BE49-F238E27FC236}">
                <a16:creationId xmlns:a16="http://schemas.microsoft.com/office/drawing/2014/main" id="{3686FCB5-A714-48C5-F801-8BC93CA09E32}"/>
              </a:ext>
            </a:extLst>
          </p:cNvPr>
          <p:cNvSpPr>
            <a:spLocks noGrp="1"/>
          </p:cNvSpPr>
          <p:nvPr>
            <p:ph type="body" sz="quarter" idx="17"/>
          </p:nvPr>
        </p:nvSpPr>
        <p:spPr>
          <a:xfrm>
            <a:off x="594733" y="2656167"/>
            <a:ext cx="4634868" cy="3696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15319245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lumn(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25B17-B4A1-EB92-A298-388D035BB224}"/>
              </a:ext>
            </a:extLst>
          </p:cNvPr>
          <p:cNvSpPr>
            <a:spLocks noGrp="1"/>
          </p:cNvSpPr>
          <p:nvPr>
            <p:ph type="title"/>
          </p:nvPr>
        </p:nvSpPr>
        <p:spPr>
          <a:xfrm>
            <a:off x="599017" y="570115"/>
            <a:ext cx="3323629" cy="5725248"/>
          </a:xfrm>
        </p:spPr>
        <p:txBody>
          <a:bodyPr anchor="ctr">
            <a:noAutofit/>
          </a:bodyPr>
          <a:lstStyle>
            <a:lvl1pPr algn="r">
              <a:defRPr/>
            </a:lvl1p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AC6CE9A8-062F-E52A-B822-F2C682A3C03D}"/>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7D6EDBD3-C06B-F685-6F3A-17047C93B3B5}"/>
              </a:ext>
            </a:extLst>
          </p:cNvPr>
          <p:cNvSpPr>
            <a:spLocks noGrp="1"/>
          </p:cNvSpPr>
          <p:nvPr>
            <p:ph type="sldNum" sz="quarter" idx="11"/>
          </p:nvPr>
        </p:nvSpPr>
        <p:spPr/>
        <p:txBody>
          <a:bodyPr/>
          <a:lstStyle/>
          <a:p>
            <a:fld id="{CF6F24BE-8BEB-403A-BDCC-38E201D0662D}" type="slidenum">
              <a:rPr lang="en-ID" smtClean="0"/>
              <a:pPr/>
              <a:t>‹N°›</a:t>
            </a:fld>
            <a:endParaRPr lang="en-ID" dirty="0"/>
          </a:p>
        </p:txBody>
      </p:sp>
      <p:sp>
        <p:nvSpPr>
          <p:cNvPr id="6" name="Picture Placeholder 5">
            <a:extLst>
              <a:ext uri="{FF2B5EF4-FFF2-40B4-BE49-F238E27FC236}">
                <a16:creationId xmlns:a16="http://schemas.microsoft.com/office/drawing/2014/main" id="{1CDEB065-BE89-3D91-17A6-55B54A05854D}"/>
              </a:ext>
            </a:extLst>
          </p:cNvPr>
          <p:cNvSpPr>
            <a:spLocks noGrp="1"/>
          </p:cNvSpPr>
          <p:nvPr>
            <p:ph type="pic" sz="quarter" idx="12"/>
          </p:nvPr>
        </p:nvSpPr>
        <p:spPr>
          <a:xfrm>
            <a:off x="4205357" y="579430"/>
            <a:ext cx="2120348" cy="5715933"/>
          </a:xfrm>
        </p:spPr>
        <p:txBody>
          <a:bodyPr/>
          <a:lstStyle/>
          <a:p>
            <a:endParaRPr lang="en-ID"/>
          </a:p>
        </p:txBody>
      </p:sp>
      <p:sp>
        <p:nvSpPr>
          <p:cNvPr id="8" name="Text Placeholder 7">
            <a:extLst>
              <a:ext uri="{FF2B5EF4-FFF2-40B4-BE49-F238E27FC236}">
                <a16:creationId xmlns:a16="http://schemas.microsoft.com/office/drawing/2014/main" id="{89DCE6C6-C40C-F791-B3FF-EEAA2288C092}"/>
              </a:ext>
            </a:extLst>
          </p:cNvPr>
          <p:cNvSpPr>
            <a:spLocks noGrp="1"/>
          </p:cNvSpPr>
          <p:nvPr>
            <p:ph type="body" sz="quarter" idx="13"/>
          </p:nvPr>
        </p:nvSpPr>
        <p:spPr>
          <a:xfrm>
            <a:off x="6608418" y="1058563"/>
            <a:ext cx="4360149" cy="5236800"/>
          </a:xfrm>
        </p:spPr>
        <p:txBody>
          <a:bodyPr anchor="t" anchorCtr="0">
            <a:noAutofit/>
          </a:bodyPr>
          <a:lstStyle/>
          <a:p>
            <a:pPr lvl="0"/>
            <a:r>
              <a:rPr lang="en-US" dirty="0"/>
              <a:t>Click to edit Master text styles</a:t>
            </a:r>
          </a:p>
        </p:txBody>
      </p:sp>
      <p:sp>
        <p:nvSpPr>
          <p:cNvPr id="7" name="Text Placeholder 6">
            <a:extLst>
              <a:ext uri="{FF2B5EF4-FFF2-40B4-BE49-F238E27FC236}">
                <a16:creationId xmlns:a16="http://schemas.microsoft.com/office/drawing/2014/main" id="{AD0A1734-9E96-C076-6109-08BEAB597B6D}"/>
              </a:ext>
            </a:extLst>
          </p:cNvPr>
          <p:cNvSpPr>
            <a:spLocks noGrp="1"/>
          </p:cNvSpPr>
          <p:nvPr>
            <p:ph type="body" sz="quarter" idx="14"/>
          </p:nvPr>
        </p:nvSpPr>
        <p:spPr>
          <a:xfrm>
            <a:off x="6608233" y="577373"/>
            <a:ext cx="4360800" cy="387187"/>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84115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lumn(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25B17-B4A1-EB92-A298-388D035BB224}"/>
              </a:ext>
            </a:extLst>
          </p:cNvPr>
          <p:cNvSpPr>
            <a:spLocks noGrp="1"/>
          </p:cNvSpPr>
          <p:nvPr>
            <p:ph type="title"/>
          </p:nvPr>
        </p:nvSpPr>
        <p:spPr>
          <a:xfrm>
            <a:off x="4187687" y="574467"/>
            <a:ext cx="6780880" cy="1325563"/>
          </a:xfrm>
        </p:spPr>
        <p:txBody>
          <a:bodyPr anchor="b">
            <a:noAutofit/>
          </a:bodyPr>
          <a:lstStyle/>
          <a:p>
            <a:r>
              <a:rPr lang="en-US"/>
              <a:t>Click to edit Master title style</a:t>
            </a:r>
            <a:endParaRPr lang="en-ID"/>
          </a:p>
        </p:txBody>
      </p:sp>
      <p:sp>
        <p:nvSpPr>
          <p:cNvPr id="3" name="Footer Placeholder 2">
            <a:extLst>
              <a:ext uri="{FF2B5EF4-FFF2-40B4-BE49-F238E27FC236}">
                <a16:creationId xmlns:a16="http://schemas.microsoft.com/office/drawing/2014/main" id="{AC6CE9A8-062F-E52A-B822-F2C682A3C03D}"/>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7D6EDBD3-C06B-F685-6F3A-17047C93B3B5}"/>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1CDEB065-BE89-3D91-17A6-55B54A05854D}"/>
              </a:ext>
            </a:extLst>
          </p:cNvPr>
          <p:cNvSpPr>
            <a:spLocks noGrp="1"/>
          </p:cNvSpPr>
          <p:nvPr>
            <p:ph type="pic" sz="quarter" idx="12"/>
          </p:nvPr>
        </p:nvSpPr>
        <p:spPr>
          <a:xfrm>
            <a:off x="599017" y="563302"/>
            <a:ext cx="3160552" cy="5720232"/>
          </a:xfrm>
        </p:spPr>
        <p:txBody>
          <a:bodyPr/>
          <a:lstStyle/>
          <a:p>
            <a:endParaRPr lang="en-ID"/>
          </a:p>
        </p:txBody>
      </p:sp>
      <p:sp>
        <p:nvSpPr>
          <p:cNvPr id="8" name="Text Placeholder 7">
            <a:extLst>
              <a:ext uri="{FF2B5EF4-FFF2-40B4-BE49-F238E27FC236}">
                <a16:creationId xmlns:a16="http://schemas.microsoft.com/office/drawing/2014/main" id="{89DCE6C6-C40C-F791-B3FF-EEAA2288C092}"/>
              </a:ext>
            </a:extLst>
          </p:cNvPr>
          <p:cNvSpPr>
            <a:spLocks noGrp="1"/>
          </p:cNvSpPr>
          <p:nvPr>
            <p:ph type="body" sz="quarter" idx="13"/>
          </p:nvPr>
        </p:nvSpPr>
        <p:spPr>
          <a:xfrm>
            <a:off x="4187687" y="2625934"/>
            <a:ext cx="6780880" cy="3657600"/>
          </a:xfrm>
        </p:spPr>
        <p:txBody>
          <a:bodyPr>
            <a:noAutofit/>
          </a:bodyPr>
          <a:lstStyle/>
          <a:p>
            <a:pPr lvl="0"/>
            <a:r>
              <a:rPr lang="en-US" dirty="0"/>
              <a:t>Click to edit Master text styles</a:t>
            </a:r>
          </a:p>
        </p:txBody>
      </p:sp>
      <p:sp>
        <p:nvSpPr>
          <p:cNvPr id="7" name="Text Placeholder 6">
            <a:extLst>
              <a:ext uri="{FF2B5EF4-FFF2-40B4-BE49-F238E27FC236}">
                <a16:creationId xmlns:a16="http://schemas.microsoft.com/office/drawing/2014/main" id="{46D0ED4B-C12C-75E2-03E5-013A94AE89AF}"/>
              </a:ext>
            </a:extLst>
          </p:cNvPr>
          <p:cNvSpPr>
            <a:spLocks noGrp="1"/>
          </p:cNvSpPr>
          <p:nvPr>
            <p:ph type="body" sz="quarter" idx="14"/>
          </p:nvPr>
        </p:nvSpPr>
        <p:spPr>
          <a:xfrm>
            <a:off x="4187826" y="2281008"/>
            <a:ext cx="6780741" cy="314400"/>
          </a:xfrm>
        </p:spPr>
        <p:txBody>
          <a:bodyPr>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24775196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lumn(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007C1-A2D2-F1A6-D730-4F0C404CBFDC}"/>
              </a:ext>
            </a:extLst>
          </p:cNvPr>
          <p:cNvSpPr>
            <a:spLocks noGrp="1"/>
          </p:cNvSpPr>
          <p:nvPr>
            <p:ph type="title"/>
          </p:nvPr>
        </p:nvSpPr>
        <p:spPr>
          <a:xfrm>
            <a:off x="599018" y="4162370"/>
            <a:ext cx="4118757" cy="2278186"/>
          </a:xfrm>
        </p:spPr>
        <p:txBody>
          <a:bodyPr anchor="t">
            <a:noAutofit/>
          </a:body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26CDCB85-C1AE-389B-180B-F0755C7558F6}"/>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D5CB6781-E0BB-8244-2B18-81C5A89ABE5A}"/>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313D6F03-414F-3442-0C5B-EC8851378160}"/>
              </a:ext>
            </a:extLst>
          </p:cNvPr>
          <p:cNvSpPr>
            <a:spLocks noGrp="1"/>
          </p:cNvSpPr>
          <p:nvPr>
            <p:ph type="pic" sz="quarter" idx="12"/>
          </p:nvPr>
        </p:nvSpPr>
        <p:spPr>
          <a:xfrm>
            <a:off x="599017" y="576078"/>
            <a:ext cx="3279453" cy="3279453"/>
          </a:xfrm>
        </p:spPr>
        <p:txBody>
          <a:bodyPr/>
          <a:lstStyle/>
          <a:p>
            <a:endParaRPr lang="en-ID"/>
          </a:p>
        </p:txBody>
      </p:sp>
      <p:sp>
        <p:nvSpPr>
          <p:cNvPr id="11" name="Picture Placeholder 5">
            <a:extLst>
              <a:ext uri="{FF2B5EF4-FFF2-40B4-BE49-F238E27FC236}">
                <a16:creationId xmlns:a16="http://schemas.microsoft.com/office/drawing/2014/main" id="{5E5AE0EA-E418-F652-0112-3BBECBF9F31B}"/>
              </a:ext>
            </a:extLst>
          </p:cNvPr>
          <p:cNvSpPr>
            <a:spLocks noGrp="1"/>
          </p:cNvSpPr>
          <p:nvPr>
            <p:ph type="pic" sz="quarter" idx="13"/>
          </p:nvPr>
        </p:nvSpPr>
        <p:spPr>
          <a:xfrm>
            <a:off x="4144065" y="576078"/>
            <a:ext cx="3279453" cy="3279453"/>
          </a:xfrm>
        </p:spPr>
        <p:txBody>
          <a:bodyPr/>
          <a:lstStyle/>
          <a:p>
            <a:endParaRPr lang="en-ID"/>
          </a:p>
        </p:txBody>
      </p:sp>
      <p:sp>
        <p:nvSpPr>
          <p:cNvPr id="12" name="Picture Placeholder 5">
            <a:extLst>
              <a:ext uri="{FF2B5EF4-FFF2-40B4-BE49-F238E27FC236}">
                <a16:creationId xmlns:a16="http://schemas.microsoft.com/office/drawing/2014/main" id="{AB61BF6E-948C-4AEB-61A4-244B2DE03589}"/>
              </a:ext>
            </a:extLst>
          </p:cNvPr>
          <p:cNvSpPr>
            <a:spLocks noGrp="1"/>
          </p:cNvSpPr>
          <p:nvPr>
            <p:ph type="pic" sz="quarter" idx="14"/>
          </p:nvPr>
        </p:nvSpPr>
        <p:spPr>
          <a:xfrm>
            <a:off x="7689114" y="576078"/>
            <a:ext cx="3279453" cy="3279453"/>
          </a:xfrm>
        </p:spPr>
        <p:txBody>
          <a:bodyPr/>
          <a:lstStyle/>
          <a:p>
            <a:endParaRPr lang="en-ID"/>
          </a:p>
        </p:txBody>
      </p:sp>
      <p:sp>
        <p:nvSpPr>
          <p:cNvPr id="14" name="Text Placeholder 13">
            <a:extLst>
              <a:ext uri="{FF2B5EF4-FFF2-40B4-BE49-F238E27FC236}">
                <a16:creationId xmlns:a16="http://schemas.microsoft.com/office/drawing/2014/main" id="{ADA50E1A-8491-728C-9FA7-3C2B65D8B098}"/>
              </a:ext>
            </a:extLst>
          </p:cNvPr>
          <p:cNvSpPr>
            <a:spLocks noGrp="1"/>
          </p:cNvSpPr>
          <p:nvPr>
            <p:ph type="body" sz="quarter" idx="15"/>
          </p:nvPr>
        </p:nvSpPr>
        <p:spPr>
          <a:xfrm>
            <a:off x="4982818" y="4496555"/>
            <a:ext cx="5985749" cy="1944000"/>
          </a:xfrm>
        </p:spPr>
        <p:txBody>
          <a:bodyPr anchor="t">
            <a:noAutofit/>
          </a:bodyPr>
          <a:lstStyle/>
          <a:p>
            <a:pPr lvl="0"/>
            <a:r>
              <a:rPr lang="en-US" dirty="0"/>
              <a:t>Click to edit Master text styles</a:t>
            </a:r>
          </a:p>
        </p:txBody>
      </p:sp>
      <p:sp>
        <p:nvSpPr>
          <p:cNvPr id="7" name="Text Placeholder 6">
            <a:extLst>
              <a:ext uri="{FF2B5EF4-FFF2-40B4-BE49-F238E27FC236}">
                <a16:creationId xmlns:a16="http://schemas.microsoft.com/office/drawing/2014/main" id="{7FC11A40-5DE3-08FC-B5EC-62212BF67E95}"/>
              </a:ext>
            </a:extLst>
          </p:cNvPr>
          <p:cNvSpPr>
            <a:spLocks noGrp="1"/>
          </p:cNvSpPr>
          <p:nvPr>
            <p:ph type="body" sz="quarter" idx="16"/>
          </p:nvPr>
        </p:nvSpPr>
        <p:spPr>
          <a:xfrm>
            <a:off x="4982818" y="4162369"/>
            <a:ext cx="5985933" cy="2712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28258977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lumn(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E07BE-2E01-93C2-881C-035E1AEEA139}"/>
              </a:ext>
            </a:extLst>
          </p:cNvPr>
          <p:cNvSpPr>
            <a:spLocks noGrp="1"/>
          </p:cNvSpPr>
          <p:nvPr>
            <p:ph type="title"/>
          </p:nvPr>
        </p:nvSpPr>
        <p:spPr>
          <a:xfrm>
            <a:off x="3859052" y="566058"/>
            <a:ext cx="1924741" cy="5704114"/>
          </a:xfrm>
        </p:spPr>
        <p:txBody>
          <a:bodyPr vert="vert270" anchor="ctr">
            <a:noAutofit/>
          </a:bodyPr>
          <a:lstStyle>
            <a:lvl1pPr algn="ctr">
              <a:defRPr/>
            </a:lvl1p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25844A2B-1547-1655-29B9-2804D5FE372A}"/>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C6814879-2CE9-2FEA-4087-F8FC1C8C0523}"/>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DEEB0609-9FA3-D912-5F69-9CD9658CA1C5}"/>
              </a:ext>
            </a:extLst>
          </p:cNvPr>
          <p:cNvSpPr>
            <a:spLocks noGrp="1"/>
          </p:cNvSpPr>
          <p:nvPr>
            <p:ph type="pic" sz="quarter" idx="12"/>
          </p:nvPr>
        </p:nvSpPr>
        <p:spPr>
          <a:xfrm>
            <a:off x="599017" y="1428516"/>
            <a:ext cx="3067418" cy="4000969"/>
          </a:xfrm>
        </p:spPr>
        <p:txBody>
          <a:bodyPr/>
          <a:lstStyle/>
          <a:p>
            <a:endParaRPr lang="en-ID"/>
          </a:p>
        </p:txBody>
      </p:sp>
      <p:sp>
        <p:nvSpPr>
          <p:cNvPr id="8" name="Text Placeholder 7">
            <a:extLst>
              <a:ext uri="{FF2B5EF4-FFF2-40B4-BE49-F238E27FC236}">
                <a16:creationId xmlns:a16="http://schemas.microsoft.com/office/drawing/2014/main" id="{21A2439D-33F0-4626-5731-8FB5D5295A2D}"/>
              </a:ext>
            </a:extLst>
          </p:cNvPr>
          <p:cNvSpPr>
            <a:spLocks noGrp="1"/>
          </p:cNvSpPr>
          <p:nvPr>
            <p:ph type="body" sz="quarter" idx="13"/>
          </p:nvPr>
        </p:nvSpPr>
        <p:spPr>
          <a:xfrm>
            <a:off x="5976409" y="1597361"/>
            <a:ext cx="4992158" cy="4207567"/>
          </a:xfrm>
        </p:spPr>
        <p:txBody>
          <a:bodyPr anchor="t">
            <a:noAutofit/>
          </a:bodyPr>
          <a:lstStyle>
            <a:lvl1pPr>
              <a:spcBef>
                <a:spcPts val="400"/>
              </a:spcBef>
              <a:defRPr/>
            </a:lvl1pPr>
            <a:lvl2pPr>
              <a:spcBef>
                <a:spcPts val="400"/>
              </a:spcBef>
              <a:defRPr/>
            </a:lvl2pPr>
            <a:lvl3pPr>
              <a:spcBef>
                <a:spcPts val="400"/>
              </a:spcBef>
              <a:defRPr/>
            </a:lvl3pPr>
            <a:lvl4pPr>
              <a:spcBef>
                <a:spcPts val="400"/>
              </a:spcBef>
              <a:defRPr/>
            </a:lvl4pPr>
            <a:lvl5pPr>
              <a:spcBef>
                <a:spcPts val="400"/>
              </a:spcBef>
              <a:defRPr/>
            </a:lvl5pPr>
          </a:lstStyle>
          <a:p>
            <a:pPr lvl="0"/>
            <a:r>
              <a:rPr lang="en-US" dirty="0"/>
              <a:t>Click to edit Master text styles</a:t>
            </a:r>
          </a:p>
        </p:txBody>
      </p:sp>
      <p:sp>
        <p:nvSpPr>
          <p:cNvPr id="7" name="Text Placeholder 6">
            <a:extLst>
              <a:ext uri="{FF2B5EF4-FFF2-40B4-BE49-F238E27FC236}">
                <a16:creationId xmlns:a16="http://schemas.microsoft.com/office/drawing/2014/main" id="{A81CC2E2-7A85-770A-CED5-0E6F307BA986}"/>
              </a:ext>
            </a:extLst>
          </p:cNvPr>
          <p:cNvSpPr>
            <a:spLocks noGrp="1"/>
          </p:cNvSpPr>
          <p:nvPr>
            <p:ph type="body" sz="quarter" idx="14"/>
          </p:nvPr>
        </p:nvSpPr>
        <p:spPr>
          <a:xfrm>
            <a:off x="5976409" y="1248046"/>
            <a:ext cx="4992158" cy="3048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30507863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lumn(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E07BE-2E01-93C2-881C-035E1AEEA139}"/>
              </a:ext>
            </a:extLst>
          </p:cNvPr>
          <p:cNvSpPr>
            <a:spLocks noGrp="1"/>
          </p:cNvSpPr>
          <p:nvPr>
            <p:ph type="title"/>
          </p:nvPr>
        </p:nvSpPr>
        <p:spPr>
          <a:xfrm>
            <a:off x="6661426" y="573517"/>
            <a:ext cx="4307141" cy="1454400"/>
          </a:xfrm>
        </p:spPr>
        <p:txBody>
          <a:bodyPr anchor="t">
            <a:noAutofit/>
          </a:bodyPr>
          <a:lstStyle>
            <a:lvl1pPr algn="l">
              <a:defRPr/>
            </a:lvl1p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25844A2B-1547-1655-29B9-2804D5FE372A}"/>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C6814879-2CE9-2FEA-4087-F8FC1C8C0523}"/>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DEEB0609-9FA3-D912-5F69-9CD9658CA1C5}"/>
              </a:ext>
            </a:extLst>
          </p:cNvPr>
          <p:cNvSpPr>
            <a:spLocks noGrp="1"/>
          </p:cNvSpPr>
          <p:nvPr>
            <p:ph type="pic" sz="quarter" idx="12"/>
          </p:nvPr>
        </p:nvSpPr>
        <p:spPr>
          <a:xfrm>
            <a:off x="599017" y="619622"/>
            <a:ext cx="5618760" cy="5618400"/>
          </a:xfrm>
        </p:spPr>
        <p:txBody>
          <a:bodyPr/>
          <a:lstStyle/>
          <a:p>
            <a:endParaRPr lang="en-ID" dirty="0"/>
          </a:p>
        </p:txBody>
      </p:sp>
      <p:sp>
        <p:nvSpPr>
          <p:cNvPr id="8" name="Text Placeholder 7">
            <a:extLst>
              <a:ext uri="{FF2B5EF4-FFF2-40B4-BE49-F238E27FC236}">
                <a16:creationId xmlns:a16="http://schemas.microsoft.com/office/drawing/2014/main" id="{21A2439D-33F0-4626-5731-8FB5D5295A2D}"/>
              </a:ext>
            </a:extLst>
          </p:cNvPr>
          <p:cNvSpPr>
            <a:spLocks noGrp="1"/>
          </p:cNvSpPr>
          <p:nvPr>
            <p:ph type="body" sz="quarter" idx="13"/>
          </p:nvPr>
        </p:nvSpPr>
        <p:spPr>
          <a:xfrm>
            <a:off x="6661426" y="2841588"/>
            <a:ext cx="4307141" cy="3614400"/>
          </a:xfrm>
        </p:spPr>
        <p:txBody>
          <a:bodyPr>
            <a:noAutofit/>
          </a:bodyPr>
          <a:lstStyle/>
          <a:p>
            <a:pPr lvl="0"/>
            <a:r>
              <a:rPr lang="en-US" dirty="0"/>
              <a:t>Click to edit Master text styles</a:t>
            </a:r>
          </a:p>
        </p:txBody>
      </p:sp>
      <p:sp>
        <p:nvSpPr>
          <p:cNvPr id="7" name="Text Placeholder 6">
            <a:extLst>
              <a:ext uri="{FF2B5EF4-FFF2-40B4-BE49-F238E27FC236}">
                <a16:creationId xmlns:a16="http://schemas.microsoft.com/office/drawing/2014/main" id="{089F0EDF-ED0D-7DF6-3D16-36E44C839E58}"/>
              </a:ext>
            </a:extLst>
          </p:cNvPr>
          <p:cNvSpPr>
            <a:spLocks noGrp="1"/>
          </p:cNvSpPr>
          <p:nvPr>
            <p:ph type="body" sz="quarter" idx="14"/>
          </p:nvPr>
        </p:nvSpPr>
        <p:spPr>
          <a:xfrm>
            <a:off x="6661150" y="2474023"/>
            <a:ext cx="4307417" cy="3336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32065226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olumn(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D8E67-9FD7-A8F8-75F6-2FF3CD0DE168}"/>
              </a:ext>
            </a:extLst>
          </p:cNvPr>
          <p:cNvSpPr>
            <a:spLocks noGrp="1"/>
          </p:cNvSpPr>
          <p:nvPr>
            <p:ph type="title"/>
          </p:nvPr>
        </p:nvSpPr>
        <p:spPr>
          <a:xfrm>
            <a:off x="599017" y="501649"/>
            <a:ext cx="10369550" cy="758604"/>
          </a:xfrm>
        </p:spPr>
        <p:txBody>
          <a:bodyPr anchor="t">
            <a:noAutofit/>
          </a:bodyPr>
          <a:lstStyle>
            <a:lvl1pPr algn="l">
              <a:defRPr/>
            </a:lvl1p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E2EFFE8E-6F6C-1E23-79C9-808201616E4C}"/>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E4C39AAF-82A4-7672-8873-E691CE5C39F6}"/>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5" name="Picture Placeholder 5">
            <a:extLst>
              <a:ext uri="{FF2B5EF4-FFF2-40B4-BE49-F238E27FC236}">
                <a16:creationId xmlns:a16="http://schemas.microsoft.com/office/drawing/2014/main" id="{2550198D-18A3-B15D-CC93-17763FFE6A9B}"/>
              </a:ext>
            </a:extLst>
          </p:cNvPr>
          <p:cNvSpPr>
            <a:spLocks noGrp="1"/>
          </p:cNvSpPr>
          <p:nvPr>
            <p:ph type="pic" sz="quarter" idx="14"/>
          </p:nvPr>
        </p:nvSpPr>
        <p:spPr>
          <a:xfrm>
            <a:off x="599017" y="3233531"/>
            <a:ext cx="3122820" cy="3122820"/>
          </a:xfrm>
        </p:spPr>
        <p:txBody>
          <a:bodyPr/>
          <a:lstStyle/>
          <a:p>
            <a:endParaRPr lang="en-ID"/>
          </a:p>
        </p:txBody>
      </p:sp>
      <p:sp>
        <p:nvSpPr>
          <p:cNvPr id="6" name="Picture Placeholder 5">
            <a:extLst>
              <a:ext uri="{FF2B5EF4-FFF2-40B4-BE49-F238E27FC236}">
                <a16:creationId xmlns:a16="http://schemas.microsoft.com/office/drawing/2014/main" id="{1CE06D47-5795-E8A4-6688-63C0FCAB2B92}"/>
              </a:ext>
            </a:extLst>
          </p:cNvPr>
          <p:cNvSpPr>
            <a:spLocks noGrp="1"/>
          </p:cNvSpPr>
          <p:nvPr>
            <p:ph type="pic" sz="quarter" idx="15"/>
          </p:nvPr>
        </p:nvSpPr>
        <p:spPr>
          <a:xfrm>
            <a:off x="7845747" y="3233531"/>
            <a:ext cx="3122820" cy="3122820"/>
          </a:xfrm>
        </p:spPr>
        <p:txBody>
          <a:bodyPr/>
          <a:lstStyle/>
          <a:p>
            <a:endParaRPr lang="en-ID"/>
          </a:p>
        </p:txBody>
      </p:sp>
      <p:sp>
        <p:nvSpPr>
          <p:cNvPr id="7" name="Picture Placeholder 5">
            <a:extLst>
              <a:ext uri="{FF2B5EF4-FFF2-40B4-BE49-F238E27FC236}">
                <a16:creationId xmlns:a16="http://schemas.microsoft.com/office/drawing/2014/main" id="{BFB99BAA-F395-0232-ED1F-8AC6BA5C78B2}"/>
              </a:ext>
            </a:extLst>
          </p:cNvPr>
          <p:cNvSpPr>
            <a:spLocks noGrp="1"/>
          </p:cNvSpPr>
          <p:nvPr>
            <p:ph type="pic" sz="quarter" idx="16"/>
          </p:nvPr>
        </p:nvSpPr>
        <p:spPr>
          <a:xfrm>
            <a:off x="4222381" y="3233531"/>
            <a:ext cx="3122820" cy="3122820"/>
          </a:xfrm>
        </p:spPr>
        <p:txBody>
          <a:bodyPr/>
          <a:lstStyle/>
          <a:p>
            <a:endParaRPr lang="en-ID"/>
          </a:p>
        </p:txBody>
      </p:sp>
      <p:sp>
        <p:nvSpPr>
          <p:cNvPr id="9" name="Text Placeholder 7">
            <a:extLst>
              <a:ext uri="{FF2B5EF4-FFF2-40B4-BE49-F238E27FC236}">
                <a16:creationId xmlns:a16="http://schemas.microsoft.com/office/drawing/2014/main" id="{7F44B7A2-957C-93E8-8209-7EE97327682B}"/>
              </a:ext>
            </a:extLst>
          </p:cNvPr>
          <p:cNvSpPr>
            <a:spLocks noGrp="1"/>
          </p:cNvSpPr>
          <p:nvPr>
            <p:ph type="body" sz="quarter" idx="24"/>
          </p:nvPr>
        </p:nvSpPr>
        <p:spPr>
          <a:xfrm>
            <a:off x="575734" y="1702061"/>
            <a:ext cx="10392833" cy="1437600"/>
          </a:xfrm>
        </p:spPr>
        <p:txBody>
          <a:bodyPr>
            <a:noAutofit/>
          </a:bodyPr>
          <a:lstStyle/>
          <a:p>
            <a:pPr lvl="0"/>
            <a:r>
              <a:rPr lang="en-US" dirty="0"/>
              <a:t>Click to edit Master text styles</a:t>
            </a:r>
          </a:p>
        </p:txBody>
      </p:sp>
      <p:sp>
        <p:nvSpPr>
          <p:cNvPr id="10" name="Text Placeholder 9">
            <a:extLst>
              <a:ext uri="{FF2B5EF4-FFF2-40B4-BE49-F238E27FC236}">
                <a16:creationId xmlns:a16="http://schemas.microsoft.com/office/drawing/2014/main" id="{A7F51D89-C7C9-35E8-B687-68AAC511FEDB}"/>
              </a:ext>
            </a:extLst>
          </p:cNvPr>
          <p:cNvSpPr>
            <a:spLocks noGrp="1"/>
          </p:cNvSpPr>
          <p:nvPr>
            <p:ph type="body" sz="quarter" idx="25"/>
          </p:nvPr>
        </p:nvSpPr>
        <p:spPr>
          <a:xfrm>
            <a:off x="575734" y="1340909"/>
            <a:ext cx="10392833" cy="3360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4148175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975E3D0-D3F0-4994-A52B-A437AC0298A8}" type="datetimeFigureOut">
              <a:rPr lang="x-none" smtClean="0"/>
              <a:t>19/02/2025</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334362580"/>
      </p:ext>
    </p:extLst>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Column(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FB309-9F80-5BE3-F82C-91733414C47B}"/>
              </a:ext>
            </a:extLst>
          </p:cNvPr>
          <p:cNvSpPr>
            <a:spLocks noGrp="1"/>
          </p:cNvSpPr>
          <p:nvPr>
            <p:ph type="title"/>
          </p:nvPr>
        </p:nvSpPr>
        <p:spPr>
          <a:xfrm>
            <a:off x="599017" y="3640482"/>
            <a:ext cx="3478419" cy="2809378"/>
          </a:xfrm>
        </p:spPr>
        <p:txBody>
          <a:bodyPr anchor="t">
            <a:noAutofit/>
          </a:body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21A27C05-E3B0-EFC4-2286-5860D4A1ACF4}"/>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0A33CF6B-04E5-9AB9-2466-0284576F0345}"/>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054F23F8-6331-43CC-E76A-052E46B77548}"/>
              </a:ext>
            </a:extLst>
          </p:cNvPr>
          <p:cNvSpPr>
            <a:spLocks noGrp="1"/>
          </p:cNvSpPr>
          <p:nvPr>
            <p:ph type="pic" sz="quarter" idx="12"/>
          </p:nvPr>
        </p:nvSpPr>
        <p:spPr>
          <a:xfrm>
            <a:off x="599016" y="562709"/>
            <a:ext cx="4994450" cy="2866292"/>
          </a:xfrm>
        </p:spPr>
        <p:txBody>
          <a:bodyPr/>
          <a:lstStyle/>
          <a:p>
            <a:endParaRPr lang="en-ID" dirty="0"/>
          </a:p>
        </p:txBody>
      </p:sp>
      <p:sp>
        <p:nvSpPr>
          <p:cNvPr id="10" name="Text Placeholder 9">
            <a:extLst>
              <a:ext uri="{FF2B5EF4-FFF2-40B4-BE49-F238E27FC236}">
                <a16:creationId xmlns:a16="http://schemas.microsoft.com/office/drawing/2014/main" id="{6411F901-3943-1C25-A696-666A0EBDBCB3}"/>
              </a:ext>
            </a:extLst>
          </p:cNvPr>
          <p:cNvSpPr>
            <a:spLocks noGrp="1"/>
          </p:cNvSpPr>
          <p:nvPr>
            <p:ph type="body" sz="quarter" idx="15"/>
          </p:nvPr>
        </p:nvSpPr>
        <p:spPr>
          <a:xfrm>
            <a:off x="4290380" y="4054660"/>
            <a:ext cx="6678187" cy="2395200"/>
          </a:xfrm>
        </p:spPr>
        <p:txBody>
          <a:bodyPr anchor="t" anchorCtr="0">
            <a:noAutofit/>
          </a:bodyPr>
          <a:lstStyle/>
          <a:p>
            <a:pPr lvl="0"/>
            <a:r>
              <a:rPr lang="en-US" dirty="0"/>
              <a:t>Click to edit Master text styles</a:t>
            </a:r>
          </a:p>
        </p:txBody>
      </p:sp>
      <p:sp>
        <p:nvSpPr>
          <p:cNvPr id="5" name="Picture Placeholder 5">
            <a:extLst>
              <a:ext uri="{FF2B5EF4-FFF2-40B4-BE49-F238E27FC236}">
                <a16:creationId xmlns:a16="http://schemas.microsoft.com/office/drawing/2014/main" id="{79263BE0-4D84-7BD4-D81B-B266C5C1C47B}"/>
              </a:ext>
            </a:extLst>
          </p:cNvPr>
          <p:cNvSpPr>
            <a:spLocks noGrp="1"/>
          </p:cNvSpPr>
          <p:nvPr>
            <p:ph type="pic" sz="quarter" idx="16"/>
          </p:nvPr>
        </p:nvSpPr>
        <p:spPr>
          <a:xfrm>
            <a:off x="5974117" y="562709"/>
            <a:ext cx="4994450" cy="2866292"/>
          </a:xfrm>
        </p:spPr>
        <p:txBody>
          <a:bodyPr/>
          <a:lstStyle/>
          <a:p>
            <a:endParaRPr lang="en-ID"/>
          </a:p>
        </p:txBody>
      </p:sp>
      <p:sp>
        <p:nvSpPr>
          <p:cNvPr id="8" name="Text Placeholder 7">
            <a:extLst>
              <a:ext uri="{FF2B5EF4-FFF2-40B4-BE49-F238E27FC236}">
                <a16:creationId xmlns:a16="http://schemas.microsoft.com/office/drawing/2014/main" id="{93F9E850-0A01-918A-C1F1-461E6D7C1A18}"/>
              </a:ext>
            </a:extLst>
          </p:cNvPr>
          <p:cNvSpPr>
            <a:spLocks noGrp="1"/>
          </p:cNvSpPr>
          <p:nvPr>
            <p:ph type="body" sz="quarter" idx="17"/>
          </p:nvPr>
        </p:nvSpPr>
        <p:spPr>
          <a:xfrm>
            <a:off x="4290380" y="3640666"/>
            <a:ext cx="6678187" cy="3432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36176593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olumn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5908D4B-9946-0E0A-8BEE-BB1C6BFDBDE6}"/>
              </a:ext>
            </a:extLst>
          </p:cNvPr>
          <p:cNvSpPr/>
          <p:nvPr userDrawn="1"/>
        </p:nvSpPr>
        <p:spPr>
          <a:xfrm>
            <a:off x="4275667" y="2355849"/>
            <a:ext cx="6692532" cy="16425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ID" sz="1200"/>
          </a:p>
        </p:txBody>
      </p:sp>
      <p:sp>
        <p:nvSpPr>
          <p:cNvPr id="2" name="Title 1">
            <a:extLst>
              <a:ext uri="{FF2B5EF4-FFF2-40B4-BE49-F238E27FC236}">
                <a16:creationId xmlns:a16="http://schemas.microsoft.com/office/drawing/2014/main" id="{CC5007C1-A2D2-F1A6-D730-4F0C404CBFDC}"/>
              </a:ext>
            </a:extLst>
          </p:cNvPr>
          <p:cNvSpPr>
            <a:spLocks noGrp="1"/>
          </p:cNvSpPr>
          <p:nvPr>
            <p:ph type="title"/>
          </p:nvPr>
        </p:nvSpPr>
        <p:spPr>
          <a:xfrm>
            <a:off x="4276035" y="619623"/>
            <a:ext cx="6692532" cy="1633247"/>
          </a:xfrm>
        </p:spPr>
        <p:txBody>
          <a:bodyPr anchor="t">
            <a:noAutofit/>
          </a:bodyPr>
          <a:lstStyle>
            <a:lvl1pPr algn="r">
              <a:defRPr/>
            </a:lvl1p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26CDCB85-C1AE-389B-180B-F0755C7558F6}"/>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D5CB6781-E0BB-8244-2B18-81C5A89ABE5A}"/>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Picture Placeholder 5">
            <a:extLst>
              <a:ext uri="{FF2B5EF4-FFF2-40B4-BE49-F238E27FC236}">
                <a16:creationId xmlns:a16="http://schemas.microsoft.com/office/drawing/2014/main" id="{313D6F03-414F-3442-0C5B-EC8851378160}"/>
              </a:ext>
            </a:extLst>
          </p:cNvPr>
          <p:cNvSpPr>
            <a:spLocks noGrp="1"/>
          </p:cNvSpPr>
          <p:nvPr>
            <p:ph type="pic" sz="quarter" idx="12"/>
          </p:nvPr>
        </p:nvSpPr>
        <p:spPr>
          <a:xfrm>
            <a:off x="599017" y="619622"/>
            <a:ext cx="3279453" cy="3279453"/>
          </a:xfrm>
        </p:spPr>
        <p:txBody>
          <a:bodyPr/>
          <a:lstStyle/>
          <a:p>
            <a:endParaRPr lang="en-ID"/>
          </a:p>
        </p:txBody>
      </p:sp>
      <p:sp>
        <p:nvSpPr>
          <p:cNvPr id="12" name="Picture Placeholder 5">
            <a:extLst>
              <a:ext uri="{FF2B5EF4-FFF2-40B4-BE49-F238E27FC236}">
                <a16:creationId xmlns:a16="http://schemas.microsoft.com/office/drawing/2014/main" id="{AB61BF6E-948C-4AEB-61A4-244B2DE03589}"/>
              </a:ext>
            </a:extLst>
          </p:cNvPr>
          <p:cNvSpPr>
            <a:spLocks noGrp="1"/>
          </p:cNvSpPr>
          <p:nvPr>
            <p:ph type="pic" sz="quarter" idx="14"/>
          </p:nvPr>
        </p:nvSpPr>
        <p:spPr>
          <a:xfrm>
            <a:off x="8690380" y="4162370"/>
            <a:ext cx="2278187" cy="2278187"/>
          </a:xfrm>
        </p:spPr>
        <p:txBody>
          <a:bodyPr/>
          <a:lstStyle/>
          <a:p>
            <a:endParaRPr lang="en-ID"/>
          </a:p>
        </p:txBody>
      </p:sp>
      <p:sp>
        <p:nvSpPr>
          <p:cNvPr id="14" name="Text Placeholder 13">
            <a:extLst>
              <a:ext uri="{FF2B5EF4-FFF2-40B4-BE49-F238E27FC236}">
                <a16:creationId xmlns:a16="http://schemas.microsoft.com/office/drawing/2014/main" id="{ADA50E1A-8491-728C-9FA7-3C2B65D8B098}"/>
              </a:ext>
            </a:extLst>
          </p:cNvPr>
          <p:cNvSpPr>
            <a:spLocks noGrp="1"/>
          </p:cNvSpPr>
          <p:nvPr>
            <p:ph type="body" sz="quarter" idx="15"/>
          </p:nvPr>
        </p:nvSpPr>
        <p:spPr>
          <a:xfrm>
            <a:off x="599017" y="4385089"/>
            <a:ext cx="7732183" cy="2054400"/>
          </a:xfrm>
        </p:spPr>
        <p:txBody>
          <a:bodyPr anchor="t" anchorCtr="0">
            <a:noAutofit/>
          </a:bodyPr>
          <a:lstStyle/>
          <a:p>
            <a:pPr lvl="0"/>
            <a:r>
              <a:rPr lang="en-US" dirty="0"/>
              <a:t>Click to edit Master text styles</a:t>
            </a:r>
          </a:p>
        </p:txBody>
      </p:sp>
      <p:sp>
        <p:nvSpPr>
          <p:cNvPr id="5" name="Text Placeholder 13">
            <a:extLst>
              <a:ext uri="{FF2B5EF4-FFF2-40B4-BE49-F238E27FC236}">
                <a16:creationId xmlns:a16="http://schemas.microsoft.com/office/drawing/2014/main" id="{AD539BA3-D11E-897F-CE18-588B0DC93D9C}"/>
              </a:ext>
            </a:extLst>
          </p:cNvPr>
          <p:cNvSpPr>
            <a:spLocks noGrp="1"/>
          </p:cNvSpPr>
          <p:nvPr>
            <p:ph type="body" sz="quarter" idx="16"/>
          </p:nvPr>
        </p:nvSpPr>
        <p:spPr>
          <a:xfrm>
            <a:off x="4276035" y="2607013"/>
            <a:ext cx="6692532" cy="1382400"/>
          </a:xfrm>
          <a:noFill/>
        </p:spPr>
        <p:txBody>
          <a:bodyPr lIns="90000" tIns="46800" rIns="90000" bIns="46800" anchor="t" anchorCtr="0">
            <a:no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
        <p:nvSpPr>
          <p:cNvPr id="10" name="Text Placeholder 9">
            <a:extLst>
              <a:ext uri="{FF2B5EF4-FFF2-40B4-BE49-F238E27FC236}">
                <a16:creationId xmlns:a16="http://schemas.microsoft.com/office/drawing/2014/main" id="{7F910887-9DF9-8E41-CBB1-3C2A4179ACDF}"/>
              </a:ext>
            </a:extLst>
          </p:cNvPr>
          <p:cNvSpPr>
            <a:spLocks noGrp="1"/>
          </p:cNvSpPr>
          <p:nvPr>
            <p:ph type="body" sz="quarter" idx="17"/>
          </p:nvPr>
        </p:nvSpPr>
        <p:spPr>
          <a:xfrm>
            <a:off x="599017" y="4126524"/>
            <a:ext cx="7732183" cy="249600"/>
          </a:xfrm>
        </p:spPr>
        <p:txBody>
          <a:bodyPr anchor="b">
            <a:noAutofit/>
          </a:bodyPr>
          <a:lstStyle>
            <a:lvl1pPr>
              <a:defRPr sz="1250" b="1"/>
            </a:lvl1pPr>
          </a:lstStyle>
          <a:p>
            <a:pPr lvl="0"/>
            <a:r>
              <a:rPr lang="en-US" dirty="0"/>
              <a:t>Click to edit Master text styles</a:t>
            </a:r>
          </a:p>
        </p:txBody>
      </p:sp>
      <p:sp>
        <p:nvSpPr>
          <p:cNvPr id="13" name="Text Placeholder 12">
            <a:extLst>
              <a:ext uri="{FF2B5EF4-FFF2-40B4-BE49-F238E27FC236}">
                <a16:creationId xmlns:a16="http://schemas.microsoft.com/office/drawing/2014/main" id="{08F6B920-074C-FD0C-40EB-802122795E14}"/>
              </a:ext>
            </a:extLst>
          </p:cNvPr>
          <p:cNvSpPr>
            <a:spLocks noGrp="1"/>
          </p:cNvSpPr>
          <p:nvPr>
            <p:ph type="body" sz="quarter" idx="18"/>
          </p:nvPr>
        </p:nvSpPr>
        <p:spPr>
          <a:xfrm>
            <a:off x="4275667" y="2355849"/>
            <a:ext cx="6692900" cy="249599"/>
          </a:xfrm>
          <a:noFill/>
        </p:spPr>
        <p:txBody>
          <a:bodyPr anchor="ctr" anchorCtr="0">
            <a:noAutofit/>
          </a:bodyPr>
          <a:lstStyle>
            <a:lvl1pPr>
              <a:defRPr sz="1250" b="1">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42410533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Columns(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4419B-0A7A-D6A9-278B-3CB3F6B13C8C}"/>
              </a:ext>
            </a:extLst>
          </p:cNvPr>
          <p:cNvSpPr>
            <a:spLocks noGrp="1"/>
          </p:cNvSpPr>
          <p:nvPr>
            <p:ph type="title"/>
          </p:nvPr>
        </p:nvSpPr>
        <p:spPr>
          <a:xfrm>
            <a:off x="6519860" y="619622"/>
            <a:ext cx="4448707" cy="1968969"/>
          </a:xfrm>
        </p:spPr>
        <p:txBody>
          <a:bodyPr anchor="t">
            <a:noAutofit/>
          </a:body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F2475DCC-A5DC-45EE-5280-E6AF55C5FBDB}"/>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24554E76-F34B-95F8-FD2E-0312C265AECF}"/>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5" name="Picture Placeholder 6">
            <a:extLst>
              <a:ext uri="{FF2B5EF4-FFF2-40B4-BE49-F238E27FC236}">
                <a16:creationId xmlns:a16="http://schemas.microsoft.com/office/drawing/2014/main" id="{FD592EB7-0888-4601-189D-47D758F2EA24}"/>
              </a:ext>
            </a:extLst>
          </p:cNvPr>
          <p:cNvSpPr>
            <a:spLocks noGrp="1"/>
          </p:cNvSpPr>
          <p:nvPr>
            <p:ph type="pic" sz="quarter" idx="12"/>
          </p:nvPr>
        </p:nvSpPr>
        <p:spPr>
          <a:xfrm>
            <a:off x="0" y="0"/>
            <a:ext cx="5783792" cy="3855843"/>
          </a:xfrm>
        </p:spPr>
      </p:sp>
      <p:sp>
        <p:nvSpPr>
          <p:cNvPr id="7" name="Text Placeholder 7">
            <a:extLst>
              <a:ext uri="{FF2B5EF4-FFF2-40B4-BE49-F238E27FC236}">
                <a16:creationId xmlns:a16="http://schemas.microsoft.com/office/drawing/2014/main" id="{D5089FCE-DB18-D776-A8F9-8E69AD01AAD4}"/>
              </a:ext>
            </a:extLst>
          </p:cNvPr>
          <p:cNvSpPr>
            <a:spLocks noGrp="1"/>
          </p:cNvSpPr>
          <p:nvPr>
            <p:ph type="body" sz="quarter" idx="23"/>
          </p:nvPr>
        </p:nvSpPr>
        <p:spPr>
          <a:xfrm>
            <a:off x="575734" y="4512078"/>
            <a:ext cx="5208058" cy="1987053"/>
          </a:xfrm>
        </p:spPr>
        <p:txBody>
          <a:bodyPr>
            <a:noAutofit/>
          </a:bodyPr>
          <a:lstStyle>
            <a:lvl1pPr>
              <a:defRPr>
                <a:latin typeface="+mn-lt"/>
                <a:ea typeface="Cascadia Mono SemiBold" panose="020B0609020000020004" pitchFamily="49" charset="0"/>
                <a:cs typeface="Cascadia Mono SemiBold" panose="020B0609020000020004" pitchFamily="49" charset="0"/>
              </a:defRPr>
            </a:lvl1pPr>
            <a:lvl2pPr>
              <a:defRPr>
                <a:latin typeface="Cascadia Mono SemiBold" panose="020B0609020000020004" pitchFamily="49" charset="0"/>
                <a:ea typeface="Cascadia Mono SemiBold" panose="020B0609020000020004" pitchFamily="49" charset="0"/>
                <a:cs typeface="Cascadia Mono SemiBold" panose="020B0609020000020004" pitchFamily="49" charset="0"/>
              </a:defRPr>
            </a:lvl2pPr>
            <a:lvl3pPr>
              <a:defRPr>
                <a:latin typeface="Cascadia Mono SemiBold" panose="020B0609020000020004" pitchFamily="49" charset="0"/>
                <a:ea typeface="Cascadia Mono SemiBold" panose="020B0609020000020004" pitchFamily="49" charset="0"/>
                <a:cs typeface="Cascadia Mono SemiBold" panose="020B0609020000020004" pitchFamily="49" charset="0"/>
              </a:defRPr>
            </a:lvl3pPr>
            <a:lvl4pPr>
              <a:defRPr>
                <a:latin typeface="Cascadia Mono SemiBold" panose="020B0609020000020004" pitchFamily="49" charset="0"/>
                <a:ea typeface="Cascadia Mono SemiBold" panose="020B0609020000020004" pitchFamily="49" charset="0"/>
                <a:cs typeface="Cascadia Mono SemiBold" panose="020B0609020000020004" pitchFamily="49" charset="0"/>
              </a:defRPr>
            </a:lvl4pPr>
            <a:lvl5pPr>
              <a:defRPr>
                <a:latin typeface="Cascadia Mono SemiBold" panose="020B0609020000020004" pitchFamily="49" charset="0"/>
                <a:ea typeface="Cascadia Mono SemiBold" panose="020B0609020000020004" pitchFamily="49" charset="0"/>
                <a:cs typeface="Cascadia Mono SemiBold" panose="020B0609020000020004" pitchFamily="49" charset="0"/>
              </a:defRPr>
            </a:lvl5pPr>
          </a:lstStyle>
          <a:p>
            <a:pPr lvl="0"/>
            <a:r>
              <a:rPr lang="en-US" dirty="0"/>
              <a:t>Click to edit Master text styles</a:t>
            </a:r>
          </a:p>
        </p:txBody>
      </p:sp>
      <p:sp>
        <p:nvSpPr>
          <p:cNvPr id="9" name="Text Placeholder 7">
            <a:extLst>
              <a:ext uri="{FF2B5EF4-FFF2-40B4-BE49-F238E27FC236}">
                <a16:creationId xmlns:a16="http://schemas.microsoft.com/office/drawing/2014/main" id="{50477A3C-2108-3003-027C-E88B14294EA0}"/>
              </a:ext>
            </a:extLst>
          </p:cNvPr>
          <p:cNvSpPr>
            <a:spLocks noGrp="1"/>
          </p:cNvSpPr>
          <p:nvPr>
            <p:ph type="body" sz="quarter" idx="24"/>
          </p:nvPr>
        </p:nvSpPr>
        <p:spPr>
          <a:xfrm>
            <a:off x="6519862" y="3429000"/>
            <a:ext cx="4448705" cy="2852921"/>
          </a:xfrm>
        </p:spPr>
        <p:txBody>
          <a:bodyPr>
            <a:noAutofit/>
          </a:bodyPr>
          <a:lstStyle/>
          <a:p>
            <a:pPr lvl="0"/>
            <a:r>
              <a:rPr lang="en-US" dirty="0"/>
              <a:t>Click to edit Master text styles</a:t>
            </a:r>
          </a:p>
        </p:txBody>
      </p:sp>
      <p:sp>
        <p:nvSpPr>
          <p:cNvPr id="8" name="Text Placeholder 7">
            <a:extLst>
              <a:ext uri="{FF2B5EF4-FFF2-40B4-BE49-F238E27FC236}">
                <a16:creationId xmlns:a16="http://schemas.microsoft.com/office/drawing/2014/main" id="{F3447C4F-9DF9-4C69-F400-0A0CE9007419}"/>
              </a:ext>
            </a:extLst>
          </p:cNvPr>
          <p:cNvSpPr>
            <a:spLocks noGrp="1"/>
          </p:cNvSpPr>
          <p:nvPr>
            <p:ph type="body" sz="quarter" idx="25"/>
          </p:nvPr>
        </p:nvSpPr>
        <p:spPr>
          <a:xfrm>
            <a:off x="575733" y="4066517"/>
            <a:ext cx="5208059" cy="403200"/>
          </a:xfrm>
        </p:spPr>
        <p:txBody>
          <a:bodyPr anchor="b">
            <a:noAutofit/>
          </a:bodyPr>
          <a:lstStyle>
            <a:lvl1pPr>
              <a:defRPr sz="1250" b="1"/>
            </a:lvl1pPr>
          </a:lstStyle>
          <a:p>
            <a:pPr lvl="0"/>
            <a:r>
              <a:rPr lang="en-US" dirty="0"/>
              <a:t>Click to edit Master text styles</a:t>
            </a:r>
          </a:p>
        </p:txBody>
      </p:sp>
      <p:sp>
        <p:nvSpPr>
          <p:cNvPr id="11" name="Text Placeholder 10">
            <a:extLst>
              <a:ext uri="{FF2B5EF4-FFF2-40B4-BE49-F238E27FC236}">
                <a16:creationId xmlns:a16="http://schemas.microsoft.com/office/drawing/2014/main" id="{15FE6426-8335-E1C3-FB13-43F08A52D6E7}"/>
              </a:ext>
            </a:extLst>
          </p:cNvPr>
          <p:cNvSpPr>
            <a:spLocks noGrp="1"/>
          </p:cNvSpPr>
          <p:nvPr>
            <p:ph type="body" sz="quarter" idx="26"/>
          </p:nvPr>
        </p:nvSpPr>
        <p:spPr>
          <a:xfrm>
            <a:off x="6519862" y="3091241"/>
            <a:ext cx="4448706" cy="2880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20531044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Column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6442312-9E63-3A81-2CB4-8F85F5C2CD49}"/>
              </a:ext>
            </a:extLst>
          </p:cNvPr>
          <p:cNvSpPr/>
          <p:nvPr userDrawn="1"/>
        </p:nvSpPr>
        <p:spPr>
          <a:xfrm>
            <a:off x="0" y="1945185"/>
            <a:ext cx="3878469" cy="49128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ID" sz="1200"/>
          </a:p>
        </p:txBody>
      </p:sp>
      <p:sp>
        <p:nvSpPr>
          <p:cNvPr id="2" name="Title 1">
            <a:extLst>
              <a:ext uri="{FF2B5EF4-FFF2-40B4-BE49-F238E27FC236}">
                <a16:creationId xmlns:a16="http://schemas.microsoft.com/office/drawing/2014/main" id="{D270176E-FDDF-30CB-EB74-A75B39D053B0}"/>
              </a:ext>
            </a:extLst>
          </p:cNvPr>
          <p:cNvSpPr>
            <a:spLocks noGrp="1"/>
          </p:cNvSpPr>
          <p:nvPr>
            <p:ph type="title"/>
          </p:nvPr>
        </p:nvSpPr>
        <p:spPr>
          <a:xfrm>
            <a:off x="697694" y="501649"/>
            <a:ext cx="10270873" cy="1325563"/>
          </a:xfrm>
        </p:spPr>
        <p:txBody>
          <a:bodyPr anchor="t">
            <a:noAutofit/>
          </a:bodyPr>
          <a:lstStyle/>
          <a:p>
            <a:r>
              <a:rPr lang="en-US" dirty="0"/>
              <a:t>Click to edit Master title style</a:t>
            </a:r>
            <a:endParaRPr lang="en-ID" dirty="0"/>
          </a:p>
        </p:txBody>
      </p:sp>
      <p:sp>
        <p:nvSpPr>
          <p:cNvPr id="3" name="Footer Placeholder 2">
            <a:extLst>
              <a:ext uri="{FF2B5EF4-FFF2-40B4-BE49-F238E27FC236}">
                <a16:creationId xmlns:a16="http://schemas.microsoft.com/office/drawing/2014/main" id="{55C0C34D-8F75-41B3-4243-E45FBD015BCA}"/>
              </a:ext>
            </a:extLst>
          </p:cNvPr>
          <p:cNvSpPr>
            <a:spLocks noGrp="1"/>
          </p:cNvSpPr>
          <p:nvPr>
            <p:ph type="ftr" sz="quarter" idx="10"/>
          </p:nvPr>
        </p:nvSpPr>
        <p:spPr/>
        <p:txBody>
          <a:bodyPr/>
          <a:lstStyle>
            <a:lvl1pPr>
              <a:defRPr sz="1400"/>
            </a:lvl1pPr>
          </a:lstStyle>
          <a:p>
            <a:r>
              <a:rPr lang="en-ID" dirty="0"/>
              <a:t>PRESENTATION TITLE</a:t>
            </a:r>
          </a:p>
        </p:txBody>
      </p:sp>
      <p:sp>
        <p:nvSpPr>
          <p:cNvPr id="4" name="Slide Number Placeholder 3">
            <a:extLst>
              <a:ext uri="{FF2B5EF4-FFF2-40B4-BE49-F238E27FC236}">
                <a16:creationId xmlns:a16="http://schemas.microsoft.com/office/drawing/2014/main" id="{84A13D18-EF04-D403-494B-02A03A28BC5B}"/>
              </a:ext>
            </a:extLst>
          </p:cNvPr>
          <p:cNvSpPr>
            <a:spLocks noGrp="1"/>
          </p:cNvSpPr>
          <p:nvPr>
            <p:ph type="sldNum" sz="quarter" idx="11"/>
          </p:nvPr>
        </p:nvSpPr>
        <p:spPr/>
        <p:txBody>
          <a:bodyPr>
            <a:noAutofit/>
          </a:bodyPr>
          <a:lstStyle/>
          <a:p>
            <a:fld id="{CF6F24BE-8BEB-403A-BDCC-38E201D0662D}" type="slidenum">
              <a:rPr lang="en-ID" smtClean="0"/>
              <a:pPr/>
              <a:t>‹N°›</a:t>
            </a:fld>
            <a:endParaRPr lang="en-ID"/>
          </a:p>
        </p:txBody>
      </p:sp>
      <p:sp>
        <p:nvSpPr>
          <p:cNvPr id="11" name="Text Placeholder 10">
            <a:extLst>
              <a:ext uri="{FF2B5EF4-FFF2-40B4-BE49-F238E27FC236}">
                <a16:creationId xmlns:a16="http://schemas.microsoft.com/office/drawing/2014/main" id="{5A0E6078-78A1-619C-E7B0-63DBC649FF44}"/>
              </a:ext>
            </a:extLst>
          </p:cNvPr>
          <p:cNvSpPr>
            <a:spLocks noGrp="1"/>
          </p:cNvSpPr>
          <p:nvPr>
            <p:ph type="body" sz="quarter" idx="13"/>
          </p:nvPr>
        </p:nvSpPr>
        <p:spPr>
          <a:xfrm>
            <a:off x="599017" y="2686751"/>
            <a:ext cx="2702983" cy="3669600"/>
          </a:xfrm>
        </p:spPr>
        <p:txBody>
          <a:bodyPr>
            <a:no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
        <p:nvSpPr>
          <p:cNvPr id="12" name="Text Placeholder 10">
            <a:extLst>
              <a:ext uri="{FF2B5EF4-FFF2-40B4-BE49-F238E27FC236}">
                <a16:creationId xmlns:a16="http://schemas.microsoft.com/office/drawing/2014/main" id="{33E87E0F-2528-3A8B-F312-9C9235E58689}"/>
              </a:ext>
            </a:extLst>
          </p:cNvPr>
          <p:cNvSpPr>
            <a:spLocks noGrp="1"/>
          </p:cNvSpPr>
          <p:nvPr>
            <p:ph type="body" sz="quarter" idx="14"/>
          </p:nvPr>
        </p:nvSpPr>
        <p:spPr>
          <a:xfrm>
            <a:off x="4358771" y="2686751"/>
            <a:ext cx="2850043" cy="36696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7" name="Text Placeholder 6">
            <a:extLst>
              <a:ext uri="{FF2B5EF4-FFF2-40B4-BE49-F238E27FC236}">
                <a16:creationId xmlns:a16="http://schemas.microsoft.com/office/drawing/2014/main" id="{6A75F903-A46A-31EE-9532-17999D9477B2}"/>
              </a:ext>
            </a:extLst>
          </p:cNvPr>
          <p:cNvSpPr>
            <a:spLocks noGrp="1"/>
          </p:cNvSpPr>
          <p:nvPr>
            <p:ph type="body" sz="quarter" idx="15"/>
          </p:nvPr>
        </p:nvSpPr>
        <p:spPr>
          <a:xfrm>
            <a:off x="599016" y="2275974"/>
            <a:ext cx="2702984" cy="369600"/>
          </a:xfrm>
        </p:spPr>
        <p:txBody>
          <a:bodyPr anchor="b">
            <a:noAutofit/>
          </a:bodyPr>
          <a:lstStyle>
            <a:lvl1pPr>
              <a:defRPr sz="1250" b="1">
                <a:solidFill>
                  <a:schemeClr val="bg1"/>
                </a:solidFill>
              </a:defRPr>
            </a:lvl1pPr>
          </a:lstStyle>
          <a:p>
            <a:pPr lvl="0"/>
            <a:r>
              <a:rPr lang="en-US" dirty="0"/>
              <a:t>Click to edit Master text styles</a:t>
            </a:r>
          </a:p>
        </p:txBody>
      </p:sp>
      <p:sp>
        <p:nvSpPr>
          <p:cNvPr id="8" name="Text Placeholder 6">
            <a:extLst>
              <a:ext uri="{FF2B5EF4-FFF2-40B4-BE49-F238E27FC236}">
                <a16:creationId xmlns:a16="http://schemas.microsoft.com/office/drawing/2014/main" id="{8746F59D-CF95-DEC8-5CAA-EE08708A535D}"/>
              </a:ext>
            </a:extLst>
          </p:cNvPr>
          <p:cNvSpPr>
            <a:spLocks noGrp="1"/>
          </p:cNvSpPr>
          <p:nvPr>
            <p:ph type="body" sz="quarter" idx="16"/>
          </p:nvPr>
        </p:nvSpPr>
        <p:spPr>
          <a:xfrm>
            <a:off x="4358771" y="2275974"/>
            <a:ext cx="2851200" cy="369600"/>
          </a:xfrm>
        </p:spPr>
        <p:txBody>
          <a:bodyPr anchor="b">
            <a:noAutofit/>
          </a:bodyPr>
          <a:lstStyle>
            <a:lvl1pPr>
              <a:defRPr sz="1250" b="1"/>
            </a:lvl1pPr>
          </a:lstStyle>
          <a:p>
            <a:pPr lvl="0"/>
            <a:r>
              <a:rPr lang="en-US" dirty="0"/>
              <a:t>Click to edit Master text styles</a:t>
            </a:r>
          </a:p>
        </p:txBody>
      </p:sp>
      <p:sp>
        <p:nvSpPr>
          <p:cNvPr id="10" name="Text Placeholder 10">
            <a:extLst>
              <a:ext uri="{FF2B5EF4-FFF2-40B4-BE49-F238E27FC236}">
                <a16:creationId xmlns:a16="http://schemas.microsoft.com/office/drawing/2014/main" id="{BCDD7BE0-BC6C-5AE9-BCEE-9C91EA7B4B4D}"/>
              </a:ext>
            </a:extLst>
          </p:cNvPr>
          <p:cNvSpPr>
            <a:spLocks noGrp="1"/>
          </p:cNvSpPr>
          <p:nvPr>
            <p:ph type="body" sz="quarter" idx="17"/>
          </p:nvPr>
        </p:nvSpPr>
        <p:spPr>
          <a:xfrm>
            <a:off x="8118524" y="2686751"/>
            <a:ext cx="2850043" cy="36696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3" name="Text Placeholder 6">
            <a:extLst>
              <a:ext uri="{FF2B5EF4-FFF2-40B4-BE49-F238E27FC236}">
                <a16:creationId xmlns:a16="http://schemas.microsoft.com/office/drawing/2014/main" id="{6C0FB17E-6098-251C-5B8E-56C2FE57DE90}"/>
              </a:ext>
            </a:extLst>
          </p:cNvPr>
          <p:cNvSpPr>
            <a:spLocks noGrp="1"/>
          </p:cNvSpPr>
          <p:nvPr>
            <p:ph type="body" sz="quarter" idx="18"/>
          </p:nvPr>
        </p:nvSpPr>
        <p:spPr>
          <a:xfrm>
            <a:off x="8117367" y="2275974"/>
            <a:ext cx="2851200" cy="369600"/>
          </a:xfrm>
        </p:spPr>
        <p:txBody>
          <a:bodyPr anchor="b">
            <a:noAutofit/>
          </a:bodyPr>
          <a:lstStyle>
            <a:lvl1pPr>
              <a:defRPr sz="1250" b="1"/>
            </a:lvl1pPr>
          </a:lstStyle>
          <a:p>
            <a:pPr lvl="0"/>
            <a:r>
              <a:rPr lang="en-US" dirty="0"/>
              <a:t>Click to edit Master text styles</a:t>
            </a:r>
          </a:p>
        </p:txBody>
      </p:sp>
    </p:spTree>
    <p:extLst>
      <p:ext uri="{BB962C8B-B14F-4D97-AF65-F5344CB8AC3E}">
        <p14:creationId xmlns:p14="http://schemas.microsoft.com/office/powerpoint/2010/main" val="22718244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Char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EEB1E-7063-62F6-6178-84A09252DBC1}"/>
              </a:ext>
            </a:extLst>
          </p:cNvPr>
          <p:cNvSpPr>
            <a:spLocks noGrp="1"/>
          </p:cNvSpPr>
          <p:nvPr>
            <p:ph type="title"/>
          </p:nvPr>
        </p:nvSpPr>
        <p:spPr>
          <a:xfrm>
            <a:off x="599017" y="583764"/>
            <a:ext cx="10369550" cy="962400"/>
          </a:xfrm>
        </p:spPr>
        <p:txBody>
          <a:bodyPr anchor="t"/>
          <a:lstStyle/>
          <a:p>
            <a:r>
              <a:rPr lang="en-US" dirty="0"/>
              <a:t>Click to edit Master title style</a:t>
            </a:r>
            <a:endParaRPr lang="en-UZ" dirty="0"/>
          </a:p>
        </p:txBody>
      </p:sp>
      <p:sp>
        <p:nvSpPr>
          <p:cNvPr id="3" name="Footer Placeholder 2">
            <a:extLst>
              <a:ext uri="{FF2B5EF4-FFF2-40B4-BE49-F238E27FC236}">
                <a16:creationId xmlns:a16="http://schemas.microsoft.com/office/drawing/2014/main" id="{3F688764-10F6-E04C-94EB-0287F12582B9}"/>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96932E04-1353-E30E-552C-E54A3DA07469}"/>
              </a:ext>
            </a:extLst>
          </p:cNvPr>
          <p:cNvSpPr>
            <a:spLocks noGrp="1"/>
          </p:cNvSpPr>
          <p:nvPr>
            <p:ph type="sldNum" sz="quarter" idx="11"/>
          </p:nvPr>
        </p:nvSpPr>
        <p:spPr/>
        <p:txBody>
          <a:bodyPr/>
          <a:lstStyle/>
          <a:p>
            <a:fld id="{CF6F24BE-8BEB-403A-BDCC-38E201D0662D}" type="slidenum">
              <a:rPr lang="en-ID" smtClean="0"/>
              <a:pPr/>
              <a:t>‹N°›</a:t>
            </a:fld>
            <a:endParaRPr lang="en-ID" dirty="0"/>
          </a:p>
        </p:txBody>
      </p:sp>
      <p:sp>
        <p:nvSpPr>
          <p:cNvPr id="5" name="Chart Placeholder 22">
            <a:extLst>
              <a:ext uri="{FF2B5EF4-FFF2-40B4-BE49-F238E27FC236}">
                <a16:creationId xmlns:a16="http://schemas.microsoft.com/office/drawing/2014/main" id="{10D922AA-24B6-6B14-7A38-DBC7EDED764B}"/>
              </a:ext>
            </a:extLst>
          </p:cNvPr>
          <p:cNvSpPr>
            <a:spLocks noGrp="1"/>
          </p:cNvSpPr>
          <p:nvPr>
            <p:ph type="chart" sz="quarter" idx="26"/>
          </p:nvPr>
        </p:nvSpPr>
        <p:spPr>
          <a:xfrm>
            <a:off x="1200000" y="1738097"/>
            <a:ext cx="2037784" cy="1684283"/>
          </a:xfrm>
        </p:spPr>
        <p:txBody>
          <a:bodyPr/>
          <a:lstStyle/>
          <a:p>
            <a:endParaRPr lang="en-US" dirty="0"/>
          </a:p>
        </p:txBody>
      </p:sp>
      <p:sp>
        <p:nvSpPr>
          <p:cNvPr id="8" name="Text Placeholder 10">
            <a:extLst>
              <a:ext uri="{FF2B5EF4-FFF2-40B4-BE49-F238E27FC236}">
                <a16:creationId xmlns:a16="http://schemas.microsoft.com/office/drawing/2014/main" id="{6FB6B8F6-C436-9978-2F4B-4A4FAEFE5201}"/>
              </a:ext>
            </a:extLst>
          </p:cNvPr>
          <p:cNvSpPr>
            <a:spLocks noGrp="1"/>
          </p:cNvSpPr>
          <p:nvPr>
            <p:ph type="body" sz="quarter" idx="29"/>
          </p:nvPr>
        </p:nvSpPr>
        <p:spPr>
          <a:xfrm>
            <a:off x="1031381" y="4112515"/>
            <a:ext cx="2396467" cy="2402400"/>
          </a:xfrm>
        </p:spPr>
        <p:txBody>
          <a:bodyPr/>
          <a:lstStyle/>
          <a:p>
            <a:pPr lvl="0"/>
            <a:r>
              <a:rPr lang="en-US" dirty="0"/>
              <a:t>Click to edit Master text styles</a:t>
            </a:r>
          </a:p>
        </p:txBody>
      </p:sp>
      <p:sp>
        <p:nvSpPr>
          <p:cNvPr id="9" name="Picture Placeholder 8">
            <a:extLst>
              <a:ext uri="{FF2B5EF4-FFF2-40B4-BE49-F238E27FC236}">
                <a16:creationId xmlns:a16="http://schemas.microsoft.com/office/drawing/2014/main" id="{6504E407-1287-6C2D-410A-98BC0C867445}"/>
              </a:ext>
            </a:extLst>
          </p:cNvPr>
          <p:cNvSpPr>
            <a:spLocks noGrp="1"/>
          </p:cNvSpPr>
          <p:nvPr>
            <p:ph type="pic" sz="quarter" idx="28"/>
          </p:nvPr>
        </p:nvSpPr>
        <p:spPr>
          <a:xfrm>
            <a:off x="4583792" y="1711315"/>
            <a:ext cx="2400000" cy="4802400"/>
          </a:xfrm>
        </p:spPr>
        <p:txBody>
          <a:bodyPr/>
          <a:lstStyle/>
          <a:p>
            <a:endParaRPr lang="en-UZ"/>
          </a:p>
        </p:txBody>
      </p:sp>
      <p:sp>
        <p:nvSpPr>
          <p:cNvPr id="10" name="Chart Placeholder 22">
            <a:extLst>
              <a:ext uri="{FF2B5EF4-FFF2-40B4-BE49-F238E27FC236}">
                <a16:creationId xmlns:a16="http://schemas.microsoft.com/office/drawing/2014/main" id="{1BE74FB2-1D73-647C-5C92-0AA274565BB5}"/>
              </a:ext>
            </a:extLst>
          </p:cNvPr>
          <p:cNvSpPr>
            <a:spLocks noGrp="1"/>
          </p:cNvSpPr>
          <p:nvPr>
            <p:ph type="chart" sz="quarter" idx="30"/>
          </p:nvPr>
        </p:nvSpPr>
        <p:spPr>
          <a:xfrm>
            <a:off x="8329800" y="1738097"/>
            <a:ext cx="2037784" cy="1684283"/>
          </a:xfrm>
        </p:spPr>
        <p:txBody>
          <a:bodyPr/>
          <a:lstStyle/>
          <a:p>
            <a:endParaRPr lang="en-US" dirty="0"/>
          </a:p>
        </p:txBody>
      </p:sp>
      <p:sp>
        <p:nvSpPr>
          <p:cNvPr id="11" name="Text Placeholder 10">
            <a:extLst>
              <a:ext uri="{FF2B5EF4-FFF2-40B4-BE49-F238E27FC236}">
                <a16:creationId xmlns:a16="http://schemas.microsoft.com/office/drawing/2014/main" id="{427C4768-2F14-E327-6DA3-6E37F58CFABC}"/>
              </a:ext>
            </a:extLst>
          </p:cNvPr>
          <p:cNvSpPr>
            <a:spLocks noGrp="1"/>
          </p:cNvSpPr>
          <p:nvPr>
            <p:ph type="body" sz="quarter" idx="31"/>
          </p:nvPr>
        </p:nvSpPr>
        <p:spPr>
          <a:xfrm>
            <a:off x="1031381" y="3535556"/>
            <a:ext cx="2396467"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2" name="Text Placeholder 10">
            <a:extLst>
              <a:ext uri="{FF2B5EF4-FFF2-40B4-BE49-F238E27FC236}">
                <a16:creationId xmlns:a16="http://schemas.microsoft.com/office/drawing/2014/main" id="{9E210F19-1CD2-510F-9EF1-7A725C1F083E}"/>
              </a:ext>
            </a:extLst>
          </p:cNvPr>
          <p:cNvSpPr>
            <a:spLocks noGrp="1"/>
          </p:cNvSpPr>
          <p:nvPr>
            <p:ph type="body" sz="quarter" idx="32"/>
          </p:nvPr>
        </p:nvSpPr>
        <p:spPr>
          <a:xfrm>
            <a:off x="8148693" y="3535556"/>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3" name="Text Placeholder 10">
            <a:extLst>
              <a:ext uri="{FF2B5EF4-FFF2-40B4-BE49-F238E27FC236}">
                <a16:creationId xmlns:a16="http://schemas.microsoft.com/office/drawing/2014/main" id="{001CE4C3-5BFE-BA45-1C06-0F5D8259E689}"/>
              </a:ext>
            </a:extLst>
          </p:cNvPr>
          <p:cNvSpPr>
            <a:spLocks noGrp="1"/>
          </p:cNvSpPr>
          <p:nvPr>
            <p:ph type="body" sz="quarter" idx="33"/>
          </p:nvPr>
        </p:nvSpPr>
        <p:spPr>
          <a:xfrm>
            <a:off x="8154626" y="4111315"/>
            <a:ext cx="2402400" cy="2402400"/>
          </a:xfrm>
        </p:spPr>
        <p:txBody>
          <a:bodyPr/>
          <a:lstStyle/>
          <a:p>
            <a:pPr lvl="0"/>
            <a:r>
              <a:rPr lang="en-US" dirty="0"/>
              <a:t>Click to edit Master text styles</a:t>
            </a:r>
          </a:p>
        </p:txBody>
      </p:sp>
    </p:spTree>
    <p:extLst>
      <p:ext uri="{BB962C8B-B14F-4D97-AF65-F5344CB8AC3E}">
        <p14:creationId xmlns:p14="http://schemas.microsoft.com/office/powerpoint/2010/main" val="40257545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hree Char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EEB1E-7063-62F6-6178-84A09252DBC1}"/>
              </a:ext>
            </a:extLst>
          </p:cNvPr>
          <p:cNvSpPr>
            <a:spLocks noGrp="1"/>
          </p:cNvSpPr>
          <p:nvPr>
            <p:ph type="title"/>
          </p:nvPr>
        </p:nvSpPr>
        <p:spPr>
          <a:xfrm>
            <a:off x="599017" y="583764"/>
            <a:ext cx="10369550" cy="962400"/>
          </a:xfrm>
        </p:spPr>
        <p:txBody>
          <a:bodyPr anchor="t"/>
          <a:lstStyle/>
          <a:p>
            <a:r>
              <a:rPr lang="en-US" dirty="0"/>
              <a:t>Click to edit Master title style</a:t>
            </a:r>
            <a:endParaRPr lang="en-UZ" dirty="0"/>
          </a:p>
        </p:txBody>
      </p:sp>
      <p:sp>
        <p:nvSpPr>
          <p:cNvPr id="3" name="Footer Placeholder 2">
            <a:extLst>
              <a:ext uri="{FF2B5EF4-FFF2-40B4-BE49-F238E27FC236}">
                <a16:creationId xmlns:a16="http://schemas.microsoft.com/office/drawing/2014/main" id="{3F688764-10F6-E04C-94EB-0287F12582B9}"/>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96932E04-1353-E30E-552C-E54A3DA07469}"/>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5" name="Chart Placeholder 22">
            <a:extLst>
              <a:ext uri="{FF2B5EF4-FFF2-40B4-BE49-F238E27FC236}">
                <a16:creationId xmlns:a16="http://schemas.microsoft.com/office/drawing/2014/main" id="{10D922AA-24B6-6B14-7A38-DBC7EDED764B}"/>
              </a:ext>
            </a:extLst>
          </p:cNvPr>
          <p:cNvSpPr>
            <a:spLocks noGrp="1"/>
          </p:cNvSpPr>
          <p:nvPr>
            <p:ph type="chart" sz="quarter" idx="26"/>
          </p:nvPr>
        </p:nvSpPr>
        <p:spPr>
          <a:xfrm>
            <a:off x="1237772" y="1738097"/>
            <a:ext cx="2037784" cy="1684283"/>
          </a:xfrm>
        </p:spPr>
        <p:txBody>
          <a:bodyPr/>
          <a:lstStyle/>
          <a:p>
            <a:endParaRPr lang="en-US" dirty="0"/>
          </a:p>
        </p:txBody>
      </p:sp>
      <p:sp>
        <p:nvSpPr>
          <p:cNvPr id="8" name="Text Placeholder 10">
            <a:extLst>
              <a:ext uri="{FF2B5EF4-FFF2-40B4-BE49-F238E27FC236}">
                <a16:creationId xmlns:a16="http://schemas.microsoft.com/office/drawing/2014/main" id="{6FB6B8F6-C436-9978-2F4B-4A4FAEFE5201}"/>
              </a:ext>
            </a:extLst>
          </p:cNvPr>
          <p:cNvSpPr>
            <a:spLocks noGrp="1"/>
          </p:cNvSpPr>
          <p:nvPr>
            <p:ph type="body" sz="quarter" idx="29"/>
          </p:nvPr>
        </p:nvSpPr>
        <p:spPr>
          <a:xfrm>
            <a:off x="1054623" y="4123971"/>
            <a:ext cx="2402400" cy="2402400"/>
          </a:xfrm>
        </p:spPr>
        <p:txBody>
          <a:bodyPr/>
          <a:lstStyle/>
          <a:p>
            <a:pPr lvl="0"/>
            <a:r>
              <a:rPr lang="en-US" dirty="0"/>
              <a:t>Click to edit Master text styles</a:t>
            </a:r>
          </a:p>
        </p:txBody>
      </p:sp>
      <p:sp>
        <p:nvSpPr>
          <p:cNvPr id="10" name="Chart Placeholder 22">
            <a:extLst>
              <a:ext uri="{FF2B5EF4-FFF2-40B4-BE49-F238E27FC236}">
                <a16:creationId xmlns:a16="http://schemas.microsoft.com/office/drawing/2014/main" id="{1BE74FB2-1D73-647C-5C92-0AA274565BB5}"/>
              </a:ext>
            </a:extLst>
          </p:cNvPr>
          <p:cNvSpPr>
            <a:spLocks noGrp="1"/>
          </p:cNvSpPr>
          <p:nvPr>
            <p:ph type="chart" sz="quarter" idx="30"/>
          </p:nvPr>
        </p:nvSpPr>
        <p:spPr>
          <a:xfrm>
            <a:off x="8329800" y="1738097"/>
            <a:ext cx="2037784" cy="1684283"/>
          </a:xfrm>
        </p:spPr>
        <p:txBody>
          <a:bodyPr/>
          <a:lstStyle/>
          <a:p>
            <a:endParaRPr lang="en-US" dirty="0"/>
          </a:p>
        </p:txBody>
      </p:sp>
      <p:sp>
        <p:nvSpPr>
          <p:cNvPr id="11" name="Text Placeholder 10">
            <a:extLst>
              <a:ext uri="{FF2B5EF4-FFF2-40B4-BE49-F238E27FC236}">
                <a16:creationId xmlns:a16="http://schemas.microsoft.com/office/drawing/2014/main" id="{427C4768-2F14-E327-6DA3-6E37F58CFABC}"/>
              </a:ext>
            </a:extLst>
          </p:cNvPr>
          <p:cNvSpPr>
            <a:spLocks noGrp="1"/>
          </p:cNvSpPr>
          <p:nvPr>
            <p:ph type="body" sz="quarter" idx="31"/>
          </p:nvPr>
        </p:nvSpPr>
        <p:spPr>
          <a:xfrm>
            <a:off x="1057469" y="3535556"/>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2" name="Text Placeholder 10">
            <a:extLst>
              <a:ext uri="{FF2B5EF4-FFF2-40B4-BE49-F238E27FC236}">
                <a16:creationId xmlns:a16="http://schemas.microsoft.com/office/drawing/2014/main" id="{9E210F19-1CD2-510F-9EF1-7A725C1F083E}"/>
              </a:ext>
            </a:extLst>
          </p:cNvPr>
          <p:cNvSpPr>
            <a:spLocks noGrp="1"/>
          </p:cNvSpPr>
          <p:nvPr>
            <p:ph type="body" sz="quarter" idx="32"/>
          </p:nvPr>
        </p:nvSpPr>
        <p:spPr>
          <a:xfrm>
            <a:off x="8148693" y="3535556"/>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3" name="Text Placeholder 10">
            <a:extLst>
              <a:ext uri="{FF2B5EF4-FFF2-40B4-BE49-F238E27FC236}">
                <a16:creationId xmlns:a16="http://schemas.microsoft.com/office/drawing/2014/main" id="{001CE4C3-5BFE-BA45-1C06-0F5D8259E689}"/>
              </a:ext>
            </a:extLst>
          </p:cNvPr>
          <p:cNvSpPr>
            <a:spLocks noGrp="1"/>
          </p:cNvSpPr>
          <p:nvPr>
            <p:ph type="body" sz="quarter" idx="33"/>
          </p:nvPr>
        </p:nvSpPr>
        <p:spPr>
          <a:xfrm>
            <a:off x="8154626" y="4111315"/>
            <a:ext cx="2402400" cy="2402400"/>
          </a:xfrm>
        </p:spPr>
        <p:txBody>
          <a:bodyPr/>
          <a:lstStyle/>
          <a:p>
            <a:pPr lvl="0"/>
            <a:r>
              <a:rPr lang="en-US" dirty="0"/>
              <a:t>Click to edit Master text styles</a:t>
            </a:r>
          </a:p>
        </p:txBody>
      </p:sp>
      <p:sp>
        <p:nvSpPr>
          <p:cNvPr id="6" name="Chart Placeholder 22">
            <a:extLst>
              <a:ext uri="{FF2B5EF4-FFF2-40B4-BE49-F238E27FC236}">
                <a16:creationId xmlns:a16="http://schemas.microsoft.com/office/drawing/2014/main" id="{6034BEDD-4A10-0EE9-2B80-CC48F6463E58}"/>
              </a:ext>
            </a:extLst>
          </p:cNvPr>
          <p:cNvSpPr>
            <a:spLocks noGrp="1"/>
          </p:cNvSpPr>
          <p:nvPr>
            <p:ph type="chart" sz="quarter" idx="34"/>
          </p:nvPr>
        </p:nvSpPr>
        <p:spPr>
          <a:xfrm>
            <a:off x="4764900" y="1738097"/>
            <a:ext cx="2037784" cy="1684283"/>
          </a:xfrm>
        </p:spPr>
        <p:txBody>
          <a:bodyPr/>
          <a:lstStyle/>
          <a:p>
            <a:endParaRPr lang="en-US" dirty="0"/>
          </a:p>
        </p:txBody>
      </p:sp>
      <p:sp>
        <p:nvSpPr>
          <p:cNvPr id="15" name="Text Placeholder 10">
            <a:extLst>
              <a:ext uri="{FF2B5EF4-FFF2-40B4-BE49-F238E27FC236}">
                <a16:creationId xmlns:a16="http://schemas.microsoft.com/office/drawing/2014/main" id="{9AF6507D-02F3-DCED-4A26-289016D4AA40}"/>
              </a:ext>
            </a:extLst>
          </p:cNvPr>
          <p:cNvSpPr>
            <a:spLocks noGrp="1"/>
          </p:cNvSpPr>
          <p:nvPr>
            <p:ph type="body" sz="quarter" idx="35"/>
          </p:nvPr>
        </p:nvSpPr>
        <p:spPr>
          <a:xfrm>
            <a:off x="4592749" y="3535556"/>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6" name="Text Placeholder 10">
            <a:extLst>
              <a:ext uri="{FF2B5EF4-FFF2-40B4-BE49-F238E27FC236}">
                <a16:creationId xmlns:a16="http://schemas.microsoft.com/office/drawing/2014/main" id="{1DD65D9A-82AD-5F53-C8F5-B476568A76BB}"/>
              </a:ext>
            </a:extLst>
          </p:cNvPr>
          <p:cNvSpPr>
            <a:spLocks noGrp="1"/>
          </p:cNvSpPr>
          <p:nvPr>
            <p:ph type="body" sz="quarter" idx="36"/>
          </p:nvPr>
        </p:nvSpPr>
        <p:spPr>
          <a:xfrm>
            <a:off x="4604627" y="4111315"/>
            <a:ext cx="2402400" cy="2402400"/>
          </a:xfrm>
        </p:spPr>
        <p:txBody>
          <a:bodyPr/>
          <a:lstStyle/>
          <a:p>
            <a:pPr lvl="0"/>
            <a:r>
              <a:rPr lang="en-US" dirty="0"/>
              <a:t>Click to edit Master text styles</a:t>
            </a:r>
          </a:p>
        </p:txBody>
      </p:sp>
    </p:spTree>
    <p:extLst>
      <p:ext uri="{BB962C8B-B14F-4D97-AF65-F5344CB8AC3E}">
        <p14:creationId xmlns:p14="http://schemas.microsoft.com/office/powerpoint/2010/main" val="68674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Four Char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EEB1E-7063-62F6-6178-84A09252DBC1}"/>
              </a:ext>
            </a:extLst>
          </p:cNvPr>
          <p:cNvSpPr>
            <a:spLocks noGrp="1"/>
          </p:cNvSpPr>
          <p:nvPr>
            <p:ph type="title"/>
          </p:nvPr>
        </p:nvSpPr>
        <p:spPr>
          <a:xfrm>
            <a:off x="599017" y="583764"/>
            <a:ext cx="10369550" cy="962400"/>
          </a:xfrm>
        </p:spPr>
        <p:txBody>
          <a:bodyPr anchor="t"/>
          <a:lstStyle/>
          <a:p>
            <a:r>
              <a:rPr lang="en-US" dirty="0"/>
              <a:t>Click to edit Master title style</a:t>
            </a:r>
            <a:endParaRPr lang="en-UZ" dirty="0"/>
          </a:p>
        </p:txBody>
      </p:sp>
      <p:sp>
        <p:nvSpPr>
          <p:cNvPr id="3" name="Footer Placeholder 2">
            <a:extLst>
              <a:ext uri="{FF2B5EF4-FFF2-40B4-BE49-F238E27FC236}">
                <a16:creationId xmlns:a16="http://schemas.microsoft.com/office/drawing/2014/main" id="{3F688764-10F6-E04C-94EB-0287F12582B9}"/>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96932E04-1353-E30E-552C-E54A3DA07469}"/>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5" name="Chart Placeholder 22">
            <a:extLst>
              <a:ext uri="{FF2B5EF4-FFF2-40B4-BE49-F238E27FC236}">
                <a16:creationId xmlns:a16="http://schemas.microsoft.com/office/drawing/2014/main" id="{10D922AA-24B6-6B14-7A38-DBC7EDED764B}"/>
              </a:ext>
            </a:extLst>
          </p:cNvPr>
          <p:cNvSpPr>
            <a:spLocks noGrp="1"/>
          </p:cNvSpPr>
          <p:nvPr>
            <p:ph type="chart" sz="quarter" idx="26"/>
          </p:nvPr>
        </p:nvSpPr>
        <p:spPr>
          <a:xfrm>
            <a:off x="758041" y="1738097"/>
            <a:ext cx="2037784" cy="1684283"/>
          </a:xfrm>
        </p:spPr>
        <p:txBody>
          <a:bodyPr/>
          <a:lstStyle/>
          <a:p>
            <a:endParaRPr lang="en-US" dirty="0"/>
          </a:p>
        </p:txBody>
      </p:sp>
      <p:sp>
        <p:nvSpPr>
          <p:cNvPr id="8" name="Text Placeholder 10">
            <a:extLst>
              <a:ext uri="{FF2B5EF4-FFF2-40B4-BE49-F238E27FC236}">
                <a16:creationId xmlns:a16="http://schemas.microsoft.com/office/drawing/2014/main" id="{6FB6B8F6-C436-9978-2F4B-4A4FAEFE5201}"/>
              </a:ext>
            </a:extLst>
          </p:cNvPr>
          <p:cNvSpPr>
            <a:spLocks noGrp="1"/>
          </p:cNvSpPr>
          <p:nvPr>
            <p:ph type="body" sz="quarter" idx="29"/>
          </p:nvPr>
        </p:nvSpPr>
        <p:spPr>
          <a:xfrm>
            <a:off x="575733" y="4111315"/>
            <a:ext cx="2402400" cy="2402400"/>
          </a:xfrm>
        </p:spPr>
        <p:txBody>
          <a:bodyPr/>
          <a:lstStyle/>
          <a:p>
            <a:pPr lvl="0"/>
            <a:r>
              <a:rPr lang="en-US" dirty="0"/>
              <a:t>Click to edit Master text styles</a:t>
            </a:r>
          </a:p>
        </p:txBody>
      </p:sp>
      <p:sp>
        <p:nvSpPr>
          <p:cNvPr id="10" name="Chart Placeholder 22">
            <a:extLst>
              <a:ext uri="{FF2B5EF4-FFF2-40B4-BE49-F238E27FC236}">
                <a16:creationId xmlns:a16="http://schemas.microsoft.com/office/drawing/2014/main" id="{1BE74FB2-1D73-647C-5C92-0AA274565BB5}"/>
              </a:ext>
            </a:extLst>
          </p:cNvPr>
          <p:cNvSpPr>
            <a:spLocks noGrp="1"/>
          </p:cNvSpPr>
          <p:nvPr>
            <p:ph type="chart" sz="quarter" idx="30"/>
          </p:nvPr>
        </p:nvSpPr>
        <p:spPr>
          <a:xfrm>
            <a:off x="8735824" y="1744717"/>
            <a:ext cx="2037784" cy="1684283"/>
          </a:xfrm>
        </p:spPr>
        <p:txBody>
          <a:bodyPr/>
          <a:lstStyle/>
          <a:p>
            <a:endParaRPr lang="en-US" dirty="0"/>
          </a:p>
        </p:txBody>
      </p:sp>
      <p:sp>
        <p:nvSpPr>
          <p:cNvPr id="11" name="Text Placeholder 10">
            <a:extLst>
              <a:ext uri="{FF2B5EF4-FFF2-40B4-BE49-F238E27FC236}">
                <a16:creationId xmlns:a16="http://schemas.microsoft.com/office/drawing/2014/main" id="{427C4768-2F14-E327-6DA3-6E37F58CFABC}"/>
              </a:ext>
            </a:extLst>
          </p:cNvPr>
          <p:cNvSpPr>
            <a:spLocks noGrp="1"/>
          </p:cNvSpPr>
          <p:nvPr>
            <p:ph type="body" sz="quarter" idx="31"/>
          </p:nvPr>
        </p:nvSpPr>
        <p:spPr>
          <a:xfrm>
            <a:off x="581086" y="3537499"/>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2" name="Text Placeholder 10">
            <a:extLst>
              <a:ext uri="{FF2B5EF4-FFF2-40B4-BE49-F238E27FC236}">
                <a16:creationId xmlns:a16="http://schemas.microsoft.com/office/drawing/2014/main" id="{9E210F19-1CD2-510F-9EF1-7A725C1F083E}"/>
              </a:ext>
            </a:extLst>
          </p:cNvPr>
          <p:cNvSpPr>
            <a:spLocks noGrp="1"/>
          </p:cNvSpPr>
          <p:nvPr>
            <p:ph type="body" sz="quarter" idx="32"/>
          </p:nvPr>
        </p:nvSpPr>
        <p:spPr>
          <a:xfrm>
            <a:off x="8554717" y="3540182"/>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3" name="Text Placeholder 10">
            <a:extLst>
              <a:ext uri="{FF2B5EF4-FFF2-40B4-BE49-F238E27FC236}">
                <a16:creationId xmlns:a16="http://schemas.microsoft.com/office/drawing/2014/main" id="{001CE4C3-5BFE-BA45-1C06-0F5D8259E689}"/>
              </a:ext>
            </a:extLst>
          </p:cNvPr>
          <p:cNvSpPr>
            <a:spLocks noGrp="1"/>
          </p:cNvSpPr>
          <p:nvPr>
            <p:ph type="body" sz="quarter" idx="33"/>
          </p:nvPr>
        </p:nvSpPr>
        <p:spPr>
          <a:xfrm>
            <a:off x="8566167" y="4111315"/>
            <a:ext cx="2402400" cy="2402400"/>
          </a:xfrm>
        </p:spPr>
        <p:txBody>
          <a:bodyPr/>
          <a:lstStyle/>
          <a:p>
            <a:pPr lvl="0"/>
            <a:r>
              <a:rPr lang="en-US" dirty="0"/>
              <a:t>Click to edit Master text styles</a:t>
            </a:r>
          </a:p>
        </p:txBody>
      </p:sp>
      <p:sp>
        <p:nvSpPr>
          <p:cNvPr id="6" name="Chart Placeholder 22">
            <a:extLst>
              <a:ext uri="{FF2B5EF4-FFF2-40B4-BE49-F238E27FC236}">
                <a16:creationId xmlns:a16="http://schemas.microsoft.com/office/drawing/2014/main" id="{6034BEDD-4A10-0EE9-2B80-CC48F6463E58}"/>
              </a:ext>
            </a:extLst>
          </p:cNvPr>
          <p:cNvSpPr>
            <a:spLocks noGrp="1"/>
          </p:cNvSpPr>
          <p:nvPr>
            <p:ph type="chart" sz="quarter" idx="34"/>
          </p:nvPr>
        </p:nvSpPr>
        <p:spPr>
          <a:xfrm>
            <a:off x="3370625" y="1744717"/>
            <a:ext cx="2037784" cy="1684283"/>
          </a:xfrm>
        </p:spPr>
        <p:txBody>
          <a:bodyPr/>
          <a:lstStyle/>
          <a:p>
            <a:endParaRPr lang="en-US" dirty="0"/>
          </a:p>
        </p:txBody>
      </p:sp>
      <p:sp>
        <p:nvSpPr>
          <p:cNvPr id="15" name="Text Placeholder 10">
            <a:extLst>
              <a:ext uri="{FF2B5EF4-FFF2-40B4-BE49-F238E27FC236}">
                <a16:creationId xmlns:a16="http://schemas.microsoft.com/office/drawing/2014/main" id="{9AF6507D-02F3-DCED-4A26-289016D4AA40}"/>
              </a:ext>
            </a:extLst>
          </p:cNvPr>
          <p:cNvSpPr>
            <a:spLocks noGrp="1"/>
          </p:cNvSpPr>
          <p:nvPr>
            <p:ph type="body" sz="quarter" idx="35"/>
          </p:nvPr>
        </p:nvSpPr>
        <p:spPr>
          <a:xfrm>
            <a:off x="3189519" y="3537499"/>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6" name="Text Placeholder 10">
            <a:extLst>
              <a:ext uri="{FF2B5EF4-FFF2-40B4-BE49-F238E27FC236}">
                <a16:creationId xmlns:a16="http://schemas.microsoft.com/office/drawing/2014/main" id="{1DD65D9A-82AD-5F53-C8F5-B476568A76BB}"/>
              </a:ext>
            </a:extLst>
          </p:cNvPr>
          <p:cNvSpPr>
            <a:spLocks noGrp="1"/>
          </p:cNvSpPr>
          <p:nvPr>
            <p:ph type="body" sz="quarter" idx="36"/>
          </p:nvPr>
        </p:nvSpPr>
        <p:spPr>
          <a:xfrm>
            <a:off x="3189518" y="4111315"/>
            <a:ext cx="2402400" cy="2402400"/>
          </a:xfrm>
        </p:spPr>
        <p:txBody>
          <a:bodyPr/>
          <a:lstStyle/>
          <a:p>
            <a:pPr lvl="0"/>
            <a:r>
              <a:rPr lang="en-US" dirty="0"/>
              <a:t>Click to edit Master text styles</a:t>
            </a:r>
          </a:p>
        </p:txBody>
      </p:sp>
      <p:sp>
        <p:nvSpPr>
          <p:cNvPr id="7" name="Text Placeholder 10">
            <a:extLst>
              <a:ext uri="{FF2B5EF4-FFF2-40B4-BE49-F238E27FC236}">
                <a16:creationId xmlns:a16="http://schemas.microsoft.com/office/drawing/2014/main" id="{8B133C47-E461-5076-CFB7-81D33483F782}"/>
              </a:ext>
            </a:extLst>
          </p:cNvPr>
          <p:cNvSpPr>
            <a:spLocks noGrp="1"/>
          </p:cNvSpPr>
          <p:nvPr>
            <p:ph type="body" sz="quarter" idx="37"/>
          </p:nvPr>
        </p:nvSpPr>
        <p:spPr>
          <a:xfrm>
            <a:off x="5971041" y="4111315"/>
            <a:ext cx="2402400" cy="2402400"/>
          </a:xfrm>
        </p:spPr>
        <p:txBody>
          <a:bodyPr/>
          <a:lstStyle/>
          <a:p>
            <a:pPr lvl="0"/>
            <a:r>
              <a:rPr lang="en-US" dirty="0"/>
              <a:t>Click to edit Master text styles</a:t>
            </a:r>
          </a:p>
        </p:txBody>
      </p:sp>
      <p:sp>
        <p:nvSpPr>
          <p:cNvPr id="9" name="Text Placeholder 10">
            <a:extLst>
              <a:ext uri="{FF2B5EF4-FFF2-40B4-BE49-F238E27FC236}">
                <a16:creationId xmlns:a16="http://schemas.microsoft.com/office/drawing/2014/main" id="{4610F9E3-7283-B27D-D134-C4587A578220}"/>
              </a:ext>
            </a:extLst>
          </p:cNvPr>
          <p:cNvSpPr>
            <a:spLocks noGrp="1"/>
          </p:cNvSpPr>
          <p:nvPr>
            <p:ph type="body" sz="quarter" idx="38"/>
          </p:nvPr>
        </p:nvSpPr>
        <p:spPr>
          <a:xfrm>
            <a:off x="5971041" y="3530456"/>
            <a:ext cx="2399999" cy="484860"/>
          </a:xfrm>
        </p:spPr>
        <p:txBody>
          <a:bodyPr anchor="b">
            <a:noAutofit/>
          </a:bodyPr>
          <a:lstStyle>
            <a:lvl1pPr algn="ctr">
              <a:defRPr sz="1250" b="1"/>
            </a:lvl1pPr>
            <a:lvl2pPr>
              <a:defRPr sz="933" b="1"/>
            </a:lvl2pPr>
            <a:lvl3pPr>
              <a:defRPr sz="800" b="1"/>
            </a:lvl3pPr>
            <a:lvl4pPr>
              <a:defRPr sz="733" b="1"/>
            </a:lvl4pPr>
            <a:lvl5pPr>
              <a:defRPr sz="733" b="1"/>
            </a:lvl5pPr>
          </a:lstStyle>
          <a:p>
            <a:pPr lvl="0"/>
            <a:r>
              <a:rPr lang="en-US" dirty="0"/>
              <a:t>Click to edit Master text styles</a:t>
            </a:r>
          </a:p>
        </p:txBody>
      </p:sp>
      <p:sp>
        <p:nvSpPr>
          <p:cNvPr id="14" name="Chart Placeholder 22">
            <a:extLst>
              <a:ext uri="{FF2B5EF4-FFF2-40B4-BE49-F238E27FC236}">
                <a16:creationId xmlns:a16="http://schemas.microsoft.com/office/drawing/2014/main" id="{55CE330B-87B2-E709-8431-E977F2430003}"/>
              </a:ext>
            </a:extLst>
          </p:cNvPr>
          <p:cNvSpPr>
            <a:spLocks noGrp="1"/>
          </p:cNvSpPr>
          <p:nvPr>
            <p:ph type="chart" sz="quarter" idx="39"/>
          </p:nvPr>
        </p:nvSpPr>
        <p:spPr>
          <a:xfrm>
            <a:off x="6152148" y="1744717"/>
            <a:ext cx="2037784" cy="1684283"/>
          </a:xfrm>
        </p:spPr>
        <p:txBody>
          <a:bodyPr/>
          <a:lstStyle/>
          <a:p>
            <a:endParaRPr lang="en-US" dirty="0"/>
          </a:p>
        </p:txBody>
      </p:sp>
    </p:spTree>
    <p:extLst>
      <p:ext uri="{BB962C8B-B14F-4D97-AF65-F5344CB8AC3E}">
        <p14:creationId xmlns:p14="http://schemas.microsoft.com/office/powerpoint/2010/main" val="14928054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8A9BB-4EB7-026F-4816-EB928B5DD1D3}"/>
              </a:ext>
            </a:extLst>
          </p:cNvPr>
          <p:cNvSpPr>
            <a:spLocks noGrp="1"/>
          </p:cNvSpPr>
          <p:nvPr>
            <p:ph type="title"/>
          </p:nvPr>
        </p:nvSpPr>
        <p:spPr>
          <a:xfrm>
            <a:off x="599017" y="583764"/>
            <a:ext cx="10369550" cy="960000"/>
          </a:xfrm>
        </p:spPr>
        <p:txBody>
          <a:bodyPr anchor="t"/>
          <a:lstStyle/>
          <a:p>
            <a:r>
              <a:rPr lang="en-US" dirty="0"/>
              <a:t>Click to edit Master title style</a:t>
            </a:r>
            <a:endParaRPr lang="en-UZ" dirty="0"/>
          </a:p>
        </p:txBody>
      </p:sp>
      <p:sp>
        <p:nvSpPr>
          <p:cNvPr id="3" name="Footer Placeholder 2">
            <a:extLst>
              <a:ext uri="{FF2B5EF4-FFF2-40B4-BE49-F238E27FC236}">
                <a16:creationId xmlns:a16="http://schemas.microsoft.com/office/drawing/2014/main" id="{0B15F750-4EF6-B33F-4FD2-2D9576B1F34B}"/>
              </a:ext>
            </a:extLst>
          </p:cNvPr>
          <p:cNvSpPr>
            <a:spLocks noGrp="1"/>
          </p:cNvSpPr>
          <p:nvPr>
            <p:ph type="ftr" sz="quarter" idx="10"/>
          </p:nvPr>
        </p:nvSpPr>
        <p:spPr/>
        <p:txBody>
          <a:bodyPr/>
          <a:lstStyle/>
          <a:p>
            <a:r>
              <a:rPr lang="en-ID" dirty="0"/>
              <a:t>PRESENTATION TITLE</a:t>
            </a:r>
          </a:p>
        </p:txBody>
      </p:sp>
      <p:sp>
        <p:nvSpPr>
          <p:cNvPr id="4" name="Slide Number Placeholder 3">
            <a:extLst>
              <a:ext uri="{FF2B5EF4-FFF2-40B4-BE49-F238E27FC236}">
                <a16:creationId xmlns:a16="http://schemas.microsoft.com/office/drawing/2014/main" id="{0BB428C6-0B9B-0025-A8AE-3EE85EAAD742}"/>
              </a:ext>
            </a:extLst>
          </p:cNvPr>
          <p:cNvSpPr>
            <a:spLocks noGrp="1"/>
          </p:cNvSpPr>
          <p:nvPr>
            <p:ph type="sldNum" sz="quarter" idx="11"/>
          </p:nvPr>
        </p:nvSpPr>
        <p:spPr/>
        <p:txBody>
          <a:bodyPr/>
          <a:lstStyle/>
          <a:p>
            <a:fld id="{CF6F24BE-8BEB-403A-BDCC-38E201D0662D}" type="slidenum">
              <a:rPr lang="en-ID" smtClean="0"/>
              <a:pPr/>
              <a:t>‹N°›</a:t>
            </a:fld>
            <a:endParaRPr lang="en-ID"/>
          </a:p>
        </p:txBody>
      </p:sp>
      <p:sp>
        <p:nvSpPr>
          <p:cNvPr id="6" name="Table Placeholder 5">
            <a:extLst>
              <a:ext uri="{FF2B5EF4-FFF2-40B4-BE49-F238E27FC236}">
                <a16:creationId xmlns:a16="http://schemas.microsoft.com/office/drawing/2014/main" id="{C73C4683-1814-6BFA-2362-08272BB995A4}"/>
              </a:ext>
            </a:extLst>
          </p:cNvPr>
          <p:cNvSpPr>
            <a:spLocks noGrp="1"/>
          </p:cNvSpPr>
          <p:nvPr>
            <p:ph type="tbl" sz="quarter" idx="12"/>
          </p:nvPr>
        </p:nvSpPr>
        <p:spPr>
          <a:xfrm>
            <a:off x="1184191" y="2398620"/>
            <a:ext cx="9199200" cy="3875617"/>
          </a:xfrm>
        </p:spPr>
        <p:txBody>
          <a:bodyPr/>
          <a:lstStyle/>
          <a:p>
            <a:endParaRPr lang="en-UZ"/>
          </a:p>
        </p:txBody>
      </p:sp>
      <p:sp>
        <p:nvSpPr>
          <p:cNvPr id="8" name="Text Placeholder 7">
            <a:extLst>
              <a:ext uri="{FF2B5EF4-FFF2-40B4-BE49-F238E27FC236}">
                <a16:creationId xmlns:a16="http://schemas.microsoft.com/office/drawing/2014/main" id="{3524791E-5C2D-05F7-7815-AE0E39BA947C}"/>
              </a:ext>
            </a:extLst>
          </p:cNvPr>
          <p:cNvSpPr>
            <a:spLocks noGrp="1"/>
          </p:cNvSpPr>
          <p:nvPr>
            <p:ph type="body" sz="quarter" idx="13"/>
          </p:nvPr>
        </p:nvSpPr>
        <p:spPr>
          <a:xfrm>
            <a:off x="1184358" y="1875366"/>
            <a:ext cx="9199033" cy="388800"/>
          </a:xfrm>
        </p:spPr>
        <p:txBody>
          <a:bodyPr anchor="b"/>
          <a:lstStyle/>
          <a:p>
            <a:pPr lvl="0"/>
            <a:r>
              <a:rPr lang="en-US" dirty="0"/>
              <a:t>Click to edit Master text styles</a:t>
            </a:r>
          </a:p>
        </p:txBody>
      </p:sp>
    </p:spTree>
    <p:extLst>
      <p:ext uri="{BB962C8B-B14F-4D97-AF65-F5344CB8AC3E}">
        <p14:creationId xmlns:p14="http://schemas.microsoft.com/office/powerpoint/2010/main" val="10506964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701C7-D54C-B4CE-4985-D871336E5E7E}"/>
              </a:ext>
            </a:extLst>
          </p:cNvPr>
          <p:cNvSpPr>
            <a:spLocks noGrp="1"/>
          </p:cNvSpPr>
          <p:nvPr>
            <p:ph type="title"/>
          </p:nvPr>
        </p:nvSpPr>
        <p:spPr/>
        <p:txBody>
          <a:bodyPr anchor="t"/>
          <a:lstStyle/>
          <a:p>
            <a:r>
              <a:rPr lang="en-US" dirty="0"/>
              <a:t>Click to edit Master title style</a:t>
            </a:r>
            <a:endParaRPr lang="en-UZ" dirty="0"/>
          </a:p>
        </p:txBody>
      </p:sp>
      <p:sp>
        <p:nvSpPr>
          <p:cNvPr id="3" name="Footer Placeholder 2">
            <a:extLst>
              <a:ext uri="{FF2B5EF4-FFF2-40B4-BE49-F238E27FC236}">
                <a16:creationId xmlns:a16="http://schemas.microsoft.com/office/drawing/2014/main" id="{207397F2-212D-3A9C-585D-F7362936EAC0}"/>
              </a:ext>
            </a:extLst>
          </p:cNvPr>
          <p:cNvSpPr>
            <a:spLocks noGrp="1"/>
          </p:cNvSpPr>
          <p:nvPr>
            <p:ph type="ftr" sz="quarter" idx="10"/>
          </p:nvPr>
        </p:nvSpPr>
        <p:spPr/>
        <p:txBody>
          <a:bodyPr/>
          <a:lstStyle/>
          <a:p>
            <a:r>
              <a:rPr lang="en-ID"/>
              <a:t>PRESENTATION TITLE</a:t>
            </a:r>
            <a:endParaRPr lang="en-ID" dirty="0"/>
          </a:p>
        </p:txBody>
      </p:sp>
      <p:sp>
        <p:nvSpPr>
          <p:cNvPr id="4" name="Slide Number Placeholder 3">
            <a:extLst>
              <a:ext uri="{FF2B5EF4-FFF2-40B4-BE49-F238E27FC236}">
                <a16:creationId xmlns:a16="http://schemas.microsoft.com/office/drawing/2014/main" id="{AD5C6FE0-5103-FAEE-F71B-5E68DD283BEA}"/>
              </a:ext>
            </a:extLst>
          </p:cNvPr>
          <p:cNvSpPr>
            <a:spLocks noGrp="1"/>
          </p:cNvSpPr>
          <p:nvPr>
            <p:ph type="sldNum" sz="quarter" idx="11"/>
          </p:nvPr>
        </p:nvSpPr>
        <p:spPr/>
        <p:txBody>
          <a:bodyPr/>
          <a:lstStyle/>
          <a:p>
            <a:fld id="{CF6F24BE-8BEB-403A-BDCC-38E201D0662D}" type="slidenum">
              <a:rPr lang="en-ID" smtClean="0"/>
              <a:pPr/>
              <a:t>‹N°›</a:t>
            </a:fld>
            <a:endParaRPr lang="en-ID"/>
          </a:p>
        </p:txBody>
      </p:sp>
    </p:spTree>
    <p:extLst>
      <p:ext uri="{BB962C8B-B14F-4D97-AF65-F5344CB8AC3E}">
        <p14:creationId xmlns:p14="http://schemas.microsoft.com/office/powerpoint/2010/main" val="41821095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CED2E36-BADF-8412-F354-96F2041DC9D9}"/>
              </a:ext>
            </a:extLst>
          </p:cNvPr>
          <p:cNvSpPr>
            <a:spLocks noGrp="1"/>
          </p:cNvSpPr>
          <p:nvPr>
            <p:ph type="ftr" sz="quarter" idx="10"/>
          </p:nvPr>
        </p:nvSpPr>
        <p:spPr/>
        <p:txBody>
          <a:bodyPr/>
          <a:lstStyle/>
          <a:p>
            <a:r>
              <a:rPr lang="en-ID"/>
              <a:t>PRESENTATION TITLE</a:t>
            </a:r>
            <a:endParaRPr lang="en-ID" dirty="0"/>
          </a:p>
        </p:txBody>
      </p:sp>
      <p:sp>
        <p:nvSpPr>
          <p:cNvPr id="4" name="Slide Number Placeholder 3">
            <a:extLst>
              <a:ext uri="{FF2B5EF4-FFF2-40B4-BE49-F238E27FC236}">
                <a16:creationId xmlns:a16="http://schemas.microsoft.com/office/drawing/2014/main" id="{E9A1D5FD-C837-C92F-8E5D-69F199301246}"/>
              </a:ext>
            </a:extLst>
          </p:cNvPr>
          <p:cNvSpPr>
            <a:spLocks noGrp="1"/>
          </p:cNvSpPr>
          <p:nvPr>
            <p:ph type="sldNum" sz="quarter" idx="11"/>
          </p:nvPr>
        </p:nvSpPr>
        <p:spPr/>
        <p:txBody>
          <a:bodyPr/>
          <a:lstStyle/>
          <a:p>
            <a:fld id="{CF6F24BE-8BEB-403A-BDCC-38E201D0662D}" type="slidenum">
              <a:rPr lang="en-ID" smtClean="0"/>
              <a:pPr/>
              <a:t>‹N°›</a:t>
            </a:fld>
            <a:endParaRPr lang="en-ID"/>
          </a:p>
        </p:txBody>
      </p:sp>
    </p:spTree>
    <p:extLst>
      <p:ext uri="{BB962C8B-B14F-4D97-AF65-F5344CB8AC3E}">
        <p14:creationId xmlns:p14="http://schemas.microsoft.com/office/powerpoint/2010/main" val="3705890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975E3D0-D3F0-4994-A52B-A437AC0298A8}" type="datetimeFigureOut">
              <a:rPr lang="x-none" smtClean="0"/>
              <a:t>19/02/2025</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3893422297"/>
      </p:ext>
    </p:extLst>
  </p:cSld>
  <p:clrMapOvr>
    <a:masterClrMapping/>
  </p:clrMapOvr>
  <p:transition spd="slow">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
        <p:nvSpPr>
          <p:cNvPr id="25" name="Slide Number Placeholder 0"/>
          <p:cNvSpPr>
            <a:spLocks noGrp="1"/>
          </p:cNvSpPr>
          <p:nvPr>
            <p:ph type="sldNum" sz="quarter" idx="4294967295"/>
          </p:nvPr>
        </p:nvSpPr>
        <p:spPr>
          <a:xfrm>
            <a:off x="0" y="0"/>
            <a:ext cx="1066667" cy="400000"/>
          </a:xfrm>
          <a:prstGeom prst="rect">
            <a:avLst/>
          </a:prstGeom>
          <a:extLst>
            <a:ext uri="{C572A759-6A51-4108-AA02-DFA0A04FC94B}">
              <ma14:wrappingTextBoxFlag xmlns="" xmlns:ma14="http://schemas.microsoft.com/office/mac/drawingml/2011/main" val="0"/>
            </a:ext>
          </a:extLst>
        </p:spPr>
        <p:txBody>
          <a:bodyPr/>
          <a:lstStyle>
            <a:lvl1pPr/>
          </a:lstStyle>
          <a:p>
            <a:pPr algn="l"/>
            <a:fld id="{F7021451-1387-4CA6-816F-3879F97B5CBC}" type="slidenum">
              <a:rPr lang="en-US" b="0"/>
              <a:t>‹N°›</a:t>
            </a:fld>
            <a:endParaRPr lang="en-US"/>
          </a:p>
        </p:txBody>
      </p:sp>
    </p:spTree>
    <p:extLst>
      <p:ext uri="{BB962C8B-B14F-4D97-AF65-F5344CB8AC3E}">
        <p14:creationId xmlns:p14="http://schemas.microsoft.com/office/powerpoint/2010/main" val="1498555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975E3D0-D3F0-4994-A52B-A437AC0298A8}" type="datetimeFigureOut">
              <a:rPr lang="x-none" smtClean="0"/>
              <a:t>19/02/2025</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735722692"/>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975E3D0-D3F0-4994-A52B-A437AC0298A8}" type="datetimeFigureOut">
              <a:rPr lang="x-none" smtClean="0"/>
              <a:t>19/02/2025</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77241483"/>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975E3D0-D3F0-4994-A52B-A437AC0298A8}" type="datetimeFigureOut">
              <a:rPr lang="x-none" smtClean="0"/>
              <a:t>19/02/2025</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653670351"/>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75E3D0-D3F0-4994-A52B-A437AC0298A8}" type="datetimeFigureOut">
              <a:rPr lang="x-none" smtClean="0"/>
              <a:t>19/02/2025</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3550896408"/>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975E3D0-D3F0-4994-A52B-A437AC0298A8}" type="datetimeFigureOut">
              <a:rPr lang="x-none" smtClean="0"/>
              <a:t>19/02/2025</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3043335696"/>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975E3D0-D3F0-4994-A52B-A437AC0298A8}" type="datetimeFigureOut">
              <a:rPr lang="x-none" smtClean="0"/>
              <a:t>19/02/2025</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7DABD4CE-CB58-4ACE-A420-CA71D89D7B6B}" type="slidenum">
              <a:rPr lang="x-none" smtClean="0"/>
              <a:t>‹N°›</a:t>
            </a:fld>
            <a:endParaRPr lang="x-none"/>
          </a:p>
        </p:txBody>
      </p:sp>
    </p:spTree>
    <p:extLst>
      <p:ext uri="{BB962C8B-B14F-4D97-AF65-F5344CB8AC3E}">
        <p14:creationId xmlns:p14="http://schemas.microsoft.com/office/powerpoint/2010/main" val="2910463047"/>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5E3D0-D3F0-4994-A52B-A437AC0298A8}" type="datetimeFigureOut">
              <a:rPr lang="x-none" smtClean="0"/>
              <a:t>19/02/2025</a:t>
            </a:fld>
            <a:endParaRPr lang="x-non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ABD4CE-CB58-4ACE-A420-CA71D89D7B6B}" type="slidenum">
              <a:rPr lang="x-none" smtClean="0"/>
              <a:t>‹N°›</a:t>
            </a:fld>
            <a:endParaRPr lang="x-none"/>
          </a:p>
        </p:txBody>
      </p:sp>
    </p:spTree>
    <p:extLst>
      <p:ext uri="{BB962C8B-B14F-4D97-AF65-F5344CB8AC3E}">
        <p14:creationId xmlns:p14="http://schemas.microsoft.com/office/powerpoint/2010/main" val="12297095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1A7B8A4-ABCC-D9A5-163D-95AADEB96E20}"/>
              </a:ext>
            </a:extLst>
          </p:cNvPr>
          <p:cNvSpPr/>
          <p:nvPr userDrawn="1"/>
        </p:nvSpPr>
        <p:spPr>
          <a:xfrm>
            <a:off x="11582400" y="0"/>
            <a:ext cx="609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a:p>
        </p:txBody>
      </p:sp>
      <p:sp>
        <p:nvSpPr>
          <p:cNvPr id="2" name="Title Placeholder 1"/>
          <p:cNvSpPr>
            <a:spLocks noGrp="1"/>
          </p:cNvSpPr>
          <p:nvPr>
            <p:ph type="title"/>
          </p:nvPr>
        </p:nvSpPr>
        <p:spPr>
          <a:xfrm>
            <a:off x="599017" y="583764"/>
            <a:ext cx="10369550" cy="9600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599017" y="1991065"/>
            <a:ext cx="10369550" cy="428317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rot="16200000">
            <a:off x="9829799" y="2011362"/>
            <a:ext cx="4114800" cy="365125"/>
          </a:xfrm>
          <a:prstGeom prst="rect">
            <a:avLst/>
          </a:prstGeom>
        </p:spPr>
        <p:txBody>
          <a:bodyPr vert="horz" lIns="91440" tIns="45720" rIns="91440" bIns="45720" rtlCol="0" anchor="ctr"/>
          <a:lstStyle>
            <a:lvl1pPr algn="r">
              <a:defRPr sz="1400" b="1">
                <a:solidFill>
                  <a:schemeClr val="bg1"/>
                </a:solidFill>
              </a:defRPr>
            </a:lvl1pPr>
          </a:lstStyle>
          <a:p>
            <a:r>
              <a:rPr lang="en-ID" dirty="0"/>
              <a:t>PRESENTATION TITLE</a:t>
            </a:r>
          </a:p>
        </p:txBody>
      </p:sp>
      <p:sp>
        <p:nvSpPr>
          <p:cNvPr id="6" name="Slide Number Placeholder 5"/>
          <p:cNvSpPr>
            <a:spLocks noGrp="1"/>
          </p:cNvSpPr>
          <p:nvPr>
            <p:ph type="sldNum" sz="quarter" idx="4"/>
          </p:nvPr>
        </p:nvSpPr>
        <p:spPr>
          <a:xfrm>
            <a:off x="11582399" y="6356351"/>
            <a:ext cx="609600" cy="365125"/>
          </a:xfrm>
          <a:prstGeom prst="rect">
            <a:avLst/>
          </a:prstGeom>
        </p:spPr>
        <p:txBody>
          <a:bodyPr vert="horz" lIns="91440" tIns="45720" rIns="91440" bIns="45720" rtlCol="0" anchor="ctr"/>
          <a:lstStyle>
            <a:lvl1pPr algn="ctr">
              <a:defRPr sz="1210" b="1">
                <a:solidFill>
                  <a:schemeClr val="bg1"/>
                </a:solidFill>
              </a:defRPr>
            </a:lvl1pPr>
          </a:lstStyle>
          <a:p>
            <a:fld id="{CF6F24BE-8BEB-403A-BDCC-38E201D0662D}" type="slidenum">
              <a:rPr lang="en-ID" smtClean="0"/>
              <a:pPr/>
              <a:t>‹N°›</a:t>
            </a:fld>
            <a:endParaRPr lang="en-ID" dirty="0"/>
          </a:p>
        </p:txBody>
      </p:sp>
    </p:spTree>
    <p:extLst>
      <p:ext uri="{BB962C8B-B14F-4D97-AF65-F5344CB8AC3E}">
        <p14:creationId xmlns:p14="http://schemas.microsoft.com/office/powerpoint/2010/main" val="4143850075"/>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 id="2147483695" r:id="rId18"/>
    <p:sldLayoutId id="2147483708" r:id="rId19"/>
  </p:sldLayoutIdLst>
  <p:hf hdr="0" dt="0"/>
  <p:txStyles>
    <p:titleStyle>
      <a:lvl1pPr algn="l" defTabSz="914446"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46" rtl="0" eaLnBrk="1" latinLnBrk="0" hangingPunct="1">
        <a:lnSpc>
          <a:spcPct val="130000"/>
        </a:lnSpc>
        <a:spcBef>
          <a:spcPts val="1000"/>
        </a:spcBef>
        <a:buFont typeface="Arial" panose="020B0604020202020204" pitchFamily="34" charset="0"/>
        <a:buNone/>
        <a:defRPr sz="1200" kern="1200">
          <a:solidFill>
            <a:schemeClr val="tx1">
              <a:lumMod val="85000"/>
              <a:lumOff val="15000"/>
            </a:schemeClr>
          </a:solidFill>
          <a:latin typeface="+mn-lt"/>
          <a:ea typeface="+mn-ea"/>
          <a:cs typeface="+mn-cs"/>
        </a:defRPr>
      </a:lvl1pPr>
      <a:lvl2pPr marL="457223" indent="0" algn="l" defTabSz="914446" rtl="0" eaLnBrk="1" latinLnBrk="0" hangingPunct="1">
        <a:lnSpc>
          <a:spcPct val="130000"/>
        </a:lnSpc>
        <a:spcBef>
          <a:spcPts val="500"/>
        </a:spcBef>
        <a:buFont typeface="Arial" panose="020B0604020202020204" pitchFamily="34" charset="0"/>
        <a:buNone/>
        <a:defRPr sz="933" kern="1200">
          <a:solidFill>
            <a:schemeClr val="tx1">
              <a:lumMod val="85000"/>
              <a:lumOff val="15000"/>
            </a:schemeClr>
          </a:solidFill>
          <a:latin typeface="+mn-lt"/>
          <a:ea typeface="+mn-ea"/>
          <a:cs typeface="+mn-cs"/>
        </a:defRPr>
      </a:lvl2pPr>
      <a:lvl3pPr marL="914446" indent="0" algn="l" defTabSz="914446" rtl="0" eaLnBrk="1" latinLnBrk="0" hangingPunct="1">
        <a:lnSpc>
          <a:spcPct val="130000"/>
        </a:lnSpc>
        <a:spcBef>
          <a:spcPts val="500"/>
        </a:spcBef>
        <a:buFont typeface="Arial" panose="020B0604020202020204" pitchFamily="34" charset="0"/>
        <a:buNone/>
        <a:defRPr sz="800" kern="1200">
          <a:solidFill>
            <a:schemeClr val="tx1">
              <a:lumMod val="85000"/>
              <a:lumOff val="15000"/>
            </a:schemeClr>
          </a:solidFill>
          <a:latin typeface="+mn-lt"/>
          <a:ea typeface="+mn-ea"/>
          <a:cs typeface="+mn-cs"/>
        </a:defRPr>
      </a:lvl3pPr>
      <a:lvl4pPr marL="1371669" indent="0" algn="l" defTabSz="914446" rtl="0" eaLnBrk="1" latinLnBrk="0" hangingPunct="1">
        <a:lnSpc>
          <a:spcPct val="130000"/>
        </a:lnSpc>
        <a:spcBef>
          <a:spcPts val="500"/>
        </a:spcBef>
        <a:buFont typeface="Arial" panose="020B0604020202020204" pitchFamily="34" charset="0"/>
        <a:buNone/>
        <a:defRPr sz="733" kern="1200">
          <a:solidFill>
            <a:schemeClr val="tx1">
              <a:lumMod val="85000"/>
              <a:lumOff val="15000"/>
            </a:schemeClr>
          </a:solidFill>
          <a:latin typeface="+mn-lt"/>
          <a:ea typeface="+mn-ea"/>
          <a:cs typeface="+mn-cs"/>
        </a:defRPr>
      </a:lvl4pPr>
      <a:lvl5pPr marL="1828891" indent="0" algn="l" defTabSz="914446" rtl="0" eaLnBrk="1" latinLnBrk="0" hangingPunct="1">
        <a:lnSpc>
          <a:spcPct val="130000"/>
        </a:lnSpc>
        <a:spcBef>
          <a:spcPts val="500"/>
        </a:spcBef>
        <a:buFont typeface="Arial" panose="020B0604020202020204" pitchFamily="34" charset="0"/>
        <a:buNone/>
        <a:defRPr sz="733" kern="1200">
          <a:solidFill>
            <a:schemeClr val="tx1">
              <a:lumMod val="85000"/>
              <a:lumOff val="15000"/>
            </a:schemeClr>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465">
          <p15:clr>
            <a:srgbClr val="F26B43"/>
          </p15:clr>
        </p15:guide>
        <p15:guide id="2" orient="horz" pos="3240">
          <p15:clr>
            <a:srgbClr val="F26B43"/>
          </p15:clr>
        </p15:guide>
        <p15:guide id="3" pos="10364">
          <p15:clr>
            <a:srgbClr val="F26B43"/>
          </p15:clr>
        </p15:guide>
        <p15:guide id="4" pos="54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478265F1-D143-FF11-E68F-7C03A76C69DC}"/>
              </a:ext>
            </a:extLst>
          </p:cNvPr>
          <p:cNvPicPr>
            <a:picLocks noChangeAspect="1"/>
          </p:cNvPicPr>
          <p:nvPr/>
        </p:nvPicPr>
        <p:blipFill>
          <a:blip r:embed="rId2"/>
          <a:stretch>
            <a:fillRect/>
          </a:stretch>
        </p:blipFill>
        <p:spPr>
          <a:xfrm>
            <a:off x="4960962" y="1949610"/>
            <a:ext cx="1801504" cy="1394934"/>
          </a:xfrm>
          <a:prstGeom prst="rect">
            <a:avLst/>
          </a:prstGeom>
        </p:spPr>
      </p:pic>
      <p:sp>
        <p:nvSpPr>
          <p:cNvPr id="2" name="Titre 1">
            <a:extLst>
              <a:ext uri="{FF2B5EF4-FFF2-40B4-BE49-F238E27FC236}">
                <a16:creationId xmlns:a16="http://schemas.microsoft.com/office/drawing/2014/main" id="{9BFDA598-4908-59B9-08C8-56EFB75F4ECE}"/>
              </a:ext>
            </a:extLst>
          </p:cNvPr>
          <p:cNvSpPr>
            <a:spLocks noGrp="1"/>
          </p:cNvSpPr>
          <p:nvPr>
            <p:ph type="ctrTitle"/>
          </p:nvPr>
        </p:nvSpPr>
        <p:spPr>
          <a:xfrm>
            <a:off x="3166281" y="-54374"/>
            <a:ext cx="5390866" cy="2118710"/>
          </a:xfrm>
        </p:spPr>
        <p:txBody>
          <a:bodyPr anchor="t">
            <a:noAutofit/>
          </a:bodyPr>
          <a:lstStyle/>
          <a:p>
            <a:pPr rtl="1">
              <a:lnSpc>
                <a:spcPct val="100000"/>
              </a:lnSpc>
            </a:pPr>
            <a:r>
              <a:rPr lang="ar-DZ" sz="2800" b="1" dirty="0">
                <a:latin typeface="Traditional Arabic" panose="02020603050405020304" pitchFamily="18" charset="-78"/>
                <a:cs typeface="Traditional Arabic" panose="02020603050405020304" pitchFamily="18" charset="-78"/>
              </a:rPr>
              <a:t>الجمهورية الجزائرية الديمقراطية الشعبية </a:t>
            </a:r>
            <a:br>
              <a:rPr lang="ar-DZ" sz="2800" b="1" dirty="0">
                <a:latin typeface="Traditional Arabic" panose="02020603050405020304" pitchFamily="18" charset="-78"/>
                <a:cs typeface="Traditional Arabic" panose="02020603050405020304" pitchFamily="18" charset="-78"/>
              </a:rPr>
            </a:br>
            <a:r>
              <a:rPr lang="ar-DZ" sz="2800" b="1" dirty="0">
                <a:latin typeface="Traditional Arabic" panose="02020603050405020304" pitchFamily="18" charset="-78"/>
                <a:cs typeface="Traditional Arabic" panose="02020603050405020304" pitchFamily="18" charset="-78"/>
              </a:rPr>
              <a:t>وزرارة التعليم العالي و البحث العلمي</a:t>
            </a:r>
            <a:br>
              <a:rPr lang="ar-DZ" sz="2800" b="1" dirty="0">
                <a:latin typeface="Traditional Arabic" panose="02020603050405020304" pitchFamily="18" charset="-78"/>
                <a:cs typeface="Traditional Arabic" panose="02020603050405020304" pitchFamily="18" charset="-78"/>
              </a:rPr>
            </a:br>
            <a:r>
              <a:rPr lang="ar-DZ" sz="2800" b="1" dirty="0">
                <a:latin typeface="Traditional Arabic" panose="02020603050405020304" pitchFamily="18" charset="-78"/>
                <a:cs typeface="Traditional Arabic" panose="02020603050405020304" pitchFamily="18" charset="-78"/>
              </a:rPr>
              <a:t>جامعة 8 ماي  1954 _قالمة _</a:t>
            </a:r>
            <a:br>
              <a:rPr lang="ar-DZ" sz="2800" b="1" dirty="0">
                <a:latin typeface="Traditional Arabic" panose="02020603050405020304" pitchFamily="18" charset="-78"/>
                <a:cs typeface="Traditional Arabic" panose="02020603050405020304" pitchFamily="18" charset="-78"/>
              </a:rPr>
            </a:br>
            <a:r>
              <a:rPr lang="ar-DZ" sz="2800" b="1" dirty="0">
                <a:latin typeface="Traditional Arabic" panose="02020603050405020304" pitchFamily="18" charset="-78"/>
                <a:cs typeface="Traditional Arabic" panose="02020603050405020304" pitchFamily="18" charset="-78"/>
              </a:rPr>
              <a:t>كلية العلوم الاقتصادية و التجارية و علوم التسيير</a:t>
            </a:r>
            <a:br>
              <a:rPr lang="ar-DZ" sz="2800" b="1" dirty="0">
                <a:latin typeface="Traditional Arabic" panose="02020603050405020304" pitchFamily="18" charset="-78"/>
                <a:cs typeface="Traditional Arabic" panose="02020603050405020304" pitchFamily="18" charset="-78"/>
              </a:rPr>
            </a:br>
            <a:r>
              <a:rPr lang="ar-DZ" sz="2800" b="1" dirty="0">
                <a:latin typeface="Traditional Arabic" panose="02020603050405020304" pitchFamily="18" charset="-78"/>
                <a:cs typeface="Traditional Arabic" panose="02020603050405020304" pitchFamily="18" charset="-78"/>
              </a:rPr>
              <a:t>_قسم العلوم التجارية _</a:t>
            </a:r>
            <a:endParaRPr lang="x-none" sz="2800" b="1" dirty="0">
              <a:latin typeface="Traditional Arabic" panose="02020603050405020304" pitchFamily="18" charset="-78"/>
              <a:cs typeface="Traditional Arabic" panose="02020603050405020304" pitchFamily="18" charset="-78"/>
            </a:endParaRPr>
          </a:p>
        </p:txBody>
      </p:sp>
      <p:sp>
        <p:nvSpPr>
          <p:cNvPr id="5" name="ZoneTexte 4">
            <a:extLst>
              <a:ext uri="{FF2B5EF4-FFF2-40B4-BE49-F238E27FC236}">
                <a16:creationId xmlns:a16="http://schemas.microsoft.com/office/drawing/2014/main" id="{AA4CD544-C3D4-5BC7-0D05-A25137022D8F}"/>
              </a:ext>
            </a:extLst>
          </p:cNvPr>
          <p:cNvSpPr txBox="1"/>
          <p:nvPr/>
        </p:nvSpPr>
        <p:spPr>
          <a:xfrm>
            <a:off x="8943832" y="1673916"/>
            <a:ext cx="3166281" cy="1708160"/>
          </a:xfrm>
          <a:prstGeom prst="rect">
            <a:avLst/>
          </a:prstGeom>
          <a:noFill/>
        </p:spPr>
        <p:txBody>
          <a:bodyPr wrap="square" rtlCol="0">
            <a:spAutoFit/>
          </a:bodyPr>
          <a:lstStyle/>
          <a:p>
            <a:pPr algn="r" rtl="1">
              <a:lnSpc>
                <a:spcPct val="150000"/>
              </a:lnSpc>
            </a:pPr>
            <a:r>
              <a:rPr lang="ar-DZ" sz="2400" b="1" i="1" u="sng" dirty="0">
                <a:solidFill>
                  <a:schemeClr val="accent1">
                    <a:lumMod val="75000"/>
                  </a:schemeClr>
                </a:solidFill>
                <a:latin typeface="Traditional Arabic" panose="02020603050405020304" pitchFamily="18" charset="-78"/>
                <a:cs typeface="Traditional Arabic" panose="02020603050405020304" pitchFamily="18" charset="-78"/>
              </a:rPr>
              <a:t>المقياس</a:t>
            </a:r>
            <a:r>
              <a:rPr lang="ar-DZ" sz="2400" b="1" dirty="0">
                <a:latin typeface="Traditional Arabic" panose="02020603050405020304" pitchFamily="18" charset="-78"/>
                <a:cs typeface="Traditional Arabic" panose="02020603050405020304" pitchFamily="18" charset="-78"/>
              </a:rPr>
              <a:t>: </a:t>
            </a:r>
            <a:r>
              <a:rPr lang="ar-SA" sz="2400" b="1" dirty="0">
                <a:latin typeface="Traditional Arabic" panose="02020603050405020304" pitchFamily="18" charset="-78"/>
                <a:cs typeface="Traditional Arabic" panose="02020603050405020304" pitchFamily="18" charset="-78"/>
              </a:rPr>
              <a:t>منهجية اعداد مذكرة</a:t>
            </a:r>
          </a:p>
          <a:p>
            <a:pPr algn="r" rtl="1">
              <a:lnSpc>
                <a:spcPct val="150000"/>
              </a:lnSpc>
            </a:pPr>
            <a:r>
              <a:rPr lang="ar-DZ" sz="2400" b="1" i="1" u="sng" dirty="0">
                <a:solidFill>
                  <a:schemeClr val="accent1">
                    <a:lumMod val="75000"/>
                  </a:schemeClr>
                </a:solidFill>
                <a:latin typeface="Traditional Arabic" panose="02020603050405020304" pitchFamily="18" charset="-78"/>
                <a:cs typeface="Traditional Arabic" panose="02020603050405020304" pitchFamily="18" charset="-78"/>
              </a:rPr>
              <a:t>التخصص</a:t>
            </a:r>
            <a:r>
              <a:rPr lang="ar-DZ" sz="2400" b="1" dirty="0">
                <a:latin typeface="Traditional Arabic" panose="02020603050405020304" pitchFamily="18" charset="-78"/>
                <a:cs typeface="Traditional Arabic" panose="02020603050405020304" pitchFamily="18" charset="-78"/>
              </a:rPr>
              <a:t>: </a:t>
            </a:r>
            <a:r>
              <a:rPr lang="ar-SA" sz="2400" b="1" dirty="0">
                <a:latin typeface="Traditional Arabic" panose="02020603050405020304" pitchFamily="18" charset="-78"/>
                <a:cs typeface="Traditional Arabic" panose="02020603050405020304" pitchFamily="18" charset="-78"/>
              </a:rPr>
              <a:t>مالية وتجارة دولية</a:t>
            </a:r>
            <a:endParaRPr lang="ar-DZ" sz="2400" b="1" dirty="0">
              <a:latin typeface="Traditional Arabic" panose="02020603050405020304" pitchFamily="18" charset="-78"/>
              <a:cs typeface="Traditional Arabic" panose="02020603050405020304" pitchFamily="18" charset="-78"/>
            </a:endParaRPr>
          </a:p>
          <a:p>
            <a:pPr algn="r" rtl="1">
              <a:lnSpc>
                <a:spcPct val="150000"/>
              </a:lnSpc>
            </a:pPr>
            <a:r>
              <a:rPr lang="ar-SA" sz="2400" b="1" dirty="0">
                <a:latin typeface="Traditional Arabic" panose="02020603050405020304" pitchFamily="18" charset="-78"/>
                <a:cs typeface="Traditional Arabic" panose="02020603050405020304" pitchFamily="18" charset="-78"/>
              </a:rPr>
              <a:t>السنة 1 ماستر</a:t>
            </a:r>
            <a:endParaRPr lang="x-none" sz="2400" b="1" dirty="0">
              <a:latin typeface="Traditional Arabic" panose="02020603050405020304" pitchFamily="18" charset="-78"/>
              <a:cs typeface="Traditional Arabic" panose="02020603050405020304" pitchFamily="18" charset="-78"/>
            </a:endParaRPr>
          </a:p>
        </p:txBody>
      </p:sp>
      <p:sp>
        <p:nvSpPr>
          <p:cNvPr id="6" name="ZoneTexte 5">
            <a:extLst>
              <a:ext uri="{FF2B5EF4-FFF2-40B4-BE49-F238E27FC236}">
                <a16:creationId xmlns:a16="http://schemas.microsoft.com/office/drawing/2014/main" id="{96B2DA05-6D62-B1A4-4F79-0FF298DF86D9}"/>
              </a:ext>
            </a:extLst>
          </p:cNvPr>
          <p:cNvSpPr txBox="1"/>
          <p:nvPr/>
        </p:nvSpPr>
        <p:spPr>
          <a:xfrm>
            <a:off x="-206990" y="5297241"/>
            <a:ext cx="3166281" cy="1154162"/>
          </a:xfrm>
          <a:prstGeom prst="rect">
            <a:avLst/>
          </a:prstGeom>
          <a:noFill/>
        </p:spPr>
        <p:txBody>
          <a:bodyPr wrap="square" rtlCol="0">
            <a:spAutoFit/>
          </a:bodyPr>
          <a:lstStyle/>
          <a:p>
            <a:pPr algn="r" rtl="1">
              <a:lnSpc>
                <a:spcPct val="150000"/>
              </a:lnSpc>
            </a:pPr>
            <a:r>
              <a:rPr lang="ar-DZ" sz="2400" b="1" i="1" u="sng" dirty="0">
                <a:solidFill>
                  <a:schemeClr val="accent1">
                    <a:lumMod val="75000"/>
                  </a:schemeClr>
                </a:solidFill>
                <a:latin typeface="Traditional Arabic" panose="02020603050405020304" pitchFamily="18" charset="-78"/>
                <a:cs typeface="Traditional Arabic" panose="02020603050405020304" pitchFamily="18" charset="-78"/>
              </a:rPr>
              <a:t>تحت إشراف الأستاذ</a:t>
            </a:r>
            <a:r>
              <a:rPr lang="ar-SA" sz="2400" b="1" i="1" u="sng" dirty="0">
                <a:solidFill>
                  <a:schemeClr val="accent1">
                    <a:lumMod val="75000"/>
                  </a:schemeClr>
                </a:solidFill>
                <a:latin typeface="Traditional Arabic" panose="02020603050405020304" pitchFamily="18" charset="-78"/>
                <a:cs typeface="Traditional Arabic" panose="02020603050405020304" pitchFamily="18" charset="-78"/>
              </a:rPr>
              <a:t>ة</a:t>
            </a:r>
            <a:r>
              <a:rPr lang="ar-DZ" sz="2400" b="1" i="1" u="sng" dirty="0">
                <a:solidFill>
                  <a:schemeClr val="accent1">
                    <a:lumMod val="75000"/>
                  </a:schemeClr>
                </a:solidFill>
                <a:latin typeface="Traditional Arabic" panose="02020603050405020304" pitchFamily="18" charset="-78"/>
                <a:cs typeface="Traditional Arabic" panose="02020603050405020304" pitchFamily="18" charset="-78"/>
              </a:rPr>
              <a:t>:</a:t>
            </a:r>
          </a:p>
          <a:p>
            <a:pPr algn="r" rtl="1">
              <a:lnSpc>
                <a:spcPct val="150000"/>
              </a:lnSpc>
            </a:pPr>
            <a:r>
              <a:rPr lang="ar-DZ" sz="2400" b="1" dirty="0">
                <a:latin typeface="Traditional Arabic" panose="02020603050405020304" pitchFamily="18" charset="-78"/>
                <a:cs typeface="Traditional Arabic" panose="02020603050405020304" pitchFamily="18" charset="-78"/>
              </a:rPr>
              <a:t>د.</a:t>
            </a:r>
            <a:r>
              <a:rPr lang="ar-SA" sz="2400" b="1" dirty="0">
                <a:latin typeface="Traditional Arabic" panose="02020603050405020304" pitchFamily="18" charset="-78"/>
                <a:cs typeface="Traditional Arabic" panose="02020603050405020304" pitchFamily="18" charset="-78"/>
              </a:rPr>
              <a:t> عياد حنان</a:t>
            </a:r>
            <a:endParaRPr lang="x-none" sz="2400" b="1" dirty="0">
              <a:latin typeface="Traditional Arabic" panose="02020603050405020304" pitchFamily="18" charset="-78"/>
              <a:cs typeface="Traditional Arabic" panose="02020603050405020304" pitchFamily="18" charset="-78"/>
            </a:endParaRPr>
          </a:p>
        </p:txBody>
      </p:sp>
      <p:sp>
        <p:nvSpPr>
          <p:cNvPr id="7" name="ZoneTexte 6">
            <a:extLst>
              <a:ext uri="{FF2B5EF4-FFF2-40B4-BE49-F238E27FC236}">
                <a16:creationId xmlns:a16="http://schemas.microsoft.com/office/drawing/2014/main" id="{286D0294-AD73-5DCE-D001-9C18650D6F95}"/>
              </a:ext>
            </a:extLst>
          </p:cNvPr>
          <p:cNvSpPr txBox="1"/>
          <p:nvPr/>
        </p:nvSpPr>
        <p:spPr>
          <a:xfrm>
            <a:off x="8111613" y="4743243"/>
            <a:ext cx="3998499" cy="2492990"/>
          </a:xfrm>
          <a:prstGeom prst="rect">
            <a:avLst/>
          </a:prstGeom>
          <a:noFill/>
        </p:spPr>
        <p:txBody>
          <a:bodyPr wrap="square" rtlCol="0">
            <a:spAutoFit/>
          </a:bodyPr>
          <a:lstStyle/>
          <a:p>
            <a:pPr algn="r" rtl="1">
              <a:lnSpc>
                <a:spcPct val="150000"/>
              </a:lnSpc>
            </a:pPr>
            <a:r>
              <a:rPr lang="ar-DZ" sz="2400" b="1" i="1" u="sng" dirty="0">
                <a:solidFill>
                  <a:schemeClr val="accent1">
                    <a:lumMod val="75000"/>
                  </a:schemeClr>
                </a:solidFill>
                <a:latin typeface="Traditional Arabic" panose="02020603050405020304" pitchFamily="18" charset="-78"/>
                <a:cs typeface="Traditional Arabic" panose="02020603050405020304" pitchFamily="18" charset="-78"/>
              </a:rPr>
              <a:t>من إعداد الطالبات :</a:t>
            </a:r>
          </a:p>
          <a:p>
            <a:pPr algn="r" rtl="1"/>
            <a:r>
              <a:rPr lang="ar-SA" sz="2400" b="1" dirty="0">
                <a:latin typeface="Traditional Arabic" panose="02020603050405020304" pitchFamily="18" charset="-78"/>
                <a:cs typeface="Traditional Arabic" panose="02020603050405020304" pitchFamily="18" charset="-78"/>
              </a:rPr>
              <a:t>ريان ورثاني</a:t>
            </a:r>
            <a:r>
              <a:rPr lang="ar-DZ" sz="2400" b="1" dirty="0">
                <a:latin typeface="Traditional Arabic" panose="02020603050405020304" pitchFamily="18" charset="-78"/>
                <a:cs typeface="Traditional Arabic" panose="02020603050405020304" pitchFamily="18" charset="-78"/>
              </a:rPr>
              <a:t> </a:t>
            </a:r>
            <a:r>
              <a:rPr lang="ar-SA" sz="2400" b="1" dirty="0">
                <a:latin typeface="Traditional Arabic" panose="02020603050405020304" pitchFamily="18" charset="-78"/>
                <a:cs typeface="Traditional Arabic" panose="02020603050405020304" pitchFamily="18" charset="-78"/>
              </a:rPr>
              <a:t> ؛     </a:t>
            </a:r>
          </a:p>
          <a:p>
            <a:pPr algn="r" rtl="1"/>
            <a:r>
              <a:rPr lang="ar-SA" sz="2400" b="1" dirty="0">
                <a:latin typeface="Traditional Arabic" panose="02020603050405020304" pitchFamily="18" charset="-78"/>
                <a:cs typeface="Traditional Arabic" panose="02020603050405020304" pitchFamily="18" charset="-78"/>
              </a:rPr>
              <a:t> نسرين عباس؛</a:t>
            </a:r>
          </a:p>
          <a:p>
            <a:pPr algn="r" rtl="1"/>
            <a:r>
              <a:rPr lang="ar-SA" sz="2400" b="1" dirty="0">
                <a:latin typeface="Traditional Arabic" panose="02020603050405020304" pitchFamily="18" charset="-78"/>
                <a:cs typeface="Traditional Arabic" panose="02020603050405020304" pitchFamily="18" charset="-78"/>
              </a:rPr>
              <a:t> ريم غفران حريد؛ </a:t>
            </a:r>
            <a:endParaRPr lang="ar-DZ" sz="2400" b="1" dirty="0">
              <a:latin typeface="Traditional Arabic" panose="02020603050405020304" pitchFamily="18" charset="-78"/>
              <a:cs typeface="Traditional Arabic" panose="02020603050405020304" pitchFamily="18" charset="-78"/>
            </a:endParaRPr>
          </a:p>
          <a:p>
            <a:pPr algn="r" rtl="1"/>
            <a:r>
              <a:rPr lang="ar-SA" sz="2400" b="1" dirty="0">
                <a:latin typeface="Traditional Arabic" panose="02020603050405020304" pitchFamily="18" charset="-78"/>
                <a:cs typeface="Traditional Arabic" panose="02020603050405020304" pitchFamily="18" charset="-78"/>
              </a:rPr>
              <a:t>هبة الرحمان بدور؛ ندى عياد. </a:t>
            </a:r>
            <a:endParaRPr lang="en-US" sz="2400" b="1" dirty="0">
              <a:latin typeface="Traditional Arabic" panose="02020603050405020304" pitchFamily="18" charset="-78"/>
              <a:cs typeface="Traditional Arabic" panose="02020603050405020304" pitchFamily="18" charset="-78"/>
            </a:endParaRPr>
          </a:p>
          <a:p>
            <a:pPr algn="r" rtl="1"/>
            <a:endParaRPr lang="ar-DZ" sz="2400" b="1" dirty="0">
              <a:latin typeface="Traditional Arabic" panose="02020603050405020304" pitchFamily="18" charset="-78"/>
              <a:cs typeface="Traditional Arabic" panose="02020603050405020304" pitchFamily="18" charset="-78"/>
            </a:endParaRPr>
          </a:p>
        </p:txBody>
      </p:sp>
      <p:sp>
        <p:nvSpPr>
          <p:cNvPr id="8" name="ZoneTexte 7">
            <a:extLst>
              <a:ext uri="{FF2B5EF4-FFF2-40B4-BE49-F238E27FC236}">
                <a16:creationId xmlns:a16="http://schemas.microsoft.com/office/drawing/2014/main" id="{6C862367-16BB-4B7D-6813-0D4AB9182677}"/>
              </a:ext>
            </a:extLst>
          </p:cNvPr>
          <p:cNvSpPr txBox="1"/>
          <p:nvPr/>
        </p:nvSpPr>
        <p:spPr>
          <a:xfrm>
            <a:off x="4512859" y="6312466"/>
            <a:ext cx="3166281" cy="600164"/>
          </a:xfrm>
          <a:prstGeom prst="rect">
            <a:avLst/>
          </a:prstGeom>
          <a:noFill/>
        </p:spPr>
        <p:txBody>
          <a:bodyPr wrap="square" rtlCol="0">
            <a:spAutoFit/>
          </a:bodyPr>
          <a:lstStyle/>
          <a:p>
            <a:pPr algn="ctr" rtl="1">
              <a:lnSpc>
                <a:spcPct val="150000"/>
              </a:lnSpc>
            </a:pPr>
            <a:r>
              <a:rPr lang="ar-DZ" sz="2400" b="1" dirty="0">
                <a:latin typeface="Traditional Arabic" panose="02020603050405020304" pitchFamily="18" charset="-78"/>
                <a:cs typeface="Traditional Arabic" panose="02020603050405020304" pitchFamily="18" charset="-78"/>
              </a:rPr>
              <a:t>20</a:t>
            </a:r>
            <a:r>
              <a:rPr lang="ar-SA" sz="2400" b="1" dirty="0">
                <a:latin typeface="Traditional Arabic" panose="02020603050405020304" pitchFamily="18" charset="-78"/>
                <a:cs typeface="Traditional Arabic" panose="02020603050405020304" pitchFamily="18" charset="-78"/>
              </a:rPr>
              <a:t>24</a:t>
            </a:r>
            <a:r>
              <a:rPr lang="ar-DZ" sz="2400" b="1" dirty="0">
                <a:latin typeface="Traditional Arabic" panose="02020603050405020304" pitchFamily="18" charset="-78"/>
                <a:cs typeface="Traditional Arabic" panose="02020603050405020304" pitchFamily="18" charset="-78"/>
              </a:rPr>
              <a:t>/202</a:t>
            </a:r>
            <a:r>
              <a:rPr lang="ar-SA" sz="2400" b="1" dirty="0">
                <a:latin typeface="Traditional Arabic" panose="02020603050405020304" pitchFamily="18" charset="-78"/>
                <a:cs typeface="Traditional Arabic" panose="02020603050405020304" pitchFamily="18" charset="-78"/>
              </a:rPr>
              <a:t>5</a:t>
            </a:r>
            <a:endParaRPr lang="x-none" sz="2400" b="1" dirty="0">
              <a:latin typeface="Traditional Arabic" panose="02020603050405020304" pitchFamily="18" charset="-78"/>
              <a:cs typeface="Traditional Arabic" panose="02020603050405020304" pitchFamily="18" charset="-78"/>
            </a:endParaRPr>
          </a:p>
        </p:txBody>
      </p:sp>
      <p:sp>
        <p:nvSpPr>
          <p:cNvPr id="10" name="Rectangle : coins arrondis 9">
            <a:extLst>
              <a:ext uri="{FF2B5EF4-FFF2-40B4-BE49-F238E27FC236}">
                <a16:creationId xmlns:a16="http://schemas.microsoft.com/office/drawing/2014/main" id="{D31B525F-823A-7F1F-E6FE-6F452A807BEE}"/>
              </a:ext>
            </a:extLst>
          </p:cNvPr>
          <p:cNvSpPr/>
          <p:nvPr/>
        </p:nvSpPr>
        <p:spPr>
          <a:xfrm>
            <a:off x="1610436" y="3324098"/>
            <a:ext cx="8971126" cy="1708160"/>
          </a:xfrm>
          <a:prstGeom prst="roundRect">
            <a:avLst>
              <a:gd name="adj" fmla="val 9139"/>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6000" dirty="0">
                <a:solidFill>
                  <a:schemeClr val="accent1">
                    <a:lumMod val="50000"/>
                  </a:schemeClr>
                </a:solidFill>
                <a:latin typeface="Traditional Arabic" panose="02020603050405020304" pitchFamily="18" charset="-78"/>
                <a:cs typeface="Traditional Arabic" panose="02020603050405020304" pitchFamily="18" charset="-78"/>
              </a:rPr>
              <a:t>المؤسسات الناشئة (دراسة تجربة المؤسسات الناشئة في العالم والجزائر)</a:t>
            </a:r>
            <a:endParaRPr lang="ar-DZ" sz="6000"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11" name="ZoneTexte 10">
            <a:extLst>
              <a:ext uri="{FF2B5EF4-FFF2-40B4-BE49-F238E27FC236}">
                <a16:creationId xmlns:a16="http://schemas.microsoft.com/office/drawing/2014/main" id="{9A109524-0E20-7EB0-BE6E-4948769734D2}"/>
              </a:ext>
            </a:extLst>
          </p:cNvPr>
          <p:cNvSpPr txBox="1"/>
          <p:nvPr/>
        </p:nvSpPr>
        <p:spPr>
          <a:xfrm>
            <a:off x="-222912" y="2088350"/>
            <a:ext cx="3166281" cy="600164"/>
          </a:xfrm>
          <a:prstGeom prst="rect">
            <a:avLst/>
          </a:prstGeom>
          <a:noFill/>
        </p:spPr>
        <p:txBody>
          <a:bodyPr wrap="square" rtlCol="0">
            <a:spAutoFit/>
          </a:bodyPr>
          <a:lstStyle/>
          <a:p>
            <a:pPr algn="r" rtl="1">
              <a:lnSpc>
                <a:spcPct val="150000"/>
              </a:lnSpc>
            </a:pPr>
            <a:r>
              <a:rPr lang="ar-DZ" sz="2400" b="1" i="1" u="sng" dirty="0">
                <a:solidFill>
                  <a:schemeClr val="accent1">
                    <a:lumMod val="75000"/>
                  </a:schemeClr>
                </a:solidFill>
                <a:latin typeface="Traditional Arabic" panose="02020603050405020304" pitchFamily="18" charset="-78"/>
                <a:cs typeface="Traditional Arabic" panose="02020603050405020304" pitchFamily="18" charset="-78"/>
              </a:rPr>
              <a:t>البحث رق</a:t>
            </a:r>
            <a:r>
              <a:rPr lang="ar-SA" sz="2400" b="1" i="1" u="sng" dirty="0">
                <a:solidFill>
                  <a:schemeClr val="accent1">
                    <a:lumMod val="75000"/>
                  </a:schemeClr>
                </a:solidFill>
                <a:latin typeface="Traditional Arabic" panose="02020603050405020304" pitchFamily="18" charset="-78"/>
                <a:cs typeface="Traditional Arabic" panose="02020603050405020304" pitchFamily="18" charset="-78"/>
              </a:rPr>
              <a:t>م:</a:t>
            </a:r>
            <a:r>
              <a:rPr lang="en-US" sz="2400" b="1" i="1" dirty="0">
                <a:latin typeface="Traditional Arabic" panose="02020603050405020304" pitchFamily="18" charset="-78"/>
                <a:cs typeface="Traditional Arabic" panose="02020603050405020304" pitchFamily="18" charset="-78"/>
              </a:rPr>
              <a:t>01</a:t>
            </a:r>
            <a:endParaRPr lang="ar-DZ" sz="2200" dirty="0"/>
          </a:p>
        </p:txBody>
      </p:sp>
    </p:spTree>
    <p:extLst>
      <p:ext uri="{BB962C8B-B14F-4D97-AF65-F5344CB8AC3E}">
        <p14:creationId xmlns:p14="http://schemas.microsoft.com/office/powerpoint/2010/main" val="624438244"/>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4D2CC0E-9550-E4E0-BA28-2C3AA706D98A}"/>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7CC9A96-9DBD-442D-0D2A-8778396F8CC6}"/>
              </a:ext>
            </a:extLst>
          </p:cNvPr>
          <p:cNvSpPr>
            <a:spLocks noGrp="1"/>
          </p:cNvSpPr>
          <p:nvPr>
            <p:ph idx="1"/>
          </p:nvPr>
        </p:nvSpPr>
        <p:spPr>
          <a:xfrm>
            <a:off x="166616" y="108773"/>
            <a:ext cx="11858767" cy="6526805"/>
          </a:xfrm>
        </p:spPr>
        <p:txBody>
          <a:bodyPr numCol="1" anchor="t">
            <a:normAutofit/>
          </a:bodyPr>
          <a:lstStyle/>
          <a:p>
            <a:pPr marL="0" indent="0" algn="r" rtl="1">
              <a:lnSpc>
                <a:spcPct val="150000"/>
              </a:lnSpc>
              <a:buNone/>
            </a:pPr>
            <a:r>
              <a:rPr lang="ar-DZ" sz="3100" b="1" i="1" u="sng" dirty="0">
                <a:solidFill>
                  <a:srgbClr val="C00000"/>
                </a:solidFill>
                <a:latin typeface="Traditional Arabic" panose="02020603050405020304" pitchFamily="18" charset="-78"/>
                <a:cs typeface="Traditional Arabic" panose="02020603050405020304" pitchFamily="18" charset="-78"/>
              </a:rPr>
              <a:t>المبحث </a:t>
            </a:r>
            <a:r>
              <a:rPr lang="ar-SA" sz="3100" b="1" i="1" u="sng" dirty="0">
                <a:solidFill>
                  <a:srgbClr val="C00000"/>
                </a:solidFill>
                <a:latin typeface="Traditional Arabic" panose="02020603050405020304" pitchFamily="18" charset="-78"/>
                <a:cs typeface="Traditional Arabic" panose="02020603050405020304" pitchFamily="18" charset="-78"/>
              </a:rPr>
              <a:t>الثالث</a:t>
            </a:r>
            <a:r>
              <a:rPr lang="ar-DZ" sz="3100" b="1" i="1" u="sng" dirty="0">
                <a:solidFill>
                  <a:srgbClr val="C00000"/>
                </a:solidFill>
                <a:latin typeface="Traditional Arabic" panose="02020603050405020304" pitchFamily="18" charset="-78"/>
                <a:cs typeface="Traditional Arabic" panose="02020603050405020304" pitchFamily="18" charset="-78"/>
              </a:rPr>
              <a:t> </a:t>
            </a:r>
            <a:r>
              <a:rPr lang="ar-DZ" sz="3600" b="1" i="1" dirty="0">
                <a:solidFill>
                  <a:schemeClr val="accent1">
                    <a:lumMod val="50000"/>
                  </a:schemeClr>
                </a:solidFill>
                <a:latin typeface="Traditional Arabic" panose="02020603050405020304" pitchFamily="18" charset="-78"/>
                <a:cs typeface="Traditional Arabic" panose="02020603050405020304" pitchFamily="18" charset="-78"/>
              </a:rPr>
              <a:t>: </a:t>
            </a:r>
            <a:r>
              <a:rPr lang="ar-SA" sz="3100" b="1" i="1" dirty="0">
                <a:solidFill>
                  <a:schemeClr val="accent1">
                    <a:lumMod val="50000"/>
                  </a:schemeClr>
                </a:solidFill>
                <a:effectLst/>
                <a:latin typeface="Traditional Arabic" panose="02020603050405020304" pitchFamily="18" charset="-78"/>
                <a:cs typeface="Traditional Arabic" panose="02020603050405020304" pitchFamily="18" charset="-78"/>
              </a:rPr>
              <a:t>واقع المؤسسات الناشئة في العالم والجزائر</a:t>
            </a:r>
            <a:endParaRPr lang="ar-SA" sz="3100" b="1" i="1" dirty="0">
              <a:solidFill>
                <a:schemeClr val="accent1">
                  <a:lumMod val="50000"/>
                </a:schemeClr>
              </a:solidFill>
              <a:latin typeface="Traditional Arabic" panose="02020603050405020304" pitchFamily="18" charset="-78"/>
              <a:cs typeface="Traditional Arabic" panose="02020603050405020304" pitchFamily="18" charset="-78"/>
            </a:endParaRPr>
          </a:p>
          <a:p>
            <a:pPr marL="0" indent="0" algn="r" rtl="1">
              <a:lnSpc>
                <a:spcPct val="150000"/>
              </a:lnSpc>
              <a:buNone/>
            </a:pPr>
            <a:r>
              <a:rPr lang="ar-DZ" b="1" i="1" u="sng" dirty="0">
                <a:solidFill>
                  <a:srgbClr val="00B050"/>
                </a:solidFill>
                <a:latin typeface="Traditional Arabic" panose="02020603050405020304" pitchFamily="18" charset="-78"/>
                <a:cs typeface="Traditional Arabic" panose="02020603050405020304" pitchFamily="18" charset="-78"/>
              </a:rPr>
              <a:t>المطلب الأول </a:t>
            </a:r>
            <a:r>
              <a:rPr lang="ar-DZ" sz="3100" b="1" i="1" u="sng" dirty="0">
                <a:solidFill>
                  <a:schemeClr val="accent6">
                    <a:lumMod val="50000"/>
                  </a:schemeClr>
                </a:solidFill>
                <a:latin typeface="Traditional Arabic" panose="02020603050405020304" pitchFamily="18" charset="-78"/>
                <a:cs typeface="Traditional Arabic" panose="02020603050405020304" pitchFamily="18" charset="-78"/>
              </a:rPr>
              <a:t>:</a:t>
            </a:r>
            <a:r>
              <a:rPr lang="ar-DZ" sz="3100" b="1" i="1" dirty="0">
                <a:solidFill>
                  <a:schemeClr val="accent6">
                    <a:lumMod val="50000"/>
                  </a:schemeClr>
                </a:solidFill>
                <a:latin typeface="Traditional Arabic" panose="02020603050405020304" pitchFamily="18" charset="-78"/>
                <a:cs typeface="Traditional Arabic" panose="02020603050405020304" pitchFamily="18" charset="-78"/>
              </a:rPr>
              <a:t> </a:t>
            </a:r>
            <a:r>
              <a:rPr lang="ar-SA" sz="3100" b="1" i="1" dirty="0">
                <a:solidFill>
                  <a:schemeClr val="accent2">
                    <a:lumMod val="50000"/>
                  </a:schemeClr>
                </a:solidFill>
                <a:latin typeface="Traditional Arabic" panose="02020603050405020304" pitchFamily="18" charset="-78"/>
                <a:cs typeface="Traditional Arabic" panose="02020603050405020304" pitchFamily="18" charset="-78"/>
              </a:rPr>
              <a:t> </a:t>
            </a:r>
            <a:r>
              <a:rPr lang="ar-SA" b="1" i="1" dirty="0">
                <a:solidFill>
                  <a:schemeClr val="accent2">
                    <a:lumMod val="50000"/>
                  </a:schemeClr>
                </a:solidFill>
                <a:latin typeface="Traditional Arabic" panose="02020603050405020304" pitchFamily="18" charset="-78"/>
                <a:cs typeface="Traditional Arabic" panose="02020603050405020304" pitchFamily="18" charset="-78"/>
              </a:rPr>
              <a:t>التحديات التي تواجه </a:t>
            </a:r>
            <a:r>
              <a:rPr lang="ar-SA" b="1" i="1" dirty="0">
                <a:solidFill>
                  <a:schemeClr val="accent2">
                    <a:lumMod val="50000"/>
                  </a:schemeClr>
                </a:solidFill>
                <a:effectLst/>
                <a:latin typeface="Traditional Arabic" panose="02020603050405020304" pitchFamily="18" charset="-78"/>
                <a:cs typeface="Traditional Arabic" panose="02020603050405020304" pitchFamily="18" charset="-78"/>
              </a:rPr>
              <a:t>المؤسسات الناشئة في العالم والجزائر</a:t>
            </a:r>
          </a:p>
          <a:p>
            <a:pPr marL="0" indent="0" algn="r" rtl="1">
              <a:lnSpc>
                <a:spcPct val="150000"/>
              </a:lnSpc>
              <a:buNone/>
            </a:pPr>
            <a:r>
              <a:rPr lang="ar-DZ" b="1" i="1" u="sng" dirty="0">
                <a:solidFill>
                  <a:srgbClr val="00B050"/>
                </a:solidFill>
                <a:latin typeface="Traditional Arabic" panose="02020603050405020304" pitchFamily="18" charset="-78"/>
                <a:cs typeface="Traditional Arabic" panose="02020603050405020304" pitchFamily="18" charset="-78"/>
              </a:rPr>
              <a:t>المطلب الثاني:</a:t>
            </a:r>
            <a:r>
              <a:rPr lang="en-US" b="1" i="1" dirty="0">
                <a:solidFill>
                  <a:srgbClr val="00B050"/>
                </a:solidFill>
                <a:latin typeface="Traditional Arabic" panose="02020603050405020304" pitchFamily="18" charset="-78"/>
                <a:cs typeface="Traditional Arabic" panose="02020603050405020304" pitchFamily="18" charset="-78"/>
              </a:rPr>
              <a:t>  </a:t>
            </a:r>
            <a:r>
              <a:rPr lang="ar-SA" b="1" i="1" dirty="0">
                <a:solidFill>
                  <a:srgbClr val="00B050"/>
                </a:solidFill>
                <a:latin typeface="Traditional Arabic" panose="02020603050405020304" pitchFamily="18" charset="-78"/>
                <a:cs typeface="Traditional Arabic" panose="02020603050405020304" pitchFamily="18" charset="-78"/>
              </a:rPr>
              <a:t> </a:t>
            </a:r>
            <a:r>
              <a:rPr lang="ar-SA" b="1" i="1" dirty="0">
                <a:solidFill>
                  <a:schemeClr val="accent2">
                    <a:lumMod val="50000"/>
                  </a:schemeClr>
                </a:solidFill>
                <a:effectLst/>
                <a:latin typeface="Traditional Arabic" panose="02020603050405020304" pitchFamily="18" charset="-78"/>
                <a:cs typeface="Traditional Arabic" panose="02020603050405020304" pitchFamily="18" charset="-78"/>
              </a:rPr>
              <a:t>دور الحاضنات في دعم المؤسسات الناشئة في العالم والجزائر</a:t>
            </a:r>
            <a:endParaRPr lang="en-US"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r>
              <a:rPr lang="ar-DZ" b="1" i="1" u="sng" dirty="0">
                <a:solidFill>
                  <a:srgbClr val="00B050"/>
                </a:solidFill>
                <a:latin typeface="Traditional Arabic" panose="02020603050405020304" pitchFamily="18" charset="-78"/>
                <a:cs typeface="Traditional Arabic" panose="02020603050405020304" pitchFamily="18" charset="-78"/>
              </a:rPr>
              <a:t>المطلب الثالث</a:t>
            </a:r>
            <a:r>
              <a:rPr lang="ar-DZ" b="1" i="1" dirty="0">
                <a:solidFill>
                  <a:srgbClr val="00B050"/>
                </a:solidFill>
                <a:latin typeface="Traditional Arabic" panose="02020603050405020304" pitchFamily="18" charset="-78"/>
                <a:cs typeface="Traditional Arabic" panose="02020603050405020304" pitchFamily="18" charset="-78"/>
              </a:rPr>
              <a:t>:</a:t>
            </a:r>
            <a:r>
              <a:rPr lang="ar-SA" sz="2600" b="1" i="1" dirty="0">
                <a:solidFill>
                  <a:schemeClr val="accent2">
                    <a:lumMod val="50000"/>
                  </a:schemeClr>
                </a:solidFill>
                <a:latin typeface="Traditional Arabic" panose="02020603050405020304" pitchFamily="18" charset="-78"/>
                <a:cs typeface="Traditional Arabic" panose="02020603050405020304" pitchFamily="18" charset="-78"/>
              </a:rPr>
              <a:t>  </a:t>
            </a:r>
            <a:r>
              <a:rPr lang="ar-SA" b="1" i="1" dirty="0">
                <a:solidFill>
                  <a:schemeClr val="accent2">
                    <a:lumMod val="50000"/>
                  </a:schemeClr>
                </a:solidFill>
                <a:effectLst/>
                <a:latin typeface="Traditional Arabic" panose="02020603050405020304" pitchFamily="18" charset="-78"/>
                <a:cs typeface="Traditional Arabic" panose="02020603050405020304" pitchFamily="18" charset="-78"/>
              </a:rPr>
              <a:t>آفاق المؤسسات الناشئة في العالم والجزائر</a:t>
            </a:r>
            <a:endParaRPr lang="en-US"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100" b="1" i="1" u="sng" dirty="0">
                <a:solidFill>
                  <a:srgbClr val="C00000"/>
                </a:solidFill>
                <a:latin typeface="Traditional Arabic" panose="02020603050405020304" pitchFamily="18" charset="-78"/>
                <a:cs typeface="Traditional Arabic" panose="02020603050405020304" pitchFamily="18" charset="-78"/>
              </a:rPr>
              <a:t>المبحث </a:t>
            </a:r>
            <a:r>
              <a:rPr lang="ar-SA" sz="3100" b="1" i="1" u="sng" dirty="0">
                <a:solidFill>
                  <a:srgbClr val="C00000"/>
                </a:solidFill>
                <a:latin typeface="Traditional Arabic" panose="02020603050405020304" pitchFamily="18" charset="-78"/>
                <a:cs typeface="Traditional Arabic" panose="02020603050405020304" pitchFamily="18" charset="-78"/>
              </a:rPr>
              <a:t>الرابع</a:t>
            </a:r>
            <a:r>
              <a:rPr lang="ar-DZ" sz="3100" b="1" i="1" dirty="0">
                <a:solidFill>
                  <a:schemeClr val="accent1">
                    <a:lumMod val="50000"/>
                  </a:schemeClr>
                </a:solidFill>
                <a:latin typeface="Traditional Arabic" panose="02020603050405020304" pitchFamily="18" charset="-78"/>
                <a:cs typeface="Traditional Arabic" panose="02020603050405020304" pitchFamily="18" charset="-78"/>
              </a:rPr>
              <a:t>: </a:t>
            </a:r>
            <a:r>
              <a:rPr lang="ar-SA" sz="3100" b="1" i="1" dirty="0">
                <a:solidFill>
                  <a:schemeClr val="accent1">
                    <a:lumMod val="50000"/>
                  </a:schemeClr>
                </a:solidFill>
                <a:latin typeface="Traditional Arabic" panose="02020603050405020304" pitchFamily="18" charset="-78"/>
                <a:cs typeface="Traditional Arabic" panose="02020603050405020304" pitchFamily="18" charset="-78"/>
              </a:rPr>
              <a:t> </a:t>
            </a:r>
            <a:r>
              <a:rPr lang="ar-SA" sz="3100" b="1" i="1" dirty="0">
                <a:solidFill>
                  <a:schemeClr val="accent1">
                    <a:lumMod val="50000"/>
                  </a:schemeClr>
                </a:solidFill>
                <a:effectLst/>
                <a:latin typeface="Traditional Arabic" panose="02020603050405020304" pitchFamily="18" charset="-78"/>
                <a:cs typeface="Traditional Arabic" panose="02020603050405020304" pitchFamily="18" charset="-78"/>
              </a:rPr>
              <a:t>نماذج المؤسسات الناشئة في العالم والجزائر</a:t>
            </a:r>
            <a:endParaRPr lang="ar-SA" sz="3100" b="1" i="1" dirty="0">
              <a:solidFill>
                <a:schemeClr val="accent1">
                  <a:lumMod val="50000"/>
                </a:schemeClr>
              </a:solidFill>
              <a:latin typeface="Traditional Arabic" panose="02020603050405020304" pitchFamily="18" charset="-78"/>
              <a:cs typeface="Traditional Arabic" panose="02020603050405020304" pitchFamily="18" charset="-78"/>
            </a:endParaRPr>
          </a:p>
          <a:p>
            <a:pPr marL="0" indent="0" algn="r" rtl="1">
              <a:lnSpc>
                <a:spcPct val="150000"/>
              </a:lnSpc>
              <a:buNone/>
            </a:pPr>
            <a:r>
              <a:rPr lang="ar-DZ" b="1" i="1" u="sng" dirty="0">
                <a:solidFill>
                  <a:srgbClr val="00B050"/>
                </a:solidFill>
                <a:latin typeface="Traditional Arabic" panose="02020603050405020304" pitchFamily="18" charset="-78"/>
                <a:cs typeface="Traditional Arabic" panose="02020603050405020304" pitchFamily="18" charset="-78"/>
              </a:rPr>
              <a:t>المطلب الأول </a:t>
            </a:r>
            <a:r>
              <a:rPr lang="ar-DZ" b="1" i="1" dirty="0">
                <a:solidFill>
                  <a:schemeClr val="accent6">
                    <a:lumMod val="50000"/>
                  </a:schemeClr>
                </a:solidFill>
                <a:latin typeface="Traditional Arabic" panose="02020603050405020304" pitchFamily="18" charset="-78"/>
                <a:cs typeface="Traditional Arabic" panose="02020603050405020304" pitchFamily="18" charset="-78"/>
              </a:rPr>
              <a:t>:</a:t>
            </a:r>
            <a:r>
              <a:rPr lang="en-US" b="1" i="1" dirty="0">
                <a:solidFill>
                  <a:schemeClr val="accent6">
                    <a:lumMod val="50000"/>
                  </a:schemeClr>
                </a:solidFill>
                <a:latin typeface="Traditional Arabic" panose="02020603050405020304" pitchFamily="18" charset="-78"/>
                <a:cs typeface="Traditional Arabic" panose="02020603050405020304" pitchFamily="18" charset="-78"/>
              </a:rPr>
              <a:t> </a:t>
            </a:r>
            <a:r>
              <a:rPr lang="ar-SA" b="1" i="1" dirty="0">
                <a:solidFill>
                  <a:schemeClr val="accent2">
                    <a:lumMod val="50000"/>
                  </a:schemeClr>
                </a:solidFill>
                <a:effectLst/>
                <a:latin typeface="Traditional Arabic" panose="02020603050405020304" pitchFamily="18" charset="-78"/>
                <a:cs typeface="Traditional Arabic" panose="02020603050405020304" pitchFamily="18" charset="-78"/>
              </a:rPr>
              <a:t>نماذج المؤسسا</a:t>
            </a:r>
            <a:r>
              <a:rPr lang="ar-SA" b="1" i="1" dirty="0">
                <a:solidFill>
                  <a:schemeClr val="accent2">
                    <a:lumMod val="50000"/>
                  </a:schemeClr>
                </a:solidFill>
                <a:latin typeface="Traditional Arabic" panose="02020603050405020304" pitchFamily="18" charset="-78"/>
                <a:cs typeface="Traditional Arabic" panose="02020603050405020304" pitchFamily="18" charset="-78"/>
              </a:rPr>
              <a:t>ت الناشئة في العالم</a:t>
            </a:r>
            <a:endParaRPr lang="ar-DZ" b="1" i="1" dirty="0">
              <a:solidFill>
                <a:schemeClr val="accent2">
                  <a:lumMod val="50000"/>
                </a:schemeClr>
              </a:solidFill>
              <a:latin typeface="Traditional Arabic" panose="02020603050405020304" pitchFamily="18" charset="-78"/>
              <a:cs typeface="Traditional Arabic" panose="02020603050405020304" pitchFamily="18" charset="-78"/>
            </a:endParaRPr>
          </a:p>
          <a:p>
            <a:pPr marL="0" indent="0" algn="r" rtl="1">
              <a:lnSpc>
                <a:spcPct val="150000"/>
              </a:lnSpc>
              <a:buNone/>
            </a:pPr>
            <a:r>
              <a:rPr lang="ar-DZ" b="1" i="1" u="sng" dirty="0">
                <a:solidFill>
                  <a:srgbClr val="00B050"/>
                </a:solidFill>
                <a:latin typeface="Traditional Arabic" panose="02020603050405020304" pitchFamily="18" charset="-78"/>
                <a:cs typeface="Traditional Arabic" panose="02020603050405020304" pitchFamily="18" charset="-78"/>
              </a:rPr>
              <a:t>المطلب الثان</a:t>
            </a:r>
            <a:r>
              <a:rPr lang="ar-SA" b="1" i="1" u="sng" dirty="0">
                <a:solidFill>
                  <a:srgbClr val="00B050"/>
                </a:solidFill>
                <a:latin typeface="Traditional Arabic" panose="02020603050405020304" pitchFamily="18" charset="-78"/>
                <a:cs typeface="Traditional Arabic" panose="02020603050405020304" pitchFamily="18" charset="-78"/>
              </a:rPr>
              <a:t>ي</a:t>
            </a:r>
            <a:r>
              <a:rPr lang="ar-DZ" b="1" i="1" dirty="0">
                <a:solidFill>
                  <a:srgbClr val="00B050"/>
                </a:solidFill>
                <a:latin typeface="Traditional Arabic" panose="02020603050405020304" pitchFamily="18" charset="-78"/>
                <a:cs typeface="Traditional Arabic" panose="02020603050405020304" pitchFamily="18" charset="-78"/>
              </a:rPr>
              <a:t>:</a:t>
            </a:r>
            <a:r>
              <a:rPr lang="ar-SA" b="1" i="1" dirty="0">
                <a:solidFill>
                  <a:srgbClr val="00B050"/>
                </a:solidFill>
                <a:latin typeface="Traditional Arabic" panose="02020603050405020304" pitchFamily="18" charset="-78"/>
                <a:cs typeface="Traditional Arabic" panose="02020603050405020304" pitchFamily="18" charset="-78"/>
              </a:rPr>
              <a:t>   </a:t>
            </a:r>
            <a:r>
              <a:rPr lang="ar-SA" b="1" i="1" dirty="0">
                <a:solidFill>
                  <a:schemeClr val="accent2">
                    <a:lumMod val="50000"/>
                  </a:schemeClr>
                </a:solidFill>
                <a:effectLst/>
                <a:latin typeface="Traditional Arabic" panose="02020603050405020304" pitchFamily="18" charset="-78"/>
                <a:cs typeface="Traditional Arabic" panose="02020603050405020304" pitchFamily="18" charset="-78"/>
              </a:rPr>
              <a:t>نماذج المؤسسات في الجزائر </a:t>
            </a:r>
            <a:endParaRPr lang="en-US"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r>
              <a:rPr lang="ar-DZ" b="1" i="1" u="sng" dirty="0">
                <a:solidFill>
                  <a:srgbClr val="00B050"/>
                </a:solidFill>
                <a:latin typeface="Traditional Arabic" panose="02020603050405020304" pitchFamily="18" charset="-78"/>
                <a:cs typeface="Traditional Arabic" panose="02020603050405020304" pitchFamily="18" charset="-78"/>
              </a:rPr>
              <a:t>المطلب الثالث</a:t>
            </a:r>
            <a:r>
              <a:rPr lang="ar-DZ" b="1" i="1" dirty="0">
                <a:solidFill>
                  <a:srgbClr val="00B050"/>
                </a:solidFill>
                <a:latin typeface="Traditional Arabic" panose="02020603050405020304" pitchFamily="18" charset="-78"/>
                <a:cs typeface="Traditional Arabic" panose="02020603050405020304" pitchFamily="18" charset="-78"/>
              </a:rPr>
              <a:t>:</a:t>
            </a:r>
            <a:r>
              <a:rPr lang="ar-SA" b="1" i="1" dirty="0">
                <a:solidFill>
                  <a:srgbClr val="00B050"/>
                </a:solidFill>
                <a:latin typeface="Traditional Arabic" panose="02020603050405020304" pitchFamily="18" charset="-78"/>
                <a:cs typeface="Traditional Arabic" panose="02020603050405020304" pitchFamily="18" charset="-78"/>
              </a:rPr>
              <a:t>  </a:t>
            </a:r>
            <a:r>
              <a:rPr lang="en-US" b="1" i="1" dirty="0">
                <a:solidFill>
                  <a:srgbClr val="00B050"/>
                </a:solidFill>
                <a:latin typeface="Traditional Arabic" panose="02020603050405020304" pitchFamily="18" charset="-78"/>
                <a:cs typeface="Traditional Arabic" panose="02020603050405020304" pitchFamily="18" charset="-78"/>
              </a:rPr>
              <a:t> </a:t>
            </a:r>
            <a:r>
              <a:rPr lang="ar-SA" b="1" i="1" dirty="0">
                <a:solidFill>
                  <a:schemeClr val="accent2">
                    <a:lumMod val="50000"/>
                  </a:schemeClr>
                </a:solidFill>
                <a:effectLst/>
                <a:latin typeface="Traditional Arabic" panose="02020603050405020304" pitchFamily="18" charset="-78"/>
                <a:cs typeface="Traditional Arabic" panose="02020603050405020304" pitchFamily="18" charset="-78"/>
              </a:rPr>
              <a:t>الفرق بين المؤسسات الناشئة والمؤسسات الصغيرة والمتوسطة</a:t>
            </a:r>
            <a:endParaRPr lang="en-US"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endParaRPr lang="ar-DZ" sz="2400" b="1" dirty="0">
              <a:latin typeface="Traditional Arabic" panose="02020603050405020304" pitchFamily="18" charset="-78"/>
              <a:cs typeface="Traditional Arabic" panose="02020603050405020304" pitchFamily="18" charset="-78"/>
            </a:endParaRPr>
          </a:p>
          <a:p>
            <a:pPr marL="0" indent="0" algn="r" rtl="1">
              <a:buNone/>
            </a:pPr>
            <a:endParaRPr lang="x-none" sz="2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211038976"/>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345707-76DB-49FE-9716-64D92FB4370A}"/>
              </a:ext>
            </a:extLst>
          </p:cNvPr>
          <p:cNvSpPr>
            <a:spLocks noGrp="1"/>
          </p:cNvSpPr>
          <p:nvPr>
            <p:ph type="title"/>
          </p:nvPr>
        </p:nvSpPr>
        <p:spPr>
          <a:xfrm>
            <a:off x="578874" y="3131549"/>
            <a:ext cx="11034251" cy="2040243"/>
          </a:xfrm>
          <a:noFill/>
          <a:ln>
            <a:noFill/>
          </a:ln>
        </p:spPr>
        <p:style>
          <a:lnRef idx="2">
            <a:schemeClr val="accent1"/>
          </a:lnRef>
          <a:fillRef idx="1">
            <a:schemeClr val="lt1"/>
          </a:fillRef>
          <a:effectRef idx="0">
            <a:schemeClr val="accent1"/>
          </a:effectRef>
          <a:fontRef idx="minor">
            <a:schemeClr val="dk1"/>
          </a:fontRef>
        </p:style>
        <p:txBody>
          <a:bodyPr>
            <a:normAutofit/>
          </a:bodyPr>
          <a:lstStyle/>
          <a:p>
            <a:pPr algn="r" rtl="1"/>
            <a:r>
              <a:rPr lang="ar-DZ" sz="6000" b="1" i="1" u="sng" dirty="0">
                <a:solidFill>
                  <a:schemeClr val="accent5">
                    <a:lumMod val="50000"/>
                  </a:schemeClr>
                </a:solidFill>
                <a:latin typeface="Traditional Arabic" panose="02020603050405020304" pitchFamily="18" charset="-78"/>
                <a:cs typeface="Traditional Arabic" panose="02020603050405020304" pitchFamily="18" charset="-78"/>
              </a:rPr>
              <a:t>المبحث الأول </a:t>
            </a:r>
            <a:r>
              <a:rPr lang="ar-DZ" sz="5400" b="1" i="1" u="sng" dirty="0">
                <a:solidFill>
                  <a:schemeClr val="accent5">
                    <a:lumMod val="50000"/>
                  </a:schemeClr>
                </a:solidFill>
                <a:latin typeface="Traditional Arabic" panose="02020603050405020304" pitchFamily="18" charset="-78"/>
                <a:cs typeface="Traditional Arabic" panose="02020603050405020304" pitchFamily="18" charset="-78"/>
              </a:rPr>
              <a:t>:</a:t>
            </a:r>
            <a:r>
              <a:rPr lang="ar-SA" sz="5400" b="1" i="1" dirty="0">
                <a:solidFill>
                  <a:schemeClr val="accent5">
                    <a:lumMod val="50000"/>
                  </a:schemeClr>
                </a:solidFill>
                <a:latin typeface="Traditional Arabic" panose="02020603050405020304" pitchFamily="18" charset="-78"/>
                <a:cs typeface="Traditional Arabic" panose="02020603050405020304" pitchFamily="18" charset="-78"/>
              </a:rPr>
              <a:t> </a:t>
            </a:r>
            <a:r>
              <a:rPr lang="ar-SA" sz="6000" b="1" i="1" dirty="0">
                <a:solidFill>
                  <a:schemeClr val="accent5">
                    <a:lumMod val="50000"/>
                  </a:schemeClr>
                </a:solidFill>
                <a:latin typeface="Traditional Arabic" panose="02020603050405020304" pitchFamily="18" charset="-78"/>
                <a:cs typeface="Traditional Arabic" panose="02020603050405020304" pitchFamily="18" charset="-78"/>
              </a:rPr>
              <a:t>عموميات حول المؤسسات الناشئة</a:t>
            </a:r>
            <a:br>
              <a:rPr lang="ar-DZ" b="1" i="1" dirty="0">
                <a:solidFill>
                  <a:schemeClr val="accent1">
                    <a:lumMod val="50000"/>
                  </a:schemeClr>
                </a:solidFill>
                <a:latin typeface="Traditional Arabic" panose="02020603050405020304" pitchFamily="18" charset="-78"/>
                <a:cs typeface="Traditional Arabic" panose="02020603050405020304" pitchFamily="18" charset="-78"/>
              </a:rPr>
            </a:br>
            <a:endParaRPr lang="x-none" b="1" i="1" u="sng" dirty="0">
              <a:solidFill>
                <a:schemeClr val="accent5">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691890214"/>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00B1EBCE-FE40-FF39-A708-590DCA36006B}"/>
            </a:ext>
          </a:extLst>
        </p:cNvPr>
        <p:cNvGrpSpPr/>
        <p:nvPr/>
      </p:nvGrpSpPr>
      <p:grpSpPr>
        <a:xfrm>
          <a:off x="0" y="0"/>
          <a:ext cx="0" cy="0"/>
          <a:chOff x="0" y="0"/>
          <a:chExt cx="0" cy="0"/>
        </a:xfrm>
      </p:grpSpPr>
      <p:pic>
        <p:nvPicPr>
          <p:cNvPr id="7" name="Image 6">
            <a:extLst>
              <a:ext uri="{FF2B5EF4-FFF2-40B4-BE49-F238E27FC236}">
                <a16:creationId xmlns:a16="http://schemas.microsoft.com/office/drawing/2014/main" id="{444E09C9-682F-A50F-C6CD-84F56B7529BC}"/>
              </a:ext>
            </a:extLst>
          </p:cNvPr>
          <p:cNvPicPr>
            <a:picLocks noChangeAspect="1"/>
          </p:cNvPicPr>
          <p:nvPr/>
        </p:nvPicPr>
        <p:blipFill>
          <a:blip r:embed="rId2"/>
          <a:stretch>
            <a:fillRect/>
          </a:stretch>
        </p:blipFill>
        <p:spPr>
          <a:xfrm>
            <a:off x="9737035" y="1790591"/>
            <a:ext cx="2256503" cy="4503387"/>
          </a:xfrm>
          <a:prstGeom prst="rect">
            <a:avLst/>
          </a:prstGeom>
          <a:ln>
            <a:noFill/>
          </a:ln>
          <a:effectLst>
            <a:softEdge rad="112500"/>
          </a:effectLst>
        </p:spPr>
      </p:pic>
      <p:sp>
        <p:nvSpPr>
          <p:cNvPr id="4" name="Rectangle : coins arrondis 4">
            <a:extLst>
              <a:ext uri="{FF2B5EF4-FFF2-40B4-BE49-F238E27FC236}">
                <a16:creationId xmlns:a16="http://schemas.microsoft.com/office/drawing/2014/main" id="{B1DAEB7E-CB5A-8043-5F20-09D3026473A9}"/>
              </a:ext>
            </a:extLst>
          </p:cNvPr>
          <p:cNvSpPr/>
          <p:nvPr/>
        </p:nvSpPr>
        <p:spPr>
          <a:xfrm>
            <a:off x="3139095" y="343379"/>
            <a:ext cx="5609798"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الأول: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مفهوم المؤسسات الناشئة</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sp>
        <p:nvSpPr>
          <p:cNvPr id="2" name="Rectangle : coins arrondis 6">
            <a:extLst>
              <a:ext uri="{FF2B5EF4-FFF2-40B4-BE49-F238E27FC236}">
                <a16:creationId xmlns:a16="http://schemas.microsoft.com/office/drawing/2014/main" id="{AF3B4B34-1401-399C-E72E-A64AE5EB4D27}"/>
              </a:ext>
            </a:extLst>
          </p:cNvPr>
          <p:cNvSpPr/>
          <p:nvPr/>
        </p:nvSpPr>
        <p:spPr>
          <a:xfrm>
            <a:off x="545103" y="1911142"/>
            <a:ext cx="8978081" cy="4262284"/>
          </a:xfrm>
          <a:prstGeom prst="roundRect">
            <a:avLst>
              <a:gd name="adj" fmla="val 0"/>
            </a:avLst>
          </a:prstGeom>
          <a:solidFill>
            <a:schemeClr val="bg1">
              <a:lumMod val="95000"/>
            </a:schemeClr>
          </a:solidFill>
          <a:ln>
            <a:noFill/>
          </a:ln>
          <a:effectLst>
            <a:softEdge rad="635000"/>
          </a:effectLst>
        </p:spPr>
        <p:style>
          <a:lnRef idx="2">
            <a:schemeClr val="accent1"/>
          </a:lnRef>
          <a:fillRef idx="1">
            <a:schemeClr val="lt1"/>
          </a:fillRef>
          <a:effectRef idx="0">
            <a:schemeClr val="accent1"/>
          </a:effectRef>
          <a:fontRef idx="minor">
            <a:schemeClr val="dk1"/>
          </a:fontRef>
        </p:style>
        <p:txBody>
          <a:bodyPr rtlCol="0" anchor="ctr"/>
          <a:lstStyle/>
          <a:p>
            <a:pPr marL="0" marR="0" lvl="0" indent="0" algn="justLow" defTabSz="457200" rtl="1" eaLnBrk="1" fontAlgn="auto" latinLnBrk="0" hangingPunct="1">
              <a:lnSpc>
                <a:spcPct val="150000"/>
              </a:lnSpc>
              <a:spcBef>
                <a:spcPts val="0"/>
              </a:spcBef>
              <a:spcAft>
                <a:spcPts val="0"/>
              </a:spcAft>
              <a:buClrTx/>
              <a:buSzTx/>
              <a:buFontTx/>
              <a:buNone/>
              <a:tabLst/>
              <a:defRPr/>
            </a:pPr>
            <a:r>
              <a:rPr lang="ar-SA" sz="3200" b="1" i="0" dirty="0">
                <a:solidFill>
                  <a:srgbClr val="000000"/>
                </a:solidFill>
                <a:effectLst/>
                <a:latin typeface="Traditional Arabic" panose="02020603050405020304" pitchFamily="18" charset="-78"/>
                <a:cs typeface="Traditional Arabic" panose="02020603050405020304" pitchFamily="18" charset="-78"/>
              </a:rPr>
              <a:t>	</a:t>
            </a:r>
            <a:r>
              <a:rPr lang="ar-SA" sz="2800" b="1" i="0" dirty="0">
                <a:solidFill>
                  <a:srgbClr val="000000"/>
                </a:solidFill>
                <a:effectLst/>
                <a:latin typeface="Traditional Arabic" panose="02020603050405020304" pitchFamily="18" charset="-78"/>
                <a:cs typeface="Traditional Arabic" panose="02020603050405020304" pitchFamily="18" charset="-78"/>
              </a:rPr>
              <a:t>تعرف المؤسسات الناشئة </a:t>
            </a:r>
            <a:r>
              <a:rPr lang="fr-FR" sz="2800" b="1" i="0" dirty="0">
                <a:solidFill>
                  <a:srgbClr val="000000"/>
                </a:solidFill>
                <a:effectLst/>
                <a:latin typeface="Traditional Arabic" panose="02020603050405020304" pitchFamily="18" charset="-78"/>
                <a:cs typeface="Traditional Arabic" panose="02020603050405020304" pitchFamily="18" charset="-78"/>
              </a:rPr>
              <a:t>startup </a:t>
            </a:r>
            <a:r>
              <a:rPr lang="ar-SA" sz="2800" b="1" i="0" dirty="0">
                <a:solidFill>
                  <a:srgbClr val="000000"/>
                </a:solidFill>
                <a:effectLst/>
                <a:latin typeface="Traditional Arabic" panose="02020603050405020304" pitchFamily="18" charset="-78"/>
                <a:cs typeface="Traditional Arabic" panose="02020603050405020304" pitchFamily="18" charset="-78"/>
              </a:rPr>
              <a:t>اصطلاحا حسب القانون الإنجليزي على أنها مشروع صغير بدأ للتو، وكلمة </a:t>
            </a:r>
            <a:r>
              <a:rPr lang="en-US" sz="2800" b="1" i="0" dirty="0">
                <a:solidFill>
                  <a:srgbClr val="000000"/>
                </a:solidFill>
                <a:effectLst/>
                <a:latin typeface="Traditional Arabic" panose="02020603050405020304" pitchFamily="18" charset="-78"/>
                <a:cs typeface="Traditional Arabic" panose="02020603050405020304" pitchFamily="18" charset="-78"/>
              </a:rPr>
              <a:t> </a:t>
            </a:r>
            <a:r>
              <a:rPr lang="fr-FR" sz="2800" b="1" i="0" dirty="0">
                <a:solidFill>
                  <a:srgbClr val="000000"/>
                </a:solidFill>
                <a:effectLst/>
                <a:latin typeface="Traditional Arabic" panose="02020603050405020304" pitchFamily="18" charset="-78"/>
                <a:cs typeface="Traditional Arabic" panose="02020603050405020304" pitchFamily="18" charset="-78"/>
              </a:rPr>
              <a:t>startup</a:t>
            </a:r>
            <a:r>
              <a:rPr lang="ar-SA" sz="2800" b="1" i="0" dirty="0">
                <a:solidFill>
                  <a:srgbClr val="000000"/>
                </a:solidFill>
                <a:effectLst/>
                <a:latin typeface="Traditional Arabic" panose="02020603050405020304" pitchFamily="18" charset="-78"/>
                <a:cs typeface="Traditional Arabic" panose="02020603050405020304" pitchFamily="18" charset="-78"/>
              </a:rPr>
              <a:t>تتكون من جزأين </a:t>
            </a:r>
            <a:r>
              <a:rPr lang="fr-FR" sz="2800" b="1" i="0" dirty="0">
                <a:solidFill>
                  <a:srgbClr val="000000"/>
                </a:solidFill>
                <a:effectLst/>
                <a:latin typeface="Traditional Arabic" panose="02020603050405020304" pitchFamily="18" charset="-78"/>
                <a:cs typeface="Traditional Arabic" panose="02020603050405020304" pitchFamily="18" charset="-78"/>
              </a:rPr>
              <a:t>START</a:t>
            </a:r>
            <a:r>
              <a:rPr lang="ar-SA" sz="2800" b="1" i="0" dirty="0">
                <a:solidFill>
                  <a:srgbClr val="000000"/>
                </a:solidFill>
                <a:effectLst/>
                <a:latin typeface="Traditional Arabic" panose="02020603050405020304" pitchFamily="18" charset="-78"/>
                <a:cs typeface="Traditional Arabic" panose="02020603050405020304" pitchFamily="18" charset="-78"/>
              </a:rPr>
              <a:t> هو ما يشير إلى فكرة الانطلاق و</a:t>
            </a:r>
            <a:r>
              <a:rPr lang="fr-FR" sz="2800" b="1" i="0" dirty="0">
                <a:solidFill>
                  <a:srgbClr val="000000"/>
                </a:solidFill>
                <a:effectLst/>
                <a:latin typeface="Traditional Arabic" panose="02020603050405020304" pitchFamily="18" charset="-78"/>
                <a:cs typeface="Traditional Arabic" panose="02020603050405020304" pitchFamily="18" charset="-78"/>
              </a:rPr>
              <a:t>UP</a:t>
            </a:r>
            <a:r>
              <a:rPr lang="ar-SA" sz="2800" b="1" i="0" dirty="0">
                <a:solidFill>
                  <a:srgbClr val="000000"/>
                </a:solidFill>
                <a:effectLst/>
                <a:latin typeface="Traditional Arabic" panose="02020603050405020304" pitchFamily="18" charset="-78"/>
                <a:cs typeface="Traditional Arabic" panose="02020603050405020304" pitchFamily="18" charset="-78"/>
              </a:rPr>
              <a:t> وهو ما يشير لفكرة النمو القوي. </a:t>
            </a:r>
          </a:p>
          <a:p>
            <a:pPr marL="0" marR="0" lvl="0" indent="0" algn="justLow" defTabSz="457200" rtl="1" eaLnBrk="1" fontAlgn="auto" latinLnBrk="0" hangingPunct="1">
              <a:lnSpc>
                <a:spcPct val="150000"/>
              </a:lnSpc>
              <a:spcBef>
                <a:spcPts val="0"/>
              </a:spcBef>
              <a:spcAft>
                <a:spcPts val="0"/>
              </a:spcAft>
              <a:buClrTx/>
              <a:buSzTx/>
              <a:buFontTx/>
              <a:buNone/>
              <a:tabLst/>
              <a:defRPr/>
            </a:pPr>
            <a:r>
              <a:rPr lang="ar-SA" sz="2800" b="1" i="0" dirty="0">
                <a:solidFill>
                  <a:srgbClr val="000000"/>
                </a:solidFill>
                <a:effectLst/>
                <a:latin typeface="Traditional Arabic" panose="02020603050405020304" pitchFamily="18" charset="-78"/>
                <a:cs typeface="Traditional Arabic" panose="02020603050405020304" pitchFamily="18" charset="-78"/>
              </a:rPr>
              <a:t>	وبدأ استخدام مصطلح </a:t>
            </a:r>
            <a:r>
              <a:rPr lang="fr-FR" sz="2800" b="1" i="0" dirty="0">
                <a:solidFill>
                  <a:srgbClr val="000000"/>
                </a:solidFill>
                <a:effectLst/>
                <a:latin typeface="Traditional Arabic" panose="02020603050405020304" pitchFamily="18" charset="-78"/>
                <a:cs typeface="Traditional Arabic" panose="02020603050405020304" pitchFamily="18" charset="-78"/>
              </a:rPr>
              <a:t>startup</a:t>
            </a:r>
            <a:r>
              <a:rPr lang="ar-SA" sz="2800" b="1" i="0" dirty="0">
                <a:solidFill>
                  <a:srgbClr val="000000"/>
                </a:solidFill>
                <a:effectLst/>
                <a:latin typeface="Traditional Arabic" panose="02020603050405020304" pitchFamily="18" charset="-78"/>
                <a:cs typeface="Traditional Arabic" panose="02020603050405020304" pitchFamily="18" charset="-78"/>
              </a:rPr>
              <a:t> بعد الحرب العالمية الثانية مباشرة، وذلك مع بداية ظهور شركات رأس المال المخاطر (</a:t>
            </a:r>
            <a:r>
              <a:rPr lang="fr-FR" sz="2800" b="1" i="0" dirty="0">
                <a:solidFill>
                  <a:srgbClr val="000000"/>
                </a:solidFill>
                <a:effectLst/>
                <a:latin typeface="Traditional Arabic" panose="02020603050405020304" pitchFamily="18" charset="-78"/>
                <a:cs typeface="Traditional Arabic" panose="02020603050405020304" pitchFamily="18" charset="-78"/>
              </a:rPr>
              <a:t>capital risque</a:t>
            </a:r>
            <a:r>
              <a:rPr lang="ar-SA" sz="2800" b="1" dirty="0">
                <a:solidFill>
                  <a:srgbClr val="000000"/>
                </a:solidFill>
                <a:latin typeface="Traditional Arabic" panose="02020603050405020304" pitchFamily="18" charset="-78"/>
                <a:cs typeface="Traditional Arabic" panose="02020603050405020304" pitchFamily="18" charset="-78"/>
              </a:rPr>
              <a:t>)</a:t>
            </a:r>
            <a:r>
              <a:rPr lang="ar-SA" sz="2800" b="1" i="0" dirty="0">
                <a:solidFill>
                  <a:srgbClr val="000000"/>
                </a:solidFill>
                <a:effectLst/>
                <a:latin typeface="Traditional Arabic" panose="02020603050405020304" pitchFamily="18" charset="-78"/>
                <a:cs typeface="Traditional Arabic" panose="02020603050405020304" pitchFamily="18" charset="-78"/>
              </a:rPr>
              <a:t>ليشيع استخدام المصطلح بعد ذلك.</a:t>
            </a:r>
            <a:endParaRPr kumimoji="0" lang="ar-DZ" sz="2800" b="1" i="0" u="none" strike="noStrike" kern="1200" cap="none" spc="0" normalizeH="0" baseline="0" noProof="0" dirty="0">
              <a:ln>
                <a:noFill/>
              </a:ln>
              <a:solidFill>
                <a:prstClr val="black">
                  <a:lumMod val="95000"/>
                  <a:lumOff val="5000"/>
                </a:prstClr>
              </a:solidFill>
              <a:effectLst/>
              <a:uLnTx/>
              <a:uFillTx/>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927400561"/>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D3872AEF-9736-1BF9-40D8-53053FD1630C}"/>
            </a:ext>
          </a:extLst>
        </p:cNvPr>
        <p:cNvGrpSpPr/>
        <p:nvPr/>
      </p:nvGrpSpPr>
      <p:grpSpPr>
        <a:xfrm>
          <a:off x="0" y="0"/>
          <a:ext cx="0" cy="0"/>
          <a:chOff x="0" y="0"/>
          <a:chExt cx="0" cy="0"/>
        </a:xfrm>
      </p:grpSpPr>
      <p:pic>
        <p:nvPicPr>
          <p:cNvPr id="7" name="Image 6">
            <a:extLst>
              <a:ext uri="{FF2B5EF4-FFF2-40B4-BE49-F238E27FC236}">
                <a16:creationId xmlns:a16="http://schemas.microsoft.com/office/drawing/2014/main" id="{384497CB-6C6F-E6A5-F558-29FB3325CBFB}"/>
              </a:ext>
            </a:extLst>
          </p:cNvPr>
          <p:cNvPicPr>
            <a:picLocks noChangeAspect="1"/>
          </p:cNvPicPr>
          <p:nvPr/>
        </p:nvPicPr>
        <p:blipFill>
          <a:blip r:embed="rId2"/>
          <a:stretch>
            <a:fillRect/>
          </a:stretch>
        </p:blipFill>
        <p:spPr>
          <a:xfrm>
            <a:off x="9737035" y="1790591"/>
            <a:ext cx="2256503" cy="4503387"/>
          </a:xfrm>
          <a:prstGeom prst="rect">
            <a:avLst/>
          </a:prstGeom>
          <a:ln>
            <a:noFill/>
          </a:ln>
          <a:effectLst>
            <a:softEdge rad="112500"/>
          </a:effectLst>
        </p:spPr>
      </p:pic>
      <p:sp>
        <p:nvSpPr>
          <p:cNvPr id="4" name="Rectangle : coins arrondis 4">
            <a:extLst>
              <a:ext uri="{FF2B5EF4-FFF2-40B4-BE49-F238E27FC236}">
                <a16:creationId xmlns:a16="http://schemas.microsoft.com/office/drawing/2014/main" id="{BEFBCD69-F93A-FB9F-A1C8-A980D2F7236C}"/>
              </a:ext>
            </a:extLst>
          </p:cNvPr>
          <p:cNvSpPr/>
          <p:nvPr/>
        </p:nvSpPr>
        <p:spPr>
          <a:xfrm>
            <a:off x="3139095" y="343379"/>
            <a:ext cx="5609798"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الأول: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مفهوم المؤسسات الناشئة</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sp>
        <p:nvSpPr>
          <p:cNvPr id="2" name="Rectangle : coins arrondis 6">
            <a:extLst>
              <a:ext uri="{FF2B5EF4-FFF2-40B4-BE49-F238E27FC236}">
                <a16:creationId xmlns:a16="http://schemas.microsoft.com/office/drawing/2014/main" id="{FEAE4D67-7B4C-562F-06EF-34A5B4E629B9}"/>
              </a:ext>
            </a:extLst>
          </p:cNvPr>
          <p:cNvSpPr/>
          <p:nvPr/>
        </p:nvSpPr>
        <p:spPr>
          <a:xfrm>
            <a:off x="545103" y="1911142"/>
            <a:ext cx="8978081" cy="4262284"/>
          </a:xfrm>
          <a:prstGeom prst="roundRect">
            <a:avLst>
              <a:gd name="adj" fmla="val 0"/>
            </a:avLst>
          </a:prstGeom>
          <a:solidFill>
            <a:schemeClr val="bg1">
              <a:lumMod val="95000"/>
            </a:schemeClr>
          </a:solidFill>
          <a:ln>
            <a:noFill/>
          </a:ln>
          <a:effectLst>
            <a:softEdge rad="635000"/>
          </a:effectLst>
        </p:spPr>
        <p:style>
          <a:lnRef idx="2">
            <a:schemeClr val="accent1"/>
          </a:lnRef>
          <a:fillRef idx="1">
            <a:schemeClr val="lt1"/>
          </a:fillRef>
          <a:effectRef idx="0">
            <a:schemeClr val="accent1"/>
          </a:effectRef>
          <a:fontRef idx="minor">
            <a:schemeClr val="dk1"/>
          </a:fontRef>
        </p:style>
        <p:txBody>
          <a:bodyPr rtlCol="0" anchor="ctr"/>
          <a:lstStyle/>
          <a:p>
            <a:pPr marL="0" marR="0" lvl="0" indent="0" algn="just" defTabSz="457200" rtl="1" eaLnBrk="1" fontAlgn="auto" latinLnBrk="0" hangingPunct="1">
              <a:lnSpc>
                <a:spcPct val="150000"/>
              </a:lnSpc>
              <a:spcBef>
                <a:spcPts val="0"/>
              </a:spcBef>
              <a:spcAft>
                <a:spcPts val="0"/>
              </a:spcAft>
              <a:buClrTx/>
              <a:buSzTx/>
              <a:buFontTx/>
              <a:buNone/>
              <a:tabLst/>
              <a:defRPr/>
            </a:pPr>
            <a:r>
              <a:rPr lang="en-US" sz="2800" b="1" i="0" dirty="0">
                <a:solidFill>
                  <a:srgbClr val="000000"/>
                </a:solidFill>
                <a:effectLst/>
                <a:latin typeface="Traditional Arabic" panose="02020603050405020304" pitchFamily="18" charset="-78"/>
                <a:cs typeface="Traditional Arabic" panose="02020603050405020304" pitchFamily="18" charset="-78"/>
              </a:rPr>
              <a:t>	</a:t>
            </a:r>
            <a:r>
              <a:rPr lang="ar-SA" sz="2800" b="1" i="0" dirty="0">
                <a:solidFill>
                  <a:srgbClr val="000000"/>
                </a:solidFill>
                <a:effectLst/>
                <a:latin typeface="Traditional Arabic" panose="02020603050405020304" pitchFamily="18" charset="-78"/>
                <a:cs typeface="Traditional Arabic" panose="02020603050405020304" pitchFamily="18" charset="-78"/>
              </a:rPr>
              <a:t>وتعرف المؤسسات الناشئة على أنها شركات حديثة العهد يتم تأسيسها بواسطة رائد أعمال أو مجموعة، بهدف تطوير منتج أو خدمة مميزة لإطلاقها في السوق. حسب طبيعتها، تميل المؤسسات الناشئة التقليدية إلى التمتع بأعمالها المحدودة عند التأسيس وانطلاقتها من مبلغ استثماري أولي يضعه المؤسسون أو أحد من أقاربهم. </a:t>
            </a:r>
            <a:endParaRPr lang="en-US" sz="2800" b="1" i="0" dirty="0">
              <a:solidFill>
                <a:srgbClr val="000000"/>
              </a:solidFill>
              <a:effectLst/>
              <a:latin typeface="Traditional Arabic" panose="02020603050405020304" pitchFamily="18" charset="-78"/>
              <a:cs typeface="Traditional Arabic" panose="02020603050405020304" pitchFamily="18" charset="-78"/>
            </a:endParaRPr>
          </a:p>
          <a:p>
            <a:pPr marL="0" marR="0" lvl="0" indent="0" algn="just" defTabSz="457200" rtl="1" eaLnBrk="1" fontAlgn="auto" latinLnBrk="0" hangingPunct="1">
              <a:lnSpc>
                <a:spcPct val="150000"/>
              </a:lnSpc>
              <a:spcBef>
                <a:spcPts val="0"/>
              </a:spcBef>
              <a:spcAft>
                <a:spcPts val="0"/>
              </a:spcAft>
              <a:buClrTx/>
              <a:buSzTx/>
              <a:buFontTx/>
              <a:buNone/>
              <a:tabLst/>
              <a:defRPr/>
            </a:pPr>
            <a:r>
              <a:rPr lang="en-US" sz="2800" b="1" dirty="0">
                <a:solidFill>
                  <a:srgbClr val="000000"/>
                </a:solidFill>
                <a:latin typeface="Traditional Arabic" panose="02020603050405020304" pitchFamily="18" charset="-78"/>
                <a:cs typeface="Traditional Arabic" panose="02020603050405020304" pitchFamily="18" charset="-78"/>
              </a:rPr>
              <a:t>	</a:t>
            </a:r>
            <a:r>
              <a:rPr lang="ar-SA" sz="2800" b="1" i="0" dirty="0">
                <a:solidFill>
                  <a:srgbClr val="000000"/>
                </a:solidFill>
                <a:effectLst/>
                <a:latin typeface="Traditional Arabic" panose="02020603050405020304" pitchFamily="18" charset="-78"/>
                <a:cs typeface="Traditional Arabic" panose="02020603050405020304" pitchFamily="18" charset="-78"/>
              </a:rPr>
              <a:t>تقوم المؤسسة الناشئة </a:t>
            </a:r>
            <a:r>
              <a:rPr lang="fr-FR" sz="2800" b="1" i="0" dirty="0">
                <a:solidFill>
                  <a:srgbClr val="000000"/>
                </a:solidFill>
                <a:effectLst/>
                <a:latin typeface="Traditional Arabic" panose="02020603050405020304" pitchFamily="18" charset="-78"/>
                <a:cs typeface="Traditional Arabic" panose="02020603050405020304" pitchFamily="18" charset="-78"/>
              </a:rPr>
              <a:t>Startup </a:t>
            </a:r>
            <a:r>
              <a:rPr lang="ar-SA" sz="2800" b="1" i="0" dirty="0">
                <a:solidFill>
                  <a:srgbClr val="000000"/>
                </a:solidFill>
                <a:effectLst/>
                <a:latin typeface="Traditional Arabic" panose="02020603050405020304" pitchFamily="18" charset="-78"/>
                <a:cs typeface="Traditional Arabic" panose="02020603050405020304" pitchFamily="18" charset="-78"/>
              </a:rPr>
              <a:t>على أعمال تجارية قابلة للنمو، وتنمو بطريقة سريعة جداً وفعالة بالمقارنة مع شركة تقليدية صغيرة أو متوسطة الحجم</a:t>
            </a:r>
            <a:r>
              <a:rPr lang="en-US" sz="2800" b="1" dirty="0">
                <a:solidFill>
                  <a:srgbClr val="000000"/>
                </a:solidFill>
                <a:latin typeface="Traditional Arabic" panose="02020603050405020304" pitchFamily="18" charset="-78"/>
                <a:cs typeface="Traditional Arabic" panose="02020603050405020304" pitchFamily="18" charset="-78"/>
              </a:rPr>
              <a:t>.</a:t>
            </a:r>
          </a:p>
          <a:p>
            <a:pPr marL="0" marR="0" lvl="0" indent="0" algn="just" defTabSz="457200" rtl="1" eaLnBrk="1" fontAlgn="auto" latinLnBrk="0" hangingPunct="1">
              <a:lnSpc>
                <a:spcPct val="150000"/>
              </a:lnSpc>
              <a:spcBef>
                <a:spcPts val="0"/>
              </a:spcBef>
              <a:spcAft>
                <a:spcPts val="0"/>
              </a:spcAft>
              <a:buClrTx/>
              <a:buSzTx/>
              <a:buFontTx/>
              <a:buNone/>
              <a:tabLst/>
              <a:defRPr/>
            </a:pPr>
            <a:endParaRPr kumimoji="0" lang="ar-DZ" sz="2800" b="1" i="0" u="none" strike="noStrike" kern="1200" cap="none" spc="0" normalizeH="0" baseline="0" noProof="0" dirty="0">
              <a:ln>
                <a:noFill/>
              </a:ln>
              <a:solidFill>
                <a:prstClr val="black">
                  <a:lumMod val="95000"/>
                  <a:lumOff val="5000"/>
                </a:prstClr>
              </a:solidFill>
              <a:effectLst/>
              <a:uLnTx/>
              <a:uFillTx/>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566597335"/>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FFAB1D63-E9FA-FD55-7154-BD857EBB3120}"/>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05569BAA-D548-A88C-AF50-F4D74FD29168}"/>
              </a:ext>
            </a:extLst>
          </p:cNvPr>
          <p:cNvSpPr/>
          <p:nvPr/>
        </p:nvSpPr>
        <p:spPr>
          <a:xfrm>
            <a:off x="3050605" y="226307"/>
            <a:ext cx="5609798"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الأول: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مفهوم المؤسسات الناشئة</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pic>
        <p:nvPicPr>
          <p:cNvPr id="8" name="Image 7">
            <a:extLst>
              <a:ext uri="{FF2B5EF4-FFF2-40B4-BE49-F238E27FC236}">
                <a16:creationId xmlns:a16="http://schemas.microsoft.com/office/drawing/2014/main" id="{B74DE295-F505-2DAA-B226-CFF5CA030B3F}"/>
              </a:ext>
            </a:extLst>
          </p:cNvPr>
          <p:cNvPicPr>
            <a:picLocks noChangeAspect="1"/>
          </p:cNvPicPr>
          <p:nvPr/>
        </p:nvPicPr>
        <p:blipFill>
          <a:blip r:embed="rId2"/>
          <a:stretch>
            <a:fillRect/>
          </a:stretch>
        </p:blipFill>
        <p:spPr>
          <a:xfrm>
            <a:off x="2389633" y="1297857"/>
            <a:ext cx="6931742" cy="508819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777256454"/>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CB8AE8D4-5363-2D3D-B519-0CAC48272359}"/>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F2D0F0E4-2F67-0FED-9B3B-5326C29211A0}"/>
              </a:ext>
            </a:extLst>
          </p:cNvPr>
          <p:cNvSpPr/>
          <p:nvPr/>
        </p:nvSpPr>
        <p:spPr>
          <a:xfrm>
            <a:off x="3050605" y="226307"/>
            <a:ext cx="5609798"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الثاني: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أنواع المؤسسات الناشئة</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sp>
        <p:nvSpPr>
          <p:cNvPr id="8" name="Rectangle : coins arrondis 6">
            <a:extLst>
              <a:ext uri="{FF2B5EF4-FFF2-40B4-BE49-F238E27FC236}">
                <a16:creationId xmlns:a16="http://schemas.microsoft.com/office/drawing/2014/main" id="{750BB2B5-6A66-8185-BADD-2C2837440F0E}"/>
              </a:ext>
            </a:extLst>
          </p:cNvPr>
          <p:cNvSpPr/>
          <p:nvPr/>
        </p:nvSpPr>
        <p:spPr>
          <a:xfrm>
            <a:off x="9413076" y="1822301"/>
            <a:ext cx="2797277" cy="682389"/>
          </a:xfrm>
          <a:prstGeom prst="roundRect">
            <a:avLst>
              <a:gd name="adj" fmla="val 50000"/>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rgbClr val="C00000"/>
                </a:solidFill>
                <a:latin typeface="Traditional Arabic" panose="02020603050405020304" pitchFamily="18" charset="-78"/>
                <a:cs typeface="Traditional Arabic" panose="02020603050405020304" pitchFamily="18" charset="-78"/>
              </a:rPr>
              <a:t>1_ من ناحية الحجم</a:t>
            </a:r>
            <a:endParaRPr lang="ar-DZ" sz="3200" b="1" dirty="0">
              <a:solidFill>
                <a:srgbClr val="C00000"/>
              </a:solidFill>
              <a:latin typeface="Traditional Arabic" panose="02020603050405020304" pitchFamily="18" charset="-78"/>
              <a:cs typeface="Traditional Arabic" panose="02020603050405020304" pitchFamily="18" charset="-78"/>
            </a:endParaRPr>
          </a:p>
        </p:txBody>
      </p:sp>
      <p:sp>
        <p:nvSpPr>
          <p:cNvPr id="9" name="Rectangle : coins arrondis 6">
            <a:extLst>
              <a:ext uri="{FF2B5EF4-FFF2-40B4-BE49-F238E27FC236}">
                <a16:creationId xmlns:a16="http://schemas.microsoft.com/office/drawing/2014/main" id="{2BD2D038-101C-DF5C-18C5-9E03403C919D}"/>
              </a:ext>
            </a:extLst>
          </p:cNvPr>
          <p:cNvSpPr/>
          <p:nvPr/>
        </p:nvSpPr>
        <p:spPr>
          <a:xfrm>
            <a:off x="0" y="1786615"/>
            <a:ext cx="2797277" cy="682389"/>
          </a:xfrm>
          <a:prstGeom prst="roundRect">
            <a:avLst>
              <a:gd name="adj" fmla="val 50000"/>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rgbClr val="C00000"/>
                </a:solidFill>
                <a:latin typeface="Traditional Arabic" panose="02020603050405020304" pitchFamily="18" charset="-78"/>
                <a:cs typeface="Traditional Arabic" panose="02020603050405020304" pitchFamily="18" charset="-78"/>
              </a:rPr>
              <a:t>3_</a:t>
            </a:r>
            <a:r>
              <a:rPr lang="ar-SA" sz="3200" b="1" dirty="0">
                <a:solidFill>
                  <a:schemeClr val="tx1">
                    <a:lumMod val="95000"/>
                    <a:lumOff val="5000"/>
                  </a:schemeClr>
                </a:solidFill>
                <a:latin typeface="Traditional Arabic" panose="02020603050405020304" pitchFamily="18" charset="-78"/>
                <a:cs typeface="Traditional Arabic" panose="02020603050405020304" pitchFamily="18" charset="-78"/>
              </a:rPr>
              <a:t> </a:t>
            </a:r>
            <a:r>
              <a:rPr lang="ar-SA" sz="3200" b="1" dirty="0">
                <a:solidFill>
                  <a:srgbClr val="C00000"/>
                </a:solidFill>
                <a:latin typeface="Traditional Arabic" panose="02020603050405020304" pitchFamily="18" charset="-78"/>
                <a:cs typeface="Traditional Arabic" panose="02020603050405020304" pitchFamily="18" charset="-78"/>
              </a:rPr>
              <a:t>من ناحية التوسع</a:t>
            </a:r>
            <a:endParaRPr lang="ar-DZ" sz="3200" b="1" dirty="0">
              <a:solidFill>
                <a:srgbClr val="C00000"/>
              </a:solidFill>
              <a:latin typeface="Traditional Arabic" panose="02020603050405020304" pitchFamily="18" charset="-78"/>
              <a:cs typeface="Traditional Arabic" panose="02020603050405020304" pitchFamily="18" charset="-78"/>
            </a:endParaRPr>
          </a:p>
        </p:txBody>
      </p:sp>
      <p:cxnSp>
        <p:nvCxnSpPr>
          <p:cNvPr id="10" name="Connecteur droit 9">
            <a:extLst>
              <a:ext uri="{FF2B5EF4-FFF2-40B4-BE49-F238E27FC236}">
                <a16:creationId xmlns:a16="http://schemas.microsoft.com/office/drawing/2014/main" id="{F61F30CB-482C-A05E-6777-96F76596A767}"/>
              </a:ext>
            </a:extLst>
          </p:cNvPr>
          <p:cNvCxnSpPr>
            <a:cxnSpLocks/>
          </p:cNvCxnSpPr>
          <p:nvPr/>
        </p:nvCxnSpPr>
        <p:spPr>
          <a:xfrm>
            <a:off x="6037661" y="923444"/>
            <a:ext cx="0" cy="507149"/>
          </a:xfrm>
          <a:prstGeom prst="line">
            <a:avLst/>
          </a:prstGeom>
        </p:spPr>
        <p:style>
          <a:lnRef idx="3">
            <a:schemeClr val="dk1"/>
          </a:lnRef>
          <a:fillRef idx="0">
            <a:schemeClr val="dk1"/>
          </a:fillRef>
          <a:effectRef idx="2">
            <a:schemeClr val="dk1"/>
          </a:effectRef>
          <a:fontRef idx="minor">
            <a:schemeClr val="tx1"/>
          </a:fontRef>
        </p:style>
      </p:cxnSp>
      <p:cxnSp>
        <p:nvCxnSpPr>
          <p:cNvPr id="11" name="Connecteur droit 10">
            <a:extLst>
              <a:ext uri="{FF2B5EF4-FFF2-40B4-BE49-F238E27FC236}">
                <a16:creationId xmlns:a16="http://schemas.microsoft.com/office/drawing/2014/main" id="{B834F3F9-D9B1-A009-205B-4E82D4A92622}"/>
              </a:ext>
            </a:extLst>
          </p:cNvPr>
          <p:cNvCxnSpPr>
            <a:cxnSpLocks/>
          </p:cNvCxnSpPr>
          <p:nvPr/>
        </p:nvCxnSpPr>
        <p:spPr>
          <a:xfrm>
            <a:off x="291361" y="1430593"/>
            <a:ext cx="11492600" cy="0"/>
          </a:xfrm>
          <a:prstGeom prst="line">
            <a:avLst/>
          </a:prstGeom>
        </p:spPr>
        <p:style>
          <a:lnRef idx="3">
            <a:schemeClr val="dk1"/>
          </a:lnRef>
          <a:fillRef idx="0">
            <a:schemeClr val="dk1"/>
          </a:fillRef>
          <a:effectRef idx="2">
            <a:schemeClr val="dk1"/>
          </a:effectRef>
          <a:fontRef idx="minor">
            <a:schemeClr val="tx1"/>
          </a:fontRef>
        </p:style>
      </p:cxnSp>
      <p:cxnSp>
        <p:nvCxnSpPr>
          <p:cNvPr id="12" name="Connecteur droit 11">
            <a:extLst>
              <a:ext uri="{FF2B5EF4-FFF2-40B4-BE49-F238E27FC236}">
                <a16:creationId xmlns:a16="http://schemas.microsoft.com/office/drawing/2014/main" id="{A0F70873-13FA-B167-0BAC-50E3B5573620}"/>
              </a:ext>
            </a:extLst>
          </p:cNvPr>
          <p:cNvCxnSpPr>
            <a:cxnSpLocks/>
          </p:cNvCxnSpPr>
          <p:nvPr/>
        </p:nvCxnSpPr>
        <p:spPr>
          <a:xfrm>
            <a:off x="291361" y="1430593"/>
            <a:ext cx="0" cy="376177"/>
          </a:xfrm>
          <a:prstGeom prst="line">
            <a:avLst/>
          </a:prstGeom>
        </p:spPr>
        <p:style>
          <a:lnRef idx="3">
            <a:schemeClr val="dk1"/>
          </a:lnRef>
          <a:fillRef idx="0">
            <a:schemeClr val="dk1"/>
          </a:fillRef>
          <a:effectRef idx="2">
            <a:schemeClr val="dk1"/>
          </a:effectRef>
          <a:fontRef idx="minor">
            <a:schemeClr val="tx1"/>
          </a:fontRef>
        </p:style>
      </p:cxnSp>
      <p:cxnSp>
        <p:nvCxnSpPr>
          <p:cNvPr id="13" name="Connecteur droit 12">
            <a:extLst>
              <a:ext uri="{FF2B5EF4-FFF2-40B4-BE49-F238E27FC236}">
                <a16:creationId xmlns:a16="http://schemas.microsoft.com/office/drawing/2014/main" id="{85A4172F-48E0-E10B-48E9-9ED12C38963A}"/>
              </a:ext>
            </a:extLst>
          </p:cNvPr>
          <p:cNvCxnSpPr>
            <a:cxnSpLocks/>
          </p:cNvCxnSpPr>
          <p:nvPr/>
        </p:nvCxnSpPr>
        <p:spPr>
          <a:xfrm>
            <a:off x="11792877" y="1430593"/>
            <a:ext cx="0" cy="401212"/>
          </a:xfrm>
          <a:prstGeom prst="line">
            <a:avLst/>
          </a:prstGeom>
        </p:spPr>
        <p:style>
          <a:lnRef idx="3">
            <a:schemeClr val="dk1"/>
          </a:lnRef>
          <a:fillRef idx="0">
            <a:schemeClr val="dk1"/>
          </a:fillRef>
          <a:effectRef idx="2">
            <a:schemeClr val="dk1"/>
          </a:effectRef>
          <a:fontRef idx="minor">
            <a:schemeClr val="tx1"/>
          </a:fontRef>
        </p:style>
      </p:cxnSp>
      <p:cxnSp>
        <p:nvCxnSpPr>
          <p:cNvPr id="14" name="Connecteur droit 13">
            <a:extLst>
              <a:ext uri="{FF2B5EF4-FFF2-40B4-BE49-F238E27FC236}">
                <a16:creationId xmlns:a16="http://schemas.microsoft.com/office/drawing/2014/main" id="{7C805351-246F-5E6A-BF2F-C7FAFC18A9DE}"/>
              </a:ext>
            </a:extLst>
          </p:cNvPr>
          <p:cNvCxnSpPr>
            <a:cxnSpLocks/>
          </p:cNvCxnSpPr>
          <p:nvPr/>
        </p:nvCxnSpPr>
        <p:spPr>
          <a:xfrm>
            <a:off x="12038289" y="2489159"/>
            <a:ext cx="0" cy="1848464"/>
          </a:xfrm>
          <a:prstGeom prst="line">
            <a:avLst/>
          </a:prstGeom>
        </p:spPr>
        <p:style>
          <a:lnRef idx="3">
            <a:schemeClr val="dk1"/>
          </a:lnRef>
          <a:fillRef idx="0">
            <a:schemeClr val="dk1"/>
          </a:fillRef>
          <a:effectRef idx="2">
            <a:schemeClr val="dk1"/>
          </a:effectRef>
          <a:fontRef idx="minor">
            <a:schemeClr val="tx1"/>
          </a:fontRef>
        </p:style>
      </p:cxnSp>
      <p:cxnSp>
        <p:nvCxnSpPr>
          <p:cNvPr id="15" name="Connecteur droit 14">
            <a:extLst>
              <a:ext uri="{FF2B5EF4-FFF2-40B4-BE49-F238E27FC236}">
                <a16:creationId xmlns:a16="http://schemas.microsoft.com/office/drawing/2014/main" id="{1EAC4916-1374-1C9D-FD96-D2C7B6D8DBB0}"/>
              </a:ext>
            </a:extLst>
          </p:cNvPr>
          <p:cNvCxnSpPr>
            <a:cxnSpLocks/>
          </p:cNvCxnSpPr>
          <p:nvPr/>
        </p:nvCxnSpPr>
        <p:spPr>
          <a:xfrm>
            <a:off x="11751188" y="3024404"/>
            <a:ext cx="287101" cy="0"/>
          </a:xfrm>
          <a:prstGeom prst="line">
            <a:avLst/>
          </a:prstGeom>
        </p:spPr>
        <p:style>
          <a:lnRef idx="3">
            <a:schemeClr val="dk1"/>
          </a:lnRef>
          <a:fillRef idx="0">
            <a:schemeClr val="dk1"/>
          </a:fillRef>
          <a:effectRef idx="2">
            <a:schemeClr val="dk1"/>
          </a:effectRef>
          <a:fontRef idx="minor">
            <a:schemeClr val="tx1"/>
          </a:fontRef>
        </p:style>
      </p:cxnSp>
      <p:cxnSp>
        <p:nvCxnSpPr>
          <p:cNvPr id="16" name="Connecteur droit 15">
            <a:extLst>
              <a:ext uri="{FF2B5EF4-FFF2-40B4-BE49-F238E27FC236}">
                <a16:creationId xmlns:a16="http://schemas.microsoft.com/office/drawing/2014/main" id="{2C61BAEA-FA5A-D106-4995-8631111C7E65}"/>
              </a:ext>
            </a:extLst>
          </p:cNvPr>
          <p:cNvCxnSpPr>
            <a:cxnSpLocks/>
          </p:cNvCxnSpPr>
          <p:nvPr/>
        </p:nvCxnSpPr>
        <p:spPr>
          <a:xfrm>
            <a:off x="11751187" y="4337623"/>
            <a:ext cx="287102" cy="0"/>
          </a:xfrm>
          <a:prstGeom prst="line">
            <a:avLst/>
          </a:prstGeom>
        </p:spPr>
        <p:style>
          <a:lnRef idx="3">
            <a:schemeClr val="dk1"/>
          </a:lnRef>
          <a:fillRef idx="0">
            <a:schemeClr val="dk1"/>
          </a:fillRef>
          <a:effectRef idx="2">
            <a:schemeClr val="dk1"/>
          </a:effectRef>
          <a:fontRef idx="minor">
            <a:schemeClr val="tx1"/>
          </a:fontRef>
        </p:style>
      </p:cxnSp>
      <p:sp>
        <p:nvSpPr>
          <p:cNvPr id="17" name="Rectangle : coins arrondis 6">
            <a:extLst>
              <a:ext uri="{FF2B5EF4-FFF2-40B4-BE49-F238E27FC236}">
                <a16:creationId xmlns:a16="http://schemas.microsoft.com/office/drawing/2014/main" id="{4519DCC5-25BA-F79B-169D-1503F60C2E74}"/>
              </a:ext>
            </a:extLst>
          </p:cNvPr>
          <p:cNvSpPr/>
          <p:nvPr/>
        </p:nvSpPr>
        <p:spPr>
          <a:xfrm>
            <a:off x="8513120" y="2706630"/>
            <a:ext cx="3238067" cy="682389"/>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chemeClr val="tx1">
                    <a:lumMod val="95000"/>
                    <a:lumOff val="5000"/>
                  </a:schemeClr>
                </a:solidFill>
                <a:latin typeface="Traditional Arabic" panose="02020603050405020304" pitchFamily="18" charset="-78"/>
                <a:cs typeface="Traditional Arabic" panose="02020603050405020304" pitchFamily="18" charset="-78"/>
              </a:rPr>
              <a:t>المؤسسات الناشئة الكبيرة</a:t>
            </a:r>
            <a:endParaRPr lang="ar-DZ" sz="3200" b="1" dirty="0">
              <a:solidFill>
                <a:schemeClr val="tx1">
                  <a:lumMod val="95000"/>
                  <a:lumOff val="5000"/>
                </a:schemeClr>
              </a:solidFill>
              <a:latin typeface="Traditional Arabic" panose="02020603050405020304" pitchFamily="18" charset="-78"/>
              <a:cs typeface="Traditional Arabic" panose="02020603050405020304" pitchFamily="18" charset="-78"/>
            </a:endParaRPr>
          </a:p>
        </p:txBody>
      </p:sp>
      <p:sp>
        <p:nvSpPr>
          <p:cNvPr id="18" name="Rectangle : coins arrondis 6">
            <a:extLst>
              <a:ext uri="{FF2B5EF4-FFF2-40B4-BE49-F238E27FC236}">
                <a16:creationId xmlns:a16="http://schemas.microsoft.com/office/drawing/2014/main" id="{41804FDF-5D22-AAD1-4FCD-9CE592C6B5BC}"/>
              </a:ext>
            </a:extLst>
          </p:cNvPr>
          <p:cNvSpPr/>
          <p:nvPr/>
        </p:nvSpPr>
        <p:spPr>
          <a:xfrm>
            <a:off x="8529085" y="3867924"/>
            <a:ext cx="3238067" cy="939398"/>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chemeClr val="tx1">
                    <a:lumMod val="95000"/>
                    <a:lumOff val="5000"/>
                  </a:schemeClr>
                </a:solidFill>
                <a:latin typeface="Traditional Arabic" panose="02020603050405020304" pitchFamily="18" charset="-78"/>
                <a:cs typeface="Traditional Arabic" panose="02020603050405020304" pitchFamily="18" charset="-78"/>
              </a:rPr>
              <a:t>المؤسسات الناشئة الصغيرة والمتوسطة الحجم</a:t>
            </a:r>
            <a:endParaRPr lang="ar-DZ" sz="3200" b="1" dirty="0">
              <a:solidFill>
                <a:schemeClr val="tx1">
                  <a:lumMod val="95000"/>
                  <a:lumOff val="5000"/>
                </a:schemeClr>
              </a:solidFill>
              <a:latin typeface="Traditional Arabic" panose="02020603050405020304" pitchFamily="18" charset="-78"/>
              <a:cs typeface="Traditional Arabic" panose="02020603050405020304" pitchFamily="18" charset="-78"/>
            </a:endParaRPr>
          </a:p>
        </p:txBody>
      </p:sp>
      <p:cxnSp>
        <p:nvCxnSpPr>
          <p:cNvPr id="19" name="Connecteur droit 18">
            <a:extLst>
              <a:ext uri="{FF2B5EF4-FFF2-40B4-BE49-F238E27FC236}">
                <a16:creationId xmlns:a16="http://schemas.microsoft.com/office/drawing/2014/main" id="{922A4F4C-B928-C299-034A-4060D995B44C}"/>
              </a:ext>
            </a:extLst>
          </p:cNvPr>
          <p:cNvCxnSpPr>
            <a:cxnSpLocks/>
          </p:cNvCxnSpPr>
          <p:nvPr/>
        </p:nvCxnSpPr>
        <p:spPr>
          <a:xfrm>
            <a:off x="143877" y="2378788"/>
            <a:ext cx="0" cy="2133349"/>
          </a:xfrm>
          <a:prstGeom prst="line">
            <a:avLst/>
          </a:prstGeom>
        </p:spPr>
        <p:style>
          <a:lnRef idx="3">
            <a:schemeClr val="dk1"/>
          </a:lnRef>
          <a:fillRef idx="0">
            <a:schemeClr val="dk1"/>
          </a:fillRef>
          <a:effectRef idx="2">
            <a:schemeClr val="dk1"/>
          </a:effectRef>
          <a:fontRef idx="minor">
            <a:schemeClr val="tx1"/>
          </a:fontRef>
        </p:style>
      </p:cxnSp>
      <p:cxnSp>
        <p:nvCxnSpPr>
          <p:cNvPr id="20" name="Connecteur droit 19">
            <a:extLst>
              <a:ext uri="{FF2B5EF4-FFF2-40B4-BE49-F238E27FC236}">
                <a16:creationId xmlns:a16="http://schemas.microsoft.com/office/drawing/2014/main" id="{E8C34971-FEC0-A4DF-88A7-20E06D5EB46D}"/>
              </a:ext>
            </a:extLst>
          </p:cNvPr>
          <p:cNvCxnSpPr>
            <a:cxnSpLocks/>
          </p:cNvCxnSpPr>
          <p:nvPr/>
        </p:nvCxnSpPr>
        <p:spPr>
          <a:xfrm>
            <a:off x="143877" y="3052335"/>
            <a:ext cx="401813" cy="0"/>
          </a:xfrm>
          <a:prstGeom prst="line">
            <a:avLst/>
          </a:prstGeom>
        </p:spPr>
        <p:style>
          <a:lnRef idx="3">
            <a:schemeClr val="dk1"/>
          </a:lnRef>
          <a:fillRef idx="0">
            <a:schemeClr val="dk1"/>
          </a:fillRef>
          <a:effectRef idx="2">
            <a:schemeClr val="dk1"/>
          </a:effectRef>
          <a:fontRef idx="minor">
            <a:schemeClr val="tx1"/>
          </a:fontRef>
        </p:style>
      </p:cxnSp>
      <p:cxnSp>
        <p:nvCxnSpPr>
          <p:cNvPr id="21" name="Connecteur droit 20">
            <a:extLst>
              <a:ext uri="{FF2B5EF4-FFF2-40B4-BE49-F238E27FC236}">
                <a16:creationId xmlns:a16="http://schemas.microsoft.com/office/drawing/2014/main" id="{4C8EC3ED-22FA-735D-1F63-1F6AA903EE9C}"/>
              </a:ext>
            </a:extLst>
          </p:cNvPr>
          <p:cNvCxnSpPr>
            <a:cxnSpLocks/>
          </p:cNvCxnSpPr>
          <p:nvPr/>
        </p:nvCxnSpPr>
        <p:spPr>
          <a:xfrm>
            <a:off x="6036745" y="1430593"/>
            <a:ext cx="0" cy="200606"/>
          </a:xfrm>
          <a:prstGeom prst="line">
            <a:avLst/>
          </a:prstGeom>
        </p:spPr>
        <p:style>
          <a:lnRef idx="3">
            <a:schemeClr val="dk1"/>
          </a:lnRef>
          <a:fillRef idx="0">
            <a:schemeClr val="dk1"/>
          </a:fillRef>
          <a:effectRef idx="2">
            <a:schemeClr val="dk1"/>
          </a:effectRef>
          <a:fontRef idx="minor">
            <a:schemeClr val="tx1"/>
          </a:fontRef>
        </p:style>
      </p:cxnSp>
      <p:cxnSp>
        <p:nvCxnSpPr>
          <p:cNvPr id="22" name="Connecteur droit 21">
            <a:extLst>
              <a:ext uri="{FF2B5EF4-FFF2-40B4-BE49-F238E27FC236}">
                <a16:creationId xmlns:a16="http://schemas.microsoft.com/office/drawing/2014/main" id="{63592B1D-B496-C0DC-024C-2B332180F067}"/>
              </a:ext>
            </a:extLst>
          </p:cNvPr>
          <p:cNvCxnSpPr>
            <a:cxnSpLocks/>
          </p:cNvCxnSpPr>
          <p:nvPr/>
        </p:nvCxnSpPr>
        <p:spPr>
          <a:xfrm>
            <a:off x="143877" y="4512137"/>
            <a:ext cx="397155" cy="0"/>
          </a:xfrm>
          <a:prstGeom prst="line">
            <a:avLst/>
          </a:prstGeom>
        </p:spPr>
        <p:style>
          <a:lnRef idx="3">
            <a:schemeClr val="dk1"/>
          </a:lnRef>
          <a:fillRef idx="0">
            <a:schemeClr val="dk1"/>
          </a:fillRef>
          <a:effectRef idx="2">
            <a:schemeClr val="dk1"/>
          </a:effectRef>
          <a:fontRef idx="minor">
            <a:schemeClr val="tx1"/>
          </a:fontRef>
        </p:style>
      </p:cxnSp>
      <p:cxnSp>
        <p:nvCxnSpPr>
          <p:cNvPr id="23" name="Connecteur droit 22">
            <a:extLst>
              <a:ext uri="{FF2B5EF4-FFF2-40B4-BE49-F238E27FC236}">
                <a16:creationId xmlns:a16="http://schemas.microsoft.com/office/drawing/2014/main" id="{5613AFBA-C8C7-CC18-BF84-B514CEAABFC2}"/>
              </a:ext>
            </a:extLst>
          </p:cNvPr>
          <p:cNvCxnSpPr>
            <a:cxnSpLocks/>
          </p:cNvCxnSpPr>
          <p:nvPr/>
        </p:nvCxnSpPr>
        <p:spPr>
          <a:xfrm flipV="1">
            <a:off x="6069782" y="2313588"/>
            <a:ext cx="0" cy="453520"/>
          </a:xfrm>
          <a:prstGeom prst="line">
            <a:avLst/>
          </a:prstGeom>
        </p:spPr>
        <p:style>
          <a:lnRef idx="3">
            <a:schemeClr val="dk1"/>
          </a:lnRef>
          <a:fillRef idx="0">
            <a:schemeClr val="dk1"/>
          </a:fillRef>
          <a:effectRef idx="2">
            <a:schemeClr val="dk1"/>
          </a:effectRef>
          <a:fontRef idx="minor">
            <a:schemeClr val="tx1"/>
          </a:fontRef>
        </p:style>
      </p:cxnSp>
      <p:sp>
        <p:nvSpPr>
          <p:cNvPr id="24" name="Rectangle : coins arrondis 6">
            <a:extLst>
              <a:ext uri="{FF2B5EF4-FFF2-40B4-BE49-F238E27FC236}">
                <a16:creationId xmlns:a16="http://schemas.microsoft.com/office/drawing/2014/main" id="{0E807519-D334-4725-88FD-762AB1B7914D}"/>
              </a:ext>
            </a:extLst>
          </p:cNvPr>
          <p:cNvSpPr/>
          <p:nvPr/>
        </p:nvSpPr>
        <p:spPr>
          <a:xfrm>
            <a:off x="4349397" y="1631199"/>
            <a:ext cx="3554033" cy="682389"/>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rgbClr val="C00000"/>
                </a:solidFill>
                <a:latin typeface="Traditional Arabic" panose="02020603050405020304" pitchFamily="18" charset="-78"/>
                <a:cs typeface="Traditional Arabic" panose="02020603050405020304" pitchFamily="18" charset="-78"/>
              </a:rPr>
              <a:t>2-</a:t>
            </a:r>
            <a:r>
              <a:rPr lang="ar-SA" sz="3200" b="1" dirty="0">
                <a:solidFill>
                  <a:schemeClr val="tx1">
                    <a:lumMod val="95000"/>
                    <a:lumOff val="5000"/>
                  </a:schemeClr>
                </a:solidFill>
                <a:latin typeface="Traditional Arabic" panose="02020603050405020304" pitchFamily="18" charset="-78"/>
                <a:cs typeface="Traditional Arabic" panose="02020603050405020304" pitchFamily="18" charset="-78"/>
              </a:rPr>
              <a:t> </a:t>
            </a:r>
            <a:r>
              <a:rPr lang="ar-SA" sz="3200" b="1" dirty="0">
                <a:solidFill>
                  <a:srgbClr val="C00000"/>
                </a:solidFill>
                <a:latin typeface="Traditional Arabic" panose="02020603050405020304" pitchFamily="18" charset="-78"/>
                <a:cs typeface="Traditional Arabic" panose="02020603050405020304" pitchFamily="18" charset="-78"/>
              </a:rPr>
              <a:t>من ناحية طبيعة النشاط</a:t>
            </a:r>
            <a:endParaRPr lang="ar-DZ" sz="3200" b="1" dirty="0">
              <a:solidFill>
                <a:srgbClr val="C00000"/>
              </a:solidFill>
              <a:latin typeface="Traditional Arabic" panose="02020603050405020304" pitchFamily="18" charset="-78"/>
              <a:cs typeface="Traditional Arabic" panose="02020603050405020304" pitchFamily="18" charset="-78"/>
            </a:endParaRPr>
          </a:p>
        </p:txBody>
      </p:sp>
      <p:sp>
        <p:nvSpPr>
          <p:cNvPr id="25" name="Rectangle : coins arrondis 6">
            <a:extLst>
              <a:ext uri="{FF2B5EF4-FFF2-40B4-BE49-F238E27FC236}">
                <a16:creationId xmlns:a16="http://schemas.microsoft.com/office/drawing/2014/main" id="{9703DA42-0F9E-B7C2-D73C-226B49365742}"/>
              </a:ext>
            </a:extLst>
          </p:cNvPr>
          <p:cNvSpPr/>
          <p:nvPr/>
        </p:nvSpPr>
        <p:spPr>
          <a:xfrm>
            <a:off x="541032" y="4040124"/>
            <a:ext cx="3554040" cy="944026"/>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chemeClr val="tx1">
                    <a:lumMod val="95000"/>
                    <a:lumOff val="5000"/>
                  </a:schemeClr>
                </a:solidFill>
                <a:latin typeface="Traditional Arabic" panose="02020603050405020304" pitchFamily="18" charset="-78"/>
                <a:cs typeface="Traditional Arabic" panose="02020603050405020304" pitchFamily="18" charset="-78"/>
              </a:rPr>
              <a:t>المؤسسات الناشئة القابلة للبيع</a:t>
            </a:r>
            <a:endParaRPr lang="ar-DZ" sz="3200" b="1" dirty="0">
              <a:solidFill>
                <a:schemeClr val="tx1">
                  <a:lumMod val="95000"/>
                  <a:lumOff val="5000"/>
                </a:schemeClr>
              </a:solidFill>
              <a:latin typeface="Traditional Arabic" panose="02020603050405020304" pitchFamily="18" charset="-78"/>
              <a:cs typeface="Traditional Arabic" panose="02020603050405020304" pitchFamily="18" charset="-78"/>
            </a:endParaRPr>
          </a:p>
        </p:txBody>
      </p:sp>
      <p:sp>
        <p:nvSpPr>
          <p:cNvPr id="26" name="Rectangle : coins arrondis 6">
            <a:extLst>
              <a:ext uri="{FF2B5EF4-FFF2-40B4-BE49-F238E27FC236}">
                <a16:creationId xmlns:a16="http://schemas.microsoft.com/office/drawing/2014/main" id="{0880CD8C-A505-200C-7B8C-775ED199AB1D}"/>
              </a:ext>
            </a:extLst>
          </p:cNvPr>
          <p:cNvSpPr/>
          <p:nvPr/>
        </p:nvSpPr>
        <p:spPr>
          <a:xfrm>
            <a:off x="4438170" y="2723898"/>
            <a:ext cx="3376486" cy="838632"/>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chemeClr val="tx1">
                    <a:lumMod val="95000"/>
                    <a:lumOff val="5000"/>
                  </a:schemeClr>
                </a:solidFill>
                <a:latin typeface="Traditional Arabic" panose="02020603050405020304" pitchFamily="18" charset="-78"/>
                <a:cs typeface="Traditional Arabic" panose="02020603050405020304" pitchFamily="18" charset="-78"/>
              </a:rPr>
              <a:t>المؤسسات الناشئة الاجتماعية</a:t>
            </a:r>
            <a:endParaRPr lang="ar-DZ" sz="3200" b="1" dirty="0">
              <a:solidFill>
                <a:schemeClr val="tx1">
                  <a:lumMod val="95000"/>
                  <a:lumOff val="5000"/>
                </a:schemeClr>
              </a:solidFill>
              <a:latin typeface="Traditional Arabic" panose="02020603050405020304" pitchFamily="18" charset="-78"/>
              <a:cs typeface="Traditional Arabic" panose="02020603050405020304" pitchFamily="18" charset="-78"/>
            </a:endParaRPr>
          </a:p>
        </p:txBody>
      </p:sp>
      <p:sp>
        <p:nvSpPr>
          <p:cNvPr id="27" name="Rectangle : coins arrondis 6">
            <a:extLst>
              <a:ext uri="{FF2B5EF4-FFF2-40B4-BE49-F238E27FC236}">
                <a16:creationId xmlns:a16="http://schemas.microsoft.com/office/drawing/2014/main" id="{6FB65112-6CC3-4A84-8D76-007E4A6ED2F9}"/>
              </a:ext>
            </a:extLst>
          </p:cNvPr>
          <p:cNvSpPr/>
          <p:nvPr/>
        </p:nvSpPr>
        <p:spPr>
          <a:xfrm>
            <a:off x="541032" y="2723898"/>
            <a:ext cx="3509204" cy="838632"/>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chemeClr val="tx1">
                    <a:lumMod val="95000"/>
                    <a:lumOff val="5000"/>
                  </a:schemeClr>
                </a:solidFill>
                <a:latin typeface="Traditional Arabic" panose="02020603050405020304" pitchFamily="18" charset="-78"/>
                <a:cs typeface="Traditional Arabic" panose="02020603050405020304" pitchFamily="18" charset="-78"/>
              </a:rPr>
              <a:t>المؤسسات الناشئة القابلة للتطور</a:t>
            </a:r>
            <a:endParaRPr lang="ar-DZ" sz="3200" b="1" dirty="0">
              <a:solidFill>
                <a:schemeClr val="tx1">
                  <a:lumMod val="95000"/>
                  <a:lumOff val="5000"/>
                </a:schemeClr>
              </a:solidFill>
              <a:latin typeface="Traditional Arabic" panose="02020603050405020304" pitchFamily="18" charset="-78"/>
              <a:cs typeface="Traditional Arabic" panose="02020603050405020304" pitchFamily="18" charset="-78"/>
            </a:endParaRPr>
          </a:p>
        </p:txBody>
      </p:sp>
      <p:cxnSp>
        <p:nvCxnSpPr>
          <p:cNvPr id="63" name="Connecteur droit 62">
            <a:extLst>
              <a:ext uri="{FF2B5EF4-FFF2-40B4-BE49-F238E27FC236}">
                <a16:creationId xmlns:a16="http://schemas.microsoft.com/office/drawing/2014/main" id="{4D74A87F-F232-C5F4-AB48-1C9D1890DD36}"/>
              </a:ext>
            </a:extLst>
          </p:cNvPr>
          <p:cNvCxnSpPr>
            <a:cxnSpLocks/>
          </p:cNvCxnSpPr>
          <p:nvPr/>
        </p:nvCxnSpPr>
        <p:spPr>
          <a:xfrm flipV="1">
            <a:off x="6109111" y="3586604"/>
            <a:ext cx="0" cy="453520"/>
          </a:xfrm>
          <a:prstGeom prst="line">
            <a:avLst/>
          </a:prstGeom>
        </p:spPr>
        <p:style>
          <a:lnRef idx="3">
            <a:schemeClr val="dk1"/>
          </a:lnRef>
          <a:fillRef idx="0">
            <a:schemeClr val="dk1"/>
          </a:fillRef>
          <a:effectRef idx="2">
            <a:schemeClr val="dk1"/>
          </a:effectRef>
          <a:fontRef idx="minor">
            <a:schemeClr val="tx1"/>
          </a:fontRef>
        </p:style>
      </p:cxnSp>
      <p:sp>
        <p:nvSpPr>
          <p:cNvPr id="64" name="Rectangle : coins arrondis 6">
            <a:extLst>
              <a:ext uri="{FF2B5EF4-FFF2-40B4-BE49-F238E27FC236}">
                <a16:creationId xmlns:a16="http://schemas.microsoft.com/office/drawing/2014/main" id="{F043F308-5660-CE7F-C6F9-B144A72FD8B8}"/>
              </a:ext>
            </a:extLst>
          </p:cNvPr>
          <p:cNvSpPr/>
          <p:nvPr/>
        </p:nvSpPr>
        <p:spPr>
          <a:xfrm>
            <a:off x="4508532" y="4040124"/>
            <a:ext cx="3376486" cy="939398"/>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chemeClr val="tx1">
                    <a:lumMod val="95000"/>
                    <a:lumOff val="5000"/>
                  </a:schemeClr>
                </a:solidFill>
                <a:latin typeface="Traditional Arabic" panose="02020603050405020304" pitchFamily="18" charset="-78"/>
                <a:cs typeface="Traditional Arabic" panose="02020603050405020304" pitchFamily="18" charset="-78"/>
              </a:rPr>
              <a:t>المؤسسات الناشئة المختصة بنمط الحياة</a:t>
            </a:r>
            <a:endParaRPr lang="ar-DZ" sz="3200" b="1" dirty="0">
              <a:solidFill>
                <a:schemeClr val="tx1">
                  <a:lumMod val="95000"/>
                  <a:lumOff val="5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09407070"/>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EFD67275-773D-EE71-29F7-6A8F2DA33966}"/>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751ED26B-BAAB-133F-C2C4-D04B17C9076B}"/>
              </a:ext>
            </a:extLst>
          </p:cNvPr>
          <p:cNvSpPr/>
          <p:nvPr/>
        </p:nvSpPr>
        <p:spPr>
          <a:xfrm>
            <a:off x="3291100" y="329547"/>
            <a:ext cx="5609798"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a:t>
            </a:r>
            <a:r>
              <a:rPr kumimoji="0" lang="ar-DZ"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ثالث</a:t>
            </a: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 </a:t>
            </a:r>
            <a:r>
              <a:rPr kumimoji="0" lang="ar-DZ"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أهمية المؤسسات الناشئة</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sp>
        <p:nvSpPr>
          <p:cNvPr id="5" name="Rectangle : coins arrondis 6">
            <a:extLst>
              <a:ext uri="{FF2B5EF4-FFF2-40B4-BE49-F238E27FC236}">
                <a16:creationId xmlns:a16="http://schemas.microsoft.com/office/drawing/2014/main" id="{DBCE36C0-1FEB-3477-891B-8A0AFF87B452}"/>
              </a:ext>
            </a:extLst>
          </p:cNvPr>
          <p:cNvSpPr/>
          <p:nvPr/>
        </p:nvSpPr>
        <p:spPr>
          <a:xfrm>
            <a:off x="2402584" y="1357302"/>
            <a:ext cx="6498314" cy="5171151"/>
          </a:xfrm>
          <a:prstGeom prst="roundRect">
            <a:avLst>
              <a:gd name="adj" fmla="val 24576"/>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514350" marR="0" lvl="0" indent="-514350" algn="justLow" defTabSz="457200" rtl="1" eaLnBrk="1" fontAlgn="auto" latinLnBrk="0" hangingPunct="1">
              <a:lnSpc>
                <a:spcPct val="150000"/>
              </a:lnSpc>
              <a:spcBef>
                <a:spcPts val="0"/>
              </a:spcBef>
              <a:spcAft>
                <a:spcPts val="0"/>
              </a:spcAft>
              <a:buClrTx/>
              <a:buSzTx/>
              <a:buFont typeface="+mj-lt"/>
              <a:buAutoNum type="arabicPeriod"/>
              <a:tabLst/>
              <a:defRPr/>
            </a:pPr>
            <a:r>
              <a:rPr kumimoji="0" lang="ar-DZ" sz="2800" b="1" i="0" u="none" strike="noStrike" kern="1200" cap="none" spc="0" normalizeH="0" baseline="0" noProof="0" dirty="0">
                <a:ln>
                  <a:noFill/>
                </a:ln>
                <a:solidFill>
                  <a:prstClr val="black">
                    <a:lumMod val="95000"/>
                    <a:lumOff val="5000"/>
                  </a:prstClr>
                </a:solidFill>
                <a:effectLst/>
                <a:uLnTx/>
                <a:uFillTx/>
                <a:latin typeface="Traditional Arabic" panose="02020603050405020304" pitchFamily="18" charset="-78"/>
                <a:ea typeface="+mn-ea"/>
                <a:cs typeface="Traditional Arabic" panose="02020603050405020304" pitchFamily="18" charset="-78"/>
              </a:rPr>
              <a:t>تنويع الاقتصاد.</a:t>
            </a:r>
          </a:p>
          <a:p>
            <a:pPr marL="514350" marR="0" lvl="0" indent="-514350" algn="justLow" defTabSz="457200" rtl="1" eaLnBrk="1" fontAlgn="auto" latinLnBrk="0" hangingPunct="1">
              <a:lnSpc>
                <a:spcPct val="150000"/>
              </a:lnSpc>
              <a:spcBef>
                <a:spcPts val="0"/>
              </a:spcBef>
              <a:spcAft>
                <a:spcPts val="0"/>
              </a:spcAft>
              <a:buClrTx/>
              <a:buSzTx/>
              <a:buFont typeface="+mj-lt"/>
              <a:buAutoNum type="arabicPeriod"/>
              <a:tabLst/>
              <a:defRPr/>
            </a:pPr>
            <a:r>
              <a:rPr kumimoji="0" lang="ar-DZ" sz="2800" b="1" i="0" u="none" strike="noStrike" kern="1200" cap="none" spc="0" normalizeH="0" baseline="0" noProof="0" dirty="0">
                <a:ln>
                  <a:noFill/>
                </a:ln>
                <a:solidFill>
                  <a:prstClr val="black">
                    <a:lumMod val="95000"/>
                    <a:lumOff val="5000"/>
                  </a:prstClr>
                </a:solidFill>
                <a:effectLst/>
                <a:uLnTx/>
                <a:uFillTx/>
                <a:latin typeface="Traditional Arabic" panose="02020603050405020304" pitchFamily="18" charset="-78"/>
                <a:ea typeface="+mn-ea"/>
                <a:cs typeface="Traditional Arabic" panose="02020603050405020304" pitchFamily="18" charset="-78"/>
              </a:rPr>
              <a:t>خلق فرص عمل.</a:t>
            </a:r>
          </a:p>
          <a:p>
            <a:pPr marL="514350" marR="0" lvl="0" indent="-514350" algn="justLow" defTabSz="457200" rtl="1" eaLnBrk="1" fontAlgn="auto" latinLnBrk="0" hangingPunct="1">
              <a:lnSpc>
                <a:spcPct val="150000"/>
              </a:lnSpc>
              <a:spcBef>
                <a:spcPts val="0"/>
              </a:spcBef>
              <a:spcAft>
                <a:spcPts val="0"/>
              </a:spcAft>
              <a:buClrTx/>
              <a:buSzTx/>
              <a:buFont typeface="+mj-lt"/>
              <a:buAutoNum type="arabicPeriod"/>
              <a:tabLst/>
              <a:defRPr/>
            </a:pPr>
            <a:r>
              <a:rPr kumimoji="0" lang="ar-DZ" sz="2800" b="1" i="0" u="none" strike="noStrike" kern="1200" cap="none" spc="0" normalizeH="0" baseline="0" noProof="0" dirty="0">
                <a:ln>
                  <a:noFill/>
                </a:ln>
                <a:solidFill>
                  <a:prstClr val="black">
                    <a:lumMod val="95000"/>
                    <a:lumOff val="5000"/>
                  </a:prstClr>
                </a:solidFill>
                <a:effectLst/>
                <a:uLnTx/>
                <a:uFillTx/>
                <a:latin typeface="Traditional Arabic" panose="02020603050405020304" pitchFamily="18" charset="-78"/>
                <a:ea typeface="+mn-ea"/>
                <a:cs typeface="Traditional Arabic" panose="02020603050405020304" pitchFamily="18" charset="-78"/>
              </a:rPr>
              <a:t>تشجيع الابتكار والتطور التكنولوجي.</a:t>
            </a:r>
          </a:p>
          <a:p>
            <a:pPr marL="514350" marR="0" lvl="0" indent="-514350" algn="justLow" defTabSz="457200" rtl="1" eaLnBrk="1" fontAlgn="auto" latinLnBrk="0" hangingPunct="1">
              <a:lnSpc>
                <a:spcPct val="150000"/>
              </a:lnSpc>
              <a:spcBef>
                <a:spcPts val="0"/>
              </a:spcBef>
              <a:spcAft>
                <a:spcPts val="0"/>
              </a:spcAft>
              <a:buClrTx/>
              <a:buSzTx/>
              <a:buFont typeface="+mj-lt"/>
              <a:buAutoNum type="arabicPeriod"/>
              <a:tabLst/>
              <a:defRPr/>
            </a:pPr>
            <a:r>
              <a:rPr kumimoji="0" lang="ar-DZ" sz="2800" b="1" i="0" u="none" strike="noStrike" kern="1200" cap="none" spc="0" normalizeH="0" baseline="0" noProof="0" dirty="0">
                <a:ln>
                  <a:noFill/>
                </a:ln>
                <a:solidFill>
                  <a:prstClr val="black">
                    <a:lumMod val="95000"/>
                    <a:lumOff val="5000"/>
                  </a:prstClr>
                </a:solidFill>
                <a:effectLst/>
                <a:uLnTx/>
                <a:uFillTx/>
                <a:latin typeface="Traditional Arabic" panose="02020603050405020304" pitchFamily="18" charset="-78"/>
                <a:ea typeface="+mn-ea"/>
                <a:cs typeface="Traditional Arabic" panose="02020603050405020304" pitchFamily="18" charset="-78"/>
              </a:rPr>
              <a:t>دعم ريادة الاعمال و الشباب المبدع.</a:t>
            </a:r>
          </a:p>
          <a:p>
            <a:pPr marL="514350" marR="0" lvl="0" indent="-514350" algn="justLow" defTabSz="457200" rtl="1" eaLnBrk="1" fontAlgn="auto" latinLnBrk="0" hangingPunct="1">
              <a:lnSpc>
                <a:spcPct val="150000"/>
              </a:lnSpc>
              <a:spcBef>
                <a:spcPts val="0"/>
              </a:spcBef>
              <a:spcAft>
                <a:spcPts val="0"/>
              </a:spcAft>
              <a:buClrTx/>
              <a:buSzTx/>
              <a:buFont typeface="+mj-lt"/>
              <a:buAutoNum type="arabicPeriod"/>
              <a:tabLst/>
              <a:defRPr/>
            </a:pPr>
            <a:r>
              <a:rPr kumimoji="0" lang="ar-DZ" sz="2800" b="1" i="0" u="none" strike="noStrike" kern="1200" cap="none" spc="0" normalizeH="0" baseline="0" noProof="0" dirty="0">
                <a:ln>
                  <a:noFill/>
                </a:ln>
                <a:solidFill>
                  <a:prstClr val="black">
                    <a:lumMod val="95000"/>
                    <a:lumOff val="5000"/>
                  </a:prstClr>
                </a:solidFill>
                <a:effectLst/>
                <a:uLnTx/>
                <a:uFillTx/>
                <a:latin typeface="Traditional Arabic" panose="02020603050405020304" pitchFamily="18" charset="-78"/>
                <a:ea typeface="+mn-ea"/>
                <a:cs typeface="Traditional Arabic" panose="02020603050405020304" pitchFamily="18" charset="-78"/>
              </a:rPr>
              <a:t>جذب الاستثمارات.</a:t>
            </a:r>
          </a:p>
        </p:txBody>
      </p:sp>
    </p:spTree>
    <p:extLst>
      <p:ext uri="{BB962C8B-B14F-4D97-AF65-F5344CB8AC3E}">
        <p14:creationId xmlns:p14="http://schemas.microsoft.com/office/powerpoint/2010/main" val="3115411885"/>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4063318E-9B33-0446-C3FA-818C693EE4F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A22CC11-45B0-6FDB-E446-DCFF51995D04}"/>
              </a:ext>
            </a:extLst>
          </p:cNvPr>
          <p:cNvSpPr>
            <a:spLocks noGrp="1"/>
          </p:cNvSpPr>
          <p:nvPr>
            <p:ph type="title"/>
          </p:nvPr>
        </p:nvSpPr>
        <p:spPr>
          <a:xfrm>
            <a:off x="431839" y="2903869"/>
            <a:ext cx="11328322" cy="2040243"/>
          </a:xfrm>
        </p:spPr>
        <p:txBody>
          <a:bodyPr>
            <a:normAutofit fontScale="90000"/>
          </a:bodyPr>
          <a:lstStyle/>
          <a:p>
            <a:pPr algn="ctr" rtl="1"/>
            <a:r>
              <a:rPr lang="ar-DZ" sz="6600" b="1" i="1" u="sng" dirty="0">
                <a:solidFill>
                  <a:schemeClr val="accent5">
                    <a:lumMod val="50000"/>
                  </a:schemeClr>
                </a:solidFill>
                <a:latin typeface="Traditional Arabic" panose="02020603050405020304" pitchFamily="18" charset="-78"/>
                <a:cs typeface="Traditional Arabic" panose="02020603050405020304" pitchFamily="18" charset="-78"/>
              </a:rPr>
              <a:t>المبحث </a:t>
            </a:r>
            <a:r>
              <a:rPr lang="ar-SA" sz="6600" b="1" i="1" u="sng" dirty="0">
                <a:solidFill>
                  <a:schemeClr val="accent5">
                    <a:lumMod val="50000"/>
                  </a:schemeClr>
                </a:solidFill>
                <a:latin typeface="Traditional Arabic" panose="02020603050405020304" pitchFamily="18" charset="-78"/>
                <a:cs typeface="Traditional Arabic" panose="02020603050405020304" pitchFamily="18" charset="-78"/>
              </a:rPr>
              <a:t>الثاني</a:t>
            </a:r>
            <a:r>
              <a:rPr lang="ar-DZ" sz="6600" b="1" i="1" u="sng" dirty="0">
                <a:solidFill>
                  <a:schemeClr val="accent5">
                    <a:lumMod val="50000"/>
                  </a:schemeClr>
                </a:solidFill>
                <a:latin typeface="Traditional Arabic" panose="02020603050405020304" pitchFamily="18" charset="-78"/>
                <a:cs typeface="Traditional Arabic" panose="02020603050405020304" pitchFamily="18" charset="-78"/>
              </a:rPr>
              <a:t> </a:t>
            </a:r>
            <a:r>
              <a:rPr lang="ar-DZ" sz="6000" b="1" i="1" u="sng" dirty="0">
                <a:solidFill>
                  <a:schemeClr val="accent5">
                    <a:lumMod val="50000"/>
                  </a:schemeClr>
                </a:solidFill>
                <a:latin typeface="Traditional Arabic" panose="02020603050405020304" pitchFamily="18" charset="-78"/>
                <a:cs typeface="Traditional Arabic" panose="02020603050405020304" pitchFamily="18" charset="-78"/>
              </a:rPr>
              <a:t>:</a:t>
            </a:r>
            <a:r>
              <a:rPr lang="ar-SA" sz="6000" b="1" i="1" dirty="0">
                <a:solidFill>
                  <a:schemeClr val="accent5">
                    <a:lumMod val="50000"/>
                  </a:schemeClr>
                </a:solidFill>
                <a:latin typeface="Traditional Arabic" panose="02020603050405020304" pitchFamily="18" charset="-78"/>
                <a:cs typeface="Traditional Arabic" panose="02020603050405020304" pitchFamily="18" charset="-78"/>
              </a:rPr>
              <a:t>   مراحل انشاء المؤسسات الناشئة وتصنيفها</a:t>
            </a:r>
            <a:br>
              <a:rPr lang="ar-DZ" b="1" i="1" dirty="0">
                <a:solidFill>
                  <a:schemeClr val="accent1">
                    <a:lumMod val="50000"/>
                  </a:schemeClr>
                </a:solidFill>
                <a:latin typeface="Traditional Arabic" panose="02020603050405020304" pitchFamily="18" charset="-78"/>
                <a:cs typeface="Traditional Arabic" panose="02020603050405020304" pitchFamily="18" charset="-78"/>
              </a:rPr>
            </a:br>
            <a:endParaRPr lang="x-none" b="1" i="1" u="sng" dirty="0">
              <a:solidFill>
                <a:schemeClr val="accent5">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38193400"/>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454A519E-DDBC-05CE-D051-975A2D9AD4ED}"/>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52FA95D1-5A97-1DC1-47E7-34AB065B8CBC}"/>
              </a:ext>
            </a:extLst>
          </p:cNvPr>
          <p:cNvSpPr/>
          <p:nvPr/>
        </p:nvSpPr>
        <p:spPr>
          <a:xfrm>
            <a:off x="2628579" y="147022"/>
            <a:ext cx="6934842"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الأول: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بيئة عمل المؤسسات الناشئة ومراحل انشائها</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sp>
        <p:nvSpPr>
          <p:cNvPr id="3" name="ZoneTexte 2">
            <a:extLst>
              <a:ext uri="{FF2B5EF4-FFF2-40B4-BE49-F238E27FC236}">
                <a16:creationId xmlns:a16="http://schemas.microsoft.com/office/drawing/2014/main" id="{12BE66C4-7667-625F-2753-5BE4BC1AB404}"/>
              </a:ext>
            </a:extLst>
          </p:cNvPr>
          <p:cNvSpPr txBox="1"/>
          <p:nvPr/>
        </p:nvSpPr>
        <p:spPr>
          <a:xfrm>
            <a:off x="7882371" y="1625824"/>
            <a:ext cx="3852429" cy="584775"/>
          </a:xfrm>
          <a:prstGeom prst="rect">
            <a:avLst/>
          </a:prstGeom>
          <a:noFill/>
        </p:spPr>
        <p:txBody>
          <a:bodyPr wrap="square" rtlCol="0">
            <a:spAutoFit/>
          </a:bodyP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none" strike="noStrike" kern="1200" cap="none" spc="0" normalizeH="0" baseline="0" noProof="0" dirty="0">
                <a:ln>
                  <a:noFill/>
                </a:ln>
                <a:solidFill>
                  <a:srgbClr val="C00000"/>
                </a:solidFill>
                <a:effectLst/>
                <a:uLnTx/>
                <a:uFillTx/>
                <a:latin typeface="Traditional Arabic" panose="02020603050405020304" pitchFamily="18" charset="-78"/>
                <a:ea typeface="+mn-ea"/>
                <a:cs typeface="Traditional Arabic" panose="02020603050405020304" pitchFamily="18" charset="-78"/>
              </a:rPr>
              <a:t>بيئة عمل المؤسسات الناشئة</a:t>
            </a:r>
            <a:endParaRPr kumimoji="0" lang="fr-FR" sz="3200" b="1" i="0" u="none" strike="noStrike" kern="1200" cap="none" spc="0" normalizeH="0" baseline="0" noProof="0" dirty="0">
              <a:ln>
                <a:noFill/>
              </a:ln>
              <a:solidFill>
                <a:srgbClr val="C00000"/>
              </a:solidFill>
              <a:effectLst/>
              <a:uLnTx/>
              <a:uFillTx/>
              <a:latin typeface="Traditional Arabic" panose="02020603050405020304" pitchFamily="18" charset="-78"/>
              <a:ea typeface="+mn-ea"/>
              <a:cs typeface="Traditional Arabic" panose="02020603050405020304" pitchFamily="18" charset="-78"/>
            </a:endParaRPr>
          </a:p>
        </p:txBody>
      </p:sp>
      <p:pic>
        <p:nvPicPr>
          <p:cNvPr id="8" name="Image 7">
            <a:extLst>
              <a:ext uri="{FF2B5EF4-FFF2-40B4-BE49-F238E27FC236}">
                <a16:creationId xmlns:a16="http://schemas.microsoft.com/office/drawing/2014/main" id="{C607984D-D0B8-967A-DB91-B423D6AF42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3330" y="2447701"/>
            <a:ext cx="9507794" cy="2629494"/>
          </a:xfrm>
          <a:prstGeom prst="rect">
            <a:avLst/>
          </a:prstGeom>
          <a:ln>
            <a:noFill/>
          </a:ln>
          <a:effectLst>
            <a:softEdge rad="112500"/>
          </a:effectLst>
        </p:spPr>
      </p:pic>
    </p:spTree>
    <p:extLst>
      <p:ext uri="{BB962C8B-B14F-4D97-AF65-F5344CB8AC3E}">
        <p14:creationId xmlns:p14="http://schemas.microsoft.com/office/powerpoint/2010/main" val="3024438320"/>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A7FAE562-5230-32E9-64A6-A021DB6B1A84}"/>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16DB35FE-C6B3-8206-4011-315E1C28F30C}"/>
              </a:ext>
            </a:extLst>
          </p:cNvPr>
          <p:cNvSpPr/>
          <p:nvPr/>
        </p:nvSpPr>
        <p:spPr>
          <a:xfrm>
            <a:off x="2628579" y="147022"/>
            <a:ext cx="6934842"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الأول: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بيئة عمل المؤسسات الناشئة ومراحل انشائها</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pic>
        <p:nvPicPr>
          <p:cNvPr id="6" name="Image 5">
            <a:extLst>
              <a:ext uri="{FF2B5EF4-FFF2-40B4-BE49-F238E27FC236}">
                <a16:creationId xmlns:a16="http://schemas.microsoft.com/office/drawing/2014/main" id="{852F37C4-3CAC-603B-618D-DE880B86AF5C}"/>
              </a:ext>
            </a:extLst>
          </p:cNvPr>
          <p:cNvPicPr>
            <a:picLocks noChangeAspect="1"/>
          </p:cNvPicPr>
          <p:nvPr/>
        </p:nvPicPr>
        <p:blipFill>
          <a:blip r:embed="rId2"/>
          <a:stretch>
            <a:fillRect/>
          </a:stretch>
        </p:blipFill>
        <p:spPr>
          <a:xfrm>
            <a:off x="2448231" y="1121798"/>
            <a:ext cx="7374195" cy="5505161"/>
          </a:xfrm>
          <a:prstGeom prst="rect">
            <a:avLst/>
          </a:prstGeom>
          <a:ln>
            <a:noFill/>
          </a:ln>
          <a:effectLst>
            <a:softEdge rad="112500"/>
          </a:effectLst>
        </p:spPr>
      </p:pic>
    </p:spTree>
    <p:extLst>
      <p:ext uri="{BB962C8B-B14F-4D97-AF65-F5344CB8AC3E}">
        <p14:creationId xmlns:p14="http://schemas.microsoft.com/office/powerpoint/2010/main" val="2403096641"/>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284E309-574B-1D6E-28B8-0E589CD02796}"/>
              </a:ext>
            </a:extLst>
          </p:cNvPr>
          <p:cNvSpPr>
            <a:spLocks noGrp="1"/>
          </p:cNvSpPr>
          <p:nvPr>
            <p:ph idx="1"/>
          </p:nvPr>
        </p:nvSpPr>
        <p:spPr>
          <a:xfrm>
            <a:off x="0" y="122831"/>
            <a:ext cx="12191999" cy="6612338"/>
          </a:xfrm>
        </p:spPr>
        <p:txBody>
          <a:bodyPr anchor="ctr">
            <a:normAutofit fontScale="25000" lnSpcReduction="20000"/>
          </a:bodyPr>
          <a:lstStyle/>
          <a:p>
            <a:pPr marL="0" indent="0" algn="justLow" rtl="1">
              <a:buNone/>
            </a:pPr>
            <a:endParaRPr lang="ar-DZ" sz="9600" dirty="0"/>
          </a:p>
          <a:p>
            <a:pPr marL="0" indent="0" algn="justLow" rtl="1">
              <a:buNone/>
            </a:pPr>
            <a:endParaRPr lang="ar-DZ" sz="9600" dirty="0"/>
          </a:p>
          <a:p>
            <a:pPr marL="0" indent="0" algn="justLow" rtl="1">
              <a:buNone/>
            </a:pPr>
            <a:endParaRPr lang="en-US" sz="9600" dirty="0"/>
          </a:p>
          <a:p>
            <a:pPr marL="0" indent="0" algn="justLow" rtl="1">
              <a:buNone/>
            </a:pPr>
            <a:endParaRPr lang="en-US" sz="9600" dirty="0"/>
          </a:p>
          <a:p>
            <a:pPr marL="0" indent="0" algn="justLow" rtl="1">
              <a:buNone/>
            </a:pPr>
            <a:endParaRPr lang="ar-DZ" sz="9600" dirty="0"/>
          </a:p>
          <a:p>
            <a:pPr marL="0" indent="0" algn="just" rtl="1">
              <a:lnSpc>
                <a:spcPct val="170000"/>
              </a:lnSpc>
              <a:buNone/>
            </a:pPr>
            <a:r>
              <a:rPr lang="en-US" sz="9600" b="1" i="0" dirty="0">
                <a:effectLst/>
                <a:latin typeface="Traditional Arabic" panose="02020603050405020304" pitchFamily="18" charset="-78"/>
                <a:cs typeface="Traditional Arabic" panose="02020603050405020304" pitchFamily="18" charset="-78"/>
              </a:rPr>
              <a:t>	</a:t>
            </a:r>
            <a:r>
              <a:rPr lang="ar-SA" sz="9600" b="1" i="0" dirty="0">
                <a:effectLst/>
                <a:latin typeface="Traditional Arabic" panose="02020603050405020304" pitchFamily="18" charset="-78"/>
                <a:cs typeface="Traditional Arabic" panose="02020603050405020304" pitchFamily="18" charset="-78"/>
              </a:rPr>
              <a:t>في ظل التحولات الاقتصادية المتسارعة والتطورات التكنولوجية، أصبحت المؤسسات الناشئة عنصرًا أساسيًا في تحفيز النمو الاقتصادي، وخلق فرص العمل، وتعزيز الابتكار في مختلف القطاعات. فمع التغيرات العميقة التي يشهدها العالم اليوم، أصبحت ريادة الأعمال والمشاريع الناشئة من الأدوات الأساسية التي تعتمد عليها الدول لتعزيز تنافسيتها وتحقيق التنمية المستدامة. </a:t>
            </a:r>
            <a:endParaRPr lang="en-US" sz="9600" b="1" i="0" dirty="0">
              <a:effectLst/>
              <a:latin typeface="Traditional Arabic" panose="02020603050405020304" pitchFamily="18" charset="-78"/>
              <a:cs typeface="Traditional Arabic" panose="02020603050405020304" pitchFamily="18" charset="-78"/>
            </a:endParaRPr>
          </a:p>
          <a:p>
            <a:pPr marL="0" indent="0" algn="just" rtl="1">
              <a:lnSpc>
                <a:spcPct val="170000"/>
              </a:lnSpc>
              <a:buNone/>
            </a:pPr>
            <a:r>
              <a:rPr lang="ar-SA" sz="9600" b="1" i="0" dirty="0">
                <a:effectLst/>
                <a:latin typeface="Traditional Arabic" panose="02020603050405020304" pitchFamily="18" charset="-78"/>
                <a:cs typeface="Traditional Arabic" panose="02020603050405020304" pitchFamily="18" charset="-78"/>
              </a:rPr>
              <a:t>	شهدت العديد من الدول المتقدمة والنامية نجاحات بارزة في دعم المؤسسات الناشئة، حيث توفر بيئات استثمارية محفزة، وحاضنات أعمال متطورة، وتشريعات مرنة تساعد هذه المؤسسات على النمو والتوسع. وقد كانت تجارب الولايات المتحدة وأوروبا وآسيا رائدة في هذا المجال، حيث لعبت التكنولوجيا ورأس المال المخاطر دورًا كبيرًا في إنجاح الشركات الناشئة وتحويلها إلى شركات عملاقة ذات تأثير عالمي. </a:t>
            </a:r>
            <a:endParaRPr lang="en-US" sz="9600" b="1" i="0" dirty="0">
              <a:effectLst/>
              <a:latin typeface="Traditional Arabic" panose="02020603050405020304" pitchFamily="18" charset="-78"/>
              <a:cs typeface="Traditional Arabic" panose="02020603050405020304" pitchFamily="18" charset="-78"/>
            </a:endParaRPr>
          </a:p>
          <a:p>
            <a:pPr marL="0" indent="0" algn="just" rtl="1">
              <a:lnSpc>
                <a:spcPct val="170000"/>
              </a:lnSpc>
              <a:buNone/>
            </a:pPr>
            <a:r>
              <a:rPr lang="ar-SA" sz="9600" b="1" i="0" dirty="0">
                <a:effectLst/>
                <a:latin typeface="Traditional Arabic" panose="02020603050405020304" pitchFamily="18" charset="-78"/>
                <a:cs typeface="Traditional Arabic" panose="02020603050405020304" pitchFamily="18" charset="-78"/>
              </a:rPr>
              <a:t>	أما في الجزائر، فقد بدأ الاهتمام بالمؤسسات الناشئة يتزايد في السنوات الأخيرة، خاصة مع إطلاق قانون خاص بها، وإنشاء صناديق دعم وتمويل للمشاريع الابتكارية. ورغم هذه الجهود، لا تزال هذه المؤسسات تواجه تحديات عديدة، مثل العقبات الإدارية، وصعوبة الوصول إلى التمويل، وضعف ثقافة ريادة الأعمال في المجتمع. لذلك، من الضروري دراسة التجارب العالمية الناجحة للاستفادة منها، وتحديد سبل تطوير البيئة الريادية في الجزائر لجعلها أكثر جذبًا للمؤسسات الناشئة والمست</a:t>
            </a:r>
            <a:r>
              <a:rPr lang="ar-SA" sz="9600" b="1" dirty="0">
                <a:latin typeface="Traditional Arabic" panose="02020603050405020304" pitchFamily="18" charset="-78"/>
                <a:cs typeface="Traditional Arabic" panose="02020603050405020304" pitchFamily="18" charset="-78"/>
              </a:rPr>
              <a:t>ثمرين.</a:t>
            </a:r>
            <a:r>
              <a:rPr lang="ar-SA" sz="9600" b="1" i="0" dirty="0">
                <a:effectLst/>
                <a:latin typeface="Traditional Arabic" panose="02020603050405020304" pitchFamily="18" charset="-78"/>
                <a:cs typeface="Traditional Arabic" panose="02020603050405020304" pitchFamily="18" charset="-78"/>
              </a:rPr>
              <a:t> </a:t>
            </a:r>
            <a:endParaRPr lang="en-US" sz="9600" b="1" i="0" dirty="0">
              <a:effectLst/>
              <a:latin typeface="Traditional Arabic" panose="02020603050405020304" pitchFamily="18" charset="-78"/>
              <a:cs typeface="Traditional Arabic" panose="02020603050405020304" pitchFamily="18" charset="-78"/>
            </a:endParaRPr>
          </a:p>
          <a:p>
            <a:pPr marL="0" indent="0" algn="justLow" rtl="1">
              <a:lnSpc>
                <a:spcPct val="170000"/>
              </a:lnSpc>
              <a:buNone/>
            </a:pPr>
            <a:r>
              <a:rPr lang="ar-SA" sz="8000" b="1" i="1" dirty="0">
                <a:latin typeface="Traditional Arabic" panose="02020603050405020304" pitchFamily="18" charset="-78"/>
                <a:cs typeface="Traditional Arabic" panose="02020603050405020304" pitchFamily="18" charset="-78"/>
              </a:rPr>
              <a:t>	</a:t>
            </a:r>
          </a:p>
          <a:p>
            <a:pPr marL="0" indent="0" algn="justLow" rtl="1">
              <a:lnSpc>
                <a:spcPct val="150000"/>
              </a:lnSpc>
              <a:buNone/>
            </a:pP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r>
              <a:rPr lang="ar-DZ" b="1" dirty="0">
                <a:solidFill>
                  <a:srgbClr val="00B050"/>
                </a:solidFill>
                <a:latin typeface="Traditional Arabic" panose="02020603050405020304" pitchFamily="18" charset="-78"/>
                <a:cs typeface="Traditional Arabic" panose="02020603050405020304" pitchFamily="18" charset="-78"/>
              </a:rPr>
              <a:t>	</a:t>
            </a: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endParaRPr lang="x-none" dirty="0">
              <a:solidFill>
                <a:schemeClr val="accent1">
                  <a:lumMod val="50000"/>
                </a:schemeClr>
              </a:solidFill>
            </a:endParaRPr>
          </a:p>
        </p:txBody>
      </p:sp>
      <p:sp>
        <p:nvSpPr>
          <p:cNvPr id="6" name="Ruban : incliné vers le bas 5">
            <a:extLst>
              <a:ext uri="{FF2B5EF4-FFF2-40B4-BE49-F238E27FC236}">
                <a16:creationId xmlns:a16="http://schemas.microsoft.com/office/drawing/2014/main" id="{563F3CFE-2CF6-5623-70E3-E6CACEF7C7B4}"/>
              </a:ext>
            </a:extLst>
          </p:cNvPr>
          <p:cNvSpPr/>
          <p:nvPr/>
        </p:nvSpPr>
        <p:spPr>
          <a:xfrm>
            <a:off x="3921529" y="122831"/>
            <a:ext cx="4348940" cy="585092"/>
          </a:xfrm>
          <a:prstGeom prst="ribb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3200" b="1" dirty="0">
                <a:solidFill>
                  <a:schemeClr val="accent1">
                    <a:lumMod val="50000"/>
                  </a:schemeClr>
                </a:solidFill>
                <a:latin typeface="Traditional Arabic" panose="02020603050405020304" pitchFamily="18" charset="-78"/>
                <a:cs typeface="Traditional Arabic" panose="02020603050405020304" pitchFamily="18" charset="-78"/>
              </a:rPr>
              <a:t>مقدمة</a:t>
            </a:r>
            <a:endParaRPr lang="x-none" sz="32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036931599"/>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C166F338-573B-B15E-08DF-2EB0EE70E110}"/>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78AB0ACC-F0FC-B265-3592-D3E507805099}"/>
              </a:ext>
            </a:extLst>
          </p:cNvPr>
          <p:cNvSpPr/>
          <p:nvPr/>
        </p:nvSpPr>
        <p:spPr>
          <a:xfrm>
            <a:off x="2628579" y="147022"/>
            <a:ext cx="6934842"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الأول: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بيئة عمل المؤسسات الناشئة ومراحل انشائها</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sp>
        <p:nvSpPr>
          <p:cNvPr id="3" name="ZoneTexte 2">
            <a:extLst>
              <a:ext uri="{FF2B5EF4-FFF2-40B4-BE49-F238E27FC236}">
                <a16:creationId xmlns:a16="http://schemas.microsoft.com/office/drawing/2014/main" id="{77F77E0B-9B1A-3060-2577-03F09FA8357A}"/>
              </a:ext>
            </a:extLst>
          </p:cNvPr>
          <p:cNvSpPr txBox="1"/>
          <p:nvPr/>
        </p:nvSpPr>
        <p:spPr>
          <a:xfrm>
            <a:off x="8339571" y="908482"/>
            <a:ext cx="3852429" cy="584775"/>
          </a:xfrm>
          <a:prstGeom prst="rect">
            <a:avLst/>
          </a:prstGeom>
          <a:noFill/>
        </p:spPr>
        <p:txBody>
          <a:bodyPr wrap="square" rtlCol="0">
            <a:spAutoFit/>
          </a:bodyP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none" strike="noStrike" kern="1200" cap="none" spc="0" normalizeH="0" baseline="0" noProof="0" dirty="0">
                <a:ln>
                  <a:noFill/>
                </a:ln>
                <a:solidFill>
                  <a:srgbClr val="C00000"/>
                </a:solidFill>
                <a:effectLst/>
                <a:uLnTx/>
                <a:uFillTx/>
                <a:latin typeface="Traditional Arabic" panose="02020603050405020304" pitchFamily="18" charset="-78"/>
                <a:ea typeface="+mn-ea"/>
                <a:cs typeface="Traditional Arabic" panose="02020603050405020304" pitchFamily="18" charset="-78"/>
              </a:rPr>
              <a:t>مراحل انشاء المؤسسات الناشئة</a:t>
            </a:r>
            <a:endParaRPr kumimoji="0" lang="fr-FR" sz="3200" b="1" i="0" u="none" strike="noStrike" kern="1200" cap="none" spc="0" normalizeH="0" baseline="0" noProof="0" dirty="0">
              <a:ln>
                <a:noFill/>
              </a:ln>
              <a:solidFill>
                <a:srgbClr val="C00000"/>
              </a:solidFill>
              <a:effectLst/>
              <a:uLnTx/>
              <a:uFillTx/>
              <a:latin typeface="Traditional Arabic" panose="02020603050405020304" pitchFamily="18" charset="-78"/>
              <a:ea typeface="+mn-ea"/>
              <a:cs typeface="Traditional Arabic" panose="02020603050405020304" pitchFamily="18" charset="-78"/>
            </a:endParaRPr>
          </a:p>
        </p:txBody>
      </p:sp>
      <p:sp>
        <p:nvSpPr>
          <p:cNvPr id="5" name="Rectangle : coins arrondis 6">
            <a:extLst>
              <a:ext uri="{FF2B5EF4-FFF2-40B4-BE49-F238E27FC236}">
                <a16:creationId xmlns:a16="http://schemas.microsoft.com/office/drawing/2014/main" id="{ED8DEE46-10F8-0388-3744-DD665D420838}"/>
              </a:ext>
            </a:extLst>
          </p:cNvPr>
          <p:cNvSpPr/>
          <p:nvPr/>
        </p:nvSpPr>
        <p:spPr>
          <a:xfrm>
            <a:off x="3691938" y="1288232"/>
            <a:ext cx="4010128" cy="682389"/>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chemeClr val="tx1">
                    <a:lumMod val="95000"/>
                    <a:lumOff val="5000"/>
                  </a:schemeClr>
                </a:solidFill>
                <a:latin typeface="Traditional Arabic" panose="02020603050405020304" pitchFamily="18" charset="-78"/>
                <a:cs typeface="Traditional Arabic" panose="02020603050405020304" pitchFamily="18" charset="-78"/>
              </a:rPr>
              <a:t>1_البحث عن فكرة البدء</a:t>
            </a:r>
            <a:endParaRPr lang="ar-DZ" sz="3200" b="1" dirty="0">
              <a:solidFill>
                <a:schemeClr val="tx1">
                  <a:lumMod val="95000"/>
                  <a:lumOff val="5000"/>
                </a:schemeClr>
              </a:solidFill>
              <a:latin typeface="Traditional Arabic" panose="02020603050405020304" pitchFamily="18" charset="-78"/>
              <a:cs typeface="Traditional Arabic" panose="02020603050405020304" pitchFamily="18" charset="-78"/>
            </a:endParaRPr>
          </a:p>
        </p:txBody>
      </p:sp>
      <p:sp>
        <p:nvSpPr>
          <p:cNvPr id="6" name="Rectangle : coins arrondis 6">
            <a:extLst>
              <a:ext uri="{FF2B5EF4-FFF2-40B4-BE49-F238E27FC236}">
                <a16:creationId xmlns:a16="http://schemas.microsoft.com/office/drawing/2014/main" id="{52BB4C2F-E692-BC5B-5A47-6D7741C6E159}"/>
              </a:ext>
            </a:extLst>
          </p:cNvPr>
          <p:cNvSpPr/>
          <p:nvPr/>
        </p:nvSpPr>
        <p:spPr>
          <a:xfrm>
            <a:off x="3428207" y="2305759"/>
            <a:ext cx="4527755" cy="1111130"/>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chemeClr val="tx1">
                    <a:lumMod val="95000"/>
                    <a:lumOff val="5000"/>
                  </a:schemeClr>
                </a:solidFill>
                <a:latin typeface="Traditional Arabic" panose="02020603050405020304" pitchFamily="18" charset="-78"/>
                <a:cs typeface="Traditional Arabic" panose="02020603050405020304" pitchFamily="18" charset="-78"/>
              </a:rPr>
              <a:t>2_القيام بإعداد المشروع واضفاء الطابع الرسمي عليه </a:t>
            </a:r>
            <a:endParaRPr lang="ar-DZ" sz="3200" b="1" dirty="0">
              <a:solidFill>
                <a:schemeClr val="tx1">
                  <a:lumMod val="95000"/>
                  <a:lumOff val="5000"/>
                </a:schemeClr>
              </a:solidFill>
              <a:latin typeface="Traditional Arabic" panose="02020603050405020304" pitchFamily="18" charset="-78"/>
              <a:cs typeface="Traditional Arabic" panose="02020603050405020304" pitchFamily="18" charset="-78"/>
            </a:endParaRPr>
          </a:p>
        </p:txBody>
      </p:sp>
      <p:sp>
        <p:nvSpPr>
          <p:cNvPr id="7" name="Rectangle : coins arrondis 6">
            <a:extLst>
              <a:ext uri="{FF2B5EF4-FFF2-40B4-BE49-F238E27FC236}">
                <a16:creationId xmlns:a16="http://schemas.microsoft.com/office/drawing/2014/main" id="{1A884076-12B1-F3E6-5F89-F72D7D182CBE}"/>
              </a:ext>
            </a:extLst>
          </p:cNvPr>
          <p:cNvSpPr/>
          <p:nvPr/>
        </p:nvSpPr>
        <p:spPr>
          <a:xfrm>
            <a:off x="3687021" y="3712419"/>
            <a:ext cx="4010128" cy="682389"/>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chemeClr val="tx1">
                    <a:lumMod val="95000"/>
                    <a:lumOff val="5000"/>
                  </a:schemeClr>
                </a:solidFill>
                <a:latin typeface="Traditional Arabic" panose="02020603050405020304" pitchFamily="18" charset="-78"/>
                <a:cs typeface="Traditional Arabic" panose="02020603050405020304" pitchFamily="18" charset="-78"/>
              </a:rPr>
              <a:t>3_البحث عن تمويل</a:t>
            </a:r>
            <a:endParaRPr lang="ar-DZ" sz="3200" b="1" dirty="0">
              <a:solidFill>
                <a:schemeClr val="tx1">
                  <a:lumMod val="95000"/>
                  <a:lumOff val="5000"/>
                </a:schemeClr>
              </a:solidFill>
              <a:latin typeface="Traditional Arabic" panose="02020603050405020304" pitchFamily="18" charset="-78"/>
              <a:cs typeface="Traditional Arabic" panose="02020603050405020304" pitchFamily="18" charset="-78"/>
            </a:endParaRPr>
          </a:p>
        </p:txBody>
      </p:sp>
      <p:sp>
        <p:nvSpPr>
          <p:cNvPr id="8" name="Rectangle : coins arrondis 7">
            <a:extLst>
              <a:ext uri="{FF2B5EF4-FFF2-40B4-BE49-F238E27FC236}">
                <a16:creationId xmlns:a16="http://schemas.microsoft.com/office/drawing/2014/main" id="{C3039877-78C1-159B-9A20-09EA07D96218}"/>
              </a:ext>
            </a:extLst>
          </p:cNvPr>
          <p:cNvSpPr/>
          <p:nvPr/>
        </p:nvSpPr>
        <p:spPr>
          <a:xfrm>
            <a:off x="3687020" y="4701859"/>
            <a:ext cx="4010128" cy="934800"/>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chemeClr val="tx1">
                    <a:lumMod val="95000"/>
                    <a:lumOff val="5000"/>
                  </a:schemeClr>
                </a:solidFill>
                <a:latin typeface="Traditional Arabic" panose="02020603050405020304" pitchFamily="18" charset="-78"/>
                <a:cs typeface="Traditional Arabic" panose="02020603050405020304" pitchFamily="18" charset="-78"/>
              </a:rPr>
              <a:t>4_اختيار نموذج اجتماعي لإنشاء شركة ناشئة</a:t>
            </a:r>
            <a:endParaRPr lang="ar-DZ" sz="3200" b="1" dirty="0">
              <a:solidFill>
                <a:schemeClr val="tx1">
                  <a:lumMod val="95000"/>
                  <a:lumOff val="5000"/>
                </a:schemeClr>
              </a:solidFill>
              <a:latin typeface="Traditional Arabic" panose="02020603050405020304" pitchFamily="18" charset="-78"/>
              <a:cs typeface="Traditional Arabic" panose="02020603050405020304" pitchFamily="18" charset="-78"/>
            </a:endParaRPr>
          </a:p>
        </p:txBody>
      </p:sp>
      <p:sp>
        <p:nvSpPr>
          <p:cNvPr id="9" name="Rectangle : coins arrondis 8">
            <a:extLst>
              <a:ext uri="{FF2B5EF4-FFF2-40B4-BE49-F238E27FC236}">
                <a16:creationId xmlns:a16="http://schemas.microsoft.com/office/drawing/2014/main" id="{8ABDFAE1-F90A-1FB9-3B1A-65968817A7E2}"/>
              </a:ext>
            </a:extLst>
          </p:cNvPr>
          <p:cNvSpPr/>
          <p:nvPr/>
        </p:nvSpPr>
        <p:spPr>
          <a:xfrm>
            <a:off x="3677188" y="6028589"/>
            <a:ext cx="4010128" cy="682389"/>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chemeClr val="tx1">
                    <a:lumMod val="95000"/>
                    <a:lumOff val="5000"/>
                  </a:schemeClr>
                </a:solidFill>
                <a:latin typeface="Traditional Arabic" panose="02020603050405020304" pitchFamily="18" charset="-78"/>
                <a:cs typeface="Traditional Arabic" panose="02020603050405020304" pitchFamily="18" charset="-78"/>
              </a:rPr>
              <a:t>5_بدء التشغيل </a:t>
            </a:r>
            <a:endParaRPr lang="ar-DZ" sz="3200" b="1" dirty="0">
              <a:solidFill>
                <a:schemeClr val="tx1">
                  <a:lumMod val="95000"/>
                  <a:lumOff val="5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877077681"/>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C9B3655A-5262-0C17-B7AF-7D4278807A08}"/>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09EBB71C-C67C-A34A-EAD2-55ADB143E76A}"/>
              </a:ext>
            </a:extLst>
          </p:cNvPr>
          <p:cNvSpPr/>
          <p:nvPr/>
        </p:nvSpPr>
        <p:spPr>
          <a:xfrm>
            <a:off x="3050605" y="226307"/>
            <a:ext cx="5609798"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الثاني: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معايير تصنيف المؤسسات الناشئة</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sp>
        <p:nvSpPr>
          <p:cNvPr id="2" name="Rectangle : coins arrondis 6">
            <a:extLst>
              <a:ext uri="{FF2B5EF4-FFF2-40B4-BE49-F238E27FC236}">
                <a16:creationId xmlns:a16="http://schemas.microsoft.com/office/drawing/2014/main" id="{AF7D5007-2748-06C7-B42A-F752362125DD}"/>
              </a:ext>
            </a:extLst>
          </p:cNvPr>
          <p:cNvSpPr/>
          <p:nvPr/>
        </p:nvSpPr>
        <p:spPr>
          <a:xfrm>
            <a:off x="3863444" y="1572328"/>
            <a:ext cx="4010128" cy="682389"/>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chemeClr val="tx1">
                    <a:lumMod val="95000"/>
                    <a:lumOff val="5000"/>
                  </a:schemeClr>
                </a:solidFill>
                <a:latin typeface="Traditional Arabic" panose="02020603050405020304" pitchFamily="18" charset="-78"/>
                <a:cs typeface="Traditional Arabic" panose="02020603050405020304" pitchFamily="18" charset="-78"/>
              </a:rPr>
              <a:t>1_</a:t>
            </a:r>
            <a:r>
              <a:rPr lang="ar-DZ" sz="3200" b="1" dirty="0">
                <a:solidFill>
                  <a:schemeClr val="tx1">
                    <a:lumMod val="95000"/>
                    <a:lumOff val="5000"/>
                  </a:schemeClr>
                </a:solidFill>
                <a:latin typeface="Traditional Arabic" panose="02020603050405020304" pitchFamily="18" charset="-78"/>
                <a:cs typeface="Traditional Arabic" panose="02020603050405020304" pitchFamily="18" charset="-78"/>
              </a:rPr>
              <a:t>مؤسسة جديدة</a:t>
            </a:r>
          </a:p>
        </p:txBody>
      </p:sp>
      <p:sp>
        <p:nvSpPr>
          <p:cNvPr id="3" name="Rectangle : coins arrondis 6">
            <a:extLst>
              <a:ext uri="{FF2B5EF4-FFF2-40B4-BE49-F238E27FC236}">
                <a16:creationId xmlns:a16="http://schemas.microsoft.com/office/drawing/2014/main" id="{E328E191-F5C1-57BB-6A14-CF1368323FC6}"/>
              </a:ext>
            </a:extLst>
          </p:cNvPr>
          <p:cNvSpPr/>
          <p:nvPr/>
        </p:nvSpPr>
        <p:spPr>
          <a:xfrm>
            <a:off x="3873276" y="3140805"/>
            <a:ext cx="4010128" cy="682389"/>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chemeClr val="tx1">
                    <a:lumMod val="95000"/>
                    <a:lumOff val="5000"/>
                  </a:schemeClr>
                </a:solidFill>
                <a:latin typeface="Traditional Arabic" panose="02020603050405020304" pitchFamily="18" charset="-78"/>
                <a:cs typeface="Traditional Arabic" panose="02020603050405020304" pitchFamily="18" charset="-78"/>
              </a:rPr>
              <a:t>2_</a:t>
            </a:r>
            <a:r>
              <a:rPr lang="ar-DZ" sz="3200" b="1" dirty="0">
                <a:solidFill>
                  <a:schemeClr val="tx1">
                    <a:lumMod val="95000"/>
                    <a:lumOff val="5000"/>
                  </a:schemeClr>
                </a:solidFill>
                <a:latin typeface="Traditional Arabic" panose="02020603050405020304" pitchFamily="18" charset="-78"/>
                <a:cs typeface="Traditional Arabic" panose="02020603050405020304" pitchFamily="18" charset="-78"/>
              </a:rPr>
              <a:t>مؤسسة نشطة</a:t>
            </a:r>
          </a:p>
        </p:txBody>
      </p:sp>
      <p:sp>
        <p:nvSpPr>
          <p:cNvPr id="6" name="Rectangle : coins arrondis 6">
            <a:extLst>
              <a:ext uri="{FF2B5EF4-FFF2-40B4-BE49-F238E27FC236}">
                <a16:creationId xmlns:a16="http://schemas.microsoft.com/office/drawing/2014/main" id="{1909288E-0983-5441-1D9D-847F2B0ECE53}"/>
              </a:ext>
            </a:extLst>
          </p:cNvPr>
          <p:cNvSpPr/>
          <p:nvPr/>
        </p:nvSpPr>
        <p:spPr>
          <a:xfrm>
            <a:off x="3873277" y="4603283"/>
            <a:ext cx="4010127" cy="682389"/>
          </a:xfrm>
          <a:prstGeom prst="roundRect">
            <a:avLst>
              <a:gd name="adj" fmla="val 40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chemeClr val="tx1">
                    <a:lumMod val="95000"/>
                    <a:lumOff val="5000"/>
                  </a:schemeClr>
                </a:solidFill>
                <a:latin typeface="Traditional Arabic" panose="02020603050405020304" pitchFamily="18" charset="-78"/>
                <a:cs typeface="Traditional Arabic" panose="02020603050405020304" pitchFamily="18" charset="-78"/>
              </a:rPr>
              <a:t>3_</a:t>
            </a:r>
            <a:r>
              <a:rPr lang="ar-DZ" sz="3200" b="1" dirty="0">
                <a:solidFill>
                  <a:schemeClr val="tx1">
                    <a:lumMod val="95000"/>
                    <a:lumOff val="5000"/>
                  </a:schemeClr>
                </a:solidFill>
                <a:latin typeface="Traditional Arabic" panose="02020603050405020304" pitchFamily="18" charset="-78"/>
                <a:cs typeface="Traditional Arabic" panose="02020603050405020304" pitchFamily="18" charset="-78"/>
              </a:rPr>
              <a:t>مؤسسة مستقلة</a:t>
            </a:r>
          </a:p>
        </p:txBody>
      </p:sp>
    </p:spTree>
    <p:extLst>
      <p:ext uri="{BB962C8B-B14F-4D97-AF65-F5344CB8AC3E}">
        <p14:creationId xmlns:p14="http://schemas.microsoft.com/office/powerpoint/2010/main" val="3349482171"/>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D476D47F-B090-D56D-7138-56C10E000B52}"/>
            </a:ext>
          </a:extLst>
        </p:cNvPr>
        <p:cNvGrpSpPr/>
        <p:nvPr/>
      </p:nvGrpSpPr>
      <p:grpSpPr>
        <a:xfrm>
          <a:off x="0" y="0"/>
          <a:ext cx="0" cy="0"/>
          <a:chOff x="0" y="0"/>
          <a:chExt cx="0" cy="0"/>
        </a:xfrm>
      </p:grpSpPr>
      <p:pic>
        <p:nvPicPr>
          <p:cNvPr id="7" name="Image 6">
            <a:extLst>
              <a:ext uri="{FF2B5EF4-FFF2-40B4-BE49-F238E27FC236}">
                <a16:creationId xmlns:a16="http://schemas.microsoft.com/office/drawing/2014/main" id="{0C5D029B-2E0E-E6F8-CCA8-434E48AF0A09}"/>
              </a:ext>
            </a:extLst>
          </p:cNvPr>
          <p:cNvPicPr>
            <a:picLocks noChangeAspect="1"/>
          </p:cNvPicPr>
          <p:nvPr/>
        </p:nvPicPr>
        <p:blipFill>
          <a:blip r:embed="rId2"/>
          <a:stretch>
            <a:fillRect/>
          </a:stretch>
        </p:blipFill>
        <p:spPr>
          <a:xfrm>
            <a:off x="1574586" y="1009173"/>
            <a:ext cx="8775291" cy="5560142"/>
          </a:xfrm>
          <a:prstGeom prst="rect">
            <a:avLst/>
          </a:prstGeom>
          <a:ln>
            <a:noFill/>
          </a:ln>
          <a:effectLst>
            <a:softEdge rad="112500"/>
          </a:effectLst>
        </p:spPr>
      </p:pic>
      <p:sp>
        <p:nvSpPr>
          <p:cNvPr id="4" name="Rectangle : coins arrondis 4">
            <a:extLst>
              <a:ext uri="{FF2B5EF4-FFF2-40B4-BE49-F238E27FC236}">
                <a16:creationId xmlns:a16="http://schemas.microsoft.com/office/drawing/2014/main" id="{7924B92E-7D1F-7EA5-77EA-E0FBBE12D90B}"/>
              </a:ext>
            </a:extLst>
          </p:cNvPr>
          <p:cNvSpPr/>
          <p:nvPr/>
        </p:nvSpPr>
        <p:spPr>
          <a:xfrm>
            <a:off x="3157333" y="120307"/>
            <a:ext cx="5609798"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الثالث :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دورة حياة المؤسسات الناشئة</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spTree>
    <p:extLst>
      <p:ext uri="{BB962C8B-B14F-4D97-AF65-F5344CB8AC3E}">
        <p14:creationId xmlns:p14="http://schemas.microsoft.com/office/powerpoint/2010/main" val="368650996"/>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9171CF44-B7E4-A798-B531-51980C5DDDDA}"/>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006CE7C4-CE98-A804-59EF-4684DCD2BEF3}"/>
              </a:ext>
            </a:extLst>
          </p:cNvPr>
          <p:cNvSpPr/>
          <p:nvPr/>
        </p:nvSpPr>
        <p:spPr>
          <a:xfrm>
            <a:off x="3157333" y="120307"/>
            <a:ext cx="5609798"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الثالث :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دورة حياة المؤسسات الناشئة</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pic>
        <p:nvPicPr>
          <p:cNvPr id="9" name="Image 8">
            <a:extLst>
              <a:ext uri="{FF2B5EF4-FFF2-40B4-BE49-F238E27FC236}">
                <a16:creationId xmlns:a16="http://schemas.microsoft.com/office/drawing/2014/main" id="{13566E81-1AFE-32BC-ABFA-CF3B06C987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8945" y="1328997"/>
            <a:ext cx="8846574" cy="4842864"/>
          </a:xfrm>
          <a:prstGeom prst="rect">
            <a:avLst/>
          </a:prstGeom>
          <a:noFill/>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99773947"/>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85F542D7-ABBA-23CE-CB0D-283017B384F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2B06EBC-821F-E0B5-944A-A95F28A3D808}"/>
              </a:ext>
            </a:extLst>
          </p:cNvPr>
          <p:cNvSpPr>
            <a:spLocks noGrp="1"/>
          </p:cNvSpPr>
          <p:nvPr>
            <p:ph type="title"/>
          </p:nvPr>
        </p:nvSpPr>
        <p:spPr>
          <a:xfrm>
            <a:off x="431839" y="2903869"/>
            <a:ext cx="11328322" cy="2040243"/>
          </a:xfrm>
        </p:spPr>
        <p:txBody>
          <a:bodyPr>
            <a:normAutofit fontScale="90000"/>
          </a:bodyPr>
          <a:lstStyle/>
          <a:p>
            <a:pPr algn="ctr" rtl="1"/>
            <a:r>
              <a:rPr lang="ar-DZ" sz="6600" b="1" i="1" u="sng" dirty="0">
                <a:solidFill>
                  <a:schemeClr val="accent5">
                    <a:lumMod val="50000"/>
                  </a:schemeClr>
                </a:solidFill>
                <a:latin typeface="Traditional Arabic" panose="02020603050405020304" pitchFamily="18" charset="-78"/>
                <a:cs typeface="Traditional Arabic" panose="02020603050405020304" pitchFamily="18" charset="-78"/>
              </a:rPr>
              <a:t>المبحث </a:t>
            </a:r>
            <a:r>
              <a:rPr lang="ar-SA" sz="6600" b="1" i="1" u="sng" dirty="0">
                <a:solidFill>
                  <a:schemeClr val="accent5">
                    <a:lumMod val="50000"/>
                  </a:schemeClr>
                </a:solidFill>
                <a:latin typeface="Traditional Arabic" panose="02020603050405020304" pitchFamily="18" charset="-78"/>
                <a:cs typeface="Traditional Arabic" panose="02020603050405020304" pitchFamily="18" charset="-78"/>
              </a:rPr>
              <a:t>الثالث</a:t>
            </a:r>
            <a:r>
              <a:rPr lang="ar-DZ" sz="6600" b="1" i="1" u="sng" dirty="0">
                <a:solidFill>
                  <a:schemeClr val="accent5">
                    <a:lumMod val="50000"/>
                  </a:schemeClr>
                </a:solidFill>
                <a:latin typeface="Traditional Arabic" panose="02020603050405020304" pitchFamily="18" charset="-78"/>
                <a:cs typeface="Traditional Arabic" panose="02020603050405020304" pitchFamily="18" charset="-78"/>
              </a:rPr>
              <a:t> </a:t>
            </a:r>
            <a:r>
              <a:rPr lang="ar-DZ" sz="6000" b="1" i="1" u="sng" dirty="0">
                <a:solidFill>
                  <a:schemeClr val="accent5">
                    <a:lumMod val="50000"/>
                  </a:schemeClr>
                </a:solidFill>
                <a:latin typeface="Traditional Arabic" panose="02020603050405020304" pitchFamily="18" charset="-78"/>
                <a:cs typeface="Traditional Arabic" panose="02020603050405020304" pitchFamily="18" charset="-78"/>
              </a:rPr>
              <a:t>:</a:t>
            </a:r>
            <a:r>
              <a:rPr lang="ar-SA" sz="6000" b="1" i="1" dirty="0">
                <a:solidFill>
                  <a:schemeClr val="accent5">
                    <a:lumMod val="50000"/>
                  </a:schemeClr>
                </a:solidFill>
                <a:latin typeface="Traditional Arabic" panose="02020603050405020304" pitchFamily="18" charset="-78"/>
                <a:cs typeface="Traditional Arabic" panose="02020603050405020304" pitchFamily="18" charset="-78"/>
              </a:rPr>
              <a:t>  واقع المؤسسات الناشئة في العالم والجزائر</a:t>
            </a:r>
            <a:br>
              <a:rPr lang="ar-DZ" b="1" i="1" dirty="0">
                <a:solidFill>
                  <a:schemeClr val="accent1">
                    <a:lumMod val="50000"/>
                  </a:schemeClr>
                </a:solidFill>
                <a:latin typeface="Traditional Arabic" panose="02020603050405020304" pitchFamily="18" charset="-78"/>
                <a:cs typeface="Traditional Arabic" panose="02020603050405020304" pitchFamily="18" charset="-78"/>
              </a:rPr>
            </a:br>
            <a:endParaRPr lang="x-none" b="1" i="1" u="sng" dirty="0">
              <a:solidFill>
                <a:schemeClr val="accent5">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430807729"/>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75E77766-09AF-700F-A1E4-D0B7CC8A6BE8}"/>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C74EC4FA-F65B-2999-7671-949A8FB4DBBE}"/>
              </a:ext>
            </a:extLst>
          </p:cNvPr>
          <p:cNvSpPr/>
          <p:nvPr/>
        </p:nvSpPr>
        <p:spPr>
          <a:xfrm>
            <a:off x="1697490" y="147484"/>
            <a:ext cx="8529484" cy="974275"/>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الأول :</a:t>
            </a:r>
            <a:r>
              <a:rPr kumimoji="0" lang="en-US" sz="3200" b="1" i="0"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 </a:t>
            </a:r>
            <a:r>
              <a:rPr kumimoji="0" lang="ar-SA" sz="3200" b="1" i="0"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التحديات التي تواجه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المؤسسات الناشئة في العالم والجزائر</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sp>
        <p:nvSpPr>
          <p:cNvPr id="2" name="ZoneTexte 1">
            <a:extLst>
              <a:ext uri="{FF2B5EF4-FFF2-40B4-BE49-F238E27FC236}">
                <a16:creationId xmlns:a16="http://schemas.microsoft.com/office/drawing/2014/main" id="{3C48FC8C-C1D6-1FD8-4652-35F443C9D0CA}"/>
              </a:ext>
            </a:extLst>
          </p:cNvPr>
          <p:cNvSpPr txBox="1"/>
          <p:nvPr/>
        </p:nvSpPr>
        <p:spPr>
          <a:xfrm>
            <a:off x="1191840" y="1219741"/>
            <a:ext cx="10230678" cy="5155257"/>
          </a:xfrm>
          <a:prstGeom prst="rect">
            <a:avLst/>
          </a:prstGeom>
          <a:noFill/>
        </p:spPr>
        <p:txBody>
          <a:bodyPr wrap="square" rtlCol="0">
            <a:spAutoFit/>
          </a:bodyPr>
          <a:lstStyle/>
          <a:p>
            <a:pPr marL="0" marR="0" lvl="0" indent="0" algn="r" defTabSz="914400" rtl="1" eaLnBrk="1" fontAlgn="auto" latinLnBrk="0" hangingPunct="1">
              <a:lnSpc>
                <a:spcPct val="200000"/>
              </a:lnSpc>
              <a:spcBef>
                <a:spcPts val="0"/>
              </a:spcBef>
              <a:spcAft>
                <a:spcPts val="0"/>
              </a:spcAft>
              <a:buClrTx/>
              <a:buSzTx/>
              <a:buFontTx/>
              <a:buNone/>
              <a:tabLst/>
              <a:defRPr/>
            </a:pPr>
            <a:r>
              <a:rPr kumimoji="0" lang="ar-DZ"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rPr>
              <a:t>تخضع المؤسسات الناشئة خلال مزاولتها لنشاطها لمجموعة من التحديات تشمل ما يلي:</a:t>
            </a:r>
          </a:p>
          <a:p>
            <a:pPr marL="342900" marR="0" lvl="0" indent="-342900" algn="r" defTabSz="914400" rtl="1" eaLnBrk="1" fontAlgn="auto" latinLnBrk="0" hangingPunct="1">
              <a:lnSpc>
                <a:spcPct val="200000"/>
              </a:lnSpc>
              <a:spcBef>
                <a:spcPts val="0"/>
              </a:spcBef>
              <a:spcAft>
                <a:spcPts val="0"/>
              </a:spcAft>
              <a:buClrTx/>
              <a:buSzTx/>
              <a:buFont typeface="Wingdings" panose="05000000000000000000" pitchFamily="2" charset="2"/>
              <a:buChar char="q"/>
              <a:tabLst/>
              <a:defRPr/>
            </a:pPr>
            <a:r>
              <a:rPr kumimoji="0" lang="ar-DZ"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rPr>
              <a:t> السوق الصغير</a:t>
            </a:r>
          </a:p>
          <a:p>
            <a:pPr marL="342900" marR="0" lvl="0" indent="-342900" algn="r" defTabSz="914400" rtl="1" eaLnBrk="1" fontAlgn="auto" latinLnBrk="0" hangingPunct="1">
              <a:lnSpc>
                <a:spcPct val="200000"/>
              </a:lnSpc>
              <a:spcBef>
                <a:spcPts val="0"/>
              </a:spcBef>
              <a:spcAft>
                <a:spcPts val="0"/>
              </a:spcAft>
              <a:buClrTx/>
              <a:buSzTx/>
              <a:buFont typeface="Wingdings" panose="05000000000000000000" pitchFamily="2" charset="2"/>
              <a:buChar char="q"/>
              <a:tabLst/>
              <a:defRPr/>
            </a:pPr>
            <a:r>
              <a:rPr kumimoji="0" lang="ar-DZ"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rPr>
              <a:t>رواد الاعمال بدون خبرة </a:t>
            </a:r>
          </a:p>
          <a:p>
            <a:pPr marL="342900" marR="0" lvl="0" indent="-342900" algn="r" defTabSz="914400" rtl="1" eaLnBrk="1" fontAlgn="auto" latinLnBrk="0" hangingPunct="1">
              <a:lnSpc>
                <a:spcPct val="200000"/>
              </a:lnSpc>
              <a:spcBef>
                <a:spcPts val="0"/>
              </a:spcBef>
              <a:spcAft>
                <a:spcPts val="0"/>
              </a:spcAft>
              <a:buClrTx/>
              <a:buSzTx/>
              <a:buFont typeface="Wingdings" panose="05000000000000000000" pitchFamily="2" charset="2"/>
              <a:buChar char="q"/>
              <a:tabLst/>
              <a:defRPr/>
            </a:pPr>
            <a:r>
              <a:rPr kumimoji="0" lang="ar-DZ"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rPr>
              <a:t>فريق العمل </a:t>
            </a:r>
          </a:p>
          <a:p>
            <a:pPr marL="342900" marR="0" lvl="0" indent="-342900" algn="r" defTabSz="914400" rtl="1" eaLnBrk="1" fontAlgn="auto" latinLnBrk="0" hangingPunct="1">
              <a:lnSpc>
                <a:spcPct val="200000"/>
              </a:lnSpc>
              <a:spcBef>
                <a:spcPts val="0"/>
              </a:spcBef>
              <a:spcAft>
                <a:spcPts val="0"/>
              </a:spcAft>
              <a:buClrTx/>
              <a:buSzTx/>
              <a:buFont typeface="Wingdings" panose="05000000000000000000" pitchFamily="2" charset="2"/>
              <a:buChar char="q"/>
              <a:tabLst/>
              <a:defRPr/>
            </a:pPr>
            <a:r>
              <a:rPr kumimoji="0" lang="ar-DZ"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rPr>
              <a:t>التمويل </a:t>
            </a:r>
          </a:p>
          <a:p>
            <a:pPr marL="342900" marR="0" lvl="0" indent="-342900" algn="r" defTabSz="914400" rtl="1" eaLnBrk="1" fontAlgn="auto" latinLnBrk="0" hangingPunct="1">
              <a:lnSpc>
                <a:spcPct val="200000"/>
              </a:lnSpc>
              <a:spcBef>
                <a:spcPts val="0"/>
              </a:spcBef>
              <a:spcAft>
                <a:spcPts val="0"/>
              </a:spcAft>
              <a:buClrTx/>
              <a:buSzTx/>
              <a:buFont typeface="Wingdings" panose="05000000000000000000" pitchFamily="2" charset="2"/>
              <a:buChar char="q"/>
              <a:tabLst/>
              <a:defRPr/>
            </a:pPr>
            <a:r>
              <a:rPr kumimoji="0" lang="ar-DZ"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rPr>
              <a:t>المنافسة </a:t>
            </a:r>
            <a:endParaRPr kumimoji="0" lang="fr-FR"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159232663"/>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36DF2F93-1E78-5C0C-95F6-2E432DC3F244}"/>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071CDD72-7CDA-B8BC-584E-823ED8D01F9F}"/>
              </a:ext>
            </a:extLst>
          </p:cNvPr>
          <p:cNvSpPr/>
          <p:nvPr/>
        </p:nvSpPr>
        <p:spPr>
          <a:xfrm>
            <a:off x="1635007" y="0"/>
            <a:ext cx="8509820"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الثاني: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دور الحاضنات في دعم المؤسسات الناشئة في العالم والجزائر</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graphicFrame>
        <p:nvGraphicFramePr>
          <p:cNvPr id="2" name="Tableau 1">
            <a:extLst>
              <a:ext uri="{FF2B5EF4-FFF2-40B4-BE49-F238E27FC236}">
                <a16:creationId xmlns:a16="http://schemas.microsoft.com/office/drawing/2014/main" id="{EB1AB411-8B17-115B-42EE-D1A96BD27ED5}"/>
              </a:ext>
            </a:extLst>
          </p:cNvPr>
          <p:cNvGraphicFramePr>
            <a:graphicFrameLocks noGrp="1"/>
          </p:cNvGraphicFramePr>
          <p:nvPr>
            <p:extLst>
              <p:ext uri="{D42A27DB-BD31-4B8C-83A1-F6EECF244321}">
                <p14:modId xmlns:p14="http://schemas.microsoft.com/office/powerpoint/2010/main" val="3580756480"/>
              </p:ext>
            </p:extLst>
          </p:nvPr>
        </p:nvGraphicFramePr>
        <p:xfrm>
          <a:off x="159774" y="840659"/>
          <a:ext cx="11872451" cy="5810863"/>
        </p:xfrm>
        <a:graphic>
          <a:graphicData uri="http://schemas.openxmlformats.org/drawingml/2006/table">
            <a:tbl>
              <a:tblPr firstRow="1" bandRow="1">
                <a:tableStyleId>{5C22544A-7EE6-4342-B048-85BDC9FD1C3A}</a:tableStyleId>
              </a:tblPr>
              <a:tblGrid>
                <a:gridCol w="4918586">
                  <a:extLst>
                    <a:ext uri="{9D8B030D-6E8A-4147-A177-3AD203B41FA5}">
                      <a16:colId xmlns:a16="http://schemas.microsoft.com/office/drawing/2014/main" val="3645590624"/>
                    </a:ext>
                  </a:extLst>
                </a:gridCol>
                <a:gridCol w="4618058">
                  <a:extLst>
                    <a:ext uri="{9D8B030D-6E8A-4147-A177-3AD203B41FA5}">
                      <a16:colId xmlns:a16="http://schemas.microsoft.com/office/drawing/2014/main" val="1693562741"/>
                    </a:ext>
                  </a:extLst>
                </a:gridCol>
                <a:gridCol w="2335807">
                  <a:extLst>
                    <a:ext uri="{9D8B030D-6E8A-4147-A177-3AD203B41FA5}">
                      <a16:colId xmlns:a16="http://schemas.microsoft.com/office/drawing/2014/main" val="2185481312"/>
                    </a:ext>
                  </a:extLst>
                </a:gridCol>
              </a:tblGrid>
              <a:tr h="461540">
                <a:tc>
                  <a:txBody>
                    <a:bodyPr/>
                    <a:lstStyle/>
                    <a:p>
                      <a:pPr algn="ctr" rtl="1"/>
                      <a:r>
                        <a:rPr lang="ar-DZ" sz="2400" dirty="0"/>
                        <a:t>دور الحاضنات في العالم</a:t>
                      </a:r>
                      <a:endParaRPr lang="en-US" sz="2400" dirty="0"/>
                    </a:p>
                  </a:txBody>
                  <a:tcPr/>
                </a:tc>
                <a:tc>
                  <a:txBody>
                    <a:bodyPr/>
                    <a:lstStyle/>
                    <a:p>
                      <a:pPr algn="ctr" rtl="1"/>
                      <a:r>
                        <a:rPr lang="ar-DZ" sz="2400" dirty="0"/>
                        <a:t>دور الحاضنات</a:t>
                      </a:r>
                      <a:r>
                        <a:rPr lang="ar-DZ" sz="2400" baseline="0" dirty="0"/>
                        <a:t> في الجزائر </a:t>
                      </a:r>
                      <a:endParaRPr lang="en-US" sz="2400" dirty="0"/>
                    </a:p>
                  </a:txBody>
                  <a:tcPr/>
                </a:tc>
                <a:tc>
                  <a:txBody>
                    <a:bodyPr/>
                    <a:lstStyle/>
                    <a:p>
                      <a:pPr algn="ctr" rtl="1"/>
                      <a:r>
                        <a:rPr lang="ar-DZ" sz="2400" b="1" i="1" u="sng" dirty="0"/>
                        <a:t>المجال</a:t>
                      </a:r>
                      <a:endParaRPr lang="en-US" sz="2400" b="1" i="1" u="sng" dirty="0"/>
                    </a:p>
                  </a:txBody>
                  <a:tcPr/>
                </a:tc>
                <a:extLst>
                  <a:ext uri="{0D108BD9-81ED-4DB2-BD59-A6C34878D82A}">
                    <a16:rowId xmlns:a16="http://schemas.microsoft.com/office/drawing/2014/main" val="1769148374"/>
                  </a:ext>
                </a:extLst>
              </a:tr>
              <a:tr h="830773">
                <a:tc>
                  <a:txBody>
                    <a:bodyPr/>
                    <a:lstStyle/>
                    <a:p>
                      <a:pPr algn="ctr" rtl="1"/>
                      <a:r>
                        <a:rPr lang="ar-DZ" sz="2400" dirty="0"/>
                        <a:t>تربط الشركات الناشئة بالمستثمرين و صناديق راس المال</a:t>
                      </a:r>
                      <a:endParaRPr lang="en-US" sz="2400" dirty="0"/>
                    </a:p>
                  </a:txBody>
                  <a:tcPr/>
                </a:tc>
                <a:tc>
                  <a:txBody>
                    <a:bodyPr/>
                    <a:lstStyle/>
                    <a:p>
                      <a:pPr algn="ctr" rtl="1"/>
                      <a:r>
                        <a:rPr lang="ar-DZ" sz="2400" dirty="0"/>
                        <a:t>توفير التمويل مبدئيا عبر صناديق الدولة مثل الصندوق</a:t>
                      </a:r>
                      <a:r>
                        <a:rPr lang="ar-DZ" sz="2400" baseline="0" dirty="0"/>
                        <a:t> الوطني للمؤسسة الناشئة</a:t>
                      </a:r>
                      <a:endParaRPr lang="en-US" sz="2400" dirty="0"/>
                    </a:p>
                  </a:txBody>
                  <a:tcPr/>
                </a:tc>
                <a:tc>
                  <a:txBody>
                    <a:bodyPr/>
                    <a:lstStyle/>
                    <a:p>
                      <a:pPr algn="ctr" rtl="1"/>
                      <a:r>
                        <a:rPr lang="ar-DZ" sz="2400" b="1" i="1" u="sng" dirty="0"/>
                        <a:t>الدعم</a:t>
                      </a:r>
                      <a:r>
                        <a:rPr lang="ar-DZ" sz="2400" b="1" i="1" u="sng" baseline="0" dirty="0"/>
                        <a:t> المالي</a:t>
                      </a:r>
                      <a:endParaRPr lang="en-US" sz="2400" b="1" i="1" u="sng" dirty="0"/>
                    </a:p>
                  </a:txBody>
                  <a:tcPr/>
                </a:tc>
                <a:extLst>
                  <a:ext uri="{0D108BD9-81ED-4DB2-BD59-A6C34878D82A}">
                    <a16:rowId xmlns:a16="http://schemas.microsoft.com/office/drawing/2014/main" val="691006188"/>
                  </a:ext>
                </a:extLst>
              </a:tr>
              <a:tr h="830773">
                <a:tc>
                  <a:txBody>
                    <a:bodyPr/>
                    <a:lstStyle/>
                    <a:p>
                      <a:pPr algn="ctr" rtl="1"/>
                      <a:r>
                        <a:rPr lang="ar-DZ" sz="2400" dirty="0"/>
                        <a:t>تقدم مرشدين ذوي خبرة دولية من رواد الاعمال الناجحين</a:t>
                      </a:r>
                      <a:endParaRPr lang="en-US" sz="2400" dirty="0"/>
                    </a:p>
                  </a:txBody>
                  <a:tcPr/>
                </a:tc>
                <a:tc>
                  <a:txBody>
                    <a:bodyPr/>
                    <a:lstStyle/>
                    <a:p>
                      <a:pPr algn="ctr" rtl="1"/>
                      <a:r>
                        <a:rPr lang="ar-DZ" sz="2400" dirty="0"/>
                        <a:t>توفر برامج تكوين وارشاد عبر الجامعات و المراكز الحكومية</a:t>
                      </a:r>
                      <a:endParaRPr lang="en-US" sz="2400" dirty="0"/>
                    </a:p>
                  </a:txBody>
                  <a:tcPr/>
                </a:tc>
                <a:tc>
                  <a:txBody>
                    <a:bodyPr/>
                    <a:lstStyle/>
                    <a:p>
                      <a:pPr algn="ctr" rtl="1"/>
                      <a:r>
                        <a:rPr lang="ar-DZ" sz="2400" b="1" i="1" u="sng" dirty="0"/>
                        <a:t>التوجيه</a:t>
                      </a:r>
                      <a:r>
                        <a:rPr lang="ar-DZ" sz="2400" b="1" i="1" u="sng" baseline="0" dirty="0"/>
                        <a:t> والارشاد</a:t>
                      </a:r>
                      <a:endParaRPr lang="en-US" sz="2400" b="1" i="1" u="sng" dirty="0"/>
                    </a:p>
                  </a:txBody>
                  <a:tcPr/>
                </a:tc>
                <a:extLst>
                  <a:ext uri="{0D108BD9-81ED-4DB2-BD59-A6C34878D82A}">
                    <a16:rowId xmlns:a16="http://schemas.microsoft.com/office/drawing/2014/main" val="2832160836"/>
                  </a:ext>
                </a:extLst>
              </a:tr>
              <a:tr h="830773">
                <a:tc>
                  <a:txBody>
                    <a:bodyPr/>
                    <a:lstStyle/>
                    <a:p>
                      <a:pPr algn="ctr" rtl="1"/>
                      <a:r>
                        <a:rPr lang="ar-DZ" sz="2400" dirty="0"/>
                        <a:t>توفر استشارات قانونية وإجراءات مبسطة لتأسيس الشركات</a:t>
                      </a:r>
                      <a:endParaRPr lang="en-US" sz="2400" dirty="0"/>
                    </a:p>
                  </a:txBody>
                  <a:tcPr/>
                </a:tc>
                <a:tc>
                  <a:txBody>
                    <a:bodyPr/>
                    <a:lstStyle/>
                    <a:p>
                      <a:pPr algn="ctr" rtl="1"/>
                      <a:r>
                        <a:rPr lang="ar-DZ" sz="2400" dirty="0"/>
                        <a:t>تسهل لتسجيل الشركات الناشئة ضمن القانون الخاص بالمؤسسات الناشئة</a:t>
                      </a:r>
                      <a:endParaRPr lang="en-US" sz="2400" dirty="0"/>
                    </a:p>
                  </a:txBody>
                  <a:tcPr/>
                </a:tc>
                <a:tc>
                  <a:txBody>
                    <a:bodyPr/>
                    <a:lstStyle/>
                    <a:p>
                      <a:pPr algn="ctr" rtl="1"/>
                      <a:r>
                        <a:rPr lang="ar-DZ" sz="2400" b="1" i="1" u="sng" dirty="0"/>
                        <a:t>التسهيلات القانونية</a:t>
                      </a:r>
                      <a:endParaRPr lang="en-US" sz="2400" b="1" i="1" u="sng" dirty="0"/>
                    </a:p>
                  </a:txBody>
                  <a:tcPr/>
                </a:tc>
                <a:extLst>
                  <a:ext uri="{0D108BD9-81ED-4DB2-BD59-A6C34878D82A}">
                    <a16:rowId xmlns:a16="http://schemas.microsoft.com/office/drawing/2014/main" val="2189754369"/>
                  </a:ext>
                </a:extLst>
              </a:tr>
              <a:tr h="934280">
                <a:tc>
                  <a:txBody>
                    <a:bodyPr/>
                    <a:lstStyle/>
                    <a:p>
                      <a:pPr algn="ctr" rtl="1"/>
                      <a:r>
                        <a:rPr lang="ar-DZ" sz="2400" dirty="0"/>
                        <a:t>تساعد في التوسع عالميا عبر شركات تجارية و استثمارات ضخمة</a:t>
                      </a:r>
                      <a:endParaRPr lang="en-US" sz="2400" dirty="0"/>
                    </a:p>
                  </a:txBody>
                  <a:tcPr/>
                </a:tc>
                <a:tc>
                  <a:txBody>
                    <a:bodyPr/>
                    <a:lstStyle/>
                    <a:p>
                      <a:pPr algn="ctr" rtl="1"/>
                      <a:r>
                        <a:rPr lang="ar-DZ" sz="2400" dirty="0"/>
                        <a:t>تدعم الشركات الناشئة محليا لكنها تواجه صعوبات في التوسع الدولي</a:t>
                      </a:r>
                      <a:endParaRPr lang="en-US" sz="2400" dirty="0"/>
                    </a:p>
                  </a:txBody>
                  <a:tcPr/>
                </a:tc>
                <a:tc>
                  <a:txBody>
                    <a:bodyPr/>
                    <a:lstStyle/>
                    <a:p>
                      <a:pPr algn="ctr" rtl="1"/>
                      <a:r>
                        <a:rPr lang="ar-DZ" sz="2400" b="1" i="1" u="sng" dirty="0"/>
                        <a:t>الوصول الى السوق</a:t>
                      </a:r>
                      <a:endParaRPr lang="en-US" sz="2400" b="1" i="1" u="sng" dirty="0"/>
                    </a:p>
                  </a:txBody>
                  <a:tcPr/>
                </a:tc>
                <a:extLst>
                  <a:ext uri="{0D108BD9-81ED-4DB2-BD59-A6C34878D82A}">
                    <a16:rowId xmlns:a16="http://schemas.microsoft.com/office/drawing/2014/main" val="886660466"/>
                  </a:ext>
                </a:extLst>
              </a:tr>
              <a:tr h="934280">
                <a:tc>
                  <a:txBody>
                    <a:bodyPr/>
                    <a:lstStyle/>
                    <a:p>
                      <a:pPr algn="ctr" rtl="1"/>
                      <a:r>
                        <a:rPr lang="ar-DZ" sz="2400" dirty="0"/>
                        <a:t>توفر احدث التقنيات مثل الذكاء الاصطناعي</a:t>
                      </a:r>
                      <a:endParaRPr lang="en-US" sz="2400" dirty="0"/>
                    </a:p>
                  </a:txBody>
                  <a:tcPr/>
                </a:tc>
                <a:tc>
                  <a:txBody>
                    <a:bodyPr/>
                    <a:lstStyle/>
                    <a:p>
                      <a:pPr algn="ctr" rtl="1"/>
                      <a:r>
                        <a:rPr lang="ar-DZ" sz="2400" dirty="0"/>
                        <a:t>تركز على الرقمنة لكنها</a:t>
                      </a:r>
                      <a:r>
                        <a:rPr lang="ar-DZ" sz="2400" baseline="0" dirty="0"/>
                        <a:t> تحتاج الى مزيد من التقنيات المتطورة</a:t>
                      </a:r>
                      <a:endParaRPr lang="en-US" sz="2400" dirty="0"/>
                    </a:p>
                  </a:txBody>
                  <a:tcPr/>
                </a:tc>
                <a:tc>
                  <a:txBody>
                    <a:bodyPr/>
                    <a:lstStyle/>
                    <a:p>
                      <a:pPr algn="ctr" rtl="1"/>
                      <a:r>
                        <a:rPr lang="ar-DZ" sz="2400" b="1" i="1" u="sng" dirty="0"/>
                        <a:t>التكنولوجيا و الابتكار</a:t>
                      </a:r>
                      <a:endParaRPr lang="en-US" sz="2400" b="1" i="1" u="sng" dirty="0"/>
                    </a:p>
                  </a:txBody>
                  <a:tcPr/>
                </a:tc>
                <a:extLst>
                  <a:ext uri="{0D108BD9-81ED-4DB2-BD59-A6C34878D82A}">
                    <a16:rowId xmlns:a16="http://schemas.microsoft.com/office/drawing/2014/main" val="701072996"/>
                  </a:ext>
                </a:extLst>
              </a:tr>
              <a:tr h="988444">
                <a:tc>
                  <a:txBody>
                    <a:bodyPr/>
                    <a:lstStyle/>
                    <a:p>
                      <a:pPr algn="ctr" rtl="1"/>
                      <a:r>
                        <a:rPr lang="ar-DZ" sz="2400" dirty="0"/>
                        <a:t>توفر شبكات دولية مع مستثمرين و شركات عالمية كبرى</a:t>
                      </a:r>
                      <a:endParaRPr lang="en-US" sz="2400" dirty="0"/>
                    </a:p>
                  </a:txBody>
                  <a:tcPr/>
                </a:tc>
                <a:tc>
                  <a:txBody>
                    <a:bodyPr/>
                    <a:lstStyle/>
                    <a:p>
                      <a:pPr algn="ctr" rtl="1"/>
                      <a:r>
                        <a:rPr lang="ar-DZ" sz="2400" dirty="0"/>
                        <a:t>تخلق فرصا للتعاون مع المؤسسات الحكومية والشركات المحلية</a:t>
                      </a:r>
                      <a:endParaRPr lang="en-US" sz="2400" dirty="0"/>
                    </a:p>
                  </a:txBody>
                  <a:tcPr/>
                </a:tc>
                <a:tc>
                  <a:txBody>
                    <a:bodyPr/>
                    <a:lstStyle/>
                    <a:p>
                      <a:pPr algn="ctr" rtl="1"/>
                      <a:r>
                        <a:rPr lang="ar-DZ" sz="2400" b="1" i="1" u="sng" dirty="0"/>
                        <a:t>شبكات العلاقات</a:t>
                      </a:r>
                      <a:endParaRPr lang="en-US" sz="2400" b="1" i="1" u="sng" dirty="0"/>
                    </a:p>
                  </a:txBody>
                  <a:tcPr/>
                </a:tc>
                <a:extLst>
                  <a:ext uri="{0D108BD9-81ED-4DB2-BD59-A6C34878D82A}">
                    <a16:rowId xmlns:a16="http://schemas.microsoft.com/office/drawing/2014/main" val="3881421635"/>
                  </a:ext>
                </a:extLst>
              </a:tr>
            </a:tbl>
          </a:graphicData>
        </a:graphic>
      </p:graphicFrame>
    </p:spTree>
    <p:extLst>
      <p:ext uri="{BB962C8B-B14F-4D97-AF65-F5344CB8AC3E}">
        <p14:creationId xmlns:p14="http://schemas.microsoft.com/office/powerpoint/2010/main" val="2836281887"/>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03C448B5-1EE2-103D-E53A-C09E9F0EA01F}"/>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F157E5BD-945F-829B-6E99-589D0FB1B1C7}"/>
              </a:ext>
            </a:extLst>
          </p:cNvPr>
          <p:cNvSpPr/>
          <p:nvPr/>
        </p:nvSpPr>
        <p:spPr>
          <a:xfrm>
            <a:off x="2481095" y="341832"/>
            <a:ext cx="7229809"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الثالث: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آفاق المؤسسات الناشئة في العالم</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sp>
        <p:nvSpPr>
          <p:cNvPr id="2" name="ZoneTexte 1">
            <a:extLst>
              <a:ext uri="{FF2B5EF4-FFF2-40B4-BE49-F238E27FC236}">
                <a16:creationId xmlns:a16="http://schemas.microsoft.com/office/drawing/2014/main" id="{9F5510A0-13BC-A9E8-E182-2DBA0479FE76}"/>
              </a:ext>
            </a:extLst>
          </p:cNvPr>
          <p:cNvSpPr txBox="1"/>
          <p:nvPr/>
        </p:nvSpPr>
        <p:spPr>
          <a:xfrm>
            <a:off x="-244968" y="1388329"/>
            <a:ext cx="11885523" cy="4401205"/>
          </a:xfrm>
          <a:prstGeom prst="rect">
            <a:avLst/>
          </a:prstGeom>
          <a:noFill/>
        </p:spPr>
        <p:txBody>
          <a:bodyPr wrap="square" rtlCol="0">
            <a:spAutoFit/>
          </a:bodyPr>
          <a:lstStyle/>
          <a:p>
            <a:pPr marL="457200" marR="0" lvl="0" indent="-457200" algn="r" defTabSz="914400" rtl="1" eaLnBrk="1" fontAlgn="auto" latinLnBrk="0" hangingPunct="1">
              <a:lnSpc>
                <a:spcPct val="200000"/>
              </a:lnSpc>
              <a:spcBef>
                <a:spcPts val="0"/>
              </a:spcBef>
              <a:spcAft>
                <a:spcPts val="0"/>
              </a:spcAft>
              <a:buClrTx/>
              <a:buSzTx/>
              <a:buFont typeface="Wingdings" panose="05000000000000000000" pitchFamily="2" charset="2"/>
              <a:buChar char="q"/>
              <a:tabLst/>
              <a:defRPr/>
            </a:pPr>
            <a:r>
              <a:rPr lang="ar-SA" sz="2800" b="1" dirty="0">
                <a:solidFill>
                  <a:prstClr val="black"/>
                </a:solidFill>
                <a:latin typeface="Traditional Arabic" panose="02020603050405020304" pitchFamily="18" charset="-78"/>
                <a:cs typeface="Traditional Arabic" panose="02020603050405020304" pitchFamily="18" charset="-78"/>
              </a:rPr>
              <a:t>التحول الرقمي وتبني تكنولوجيات حديثة؛</a:t>
            </a:r>
            <a:endParaRPr kumimoji="0" lang="ar-DZ"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endParaRPr>
          </a:p>
          <a:p>
            <a:pPr marL="342900" marR="0" lvl="0" indent="-342900" algn="r" defTabSz="914400" rtl="1" eaLnBrk="1" fontAlgn="auto" latinLnBrk="0" hangingPunct="1">
              <a:lnSpc>
                <a:spcPct val="200000"/>
              </a:lnSpc>
              <a:spcBef>
                <a:spcPts val="0"/>
              </a:spcBef>
              <a:spcAft>
                <a:spcPts val="0"/>
              </a:spcAft>
              <a:buClrTx/>
              <a:buSzTx/>
              <a:buFont typeface="Wingdings" panose="05000000000000000000" pitchFamily="2" charset="2"/>
              <a:buChar char="q"/>
              <a:tabLst/>
              <a:defRPr/>
            </a:pPr>
            <a:r>
              <a:rPr kumimoji="0" lang="ar-SA"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rPr>
              <a:t>دعم الحكومات والمؤسسات الاستثمارية؛</a:t>
            </a:r>
            <a:endParaRPr kumimoji="0" lang="ar-DZ"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endParaRPr>
          </a:p>
          <a:p>
            <a:pPr marL="342900" marR="0" lvl="0" indent="-342900" algn="r" defTabSz="914400" rtl="1" eaLnBrk="1" fontAlgn="auto" latinLnBrk="0" hangingPunct="1">
              <a:lnSpc>
                <a:spcPct val="200000"/>
              </a:lnSpc>
              <a:spcBef>
                <a:spcPts val="0"/>
              </a:spcBef>
              <a:spcAft>
                <a:spcPts val="0"/>
              </a:spcAft>
              <a:buClrTx/>
              <a:buSzTx/>
              <a:buFont typeface="Wingdings" panose="05000000000000000000" pitchFamily="2" charset="2"/>
              <a:buChar char="q"/>
              <a:tabLst/>
              <a:defRPr/>
            </a:pPr>
            <a:r>
              <a:rPr kumimoji="0" lang="ar-SA"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rPr>
              <a:t>القطاعات الناشئة وفرص النمو؛</a:t>
            </a:r>
            <a:endParaRPr kumimoji="0" lang="ar-DZ"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endParaRPr>
          </a:p>
          <a:p>
            <a:pPr marL="342900" marR="0" lvl="0" indent="-342900" algn="r" defTabSz="914400" rtl="1" eaLnBrk="1" fontAlgn="auto" latinLnBrk="0" hangingPunct="1">
              <a:lnSpc>
                <a:spcPct val="200000"/>
              </a:lnSpc>
              <a:spcBef>
                <a:spcPts val="0"/>
              </a:spcBef>
              <a:spcAft>
                <a:spcPts val="0"/>
              </a:spcAft>
              <a:buClrTx/>
              <a:buSzTx/>
              <a:buFont typeface="Wingdings" panose="05000000000000000000" pitchFamily="2" charset="2"/>
              <a:buChar char="q"/>
              <a:tabLst/>
              <a:defRPr/>
            </a:pPr>
            <a:r>
              <a:rPr kumimoji="0" lang="ar-SA"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rPr>
              <a:t>المنافسة والابتكار المستمر؛</a:t>
            </a:r>
            <a:endParaRPr kumimoji="0" lang="ar-DZ"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endParaRPr>
          </a:p>
          <a:p>
            <a:pPr marL="342900" marR="0" lvl="0" indent="-342900" algn="r" defTabSz="914400" rtl="1" eaLnBrk="1" fontAlgn="auto" latinLnBrk="0" hangingPunct="1">
              <a:spcBef>
                <a:spcPts val="0"/>
              </a:spcBef>
              <a:spcAft>
                <a:spcPts val="0"/>
              </a:spcAft>
              <a:buClrTx/>
              <a:buSzTx/>
              <a:buFont typeface="Wingdings" panose="05000000000000000000" pitchFamily="2" charset="2"/>
              <a:buChar char="q"/>
              <a:tabLst/>
              <a:defRPr/>
            </a:pPr>
            <a:endParaRPr kumimoji="0" lang="ar-SA"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endParaRPr>
          </a:p>
          <a:p>
            <a:pPr marL="342900" marR="0" lvl="0" indent="-342900" algn="r" defTabSz="914400" rtl="1" eaLnBrk="1" fontAlgn="auto" latinLnBrk="0" hangingPunct="1">
              <a:spcBef>
                <a:spcPts val="0"/>
              </a:spcBef>
              <a:spcAft>
                <a:spcPts val="0"/>
              </a:spcAft>
              <a:buClrTx/>
              <a:buSzTx/>
              <a:buFont typeface="Wingdings" panose="05000000000000000000" pitchFamily="2" charset="2"/>
              <a:buChar char="q"/>
              <a:tabLst/>
              <a:defRPr/>
            </a:pPr>
            <a:r>
              <a:rPr kumimoji="0" lang="ar-SA"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rPr>
              <a:t>تطور الأطر التنظيمية .</a:t>
            </a:r>
            <a:endParaRPr kumimoji="0" lang="fr-FR"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594685868"/>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BC2A8364-6D4E-94C2-BB5B-E3AF9DBF4A14}"/>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6E4F7F56-858D-307B-AD56-44FDACCF7C6F}"/>
              </a:ext>
            </a:extLst>
          </p:cNvPr>
          <p:cNvSpPr/>
          <p:nvPr/>
        </p:nvSpPr>
        <p:spPr>
          <a:xfrm>
            <a:off x="2230767" y="0"/>
            <a:ext cx="7229809"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الثالث: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آفاق المؤسسات الناشئة في الجزائر</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sp>
        <p:nvSpPr>
          <p:cNvPr id="2" name="ZoneTexte 1">
            <a:extLst>
              <a:ext uri="{FF2B5EF4-FFF2-40B4-BE49-F238E27FC236}">
                <a16:creationId xmlns:a16="http://schemas.microsoft.com/office/drawing/2014/main" id="{D5A09640-4474-529C-48D8-8BD817E15B95}"/>
              </a:ext>
            </a:extLst>
          </p:cNvPr>
          <p:cNvSpPr txBox="1"/>
          <p:nvPr/>
        </p:nvSpPr>
        <p:spPr>
          <a:xfrm>
            <a:off x="153238" y="341194"/>
            <a:ext cx="11885523" cy="6555641"/>
          </a:xfrm>
          <a:prstGeom prst="rect">
            <a:avLst/>
          </a:prstGeom>
          <a:noFill/>
        </p:spPr>
        <p:txBody>
          <a:bodyPr wrap="square" rtlCol="0">
            <a:spAutoFit/>
          </a:bodyPr>
          <a:lstStyle/>
          <a:p>
            <a:pPr marL="457200" marR="0" lvl="0" indent="-457200" algn="r" defTabSz="914400" rtl="1" eaLnBrk="1" fontAlgn="auto" latinLnBrk="0" hangingPunct="1">
              <a:lnSpc>
                <a:spcPct val="200000"/>
              </a:lnSpc>
              <a:spcBef>
                <a:spcPts val="0"/>
              </a:spcBef>
              <a:spcAft>
                <a:spcPts val="0"/>
              </a:spcAft>
              <a:buClrTx/>
              <a:buSzTx/>
              <a:buFont typeface="Wingdings" panose="05000000000000000000" pitchFamily="2" charset="2"/>
              <a:buChar char="q"/>
              <a:tabLst/>
              <a:defRPr/>
            </a:pPr>
            <a:r>
              <a:rPr lang="ar-SA" sz="2800" b="1" dirty="0">
                <a:solidFill>
                  <a:prstClr val="black"/>
                </a:solidFill>
                <a:latin typeface="Traditional Arabic" panose="02020603050405020304" pitchFamily="18" charset="-78"/>
                <a:cs typeface="Traditional Arabic" panose="02020603050405020304" pitchFamily="18" charset="-78"/>
              </a:rPr>
              <a:t>وضع إطار قانوني وتنظيمي ووظيفي لبدء العمل وكذلك لتحديد طرق ووسائل تقييم أدائها؛</a:t>
            </a:r>
            <a:endParaRPr kumimoji="0" lang="ar-DZ"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endParaRPr>
          </a:p>
          <a:p>
            <a:pPr marL="342900" marR="0" lvl="0" indent="-342900" algn="r" defTabSz="914400" rtl="1" eaLnBrk="1" fontAlgn="auto" latinLnBrk="0" hangingPunct="1">
              <a:lnSpc>
                <a:spcPct val="200000"/>
              </a:lnSpc>
              <a:spcBef>
                <a:spcPts val="0"/>
              </a:spcBef>
              <a:spcAft>
                <a:spcPts val="0"/>
              </a:spcAft>
              <a:buClrTx/>
              <a:buSzTx/>
              <a:buFont typeface="Wingdings" panose="05000000000000000000" pitchFamily="2" charset="2"/>
              <a:buChar char="q"/>
              <a:tabLst/>
              <a:defRPr/>
            </a:pPr>
            <a:r>
              <a:rPr kumimoji="0" lang="ar-SA"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rPr>
              <a:t>وضع خارطة طريق لتمويل هذا النوع من المؤسسات باشراك البورصة وراس المال الاستثماري ،وتطبيق آليات اعفاء ضريبي "شبه كلي" ،لتمكين الشباب من الاسهام بفعالية في خلق ارتباط الاقتصاد الوطني بالمحروقات؛</a:t>
            </a:r>
            <a:endParaRPr kumimoji="0" lang="ar-DZ"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endParaRPr>
          </a:p>
          <a:p>
            <a:pPr marL="342900" marR="0" lvl="0" indent="-342900" algn="r" defTabSz="914400" rtl="1" eaLnBrk="1" fontAlgn="auto" latinLnBrk="0" hangingPunct="1">
              <a:lnSpc>
                <a:spcPct val="200000"/>
              </a:lnSpc>
              <a:spcBef>
                <a:spcPts val="0"/>
              </a:spcBef>
              <a:spcAft>
                <a:spcPts val="0"/>
              </a:spcAft>
              <a:buClrTx/>
              <a:buSzTx/>
              <a:buFont typeface="Wingdings" panose="05000000000000000000" pitchFamily="2" charset="2"/>
              <a:buChar char="q"/>
              <a:tabLst/>
              <a:defRPr/>
            </a:pPr>
            <a:r>
              <a:rPr kumimoji="0" lang="ar-SA"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rPr>
              <a:t>انشاء صندوق خاص بتمويل المؤسسات الناشئة بالتعاون مع البنوك العمومية؛</a:t>
            </a:r>
            <a:endParaRPr kumimoji="0" lang="ar-DZ"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endParaRPr>
          </a:p>
          <a:p>
            <a:pPr marL="342900" marR="0" lvl="0" indent="-342900" algn="r" defTabSz="914400" rtl="1" eaLnBrk="1" fontAlgn="auto" latinLnBrk="0" hangingPunct="1">
              <a:lnSpc>
                <a:spcPct val="200000"/>
              </a:lnSpc>
              <a:spcBef>
                <a:spcPts val="0"/>
              </a:spcBef>
              <a:spcAft>
                <a:spcPts val="0"/>
              </a:spcAft>
              <a:buClrTx/>
              <a:buSzTx/>
              <a:buFont typeface="Wingdings" panose="05000000000000000000" pitchFamily="2" charset="2"/>
              <a:buChar char="q"/>
              <a:tabLst/>
              <a:defRPr/>
            </a:pPr>
            <a:r>
              <a:rPr kumimoji="0" lang="ar-SA"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rPr>
              <a:t>انشاء مدينة المؤسسات الناشئة ،التي ستكون بمثابة مركز تكنولوجي متعدد الخدمات بجاذبية عالية، مما يسمح بتعزيز مكانة الجزائر كقطب افريقي للإبداع والابتكار؛</a:t>
            </a:r>
            <a:endParaRPr kumimoji="0" lang="ar-DZ"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endParaRPr>
          </a:p>
          <a:p>
            <a:pPr marL="342900" marR="0" lvl="0" indent="-342900" algn="r" defTabSz="914400" rtl="1" eaLnBrk="1" fontAlgn="auto" latinLnBrk="0" hangingPunct="1">
              <a:spcBef>
                <a:spcPts val="0"/>
              </a:spcBef>
              <a:spcAft>
                <a:spcPts val="0"/>
              </a:spcAft>
              <a:buClrTx/>
              <a:buSzTx/>
              <a:buFont typeface="Wingdings" panose="05000000000000000000" pitchFamily="2" charset="2"/>
              <a:buChar char="q"/>
              <a:tabLst/>
              <a:defRPr/>
            </a:pPr>
            <a:endParaRPr kumimoji="0" lang="ar-SA"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endParaRPr>
          </a:p>
          <a:p>
            <a:pPr marL="342900" marR="0" lvl="0" indent="-342900" algn="r" defTabSz="914400" rtl="1" eaLnBrk="1" fontAlgn="auto" latinLnBrk="0" hangingPunct="1">
              <a:spcBef>
                <a:spcPts val="0"/>
              </a:spcBef>
              <a:spcAft>
                <a:spcPts val="0"/>
              </a:spcAft>
              <a:buClrTx/>
              <a:buSzTx/>
              <a:buFont typeface="Wingdings" panose="05000000000000000000" pitchFamily="2" charset="2"/>
              <a:buChar char="q"/>
              <a:tabLst/>
              <a:defRPr/>
            </a:pPr>
            <a:r>
              <a:rPr kumimoji="0" lang="ar-SA"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rPr>
              <a:t>اصلاح معمق للنظام الجبائي وكل ما يتبعه من تنظيمات جبائية لفائدة المؤسسات خاصة المؤسسات الناشئة والصغيرة </a:t>
            </a:r>
            <a:r>
              <a:rPr lang="ar-SA" sz="2800" b="1" dirty="0">
                <a:solidFill>
                  <a:prstClr val="black"/>
                </a:solidFill>
                <a:latin typeface="Traditional Arabic" panose="02020603050405020304" pitchFamily="18" charset="-78"/>
                <a:cs typeface="Traditional Arabic" panose="02020603050405020304" pitchFamily="18" charset="-78"/>
              </a:rPr>
              <a:t>والمتوسطة</a:t>
            </a:r>
            <a:endParaRPr kumimoji="0" lang="fr-FR" sz="2800" b="1" i="0" u="none" strike="noStrike" kern="1200" cap="none" spc="0" normalizeH="0" baseline="0" noProof="0" dirty="0">
              <a:ln>
                <a:noFill/>
              </a:ln>
              <a:solidFill>
                <a:prstClr val="black"/>
              </a:solidFill>
              <a:effectLst/>
              <a:uLnTx/>
              <a:uFillTx/>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956543305"/>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09B35062-5999-87BA-C86A-4B9D277972A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5B975C0-29B5-0E9C-9CBE-697CFB6CB095}"/>
              </a:ext>
            </a:extLst>
          </p:cNvPr>
          <p:cNvSpPr>
            <a:spLocks noGrp="1"/>
          </p:cNvSpPr>
          <p:nvPr>
            <p:ph type="title"/>
          </p:nvPr>
        </p:nvSpPr>
        <p:spPr>
          <a:xfrm>
            <a:off x="93211" y="2875936"/>
            <a:ext cx="12005578" cy="2127170"/>
          </a:xfrm>
        </p:spPr>
        <p:txBody>
          <a:bodyPr>
            <a:normAutofit fontScale="90000"/>
          </a:bodyPr>
          <a:lstStyle/>
          <a:p>
            <a:pPr algn="ctr" rtl="1"/>
            <a:r>
              <a:rPr lang="ar-DZ" sz="6600" b="1" i="1" u="sng" dirty="0">
                <a:solidFill>
                  <a:schemeClr val="accent5">
                    <a:lumMod val="50000"/>
                  </a:schemeClr>
                </a:solidFill>
                <a:latin typeface="Traditional Arabic" panose="02020603050405020304" pitchFamily="18" charset="-78"/>
                <a:cs typeface="Traditional Arabic" panose="02020603050405020304" pitchFamily="18" charset="-78"/>
              </a:rPr>
              <a:t>المبحث</a:t>
            </a:r>
            <a:r>
              <a:rPr lang="ar-SA" sz="6600" b="1" i="1" u="sng" dirty="0">
                <a:solidFill>
                  <a:schemeClr val="accent5">
                    <a:lumMod val="50000"/>
                  </a:schemeClr>
                </a:solidFill>
                <a:latin typeface="Traditional Arabic" panose="02020603050405020304" pitchFamily="18" charset="-78"/>
                <a:cs typeface="Traditional Arabic" panose="02020603050405020304" pitchFamily="18" charset="-78"/>
              </a:rPr>
              <a:t> الرابع</a:t>
            </a:r>
            <a:r>
              <a:rPr lang="ar-DZ" sz="6600" b="1" i="1" u="sng" dirty="0">
                <a:solidFill>
                  <a:schemeClr val="accent5">
                    <a:lumMod val="50000"/>
                  </a:schemeClr>
                </a:solidFill>
                <a:latin typeface="Traditional Arabic" panose="02020603050405020304" pitchFamily="18" charset="-78"/>
                <a:cs typeface="Traditional Arabic" panose="02020603050405020304" pitchFamily="18" charset="-78"/>
              </a:rPr>
              <a:t> </a:t>
            </a:r>
            <a:r>
              <a:rPr lang="ar-DZ" sz="6000" b="1" i="1" u="sng" dirty="0">
                <a:solidFill>
                  <a:schemeClr val="accent5">
                    <a:lumMod val="50000"/>
                  </a:schemeClr>
                </a:solidFill>
                <a:latin typeface="Traditional Arabic" panose="02020603050405020304" pitchFamily="18" charset="-78"/>
                <a:cs typeface="Traditional Arabic" panose="02020603050405020304" pitchFamily="18" charset="-78"/>
              </a:rPr>
              <a:t>:</a:t>
            </a:r>
            <a:r>
              <a:rPr lang="ar-SA" sz="6000" b="1" i="1" dirty="0">
                <a:solidFill>
                  <a:schemeClr val="accent5">
                    <a:lumMod val="50000"/>
                  </a:schemeClr>
                </a:solidFill>
                <a:latin typeface="Traditional Arabic" panose="02020603050405020304" pitchFamily="18" charset="-78"/>
                <a:cs typeface="Traditional Arabic" panose="02020603050405020304" pitchFamily="18" charset="-78"/>
              </a:rPr>
              <a:t>  نماذج عن المؤسسات الناشئة في العالم والجزائر</a:t>
            </a:r>
            <a:br>
              <a:rPr lang="ar-DZ" b="1" i="1" dirty="0">
                <a:solidFill>
                  <a:schemeClr val="accent1">
                    <a:lumMod val="50000"/>
                  </a:schemeClr>
                </a:solidFill>
                <a:latin typeface="Traditional Arabic" panose="02020603050405020304" pitchFamily="18" charset="-78"/>
                <a:cs typeface="Traditional Arabic" panose="02020603050405020304" pitchFamily="18" charset="-78"/>
              </a:rPr>
            </a:br>
            <a:endParaRPr lang="x-none" b="1" i="1" u="sng" dirty="0">
              <a:solidFill>
                <a:schemeClr val="accent5">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638989249"/>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E39DF1-B8C5-0D75-409D-9DE7E60220CF}"/>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C88C4F3-4CEF-5AC4-87BB-39001D362389}"/>
              </a:ext>
            </a:extLst>
          </p:cNvPr>
          <p:cNvSpPr>
            <a:spLocks noGrp="1"/>
          </p:cNvSpPr>
          <p:nvPr>
            <p:ph idx="1"/>
          </p:nvPr>
        </p:nvSpPr>
        <p:spPr>
          <a:xfrm>
            <a:off x="0" y="122831"/>
            <a:ext cx="12191999" cy="6612338"/>
          </a:xfrm>
        </p:spPr>
        <p:txBody>
          <a:bodyPr anchor="t">
            <a:normAutofit fontScale="25000" lnSpcReduction="20000"/>
          </a:bodyPr>
          <a:lstStyle/>
          <a:p>
            <a:pPr marL="0" indent="0" algn="justLow" rtl="1">
              <a:lnSpc>
                <a:spcPct val="150000"/>
              </a:lnSpc>
              <a:buNone/>
            </a:pPr>
            <a:endParaRPr lang="en-US" b="1" i="0" dirty="0">
              <a:solidFill>
                <a:srgbClr val="080809"/>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en-US" b="1" i="0" dirty="0">
                <a:solidFill>
                  <a:srgbClr val="080809"/>
                </a:solidFill>
                <a:effectLst/>
                <a:latin typeface="Traditional Arabic" panose="02020603050405020304" pitchFamily="18" charset="-78"/>
                <a:cs typeface="Traditional Arabic" panose="02020603050405020304" pitchFamily="18" charset="-78"/>
              </a:rPr>
              <a:t>	</a:t>
            </a:r>
            <a:r>
              <a:rPr lang="ar-SA" sz="11200" b="1" i="0" dirty="0">
                <a:solidFill>
                  <a:srgbClr val="080809"/>
                </a:solidFill>
                <a:effectLst/>
                <a:latin typeface="Traditional Arabic" panose="02020603050405020304" pitchFamily="18" charset="-78"/>
                <a:cs typeface="Traditional Arabic" panose="02020603050405020304" pitchFamily="18" charset="-78"/>
              </a:rPr>
              <a:t>من خلال ما سبق نطرح الإشكال التالي:</a:t>
            </a:r>
            <a:endParaRPr lang="en-US" sz="11200" b="1" i="0" dirty="0">
              <a:solidFill>
                <a:srgbClr val="080809"/>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sz="11200" b="1" i="0" dirty="0">
                <a:solidFill>
                  <a:srgbClr val="C00000"/>
                </a:solidFill>
                <a:effectLst/>
                <a:latin typeface="Traditional Arabic" panose="02020603050405020304" pitchFamily="18" charset="-78"/>
                <a:cs typeface="Traditional Arabic" panose="02020603050405020304" pitchFamily="18" charset="-78"/>
              </a:rPr>
              <a:t>	ما واقع المؤسسات الناشئة على الصعيدين العالمي والجزائري؟ وماهي التحديات التي تواجههم؟</a:t>
            </a:r>
            <a:endParaRPr lang="en-US" sz="11200" b="1" dirty="0">
              <a:solidFill>
                <a:srgbClr val="C00000"/>
              </a:solidFill>
              <a:latin typeface="Traditional Arabic" panose="02020603050405020304" pitchFamily="18" charset="-78"/>
              <a:cs typeface="Traditional Arabic" panose="02020603050405020304" pitchFamily="18" charset="-78"/>
            </a:endParaRPr>
          </a:p>
          <a:p>
            <a:pPr marL="0" indent="0" algn="justLow" rtl="1">
              <a:lnSpc>
                <a:spcPct val="150000"/>
              </a:lnSpc>
              <a:buNone/>
            </a:pPr>
            <a:r>
              <a:rPr lang="en-US" sz="11200" b="1" dirty="0">
                <a:latin typeface="Traditional Arabic" panose="02020603050405020304" pitchFamily="18" charset="-78"/>
                <a:cs typeface="Traditional Arabic" panose="02020603050405020304" pitchFamily="18" charset="-78"/>
              </a:rPr>
              <a:t>	</a:t>
            </a:r>
            <a:r>
              <a:rPr lang="ar-SA" sz="11200" b="1" dirty="0">
                <a:latin typeface="Traditional Arabic" panose="02020603050405020304" pitchFamily="18" charset="-78"/>
                <a:cs typeface="Traditional Arabic" panose="02020603050405020304" pitchFamily="18" charset="-78"/>
              </a:rPr>
              <a:t>ويندرج تحت هذه الإشكالية الأسئلة الفرعية التالية:</a:t>
            </a:r>
            <a:endParaRPr lang="en-US" sz="11200"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sz="11200" b="1" i="0" dirty="0">
                <a:solidFill>
                  <a:srgbClr val="080809"/>
                </a:solidFill>
                <a:effectLst/>
                <a:latin typeface="Traditional Arabic" panose="02020603050405020304" pitchFamily="18" charset="-78"/>
                <a:cs typeface="Traditional Arabic" panose="02020603050405020304" pitchFamily="18" charset="-78"/>
              </a:rPr>
              <a:t>1_ما هو مفهوم المؤسسات الناشئة وفيما تتمثل أهميتها؟</a:t>
            </a:r>
            <a:endParaRPr lang="en-US" sz="11200" b="1" i="0" dirty="0">
              <a:solidFill>
                <a:srgbClr val="080809"/>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sz="11200" b="1" i="0" dirty="0">
                <a:solidFill>
                  <a:srgbClr val="080809"/>
                </a:solidFill>
                <a:effectLst/>
                <a:latin typeface="Traditional Arabic" panose="02020603050405020304" pitchFamily="18" charset="-78"/>
                <a:cs typeface="Traditional Arabic" panose="02020603050405020304" pitchFamily="18" charset="-78"/>
              </a:rPr>
              <a:t>2_</a:t>
            </a:r>
            <a:r>
              <a:rPr lang="ar-SA" sz="11200" b="1" dirty="0">
                <a:solidFill>
                  <a:srgbClr val="080809"/>
                </a:solidFill>
                <a:latin typeface="Traditional Arabic" panose="02020603050405020304" pitchFamily="18" charset="-78"/>
                <a:cs typeface="Traditional Arabic" panose="02020603050405020304" pitchFamily="18" charset="-78"/>
              </a:rPr>
              <a:t>ما هي مراحل انشاء المؤسسات الناشئة؟ وكيف يتم تصنيفها؟</a:t>
            </a:r>
            <a:endParaRPr lang="en-US" sz="11200" b="1" i="0" dirty="0">
              <a:solidFill>
                <a:srgbClr val="080809"/>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sz="11200" b="1" i="0" dirty="0">
                <a:solidFill>
                  <a:srgbClr val="080809"/>
                </a:solidFill>
                <a:effectLst/>
                <a:latin typeface="Traditional Arabic" panose="02020603050405020304" pitchFamily="18" charset="-78"/>
                <a:cs typeface="Traditional Arabic" panose="02020603050405020304" pitchFamily="18" charset="-78"/>
              </a:rPr>
              <a:t>3_فيما يتمثل واقع المؤسسات الناشئة في كل من العالم والجزائر؟ </a:t>
            </a:r>
            <a:endParaRPr lang="en-US" sz="11200" b="1" i="0" dirty="0">
              <a:solidFill>
                <a:srgbClr val="080809"/>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sz="11200" b="1" i="0" dirty="0">
                <a:solidFill>
                  <a:srgbClr val="080809"/>
                </a:solidFill>
                <a:effectLst/>
                <a:latin typeface="Traditional Arabic" panose="02020603050405020304" pitchFamily="18" charset="-78"/>
                <a:cs typeface="Traditional Arabic" panose="02020603050405020304" pitchFamily="18" charset="-78"/>
              </a:rPr>
              <a:t>4_ما الفرق بين المؤسسات الناشئة والمؤسسات الصغيرة والمتوسطة؟</a:t>
            </a: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b="1" dirty="0">
                <a:latin typeface="Traditional Arabic" panose="02020603050405020304" pitchFamily="18" charset="-78"/>
                <a:cs typeface="Traditional Arabic" panose="02020603050405020304" pitchFamily="18" charset="-78"/>
              </a:rPr>
              <a:t> </a:t>
            </a: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r>
              <a:rPr lang="ar-DZ" b="1" dirty="0">
                <a:solidFill>
                  <a:srgbClr val="00B050"/>
                </a:solidFill>
                <a:latin typeface="Traditional Arabic" panose="02020603050405020304" pitchFamily="18" charset="-78"/>
                <a:cs typeface="Traditional Arabic" panose="02020603050405020304" pitchFamily="18" charset="-78"/>
              </a:rPr>
              <a:t>	</a:t>
            </a: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endParaRPr lang="x-none" dirty="0">
              <a:solidFill>
                <a:schemeClr val="accent1">
                  <a:lumMod val="50000"/>
                </a:schemeClr>
              </a:solidFill>
            </a:endParaRPr>
          </a:p>
        </p:txBody>
      </p:sp>
    </p:spTree>
    <p:extLst>
      <p:ext uri="{BB962C8B-B14F-4D97-AF65-F5344CB8AC3E}">
        <p14:creationId xmlns:p14="http://schemas.microsoft.com/office/powerpoint/2010/main" val="4276459086"/>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88D11923-53EE-2303-706D-21F9922728FE}"/>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4E5587A6-E6BE-C177-6C77-913AC7835F03}"/>
              </a:ext>
            </a:extLst>
          </p:cNvPr>
          <p:cNvSpPr/>
          <p:nvPr/>
        </p:nvSpPr>
        <p:spPr>
          <a:xfrm>
            <a:off x="2343838" y="2718045"/>
            <a:ext cx="7229809"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الأول :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نماذج المؤسسات الناشئة في العالم</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spTree>
    <p:extLst>
      <p:ext uri="{BB962C8B-B14F-4D97-AF65-F5344CB8AC3E}">
        <p14:creationId xmlns:p14="http://schemas.microsoft.com/office/powerpoint/2010/main" val="1534492732"/>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90362468"/>
              </p:ext>
            </p:extLst>
          </p:nvPr>
        </p:nvGraphicFramePr>
        <p:xfrm>
          <a:off x="0" y="-30480"/>
          <a:ext cx="12192000" cy="6842832"/>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4292503995"/>
                    </a:ext>
                  </a:extLst>
                </a:gridCol>
                <a:gridCol w="3205316">
                  <a:extLst>
                    <a:ext uri="{9D8B030D-6E8A-4147-A177-3AD203B41FA5}">
                      <a16:colId xmlns:a16="http://schemas.microsoft.com/office/drawing/2014/main" val="2346626655"/>
                    </a:ext>
                  </a:extLst>
                </a:gridCol>
                <a:gridCol w="4879141">
                  <a:extLst>
                    <a:ext uri="{9D8B030D-6E8A-4147-A177-3AD203B41FA5}">
                      <a16:colId xmlns:a16="http://schemas.microsoft.com/office/drawing/2014/main" val="3659797211"/>
                    </a:ext>
                  </a:extLst>
                </a:gridCol>
                <a:gridCol w="1059543">
                  <a:extLst>
                    <a:ext uri="{9D8B030D-6E8A-4147-A177-3AD203B41FA5}">
                      <a16:colId xmlns:a16="http://schemas.microsoft.com/office/drawing/2014/main" val="2002783553"/>
                    </a:ext>
                  </a:extLst>
                </a:gridCol>
              </a:tblGrid>
              <a:tr h="794297">
                <a:tc>
                  <a:txBody>
                    <a:bodyPr/>
                    <a:lstStyle/>
                    <a:p>
                      <a:pPr algn="ctr" rtl="1"/>
                      <a:r>
                        <a:rPr lang="ar-DZ" sz="2400" b="1" dirty="0"/>
                        <a:t>شركة جست كلين لغسيل الملابس          </a:t>
                      </a:r>
                      <a:endParaRPr lang="en-US" sz="2400" b="1" dirty="0"/>
                    </a:p>
                  </a:txBody>
                  <a:tcPr/>
                </a:tc>
                <a:tc>
                  <a:txBody>
                    <a:bodyPr/>
                    <a:lstStyle/>
                    <a:p>
                      <a:pPr algn="ctr" rtl="1"/>
                      <a:r>
                        <a:rPr lang="ar-DZ" sz="2400" b="1" dirty="0"/>
                        <a:t>شركة</a:t>
                      </a:r>
                      <a:r>
                        <a:rPr lang="ar-DZ" sz="2400" b="1" baseline="0" dirty="0"/>
                        <a:t> فيزيتا </a:t>
                      </a:r>
                      <a:r>
                        <a:rPr lang="ar-DZ" sz="2400" b="1" dirty="0"/>
                        <a:t>للخدمات</a:t>
                      </a:r>
                      <a:r>
                        <a:rPr lang="ar-DZ" sz="2400" b="1" baseline="0" dirty="0"/>
                        <a:t> الطبية الالكترونية </a:t>
                      </a:r>
                      <a:r>
                        <a:rPr lang="ar-DZ" b="1" baseline="0" dirty="0"/>
                        <a:t>                  </a:t>
                      </a:r>
                      <a:endParaRPr lang="en-US" b="1" dirty="0"/>
                    </a:p>
                  </a:txBody>
                  <a:tcPr/>
                </a:tc>
                <a:tc>
                  <a:txBody>
                    <a:bodyPr/>
                    <a:lstStyle/>
                    <a:p>
                      <a:pPr algn="ctr" rtl="1"/>
                      <a:r>
                        <a:rPr lang="ar-DZ" sz="2400" b="1" dirty="0"/>
                        <a:t>شركة فيتشر للطرود الذكية</a:t>
                      </a:r>
                      <a:endParaRPr lang="en-US" sz="2400" b="1" dirty="0"/>
                    </a:p>
                  </a:txBody>
                  <a:tcPr/>
                </a:tc>
                <a:tc>
                  <a:txBody>
                    <a:bodyPr/>
                    <a:lstStyle/>
                    <a:p>
                      <a:pPr algn="ctr" rtl="1"/>
                      <a:endParaRPr lang="en-US" sz="2400" b="1" i="1" dirty="0"/>
                    </a:p>
                  </a:txBody>
                  <a:tcPr/>
                </a:tc>
                <a:extLst>
                  <a:ext uri="{0D108BD9-81ED-4DB2-BD59-A6C34878D82A}">
                    <a16:rowId xmlns:a16="http://schemas.microsoft.com/office/drawing/2014/main" val="847433294"/>
                  </a:ext>
                </a:extLst>
              </a:tr>
              <a:tr h="1264992">
                <a:tc>
                  <a:txBody>
                    <a:bodyPr/>
                    <a:lstStyle/>
                    <a:p>
                      <a:pPr algn="ctr" rtl="1"/>
                      <a:r>
                        <a:rPr lang="ar-DZ" sz="2000" b="1" dirty="0"/>
                        <a:t>تأسست</a:t>
                      </a:r>
                      <a:r>
                        <a:rPr lang="ar-DZ" sz="2000" b="1" baseline="0" dirty="0"/>
                        <a:t> سنة 2016 من قبل الاخوين عذبي ونوري العنزي و محمد جعفر</a:t>
                      </a:r>
                      <a:endParaRPr lang="en-US" sz="2000" b="1" dirty="0"/>
                    </a:p>
                  </a:txBody>
                  <a:tcPr/>
                </a:tc>
                <a:tc>
                  <a:txBody>
                    <a:bodyPr/>
                    <a:lstStyle/>
                    <a:p>
                      <a:pPr algn="ctr" rtl="1"/>
                      <a:r>
                        <a:rPr lang="ar-DZ" sz="2000" b="1" dirty="0"/>
                        <a:t>تأسست سنة2012</a:t>
                      </a:r>
                      <a:r>
                        <a:rPr lang="ar-DZ" sz="2000" b="1" baseline="0" dirty="0"/>
                        <a:t> من قبل أمير برسوم وأحمد  بدر</a:t>
                      </a:r>
                      <a:endParaRPr lang="en-US" sz="2000" b="1" dirty="0"/>
                    </a:p>
                  </a:txBody>
                  <a:tcPr/>
                </a:tc>
                <a:tc>
                  <a:txBody>
                    <a:bodyPr/>
                    <a:lstStyle/>
                    <a:p>
                      <a:pPr algn="ctr" rtl="1"/>
                      <a:r>
                        <a:rPr lang="ar-DZ" sz="2000" b="1" dirty="0"/>
                        <a:t>تأسست سنة2012</a:t>
                      </a:r>
                      <a:r>
                        <a:rPr lang="ar-DZ" sz="2000" b="1" baseline="0" dirty="0"/>
                        <a:t> من قبل ادريس </a:t>
                      </a:r>
                      <a:r>
                        <a:rPr lang="ar-DZ" sz="2000" b="1" baseline="0" dirty="0" err="1"/>
                        <a:t>الرفاعي،عمر</a:t>
                      </a:r>
                      <a:r>
                        <a:rPr lang="ar-DZ" sz="2000" b="1" baseline="0" dirty="0"/>
                        <a:t> </a:t>
                      </a:r>
                      <a:r>
                        <a:rPr lang="ar-DZ" sz="2000" b="1" baseline="0" dirty="0" err="1"/>
                        <a:t>يغمور،جوري</a:t>
                      </a:r>
                      <a:r>
                        <a:rPr lang="ar-DZ" sz="2000" b="1" baseline="0" dirty="0"/>
                        <a:t> علجوني</a:t>
                      </a:r>
                      <a:endParaRPr lang="en-US" sz="2000"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000" b="1" i="1" dirty="0"/>
                        <a:t>التعريف</a:t>
                      </a:r>
                      <a:r>
                        <a:rPr lang="ar-DZ" sz="2000" b="1" i="1" baseline="0" dirty="0"/>
                        <a:t> بالمؤسسة       </a:t>
                      </a:r>
                      <a:endParaRPr lang="en-US" sz="2000" b="1" i="1" dirty="0"/>
                    </a:p>
                    <a:p>
                      <a:pPr algn="ctr" rtl="1"/>
                      <a:endParaRPr lang="en-US" sz="2000" b="1" i="1" dirty="0"/>
                    </a:p>
                  </a:txBody>
                  <a:tcPr anchor="ctr"/>
                </a:tc>
                <a:extLst>
                  <a:ext uri="{0D108BD9-81ED-4DB2-BD59-A6C34878D82A}">
                    <a16:rowId xmlns:a16="http://schemas.microsoft.com/office/drawing/2014/main" val="1913413"/>
                  </a:ext>
                </a:extLst>
              </a:tr>
              <a:tr h="2441729">
                <a:tc>
                  <a:txBody>
                    <a:bodyPr/>
                    <a:lstStyle/>
                    <a:p>
                      <a:pPr algn="ctr" rtl="1"/>
                      <a:r>
                        <a:rPr lang="ar-DZ" sz="2000" b="1" dirty="0"/>
                        <a:t>تطوير</a:t>
                      </a:r>
                      <a:r>
                        <a:rPr lang="ar-DZ" sz="2000" b="1" baseline="0" dirty="0"/>
                        <a:t> مفهوم عمل مغاسل الملابس و توفير سبل الراحة للمستخدمين عبر التطبيق و اختيار المغاسل بحسب رغباتهم وإتاحة خدمات تسليم و إيصال الملابس و توفير خدمات الكي و الغسيل الجاف و غيرها من الطرق المبتكرة في غسيل الملابس</a:t>
                      </a:r>
                      <a:endParaRPr lang="en-US" sz="2000" b="1" dirty="0"/>
                    </a:p>
                  </a:txBody>
                  <a:tcPr/>
                </a:tc>
                <a:tc>
                  <a:txBody>
                    <a:bodyPr/>
                    <a:lstStyle/>
                    <a:p>
                      <a:pPr algn="ctr" rtl="1"/>
                      <a:r>
                        <a:rPr lang="ar-DZ" sz="2000" b="1" dirty="0"/>
                        <a:t>تطبيق على الهواتف الذكية يعمل كمنصة لمجموعة من افضل الأطباء في مصر في مختلف</a:t>
                      </a:r>
                      <a:r>
                        <a:rPr lang="ar-DZ" sz="2000" b="1" baseline="0" dirty="0"/>
                        <a:t> المحافظات و تشمل أيضا تقليل فترة انتظار المرضى في العيادات ومعرفة اجرة الطبيب قبل الذهاب اليه</a:t>
                      </a:r>
                      <a:endParaRPr lang="en-US" sz="2000" b="1" dirty="0"/>
                    </a:p>
                  </a:txBody>
                  <a:tcPr/>
                </a:tc>
                <a:tc>
                  <a:txBody>
                    <a:bodyPr/>
                    <a:lstStyle/>
                    <a:p>
                      <a:pPr algn="ctr" rtl="1"/>
                      <a:r>
                        <a:rPr lang="ar-DZ" sz="2000" b="1" dirty="0"/>
                        <a:t>تسيير</a:t>
                      </a:r>
                      <a:r>
                        <a:rPr lang="ar-DZ" sz="2000" b="1" baseline="0" dirty="0"/>
                        <a:t> عمليات شحن الطرود و الطلبيات عبر استخدام تطبيق يتم تحميله على الهواتف الذكية</a:t>
                      </a:r>
                      <a:endParaRPr lang="en-US" sz="2000" b="1" dirty="0"/>
                    </a:p>
                  </a:txBody>
                  <a:tcPr/>
                </a:tc>
                <a:tc>
                  <a:txBody>
                    <a:bodyPr/>
                    <a:lstStyle/>
                    <a:p>
                      <a:pPr algn="ctr" rtl="1"/>
                      <a:r>
                        <a:rPr lang="ar-DZ" sz="2000" b="1" i="1" dirty="0"/>
                        <a:t>مجال عملها               </a:t>
                      </a:r>
                      <a:endParaRPr lang="en-US" sz="2000" b="1" i="1" dirty="0"/>
                    </a:p>
                  </a:txBody>
                  <a:tcPr anchor="ctr"/>
                </a:tc>
                <a:extLst>
                  <a:ext uri="{0D108BD9-81ED-4DB2-BD59-A6C34878D82A}">
                    <a16:rowId xmlns:a16="http://schemas.microsoft.com/office/drawing/2014/main" val="669269202"/>
                  </a:ext>
                </a:extLst>
              </a:tr>
              <a:tr h="2168293">
                <a:tc>
                  <a:txBody>
                    <a:bodyPr/>
                    <a:lstStyle/>
                    <a:p>
                      <a:pPr algn="ctr" rtl="1"/>
                      <a:r>
                        <a:rPr lang="ar-DZ" sz="2000" b="1" dirty="0"/>
                        <a:t>احتلت المركز السادس بقائمة افضل الشركات العربية الناشئة ،حصلت على</a:t>
                      </a:r>
                      <a:r>
                        <a:rPr lang="ar-DZ" sz="2000" b="1" baseline="0" dirty="0"/>
                        <a:t> تمويل قدره 8 مليون دولار ،تعمل حاليا في عدة</a:t>
                      </a:r>
                      <a:r>
                        <a:rPr lang="ar-SA" sz="2000" b="1" baseline="0" dirty="0"/>
                        <a:t> دول</a:t>
                      </a:r>
                      <a:r>
                        <a:rPr lang="ar-DZ" sz="2000" b="1" baseline="0" dirty="0"/>
                        <a:t> في </a:t>
                      </a:r>
                      <a:r>
                        <a:rPr lang="ar-SA" sz="2000" b="1" baseline="0" dirty="0"/>
                        <a:t>ال</a:t>
                      </a:r>
                      <a:r>
                        <a:rPr lang="ar-DZ" sz="2000" b="1" baseline="0" dirty="0"/>
                        <a:t>خليج </a:t>
                      </a:r>
                      <a:endParaRPr lang="en-US" sz="2000" b="1" dirty="0"/>
                    </a:p>
                  </a:txBody>
                  <a:tcPr/>
                </a:tc>
                <a:tc>
                  <a:txBody>
                    <a:bodyPr/>
                    <a:lstStyle/>
                    <a:p>
                      <a:pPr algn="ctr" rtl="1"/>
                      <a:r>
                        <a:rPr lang="ar-DZ" sz="2000" b="1" dirty="0"/>
                        <a:t>تم تصنيفها خامس</a:t>
                      </a:r>
                      <a:r>
                        <a:rPr lang="ar-DZ" sz="2000" b="1" baseline="0" dirty="0"/>
                        <a:t> افضل شركة ناشئة في ترتيب </a:t>
                      </a:r>
                      <a:r>
                        <a:rPr lang="ar-DZ" sz="2000" b="1" baseline="0" dirty="0" err="1"/>
                        <a:t>فوريس</a:t>
                      </a:r>
                      <a:r>
                        <a:rPr lang="ar-DZ" sz="2000" b="1" baseline="0" dirty="0"/>
                        <a:t> للشركات الناشئة المصرية ،أيضا جاءت في قائمة افضل 100شركة عربية ناشئة، اجمالي استثماراتها نحو 11 مليون دولار </a:t>
                      </a:r>
                      <a:endParaRPr lang="en-US" sz="2000" b="1" dirty="0"/>
                    </a:p>
                  </a:txBody>
                  <a:tcPr/>
                </a:tc>
                <a:tc>
                  <a:txBody>
                    <a:bodyPr/>
                    <a:lstStyle/>
                    <a:p>
                      <a:pPr algn="ctr" rtl="1"/>
                      <a:r>
                        <a:rPr lang="ar-DZ" sz="2000" b="1" dirty="0"/>
                        <a:t>حصلت على اول تمويل لها 1,5مليون</a:t>
                      </a:r>
                      <a:r>
                        <a:rPr lang="ar-DZ" sz="2000" b="1" baseline="0" dirty="0"/>
                        <a:t> دولار وحصلت على استثمار كبير بقيمة 11مليون دولار واطلقت خدمة </a:t>
                      </a:r>
                      <a:r>
                        <a:rPr lang="ar-DZ" sz="2000" b="1" baseline="0" dirty="0" err="1"/>
                        <a:t>سالار</a:t>
                      </a:r>
                      <a:r>
                        <a:rPr lang="ar-DZ" sz="2000" b="1" baseline="0" dirty="0"/>
                        <a:t> التي تتيح للمستخدمين بيع منتجاتهم و </a:t>
                      </a:r>
                      <a:r>
                        <a:rPr lang="ar-DZ" sz="2000" b="1" baseline="0" dirty="0" err="1"/>
                        <a:t>مشغولاتهم</a:t>
                      </a:r>
                      <a:r>
                        <a:rPr lang="ar-DZ" sz="2000" b="1" baseline="0" dirty="0"/>
                        <a:t> الحرفية ثم ارتفع عدد المستثمرين الى13 مستثمر </a:t>
                      </a:r>
                      <a:r>
                        <a:rPr lang="ar-DZ" sz="2000" b="1" baseline="0" dirty="0" err="1"/>
                        <a:t>باجمالي</a:t>
                      </a:r>
                      <a:r>
                        <a:rPr lang="ar-DZ" sz="2000" b="1" baseline="0" dirty="0"/>
                        <a:t> استثمارات 52</a:t>
                      </a:r>
                      <a:r>
                        <a:rPr lang="en-US" sz="2000" b="1" baseline="0" dirty="0"/>
                        <a:t> </a:t>
                      </a:r>
                      <a:r>
                        <a:rPr lang="ar-SA" sz="2000" b="1" baseline="0" dirty="0"/>
                        <a:t>مليون </a:t>
                      </a:r>
                      <a:r>
                        <a:rPr lang="ar-DZ" sz="2000" b="1" baseline="0" dirty="0"/>
                        <a:t>دولار مما جعلها تحتل المركز الأول في قائمة </a:t>
                      </a:r>
                      <a:r>
                        <a:rPr lang="ar-DZ" sz="2000" b="1" baseline="0" dirty="0" err="1"/>
                        <a:t>فوريس</a:t>
                      </a:r>
                      <a:r>
                        <a:rPr lang="ar-DZ" sz="2000" b="1" baseline="0" dirty="0"/>
                        <a:t> لأفضل 100شركة عربية ناشئة و اليوم تجاوز فريق عملها 1000موظف </a:t>
                      </a:r>
                      <a:endParaRPr lang="en-US" sz="2000" b="1" dirty="0"/>
                    </a:p>
                  </a:txBody>
                  <a:tcPr/>
                </a:tc>
                <a:tc>
                  <a:txBody>
                    <a:bodyPr/>
                    <a:lstStyle/>
                    <a:p>
                      <a:pPr algn="ctr" rtl="1"/>
                      <a:r>
                        <a:rPr lang="ar-DZ" sz="2000" b="1" i="1" dirty="0"/>
                        <a:t>اهم نجاحات</a:t>
                      </a:r>
                      <a:endParaRPr lang="en-US" sz="2000" b="1" i="1" dirty="0"/>
                    </a:p>
                  </a:txBody>
                  <a:tcPr anchor="ctr"/>
                </a:tc>
                <a:extLst>
                  <a:ext uri="{0D108BD9-81ED-4DB2-BD59-A6C34878D82A}">
                    <a16:rowId xmlns:a16="http://schemas.microsoft.com/office/drawing/2014/main" val="801470029"/>
                  </a:ext>
                </a:extLst>
              </a:tr>
            </a:tbl>
          </a:graphicData>
        </a:graphic>
      </p:graphicFrame>
    </p:spTree>
    <p:extLst>
      <p:ext uri="{BB962C8B-B14F-4D97-AF65-F5344CB8AC3E}">
        <p14:creationId xmlns:p14="http://schemas.microsoft.com/office/powerpoint/2010/main" val="3027154936"/>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7CACF848-ADF6-CC16-E413-08398ADFA986}"/>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F4829EE7-E58C-823B-1494-48664361A186}"/>
              </a:ext>
            </a:extLst>
          </p:cNvPr>
          <p:cNvSpPr/>
          <p:nvPr/>
        </p:nvSpPr>
        <p:spPr>
          <a:xfrm>
            <a:off x="2481095" y="103258"/>
            <a:ext cx="7229809"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الثاني: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نماذج المؤسسات الناشئة في الجزائر</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pic>
        <p:nvPicPr>
          <p:cNvPr id="5" name="Image 4">
            <a:extLst>
              <a:ext uri="{FF2B5EF4-FFF2-40B4-BE49-F238E27FC236}">
                <a16:creationId xmlns:a16="http://schemas.microsoft.com/office/drawing/2014/main" id="{E63FAB0E-74F3-1386-F98E-430F68FA605F}"/>
              </a:ext>
            </a:extLst>
          </p:cNvPr>
          <p:cNvPicPr>
            <a:picLocks noChangeAspect="1"/>
          </p:cNvPicPr>
          <p:nvPr/>
        </p:nvPicPr>
        <p:blipFill>
          <a:blip r:embed="rId2"/>
          <a:stretch>
            <a:fillRect/>
          </a:stretch>
        </p:blipFill>
        <p:spPr>
          <a:xfrm>
            <a:off x="722672" y="1862075"/>
            <a:ext cx="3333134" cy="3580079"/>
          </a:xfrm>
          <a:prstGeom prst="rect">
            <a:avLst/>
          </a:prstGeom>
          <a:ln>
            <a:noFill/>
          </a:ln>
          <a:effectLst>
            <a:softEdge rad="112500"/>
          </a:effectLst>
        </p:spPr>
      </p:pic>
      <p:sp>
        <p:nvSpPr>
          <p:cNvPr id="8" name="ZoneTexte 7">
            <a:extLst>
              <a:ext uri="{FF2B5EF4-FFF2-40B4-BE49-F238E27FC236}">
                <a16:creationId xmlns:a16="http://schemas.microsoft.com/office/drawing/2014/main" id="{9EEE85AB-1C15-D94F-4DC2-E52C9DEA46CF}"/>
              </a:ext>
            </a:extLst>
          </p:cNvPr>
          <p:cNvSpPr txBox="1"/>
          <p:nvPr/>
        </p:nvSpPr>
        <p:spPr>
          <a:xfrm>
            <a:off x="4793228" y="1967037"/>
            <a:ext cx="7089058" cy="3370153"/>
          </a:xfrm>
          <a:prstGeom prst="rect">
            <a:avLst/>
          </a:prstGeom>
          <a:noFill/>
          <a:ln>
            <a:noFill/>
          </a:ln>
        </p:spPr>
        <p:txBody>
          <a:bodyPr wrap="square">
            <a:spAutoFit/>
          </a:bodyPr>
          <a:lstStyle/>
          <a:p>
            <a:pPr algn="r" rtl="1">
              <a:lnSpc>
                <a:spcPct val="150000"/>
              </a:lnSpc>
            </a:pPr>
            <a:r>
              <a:rPr lang="ar-SA" sz="2400" b="1" i="0" dirty="0">
                <a:solidFill>
                  <a:srgbClr val="000000"/>
                </a:solidFill>
                <a:effectLst/>
                <a:latin typeface="Traditional Arabic" panose="02020603050405020304" pitchFamily="18" charset="-78"/>
                <a:cs typeface="Traditional Arabic" panose="02020603050405020304" pitchFamily="18" charset="-78"/>
              </a:rPr>
              <a:t>مؤسسة المستشير هي منصة استشارات إلكترونية جزائرية. </a:t>
            </a:r>
            <a:endParaRPr lang="en-US" sz="2400" b="1" i="0" dirty="0">
              <a:solidFill>
                <a:srgbClr val="000000"/>
              </a:solidFill>
              <a:effectLst/>
              <a:latin typeface="Traditional Arabic" panose="02020603050405020304" pitchFamily="18" charset="-78"/>
              <a:cs typeface="Traditional Arabic" panose="02020603050405020304" pitchFamily="18" charset="-78"/>
            </a:endParaRPr>
          </a:p>
          <a:p>
            <a:pPr algn="r" rtl="1">
              <a:lnSpc>
                <a:spcPct val="150000"/>
              </a:lnSpc>
            </a:pPr>
            <a:r>
              <a:rPr lang="ar-SA" sz="2400" b="1" i="0" dirty="0">
                <a:solidFill>
                  <a:srgbClr val="000000"/>
                </a:solidFill>
                <a:effectLst/>
                <a:latin typeface="Traditional Arabic" panose="02020603050405020304" pitchFamily="18" charset="-78"/>
                <a:cs typeface="Traditional Arabic" panose="02020603050405020304" pitchFamily="18" charset="-78"/>
              </a:rPr>
              <a:t>• تتيح المنصة الربط بين المستشارين والخبراء والمؤسسات والأفراد. </a:t>
            </a:r>
            <a:endParaRPr lang="en-US" sz="2400" b="1" i="0" dirty="0">
              <a:solidFill>
                <a:srgbClr val="000000"/>
              </a:solidFill>
              <a:effectLst/>
              <a:latin typeface="Traditional Arabic" panose="02020603050405020304" pitchFamily="18" charset="-78"/>
              <a:cs typeface="Traditional Arabic" panose="02020603050405020304" pitchFamily="18" charset="-78"/>
            </a:endParaRPr>
          </a:p>
          <a:p>
            <a:pPr algn="r" rtl="1">
              <a:lnSpc>
                <a:spcPct val="150000"/>
              </a:lnSpc>
            </a:pPr>
            <a:r>
              <a:rPr lang="ar-SA" sz="2400" b="1" i="0" dirty="0">
                <a:solidFill>
                  <a:srgbClr val="000000"/>
                </a:solidFill>
                <a:effectLst/>
                <a:latin typeface="Traditional Arabic" panose="02020603050405020304" pitchFamily="18" charset="-78"/>
                <a:cs typeface="Traditional Arabic" panose="02020603050405020304" pitchFamily="18" charset="-78"/>
              </a:rPr>
              <a:t>• تقدم استشارات في مجالات متنوعة مثل ريادة الأعمال، المالية، القانون، التكنولوجيا، التسويق، وغيرها. </a:t>
            </a:r>
            <a:endParaRPr lang="en-US" sz="2400" b="1" i="0" dirty="0">
              <a:solidFill>
                <a:srgbClr val="000000"/>
              </a:solidFill>
              <a:effectLst/>
              <a:latin typeface="Traditional Arabic" panose="02020603050405020304" pitchFamily="18" charset="-78"/>
              <a:cs typeface="Traditional Arabic" panose="02020603050405020304" pitchFamily="18" charset="-78"/>
            </a:endParaRPr>
          </a:p>
          <a:p>
            <a:pPr algn="r" rtl="1">
              <a:lnSpc>
                <a:spcPct val="150000"/>
              </a:lnSpc>
            </a:pPr>
            <a:r>
              <a:rPr lang="ar-SA" sz="2400" b="1" i="0" dirty="0">
                <a:solidFill>
                  <a:srgbClr val="000000"/>
                </a:solidFill>
                <a:effectLst/>
                <a:latin typeface="Traditional Arabic" panose="02020603050405020304" pitchFamily="18" charset="-78"/>
                <a:cs typeface="Traditional Arabic" panose="02020603050405020304" pitchFamily="18" charset="-78"/>
              </a:rPr>
              <a:t>• في يناير 2025، أصبحت أول مؤسسة ناشئة تُدرج في بورصة الجزائر. </a:t>
            </a:r>
            <a:endParaRPr lang="en-US" sz="2400" b="1" i="0" dirty="0">
              <a:solidFill>
                <a:srgbClr val="000000"/>
              </a:solidFill>
              <a:effectLst/>
              <a:latin typeface="Traditional Arabic" panose="02020603050405020304" pitchFamily="18" charset="-78"/>
              <a:cs typeface="Traditional Arabic" panose="02020603050405020304" pitchFamily="18" charset="-78"/>
            </a:endParaRPr>
          </a:p>
          <a:p>
            <a:pPr algn="r" rtl="1">
              <a:lnSpc>
                <a:spcPct val="150000"/>
              </a:lnSpc>
            </a:pPr>
            <a:r>
              <a:rPr lang="ar-SA" sz="2400" b="1" i="0" dirty="0">
                <a:solidFill>
                  <a:srgbClr val="000000"/>
                </a:solidFill>
                <a:effectLst/>
                <a:latin typeface="Traditional Arabic" panose="02020603050405020304" pitchFamily="18" charset="-78"/>
                <a:cs typeface="Traditional Arabic" panose="02020603050405020304" pitchFamily="18" charset="-78"/>
              </a:rPr>
              <a:t>• هذه الخطوة تدعم تمويل الشركات الناشئة وتعزز من مكانة السوق المالية في الجزائر.</a:t>
            </a:r>
            <a:endParaRPr lang="fr-FR" sz="2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10859210"/>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F4D1E731-4207-36AE-0F9B-7A7B33343DDD}"/>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7D24FCF7-3D11-D9FF-92EB-700D2DC82DAF}"/>
              </a:ext>
            </a:extLst>
          </p:cNvPr>
          <p:cNvSpPr/>
          <p:nvPr/>
        </p:nvSpPr>
        <p:spPr>
          <a:xfrm>
            <a:off x="2094015" y="132754"/>
            <a:ext cx="7229809"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الثاني: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نماذج المؤسسات الناشئة في الجزائر</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sp>
        <p:nvSpPr>
          <p:cNvPr id="7" name="ZoneTexte 6">
            <a:extLst>
              <a:ext uri="{FF2B5EF4-FFF2-40B4-BE49-F238E27FC236}">
                <a16:creationId xmlns:a16="http://schemas.microsoft.com/office/drawing/2014/main" id="{09DF8B41-CE82-BE7A-8AB2-2966AD58CB49}"/>
              </a:ext>
            </a:extLst>
          </p:cNvPr>
          <p:cNvSpPr txBox="1"/>
          <p:nvPr/>
        </p:nvSpPr>
        <p:spPr>
          <a:xfrm>
            <a:off x="6877662" y="843166"/>
            <a:ext cx="5167624" cy="3924151"/>
          </a:xfrm>
          <a:prstGeom prst="rect">
            <a:avLst/>
          </a:prstGeom>
          <a:solidFill>
            <a:schemeClr val="accent1">
              <a:lumMod val="20000"/>
              <a:lumOff val="80000"/>
            </a:schemeClr>
          </a:solidFill>
          <a:ln>
            <a:solidFill>
              <a:schemeClr val="accent1">
                <a:lumMod val="50000"/>
              </a:schemeClr>
            </a:solidFill>
          </a:ln>
        </p:spPr>
        <p:txBody>
          <a:bodyPr wrap="square">
            <a:spAutoFit/>
          </a:bodyPr>
          <a:lstStyle/>
          <a:p>
            <a:pPr marL="342900" indent="-342900" algn="r" rtl="1">
              <a:lnSpc>
                <a:spcPct val="150000"/>
              </a:lnSpc>
              <a:buAutoNum type="arabicPeriod"/>
            </a:pPr>
            <a:r>
              <a:rPr lang="ar-SA" sz="2400" b="1" i="1" u="sng" dirty="0">
                <a:solidFill>
                  <a:srgbClr val="002060"/>
                </a:solidFill>
                <a:effectLst/>
                <a:latin typeface="Traditional Arabic" panose="02020603050405020304" pitchFamily="18" charset="-78"/>
                <a:cs typeface="Traditional Arabic" panose="02020603050405020304" pitchFamily="18" charset="-78"/>
              </a:rPr>
              <a:t>الشركات الناشئة التكنولوجية (</a:t>
            </a:r>
            <a:r>
              <a:rPr lang="fr-FR" sz="2400" b="1" i="1" u="sng" dirty="0">
                <a:solidFill>
                  <a:srgbClr val="002060"/>
                </a:solidFill>
                <a:effectLst/>
                <a:latin typeface="Traditional Arabic" panose="02020603050405020304" pitchFamily="18" charset="-78"/>
                <a:cs typeface="Traditional Arabic" panose="02020603050405020304" pitchFamily="18" charset="-78"/>
              </a:rPr>
              <a:t> </a:t>
            </a:r>
            <a:r>
              <a:rPr lang="fr-FR" sz="2400" b="1" i="1" u="sng" dirty="0">
                <a:solidFill>
                  <a:srgbClr val="002060"/>
                </a:solidFill>
                <a:latin typeface="Traditional Arabic" panose="02020603050405020304" pitchFamily="18" charset="-78"/>
                <a:cs typeface="Traditional Arabic" panose="02020603050405020304" pitchFamily="18" charset="-78"/>
              </a:rPr>
              <a:t>(T</a:t>
            </a:r>
            <a:r>
              <a:rPr lang="fr-FR" sz="2400" b="1" i="1" u="sng" dirty="0">
                <a:solidFill>
                  <a:srgbClr val="002060"/>
                </a:solidFill>
                <a:effectLst/>
                <a:latin typeface="Traditional Arabic" panose="02020603050405020304" pitchFamily="18" charset="-78"/>
                <a:cs typeface="Traditional Arabic" panose="02020603050405020304" pitchFamily="18" charset="-78"/>
              </a:rPr>
              <a:t>ech Startups</a:t>
            </a:r>
            <a:endParaRPr lang="fr-FR" sz="2400" b="1" i="1" u="sng" dirty="0">
              <a:solidFill>
                <a:srgbClr val="002060"/>
              </a:solidFill>
              <a:latin typeface="Traditional Arabic" panose="02020603050405020304" pitchFamily="18" charset="-78"/>
              <a:cs typeface="Traditional Arabic" panose="02020603050405020304" pitchFamily="18" charset="-78"/>
            </a:endParaRPr>
          </a:p>
          <a:p>
            <a:pPr algn="r" rtl="1">
              <a:lnSpc>
                <a:spcPct val="150000"/>
              </a:lnSpc>
            </a:pPr>
            <a:r>
              <a:rPr lang="fr-FR" sz="2400" b="1" dirty="0">
                <a:solidFill>
                  <a:srgbClr val="000000"/>
                </a:solidFill>
                <a:latin typeface="Traditional Arabic" panose="02020603050405020304" pitchFamily="18" charset="-78"/>
                <a:cs typeface="Traditional Arabic" panose="02020603050405020304" pitchFamily="18" charset="-78"/>
              </a:rPr>
              <a:t>:  </a:t>
            </a:r>
            <a:r>
              <a:rPr lang="fr-FR" sz="2400" b="1" i="1" u="sng" dirty="0">
                <a:solidFill>
                  <a:srgbClr val="C00000"/>
                </a:solidFill>
                <a:latin typeface="Traditional Arabic" panose="02020603050405020304" pitchFamily="18" charset="-78"/>
                <a:cs typeface="Traditional Arabic" panose="02020603050405020304" pitchFamily="18" charset="-78"/>
              </a:rPr>
              <a:t>Yassir </a:t>
            </a:r>
            <a:r>
              <a:rPr lang="ar-SA" sz="2400" b="1" i="0" dirty="0">
                <a:solidFill>
                  <a:srgbClr val="000000"/>
                </a:solidFill>
                <a:effectLst/>
                <a:latin typeface="Traditional Arabic" panose="02020603050405020304" pitchFamily="18" charset="-78"/>
                <a:cs typeface="Traditional Arabic" panose="02020603050405020304" pitchFamily="18" charset="-78"/>
              </a:rPr>
              <a:t>شركة ناشئة جزائرية تقدم خدمات النقل التشاركي والتوصيل، توسعت إلى عدة دول أفريقية وأوروبية. </a:t>
            </a:r>
            <a:endParaRPr lang="en-US" sz="2400" b="1" i="0" dirty="0">
              <a:solidFill>
                <a:srgbClr val="000000"/>
              </a:solidFill>
              <a:effectLst/>
              <a:latin typeface="Traditional Arabic" panose="02020603050405020304" pitchFamily="18" charset="-78"/>
              <a:cs typeface="Traditional Arabic" panose="02020603050405020304" pitchFamily="18" charset="-78"/>
            </a:endParaRPr>
          </a:p>
          <a:p>
            <a:pPr algn="r" rtl="1">
              <a:lnSpc>
                <a:spcPct val="150000"/>
              </a:lnSpc>
            </a:pPr>
            <a:r>
              <a:rPr lang="fr-FR" sz="2400" b="1" dirty="0">
                <a:solidFill>
                  <a:srgbClr val="000000"/>
                </a:solidFill>
                <a:latin typeface="Traditional Arabic" panose="02020603050405020304" pitchFamily="18" charset="-78"/>
                <a:cs typeface="Traditional Arabic" panose="02020603050405020304" pitchFamily="18" charset="-78"/>
              </a:rPr>
              <a:t>:</a:t>
            </a:r>
            <a:r>
              <a:rPr lang="fr-FR" sz="2400" b="1" i="1" u="sng" dirty="0">
                <a:solidFill>
                  <a:srgbClr val="C00000"/>
                </a:solidFill>
                <a:effectLst/>
                <a:latin typeface="Traditional Arabic" panose="02020603050405020304" pitchFamily="18" charset="-78"/>
                <a:cs typeface="Traditional Arabic" panose="02020603050405020304" pitchFamily="18" charset="-78"/>
              </a:rPr>
              <a:t>Tem tem </a:t>
            </a:r>
            <a:r>
              <a:rPr lang="ar-SA" sz="2400" b="1" i="0" dirty="0">
                <a:solidFill>
                  <a:srgbClr val="000000"/>
                </a:solidFill>
                <a:effectLst/>
                <a:latin typeface="Traditional Arabic" panose="02020603050405020304" pitchFamily="18" charset="-78"/>
                <a:cs typeface="Traditional Arabic" panose="02020603050405020304" pitchFamily="18" charset="-78"/>
              </a:rPr>
              <a:t>منصة محلية للنقل والخدمات اللوجستية.</a:t>
            </a:r>
            <a:endParaRPr lang="en-US" sz="2400" b="1" i="0" dirty="0">
              <a:solidFill>
                <a:srgbClr val="000000"/>
              </a:solidFill>
              <a:effectLst/>
              <a:latin typeface="Traditional Arabic" panose="02020603050405020304" pitchFamily="18" charset="-78"/>
              <a:cs typeface="Traditional Arabic" panose="02020603050405020304" pitchFamily="18" charset="-78"/>
            </a:endParaRPr>
          </a:p>
          <a:p>
            <a:pPr algn="r" rtl="1">
              <a:lnSpc>
                <a:spcPct val="150000"/>
              </a:lnSpc>
            </a:pPr>
            <a:r>
              <a:rPr lang="ar-SA" sz="2400" b="1" i="0" dirty="0">
                <a:solidFill>
                  <a:srgbClr val="000000"/>
                </a:solidFill>
                <a:effectLst/>
                <a:latin typeface="Traditional Arabic" panose="02020603050405020304" pitchFamily="18" charset="-78"/>
                <a:cs typeface="Traditional Arabic" panose="02020603050405020304" pitchFamily="18" charset="-78"/>
              </a:rPr>
              <a:t> </a:t>
            </a:r>
            <a:r>
              <a:rPr lang="fr-FR" sz="2400" b="1" i="1" dirty="0">
                <a:solidFill>
                  <a:srgbClr val="000000"/>
                </a:solidFill>
                <a:latin typeface="Traditional Arabic" panose="02020603050405020304" pitchFamily="18" charset="-78"/>
                <a:cs typeface="Traditional Arabic" panose="02020603050405020304" pitchFamily="18" charset="-78"/>
              </a:rPr>
              <a:t>: </a:t>
            </a:r>
            <a:r>
              <a:rPr lang="fr-FR" sz="2400" b="1" i="1" u="sng" dirty="0" err="1">
                <a:solidFill>
                  <a:srgbClr val="C00000"/>
                </a:solidFill>
                <a:latin typeface="Traditional Arabic" panose="02020603050405020304" pitchFamily="18" charset="-78"/>
                <a:cs typeface="Traditional Arabic" panose="02020603050405020304" pitchFamily="18" charset="-78"/>
              </a:rPr>
              <a:t>Mebto</a:t>
            </a:r>
            <a:r>
              <a:rPr lang="fr-FR" sz="2400" b="1" i="1" dirty="0">
                <a:solidFill>
                  <a:srgbClr val="000000"/>
                </a:solidFill>
                <a:latin typeface="Traditional Arabic" panose="02020603050405020304" pitchFamily="18" charset="-78"/>
                <a:cs typeface="Traditional Arabic" panose="02020603050405020304" pitchFamily="18" charset="-78"/>
              </a:rPr>
              <a:t> </a:t>
            </a:r>
            <a:r>
              <a:rPr lang="fr-FR" sz="2400" b="1" dirty="0">
                <a:solidFill>
                  <a:srgbClr val="000000"/>
                </a:solidFill>
                <a:latin typeface="Traditional Arabic" panose="02020603050405020304" pitchFamily="18" charset="-78"/>
                <a:cs typeface="Traditional Arabic" panose="02020603050405020304" pitchFamily="18" charset="-78"/>
              </a:rPr>
              <a:t>	</a:t>
            </a:r>
            <a:r>
              <a:rPr lang="ar-SA" sz="2400" b="1" i="0" dirty="0">
                <a:solidFill>
                  <a:srgbClr val="000000"/>
                </a:solidFill>
                <a:effectLst/>
                <a:latin typeface="Traditional Arabic" panose="02020603050405020304" pitchFamily="18" charset="-78"/>
                <a:cs typeface="Traditional Arabic" panose="02020603050405020304" pitchFamily="18" charset="-78"/>
              </a:rPr>
              <a:t>منصة رقمية لمساعدة المستخدمين على البحث عن الحرفيين والمقاولين. </a:t>
            </a:r>
            <a:br>
              <a:rPr lang="ar-SA" sz="2400" b="1" dirty="0">
                <a:latin typeface="Traditional Arabic" panose="02020603050405020304" pitchFamily="18" charset="-78"/>
                <a:cs typeface="Traditional Arabic" panose="02020603050405020304" pitchFamily="18" charset="-78"/>
              </a:rPr>
            </a:br>
            <a:endParaRPr lang="fr-FR" sz="2400" b="1" dirty="0">
              <a:latin typeface="Traditional Arabic" panose="02020603050405020304" pitchFamily="18" charset="-78"/>
              <a:cs typeface="Traditional Arabic" panose="02020603050405020304" pitchFamily="18" charset="-78"/>
            </a:endParaRPr>
          </a:p>
        </p:txBody>
      </p:sp>
      <p:pic>
        <p:nvPicPr>
          <p:cNvPr id="10" name="Image 9">
            <a:extLst>
              <a:ext uri="{FF2B5EF4-FFF2-40B4-BE49-F238E27FC236}">
                <a16:creationId xmlns:a16="http://schemas.microsoft.com/office/drawing/2014/main" id="{A3ABD945-BA79-3A7A-9F34-64426FAEF90F}"/>
              </a:ext>
            </a:extLst>
          </p:cNvPr>
          <p:cNvPicPr>
            <a:picLocks noChangeAspect="1"/>
          </p:cNvPicPr>
          <p:nvPr/>
        </p:nvPicPr>
        <p:blipFill>
          <a:blip r:embed="rId2"/>
          <a:stretch>
            <a:fillRect/>
          </a:stretch>
        </p:blipFill>
        <p:spPr>
          <a:xfrm>
            <a:off x="146714" y="3896457"/>
            <a:ext cx="7553599" cy="2828789"/>
          </a:xfrm>
          <a:prstGeom prst="rect">
            <a:avLst/>
          </a:prstGeom>
        </p:spPr>
      </p:pic>
    </p:spTree>
    <p:extLst>
      <p:ext uri="{BB962C8B-B14F-4D97-AF65-F5344CB8AC3E}">
        <p14:creationId xmlns:p14="http://schemas.microsoft.com/office/powerpoint/2010/main" val="3684761927"/>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34FEC56C-7B97-3B58-8027-29AAB154BDB9}"/>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35B1338E-CB8C-7A3F-8656-6ECCFBC4DB71}"/>
              </a:ext>
            </a:extLst>
          </p:cNvPr>
          <p:cNvSpPr/>
          <p:nvPr/>
        </p:nvSpPr>
        <p:spPr>
          <a:xfrm>
            <a:off x="2481095" y="103258"/>
            <a:ext cx="7229809"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الثاني: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نماذج المؤسسات الناشئة في الجزائر</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sp>
        <p:nvSpPr>
          <p:cNvPr id="8" name="ZoneTexte 7">
            <a:extLst>
              <a:ext uri="{FF2B5EF4-FFF2-40B4-BE49-F238E27FC236}">
                <a16:creationId xmlns:a16="http://schemas.microsoft.com/office/drawing/2014/main" id="{D466290B-3DEE-0357-1D4F-8FD4E8ADDC40}"/>
              </a:ext>
            </a:extLst>
          </p:cNvPr>
          <p:cNvSpPr txBox="1"/>
          <p:nvPr/>
        </p:nvSpPr>
        <p:spPr>
          <a:xfrm>
            <a:off x="5088195" y="939202"/>
            <a:ext cx="6899786" cy="2816156"/>
          </a:xfrm>
          <a:prstGeom prst="rect">
            <a:avLst/>
          </a:prstGeom>
          <a:solidFill>
            <a:schemeClr val="accent1">
              <a:lumMod val="20000"/>
              <a:lumOff val="80000"/>
            </a:schemeClr>
          </a:solidFill>
          <a:ln>
            <a:solidFill>
              <a:schemeClr val="accent1">
                <a:lumMod val="50000"/>
              </a:schemeClr>
            </a:solidFill>
          </a:ln>
        </p:spPr>
        <p:txBody>
          <a:bodyPr wrap="square">
            <a:spAutoFit/>
          </a:bodyPr>
          <a:lstStyle/>
          <a:p>
            <a:pPr algn="r" rtl="1">
              <a:lnSpc>
                <a:spcPct val="150000"/>
              </a:lnSpc>
            </a:pPr>
            <a:r>
              <a:rPr lang="ar-SA" sz="2400" b="1" i="1" u="sng" dirty="0">
                <a:solidFill>
                  <a:srgbClr val="002060"/>
                </a:solidFill>
                <a:effectLst/>
                <a:latin typeface="Traditional Arabic" panose="02020603050405020304" pitchFamily="18" charset="-78"/>
                <a:cs typeface="Traditional Arabic" panose="02020603050405020304" pitchFamily="18" charset="-78"/>
              </a:rPr>
              <a:t>3. الشركات الناشئة في التكنولوجيا المالية (</a:t>
            </a:r>
            <a:r>
              <a:rPr lang="fr-FR" sz="2400" b="1" i="1" u="sng" dirty="0">
                <a:solidFill>
                  <a:srgbClr val="002060"/>
                </a:solidFill>
                <a:latin typeface="Traditional Arabic" panose="02020603050405020304" pitchFamily="18" charset="-78"/>
                <a:cs typeface="Traditional Arabic" panose="02020603050405020304" pitchFamily="18" charset="-78"/>
              </a:rPr>
              <a:t> (Fintech Startups</a:t>
            </a:r>
            <a:endParaRPr lang="fr-FR" sz="2400" b="1" i="1" u="sng" dirty="0">
              <a:solidFill>
                <a:srgbClr val="002060"/>
              </a:solidFill>
              <a:effectLst/>
              <a:latin typeface="Traditional Arabic" panose="02020603050405020304" pitchFamily="18" charset="-78"/>
              <a:cs typeface="Traditional Arabic" panose="02020603050405020304" pitchFamily="18" charset="-78"/>
            </a:endParaRPr>
          </a:p>
          <a:p>
            <a:pPr algn="r" rtl="1">
              <a:lnSpc>
                <a:spcPct val="150000"/>
              </a:lnSpc>
            </a:pPr>
            <a:r>
              <a:rPr lang="fr-FR" sz="2400" b="1" dirty="0">
                <a:solidFill>
                  <a:srgbClr val="000000"/>
                </a:solidFill>
                <a:latin typeface="Traditional Arabic" panose="02020603050405020304" pitchFamily="18" charset="-78"/>
                <a:cs typeface="Traditional Arabic" panose="02020603050405020304" pitchFamily="18" charset="-78"/>
              </a:rPr>
              <a:t>:</a:t>
            </a:r>
            <a:r>
              <a:rPr lang="fr-FR" sz="2400" b="1" i="1" u="sng" dirty="0" err="1">
                <a:solidFill>
                  <a:srgbClr val="C00000"/>
                </a:solidFill>
                <a:latin typeface="Traditional Arabic" panose="02020603050405020304" pitchFamily="18" charset="-78"/>
                <a:cs typeface="Traditional Arabic" panose="02020603050405020304" pitchFamily="18" charset="-78"/>
              </a:rPr>
              <a:t>SafePay</a:t>
            </a:r>
            <a:r>
              <a:rPr lang="ar-SA" sz="2400" b="1" i="0" dirty="0">
                <a:solidFill>
                  <a:srgbClr val="000000"/>
                </a:solidFill>
                <a:effectLst/>
                <a:latin typeface="Traditional Arabic" panose="02020603050405020304" pitchFamily="18" charset="-78"/>
                <a:cs typeface="Traditional Arabic" panose="02020603050405020304" pitchFamily="18" charset="-78"/>
              </a:rPr>
              <a:t>منصة للدفع الإلكتروني تهدف إلى تسهيل المعاملات المالية الرقمية.</a:t>
            </a:r>
            <a:endParaRPr lang="en-US" sz="2400" b="1" i="0" dirty="0">
              <a:solidFill>
                <a:srgbClr val="000000"/>
              </a:solidFill>
              <a:effectLst/>
              <a:latin typeface="Traditional Arabic" panose="02020603050405020304" pitchFamily="18" charset="-78"/>
              <a:cs typeface="Traditional Arabic" panose="02020603050405020304" pitchFamily="18" charset="-78"/>
            </a:endParaRPr>
          </a:p>
          <a:p>
            <a:pPr algn="r" rtl="1">
              <a:lnSpc>
                <a:spcPct val="150000"/>
              </a:lnSpc>
            </a:pPr>
            <a:r>
              <a:rPr lang="fr-FR" sz="2400" b="1" dirty="0">
                <a:solidFill>
                  <a:srgbClr val="000000"/>
                </a:solidFill>
                <a:latin typeface="Traditional Arabic" panose="02020603050405020304" pitchFamily="18" charset="-78"/>
                <a:cs typeface="Traditional Arabic" panose="02020603050405020304" pitchFamily="18" charset="-78"/>
              </a:rPr>
              <a:t>:</a:t>
            </a:r>
            <a:r>
              <a:rPr lang="fr-FR" sz="2400" b="1" i="1" u="sng" dirty="0" err="1">
                <a:solidFill>
                  <a:srgbClr val="C00000"/>
                </a:solidFill>
                <a:latin typeface="Traditional Arabic" panose="02020603050405020304" pitchFamily="18" charset="-78"/>
                <a:cs typeface="Traditional Arabic" panose="02020603050405020304" pitchFamily="18" charset="-78"/>
              </a:rPr>
              <a:t>MoneyX</a:t>
            </a:r>
            <a:r>
              <a:rPr lang="fr-FR" sz="2400" b="1" dirty="0">
                <a:solidFill>
                  <a:srgbClr val="000000"/>
                </a:solidFill>
                <a:latin typeface="Traditional Arabic" panose="02020603050405020304" pitchFamily="18" charset="-78"/>
                <a:cs typeface="Traditional Arabic" panose="02020603050405020304" pitchFamily="18" charset="-78"/>
              </a:rPr>
              <a:t> </a:t>
            </a:r>
            <a:r>
              <a:rPr lang="ar-SA" sz="2400" b="1" i="0" dirty="0">
                <a:solidFill>
                  <a:srgbClr val="000000"/>
                </a:solidFill>
                <a:effectLst/>
                <a:latin typeface="Traditional Arabic" panose="02020603050405020304" pitchFamily="18" charset="-78"/>
                <a:cs typeface="Traditional Arabic" panose="02020603050405020304" pitchFamily="18" charset="-78"/>
              </a:rPr>
              <a:t>خدمة مالية لتحويل الأموال إلكترونيًا داخل الجزائر.</a:t>
            </a:r>
            <a:br>
              <a:rPr lang="ar-SA" sz="2400" b="1" dirty="0">
                <a:latin typeface="Traditional Arabic" panose="02020603050405020304" pitchFamily="18" charset="-78"/>
                <a:cs typeface="Traditional Arabic" panose="02020603050405020304" pitchFamily="18" charset="-78"/>
              </a:rPr>
            </a:br>
            <a:br>
              <a:rPr lang="ar-SA" sz="2400" b="1" dirty="0">
                <a:latin typeface="Traditional Arabic" panose="02020603050405020304" pitchFamily="18" charset="-78"/>
                <a:cs typeface="Traditional Arabic" panose="02020603050405020304" pitchFamily="18" charset="-78"/>
              </a:rPr>
            </a:br>
            <a:endParaRPr lang="fr-FR" sz="2400" b="1" dirty="0">
              <a:latin typeface="Traditional Arabic" panose="02020603050405020304" pitchFamily="18" charset="-78"/>
              <a:cs typeface="Traditional Arabic" panose="02020603050405020304" pitchFamily="18" charset="-78"/>
            </a:endParaRPr>
          </a:p>
        </p:txBody>
      </p:sp>
      <p:sp>
        <p:nvSpPr>
          <p:cNvPr id="2" name="ZoneTexte 1">
            <a:extLst>
              <a:ext uri="{FF2B5EF4-FFF2-40B4-BE49-F238E27FC236}">
                <a16:creationId xmlns:a16="http://schemas.microsoft.com/office/drawing/2014/main" id="{08B58A67-CEB1-08C0-0830-98B4F6F51D9D}"/>
              </a:ext>
            </a:extLst>
          </p:cNvPr>
          <p:cNvSpPr txBox="1"/>
          <p:nvPr/>
        </p:nvSpPr>
        <p:spPr>
          <a:xfrm>
            <a:off x="309075" y="3908913"/>
            <a:ext cx="7229809" cy="2816156"/>
          </a:xfrm>
          <a:prstGeom prst="rect">
            <a:avLst/>
          </a:prstGeom>
          <a:solidFill>
            <a:schemeClr val="accent1">
              <a:lumMod val="20000"/>
              <a:lumOff val="80000"/>
            </a:schemeClr>
          </a:solidFill>
          <a:ln>
            <a:solidFill>
              <a:schemeClr val="accent1">
                <a:lumMod val="50000"/>
              </a:schemeClr>
            </a:solidFill>
          </a:ln>
        </p:spPr>
        <p:txBody>
          <a:bodyPr wrap="square">
            <a:spAutoFit/>
          </a:bodyPr>
          <a:lstStyle/>
          <a:p>
            <a:pPr algn="r" rtl="1">
              <a:lnSpc>
                <a:spcPct val="150000"/>
              </a:lnSpc>
            </a:pPr>
            <a:r>
              <a:rPr lang="ar-SA" sz="2400" b="1" i="1" u="sng" dirty="0">
                <a:solidFill>
                  <a:srgbClr val="002060"/>
                </a:solidFill>
                <a:effectLst/>
                <a:latin typeface="Traditional Arabic" panose="02020603050405020304" pitchFamily="18" charset="-78"/>
                <a:cs typeface="Traditional Arabic" panose="02020603050405020304" pitchFamily="18" charset="-78"/>
              </a:rPr>
              <a:t>4. الشركات الناشئة في الصحة الرقمية</a:t>
            </a:r>
            <a:r>
              <a:rPr lang="en-US" sz="2400" b="1" i="1" u="sng" dirty="0">
                <a:solidFill>
                  <a:srgbClr val="002060"/>
                </a:solidFill>
                <a:effectLst/>
                <a:latin typeface="Traditional Arabic" panose="02020603050405020304" pitchFamily="18" charset="-78"/>
                <a:cs typeface="Traditional Arabic" panose="02020603050405020304" pitchFamily="18" charset="-78"/>
              </a:rPr>
              <a:t>(</a:t>
            </a:r>
            <a:r>
              <a:rPr lang="fr-FR" sz="2400" b="1" i="1" u="sng" dirty="0">
                <a:solidFill>
                  <a:srgbClr val="002060"/>
                </a:solidFill>
                <a:latin typeface="Traditional Arabic" panose="02020603050405020304" pitchFamily="18" charset="-78"/>
                <a:cs typeface="Traditional Arabic" panose="02020603050405020304" pitchFamily="18" charset="-78"/>
              </a:rPr>
              <a:t>HealthTechStartups)</a:t>
            </a:r>
            <a:r>
              <a:rPr lang="fr-FR" sz="2400" b="1" dirty="0">
                <a:solidFill>
                  <a:srgbClr val="000000"/>
                </a:solidFill>
                <a:latin typeface="Traditional Arabic" panose="02020603050405020304" pitchFamily="18" charset="-78"/>
                <a:cs typeface="Traditional Arabic" panose="02020603050405020304" pitchFamily="18" charset="-78"/>
              </a:rPr>
              <a:t> </a:t>
            </a:r>
            <a:r>
              <a:rPr lang="fr-FR" sz="2400" b="1" i="1" u="sng" dirty="0">
                <a:solidFill>
                  <a:srgbClr val="C00000"/>
                </a:solidFill>
                <a:latin typeface="Traditional Arabic" panose="02020603050405020304" pitchFamily="18" charset="-78"/>
                <a:cs typeface="Traditional Arabic" panose="02020603050405020304" pitchFamily="18" charset="-78"/>
              </a:rPr>
              <a:t>:</a:t>
            </a:r>
            <a:r>
              <a:rPr lang="fr-FR" sz="2400" b="1" i="1" u="sng" dirty="0" err="1">
                <a:solidFill>
                  <a:srgbClr val="C00000"/>
                </a:solidFill>
                <a:latin typeface="Traditional Arabic" panose="02020603050405020304" pitchFamily="18" charset="-78"/>
                <a:cs typeface="Traditional Arabic" panose="02020603050405020304" pitchFamily="18" charset="-78"/>
              </a:rPr>
              <a:t>Dabadoc</a:t>
            </a:r>
            <a:r>
              <a:rPr lang="fr-FR" sz="2400" b="1" i="1" u="sng" dirty="0">
                <a:solidFill>
                  <a:srgbClr val="C00000"/>
                </a:solidFill>
                <a:latin typeface="Traditional Arabic" panose="02020603050405020304" pitchFamily="18" charset="-78"/>
                <a:cs typeface="Traditional Arabic" panose="02020603050405020304" pitchFamily="18" charset="-78"/>
              </a:rPr>
              <a:t> </a:t>
            </a:r>
            <a:r>
              <a:rPr lang="ar-SA" sz="2400" b="1" i="0" dirty="0">
                <a:solidFill>
                  <a:srgbClr val="000000"/>
                </a:solidFill>
                <a:effectLst/>
                <a:latin typeface="Traditional Arabic" panose="02020603050405020304" pitchFamily="18" charset="-78"/>
                <a:cs typeface="Traditional Arabic" panose="02020603050405020304" pitchFamily="18" charset="-78"/>
              </a:rPr>
              <a:t>منصة لحجز المواعيد الطبية عبر الإنترنت. </a:t>
            </a:r>
            <a:endParaRPr lang="en-US" sz="2400" b="1" i="0" dirty="0">
              <a:solidFill>
                <a:srgbClr val="000000"/>
              </a:solidFill>
              <a:effectLst/>
              <a:latin typeface="Traditional Arabic" panose="02020603050405020304" pitchFamily="18" charset="-78"/>
              <a:cs typeface="Traditional Arabic" panose="02020603050405020304" pitchFamily="18" charset="-78"/>
            </a:endParaRPr>
          </a:p>
          <a:p>
            <a:pPr algn="r" rtl="1">
              <a:lnSpc>
                <a:spcPct val="150000"/>
              </a:lnSpc>
            </a:pPr>
            <a:r>
              <a:rPr lang="ar-SA" sz="2400" b="1" i="0" dirty="0">
                <a:solidFill>
                  <a:srgbClr val="000000"/>
                </a:solidFill>
                <a:effectLst/>
                <a:latin typeface="Traditional Arabic" panose="02020603050405020304" pitchFamily="18" charset="-78"/>
                <a:cs typeface="Traditional Arabic" panose="02020603050405020304" pitchFamily="18" charset="-78"/>
              </a:rPr>
              <a:t> </a:t>
            </a:r>
            <a:r>
              <a:rPr lang="en-US" sz="2400" b="1" i="0" dirty="0">
                <a:solidFill>
                  <a:srgbClr val="000000"/>
                </a:solidFill>
                <a:effectLst/>
                <a:latin typeface="Traditional Arabic" panose="02020603050405020304" pitchFamily="18" charset="-78"/>
                <a:cs typeface="Traditional Arabic" panose="02020603050405020304" pitchFamily="18" charset="-78"/>
              </a:rPr>
              <a:t>:</a:t>
            </a:r>
            <a:r>
              <a:rPr lang="fr-FR" sz="2400" b="1" i="1" u="sng" dirty="0">
                <a:solidFill>
                  <a:srgbClr val="C00000"/>
                </a:solidFill>
                <a:effectLst/>
                <a:latin typeface="Traditional Arabic" panose="02020603050405020304" pitchFamily="18" charset="-78"/>
                <a:cs typeface="Traditional Arabic" panose="02020603050405020304" pitchFamily="18" charset="-78"/>
              </a:rPr>
              <a:t>E-</a:t>
            </a:r>
            <a:r>
              <a:rPr lang="fr-FR" sz="2400" b="1" i="1" u="sng" dirty="0" err="1">
                <a:solidFill>
                  <a:srgbClr val="C00000"/>
                </a:solidFill>
                <a:effectLst/>
                <a:latin typeface="Traditional Arabic" panose="02020603050405020304" pitchFamily="18" charset="-78"/>
                <a:cs typeface="Traditional Arabic" panose="02020603050405020304" pitchFamily="18" charset="-78"/>
              </a:rPr>
              <a:t>Tbib</a:t>
            </a:r>
            <a:r>
              <a:rPr lang="fr-FR" sz="2400" b="1" i="0" dirty="0">
                <a:solidFill>
                  <a:srgbClr val="000000"/>
                </a:solidFill>
                <a:effectLst/>
                <a:latin typeface="Traditional Arabic" panose="02020603050405020304" pitchFamily="18" charset="-78"/>
                <a:cs typeface="Traditional Arabic" panose="02020603050405020304" pitchFamily="18" charset="-78"/>
              </a:rPr>
              <a:t> </a:t>
            </a:r>
            <a:r>
              <a:rPr lang="ar-SA" sz="2400" b="1" i="0" dirty="0">
                <a:solidFill>
                  <a:srgbClr val="000000"/>
                </a:solidFill>
                <a:effectLst/>
                <a:latin typeface="Traditional Arabic" panose="02020603050405020304" pitchFamily="18" charset="-78"/>
                <a:cs typeface="Traditional Arabic" panose="02020603050405020304" pitchFamily="18" charset="-78"/>
              </a:rPr>
              <a:t>ت</a:t>
            </a:r>
            <a:r>
              <a:rPr lang="ar-SA" sz="2400" b="1" dirty="0">
                <a:solidFill>
                  <a:srgbClr val="000000"/>
                </a:solidFill>
                <a:latin typeface="Traditional Arabic" panose="02020603050405020304" pitchFamily="18" charset="-78"/>
                <a:cs typeface="Traditional Arabic" panose="02020603050405020304" pitchFamily="18" charset="-78"/>
              </a:rPr>
              <a:t>طبيق </a:t>
            </a:r>
            <a:r>
              <a:rPr lang="ar-SA" sz="2400" b="1" i="0" dirty="0">
                <a:solidFill>
                  <a:srgbClr val="000000"/>
                </a:solidFill>
                <a:effectLst/>
                <a:latin typeface="Traditional Arabic" panose="02020603050405020304" pitchFamily="18" charset="-78"/>
                <a:cs typeface="Traditional Arabic" panose="02020603050405020304" pitchFamily="18" charset="-78"/>
              </a:rPr>
              <a:t>يسمح بالاستشارات الطبية عن بُعد.</a:t>
            </a:r>
            <a:br>
              <a:rPr lang="ar-SA" sz="2400" b="1" dirty="0">
                <a:latin typeface="Traditional Arabic" panose="02020603050405020304" pitchFamily="18" charset="-78"/>
                <a:cs typeface="Traditional Arabic" panose="02020603050405020304" pitchFamily="18" charset="-78"/>
              </a:rPr>
            </a:br>
            <a:br>
              <a:rPr lang="ar-SA" sz="2400" b="1" dirty="0">
                <a:latin typeface="Traditional Arabic" panose="02020603050405020304" pitchFamily="18" charset="-78"/>
                <a:cs typeface="Traditional Arabic" panose="02020603050405020304" pitchFamily="18" charset="-78"/>
              </a:rPr>
            </a:br>
            <a:endParaRPr lang="fr-FR" sz="2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826259521"/>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95EB15AD-2BB4-8ED5-287E-E4098D102DE9}"/>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4848F60C-A3C7-0373-3F32-8D69B3A57721}"/>
              </a:ext>
            </a:extLst>
          </p:cNvPr>
          <p:cNvSpPr/>
          <p:nvPr/>
        </p:nvSpPr>
        <p:spPr>
          <a:xfrm>
            <a:off x="2481095" y="103258"/>
            <a:ext cx="7229809"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الثاني: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نماذج المؤسسات الناشئة في الجزائر</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sp>
        <p:nvSpPr>
          <p:cNvPr id="8" name="ZoneTexte 7">
            <a:extLst>
              <a:ext uri="{FF2B5EF4-FFF2-40B4-BE49-F238E27FC236}">
                <a16:creationId xmlns:a16="http://schemas.microsoft.com/office/drawing/2014/main" id="{0D1B5BCD-FDE4-C8F6-32C7-71D9134AEF9D}"/>
              </a:ext>
            </a:extLst>
          </p:cNvPr>
          <p:cNvSpPr txBox="1"/>
          <p:nvPr/>
        </p:nvSpPr>
        <p:spPr>
          <a:xfrm>
            <a:off x="4984956" y="992124"/>
            <a:ext cx="7089058" cy="2262158"/>
          </a:xfrm>
          <a:prstGeom prst="rect">
            <a:avLst/>
          </a:prstGeom>
          <a:solidFill>
            <a:schemeClr val="accent1">
              <a:lumMod val="20000"/>
              <a:lumOff val="80000"/>
            </a:schemeClr>
          </a:solidFill>
          <a:ln>
            <a:solidFill>
              <a:schemeClr val="accent1">
                <a:lumMod val="50000"/>
              </a:schemeClr>
            </a:solidFill>
          </a:ln>
        </p:spPr>
        <p:txBody>
          <a:bodyPr wrap="square">
            <a:spAutoFit/>
          </a:bodyPr>
          <a:lstStyle/>
          <a:p>
            <a:pPr algn="r" rtl="1">
              <a:lnSpc>
                <a:spcPct val="150000"/>
              </a:lnSpc>
            </a:pPr>
            <a:r>
              <a:rPr lang="en-US" sz="2400" b="1" i="1" u="sng" dirty="0">
                <a:solidFill>
                  <a:srgbClr val="002060"/>
                </a:solidFill>
                <a:effectLst/>
                <a:latin typeface="Traditional Arabic" panose="02020603050405020304" pitchFamily="18" charset="-78"/>
                <a:cs typeface="Traditional Arabic" panose="02020603050405020304" pitchFamily="18" charset="-78"/>
              </a:rPr>
              <a:t>5</a:t>
            </a:r>
            <a:r>
              <a:rPr lang="ar-SA" sz="2400" b="1" i="1" u="sng" dirty="0">
                <a:solidFill>
                  <a:srgbClr val="002060"/>
                </a:solidFill>
                <a:effectLst/>
                <a:latin typeface="Traditional Arabic" panose="02020603050405020304" pitchFamily="18" charset="-78"/>
                <a:cs typeface="Traditional Arabic" panose="02020603050405020304" pitchFamily="18" charset="-78"/>
              </a:rPr>
              <a:t>. الشركات الناشئة في التعليم والتدريب( </a:t>
            </a:r>
            <a:r>
              <a:rPr lang="fr-FR" sz="2400" b="1" i="1" u="sng" dirty="0" err="1">
                <a:solidFill>
                  <a:srgbClr val="002060"/>
                </a:solidFill>
                <a:latin typeface="Traditional Arabic" panose="02020603050405020304" pitchFamily="18" charset="-78"/>
                <a:cs typeface="Traditional Arabic" panose="02020603050405020304" pitchFamily="18" charset="-78"/>
              </a:rPr>
              <a:t>EdTech</a:t>
            </a:r>
            <a:r>
              <a:rPr lang="fr-FR" sz="2400" b="1" i="1" u="sng" dirty="0">
                <a:solidFill>
                  <a:srgbClr val="002060"/>
                </a:solidFill>
                <a:latin typeface="Traditional Arabic" panose="02020603050405020304" pitchFamily="18" charset="-78"/>
                <a:cs typeface="Traditional Arabic" panose="02020603050405020304" pitchFamily="18" charset="-78"/>
              </a:rPr>
              <a:t> Startups</a:t>
            </a:r>
            <a:r>
              <a:rPr lang="ar-SA" sz="2400" b="1" i="1" u="sng" dirty="0">
                <a:solidFill>
                  <a:srgbClr val="002060"/>
                </a:solidFill>
                <a:latin typeface="Traditional Arabic" panose="02020603050405020304" pitchFamily="18" charset="-78"/>
                <a:cs typeface="Traditional Arabic" panose="02020603050405020304" pitchFamily="18" charset="-78"/>
              </a:rPr>
              <a:t>)</a:t>
            </a:r>
            <a:endParaRPr lang="fr-FR" sz="2400" b="1" i="1" u="sng" dirty="0">
              <a:solidFill>
                <a:srgbClr val="002060"/>
              </a:solidFill>
              <a:latin typeface="Traditional Arabic" panose="02020603050405020304" pitchFamily="18" charset="-78"/>
              <a:cs typeface="Traditional Arabic" panose="02020603050405020304" pitchFamily="18" charset="-78"/>
            </a:endParaRPr>
          </a:p>
          <a:p>
            <a:pPr algn="r" rtl="1">
              <a:lnSpc>
                <a:spcPct val="150000"/>
              </a:lnSpc>
            </a:pPr>
            <a:r>
              <a:rPr lang="fr-FR" sz="2400" b="1" i="1" u="sng" dirty="0" err="1">
                <a:solidFill>
                  <a:srgbClr val="C00000"/>
                </a:solidFill>
                <a:effectLst/>
                <a:latin typeface="Traditional Arabic" panose="02020603050405020304" pitchFamily="18" charset="-78"/>
                <a:cs typeface="Traditional Arabic" panose="02020603050405020304" pitchFamily="18" charset="-78"/>
              </a:rPr>
              <a:t>Imadrassa</a:t>
            </a:r>
            <a:r>
              <a:rPr lang="fr-FR" sz="2400" b="1" i="1" u="sng" dirty="0">
                <a:solidFill>
                  <a:srgbClr val="C00000"/>
                </a:solidFill>
                <a:latin typeface="Traditional Arabic" panose="02020603050405020304" pitchFamily="18" charset="-78"/>
                <a:cs typeface="Traditional Arabic" panose="02020603050405020304" pitchFamily="18" charset="-78"/>
              </a:rPr>
              <a:t> </a:t>
            </a:r>
            <a:r>
              <a:rPr lang="ar-SA" sz="2400" b="1" dirty="0">
                <a:solidFill>
                  <a:srgbClr val="000000"/>
                </a:solidFill>
                <a:latin typeface="Traditional Arabic" panose="02020603050405020304" pitchFamily="18" charset="-78"/>
                <a:cs typeface="Traditional Arabic" panose="02020603050405020304" pitchFamily="18" charset="-78"/>
              </a:rPr>
              <a:t>: م</a:t>
            </a:r>
            <a:r>
              <a:rPr lang="ar-SA" sz="2400" b="1" i="0" dirty="0">
                <a:solidFill>
                  <a:srgbClr val="000000"/>
                </a:solidFill>
                <a:effectLst/>
                <a:latin typeface="Traditional Arabic" panose="02020603050405020304" pitchFamily="18" charset="-78"/>
                <a:cs typeface="Traditional Arabic" panose="02020603050405020304" pitchFamily="18" charset="-78"/>
              </a:rPr>
              <a:t>نصة تعليمية رقمية لدعم الطلاب في دراستهم. </a:t>
            </a:r>
          </a:p>
          <a:p>
            <a:pPr algn="r" rtl="1">
              <a:lnSpc>
                <a:spcPct val="150000"/>
              </a:lnSpc>
            </a:pPr>
            <a:r>
              <a:rPr lang="fr-FR" sz="2400" b="1" dirty="0">
                <a:solidFill>
                  <a:srgbClr val="000000"/>
                </a:solidFill>
                <a:latin typeface="Traditional Arabic" panose="02020603050405020304" pitchFamily="18" charset="-78"/>
                <a:cs typeface="Traditional Arabic" panose="02020603050405020304" pitchFamily="18" charset="-78"/>
              </a:rPr>
              <a:t>:</a:t>
            </a:r>
            <a:r>
              <a:rPr lang="fr-FR" sz="2400" b="1" i="1" u="sng" dirty="0" err="1">
                <a:solidFill>
                  <a:srgbClr val="C00000"/>
                </a:solidFill>
                <a:latin typeface="Traditional Arabic" panose="02020603050405020304" pitchFamily="18" charset="-78"/>
                <a:cs typeface="Traditional Arabic" panose="02020603050405020304" pitchFamily="18" charset="-78"/>
              </a:rPr>
              <a:t>Saidal</a:t>
            </a:r>
            <a:r>
              <a:rPr lang="fr-FR" sz="2400" b="1" i="1" u="sng" dirty="0">
                <a:solidFill>
                  <a:srgbClr val="C00000"/>
                </a:solidFill>
                <a:latin typeface="Traditional Arabic" panose="02020603050405020304" pitchFamily="18" charset="-78"/>
                <a:cs typeface="Traditional Arabic" panose="02020603050405020304" pitchFamily="18" charset="-78"/>
              </a:rPr>
              <a:t> </a:t>
            </a:r>
            <a:r>
              <a:rPr lang="fr-FR" sz="2400" b="1" i="1" u="sng" dirty="0" err="1">
                <a:solidFill>
                  <a:srgbClr val="C00000"/>
                </a:solidFill>
                <a:latin typeface="Traditional Arabic" panose="02020603050405020304" pitchFamily="18" charset="-78"/>
                <a:cs typeface="Traditional Arabic" panose="02020603050405020304" pitchFamily="18" charset="-78"/>
              </a:rPr>
              <a:t>Academy</a:t>
            </a:r>
            <a:r>
              <a:rPr lang="fr-FR" sz="2400" b="1" i="1" u="sng" dirty="0">
                <a:solidFill>
                  <a:srgbClr val="C00000"/>
                </a:solidFill>
                <a:latin typeface="Traditional Arabic" panose="02020603050405020304" pitchFamily="18" charset="-78"/>
                <a:cs typeface="Traditional Arabic" panose="02020603050405020304" pitchFamily="18" charset="-78"/>
              </a:rPr>
              <a:t> </a:t>
            </a:r>
            <a:r>
              <a:rPr lang="ar-SA" sz="2400" b="1" i="0" dirty="0">
                <a:solidFill>
                  <a:srgbClr val="000000"/>
                </a:solidFill>
                <a:effectLst/>
                <a:latin typeface="Traditional Arabic" panose="02020603050405020304" pitchFamily="18" charset="-78"/>
                <a:cs typeface="Traditional Arabic" panose="02020603050405020304" pitchFamily="18" charset="-78"/>
              </a:rPr>
              <a:t>تقدم دورات تكوينية عبر الإنترنت في مختلف المجالات. </a:t>
            </a:r>
            <a:br>
              <a:rPr lang="ar-SA" sz="2400" dirty="0"/>
            </a:br>
            <a:endParaRPr lang="fr-FR" sz="2400" b="1" dirty="0">
              <a:latin typeface="Traditional Arabic" panose="02020603050405020304" pitchFamily="18" charset="-78"/>
              <a:cs typeface="Traditional Arabic" panose="02020603050405020304" pitchFamily="18" charset="-78"/>
            </a:endParaRPr>
          </a:p>
        </p:txBody>
      </p:sp>
      <p:sp>
        <p:nvSpPr>
          <p:cNvPr id="2" name="ZoneTexte 1">
            <a:extLst>
              <a:ext uri="{FF2B5EF4-FFF2-40B4-BE49-F238E27FC236}">
                <a16:creationId xmlns:a16="http://schemas.microsoft.com/office/drawing/2014/main" id="{BC6E25AF-724C-3F41-BCF9-792E2568AD3D}"/>
              </a:ext>
            </a:extLst>
          </p:cNvPr>
          <p:cNvSpPr txBox="1"/>
          <p:nvPr/>
        </p:nvSpPr>
        <p:spPr>
          <a:xfrm>
            <a:off x="117986" y="3776178"/>
            <a:ext cx="8450827" cy="2816156"/>
          </a:xfrm>
          <a:prstGeom prst="rect">
            <a:avLst/>
          </a:prstGeom>
          <a:solidFill>
            <a:schemeClr val="accent1">
              <a:lumMod val="20000"/>
              <a:lumOff val="80000"/>
            </a:schemeClr>
          </a:solidFill>
          <a:ln>
            <a:solidFill>
              <a:schemeClr val="accent1">
                <a:lumMod val="50000"/>
              </a:schemeClr>
            </a:solidFill>
          </a:ln>
        </p:spPr>
        <p:txBody>
          <a:bodyPr wrap="square">
            <a:spAutoFit/>
          </a:bodyPr>
          <a:lstStyle/>
          <a:p>
            <a:pPr algn="r" rtl="1">
              <a:lnSpc>
                <a:spcPct val="150000"/>
              </a:lnSpc>
            </a:pPr>
            <a:r>
              <a:rPr lang="en-US" sz="2400" b="1" i="1" u="sng" dirty="0">
                <a:solidFill>
                  <a:srgbClr val="002060"/>
                </a:solidFill>
                <a:effectLst/>
                <a:latin typeface="Traditional Arabic" panose="02020603050405020304" pitchFamily="18" charset="-78"/>
                <a:cs typeface="Traditional Arabic" panose="02020603050405020304" pitchFamily="18" charset="-78"/>
              </a:rPr>
              <a:t>6</a:t>
            </a:r>
            <a:r>
              <a:rPr lang="ar-SA" sz="2400" b="1" i="1" u="sng" dirty="0">
                <a:solidFill>
                  <a:srgbClr val="002060"/>
                </a:solidFill>
                <a:effectLst/>
                <a:latin typeface="Traditional Arabic" panose="02020603050405020304" pitchFamily="18" charset="-78"/>
                <a:cs typeface="Traditional Arabic" panose="02020603050405020304" pitchFamily="18" charset="-78"/>
              </a:rPr>
              <a:t>. الشركات الناشئة في البيئة والاستدامة</a:t>
            </a:r>
            <a:r>
              <a:rPr lang="en-US" sz="2400" b="1" i="1" u="sng" dirty="0">
                <a:solidFill>
                  <a:srgbClr val="002060"/>
                </a:solidFill>
                <a:effectLst/>
                <a:latin typeface="Traditional Arabic" panose="02020603050405020304" pitchFamily="18" charset="-78"/>
                <a:cs typeface="Traditional Arabic" panose="02020603050405020304" pitchFamily="18" charset="-78"/>
              </a:rPr>
              <a:t>(</a:t>
            </a:r>
            <a:r>
              <a:rPr lang="fr-FR" sz="2400" b="1" i="1" u="sng" dirty="0" err="1">
                <a:solidFill>
                  <a:srgbClr val="002060"/>
                </a:solidFill>
                <a:effectLst/>
                <a:latin typeface="Traditional Arabic" panose="02020603050405020304" pitchFamily="18" charset="-78"/>
                <a:cs typeface="Traditional Arabic" panose="02020603050405020304" pitchFamily="18" charset="-78"/>
              </a:rPr>
              <a:t>GreenTech</a:t>
            </a:r>
            <a:r>
              <a:rPr lang="fr-FR" sz="2400" b="1" i="1" u="sng" dirty="0">
                <a:solidFill>
                  <a:srgbClr val="002060"/>
                </a:solidFill>
                <a:effectLst/>
                <a:latin typeface="Traditional Arabic" panose="02020603050405020304" pitchFamily="18" charset="-78"/>
                <a:cs typeface="Traditional Arabic" panose="02020603050405020304" pitchFamily="18" charset="-78"/>
              </a:rPr>
              <a:t> &amp; </a:t>
            </a:r>
            <a:r>
              <a:rPr lang="fr-FR" sz="2400" b="1" i="1" u="sng" dirty="0" err="1">
                <a:solidFill>
                  <a:srgbClr val="002060"/>
                </a:solidFill>
                <a:effectLst/>
                <a:latin typeface="Traditional Arabic" panose="02020603050405020304" pitchFamily="18" charset="-78"/>
                <a:cs typeface="Traditional Arabic" panose="02020603050405020304" pitchFamily="18" charset="-78"/>
              </a:rPr>
              <a:t>AgriTech</a:t>
            </a:r>
            <a:r>
              <a:rPr lang="fr-FR" sz="2400" b="1" i="1" u="sng" dirty="0">
                <a:solidFill>
                  <a:srgbClr val="002060"/>
                </a:solidFill>
                <a:effectLst/>
                <a:latin typeface="Traditional Arabic" panose="02020603050405020304" pitchFamily="18" charset="-78"/>
                <a:cs typeface="Traditional Arabic" panose="02020603050405020304" pitchFamily="18" charset="-78"/>
              </a:rPr>
              <a:t> Startups</a:t>
            </a:r>
            <a:r>
              <a:rPr lang="fr-FR" sz="2400" b="1" i="1" u="sng" dirty="0">
                <a:solidFill>
                  <a:srgbClr val="002060"/>
                </a:solidFill>
                <a:latin typeface="Traditional Arabic" panose="02020603050405020304" pitchFamily="18" charset="-78"/>
                <a:cs typeface="Traditional Arabic" panose="02020603050405020304" pitchFamily="18" charset="-78"/>
              </a:rPr>
              <a:t>)</a:t>
            </a:r>
          </a:p>
          <a:p>
            <a:pPr algn="r" rtl="1">
              <a:lnSpc>
                <a:spcPct val="150000"/>
              </a:lnSpc>
            </a:pPr>
            <a:r>
              <a:rPr lang="fr-FR" sz="2400" b="1" dirty="0">
                <a:solidFill>
                  <a:srgbClr val="000000"/>
                </a:solidFill>
                <a:latin typeface="Traditional Arabic" panose="02020603050405020304" pitchFamily="18" charset="-78"/>
                <a:cs typeface="Traditional Arabic" panose="02020603050405020304" pitchFamily="18" charset="-78"/>
              </a:rPr>
              <a:t>:</a:t>
            </a:r>
            <a:r>
              <a:rPr lang="fr-FR" sz="2400" b="1" i="1" u="sng" dirty="0" err="1">
                <a:solidFill>
                  <a:srgbClr val="C00000"/>
                </a:solidFill>
                <a:latin typeface="Traditional Arabic" panose="02020603050405020304" pitchFamily="18" charset="-78"/>
                <a:cs typeface="Traditional Arabic" panose="02020603050405020304" pitchFamily="18" charset="-78"/>
              </a:rPr>
              <a:t>PureWater</a:t>
            </a:r>
            <a:r>
              <a:rPr lang="fr-FR" sz="2400" b="1" i="1" u="sng" dirty="0">
                <a:solidFill>
                  <a:srgbClr val="C00000"/>
                </a:solidFill>
                <a:latin typeface="Traditional Arabic" panose="02020603050405020304" pitchFamily="18" charset="-78"/>
                <a:cs typeface="Traditional Arabic" panose="02020603050405020304" pitchFamily="18" charset="-78"/>
              </a:rPr>
              <a:t> Algeria </a:t>
            </a:r>
            <a:r>
              <a:rPr lang="ar-SA" sz="2400" b="1" dirty="0">
                <a:solidFill>
                  <a:srgbClr val="000000"/>
                </a:solidFill>
                <a:effectLst/>
                <a:latin typeface="Traditional Arabic" panose="02020603050405020304" pitchFamily="18" charset="-78"/>
                <a:cs typeface="Traditional Arabic" panose="02020603050405020304" pitchFamily="18" charset="-78"/>
              </a:rPr>
              <a:t>تعمل على حلول لتنقية المياه. </a:t>
            </a:r>
            <a:endParaRPr lang="en-US" sz="2400" b="1" dirty="0">
              <a:solidFill>
                <a:srgbClr val="000000"/>
              </a:solidFill>
              <a:effectLst/>
              <a:latin typeface="Traditional Arabic" panose="02020603050405020304" pitchFamily="18" charset="-78"/>
              <a:cs typeface="Traditional Arabic" panose="02020603050405020304" pitchFamily="18" charset="-78"/>
            </a:endParaRPr>
          </a:p>
          <a:p>
            <a:pPr algn="r" rtl="1">
              <a:lnSpc>
                <a:spcPct val="150000"/>
              </a:lnSpc>
            </a:pPr>
            <a:r>
              <a:rPr lang="fr-FR" sz="2400" b="1" dirty="0">
                <a:solidFill>
                  <a:srgbClr val="000000"/>
                </a:solidFill>
                <a:latin typeface="Traditional Arabic" panose="02020603050405020304" pitchFamily="18" charset="-78"/>
                <a:cs typeface="Traditional Arabic" panose="02020603050405020304" pitchFamily="18" charset="-78"/>
              </a:rPr>
              <a:t>:</a:t>
            </a:r>
            <a:r>
              <a:rPr lang="fr-FR" sz="2400" b="1" i="1" u="sng" dirty="0" err="1">
                <a:solidFill>
                  <a:srgbClr val="C00000"/>
                </a:solidFill>
                <a:latin typeface="Traditional Arabic" panose="02020603050405020304" pitchFamily="18" charset="-78"/>
                <a:cs typeface="Traditional Arabic" panose="02020603050405020304" pitchFamily="18" charset="-78"/>
              </a:rPr>
              <a:t>AgriEdge</a:t>
            </a:r>
            <a:r>
              <a:rPr lang="fr-FR" sz="2400" b="1" dirty="0">
                <a:solidFill>
                  <a:srgbClr val="000000"/>
                </a:solidFill>
                <a:latin typeface="Traditional Arabic" panose="02020603050405020304" pitchFamily="18" charset="-78"/>
                <a:cs typeface="Traditional Arabic" panose="02020603050405020304" pitchFamily="18" charset="-78"/>
              </a:rPr>
              <a:t> </a:t>
            </a:r>
            <a:r>
              <a:rPr lang="ar-SA" sz="2400" b="1" dirty="0">
                <a:solidFill>
                  <a:srgbClr val="000000"/>
                </a:solidFill>
                <a:effectLst/>
                <a:latin typeface="Traditional Arabic" panose="02020603050405020304" pitchFamily="18" charset="-78"/>
                <a:cs typeface="Traditional Arabic" panose="02020603050405020304" pitchFamily="18" charset="-78"/>
              </a:rPr>
              <a:t>تستخدم التكنولوجيا لتحسين الإنتاج الزراعي.</a:t>
            </a:r>
            <a:br>
              <a:rPr lang="ar-SA" sz="2400" b="1" dirty="0">
                <a:latin typeface="Traditional Arabic" panose="02020603050405020304" pitchFamily="18" charset="-78"/>
                <a:cs typeface="Traditional Arabic" panose="02020603050405020304" pitchFamily="18" charset="-78"/>
              </a:rPr>
            </a:br>
            <a:br>
              <a:rPr lang="ar-SA" sz="2400" b="1" dirty="0">
                <a:latin typeface="Traditional Arabic" panose="02020603050405020304" pitchFamily="18" charset="-78"/>
                <a:cs typeface="Traditional Arabic" panose="02020603050405020304" pitchFamily="18" charset="-78"/>
              </a:rPr>
            </a:br>
            <a:endParaRPr lang="fr-FR" sz="2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276258518"/>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D8D6A517-22C6-04B6-B282-A953DF4FF0CC}"/>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F161CD8B-C645-BE7F-A89E-D7D7F2BA5984}"/>
              </a:ext>
            </a:extLst>
          </p:cNvPr>
          <p:cNvSpPr/>
          <p:nvPr/>
        </p:nvSpPr>
        <p:spPr>
          <a:xfrm>
            <a:off x="1741796" y="222157"/>
            <a:ext cx="8708408"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الثالث: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الفرق بين المؤسسات الناشئة والمؤسسات الصغيرة والمتوسطة</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graphicFrame>
        <p:nvGraphicFramePr>
          <p:cNvPr id="2" name="Tableau 9">
            <a:extLst>
              <a:ext uri="{FF2B5EF4-FFF2-40B4-BE49-F238E27FC236}">
                <a16:creationId xmlns:a16="http://schemas.microsoft.com/office/drawing/2014/main" id="{7A12CF21-B701-6967-3ED7-AF5D4BF47B26}"/>
              </a:ext>
            </a:extLst>
          </p:cNvPr>
          <p:cNvGraphicFramePr>
            <a:graphicFrameLocks noGrp="1"/>
          </p:cNvGraphicFramePr>
          <p:nvPr>
            <p:extLst>
              <p:ext uri="{D42A27DB-BD31-4B8C-83A1-F6EECF244321}">
                <p14:modId xmlns:p14="http://schemas.microsoft.com/office/powerpoint/2010/main" val="3783333492"/>
              </p:ext>
            </p:extLst>
          </p:nvPr>
        </p:nvGraphicFramePr>
        <p:xfrm>
          <a:off x="501445" y="1209369"/>
          <a:ext cx="11430000" cy="5250426"/>
        </p:xfrm>
        <a:graphic>
          <a:graphicData uri="http://schemas.openxmlformats.org/drawingml/2006/table">
            <a:tbl>
              <a:tblPr firstRow="1" bandRow="1">
                <a:tableStyleId>{BC89EF96-8CEA-46FF-86C4-4CE0E7609802}</a:tableStyleId>
              </a:tblPr>
              <a:tblGrid>
                <a:gridCol w="4454013">
                  <a:extLst>
                    <a:ext uri="{9D8B030D-6E8A-4147-A177-3AD203B41FA5}">
                      <a16:colId xmlns:a16="http://schemas.microsoft.com/office/drawing/2014/main" val="3819525457"/>
                    </a:ext>
                  </a:extLst>
                </a:gridCol>
                <a:gridCol w="3554361">
                  <a:extLst>
                    <a:ext uri="{9D8B030D-6E8A-4147-A177-3AD203B41FA5}">
                      <a16:colId xmlns:a16="http://schemas.microsoft.com/office/drawing/2014/main" val="3036896675"/>
                    </a:ext>
                  </a:extLst>
                </a:gridCol>
                <a:gridCol w="3421626">
                  <a:extLst>
                    <a:ext uri="{9D8B030D-6E8A-4147-A177-3AD203B41FA5}">
                      <a16:colId xmlns:a16="http://schemas.microsoft.com/office/drawing/2014/main" val="174444419"/>
                    </a:ext>
                  </a:extLst>
                </a:gridCol>
              </a:tblGrid>
              <a:tr h="1296103">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ar-DZ" sz="4000" b="1" dirty="0">
                          <a:solidFill>
                            <a:schemeClr val="accent1">
                              <a:lumMod val="50000"/>
                            </a:schemeClr>
                          </a:solidFill>
                          <a:latin typeface="Traditional Arabic" panose="02020603050405020304" pitchFamily="18" charset="-78"/>
                          <a:cs typeface="Traditional Arabic" panose="02020603050405020304" pitchFamily="18" charset="-78"/>
                        </a:rPr>
                        <a:t>المؤسسات الصغيرة </a:t>
                      </a:r>
                      <a:r>
                        <a:rPr lang="ar-SA" sz="4000" b="1" dirty="0">
                          <a:solidFill>
                            <a:schemeClr val="accent1">
                              <a:lumMod val="50000"/>
                            </a:schemeClr>
                          </a:solidFill>
                          <a:latin typeface="Traditional Arabic" panose="02020603050405020304" pitchFamily="18" charset="-78"/>
                          <a:cs typeface="Traditional Arabic" panose="02020603050405020304" pitchFamily="18" charset="-78"/>
                        </a:rPr>
                        <a:t>والمتوسطة</a:t>
                      </a:r>
                      <a:endParaRPr lang="fr-FR" sz="4000" b="1" dirty="0">
                        <a:solidFill>
                          <a:schemeClr val="accent1">
                            <a:lumMod val="50000"/>
                          </a:schemeClr>
                        </a:solidFill>
                        <a:latin typeface="Traditional Arabic" panose="02020603050405020304" pitchFamily="18" charset="-78"/>
                        <a:cs typeface="Traditional Arabic" panose="02020603050405020304" pitchFamily="18" charset="-78"/>
                      </a:endParaRPr>
                    </a:p>
                  </a:txBody>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ar-DZ" sz="4000" b="1" dirty="0">
                          <a:solidFill>
                            <a:schemeClr val="accent1">
                              <a:lumMod val="50000"/>
                            </a:schemeClr>
                          </a:solidFill>
                          <a:latin typeface="Traditional Arabic" panose="02020603050405020304" pitchFamily="18" charset="-78"/>
                          <a:cs typeface="Traditional Arabic" panose="02020603050405020304" pitchFamily="18" charset="-78"/>
                        </a:rPr>
                        <a:t>المؤسسات الناشئة </a:t>
                      </a:r>
                      <a:endParaRPr lang="fr-FR" sz="4000" b="1" dirty="0">
                        <a:solidFill>
                          <a:schemeClr val="accent1">
                            <a:lumMod val="50000"/>
                          </a:schemeClr>
                        </a:solidFill>
                        <a:latin typeface="Traditional Arabic" panose="02020603050405020304" pitchFamily="18" charset="-78"/>
                        <a:cs typeface="Traditional Arabic" panose="02020603050405020304" pitchFamily="18" charset="-78"/>
                      </a:endParaRPr>
                    </a:p>
                  </a:txBody>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endParaRPr lang="fr-FR" sz="4000" b="1" dirty="0">
                        <a:latin typeface="Traditional Arabic" panose="02020603050405020304" pitchFamily="18" charset="-78"/>
                        <a:cs typeface="Traditional Arabic" panose="02020603050405020304" pitchFamily="18" charset="-78"/>
                      </a:endParaRPr>
                    </a:p>
                  </a:txBody>
                  <a:tcPr/>
                </a:tc>
                <a:extLst>
                  <a:ext uri="{0D108BD9-81ED-4DB2-BD59-A6C34878D82A}">
                    <a16:rowId xmlns:a16="http://schemas.microsoft.com/office/drawing/2014/main" val="2177079507"/>
                  </a:ext>
                </a:extLst>
              </a:tr>
              <a:tr h="133313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ar-DZ" sz="2800" b="1" dirty="0">
                          <a:latin typeface="Traditional Arabic" panose="02020603050405020304" pitchFamily="18" charset="-78"/>
                          <a:cs typeface="Traditional Arabic" panose="02020603050405020304" pitchFamily="18" charset="-78"/>
                        </a:rPr>
                        <a:t>يتوافق بما يتماشى مع السوق المحلية </a:t>
                      </a:r>
                      <a:endParaRPr lang="fr-FR" sz="2800" b="1" dirty="0">
                        <a:latin typeface="Traditional Arabic" panose="02020603050405020304" pitchFamily="18" charset="-78"/>
                        <a:cs typeface="Traditional Arabic" panose="02020603050405020304" pitchFamily="18" charset="-78"/>
                      </a:endParaRPr>
                    </a:p>
                    <a:p>
                      <a:pPr algn="r"/>
                      <a:r>
                        <a:rPr lang="ar-DZ" sz="2800" b="1" dirty="0">
                          <a:latin typeface="Traditional Arabic" panose="02020603050405020304" pitchFamily="18" charset="-78"/>
                          <a:cs typeface="Traditional Arabic" panose="02020603050405020304" pitchFamily="18" charset="-78"/>
                        </a:rPr>
                        <a:t>لا تقدم أفكارا إبداعية </a:t>
                      </a:r>
                      <a:endParaRPr lang="fr-FR" sz="2800" b="1" dirty="0">
                        <a:latin typeface="Traditional Arabic" panose="02020603050405020304" pitchFamily="18" charset="-78"/>
                        <a:cs typeface="Traditional Arabic" panose="02020603050405020304" pitchFamily="18" charset="-78"/>
                      </a:endParaRPr>
                    </a:p>
                  </a:txBody>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ar-DZ" sz="2800" b="1" dirty="0">
                          <a:latin typeface="Traditional Arabic" panose="02020603050405020304" pitchFamily="18" charset="-78"/>
                          <a:cs typeface="Traditional Arabic" panose="02020603050405020304" pitchFamily="18" charset="-78"/>
                        </a:rPr>
                        <a:t>تقدم أفكارا إبداعية </a:t>
                      </a:r>
                      <a:endParaRPr lang="fr-FR" sz="2800" b="1" dirty="0">
                        <a:latin typeface="Traditional Arabic" panose="02020603050405020304" pitchFamily="18" charset="-78"/>
                        <a:cs typeface="Traditional Arabic" panose="02020603050405020304" pitchFamily="18" charset="-78"/>
                      </a:endParaRPr>
                    </a:p>
                  </a:txBody>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ar-DZ" sz="2800" b="1" u="sng" dirty="0">
                          <a:solidFill>
                            <a:srgbClr val="002060"/>
                          </a:solidFill>
                          <a:latin typeface="Traditional Arabic" panose="02020603050405020304" pitchFamily="18" charset="-78"/>
                          <a:cs typeface="Traditional Arabic" panose="02020603050405020304" pitchFamily="18" charset="-78"/>
                        </a:rPr>
                        <a:t>الهدف من التأسيس أو الطبيعة الإبداعية </a:t>
                      </a:r>
                      <a:endParaRPr lang="fr-FR" sz="2800" b="1" u="sng" dirty="0">
                        <a:solidFill>
                          <a:srgbClr val="002060"/>
                        </a:solidFill>
                        <a:latin typeface="Traditional Arabic" panose="02020603050405020304" pitchFamily="18" charset="-78"/>
                        <a:cs typeface="Traditional Arabic" panose="02020603050405020304" pitchFamily="18" charset="-78"/>
                      </a:endParaRPr>
                    </a:p>
                  </a:txBody>
                  <a:tcPr anchor="ctr"/>
                </a:tc>
                <a:extLst>
                  <a:ext uri="{0D108BD9-81ED-4DB2-BD59-A6C34878D82A}">
                    <a16:rowId xmlns:a16="http://schemas.microsoft.com/office/drawing/2014/main" val="2963395538"/>
                  </a:ext>
                </a:extLst>
              </a:tr>
              <a:tr h="128805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ar-DZ" sz="2800" b="1" dirty="0">
                          <a:latin typeface="Traditional Arabic" panose="02020603050405020304" pitchFamily="18" charset="-78"/>
                          <a:cs typeface="Traditional Arabic" panose="02020603050405020304" pitchFamily="18" charset="-78"/>
                        </a:rPr>
                        <a:t>تنشط في أسواق محددة و مستقرة </a:t>
                      </a:r>
                      <a:endParaRPr lang="fr-FR" sz="2800" b="1" dirty="0">
                        <a:latin typeface="Traditional Arabic" panose="02020603050405020304" pitchFamily="18" charset="-78"/>
                        <a:cs typeface="Traditional Arabic" panose="02020603050405020304" pitchFamily="18" charset="-78"/>
                      </a:endParaRPr>
                    </a:p>
                  </a:txBody>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ar-DZ" sz="2800" b="1" dirty="0">
                          <a:latin typeface="Traditional Arabic" panose="02020603050405020304" pitchFamily="18" charset="-78"/>
                          <a:cs typeface="Traditional Arabic" panose="02020603050405020304" pitchFamily="18" charset="-78"/>
                        </a:rPr>
                        <a:t>تستهدف أسواق أكبر و اوسع</a:t>
                      </a:r>
                      <a:endParaRPr lang="fr-FR" sz="2800" b="1" dirty="0">
                        <a:latin typeface="Traditional Arabic" panose="02020603050405020304" pitchFamily="18" charset="-78"/>
                        <a:cs typeface="Traditional Arabic" panose="02020603050405020304" pitchFamily="18" charset="-78"/>
                      </a:endParaRPr>
                    </a:p>
                  </a:txBody>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ar-DZ" sz="2800" b="1" u="sng" dirty="0">
                          <a:latin typeface="Traditional Arabic" panose="02020603050405020304" pitchFamily="18" charset="-78"/>
                          <a:cs typeface="Traditional Arabic" panose="02020603050405020304" pitchFamily="18" charset="-78"/>
                        </a:rPr>
                        <a:t> </a:t>
                      </a:r>
                      <a:r>
                        <a:rPr lang="ar-DZ" sz="2800" b="1" u="sng" dirty="0">
                          <a:solidFill>
                            <a:srgbClr val="002060"/>
                          </a:solidFill>
                          <a:latin typeface="Traditional Arabic" panose="02020603050405020304" pitchFamily="18" charset="-78"/>
                          <a:cs typeface="Traditional Arabic" panose="02020603050405020304" pitchFamily="18" charset="-78"/>
                        </a:rPr>
                        <a:t>الاسوق </a:t>
                      </a:r>
                      <a:r>
                        <a:rPr lang="ar-DZ" sz="2800" b="1" u="sng" dirty="0">
                          <a:latin typeface="Traditional Arabic" panose="02020603050405020304" pitchFamily="18" charset="-78"/>
                          <a:cs typeface="Traditional Arabic" panose="02020603050405020304" pitchFamily="18" charset="-78"/>
                        </a:rPr>
                        <a:t> </a:t>
                      </a:r>
                      <a:endParaRPr lang="fr-FR" sz="2800" b="1" u="sng" dirty="0">
                        <a:latin typeface="Traditional Arabic" panose="02020603050405020304" pitchFamily="18" charset="-78"/>
                        <a:cs typeface="Traditional Arabic" panose="02020603050405020304" pitchFamily="18" charset="-78"/>
                      </a:endParaRPr>
                    </a:p>
                  </a:txBody>
                  <a:tcPr anchor="ctr"/>
                </a:tc>
                <a:extLst>
                  <a:ext uri="{0D108BD9-81ED-4DB2-BD59-A6C34878D82A}">
                    <a16:rowId xmlns:a16="http://schemas.microsoft.com/office/drawing/2014/main" val="2530854365"/>
                  </a:ext>
                </a:extLst>
              </a:tr>
              <a:tr h="133313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ar-DZ" sz="2800" b="1" dirty="0">
                          <a:latin typeface="Traditional Arabic" panose="02020603050405020304" pitchFamily="18" charset="-78"/>
                          <a:cs typeface="Traditional Arabic" panose="02020603050405020304" pitchFamily="18" charset="-78"/>
                        </a:rPr>
                        <a:t>عوائدها قليلة حفاظا على راس مالها و عدم رغبتها بالمخاطرة به </a:t>
                      </a:r>
                      <a:endParaRPr lang="fr-FR" sz="2800" b="1" dirty="0">
                        <a:latin typeface="Traditional Arabic" panose="02020603050405020304" pitchFamily="18" charset="-78"/>
                        <a:cs typeface="Traditional Arabic" panose="02020603050405020304" pitchFamily="18" charset="-78"/>
                      </a:endParaRPr>
                    </a:p>
                  </a:txBody>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ar-DZ" sz="2800" b="1" dirty="0">
                          <a:latin typeface="Traditional Arabic" panose="02020603050405020304" pitchFamily="18" charset="-78"/>
                          <a:cs typeface="Traditional Arabic" panose="02020603050405020304" pitchFamily="18" charset="-78"/>
                        </a:rPr>
                        <a:t>تتميز بعوائد ربحية ضخمة متوافقة مع المخاطر التي تتحملها  </a:t>
                      </a:r>
                      <a:endParaRPr lang="fr-FR" sz="2800" b="1" dirty="0">
                        <a:latin typeface="Traditional Arabic" panose="02020603050405020304" pitchFamily="18" charset="-78"/>
                        <a:cs typeface="Traditional Arabic" panose="02020603050405020304" pitchFamily="18" charset="-78"/>
                      </a:endParaRPr>
                    </a:p>
                  </a:txBody>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ar-DZ" sz="2800" b="1" u="sng" dirty="0">
                          <a:solidFill>
                            <a:srgbClr val="002060"/>
                          </a:solidFill>
                          <a:latin typeface="Traditional Arabic" panose="02020603050405020304" pitchFamily="18" charset="-78"/>
                          <a:cs typeface="Traditional Arabic" panose="02020603050405020304" pitchFamily="18" charset="-78"/>
                        </a:rPr>
                        <a:t>من حيث العوائد</a:t>
                      </a:r>
                      <a:endParaRPr lang="fr-FR" sz="2800" b="1" u="sng" dirty="0">
                        <a:solidFill>
                          <a:srgbClr val="002060"/>
                        </a:solidFill>
                        <a:latin typeface="Traditional Arabic" panose="02020603050405020304" pitchFamily="18" charset="-78"/>
                        <a:cs typeface="Traditional Arabic" panose="02020603050405020304" pitchFamily="18" charset="-78"/>
                      </a:endParaRPr>
                    </a:p>
                  </a:txBody>
                  <a:tcPr anchor="ctr"/>
                </a:tc>
                <a:extLst>
                  <a:ext uri="{0D108BD9-81ED-4DB2-BD59-A6C34878D82A}">
                    <a16:rowId xmlns:a16="http://schemas.microsoft.com/office/drawing/2014/main" val="3324322983"/>
                  </a:ext>
                </a:extLst>
              </a:tr>
            </a:tbl>
          </a:graphicData>
        </a:graphic>
      </p:graphicFrame>
    </p:spTree>
    <p:extLst>
      <p:ext uri="{BB962C8B-B14F-4D97-AF65-F5344CB8AC3E}">
        <p14:creationId xmlns:p14="http://schemas.microsoft.com/office/powerpoint/2010/main" val="3498552371"/>
      </p:ext>
    </p:extLst>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a:extLst>
            <a:ext uri="{FF2B5EF4-FFF2-40B4-BE49-F238E27FC236}">
              <a16:creationId xmlns:a16="http://schemas.microsoft.com/office/drawing/2014/main" id="{62D2D58E-A564-AA25-3294-3C44B6799DA5}"/>
            </a:ext>
          </a:extLst>
        </p:cNvPr>
        <p:cNvGrpSpPr/>
        <p:nvPr/>
      </p:nvGrpSpPr>
      <p:grpSpPr>
        <a:xfrm>
          <a:off x="0" y="0"/>
          <a:ext cx="0" cy="0"/>
          <a:chOff x="0" y="0"/>
          <a:chExt cx="0" cy="0"/>
        </a:xfrm>
      </p:grpSpPr>
      <p:sp>
        <p:nvSpPr>
          <p:cNvPr id="4" name="Rectangle : coins arrondis 4">
            <a:extLst>
              <a:ext uri="{FF2B5EF4-FFF2-40B4-BE49-F238E27FC236}">
                <a16:creationId xmlns:a16="http://schemas.microsoft.com/office/drawing/2014/main" id="{AD18B7F7-AA21-D5C8-0504-AEF1B7CF0F23}"/>
              </a:ext>
            </a:extLst>
          </p:cNvPr>
          <p:cNvSpPr/>
          <p:nvPr/>
        </p:nvSpPr>
        <p:spPr>
          <a:xfrm>
            <a:off x="1741796" y="44374"/>
            <a:ext cx="8708408" cy="682389"/>
          </a:xfrm>
          <a:prstGeom prst="roundRect">
            <a:avLst>
              <a:gd name="adj" fmla="val 2000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SA" sz="3200" b="1" i="0" u="sng"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المطلب الثالث: </a:t>
            </a:r>
            <a:r>
              <a:rPr kumimoji="0" lang="ar-SA"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rPr>
              <a:t>الفرق بين المؤسسات الناشئة والمؤسسات الصغيرة والمتوسطة</a:t>
            </a:r>
            <a:endParaRPr kumimoji="0" lang="x-none" sz="3200" b="1" i="0" u="none" strike="noStrike" kern="1200" cap="none" spc="0" normalizeH="0" baseline="0" noProof="0" dirty="0">
              <a:ln>
                <a:noFill/>
              </a:ln>
              <a:solidFill>
                <a:srgbClr val="4472C4">
                  <a:lumMod val="50000"/>
                </a:srgbClr>
              </a:solidFill>
              <a:effectLst/>
              <a:uLnTx/>
              <a:uFillTx/>
              <a:latin typeface="Traditional Arabic" panose="02020603050405020304" pitchFamily="18" charset="-78"/>
              <a:ea typeface="+mn-ea"/>
              <a:cs typeface="Traditional Arabic" panose="02020603050405020304" pitchFamily="18" charset="-78"/>
            </a:endParaRPr>
          </a:p>
        </p:txBody>
      </p:sp>
      <p:graphicFrame>
        <p:nvGraphicFramePr>
          <p:cNvPr id="3" name="Tableau 4">
            <a:extLst>
              <a:ext uri="{FF2B5EF4-FFF2-40B4-BE49-F238E27FC236}">
                <a16:creationId xmlns:a16="http://schemas.microsoft.com/office/drawing/2014/main" id="{01D73FC2-BC4E-B6B2-0311-BD8A79824E23}"/>
              </a:ext>
            </a:extLst>
          </p:cNvPr>
          <p:cNvGraphicFramePr>
            <a:graphicFrameLocks noGrp="1"/>
          </p:cNvGraphicFramePr>
          <p:nvPr>
            <p:extLst>
              <p:ext uri="{D42A27DB-BD31-4B8C-83A1-F6EECF244321}">
                <p14:modId xmlns:p14="http://schemas.microsoft.com/office/powerpoint/2010/main" val="1807028637"/>
              </p:ext>
            </p:extLst>
          </p:nvPr>
        </p:nvGraphicFramePr>
        <p:xfrm>
          <a:off x="412955" y="983314"/>
          <a:ext cx="11503741" cy="5470720"/>
        </p:xfrm>
        <a:graphic>
          <a:graphicData uri="http://schemas.openxmlformats.org/drawingml/2006/table">
            <a:tbl>
              <a:tblPr firstRow="1" bandRow="1">
                <a:tableStyleId>{BC89EF96-8CEA-46FF-86C4-4CE0E7609802}</a:tableStyleId>
              </a:tblPr>
              <a:tblGrid>
                <a:gridCol w="3834580">
                  <a:extLst>
                    <a:ext uri="{9D8B030D-6E8A-4147-A177-3AD203B41FA5}">
                      <a16:colId xmlns:a16="http://schemas.microsoft.com/office/drawing/2014/main" val="3966958964"/>
                    </a:ext>
                  </a:extLst>
                </a:gridCol>
                <a:gridCol w="4556727">
                  <a:extLst>
                    <a:ext uri="{9D8B030D-6E8A-4147-A177-3AD203B41FA5}">
                      <a16:colId xmlns:a16="http://schemas.microsoft.com/office/drawing/2014/main" val="1284792128"/>
                    </a:ext>
                  </a:extLst>
                </a:gridCol>
                <a:gridCol w="3112434">
                  <a:extLst>
                    <a:ext uri="{9D8B030D-6E8A-4147-A177-3AD203B41FA5}">
                      <a16:colId xmlns:a16="http://schemas.microsoft.com/office/drawing/2014/main" val="151643771"/>
                    </a:ext>
                  </a:extLst>
                </a:gridCol>
              </a:tblGrid>
              <a:tr h="2234815">
                <a:tc>
                  <a:txBody>
                    <a:bodyPr/>
                    <a:lstStyle/>
                    <a:p>
                      <a:pPr algn="r"/>
                      <a:r>
                        <a:rPr lang="ar-DZ" sz="2800" b="1" dirty="0">
                          <a:solidFill>
                            <a:schemeClr val="tx1"/>
                          </a:solidFill>
                          <a:latin typeface="Traditional Arabic" panose="02020603050405020304" pitchFamily="18" charset="-78"/>
                          <a:cs typeface="Traditional Arabic" panose="02020603050405020304" pitchFamily="18" charset="-78"/>
                        </a:rPr>
                        <a:t>تعتمد على المدخرات الشخصية أو قروض الأعمال الصغيرة أو المنح لبدء عملياتها و الحفاظ عليها </a:t>
                      </a:r>
                      <a:endParaRPr lang="fr-FR" sz="2800" b="1" dirty="0">
                        <a:solidFill>
                          <a:schemeClr val="tx1"/>
                        </a:solidFill>
                        <a:latin typeface="Traditional Arabic" panose="02020603050405020304" pitchFamily="18" charset="-78"/>
                        <a:cs typeface="Traditional Arabic" panose="02020603050405020304" pitchFamily="18" charset="-78"/>
                      </a:endParaRPr>
                    </a:p>
                  </a:txBody>
                  <a:tcPr/>
                </a:tc>
                <a:tc>
                  <a:txBody>
                    <a:bodyPr/>
                    <a:lstStyle/>
                    <a:p>
                      <a:pPr algn="r"/>
                      <a:r>
                        <a:rPr lang="ar-DZ" sz="2800" b="1" dirty="0">
                          <a:solidFill>
                            <a:schemeClr val="tx1"/>
                          </a:solidFill>
                          <a:latin typeface="Traditional Arabic" panose="02020603050405020304" pitchFamily="18" charset="-78"/>
                          <a:cs typeface="Traditional Arabic" panose="02020603050405020304" pitchFamily="18" charset="-78"/>
                        </a:rPr>
                        <a:t>تتطلب تمويلا كبيرا لتغذية خطط النمو و جهود البحث و التطوير</a:t>
                      </a:r>
                    </a:p>
                    <a:p>
                      <a:pPr algn="r"/>
                      <a:r>
                        <a:rPr lang="ar-DZ" sz="2800" b="1" dirty="0">
                          <a:solidFill>
                            <a:schemeClr val="tx1"/>
                          </a:solidFill>
                          <a:latin typeface="Traditional Arabic" panose="02020603050405020304" pitchFamily="18" charset="-78"/>
                          <a:cs typeface="Traditional Arabic" panose="02020603050405020304" pitchFamily="18" charset="-78"/>
                        </a:rPr>
                        <a:t>"تبحث عن استثمارات خارجية من أصحاب راس المال الاستثماري او المستثمرين الملاك أو من خلال حملات التمويل الجماعي "</a:t>
                      </a:r>
                      <a:endParaRPr lang="fr-FR" sz="2800" b="1" dirty="0">
                        <a:solidFill>
                          <a:schemeClr val="tx1"/>
                        </a:solidFill>
                        <a:latin typeface="Traditional Arabic" panose="02020603050405020304" pitchFamily="18" charset="-78"/>
                        <a:cs typeface="Traditional Arabic" panose="02020603050405020304" pitchFamily="18" charset="-78"/>
                      </a:endParaRPr>
                    </a:p>
                  </a:txBody>
                  <a:tcPr/>
                </a:tc>
                <a:tc>
                  <a:txBody>
                    <a:bodyPr/>
                    <a:lstStyle/>
                    <a:p>
                      <a:pPr algn="ctr"/>
                      <a:r>
                        <a:rPr lang="ar-DZ" sz="2800" b="1" u="sng" dirty="0">
                          <a:solidFill>
                            <a:srgbClr val="002060"/>
                          </a:solidFill>
                          <a:latin typeface="Traditional Arabic" panose="02020603050405020304" pitchFamily="18" charset="-78"/>
                          <a:cs typeface="Traditional Arabic" panose="02020603050405020304" pitchFamily="18" charset="-78"/>
                        </a:rPr>
                        <a:t>التمويل </a:t>
                      </a:r>
                      <a:endParaRPr lang="fr-FR" sz="2800" b="1" u="sng" dirty="0">
                        <a:solidFill>
                          <a:srgbClr val="002060"/>
                        </a:solidFill>
                        <a:latin typeface="Traditional Arabic" panose="02020603050405020304" pitchFamily="18" charset="-78"/>
                        <a:cs typeface="Traditional Arabic" panose="02020603050405020304" pitchFamily="18" charset="-78"/>
                      </a:endParaRPr>
                    </a:p>
                  </a:txBody>
                  <a:tcPr anchor="ctr"/>
                </a:tc>
                <a:extLst>
                  <a:ext uri="{0D108BD9-81ED-4DB2-BD59-A6C34878D82A}">
                    <a16:rowId xmlns:a16="http://schemas.microsoft.com/office/drawing/2014/main" val="1964638972"/>
                  </a:ext>
                </a:extLst>
              </a:tr>
              <a:tr h="1410718">
                <a:tc>
                  <a:txBody>
                    <a:bodyPr/>
                    <a:lstStyle/>
                    <a:p>
                      <a:pPr algn="r"/>
                      <a:r>
                        <a:rPr lang="ar-DZ" sz="2800" b="1" dirty="0">
                          <a:latin typeface="Traditional Arabic" panose="02020603050405020304" pitchFamily="18" charset="-78"/>
                          <a:cs typeface="Traditional Arabic" panose="02020603050405020304" pitchFamily="18" charset="-78"/>
                        </a:rPr>
                        <a:t>لا تتمحور حول الابتكار غالبا ما تقدم سلعا أو خدمات اثبت نجاحها في السوق </a:t>
                      </a:r>
                      <a:endParaRPr lang="fr-FR" sz="2800" b="1" dirty="0">
                        <a:latin typeface="Traditional Arabic" panose="02020603050405020304" pitchFamily="18" charset="-78"/>
                        <a:cs typeface="Traditional Arabic" panose="02020603050405020304" pitchFamily="18" charset="-78"/>
                      </a:endParaRPr>
                    </a:p>
                  </a:txBody>
                  <a:tcPr/>
                </a:tc>
                <a:tc>
                  <a:txBody>
                    <a:bodyPr/>
                    <a:lstStyle/>
                    <a:p>
                      <a:pPr algn="r"/>
                      <a:r>
                        <a:rPr lang="ar-DZ" sz="2800" b="1" dirty="0">
                          <a:latin typeface="Traditional Arabic" panose="02020603050405020304" pitchFamily="18" charset="-78"/>
                          <a:cs typeface="Traditional Arabic" panose="02020603050405020304" pitchFamily="18" charset="-78"/>
                        </a:rPr>
                        <a:t>تتميز بتركيزها على الابتكار تسعى جاهدة لتطوير منتجات أو خدمات أو نماذج جديدة تقدم عروض قيمة فريدة للعملاء</a:t>
                      </a:r>
                      <a:endParaRPr lang="fr-FR" sz="2800" b="1" dirty="0">
                        <a:latin typeface="Traditional Arabic" panose="02020603050405020304" pitchFamily="18" charset="-78"/>
                        <a:cs typeface="Traditional Arabic" panose="02020603050405020304" pitchFamily="18" charset="-78"/>
                      </a:endParaRPr>
                    </a:p>
                  </a:txBody>
                  <a:tcPr/>
                </a:tc>
                <a:tc>
                  <a:txBody>
                    <a:bodyPr/>
                    <a:lstStyle/>
                    <a:p>
                      <a:pPr algn="ctr"/>
                      <a:r>
                        <a:rPr lang="ar-DZ" sz="2800" b="1" u="sng" dirty="0">
                          <a:solidFill>
                            <a:srgbClr val="002060"/>
                          </a:solidFill>
                          <a:latin typeface="Traditional Arabic" panose="02020603050405020304" pitchFamily="18" charset="-78"/>
                          <a:cs typeface="Traditional Arabic" panose="02020603050405020304" pitchFamily="18" charset="-78"/>
                        </a:rPr>
                        <a:t>الابتكار</a:t>
                      </a:r>
                      <a:endParaRPr lang="fr-FR" sz="2800" b="1" u="sng" dirty="0">
                        <a:solidFill>
                          <a:srgbClr val="002060"/>
                        </a:solidFill>
                        <a:latin typeface="Traditional Arabic" panose="02020603050405020304" pitchFamily="18" charset="-78"/>
                        <a:cs typeface="Traditional Arabic" panose="02020603050405020304" pitchFamily="18" charset="-78"/>
                      </a:endParaRPr>
                    </a:p>
                  </a:txBody>
                  <a:tcPr anchor="ctr"/>
                </a:tc>
                <a:extLst>
                  <a:ext uri="{0D108BD9-81ED-4DB2-BD59-A6C34878D82A}">
                    <a16:rowId xmlns:a16="http://schemas.microsoft.com/office/drawing/2014/main" val="686588672"/>
                  </a:ext>
                </a:extLst>
              </a:tr>
              <a:tr h="1825187">
                <a:tc>
                  <a:txBody>
                    <a:bodyPr/>
                    <a:lstStyle/>
                    <a:p>
                      <a:pPr algn="r"/>
                      <a:r>
                        <a:rPr lang="ar-DZ" sz="2800" b="1" dirty="0">
                          <a:latin typeface="Traditional Arabic" panose="02020603050405020304" pitchFamily="18" charset="-78"/>
                          <a:cs typeface="Traditional Arabic" panose="02020603050405020304" pitchFamily="18" charset="-78"/>
                        </a:rPr>
                        <a:t>تميل الى ان تكون لديها مخاطر أقل لأنها غالبا ما تلبي سوقا محليا معينا و توفر السلع و الخدمات مع طلب ثابت كما أن لديها قاعدة عملاء ثابتة </a:t>
                      </a:r>
                      <a:endParaRPr lang="fr-FR" sz="2800" b="1" dirty="0">
                        <a:latin typeface="Traditional Arabic" panose="02020603050405020304" pitchFamily="18" charset="-78"/>
                        <a:cs typeface="Traditional Arabic" panose="02020603050405020304" pitchFamily="18" charset="-78"/>
                      </a:endParaRPr>
                    </a:p>
                  </a:txBody>
                  <a:tcPr/>
                </a:tc>
                <a:tc>
                  <a:txBody>
                    <a:bodyPr/>
                    <a:lstStyle/>
                    <a:p>
                      <a:pPr algn="r"/>
                      <a:r>
                        <a:rPr lang="ar-DZ" sz="2800" b="1" dirty="0">
                          <a:latin typeface="Traditional Arabic" panose="02020603050405020304" pitchFamily="18" charset="-78"/>
                          <a:cs typeface="Traditional Arabic" panose="02020603050405020304" pitchFamily="18" charset="-78"/>
                        </a:rPr>
                        <a:t>ترتبط بمخاطر أعلى بسبب طبيعتها المبتكرة و عدم اليقين في النجاح في السوق و المنافسة المحتملة </a:t>
                      </a:r>
                      <a:endParaRPr lang="fr-FR" sz="2800" b="1" dirty="0">
                        <a:latin typeface="Traditional Arabic" panose="02020603050405020304" pitchFamily="18" charset="-78"/>
                        <a:cs typeface="Traditional Arabic" panose="02020603050405020304" pitchFamily="18" charset="-78"/>
                      </a:endParaRPr>
                    </a:p>
                  </a:txBody>
                  <a:tcPr/>
                </a:tc>
                <a:tc>
                  <a:txBody>
                    <a:bodyPr/>
                    <a:lstStyle/>
                    <a:p>
                      <a:pPr algn="ctr"/>
                      <a:r>
                        <a:rPr lang="ar-DZ" sz="2800" b="1" u="sng" dirty="0">
                          <a:solidFill>
                            <a:srgbClr val="002060"/>
                          </a:solidFill>
                          <a:latin typeface="Traditional Arabic" panose="02020603050405020304" pitchFamily="18" charset="-78"/>
                          <a:cs typeface="Traditional Arabic" panose="02020603050405020304" pitchFamily="18" charset="-78"/>
                        </a:rPr>
                        <a:t>المخاطر </a:t>
                      </a:r>
                      <a:endParaRPr lang="fr-FR" sz="2800" b="1" u="sng" dirty="0">
                        <a:solidFill>
                          <a:srgbClr val="002060"/>
                        </a:solidFill>
                        <a:latin typeface="Traditional Arabic" panose="02020603050405020304" pitchFamily="18" charset="-78"/>
                        <a:cs typeface="Traditional Arabic" panose="02020603050405020304" pitchFamily="18" charset="-78"/>
                      </a:endParaRPr>
                    </a:p>
                  </a:txBody>
                  <a:tcPr anchor="ctr"/>
                </a:tc>
                <a:extLst>
                  <a:ext uri="{0D108BD9-81ED-4DB2-BD59-A6C34878D82A}">
                    <a16:rowId xmlns:a16="http://schemas.microsoft.com/office/drawing/2014/main" val="2744799851"/>
                  </a:ext>
                </a:extLst>
              </a:tr>
            </a:tbl>
          </a:graphicData>
        </a:graphic>
      </p:graphicFrame>
    </p:spTree>
    <p:extLst>
      <p:ext uri="{BB962C8B-B14F-4D97-AF65-F5344CB8AC3E}">
        <p14:creationId xmlns:p14="http://schemas.microsoft.com/office/powerpoint/2010/main" val="1099118467"/>
      </p:ext>
    </p:extLst>
  </p:cSld>
  <p:clrMapOvr>
    <a:masterClrMapping/>
  </p:clrMapOvr>
  <p:transition spd="slow">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62F927-8736-E110-60EB-642186125A98}"/>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1CBA9B1-B39F-35BE-40DC-AEB1E7BED056}"/>
              </a:ext>
            </a:extLst>
          </p:cNvPr>
          <p:cNvSpPr>
            <a:spLocks noGrp="1"/>
          </p:cNvSpPr>
          <p:nvPr>
            <p:ph idx="1"/>
          </p:nvPr>
        </p:nvSpPr>
        <p:spPr>
          <a:xfrm>
            <a:off x="1" y="933992"/>
            <a:ext cx="12191999" cy="6612338"/>
          </a:xfrm>
        </p:spPr>
        <p:txBody>
          <a:bodyPr anchor="t">
            <a:normAutofit fontScale="92500"/>
          </a:bodyPr>
          <a:lstStyle/>
          <a:p>
            <a:pPr marL="0" indent="0" algn="just" rtl="1">
              <a:lnSpc>
                <a:spcPct val="150000"/>
              </a:lnSpc>
              <a:buNone/>
            </a:pPr>
            <a:r>
              <a:rPr lang="en-US" b="1" i="0" dirty="0">
                <a:solidFill>
                  <a:srgbClr val="050505"/>
                </a:solidFill>
                <a:effectLst/>
                <a:latin typeface="Traditional Arabic" panose="02020603050405020304" pitchFamily="18" charset="-78"/>
                <a:cs typeface="Traditional Arabic" panose="02020603050405020304" pitchFamily="18" charset="-78"/>
              </a:rPr>
              <a:t>	</a:t>
            </a:r>
            <a:r>
              <a:rPr lang="ar-SA" b="1" i="0" dirty="0">
                <a:solidFill>
                  <a:srgbClr val="050505"/>
                </a:solidFill>
                <a:effectLst/>
                <a:latin typeface="Traditional Arabic" panose="02020603050405020304" pitchFamily="18" charset="-78"/>
                <a:cs typeface="Traditional Arabic" panose="02020603050405020304" pitchFamily="18" charset="-78"/>
              </a:rPr>
              <a:t>تمثل المؤسسات الناشئة اليوم محركًا رئيسيًا للنمو الاقتصادي، إذ تساهم في تعزيز الابتكار، خلق فرص العمل، وتطوير قطاعات اقتصادية جديدة. ومن خلال دراسة التجارب العالمية، تبين أن نجاح هذه المؤسسات يعتمد على مجموعة من العوامل، أهمها وجود بيئة قانونية وتنظيمية مرنة، توفر التمويل والاستثمارات، دعم البحث والتطوير، وتعزيز ثقافة ريادة الأعمال. </a:t>
            </a:r>
            <a:endParaRPr lang="en-US" b="1" i="0" dirty="0">
              <a:solidFill>
                <a:srgbClr val="050505"/>
              </a:solidFill>
              <a:effectLst/>
              <a:latin typeface="Traditional Arabic" panose="02020603050405020304" pitchFamily="18" charset="-78"/>
              <a:cs typeface="Traditional Arabic" panose="02020603050405020304" pitchFamily="18" charset="-78"/>
            </a:endParaRPr>
          </a:p>
          <a:p>
            <a:pPr marL="0" indent="0" algn="just" rtl="1">
              <a:lnSpc>
                <a:spcPct val="150000"/>
              </a:lnSpc>
              <a:buNone/>
            </a:pPr>
            <a:r>
              <a:rPr lang="en-US" b="1" dirty="0">
                <a:solidFill>
                  <a:srgbClr val="050505"/>
                </a:solidFill>
                <a:latin typeface="Traditional Arabic" panose="02020603050405020304" pitchFamily="18" charset="-78"/>
                <a:cs typeface="Traditional Arabic" panose="02020603050405020304" pitchFamily="18" charset="-78"/>
              </a:rPr>
              <a:t>	</a:t>
            </a:r>
            <a:r>
              <a:rPr lang="ar-SA" b="1" i="0" dirty="0">
                <a:solidFill>
                  <a:srgbClr val="050505"/>
                </a:solidFill>
                <a:effectLst/>
                <a:latin typeface="Traditional Arabic" panose="02020603050405020304" pitchFamily="18" charset="-78"/>
                <a:cs typeface="Traditional Arabic" panose="02020603050405020304" pitchFamily="18" charset="-78"/>
              </a:rPr>
              <a:t>في الجزائر، ورغم الجهود المبذولة لدعم المؤسسات الناشئة من خلال القوانين الجديدة، إنشاء صناديق تمويل، وإطلاق حاضنات أعمال، لا تزال هذه المؤسسات تواجه تحديات كبيرة مثل البيروقراطية، نقص التمويل، وضعف البنية التحتية الرقمية. ومع ذلك، فإن توفر رأس مال بشري شاب ومبدع، إضافة إلى التحولات الرقمية التي يشهدها الاقتصاد الوطني، يفتحان آفاقًا واسعة لتطوير هذا القطاع وجعله أكثر تنافسية. ولتحقيق ذلك، من الضروري تعزيز بيئة ريادة الأعمال في الجزائر عبر تبسيط الإجراءات الإدارية، توفير دعم مالي أكثر فاعلية، تعزيز الشراكات بين القطاعين العام والخاص، وتطوير منظومة الابتكار والتكنولوجيا. كما أن نشر ثقافة ريادة الأعمال من خلال التعليم والتدريب، ودعم المشاريع الناشئة في مراحلها الأولى، يعدّان من العوامل الحاسمة في نجاح المؤسسات الناشئة. </a:t>
            </a:r>
            <a:endParaRPr lang="en-US" b="1" i="0" dirty="0">
              <a:solidFill>
                <a:srgbClr val="050505"/>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en-US" b="1" dirty="0">
                <a:solidFill>
                  <a:srgbClr val="050505"/>
                </a:solidFill>
                <a:latin typeface="Traditional Arabic" panose="02020603050405020304" pitchFamily="18" charset="-78"/>
                <a:cs typeface="Traditional Arabic" panose="02020603050405020304" pitchFamily="18" charset="-78"/>
              </a:rPr>
              <a:t>	</a:t>
            </a:r>
            <a:r>
              <a:rPr lang="ar-DZ" b="1" dirty="0">
                <a:solidFill>
                  <a:srgbClr val="00B050"/>
                </a:solidFill>
                <a:latin typeface="Traditional Arabic" panose="02020603050405020304" pitchFamily="18" charset="-78"/>
                <a:cs typeface="Traditional Arabic" panose="02020603050405020304" pitchFamily="18" charset="-78"/>
              </a:rPr>
              <a:t>	</a:t>
            </a: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endParaRPr lang="x-none"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
        <p:nvSpPr>
          <p:cNvPr id="6" name="Ruban : incliné vers le bas 5">
            <a:extLst>
              <a:ext uri="{FF2B5EF4-FFF2-40B4-BE49-F238E27FC236}">
                <a16:creationId xmlns:a16="http://schemas.microsoft.com/office/drawing/2014/main" id="{1F9B7562-BC98-E019-4D0F-1D3D388E5D2D}"/>
              </a:ext>
            </a:extLst>
          </p:cNvPr>
          <p:cNvSpPr/>
          <p:nvPr/>
        </p:nvSpPr>
        <p:spPr>
          <a:xfrm>
            <a:off x="3921529" y="122831"/>
            <a:ext cx="4348940" cy="585092"/>
          </a:xfrm>
          <a:prstGeom prst="ribb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chemeClr val="accent1">
                    <a:lumMod val="50000"/>
                  </a:schemeClr>
                </a:solidFill>
                <a:latin typeface="Traditional Arabic" panose="02020603050405020304" pitchFamily="18" charset="-78"/>
                <a:cs typeface="Traditional Arabic" panose="02020603050405020304" pitchFamily="18" charset="-78"/>
              </a:rPr>
              <a:t>خاتمة</a:t>
            </a:r>
            <a:endParaRPr lang="x-none" sz="32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999668424"/>
      </p:ext>
    </p:extLst>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5F97FF-9B67-7193-BB1A-0BD1C8D67ED1}"/>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0D6E5B0-08EE-A1F9-F84A-954F4D52064D}"/>
              </a:ext>
            </a:extLst>
          </p:cNvPr>
          <p:cNvSpPr>
            <a:spLocks noGrp="1"/>
          </p:cNvSpPr>
          <p:nvPr>
            <p:ph idx="1"/>
          </p:nvPr>
        </p:nvSpPr>
        <p:spPr>
          <a:xfrm>
            <a:off x="0" y="0"/>
            <a:ext cx="12191999" cy="6612338"/>
          </a:xfrm>
        </p:spPr>
        <p:txBody>
          <a:bodyPr anchor="ctr">
            <a:normAutofit/>
          </a:bodyPr>
          <a:lstStyle/>
          <a:p>
            <a:pPr marL="0" indent="0" algn="just" rtl="1">
              <a:lnSpc>
                <a:spcPct val="150000"/>
              </a:lnSpc>
              <a:buNone/>
            </a:pPr>
            <a:r>
              <a:rPr lang="en-US" b="1" i="0" dirty="0">
                <a:solidFill>
                  <a:srgbClr val="050505"/>
                </a:solidFill>
                <a:effectLst/>
                <a:latin typeface="Traditional Arabic" panose="02020603050405020304" pitchFamily="18" charset="-78"/>
                <a:cs typeface="Traditional Arabic" panose="02020603050405020304" pitchFamily="18" charset="-78"/>
              </a:rPr>
              <a:t>	</a:t>
            </a:r>
            <a:r>
              <a:rPr lang="ar-SA" b="1" i="0" dirty="0">
                <a:solidFill>
                  <a:srgbClr val="050505"/>
                </a:solidFill>
                <a:effectLst/>
                <a:latin typeface="Traditional Arabic" panose="02020603050405020304" pitchFamily="18" charset="-78"/>
                <a:cs typeface="Traditional Arabic" panose="02020603050405020304" pitchFamily="18" charset="-78"/>
              </a:rPr>
              <a:t>بناءً على ما سبق، يمكن القول إن المؤسسات الناشئة تمثل فرصة حقيقية للنهوض بالاقتصاد الجزائري، شريطة تهيئة الظروف المناسبة لنجاحها. ولذلك، تبقى الحاجة ماسة إلى تبني استراتيجيات فعالة لدعم هذا القطاع، والاستفادة من التجارب الدولية الناجحة لخلق بيئة أعمال أكثر تحفيزًا وابتكارًا</a:t>
            </a:r>
            <a:r>
              <a:rPr lang="en-US" b="1" dirty="0">
                <a:solidFill>
                  <a:srgbClr val="050505"/>
                </a:solidFill>
                <a:latin typeface="Traditional Arabic" panose="02020603050405020304" pitchFamily="18" charset="-78"/>
                <a:cs typeface="Traditional Arabic" panose="02020603050405020304" pitchFamily="18" charset="-78"/>
              </a:rPr>
              <a:t>.</a:t>
            </a:r>
            <a:r>
              <a:rPr lang="ar-DZ" b="1" dirty="0">
                <a:solidFill>
                  <a:srgbClr val="00B050"/>
                </a:solidFill>
                <a:latin typeface="Traditional Arabic" panose="02020603050405020304" pitchFamily="18" charset="-78"/>
                <a:cs typeface="Traditional Arabic" panose="02020603050405020304" pitchFamily="18" charset="-78"/>
              </a:rPr>
              <a:t>	</a:t>
            </a: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endParaRPr lang="x-none" dirty="0">
              <a:solidFill>
                <a:schemeClr val="accent1">
                  <a:lumMod val="50000"/>
                </a:schemeClr>
              </a:solidFill>
            </a:endParaRPr>
          </a:p>
        </p:txBody>
      </p:sp>
      <p:sp>
        <p:nvSpPr>
          <p:cNvPr id="6" name="Ruban : incliné vers le bas 5">
            <a:extLst>
              <a:ext uri="{FF2B5EF4-FFF2-40B4-BE49-F238E27FC236}">
                <a16:creationId xmlns:a16="http://schemas.microsoft.com/office/drawing/2014/main" id="{0ED6E27C-9E14-F9B9-E685-243502EC283E}"/>
              </a:ext>
            </a:extLst>
          </p:cNvPr>
          <p:cNvSpPr/>
          <p:nvPr/>
        </p:nvSpPr>
        <p:spPr>
          <a:xfrm>
            <a:off x="3921529" y="122831"/>
            <a:ext cx="4348940" cy="585092"/>
          </a:xfrm>
          <a:prstGeom prst="ribb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chemeClr val="accent1">
                    <a:lumMod val="50000"/>
                  </a:schemeClr>
                </a:solidFill>
                <a:latin typeface="Traditional Arabic" panose="02020603050405020304" pitchFamily="18" charset="-78"/>
                <a:cs typeface="Traditional Arabic" panose="02020603050405020304" pitchFamily="18" charset="-78"/>
              </a:rPr>
              <a:t>خاتمة</a:t>
            </a:r>
            <a:endParaRPr lang="x-none" sz="32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641316770"/>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EDE02F-B99E-B739-BEC8-CF010DAC6EEB}"/>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C8959C3-002B-61D6-BEEC-CE976778DE62}"/>
              </a:ext>
            </a:extLst>
          </p:cNvPr>
          <p:cNvSpPr>
            <a:spLocks noGrp="1"/>
          </p:cNvSpPr>
          <p:nvPr>
            <p:ph idx="1"/>
          </p:nvPr>
        </p:nvSpPr>
        <p:spPr>
          <a:xfrm>
            <a:off x="0" y="122831"/>
            <a:ext cx="12191999" cy="6612338"/>
          </a:xfrm>
        </p:spPr>
        <p:txBody>
          <a:bodyPr anchor="t">
            <a:normAutofit lnSpcReduction="10000"/>
          </a:bodyPr>
          <a:lstStyle/>
          <a:p>
            <a:pPr marL="0" indent="0" algn="justLow" rtl="1">
              <a:lnSpc>
                <a:spcPct val="150000"/>
              </a:lnSpc>
              <a:buNone/>
            </a:pPr>
            <a:endParaRPr lang="ar-SA" b="1" i="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en-US" b="1" i="0" dirty="0">
                <a:solidFill>
                  <a:srgbClr val="080809"/>
                </a:solidFill>
                <a:effectLst/>
                <a:latin typeface="Traditional Arabic" panose="02020603050405020304" pitchFamily="18" charset="-78"/>
                <a:cs typeface="Traditional Arabic" panose="02020603050405020304" pitchFamily="18" charset="-78"/>
              </a:rPr>
              <a:t>	</a:t>
            </a:r>
            <a:r>
              <a:rPr lang="ar-SA" b="1" i="0" dirty="0">
                <a:solidFill>
                  <a:srgbClr val="080809"/>
                </a:solidFill>
                <a:effectLst/>
                <a:latin typeface="Traditional Arabic" panose="02020603050405020304" pitchFamily="18" charset="-78"/>
                <a:cs typeface="Traditional Arabic" panose="02020603050405020304" pitchFamily="18" charset="-78"/>
              </a:rPr>
              <a:t>وللإجابة على السؤال قمنا بطرح الفرضيا</a:t>
            </a:r>
            <a:r>
              <a:rPr lang="ar-SA" b="1" dirty="0">
                <a:solidFill>
                  <a:srgbClr val="080809"/>
                </a:solidFill>
                <a:latin typeface="Traditional Arabic" panose="02020603050405020304" pitchFamily="18" charset="-78"/>
                <a:cs typeface="Traditional Arabic" panose="02020603050405020304" pitchFamily="18" charset="-78"/>
              </a:rPr>
              <a:t>ت</a:t>
            </a:r>
            <a:r>
              <a:rPr lang="ar-SA" b="1" i="0" dirty="0">
                <a:solidFill>
                  <a:srgbClr val="080809"/>
                </a:solidFill>
                <a:effectLst/>
                <a:latin typeface="Traditional Arabic" panose="02020603050405020304" pitchFamily="18" charset="-78"/>
                <a:cs typeface="Traditional Arabic" panose="02020603050405020304" pitchFamily="18" charset="-78"/>
              </a:rPr>
              <a:t> التالية: </a:t>
            </a:r>
          </a:p>
          <a:p>
            <a:pPr marL="0" indent="0" algn="justLow" rtl="1">
              <a:lnSpc>
                <a:spcPct val="150000"/>
              </a:lnSpc>
              <a:buNone/>
            </a:pPr>
            <a:r>
              <a:rPr lang="ar-SA" b="1" i="0" dirty="0">
                <a:solidFill>
                  <a:srgbClr val="080809"/>
                </a:solidFill>
                <a:effectLst/>
                <a:latin typeface="Traditional Arabic" panose="02020603050405020304" pitchFamily="18" charset="-78"/>
                <a:cs typeface="Traditional Arabic" panose="02020603050405020304" pitchFamily="18" charset="-78"/>
              </a:rPr>
              <a:t>_ تعتمد قدرة المؤسسات الناشئة على الاستمرار والتوسع بما يفسر التفاوت في معدلات نجاحها بين الدول المختلفة ؛</a:t>
            </a:r>
          </a:p>
          <a:p>
            <a:pPr marL="0" indent="0" algn="justLow" rtl="1">
              <a:lnSpc>
                <a:spcPct val="150000"/>
              </a:lnSpc>
              <a:buNone/>
            </a:pPr>
            <a:r>
              <a:rPr lang="ar-SA" b="1" dirty="0">
                <a:solidFill>
                  <a:srgbClr val="080809"/>
                </a:solidFill>
                <a:latin typeface="Traditional Arabic" panose="02020603050405020304" pitchFamily="18" charset="-78"/>
                <a:cs typeface="Traditional Arabic" panose="02020603050405020304" pitchFamily="18" charset="-78"/>
              </a:rPr>
              <a:t>_ يتسم واقع المؤسسات الناشئة عالميا بالدعم والابتكار بينما تواجه الجزائر تحديات تعيق نموها وتنافسيتها؛</a:t>
            </a:r>
          </a:p>
          <a:p>
            <a:pPr marL="0" indent="0" algn="justLow" rtl="1">
              <a:lnSpc>
                <a:spcPct val="150000"/>
              </a:lnSpc>
              <a:buNone/>
            </a:pPr>
            <a:r>
              <a:rPr lang="ar-SA" b="1" dirty="0">
                <a:latin typeface="Traditional Arabic" panose="02020603050405020304" pitchFamily="18" charset="-78"/>
                <a:cs typeface="Traditional Arabic" panose="02020603050405020304" pitchFamily="18" charset="-78"/>
              </a:rPr>
              <a:t>_ يساهم معرفة النماذج الجديدة في تجنب التحديات التي تواجه المؤسسات الناشئة.</a:t>
            </a: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en-US" dirty="0">
                <a:solidFill>
                  <a:srgbClr val="080809"/>
                </a:solidFill>
                <a:latin typeface="Segoe UI Historic" panose="020B0502040204020203" pitchFamily="34" charset="0"/>
              </a:rPr>
              <a:t>	</a:t>
            </a:r>
            <a:r>
              <a:rPr lang="ar-SA" b="1" u="sng" dirty="0">
                <a:solidFill>
                  <a:srgbClr val="00B050"/>
                </a:solidFill>
                <a:latin typeface="Traditional Arabic" panose="02020603050405020304" pitchFamily="18" charset="-78"/>
                <a:cs typeface="Traditional Arabic" panose="02020603050405020304" pitchFamily="18" charset="-78"/>
              </a:rPr>
              <a:t>أ</a:t>
            </a:r>
            <a:r>
              <a:rPr lang="ar-SA" b="1" i="0" u="sng" dirty="0">
                <a:solidFill>
                  <a:srgbClr val="00B050"/>
                </a:solidFill>
                <a:effectLst/>
                <a:latin typeface="Traditional Arabic" panose="02020603050405020304" pitchFamily="18" charset="-78"/>
                <a:cs typeface="Traditional Arabic" panose="02020603050405020304" pitchFamily="18" charset="-78"/>
              </a:rPr>
              <a:t>همية البحث: </a:t>
            </a:r>
            <a:endParaRPr lang="en-US" b="1" i="0" u="sng" dirty="0">
              <a:solidFill>
                <a:srgbClr val="00B050"/>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en-US" b="1" dirty="0">
                <a:latin typeface="Traditional Arabic" panose="02020603050405020304" pitchFamily="18" charset="-78"/>
                <a:cs typeface="Traditional Arabic" panose="02020603050405020304" pitchFamily="18" charset="-78"/>
              </a:rPr>
              <a:t>	</a:t>
            </a:r>
            <a:r>
              <a:rPr lang="ar-SA" b="1" dirty="0">
                <a:latin typeface="Traditional Arabic" panose="02020603050405020304" pitchFamily="18" charset="-78"/>
                <a:cs typeface="Traditional Arabic" panose="02020603050405020304" pitchFamily="18" charset="-78"/>
              </a:rPr>
              <a:t> </a:t>
            </a:r>
            <a:r>
              <a:rPr lang="ar-SA" b="1" i="0" dirty="0">
                <a:solidFill>
                  <a:srgbClr val="000000"/>
                </a:solidFill>
                <a:effectLst/>
                <a:latin typeface="Traditional Arabic" panose="02020603050405020304" pitchFamily="18" charset="-78"/>
                <a:cs typeface="Traditional Arabic" panose="02020603050405020304" pitchFamily="18" charset="-78"/>
              </a:rPr>
              <a:t>تكمن اهمية البحث من أهمية الموضوع فالمؤسسات الناشئة تساهم في التنمية الاقتصادية والاجتماعية وكذلك تعمل على تعزيز القدرة التنافسية للدول.</a:t>
            </a: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r>
              <a:rPr lang="ar-DZ" b="1" dirty="0">
                <a:solidFill>
                  <a:srgbClr val="00B050"/>
                </a:solidFill>
                <a:latin typeface="Traditional Arabic" panose="02020603050405020304" pitchFamily="18" charset="-78"/>
                <a:cs typeface="Traditional Arabic" panose="02020603050405020304" pitchFamily="18" charset="-78"/>
              </a:rPr>
              <a:t>	</a:t>
            </a: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endParaRPr lang="x-none" dirty="0">
              <a:solidFill>
                <a:schemeClr val="accent1">
                  <a:lumMod val="50000"/>
                </a:schemeClr>
              </a:solidFill>
            </a:endParaRPr>
          </a:p>
        </p:txBody>
      </p:sp>
    </p:spTree>
    <p:extLst>
      <p:ext uri="{BB962C8B-B14F-4D97-AF65-F5344CB8AC3E}">
        <p14:creationId xmlns:p14="http://schemas.microsoft.com/office/powerpoint/2010/main" val="292862227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947EEF-9DC2-F34C-D07B-B2E30F8EB9C9}"/>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9F53343-FC48-E1E0-277C-BCEDE0C2F398}"/>
              </a:ext>
            </a:extLst>
          </p:cNvPr>
          <p:cNvSpPr>
            <a:spLocks noGrp="1"/>
          </p:cNvSpPr>
          <p:nvPr>
            <p:ph idx="1"/>
          </p:nvPr>
        </p:nvSpPr>
        <p:spPr>
          <a:xfrm>
            <a:off x="0" y="122831"/>
            <a:ext cx="12191999" cy="6612338"/>
          </a:xfrm>
        </p:spPr>
        <p:txBody>
          <a:bodyPr anchor="t">
            <a:normAutofit/>
          </a:bodyPr>
          <a:lstStyle/>
          <a:p>
            <a:pPr marL="0" indent="0" algn="justLow" rtl="1">
              <a:lnSpc>
                <a:spcPct val="150000"/>
              </a:lnSpc>
              <a:buNone/>
            </a:pPr>
            <a:r>
              <a:rPr lang="en-US" b="1" i="0" dirty="0">
                <a:solidFill>
                  <a:srgbClr val="00B050"/>
                </a:solidFill>
                <a:effectLst/>
                <a:latin typeface="Traditional Arabic" panose="02020603050405020304" pitchFamily="18" charset="-78"/>
                <a:cs typeface="Traditional Arabic" panose="02020603050405020304" pitchFamily="18" charset="-78"/>
              </a:rPr>
              <a:t>	</a:t>
            </a:r>
            <a:r>
              <a:rPr lang="ar-SA" b="1" i="0" u="sng" dirty="0">
                <a:solidFill>
                  <a:srgbClr val="00B050"/>
                </a:solidFill>
                <a:effectLst/>
                <a:latin typeface="Traditional Arabic" panose="02020603050405020304" pitchFamily="18" charset="-78"/>
                <a:cs typeface="Traditional Arabic" panose="02020603050405020304" pitchFamily="18" charset="-78"/>
              </a:rPr>
              <a:t>دوافع اختيار البحث :</a:t>
            </a:r>
            <a:endParaRPr lang="en-US" b="1" i="0" u="sng" dirty="0">
              <a:solidFill>
                <a:srgbClr val="00B050"/>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b="1" i="0" dirty="0">
                <a:solidFill>
                  <a:srgbClr val="080809"/>
                </a:solidFill>
                <a:effectLst/>
                <a:latin typeface="Traditional Arabic" panose="02020603050405020304" pitchFamily="18" charset="-78"/>
                <a:cs typeface="Traditional Arabic" panose="02020603050405020304" pitchFamily="18" charset="-78"/>
              </a:rPr>
              <a:t>_</a:t>
            </a:r>
            <a:r>
              <a:rPr lang="ar-SA" b="1" i="0" dirty="0">
                <a:solidFill>
                  <a:srgbClr val="FFFFFF"/>
                </a:solidFill>
                <a:effectLst/>
                <a:latin typeface="Traditional Arabic" panose="02020603050405020304" pitchFamily="18" charset="-78"/>
                <a:cs typeface="Traditional Arabic" panose="02020603050405020304" pitchFamily="18" charset="-78"/>
              </a:rPr>
              <a:t>-</a:t>
            </a:r>
            <a:r>
              <a:rPr lang="ar-SA" b="1" i="0" dirty="0">
                <a:effectLst/>
                <a:latin typeface="Traditional Arabic" panose="02020603050405020304" pitchFamily="18" charset="-78"/>
                <a:cs typeface="Traditional Arabic" panose="02020603050405020304" pitchFamily="18" charset="-78"/>
              </a:rPr>
              <a:t>علاقة الموضوع بالتخصص؛ </a:t>
            </a:r>
            <a:endParaRPr lang="en-US" b="1" i="0" dirty="0">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b="1" i="0" dirty="0">
                <a:effectLst/>
                <a:latin typeface="Traditional Arabic" panose="02020603050405020304" pitchFamily="18" charset="-78"/>
                <a:cs typeface="Traditional Arabic" panose="02020603050405020304" pitchFamily="18" charset="-78"/>
              </a:rPr>
              <a:t>-حاجة ومتطلبات الجزائر لدراسة مثل هذا الموضوع.</a:t>
            </a:r>
          </a:p>
          <a:p>
            <a:pPr marL="0" indent="0" algn="justLow" rtl="1">
              <a:lnSpc>
                <a:spcPct val="150000"/>
              </a:lnSpc>
              <a:buNone/>
            </a:pPr>
            <a:r>
              <a:rPr lang="en-US" b="1" dirty="0">
                <a:latin typeface="Traditional Arabic" panose="02020603050405020304" pitchFamily="18" charset="-78"/>
                <a:cs typeface="Traditional Arabic" panose="02020603050405020304" pitchFamily="18" charset="-78"/>
              </a:rPr>
              <a:t>	</a:t>
            </a:r>
            <a:r>
              <a:rPr lang="ar-SA" b="1" dirty="0">
                <a:solidFill>
                  <a:srgbClr val="00B050"/>
                </a:solidFill>
                <a:latin typeface="Traditional Arabic" panose="02020603050405020304" pitchFamily="18" charset="-78"/>
                <a:cs typeface="Traditional Arabic" panose="02020603050405020304" pitchFamily="18" charset="-78"/>
              </a:rPr>
              <a:t> </a:t>
            </a:r>
            <a:r>
              <a:rPr lang="ar-SA" b="1" i="0" u="sng" dirty="0">
                <a:solidFill>
                  <a:srgbClr val="00B050"/>
                </a:solidFill>
                <a:effectLst/>
                <a:latin typeface="Traditional Arabic" panose="02020603050405020304" pitchFamily="18" charset="-78"/>
                <a:cs typeface="Traditional Arabic" panose="02020603050405020304" pitchFamily="18" charset="-78"/>
              </a:rPr>
              <a:t>أهداف البحث: </a:t>
            </a:r>
            <a:endParaRPr lang="en-US" b="1" i="0" u="sng" dirty="0">
              <a:solidFill>
                <a:srgbClr val="00B050"/>
              </a:solidFill>
              <a:effectLst/>
              <a:latin typeface="Traditional Arabic" panose="02020603050405020304" pitchFamily="18" charset="-78"/>
              <a:cs typeface="Traditional Arabic" panose="02020603050405020304" pitchFamily="18" charset="-78"/>
            </a:endParaRPr>
          </a:p>
          <a:p>
            <a:pPr marL="514350" indent="-514350" algn="justLow" rtl="1">
              <a:lnSpc>
                <a:spcPct val="150000"/>
              </a:lnSpc>
              <a:buFont typeface="+mj-lt"/>
              <a:buAutoNum type="arabicPeriod"/>
            </a:pPr>
            <a:r>
              <a:rPr lang="ar-SA" b="1" dirty="0">
                <a:latin typeface="Traditional Arabic" panose="02020603050405020304" pitchFamily="18" charset="-78"/>
                <a:cs typeface="Traditional Arabic" panose="02020603050405020304" pitchFamily="18" charset="-78"/>
              </a:rPr>
              <a:t>التعريف  بالمؤسسات الناشئة واهميتها</a:t>
            </a:r>
            <a:r>
              <a:rPr lang="ar-SA" b="1" i="0" dirty="0">
                <a:effectLst/>
                <a:latin typeface="Traditional Arabic" panose="02020603050405020304" pitchFamily="18" charset="-78"/>
                <a:cs typeface="Traditional Arabic" panose="02020603050405020304" pitchFamily="18" charset="-78"/>
              </a:rPr>
              <a:t>؛</a:t>
            </a:r>
            <a:endParaRPr lang="en-US" b="1" i="0" dirty="0">
              <a:effectLst/>
              <a:latin typeface="Traditional Arabic" panose="02020603050405020304" pitchFamily="18" charset="-78"/>
              <a:cs typeface="Traditional Arabic" panose="02020603050405020304" pitchFamily="18" charset="-78"/>
            </a:endParaRPr>
          </a:p>
          <a:p>
            <a:pPr marL="514350" indent="-514350" algn="justLow" rtl="1">
              <a:lnSpc>
                <a:spcPct val="150000"/>
              </a:lnSpc>
              <a:buFont typeface="+mj-lt"/>
              <a:buAutoNum type="arabicPeriod"/>
            </a:pPr>
            <a:r>
              <a:rPr lang="ar-SA" b="1" i="0" dirty="0">
                <a:effectLst/>
                <a:latin typeface="Traditional Arabic" panose="02020603050405020304" pitchFamily="18" charset="-78"/>
                <a:cs typeface="Traditional Arabic" panose="02020603050405020304" pitchFamily="18" charset="-78"/>
              </a:rPr>
              <a:t>دراسة واقع المؤسسات الناشئة في الجزائر والتعرف على التحديات التي تواجهها؛ </a:t>
            </a: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endParaRPr lang="en-US" b="1" dirty="0">
              <a:solidFill>
                <a:schemeClr val="accent1">
                  <a:lumMod val="50000"/>
                </a:schemeClr>
              </a:solidFill>
              <a:latin typeface="Traditional Arabic" panose="02020603050405020304" pitchFamily="18" charset="-78"/>
              <a:cs typeface="Traditional Arabic" panose="02020603050405020304" pitchFamily="18" charset="-78"/>
            </a:endParaRPr>
          </a:p>
          <a:p>
            <a:pPr marL="514350" indent="-514350" algn="justLow" rtl="1">
              <a:lnSpc>
                <a:spcPct val="150000"/>
              </a:lnSpc>
              <a:buFont typeface="+mj-lt"/>
              <a:buAutoNum type="arabicPeriod"/>
            </a:pPr>
            <a:r>
              <a:rPr lang="ar-SA" b="1" dirty="0">
                <a:latin typeface="Traditional Arabic" panose="02020603050405020304" pitchFamily="18" charset="-78"/>
                <a:cs typeface="Traditional Arabic" panose="02020603050405020304" pitchFamily="18" charset="-78"/>
              </a:rPr>
              <a:t>تقديم نماذج لتجارب جزائرية وعالمية لمؤسسات ناشئة.</a:t>
            </a:r>
            <a:r>
              <a:rPr lang="ar-DZ" b="1" dirty="0">
                <a:latin typeface="Traditional Arabic" panose="02020603050405020304" pitchFamily="18" charset="-78"/>
                <a:cs typeface="Traditional Arabic" panose="02020603050405020304" pitchFamily="18" charset="-78"/>
              </a:rPr>
              <a:t>             </a:t>
            </a:r>
            <a:r>
              <a:rPr lang="ar-DZ" b="1" dirty="0">
                <a:solidFill>
                  <a:srgbClr val="00B050"/>
                </a:solidFill>
                <a:latin typeface="Traditional Arabic" panose="02020603050405020304" pitchFamily="18" charset="-78"/>
                <a:cs typeface="Traditional Arabic" panose="02020603050405020304" pitchFamily="18" charset="-78"/>
              </a:rPr>
              <a:t>	</a:t>
            </a: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endParaRPr lang="x-none" dirty="0">
              <a:solidFill>
                <a:schemeClr val="accent1">
                  <a:lumMod val="50000"/>
                </a:schemeClr>
              </a:solidFill>
            </a:endParaRPr>
          </a:p>
        </p:txBody>
      </p:sp>
    </p:spTree>
    <p:extLst>
      <p:ext uri="{BB962C8B-B14F-4D97-AF65-F5344CB8AC3E}">
        <p14:creationId xmlns:p14="http://schemas.microsoft.com/office/powerpoint/2010/main" val="3457607401"/>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59BE6-F746-CB64-1D4D-1DD131B745BE}"/>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0DE1A5F-5798-716C-7E7A-E78D14754DDA}"/>
              </a:ext>
            </a:extLst>
          </p:cNvPr>
          <p:cNvSpPr>
            <a:spLocks noGrp="1"/>
          </p:cNvSpPr>
          <p:nvPr>
            <p:ph idx="1"/>
          </p:nvPr>
        </p:nvSpPr>
        <p:spPr>
          <a:xfrm>
            <a:off x="0" y="122831"/>
            <a:ext cx="12191999" cy="6612338"/>
          </a:xfrm>
        </p:spPr>
        <p:txBody>
          <a:bodyPr anchor="t">
            <a:normAutofit fontScale="32500" lnSpcReduction="20000"/>
          </a:bodyPr>
          <a:lstStyle/>
          <a:p>
            <a:pPr marL="0" indent="0" algn="justLow" rtl="1">
              <a:lnSpc>
                <a:spcPct val="150000"/>
              </a:lnSpc>
              <a:buNone/>
            </a:pPr>
            <a:r>
              <a:rPr lang="en-US" b="0" i="0" dirty="0">
                <a:solidFill>
                  <a:srgbClr val="080809"/>
                </a:solidFill>
                <a:effectLst/>
                <a:latin typeface="Segoe UI Historic" panose="020B0502040204020203" pitchFamily="34" charset="0"/>
              </a:rPr>
              <a:t>	</a:t>
            </a:r>
            <a:r>
              <a:rPr lang="ar-SA" sz="8000" b="1" i="0" u="sng" dirty="0">
                <a:solidFill>
                  <a:srgbClr val="00B050"/>
                </a:solidFill>
                <a:effectLst/>
                <a:latin typeface="Traditional Arabic" panose="02020603050405020304" pitchFamily="18" charset="-78"/>
                <a:cs typeface="Traditional Arabic" panose="02020603050405020304" pitchFamily="18" charset="-78"/>
              </a:rPr>
              <a:t>منهج البحث: </a:t>
            </a:r>
            <a:endParaRPr lang="en-US" sz="8000" b="1" i="0" u="sng" dirty="0">
              <a:solidFill>
                <a:srgbClr val="00B050"/>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sz="8000" b="1" i="0" dirty="0">
                <a:effectLst/>
                <a:latin typeface="Traditional Arabic" panose="02020603050405020304" pitchFamily="18" charset="-78"/>
                <a:cs typeface="Traditional Arabic" panose="02020603050405020304" pitchFamily="18" charset="-78"/>
              </a:rPr>
              <a:t>من أجل محاولة الإجابة على التساؤلات المطروحة ارتأينا </a:t>
            </a:r>
            <a:r>
              <a:rPr lang="ar-SA" sz="8000" b="1" dirty="0">
                <a:latin typeface="Traditional Arabic" panose="02020603050405020304" pitchFamily="18" charset="-78"/>
                <a:cs typeface="Traditional Arabic" panose="02020603050405020304" pitchFamily="18" charset="-78"/>
              </a:rPr>
              <a:t>ل</a:t>
            </a:r>
            <a:r>
              <a:rPr lang="ar-SA" sz="8000" b="1" i="0" dirty="0">
                <a:effectLst/>
                <a:latin typeface="Traditional Arabic" panose="02020603050405020304" pitchFamily="18" charset="-78"/>
                <a:cs typeface="Traditional Arabic" panose="02020603050405020304" pitchFamily="18" charset="-78"/>
              </a:rPr>
              <a:t>اعتماد المنهج الوصفي من خلال استعراض المفاهيم المرتبطة بموضوع المؤسسا</a:t>
            </a:r>
            <a:r>
              <a:rPr lang="ar-SA" sz="8000" b="1" dirty="0">
                <a:latin typeface="Traditional Arabic" panose="02020603050405020304" pitchFamily="18" charset="-78"/>
                <a:cs typeface="Traditional Arabic" panose="02020603050405020304" pitchFamily="18" charset="-78"/>
              </a:rPr>
              <a:t>ت الناشئة والمنهج</a:t>
            </a:r>
            <a:r>
              <a:rPr lang="ar-SA" sz="8000" b="1" i="0" dirty="0">
                <a:effectLst/>
                <a:latin typeface="Traditional Arabic" panose="02020603050405020304" pitchFamily="18" charset="-78"/>
                <a:cs typeface="Traditional Arabic" panose="02020603050405020304" pitchFamily="18" charset="-78"/>
              </a:rPr>
              <a:t> التحليلي</a:t>
            </a:r>
            <a:r>
              <a:rPr lang="en-US" sz="8000" b="1" i="0" dirty="0">
                <a:effectLst/>
                <a:latin typeface="Traditional Arabic" panose="02020603050405020304" pitchFamily="18" charset="-78"/>
                <a:cs typeface="Traditional Arabic" panose="02020603050405020304" pitchFamily="18" charset="-78"/>
              </a:rPr>
              <a:t>.</a:t>
            </a:r>
            <a:r>
              <a:rPr lang="ar-SA" sz="8000" b="0" i="0" dirty="0">
                <a:solidFill>
                  <a:srgbClr val="080809"/>
                </a:solidFill>
                <a:effectLst/>
                <a:latin typeface="Traditional Arabic" panose="02020603050405020304" pitchFamily="18" charset="-78"/>
                <a:cs typeface="Traditional Arabic" panose="02020603050405020304" pitchFamily="18" charset="-78"/>
              </a:rPr>
              <a:t>	</a:t>
            </a:r>
            <a:endParaRPr lang="en-US" sz="8000" b="0" i="0" dirty="0">
              <a:solidFill>
                <a:srgbClr val="080809"/>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en-US" sz="8000" dirty="0">
                <a:solidFill>
                  <a:srgbClr val="080809"/>
                </a:solidFill>
                <a:latin typeface="Traditional Arabic" panose="02020603050405020304" pitchFamily="18" charset="-78"/>
                <a:cs typeface="Traditional Arabic" panose="02020603050405020304" pitchFamily="18" charset="-78"/>
              </a:rPr>
              <a:t>	</a:t>
            </a:r>
            <a:r>
              <a:rPr lang="ar-SA" sz="8000" b="1" i="0" u="sng" dirty="0">
                <a:solidFill>
                  <a:srgbClr val="00B050"/>
                </a:solidFill>
                <a:effectLst/>
                <a:latin typeface="Traditional Arabic" panose="02020603050405020304" pitchFamily="18" charset="-78"/>
                <a:cs typeface="Traditional Arabic" panose="02020603050405020304" pitchFamily="18" charset="-78"/>
              </a:rPr>
              <a:t>حدود ال</a:t>
            </a:r>
            <a:r>
              <a:rPr lang="ar-SA" sz="8000" b="1" u="sng" dirty="0">
                <a:solidFill>
                  <a:srgbClr val="00B050"/>
                </a:solidFill>
                <a:latin typeface="Traditional Arabic" panose="02020603050405020304" pitchFamily="18" charset="-78"/>
                <a:cs typeface="Traditional Arabic" panose="02020603050405020304" pitchFamily="18" charset="-78"/>
              </a:rPr>
              <a:t>بحث</a:t>
            </a:r>
            <a:r>
              <a:rPr lang="ar-SA" sz="8000" b="1" i="0" u="sng" dirty="0">
                <a:solidFill>
                  <a:srgbClr val="00B050"/>
                </a:solidFill>
                <a:effectLst/>
                <a:latin typeface="Traditional Arabic" panose="02020603050405020304" pitchFamily="18" charset="-78"/>
                <a:cs typeface="Traditional Arabic" panose="02020603050405020304" pitchFamily="18" charset="-78"/>
              </a:rPr>
              <a:t>: </a:t>
            </a:r>
          </a:p>
          <a:p>
            <a:pPr marL="0" indent="0" algn="justLow" rtl="1">
              <a:lnSpc>
                <a:spcPct val="150000"/>
              </a:lnSpc>
              <a:buNone/>
            </a:pPr>
            <a:r>
              <a:rPr lang="ar-SA" sz="8000" b="1" i="0" dirty="0">
                <a:solidFill>
                  <a:srgbClr val="080809"/>
                </a:solidFill>
                <a:effectLst/>
                <a:latin typeface="Traditional Arabic" panose="02020603050405020304" pitchFamily="18" charset="-78"/>
                <a:cs typeface="Traditional Arabic" panose="02020603050405020304" pitchFamily="18" charset="-78"/>
              </a:rPr>
              <a:t>	تتمثل في:</a:t>
            </a:r>
            <a:endParaRPr lang="en-US" sz="8000" b="1" i="0" dirty="0">
              <a:solidFill>
                <a:srgbClr val="080809"/>
              </a:solidFill>
              <a:effectLst/>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sz="8000" b="1" i="0" dirty="0">
                <a:solidFill>
                  <a:srgbClr val="080809"/>
                </a:solidFill>
                <a:effectLst/>
                <a:latin typeface="Traditional Arabic" panose="02020603050405020304" pitchFamily="18" charset="-78"/>
                <a:cs typeface="Traditional Arabic" panose="02020603050405020304" pitchFamily="18" charset="-78"/>
              </a:rPr>
              <a:t> </a:t>
            </a:r>
            <a:r>
              <a:rPr lang="ar-SA" sz="8000" b="1" u="sng" dirty="0">
                <a:solidFill>
                  <a:schemeClr val="accent1">
                    <a:lumMod val="75000"/>
                  </a:schemeClr>
                </a:solidFill>
                <a:effectLst/>
                <a:latin typeface="Traditional Arabic" panose="02020603050405020304" pitchFamily="18" charset="-78"/>
                <a:cs typeface="Traditional Arabic" panose="02020603050405020304" pitchFamily="18" charset="-78"/>
              </a:rPr>
              <a:t>حدود المكان: </a:t>
            </a:r>
          </a:p>
          <a:p>
            <a:pPr marL="0" indent="0" algn="justLow" rtl="1">
              <a:lnSpc>
                <a:spcPct val="150000"/>
              </a:lnSpc>
              <a:buNone/>
            </a:pPr>
            <a:r>
              <a:rPr lang="ar-SA" sz="8000" b="1" i="0" dirty="0">
                <a:solidFill>
                  <a:srgbClr val="080809"/>
                </a:solidFill>
                <a:effectLst/>
                <a:latin typeface="Traditional Arabic" panose="02020603050405020304" pitchFamily="18" charset="-78"/>
                <a:cs typeface="Traditional Arabic" panose="02020603050405020304" pitchFamily="18" charset="-78"/>
              </a:rPr>
              <a:t>_الجزائر والعالم </a:t>
            </a:r>
            <a:r>
              <a:rPr lang="ar-SA" sz="9800" b="1" i="0" dirty="0">
                <a:solidFill>
                  <a:srgbClr val="080809"/>
                </a:solidFill>
                <a:effectLst/>
                <a:latin typeface="Traditional Arabic" panose="02020603050405020304" pitchFamily="18" charset="-78"/>
                <a:cs typeface="Traditional Arabic" panose="02020603050405020304" pitchFamily="18" charset="-78"/>
              </a:rPr>
              <a:t>.</a:t>
            </a:r>
            <a:endParaRPr lang="en-US" sz="9800" b="1" dirty="0">
              <a:latin typeface="Traditional Arabic" panose="02020603050405020304" pitchFamily="18" charset="-78"/>
              <a:cs typeface="Traditional Arabic" panose="02020603050405020304" pitchFamily="18" charset="-78"/>
            </a:endParaRPr>
          </a:p>
          <a:p>
            <a:pPr marL="0" indent="0" algn="justLow" rtl="1">
              <a:lnSpc>
                <a:spcPct val="150000"/>
              </a:lnSpc>
              <a:buNone/>
            </a:pP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b="1" dirty="0">
                <a:latin typeface="Traditional Arabic" panose="02020603050405020304" pitchFamily="18" charset="-78"/>
                <a:cs typeface="Traditional Arabic" panose="02020603050405020304" pitchFamily="18" charset="-78"/>
              </a:rPr>
              <a:t> </a:t>
            </a: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r>
              <a:rPr lang="ar-DZ" b="1" dirty="0">
                <a:solidFill>
                  <a:srgbClr val="00B050"/>
                </a:solidFill>
                <a:latin typeface="Traditional Arabic" panose="02020603050405020304" pitchFamily="18" charset="-78"/>
                <a:cs typeface="Traditional Arabic" panose="02020603050405020304" pitchFamily="18" charset="-78"/>
              </a:rPr>
              <a:t>	</a:t>
            </a: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endParaRPr lang="x-none" dirty="0">
              <a:solidFill>
                <a:schemeClr val="accent1">
                  <a:lumMod val="50000"/>
                </a:schemeClr>
              </a:solidFill>
            </a:endParaRPr>
          </a:p>
        </p:txBody>
      </p:sp>
    </p:spTree>
    <p:extLst>
      <p:ext uri="{BB962C8B-B14F-4D97-AF65-F5344CB8AC3E}">
        <p14:creationId xmlns:p14="http://schemas.microsoft.com/office/powerpoint/2010/main" val="2503673576"/>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2B8B31-2E04-221A-0A87-A85722C14A6F}"/>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776015A-135C-538F-4C62-286F39E88FAE}"/>
              </a:ext>
            </a:extLst>
          </p:cNvPr>
          <p:cNvSpPr>
            <a:spLocks noGrp="1"/>
          </p:cNvSpPr>
          <p:nvPr>
            <p:ph idx="1"/>
          </p:nvPr>
        </p:nvSpPr>
        <p:spPr>
          <a:xfrm>
            <a:off x="383458" y="-201634"/>
            <a:ext cx="12191999" cy="6612338"/>
          </a:xfrm>
        </p:spPr>
        <p:txBody>
          <a:bodyPr anchor="t">
            <a:normAutofit/>
          </a:bodyPr>
          <a:lstStyle/>
          <a:p>
            <a:pPr marL="0" indent="0" algn="justLow" rtl="1">
              <a:lnSpc>
                <a:spcPct val="150000"/>
              </a:lnSpc>
              <a:buNone/>
            </a:pPr>
            <a:r>
              <a:rPr lang="en-US" b="0" i="0" dirty="0">
                <a:solidFill>
                  <a:srgbClr val="080809"/>
                </a:solidFill>
                <a:effectLst/>
                <a:latin typeface="Segoe UI Historic" panose="020B0502040204020203" pitchFamily="34" charset="0"/>
              </a:rPr>
              <a:t>	</a:t>
            </a:r>
            <a:r>
              <a:rPr lang="ar-SA" sz="2400" b="1" u="sng" dirty="0">
                <a:solidFill>
                  <a:srgbClr val="00B050"/>
                </a:solidFill>
                <a:latin typeface="Traditional Arabic" panose="02020603050405020304" pitchFamily="18" charset="-78"/>
                <a:cs typeface="Traditional Arabic" panose="02020603050405020304" pitchFamily="18" charset="-78"/>
              </a:rPr>
              <a:t>الدراسات السابقة:</a:t>
            </a:r>
            <a:endParaRPr lang="en-US" sz="2400" b="1" dirty="0">
              <a:latin typeface="Traditional Arabic" panose="02020603050405020304" pitchFamily="18" charset="-78"/>
              <a:cs typeface="Traditional Arabic" panose="02020603050405020304" pitchFamily="18" charset="-78"/>
            </a:endParaRPr>
          </a:p>
          <a:p>
            <a:pPr marL="0" indent="0" algn="justLow" rtl="1">
              <a:lnSpc>
                <a:spcPct val="150000"/>
              </a:lnSpc>
              <a:buNone/>
            </a:pP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SA" b="1" dirty="0">
                <a:latin typeface="Traditional Arabic" panose="02020603050405020304" pitchFamily="18" charset="-78"/>
                <a:cs typeface="Traditional Arabic" panose="02020603050405020304" pitchFamily="18" charset="-78"/>
              </a:rPr>
              <a:t> </a:t>
            </a: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r>
              <a:rPr lang="ar-DZ" b="1" dirty="0">
                <a:solidFill>
                  <a:srgbClr val="00B050"/>
                </a:solidFill>
                <a:latin typeface="Traditional Arabic" panose="02020603050405020304" pitchFamily="18" charset="-78"/>
                <a:cs typeface="Traditional Arabic" panose="02020603050405020304" pitchFamily="18" charset="-78"/>
              </a:rPr>
              <a:t>	</a:t>
            </a: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endParaRPr lang="x-none" dirty="0">
              <a:solidFill>
                <a:schemeClr val="accent1">
                  <a:lumMod val="50000"/>
                </a:schemeClr>
              </a:solidFill>
            </a:endParaRPr>
          </a:p>
        </p:txBody>
      </p:sp>
      <p:sp>
        <p:nvSpPr>
          <p:cNvPr id="4" name="ZoneTexte 3">
            <a:extLst>
              <a:ext uri="{FF2B5EF4-FFF2-40B4-BE49-F238E27FC236}">
                <a16:creationId xmlns:a16="http://schemas.microsoft.com/office/drawing/2014/main" id="{89D7361F-81E0-16D0-95F3-45DFB34E775A}"/>
              </a:ext>
            </a:extLst>
          </p:cNvPr>
          <p:cNvSpPr txBox="1"/>
          <p:nvPr/>
        </p:nvSpPr>
        <p:spPr>
          <a:xfrm>
            <a:off x="152400" y="319743"/>
            <a:ext cx="11887200" cy="6694140"/>
          </a:xfrm>
          <a:prstGeom prst="rect">
            <a:avLst/>
          </a:prstGeom>
          <a:noFill/>
        </p:spPr>
        <p:txBody>
          <a:bodyPr wrap="square">
            <a:spAutoFit/>
          </a:bodyPr>
          <a:lstStyle/>
          <a:p>
            <a:pPr algn="r" rtl="1">
              <a:lnSpc>
                <a:spcPct val="150000"/>
              </a:lnSpc>
            </a:pPr>
            <a:r>
              <a:rPr lang="ar-SA" sz="2400" b="1" i="0" dirty="0">
                <a:solidFill>
                  <a:srgbClr val="050505"/>
                </a:solidFill>
                <a:effectLst/>
                <a:latin typeface="Traditional Arabic" panose="02020603050405020304" pitchFamily="18" charset="-78"/>
                <a:cs typeface="Traditional Arabic" panose="02020603050405020304" pitchFamily="18" charset="-78"/>
              </a:rPr>
              <a:t>	دراسات عالمية حول المؤسسات الناشئة: </a:t>
            </a:r>
            <a:endParaRPr lang="en-US" sz="2400" b="1" i="0" dirty="0">
              <a:solidFill>
                <a:srgbClr val="050505"/>
              </a:solidFill>
              <a:effectLst/>
              <a:latin typeface="Traditional Arabic" panose="02020603050405020304" pitchFamily="18" charset="-78"/>
              <a:cs typeface="Traditional Arabic" panose="02020603050405020304" pitchFamily="18" charset="-78"/>
            </a:endParaRPr>
          </a:p>
          <a:p>
            <a:pPr algn="r" rtl="1">
              <a:lnSpc>
                <a:spcPct val="150000"/>
              </a:lnSpc>
            </a:pPr>
            <a:r>
              <a:rPr lang="ar-SA" sz="2400" b="1" i="0" u="sng" dirty="0">
                <a:solidFill>
                  <a:srgbClr val="C00000"/>
                </a:solidFill>
                <a:effectLst/>
                <a:latin typeface="Traditional Arabic" panose="02020603050405020304" pitchFamily="18" charset="-78"/>
                <a:cs typeface="Traditional Arabic" panose="02020603050405020304" pitchFamily="18" charset="-78"/>
              </a:rPr>
              <a:t>الابتكار والتكنولوجيا</a:t>
            </a:r>
            <a:r>
              <a:rPr lang="ar-SA" sz="2400" b="1" i="0" dirty="0">
                <a:solidFill>
                  <a:srgbClr val="050505"/>
                </a:solidFill>
                <a:effectLst/>
                <a:latin typeface="Traditional Arabic" panose="02020603050405020304" pitchFamily="18" charset="-78"/>
                <a:cs typeface="Traditional Arabic" panose="02020603050405020304" pitchFamily="18" charset="-78"/>
              </a:rPr>
              <a:t>: دراسات مثل تلك التي اجرتها "ستانفورد“</a:t>
            </a:r>
            <a:r>
              <a:rPr lang="en-US" sz="2400" b="1" i="0" dirty="0">
                <a:solidFill>
                  <a:srgbClr val="050505"/>
                </a:solidFill>
                <a:effectLst/>
                <a:latin typeface="Traditional Arabic" panose="02020603050405020304" pitchFamily="18" charset="-78"/>
                <a:cs typeface="Traditional Arabic" panose="02020603050405020304" pitchFamily="18" charset="-78"/>
              </a:rPr>
              <a:t> </a:t>
            </a:r>
            <a:r>
              <a:rPr lang="ar-SA" sz="2400" b="1" i="0" dirty="0">
                <a:solidFill>
                  <a:srgbClr val="050505"/>
                </a:solidFill>
                <a:effectLst/>
                <a:latin typeface="Traditional Arabic" panose="02020603050405020304" pitchFamily="18" charset="-78"/>
                <a:cs typeface="Traditional Arabic" panose="02020603050405020304" pitchFamily="18" charset="-78"/>
              </a:rPr>
              <a:t>و "هارفارد“</a:t>
            </a:r>
            <a:r>
              <a:rPr lang="en-US" sz="2400" b="1" i="0" dirty="0">
                <a:solidFill>
                  <a:srgbClr val="050505"/>
                </a:solidFill>
                <a:effectLst/>
                <a:latin typeface="Traditional Arabic" panose="02020603050405020304" pitchFamily="18" charset="-78"/>
                <a:cs typeface="Traditional Arabic" panose="02020603050405020304" pitchFamily="18" charset="-78"/>
              </a:rPr>
              <a:t> </a:t>
            </a:r>
            <a:r>
              <a:rPr lang="ar-SA" sz="2400" b="1" i="0" dirty="0">
                <a:solidFill>
                  <a:srgbClr val="050505"/>
                </a:solidFill>
                <a:effectLst/>
                <a:latin typeface="Traditional Arabic" panose="02020603050405020304" pitchFamily="18" charset="-78"/>
                <a:cs typeface="Traditional Arabic" panose="02020603050405020304" pitchFamily="18" charset="-78"/>
              </a:rPr>
              <a:t>تسل</a:t>
            </a:r>
            <a:r>
              <a:rPr lang="ar-SA" sz="2400" b="1" dirty="0">
                <a:solidFill>
                  <a:srgbClr val="050505"/>
                </a:solidFill>
                <a:latin typeface="Traditional Arabic" panose="02020603050405020304" pitchFamily="18" charset="-78"/>
                <a:cs typeface="Traditional Arabic" panose="02020603050405020304" pitchFamily="18" charset="-78"/>
              </a:rPr>
              <a:t>ي</a:t>
            </a:r>
            <a:r>
              <a:rPr lang="ar-SA" sz="2400" b="1" i="0" dirty="0">
                <a:solidFill>
                  <a:srgbClr val="050505"/>
                </a:solidFill>
                <a:effectLst/>
                <a:latin typeface="Traditional Arabic" panose="02020603050405020304" pitchFamily="18" charset="-78"/>
                <a:cs typeface="Traditional Arabic" panose="02020603050405020304" pitchFamily="18" charset="-78"/>
              </a:rPr>
              <a:t>ط الضوء على دور المؤسسات الناشئة في دفع عجلة الابتكار خاصة في وادي السيليكون. </a:t>
            </a:r>
            <a:endParaRPr lang="en-US" sz="2400" b="1" i="0" dirty="0">
              <a:solidFill>
                <a:srgbClr val="050505"/>
              </a:solidFill>
              <a:effectLst/>
              <a:latin typeface="Traditional Arabic" panose="02020603050405020304" pitchFamily="18" charset="-78"/>
              <a:cs typeface="Traditional Arabic" panose="02020603050405020304" pitchFamily="18" charset="-78"/>
            </a:endParaRPr>
          </a:p>
          <a:p>
            <a:pPr algn="r" rtl="1">
              <a:lnSpc>
                <a:spcPct val="150000"/>
              </a:lnSpc>
            </a:pPr>
            <a:r>
              <a:rPr lang="ar-SA" sz="2400" b="1" i="0" dirty="0">
                <a:solidFill>
                  <a:srgbClr val="050505"/>
                </a:solidFill>
                <a:effectLst/>
                <a:latin typeface="Traditional Arabic" panose="02020603050405020304" pitchFamily="18" charset="-78"/>
                <a:cs typeface="Traditional Arabic" panose="02020603050405020304" pitchFamily="18" charset="-78"/>
              </a:rPr>
              <a:t>_</a:t>
            </a:r>
            <a:r>
              <a:rPr lang="ar-SA" sz="2400" b="1" i="0" u="sng" dirty="0">
                <a:solidFill>
                  <a:srgbClr val="C00000"/>
                </a:solidFill>
                <a:effectLst/>
                <a:latin typeface="Traditional Arabic" panose="02020603050405020304" pitchFamily="18" charset="-78"/>
                <a:cs typeface="Traditional Arabic" panose="02020603050405020304" pitchFamily="18" charset="-78"/>
              </a:rPr>
              <a:t>دراسات حول المؤسسات الناشئة في الجزائر</a:t>
            </a:r>
            <a:r>
              <a:rPr lang="ar-SA" sz="2400" b="1" i="0" dirty="0">
                <a:solidFill>
                  <a:srgbClr val="050505"/>
                </a:solidFill>
                <a:effectLst/>
                <a:latin typeface="Traditional Arabic" panose="02020603050405020304" pitchFamily="18" charset="-78"/>
                <a:cs typeface="Traditional Arabic" panose="02020603050405020304" pitchFamily="18" charset="-78"/>
              </a:rPr>
              <a:t>: دراسات من جامعات جزائرية مثل جامعة الجزائر وجامعة وهران تسلط الضوء على الحاجة إلى تغيير الثقافة المجتمعية لدعم ريادة الأعمال.</a:t>
            </a:r>
            <a:endParaRPr lang="en-US" sz="2400" b="1" i="0" dirty="0">
              <a:solidFill>
                <a:srgbClr val="050505"/>
              </a:solidFill>
              <a:effectLst/>
              <a:latin typeface="Traditional Arabic" panose="02020603050405020304" pitchFamily="18" charset="-78"/>
              <a:cs typeface="Traditional Arabic" panose="02020603050405020304" pitchFamily="18" charset="-78"/>
            </a:endParaRPr>
          </a:p>
          <a:p>
            <a:pPr algn="r" rtl="1">
              <a:lnSpc>
                <a:spcPct val="150000"/>
              </a:lnSpc>
            </a:pPr>
            <a:r>
              <a:rPr lang="ar-SA" sz="2400" b="1" i="0" dirty="0">
                <a:solidFill>
                  <a:srgbClr val="050505"/>
                </a:solidFill>
                <a:effectLst/>
                <a:latin typeface="Traditional Arabic" panose="02020603050405020304" pitchFamily="18" charset="-78"/>
                <a:cs typeface="Traditional Arabic" panose="02020603050405020304" pitchFamily="18" charset="-78"/>
              </a:rPr>
              <a:t> _</a:t>
            </a:r>
            <a:r>
              <a:rPr lang="ar-SA" sz="2400" b="1" u="sng" dirty="0">
                <a:solidFill>
                  <a:srgbClr val="C00000"/>
                </a:solidFill>
                <a:effectLst/>
                <a:latin typeface="Traditional Arabic" panose="02020603050405020304" pitchFamily="18" charset="-78"/>
                <a:cs typeface="Traditional Arabic" panose="02020603050405020304" pitchFamily="18" charset="-78"/>
              </a:rPr>
              <a:t>دراسات مقارنة</a:t>
            </a:r>
            <a:r>
              <a:rPr lang="ar-SA" sz="2400" b="1" i="0" dirty="0">
                <a:solidFill>
                  <a:srgbClr val="050505"/>
                </a:solidFill>
                <a:effectLst/>
                <a:latin typeface="Traditional Arabic" panose="02020603050405020304" pitchFamily="18" charset="-78"/>
                <a:cs typeface="Traditional Arabic" panose="02020603050405020304" pitchFamily="18" charset="-78"/>
              </a:rPr>
              <a:t>: مقارنة بين الدول النامية والمتقدمة ،دراسات من "الامم المتحدة" تقارن بين تجارب المؤسسات الناشئة في الدول النامية والمتقدمة مع التركيز على الفروق في البيئة التشريعية ،الوصول الى التمويل دعم الابتكار </a:t>
            </a:r>
            <a:endParaRPr lang="en-US" sz="2400" b="1" i="0" dirty="0">
              <a:solidFill>
                <a:srgbClr val="050505"/>
              </a:solidFill>
              <a:effectLst/>
              <a:latin typeface="Traditional Arabic" panose="02020603050405020304" pitchFamily="18" charset="-78"/>
              <a:cs typeface="Traditional Arabic" panose="02020603050405020304" pitchFamily="18" charset="-78"/>
            </a:endParaRPr>
          </a:p>
          <a:p>
            <a:pPr algn="r" rtl="1">
              <a:lnSpc>
                <a:spcPct val="150000"/>
              </a:lnSpc>
            </a:pPr>
            <a:r>
              <a:rPr lang="ar-SA" sz="2400" b="1" i="0" dirty="0">
                <a:solidFill>
                  <a:srgbClr val="050505"/>
                </a:solidFill>
                <a:effectLst/>
                <a:latin typeface="Traditional Arabic" panose="02020603050405020304" pitchFamily="18" charset="-78"/>
                <a:cs typeface="Traditional Arabic" panose="02020603050405020304" pitchFamily="18" charset="-78"/>
              </a:rPr>
              <a:t>_</a:t>
            </a:r>
            <a:r>
              <a:rPr lang="ar-SA" sz="2400" b="1" i="0" u="sng" dirty="0">
                <a:solidFill>
                  <a:srgbClr val="C00000"/>
                </a:solidFill>
                <a:effectLst/>
                <a:latin typeface="Traditional Arabic" panose="02020603050405020304" pitchFamily="18" charset="-78"/>
                <a:cs typeface="Traditional Arabic" panose="02020603050405020304" pitchFamily="18" charset="-78"/>
              </a:rPr>
              <a:t>دراسات حالة: </a:t>
            </a:r>
            <a:endParaRPr lang="en-US" sz="2400" b="1" i="0" u="sng" dirty="0">
              <a:solidFill>
                <a:srgbClr val="C00000"/>
              </a:solidFill>
              <a:effectLst/>
              <a:latin typeface="Traditional Arabic" panose="02020603050405020304" pitchFamily="18" charset="-78"/>
              <a:cs typeface="Traditional Arabic" panose="02020603050405020304" pitchFamily="18" charset="-78"/>
            </a:endParaRPr>
          </a:p>
          <a:p>
            <a:pPr algn="r" rtl="1">
              <a:lnSpc>
                <a:spcPct val="150000"/>
              </a:lnSpc>
            </a:pPr>
            <a:r>
              <a:rPr lang="ar-SA" sz="2400" b="1" i="0" u="sng" dirty="0">
                <a:solidFill>
                  <a:srgbClr val="050505"/>
                </a:solidFill>
                <a:effectLst/>
                <a:latin typeface="Traditional Arabic" panose="02020603050405020304" pitchFamily="18" charset="-78"/>
                <a:cs typeface="Traditional Arabic" panose="02020603050405020304" pitchFamily="18" charset="-78"/>
              </a:rPr>
              <a:t>نجاحات عالمية</a:t>
            </a:r>
            <a:r>
              <a:rPr lang="ar-SA" sz="2400" b="1" i="0" dirty="0">
                <a:solidFill>
                  <a:srgbClr val="050505"/>
                </a:solidFill>
                <a:effectLst/>
                <a:latin typeface="Traditional Arabic" panose="02020603050405020304" pitchFamily="18" charset="-78"/>
                <a:cs typeface="Traditional Arabic" panose="02020603050405020304" pitchFamily="18" charset="-78"/>
              </a:rPr>
              <a:t>: دراسات حالة لشركات ناشئة ناجحة مثل "اوبر" و "اير بي ان بي" توفر رؤى حول إستراتيجيات النجاح والتحديات المحلية لتحقيق النجاح. </a:t>
            </a:r>
            <a:endParaRPr lang="en-US" sz="2400" b="1" i="0" dirty="0">
              <a:solidFill>
                <a:srgbClr val="050505"/>
              </a:solidFill>
              <a:effectLst/>
              <a:latin typeface="Traditional Arabic" panose="02020603050405020304" pitchFamily="18" charset="-78"/>
              <a:cs typeface="Traditional Arabic" panose="02020603050405020304" pitchFamily="18" charset="-78"/>
            </a:endParaRPr>
          </a:p>
          <a:p>
            <a:pPr algn="r" rtl="1">
              <a:lnSpc>
                <a:spcPct val="150000"/>
              </a:lnSpc>
            </a:pPr>
            <a:r>
              <a:rPr lang="ar-SA" sz="2400" b="1" i="0" u="sng" dirty="0">
                <a:solidFill>
                  <a:srgbClr val="050505"/>
                </a:solidFill>
                <a:effectLst/>
                <a:latin typeface="Traditional Arabic" panose="02020603050405020304" pitchFamily="18" charset="-78"/>
                <a:cs typeface="Traditional Arabic" panose="02020603050405020304" pitchFamily="18" charset="-78"/>
              </a:rPr>
              <a:t>نجاحات جزائرية</a:t>
            </a:r>
            <a:r>
              <a:rPr lang="ar-SA" sz="2400" b="1" i="0" dirty="0">
                <a:solidFill>
                  <a:srgbClr val="050505"/>
                </a:solidFill>
                <a:effectLst/>
                <a:latin typeface="Traditional Arabic" panose="02020603050405020304" pitchFamily="18" charset="-78"/>
                <a:cs typeface="Traditional Arabic" panose="02020603050405020304" pitchFamily="18" charset="-78"/>
              </a:rPr>
              <a:t>: دراسات حالة لشركات ناشئة جزائرية ناجحة مثل "ياسمينة" و "</a:t>
            </a:r>
            <a:r>
              <a:rPr lang="ar-SA" sz="2400" b="1" i="0" dirty="0" err="1">
                <a:solidFill>
                  <a:srgbClr val="050505"/>
                </a:solidFill>
                <a:effectLst/>
                <a:latin typeface="Traditional Arabic" panose="02020603050405020304" pitchFamily="18" charset="-78"/>
                <a:cs typeface="Traditional Arabic" panose="02020603050405020304" pitchFamily="18" charset="-78"/>
              </a:rPr>
              <a:t>تيميزي</a:t>
            </a:r>
            <a:r>
              <a:rPr lang="ar-SA" sz="2400" b="1" i="0" dirty="0">
                <a:solidFill>
                  <a:srgbClr val="050505"/>
                </a:solidFill>
                <a:effectLst/>
                <a:latin typeface="Traditional Arabic" panose="02020603050405020304" pitchFamily="18" charset="-78"/>
                <a:cs typeface="Traditional Arabic" panose="02020603050405020304" pitchFamily="18" charset="-78"/>
              </a:rPr>
              <a:t>" تظهر كيف يمكن التغلب على التحديات المحلية لتحقيق النجاح.</a:t>
            </a:r>
            <a:endParaRPr lang="fr-FR" sz="2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589341105"/>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2B46EA-37CC-6EEE-D6FD-D2D29F2E3F4E}"/>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05B41B2-13A7-6BBE-F2F2-1F548E733D2A}"/>
              </a:ext>
            </a:extLst>
          </p:cNvPr>
          <p:cNvSpPr>
            <a:spLocks noGrp="1"/>
          </p:cNvSpPr>
          <p:nvPr>
            <p:ph idx="1"/>
          </p:nvPr>
        </p:nvSpPr>
        <p:spPr>
          <a:xfrm>
            <a:off x="0" y="122831"/>
            <a:ext cx="12191999" cy="6612338"/>
          </a:xfrm>
        </p:spPr>
        <p:txBody>
          <a:bodyPr anchor="t">
            <a:normAutofit lnSpcReduction="10000"/>
          </a:bodyPr>
          <a:lstStyle/>
          <a:p>
            <a:pPr marL="0" indent="0" algn="justLow" rtl="1">
              <a:lnSpc>
                <a:spcPct val="150000"/>
              </a:lnSpc>
              <a:buNone/>
            </a:pPr>
            <a:r>
              <a:rPr lang="en-US" b="0" i="0" dirty="0">
                <a:solidFill>
                  <a:srgbClr val="080809"/>
                </a:solidFill>
                <a:effectLst/>
                <a:latin typeface="Segoe UI Historic" panose="020B0502040204020203" pitchFamily="34" charset="0"/>
              </a:rPr>
              <a:t>	</a:t>
            </a:r>
            <a:r>
              <a:rPr lang="ar-SA" sz="2400" b="1" u="sng" dirty="0">
                <a:solidFill>
                  <a:srgbClr val="00B050"/>
                </a:solidFill>
                <a:latin typeface="Traditional Arabic" panose="02020603050405020304" pitchFamily="18" charset="-78"/>
                <a:cs typeface="Traditional Arabic" panose="02020603050405020304" pitchFamily="18" charset="-78"/>
              </a:rPr>
              <a:t>تقسيمات البحث:</a:t>
            </a:r>
            <a:endParaRPr lang="en-US" sz="2400" b="1" dirty="0">
              <a:latin typeface="Traditional Arabic" panose="02020603050405020304" pitchFamily="18" charset="-78"/>
              <a:cs typeface="Traditional Arabic" panose="02020603050405020304" pitchFamily="18" charset="-78"/>
            </a:endParaRPr>
          </a:p>
          <a:p>
            <a:pPr marL="0" indent="0" algn="just" rtl="1">
              <a:lnSpc>
                <a:spcPct val="150000"/>
              </a:lnSpc>
              <a:buNone/>
            </a:pPr>
            <a:r>
              <a:rPr lang="en-US" b="1" i="0" dirty="0">
                <a:solidFill>
                  <a:srgbClr val="050505"/>
                </a:solidFill>
                <a:effectLst/>
                <a:latin typeface="Traditional Arabic" panose="02020603050405020304" pitchFamily="18" charset="-78"/>
                <a:cs typeface="Traditional Arabic" panose="02020603050405020304" pitchFamily="18" charset="-78"/>
              </a:rPr>
              <a:t>	</a:t>
            </a:r>
            <a:r>
              <a:rPr lang="ar-SA" b="1" i="0" dirty="0">
                <a:solidFill>
                  <a:srgbClr val="050505"/>
                </a:solidFill>
                <a:effectLst/>
                <a:latin typeface="Traditional Arabic" panose="02020603050405020304" pitchFamily="18" charset="-78"/>
                <a:cs typeface="Traditional Arabic" panose="02020603050405020304" pitchFamily="18" charset="-78"/>
              </a:rPr>
              <a:t>من</a:t>
            </a:r>
            <a:r>
              <a:rPr lang="ar-SA" b="1" i="0" dirty="0">
                <a:solidFill>
                  <a:srgbClr val="050505"/>
                </a:solidFill>
                <a:effectLst/>
                <a:latin typeface="Segoe UI Historic" panose="020B0502040204020203" pitchFamily="34" charset="0"/>
              </a:rPr>
              <a:t> </a:t>
            </a:r>
            <a:r>
              <a:rPr lang="ar-SA" b="1" i="0" dirty="0">
                <a:solidFill>
                  <a:srgbClr val="050505"/>
                </a:solidFill>
                <a:effectLst/>
                <a:latin typeface="Traditional Arabic" panose="02020603050405020304" pitchFamily="18" charset="-78"/>
                <a:cs typeface="Traditional Arabic" panose="02020603050405020304" pitchFamily="18" charset="-78"/>
              </a:rPr>
              <a:t>أجل دراسة الموضوع وتغطية كافة جوانبه تم تقسيم هذا البحث إلى أربع مباحث: </a:t>
            </a:r>
            <a:endParaRPr lang="en-US" b="1" i="0" dirty="0">
              <a:solidFill>
                <a:srgbClr val="050505"/>
              </a:solidFill>
              <a:effectLst/>
              <a:latin typeface="Traditional Arabic" panose="02020603050405020304" pitchFamily="18" charset="-78"/>
              <a:cs typeface="Traditional Arabic" panose="02020603050405020304" pitchFamily="18" charset="-78"/>
            </a:endParaRPr>
          </a:p>
          <a:p>
            <a:pPr marL="0" indent="0" algn="just" rtl="1">
              <a:lnSpc>
                <a:spcPct val="150000"/>
              </a:lnSpc>
              <a:buNone/>
            </a:pPr>
            <a:r>
              <a:rPr lang="ar-SA" b="1" i="0" dirty="0">
                <a:solidFill>
                  <a:srgbClr val="050505"/>
                </a:solidFill>
                <a:effectLst/>
                <a:latin typeface="Traditional Arabic" panose="02020603050405020304" pitchFamily="18" charset="-78"/>
                <a:cs typeface="Traditional Arabic" panose="02020603050405020304" pitchFamily="18" charset="-78"/>
              </a:rPr>
              <a:t>-المبحث الأول </a:t>
            </a:r>
            <a:r>
              <a:rPr lang="ar-SA" b="1" dirty="0">
                <a:solidFill>
                  <a:srgbClr val="050505"/>
                </a:solidFill>
                <a:latin typeface="Traditional Arabic" panose="02020603050405020304" pitchFamily="18" charset="-78"/>
                <a:cs typeface="Traditional Arabic" panose="02020603050405020304" pitchFamily="18" charset="-78"/>
              </a:rPr>
              <a:t>تحت عنوان عموميات حول المؤسسات الناشئة</a:t>
            </a:r>
            <a:r>
              <a:rPr lang="ar-SA" b="1" i="0" dirty="0">
                <a:solidFill>
                  <a:srgbClr val="050505"/>
                </a:solidFill>
                <a:effectLst/>
                <a:latin typeface="Traditional Arabic" panose="02020603050405020304" pitchFamily="18" charset="-78"/>
                <a:cs typeface="Traditional Arabic" panose="02020603050405020304" pitchFamily="18" charset="-78"/>
              </a:rPr>
              <a:t>؛ </a:t>
            </a:r>
            <a:endParaRPr lang="en-US" b="1" i="0" dirty="0">
              <a:solidFill>
                <a:srgbClr val="050505"/>
              </a:solidFill>
              <a:effectLst/>
              <a:latin typeface="Traditional Arabic" panose="02020603050405020304" pitchFamily="18" charset="-78"/>
              <a:cs typeface="Traditional Arabic" panose="02020603050405020304" pitchFamily="18" charset="-78"/>
            </a:endParaRPr>
          </a:p>
          <a:p>
            <a:pPr marL="0" indent="0" algn="just" rtl="1">
              <a:lnSpc>
                <a:spcPct val="150000"/>
              </a:lnSpc>
              <a:buNone/>
            </a:pPr>
            <a:r>
              <a:rPr lang="ar-SA" b="1" i="0" dirty="0">
                <a:solidFill>
                  <a:srgbClr val="050505"/>
                </a:solidFill>
                <a:effectLst/>
                <a:latin typeface="Traditional Arabic" panose="02020603050405020304" pitchFamily="18" charset="-78"/>
                <a:cs typeface="Traditional Arabic" panose="02020603050405020304" pitchFamily="18" charset="-78"/>
              </a:rPr>
              <a:t>-المبحث الثاني  بعنوان مراحل انشاء المؤسسات الناشئة وتصنيفها؛</a:t>
            </a:r>
            <a:endParaRPr lang="en-US" b="1" i="0" dirty="0">
              <a:solidFill>
                <a:srgbClr val="050505"/>
              </a:solidFill>
              <a:effectLst/>
              <a:latin typeface="Traditional Arabic" panose="02020603050405020304" pitchFamily="18" charset="-78"/>
              <a:cs typeface="Traditional Arabic" panose="02020603050405020304" pitchFamily="18" charset="-78"/>
            </a:endParaRPr>
          </a:p>
          <a:p>
            <a:pPr marL="0" indent="0" algn="just" rtl="1">
              <a:lnSpc>
                <a:spcPct val="150000"/>
              </a:lnSpc>
              <a:buNone/>
            </a:pPr>
            <a:r>
              <a:rPr lang="ar-SA" b="1" i="0" dirty="0">
                <a:solidFill>
                  <a:srgbClr val="050505"/>
                </a:solidFill>
                <a:effectLst/>
                <a:latin typeface="Traditional Arabic" panose="02020603050405020304" pitchFamily="18" charset="-78"/>
                <a:cs typeface="Traditional Arabic" panose="02020603050405020304" pitchFamily="18" charset="-78"/>
              </a:rPr>
              <a:t>-المبحث الثالث يتمثل في واقع المؤسسات الناشئة في العالم والجزائر؛</a:t>
            </a:r>
          </a:p>
          <a:p>
            <a:pPr marL="0" indent="0" algn="just" rtl="1">
              <a:lnSpc>
                <a:spcPct val="150000"/>
              </a:lnSpc>
              <a:buNone/>
            </a:pPr>
            <a:r>
              <a:rPr lang="ar-SA" b="1" i="0" dirty="0">
                <a:solidFill>
                  <a:srgbClr val="050505"/>
                </a:solidFill>
                <a:effectLst/>
                <a:latin typeface="Traditional Arabic" panose="02020603050405020304" pitchFamily="18" charset="-78"/>
                <a:cs typeface="Traditional Arabic" panose="02020603050405020304" pitchFamily="18" charset="-78"/>
              </a:rPr>
              <a:t>-المبحث الرابع يتناول نماذج عن المؤسسات الناشئة في العالم والجزائر.</a:t>
            </a:r>
            <a:endParaRPr lang="en-US" b="1" i="0" dirty="0">
              <a:solidFill>
                <a:srgbClr val="050505"/>
              </a:solidFill>
              <a:effectLst/>
              <a:latin typeface="Traditional Arabic" panose="02020603050405020304" pitchFamily="18" charset="-78"/>
              <a:cs typeface="Traditional Arabic" panose="02020603050405020304" pitchFamily="18" charset="-78"/>
            </a:endParaRPr>
          </a:p>
          <a:p>
            <a:pPr marL="0" indent="0" algn="just" rtl="1">
              <a:lnSpc>
                <a:spcPct val="150000"/>
              </a:lnSpc>
              <a:buNone/>
            </a:pPr>
            <a:br>
              <a:rPr lang="ar-SA" dirty="0"/>
            </a:br>
            <a:r>
              <a:rPr lang="ar-SA" b="1" dirty="0">
                <a:latin typeface="Traditional Arabic" panose="02020603050405020304" pitchFamily="18" charset="-78"/>
                <a:cs typeface="Traditional Arabic" panose="02020603050405020304" pitchFamily="18" charset="-78"/>
              </a:rPr>
              <a:t> </a:t>
            </a:r>
            <a:endParaRPr lang="en-US" b="1" dirty="0">
              <a:latin typeface="Traditional Arabic" panose="02020603050405020304" pitchFamily="18" charset="-78"/>
              <a:cs typeface="Traditional Arabic" panose="02020603050405020304" pitchFamily="18" charset="-78"/>
            </a:endParaRPr>
          </a:p>
          <a:p>
            <a:pPr marL="0" indent="0" algn="justLow" rtl="1">
              <a:lnSpc>
                <a:spcPct val="150000"/>
              </a:lnSpc>
              <a:buNone/>
            </a:pP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r>
              <a:rPr lang="ar-DZ" b="1" dirty="0">
                <a:solidFill>
                  <a:srgbClr val="00B050"/>
                </a:solidFill>
                <a:latin typeface="Traditional Arabic" panose="02020603050405020304" pitchFamily="18" charset="-78"/>
                <a:cs typeface="Traditional Arabic" panose="02020603050405020304" pitchFamily="18" charset="-78"/>
              </a:rPr>
              <a:t>	</a:t>
            </a:r>
            <a:r>
              <a:rPr lang="ar-DZ" b="1" dirty="0">
                <a:solidFill>
                  <a:schemeClr val="accent1">
                    <a:lumMod val="50000"/>
                  </a:schemeClr>
                </a:solidFill>
                <a:latin typeface="Traditional Arabic" panose="02020603050405020304" pitchFamily="18" charset="-78"/>
                <a:cs typeface="Traditional Arabic" panose="02020603050405020304" pitchFamily="18" charset="-78"/>
              </a:rPr>
              <a:t>	</a:t>
            </a:r>
            <a:endParaRPr lang="x-none" dirty="0">
              <a:solidFill>
                <a:schemeClr val="accent1">
                  <a:lumMod val="50000"/>
                </a:schemeClr>
              </a:solidFill>
            </a:endParaRPr>
          </a:p>
        </p:txBody>
      </p:sp>
    </p:spTree>
    <p:extLst>
      <p:ext uri="{BB962C8B-B14F-4D97-AF65-F5344CB8AC3E}">
        <p14:creationId xmlns:p14="http://schemas.microsoft.com/office/powerpoint/2010/main" val="3788947886"/>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61A0AC2-502A-1C04-F7E6-D717EDA4B0E1}"/>
              </a:ext>
            </a:extLst>
          </p:cNvPr>
          <p:cNvSpPr>
            <a:spLocks noGrp="1"/>
          </p:cNvSpPr>
          <p:nvPr>
            <p:ph idx="1"/>
          </p:nvPr>
        </p:nvSpPr>
        <p:spPr>
          <a:xfrm>
            <a:off x="163773" y="106006"/>
            <a:ext cx="11858767" cy="6526805"/>
          </a:xfrm>
        </p:spPr>
        <p:txBody>
          <a:bodyPr numCol="1" anchor="t">
            <a:normAutofit fontScale="77500" lnSpcReduction="20000"/>
          </a:bodyPr>
          <a:lstStyle/>
          <a:p>
            <a:pPr marL="0" indent="0" algn="r" rtl="1">
              <a:lnSpc>
                <a:spcPct val="150000"/>
              </a:lnSpc>
              <a:buNone/>
            </a:pPr>
            <a:r>
              <a:rPr lang="ar-DZ" sz="3800" b="1" dirty="0">
                <a:latin typeface="Traditional Arabic" panose="02020603050405020304" pitchFamily="18" charset="-78"/>
                <a:cs typeface="Traditional Arabic" panose="02020603050405020304" pitchFamily="18" charset="-78"/>
              </a:rPr>
              <a:t>مقدمة.</a:t>
            </a:r>
            <a:endParaRPr lang="ar-SA" sz="3800" b="1" dirty="0">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C00000"/>
                </a:solidFill>
                <a:latin typeface="Traditional Arabic" panose="02020603050405020304" pitchFamily="18" charset="-78"/>
                <a:cs typeface="Traditional Arabic" panose="02020603050405020304" pitchFamily="18" charset="-78"/>
              </a:rPr>
              <a:t>المبحث الأول </a:t>
            </a:r>
            <a:r>
              <a:rPr lang="ar-DZ" sz="3600" b="1" i="1" dirty="0">
                <a:solidFill>
                  <a:schemeClr val="accent1">
                    <a:lumMod val="50000"/>
                  </a:schemeClr>
                </a:solidFill>
                <a:latin typeface="Traditional Arabic" panose="02020603050405020304" pitchFamily="18" charset="-78"/>
                <a:cs typeface="Traditional Arabic" panose="02020603050405020304" pitchFamily="18" charset="-78"/>
              </a:rPr>
              <a:t>: </a:t>
            </a:r>
            <a:r>
              <a:rPr lang="ar-SA" sz="3600" b="1" i="1" dirty="0">
                <a:solidFill>
                  <a:schemeClr val="accent1">
                    <a:lumMod val="50000"/>
                  </a:schemeClr>
                </a:solidFill>
                <a:latin typeface="Traditional Arabic" panose="02020603050405020304" pitchFamily="18" charset="-78"/>
                <a:cs typeface="Traditional Arabic" panose="02020603050405020304" pitchFamily="18" charset="-78"/>
              </a:rPr>
              <a:t>عموميات حول المؤسسات الناشئة</a:t>
            </a: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الأول </a:t>
            </a:r>
            <a:r>
              <a:rPr lang="ar-DZ" sz="3600" b="1" i="1" u="sng" dirty="0">
                <a:solidFill>
                  <a:schemeClr val="accent6">
                    <a:lumMod val="50000"/>
                  </a:schemeClr>
                </a:solidFill>
                <a:latin typeface="Traditional Arabic" panose="02020603050405020304" pitchFamily="18" charset="-78"/>
                <a:cs typeface="Traditional Arabic" panose="02020603050405020304" pitchFamily="18" charset="-78"/>
              </a:rPr>
              <a:t>:</a:t>
            </a:r>
            <a:r>
              <a:rPr lang="ar-DZ" sz="3600" b="1" i="1" dirty="0">
                <a:solidFill>
                  <a:schemeClr val="accent6">
                    <a:lumMod val="50000"/>
                  </a:schemeClr>
                </a:solidFill>
                <a:latin typeface="Traditional Arabic" panose="02020603050405020304" pitchFamily="18" charset="-78"/>
                <a:cs typeface="Traditional Arabic" panose="02020603050405020304" pitchFamily="18" charset="-78"/>
              </a:rPr>
              <a:t> </a:t>
            </a:r>
            <a:r>
              <a:rPr lang="ar-SA" sz="3700" b="1" i="1" dirty="0">
                <a:solidFill>
                  <a:schemeClr val="accent2">
                    <a:lumMod val="50000"/>
                  </a:schemeClr>
                </a:solidFill>
                <a:latin typeface="Traditional Arabic" panose="02020603050405020304" pitchFamily="18" charset="-78"/>
                <a:cs typeface="Traditional Arabic" panose="02020603050405020304" pitchFamily="18" charset="-78"/>
              </a:rPr>
              <a:t> </a:t>
            </a:r>
            <a:r>
              <a:rPr lang="ar-SA" sz="3700" b="1" i="1" dirty="0">
                <a:solidFill>
                  <a:schemeClr val="accent2">
                    <a:lumMod val="50000"/>
                  </a:schemeClr>
                </a:solidFill>
                <a:effectLst/>
                <a:latin typeface="Traditional Arabic" panose="02020603050405020304" pitchFamily="18" charset="-78"/>
                <a:cs typeface="Traditional Arabic" panose="02020603050405020304" pitchFamily="18" charset="-78"/>
              </a:rPr>
              <a:t>مفهوم المؤسسات الناشئة</a:t>
            </a: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الثاني:</a:t>
            </a:r>
            <a:r>
              <a:rPr lang="ar-SA" sz="3600" b="1" i="1" dirty="0">
                <a:solidFill>
                  <a:srgbClr val="00B050"/>
                </a:solidFill>
                <a:latin typeface="Traditional Arabic" panose="02020603050405020304" pitchFamily="18" charset="-78"/>
                <a:cs typeface="Traditional Arabic" panose="02020603050405020304" pitchFamily="18" charset="-78"/>
              </a:rPr>
              <a:t> </a:t>
            </a:r>
            <a:r>
              <a:rPr lang="ar-SA" sz="3700" b="1" i="1" dirty="0">
                <a:solidFill>
                  <a:schemeClr val="accent2">
                    <a:lumMod val="50000"/>
                  </a:schemeClr>
                </a:solidFill>
                <a:effectLst/>
                <a:latin typeface="Traditional Arabic" panose="02020603050405020304" pitchFamily="18" charset="-78"/>
                <a:cs typeface="Traditional Arabic" panose="02020603050405020304" pitchFamily="18" charset="-78"/>
              </a:rPr>
              <a:t>أنواع المؤسسات الناشئة </a:t>
            </a:r>
            <a:endParaRPr lang="en-US" sz="3700"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الثالث</a:t>
            </a:r>
            <a:r>
              <a:rPr lang="ar-DZ" sz="3600" b="1" i="1" dirty="0">
                <a:solidFill>
                  <a:srgbClr val="00B050"/>
                </a:solidFill>
                <a:latin typeface="Traditional Arabic" panose="02020603050405020304" pitchFamily="18" charset="-78"/>
                <a:cs typeface="Traditional Arabic" panose="02020603050405020304" pitchFamily="18" charset="-78"/>
              </a:rPr>
              <a:t>:</a:t>
            </a:r>
            <a:r>
              <a:rPr lang="ar-SA" sz="3600" b="1" i="1" dirty="0">
                <a:solidFill>
                  <a:srgbClr val="00B050"/>
                </a:solidFill>
                <a:latin typeface="Traditional Arabic" panose="02020603050405020304" pitchFamily="18" charset="-78"/>
                <a:cs typeface="Traditional Arabic" panose="02020603050405020304" pitchFamily="18" charset="-78"/>
              </a:rPr>
              <a:t>  </a:t>
            </a:r>
            <a:r>
              <a:rPr lang="ar-SA" sz="3700" b="1" i="1" dirty="0">
                <a:solidFill>
                  <a:schemeClr val="accent2">
                    <a:lumMod val="50000"/>
                  </a:schemeClr>
                </a:solidFill>
                <a:effectLst/>
                <a:latin typeface="Traditional Arabic" panose="02020603050405020304" pitchFamily="18" charset="-78"/>
                <a:cs typeface="Traditional Arabic" panose="02020603050405020304" pitchFamily="18" charset="-78"/>
              </a:rPr>
              <a:t>أهمية المؤسسات الناشئة  </a:t>
            </a:r>
            <a:endParaRPr lang="en-US" sz="3700"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C00000"/>
                </a:solidFill>
                <a:latin typeface="Traditional Arabic" panose="02020603050405020304" pitchFamily="18" charset="-78"/>
                <a:cs typeface="Traditional Arabic" panose="02020603050405020304" pitchFamily="18" charset="-78"/>
              </a:rPr>
              <a:t>المبحث ال</a:t>
            </a:r>
            <a:r>
              <a:rPr lang="ar-SA" sz="3600" b="1" i="1" u="sng" dirty="0">
                <a:solidFill>
                  <a:srgbClr val="C00000"/>
                </a:solidFill>
                <a:latin typeface="Traditional Arabic" panose="02020603050405020304" pitchFamily="18" charset="-78"/>
                <a:cs typeface="Traditional Arabic" panose="02020603050405020304" pitchFamily="18" charset="-78"/>
              </a:rPr>
              <a:t>ثاني</a:t>
            </a:r>
            <a:r>
              <a:rPr lang="ar-DZ" sz="3600" b="1" i="1" u="sng" dirty="0">
                <a:solidFill>
                  <a:srgbClr val="C00000"/>
                </a:solidFill>
                <a:latin typeface="Traditional Arabic" panose="02020603050405020304" pitchFamily="18" charset="-78"/>
                <a:cs typeface="Traditional Arabic" panose="02020603050405020304" pitchFamily="18" charset="-78"/>
              </a:rPr>
              <a:t> </a:t>
            </a:r>
            <a:r>
              <a:rPr lang="ar-DZ" sz="3600" b="1" i="1" dirty="0">
                <a:solidFill>
                  <a:schemeClr val="accent1">
                    <a:lumMod val="50000"/>
                  </a:schemeClr>
                </a:solidFill>
                <a:latin typeface="Traditional Arabic" panose="02020603050405020304" pitchFamily="18" charset="-78"/>
                <a:cs typeface="Traditional Arabic" panose="02020603050405020304" pitchFamily="18" charset="-78"/>
              </a:rPr>
              <a:t>: </a:t>
            </a:r>
            <a:r>
              <a:rPr lang="ar-SA" sz="3600" b="1" i="1" dirty="0">
                <a:solidFill>
                  <a:schemeClr val="accent1">
                    <a:lumMod val="50000"/>
                  </a:schemeClr>
                </a:solidFill>
                <a:latin typeface="Traditional Arabic" panose="02020603050405020304" pitchFamily="18" charset="-78"/>
                <a:cs typeface="Traditional Arabic" panose="02020603050405020304" pitchFamily="18" charset="-78"/>
              </a:rPr>
              <a:t> </a:t>
            </a:r>
            <a:r>
              <a:rPr lang="ar-SA" sz="3700" b="1" i="1" dirty="0">
                <a:solidFill>
                  <a:schemeClr val="accent1">
                    <a:lumMod val="50000"/>
                  </a:schemeClr>
                </a:solidFill>
                <a:effectLst/>
                <a:latin typeface="Traditional Arabic" panose="02020603050405020304" pitchFamily="18" charset="-78"/>
                <a:cs typeface="Traditional Arabic" panose="02020603050405020304" pitchFamily="18" charset="-78"/>
              </a:rPr>
              <a:t>مراحل انشاء المؤسسات الناشئة وتصنيفها</a:t>
            </a:r>
            <a:endParaRPr lang="ar-SA" sz="3700" b="1" i="1" dirty="0">
              <a:solidFill>
                <a:schemeClr val="accent1">
                  <a:lumMod val="50000"/>
                </a:schemeClr>
              </a:solidFill>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الأول </a:t>
            </a:r>
            <a:r>
              <a:rPr lang="ar-DZ" sz="3600" b="1" i="1" dirty="0">
                <a:solidFill>
                  <a:schemeClr val="accent6">
                    <a:lumMod val="50000"/>
                  </a:schemeClr>
                </a:solidFill>
                <a:latin typeface="Traditional Arabic" panose="02020603050405020304" pitchFamily="18" charset="-78"/>
                <a:cs typeface="Traditional Arabic" panose="02020603050405020304" pitchFamily="18" charset="-78"/>
              </a:rPr>
              <a:t>:</a:t>
            </a:r>
            <a:r>
              <a:rPr lang="en-US" sz="3600" b="1" i="1" dirty="0">
                <a:solidFill>
                  <a:schemeClr val="accent6">
                    <a:lumMod val="50000"/>
                  </a:schemeClr>
                </a:solidFill>
                <a:latin typeface="Traditional Arabic" panose="02020603050405020304" pitchFamily="18" charset="-78"/>
                <a:cs typeface="Traditional Arabic" panose="02020603050405020304" pitchFamily="18" charset="-78"/>
              </a:rPr>
              <a:t> </a:t>
            </a:r>
            <a:r>
              <a:rPr lang="ar-SA" sz="3700" b="1" i="1" dirty="0">
                <a:solidFill>
                  <a:schemeClr val="accent2">
                    <a:lumMod val="50000"/>
                  </a:schemeClr>
                </a:solidFill>
                <a:effectLst/>
                <a:latin typeface="Traditional Arabic" panose="02020603050405020304" pitchFamily="18" charset="-78"/>
                <a:cs typeface="Traditional Arabic" panose="02020603050405020304" pitchFamily="18" charset="-78"/>
              </a:rPr>
              <a:t>بيئة عمل المؤسسات الناشئة ومراحل انشائها</a:t>
            </a:r>
            <a:endParaRPr lang="ar-DZ" sz="3700" b="1" i="1" dirty="0">
              <a:solidFill>
                <a:schemeClr val="accent2">
                  <a:lumMod val="50000"/>
                </a:schemeClr>
              </a:solidFill>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الثان</a:t>
            </a:r>
            <a:r>
              <a:rPr lang="ar-SA" sz="3600" b="1" i="1" u="sng" dirty="0">
                <a:solidFill>
                  <a:srgbClr val="00B050"/>
                </a:solidFill>
                <a:latin typeface="Traditional Arabic" panose="02020603050405020304" pitchFamily="18" charset="-78"/>
                <a:cs typeface="Traditional Arabic" panose="02020603050405020304" pitchFamily="18" charset="-78"/>
              </a:rPr>
              <a:t>ي</a:t>
            </a:r>
            <a:r>
              <a:rPr lang="ar-DZ" sz="3600" b="1" i="1" dirty="0">
                <a:solidFill>
                  <a:srgbClr val="00B050"/>
                </a:solidFill>
                <a:latin typeface="Traditional Arabic" panose="02020603050405020304" pitchFamily="18" charset="-78"/>
                <a:cs typeface="Traditional Arabic" panose="02020603050405020304" pitchFamily="18" charset="-78"/>
              </a:rPr>
              <a:t>:</a:t>
            </a:r>
            <a:r>
              <a:rPr lang="ar-SA" sz="3600" b="1" i="1" dirty="0">
                <a:solidFill>
                  <a:srgbClr val="00B050"/>
                </a:solidFill>
                <a:latin typeface="Traditional Arabic" panose="02020603050405020304" pitchFamily="18" charset="-78"/>
                <a:cs typeface="Traditional Arabic" panose="02020603050405020304" pitchFamily="18" charset="-78"/>
              </a:rPr>
              <a:t>   </a:t>
            </a:r>
            <a:r>
              <a:rPr lang="ar-SA" sz="3700" b="1" i="1" dirty="0">
                <a:solidFill>
                  <a:schemeClr val="accent2">
                    <a:lumMod val="50000"/>
                  </a:schemeClr>
                </a:solidFill>
                <a:effectLst/>
                <a:latin typeface="Traditional Arabic" panose="02020603050405020304" pitchFamily="18" charset="-78"/>
                <a:cs typeface="Traditional Arabic" panose="02020603050405020304" pitchFamily="18" charset="-78"/>
              </a:rPr>
              <a:t>معايير تصنيف المؤسسات الناشئة</a:t>
            </a:r>
            <a:endParaRPr lang="en-US" sz="3700"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r>
              <a:rPr lang="ar-DZ" sz="3600" b="1" i="1" u="sng" dirty="0">
                <a:solidFill>
                  <a:srgbClr val="00B050"/>
                </a:solidFill>
                <a:latin typeface="Traditional Arabic" panose="02020603050405020304" pitchFamily="18" charset="-78"/>
                <a:cs typeface="Traditional Arabic" panose="02020603050405020304" pitchFamily="18" charset="-78"/>
              </a:rPr>
              <a:t>المطلب الثالث</a:t>
            </a:r>
            <a:r>
              <a:rPr lang="ar-DZ" sz="3600" b="1" i="1" dirty="0">
                <a:solidFill>
                  <a:srgbClr val="00B050"/>
                </a:solidFill>
                <a:latin typeface="Traditional Arabic" panose="02020603050405020304" pitchFamily="18" charset="-78"/>
                <a:cs typeface="Traditional Arabic" panose="02020603050405020304" pitchFamily="18" charset="-78"/>
              </a:rPr>
              <a:t>:</a:t>
            </a:r>
            <a:r>
              <a:rPr lang="ar-SA" sz="3600" b="1" i="1" dirty="0">
                <a:solidFill>
                  <a:srgbClr val="00B050"/>
                </a:solidFill>
                <a:latin typeface="Traditional Arabic" panose="02020603050405020304" pitchFamily="18" charset="-78"/>
                <a:cs typeface="Traditional Arabic" panose="02020603050405020304" pitchFamily="18" charset="-78"/>
              </a:rPr>
              <a:t>   </a:t>
            </a:r>
            <a:r>
              <a:rPr lang="ar-SA" sz="3700" b="1" i="1" dirty="0">
                <a:solidFill>
                  <a:schemeClr val="accent2">
                    <a:lumMod val="50000"/>
                  </a:schemeClr>
                </a:solidFill>
                <a:effectLst/>
                <a:latin typeface="Traditional Arabic" panose="02020603050405020304" pitchFamily="18" charset="-78"/>
                <a:cs typeface="Traditional Arabic" panose="02020603050405020304" pitchFamily="18" charset="-78"/>
              </a:rPr>
              <a:t>دورة حياة المؤسسات الناشئة</a:t>
            </a:r>
            <a:endParaRPr lang="en-US" sz="3700" b="1" i="1" dirty="0">
              <a:solidFill>
                <a:schemeClr val="accent2">
                  <a:lumMod val="50000"/>
                </a:schemeClr>
              </a:solidFill>
              <a:effectLst/>
              <a:latin typeface="Traditional Arabic" panose="02020603050405020304" pitchFamily="18" charset="-78"/>
              <a:cs typeface="Traditional Arabic" panose="02020603050405020304" pitchFamily="18" charset="-78"/>
            </a:endParaRPr>
          </a:p>
          <a:p>
            <a:pPr marL="0" indent="0" algn="r" rtl="1">
              <a:lnSpc>
                <a:spcPct val="150000"/>
              </a:lnSpc>
              <a:buNone/>
            </a:pPr>
            <a:endParaRPr lang="ar-DZ" sz="2400" b="1" dirty="0">
              <a:latin typeface="Traditional Arabic" panose="02020603050405020304" pitchFamily="18" charset="-78"/>
              <a:cs typeface="Traditional Arabic" panose="02020603050405020304" pitchFamily="18" charset="-78"/>
            </a:endParaRPr>
          </a:p>
          <a:p>
            <a:pPr marL="0" indent="0" algn="r" rtl="1">
              <a:buNone/>
            </a:pPr>
            <a:endParaRPr lang="x-none" sz="2400" b="1" dirty="0">
              <a:latin typeface="Traditional Arabic" panose="02020603050405020304" pitchFamily="18" charset="-78"/>
              <a:cs typeface="Traditional Arabic" panose="02020603050405020304" pitchFamily="18" charset="-78"/>
            </a:endParaRPr>
          </a:p>
        </p:txBody>
      </p:sp>
      <p:sp>
        <p:nvSpPr>
          <p:cNvPr id="6" name="Ruban : incliné vers le bas 5">
            <a:extLst>
              <a:ext uri="{FF2B5EF4-FFF2-40B4-BE49-F238E27FC236}">
                <a16:creationId xmlns:a16="http://schemas.microsoft.com/office/drawing/2014/main" id="{7F1E416F-2721-83BD-3405-1A5352313656}"/>
              </a:ext>
            </a:extLst>
          </p:cNvPr>
          <p:cNvSpPr/>
          <p:nvPr/>
        </p:nvSpPr>
        <p:spPr>
          <a:xfrm>
            <a:off x="339211" y="2564190"/>
            <a:ext cx="4600395" cy="805218"/>
          </a:xfrm>
          <a:prstGeom prst="ribbon">
            <a:avLst>
              <a:gd name="adj1" fmla="val 16667"/>
              <a:gd name="adj2" fmla="val 53213"/>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DZ" sz="3200" b="1" dirty="0">
                <a:solidFill>
                  <a:schemeClr val="accent1">
                    <a:lumMod val="50000"/>
                  </a:schemeClr>
                </a:solidFill>
                <a:latin typeface="Traditional Arabic" panose="02020603050405020304" pitchFamily="18" charset="-78"/>
                <a:cs typeface="Traditional Arabic" panose="02020603050405020304" pitchFamily="18" charset="-78"/>
              </a:rPr>
              <a:t>خطة البحث</a:t>
            </a:r>
            <a:endParaRPr lang="x-none" sz="3200" b="1" dirty="0">
              <a:solidFill>
                <a:schemeClr val="accent1">
                  <a:lumMod val="50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398713115"/>
      </p:ext>
    </p:extLst>
  </p:cSld>
  <p:clrMapOvr>
    <a:masterClrMapping/>
  </p:clrMapOvr>
  <p:transition spd="slow">
    <p:fade/>
  </p:transition>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cean">
  <a:themeElements>
    <a:clrScheme name="Custom 1">
      <a:dk1>
        <a:sysClr val="windowText" lastClr="000000"/>
      </a:dk1>
      <a:lt1>
        <a:sysClr val="window" lastClr="FFFFFF"/>
      </a:lt1>
      <a:dk2>
        <a:srgbClr val="44546A"/>
      </a:dk2>
      <a:lt2>
        <a:srgbClr val="E7E6E6"/>
      </a:lt2>
      <a:accent1>
        <a:srgbClr val="0958F7"/>
      </a:accent1>
      <a:accent2>
        <a:srgbClr val="FE7032"/>
      </a:accent2>
      <a:accent3>
        <a:srgbClr val="91BED4"/>
      </a:accent3>
      <a:accent4>
        <a:srgbClr val="FFC000"/>
      </a:accent4>
      <a:accent5>
        <a:srgbClr val="D9E8F5"/>
      </a:accent5>
      <a:accent6>
        <a:srgbClr val="FFAD8D"/>
      </a:accent6>
      <a:hlink>
        <a:srgbClr val="0563C1"/>
      </a:hlink>
      <a:folHlink>
        <a:srgbClr val="954F72"/>
      </a:folHlink>
    </a:clrScheme>
    <a:fontScheme name="Montserrat ExtraBold - Open Sans">
      <a:majorFont>
        <a:latin typeface="Montserrat ExtraBold"/>
        <a:ea typeface=""/>
        <a:cs typeface=""/>
      </a:majorFont>
      <a:minorFont>
        <a:latin typeface="Open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4A8D45A-A00B-4B41-B7BA-1663EF383710}">
  <we:reference id="wa200005566" version="3.0.0.2" store="fr-FR" storeType="OMEX"/>
  <we:alternateReferences>
    <we:reference id="WA200005566" version="3.0.0.2" store="WA200005566"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2013 - 2022 Theme</Template>
  <TotalTime>9215</TotalTime>
  <Words>2638</Words>
  <Application>Microsoft Office PowerPoint</Application>
  <PresentationFormat>Grand écran</PresentationFormat>
  <Paragraphs>256</Paragraphs>
  <Slides>39</Slides>
  <Notes>1</Notes>
  <HiddenSlides>0</HiddenSlides>
  <MMClips>0</MMClips>
  <ScaleCrop>false</ScaleCrop>
  <HeadingPairs>
    <vt:vector size="6" baseType="variant">
      <vt:variant>
        <vt:lpstr>Polices utilisées</vt:lpstr>
      </vt:variant>
      <vt:variant>
        <vt:i4>9</vt:i4>
      </vt:variant>
      <vt:variant>
        <vt:lpstr>Thème</vt:lpstr>
      </vt:variant>
      <vt:variant>
        <vt:i4>2</vt:i4>
      </vt:variant>
      <vt:variant>
        <vt:lpstr>Titres des diapositives</vt:lpstr>
      </vt:variant>
      <vt:variant>
        <vt:i4>39</vt:i4>
      </vt:variant>
    </vt:vector>
  </HeadingPairs>
  <TitlesOfParts>
    <vt:vector size="50" baseType="lpstr">
      <vt:lpstr>Arial</vt:lpstr>
      <vt:lpstr>Calibri</vt:lpstr>
      <vt:lpstr>Calibri Light</vt:lpstr>
      <vt:lpstr>Cascadia Mono SemiBold</vt:lpstr>
      <vt:lpstr>Montserrat ExtraBold</vt:lpstr>
      <vt:lpstr>Open Sans</vt:lpstr>
      <vt:lpstr>Segoe UI Historic</vt:lpstr>
      <vt:lpstr>Traditional Arabic</vt:lpstr>
      <vt:lpstr>Wingdings</vt:lpstr>
      <vt:lpstr>Thème Office</vt:lpstr>
      <vt:lpstr>Ocean</vt:lpstr>
      <vt:lpstr>الجمهورية الجزائرية الديمقراطية الشعبية  وزرارة التعليم العالي و البحث العلمي جامعة 8 ماي  1954 _قالمة _ كلية العلوم الاقتصادية و التجارية و علوم التسيير _قسم العلوم التجارية _</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المبحث الأول : عموميات حول المؤسسات الناشئة </vt:lpstr>
      <vt:lpstr>Présentation PowerPoint</vt:lpstr>
      <vt:lpstr>Présentation PowerPoint</vt:lpstr>
      <vt:lpstr>Présentation PowerPoint</vt:lpstr>
      <vt:lpstr>Présentation PowerPoint</vt:lpstr>
      <vt:lpstr>Présentation PowerPoint</vt:lpstr>
      <vt:lpstr>المبحث الثاني :   مراحل انشاء المؤسسات الناشئة وتصنيفها </vt:lpstr>
      <vt:lpstr>Présentation PowerPoint</vt:lpstr>
      <vt:lpstr>Présentation PowerPoint</vt:lpstr>
      <vt:lpstr>Présentation PowerPoint</vt:lpstr>
      <vt:lpstr>Présentation PowerPoint</vt:lpstr>
      <vt:lpstr>Présentation PowerPoint</vt:lpstr>
      <vt:lpstr>Présentation PowerPoint</vt:lpstr>
      <vt:lpstr>المبحث الثالث :  واقع المؤسسات الناشئة في العالم والجزائر </vt:lpstr>
      <vt:lpstr>Présentation PowerPoint</vt:lpstr>
      <vt:lpstr>Présentation PowerPoint</vt:lpstr>
      <vt:lpstr>Présentation PowerPoint</vt:lpstr>
      <vt:lpstr>Présentation PowerPoint</vt:lpstr>
      <vt:lpstr>المبحث الرابع :  نماذج عن المؤسسات الناشئة في العالم والجزائر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وزرارة التعليم العالي و البحث العلمي جامعة 8 ماي  1954 _قالمة _ كلية العلوم الاقتصادية و التجارية و علوم التسيير _قسم العلوم التجارية _</dc:title>
  <dc:creator>Win_Ten</dc:creator>
  <cp:lastModifiedBy>SOFT</cp:lastModifiedBy>
  <cp:revision>311</cp:revision>
  <dcterms:created xsi:type="dcterms:W3CDTF">2023-12-11T23:00:29Z</dcterms:created>
  <dcterms:modified xsi:type="dcterms:W3CDTF">2025-02-21T23:13:33Z</dcterms:modified>
</cp:coreProperties>
</file>