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020" y="8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F45A0C1-88EE-49BD-87A5-8CB49F222AD0}" type="datetimeFigureOut">
              <a:rPr lang="fr-FR" smtClean="0"/>
              <a:pPr/>
              <a:t>06/03/2021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AD74C5F-E2F6-4F30-B872-AF8ECBD3D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A0C1-88EE-49BD-87A5-8CB49F222AD0}" type="datetimeFigureOut">
              <a:rPr lang="fr-FR" smtClean="0"/>
              <a:pPr/>
              <a:t>06/03/2021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4C5F-E2F6-4F30-B872-AF8ECBD3D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A0C1-88EE-49BD-87A5-8CB49F222AD0}" type="datetimeFigureOut">
              <a:rPr lang="fr-FR" smtClean="0"/>
              <a:pPr/>
              <a:t>06/03/2021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4C5F-E2F6-4F30-B872-AF8ECBD3D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F45A0C1-88EE-49BD-87A5-8CB49F222AD0}" type="datetimeFigureOut">
              <a:rPr lang="fr-FR" smtClean="0"/>
              <a:pPr/>
              <a:t>06/03/2021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AD74C5F-E2F6-4F30-B872-AF8ECBD3D9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F45A0C1-88EE-49BD-87A5-8CB49F222AD0}" type="datetimeFigureOut">
              <a:rPr lang="fr-FR" smtClean="0"/>
              <a:pPr/>
              <a:t>06/03/2021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AD74C5F-E2F6-4F30-B872-AF8ECBD3D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A0C1-88EE-49BD-87A5-8CB49F222AD0}" type="datetimeFigureOut">
              <a:rPr lang="fr-FR" smtClean="0"/>
              <a:pPr/>
              <a:t>06/03/2021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4C5F-E2F6-4F30-B872-AF8ECBD3D9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A0C1-88EE-49BD-87A5-8CB49F222AD0}" type="datetimeFigureOut">
              <a:rPr lang="fr-FR" smtClean="0"/>
              <a:pPr/>
              <a:t>06/03/2021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4C5F-E2F6-4F30-B872-AF8ECBD3D9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F45A0C1-88EE-49BD-87A5-8CB49F222AD0}" type="datetimeFigureOut">
              <a:rPr lang="fr-FR" smtClean="0"/>
              <a:pPr/>
              <a:t>06/03/2021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AD74C5F-E2F6-4F30-B872-AF8ECBD3D9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A0C1-88EE-49BD-87A5-8CB49F222AD0}" type="datetimeFigureOut">
              <a:rPr lang="fr-FR" smtClean="0"/>
              <a:pPr/>
              <a:t>06/03/2021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74C5F-E2F6-4F30-B872-AF8ECBD3D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F45A0C1-88EE-49BD-87A5-8CB49F222AD0}" type="datetimeFigureOut">
              <a:rPr lang="fr-FR" smtClean="0"/>
              <a:pPr/>
              <a:t>06/03/2021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AD74C5F-E2F6-4F30-B872-AF8ECBD3D9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F45A0C1-88EE-49BD-87A5-8CB49F222AD0}" type="datetimeFigureOut">
              <a:rPr lang="fr-FR" smtClean="0"/>
              <a:pPr/>
              <a:t>06/03/2021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AD74C5F-E2F6-4F30-B872-AF8ECBD3D9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F45A0C1-88EE-49BD-87A5-8CB49F222AD0}" type="datetimeFigureOut">
              <a:rPr lang="fr-FR" smtClean="0"/>
              <a:pPr/>
              <a:t>06/03/2021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AD74C5F-E2F6-4F30-B872-AF8ECBD3D9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7467600" cy="1785942"/>
          </a:xfrm>
        </p:spPr>
        <p:txBody>
          <a:bodyPr>
            <a:noAutofit/>
          </a:bodyPr>
          <a:lstStyle/>
          <a:p>
            <a:pPr algn="ctr"/>
            <a:r>
              <a:rPr lang="ar-DZ" sz="54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قياس الجودة المهنية </a:t>
            </a:r>
            <a:r>
              <a:rPr lang="ar-DZ" sz="5400" b="1" dirty="0" err="1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54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 الجودة من منظور شامل</a:t>
            </a:r>
            <a:endParaRPr lang="fr-FR" sz="5400" b="1" dirty="0">
              <a:solidFill>
                <a:schemeClr val="accent2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71472" y="3000372"/>
            <a:ext cx="7467600" cy="2873488"/>
          </a:xfrm>
        </p:spPr>
        <p:txBody>
          <a:bodyPr/>
          <a:lstStyle/>
          <a:p>
            <a:pPr algn="just" rtl="1">
              <a:buNone/>
            </a:pPr>
            <a:endParaRPr lang="ar-DZ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500166" y="2714620"/>
            <a:ext cx="5429288" cy="27146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>
              <a:buNone/>
            </a:pP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أولا/ قياس الجودة المهنية</a:t>
            </a:r>
          </a:p>
          <a:p>
            <a:pPr marL="514350" indent="-514350" algn="just" rtl="1">
              <a:buNone/>
            </a:pP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ثانيا/ قياس الجودة من منظور شامل</a:t>
            </a:r>
            <a:endParaRPr lang="ar-DZ" sz="36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ar-DZ" sz="40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أولا/ قياس الجودة المهنية</a:t>
            </a:r>
            <a:br>
              <a:rPr lang="ar-DZ" sz="40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</a:br>
            <a:endParaRPr lang="fr-FR" sz="40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2043114"/>
          </a:xfrm>
        </p:spPr>
        <p:txBody>
          <a:bodyPr/>
          <a:lstStyle/>
          <a:p>
            <a:pPr marL="514350" indent="-514350" algn="just" rtl="1">
              <a:buFont typeface="+mj-lt"/>
              <a:buAutoNum type="arabicPeriod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قياس الجودة بدلالة </a:t>
            </a:r>
            <a:r>
              <a:rPr lang="ar-DZ" b="1" dirty="0" err="1" smtClean="0">
                <a:latin typeface="Sakkal Majalla" pitchFamily="2" charset="-78"/>
                <a:cs typeface="Sakkal Majalla" pitchFamily="2" charset="-78"/>
              </a:rPr>
              <a:t>المدخلات</a:t>
            </a:r>
            <a:endParaRPr lang="ar-DZ" b="1" dirty="0" smtClean="0">
              <a:latin typeface="Sakkal Majalla" pitchFamily="2" charset="-78"/>
              <a:cs typeface="Sakkal Majalla" pitchFamily="2" charset="-78"/>
            </a:endParaRPr>
          </a:p>
          <a:p>
            <a:pPr marL="514350" indent="-514350" algn="just" rtl="1">
              <a:buFont typeface="+mj-lt"/>
              <a:buAutoNum type="arabicPeriod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قياس الجودة بدلالة العمليات </a:t>
            </a:r>
          </a:p>
          <a:p>
            <a:pPr marL="514350" indent="-514350" algn="just" rtl="1">
              <a:buFont typeface="+mj-lt"/>
              <a:buAutoNum type="arabicPeriod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قياس الجودة بدلالة المخرجات</a:t>
            </a:r>
          </a:p>
          <a:p>
            <a:endParaRPr lang="fr-FR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ar-DZ" sz="40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1. قياس الجودة بدلالة </a:t>
            </a:r>
            <a:r>
              <a:rPr lang="ar-DZ" sz="4000" b="1" dirty="0" err="1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المدخلات</a:t>
            </a:r>
            <a:r>
              <a:rPr lang="ar-DZ" sz="40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40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</a:br>
            <a:endParaRPr lang="fr-FR" sz="40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يستند أصحاب هذا المدخل إلى فكرة مفادها اعتبار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المدخلات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أو الموارد جوهر الخدمة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جودتها، فإذا ما توافر للمنظمة البناء المناسب بتجهيزاته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معداته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العاملون الأكفاء، إضافة إلى اللوائح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القوانين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الأدوات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النظم المساعدة، كذلك الأهداف الواضحة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المحددة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الزبون المستعد للحصول على الخدمة، كل هذا من شأنه جعل الخدمة جيدة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مميزة دون شك.</a:t>
            </a:r>
          </a:p>
          <a:p>
            <a:pPr algn="just" rtl="1"/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من أهم الانتقادات الموجهة لهذا المدخل هو تركيزه على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المدخلات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من حيث جودتها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إهماله لبعض العوامل الأخرى مثل طرق تناول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المدخلات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و التفاعلات فيما بينها، بمعنى أبسط كيفية استغلال الموارد عمليا في أحسن صورة ممكنة.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ar-DZ" sz="40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2. قياس الجودة بدلالة العمليات </a:t>
            </a:r>
            <a:br>
              <a:rPr lang="ar-DZ" sz="40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</a:br>
            <a:endParaRPr lang="fr-FR" sz="40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rtl="1"/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يركز هذا المدخل على جودة العمليات أو المراحل المختلفة لتقديم الخدمة،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إن كان أصحاب هذا المدخل لم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يهملوا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دور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المدخلات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كلية خاصة عند تتبعهم لعلاقات السبب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التأثير.</a:t>
            </a:r>
          </a:p>
          <a:p>
            <a:pPr algn="just" rtl="1"/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ينطوي هذا المدخل على مجموعة من المؤشرات أو المعايير التي توضح النسب المقبولة لكافة عناصر أنشطة الخدمات المقدمة لكي يتم تصنيفها كخدمات جيدة.  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ar-DZ" sz="40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3. قياس الجودة بدلالة المخرجات</a:t>
            </a:r>
            <a:br>
              <a:rPr lang="ar-DZ" sz="40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</a:br>
            <a:endParaRPr lang="fr-FR" sz="40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57158" y="1142984"/>
            <a:ext cx="8229600" cy="5214974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ar-DZ" dirty="0" smtClean="0"/>
              <a:t>و هو مقياس يتعلق بالنتائج النهائية(المخرجات)، </a:t>
            </a:r>
            <a:r>
              <a:rPr lang="ar-DZ" dirty="0" err="1" smtClean="0"/>
              <a:t>و</a:t>
            </a:r>
            <a:r>
              <a:rPr lang="ar-DZ" dirty="0" smtClean="0"/>
              <a:t> يتم قياس المخرجات من خلال مجموعة الطرق التالية:</a:t>
            </a:r>
          </a:p>
          <a:p>
            <a:pPr marL="0" indent="0" algn="just" rtl="1">
              <a:lnSpc>
                <a:spcPct val="15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ar-DZ" b="1" dirty="0" smtClean="0">
                <a:solidFill>
                  <a:schemeClr val="accent2"/>
                </a:solidFill>
              </a:rPr>
              <a:t>القياس المقارن:</a:t>
            </a:r>
            <a:r>
              <a:rPr lang="ar-DZ" dirty="0" smtClean="0">
                <a:solidFill>
                  <a:schemeClr val="accent2"/>
                </a:solidFill>
              </a:rPr>
              <a:t> </a:t>
            </a:r>
            <a:r>
              <a:rPr lang="ar-DZ" dirty="0" err="1" smtClean="0"/>
              <a:t>و</a:t>
            </a:r>
            <a:r>
              <a:rPr lang="ar-DZ" dirty="0" smtClean="0"/>
              <a:t> في هذه الطريقة يتم إجراء مقارنات كمية بين المستهدف </a:t>
            </a:r>
            <a:r>
              <a:rPr lang="ar-DZ" dirty="0" err="1" smtClean="0"/>
              <a:t>و</a:t>
            </a:r>
            <a:r>
              <a:rPr lang="ar-DZ" dirty="0" smtClean="0"/>
              <a:t> الأداء الفعلي بغرض اكتشاف جوانب الضعف </a:t>
            </a:r>
            <a:r>
              <a:rPr lang="ar-DZ" dirty="0" err="1" smtClean="0"/>
              <a:t>و</a:t>
            </a:r>
            <a:r>
              <a:rPr lang="ar-DZ" dirty="0" smtClean="0"/>
              <a:t> محاولة تجنبها مستقبلا.</a:t>
            </a:r>
          </a:p>
          <a:p>
            <a:pPr marL="0" indent="0" algn="just" rtl="1">
              <a:lnSpc>
                <a:spcPct val="150000"/>
              </a:lnSpc>
              <a:buFont typeface="+mj-lt"/>
              <a:buAutoNum type="arabicPeriod"/>
            </a:pPr>
            <a:r>
              <a:rPr lang="ar-DZ" b="1" dirty="0" smtClean="0">
                <a:solidFill>
                  <a:schemeClr val="accent2"/>
                </a:solidFill>
              </a:rPr>
              <a:t>استقصاء رضا الزبائن </a:t>
            </a:r>
            <a:r>
              <a:rPr lang="ar-DZ" dirty="0" smtClean="0"/>
              <a:t>بخصوص الخدمات المقدمة.</a:t>
            </a:r>
          </a:p>
          <a:p>
            <a:pPr marL="0" indent="0" algn="just" rtl="1">
              <a:lnSpc>
                <a:spcPct val="15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ar-DZ" b="1" dirty="0" smtClean="0">
                <a:solidFill>
                  <a:schemeClr val="accent2"/>
                </a:solidFill>
              </a:rPr>
              <a:t>استقصاء العاملين في منظمة الخدمة </a:t>
            </a:r>
            <a:r>
              <a:rPr lang="ar-DZ" dirty="0" smtClean="0"/>
              <a:t>للوقوف على كافة المشاكل </a:t>
            </a:r>
            <a:r>
              <a:rPr lang="ar-DZ" dirty="0" err="1" smtClean="0"/>
              <a:t>و</a:t>
            </a:r>
            <a:r>
              <a:rPr lang="ar-DZ" dirty="0" smtClean="0"/>
              <a:t> المعيقات التي حالت دون تحقيق الأداء المنشود.  </a:t>
            </a:r>
            <a:endParaRPr lang="fr-F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40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ثانيا/ قياس الجودة من منظور شامل</a:t>
            </a:r>
            <a:endParaRPr lang="fr-FR" sz="4000" b="1" dirty="0">
              <a:solidFill>
                <a:schemeClr val="accent2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rtl="1">
              <a:lnSpc>
                <a:spcPct val="150000"/>
              </a:lnSpc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بالاعتماد على أوجه الضعف في كل المداخل السابقة لقياس جودة الخدمات ظهر ما يسمى بالحاجة </a:t>
            </a:r>
            <a:r>
              <a:rPr lang="ar-DZ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لمنظور شامل يقيس جودة الخدمات من وجهة نظر الزبون </a:t>
            </a:r>
            <a:r>
              <a:rPr lang="ar-DZ" b="1" dirty="0" err="1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 مقدم الخدمة(المنظمة) معا.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143000"/>
          </a:xfrm>
        </p:spPr>
        <p:txBody>
          <a:bodyPr>
            <a:normAutofit/>
          </a:bodyPr>
          <a:lstStyle/>
          <a:p>
            <a:pPr algn="ctr" rtl="1"/>
            <a:r>
              <a:rPr lang="ar-DZ" sz="40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ثانيا/ قياس الجودة من منظور شامل</a:t>
            </a:r>
            <a:endParaRPr lang="fr-FR" sz="4000" b="1" dirty="0">
              <a:solidFill>
                <a:schemeClr val="accent2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1142976" y="1643050"/>
            <a:ext cx="6117955" cy="4873625"/>
          </a:xfrm>
          <a:prstGeom prst="rect">
            <a:avLst/>
          </a:prstGeom>
          <a:ln>
            <a:solidFill>
              <a:srgbClr val="FF0000"/>
            </a:solidFill>
          </a:ln>
          <a:effectLst>
            <a:softEdge rad="112500"/>
          </a:effectLst>
        </p:spPr>
      </p:pic>
    </p:spTree>
  </p:cSld>
  <p:clrMapOvr>
    <a:masterClrMapping/>
  </p:clrMapOvr>
  <p:transition>
    <p:wedg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323</Words>
  <Application>Microsoft Office PowerPoint</Application>
  <PresentationFormat>Affichage à l'écran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Oriel</vt:lpstr>
      <vt:lpstr>قياس الجودة المهنية و الجودة من منظور شامل</vt:lpstr>
      <vt:lpstr>أولا/ قياس الجودة المهنية </vt:lpstr>
      <vt:lpstr>1. قياس الجودة بدلالة المدخلات </vt:lpstr>
      <vt:lpstr>2. قياس الجودة بدلالة العمليات  </vt:lpstr>
      <vt:lpstr>3. قياس الجودة بدلالة المخرجات </vt:lpstr>
      <vt:lpstr>ثانيا/ قياس الجودة من منظور شامل</vt:lpstr>
      <vt:lpstr>ثانيا/ قياس الجودة من منظور شامل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28</cp:revision>
  <dcterms:created xsi:type="dcterms:W3CDTF">2021-03-02T14:13:37Z</dcterms:created>
  <dcterms:modified xsi:type="dcterms:W3CDTF">2021-03-06T07:04:14Z</dcterms:modified>
</cp:coreProperties>
</file>