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309" r:id="rId21"/>
    <p:sldId id="289" r:id="rId22"/>
    <p:sldId id="290" r:id="rId23"/>
    <p:sldId id="291" r:id="rId24"/>
    <p:sldId id="292" r:id="rId25"/>
    <p:sldId id="293" r:id="rId26"/>
    <p:sldId id="294" r:id="rId27"/>
    <p:sldId id="295" r:id="rId28"/>
    <p:sldId id="296" r:id="rId29"/>
    <p:sldId id="302" r:id="rId30"/>
    <p:sldId id="303" r:id="rId31"/>
    <p:sldId id="308" r:id="rId32"/>
    <p:sldId id="304" r:id="rId33"/>
    <p:sldId id="305" r:id="rId34"/>
    <p:sldId id="310" r:id="rId35"/>
    <p:sldId id="311" r:id="rId36"/>
    <p:sldId id="312"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91" autoAdjust="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1D75AC0-7BC6-4435-84CF-D06577B5ACE9}" type="datetimeFigureOut">
              <a:rPr lang="fr-FR" smtClean="0"/>
              <a:t>13/11/2023</a:t>
            </a:fld>
            <a:endParaRPr lang="fr-FR"/>
          </a:p>
        </p:txBody>
      </p:sp>
      <p:sp>
        <p:nvSpPr>
          <p:cNvPr id="20" name="Footer Placeholder 19"/>
          <p:cNvSpPr>
            <a:spLocks noGrp="1"/>
          </p:cNvSpPr>
          <p:nvPr>
            <p:ph type="ftr" sz="quarter" idx="11"/>
          </p:nvPr>
        </p:nvSpPr>
        <p:spPr/>
        <p:txBody>
          <a:bodyPr/>
          <a:lstStyle>
            <a:extLst/>
          </a:lstStyle>
          <a:p>
            <a:endParaRPr lang="fr-FR"/>
          </a:p>
        </p:txBody>
      </p:sp>
      <p:sp>
        <p:nvSpPr>
          <p:cNvPr id="10" name="Slide Number Placeholder 9"/>
          <p:cNvSpPr>
            <a:spLocks noGrp="1"/>
          </p:cNvSpPr>
          <p:nvPr>
            <p:ph type="sldNum" sz="quarter" idx="12"/>
          </p:nvPr>
        </p:nvSpPr>
        <p:spPr/>
        <p:txBody>
          <a:bodyPr/>
          <a:lstStyle>
            <a:extLst/>
          </a:lstStyle>
          <a:p>
            <a:fld id="{D44E7F53-85F5-42CB-A689-2BC820FCC4F8}" type="slidenum">
              <a:rPr lang="fr-FR" smtClean="0"/>
              <a:t>‹#›</a:t>
            </a:fld>
            <a:endParaRPr lang="fr-F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D75AC0-7BC6-4435-84CF-D06577B5ACE9}" type="datetimeFigureOut">
              <a:rPr lang="fr-FR" smtClean="0"/>
              <a:t>13/11/2023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D75AC0-7BC6-4435-84CF-D06577B5ACE9}" type="datetimeFigureOut">
              <a:rPr lang="fr-FR" smtClean="0"/>
              <a:t>13/11/2023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D75AC0-7BC6-4435-84CF-D06577B5ACE9}" type="datetimeFigureOut">
              <a:rPr lang="fr-FR" smtClean="0"/>
              <a:t>13/11/2023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1D75AC0-7BC6-4435-84CF-D06577B5ACE9}" type="datetimeFigureOut">
              <a:rPr lang="fr-FR" smtClean="0"/>
              <a:t>13/11/2023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44E7F53-85F5-42CB-A689-2BC820FCC4F8}" type="slidenum">
              <a:rPr lang="fr-FR" smtClean="0"/>
              <a:t>‹#›</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D75AC0-7BC6-4435-84CF-D06577B5ACE9}" type="datetimeFigureOut">
              <a:rPr lang="fr-FR" smtClean="0"/>
              <a:t>13/11/2023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1D75AC0-7BC6-4435-84CF-D06577B5ACE9}" type="datetimeFigureOut">
              <a:rPr lang="fr-FR" smtClean="0"/>
              <a:t>13/11/2023</a:t>
            </a:fld>
            <a:endParaRPr lang="fr-FR"/>
          </a:p>
        </p:txBody>
      </p:sp>
      <p:sp>
        <p:nvSpPr>
          <p:cNvPr id="8" name="Footer Placeholder 7"/>
          <p:cNvSpPr>
            <a:spLocks noGrp="1"/>
          </p:cNvSpPr>
          <p:nvPr>
            <p:ph type="ftr" sz="quarter" idx="11"/>
          </p:nvPr>
        </p:nvSpPr>
        <p:spPr/>
        <p:txBody>
          <a:bodyPr/>
          <a:lstStyle>
            <a:extLst/>
          </a:lstStyle>
          <a:p>
            <a:endParaRPr lang="fr-FR"/>
          </a:p>
        </p:txBody>
      </p:sp>
      <p:sp>
        <p:nvSpPr>
          <p:cNvPr id="9" name="Slide Number Placeholder 8"/>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1D75AC0-7BC6-4435-84CF-D06577B5ACE9}" type="datetimeFigureOut">
              <a:rPr lang="fr-FR" smtClean="0"/>
              <a:t>13/11/2023</a:t>
            </a:fld>
            <a:endParaRPr lang="fr-FR"/>
          </a:p>
        </p:txBody>
      </p:sp>
      <p:sp>
        <p:nvSpPr>
          <p:cNvPr id="4" name="Footer Placeholder 3"/>
          <p:cNvSpPr>
            <a:spLocks noGrp="1"/>
          </p:cNvSpPr>
          <p:nvPr>
            <p:ph type="ftr" sz="quarter" idx="11"/>
          </p:nvPr>
        </p:nvSpPr>
        <p:spPr/>
        <p:txBody>
          <a:bodyPr/>
          <a:lstStyle>
            <a:extLst/>
          </a:lstStyle>
          <a:p>
            <a:endParaRPr lang="fr-FR"/>
          </a:p>
        </p:txBody>
      </p:sp>
      <p:sp>
        <p:nvSpPr>
          <p:cNvPr id="5" name="Slide Number Placeholder 4"/>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1D75AC0-7BC6-4435-84CF-D06577B5ACE9}" type="datetimeFigureOut">
              <a:rPr lang="fr-FR" smtClean="0"/>
              <a:t>13/11/2023</a:t>
            </a:fld>
            <a:endParaRPr lang="fr-FR"/>
          </a:p>
        </p:txBody>
      </p:sp>
      <p:sp>
        <p:nvSpPr>
          <p:cNvPr id="3" name="Footer Placeholder 2"/>
          <p:cNvSpPr>
            <a:spLocks noGrp="1"/>
          </p:cNvSpPr>
          <p:nvPr>
            <p:ph type="ftr" sz="quarter" idx="11"/>
          </p:nvPr>
        </p:nvSpPr>
        <p:spPr/>
        <p:txBody>
          <a:bodyPr/>
          <a:lstStyle>
            <a:extLst/>
          </a:lstStyle>
          <a:p>
            <a:endParaRPr lang="fr-FR"/>
          </a:p>
        </p:txBody>
      </p:sp>
      <p:sp>
        <p:nvSpPr>
          <p:cNvPr id="4" name="Slide Number Placeholder 3"/>
          <p:cNvSpPr>
            <a:spLocks noGrp="1"/>
          </p:cNvSpPr>
          <p:nvPr>
            <p:ph type="sldNum" sz="quarter" idx="12"/>
          </p:nvPr>
        </p:nvSpPr>
        <p:spPr/>
        <p:txBody>
          <a:bodyPr/>
          <a:lstStyle>
            <a:extLst/>
          </a:lstStyle>
          <a:p>
            <a:fld id="{D44E7F53-85F5-42CB-A689-2BC820FCC4F8}" type="slidenum">
              <a:rPr lang="fr-FR" smtClean="0"/>
              <a:t>‹#›</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D75AC0-7BC6-4435-84CF-D06577B5ACE9}" type="datetimeFigureOut">
              <a:rPr lang="fr-FR" smtClean="0"/>
              <a:t>13/11/2023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1D75AC0-7BC6-4435-84CF-D06577B5ACE9}" type="datetimeFigureOut">
              <a:rPr lang="fr-FR" smtClean="0"/>
              <a:t>13/11/2023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D44E7F53-85F5-42CB-A689-2BC820FCC4F8}" type="slidenum">
              <a:rPr lang="fr-FR" smtClean="0"/>
              <a:t>‹#›</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1D75AC0-7BC6-4435-84CF-D06577B5ACE9}" type="datetimeFigureOut">
              <a:rPr lang="fr-FR" smtClean="0"/>
              <a:t>13/11/2023</a:t>
            </a:fld>
            <a:endParaRPr lang="fr-F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44E7F53-85F5-42CB-A689-2BC820FCC4F8}" type="slidenum">
              <a:rPr lang="fr-FR" smtClean="0"/>
              <a:t>‹#›</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29141" y="2020406"/>
            <a:ext cx="7632848" cy="2632730"/>
          </a:xfrm>
          <a:ln>
            <a:solidFill>
              <a:schemeClr val="accent1"/>
            </a:solidFill>
          </a:ln>
        </p:spPr>
        <p:txBody>
          <a:bodyPr>
            <a:noAutofit/>
          </a:bodyPr>
          <a:lstStyle/>
          <a:p>
            <a:pPr algn="ctr" rtl="1"/>
            <a:r>
              <a:rPr lang="ar-DZ" sz="6000" b="1" dirty="0" smtClean="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مدخل ل</a:t>
            </a:r>
            <a:r>
              <a:rPr lang="ar-SA" sz="6000" b="1" dirty="0" smtClean="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لاتصال </a:t>
            </a:r>
            <a:r>
              <a:rPr lang="ar-DZ" sz="6000" b="1" dirty="0" smtClean="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الشخصي</a:t>
            </a:r>
            <a:endParaRPr lang="fr-FR" sz="6000" b="1" dirty="0" smtClean="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ctr"/>
            <a:r>
              <a:rPr lang="fr-FR" sz="6000" b="1" dirty="0" smtClean="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Introduction to Interpersonal Communication</a:t>
            </a:r>
            <a:r>
              <a:rPr lang="ar-DZ" sz="5400" b="1" dirty="0" smtClean="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p>
        </p:txBody>
      </p:sp>
      <p:sp>
        <p:nvSpPr>
          <p:cNvPr id="4" name="Subtitle 2"/>
          <p:cNvSpPr txBox="1">
            <a:spLocks/>
          </p:cNvSpPr>
          <p:nvPr/>
        </p:nvSpPr>
        <p:spPr>
          <a:xfrm>
            <a:off x="1547664" y="1161433"/>
            <a:ext cx="5637010" cy="882119"/>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rtl="1"/>
            <a:r>
              <a:rPr lang="ar-DZ" sz="4800" b="1" dirty="0" smtClean="0">
                <a:solidFill>
                  <a:schemeClr val="accent6">
                    <a:lumMod val="75000"/>
                  </a:schemeClr>
                </a:solidFill>
                <a:latin typeface="Sakkal Majalla" panose="02000000000000000000" pitchFamily="2" charset="-78"/>
                <a:cs typeface="Sakkal Majalla" panose="02000000000000000000" pitchFamily="2" charset="-78"/>
              </a:rPr>
              <a:t>المحاضرة الخامسة</a:t>
            </a:r>
            <a:endParaRPr lang="fr-FR" sz="4800" dirty="0">
              <a:solidFill>
                <a:schemeClr val="accent6">
                  <a:lumMod val="75000"/>
                </a:schemeClr>
              </a:solidFill>
              <a:latin typeface="Sakkal Majalla" panose="02000000000000000000" pitchFamily="2" charset="-78"/>
              <a:cs typeface="Sakkal Majalla" panose="02000000000000000000" pitchFamily="2" charset="-78"/>
            </a:endParaRPr>
          </a:p>
        </p:txBody>
      </p:sp>
      <p:sp>
        <p:nvSpPr>
          <p:cNvPr id="5" name="Subtitle 2"/>
          <p:cNvSpPr txBox="1">
            <a:spLocks/>
          </p:cNvSpPr>
          <p:nvPr/>
        </p:nvSpPr>
        <p:spPr>
          <a:xfrm>
            <a:off x="2266675" y="4941168"/>
            <a:ext cx="4916930" cy="1512168"/>
          </a:xfrm>
          <a:prstGeom prst="rect">
            <a:avLst/>
          </a:prstGeom>
          <a:ln>
            <a:solidFill>
              <a:schemeClr val="accent1"/>
            </a:solidFill>
          </a:ln>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rtl="1"/>
            <a:r>
              <a:rPr lang="ar-DZ" sz="4400" b="1" dirty="0" smtClean="0">
                <a:solidFill>
                  <a:schemeClr val="accent4">
                    <a:lumMod val="50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إعداد الأستاذ:</a:t>
            </a:r>
          </a:p>
          <a:p>
            <a:pPr algn="ctr" rtl="1"/>
            <a:r>
              <a:rPr lang="ar-DZ" sz="4400" b="1" dirty="0" smtClean="0">
                <a:solidFill>
                  <a:schemeClr val="accent6">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د ــ مبــــــارك زودة</a:t>
            </a:r>
            <a:endParaRPr lang="fr-FR" sz="4400" dirty="0">
              <a:solidFill>
                <a:schemeClr val="accent6">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6" name="Subtitle 2"/>
          <p:cNvSpPr txBox="1">
            <a:spLocks/>
          </p:cNvSpPr>
          <p:nvPr/>
        </p:nvSpPr>
        <p:spPr>
          <a:xfrm>
            <a:off x="1727060" y="258539"/>
            <a:ext cx="5637010" cy="882119"/>
          </a:xfrm>
          <a:prstGeom prst="rect">
            <a:avLst/>
          </a:prstGeom>
          <a:ln>
            <a:solidFill>
              <a:schemeClr val="accent1"/>
            </a:solidFill>
          </a:ln>
        </p:spPr>
        <p:txBody>
          <a:bodyPr vert="horz" lIns="91440" tIns="45720" rIns="91440" bIns="45720" rtlCol="0">
            <a:norm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rtl="1"/>
            <a:r>
              <a:rPr lang="ar-DZ" sz="4800" b="1" dirty="0" smtClean="0">
                <a:solidFill>
                  <a:schemeClr val="accent4">
                    <a:lumMod val="50000"/>
                  </a:schemeClr>
                </a:solidFill>
                <a:latin typeface="Sakkal Majalla" panose="02000000000000000000" pitchFamily="2" charset="-78"/>
                <a:cs typeface="Sakkal Majalla" panose="02000000000000000000" pitchFamily="2" charset="-78"/>
              </a:rPr>
              <a:t>جامعة 8 ماي 1945 قالمة</a:t>
            </a:r>
            <a:endParaRPr lang="fr-FR" sz="4800" dirty="0">
              <a:solidFill>
                <a:schemeClr val="accent4">
                  <a:lumMod val="50000"/>
                </a:schemeClr>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41815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bg/>
                                          </p:spTgt>
                                        </p:tgtEl>
                                        <p:attrNameLst>
                                          <p:attrName>style.visibility</p:attrName>
                                        </p:attrNameLst>
                                      </p:cBhvr>
                                      <p:to>
                                        <p:strVal val="visible"/>
                                      </p:to>
                                    </p:set>
                                    <p:anim calcmode="lin" valueType="num">
                                      <p:cBhvr additive="base">
                                        <p:cTn id="31"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anim calcmode="lin" valueType="num">
                                      <p:cBhvr additive="base">
                                        <p:cTn id="4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bg/>
                                          </p:spTgt>
                                        </p:tgtEl>
                                        <p:attrNameLst>
                                          <p:attrName>style.visibility</p:attrName>
                                        </p:attrNameLst>
                                      </p:cBhvr>
                                      <p:to>
                                        <p:strVal val="visible"/>
                                      </p:to>
                                    </p:set>
                                    <p:anim calcmode="lin" valueType="num">
                                      <p:cBhvr additive="base">
                                        <p:cTn id="49" dur="500" fill="hold"/>
                                        <p:tgtEl>
                                          <p:spTgt spid="6">
                                            <p:bg/>
                                          </p:spTgt>
                                        </p:tgtEl>
                                        <p:attrNameLst>
                                          <p:attrName>ppt_x</p:attrName>
                                        </p:attrNameLst>
                                      </p:cBhvr>
                                      <p:tavLst>
                                        <p:tav tm="0">
                                          <p:val>
                                            <p:strVal val="#ppt_x"/>
                                          </p:val>
                                        </p:tav>
                                        <p:tav tm="100000">
                                          <p:val>
                                            <p:strVal val="#ppt_x"/>
                                          </p:val>
                                        </p:tav>
                                      </p:tavLst>
                                    </p:anim>
                                    <p:anim calcmode="lin" valueType="num">
                                      <p:cBhvr additive="base">
                                        <p:cTn id="50"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anim calcmode="lin" valueType="num">
                                      <p:cBhvr additive="base">
                                        <p:cTn id="5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P spid="5" grpId="0" build="p" animBg="1"/>
      <p:bldP spid="6"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46"/>
            <a:ext cx="7992888" cy="6986528"/>
          </a:xfrm>
          <a:prstGeom prst="rect">
            <a:avLst/>
          </a:prstGeom>
        </p:spPr>
        <p:txBody>
          <a:bodyPr wrap="square">
            <a:spAutoFit/>
          </a:bodyPr>
          <a:lstStyle/>
          <a:p>
            <a:pPr lvl="0" algn="just" rtl="1"/>
            <a:r>
              <a:rPr lang="ar-SA" sz="3200" b="1" dirty="0" smtClean="0">
                <a:solidFill>
                  <a:schemeClr val="accent2">
                    <a:lumMod val="75000"/>
                  </a:schemeClr>
                </a:solidFill>
              </a:rPr>
              <a:t>الخصوصية</a:t>
            </a:r>
            <a:r>
              <a:rPr lang="ar-DZ" sz="3200" b="1" dirty="0" smtClean="0">
                <a:solidFill>
                  <a:schemeClr val="accent2">
                    <a:lumMod val="75000"/>
                  </a:schemeClr>
                </a:solidFill>
              </a:rPr>
              <a:t>:</a:t>
            </a:r>
          </a:p>
          <a:p>
            <a:pPr lvl="0" algn="just" rtl="1"/>
            <a:r>
              <a:rPr lang="ar-SA" sz="3200" dirty="0"/>
              <a:t>يتواصل البشر مع من يرتبطون معهم بعلاقات شخصية بطريقة </a:t>
            </a:r>
            <a:r>
              <a:rPr lang="ar-DZ" sz="3200" dirty="0" smtClean="0"/>
              <a:t>خاصة ونوعية.</a:t>
            </a:r>
          </a:p>
          <a:p>
            <a:pPr lvl="0" algn="just" rtl="1"/>
            <a:r>
              <a:rPr lang="ar-SA" sz="3200" dirty="0"/>
              <a:t>عدم وجود أي خصوصية في الاتصال ينفي كون هذا الاتصال </a:t>
            </a:r>
            <a:r>
              <a:rPr lang="ar-SA" sz="3200" dirty="0" smtClean="0"/>
              <a:t>شخصياً</a:t>
            </a:r>
            <a:endParaRPr lang="ar-DZ" sz="3200" dirty="0" smtClean="0"/>
          </a:p>
          <a:p>
            <a:pPr lvl="0" algn="just" rtl="1"/>
            <a:r>
              <a:rPr lang="ar-SA" sz="3200" dirty="0"/>
              <a:t>إن الخصوصية المتوفرة في الاتصال الشخصي تعكس سرعة الاستجابة بين طرفي الاتصال ، حيث إنك تجد كلاهما متفهماً لمقاصد الآخر ، مكملاً لعباراته الناقصة، ومتجاذباً معه أطراف الحديث بشكل آني </a:t>
            </a:r>
            <a:r>
              <a:rPr lang="ar-SA" sz="3200" dirty="0" smtClean="0"/>
              <a:t>ومستمر</a:t>
            </a:r>
            <a:r>
              <a:rPr lang="ar-DZ" sz="3200" dirty="0" smtClean="0"/>
              <a:t>ا.</a:t>
            </a:r>
          </a:p>
          <a:p>
            <a:pPr lvl="0" algn="just" rtl="1"/>
            <a:r>
              <a:rPr lang="ar-DZ" sz="3200" dirty="0"/>
              <a:t>إن الأشخاص المنخرطين في علاقات شخصية يتفقون على وضع معاني خاصة لبعض الكلمات والعبارات القصيرة. </a:t>
            </a:r>
          </a:p>
          <a:p>
            <a:pPr lvl="0" algn="just" rtl="1"/>
            <a:r>
              <a:rPr lang="ar-DZ" sz="3200" dirty="0"/>
              <a:t>إن الاتصال الشخصي ملئ بمثل هذه المصطلحات والعبارات القصيرة ، كما أنه ملئ بالكثير من الرسائل غير اللفظية التي لا يفهمها إلا طرفا العلاقة. </a:t>
            </a:r>
            <a:endParaRPr lang="ar-DZ" sz="3200" dirty="0" smtClean="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247864"/>
          </a:xfrm>
          <a:prstGeom prst="rect">
            <a:avLst/>
          </a:prstGeom>
        </p:spPr>
        <p:txBody>
          <a:bodyPr wrap="square">
            <a:spAutoFit/>
          </a:bodyPr>
          <a:lstStyle/>
          <a:p>
            <a:pPr lvl="0" algn="just" rtl="1"/>
            <a:r>
              <a:rPr lang="ar-SA" sz="4000" b="1" dirty="0">
                <a:solidFill>
                  <a:schemeClr val="accent2">
                    <a:lumMod val="75000"/>
                  </a:schemeClr>
                </a:solidFill>
              </a:rPr>
              <a:t>الاتصال الشخصي يتأثر بالبيئة الاجتماعية</a:t>
            </a:r>
            <a:r>
              <a:rPr lang="ar-SA" sz="4000" b="1" dirty="0" smtClean="0">
                <a:solidFill>
                  <a:schemeClr val="accent2">
                    <a:lumMod val="75000"/>
                  </a:schemeClr>
                </a:solidFill>
              </a:rPr>
              <a:t>:</a:t>
            </a:r>
            <a:endParaRPr lang="ar-DZ" sz="4000" b="1" dirty="0" smtClean="0">
              <a:solidFill>
                <a:schemeClr val="accent2">
                  <a:lumMod val="75000"/>
                </a:schemeClr>
              </a:solidFill>
            </a:endParaRPr>
          </a:p>
          <a:p>
            <a:pPr lvl="0" algn="just" rtl="1"/>
            <a:endParaRPr lang="fr-FR" sz="4000" dirty="0"/>
          </a:p>
          <a:p>
            <a:pPr algn="just" rtl="1"/>
            <a:r>
              <a:rPr lang="ar-SA" sz="4000" dirty="0"/>
              <a:t>تؤثر الاختلافات الاجتماعية بين البشر على طبيعة الاتصال الشخصي الذي يحدث فيما بينهم</a:t>
            </a:r>
            <a:r>
              <a:rPr lang="ar-SA" sz="4000" dirty="0" smtClean="0"/>
              <a:t>.</a:t>
            </a:r>
            <a:endParaRPr lang="ar-DZ" sz="4000" dirty="0" smtClean="0"/>
          </a:p>
          <a:p>
            <a:pPr algn="just" rtl="1"/>
            <a:r>
              <a:rPr lang="ar-SA" sz="4000" dirty="0" smtClean="0"/>
              <a:t>  </a:t>
            </a:r>
            <a:endParaRPr lang="fr-FR" sz="4000" dirty="0"/>
          </a:p>
          <a:p>
            <a:pPr algn="just" rtl="1"/>
            <a:r>
              <a:rPr lang="ar-SA" sz="4000" dirty="0"/>
              <a:t>إذ أن الاختلاف بين المجتمعات في أسلوب الحديث أو اختيار الكلمات المناسبة أو طريقة التصرف مثلاً يمكن أن يسبب سوء فهم بين شخصين ويودي بالتالي إلى توتر العلاقة الشخصية التي تجمعهما. </a:t>
            </a:r>
            <a:endParaRPr lang="ar-DZ" sz="36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7294305"/>
          </a:xfrm>
          <a:prstGeom prst="rect">
            <a:avLst/>
          </a:prstGeom>
        </p:spPr>
        <p:txBody>
          <a:bodyPr wrap="square">
            <a:spAutoFit/>
          </a:bodyPr>
          <a:lstStyle/>
          <a:p>
            <a:pPr lvl="0" algn="ctr" rtl="1"/>
            <a:r>
              <a:rPr lang="ar-SA" sz="3600" b="1" dirty="0">
                <a:solidFill>
                  <a:schemeClr val="accent2">
                    <a:lumMod val="75000"/>
                  </a:schemeClr>
                </a:solidFill>
              </a:rPr>
              <a:t>الاتصال الشخصي يتأثر بجنس طرفي العلاقة:	</a:t>
            </a:r>
            <a:endParaRPr lang="ar-DZ" sz="3600" b="1" dirty="0" smtClean="0">
              <a:solidFill>
                <a:schemeClr val="accent2">
                  <a:lumMod val="75000"/>
                </a:schemeClr>
              </a:solidFill>
            </a:endParaRPr>
          </a:p>
          <a:p>
            <a:pPr lvl="0" algn="ctr" rtl="1"/>
            <a:endParaRPr lang="fr-FR" sz="3600" dirty="0">
              <a:solidFill>
                <a:schemeClr val="accent2">
                  <a:lumMod val="75000"/>
                </a:schemeClr>
              </a:solidFill>
            </a:endParaRPr>
          </a:p>
          <a:p>
            <a:pPr algn="just" rtl="1"/>
            <a:r>
              <a:rPr lang="ar-SA" sz="3600" dirty="0"/>
              <a:t>يختلف الرجال عن النساء في أسلوب تواصلهم مع الآخرين.  </a:t>
            </a:r>
            <a:endParaRPr lang="fr-FR" sz="3600" dirty="0"/>
          </a:p>
          <a:p>
            <a:pPr algn="just" rtl="1"/>
            <a:r>
              <a:rPr lang="ar-SA" sz="3600" dirty="0"/>
              <a:t>فالرجل يتحدث في الغالب مع من أمامه بأسلوب ذكوري (مباشر، خال من المشاعر العاطفية، صارم، منافس، يهدف إلى إنجاز العمل).  </a:t>
            </a:r>
            <a:endParaRPr lang="ar-DZ" sz="3600" dirty="0" smtClean="0"/>
          </a:p>
          <a:p>
            <a:pPr algn="just" rtl="1"/>
            <a:endParaRPr lang="fr-FR" sz="3600" dirty="0"/>
          </a:p>
          <a:p>
            <a:pPr algn="just" rtl="1"/>
            <a:r>
              <a:rPr lang="ar-SA" sz="3600" dirty="0"/>
              <a:t>وفي المقابل نجد المرأة في غالب حديثها تميل إلى استخدام الأسلوب الأنثوي (غير مباشر، مليء بالمشاعر العاطفية، رقيق، متعاون، يهدف إلى تطوير العلاقة). </a:t>
            </a:r>
            <a:endParaRPr lang="ar-DZ" sz="3600" dirty="0" smtClean="0"/>
          </a:p>
          <a:p>
            <a:pPr algn="just" rtl="1"/>
            <a:r>
              <a:rPr lang="ar-SA" sz="3600" dirty="0" smtClean="0"/>
              <a:t> </a:t>
            </a:r>
            <a:endParaRPr lang="fr-FR" sz="36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740307"/>
          </a:xfrm>
          <a:prstGeom prst="rect">
            <a:avLst/>
          </a:prstGeom>
        </p:spPr>
        <p:txBody>
          <a:bodyPr wrap="square">
            <a:spAutoFit/>
          </a:bodyPr>
          <a:lstStyle/>
          <a:p>
            <a:pPr algn="ctr" rtl="1"/>
            <a:r>
              <a:rPr lang="ar-SA" sz="3600" b="1" dirty="0">
                <a:solidFill>
                  <a:schemeClr val="accent2">
                    <a:lumMod val="75000"/>
                  </a:schemeClr>
                </a:solidFill>
              </a:rPr>
              <a:t>رابعا: لماذا ننجذب للآخرين</a:t>
            </a:r>
            <a:endParaRPr lang="fr-FR" sz="3600" dirty="0">
              <a:solidFill>
                <a:schemeClr val="accent2">
                  <a:lumMod val="75000"/>
                </a:schemeClr>
              </a:solidFill>
            </a:endParaRPr>
          </a:p>
          <a:p>
            <a:pPr algn="just" rtl="1"/>
            <a:r>
              <a:rPr lang="ar-SA" sz="3600" dirty="0"/>
              <a:t>هناك عدة أسباب تدعو الإنسان إلى إنشاء علاقات شخصية مع الآخرين:</a:t>
            </a:r>
            <a:endParaRPr lang="fr-FR" sz="3600" dirty="0"/>
          </a:p>
          <a:p>
            <a:pPr marL="742950" lvl="0" indent="-742950" algn="just" rtl="1">
              <a:buFont typeface="+mj-lt"/>
              <a:buAutoNum type="arabicPeriod"/>
            </a:pPr>
            <a:r>
              <a:rPr lang="ar-SA" sz="3600" b="1" dirty="0"/>
              <a:t>المظهر الخارجي:</a:t>
            </a:r>
            <a:endParaRPr lang="fr-FR" sz="3600" dirty="0"/>
          </a:p>
          <a:p>
            <a:pPr algn="just" rtl="1"/>
            <a:r>
              <a:rPr lang="ar-SA" sz="3600" dirty="0"/>
              <a:t>نحن ننجذب للآخرين عادة وفقاً للهيئة التي يبدون عليها.  </a:t>
            </a:r>
            <a:endParaRPr lang="fr-FR" sz="3600" dirty="0"/>
          </a:p>
          <a:p>
            <a:pPr algn="just" rtl="1"/>
            <a:r>
              <a:rPr lang="ar-SA" sz="3600" dirty="0"/>
              <a:t>فعندما يسرنا مظهر شخص ما تصبح لنا رغبة في التعرف عليه عن قرب.  </a:t>
            </a:r>
            <a:endParaRPr lang="fr-FR" sz="3600" dirty="0"/>
          </a:p>
          <a:p>
            <a:pPr algn="just" rtl="1"/>
            <a:r>
              <a:rPr lang="ar-SA" sz="3600" dirty="0"/>
              <a:t>إلا أن المظهر الخارجي لطرفي العلاقة هو في الحقيقة صفة شكلية تقل أهميتها مع مضي الوقت بالمقارنة مع الصفات الأساسية التي سيكتشفها كل منهما في شخصية رفيقه.  </a:t>
            </a:r>
            <a:endParaRPr lang="fr-FR" sz="36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5078313"/>
          </a:xfrm>
          <a:prstGeom prst="rect">
            <a:avLst/>
          </a:prstGeom>
        </p:spPr>
        <p:txBody>
          <a:bodyPr wrap="square">
            <a:spAutoFit/>
          </a:bodyPr>
          <a:lstStyle/>
          <a:p>
            <a:pPr lvl="0" algn="just" rtl="1"/>
            <a:r>
              <a:rPr lang="ar-DZ" sz="3600" b="1" dirty="0" smtClean="0"/>
              <a:t>2. </a:t>
            </a:r>
            <a:r>
              <a:rPr lang="ar-SA" sz="3600" b="1" dirty="0" smtClean="0"/>
              <a:t>الفائدة </a:t>
            </a:r>
            <a:r>
              <a:rPr lang="ar-SA" sz="3600" b="1" dirty="0"/>
              <a:t>المتوقعة: </a:t>
            </a:r>
            <a:endParaRPr lang="fr-FR" sz="3600" dirty="0"/>
          </a:p>
          <a:p>
            <a:pPr algn="just" rtl="1"/>
            <a:r>
              <a:rPr lang="ar-SA" sz="3600" dirty="0"/>
              <a:t>أحياناً تجدنا منجذبين لبعض الأشخاص بسبب شعورنا أن الارتباط بهم سيعود علينا بفائدة ما.  </a:t>
            </a:r>
            <a:endParaRPr lang="fr-FR" sz="3600" dirty="0"/>
          </a:p>
          <a:p>
            <a:pPr algn="just" rtl="1"/>
            <a:r>
              <a:rPr lang="ar-SA" sz="3600" dirty="0"/>
              <a:t>فمثلاً عندما يشترك الطالب في أحد الأندية الطلابية فهو يفعل ذلك لاعتقاده أنه سيجني فائدة معينه من ذلك الاشتراك،  كاكتساب بعض المهارات الحياتية أو حصوله على رحلات مجانية أو مقابلة بعض الأشخاص المهمين الذين قد يستفيد منهم مستقبلاً بعد التخرج. </a:t>
            </a:r>
            <a:endParaRPr lang="fr-FR" sz="36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5632311"/>
          </a:xfrm>
          <a:prstGeom prst="rect">
            <a:avLst/>
          </a:prstGeom>
        </p:spPr>
        <p:txBody>
          <a:bodyPr wrap="square">
            <a:spAutoFit/>
          </a:bodyPr>
          <a:lstStyle/>
          <a:p>
            <a:pPr lvl="0" algn="just" rtl="1"/>
            <a:r>
              <a:rPr lang="ar-DZ" sz="4000" b="1" dirty="0" smtClean="0"/>
              <a:t>3. </a:t>
            </a:r>
            <a:r>
              <a:rPr lang="ar-SA" sz="4000" b="1" dirty="0" smtClean="0"/>
              <a:t>التشابه</a:t>
            </a:r>
            <a:r>
              <a:rPr lang="ar-SA" sz="4000" b="1" dirty="0"/>
              <a:t>: </a:t>
            </a:r>
            <a:endParaRPr lang="fr-FR" sz="4000" dirty="0"/>
          </a:p>
          <a:p>
            <a:pPr algn="just" rtl="1"/>
            <a:r>
              <a:rPr lang="ar-SA" sz="4000" dirty="0"/>
              <a:t>نحن ننجذب عادة للأشخاص الذين يشاركوننا في ميولنا ومعتقداتنا، أو الذين يبدو أنهم مثقفون في الموضوعات التي نجدها ممتعة أو مهمة بالنسبة لنا.  </a:t>
            </a:r>
            <a:endParaRPr lang="fr-FR" sz="4000" dirty="0"/>
          </a:p>
          <a:p>
            <a:pPr algn="just" rtl="1"/>
            <a:r>
              <a:rPr lang="ar-SA" sz="4000" dirty="0"/>
              <a:t>فالتوافق بين شخصين في الأماكن التي يفضلان الذهاب إليها أو أنواع الرياضة التي يستمتعان بممارستها مثلاً يبقي العلاقة بينهما حميمة ولفترات طويلة.</a:t>
            </a:r>
            <a:endParaRPr lang="fr-FR" sz="40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5632311"/>
          </a:xfrm>
          <a:prstGeom prst="rect">
            <a:avLst/>
          </a:prstGeom>
        </p:spPr>
        <p:txBody>
          <a:bodyPr wrap="square">
            <a:spAutoFit/>
          </a:bodyPr>
          <a:lstStyle/>
          <a:p>
            <a:pPr lvl="0" algn="just" rtl="1"/>
            <a:r>
              <a:rPr lang="ar-DZ" sz="4000" b="1" dirty="0" smtClean="0"/>
              <a:t>4. </a:t>
            </a:r>
            <a:r>
              <a:rPr lang="ar-SA" sz="4000" b="1" dirty="0" smtClean="0"/>
              <a:t>الاختلاف</a:t>
            </a:r>
            <a:r>
              <a:rPr lang="ar-SA" sz="4000" b="1" dirty="0"/>
              <a:t>: </a:t>
            </a:r>
            <a:endParaRPr lang="fr-FR" sz="4000" dirty="0"/>
          </a:p>
          <a:p>
            <a:pPr algn="just" rtl="1"/>
            <a:r>
              <a:rPr lang="ar-SA" sz="4000" dirty="0"/>
              <a:t>على الرغم من أن الاختلاف في معتقدات الناس من النادر أن يؤدي إلى تكوين علاقات شخصية متينة ، إلا أن الاختلاف بينهم في صفاتهم الشخصية يمكن أن يؤدي إلى ذلك.  </a:t>
            </a:r>
            <a:endParaRPr lang="fr-FR" sz="4000" dirty="0"/>
          </a:p>
          <a:p>
            <a:pPr algn="just" rtl="1"/>
            <a:r>
              <a:rPr lang="ar-SA" sz="4000" dirty="0"/>
              <a:t>فعلى سبيل المثال، قد تتكون علاقة وطيدة بين شخصين احدهما يتردد كثيراً في اتخاذ قراراته والآخر يتسرع في اتخاذ قراراته، إذ إن كلا الشخصين سيكون مكملاً للآخر.</a:t>
            </a:r>
            <a:endParaRPr lang="fr-FR" sz="40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5509200"/>
          </a:xfrm>
          <a:prstGeom prst="rect">
            <a:avLst/>
          </a:prstGeom>
        </p:spPr>
        <p:txBody>
          <a:bodyPr wrap="square">
            <a:spAutoFit/>
          </a:bodyPr>
          <a:lstStyle/>
          <a:p>
            <a:pPr lvl="0" algn="just" rtl="1"/>
            <a:r>
              <a:rPr lang="ar-DZ" sz="3200" b="1" dirty="0" smtClean="0"/>
              <a:t>5. </a:t>
            </a:r>
            <a:r>
              <a:rPr lang="ar-SA" sz="3200" b="1" dirty="0" smtClean="0"/>
              <a:t>التقارب</a:t>
            </a:r>
            <a:r>
              <a:rPr lang="ar-SA" sz="3200" b="1" dirty="0"/>
              <a:t>: </a:t>
            </a:r>
            <a:endParaRPr lang="fr-FR" sz="3200" dirty="0"/>
          </a:p>
          <a:p>
            <a:pPr algn="just" rtl="1"/>
            <a:r>
              <a:rPr lang="ar-SA" sz="3200" dirty="0"/>
              <a:t>ونقصد به التواصل المباشر الذي يحدث بين البشر عندما يتشاركون في تجربة ما كالعمل أو الدراسة.  </a:t>
            </a:r>
            <a:endParaRPr lang="fr-FR" sz="3200" dirty="0"/>
          </a:p>
          <a:p>
            <a:pPr algn="just" rtl="1"/>
            <a:r>
              <a:rPr lang="ar-SA" sz="3200" dirty="0" smtClean="0"/>
              <a:t>فقد </a:t>
            </a:r>
            <a:r>
              <a:rPr lang="ar-SA" sz="3200" dirty="0"/>
              <a:t>يكون مجرد </a:t>
            </a:r>
            <a:r>
              <a:rPr lang="ar-SA" sz="3200" dirty="0" smtClean="0"/>
              <a:t>وجود</a:t>
            </a:r>
            <a:r>
              <a:rPr lang="ar-DZ" sz="3200" dirty="0" smtClean="0"/>
              <a:t> طالبين</a:t>
            </a:r>
            <a:r>
              <a:rPr lang="ar-SA" sz="3200" dirty="0" smtClean="0"/>
              <a:t> </a:t>
            </a:r>
            <a:r>
              <a:rPr lang="ar-SA" sz="3200" dirty="0"/>
              <a:t>في نفس قاعة المحاضرات لمقياس واحد، </a:t>
            </a:r>
            <a:r>
              <a:rPr lang="ar-SA" sz="3200" dirty="0" smtClean="0"/>
              <a:t>يجعلهما </a:t>
            </a:r>
            <a:r>
              <a:rPr lang="ar-SA" sz="3200" dirty="0"/>
              <a:t>قريبين من بعضهما وهذا سيؤدي بالتالي إلى تكوين صداقات عديدة وربما بعض الصداقات الحميمة.  </a:t>
            </a:r>
            <a:endParaRPr lang="fr-FR" sz="3200" dirty="0"/>
          </a:p>
          <a:p>
            <a:pPr algn="just" rtl="1"/>
            <a:r>
              <a:rPr lang="ar-SA" sz="3200" dirty="0"/>
              <a:t>وفي المقابل، قد يفقد المرء بعض الصداقات العزيزة على قلبه عندما يبتعد عنها بسبب انتقاله للاقامه في مدينة أخرى.  </a:t>
            </a:r>
            <a:endParaRPr lang="fr-FR" sz="3200" dirty="0"/>
          </a:p>
          <a:p>
            <a:pPr algn="just" rtl="1"/>
            <a:r>
              <a:rPr lang="ar-SA" sz="3200" dirty="0"/>
              <a:t>لذا فإن التقارب ليس ضرورياً فقط لإنشاء العلاقات بين البشر بل للمحافظة عليها أيضاً.</a:t>
            </a:r>
            <a:endParaRPr lang="fr-FR" sz="32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617196"/>
          </a:xfrm>
          <a:prstGeom prst="rect">
            <a:avLst/>
          </a:prstGeom>
        </p:spPr>
        <p:txBody>
          <a:bodyPr wrap="square">
            <a:spAutoFit/>
          </a:bodyPr>
          <a:lstStyle/>
          <a:p>
            <a:pPr algn="ctr" rtl="1"/>
            <a:r>
              <a:rPr lang="ar-SA" sz="3600" b="1" dirty="0">
                <a:solidFill>
                  <a:schemeClr val="accent2">
                    <a:lumMod val="75000"/>
                  </a:schemeClr>
                </a:solidFill>
                <a:effectLst>
                  <a:outerShdw blurRad="38100" dist="38100" dir="2700000" algn="tl">
                    <a:srgbClr val="000000">
                      <a:alpha val="43137"/>
                    </a:srgbClr>
                  </a:outerShdw>
                </a:effectLst>
              </a:rPr>
              <a:t>خامسا: مراحل تطور العلاقات الشخصية</a:t>
            </a:r>
            <a:endParaRPr lang="fr-FR" sz="3600" dirty="0">
              <a:solidFill>
                <a:schemeClr val="accent2">
                  <a:lumMod val="75000"/>
                </a:schemeClr>
              </a:solidFill>
              <a:effectLst>
                <a:outerShdw blurRad="38100" dist="38100" dir="2700000" algn="tl">
                  <a:srgbClr val="000000">
                    <a:alpha val="43137"/>
                  </a:srgbClr>
                </a:outerShdw>
              </a:effectLst>
            </a:endParaRPr>
          </a:p>
          <a:p>
            <a:pPr algn="just" rtl="1"/>
            <a:r>
              <a:rPr lang="ar-SA" sz="3200" dirty="0"/>
              <a:t>تتطور العلاقات الشخصية بين البشر بطريقة يمكن التنبؤ بها.  </a:t>
            </a:r>
            <a:endParaRPr lang="fr-FR" sz="3200" dirty="0"/>
          </a:p>
          <a:p>
            <a:pPr algn="just" rtl="1"/>
            <a:r>
              <a:rPr lang="ar-SA" sz="3200" dirty="0"/>
              <a:t>وقد عرف علماء الاتصال عدداً من مراحل هذا التطور سواء كانت هذه العلاقة في طريقها نحو التنامي أو التلاشي.  </a:t>
            </a:r>
            <a:endParaRPr lang="fr-FR" sz="3200" dirty="0"/>
          </a:p>
          <a:p>
            <a:pPr algn="just" rtl="1"/>
            <a:r>
              <a:rPr lang="ar-SA" sz="3200" dirty="0"/>
              <a:t>فالعلاقة الشخصية كدورة حياة الكائن الحي لها بداية فحياة فنهاية.  </a:t>
            </a:r>
            <a:endParaRPr lang="fr-FR" sz="3200" dirty="0"/>
          </a:p>
          <a:p>
            <a:pPr algn="just" rtl="1"/>
            <a:r>
              <a:rPr lang="ar-SA" sz="3200" dirty="0"/>
              <a:t>إلا أن نمط التطور في العلاقات الشخصية يختلف من علاقة شخصية إلى </a:t>
            </a:r>
            <a:r>
              <a:rPr lang="ar-SA" sz="3200" dirty="0" smtClean="0"/>
              <a:t>أخرى</a:t>
            </a:r>
            <a:r>
              <a:rPr lang="ar-DZ" sz="3200" dirty="0" smtClean="0"/>
              <a:t>:</a:t>
            </a:r>
            <a:r>
              <a:rPr lang="ar-SA" sz="3200" dirty="0" smtClean="0"/>
              <a:t> </a:t>
            </a:r>
            <a:endParaRPr lang="fr-FR" sz="3200" dirty="0"/>
          </a:p>
          <a:p>
            <a:pPr marL="514350" indent="-514350" algn="just" rtl="1">
              <a:buFont typeface="Arial" panose="020B0604020202020204" pitchFamily="34" charset="0"/>
              <a:buChar char="•"/>
            </a:pPr>
            <a:r>
              <a:rPr lang="ar-SA" sz="3200" dirty="0">
                <a:effectLst>
                  <a:outerShdw blurRad="38100" dist="38100" dir="2700000" algn="tl">
                    <a:srgbClr val="000000">
                      <a:alpha val="43137"/>
                    </a:srgbClr>
                  </a:outerShdw>
                </a:effectLst>
              </a:rPr>
              <a:t>فبعض العلاقات الشخصية يتطور </a:t>
            </a:r>
            <a:r>
              <a:rPr lang="ar-SA" sz="3200" dirty="0" smtClean="0">
                <a:effectLst>
                  <a:outerShdw blurRad="38100" dist="38100" dir="2700000" algn="tl">
                    <a:srgbClr val="000000">
                      <a:alpha val="43137"/>
                    </a:srgbClr>
                  </a:outerShdw>
                </a:effectLst>
              </a:rPr>
              <a:t>سريعاً</a:t>
            </a:r>
            <a:r>
              <a:rPr lang="ar-DZ" sz="3200" dirty="0">
                <a:effectLst>
                  <a:outerShdw blurRad="38100" dist="38100" dir="2700000" algn="tl">
                    <a:srgbClr val="000000">
                      <a:alpha val="43137"/>
                    </a:srgbClr>
                  </a:outerShdw>
                </a:effectLst>
              </a:rPr>
              <a:t>.</a:t>
            </a:r>
            <a:endParaRPr lang="fr-FR" sz="3200" dirty="0">
              <a:effectLst>
                <a:outerShdw blurRad="38100" dist="38100" dir="2700000" algn="tl">
                  <a:srgbClr val="000000">
                    <a:alpha val="43137"/>
                  </a:srgbClr>
                </a:outerShdw>
              </a:effectLst>
            </a:endParaRPr>
          </a:p>
          <a:p>
            <a:pPr marL="514350" indent="-514350" algn="just" rtl="1">
              <a:buFont typeface="Arial" panose="020B0604020202020204" pitchFamily="34" charset="0"/>
              <a:buChar char="•"/>
            </a:pPr>
            <a:r>
              <a:rPr lang="ar-SA" sz="3200" dirty="0">
                <a:effectLst>
                  <a:outerShdw blurRad="38100" dist="38100" dir="2700000" algn="tl">
                    <a:srgbClr val="000000">
                      <a:alpha val="43137"/>
                    </a:srgbClr>
                  </a:outerShdw>
                </a:effectLst>
              </a:rPr>
              <a:t>بينما تجد البعض الآخر يتطور ببطء شديد. </a:t>
            </a:r>
            <a:endParaRPr lang="fr-FR" sz="3200" dirty="0">
              <a:effectLst>
                <a:outerShdw blurRad="38100" dist="38100" dir="2700000" algn="tl">
                  <a:srgbClr val="000000">
                    <a:alpha val="43137"/>
                  </a:srgbClr>
                </a:outerShdw>
              </a:effectLst>
            </a:endParaRPr>
          </a:p>
          <a:p>
            <a:pPr marL="514350" indent="-514350" algn="just" rtl="1">
              <a:buFont typeface="Arial" panose="020B0604020202020204" pitchFamily="34" charset="0"/>
              <a:buChar char="•"/>
            </a:pPr>
            <a:r>
              <a:rPr lang="ar-SA" sz="3200" dirty="0">
                <a:effectLst>
                  <a:outerShdw blurRad="38100" dist="38100" dir="2700000" algn="tl">
                    <a:srgbClr val="000000">
                      <a:alpha val="43137"/>
                    </a:srgbClr>
                  </a:outerShdw>
                </a:effectLst>
              </a:rPr>
              <a:t> كما أن بعض العلاقات يتلاشى </a:t>
            </a:r>
            <a:r>
              <a:rPr lang="ar-SA" sz="3200" dirty="0" smtClean="0">
                <a:effectLst>
                  <a:outerShdw blurRad="38100" dist="38100" dir="2700000" algn="tl">
                    <a:srgbClr val="000000">
                      <a:alpha val="43137"/>
                    </a:srgbClr>
                  </a:outerShdw>
                </a:effectLst>
              </a:rPr>
              <a:t>سريعاً</a:t>
            </a:r>
            <a:r>
              <a:rPr lang="ar-DZ" sz="3200" dirty="0">
                <a:effectLst>
                  <a:outerShdw blurRad="38100" dist="38100" dir="2700000" algn="tl">
                    <a:srgbClr val="000000">
                      <a:alpha val="43137"/>
                    </a:srgbClr>
                  </a:outerShdw>
                </a:effectLst>
              </a:rPr>
              <a:t>.</a:t>
            </a:r>
            <a:endParaRPr lang="fr-FR" sz="3200" dirty="0">
              <a:effectLst>
                <a:outerShdw blurRad="38100" dist="38100" dir="2700000" algn="tl">
                  <a:srgbClr val="000000">
                    <a:alpha val="43137"/>
                  </a:srgbClr>
                </a:outerShdw>
              </a:effectLst>
            </a:endParaRPr>
          </a:p>
          <a:p>
            <a:pPr marL="514350" indent="-514350" algn="just" rtl="1">
              <a:buFont typeface="Arial" panose="020B0604020202020204" pitchFamily="34" charset="0"/>
              <a:buChar char="•"/>
            </a:pPr>
            <a:r>
              <a:rPr lang="ar-SA" sz="3200" dirty="0">
                <a:effectLst>
                  <a:outerShdw blurRad="38100" dist="38100" dir="2700000" algn="tl">
                    <a:srgbClr val="000000">
                      <a:alpha val="43137"/>
                    </a:srgbClr>
                  </a:outerShdw>
                </a:effectLst>
              </a:rPr>
              <a:t>في حين أن البعض الآخر يدوم مدى العمر.</a:t>
            </a:r>
            <a:endParaRPr lang="fr-FR"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0507" y="0"/>
            <a:ext cx="7848872" cy="6986528"/>
          </a:xfrm>
          <a:prstGeom prst="rect">
            <a:avLst/>
          </a:prstGeom>
        </p:spPr>
        <p:txBody>
          <a:bodyPr wrap="square">
            <a:spAutoFit/>
          </a:bodyPr>
          <a:lstStyle/>
          <a:p>
            <a:pPr algn="just" rtl="1"/>
            <a:r>
              <a:rPr lang="ar-SA" sz="3200" dirty="0" smtClean="0"/>
              <a:t>حدد </a:t>
            </a:r>
            <a:r>
              <a:rPr lang="ar-SA" sz="3200" dirty="0"/>
              <a:t>العالم </a:t>
            </a:r>
            <a:r>
              <a:rPr lang="ar-SA" sz="3200" b="1" dirty="0"/>
              <a:t>مارك ناب (</a:t>
            </a:r>
            <a:r>
              <a:rPr lang="en-US" sz="3200" b="1" dirty="0"/>
              <a:t>Mark Knapp</a:t>
            </a:r>
            <a:r>
              <a:rPr lang="ar-SA" sz="3200" b="1" dirty="0"/>
              <a:t>)  </a:t>
            </a:r>
            <a:endParaRPr lang="ar-DZ" sz="3200" b="1" dirty="0" smtClean="0"/>
          </a:p>
          <a:p>
            <a:pPr marL="457200" indent="-457200" algn="just" rtl="1">
              <a:buFont typeface="Wingdings" panose="05000000000000000000" pitchFamily="2" charset="2"/>
              <a:buChar char="v"/>
            </a:pPr>
            <a:r>
              <a:rPr lang="ar-SA" sz="3200" b="1" dirty="0" smtClean="0"/>
              <a:t>خمس </a:t>
            </a:r>
            <a:r>
              <a:rPr lang="ar-SA" sz="3200" b="1" dirty="0"/>
              <a:t>مراحل تتنامى من خلالها العلاقات </a:t>
            </a:r>
            <a:r>
              <a:rPr lang="ar-SA" sz="3200" b="1" dirty="0" smtClean="0"/>
              <a:t>الشخصية</a:t>
            </a:r>
            <a:r>
              <a:rPr lang="ar-DZ" sz="3200" b="1" dirty="0" smtClean="0"/>
              <a:t>: </a:t>
            </a:r>
          </a:p>
          <a:p>
            <a:pPr algn="just" rtl="1"/>
            <a:r>
              <a:rPr lang="ar-SA" sz="3200" b="1" dirty="0">
                <a:solidFill>
                  <a:schemeClr val="accent2">
                    <a:lumMod val="75000"/>
                  </a:schemeClr>
                </a:solidFill>
                <a:effectLst>
                  <a:outerShdw blurRad="38100" dist="38100" dir="2700000" algn="tl">
                    <a:srgbClr val="000000">
                      <a:alpha val="43137"/>
                    </a:srgbClr>
                  </a:outerShdw>
                </a:effectLst>
              </a:rPr>
              <a:t>البداية – التجربة- التعزيز- التكامل – </a:t>
            </a:r>
            <a:r>
              <a:rPr lang="ar-SA" sz="3200" b="1" dirty="0" smtClean="0">
                <a:solidFill>
                  <a:schemeClr val="accent2">
                    <a:lumMod val="75000"/>
                  </a:schemeClr>
                </a:solidFill>
                <a:effectLst>
                  <a:outerShdw blurRad="38100" dist="38100" dir="2700000" algn="tl">
                    <a:srgbClr val="000000">
                      <a:alpha val="43137"/>
                    </a:srgbClr>
                  </a:outerShdw>
                </a:effectLst>
              </a:rPr>
              <a:t>الارتباط</a:t>
            </a:r>
            <a:endParaRPr lang="fr-FR" sz="3200" dirty="0">
              <a:solidFill>
                <a:schemeClr val="accent2">
                  <a:lumMod val="75000"/>
                </a:schemeClr>
              </a:solidFill>
              <a:effectLst>
                <a:outerShdw blurRad="38100" dist="38100" dir="2700000" algn="tl">
                  <a:srgbClr val="000000">
                    <a:alpha val="43137"/>
                  </a:srgbClr>
                </a:outerShdw>
              </a:effectLst>
            </a:endParaRPr>
          </a:p>
          <a:p>
            <a:pPr marL="457200" indent="-457200" algn="just" rtl="1">
              <a:buFont typeface="Wingdings" panose="05000000000000000000" pitchFamily="2" charset="2"/>
              <a:buChar char="v"/>
            </a:pPr>
            <a:r>
              <a:rPr lang="ar-SA" sz="3200" b="1" dirty="0" smtClean="0"/>
              <a:t>وخمس </a:t>
            </a:r>
            <a:r>
              <a:rPr lang="ar-SA" sz="3200" b="1" dirty="0"/>
              <a:t>مراحل أخرى تمر بها هذه العلاقة وهي في طريقها نحو </a:t>
            </a:r>
            <a:r>
              <a:rPr lang="ar-SA" sz="3200" b="1" dirty="0" smtClean="0"/>
              <a:t>التلاشي</a:t>
            </a:r>
            <a:r>
              <a:rPr lang="ar-DZ" sz="3200" dirty="0" smtClean="0"/>
              <a:t>: </a:t>
            </a:r>
          </a:p>
          <a:p>
            <a:pPr algn="just" rtl="1"/>
            <a:r>
              <a:rPr lang="ar-SA" sz="3200" dirty="0" smtClean="0">
                <a:solidFill>
                  <a:schemeClr val="accent2">
                    <a:lumMod val="75000"/>
                  </a:schemeClr>
                </a:solidFill>
                <a:effectLst>
                  <a:outerShdw blurRad="38100" dist="38100" dir="2700000" algn="tl">
                    <a:srgbClr val="000000">
                      <a:alpha val="43137"/>
                    </a:srgbClr>
                  </a:outerShdw>
                </a:effectLst>
              </a:rPr>
              <a:t> </a:t>
            </a:r>
            <a:r>
              <a:rPr lang="ar-SA" sz="3200" b="1" dirty="0">
                <a:solidFill>
                  <a:schemeClr val="accent2">
                    <a:lumMod val="75000"/>
                  </a:schemeClr>
                </a:solidFill>
                <a:effectLst>
                  <a:outerShdw blurRad="38100" dist="38100" dir="2700000" algn="tl">
                    <a:srgbClr val="000000">
                      <a:alpha val="43137"/>
                    </a:srgbClr>
                  </a:outerShdw>
                </a:effectLst>
              </a:rPr>
              <a:t>الاختلاف – التقييد – الركود - التجنب - الإنهاء </a:t>
            </a:r>
            <a:endParaRPr lang="ar-DZ" sz="3200" b="1" dirty="0">
              <a:solidFill>
                <a:schemeClr val="accent2">
                  <a:lumMod val="75000"/>
                </a:schemeClr>
              </a:solidFill>
              <a:effectLst>
                <a:outerShdw blurRad="38100" dist="38100" dir="2700000" algn="tl">
                  <a:srgbClr val="000000">
                    <a:alpha val="43137"/>
                  </a:srgbClr>
                </a:outerShdw>
              </a:effectLst>
            </a:endParaRPr>
          </a:p>
          <a:p>
            <a:pPr algn="just" rtl="1"/>
            <a:endParaRPr lang="ar-DZ" sz="3200" dirty="0" smtClean="0"/>
          </a:p>
          <a:p>
            <a:pPr algn="just" rtl="1"/>
            <a:r>
              <a:rPr lang="ar-SA" sz="3200" dirty="0" smtClean="0"/>
              <a:t>كما </a:t>
            </a:r>
            <a:r>
              <a:rPr lang="ar-SA" sz="3200" dirty="0"/>
              <a:t>أوضح نوع الحديث الذي يتم بين طرفي العلاقة في كل مرحلة من هذه المراحل العشر.  </a:t>
            </a:r>
            <a:endParaRPr lang="fr-FR" sz="3200" dirty="0"/>
          </a:p>
          <a:p>
            <a:pPr algn="just" rtl="1"/>
            <a:r>
              <a:rPr lang="ar-SA" sz="3200" dirty="0" smtClean="0"/>
              <a:t>وتجدر الإشارة إلى أنه ليس من الضروري أن تمر جميع العلاقات الشخصية بين البشر بكل هذه المراحل العشر</a:t>
            </a:r>
            <a:r>
              <a:rPr lang="ar-DZ" sz="3200" dirty="0" smtClean="0"/>
              <a:t>.</a:t>
            </a:r>
            <a:r>
              <a:rPr lang="ar-SA" sz="3200" dirty="0" smtClean="0"/>
              <a:t> </a:t>
            </a:r>
            <a:endParaRPr lang="ar-DZ" sz="3200" dirty="0" smtClean="0"/>
          </a:p>
          <a:p>
            <a:pPr algn="just" rtl="1"/>
            <a:r>
              <a:rPr lang="ar-SA" sz="3200" dirty="0" smtClean="0"/>
              <a:t>بل على العكس فإن عدداً قليلاً من العلاقات البشرية يمر بها جميعاً (</a:t>
            </a:r>
            <a:r>
              <a:rPr lang="ar-SA" sz="3200" b="1" dirty="0" smtClean="0"/>
              <a:t>كعلاقة حميمة جداً بين صديقين، أو علاقة رومانسية بين زوجين</a:t>
            </a:r>
            <a:r>
              <a:rPr lang="ar-SA" sz="3200" dirty="0" smtClean="0"/>
              <a:t>). </a:t>
            </a:r>
            <a:endParaRPr lang="fr-FR" sz="32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 calcmode="lin" valueType="num">
                                      <p:cBhvr additive="base">
                                        <p:cTn id="4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additive="base">
                                        <p:cTn id="4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7294305"/>
          </a:xfrm>
          <a:prstGeom prst="rect">
            <a:avLst/>
          </a:prstGeom>
        </p:spPr>
        <p:txBody>
          <a:bodyPr wrap="square">
            <a:spAutoFit/>
          </a:bodyPr>
          <a:lstStyle/>
          <a:p>
            <a:pPr algn="ctr" rtl="1"/>
            <a:r>
              <a:rPr lang="ar-DZ" sz="4000" b="1" dirty="0" smtClean="0">
                <a:solidFill>
                  <a:schemeClr val="accent2">
                    <a:lumMod val="75000"/>
                  </a:schemeClr>
                </a:solidFill>
                <a:effectLst>
                  <a:outerShdw blurRad="38100" dist="38100" dir="2700000" algn="tl">
                    <a:srgbClr val="000000">
                      <a:alpha val="43137"/>
                    </a:srgbClr>
                  </a:outerShdw>
                </a:effectLst>
                <a:cs typeface="+mj-cs"/>
              </a:rPr>
              <a:t>أولا</a:t>
            </a:r>
            <a:r>
              <a:rPr lang="ar-DZ" sz="4000" b="1" dirty="0">
                <a:solidFill>
                  <a:schemeClr val="accent2">
                    <a:lumMod val="75000"/>
                  </a:schemeClr>
                </a:solidFill>
                <a:effectLst>
                  <a:outerShdw blurRad="38100" dist="38100" dir="2700000" algn="tl">
                    <a:srgbClr val="000000">
                      <a:alpha val="43137"/>
                    </a:srgbClr>
                  </a:outerShdw>
                </a:effectLst>
                <a:cs typeface="+mj-cs"/>
              </a:rPr>
              <a:t>: تعريف الاتصال الشخصي</a:t>
            </a:r>
          </a:p>
          <a:p>
            <a:pPr algn="just" rtl="1"/>
            <a:r>
              <a:rPr lang="ar-DZ" sz="3600" dirty="0">
                <a:cs typeface="+mj-cs"/>
              </a:rPr>
              <a:t>يمكن تعريف الاتصال الشخصي بأنه: </a:t>
            </a:r>
            <a:r>
              <a:rPr lang="ar-DZ" sz="3600" b="1" dirty="0">
                <a:cs typeface="+mj-cs"/>
              </a:rPr>
              <a:t>"تبادل للمعلومات يحدث بين شخصين أو أكثر".  </a:t>
            </a:r>
          </a:p>
          <a:p>
            <a:pPr marL="571500" indent="-571500" algn="just" rtl="1">
              <a:buFont typeface="Arial" panose="020B0604020202020204" pitchFamily="34" charset="0"/>
              <a:buChar char="•"/>
            </a:pPr>
            <a:r>
              <a:rPr lang="ar-DZ" sz="3600" dirty="0">
                <a:cs typeface="+mj-cs"/>
              </a:rPr>
              <a:t>فربما يحدث الاتصال الشخصي بين أفراد المجموعات الصغيرة المكونة من أربعة أو خمسة أفراد.  </a:t>
            </a:r>
          </a:p>
          <a:p>
            <a:pPr marL="571500" indent="-571500" algn="just" rtl="1">
              <a:buFont typeface="Arial" panose="020B0604020202020204" pitchFamily="34" charset="0"/>
              <a:buChar char="•"/>
            </a:pPr>
            <a:r>
              <a:rPr lang="ar-DZ" sz="3600" dirty="0">
                <a:cs typeface="+mj-cs"/>
              </a:rPr>
              <a:t>وقد يحدث أيضاً بين أفراد المجموعات الأكبر </a:t>
            </a:r>
            <a:r>
              <a:rPr lang="ar-DZ" sz="3600" dirty="0" smtClean="0">
                <a:cs typeface="+mj-cs"/>
              </a:rPr>
              <a:t>كأعضاء أحد </a:t>
            </a:r>
            <a:r>
              <a:rPr lang="ar-DZ" sz="3600" dirty="0">
                <a:cs typeface="+mj-cs"/>
              </a:rPr>
              <a:t>الأندية الطلابية بالجامعة، حيث تكون معرفة أعضاء المجموعة ببعضهم البعض جيدة.  </a:t>
            </a:r>
          </a:p>
          <a:p>
            <a:pPr marL="571500" indent="-571500" algn="just" rtl="1">
              <a:buFont typeface="Arial" panose="020B0604020202020204" pitchFamily="34" charset="0"/>
              <a:buChar char="•"/>
            </a:pPr>
            <a:r>
              <a:rPr lang="ar-DZ" sz="3600" dirty="0">
                <a:cs typeface="+mj-cs"/>
              </a:rPr>
              <a:t>إلا أن الاتصال الشخصي يكون في العادة أفضل عندما يحدث بين شخصين اثنين فقط</a:t>
            </a:r>
            <a:r>
              <a:rPr lang="ar-DZ" sz="3600" dirty="0" smtClean="0">
                <a:cs typeface="+mj-cs"/>
              </a:rPr>
              <a:t>.</a:t>
            </a:r>
          </a:p>
          <a:p>
            <a:pPr algn="just" rtl="1"/>
            <a:endParaRPr lang="ar-DZ" sz="3600" dirty="0">
              <a:cs typeface="+mj-cs"/>
            </a:endParaRPr>
          </a:p>
        </p:txBody>
      </p:sp>
    </p:spTree>
    <p:extLst>
      <p:ext uri="{BB962C8B-B14F-4D97-AF65-F5344CB8AC3E}">
        <p14:creationId xmlns:p14="http://schemas.microsoft.com/office/powerpoint/2010/main" val="188688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 calcmode="lin" valueType="num">
                                      <p:cBhvr additive="base">
                                        <p:cTn id="2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877154568"/>
              </p:ext>
            </p:extLst>
          </p:nvPr>
        </p:nvGraphicFramePr>
        <p:xfrm>
          <a:off x="1043608" y="116632"/>
          <a:ext cx="8100392" cy="6741368"/>
        </p:xfrm>
        <a:graphic>
          <a:graphicData uri="http://schemas.openxmlformats.org/presentationml/2006/ole">
            <mc:AlternateContent xmlns:mc="http://schemas.openxmlformats.org/markup-compatibility/2006">
              <mc:Choice xmlns:v="urn:schemas-microsoft-com:vml" Requires="v">
                <p:oleObj spid="_x0000_s2064" name="Slide" r:id="rId3" imgW="4570524" imgH="3427508" progId="PowerPoint.Slide.8">
                  <p:embed/>
                </p:oleObj>
              </mc:Choice>
              <mc:Fallback>
                <p:oleObj name="Slide" r:id="rId3" imgW="4570524" imgH="3427508" progId="PowerPoint.Slid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116632"/>
                        <a:ext cx="8100392" cy="674136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085805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0"/>
            <a:ext cx="7848872" cy="6986528"/>
          </a:xfrm>
          <a:prstGeom prst="rect">
            <a:avLst/>
          </a:prstGeom>
        </p:spPr>
        <p:txBody>
          <a:bodyPr wrap="square">
            <a:spAutoFit/>
          </a:bodyPr>
          <a:lstStyle/>
          <a:p>
            <a:pPr lvl="0" algn="just" rtl="1"/>
            <a:r>
              <a:rPr lang="ar-DZ" sz="3200" b="1" dirty="0" smtClean="0"/>
              <a:t>1. </a:t>
            </a:r>
            <a:r>
              <a:rPr lang="ar-SA" sz="3200" b="1" dirty="0" smtClean="0"/>
              <a:t>البداية </a:t>
            </a:r>
            <a:r>
              <a:rPr lang="ar-SA" sz="3200" b="1" dirty="0"/>
              <a:t>(</a:t>
            </a:r>
            <a:r>
              <a:rPr lang="en-US" sz="3200" b="1" dirty="0"/>
              <a:t>Initiating</a:t>
            </a:r>
            <a:r>
              <a:rPr lang="ar-SA" sz="3200" b="1" dirty="0"/>
              <a:t>):</a:t>
            </a:r>
            <a:endParaRPr lang="fr-FR" sz="3200" dirty="0"/>
          </a:p>
          <a:p>
            <a:pPr algn="just" rtl="1"/>
            <a:r>
              <a:rPr lang="ar-SA" sz="3200" dirty="0"/>
              <a:t>وهي المرحلة التي يلتقي فيها الأشخاص للمرة الأولى،  ويحدث خلالها التفاعل المبدئي بين شخصين في صورة تبادل بعض الأحاديث العابرة أو على الأقل تبادل النظرات فيما بينهما بحيث يلاحظ كل منهما الآخر.  </a:t>
            </a:r>
            <a:endParaRPr lang="fr-FR" sz="3200" dirty="0"/>
          </a:p>
          <a:p>
            <a:pPr algn="just" rtl="1"/>
            <a:r>
              <a:rPr lang="ar-SA" sz="3200" dirty="0"/>
              <a:t>وتكون المحصلة النهائية لهذه المرحلة الاهتمام المبدئي بالطرف الآخر والرغبة في الالتقاء والحديث معه في المستقبل.</a:t>
            </a:r>
            <a:endParaRPr lang="fr-FR" sz="3200" dirty="0"/>
          </a:p>
          <a:p>
            <a:pPr algn="just" rtl="1"/>
            <a:r>
              <a:rPr lang="ar-SA" sz="3200" dirty="0"/>
              <a:t>وتتصف هذه المرحلة بالغموض،  حيث يصعب توقع ردة فعل أي من الشخصين لما يقوله الشخص الثاني في حديثه. </a:t>
            </a:r>
            <a:endParaRPr lang="ar-DZ" sz="3200" dirty="0" smtClean="0"/>
          </a:p>
          <a:p>
            <a:pPr algn="just" rtl="1"/>
            <a:r>
              <a:rPr lang="ar-SA" sz="3200" dirty="0" smtClean="0"/>
              <a:t> </a:t>
            </a:r>
            <a:endParaRPr lang="fr-FR" sz="3200" dirty="0"/>
          </a:p>
          <a:p>
            <a:pPr algn="just" rtl="1"/>
            <a:r>
              <a:rPr lang="ar-SA" sz="3200" dirty="0"/>
              <a:t>لذا </a:t>
            </a:r>
            <a:r>
              <a:rPr lang="ar-SA" sz="3200" b="1" dirty="0"/>
              <a:t>يلجأ الإنسان في مثل هذه الحالة إلى اختيار مقاطع الحوار المألوفة لدى عامة الناس</a:t>
            </a:r>
            <a:r>
              <a:rPr lang="ar-SA" sz="3200" dirty="0"/>
              <a:t> والتي </a:t>
            </a:r>
            <a:r>
              <a:rPr lang="ar-SA" sz="3200" b="1" dirty="0"/>
              <a:t>لا تؤدي إلى شعور الطرف الآخر بعدم الارتياح. </a:t>
            </a:r>
            <a:endParaRPr lang="ar-DZ" sz="2800" b="1"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46"/>
            <a:ext cx="8100392" cy="6986528"/>
          </a:xfrm>
          <a:prstGeom prst="rect">
            <a:avLst/>
          </a:prstGeom>
        </p:spPr>
        <p:txBody>
          <a:bodyPr wrap="square">
            <a:spAutoFit/>
          </a:bodyPr>
          <a:lstStyle/>
          <a:p>
            <a:pPr lvl="0" algn="just" rtl="1"/>
            <a:r>
              <a:rPr lang="ar-DZ" sz="3200" b="1" dirty="0" smtClean="0"/>
              <a:t>2. </a:t>
            </a:r>
            <a:r>
              <a:rPr lang="ar-SA" sz="3200" b="1" dirty="0" smtClean="0"/>
              <a:t>التجربة </a:t>
            </a:r>
            <a:r>
              <a:rPr lang="ar-SA" sz="3200" b="1" dirty="0"/>
              <a:t>(</a:t>
            </a:r>
            <a:r>
              <a:rPr lang="en-US" sz="3200" b="1" dirty="0"/>
              <a:t>Experimenting</a:t>
            </a:r>
            <a:r>
              <a:rPr lang="ar-SA" sz="3200" b="1" dirty="0"/>
              <a:t>):</a:t>
            </a:r>
            <a:endParaRPr lang="fr-FR" sz="3200" dirty="0"/>
          </a:p>
          <a:p>
            <a:pPr algn="just" rtl="1"/>
            <a:r>
              <a:rPr lang="ar-SA" sz="3200" dirty="0"/>
              <a:t>يسعى الإنسان في هذه المرحلة إلى التعرف على الشخص المقابل واكتشاف اهتماماته الخاصة،  وفي المقابل إعطائه الفرصة للتعرف عليه واكتشاف اهتماماته الخاصة أيضاً. </a:t>
            </a:r>
            <a:endParaRPr lang="ar-DZ" sz="3200" dirty="0" smtClean="0"/>
          </a:p>
          <a:p>
            <a:pPr algn="just" rtl="1"/>
            <a:r>
              <a:rPr lang="ar-SA" sz="3200" dirty="0" smtClean="0"/>
              <a:t> </a:t>
            </a:r>
            <a:endParaRPr lang="fr-FR" sz="3200" dirty="0"/>
          </a:p>
          <a:p>
            <a:pPr algn="just" rtl="1"/>
            <a:r>
              <a:rPr lang="ar-SA" sz="3200" dirty="0"/>
              <a:t>وتتصف هذه المرحلة كسابقتها بدرجة عالية من الأمان الاجتماعي،  إذ يعمد الجميع إلى طرح مقاطع الحوار المألوفة للمناقشة أو إلى استخدام الحديث </a:t>
            </a:r>
            <a:r>
              <a:rPr lang="ar-SA" sz="3200" dirty="0" smtClean="0"/>
              <a:t>العابر</a:t>
            </a:r>
            <a:r>
              <a:rPr lang="ar-DZ" sz="3200" dirty="0" smtClean="0"/>
              <a:t> .</a:t>
            </a:r>
          </a:p>
          <a:p>
            <a:pPr algn="just" rtl="1"/>
            <a:endParaRPr lang="ar-DZ" sz="3200" dirty="0" smtClean="0"/>
          </a:p>
          <a:p>
            <a:pPr algn="just" rtl="1"/>
            <a:r>
              <a:rPr lang="ar-SA" sz="3200" dirty="0"/>
              <a:t>وتجدر الإشارة إلى أن كثيراً من الجهد الذي يبذل في هذه المرحلة يتم توجيهه نحو </a:t>
            </a:r>
            <a:r>
              <a:rPr lang="ar-SA" sz="3200" b="1" dirty="0"/>
              <a:t>اكتشاف "الموضوعات ذات الاهتمام المشترك" والتي يستمتع الطرفان بالحديث عنها،  لتصبح محوراً للتفاعل بين الطرفين ولتوفر فرصة سانحة لتجديد هذه العلاقة كلما التقيا سوياً.</a:t>
            </a:r>
            <a:r>
              <a:rPr lang="ar-SA" sz="3200" dirty="0"/>
              <a:t>  </a:t>
            </a:r>
            <a:endParaRPr lang="fr-FR" sz="32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4469"/>
            <a:ext cx="7848872" cy="7478970"/>
          </a:xfrm>
          <a:prstGeom prst="rect">
            <a:avLst/>
          </a:prstGeom>
        </p:spPr>
        <p:txBody>
          <a:bodyPr wrap="square">
            <a:spAutoFit/>
          </a:bodyPr>
          <a:lstStyle/>
          <a:p>
            <a:pPr lvl="0" algn="just" rtl="1"/>
            <a:r>
              <a:rPr lang="ar-DZ" sz="3000" b="1" dirty="0" smtClean="0"/>
              <a:t>3. </a:t>
            </a:r>
            <a:r>
              <a:rPr lang="ar-SA" sz="3000" b="1" dirty="0" smtClean="0"/>
              <a:t>التعزيز </a:t>
            </a:r>
            <a:r>
              <a:rPr lang="ar-SA" sz="3000" b="1" dirty="0"/>
              <a:t>/ التكثيف (</a:t>
            </a:r>
            <a:r>
              <a:rPr lang="en-US" sz="3000" b="1" dirty="0"/>
              <a:t>Intensifying</a:t>
            </a:r>
            <a:r>
              <a:rPr lang="ar-SA" sz="3000" b="1" dirty="0"/>
              <a:t>):</a:t>
            </a:r>
            <a:endParaRPr lang="fr-FR" sz="3000" dirty="0"/>
          </a:p>
          <a:p>
            <a:pPr algn="just" rtl="1"/>
            <a:r>
              <a:rPr lang="ar-SA" sz="3000" dirty="0"/>
              <a:t>عندما يزداد الارتباط بين شخصين ويصبحان أكثر التزاماً نحو بعضهما البعض تكون هذه العلاقة قد بلغت حد الصداقة الحميمة.  </a:t>
            </a:r>
            <a:endParaRPr lang="fr-FR" sz="3000" dirty="0"/>
          </a:p>
          <a:p>
            <a:pPr algn="just" rtl="1"/>
            <a:r>
              <a:rPr lang="ar-SA" sz="3000" dirty="0"/>
              <a:t>وتكون مظاهر هذه المرحلة متمثلة في تكرار اللقاءات بين الطرفين وفي أماكن متعددة.  </a:t>
            </a:r>
            <a:endParaRPr lang="fr-FR" sz="3000" dirty="0"/>
          </a:p>
          <a:p>
            <a:pPr algn="just" rtl="1"/>
            <a:r>
              <a:rPr lang="ar-SA" sz="3000" dirty="0"/>
              <a:t>كما أن طبيعة الحوار الذي يتم بينهما يصبح أكثر خصوصية من خلال إفصاح كل منهما عن بعض المعلومات الخاصة للطرف </a:t>
            </a:r>
            <a:r>
              <a:rPr lang="ar-SA" sz="3000" dirty="0" smtClean="0"/>
              <a:t>الآخر</a:t>
            </a:r>
            <a:endParaRPr lang="ar-DZ" sz="3000" dirty="0" smtClean="0"/>
          </a:p>
          <a:p>
            <a:pPr algn="just" rtl="1"/>
            <a:r>
              <a:rPr lang="ar-SA" sz="3000" dirty="0"/>
              <a:t>وعلى الرغم من هذا الانفتاح في الحوار بين الاثنين،  إلا أنهما يظلان حذرين فيما يتعلق برغبتهما في تطوير هذه العلاقة.  </a:t>
            </a:r>
            <a:endParaRPr lang="fr-FR" sz="3000" dirty="0"/>
          </a:p>
          <a:p>
            <a:pPr algn="just" rtl="1"/>
            <a:r>
              <a:rPr lang="ar-SA" sz="3000" dirty="0"/>
              <a:t>ويعمد الإنسان في هذه الحالة إلى تأكيد قبول الطرف الثاني لتطوير العلاقة من خلال ( التدرج ).   فعندما يبوح أحدهما بمشاعره نحو الآخر فهو ينتظر سماع مشاعر الآخر نحوه.  </a:t>
            </a:r>
            <a:endParaRPr lang="fr-FR" sz="3000" dirty="0"/>
          </a:p>
          <a:p>
            <a:pPr algn="just" rtl="1"/>
            <a:r>
              <a:rPr lang="ar-SA" sz="3000" dirty="0"/>
              <a:t>وإذا قدم هدية للآخر تعبيراً عن الصداقة التي تجمعهما فهو ينتظر هدية مماثلة منه.</a:t>
            </a:r>
            <a:endParaRPr lang="fr-FR" sz="3000" dirty="0"/>
          </a:p>
          <a:p>
            <a:pPr algn="just" rtl="1"/>
            <a:endParaRPr lang="ar-DZ" sz="30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0"/>
            <a:ext cx="7848872" cy="7232749"/>
          </a:xfrm>
          <a:prstGeom prst="rect">
            <a:avLst/>
          </a:prstGeom>
        </p:spPr>
        <p:txBody>
          <a:bodyPr wrap="square">
            <a:spAutoFit/>
          </a:bodyPr>
          <a:lstStyle/>
          <a:p>
            <a:pPr lvl="0" algn="just" rtl="1"/>
            <a:r>
              <a:rPr lang="ar-DZ" sz="3600" b="1" dirty="0" smtClean="0"/>
              <a:t>4. </a:t>
            </a:r>
            <a:r>
              <a:rPr lang="ar-SA" sz="3600" b="1" dirty="0" smtClean="0"/>
              <a:t>التكامل </a:t>
            </a:r>
            <a:r>
              <a:rPr lang="ar-SA" sz="3600" b="1" dirty="0"/>
              <a:t>(</a:t>
            </a:r>
            <a:r>
              <a:rPr lang="en-US" sz="3600" b="1" dirty="0"/>
              <a:t>Integrating</a:t>
            </a:r>
            <a:r>
              <a:rPr lang="ar-SA" sz="3600" b="1" dirty="0"/>
              <a:t>):</a:t>
            </a:r>
            <a:endParaRPr lang="fr-FR" sz="3600" dirty="0"/>
          </a:p>
          <a:p>
            <a:pPr algn="just" rtl="1"/>
            <a:r>
              <a:rPr lang="ar-SA" sz="3600" dirty="0"/>
              <a:t>يمكن للعلاقة بين اثنين أن تتطور إلى أن تصل إلى مرحلة التكامل بحيث يقومان بدمج أنشطتهما معاً،  وتنسيق مواعيدهما اليومية،  وتكوين اهتمامات ومشاعر وقيم مشتركة فيما بينهما.  </a:t>
            </a:r>
            <a:endParaRPr lang="fr-FR" sz="3600" dirty="0"/>
          </a:p>
          <a:p>
            <a:pPr algn="just" rtl="1"/>
            <a:r>
              <a:rPr lang="ar-SA" sz="3600" dirty="0"/>
              <a:t>بل قد تجدهما يسعيان إلى أن يصبح أصدقاء الأول أصدقاء للثاني والعكس صحيح.  </a:t>
            </a:r>
            <a:endParaRPr lang="fr-FR" sz="3600" dirty="0"/>
          </a:p>
          <a:p>
            <a:pPr algn="just" rtl="1"/>
            <a:r>
              <a:rPr lang="ar-SA" sz="3600" dirty="0"/>
              <a:t>كما أن الناس من حولهم يتوقعون رؤيتهما سوياً،  وعندما لا يحدث ذلك ستجدهم يسألون الشخص الذي حضر عن رفيقه</a:t>
            </a:r>
            <a:r>
              <a:rPr lang="ar-SA" sz="3600" dirty="0" smtClean="0"/>
              <a:t>.</a:t>
            </a:r>
            <a:endParaRPr lang="ar-DZ" sz="3600" dirty="0" smtClean="0"/>
          </a:p>
          <a:p>
            <a:pPr algn="just" rtl="1"/>
            <a:r>
              <a:rPr lang="ar-SA" sz="3600" dirty="0"/>
              <a:t>ويكوِّن الرفيقان في هذه المرحلة التزاماً عميقاً نحو بعضهما </a:t>
            </a:r>
            <a:r>
              <a:rPr lang="ar-SA" sz="3600" dirty="0" smtClean="0"/>
              <a:t>وشعوراً </a:t>
            </a:r>
            <a:r>
              <a:rPr lang="ar-SA" sz="3600" dirty="0"/>
              <a:t>مشتركاً بأهمية هذه العلاقة لكليهما.  </a:t>
            </a:r>
            <a:endParaRPr lang="fr-FR" sz="3600" dirty="0"/>
          </a:p>
          <a:p>
            <a:pPr algn="just" rtl="1"/>
            <a:endParaRPr lang="fr-FR" sz="32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001643"/>
          </a:xfrm>
          <a:prstGeom prst="rect">
            <a:avLst/>
          </a:prstGeom>
        </p:spPr>
        <p:txBody>
          <a:bodyPr wrap="square">
            <a:spAutoFit/>
          </a:bodyPr>
          <a:lstStyle/>
          <a:p>
            <a:pPr lvl="0" algn="just" rtl="1"/>
            <a:r>
              <a:rPr lang="ar-DZ" sz="3200" b="1" dirty="0" smtClean="0"/>
              <a:t>5. </a:t>
            </a:r>
            <a:r>
              <a:rPr lang="ar-SA" sz="3200" b="1" dirty="0" smtClean="0"/>
              <a:t>الارتباط </a:t>
            </a:r>
            <a:r>
              <a:rPr lang="ar-SA" sz="3200" b="1" dirty="0"/>
              <a:t>(</a:t>
            </a:r>
            <a:r>
              <a:rPr lang="en-US" sz="3200" b="1" dirty="0"/>
              <a:t>Bonding</a:t>
            </a:r>
            <a:r>
              <a:rPr lang="ar-SA" sz="3200" b="1" dirty="0"/>
              <a:t>):</a:t>
            </a:r>
            <a:endParaRPr lang="fr-FR" sz="3200" dirty="0"/>
          </a:p>
          <a:p>
            <a:pPr algn="just" rtl="1"/>
            <a:r>
              <a:rPr lang="ar-SA" sz="3200" dirty="0"/>
              <a:t>ويحدث عندما يتعاهد الطرفان على الالتزام بهذه العلاقة مدى الدهر.  </a:t>
            </a:r>
            <a:endParaRPr lang="fr-FR" sz="3200" dirty="0"/>
          </a:p>
          <a:p>
            <a:pPr algn="just" rtl="1"/>
            <a:r>
              <a:rPr lang="ar-SA" sz="3200" dirty="0"/>
              <a:t>ويتطلب هذا النوع من العلاقة اتفاقاً ضمنياً بين الطرفين حول واجبات ومسئوليات كل منهما نحو الآخر.  وتكون هذه الواجبات والمسئوليات فريدة في تكوينها وخاصة بتلك العلاقة.</a:t>
            </a:r>
            <a:endParaRPr lang="fr-FR" sz="3200" dirty="0"/>
          </a:p>
          <a:p>
            <a:pPr algn="just" rtl="1"/>
            <a:r>
              <a:rPr lang="ar-SA" sz="3200" dirty="0"/>
              <a:t>وتختص هذه المرحلة بقدرة الطرفين على إدارة النزاع فيما بينهما.  </a:t>
            </a:r>
            <a:endParaRPr lang="fr-FR" sz="3200" dirty="0"/>
          </a:p>
          <a:p>
            <a:pPr algn="just" rtl="1"/>
            <a:r>
              <a:rPr lang="ar-SA" sz="3200" dirty="0"/>
              <a:t>فالنزاع والخلاف يحدث في جميع المراحل السابقة،  إلا أن مرحلة الارتباط هي المرحلة الحاسمة بين استمرار العلاقة القوية بين الاثنين وبين تلاشي واضمحلال هذه العلاقة.</a:t>
            </a:r>
            <a:endParaRPr lang="ar-DZ" sz="28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432530"/>
          </a:xfrm>
          <a:prstGeom prst="rect">
            <a:avLst/>
          </a:prstGeom>
        </p:spPr>
        <p:txBody>
          <a:bodyPr wrap="square">
            <a:spAutoFit/>
          </a:bodyPr>
          <a:lstStyle/>
          <a:p>
            <a:pPr lvl="0" algn="just" rtl="1"/>
            <a:r>
              <a:rPr lang="ar-DZ" sz="3200" b="1" dirty="0" smtClean="0"/>
              <a:t>6. </a:t>
            </a:r>
            <a:r>
              <a:rPr lang="ar-SA" sz="3200" b="1" dirty="0" smtClean="0"/>
              <a:t>الاختلاف </a:t>
            </a:r>
            <a:r>
              <a:rPr lang="ar-SA" sz="3200" b="1" dirty="0"/>
              <a:t>(</a:t>
            </a:r>
            <a:r>
              <a:rPr lang="en-US" sz="3200" b="1" dirty="0"/>
              <a:t>Differentiating</a:t>
            </a:r>
            <a:r>
              <a:rPr lang="ar-SA" sz="3200" b="1" dirty="0"/>
              <a:t>):</a:t>
            </a:r>
            <a:endParaRPr lang="fr-FR" sz="3200" dirty="0"/>
          </a:p>
          <a:p>
            <a:pPr algn="just" rtl="1"/>
            <a:r>
              <a:rPr lang="ar-SA" sz="3200" dirty="0"/>
              <a:t>في لحظة ما من عمر العلاقة الشخصية يدرك الطرفان وجود بعض الاختلاف فيما بينهما.  </a:t>
            </a:r>
            <a:endParaRPr lang="fr-FR" sz="3200" dirty="0"/>
          </a:p>
          <a:p>
            <a:pPr algn="just" rtl="1"/>
            <a:r>
              <a:rPr lang="ar-SA" sz="3200" dirty="0"/>
              <a:t>ومع مضي الوقت يصبح الاختلاف محوراً لهذه العلاقة وعاملاً رئيساً في وقف تطورها.  </a:t>
            </a:r>
            <a:endParaRPr lang="fr-FR" sz="3200" dirty="0"/>
          </a:p>
          <a:p>
            <a:pPr algn="just" rtl="1"/>
            <a:r>
              <a:rPr lang="ar-SA" sz="3200" dirty="0"/>
              <a:t>ويكون الحوار بين الطرفين في هذه المرحلة منصباً على توضيح الفروق التي تفصل بين الاثنين،  والتي كانا يغضان الطرف عنها سابقاً.  </a:t>
            </a:r>
            <a:endParaRPr lang="fr-FR" sz="3200" dirty="0"/>
          </a:p>
          <a:p>
            <a:pPr algn="just" rtl="1"/>
            <a:r>
              <a:rPr lang="ar-SA" sz="3200" dirty="0"/>
              <a:t>وبعد أن أصبحت لغة الحوار جماعية نلاحظ أنها تعود إلى الفردية مرة أخرى "هذه كتبي".  أو "هؤلاء زملائي أنا". ولا نستغرب أبداً الحوارات الساخنة أو حتى العراك بين الطرفين في هذه المرحلة</a:t>
            </a:r>
            <a:r>
              <a:rPr lang="ar-SA" sz="3200" dirty="0" smtClean="0"/>
              <a:t>.</a:t>
            </a:r>
            <a:endParaRPr lang="ar-DZ" sz="3200" dirty="0" smtClean="0"/>
          </a:p>
          <a:p>
            <a:pPr algn="ctr" rtl="1"/>
            <a:r>
              <a:rPr lang="ar-SA" sz="2800" b="1" u="sng" dirty="0"/>
              <a:t>ويمكن أن يقود اختلاف هذه العلاقة إلى </a:t>
            </a:r>
            <a:r>
              <a:rPr lang="ar-SA" sz="2800" b="1" u="sng" dirty="0" smtClean="0"/>
              <a:t>:  </a:t>
            </a:r>
            <a:r>
              <a:rPr lang="ar-SA" sz="2800" b="1" u="sng" dirty="0"/>
              <a:t>النمو أو التلاشي. </a:t>
            </a:r>
            <a:endParaRPr lang="fr-FR" sz="28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494085"/>
          </a:xfrm>
          <a:prstGeom prst="rect">
            <a:avLst/>
          </a:prstGeom>
        </p:spPr>
        <p:txBody>
          <a:bodyPr wrap="square">
            <a:spAutoFit/>
          </a:bodyPr>
          <a:lstStyle/>
          <a:p>
            <a:pPr lvl="0" algn="just" rtl="1"/>
            <a:r>
              <a:rPr lang="ar-DZ" sz="3200" b="1" dirty="0" smtClean="0"/>
              <a:t>7. </a:t>
            </a:r>
            <a:r>
              <a:rPr lang="ar-SA" sz="3200" b="1" dirty="0" smtClean="0"/>
              <a:t>التقييد </a:t>
            </a:r>
            <a:r>
              <a:rPr lang="ar-SA" sz="3200" b="1" dirty="0"/>
              <a:t>(</a:t>
            </a:r>
            <a:r>
              <a:rPr lang="en-US" sz="3200" b="1" dirty="0"/>
              <a:t>Circumscribing</a:t>
            </a:r>
            <a:r>
              <a:rPr lang="ar-SA" sz="3200" b="1" dirty="0"/>
              <a:t>):</a:t>
            </a:r>
            <a:endParaRPr lang="fr-FR" sz="3200" dirty="0"/>
          </a:p>
          <a:p>
            <a:pPr algn="just" rtl="1"/>
            <a:r>
              <a:rPr lang="ar-SA" sz="3200" dirty="0"/>
              <a:t>عندما تزداد العلاقة سوءاً يعمد الطرفان إلى تقييدها من خلال إعادة تعريف حدود التفاعل فيما بينهما وإبقاء الحوار محصوراً في الموضوعات الآمنة.  </a:t>
            </a:r>
            <a:endParaRPr lang="fr-FR" sz="3200" dirty="0"/>
          </a:p>
          <a:p>
            <a:pPr algn="just" rtl="1"/>
            <a:r>
              <a:rPr lang="ar-SA" sz="3200" dirty="0"/>
              <a:t>إلا أن بقاء العلاقة في هذه المرحلة لفترة طويلة كفيل بأن يجعل كل الموضوعات المطروحة للحوار،  وحتى الموضوعات الآمنة،  مجالاً للاختلاف.  </a:t>
            </a:r>
            <a:endParaRPr lang="ar-DZ" sz="3200" dirty="0" smtClean="0"/>
          </a:p>
          <a:p>
            <a:pPr algn="just" rtl="1"/>
            <a:endParaRPr lang="ar-DZ" sz="3200" dirty="0" smtClean="0"/>
          </a:p>
          <a:p>
            <a:pPr algn="just" rtl="1"/>
            <a:r>
              <a:rPr lang="ar-SA" sz="3200" dirty="0"/>
              <a:t>ويكون الحوار بين الطرفين في هذه المرحلة محدوداً جداً </a:t>
            </a:r>
            <a:r>
              <a:rPr lang="ar-DZ" sz="3200" dirty="0" smtClean="0"/>
              <a:t>    </a:t>
            </a:r>
            <a:r>
              <a:rPr lang="ar-SA" sz="3200" dirty="0" smtClean="0"/>
              <a:t>( </a:t>
            </a:r>
            <a:r>
              <a:rPr lang="ar-SA" sz="3200" dirty="0"/>
              <a:t>"لا أريد التحدث في هذا الموضوع" أو "ألا ترى أني مشغول الآن" أو "لندع مناقشة ما حدث ولنبقى أصدقاء" ).  </a:t>
            </a:r>
            <a:endParaRPr lang="fr-FR" sz="3200" dirty="0"/>
          </a:p>
          <a:p>
            <a:pPr algn="just" rtl="1"/>
            <a:r>
              <a:rPr lang="ar-SA" sz="3200" dirty="0"/>
              <a:t>ويبقي الطرفان في هذه المرحلة خلافهما بعيداً عن أعين الناس. </a:t>
            </a:r>
            <a:endParaRPr lang="fr-FR" sz="32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494085"/>
          </a:xfrm>
          <a:prstGeom prst="rect">
            <a:avLst/>
          </a:prstGeom>
        </p:spPr>
        <p:txBody>
          <a:bodyPr wrap="square">
            <a:spAutoFit/>
          </a:bodyPr>
          <a:lstStyle/>
          <a:p>
            <a:pPr lvl="0" algn="just" rtl="1"/>
            <a:r>
              <a:rPr lang="ar-DZ" sz="3200" b="1" dirty="0" smtClean="0"/>
              <a:t>8. </a:t>
            </a:r>
            <a:r>
              <a:rPr lang="ar-SA" sz="3200" b="1" dirty="0" smtClean="0"/>
              <a:t>الركود </a:t>
            </a:r>
            <a:r>
              <a:rPr lang="ar-SA" sz="3200" b="1" dirty="0"/>
              <a:t>(</a:t>
            </a:r>
            <a:r>
              <a:rPr lang="en-US" sz="3200" b="1" dirty="0"/>
              <a:t>Stagnating</a:t>
            </a:r>
            <a:r>
              <a:rPr lang="ar-SA" sz="3200" b="1" dirty="0"/>
              <a:t>):</a:t>
            </a:r>
            <a:endParaRPr lang="fr-FR" sz="3200" dirty="0"/>
          </a:p>
          <a:p>
            <a:pPr algn="just" rtl="1"/>
            <a:r>
              <a:rPr lang="ar-SA" sz="3200" dirty="0"/>
              <a:t>تتوقف العلاقة في هذه المرحلة عن النمو في أي من الاتجاهين ويفقد الطرفان الأمل في إحيائها.  </a:t>
            </a:r>
            <a:endParaRPr lang="fr-FR" sz="3200" dirty="0"/>
          </a:p>
          <a:p>
            <a:pPr algn="just" rtl="1"/>
            <a:r>
              <a:rPr lang="ar-SA" sz="3200" dirty="0"/>
              <a:t>كما أنهما يترددان كثيراً في إنهاء العلاقة لاعتقادهما أن ذلك سيكون أكثر إيلاماً من بقائهما سوياً.  </a:t>
            </a:r>
            <a:endParaRPr lang="fr-FR" sz="3200" dirty="0"/>
          </a:p>
          <a:p>
            <a:pPr algn="just" rtl="1"/>
            <a:r>
              <a:rPr lang="ar-SA" sz="3200" dirty="0"/>
              <a:t>وقد تكون حاجة الآخرين لبقاء العلاقة ( كالأبناء مثلاً ) هي الحافز لإبقائها.</a:t>
            </a:r>
            <a:endParaRPr lang="fr-FR" sz="3200" dirty="0"/>
          </a:p>
          <a:p>
            <a:pPr algn="just" rtl="1"/>
            <a:r>
              <a:rPr lang="ar-SA" sz="3200" dirty="0"/>
              <a:t>ويتواصل الطرفان مع بعضهما بحذر شديد،  ويخططان مسبقاً قبل إرسال أي رسالة سواء كانت لفظية أم غير لفظية.  </a:t>
            </a:r>
            <a:endParaRPr lang="fr-FR" sz="3200" dirty="0"/>
          </a:p>
          <a:p>
            <a:pPr algn="just" rtl="1"/>
            <a:r>
              <a:rPr lang="ar-SA" sz="3200" dirty="0"/>
              <a:t>ويكون اختيار كلمات الحوار دقيقاً جداً وكأن الحديث يدور بين غريبين.  وتتقلص قائمة الموضوعات الآمنة التي يمكن طرحها للمناقشة في حين يصبح الحديث عن العلاقة بين الاثنين شبه منعدم.</a:t>
            </a:r>
            <a:endParaRPr lang="fr-FR" sz="32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0"/>
            <a:ext cx="7848872" cy="7417415"/>
          </a:xfrm>
          <a:prstGeom prst="rect">
            <a:avLst/>
          </a:prstGeom>
        </p:spPr>
        <p:txBody>
          <a:bodyPr wrap="square">
            <a:spAutoFit/>
          </a:bodyPr>
          <a:lstStyle/>
          <a:p>
            <a:pPr lvl="0" algn="just" rtl="1"/>
            <a:r>
              <a:rPr lang="ar-DZ" sz="3200" b="1" dirty="0" smtClean="0"/>
              <a:t>9. </a:t>
            </a:r>
            <a:r>
              <a:rPr lang="ar-SA" sz="3200" b="1" dirty="0" smtClean="0"/>
              <a:t>التجنب </a:t>
            </a:r>
            <a:r>
              <a:rPr lang="ar-SA" sz="3200" b="1" dirty="0"/>
              <a:t>(</a:t>
            </a:r>
            <a:r>
              <a:rPr lang="en-US" sz="3200" b="1" dirty="0"/>
              <a:t>Avoiding</a:t>
            </a:r>
            <a:r>
              <a:rPr lang="ar-SA" sz="3200" b="1" dirty="0"/>
              <a:t>):</a:t>
            </a:r>
            <a:endParaRPr lang="fr-FR" sz="3200" dirty="0"/>
          </a:p>
          <a:p>
            <a:pPr algn="just" rtl="1"/>
            <a:r>
              <a:rPr lang="ar-SA" sz="3200" dirty="0"/>
              <a:t>يؤدي توتر العلاقة بين الطرفين إلى نوع من الانفصال الشعوري بينهما في كلا المرحلتين السابقتين.  </a:t>
            </a:r>
            <a:endParaRPr lang="fr-FR" sz="3200" dirty="0"/>
          </a:p>
          <a:p>
            <a:pPr algn="just" rtl="1"/>
            <a:r>
              <a:rPr lang="ar-SA" sz="3200" dirty="0"/>
              <a:t>إلا أن الانفصال في هذه المرحلة يتفاقم بشكل ملحوظ بحيث يعمد الاثنان إلى تجنب التواصل المباشر مع بعضهما البعض.</a:t>
            </a:r>
            <a:endParaRPr lang="fr-FR" sz="3200" dirty="0"/>
          </a:p>
          <a:p>
            <a:pPr algn="just" rtl="1"/>
            <a:r>
              <a:rPr lang="ar-SA" sz="3200" dirty="0"/>
              <a:t>وينقطع الاتصال الشخصي بني الاثنين مما يعزز حدوث الفرقة فيما بينهما. </a:t>
            </a:r>
            <a:endParaRPr lang="ar-DZ" sz="3200" dirty="0" smtClean="0"/>
          </a:p>
          <a:p>
            <a:pPr algn="just" rtl="1"/>
            <a:r>
              <a:rPr lang="ar-SA" sz="3200" dirty="0"/>
              <a:t>ويكون التواصل محدوداً وموجزاً وفي بعض الأحيان عدائياً ("لست مهتماً برؤيتك" أو "لا تعاود الاتصال بي </a:t>
            </a:r>
            <a:r>
              <a:rPr lang="ar-SA" sz="3200" dirty="0" smtClean="0"/>
              <a:t>").  </a:t>
            </a:r>
            <a:endParaRPr lang="fr-FR" sz="3200" dirty="0"/>
          </a:p>
          <a:p>
            <a:pPr algn="just" rtl="1"/>
            <a:r>
              <a:rPr lang="ar-SA" sz="3200" dirty="0"/>
              <a:t>وقد يصل الأمر بين الاثنين إلى تجاهل وجود الآخر حتى وإن تواجدا في نفس المكان، ولسان حال كل منهما يؤكد على رفض الطرف الآخر وإنهاء العلاقة التي كانت تجمعهما فيما سبق.</a:t>
            </a:r>
            <a:endParaRPr lang="fr-FR" sz="3200" dirty="0"/>
          </a:p>
          <a:p>
            <a:pPr algn="just" rtl="1"/>
            <a:endParaRPr lang="ar-DZ" sz="2800" dirty="0">
              <a:cs typeface="+mj-cs"/>
            </a:endParaRPr>
          </a:p>
        </p:txBody>
      </p:sp>
    </p:spTree>
    <p:extLst>
      <p:ext uri="{BB962C8B-B14F-4D97-AF65-F5344CB8AC3E}">
        <p14:creationId xmlns:p14="http://schemas.microsoft.com/office/powerpoint/2010/main" val="144051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28983"/>
            <a:ext cx="7848872" cy="6494085"/>
          </a:xfrm>
          <a:prstGeom prst="rect">
            <a:avLst/>
          </a:prstGeom>
        </p:spPr>
        <p:txBody>
          <a:bodyPr wrap="square">
            <a:spAutoFit/>
          </a:bodyPr>
          <a:lstStyle/>
          <a:p>
            <a:pPr algn="just" rtl="1"/>
            <a:r>
              <a:rPr lang="ar-SA" sz="3200" dirty="0"/>
              <a:t>ولا يكتمل الحديث عن الاتصال الشخصي دون ربطه بالعلاقات الشخصية التي نكونها مع الناس من حولنا، سواءاً أكانت هذه </a:t>
            </a:r>
            <a:r>
              <a:rPr lang="ar-SA" sz="3200" dirty="0" smtClean="0"/>
              <a:t>العلاقات</a:t>
            </a:r>
            <a:r>
              <a:rPr lang="ar-DZ" sz="3200" dirty="0" smtClean="0"/>
              <a:t>: </a:t>
            </a:r>
            <a:r>
              <a:rPr lang="ar-SA" sz="3200" dirty="0" smtClean="0"/>
              <a:t> </a:t>
            </a:r>
            <a:r>
              <a:rPr lang="ar-SA" sz="3200" b="1" dirty="0"/>
              <a:t>حديثة أم قديمة</a:t>
            </a:r>
            <a:r>
              <a:rPr lang="ar-SA" sz="3200" dirty="0"/>
              <a:t>، </a:t>
            </a:r>
            <a:r>
              <a:rPr lang="ar-SA" sz="3200" b="1" dirty="0"/>
              <a:t>وقتية أم طويلة المدى</a:t>
            </a:r>
            <a:r>
              <a:rPr lang="ar-SA" sz="3200" dirty="0"/>
              <a:t>، </a:t>
            </a:r>
            <a:r>
              <a:rPr lang="ar-SA" sz="3200" b="1" dirty="0"/>
              <a:t>سطحية أم حميمة</a:t>
            </a:r>
            <a:r>
              <a:rPr lang="ar-SA" sz="3200" dirty="0"/>
              <a:t>، </a:t>
            </a:r>
            <a:r>
              <a:rPr lang="ar-SA" sz="3200" b="1" dirty="0"/>
              <a:t>مستقرة أم مضطربة</a:t>
            </a:r>
            <a:r>
              <a:rPr lang="ar-SA" sz="3200" dirty="0"/>
              <a:t>، </a:t>
            </a:r>
            <a:r>
              <a:rPr lang="ar-SA" sz="3200" b="1" dirty="0"/>
              <a:t>ملئى بالحب أم البغض</a:t>
            </a:r>
            <a:r>
              <a:rPr lang="ar-SA" sz="3200" dirty="0"/>
              <a:t>، </a:t>
            </a:r>
            <a:r>
              <a:rPr lang="ar-SA" sz="3200" b="1" dirty="0"/>
              <a:t>مهمة أم ثانوية </a:t>
            </a:r>
            <a:r>
              <a:rPr lang="ar-DZ" sz="3200" dirty="0" smtClean="0"/>
              <a:t>...الخ</a:t>
            </a:r>
            <a:endParaRPr lang="fr-FR" sz="3200" dirty="0"/>
          </a:p>
          <a:p>
            <a:pPr algn="just" rtl="1"/>
            <a:r>
              <a:rPr lang="ar-SA" sz="3200" dirty="0"/>
              <a:t>فبغض النظر عن الطريقة التي نصف بها علاقاتنا بالآخرين فنحن نحتاج إلى إنشاء مثل هذه العلاقات وإلى المحافظة عليها وإلى التواصل المستمر مع أطرافها من خلال الاتصال الشخصي. </a:t>
            </a:r>
            <a:endParaRPr lang="fr-FR" sz="3200" dirty="0"/>
          </a:p>
          <a:p>
            <a:pPr algn="just" rtl="1"/>
            <a:r>
              <a:rPr lang="ar-SA" sz="3200" dirty="0"/>
              <a:t>وبعبارة أكثر دقة، يمكن القول بأن إنشاء العلاقات الشخصية مع الآخرين وتدعيم هذه العلاقات أو تأكيد وجودها أو إضعافها أو تأجيلها أو إنهائها يحدث من خلال التواصل معهم</a:t>
            </a:r>
            <a:r>
              <a:rPr lang="ar-SA" sz="3200" dirty="0" smtClean="0"/>
              <a:t>.</a:t>
            </a:r>
            <a:endParaRPr lang="fr-FR" sz="32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494085"/>
          </a:xfrm>
          <a:prstGeom prst="rect">
            <a:avLst/>
          </a:prstGeom>
        </p:spPr>
        <p:txBody>
          <a:bodyPr wrap="square">
            <a:spAutoFit/>
          </a:bodyPr>
          <a:lstStyle/>
          <a:p>
            <a:pPr lvl="0" algn="just" rtl="1"/>
            <a:r>
              <a:rPr lang="ar-DZ" sz="3200" b="1" dirty="0" smtClean="0"/>
              <a:t>10. </a:t>
            </a:r>
            <a:r>
              <a:rPr lang="ar-SA" sz="3200" b="1" dirty="0" smtClean="0"/>
              <a:t>الإنهاء </a:t>
            </a:r>
            <a:r>
              <a:rPr lang="ar-SA" sz="3200" b="1" dirty="0"/>
              <a:t>(</a:t>
            </a:r>
            <a:r>
              <a:rPr lang="en-US" sz="3200" b="1" dirty="0"/>
              <a:t>Terminating</a:t>
            </a:r>
            <a:r>
              <a:rPr lang="ar-SA" sz="3200" b="1" dirty="0"/>
              <a:t>):</a:t>
            </a:r>
            <a:endParaRPr lang="fr-FR" sz="3200" dirty="0"/>
          </a:p>
          <a:p>
            <a:pPr algn="just" rtl="1"/>
            <a:r>
              <a:rPr lang="ar-SA" sz="3200" dirty="0"/>
              <a:t>وهي آخر مرحلة من مراحل تلاشي العلاقة الشخصية حيث يعمد الطرفان إلى اتخاذ الإجراءات الكفيلة بإنهائها.  ويتم إنهاء العلاقة بيسر وسهولة عندما تكون العلاقة حديثة (أثناء مرحلتي البداية والتجربة).  </a:t>
            </a:r>
            <a:endParaRPr lang="ar-DZ" sz="3200" dirty="0" smtClean="0"/>
          </a:p>
          <a:p>
            <a:pPr algn="just" rtl="1"/>
            <a:endParaRPr lang="fr-FR" sz="3200" dirty="0"/>
          </a:p>
          <a:p>
            <a:pPr algn="just" rtl="1"/>
            <a:r>
              <a:rPr lang="ar-SA" sz="3200" dirty="0"/>
              <a:t>وفي المقابل فإن إنهاء العلاقة التي كانت حميمة والتي تطورت مع مضي السنوات العديدة سيصاحبه مشاعر من الحزن والأسى قد تدوم لفترة طويلة</a:t>
            </a:r>
            <a:r>
              <a:rPr lang="ar-SA" sz="3200" dirty="0" smtClean="0"/>
              <a:t>.</a:t>
            </a:r>
            <a:endParaRPr lang="ar-DZ" sz="3200" dirty="0" smtClean="0"/>
          </a:p>
          <a:p>
            <a:pPr algn="just" rtl="1"/>
            <a:endParaRPr lang="fr-FR" sz="3200" dirty="0"/>
          </a:p>
          <a:p>
            <a:pPr algn="just" rtl="1"/>
            <a:r>
              <a:rPr lang="ar-SA" sz="3200" dirty="0"/>
              <a:t>وقد يصاحب مرحلة الإنهاء بعض الإيماءات الرمزية كإعادة هدايا الشخص الآخر أو إتلاف صوره أو إصدار وثيقة الطلاق.  </a:t>
            </a:r>
            <a:endParaRPr lang="fr-FR" sz="3200" dirty="0"/>
          </a:p>
        </p:txBody>
      </p:sp>
    </p:spTree>
    <p:extLst>
      <p:ext uri="{BB962C8B-B14F-4D97-AF65-F5344CB8AC3E}">
        <p14:creationId xmlns:p14="http://schemas.microsoft.com/office/powerpoint/2010/main" val="144051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38635950"/>
              </p:ext>
            </p:extLst>
          </p:nvPr>
        </p:nvGraphicFramePr>
        <p:xfrm>
          <a:off x="1043608" y="116632"/>
          <a:ext cx="8100392" cy="6741368"/>
        </p:xfrm>
        <a:graphic>
          <a:graphicData uri="http://schemas.openxmlformats.org/presentationml/2006/ole">
            <mc:AlternateContent xmlns:mc="http://schemas.openxmlformats.org/markup-compatibility/2006">
              <mc:Choice xmlns:v="urn:schemas-microsoft-com:vml" Requires="v">
                <p:oleObj spid="_x0000_s3088" name="Slide" r:id="rId3" imgW="4570524" imgH="3427508" progId="PowerPoint.Slide.8">
                  <p:embed/>
                </p:oleObj>
              </mc:Choice>
              <mc:Fallback>
                <p:oleObj name="Slide" r:id="rId3" imgW="4570524" imgH="3427508" progId="PowerPoint.Slid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116632"/>
                        <a:ext cx="8100392" cy="674136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393779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740307"/>
          </a:xfrm>
          <a:prstGeom prst="rect">
            <a:avLst/>
          </a:prstGeom>
        </p:spPr>
        <p:txBody>
          <a:bodyPr wrap="square">
            <a:spAutoFit/>
          </a:bodyPr>
          <a:lstStyle/>
          <a:p>
            <a:pPr lvl="0" algn="just" rtl="1"/>
            <a:r>
              <a:rPr lang="ar-DZ" sz="3600" b="1" dirty="0" smtClean="0"/>
              <a:t>سادسا: </a:t>
            </a:r>
            <a:r>
              <a:rPr lang="ar-SA" sz="3600" b="1" dirty="0" smtClean="0"/>
              <a:t>المحادثة </a:t>
            </a:r>
            <a:r>
              <a:rPr lang="ar-SA" sz="3600" b="1" dirty="0"/>
              <a:t>العابرة (</a:t>
            </a:r>
            <a:r>
              <a:rPr lang="en-US" sz="3600" b="1" dirty="0"/>
              <a:t>small talk</a:t>
            </a:r>
            <a:r>
              <a:rPr lang="ar-SA" sz="3600" b="1" dirty="0"/>
              <a:t>): </a:t>
            </a:r>
            <a:endParaRPr lang="fr-FR" sz="3600" dirty="0"/>
          </a:p>
          <a:p>
            <a:pPr algn="just" rtl="1"/>
            <a:r>
              <a:rPr lang="ar-SA" sz="3600" dirty="0"/>
              <a:t>تعتبر المحادثات العابرة الوسيلة الأكثر استخداماً للاتصال الشخصي وبالتالي لإنشاء العلاقات الشخصية (فالعلاقة الشخصية تتكون من خلال التقاء شخصين في مكان ما إضافة إلى تكوين انطباع إيجابي في ذهن كل منهما نحو الطرف الآخر.  </a:t>
            </a:r>
            <a:endParaRPr lang="fr-FR" sz="3600" dirty="0"/>
          </a:p>
          <a:p>
            <a:pPr algn="just" rtl="1"/>
            <a:r>
              <a:rPr lang="ar-SA" sz="3600" dirty="0"/>
              <a:t>وعادة ما يكون هذا اللقاء المبدئي غير مخطط له، بل يحدث مصادفة ودون استعداد أي من الطرفين له.  </a:t>
            </a:r>
            <a:endParaRPr lang="fr-FR" sz="3600" dirty="0"/>
          </a:p>
          <a:p>
            <a:pPr algn="just" rtl="1"/>
            <a:r>
              <a:rPr lang="ar-SA" sz="3600" dirty="0"/>
              <a:t>فقد يحدث هذا اللقاء، على سبيل المثال مع الراكب الجالس </a:t>
            </a:r>
            <a:r>
              <a:rPr lang="ar-SA" sz="3600" dirty="0" smtClean="0"/>
              <a:t>بجوارك، </a:t>
            </a:r>
            <a:r>
              <a:rPr lang="ar-SA" sz="3600" dirty="0"/>
              <a:t>أو مع </a:t>
            </a:r>
            <a:r>
              <a:rPr lang="ar-SA" sz="3600" dirty="0" smtClean="0"/>
              <a:t>جارك</a:t>
            </a:r>
            <a:r>
              <a:rPr lang="ar-DZ" sz="3600" dirty="0" smtClean="0"/>
              <a:t>.... الخ ، </a:t>
            </a:r>
            <a:r>
              <a:rPr lang="ar-SA" sz="3600" dirty="0" smtClean="0"/>
              <a:t>ويواجه </a:t>
            </a:r>
            <a:r>
              <a:rPr lang="ar-SA" sz="3600" dirty="0"/>
              <a:t>بعض الناس صعوبة في الحديث مع شخص يلتقون به لأول مرة. </a:t>
            </a:r>
            <a:endParaRPr lang="ar-DZ" sz="3200" dirty="0"/>
          </a:p>
        </p:txBody>
      </p:sp>
    </p:spTree>
    <p:extLst>
      <p:ext uri="{BB962C8B-B14F-4D97-AF65-F5344CB8AC3E}">
        <p14:creationId xmlns:p14="http://schemas.microsoft.com/office/powerpoint/2010/main" val="144051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186309"/>
          </a:xfrm>
          <a:prstGeom prst="rect">
            <a:avLst/>
          </a:prstGeom>
        </p:spPr>
        <p:txBody>
          <a:bodyPr wrap="square">
            <a:spAutoFit/>
          </a:bodyPr>
          <a:lstStyle/>
          <a:p>
            <a:pPr algn="just" rtl="1"/>
            <a:r>
              <a:rPr lang="ar-SA" sz="3600" dirty="0"/>
              <a:t>ويواجه بعض الناس صعوبة في الحديث مع شخص يلتقون به لأول مرة.   </a:t>
            </a:r>
            <a:endParaRPr lang="fr-FR" sz="3600" dirty="0"/>
          </a:p>
          <a:p>
            <a:pPr algn="just" rtl="1"/>
            <a:r>
              <a:rPr lang="ar-SA" sz="3600" dirty="0"/>
              <a:t>إلا أنه بمجرد أن يتكرر هذا اللقاء ويصبح من السهولة التعرف على ذلك الشخص، سيكون بمقدورهم التواصل معه بكل ارتياح أو على الأقل بدء محادثة عابرة دون الالتزام بإنشاء علاقة قوية ودائمة.</a:t>
            </a:r>
            <a:endParaRPr lang="fr-FR" sz="3600" dirty="0"/>
          </a:p>
          <a:p>
            <a:pPr algn="just" rtl="1"/>
            <a:r>
              <a:rPr lang="ar-SA" sz="3600" dirty="0"/>
              <a:t>وتتكون المحادثة العابرة من حديث عرضي لا يتناول عادة موضوعات شخصية لأي من الطرفين.  </a:t>
            </a:r>
            <a:endParaRPr lang="fr-FR" sz="3600" dirty="0"/>
          </a:p>
          <a:p>
            <a:pPr algn="just" rtl="1"/>
            <a:r>
              <a:rPr lang="ar-SA" sz="3600" dirty="0"/>
              <a:t>ويحتوي على الكثير من الترحيب والتعليقات العامة عن حالة الطقس والأخبار والأحداث الهامة أو المواضيع الجانبية.  </a:t>
            </a:r>
            <a:endParaRPr lang="fr-FR" sz="3600" dirty="0"/>
          </a:p>
        </p:txBody>
      </p:sp>
    </p:spTree>
    <p:extLst>
      <p:ext uri="{BB962C8B-B14F-4D97-AF65-F5344CB8AC3E}">
        <p14:creationId xmlns:p14="http://schemas.microsoft.com/office/powerpoint/2010/main" val="144051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708971579"/>
              </p:ext>
            </p:extLst>
          </p:nvPr>
        </p:nvGraphicFramePr>
        <p:xfrm>
          <a:off x="1" y="0"/>
          <a:ext cx="9036496" cy="6857999"/>
        </p:xfrm>
        <a:graphic>
          <a:graphicData uri="http://schemas.openxmlformats.org/presentationml/2006/ole">
            <mc:AlternateContent xmlns:mc="http://schemas.openxmlformats.org/markup-compatibility/2006">
              <mc:Choice xmlns:v="urn:schemas-microsoft-com:vml" Requires="v">
                <p:oleObj spid="_x0000_s4108" name="Slide" r:id="rId3" imgW="3427623" imgH="4570610" progId="PowerPoint.Slide.8">
                  <p:embed/>
                </p:oleObj>
              </mc:Choice>
              <mc:Fallback>
                <p:oleObj name="Slide" r:id="rId3" imgW="3427623" imgH="4570610" progId="PowerPoint.Slide.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036496" cy="6857999"/>
                      </a:xfrm>
                      <a:prstGeom prst="rect">
                        <a:avLst/>
                      </a:prstGeom>
                      <a:noFill/>
                    </p:spPr>
                  </p:pic>
                </p:oleObj>
              </mc:Fallback>
            </mc:AlternateContent>
          </a:graphicData>
        </a:graphic>
      </p:graphicFrame>
    </p:spTree>
    <p:extLst>
      <p:ext uri="{BB962C8B-B14F-4D97-AF65-F5344CB8AC3E}">
        <p14:creationId xmlns:p14="http://schemas.microsoft.com/office/powerpoint/2010/main" val="37533643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494085"/>
          </a:xfrm>
          <a:prstGeom prst="rect">
            <a:avLst/>
          </a:prstGeom>
        </p:spPr>
        <p:txBody>
          <a:bodyPr wrap="square">
            <a:spAutoFit/>
          </a:bodyPr>
          <a:lstStyle/>
          <a:p>
            <a:pPr algn="just" rtl="1"/>
            <a:r>
              <a:rPr lang="ar-SA" sz="3200" dirty="0"/>
              <a:t>تبدأ معظم العلاقات الشخصية بمحادثة عابرة، وتعتمد غالباً على المحادثات العابرة لضمان استمرارها في المستقبل.  </a:t>
            </a:r>
            <a:endParaRPr lang="fr-FR" sz="3200" dirty="0"/>
          </a:p>
          <a:p>
            <a:pPr algn="just" rtl="1"/>
            <a:r>
              <a:rPr lang="ar-SA" sz="3200" dirty="0"/>
              <a:t>فالمحادثة العابرة وسيله ناجحة للتعرف على الشخص المقابل من خلال التحدث معه في موضوعات غير شخصية وغير مزعجة لأي من الطرفين.  </a:t>
            </a:r>
            <a:endParaRPr lang="fr-FR" sz="3200" dirty="0"/>
          </a:p>
          <a:p>
            <a:pPr algn="just" rtl="1"/>
            <a:r>
              <a:rPr lang="ar-SA" sz="3200" dirty="0"/>
              <a:t>وعلى الرغم من اعتقاد البعض أن المحادثات العابرة مضيعه لأوقاتهم، إلا أن التجربة قد أثبتت أن تطور العلاقات الشخصية بين الناس يتم من خلال تبادل الأحاديث العابرة فيما بينهم.   </a:t>
            </a:r>
            <a:endParaRPr lang="fr-FR" sz="3200" dirty="0"/>
          </a:p>
          <a:p>
            <a:pPr algn="just" rtl="1"/>
            <a:r>
              <a:rPr lang="ar-SA" sz="3200" dirty="0"/>
              <a:t>فقد توصلت نتائج الأبحاث العلمية إلى أن المحادثة العابرة قد تلعب دوراً رئيسياً في المحافظة على العلاقة بين الزوجين.</a:t>
            </a:r>
            <a:endParaRPr lang="fr-FR" sz="3200" dirty="0"/>
          </a:p>
          <a:p>
            <a:pPr algn="just" rtl="1"/>
            <a:r>
              <a:rPr lang="ar-SA" sz="3200" dirty="0"/>
              <a:t>إن طريقة بدء المحادثة العابرة لها أثر حيوي في بناء العلاقات الشخصية.   </a:t>
            </a:r>
            <a:endParaRPr lang="fr-FR" sz="3200" dirty="0"/>
          </a:p>
        </p:txBody>
      </p:sp>
    </p:spTree>
    <p:extLst>
      <p:ext uri="{BB962C8B-B14F-4D97-AF65-F5344CB8AC3E}">
        <p14:creationId xmlns:p14="http://schemas.microsoft.com/office/powerpoint/2010/main" val="375336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439" y="14469"/>
            <a:ext cx="7848872" cy="6555641"/>
          </a:xfrm>
          <a:prstGeom prst="rect">
            <a:avLst/>
          </a:prstGeom>
        </p:spPr>
        <p:txBody>
          <a:bodyPr wrap="square">
            <a:spAutoFit/>
          </a:bodyPr>
          <a:lstStyle/>
          <a:p>
            <a:pPr algn="just" rtl="1"/>
            <a:r>
              <a:rPr lang="ar-SA" sz="3000" b="1" dirty="0" smtClean="0"/>
              <a:t>فوائد </a:t>
            </a:r>
            <a:r>
              <a:rPr lang="ar-DZ" sz="3000" b="1" dirty="0" smtClean="0"/>
              <a:t>ا</a:t>
            </a:r>
            <a:r>
              <a:rPr lang="ar-SA" sz="3000" b="1" dirty="0" smtClean="0"/>
              <a:t>لمحادثات القصيرة</a:t>
            </a:r>
            <a:r>
              <a:rPr lang="ar-DZ" sz="3000" b="1" dirty="0" smtClean="0"/>
              <a:t>:</a:t>
            </a:r>
            <a:r>
              <a:rPr lang="ar-SA" sz="3000" b="1" dirty="0" smtClean="0"/>
              <a:t> </a:t>
            </a:r>
            <a:r>
              <a:rPr lang="ar-SA" sz="3000" dirty="0"/>
              <a:t>هناك فوائد للمحادثات القصيرة</a:t>
            </a:r>
            <a:r>
              <a:rPr lang="ar-DZ" sz="3000" dirty="0"/>
              <a:t>:</a:t>
            </a:r>
            <a:r>
              <a:rPr lang="ar-SA" sz="3000" dirty="0"/>
              <a:t> </a:t>
            </a:r>
            <a:endParaRPr lang="ar-DZ" sz="3000" dirty="0"/>
          </a:p>
          <a:p>
            <a:pPr marL="457200" indent="-457200" algn="just" rtl="1">
              <a:buFont typeface="Arial" panose="020B0604020202020204" pitchFamily="34" charset="0"/>
              <a:buChar char="•"/>
            </a:pPr>
            <a:r>
              <a:rPr lang="ar-SA" sz="3000" dirty="0" smtClean="0"/>
              <a:t>كونها </a:t>
            </a:r>
            <a:r>
              <a:rPr lang="ar-SA" sz="3000" dirty="0"/>
              <a:t>المدخل لإنشاء العلاقات الشخصية مع الآخرين.  </a:t>
            </a:r>
            <a:endParaRPr lang="fr-FR" sz="3000" dirty="0"/>
          </a:p>
          <a:p>
            <a:pPr marL="457200" indent="-457200" algn="just" rtl="1">
              <a:buFont typeface="Arial" panose="020B0604020202020204" pitchFamily="34" charset="0"/>
              <a:buChar char="•"/>
            </a:pPr>
            <a:r>
              <a:rPr lang="ar-SA" sz="3000" dirty="0" smtClean="0"/>
              <a:t>نستخدمها </a:t>
            </a:r>
            <a:r>
              <a:rPr lang="ar-SA" sz="3000" dirty="0"/>
              <a:t>عادة لإشباع حاجتنا للانتماء والتي تتطلب تواصلنا المستمر مع الآخرين.  </a:t>
            </a:r>
            <a:endParaRPr lang="fr-FR" sz="3000" dirty="0"/>
          </a:p>
          <a:p>
            <a:pPr marL="457200" indent="-457200" algn="just" rtl="1">
              <a:buFont typeface="Arial" panose="020B0604020202020204" pitchFamily="34" charset="0"/>
              <a:buChar char="•"/>
            </a:pPr>
            <a:r>
              <a:rPr lang="ar-SA" sz="3000" dirty="0"/>
              <a:t>فالمحادثة القصيرة في العادة لا تؤدي إلى الاختلاف والتنازع ، بل على العكس فهي تعطي لطرفي الحديث شعوراً بالدعم والتعزيز.   </a:t>
            </a:r>
            <a:endParaRPr lang="fr-FR" sz="3000" dirty="0"/>
          </a:p>
          <a:p>
            <a:pPr marL="457200" indent="-457200" algn="just" rtl="1">
              <a:buFont typeface="Arial" panose="020B0604020202020204" pitchFamily="34" charset="0"/>
              <a:buChar char="•"/>
            </a:pPr>
            <a:r>
              <a:rPr lang="ar-SA" sz="3000" dirty="0" smtClean="0"/>
              <a:t>الشعور </a:t>
            </a:r>
            <a:r>
              <a:rPr lang="ar-SA" sz="3000" dirty="0"/>
              <a:t>بالدعم والتعزيز </a:t>
            </a:r>
            <a:r>
              <a:rPr lang="ar-SA" sz="3000" dirty="0" smtClean="0"/>
              <a:t>هو </a:t>
            </a:r>
            <a:r>
              <a:rPr lang="ar-SA" sz="3000" dirty="0"/>
              <a:t>الذي سيولد الرابطة القوية التي ستجذب الاثنين معاً لتكوين العلاقة الشخصية والمحافظة عليها.</a:t>
            </a:r>
            <a:endParaRPr lang="fr-FR" sz="3000" dirty="0"/>
          </a:p>
          <a:p>
            <a:pPr marL="457200" indent="-457200" algn="just" rtl="1">
              <a:buFont typeface="Arial" panose="020B0604020202020204" pitchFamily="34" charset="0"/>
              <a:buChar char="•"/>
            </a:pPr>
            <a:r>
              <a:rPr lang="ar-SA" sz="3000" dirty="0"/>
              <a:t> </a:t>
            </a:r>
            <a:r>
              <a:rPr lang="ar-SA" sz="3000" dirty="0" smtClean="0"/>
              <a:t>يمكن </a:t>
            </a:r>
            <a:r>
              <a:rPr lang="ar-SA" sz="3000" dirty="0"/>
              <a:t>استخدام المحادثات القصيرة للتقليل من مستوى الغموض في العلاقات الشخصية.  فهي طريقة آمنة لإطلاع الطرف الآخر على بعض المعلومات الخاصة بنا، وللاطلاع على بعض الجوانب الخفية من شخصيته في نفس الوقت.  </a:t>
            </a:r>
            <a:endParaRPr lang="fr-FR" sz="3000" dirty="0"/>
          </a:p>
        </p:txBody>
      </p:sp>
    </p:spTree>
    <p:extLst>
      <p:ext uri="{BB962C8B-B14F-4D97-AF65-F5344CB8AC3E}">
        <p14:creationId xmlns:p14="http://schemas.microsoft.com/office/powerpoint/2010/main" val="375336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5016758"/>
          </a:xfrm>
          <a:prstGeom prst="rect">
            <a:avLst/>
          </a:prstGeom>
        </p:spPr>
        <p:txBody>
          <a:bodyPr wrap="square">
            <a:spAutoFit/>
          </a:bodyPr>
          <a:lstStyle/>
          <a:p>
            <a:pPr lvl="0" algn="ctr" rtl="1"/>
            <a:r>
              <a:rPr lang="ar-SA" sz="4000" b="1" dirty="0">
                <a:solidFill>
                  <a:schemeClr val="accent2">
                    <a:lumMod val="75000"/>
                  </a:schemeClr>
                </a:solidFill>
                <a:effectLst>
                  <a:outerShdw blurRad="38100" dist="38100" dir="2700000" algn="tl">
                    <a:srgbClr val="000000">
                      <a:alpha val="43137"/>
                    </a:srgbClr>
                  </a:outerShdw>
                </a:effectLst>
                <a:cs typeface="+mj-cs"/>
              </a:rPr>
              <a:t>ثانيا: فوائد الاتصال </a:t>
            </a:r>
            <a:r>
              <a:rPr lang="ar-SA" sz="4000" b="1" dirty="0" smtClean="0">
                <a:solidFill>
                  <a:schemeClr val="accent2">
                    <a:lumMod val="75000"/>
                  </a:schemeClr>
                </a:solidFill>
                <a:effectLst>
                  <a:outerShdw blurRad="38100" dist="38100" dir="2700000" algn="tl">
                    <a:srgbClr val="000000">
                      <a:alpha val="43137"/>
                    </a:srgbClr>
                  </a:outerShdw>
                </a:effectLst>
                <a:cs typeface="+mj-cs"/>
              </a:rPr>
              <a:t>الشخصي</a:t>
            </a:r>
            <a:endParaRPr lang="ar-DZ" sz="4000" b="1" dirty="0" smtClean="0">
              <a:solidFill>
                <a:schemeClr val="accent2">
                  <a:lumMod val="75000"/>
                </a:schemeClr>
              </a:solidFill>
              <a:effectLst>
                <a:outerShdw blurRad="38100" dist="38100" dir="2700000" algn="tl">
                  <a:srgbClr val="000000">
                    <a:alpha val="43137"/>
                  </a:srgbClr>
                </a:outerShdw>
              </a:effectLst>
              <a:cs typeface="+mj-cs"/>
            </a:endParaRPr>
          </a:p>
          <a:p>
            <a:pPr lvl="0" algn="ctr" rtl="1"/>
            <a:endParaRPr lang="fr-FR" sz="4000" dirty="0">
              <a:cs typeface="+mj-cs"/>
            </a:endParaRPr>
          </a:p>
          <a:p>
            <a:pPr marL="742950" indent="-742950" algn="ctr" rtl="1">
              <a:buFont typeface="+mj-lt"/>
              <a:buAutoNum type="arabicPeriod"/>
            </a:pPr>
            <a:r>
              <a:rPr lang="ar-SA" sz="4000" b="1" dirty="0" smtClean="0">
                <a:effectLst>
                  <a:outerShdw blurRad="38100" dist="38100" dir="2700000" algn="tl">
                    <a:srgbClr val="000000">
                      <a:alpha val="43137"/>
                    </a:srgbClr>
                  </a:outerShdw>
                </a:effectLst>
                <a:cs typeface="+mj-cs"/>
              </a:rPr>
              <a:t>الاستمتاع</a:t>
            </a:r>
            <a:r>
              <a:rPr lang="ar-SA" sz="4000" dirty="0" smtClean="0">
                <a:effectLst>
                  <a:outerShdw blurRad="38100" dist="38100" dir="2700000" algn="tl">
                    <a:srgbClr val="000000">
                      <a:alpha val="43137"/>
                    </a:srgbClr>
                  </a:outerShdw>
                </a:effectLst>
                <a:cs typeface="+mj-cs"/>
              </a:rPr>
              <a:t> </a:t>
            </a:r>
            <a:endParaRPr lang="fr-FR" sz="4000" dirty="0">
              <a:effectLst>
                <a:outerShdw blurRad="38100" dist="38100" dir="2700000" algn="tl">
                  <a:srgbClr val="000000">
                    <a:alpha val="43137"/>
                  </a:srgbClr>
                </a:outerShdw>
              </a:effectLst>
              <a:cs typeface="+mj-cs"/>
            </a:endParaRPr>
          </a:p>
          <a:p>
            <a:pPr marL="742950" indent="-742950" algn="ctr" rtl="1">
              <a:buFont typeface="+mj-lt"/>
              <a:buAutoNum type="arabicPeriod"/>
            </a:pPr>
            <a:r>
              <a:rPr lang="ar-SA" sz="4000" b="1" dirty="0" smtClean="0">
                <a:effectLst>
                  <a:outerShdw blurRad="38100" dist="38100" dir="2700000" algn="tl">
                    <a:srgbClr val="000000">
                      <a:alpha val="43137"/>
                    </a:srgbClr>
                  </a:outerShdw>
                </a:effectLst>
                <a:cs typeface="+mj-cs"/>
              </a:rPr>
              <a:t>الوجدان</a:t>
            </a:r>
            <a:endParaRPr lang="fr-FR" sz="4000" b="1" dirty="0" smtClean="0">
              <a:effectLst>
                <a:outerShdw blurRad="38100" dist="38100" dir="2700000" algn="tl">
                  <a:srgbClr val="000000">
                    <a:alpha val="43137"/>
                  </a:srgbClr>
                </a:outerShdw>
              </a:effectLst>
              <a:cs typeface="+mj-cs"/>
            </a:endParaRPr>
          </a:p>
          <a:p>
            <a:pPr marL="742950" indent="-742950" algn="ctr" rtl="1">
              <a:buFont typeface="+mj-lt"/>
              <a:buAutoNum type="arabicPeriod"/>
            </a:pPr>
            <a:r>
              <a:rPr lang="ar-SA" sz="4000" b="1" dirty="0" smtClean="0">
                <a:effectLst>
                  <a:outerShdw blurRad="38100" dist="38100" dir="2700000" algn="tl">
                    <a:srgbClr val="000000">
                      <a:alpha val="43137"/>
                    </a:srgbClr>
                  </a:outerShdw>
                </a:effectLst>
                <a:cs typeface="+mj-cs"/>
              </a:rPr>
              <a:t> الانتماء</a:t>
            </a:r>
            <a:endParaRPr lang="fr-FR" sz="4000" b="1" dirty="0" smtClean="0">
              <a:effectLst>
                <a:outerShdw blurRad="38100" dist="38100" dir="2700000" algn="tl">
                  <a:srgbClr val="000000">
                    <a:alpha val="43137"/>
                  </a:srgbClr>
                </a:outerShdw>
              </a:effectLst>
              <a:cs typeface="+mj-cs"/>
            </a:endParaRPr>
          </a:p>
          <a:p>
            <a:pPr marL="742950" indent="-742950" algn="ctr" rtl="1">
              <a:buFont typeface="+mj-lt"/>
              <a:buAutoNum type="arabicPeriod"/>
            </a:pPr>
            <a:r>
              <a:rPr lang="ar-SA" sz="4000" b="1" dirty="0" smtClean="0">
                <a:effectLst>
                  <a:outerShdw blurRad="38100" dist="38100" dir="2700000" algn="tl">
                    <a:srgbClr val="000000">
                      <a:alpha val="43137"/>
                    </a:srgbClr>
                  </a:outerShdw>
                </a:effectLst>
                <a:cs typeface="+mj-cs"/>
              </a:rPr>
              <a:t> </a:t>
            </a:r>
            <a:r>
              <a:rPr lang="ar-SA" sz="4000" b="1" dirty="0">
                <a:effectLst>
                  <a:outerShdw blurRad="38100" dist="38100" dir="2700000" algn="tl">
                    <a:srgbClr val="000000">
                      <a:alpha val="43137"/>
                    </a:srgbClr>
                  </a:outerShdw>
                </a:effectLst>
                <a:cs typeface="+mj-cs"/>
              </a:rPr>
              <a:t>الهروب</a:t>
            </a:r>
            <a:endParaRPr lang="fr-FR" sz="4000" dirty="0">
              <a:effectLst>
                <a:outerShdw blurRad="38100" dist="38100" dir="2700000" algn="tl">
                  <a:srgbClr val="000000">
                    <a:alpha val="43137"/>
                  </a:srgbClr>
                </a:outerShdw>
              </a:effectLst>
              <a:cs typeface="+mj-cs"/>
            </a:endParaRPr>
          </a:p>
          <a:p>
            <a:pPr marL="742950" indent="-742950" algn="ctr" rtl="1">
              <a:buFont typeface="+mj-lt"/>
              <a:buAutoNum type="arabicPeriod"/>
            </a:pPr>
            <a:r>
              <a:rPr lang="ar-SA" sz="4000" b="1" dirty="0">
                <a:effectLst>
                  <a:outerShdw blurRad="38100" dist="38100" dir="2700000" algn="tl">
                    <a:srgbClr val="000000">
                      <a:alpha val="43137"/>
                    </a:srgbClr>
                  </a:outerShdw>
                </a:effectLst>
                <a:cs typeface="+mj-cs"/>
              </a:rPr>
              <a:t>الاسترخاء</a:t>
            </a:r>
            <a:endParaRPr lang="fr-FR" sz="4000" dirty="0">
              <a:effectLst>
                <a:outerShdw blurRad="38100" dist="38100" dir="2700000" algn="tl">
                  <a:srgbClr val="000000">
                    <a:alpha val="43137"/>
                  </a:srgbClr>
                </a:outerShdw>
              </a:effectLst>
              <a:cs typeface="+mj-cs"/>
            </a:endParaRPr>
          </a:p>
          <a:p>
            <a:pPr marL="742950" indent="-742950" algn="ctr" rtl="1">
              <a:buFont typeface="+mj-lt"/>
              <a:buAutoNum type="arabicPeriod"/>
            </a:pPr>
            <a:r>
              <a:rPr lang="ar-SA" sz="4000" b="1" dirty="0">
                <a:effectLst>
                  <a:outerShdw blurRad="38100" dist="38100" dir="2700000" algn="tl">
                    <a:srgbClr val="000000">
                      <a:alpha val="43137"/>
                    </a:srgbClr>
                  </a:outerShdw>
                </a:effectLst>
                <a:cs typeface="+mj-cs"/>
              </a:rPr>
              <a:t>السيطرة</a:t>
            </a:r>
            <a:endParaRPr lang="fr-FR" sz="4000" dirty="0">
              <a:effectLst>
                <a:outerShdw blurRad="38100" dist="38100" dir="2700000" algn="tl">
                  <a:srgbClr val="000000">
                    <a:alpha val="43137"/>
                  </a:srgbClr>
                </a:outerShdw>
              </a:effectLst>
              <a:cs typeface="+mj-cs"/>
            </a:endParaRPr>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 calcmode="lin" valueType="num">
                                      <p:cBhvr additive="base">
                                        <p:cTn id="4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4955203"/>
          </a:xfrm>
          <a:prstGeom prst="rect">
            <a:avLst/>
          </a:prstGeom>
        </p:spPr>
        <p:txBody>
          <a:bodyPr wrap="square">
            <a:spAutoFit/>
          </a:bodyPr>
          <a:lstStyle/>
          <a:p>
            <a:pPr marL="742950" lvl="0" indent="-742950" algn="just" rtl="1">
              <a:buFont typeface="+mj-lt"/>
              <a:buAutoNum type="arabicPeriod"/>
            </a:pPr>
            <a:r>
              <a:rPr lang="ar-SA" sz="3600" b="1" dirty="0">
                <a:solidFill>
                  <a:schemeClr val="accent2">
                    <a:lumMod val="75000"/>
                  </a:schemeClr>
                </a:solidFill>
              </a:rPr>
              <a:t>الاستمتاع:</a:t>
            </a:r>
            <a:r>
              <a:rPr lang="ar-SA" sz="3600" dirty="0">
                <a:solidFill>
                  <a:schemeClr val="accent2">
                    <a:lumMod val="75000"/>
                  </a:schemeClr>
                </a:solidFill>
              </a:rPr>
              <a:t> </a:t>
            </a:r>
            <a:endParaRPr lang="fr-FR" sz="3600" dirty="0">
              <a:solidFill>
                <a:schemeClr val="accent2">
                  <a:lumMod val="75000"/>
                </a:schemeClr>
              </a:solidFill>
            </a:endParaRPr>
          </a:p>
          <a:p>
            <a:pPr marL="571500" indent="-571500" algn="just" rtl="1">
              <a:buFont typeface="Arial" panose="020B0604020202020204" pitchFamily="34" charset="0"/>
              <a:buChar char="•"/>
            </a:pPr>
            <a:r>
              <a:rPr lang="ar-SA" sz="4000" dirty="0"/>
              <a:t>نحن نكثر من الاتصال الشخصي لأنه ممتع.  </a:t>
            </a:r>
            <a:endParaRPr lang="fr-FR" sz="4000" dirty="0"/>
          </a:p>
          <a:p>
            <a:pPr marL="571500" indent="-571500" algn="just" rtl="1">
              <a:buFont typeface="Arial" panose="020B0604020202020204" pitchFamily="34" charset="0"/>
              <a:buChar char="•"/>
            </a:pPr>
            <a:r>
              <a:rPr lang="ar-SA" sz="4000" dirty="0" smtClean="0"/>
              <a:t>هذا </a:t>
            </a:r>
            <a:r>
              <a:rPr lang="ar-SA" sz="4000" dirty="0"/>
              <a:t>النوع من الاتصال هو أحد أنواع التسلية التي نمارسها </a:t>
            </a:r>
            <a:r>
              <a:rPr lang="ar-SA" sz="4000" dirty="0" smtClean="0"/>
              <a:t>بانتظام</a:t>
            </a:r>
            <a:r>
              <a:rPr lang="ar-DZ" sz="4000" dirty="0" smtClean="0"/>
              <a:t>:</a:t>
            </a:r>
          </a:p>
          <a:p>
            <a:pPr algn="just" rtl="1"/>
            <a:r>
              <a:rPr lang="ar-SA" sz="4000" dirty="0" smtClean="0"/>
              <a:t>إذ </a:t>
            </a:r>
            <a:r>
              <a:rPr lang="ar-SA" sz="4000" dirty="0"/>
              <a:t>أنك تجد الواحد منا يتصل بصديقه ليخبره عن موقف طريف شاهده بالأمس، </a:t>
            </a:r>
            <a:endParaRPr lang="ar-DZ" sz="4000" dirty="0" smtClean="0"/>
          </a:p>
          <a:p>
            <a:pPr algn="just" rtl="1"/>
            <a:r>
              <a:rPr lang="ar-SA" sz="4000" dirty="0" smtClean="0"/>
              <a:t>أو </a:t>
            </a:r>
            <a:r>
              <a:rPr lang="ar-SA" sz="4000" dirty="0"/>
              <a:t>يتجاذب أطراف الحديث مع زملائه في العمل حول </a:t>
            </a:r>
            <a:r>
              <a:rPr lang="ar-SA" sz="4000" dirty="0" smtClean="0"/>
              <a:t>بعض </a:t>
            </a:r>
            <a:r>
              <a:rPr lang="ar-SA" sz="4000" dirty="0"/>
              <a:t>الزملاء والاستمتاع بالحديث معهم. </a:t>
            </a:r>
            <a:endParaRPr lang="fr-FR" sz="40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678751"/>
          </a:xfrm>
          <a:prstGeom prst="rect">
            <a:avLst/>
          </a:prstGeom>
        </p:spPr>
        <p:txBody>
          <a:bodyPr wrap="square">
            <a:spAutoFit/>
          </a:bodyPr>
          <a:lstStyle/>
          <a:p>
            <a:pPr lvl="0" algn="just" rtl="1"/>
            <a:r>
              <a:rPr lang="ar-DZ" sz="3600" b="1" dirty="0" smtClean="0"/>
              <a:t>2. </a:t>
            </a:r>
            <a:r>
              <a:rPr lang="ar-SA" sz="3600" b="1" dirty="0" smtClean="0">
                <a:solidFill>
                  <a:schemeClr val="accent2">
                    <a:lumMod val="75000"/>
                  </a:schemeClr>
                </a:solidFill>
              </a:rPr>
              <a:t>الوجدان</a:t>
            </a:r>
            <a:r>
              <a:rPr lang="ar-SA" sz="3600" b="1" dirty="0"/>
              <a:t>:</a:t>
            </a:r>
            <a:r>
              <a:rPr lang="ar-SA" sz="3600" dirty="0"/>
              <a:t> </a:t>
            </a:r>
            <a:endParaRPr lang="fr-FR" sz="3600" dirty="0"/>
          </a:p>
          <a:p>
            <a:pPr algn="just" rtl="1"/>
            <a:r>
              <a:rPr lang="ar-SA" sz="3600" dirty="0"/>
              <a:t>هو الإحساس بشعور دافئ تجاه الأشخاص الذين نحترمهم ونعتني بهم.  </a:t>
            </a:r>
            <a:endParaRPr lang="fr-FR" sz="3600" dirty="0"/>
          </a:p>
          <a:p>
            <a:pPr algn="just" rtl="1"/>
            <a:r>
              <a:rPr lang="ar-SA" sz="3600" dirty="0"/>
              <a:t>ويتم التعبير عن هذا الشعور بصور عديدة بعضها لفظي </a:t>
            </a:r>
            <a:r>
              <a:rPr lang="ar-DZ" sz="3600" dirty="0" smtClean="0"/>
              <a:t>         </a:t>
            </a:r>
            <a:r>
              <a:rPr lang="ar-SA" sz="3600" dirty="0" smtClean="0"/>
              <a:t>( </a:t>
            </a:r>
            <a:r>
              <a:rPr lang="ar-SA" sz="3600" dirty="0"/>
              <a:t>كم أنا سعيد </a:t>
            </a:r>
            <a:r>
              <a:rPr lang="ar-SA" sz="3600" dirty="0" smtClean="0"/>
              <a:t>بتفوق</a:t>
            </a:r>
            <a:r>
              <a:rPr lang="ar-DZ" sz="3600" dirty="0" smtClean="0"/>
              <a:t>ك</a:t>
            </a:r>
            <a:r>
              <a:rPr lang="ar-SA" sz="3600" dirty="0" smtClean="0"/>
              <a:t> </a:t>
            </a:r>
            <a:r>
              <a:rPr lang="ar-SA" sz="3600" dirty="0"/>
              <a:t>)، وبعضها الآخر غير لفظي ( عندما يقبل الشاب رأس </a:t>
            </a:r>
            <a:r>
              <a:rPr lang="ar-SA" sz="3600" dirty="0" smtClean="0"/>
              <a:t>والديه). </a:t>
            </a:r>
            <a:endParaRPr lang="ar-DZ" sz="3600" dirty="0" smtClean="0"/>
          </a:p>
          <a:p>
            <a:pPr algn="just" rtl="1"/>
            <a:endParaRPr lang="ar-DZ" sz="3600" dirty="0" smtClean="0"/>
          </a:p>
          <a:p>
            <a:pPr lvl="0" algn="just" rtl="1"/>
            <a:r>
              <a:rPr lang="ar-DZ" sz="3600" b="1" dirty="0" smtClean="0"/>
              <a:t>3. </a:t>
            </a:r>
            <a:r>
              <a:rPr lang="ar-SA" sz="3600" b="1" dirty="0" smtClean="0">
                <a:solidFill>
                  <a:schemeClr val="accent2">
                    <a:lumMod val="75000"/>
                  </a:schemeClr>
                </a:solidFill>
              </a:rPr>
              <a:t>الهروب</a:t>
            </a:r>
            <a:r>
              <a:rPr lang="ar-SA" sz="3600" b="1" dirty="0"/>
              <a:t>:</a:t>
            </a:r>
            <a:endParaRPr lang="fr-FR" sz="3600" dirty="0"/>
          </a:p>
          <a:p>
            <a:pPr algn="just" rtl="1"/>
            <a:r>
              <a:rPr lang="ar-SA" sz="3600" dirty="0"/>
              <a:t>يقوم الإنسان بين الفينة والأخرى بالاتصال الشخصي مع بعض المقربين إليه للهروب من زحمة الدنيا وأعباء </a:t>
            </a:r>
            <a:r>
              <a:rPr lang="ar-DZ" sz="3600" dirty="0" smtClean="0"/>
              <a:t>الحياة</a:t>
            </a:r>
            <a:r>
              <a:rPr lang="ar-SA" sz="3600" dirty="0" smtClean="0"/>
              <a:t>.  </a:t>
            </a:r>
            <a:endParaRPr lang="fr-FR" sz="3600" dirty="0"/>
          </a:p>
          <a:p>
            <a:pPr algn="r" rtl="1"/>
            <a:endParaRPr lang="ar-DZ" sz="32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986528"/>
          </a:xfrm>
          <a:prstGeom prst="rect">
            <a:avLst/>
          </a:prstGeom>
        </p:spPr>
        <p:txBody>
          <a:bodyPr wrap="square">
            <a:spAutoFit/>
          </a:bodyPr>
          <a:lstStyle/>
          <a:p>
            <a:pPr lvl="0" algn="justLow" rtl="1"/>
            <a:r>
              <a:rPr lang="ar-DZ" sz="3200" b="1" dirty="0" smtClean="0"/>
              <a:t>4. </a:t>
            </a:r>
            <a:r>
              <a:rPr lang="ar-SA" sz="3200" b="1" dirty="0" smtClean="0">
                <a:solidFill>
                  <a:schemeClr val="accent2">
                    <a:lumMod val="75000"/>
                  </a:schemeClr>
                </a:solidFill>
              </a:rPr>
              <a:t>الانتماء</a:t>
            </a:r>
            <a:r>
              <a:rPr lang="ar-SA" sz="3200" b="1" dirty="0"/>
              <a:t>:</a:t>
            </a:r>
            <a:r>
              <a:rPr lang="ar-SA" sz="3200" dirty="0"/>
              <a:t> </a:t>
            </a:r>
            <a:endParaRPr lang="fr-FR" sz="3200" dirty="0"/>
          </a:p>
          <a:p>
            <a:pPr algn="justLow" rtl="1"/>
            <a:r>
              <a:rPr lang="ar-SA" sz="3200" dirty="0"/>
              <a:t>إن حاجة الإنسان لأن يكون جزءاً من مجموعة من البشر تعتبر من أقوى الحاجات الإنسانية على </a:t>
            </a:r>
            <a:r>
              <a:rPr lang="ar-SA" sz="3200" dirty="0" smtClean="0"/>
              <a:t>الإطلاق</a:t>
            </a:r>
            <a:r>
              <a:rPr lang="ar-DZ" sz="3200" dirty="0" smtClean="0"/>
              <a:t>، </a:t>
            </a:r>
            <a:r>
              <a:rPr lang="ar-SA" sz="3200" dirty="0" smtClean="0"/>
              <a:t>إذ </a:t>
            </a:r>
            <a:r>
              <a:rPr lang="ar-SA" sz="3200" dirty="0"/>
              <a:t>لا يستطيع </a:t>
            </a:r>
            <a:r>
              <a:rPr lang="ar-SA" sz="3200" dirty="0" smtClean="0"/>
              <a:t>أن </a:t>
            </a:r>
            <a:r>
              <a:rPr lang="ar-SA" sz="3200" dirty="0"/>
              <a:t>يعيش في هذا العالم بمعزل عن الآخرين.  </a:t>
            </a:r>
            <a:endParaRPr lang="fr-FR" sz="3200" dirty="0"/>
          </a:p>
          <a:p>
            <a:pPr algn="justLow" rtl="1"/>
            <a:r>
              <a:rPr lang="ar-SA" sz="3200" dirty="0"/>
              <a:t>فنحن نتناول الطعام مع مجموعة من الأشخاص ونستمتع بأوقاتنا مع مجموعة أخرى، ونسعى للتحصيل العلمي مع مجموعة ثالثة، ونتشوق إلى العمل بعد التخرج مع آخرين.  </a:t>
            </a:r>
            <a:endParaRPr lang="ar-DZ" sz="3200" dirty="0" smtClean="0"/>
          </a:p>
          <a:p>
            <a:pPr algn="justLow" rtl="1"/>
            <a:r>
              <a:rPr lang="ar-DZ" sz="3200" b="1" dirty="0" smtClean="0"/>
              <a:t>5. </a:t>
            </a:r>
            <a:r>
              <a:rPr lang="ar-DZ" sz="3200" b="1" dirty="0" smtClean="0">
                <a:solidFill>
                  <a:schemeClr val="accent2">
                    <a:lumMod val="75000"/>
                  </a:schemeClr>
                </a:solidFill>
              </a:rPr>
              <a:t>الاسترخاء</a:t>
            </a:r>
            <a:r>
              <a:rPr lang="ar-DZ" sz="3200" b="1" dirty="0"/>
              <a:t>:</a:t>
            </a:r>
          </a:p>
          <a:p>
            <a:pPr algn="justLow" rtl="1"/>
            <a:r>
              <a:rPr lang="ar-DZ" sz="3200" dirty="0"/>
              <a:t>كثيراً ما تجدنا نتحدث مع الأهل والأصدقاء طلباً للراحة والابتعاد عن أعباء اليوم.  </a:t>
            </a:r>
          </a:p>
          <a:p>
            <a:pPr algn="justLow" rtl="1"/>
            <a:r>
              <a:rPr lang="ar-DZ" sz="3200" dirty="0"/>
              <a:t>فنحن نتحدث مع زملائنا خلال فترات الراحة، ونمضي بعض الوقت مع الزوجة بعد العودة من العمل، ونخرج للتنزه مع أصدقائنا في عطلة نهاية </a:t>
            </a:r>
            <a:r>
              <a:rPr lang="ar-DZ" sz="3200" dirty="0" smtClean="0"/>
              <a:t>الأسبوع</a:t>
            </a:r>
            <a:r>
              <a:rPr lang="ar-DZ" sz="3200" dirty="0"/>
              <a:t> </a:t>
            </a:r>
            <a:r>
              <a:rPr lang="ar-DZ" sz="3200" dirty="0" smtClean="0"/>
              <a:t>طلبا للاسترخاء.</a:t>
            </a:r>
            <a:endParaRPr lang="ar-DZ" sz="3200" dirty="0"/>
          </a:p>
          <a:p>
            <a:pPr algn="just" rtl="1"/>
            <a:endParaRPr lang="fr-FR" sz="32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5078313"/>
          </a:xfrm>
          <a:prstGeom prst="rect">
            <a:avLst/>
          </a:prstGeom>
        </p:spPr>
        <p:txBody>
          <a:bodyPr wrap="square">
            <a:spAutoFit/>
          </a:bodyPr>
          <a:lstStyle/>
          <a:p>
            <a:pPr lvl="0" algn="just" rtl="1"/>
            <a:r>
              <a:rPr lang="ar-SA" sz="3600" b="1" dirty="0" smtClean="0">
                <a:solidFill>
                  <a:schemeClr val="accent2">
                    <a:lumMod val="75000"/>
                  </a:schemeClr>
                </a:solidFill>
              </a:rPr>
              <a:t>6.السيطرة</a:t>
            </a:r>
            <a:r>
              <a:rPr lang="ar-SA" sz="3600" b="1" dirty="0"/>
              <a:t>:</a:t>
            </a:r>
          </a:p>
          <a:p>
            <a:pPr lvl="0" algn="just" rtl="1"/>
            <a:r>
              <a:rPr lang="ar-SA" sz="3600" dirty="0"/>
              <a:t>فحاجة الإنسان إلى السيطرة على مجريات حياته وعلى الوقائع التي تحدث أمامه تدعوه إلى التواصل مع من حوله من أشخاص.  </a:t>
            </a:r>
          </a:p>
          <a:p>
            <a:pPr lvl="0" algn="just" rtl="1"/>
            <a:r>
              <a:rPr lang="ar-SA" sz="3600" dirty="0"/>
              <a:t>وقد يكون هذا التواصل في صور عدة لعل من أبسطها محاولة إقناع </a:t>
            </a:r>
            <a:r>
              <a:rPr lang="ar-SA" sz="3600" dirty="0" smtClean="0"/>
              <a:t>صديق</a:t>
            </a:r>
            <a:r>
              <a:rPr lang="ar-DZ" sz="3600" dirty="0" smtClean="0"/>
              <a:t> أو </a:t>
            </a:r>
            <a:r>
              <a:rPr lang="ar-SA" sz="3600" dirty="0" smtClean="0"/>
              <a:t>وفي </a:t>
            </a:r>
            <a:r>
              <a:rPr lang="ar-SA" sz="3600" dirty="0"/>
              <a:t>أحيان أخرى يكون موضوع النقاش مهماً جداً للشخص كمحاولة طالب الجامعة إقناع والديه بالتخصص الذي يرغب في الالتحاق به </a:t>
            </a:r>
            <a:r>
              <a:rPr lang="ar-DZ" sz="3600" dirty="0" smtClean="0"/>
              <a:t>.</a:t>
            </a:r>
            <a:endParaRPr lang="ar-SA" sz="36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88640"/>
            <a:ext cx="7848872" cy="6309420"/>
          </a:xfrm>
          <a:prstGeom prst="rect">
            <a:avLst/>
          </a:prstGeom>
        </p:spPr>
        <p:txBody>
          <a:bodyPr wrap="square">
            <a:spAutoFit/>
          </a:bodyPr>
          <a:lstStyle/>
          <a:p>
            <a:pPr lvl="0" algn="ctr" rtl="1"/>
            <a:r>
              <a:rPr lang="ar-SA" sz="4400" b="1" dirty="0" smtClean="0">
                <a:solidFill>
                  <a:schemeClr val="accent2">
                    <a:lumMod val="75000"/>
                  </a:schemeClr>
                </a:solidFill>
              </a:rPr>
              <a:t>ثالثا</a:t>
            </a:r>
            <a:r>
              <a:rPr lang="ar-SA" sz="4400" b="1" dirty="0">
                <a:solidFill>
                  <a:schemeClr val="accent2">
                    <a:lumMod val="75000"/>
                  </a:schemeClr>
                </a:solidFill>
              </a:rPr>
              <a:t>: الصفات الأساسية للاتصال الشخصي</a:t>
            </a:r>
          </a:p>
          <a:p>
            <a:pPr lvl="0" algn="ctr" rtl="1">
              <a:lnSpc>
                <a:spcPct val="200000"/>
              </a:lnSpc>
            </a:pPr>
            <a:r>
              <a:rPr lang="ar-SA" sz="4000" b="1" dirty="0"/>
              <a:t>1.	الخصوصية</a:t>
            </a:r>
          </a:p>
          <a:p>
            <a:pPr lvl="0" algn="ctr" rtl="1">
              <a:lnSpc>
                <a:spcPct val="200000"/>
              </a:lnSpc>
            </a:pPr>
            <a:r>
              <a:rPr lang="ar-SA" sz="4000" b="1" dirty="0"/>
              <a:t>2.	يحدث ضمن علاقة شخصية</a:t>
            </a:r>
          </a:p>
          <a:p>
            <a:pPr lvl="0" algn="ctr" rtl="1">
              <a:lnSpc>
                <a:spcPct val="200000"/>
              </a:lnSpc>
            </a:pPr>
            <a:r>
              <a:rPr lang="ar-SA" sz="4000" b="1" dirty="0"/>
              <a:t>3.	يتأثر بالبيئة الاجتماعية</a:t>
            </a:r>
          </a:p>
          <a:p>
            <a:pPr lvl="0" algn="ctr" rtl="1">
              <a:lnSpc>
                <a:spcPct val="200000"/>
              </a:lnSpc>
            </a:pPr>
            <a:r>
              <a:rPr lang="ar-SA" sz="4000" b="1" dirty="0"/>
              <a:t>4.	يتأثر بنوع الجنس</a:t>
            </a:r>
          </a:p>
          <a:p>
            <a:pPr lvl="0" algn="ctr" rtl="1"/>
            <a:endParaRPr lang="fr-FR" sz="4000" dirty="0"/>
          </a:p>
        </p:txBody>
      </p:sp>
    </p:spTree>
    <p:extLst>
      <p:ext uri="{BB962C8B-B14F-4D97-AF65-F5344CB8AC3E}">
        <p14:creationId xmlns:p14="http://schemas.microsoft.com/office/powerpoint/2010/main" val="23411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499</TotalTime>
  <Words>2550</Words>
  <Application>Microsoft Office PowerPoint</Application>
  <PresentationFormat>On-screen Show (4:3)</PresentationFormat>
  <Paragraphs>181</Paragraphs>
  <Slides>36</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39" baseType="lpstr">
      <vt:lpstr>Solstice</vt:lpstr>
      <vt:lpstr>Slide</vt:lpstr>
      <vt:lpstr>Microsoft PowerPoint 97-2003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Timgad informatique</dc:creator>
  <cp:lastModifiedBy>Timgad informatique</cp:lastModifiedBy>
  <cp:revision>82</cp:revision>
  <dcterms:created xsi:type="dcterms:W3CDTF">2023-11-05T21:18:46Z</dcterms:created>
  <dcterms:modified xsi:type="dcterms:W3CDTF">2023-11-13T08:26:44Z</dcterms:modified>
</cp:coreProperties>
</file>