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53" r:id="rId1"/>
  </p:sldMasterIdLst>
  <p:notesMasterIdLst>
    <p:notesMasterId r:id="rId13"/>
  </p:notesMasterIdLst>
  <p:sldIdLst>
    <p:sldId id="260" r:id="rId2"/>
    <p:sldId id="272" r:id="rId3"/>
    <p:sldId id="261" r:id="rId4"/>
    <p:sldId id="262" r:id="rId5"/>
    <p:sldId id="275" r:id="rId6"/>
    <p:sldId id="276" r:id="rId7"/>
    <p:sldId id="277" r:id="rId8"/>
    <p:sldId id="278" r:id="rId9"/>
    <p:sldId id="279" r:id="rId10"/>
    <p:sldId id="263" r:id="rId11"/>
    <p:sldId id="264" r:id="rId12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7347" autoAdjust="0"/>
    <p:restoredTop sz="94660"/>
  </p:normalViewPr>
  <p:slideViewPr>
    <p:cSldViewPr>
      <p:cViewPr>
        <p:scale>
          <a:sx n="75" d="100"/>
          <a:sy n="7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B5148026-DD08-4818-B428-F94D895D84D2}" type="datetimeFigureOut">
              <a:rPr lang="fr-FR"/>
              <a:pPr>
                <a:defRPr/>
              </a:pPr>
              <a:t>12/12/2017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2E1CDCB9-303C-4C3C-89DF-DCA39D44FC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cs typeface="Arial" pitchFamily="34" charset="0"/>
            </a:endParaRPr>
          </a:p>
        </p:txBody>
      </p:sp>
      <p:sp>
        <p:nvSpPr>
          <p:cNvPr id="143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405026-0FE4-49A2-9E70-FB9089549E55}" type="slidenum">
              <a:rPr lang="fr-FR" smtClean="0">
                <a:cs typeface="Arial" pitchFamily="34" charset="0"/>
              </a:rPr>
              <a:pPr/>
              <a:t>1</a:t>
            </a:fld>
            <a:endParaRPr lang="fr-F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cs typeface="Arial" pitchFamily="34" charset="0"/>
            </a:endParaRPr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E2FDAF-3F4E-45A5-8818-CBE179E1DB2D}" type="slidenum">
              <a:rPr lang="fr-FR" smtClean="0">
                <a:cs typeface="Arial" pitchFamily="34" charset="0"/>
              </a:rPr>
              <a:pPr/>
              <a:t>10</a:t>
            </a:fld>
            <a:endParaRPr lang="fr-F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cs typeface="Arial" pitchFamily="34" charset="0"/>
            </a:endParaRP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1E69B7-4C52-4F7E-8D10-B71E6B070AB8}" type="slidenum">
              <a:rPr lang="fr-FR" smtClean="0">
                <a:cs typeface="Arial" pitchFamily="34" charset="0"/>
              </a:rPr>
              <a:pPr/>
              <a:t>11</a:t>
            </a:fld>
            <a:endParaRPr lang="fr-F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cs typeface="Arial" pitchFamily="34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FECEFB-D79F-40E6-BC32-7E793A4C5E19}" type="slidenum">
              <a:rPr lang="fr-FR" smtClean="0">
                <a:cs typeface="Arial" pitchFamily="34" charset="0"/>
              </a:rPr>
              <a:pPr/>
              <a:t>2</a:t>
            </a:fld>
            <a:endParaRPr lang="fr-F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cs typeface="Arial" pitchFamily="34" charset="0"/>
            </a:endParaRPr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E96839-E677-412C-B935-8C57005B1460}" type="slidenum">
              <a:rPr lang="fr-FR" smtClean="0">
                <a:cs typeface="Arial" pitchFamily="34" charset="0"/>
              </a:rPr>
              <a:pPr/>
              <a:t>3</a:t>
            </a:fld>
            <a:endParaRPr lang="fr-F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cs typeface="Arial" pitchFamily="34" charset="0"/>
            </a:endParaRPr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309995-6CF7-41AC-A778-77E800949928}" type="slidenum">
              <a:rPr lang="fr-FR" smtClean="0">
                <a:cs typeface="Arial" pitchFamily="34" charset="0"/>
              </a:rPr>
              <a:pPr/>
              <a:t>4</a:t>
            </a:fld>
            <a:endParaRPr lang="fr-F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>
              <a:cs typeface="Arial" pitchFamily="34" charset="0"/>
            </a:endParaRP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EB2C3C-24B1-41D0-90CE-A28669DA8FD6}" type="slidenum">
              <a:rPr lang="fr-FR" smtClean="0">
                <a:cs typeface="Arial" pitchFamily="34" charset="0"/>
              </a:rPr>
              <a:pPr/>
              <a:t>5</a:t>
            </a:fld>
            <a:endParaRPr lang="fr-F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>
              <a:cs typeface="Arial" pitchFamily="34" charset="0"/>
            </a:endParaRPr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BBA825-E396-4344-AA7C-06313963EA03}" type="slidenum">
              <a:rPr lang="fr-FR" smtClean="0">
                <a:cs typeface="Arial" pitchFamily="34" charset="0"/>
              </a:rPr>
              <a:pPr/>
              <a:t>6</a:t>
            </a:fld>
            <a:endParaRPr lang="fr-F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>
              <a:cs typeface="Arial" pitchFamily="34" charset="0"/>
            </a:endParaRPr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29E4D-41E1-4A13-B7A1-A9FFFD27475A}" type="slidenum">
              <a:rPr lang="fr-FR" smtClean="0">
                <a:cs typeface="Arial" pitchFamily="34" charset="0"/>
              </a:rPr>
              <a:pPr/>
              <a:t>7</a:t>
            </a:fld>
            <a:endParaRPr lang="fr-F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>
              <a:cs typeface="Arial" pitchFamily="34" charset="0"/>
            </a:endParaRPr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6DEDF2-1E21-4580-8047-DC6502333180}" type="slidenum">
              <a:rPr lang="fr-FR" smtClean="0">
                <a:cs typeface="Arial" pitchFamily="34" charset="0"/>
              </a:rPr>
              <a:pPr/>
              <a:t>8</a:t>
            </a:fld>
            <a:endParaRPr lang="fr-F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>
              <a:cs typeface="Arial" pitchFamily="34" charset="0"/>
            </a:endParaRP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89D3D0-5751-4F6F-9D3A-91F412F335B9}" type="slidenum">
              <a:rPr lang="fr-FR" smtClean="0">
                <a:cs typeface="Arial" pitchFamily="34" charset="0"/>
              </a:rPr>
              <a:pPr/>
              <a:t>9</a:t>
            </a:fld>
            <a:endParaRPr lang="fr-F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CD3B3-50C5-4221-843E-A44665FF6BCE}" type="slidenum">
              <a:rPr lang="en-US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68C32-1266-4E9F-A675-EE0AE63146DB}" type="slidenum">
              <a:rPr lang="en-US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F4A61-5735-4F6D-9B72-28BBC66E6FE3}" type="slidenum">
              <a:rPr lang="en-US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84F86-80C6-4361-BDA8-F47659E42983}" type="slidenum">
              <a:rPr lang="en-US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8D891-E0CA-48E1-B826-630E06369DA0}" type="slidenum">
              <a:rPr lang="en-US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AE4DD-0EB3-4871-B0EE-5117F68A153B}" type="slidenum">
              <a:rPr lang="en-US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E6BF2-0154-485E-9958-CFC0B997133F}" type="slidenum">
              <a:rPr lang="en-US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8CF60-7A33-4CCE-AB67-0778340F292B}" type="slidenum">
              <a:rPr lang="en-US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fr-FR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45E50-1DDB-4A64-A398-ED2E1FB570FC}" type="slidenum">
              <a:rPr lang="en-US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1DF9B-C3EF-4793-8B39-C12FE5472892}" type="slidenum">
              <a:rPr lang="en-US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2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3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cs typeface="Arial" charset="0"/>
              </a:defRPr>
            </a:lvl1pPr>
          </a:lstStyle>
          <a:p>
            <a:pPr>
              <a:defRPr/>
            </a:pPr>
            <a:fld id="{AC2F5B6F-EE28-4185-B8BA-28B985AD4647}" type="slidenum">
              <a:rPr lang="en-US"/>
              <a:pPr>
                <a:defRPr/>
              </a:pPr>
              <a:t>‹N°›</a:t>
            </a:fld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ar-SA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مفهوم الهيكل التنظيمي</a:t>
            </a:r>
          </a:p>
        </p:txBody>
      </p:sp>
      <p:sp>
        <p:nvSpPr>
          <p:cNvPr id="205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B6E502-2E17-4FE5-B809-34A204EC3EC5}" type="slidenum">
              <a:rPr lang="ar-DZ">
                <a:cs typeface="Arial" pitchFamily="34" charset="0"/>
              </a:rPr>
              <a:pPr/>
              <a:t>1</a:t>
            </a:fld>
            <a:endParaRPr lang="fr-FR">
              <a:cs typeface="Arial" pitchFamily="34" charset="0"/>
            </a:endParaRPr>
          </a:p>
        </p:txBody>
      </p:sp>
      <p:sp>
        <p:nvSpPr>
          <p:cNvPr id="2052" name="مربع نص 2"/>
          <p:cNvSpPr txBox="1">
            <a:spLocks noChangeArrowheads="1"/>
          </p:cNvSpPr>
          <p:nvPr/>
        </p:nvSpPr>
        <p:spPr bwMode="auto">
          <a:xfrm>
            <a:off x="5072063" y="2357438"/>
            <a:ext cx="3714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3200">
                <a:solidFill>
                  <a:srgbClr val="FFFF00"/>
                </a:solidFill>
              </a:rPr>
              <a:t>الهيكل التنظيمي=إطاريبين </a:t>
            </a:r>
          </a:p>
        </p:txBody>
      </p:sp>
      <p:sp>
        <p:nvSpPr>
          <p:cNvPr id="2053" name="مربع نص 3"/>
          <p:cNvSpPr txBox="1">
            <a:spLocks noChangeArrowheads="1"/>
          </p:cNvSpPr>
          <p:nvPr/>
        </p:nvSpPr>
        <p:spPr bwMode="auto">
          <a:xfrm>
            <a:off x="928688" y="1928813"/>
            <a:ext cx="3357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ar-SA" sz="3200">
                <a:solidFill>
                  <a:srgbClr val="FFFF00"/>
                </a:solidFill>
              </a:rPr>
              <a:t>مهام وحدات التنظيم</a:t>
            </a:r>
          </a:p>
        </p:txBody>
      </p:sp>
      <p:sp>
        <p:nvSpPr>
          <p:cNvPr id="2054" name="مربع نص 4"/>
          <p:cNvSpPr txBox="1">
            <a:spLocks noChangeArrowheads="1"/>
          </p:cNvSpPr>
          <p:nvPr/>
        </p:nvSpPr>
        <p:spPr bwMode="auto">
          <a:xfrm>
            <a:off x="571500" y="2500313"/>
            <a:ext cx="3857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ar-SA" sz="3200">
                <a:solidFill>
                  <a:srgbClr val="FFFF00"/>
                </a:solidFill>
              </a:rPr>
              <a:t>العلاقات بين هذه الوحدات</a:t>
            </a:r>
            <a:endParaRPr lang="ar-SA" sz="1600"/>
          </a:p>
        </p:txBody>
      </p:sp>
      <p:sp>
        <p:nvSpPr>
          <p:cNvPr id="2055" name="مربع نص 5"/>
          <p:cNvSpPr txBox="1">
            <a:spLocks noChangeArrowheads="1"/>
          </p:cNvSpPr>
          <p:nvPr/>
        </p:nvSpPr>
        <p:spPr bwMode="auto">
          <a:xfrm>
            <a:off x="1000125" y="3143250"/>
            <a:ext cx="3357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ar-SA" sz="3200">
                <a:solidFill>
                  <a:srgbClr val="FFFF00"/>
                </a:solidFill>
              </a:rPr>
              <a:t>روابط الاتصال بينها</a:t>
            </a:r>
          </a:p>
        </p:txBody>
      </p:sp>
      <p:cxnSp>
        <p:nvCxnSpPr>
          <p:cNvPr id="8" name="رابط كسهم مستقيم 7"/>
          <p:cNvCxnSpPr>
            <a:stCxn id="2052" idx="1"/>
            <a:endCxn id="2053" idx="3"/>
          </p:cNvCxnSpPr>
          <p:nvPr/>
        </p:nvCxnSpPr>
        <p:spPr>
          <a:xfrm rot="10800000">
            <a:off x="4286250" y="2220913"/>
            <a:ext cx="785813" cy="4286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cxnSp>
        <p:nvCxnSpPr>
          <p:cNvPr id="10" name="رابط كسهم مستقيم 9"/>
          <p:cNvCxnSpPr>
            <a:stCxn id="2052" idx="1"/>
            <a:endCxn id="2054" idx="3"/>
          </p:cNvCxnSpPr>
          <p:nvPr/>
        </p:nvCxnSpPr>
        <p:spPr>
          <a:xfrm rot="10800000" flipV="1">
            <a:off x="4429125" y="2649538"/>
            <a:ext cx="642938" cy="1428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cxnSp>
        <p:nvCxnSpPr>
          <p:cNvPr id="12" name="رابط كسهم مستقيم 11"/>
          <p:cNvCxnSpPr>
            <a:stCxn id="2052" idx="1"/>
            <a:endCxn id="2055" idx="3"/>
          </p:cNvCxnSpPr>
          <p:nvPr/>
        </p:nvCxnSpPr>
        <p:spPr>
          <a:xfrm rot="10800000" flipV="1">
            <a:off x="4357688" y="2649538"/>
            <a:ext cx="714375" cy="785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عنوان 1"/>
          <p:cNvSpPr>
            <a:spLocks noGrp="1"/>
          </p:cNvSpPr>
          <p:nvPr>
            <p:ph type="title"/>
          </p:nvPr>
        </p:nvSpPr>
        <p:spPr>
          <a:xfrm>
            <a:off x="6143625" y="381000"/>
            <a:ext cx="2314575" cy="904875"/>
          </a:xfrm>
        </p:spPr>
        <p:txBody>
          <a:bodyPr/>
          <a:lstStyle/>
          <a:p>
            <a:pPr algn="r" eaLnBrk="1" hangingPunct="1">
              <a:defRPr/>
            </a:pPr>
            <a:r>
              <a:rPr lang="ar-SA" sz="2400" b="1" kern="1200" dirty="0" smtClean="0">
                <a:solidFill>
                  <a:srgbClr val="FFFF00"/>
                </a:solidFill>
                <a:ea typeface="+mn-ea"/>
              </a:rPr>
              <a:t>الهياكل </a:t>
            </a:r>
            <a:r>
              <a:rPr lang="ar-DZ" sz="2400" b="1" kern="1200" dirty="0" err="1" smtClean="0">
                <a:solidFill>
                  <a:srgbClr val="FFFF00"/>
                </a:solidFill>
                <a:ea typeface="+mn-ea"/>
              </a:rPr>
              <a:t>المصفوفي</a:t>
            </a:r>
            <a:endParaRPr lang="ar-SA" sz="2400" b="1" kern="1200" dirty="0" smtClean="0">
              <a:solidFill>
                <a:srgbClr val="FFFF00"/>
              </a:solidFill>
              <a:ea typeface="+mn-ea"/>
            </a:endParaRPr>
          </a:p>
        </p:txBody>
      </p:sp>
      <p:sp>
        <p:nvSpPr>
          <p:cNvPr id="11267" name="Espace réservé du numéro de diapositive 6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76B404-EB65-4452-A292-E41002E7B028}" type="slidenum">
              <a:rPr lang="ar-DZ">
                <a:cs typeface="Arial" pitchFamily="34" charset="0"/>
              </a:rPr>
              <a:pPr/>
              <a:t>10</a:t>
            </a:fld>
            <a:endParaRPr lang="fr-FR">
              <a:cs typeface="Arial" pitchFamily="34" charset="0"/>
            </a:endParaRPr>
          </a:p>
        </p:txBody>
      </p:sp>
      <p:grpSp>
        <p:nvGrpSpPr>
          <p:cNvPr id="11268" name="Groupe 63"/>
          <p:cNvGrpSpPr>
            <a:grpSpLocks/>
          </p:cNvGrpSpPr>
          <p:nvPr/>
        </p:nvGrpSpPr>
        <p:grpSpPr bwMode="auto">
          <a:xfrm>
            <a:off x="285750" y="1285875"/>
            <a:ext cx="8429625" cy="4286250"/>
            <a:chOff x="142844" y="1357298"/>
            <a:chExt cx="8429684" cy="4286280"/>
          </a:xfrm>
        </p:grpSpPr>
        <p:sp>
          <p:nvSpPr>
            <p:cNvPr id="3" name="Rectangle 2"/>
            <p:cNvSpPr/>
            <p:nvPr/>
          </p:nvSpPr>
          <p:spPr>
            <a:xfrm>
              <a:off x="4000496" y="1357298"/>
              <a:ext cx="2143140" cy="642943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المدير العام</a:t>
              </a:r>
              <a:endParaRPr lang="fr-FR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3500431" y="2643182"/>
              <a:ext cx="1500197" cy="642943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الموارد البشرية</a:t>
              </a:r>
              <a:endParaRPr lang="fr-FR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286380" y="2643182"/>
              <a:ext cx="1500199" cy="642943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الإنتاج</a:t>
              </a:r>
              <a:endParaRPr lang="fr-FR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072331" y="2643182"/>
              <a:ext cx="1500197" cy="642943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التسويق</a:t>
              </a:r>
              <a:endParaRPr lang="fr-FR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85919" y="2643182"/>
              <a:ext cx="1500197" cy="642943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المحاسبة والمالية</a:t>
              </a:r>
              <a:endParaRPr lang="fr-FR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42844" y="3571877"/>
              <a:ext cx="1500199" cy="642941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المنتج </a:t>
              </a:r>
              <a:r>
                <a:rPr lang="ar-DZ" dirty="0" err="1"/>
                <a:t>أ</a:t>
              </a:r>
              <a:endParaRPr lang="fr-FR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42844" y="4286257"/>
              <a:ext cx="1500199" cy="642941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المنتج </a:t>
              </a:r>
              <a:r>
                <a:rPr lang="ar-DZ" dirty="0" err="1"/>
                <a:t>ب</a:t>
              </a:r>
              <a:endParaRPr lang="fr-FR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42844" y="5000637"/>
              <a:ext cx="1500199" cy="642941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المنتج </a:t>
              </a:r>
              <a:r>
                <a:rPr lang="ar-DZ" dirty="0" err="1"/>
                <a:t>ج</a:t>
              </a:r>
              <a:endParaRPr lang="fr-FR" dirty="0"/>
            </a:p>
          </p:txBody>
        </p:sp>
        <p:cxnSp>
          <p:nvCxnSpPr>
            <p:cNvPr id="12" name="Connecteur droit 11"/>
            <p:cNvCxnSpPr>
              <a:stCxn id="7" idx="2"/>
            </p:cNvCxnSpPr>
            <p:nvPr/>
          </p:nvCxnSpPr>
          <p:spPr>
            <a:xfrm rot="16200000" flipH="1">
              <a:off x="1517629" y="4303720"/>
              <a:ext cx="2071701" cy="36512"/>
            </a:xfrm>
            <a:prstGeom prst="lin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4" name="Connecteur droit 13"/>
            <p:cNvCxnSpPr>
              <a:stCxn id="10" idx="3"/>
            </p:cNvCxnSpPr>
            <p:nvPr/>
          </p:nvCxnSpPr>
          <p:spPr>
            <a:xfrm>
              <a:off x="1643043" y="5322901"/>
              <a:ext cx="6215105" cy="34925"/>
            </a:xfrm>
            <a:prstGeom prst="lin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6" name="Connecteur droit 15"/>
            <p:cNvCxnSpPr>
              <a:stCxn id="6" idx="2"/>
            </p:cNvCxnSpPr>
            <p:nvPr/>
          </p:nvCxnSpPr>
          <p:spPr>
            <a:xfrm rot="16200000" flipH="1">
              <a:off x="6804041" y="4303720"/>
              <a:ext cx="2071701" cy="36512"/>
            </a:xfrm>
            <a:prstGeom prst="lin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20" name="Connecteur droit 19"/>
            <p:cNvCxnSpPr>
              <a:stCxn id="5" idx="2"/>
            </p:cNvCxnSpPr>
            <p:nvPr/>
          </p:nvCxnSpPr>
          <p:spPr>
            <a:xfrm rot="16200000" flipH="1">
              <a:off x="5018091" y="4303719"/>
              <a:ext cx="2071701" cy="36513"/>
            </a:xfrm>
            <a:prstGeom prst="lin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22" name="Connecteur droit 21"/>
            <p:cNvCxnSpPr>
              <a:stCxn id="4" idx="2"/>
            </p:cNvCxnSpPr>
            <p:nvPr/>
          </p:nvCxnSpPr>
          <p:spPr>
            <a:xfrm rot="16200000" flipH="1">
              <a:off x="3232141" y="4303720"/>
              <a:ext cx="2071701" cy="36512"/>
            </a:xfrm>
            <a:prstGeom prst="lin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25" name="Connecteur droit 24"/>
            <p:cNvCxnSpPr>
              <a:stCxn id="9" idx="3"/>
            </p:cNvCxnSpPr>
            <p:nvPr/>
          </p:nvCxnSpPr>
          <p:spPr>
            <a:xfrm>
              <a:off x="1643043" y="4608521"/>
              <a:ext cx="6215105" cy="34925"/>
            </a:xfrm>
            <a:prstGeom prst="lin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27" name="Connecteur droit 26"/>
            <p:cNvCxnSpPr>
              <a:stCxn id="8" idx="3"/>
            </p:cNvCxnSpPr>
            <p:nvPr/>
          </p:nvCxnSpPr>
          <p:spPr>
            <a:xfrm>
              <a:off x="1643043" y="3894141"/>
              <a:ext cx="6143668" cy="34925"/>
            </a:xfrm>
            <a:prstGeom prst="lin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sp>
          <p:nvSpPr>
            <p:cNvPr id="30" name="Ellipse 29"/>
            <p:cNvSpPr/>
            <p:nvPr/>
          </p:nvSpPr>
          <p:spPr>
            <a:xfrm>
              <a:off x="2451085" y="3786190"/>
              <a:ext cx="214315" cy="214315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1" name="Ellipse 30"/>
            <p:cNvSpPr/>
            <p:nvPr/>
          </p:nvSpPr>
          <p:spPr>
            <a:xfrm>
              <a:off x="2428860" y="4500570"/>
              <a:ext cx="214315" cy="214315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2" name="Ellipse 31"/>
            <p:cNvSpPr/>
            <p:nvPr/>
          </p:nvSpPr>
          <p:spPr>
            <a:xfrm>
              <a:off x="2462198" y="5214950"/>
              <a:ext cx="214313" cy="214315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3" name="Ellipse 32"/>
            <p:cNvSpPr/>
            <p:nvPr/>
          </p:nvSpPr>
          <p:spPr>
            <a:xfrm>
              <a:off x="4165597" y="3786190"/>
              <a:ext cx="214315" cy="214315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4" name="Ellipse 33"/>
            <p:cNvSpPr/>
            <p:nvPr/>
          </p:nvSpPr>
          <p:spPr>
            <a:xfrm>
              <a:off x="4181472" y="4500570"/>
              <a:ext cx="214315" cy="214315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5" name="Ellipse 34"/>
            <p:cNvSpPr/>
            <p:nvPr/>
          </p:nvSpPr>
          <p:spPr>
            <a:xfrm>
              <a:off x="4181472" y="5214950"/>
              <a:ext cx="214315" cy="214315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>
              <a:off x="5951548" y="3857629"/>
              <a:ext cx="214313" cy="214313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7" name="Ellipse 36"/>
            <p:cNvSpPr/>
            <p:nvPr/>
          </p:nvSpPr>
          <p:spPr>
            <a:xfrm>
              <a:off x="5951548" y="4560895"/>
              <a:ext cx="214313" cy="214315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5978535" y="5264163"/>
              <a:ext cx="214315" cy="214313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9" name="Ellipse 38"/>
            <p:cNvSpPr/>
            <p:nvPr/>
          </p:nvSpPr>
          <p:spPr>
            <a:xfrm>
              <a:off x="7737497" y="3786190"/>
              <a:ext cx="214315" cy="214315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7748610" y="4500570"/>
              <a:ext cx="214313" cy="214315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7786711" y="5214950"/>
              <a:ext cx="214313" cy="214315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cxnSp>
          <p:nvCxnSpPr>
            <p:cNvPr id="43" name="Connecteur droit 42"/>
            <p:cNvCxnSpPr/>
            <p:nvPr/>
          </p:nvCxnSpPr>
          <p:spPr>
            <a:xfrm>
              <a:off x="2500299" y="2357430"/>
              <a:ext cx="5357849" cy="1588"/>
            </a:xfrm>
            <a:prstGeom prst="lin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55" name="Connecteur droit avec flèche 54"/>
            <p:cNvCxnSpPr/>
            <p:nvPr/>
          </p:nvCxnSpPr>
          <p:spPr>
            <a:xfrm rot="5400000">
              <a:off x="5858678" y="2501100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56" name="Connecteur droit avec flèche 55"/>
            <p:cNvCxnSpPr/>
            <p:nvPr/>
          </p:nvCxnSpPr>
          <p:spPr>
            <a:xfrm rot="5400000">
              <a:off x="7716066" y="2499512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57" name="Connecteur droit avec flèche 56"/>
            <p:cNvCxnSpPr/>
            <p:nvPr/>
          </p:nvCxnSpPr>
          <p:spPr>
            <a:xfrm rot="5400000">
              <a:off x="4072729" y="2499512"/>
              <a:ext cx="285752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59" name="Connecteur droit avec flèche 58"/>
            <p:cNvCxnSpPr/>
            <p:nvPr/>
          </p:nvCxnSpPr>
          <p:spPr>
            <a:xfrm rot="5400000">
              <a:off x="2358217" y="2499512"/>
              <a:ext cx="285752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62" name="Connecteur droit avec flèche 61"/>
            <p:cNvCxnSpPr>
              <a:stCxn id="3" idx="2"/>
            </p:cNvCxnSpPr>
            <p:nvPr/>
          </p:nvCxnSpPr>
          <p:spPr>
            <a:xfrm rot="5400000">
              <a:off x="4893471" y="2178835"/>
              <a:ext cx="357191" cy="31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</p:grpSp>
      <p:sp>
        <p:nvSpPr>
          <p:cNvPr id="11269" name="ZoneTexte 64"/>
          <p:cNvSpPr txBox="1">
            <a:spLocks noChangeArrowheads="1"/>
          </p:cNvSpPr>
          <p:nvPr/>
        </p:nvSpPr>
        <p:spPr bwMode="auto">
          <a:xfrm>
            <a:off x="2714625" y="5715000"/>
            <a:ext cx="5572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800"/>
              <a:t>يعرف هذا التنظيم بازدواجية السلطة</a:t>
            </a:r>
            <a:endParaRPr lang="fr-F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3500438" y="214313"/>
            <a:ext cx="5029200" cy="904875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sz="2400" b="1" kern="1200" dirty="0" smtClean="0">
                <a:solidFill>
                  <a:srgbClr val="FFFF00"/>
                </a:solidFill>
                <a:ea typeface="+mn-ea"/>
              </a:rPr>
              <a:t> (Outsourcing) </a:t>
            </a:r>
            <a:r>
              <a:rPr lang="ar-SA" sz="2400" b="1" kern="1200" dirty="0" smtClean="0">
                <a:solidFill>
                  <a:srgbClr val="FFFF00"/>
                </a:solidFill>
                <a:ea typeface="+mn-ea"/>
              </a:rPr>
              <a:t>الهيكل </a:t>
            </a:r>
            <a:r>
              <a:rPr lang="ar-DZ" sz="2400" b="1" kern="1200" dirty="0" smtClean="0">
                <a:solidFill>
                  <a:srgbClr val="FFFF00"/>
                </a:solidFill>
                <a:ea typeface="+mn-ea"/>
              </a:rPr>
              <a:t>الشبكي</a:t>
            </a:r>
            <a:endParaRPr lang="ar-SA" sz="2400" b="1" kern="1200" dirty="0" smtClean="0">
              <a:solidFill>
                <a:srgbClr val="FFFF00"/>
              </a:solidFill>
              <a:ea typeface="+mn-ea"/>
            </a:endParaRPr>
          </a:p>
        </p:txBody>
      </p:sp>
      <p:sp>
        <p:nvSpPr>
          <p:cNvPr id="12291" name="Espace réservé du numéro de diapositive 3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CCD5B3-84BA-4B1B-8B4F-08B12E5A41DD}" type="slidenum">
              <a:rPr lang="ar-DZ">
                <a:cs typeface="Arial" pitchFamily="34" charset="0"/>
              </a:rPr>
              <a:pPr/>
              <a:t>11</a:t>
            </a:fld>
            <a:endParaRPr lang="fr-FR">
              <a:cs typeface="Arial" pitchFamily="34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4143375" y="2643188"/>
            <a:ext cx="1285875" cy="107156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DZ" b="1" dirty="0">
                <a:solidFill>
                  <a:schemeClr val="tx1"/>
                </a:solidFill>
              </a:rPr>
              <a:t>مركز قيادة الشركة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0750" y="1357313"/>
            <a:ext cx="1928813" cy="64293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D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متابعة الحسابات (أمريكا)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00188" y="1357313"/>
            <a:ext cx="1928812" cy="64293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D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شركة التصميم (كندا)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57313" y="2857500"/>
            <a:ext cx="1928812" cy="64293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D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شركة النقل (كوريا)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8840" y="4572008"/>
            <a:ext cx="1928813" cy="64293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DZ" b="1" dirty="0">
                <a:solidFill>
                  <a:schemeClr val="tx1"/>
                </a:solidFill>
              </a:rPr>
              <a:t>شركة التصنيع والإنتاج (آسيا)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00813" y="2857500"/>
            <a:ext cx="1928812" cy="64293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DZ" b="1" dirty="0">
                <a:solidFill>
                  <a:schemeClr val="tx1"/>
                </a:solidFill>
              </a:rPr>
              <a:t>شركة التوزيع (أوروبا)</a:t>
            </a:r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12" name="Connecteur droit avec flèche 11"/>
          <p:cNvCxnSpPr>
            <a:stCxn id="5" idx="7"/>
            <a:endCxn id="6" idx="1"/>
          </p:cNvCxnSpPr>
          <p:nvPr/>
        </p:nvCxnSpPr>
        <p:spPr>
          <a:xfrm rot="5400000" flipH="1" flipV="1">
            <a:off x="5059363" y="1858963"/>
            <a:ext cx="1122362" cy="7604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rot="10800000">
            <a:off x="3286125" y="3178175"/>
            <a:ext cx="85725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5" idx="6"/>
            <a:endCxn id="10" idx="1"/>
          </p:cNvCxnSpPr>
          <p:nvPr/>
        </p:nvCxnSpPr>
        <p:spPr>
          <a:xfrm>
            <a:off x="5429250" y="3178175"/>
            <a:ext cx="1071563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5" idx="4"/>
            <a:endCxn id="9" idx="0"/>
          </p:cNvCxnSpPr>
          <p:nvPr/>
        </p:nvCxnSpPr>
        <p:spPr>
          <a:xfrm rot="5400000">
            <a:off x="4356101" y="4141787"/>
            <a:ext cx="857250" cy="3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rot="16200000" flipV="1">
            <a:off x="3319463" y="1787525"/>
            <a:ext cx="1122362" cy="903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13"/>
          <p:cNvSpPr/>
          <p:nvPr/>
        </p:nvSpPr>
        <p:spPr>
          <a:xfrm>
            <a:off x="7286625" y="3357563"/>
            <a:ext cx="1714500" cy="6429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b="1" dirty="0" err="1">
                <a:solidFill>
                  <a:schemeClr val="bg1">
                    <a:lumMod val="50000"/>
                  </a:schemeClr>
                </a:solidFill>
              </a:rPr>
              <a:t>مسؤول</a:t>
            </a:r>
            <a:r>
              <a:rPr lang="ar-SA" b="1" dirty="0">
                <a:solidFill>
                  <a:schemeClr val="bg1">
                    <a:lumMod val="50000"/>
                  </a:schemeClr>
                </a:solidFill>
              </a:rPr>
              <a:t> مبيعات المنطقة الشمالية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7286625" y="4214813"/>
            <a:ext cx="1714500" cy="6429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b="1" dirty="0" err="1">
                <a:solidFill>
                  <a:schemeClr val="bg1">
                    <a:lumMod val="50000"/>
                  </a:schemeClr>
                </a:solidFill>
              </a:rPr>
              <a:t>مسؤول</a:t>
            </a:r>
            <a:r>
              <a:rPr lang="ar-SA" b="1" dirty="0">
                <a:solidFill>
                  <a:schemeClr val="bg1">
                    <a:lumMod val="50000"/>
                  </a:schemeClr>
                </a:solidFill>
              </a:rPr>
              <a:t> مبيعات المنطقة الجنوبية</a:t>
            </a:r>
          </a:p>
        </p:txBody>
      </p:sp>
      <p:sp>
        <p:nvSpPr>
          <p:cNvPr id="25" name="مستطيل 24"/>
          <p:cNvSpPr/>
          <p:nvPr/>
        </p:nvSpPr>
        <p:spPr>
          <a:xfrm>
            <a:off x="7286625" y="5072063"/>
            <a:ext cx="1714500" cy="6429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b="1" dirty="0" err="1">
                <a:solidFill>
                  <a:schemeClr val="bg1">
                    <a:lumMod val="50000"/>
                  </a:schemeClr>
                </a:solidFill>
              </a:rPr>
              <a:t>مسؤول</a:t>
            </a:r>
            <a:r>
              <a:rPr lang="ar-SA" b="1" dirty="0">
                <a:solidFill>
                  <a:schemeClr val="bg1">
                    <a:lumMod val="50000"/>
                  </a:schemeClr>
                </a:solidFill>
              </a:rPr>
              <a:t> مبيعات المنطقة الوسطى</a:t>
            </a:r>
          </a:p>
        </p:txBody>
      </p:sp>
      <p:grpSp>
        <p:nvGrpSpPr>
          <p:cNvPr id="3077" name="مجموعة 53"/>
          <p:cNvGrpSpPr>
            <a:grpSpLocks/>
          </p:cNvGrpSpPr>
          <p:nvPr/>
        </p:nvGrpSpPr>
        <p:grpSpPr bwMode="auto">
          <a:xfrm>
            <a:off x="142875" y="928688"/>
            <a:ext cx="8501063" cy="4857750"/>
            <a:chOff x="285720" y="857232"/>
            <a:chExt cx="8501122" cy="4857784"/>
          </a:xfrm>
        </p:grpSpPr>
        <p:sp>
          <p:nvSpPr>
            <p:cNvPr id="2" name="مستطيل 1"/>
            <p:cNvSpPr/>
            <p:nvPr/>
          </p:nvSpPr>
          <p:spPr>
            <a:xfrm>
              <a:off x="3357554" y="857232"/>
              <a:ext cx="2143140" cy="642941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b="1" dirty="0">
                  <a:solidFill>
                    <a:schemeClr val="bg1">
                      <a:lumMod val="50000"/>
                    </a:schemeClr>
                  </a:solidFill>
                </a:rPr>
                <a:t>الرئيس</a:t>
              </a:r>
            </a:p>
          </p:txBody>
        </p:sp>
        <p:sp>
          <p:nvSpPr>
            <p:cNvPr id="3" name="مستطيل 2"/>
            <p:cNvSpPr/>
            <p:nvPr/>
          </p:nvSpPr>
          <p:spPr>
            <a:xfrm>
              <a:off x="2500298" y="2143116"/>
              <a:ext cx="1714512" cy="642941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b="1" dirty="0">
                  <a:solidFill>
                    <a:schemeClr val="bg1">
                      <a:lumMod val="50000"/>
                    </a:schemeClr>
                  </a:solidFill>
                </a:rPr>
                <a:t>مدير الموارد البشرية</a:t>
              </a:r>
            </a:p>
          </p:txBody>
        </p:sp>
        <p:sp>
          <p:nvSpPr>
            <p:cNvPr id="4" name="مستطيل 3"/>
            <p:cNvSpPr/>
            <p:nvPr/>
          </p:nvSpPr>
          <p:spPr>
            <a:xfrm>
              <a:off x="285720" y="2143116"/>
              <a:ext cx="1714512" cy="642941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b="1" dirty="0">
                  <a:solidFill>
                    <a:schemeClr val="bg1">
                      <a:lumMod val="50000"/>
                    </a:schemeClr>
                  </a:solidFill>
                </a:rPr>
                <a:t>مدير المحاسبة والمالية</a:t>
              </a: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7072330" y="2143116"/>
              <a:ext cx="1714512" cy="642941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b="1" dirty="0">
                  <a:solidFill>
                    <a:schemeClr val="bg1">
                      <a:lumMod val="50000"/>
                    </a:schemeClr>
                  </a:solidFill>
                </a:rPr>
                <a:t>مدير التسويق</a:t>
              </a:r>
            </a:p>
          </p:txBody>
        </p:sp>
        <p:sp>
          <p:nvSpPr>
            <p:cNvPr id="6" name="مستطيل 5"/>
            <p:cNvSpPr/>
            <p:nvPr/>
          </p:nvSpPr>
          <p:spPr>
            <a:xfrm>
              <a:off x="4786314" y="2143116"/>
              <a:ext cx="1714512" cy="642941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b="1" dirty="0">
                  <a:solidFill>
                    <a:schemeClr val="bg1">
                      <a:lumMod val="50000"/>
                    </a:schemeClr>
                  </a:solidFill>
                </a:rPr>
                <a:t>مدير الإنتاج</a:t>
              </a:r>
            </a:p>
          </p:txBody>
        </p:sp>
        <p:cxnSp>
          <p:nvCxnSpPr>
            <p:cNvPr id="8" name="رابط مستقيم 7"/>
            <p:cNvCxnSpPr/>
            <p:nvPr/>
          </p:nvCxnSpPr>
          <p:spPr>
            <a:xfrm>
              <a:off x="1214414" y="1785925"/>
              <a:ext cx="6858048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0" name="رابط كسهم مستقيم 9"/>
            <p:cNvCxnSpPr/>
            <p:nvPr/>
          </p:nvCxnSpPr>
          <p:spPr>
            <a:xfrm rot="5400000">
              <a:off x="7893867" y="1964521"/>
              <a:ext cx="357189" cy="3175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1" name="رابط كسهم مستقيم 10"/>
            <p:cNvCxnSpPr/>
            <p:nvPr/>
          </p:nvCxnSpPr>
          <p:spPr>
            <a:xfrm rot="5400000">
              <a:off x="5537206" y="1963727"/>
              <a:ext cx="357191" cy="1588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2" name="رابط كسهم مستقيم 11"/>
            <p:cNvCxnSpPr/>
            <p:nvPr/>
          </p:nvCxnSpPr>
          <p:spPr>
            <a:xfrm rot="5400000">
              <a:off x="3322629" y="1963727"/>
              <a:ext cx="357191" cy="1587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3" name="رابط كسهم مستقيم 12"/>
            <p:cNvCxnSpPr/>
            <p:nvPr/>
          </p:nvCxnSpPr>
          <p:spPr>
            <a:xfrm rot="5400000">
              <a:off x="1036613" y="1963727"/>
              <a:ext cx="357191" cy="1587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sp>
          <p:nvSpPr>
            <p:cNvPr id="16" name="مستطيل 15"/>
            <p:cNvSpPr/>
            <p:nvPr/>
          </p:nvSpPr>
          <p:spPr>
            <a:xfrm>
              <a:off x="5214942" y="3214685"/>
              <a:ext cx="1714512" cy="642943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b="1" dirty="0" err="1">
                  <a:solidFill>
                    <a:schemeClr val="bg1">
                      <a:lumMod val="50000"/>
                    </a:schemeClr>
                  </a:solidFill>
                </a:rPr>
                <a:t>مسؤول</a:t>
              </a:r>
              <a:r>
                <a:rPr lang="ar-SA" b="1" dirty="0">
                  <a:solidFill>
                    <a:schemeClr val="bg1">
                      <a:lumMod val="50000"/>
                    </a:schemeClr>
                  </a:solidFill>
                </a:rPr>
                <a:t> الصيانة</a:t>
              </a:r>
            </a:p>
          </p:txBody>
        </p:sp>
        <p:sp>
          <p:nvSpPr>
            <p:cNvPr id="17" name="مستطيل 16"/>
            <p:cNvSpPr/>
            <p:nvPr/>
          </p:nvSpPr>
          <p:spPr>
            <a:xfrm>
              <a:off x="5214942" y="4071941"/>
              <a:ext cx="1714512" cy="642943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b="1" dirty="0" err="1">
                  <a:solidFill>
                    <a:schemeClr val="bg1">
                      <a:lumMod val="50000"/>
                    </a:schemeClr>
                  </a:solidFill>
                </a:rPr>
                <a:t>مسؤول</a:t>
              </a:r>
              <a:r>
                <a:rPr lang="ar-SA" b="1" dirty="0">
                  <a:solidFill>
                    <a:schemeClr val="bg1">
                      <a:lumMod val="50000"/>
                    </a:schemeClr>
                  </a:solidFill>
                </a:rPr>
                <a:t> رقابة الجودة</a:t>
              </a:r>
            </a:p>
          </p:txBody>
        </p:sp>
        <p:sp>
          <p:nvSpPr>
            <p:cNvPr id="18" name="مستطيل 17"/>
            <p:cNvSpPr/>
            <p:nvPr/>
          </p:nvSpPr>
          <p:spPr>
            <a:xfrm>
              <a:off x="5214942" y="5000636"/>
              <a:ext cx="1714512" cy="642941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b="1" dirty="0" err="1">
                  <a:solidFill>
                    <a:schemeClr val="bg1">
                      <a:lumMod val="50000"/>
                    </a:schemeClr>
                  </a:solidFill>
                </a:rPr>
                <a:t>مسؤول</a:t>
              </a:r>
              <a:r>
                <a:rPr lang="ar-SA" b="1" dirty="0">
                  <a:solidFill>
                    <a:schemeClr val="bg1">
                      <a:lumMod val="50000"/>
                    </a:schemeClr>
                  </a:solidFill>
                </a:rPr>
                <a:t> الخط الإنتاجي</a:t>
              </a:r>
            </a:p>
          </p:txBody>
        </p:sp>
        <p:sp>
          <p:nvSpPr>
            <p:cNvPr id="19" name="مستطيل 18"/>
            <p:cNvSpPr/>
            <p:nvPr/>
          </p:nvSpPr>
          <p:spPr>
            <a:xfrm>
              <a:off x="2928926" y="3214685"/>
              <a:ext cx="1714512" cy="642943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b="1" dirty="0" err="1">
                  <a:solidFill>
                    <a:schemeClr val="bg1">
                      <a:lumMod val="50000"/>
                    </a:schemeClr>
                  </a:solidFill>
                </a:rPr>
                <a:t>مسؤول</a:t>
              </a:r>
              <a:r>
                <a:rPr lang="ar-SA" b="1" dirty="0">
                  <a:solidFill>
                    <a:schemeClr val="bg1">
                      <a:lumMod val="50000"/>
                    </a:schemeClr>
                  </a:solidFill>
                </a:rPr>
                <a:t> التدريب والتطوير</a:t>
              </a:r>
            </a:p>
          </p:txBody>
        </p:sp>
        <p:sp>
          <p:nvSpPr>
            <p:cNvPr id="20" name="مستطيل 19"/>
            <p:cNvSpPr/>
            <p:nvPr/>
          </p:nvSpPr>
          <p:spPr>
            <a:xfrm>
              <a:off x="2928926" y="4143380"/>
              <a:ext cx="1714512" cy="642941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b="1" dirty="0" err="1">
                  <a:solidFill>
                    <a:schemeClr val="bg1">
                      <a:lumMod val="50000"/>
                    </a:schemeClr>
                  </a:solidFill>
                </a:rPr>
                <a:t>مسؤول</a:t>
              </a:r>
              <a:r>
                <a:rPr lang="ar-SA" b="1" dirty="0">
                  <a:solidFill>
                    <a:schemeClr val="bg1">
                      <a:lumMod val="50000"/>
                    </a:schemeClr>
                  </a:solidFill>
                </a:rPr>
                <a:t> العلاقات</a:t>
              </a:r>
            </a:p>
          </p:txBody>
        </p:sp>
        <p:sp>
          <p:nvSpPr>
            <p:cNvPr id="21" name="مستطيل 20"/>
            <p:cNvSpPr/>
            <p:nvPr/>
          </p:nvSpPr>
          <p:spPr>
            <a:xfrm>
              <a:off x="785786" y="3214685"/>
              <a:ext cx="1714512" cy="642943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b="1" dirty="0" err="1">
                  <a:solidFill>
                    <a:schemeClr val="bg1">
                      <a:lumMod val="50000"/>
                    </a:schemeClr>
                  </a:solidFill>
                </a:rPr>
                <a:t>مسؤول</a:t>
              </a:r>
              <a:r>
                <a:rPr lang="ar-SA" b="1" dirty="0">
                  <a:solidFill>
                    <a:schemeClr val="bg1">
                      <a:lumMod val="50000"/>
                    </a:schemeClr>
                  </a:solidFill>
                </a:rPr>
                <a:t> التدقيق</a:t>
              </a:r>
            </a:p>
          </p:txBody>
        </p:sp>
        <p:sp>
          <p:nvSpPr>
            <p:cNvPr id="22" name="مستطيل 21"/>
            <p:cNvSpPr/>
            <p:nvPr/>
          </p:nvSpPr>
          <p:spPr>
            <a:xfrm>
              <a:off x="785786" y="4143380"/>
              <a:ext cx="1714512" cy="642941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b="1" dirty="0" err="1">
                  <a:solidFill>
                    <a:schemeClr val="bg1">
                      <a:lumMod val="50000"/>
                    </a:schemeClr>
                  </a:solidFill>
                </a:rPr>
                <a:t>مسؤول</a:t>
              </a:r>
              <a:r>
                <a:rPr lang="ar-SA" b="1" dirty="0">
                  <a:solidFill>
                    <a:schemeClr val="bg1">
                      <a:lumMod val="50000"/>
                    </a:schemeClr>
                  </a:solidFill>
                </a:rPr>
                <a:t> التحليل المالي</a:t>
              </a:r>
            </a:p>
          </p:txBody>
        </p:sp>
        <p:sp>
          <p:nvSpPr>
            <p:cNvPr id="23" name="مستطيل 22"/>
            <p:cNvSpPr/>
            <p:nvPr/>
          </p:nvSpPr>
          <p:spPr>
            <a:xfrm>
              <a:off x="714348" y="5072073"/>
              <a:ext cx="1714512" cy="642943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SA" b="1" dirty="0" err="1">
                  <a:solidFill>
                    <a:schemeClr val="bg1">
                      <a:lumMod val="50000"/>
                    </a:schemeClr>
                  </a:solidFill>
                </a:rPr>
                <a:t>مسؤول</a:t>
              </a:r>
              <a:r>
                <a:rPr lang="ar-SA" b="1" dirty="0">
                  <a:solidFill>
                    <a:schemeClr val="bg1">
                      <a:lumMod val="50000"/>
                    </a:schemeClr>
                  </a:solidFill>
                </a:rPr>
                <a:t> المحاسبة</a:t>
              </a:r>
            </a:p>
          </p:txBody>
        </p:sp>
        <p:cxnSp>
          <p:nvCxnSpPr>
            <p:cNvPr id="27" name="رابط مستقيم 26"/>
            <p:cNvCxnSpPr/>
            <p:nvPr/>
          </p:nvCxnSpPr>
          <p:spPr>
            <a:xfrm rot="5400000">
              <a:off x="5929321" y="4000504"/>
              <a:ext cx="2428892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6" name="رابط كسهم مستقيم 35"/>
            <p:cNvCxnSpPr/>
            <p:nvPr/>
          </p:nvCxnSpPr>
          <p:spPr>
            <a:xfrm>
              <a:off x="7143768" y="3786189"/>
              <a:ext cx="285752" cy="1588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7" name="رابط كسهم مستقيم 36"/>
            <p:cNvCxnSpPr/>
            <p:nvPr/>
          </p:nvCxnSpPr>
          <p:spPr>
            <a:xfrm>
              <a:off x="7143768" y="4500569"/>
              <a:ext cx="285752" cy="1588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8" name="رابط كسهم مستقيم 37"/>
            <p:cNvCxnSpPr/>
            <p:nvPr/>
          </p:nvCxnSpPr>
          <p:spPr>
            <a:xfrm>
              <a:off x="7143768" y="5214949"/>
              <a:ext cx="285752" cy="1588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9" name="رابط مستقيم 38"/>
            <p:cNvCxnSpPr/>
            <p:nvPr/>
          </p:nvCxnSpPr>
          <p:spPr>
            <a:xfrm rot="5400000">
              <a:off x="3714744" y="4000504"/>
              <a:ext cx="2428892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40" name="رابط كسهم مستقيم 39"/>
            <p:cNvCxnSpPr/>
            <p:nvPr/>
          </p:nvCxnSpPr>
          <p:spPr>
            <a:xfrm>
              <a:off x="4929190" y="3786189"/>
              <a:ext cx="285752" cy="1588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41" name="رابط كسهم مستقيم 40"/>
            <p:cNvCxnSpPr/>
            <p:nvPr/>
          </p:nvCxnSpPr>
          <p:spPr>
            <a:xfrm>
              <a:off x="4929190" y="4500569"/>
              <a:ext cx="285752" cy="1588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42" name="رابط كسهم مستقيم 41"/>
            <p:cNvCxnSpPr/>
            <p:nvPr/>
          </p:nvCxnSpPr>
          <p:spPr>
            <a:xfrm>
              <a:off x="4929190" y="5214949"/>
              <a:ext cx="285752" cy="1588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43" name="رابط مستقيم 42"/>
            <p:cNvCxnSpPr/>
            <p:nvPr/>
          </p:nvCxnSpPr>
          <p:spPr>
            <a:xfrm rot="5400000">
              <a:off x="-714412" y="4000504"/>
              <a:ext cx="2428892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44" name="رابط كسهم مستقيم 43"/>
            <p:cNvCxnSpPr/>
            <p:nvPr/>
          </p:nvCxnSpPr>
          <p:spPr>
            <a:xfrm>
              <a:off x="500034" y="3786189"/>
              <a:ext cx="285752" cy="1588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45" name="رابط كسهم مستقيم 44"/>
            <p:cNvCxnSpPr/>
            <p:nvPr/>
          </p:nvCxnSpPr>
          <p:spPr>
            <a:xfrm>
              <a:off x="500034" y="4500569"/>
              <a:ext cx="285752" cy="1588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46" name="رابط كسهم مستقيم 45"/>
            <p:cNvCxnSpPr/>
            <p:nvPr/>
          </p:nvCxnSpPr>
          <p:spPr>
            <a:xfrm>
              <a:off x="500034" y="5214949"/>
              <a:ext cx="285752" cy="1588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47" name="رابط مستقيم 46"/>
            <p:cNvCxnSpPr/>
            <p:nvPr/>
          </p:nvCxnSpPr>
          <p:spPr>
            <a:xfrm rot="5400000">
              <a:off x="1785918" y="3500437"/>
              <a:ext cx="1714512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48" name="رابط كسهم مستقيم 47"/>
            <p:cNvCxnSpPr/>
            <p:nvPr/>
          </p:nvCxnSpPr>
          <p:spPr>
            <a:xfrm>
              <a:off x="2643174" y="3643313"/>
              <a:ext cx="285752" cy="1588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49" name="رابط كسهم مستقيم 48"/>
            <p:cNvCxnSpPr/>
            <p:nvPr/>
          </p:nvCxnSpPr>
          <p:spPr>
            <a:xfrm>
              <a:off x="2643174" y="4357693"/>
              <a:ext cx="285752" cy="1588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53" name="رابط مستقيم 52"/>
            <p:cNvCxnSpPr>
              <a:stCxn id="2" idx="2"/>
            </p:cNvCxnSpPr>
            <p:nvPr/>
          </p:nvCxnSpPr>
          <p:spPr>
            <a:xfrm rot="5400000">
              <a:off x="4286248" y="1643049"/>
              <a:ext cx="285752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3078" name="Espace réservé du numéro de diapositive 4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D352A5-6529-4202-9554-E14F6DCB60EA}" type="slidenum">
              <a:rPr lang="ar-DZ">
                <a:cs typeface="Arial" pitchFamily="34" charset="0"/>
              </a:rPr>
              <a:pPr/>
              <a:t>2</a:t>
            </a:fld>
            <a:endParaRPr lang="fr-FR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عنوان 1"/>
          <p:cNvSpPr>
            <a:spLocks noGrp="1"/>
          </p:cNvSpPr>
          <p:nvPr>
            <p:ph type="title"/>
          </p:nvPr>
        </p:nvSpPr>
        <p:spPr>
          <a:xfrm>
            <a:off x="2643188" y="142875"/>
            <a:ext cx="6316662" cy="1143000"/>
          </a:xfrm>
        </p:spPr>
        <p:txBody>
          <a:bodyPr/>
          <a:lstStyle/>
          <a:p>
            <a:pPr algn="r" eaLnBrk="1" hangingPunct="1"/>
            <a:r>
              <a:rPr lang="ar-DZ" b="1" smtClean="0"/>
              <a:t>التصميم الوظيفي وا</a:t>
            </a:r>
            <a:r>
              <a:rPr lang="ar-SA" b="1" smtClean="0"/>
              <a:t>ل</a:t>
            </a:r>
            <a:r>
              <a:rPr lang="ar-DZ" b="1" smtClean="0"/>
              <a:t>ت</a:t>
            </a:r>
            <a:r>
              <a:rPr lang="ar-SA" b="1" smtClean="0"/>
              <a:t>خصص الوظيفي</a:t>
            </a:r>
          </a:p>
        </p:txBody>
      </p:sp>
      <p:sp>
        <p:nvSpPr>
          <p:cNvPr id="4099" name="Espace réservé du numéro de diapositive 3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60A7FE-6CB1-496F-87AE-C15CDDA197AF}" type="slidenum">
              <a:rPr lang="ar-DZ">
                <a:cs typeface="Arial" pitchFamily="34" charset="0"/>
              </a:rPr>
              <a:pPr/>
              <a:t>3</a:t>
            </a:fld>
            <a:endParaRPr lang="fr-FR">
              <a:cs typeface="Arial" pitchFamily="34" charset="0"/>
            </a:endParaRPr>
          </a:p>
        </p:txBody>
      </p:sp>
      <p:sp>
        <p:nvSpPr>
          <p:cNvPr id="4100" name="ZoneTexte 2"/>
          <p:cNvSpPr txBox="1">
            <a:spLocks noChangeArrowheads="1"/>
          </p:cNvSpPr>
          <p:nvPr/>
        </p:nvSpPr>
        <p:spPr bwMode="auto">
          <a:xfrm>
            <a:off x="3571875" y="1500188"/>
            <a:ext cx="3071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 b="1"/>
              <a:t>يعتمد الهيكل التنظيمي على</a:t>
            </a:r>
            <a:endParaRPr lang="fr-FR" sz="2400" b="1"/>
          </a:p>
        </p:txBody>
      </p:sp>
      <p:sp>
        <p:nvSpPr>
          <p:cNvPr id="4101" name="ZoneTexte 3"/>
          <p:cNvSpPr txBox="1">
            <a:spLocks noChangeArrowheads="1"/>
          </p:cNvSpPr>
          <p:nvPr/>
        </p:nvSpPr>
        <p:spPr bwMode="auto">
          <a:xfrm>
            <a:off x="5143500" y="2643188"/>
            <a:ext cx="2786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/>
              <a:t>التصميم الوظيفي</a:t>
            </a:r>
            <a:endParaRPr lang="fr-FR" sz="2400"/>
          </a:p>
        </p:txBody>
      </p:sp>
      <p:sp>
        <p:nvSpPr>
          <p:cNvPr id="4102" name="ZoneTexte 4"/>
          <p:cNvSpPr txBox="1">
            <a:spLocks noChangeArrowheads="1"/>
          </p:cNvSpPr>
          <p:nvPr/>
        </p:nvSpPr>
        <p:spPr bwMode="auto">
          <a:xfrm>
            <a:off x="2357438" y="2643188"/>
            <a:ext cx="2786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/>
              <a:t>التخصص الوظيفي</a:t>
            </a:r>
            <a:endParaRPr lang="fr-FR" sz="2400"/>
          </a:p>
        </p:txBody>
      </p:sp>
      <p:cxnSp>
        <p:nvCxnSpPr>
          <p:cNvPr id="7" name="Connecteur droit avec flèche 6"/>
          <p:cNvCxnSpPr>
            <a:stCxn id="4100" idx="2"/>
            <a:endCxn id="4101" idx="0"/>
          </p:cNvCxnSpPr>
          <p:nvPr/>
        </p:nvCxnSpPr>
        <p:spPr>
          <a:xfrm rot="16200000" flipH="1">
            <a:off x="5481638" y="1587500"/>
            <a:ext cx="681038" cy="14303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cxnSp>
        <p:nvCxnSpPr>
          <p:cNvPr id="9" name="Connecteur droit avec flèche 8"/>
          <p:cNvCxnSpPr>
            <a:stCxn id="4100" idx="2"/>
            <a:endCxn id="4102" idx="0"/>
          </p:cNvCxnSpPr>
          <p:nvPr/>
        </p:nvCxnSpPr>
        <p:spPr>
          <a:xfrm rot="5400000">
            <a:off x="4088607" y="1624806"/>
            <a:ext cx="681038" cy="13557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sp>
        <p:nvSpPr>
          <p:cNvPr id="4105" name="ZoneTexte 29"/>
          <p:cNvSpPr txBox="1">
            <a:spLocks noChangeArrowheads="1"/>
          </p:cNvSpPr>
          <p:nvPr/>
        </p:nvSpPr>
        <p:spPr bwMode="auto">
          <a:xfrm>
            <a:off x="5572125" y="3643313"/>
            <a:ext cx="3000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/>
              <a:t>تحديد المسؤوليات الفردية المرتبطة بوظيفة معينة</a:t>
            </a:r>
          </a:p>
          <a:p>
            <a:endParaRPr lang="ar-DZ" sz="2400"/>
          </a:p>
        </p:txBody>
      </p:sp>
      <p:sp>
        <p:nvSpPr>
          <p:cNvPr id="4106" name="ZoneTexte 30"/>
          <p:cNvSpPr txBox="1">
            <a:spLocks noChangeArrowheads="1"/>
          </p:cNvSpPr>
          <p:nvPr/>
        </p:nvSpPr>
        <p:spPr bwMode="auto">
          <a:xfrm>
            <a:off x="2071688" y="3643313"/>
            <a:ext cx="33575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/>
              <a:t>مستوى تقسيم المهام في المنظمة إلى مكونات أو مهام صغيرة</a:t>
            </a:r>
          </a:p>
          <a:p>
            <a:endParaRPr lang="fr-FR" sz="2400"/>
          </a:p>
        </p:txBody>
      </p:sp>
      <p:cxnSp>
        <p:nvCxnSpPr>
          <p:cNvPr id="33" name="Connecteur droit 32"/>
          <p:cNvCxnSpPr/>
          <p:nvPr/>
        </p:nvCxnSpPr>
        <p:spPr>
          <a:xfrm rot="5400000">
            <a:off x="6536532" y="3464719"/>
            <a:ext cx="501650" cy="1587"/>
          </a:xfrm>
          <a:prstGeom prst="lin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cxnSp>
        <p:nvCxnSpPr>
          <p:cNvPr id="34" name="Connecteur droit 33"/>
          <p:cNvCxnSpPr/>
          <p:nvPr/>
        </p:nvCxnSpPr>
        <p:spPr>
          <a:xfrm rot="5400000">
            <a:off x="6751638" y="3463925"/>
            <a:ext cx="500062" cy="1588"/>
          </a:xfrm>
          <a:prstGeom prst="lin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cxnSp>
        <p:nvCxnSpPr>
          <p:cNvPr id="35" name="Connecteur droit 34"/>
          <p:cNvCxnSpPr/>
          <p:nvPr/>
        </p:nvCxnSpPr>
        <p:spPr>
          <a:xfrm rot="5400000">
            <a:off x="3322637" y="3392488"/>
            <a:ext cx="500063" cy="1588"/>
          </a:xfrm>
          <a:prstGeom prst="lin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  <p:cxnSp>
        <p:nvCxnSpPr>
          <p:cNvPr id="36" name="Connecteur droit 35"/>
          <p:cNvCxnSpPr/>
          <p:nvPr/>
        </p:nvCxnSpPr>
        <p:spPr>
          <a:xfrm rot="5400000">
            <a:off x="3536157" y="3391694"/>
            <a:ext cx="501650" cy="1587"/>
          </a:xfrm>
          <a:prstGeom prst="lin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b="1" smtClean="0"/>
              <a:t>أسس تجميع الوحدات التنظيمية</a:t>
            </a:r>
          </a:p>
        </p:txBody>
      </p:sp>
      <p:sp>
        <p:nvSpPr>
          <p:cNvPr id="5123" name="Espace réservé du numéro de diapositive 2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B1F27F-B17E-4E9F-9549-30334302C928}" type="slidenum">
              <a:rPr lang="ar-DZ">
                <a:cs typeface="Arial" pitchFamily="34" charset="0"/>
              </a:rPr>
              <a:pPr/>
              <a:t>4</a:t>
            </a:fld>
            <a:endParaRPr lang="fr-FR">
              <a:cs typeface="Arial" pitchFamily="34" charset="0"/>
            </a:endParaRPr>
          </a:p>
        </p:txBody>
      </p:sp>
      <p:sp>
        <p:nvSpPr>
          <p:cNvPr id="5124" name="ZoneTexte 2"/>
          <p:cNvSpPr txBox="1">
            <a:spLocks noChangeArrowheads="1"/>
          </p:cNvSpPr>
          <p:nvPr/>
        </p:nvSpPr>
        <p:spPr bwMode="auto">
          <a:xfrm>
            <a:off x="1928813" y="1571625"/>
            <a:ext cx="6715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/>
              <a:t>يتم تجميع الأفراد والوظائف في المنظمة ووضعها في شكل أقسام  على أسس معينة</a:t>
            </a:r>
            <a:endParaRPr lang="fr-FR" sz="2400"/>
          </a:p>
        </p:txBody>
      </p:sp>
      <p:sp>
        <p:nvSpPr>
          <p:cNvPr id="5125" name="ZoneTexte 3"/>
          <p:cNvSpPr txBox="1">
            <a:spLocks noChangeArrowheads="1"/>
          </p:cNvSpPr>
          <p:nvPr/>
        </p:nvSpPr>
        <p:spPr bwMode="auto">
          <a:xfrm>
            <a:off x="5500688" y="2643188"/>
            <a:ext cx="3071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 b="1">
                <a:solidFill>
                  <a:srgbClr val="FFFF00"/>
                </a:solidFill>
              </a:rPr>
              <a:t>الأساس الوظيفي </a:t>
            </a:r>
            <a:endParaRPr lang="fr-FR" sz="2400" b="1">
              <a:solidFill>
                <a:srgbClr val="FFFF00"/>
              </a:solidFill>
            </a:endParaRPr>
          </a:p>
        </p:txBody>
      </p:sp>
      <p:grpSp>
        <p:nvGrpSpPr>
          <p:cNvPr id="5126" name="Groupe 19"/>
          <p:cNvGrpSpPr>
            <a:grpSpLocks/>
          </p:cNvGrpSpPr>
          <p:nvPr/>
        </p:nvGrpSpPr>
        <p:grpSpPr bwMode="auto">
          <a:xfrm>
            <a:off x="1071563" y="4286250"/>
            <a:ext cx="7500937" cy="1785938"/>
            <a:chOff x="571472" y="3214686"/>
            <a:chExt cx="7500990" cy="1785950"/>
          </a:xfrm>
        </p:grpSpPr>
        <p:sp>
          <p:nvSpPr>
            <p:cNvPr id="5" name="Rectangle 4"/>
            <p:cNvSpPr/>
            <p:nvPr/>
          </p:nvSpPr>
          <p:spPr>
            <a:xfrm>
              <a:off x="3428992" y="3214686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المدير العام</a:t>
              </a:r>
              <a:endParaRPr lang="fr-FR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357950" y="4429132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الإنتاج</a:t>
              </a:r>
              <a:endParaRPr lang="fr-FR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429124" y="4429132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المحاسبة والمالية</a:t>
              </a:r>
              <a:endParaRPr lang="fr-FR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500298" y="4429132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الموارد البشرية</a:t>
              </a:r>
              <a:endParaRPr lang="fr-FR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71472" y="4429132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التسويق</a:t>
              </a:r>
              <a:endParaRPr lang="fr-FR" dirty="0"/>
            </a:p>
          </p:txBody>
        </p:sp>
        <p:grpSp>
          <p:nvGrpSpPr>
            <p:cNvPr id="5133" name="Groupe 18"/>
            <p:cNvGrpSpPr>
              <a:grpSpLocks/>
            </p:cNvGrpSpPr>
            <p:nvPr/>
          </p:nvGrpSpPr>
          <p:grpSpPr bwMode="auto">
            <a:xfrm>
              <a:off x="1571604" y="3714752"/>
              <a:ext cx="5287206" cy="715174"/>
              <a:chOff x="1571604" y="3714752"/>
              <a:chExt cx="5287206" cy="715174"/>
            </a:xfrm>
          </p:grpSpPr>
          <p:cxnSp>
            <p:nvCxnSpPr>
              <p:cNvPr id="11" name="Connecteur droit 10"/>
              <p:cNvCxnSpPr/>
              <p:nvPr/>
            </p:nvCxnSpPr>
            <p:spPr>
              <a:xfrm>
                <a:off x="1571604" y="4071941"/>
                <a:ext cx="5286412" cy="1588"/>
              </a:xfrm>
              <a:prstGeom prst="line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13" name="Connecteur droit avec flèche 12"/>
              <p:cNvCxnSpPr/>
              <p:nvPr/>
            </p:nvCxnSpPr>
            <p:spPr>
              <a:xfrm rot="5400000">
                <a:off x="6684183" y="4261650"/>
                <a:ext cx="37624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14" name="Connecteur droit avec flèche 13"/>
              <p:cNvCxnSpPr/>
              <p:nvPr/>
            </p:nvCxnSpPr>
            <p:spPr>
              <a:xfrm rot="5400000">
                <a:off x="5180016" y="4249743"/>
                <a:ext cx="35719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15" name="Connecteur droit avec flèche 14"/>
              <p:cNvCxnSpPr/>
              <p:nvPr/>
            </p:nvCxnSpPr>
            <p:spPr>
              <a:xfrm rot="5400000">
                <a:off x="3251191" y="4249743"/>
                <a:ext cx="357190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16" name="Connecteur droit avec flèche 15"/>
              <p:cNvCxnSpPr/>
              <p:nvPr/>
            </p:nvCxnSpPr>
            <p:spPr>
              <a:xfrm rot="5400000">
                <a:off x="1393803" y="4249743"/>
                <a:ext cx="357190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17" name="Connecteur droit avec flèche 16"/>
              <p:cNvCxnSpPr/>
              <p:nvPr/>
            </p:nvCxnSpPr>
            <p:spPr>
              <a:xfrm rot="5400000">
                <a:off x="4108447" y="3892553"/>
                <a:ext cx="357189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</p:cxnSp>
        </p:grpSp>
      </p:grpSp>
      <p:sp>
        <p:nvSpPr>
          <p:cNvPr id="5127" name="ZoneTexte 20"/>
          <p:cNvSpPr txBox="1">
            <a:spLocks noChangeArrowheads="1"/>
          </p:cNvSpPr>
          <p:nvPr/>
        </p:nvSpPr>
        <p:spPr bwMode="auto">
          <a:xfrm>
            <a:off x="2071688" y="3286125"/>
            <a:ext cx="6715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/>
              <a:t>يتم وضع الأقسام في المنظمة  على أسس الوظائف</a:t>
            </a:r>
            <a:endParaRPr lang="fr-F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1"/>
          <p:cNvSpPr txBox="1">
            <a:spLocks noChangeArrowheads="1"/>
          </p:cNvSpPr>
          <p:nvPr/>
        </p:nvSpPr>
        <p:spPr bwMode="auto">
          <a:xfrm>
            <a:off x="5786438" y="500063"/>
            <a:ext cx="3071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 b="1">
                <a:solidFill>
                  <a:srgbClr val="FFFF00"/>
                </a:solidFill>
              </a:rPr>
              <a:t>على أساس المنتج </a:t>
            </a:r>
            <a:endParaRPr lang="fr-FR" sz="2400" b="1">
              <a:solidFill>
                <a:srgbClr val="FFFF00"/>
              </a:solidFill>
            </a:endParaRPr>
          </a:p>
        </p:txBody>
      </p:sp>
      <p:sp>
        <p:nvSpPr>
          <p:cNvPr id="6147" name="ZoneTexte 2"/>
          <p:cNvSpPr txBox="1">
            <a:spLocks noChangeArrowheads="1"/>
          </p:cNvSpPr>
          <p:nvPr/>
        </p:nvSpPr>
        <p:spPr bwMode="auto">
          <a:xfrm>
            <a:off x="2143125" y="1428750"/>
            <a:ext cx="6715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/>
              <a:t>يتم وضع الأقسام في المنظمة  على أسس المنتجات </a:t>
            </a:r>
            <a:endParaRPr lang="fr-FR" sz="2400"/>
          </a:p>
        </p:txBody>
      </p:sp>
      <p:grpSp>
        <p:nvGrpSpPr>
          <p:cNvPr id="6148" name="Groupe 3"/>
          <p:cNvGrpSpPr>
            <a:grpSpLocks/>
          </p:cNvGrpSpPr>
          <p:nvPr/>
        </p:nvGrpSpPr>
        <p:grpSpPr bwMode="auto">
          <a:xfrm>
            <a:off x="1000125" y="2714625"/>
            <a:ext cx="7500938" cy="1785938"/>
            <a:chOff x="571472" y="3214686"/>
            <a:chExt cx="7500990" cy="1785950"/>
          </a:xfrm>
        </p:grpSpPr>
        <p:sp>
          <p:nvSpPr>
            <p:cNvPr id="5" name="Rectangle 4"/>
            <p:cNvSpPr/>
            <p:nvPr/>
          </p:nvSpPr>
          <p:spPr>
            <a:xfrm>
              <a:off x="3428992" y="3214686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الإنتاج</a:t>
              </a:r>
              <a:endParaRPr lang="fr-FR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357950" y="4429132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إنتاج السيارات</a:t>
              </a:r>
              <a:endParaRPr lang="fr-FR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429124" y="4429132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إنتاج الشاحنات</a:t>
              </a:r>
              <a:endParaRPr lang="fr-FR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500298" y="4429132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إنتاج الحافلات</a:t>
              </a:r>
              <a:endParaRPr lang="fr-FR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71472" y="4429132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المنتجات الأخرى</a:t>
              </a:r>
              <a:endParaRPr lang="fr-FR" dirty="0"/>
            </a:p>
          </p:txBody>
        </p:sp>
        <p:grpSp>
          <p:nvGrpSpPr>
            <p:cNvPr id="6155" name="Groupe 18"/>
            <p:cNvGrpSpPr>
              <a:grpSpLocks/>
            </p:cNvGrpSpPr>
            <p:nvPr/>
          </p:nvGrpSpPr>
          <p:grpSpPr bwMode="auto">
            <a:xfrm>
              <a:off x="1571604" y="3714752"/>
              <a:ext cx="5287206" cy="715174"/>
              <a:chOff x="1571604" y="3714752"/>
              <a:chExt cx="5287206" cy="715174"/>
            </a:xfrm>
          </p:grpSpPr>
          <p:cxnSp>
            <p:nvCxnSpPr>
              <p:cNvPr id="11" name="Connecteur droit 10"/>
              <p:cNvCxnSpPr/>
              <p:nvPr/>
            </p:nvCxnSpPr>
            <p:spPr>
              <a:xfrm>
                <a:off x="1571604" y="4071941"/>
                <a:ext cx="5286412" cy="1588"/>
              </a:xfrm>
              <a:prstGeom prst="line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12" name="Connecteur droit avec flèche 11"/>
              <p:cNvCxnSpPr/>
              <p:nvPr/>
            </p:nvCxnSpPr>
            <p:spPr>
              <a:xfrm rot="5400000">
                <a:off x="6688153" y="4259268"/>
                <a:ext cx="376240" cy="476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13" name="Connecteur droit avec flèche 12"/>
              <p:cNvCxnSpPr/>
              <p:nvPr/>
            </p:nvCxnSpPr>
            <p:spPr>
              <a:xfrm rot="5400000">
                <a:off x="5180017" y="4249743"/>
                <a:ext cx="357190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14" name="Connecteur droit avec flèche 13"/>
              <p:cNvCxnSpPr/>
              <p:nvPr/>
            </p:nvCxnSpPr>
            <p:spPr>
              <a:xfrm rot="5400000">
                <a:off x="3251191" y="4249743"/>
                <a:ext cx="35719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15" name="Connecteur droit avec flèche 14"/>
              <p:cNvCxnSpPr/>
              <p:nvPr/>
            </p:nvCxnSpPr>
            <p:spPr>
              <a:xfrm rot="5400000">
                <a:off x="1393803" y="4249743"/>
                <a:ext cx="35719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16" name="Connecteur droit avec flèche 15"/>
              <p:cNvCxnSpPr/>
              <p:nvPr/>
            </p:nvCxnSpPr>
            <p:spPr>
              <a:xfrm rot="5400000">
                <a:off x="4108447" y="3892553"/>
                <a:ext cx="357189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</p:cxnSp>
        </p:grpSp>
      </p:grpSp>
      <p:sp>
        <p:nvSpPr>
          <p:cNvPr id="6149" name="Espace réservé du numéro de diapositive 1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21548B-1FD2-4D15-9C91-C6142381F2FE}" type="slidenum">
              <a:rPr lang="ar-DZ">
                <a:cs typeface="Arial" pitchFamily="34" charset="0"/>
              </a:rPr>
              <a:pPr/>
              <a:t>5</a:t>
            </a:fld>
            <a:endParaRPr lang="fr-FR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5929313" y="357188"/>
            <a:ext cx="3071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 b="1">
                <a:solidFill>
                  <a:srgbClr val="FFFF00"/>
                </a:solidFill>
              </a:rPr>
              <a:t>على أساس الزبائن </a:t>
            </a:r>
            <a:endParaRPr lang="fr-FR" sz="2400" b="1">
              <a:solidFill>
                <a:srgbClr val="FFFF00"/>
              </a:solidFill>
            </a:endParaRPr>
          </a:p>
        </p:txBody>
      </p:sp>
      <p:grpSp>
        <p:nvGrpSpPr>
          <p:cNvPr id="7171" name="Groupe 19"/>
          <p:cNvGrpSpPr>
            <a:grpSpLocks/>
          </p:cNvGrpSpPr>
          <p:nvPr/>
        </p:nvGrpSpPr>
        <p:grpSpPr bwMode="auto">
          <a:xfrm>
            <a:off x="2071688" y="2428875"/>
            <a:ext cx="5572125" cy="1785938"/>
            <a:chOff x="3000364" y="1357298"/>
            <a:chExt cx="5572164" cy="1785950"/>
          </a:xfrm>
        </p:grpSpPr>
        <p:sp>
          <p:nvSpPr>
            <p:cNvPr id="4" name="Rectangle 3"/>
            <p:cNvSpPr/>
            <p:nvPr/>
          </p:nvSpPr>
          <p:spPr>
            <a:xfrm>
              <a:off x="4929189" y="1357298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المدير</a:t>
              </a:r>
              <a:endParaRPr lang="fr-FR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858016" y="2571744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ملابس نساء</a:t>
              </a:r>
              <a:endParaRPr lang="fr-FR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929189" y="2571744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ملابس أطفال</a:t>
              </a:r>
              <a:endParaRPr lang="fr-FR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000364" y="2571744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ملابس رجال</a:t>
              </a:r>
              <a:endParaRPr lang="fr-FR" dirty="0"/>
            </a:p>
          </p:txBody>
        </p:sp>
        <p:cxnSp>
          <p:nvCxnSpPr>
            <p:cNvPr id="10" name="Connecteur droit 9"/>
            <p:cNvCxnSpPr/>
            <p:nvPr/>
          </p:nvCxnSpPr>
          <p:spPr>
            <a:xfrm>
              <a:off x="3571868" y="2214554"/>
              <a:ext cx="4214841" cy="1588"/>
            </a:xfrm>
            <a:prstGeom prst="lin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1" name="Connecteur droit avec flèche 10"/>
            <p:cNvCxnSpPr/>
            <p:nvPr/>
          </p:nvCxnSpPr>
          <p:spPr>
            <a:xfrm rot="5400000">
              <a:off x="7608908" y="2392355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2" name="Connecteur droit avec flèche 11"/>
            <p:cNvCxnSpPr/>
            <p:nvPr/>
          </p:nvCxnSpPr>
          <p:spPr>
            <a:xfrm rot="5400000">
              <a:off x="5608644" y="2392355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3" name="Connecteur droit avec flèche 12"/>
            <p:cNvCxnSpPr/>
            <p:nvPr/>
          </p:nvCxnSpPr>
          <p:spPr>
            <a:xfrm rot="5400000">
              <a:off x="3394067" y="2392355"/>
              <a:ext cx="35719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9" name="Connecteur droit 18"/>
            <p:cNvCxnSpPr>
              <a:stCxn id="4" idx="2"/>
            </p:cNvCxnSpPr>
            <p:nvPr/>
          </p:nvCxnSpPr>
          <p:spPr>
            <a:xfrm rot="5400000">
              <a:off x="5643571" y="2071678"/>
              <a:ext cx="285752" cy="3175"/>
            </a:xfrm>
            <a:prstGeom prst="lin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</p:grpSp>
      <p:sp>
        <p:nvSpPr>
          <p:cNvPr id="7172" name="ZoneTexte 20"/>
          <p:cNvSpPr txBox="1">
            <a:spLocks noChangeArrowheads="1"/>
          </p:cNvSpPr>
          <p:nvPr/>
        </p:nvSpPr>
        <p:spPr bwMode="auto">
          <a:xfrm>
            <a:off x="2143125" y="1143000"/>
            <a:ext cx="6715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/>
              <a:t>يتم وضع الأقسام في المنظمة  على أسس الزبائن </a:t>
            </a:r>
            <a:endParaRPr lang="fr-FR" sz="2400"/>
          </a:p>
        </p:txBody>
      </p:sp>
      <p:sp>
        <p:nvSpPr>
          <p:cNvPr id="7173" name="Espace réservé du numéro de diapositive 2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9D1DEC-2FD0-4627-AF9D-2D77BDA41261}" type="slidenum">
              <a:rPr lang="ar-DZ">
                <a:cs typeface="Arial" pitchFamily="34" charset="0"/>
              </a:rPr>
              <a:pPr/>
              <a:t>6</a:t>
            </a:fld>
            <a:endParaRPr lang="fr-FR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1"/>
          <p:cNvSpPr txBox="1">
            <a:spLocks noChangeArrowheads="1"/>
          </p:cNvSpPr>
          <p:nvPr/>
        </p:nvSpPr>
        <p:spPr bwMode="auto">
          <a:xfrm>
            <a:off x="5929313" y="357188"/>
            <a:ext cx="3071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 b="1">
                <a:solidFill>
                  <a:srgbClr val="FFFF00"/>
                </a:solidFill>
              </a:rPr>
              <a:t>على الأساس الجغرافي </a:t>
            </a:r>
            <a:endParaRPr lang="fr-FR" sz="2400" b="1">
              <a:solidFill>
                <a:srgbClr val="FFFF00"/>
              </a:solidFill>
            </a:endParaRPr>
          </a:p>
        </p:txBody>
      </p:sp>
      <p:sp>
        <p:nvSpPr>
          <p:cNvPr id="8195" name="ZoneTexte 2"/>
          <p:cNvSpPr txBox="1">
            <a:spLocks noChangeArrowheads="1"/>
          </p:cNvSpPr>
          <p:nvPr/>
        </p:nvSpPr>
        <p:spPr bwMode="auto">
          <a:xfrm>
            <a:off x="2143125" y="1143000"/>
            <a:ext cx="6715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/>
              <a:t>يتم وضع الأقسام في المنظمة  على الأسس الجغرافي </a:t>
            </a:r>
            <a:endParaRPr lang="fr-FR" sz="2400"/>
          </a:p>
        </p:txBody>
      </p:sp>
      <p:grpSp>
        <p:nvGrpSpPr>
          <p:cNvPr id="8196" name="Groupe 3"/>
          <p:cNvGrpSpPr>
            <a:grpSpLocks/>
          </p:cNvGrpSpPr>
          <p:nvPr/>
        </p:nvGrpSpPr>
        <p:grpSpPr bwMode="auto">
          <a:xfrm>
            <a:off x="1785938" y="2286000"/>
            <a:ext cx="5786437" cy="1785938"/>
            <a:chOff x="2786050" y="1357298"/>
            <a:chExt cx="5786478" cy="1785950"/>
          </a:xfrm>
        </p:grpSpPr>
        <p:sp>
          <p:nvSpPr>
            <p:cNvPr id="5" name="Rectangle 4"/>
            <p:cNvSpPr/>
            <p:nvPr/>
          </p:nvSpPr>
          <p:spPr>
            <a:xfrm>
              <a:off x="4929190" y="1357298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المدير العام </a:t>
              </a:r>
              <a:endParaRPr lang="fr-FR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858016" y="2571744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المنطقة الشرقية</a:t>
              </a:r>
              <a:endParaRPr lang="fr-FR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929190" y="2571744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المنطقة الغربية</a:t>
              </a:r>
              <a:endParaRPr lang="fr-FR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786050" y="2571744"/>
              <a:ext cx="1928826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المنطقة الجنوبية</a:t>
              </a:r>
              <a:endParaRPr lang="fr-FR" dirty="0"/>
            </a:p>
          </p:txBody>
        </p:sp>
        <p:cxnSp>
          <p:nvCxnSpPr>
            <p:cNvPr id="9" name="Connecteur droit 8"/>
            <p:cNvCxnSpPr/>
            <p:nvPr/>
          </p:nvCxnSpPr>
          <p:spPr>
            <a:xfrm>
              <a:off x="3571868" y="2214554"/>
              <a:ext cx="4214843" cy="1588"/>
            </a:xfrm>
            <a:prstGeom prst="lin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0" name="Connecteur droit avec flèche 9"/>
            <p:cNvCxnSpPr/>
            <p:nvPr/>
          </p:nvCxnSpPr>
          <p:spPr>
            <a:xfrm rot="5400000">
              <a:off x="7608909" y="2392355"/>
              <a:ext cx="35719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1" name="Connecteur droit avec flèche 10"/>
            <p:cNvCxnSpPr/>
            <p:nvPr/>
          </p:nvCxnSpPr>
          <p:spPr>
            <a:xfrm rot="5400000">
              <a:off x="5608645" y="2392355"/>
              <a:ext cx="35719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2" name="Connecteur droit avec flèche 11"/>
            <p:cNvCxnSpPr/>
            <p:nvPr/>
          </p:nvCxnSpPr>
          <p:spPr>
            <a:xfrm rot="5400000">
              <a:off x="3394066" y="2392355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3" name="Connecteur droit 12"/>
            <p:cNvCxnSpPr>
              <a:stCxn id="5" idx="2"/>
            </p:cNvCxnSpPr>
            <p:nvPr/>
          </p:nvCxnSpPr>
          <p:spPr>
            <a:xfrm rot="5400000">
              <a:off x="5643570" y="2071678"/>
              <a:ext cx="285752" cy="3175"/>
            </a:xfrm>
            <a:prstGeom prst="lin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</p:grpSp>
      <p:sp>
        <p:nvSpPr>
          <p:cNvPr id="8197" name="Espace réservé du numéro de diapositive 1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A5549-1867-480C-A49C-7146C3519C33}" type="slidenum">
              <a:rPr lang="ar-DZ">
                <a:cs typeface="Arial" pitchFamily="34" charset="0"/>
              </a:rPr>
              <a:pPr/>
              <a:t>7</a:t>
            </a:fld>
            <a:endParaRPr lang="fr-FR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oneTexte 1"/>
          <p:cNvSpPr txBox="1">
            <a:spLocks noChangeArrowheads="1"/>
          </p:cNvSpPr>
          <p:nvPr/>
        </p:nvSpPr>
        <p:spPr bwMode="auto">
          <a:xfrm>
            <a:off x="5929313" y="357188"/>
            <a:ext cx="3071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 b="1">
                <a:solidFill>
                  <a:srgbClr val="FFFF00"/>
                </a:solidFill>
              </a:rPr>
              <a:t>على أساس عملية الإنتاج  </a:t>
            </a:r>
            <a:endParaRPr lang="fr-FR" sz="2400" b="1">
              <a:solidFill>
                <a:srgbClr val="FFFF00"/>
              </a:solidFill>
            </a:endParaRPr>
          </a:p>
        </p:txBody>
      </p:sp>
      <p:grpSp>
        <p:nvGrpSpPr>
          <p:cNvPr id="9219" name="Groupe 17"/>
          <p:cNvGrpSpPr>
            <a:grpSpLocks/>
          </p:cNvGrpSpPr>
          <p:nvPr/>
        </p:nvGrpSpPr>
        <p:grpSpPr bwMode="auto">
          <a:xfrm>
            <a:off x="1285875" y="3143250"/>
            <a:ext cx="7358063" cy="1785938"/>
            <a:chOff x="1214414" y="1428736"/>
            <a:chExt cx="7358114" cy="1785950"/>
          </a:xfrm>
        </p:grpSpPr>
        <p:sp>
          <p:nvSpPr>
            <p:cNvPr id="4" name="Rectangle 3"/>
            <p:cNvSpPr/>
            <p:nvPr/>
          </p:nvSpPr>
          <p:spPr>
            <a:xfrm>
              <a:off x="3929058" y="1428736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الإنتاج</a:t>
              </a:r>
              <a:endParaRPr lang="fr-FR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858016" y="2643182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 err="1"/>
                <a:t>مسؤول</a:t>
              </a:r>
              <a:r>
                <a:rPr lang="ar-DZ" dirty="0"/>
                <a:t> التجميع والتركيب</a:t>
              </a:r>
              <a:endParaRPr lang="fr-FR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929058" y="2643182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 err="1"/>
                <a:t>مسؤول</a:t>
              </a:r>
              <a:r>
                <a:rPr lang="ar-DZ" dirty="0"/>
                <a:t> الطلاء</a:t>
              </a:r>
              <a:endParaRPr lang="fr-FR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14414" y="2643182"/>
              <a:ext cx="1714512" cy="571504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 err="1"/>
                <a:t>مسؤول</a:t>
              </a:r>
              <a:r>
                <a:rPr lang="ar-DZ" dirty="0"/>
                <a:t> رقابة الإنتاج</a:t>
              </a:r>
              <a:endParaRPr lang="fr-FR" dirty="0"/>
            </a:p>
          </p:txBody>
        </p:sp>
        <p:cxnSp>
          <p:nvCxnSpPr>
            <p:cNvPr id="10" name="Connecteur droit 9"/>
            <p:cNvCxnSpPr/>
            <p:nvPr/>
          </p:nvCxnSpPr>
          <p:spPr>
            <a:xfrm>
              <a:off x="2071670" y="2285992"/>
              <a:ext cx="5286412" cy="1588"/>
            </a:xfrm>
            <a:prstGeom prst="lin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1" name="Connecteur droit avec flèche 10"/>
            <p:cNvCxnSpPr/>
            <p:nvPr/>
          </p:nvCxnSpPr>
          <p:spPr>
            <a:xfrm rot="5400000">
              <a:off x="7179487" y="2464587"/>
              <a:ext cx="357189" cy="31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2" name="Connecteur droit avec flèche 11"/>
            <p:cNvCxnSpPr/>
            <p:nvPr/>
          </p:nvCxnSpPr>
          <p:spPr>
            <a:xfrm rot="5400000">
              <a:off x="4608513" y="2463793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4" name="Connecteur droit avec flèche 13"/>
            <p:cNvCxnSpPr/>
            <p:nvPr/>
          </p:nvCxnSpPr>
          <p:spPr>
            <a:xfrm rot="5400000">
              <a:off x="1893869" y="2463793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  <p:cxnSp>
          <p:nvCxnSpPr>
            <p:cNvPr id="17" name="Connecteur droit 16"/>
            <p:cNvCxnSpPr>
              <a:stCxn id="4" idx="2"/>
            </p:cNvCxnSpPr>
            <p:nvPr/>
          </p:nvCxnSpPr>
          <p:spPr>
            <a:xfrm rot="5400000">
              <a:off x="4607720" y="2178835"/>
              <a:ext cx="357189" cy="3175"/>
            </a:xfrm>
            <a:prstGeom prst="lin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cxnSp>
      </p:grpSp>
      <p:sp>
        <p:nvSpPr>
          <p:cNvPr id="9220" name="ZoneTexte 18"/>
          <p:cNvSpPr txBox="1">
            <a:spLocks noChangeArrowheads="1"/>
          </p:cNvSpPr>
          <p:nvPr/>
        </p:nvSpPr>
        <p:spPr bwMode="auto">
          <a:xfrm>
            <a:off x="2143125" y="1357313"/>
            <a:ext cx="6715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/>
              <a:t>يتم وضع الأقسام في المنظمة  على أسس عملية الإنتاج  </a:t>
            </a:r>
            <a:endParaRPr lang="fr-FR" sz="2400"/>
          </a:p>
        </p:txBody>
      </p:sp>
      <p:sp>
        <p:nvSpPr>
          <p:cNvPr id="9221" name="Espace réservé du numéro de diapositive 1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5A5DD1-8B32-42F1-8BD1-E2228A22D801}" type="slidenum">
              <a:rPr lang="ar-DZ">
                <a:cs typeface="Arial" pitchFamily="34" charset="0"/>
              </a:rPr>
              <a:pPr/>
              <a:t>8</a:t>
            </a:fld>
            <a:endParaRPr lang="fr-FR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1"/>
          <p:cNvSpPr txBox="1">
            <a:spLocks noChangeArrowheads="1"/>
          </p:cNvSpPr>
          <p:nvPr/>
        </p:nvSpPr>
        <p:spPr bwMode="auto">
          <a:xfrm>
            <a:off x="5929313" y="357188"/>
            <a:ext cx="3071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DZ" sz="2400" b="1">
                <a:solidFill>
                  <a:srgbClr val="FFFF00"/>
                </a:solidFill>
              </a:rPr>
              <a:t>التنظيم المختلط</a:t>
            </a:r>
            <a:endParaRPr lang="fr-FR" sz="2400" b="1">
              <a:solidFill>
                <a:srgbClr val="FFFF00"/>
              </a:solidFill>
            </a:endParaRPr>
          </a:p>
        </p:txBody>
      </p:sp>
      <p:grpSp>
        <p:nvGrpSpPr>
          <p:cNvPr id="10243" name="Groupe 41"/>
          <p:cNvGrpSpPr>
            <a:grpSpLocks/>
          </p:cNvGrpSpPr>
          <p:nvPr/>
        </p:nvGrpSpPr>
        <p:grpSpPr bwMode="auto">
          <a:xfrm>
            <a:off x="642938" y="1357313"/>
            <a:ext cx="8501062" cy="4786312"/>
            <a:chOff x="642910" y="1357298"/>
            <a:chExt cx="8501090" cy="4785552"/>
          </a:xfrm>
        </p:grpSpPr>
        <p:sp>
          <p:nvSpPr>
            <p:cNvPr id="31" name="Rectangle 30"/>
            <p:cNvSpPr/>
            <p:nvPr/>
          </p:nvSpPr>
          <p:spPr>
            <a:xfrm>
              <a:off x="642910" y="3357230"/>
              <a:ext cx="1714506" cy="57140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ar-DZ" dirty="0"/>
                <a:t>مدير </a:t>
              </a:r>
              <a:r>
                <a:rPr lang="ar-DZ" dirty="0" err="1"/>
                <a:t>ا</a:t>
              </a:r>
              <a:r>
                <a:rPr lang="ar-SA" dirty="0" err="1"/>
                <a:t>لانتاج</a:t>
              </a:r>
              <a:endParaRPr lang="fr-FR" dirty="0"/>
            </a:p>
          </p:txBody>
        </p:sp>
        <p:grpSp>
          <p:nvGrpSpPr>
            <p:cNvPr id="10246" name="Groupe 40"/>
            <p:cNvGrpSpPr>
              <a:grpSpLocks/>
            </p:cNvGrpSpPr>
            <p:nvPr/>
          </p:nvGrpSpPr>
          <p:grpSpPr bwMode="auto">
            <a:xfrm>
              <a:off x="1500163" y="1357298"/>
              <a:ext cx="7643837" cy="4785552"/>
              <a:chOff x="1500195" y="535277"/>
              <a:chExt cx="7643837" cy="5178945"/>
            </a:xfrm>
          </p:grpSpPr>
          <p:sp>
            <p:nvSpPr>
              <p:cNvPr id="19464" name="ZoneTexte 3"/>
              <p:cNvSpPr txBox="1">
                <a:spLocks noChangeArrowheads="1"/>
              </p:cNvSpPr>
              <p:nvPr/>
            </p:nvSpPr>
            <p:spPr bwMode="auto">
              <a:xfrm>
                <a:off x="2428885" y="535277"/>
                <a:ext cx="6715147" cy="46206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ar-DZ" sz="2400" dirty="0"/>
                  <a:t>يتم وضع الأقسام في المنظمة  على أكثر من أساس  </a:t>
                </a:r>
                <a:endParaRPr lang="fr-FR" sz="2400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3357576" y="1428495"/>
                <a:ext cx="2265369" cy="57200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ar-DZ" dirty="0"/>
                  <a:t>المدير العام </a:t>
                </a:r>
                <a:endParaRPr lang="fr-FR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878663" y="3929505"/>
                <a:ext cx="2265369" cy="57028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ar-DZ" dirty="0" err="1"/>
                  <a:t>مسؤول</a:t>
                </a:r>
                <a:r>
                  <a:rPr lang="ar-DZ" dirty="0"/>
                  <a:t> المنطقة الشرقية</a:t>
                </a:r>
                <a:endParaRPr lang="fr-FR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330716" y="3929505"/>
                <a:ext cx="2265370" cy="57028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ar-DZ" dirty="0"/>
                  <a:t> </a:t>
                </a:r>
                <a:r>
                  <a:rPr lang="ar-DZ" dirty="0" err="1"/>
                  <a:t>مسؤول</a:t>
                </a:r>
                <a:r>
                  <a:rPr lang="ar-DZ" dirty="0"/>
                  <a:t> المنطقة الغربية</a:t>
                </a:r>
                <a:endParaRPr lang="fr-FR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500195" y="3929505"/>
                <a:ext cx="2547945" cy="57028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ar-DZ" dirty="0" err="1"/>
                  <a:t>مسؤول</a:t>
                </a:r>
                <a:r>
                  <a:rPr lang="ar-DZ" dirty="0"/>
                  <a:t> المنطقة الجنوبية</a:t>
                </a:r>
                <a:endParaRPr lang="fr-FR" dirty="0"/>
              </a:p>
            </p:txBody>
          </p:sp>
          <p:cxnSp>
            <p:nvCxnSpPr>
              <p:cNvPr id="10" name="Connecteur droit 9"/>
              <p:cNvCxnSpPr/>
              <p:nvPr/>
            </p:nvCxnSpPr>
            <p:spPr>
              <a:xfrm>
                <a:off x="2538423" y="3572218"/>
                <a:ext cx="5567380" cy="1717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11" name="Connecteur droit avec flèche 10"/>
              <p:cNvCxnSpPr/>
              <p:nvPr/>
            </p:nvCxnSpPr>
            <p:spPr>
              <a:xfrm rot="5400000">
                <a:off x="7927954" y="3750067"/>
                <a:ext cx="357287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12" name="Connecteur droit avec flèche 11"/>
              <p:cNvCxnSpPr/>
              <p:nvPr/>
            </p:nvCxnSpPr>
            <p:spPr>
              <a:xfrm rot="5400000">
                <a:off x="5286345" y="3750067"/>
                <a:ext cx="357287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</p:cxnSp>
          <p:cxnSp>
            <p:nvCxnSpPr>
              <p:cNvPr id="13" name="Connecteur droit avec flèche 12"/>
              <p:cNvCxnSpPr/>
              <p:nvPr/>
            </p:nvCxnSpPr>
            <p:spPr>
              <a:xfrm rot="5400000">
                <a:off x="2360574" y="3750067"/>
                <a:ext cx="357287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</p:cxnSp>
          <p:grpSp>
            <p:nvGrpSpPr>
              <p:cNvPr id="10256" name="Groupe 24"/>
              <p:cNvGrpSpPr>
                <a:grpSpLocks/>
              </p:cNvGrpSpPr>
              <p:nvPr/>
            </p:nvGrpSpPr>
            <p:grpSpPr bwMode="auto">
              <a:xfrm>
                <a:off x="2643199" y="4499790"/>
                <a:ext cx="5572143" cy="1214432"/>
                <a:chOff x="2857513" y="4786336"/>
                <a:chExt cx="5572143" cy="1214432"/>
              </a:xfrm>
            </p:grpSpPr>
            <p:sp>
              <p:nvSpPr>
                <p:cNvPr id="17" name="Rectangle 16"/>
                <p:cNvSpPr/>
                <p:nvPr/>
              </p:nvSpPr>
              <p:spPr>
                <a:xfrm>
                  <a:off x="6715150" y="5428766"/>
                  <a:ext cx="1714506" cy="572002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ar-DZ" dirty="0"/>
                    <a:t>ملابس نساء</a:t>
                  </a:r>
                  <a:endParaRPr lang="fr-FR" dirty="0"/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4786331" y="5428766"/>
                  <a:ext cx="1714506" cy="572002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ar-DZ" dirty="0"/>
                    <a:t>ملابس أطفال</a:t>
                  </a:r>
                  <a:endParaRPr lang="fr-FR" dirty="0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2857513" y="5428766"/>
                  <a:ext cx="1714506" cy="572002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ar-DZ" dirty="0"/>
                    <a:t>ملابس رجال</a:t>
                  </a:r>
                  <a:endParaRPr lang="fr-FR" dirty="0"/>
                </a:p>
              </p:txBody>
            </p:sp>
            <p:cxnSp>
              <p:nvCxnSpPr>
                <p:cNvPr id="20" name="Connecteur droit 19"/>
                <p:cNvCxnSpPr/>
                <p:nvPr/>
              </p:nvCxnSpPr>
              <p:spPr>
                <a:xfrm>
                  <a:off x="3429015" y="5071479"/>
                  <a:ext cx="4214826" cy="1717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</p:cxnSp>
            <p:cxnSp>
              <p:nvCxnSpPr>
                <p:cNvPr id="21" name="Connecteur droit avec flèche 20"/>
                <p:cNvCxnSpPr/>
                <p:nvPr/>
              </p:nvCxnSpPr>
              <p:spPr>
                <a:xfrm rot="5400000">
                  <a:off x="7465991" y="5249328"/>
                  <a:ext cx="357287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</p:cxnSp>
            <p:cxnSp>
              <p:nvCxnSpPr>
                <p:cNvPr id="22" name="Connecteur droit avec flèche 21"/>
                <p:cNvCxnSpPr/>
                <p:nvPr/>
              </p:nvCxnSpPr>
              <p:spPr>
                <a:xfrm rot="5400000">
                  <a:off x="5465734" y="5249328"/>
                  <a:ext cx="357287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</p:cxnSp>
            <p:cxnSp>
              <p:nvCxnSpPr>
                <p:cNvPr id="23" name="Connecteur droit avec flèche 22"/>
                <p:cNvCxnSpPr/>
                <p:nvPr/>
              </p:nvCxnSpPr>
              <p:spPr>
                <a:xfrm rot="5400000">
                  <a:off x="3251165" y="5249328"/>
                  <a:ext cx="357287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 rot="5400000">
                  <a:off x="5501013" y="4927320"/>
                  <a:ext cx="285143" cy="3175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</p:cxnSp>
          </p:grpSp>
          <p:sp>
            <p:nvSpPr>
              <p:cNvPr id="28" name="Rectangle 27"/>
              <p:cNvSpPr/>
              <p:nvPr/>
            </p:nvSpPr>
            <p:spPr>
              <a:xfrm>
                <a:off x="4643455" y="2715071"/>
                <a:ext cx="1714506" cy="57028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ar-DZ" dirty="0"/>
                  <a:t>مدير </a:t>
                </a:r>
                <a:r>
                  <a:rPr lang="ar-DZ" dirty="0" err="1"/>
                  <a:t>ا</a:t>
                </a:r>
                <a:r>
                  <a:rPr lang="ar-SA" dirty="0"/>
                  <a:t>لتسويق</a:t>
                </a:r>
                <a:endParaRPr lang="fr-FR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500836" y="2715071"/>
                <a:ext cx="1714506" cy="57028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ar-DZ" dirty="0"/>
                  <a:t>مدير المحاسبة والمالية</a:t>
                </a:r>
                <a:endParaRPr lang="fr-FR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571761" y="2715071"/>
                <a:ext cx="1714506" cy="57028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ar-DZ" dirty="0"/>
                  <a:t>مدير الموارد البشرية</a:t>
                </a:r>
                <a:endParaRPr lang="fr-FR" dirty="0"/>
              </a:p>
            </p:txBody>
          </p:sp>
          <p:grpSp>
            <p:nvGrpSpPr>
              <p:cNvPr id="10260" name="Groupe 18"/>
              <p:cNvGrpSpPr>
                <a:grpSpLocks/>
              </p:cNvGrpSpPr>
              <p:nvPr/>
            </p:nvGrpSpPr>
            <p:grpSpPr bwMode="auto">
              <a:xfrm>
                <a:off x="1714480" y="2000240"/>
                <a:ext cx="5287206" cy="715174"/>
                <a:chOff x="1571604" y="3714752"/>
                <a:chExt cx="5287206" cy="715174"/>
              </a:xfrm>
            </p:grpSpPr>
            <p:cxnSp>
              <p:nvCxnSpPr>
                <p:cNvPr id="33" name="Connecteur droit 32"/>
                <p:cNvCxnSpPr/>
                <p:nvPr/>
              </p:nvCxnSpPr>
              <p:spPr>
                <a:xfrm>
                  <a:off x="1571632" y="4072297"/>
                  <a:ext cx="5299092" cy="1718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</p:cxnSp>
            <p:cxnSp>
              <p:nvCxnSpPr>
                <p:cNvPr id="34" name="Connecteur droit avec flèche 33"/>
                <p:cNvCxnSpPr/>
                <p:nvPr/>
              </p:nvCxnSpPr>
              <p:spPr>
                <a:xfrm rot="5400000">
                  <a:off x="6692874" y="4250146"/>
                  <a:ext cx="357287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</p:cxnSp>
            <p:cxnSp>
              <p:nvCxnSpPr>
                <p:cNvPr id="35" name="Connecteur droit avec flèche 34"/>
                <p:cNvCxnSpPr/>
                <p:nvPr/>
              </p:nvCxnSpPr>
              <p:spPr>
                <a:xfrm rot="5400000">
                  <a:off x="5179983" y="4250146"/>
                  <a:ext cx="357287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</p:cxnSp>
            <p:cxnSp>
              <p:nvCxnSpPr>
                <p:cNvPr id="36" name="Connecteur droit avec flèche 35"/>
                <p:cNvCxnSpPr/>
                <p:nvPr/>
              </p:nvCxnSpPr>
              <p:spPr>
                <a:xfrm rot="5400000">
                  <a:off x="3251163" y="4250146"/>
                  <a:ext cx="357287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</p:cxnSp>
            <p:cxnSp>
              <p:nvCxnSpPr>
                <p:cNvPr id="37" name="Connecteur droit avec flèche 36"/>
                <p:cNvCxnSpPr/>
                <p:nvPr/>
              </p:nvCxnSpPr>
              <p:spPr>
                <a:xfrm rot="5400000">
                  <a:off x="1393782" y="4250146"/>
                  <a:ext cx="357287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</p:cxnSp>
            <p:cxnSp>
              <p:nvCxnSpPr>
                <p:cNvPr id="38" name="Connecteur droit avec flèche 37"/>
                <p:cNvCxnSpPr/>
                <p:nvPr/>
              </p:nvCxnSpPr>
              <p:spPr>
                <a:xfrm rot="5400000">
                  <a:off x="4108416" y="3892859"/>
                  <a:ext cx="357287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</p:cxnSp>
          </p:grpSp>
          <p:cxnSp>
            <p:nvCxnSpPr>
              <p:cNvPr id="40" name="Connecteur droit 39"/>
              <p:cNvCxnSpPr/>
              <p:nvPr/>
            </p:nvCxnSpPr>
            <p:spPr>
              <a:xfrm rot="5400000">
                <a:off x="5284758" y="3464924"/>
                <a:ext cx="357287" cy="1587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</p:cxnSp>
        </p:grpSp>
      </p:grpSp>
      <p:sp>
        <p:nvSpPr>
          <p:cNvPr id="10244" name="Espace réservé du numéro de diapositive 4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7E3BCC-6371-4834-818C-9E83A487E16B}" type="slidenum">
              <a:rPr lang="ar-DZ">
                <a:cs typeface="Arial" pitchFamily="34" charset="0"/>
              </a:rPr>
              <a:pPr/>
              <a:t>9</a:t>
            </a:fld>
            <a:endParaRPr lang="fr-FR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heme/theme1.xml><?xml version="1.0" encoding="utf-8"?>
<a:theme xmlns:a="http://schemas.openxmlformats.org/drawingml/2006/main" name="0807_slide">
  <a:themeElements>
    <a:clrScheme name="Tema di Office 2">
      <a:dk1>
        <a:srgbClr val="696969"/>
      </a:dk1>
      <a:lt1>
        <a:srgbClr val="FFFFFF"/>
      </a:lt1>
      <a:dk2>
        <a:srgbClr val="000080"/>
      </a:dk2>
      <a:lt2>
        <a:srgbClr val="FFFFFF"/>
      </a:lt2>
      <a:accent1>
        <a:srgbClr val="064FF7"/>
      </a:accent1>
      <a:accent2>
        <a:srgbClr val="BB34FF"/>
      </a:accent2>
      <a:accent3>
        <a:srgbClr val="AAAAC0"/>
      </a:accent3>
      <a:accent4>
        <a:srgbClr val="DADADA"/>
      </a:accent4>
      <a:accent5>
        <a:srgbClr val="AAB2FA"/>
      </a:accent5>
      <a:accent6>
        <a:srgbClr val="A92EE7"/>
      </a:accent6>
      <a:hlink>
        <a:srgbClr val="D8B2FF"/>
      </a:hlink>
      <a:folHlink>
        <a:srgbClr val="B2DCFF"/>
      </a:folHlink>
    </a:clrScheme>
    <a:fontScheme name="Tema di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i Office 1">
        <a:dk1>
          <a:srgbClr val="696969"/>
        </a:dk1>
        <a:lt1>
          <a:srgbClr val="FFFFFF"/>
        </a:lt1>
        <a:dk2>
          <a:srgbClr val="000080"/>
        </a:dk2>
        <a:lt2>
          <a:srgbClr val="FFFFFF"/>
        </a:lt2>
        <a:accent1>
          <a:srgbClr val="0000B3"/>
        </a:accent1>
        <a:accent2>
          <a:srgbClr val="0000E6"/>
        </a:accent2>
        <a:accent3>
          <a:srgbClr val="AAAAC0"/>
        </a:accent3>
        <a:accent4>
          <a:srgbClr val="DADADA"/>
        </a:accent4>
        <a:accent5>
          <a:srgbClr val="AAAAD6"/>
        </a:accent5>
        <a:accent6>
          <a:srgbClr val="0000D0"/>
        </a:accent6>
        <a:hlink>
          <a:srgbClr val="B3EEFF"/>
        </a:hlink>
        <a:folHlink>
          <a:srgbClr val="B4B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696969"/>
        </a:dk1>
        <a:lt1>
          <a:srgbClr val="FFFFFF"/>
        </a:lt1>
        <a:dk2>
          <a:srgbClr val="000080"/>
        </a:dk2>
        <a:lt2>
          <a:srgbClr val="FFFFFF"/>
        </a:lt2>
        <a:accent1>
          <a:srgbClr val="064FF7"/>
        </a:accent1>
        <a:accent2>
          <a:srgbClr val="BB34FF"/>
        </a:accent2>
        <a:accent3>
          <a:srgbClr val="AAAAC0"/>
        </a:accent3>
        <a:accent4>
          <a:srgbClr val="DADADA"/>
        </a:accent4>
        <a:accent5>
          <a:srgbClr val="AAB2FA"/>
        </a:accent5>
        <a:accent6>
          <a:srgbClr val="A92EE7"/>
        </a:accent6>
        <a:hlink>
          <a:srgbClr val="D8B2FF"/>
        </a:hlink>
        <a:folHlink>
          <a:srgbClr val="B2D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696969"/>
        </a:dk1>
        <a:lt1>
          <a:srgbClr val="FFFFFF"/>
        </a:lt1>
        <a:dk2>
          <a:srgbClr val="000080"/>
        </a:dk2>
        <a:lt2>
          <a:srgbClr val="FFFFFF"/>
        </a:lt2>
        <a:accent1>
          <a:srgbClr val="E68300"/>
        </a:accent1>
        <a:accent2>
          <a:srgbClr val="0000E6"/>
        </a:accent2>
        <a:accent3>
          <a:srgbClr val="AAAAC0"/>
        </a:accent3>
        <a:accent4>
          <a:srgbClr val="DADADA"/>
        </a:accent4>
        <a:accent5>
          <a:srgbClr val="F0C1AA"/>
        </a:accent5>
        <a:accent6>
          <a:srgbClr val="0000D0"/>
        </a:accent6>
        <a:hlink>
          <a:srgbClr val="FFFA4D"/>
        </a:hlink>
        <a:folHlink>
          <a:srgbClr val="B3B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696969"/>
        </a:dk1>
        <a:lt1>
          <a:srgbClr val="FFFFFF"/>
        </a:lt1>
        <a:dk2>
          <a:srgbClr val="000080"/>
        </a:dk2>
        <a:lt2>
          <a:srgbClr val="FFFFFF"/>
        </a:lt2>
        <a:accent1>
          <a:srgbClr val="E6B200"/>
        </a:accent1>
        <a:accent2>
          <a:srgbClr val="6AD90D"/>
        </a:accent2>
        <a:accent3>
          <a:srgbClr val="AAAAC0"/>
        </a:accent3>
        <a:accent4>
          <a:srgbClr val="DADADA"/>
        </a:accent4>
        <a:accent5>
          <a:srgbClr val="F0D5AA"/>
        </a:accent5>
        <a:accent6>
          <a:srgbClr val="5FC40B"/>
        </a:accent6>
        <a:hlink>
          <a:srgbClr val="0000E6"/>
        </a:hlink>
        <a:folHlink>
          <a:srgbClr val="CD002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B3"/>
        </a:accent1>
        <a:accent2>
          <a:srgbClr val="0000E6"/>
        </a:accent2>
        <a:accent3>
          <a:srgbClr val="FFFFFF"/>
        </a:accent3>
        <a:accent4>
          <a:srgbClr val="000000"/>
        </a:accent4>
        <a:accent5>
          <a:srgbClr val="AAAAD6"/>
        </a:accent5>
        <a:accent6>
          <a:srgbClr val="0000D0"/>
        </a:accent6>
        <a:hlink>
          <a:srgbClr val="B3EEFF"/>
        </a:hlink>
        <a:folHlink>
          <a:srgbClr val="B4B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64FF7"/>
        </a:accent1>
        <a:accent2>
          <a:srgbClr val="BB34FF"/>
        </a:accent2>
        <a:accent3>
          <a:srgbClr val="FFFFFF"/>
        </a:accent3>
        <a:accent4>
          <a:srgbClr val="000000"/>
        </a:accent4>
        <a:accent5>
          <a:srgbClr val="AAB2FA"/>
        </a:accent5>
        <a:accent6>
          <a:srgbClr val="A92EE7"/>
        </a:accent6>
        <a:hlink>
          <a:srgbClr val="D8B2FF"/>
        </a:hlink>
        <a:folHlink>
          <a:srgbClr val="B2D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8300"/>
        </a:accent1>
        <a:accent2>
          <a:srgbClr val="0000E6"/>
        </a:accent2>
        <a:accent3>
          <a:srgbClr val="FFFFFF"/>
        </a:accent3>
        <a:accent4>
          <a:srgbClr val="000000"/>
        </a:accent4>
        <a:accent5>
          <a:srgbClr val="F0C1AA"/>
        </a:accent5>
        <a:accent6>
          <a:srgbClr val="0000D0"/>
        </a:accent6>
        <a:hlink>
          <a:srgbClr val="FFFA4D"/>
        </a:hlink>
        <a:folHlink>
          <a:srgbClr val="B3B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B200"/>
        </a:accent1>
        <a:accent2>
          <a:srgbClr val="6AD90D"/>
        </a:accent2>
        <a:accent3>
          <a:srgbClr val="FFFFFF"/>
        </a:accent3>
        <a:accent4>
          <a:srgbClr val="000000"/>
        </a:accent4>
        <a:accent5>
          <a:srgbClr val="F0D5AA"/>
        </a:accent5>
        <a:accent6>
          <a:srgbClr val="5FC40B"/>
        </a:accent6>
        <a:hlink>
          <a:srgbClr val="0000E6"/>
        </a:hlink>
        <a:folHlink>
          <a:srgbClr val="CD0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standard13</Template>
  <TotalTime>1291</TotalTime>
  <Words>342</Words>
  <Application>Microsoft Office PowerPoint</Application>
  <PresentationFormat>Affichage à l'écran (4:3)</PresentationFormat>
  <Paragraphs>113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 Narrow</vt:lpstr>
      <vt:lpstr>Arial</vt:lpstr>
      <vt:lpstr>Calibri</vt:lpstr>
      <vt:lpstr>0807_slide</vt:lpstr>
      <vt:lpstr>مفهوم الهيكل التنظيمي</vt:lpstr>
      <vt:lpstr>Diapositive 2</vt:lpstr>
      <vt:lpstr>التصميم الوظيفي والتخصص الوظيفي</vt:lpstr>
      <vt:lpstr>أسس تجميع الوحدات التنظيمية</vt:lpstr>
      <vt:lpstr>Diapositive 5</vt:lpstr>
      <vt:lpstr>Diapositive 6</vt:lpstr>
      <vt:lpstr>Diapositive 7</vt:lpstr>
      <vt:lpstr>Diapositive 8</vt:lpstr>
      <vt:lpstr>Diapositive 9</vt:lpstr>
      <vt:lpstr>الهياكل المصفوفي</vt:lpstr>
      <vt:lpstr> (Outsourcing) الهيكل الشبكي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ahireshe</dc:creator>
  <cp:lastModifiedBy>Raouf</cp:lastModifiedBy>
  <cp:revision>83</cp:revision>
  <cp:lastPrinted>1601-01-01T00:00:00Z</cp:lastPrinted>
  <dcterms:created xsi:type="dcterms:W3CDTF">2009-12-02T07:35:13Z</dcterms:created>
  <dcterms:modified xsi:type="dcterms:W3CDTF">2017-12-12T17:46:22Z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TC010690891025</vt:lpwstr>
  </property>
</Properties>
</file>