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rawings/legacyDiagramText1.bin" ContentType="application/vnd.ms-office.legacyDiagramText"/>
  <Override PartName="/ppt/drawings/legacyDiagramText2.bin" ContentType="application/vnd.ms-office.legacyDiagramText"/>
  <Override PartName="/ppt/drawings/legacyDiagramText3.bin" ContentType="application/vnd.ms-office.legacyDiagramText"/>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86" r:id="rId4"/>
    <p:sldId id="277" r:id="rId5"/>
    <p:sldId id="288" r:id="rId6"/>
    <p:sldId id="289" r:id="rId7"/>
    <p:sldId id="307" r:id="rId8"/>
    <p:sldId id="290" r:id="rId9"/>
    <p:sldId id="279" r:id="rId10"/>
    <p:sldId id="293" r:id="rId11"/>
    <p:sldId id="295" r:id="rId12"/>
    <p:sldId id="305" r:id="rId13"/>
    <p:sldId id="303" r:id="rId14"/>
    <p:sldId id="304" r:id="rId15"/>
    <p:sldId id="306" r:id="rId16"/>
    <p:sldId id="300" r:id="rId17"/>
    <p:sldId id="302" r:id="rId18"/>
    <p:sldId id="283" r:id="rId19"/>
    <p:sldId id="284" r:id="rId20"/>
    <p:sldId id="257" r:id="rId21"/>
    <p:sldId id="269" r:id="rId22"/>
    <p:sldId id="308" r:id="rId23"/>
    <p:sldId id="258" r:id="rId24"/>
    <p:sldId id="259" r:id="rId25"/>
    <p:sldId id="275" r:id="rId26"/>
    <p:sldId id="276" r:id="rId27"/>
    <p:sldId id="260" r:id="rId28"/>
    <p:sldId id="271" r:id="rId29"/>
    <p:sldId id="261" r:id="rId30"/>
    <p:sldId id="264" r:id="rId31"/>
    <p:sldId id="266" r:id="rId32"/>
    <p:sldId id="268" r:id="rId33"/>
    <p:sldId id="274" r:id="rId34"/>
    <p:sldId id="262" r:id="rId35"/>
  </p:sldIdLst>
  <p:sldSz cx="9144000" cy="6858000" type="screen4x3"/>
  <p:notesSz cx="6735763" cy="98663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06/relationships/legacyDocTextInfo" Target="legacyDocTextInfo.bin"/><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microsoft.com/office/2006/relationships/legacyDiagramText" Target="legacyDiagramText1.bin"/><Relationship Id="rId2" Type="http://schemas.openxmlformats.org/officeDocument/2006/relationships/image" Target="../media/image6.wmf"/><Relationship Id="rId1" Type="http://schemas.openxmlformats.org/officeDocument/2006/relationships/image" Target="../media/image5.wmf"/><Relationship Id="rId5" Type="http://schemas.microsoft.com/office/2006/relationships/legacyDiagramText" Target="legacyDiagramText3.bin"/><Relationship Id="rId4" Type="http://schemas.microsoft.com/office/2006/relationships/legacyDiagramText" Target="legacyDiagramText2.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1582380-4E74-40D4-9AFE-764B053A6E4B}" type="datetimeFigureOut">
              <a:rPr lang="fr-FR" smtClean="0"/>
              <a:pPr/>
              <a:t>11/02/2024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78DF0D-1F0A-488F-8A6E-DB56DD8412E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1582380-4E74-40D4-9AFE-764B053A6E4B}" type="datetimeFigureOut">
              <a:rPr lang="fr-FR" smtClean="0"/>
              <a:pPr/>
              <a:t>11/02/2024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78DF0D-1F0A-488F-8A6E-DB56DD8412E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1582380-4E74-40D4-9AFE-764B053A6E4B}" type="datetimeFigureOut">
              <a:rPr lang="fr-FR" smtClean="0"/>
              <a:pPr/>
              <a:t>11/02/2024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78DF0D-1F0A-488F-8A6E-DB56DD8412E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1582380-4E74-40D4-9AFE-764B053A6E4B}" type="datetimeFigureOut">
              <a:rPr lang="fr-FR" smtClean="0"/>
              <a:pPr/>
              <a:t>11/02/2024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78DF0D-1F0A-488F-8A6E-DB56DD8412E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1582380-4E74-40D4-9AFE-764B053A6E4B}" type="datetimeFigureOut">
              <a:rPr lang="fr-FR" smtClean="0"/>
              <a:pPr/>
              <a:t>11/02/2024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78DF0D-1F0A-488F-8A6E-DB56DD8412E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1582380-4E74-40D4-9AFE-764B053A6E4B}" type="datetimeFigureOut">
              <a:rPr lang="fr-FR" smtClean="0"/>
              <a:pPr/>
              <a:t>11/02/2024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F78DF0D-1F0A-488F-8A6E-DB56DD8412E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1582380-4E74-40D4-9AFE-764B053A6E4B}" type="datetimeFigureOut">
              <a:rPr lang="fr-FR" smtClean="0"/>
              <a:pPr/>
              <a:t>11/02/2024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F78DF0D-1F0A-488F-8A6E-DB56DD8412E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1582380-4E74-40D4-9AFE-764B053A6E4B}" type="datetimeFigureOut">
              <a:rPr lang="fr-FR" smtClean="0"/>
              <a:pPr/>
              <a:t>11/02/2024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F78DF0D-1F0A-488F-8A6E-DB56DD8412E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1582380-4E74-40D4-9AFE-764B053A6E4B}" type="datetimeFigureOut">
              <a:rPr lang="fr-FR" smtClean="0"/>
              <a:pPr/>
              <a:t>11/02/2024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F78DF0D-1F0A-488F-8A6E-DB56DD8412E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1582380-4E74-40D4-9AFE-764B053A6E4B}" type="datetimeFigureOut">
              <a:rPr lang="fr-FR" smtClean="0"/>
              <a:pPr/>
              <a:t>11/02/2024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F78DF0D-1F0A-488F-8A6E-DB56DD8412E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1582380-4E74-40D4-9AFE-764B053A6E4B}" type="datetimeFigureOut">
              <a:rPr lang="fr-FR" smtClean="0"/>
              <a:pPr/>
              <a:t>11/02/2024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F78DF0D-1F0A-488F-8A6E-DB56DD8412E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582380-4E74-40D4-9AFE-764B053A6E4B}" type="datetimeFigureOut">
              <a:rPr lang="fr-FR" smtClean="0"/>
              <a:pPr/>
              <a:t>11/02/2024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78DF0D-1F0A-488F-8A6E-DB56DD8412E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pPr rtl="1"/>
            <a:r>
              <a:rPr lang="ar-DZ" sz="5400" b="1" dirty="0" smtClean="0">
                <a:solidFill>
                  <a:srgbClr val="0033CC"/>
                </a:solidFill>
              </a:rPr>
              <a:t>المحور </a:t>
            </a:r>
            <a:r>
              <a:rPr lang="ar-DZ" sz="5400" b="1" dirty="0" err="1" smtClean="0">
                <a:solidFill>
                  <a:srgbClr val="0033CC"/>
                </a:solidFill>
              </a:rPr>
              <a:t>الثالث:</a:t>
            </a:r>
            <a:r>
              <a:rPr lang="ar-DZ" sz="5400" b="1" dirty="0" smtClean="0">
                <a:solidFill>
                  <a:srgbClr val="0033CC"/>
                </a:solidFill>
              </a:rPr>
              <a:t> </a:t>
            </a:r>
            <a:r>
              <a:rPr lang="ar-SA" sz="5400" b="1" dirty="0" smtClean="0">
                <a:solidFill>
                  <a:srgbClr val="0033CC"/>
                </a:solidFill>
              </a:rPr>
              <a:t>مدخل </a:t>
            </a:r>
            <a:r>
              <a:rPr lang="ar-SA" sz="5400" b="1" dirty="0">
                <a:solidFill>
                  <a:srgbClr val="0033CC"/>
                </a:solidFill>
              </a:rPr>
              <a:t>للوظيفة </a:t>
            </a:r>
            <a:r>
              <a:rPr lang="ar-SA" sz="5400" b="1" dirty="0" smtClean="0">
                <a:solidFill>
                  <a:srgbClr val="0033CC"/>
                </a:solidFill>
              </a:rPr>
              <a:t>المالية</a:t>
            </a:r>
            <a:endParaRPr lang="fr-FR" sz="5400" dirty="0">
              <a:solidFill>
                <a:srgbClr val="0033CC"/>
              </a:solidFill>
            </a:endParaRPr>
          </a:p>
        </p:txBody>
      </p:sp>
      <p:sp>
        <p:nvSpPr>
          <p:cNvPr id="3" name="Sous-titre 2"/>
          <p:cNvSpPr>
            <a:spLocks noGrp="1"/>
          </p:cNvSpPr>
          <p:nvPr>
            <p:ph type="subTitle" idx="1"/>
          </p:nvPr>
        </p:nvSpPr>
        <p:spPr>
          <a:xfrm>
            <a:off x="1299592" y="3886200"/>
            <a:ext cx="6656784" cy="1752600"/>
          </a:xfrm>
        </p:spPr>
        <p:txBody>
          <a:bodyPr>
            <a:noAutofit/>
          </a:bodyPr>
          <a:lstStyle/>
          <a:p>
            <a:pPr algn="r" rtl="1">
              <a:buFont typeface="Wingdings" pitchFamily="2" charset="2"/>
              <a:buChar char="q"/>
            </a:pPr>
            <a:r>
              <a:rPr lang="ar-DZ" b="1" dirty="0" smtClean="0">
                <a:solidFill>
                  <a:srgbClr val="0033CC"/>
                </a:solidFill>
              </a:rPr>
              <a:t> </a:t>
            </a:r>
            <a:r>
              <a:rPr lang="ar-DZ" b="1" dirty="0" smtClean="0">
                <a:solidFill>
                  <a:srgbClr val="0033CC"/>
                </a:solidFill>
              </a:rPr>
              <a:t>مفهوم ال</a:t>
            </a:r>
            <a:r>
              <a:rPr lang="ar-SA" b="1" dirty="0" err="1" smtClean="0">
                <a:solidFill>
                  <a:srgbClr val="0033CC"/>
                </a:solidFill>
              </a:rPr>
              <a:t>وظ</a:t>
            </a:r>
            <a:r>
              <a:rPr lang="ar-DZ" b="1" dirty="0" smtClean="0">
                <a:solidFill>
                  <a:srgbClr val="0033CC"/>
                </a:solidFill>
              </a:rPr>
              <a:t>ي</a:t>
            </a:r>
            <a:r>
              <a:rPr lang="ar-SA" b="1" dirty="0" smtClean="0">
                <a:solidFill>
                  <a:srgbClr val="0033CC"/>
                </a:solidFill>
              </a:rPr>
              <a:t>ف</a:t>
            </a:r>
            <a:r>
              <a:rPr lang="ar-DZ" b="1" dirty="0" smtClean="0">
                <a:solidFill>
                  <a:srgbClr val="0033CC"/>
                </a:solidFill>
              </a:rPr>
              <a:t>ة المالية</a:t>
            </a:r>
            <a:r>
              <a:rPr lang="ar-SA" b="1" dirty="0" smtClean="0">
                <a:solidFill>
                  <a:srgbClr val="0033CC"/>
                </a:solidFill>
              </a:rPr>
              <a:t> </a:t>
            </a:r>
            <a:r>
              <a:rPr lang="ar-SA" b="1" dirty="0" smtClean="0">
                <a:solidFill>
                  <a:srgbClr val="0033CC"/>
                </a:solidFill>
              </a:rPr>
              <a:t>ومهام المسيّر المالي</a:t>
            </a:r>
            <a:r>
              <a:rPr lang="ar-DZ" b="1" dirty="0" err="1" smtClean="0">
                <a:solidFill>
                  <a:srgbClr val="0033CC"/>
                </a:solidFill>
              </a:rPr>
              <a:t>؛</a:t>
            </a:r>
            <a:endParaRPr lang="ar-DZ" b="1" dirty="0" smtClean="0">
              <a:solidFill>
                <a:srgbClr val="0033CC"/>
              </a:solidFill>
            </a:endParaRPr>
          </a:p>
          <a:p>
            <a:pPr algn="r" rtl="1">
              <a:buFont typeface="Wingdings" pitchFamily="2" charset="2"/>
              <a:buChar char="q"/>
            </a:pPr>
            <a:r>
              <a:rPr lang="ar-DZ" b="1" dirty="0">
                <a:solidFill>
                  <a:srgbClr val="0033CC"/>
                </a:solidFill>
              </a:rPr>
              <a:t> </a:t>
            </a:r>
            <a:r>
              <a:rPr lang="ar-SA" b="1" dirty="0" smtClean="0">
                <a:solidFill>
                  <a:srgbClr val="0033CC"/>
                </a:solidFill>
              </a:rPr>
              <a:t>مكانة </a:t>
            </a:r>
            <a:r>
              <a:rPr lang="ar-DZ" b="1" dirty="0" smtClean="0">
                <a:solidFill>
                  <a:srgbClr val="0033CC"/>
                </a:solidFill>
              </a:rPr>
              <a:t>وعلاقة </a:t>
            </a:r>
            <a:r>
              <a:rPr lang="ar-SA" b="1" dirty="0" smtClean="0">
                <a:solidFill>
                  <a:srgbClr val="0033CC"/>
                </a:solidFill>
              </a:rPr>
              <a:t>الوظيفة </a:t>
            </a:r>
            <a:r>
              <a:rPr lang="ar-SA" b="1" dirty="0">
                <a:solidFill>
                  <a:srgbClr val="0033CC"/>
                </a:solidFill>
              </a:rPr>
              <a:t>المالية </a:t>
            </a:r>
            <a:r>
              <a:rPr lang="ar-DZ" b="1" dirty="0" err="1" smtClean="0">
                <a:solidFill>
                  <a:srgbClr val="0033CC"/>
                </a:solidFill>
              </a:rPr>
              <a:t>بالإدارة؛</a:t>
            </a:r>
            <a:endParaRPr lang="ar-DZ" b="1" dirty="0" smtClean="0">
              <a:solidFill>
                <a:srgbClr val="0033CC"/>
              </a:solidFill>
            </a:endParaRPr>
          </a:p>
          <a:p>
            <a:pPr algn="r" rtl="1">
              <a:buFont typeface="Wingdings" pitchFamily="2" charset="2"/>
              <a:buChar char="q"/>
            </a:pPr>
            <a:r>
              <a:rPr lang="ar-DZ" b="1" dirty="0">
                <a:solidFill>
                  <a:srgbClr val="0033CC"/>
                </a:solidFill>
              </a:rPr>
              <a:t> </a:t>
            </a:r>
            <a:r>
              <a:rPr lang="ar-SA" b="1" dirty="0">
                <a:solidFill>
                  <a:srgbClr val="0033CC"/>
                </a:solidFill>
              </a:rPr>
              <a:t>علاقة الوظيفة المالية بالوظائف الأخرى.</a:t>
            </a:r>
            <a:endParaRPr lang="fr-FR" b="1" dirty="0">
              <a:solidFill>
                <a:srgbClr val="0033CC"/>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sz="4000" b="1" dirty="0" smtClean="0">
                <a:solidFill>
                  <a:srgbClr val="0033CC"/>
                </a:solidFill>
              </a:rPr>
              <a:t>التخطيط المالي</a:t>
            </a:r>
            <a:endParaRPr lang="fr-FR" dirty="0"/>
          </a:p>
        </p:txBody>
      </p:sp>
      <p:sp>
        <p:nvSpPr>
          <p:cNvPr id="3" name="Espace réservé du contenu 2"/>
          <p:cNvSpPr>
            <a:spLocks noGrp="1"/>
          </p:cNvSpPr>
          <p:nvPr>
            <p:ph idx="1"/>
          </p:nvPr>
        </p:nvSpPr>
        <p:spPr>
          <a:xfrm>
            <a:off x="457200" y="1855365"/>
            <a:ext cx="8229600" cy="4525963"/>
          </a:xfrm>
        </p:spPr>
        <p:txBody>
          <a:bodyPr>
            <a:noAutofit/>
          </a:bodyPr>
          <a:lstStyle/>
          <a:p>
            <a:pPr algn="r" rtl="1">
              <a:buNone/>
            </a:pPr>
            <a:r>
              <a:rPr lang="ar-DZ" b="1" dirty="0" smtClean="0"/>
              <a:t>هو أول وأهم </a:t>
            </a:r>
            <a:r>
              <a:rPr lang="ar-DZ" b="1" dirty="0" smtClean="0"/>
              <a:t>وظائف المدير </a:t>
            </a:r>
            <a:r>
              <a:rPr lang="ar-DZ" b="1" dirty="0" smtClean="0"/>
              <a:t>المالي سواء في مؤسسة قيد الإنشاء أو </a:t>
            </a:r>
            <a:r>
              <a:rPr lang="ar-DZ" b="1" dirty="0" smtClean="0"/>
              <a:t>مؤسسة</a:t>
            </a:r>
            <a:r>
              <a:rPr lang="ar-DZ" b="1" dirty="0" smtClean="0"/>
              <a:t> قائمة، والهدف من التخطيط المالي هو تقدير الاحتياجات المالية للمؤسسة من حيث النوع والقيمة والتوقيت، بالاستعانة بما </a:t>
            </a:r>
            <a:r>
              <a:rPr lang="ar-DZ" b="1" dirty="0" smtClean="0"/>
              <a:t>ي</a:t>
            </a:r>
            <a:r>
              <a:rPr lang="ar-SA" b="1" dirty="0" smtClean="0"/>
              <a:t>سم</a:t>
            </a:r>
            <a:r>
              <a:rPr lang="ar-DZ" b="1" dirty="0" smtClean="0"/>
              <a:t>ى</a:t>
            </a:r>
            <a:r>
              <a:rPr lang="ar-SA" b="1" dirty="0" smtClean="0"/>
              <a:t> </a:t>
            </a:r>
            <a:r>
              <a:rPr lang="ar-DZ" b="1" dirty="0" smtClean="0"/>
              <a:t>ب</a:t>
            </a:r>
            <a:r>
              <a:rPr lang="ar-SA" b="1" dirty="0" smtClean="0"/>
              <a:t>الم</a:t>
            </a:r>
            <a:r>
              <a:rPr lang="ar-DZ" b="1" dirty="0" err="1" smtClean="0"/>
              <a:t>وا</a:t>
            </a:r>
            <a:r>
              <a:rPr lang="ar-SA" b="1" dirty="0" err="1" smtClean="0"/>
              <a:t>زنات</a:t>
            </a:r>
            <a:r>
              <a:rPr lang="ar-SA" b="1" dirty="0" smtClean="0"/>
              <a:t> التقديرية</a:t>
            </a:r>
            <a:r>
              <a:rPr lang="ar-DZ" b="1" dirty="0" err="1" smtClean="0"/>
              <a:t>.</a:t>
            </a:r>
            <a:endParaRPr lang="ar-DZ" b="1" dirty="0" smtClean="0"/>
          </a:p>
          <a:p>
            <a:pPr algn="r" rtl="1">
              <a:buNone/>
            </a:pPr>
            <a:r>
              <a:rPr lang="ar-SA" b="1" dirty="0" smtClean="0"/>
              <a:t>وعند </a:t>
            </a:r>
            <a:r>
              <a:rPr lang="ar-SA" b="1" dirty="0" smtClean="0"/>
              <a:t>تصميم هذه التقديرات </a:t>
            </a:r>
            <a:r>
              <a:rPr lang="ar-SA" b="1" dirty="0" smtClean="0"/>
              <a:t>يجب </a:t>
            </a:r>
            <a:r>
              <a:rPr lang="ar-SA" b="1" dirty="0" smtClean="0"/>
              <a:t>على المدير المالي أن يأخذ في الحسبان صعوبة التنبؤ </a:t>
            </a:r>
            <a:r>
              <a:rPr lang="ar-SA" b="1" dirty="0" smtClean="0"/>
              <a:t>بالمستقبل</a:t>
            </a:r>
            <a:r>
              <a:rPr lang="ar-DZ" b="1" dirty="0" err="1" smtClean="0"/>
              <a:t>،</a:t>
            </a:r>
            <a:r>
              <a:rPr lang="ar-SA" b="1" dirty="0" smtClean="0"/>
              <a:t> وعليه </a:t>
            </a:r>
            <a:r>
              <a:rPr lang="ar-SA" b="1" dirty="0" smtClean="0"/>
              <a:t>أن </a:t>
            </a:r>
            <a:r>
              <a:rPr lang="ar-SA" b="1" dirty="0" smtClean="0"/>
              <a:t>ي</a:t>
            </a:r>
            <a:r>
              <a:rPr lang="ar-DZ" b="1" dirty="0" smtClean="0"/>
              <a:t>تحسب لا</a:t>
            </a:r>
            <a:r>
              <a:rPr lang="ar-SA" b="1" dirty="0" smtClean="0"/>
              <a:t>حتم</a:t>
            </a:r>
            <a:r>
              <a:rPr lang="ar-DZ" b="1" dirty="0" smtClean="0"/>
              <a:t>ا</a:t>
            </a:r>
            <a:r>
              <a:rPr lang="ar-SA" b="1" dirty="0" smtClean="0"/>
              <a:t>ل </a:t>
            </a:r>
            <a:r>
              <a:rPr lang="ar-DZ" b="1" dirty="0" smtClean="0"/>
              <a:t>ابتعاد</a:t>
            </a:r>
            <a:r>
              <a:rPr lang="ar-SA" b="1" dirty="0" smtClean="0"/>
              <a:t> </a:t>
            </a:r>
            <a:r>
              <a:rPr lang="ar-SA" b="1" dirty="0" smtClean="0"/>
              <a:t>خططه </a:t>
            </a:r>
            <a:r>
              <a:rPr lang="ar-SA" b="1" dirty="0" smtClean="0"/>
              <a:t>ع</a:t>
            </a:r>
            <a:r>
              <a:rPr lang="ar-DZ" b="1" dirty="0" smtClean="0"/>
              <a:t>ن الواقعية</a:t>
            </a:r>
            <a:r>
              <a:rPr lang="ar-SA" b="1" dirty="0" smtClean="0"/>
              <a:t> </a:t>
            </a:r>
            <a:r>
              <a:rPr lang="ar-SA" b="1" dirty="0" smtClean="0"/>
              <a:t>نتيجة لعوامل </a:t>
            </a:r>
            <a:r>
              <a:rPr lang="ar-SA" b="1" dirty="0" smtClean="0"/>
              <a:t>وقوى </a:t>
            </a:r>
            <a:r>
              <a:rPr lang="ar-SA" b="1" dirty="0" smtClean="0"/>
              <a:t>خارجية لا </a:t>
            </a:r>
            <a:r>
              <a:rPr lang="ar-SA" b="1" dirty="0" smtClean="0"/>
              <a:t>س</a:t>
            </a:r>
            <a:r>
              <a:rPr lang="ar-DZ" b="1" dirty="0" err="1" smtClean="0"/>
              <a:t>يطرة</a:t>
            </a:r>
            <a:r>
              <a:rPr lang="ar-SA" b="1" dirty="0" smtClean="0"/>
              <a:t> </a:t>
            </a:r>
            <a:r>
              <a:rPr lang="ar-SA" b="1" dirty="0" smtClean="0"/>
              <a:t>له </a:t>
            </a:r>
            <a:r>
              <a:rPr lang="ar-SA" b="1" dirty="0" smtClean="0"/>
              <a:t>عليها</a:t>
            </a:r>
            <a:r>
              <a:rPr lang="ar-DZ" b="1" dirty="0" err="1" smtClean="0"/>
              <a:t>،</a:t>
            </a:r>
            <a:r>
              <a:rPr lang="ar-SA" b="1" dirty="0" smtClean="0"/>
              <a:t> ولهذا </a:t>
            </a:r>
            <a:r>
              <a:rPr lang="ar-SA" b="1" dirty="0" smtClean="0"/>
              <a:t>يجب أن تتمتع التقديرات المالية بدرجة كافية من المرونة تجعلها قادرة على </a:t>
            </a:r>
            <a:r>
              <a:rPr lang="ar-DZ" b="1" dirty="0" smtClean="0"/>
              <a:t>مجاراة</a:t>
            </a:r>
            <a:r>
              <a:rPr lang="ar-SA" b="1" dirty="0" smtClean="0"/>
              <a:t> ال</a:t>
            </a:r>
            <a:r>
              <a:rPr lang="ar-DZ" b="1" dirty="0" smtClean="0"/>
              <a:t>ظروف</a:t>
            </a:r>
            <a:r>
              <a:rPr lang="ar-SA" b="1" dirty="0" smtClean="0"/>
              <a:t> </a:t>
            </a:r>
            <a:r>
              <a:rPr lang="ar-SA" b="1" dirty="0" smtClean="0"/>
              <a:t>غير </a:t>
            </a:r>
            <a:r>
              <a:rPr lang="ar-SA" b="1" dirty="0" smtClean="0"/>
              <a:t>المتوقعة</a:t>
            </a:r>
            <a:r>
              <a:rPr lang="ar-DZ" b="1" dirty="0" err="1" smtClean="0"/>
              <a:t>.</a:t>
            </a:r>
            <a:endParaRPr lang="ar-DZ" b="1"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SA" sz="4000" b="1" dirty="0" smtClean="0">
                <a:solidFill>
                  <a:srgbClr val="0033CC"/>
                </a:solidFill>
              </a:rPr>
              <a:t>قرارات التمويل</a:t>
            </a:r>
            <a:endParaRPr lang="fr-FR" dirty="0"/>
          </a:p>
        </p:txBody>
      </p:sp>
      <p:sp>
        <p:nvSpPr>
          <p:cNvPr id="3" name="Espace réservé du contenu 2"/>
          <p:cNvSpPr>
            <a:spLocks noGrp="1"/>
          </p:cNvSpPr>
          <p:nvPr>
            <p:ph idx="1"/>
          </p:nvPr>
        </p:nvSpPr>
        <p:spPr>
          <a:xfrm>
            <a:off x="457200" y="1484784"/>
            <a:ext cx="8229600" cy="4525963"/>
          </a:xfrm>
        </p:spPr>
        <p:txBody>
          <a:bodyPr>
            <a:noAutofit/>
          </a:bodyPr>
          <a:lstStyle/>
          <a:p>
            <a:pPr algn="r" rtl="1">
              <a:buNone/>
            </a:pPr>
            <a:r>
              <a:rPr lang="ar-SA" b="1" dirty="0" smtClean="0"/>
              <a:t>ت</a:t>
            </a:r>
            <a:r>
              <a:rPr lang="ar-DZ" b="1" dirty="0" smtClean="0"/>
              <a:t>هتم </a:t>
            </a:r>
            <a:r>
              <a:rPr lang="ar-DZ" b="1" dirty="0" smtClean="0"/>
              <a:t>باختيار المزيج المناسب ل</a:t>
            </a:r>
            <a:r>
              <a:rPr lang="ar-SA" b="1" dirty="0" smtClean="0"/>
              <a:t>مصادر </a:t>
            </a:r>
            <a:r>
              <a:rPr lang="ar-SA" b="1" dirty="0" smtClean="0"/>
              <a:t>الأموال </a:t>
            </a:r>
            <a:r>
              <a:rPr lang="ar-DZ" b="1" dirty="0" smtClean="0"/>
              <a:t>من حيث الحجم وال</a:t>
            </a:r>
            <a:r>
              <a:rPr lang="ar-SA" b="1" dirty="0" err="1" smtClean="0"/>
              <a:t>تكلفة</a:t>
            </a:r>
            <a:r>
              <a:rPr lang="ar-SA" b="1" dirty="0" err="1" smtClean="0"/>
              <a:t>.</a:t>
            </a:r>
            <a:r>
              <a:rPr lang="ar-SA" b="1" dirty="0" smtClean="0"/>
              <a:t> </a:t>
            </a:r>
            <a:r>
              <a:rPr lang="ar-SA" b="1" dirty="0" smtClean="0"/>
              <a:t>ف</a:t>
            </a:r>
            <a:r>
              <a:rPr lang="ar-DZ" b="1" dirty="0" smtClean="0"/>
              <a:t>من بين</a:t>
            </a:r>
            <a:r>
              <a:rPr lang="ar-SA" b="1" dirty="0" smtClean="0"/>
              <a:t> مصدر</a:t>
            </a:r>
            <a:r>
              <a:rPr lang="ar-DZ" b="1" dirty="0" smtClean="0"/>
              <a:t>ي</a:t>
            </a:r>
            <a:r>
              <a:rPr lang="ar-SA" b="1" dirty="0" smtClean="0"/>
              <a:t>ن رئيسي</a:t>
            </a:r>
            <a:r>
              <a:rPr lang="ar-DZ" b="1" dirty="0" smtClean="0"/>
              <a:t>ي</a:t>
            </a:r>
            <a:r>
              <a:rPr lang="ar-DZ" b="1" dirty="0" smtClean="0"/>
              <a:t>ن</a:t>
            </a:r>
            <a:r>
              <a:rPr lang="ar-SA" b="1" dirty="0" smtClean="0"/>
              <a:t> للأموال</a:t>
            </a:r>
            <a:r>
              <a:rPr lang="ar-DZ" b="1" dirty="0" err="1" smtClean="0"/>
              <a:t>،</a:t>
            </a:r>
            <a:r>
              <a:rPr lang="ar-SA" b="1" dirty="0" smtClean="0"/>
              <a:t> ه</a:t>
            </a:r>
            <a:r>
              <a:rPr lang="ar-DZ" b="1" dirty="0" smtClean="0"/>
              <a:t>ما</a:t>
            </a:r>
            <a:r>
              <a:rPr lang="ar-SA" b="1" dirty="0" smtClean="0"/>
              <a:t> ال</a:t>
            </a:r>
            <a:r>
              <a:rPr lang="ar-DZ" b="1" dirty="0" smtClean="0"/>
              <a:t>أموال الم</a:t>
            </a:r>
            <a:r>
              <a:rPr lang="ar-SA" b="1" dirty="0" err="1" smtClean="0"/>
              <a:t>قترض</a:t>
            </a:r>
            <a:r>
              <a:rPr lang="ar-DZ" b="1" dirty="0" smtClean="0"/>
              <a:t>ة</a:t>
            </a:r>
            <a:r>
              <a:rPr lang="ar-SA" b="1" dirty="0" smtClean="0"/>
              <a:t> </a:t>
            </a:r>
            <a:r>
              <a:rPr lang="ar-DZ" b="1" dirty="0" smtClean="0"/>
              <a:t>من </a:t>
            </a:r>
            <a:r>
              <a:rPr lang="ar-SA" b="1" dirty="0" smtClean="0"/>
              <a:t>المؤسسات المالية و</a:t>
            </a:r>
            <a:r>
              <a:rPr lang="ar-DZ" b="1" dirty="0" smtClean="0"/>
              <a:t>الأموال المملوكة المحصلة من بيع حصص للمساهمين</a:t>
            </a:r>
            <a:r>
              <a:rPr lang="ar-DZ" b="1" dirty="0" smtClean="0"/>
              <a:t>،</a:t>
            </a:r>
            <a:r>
              <a:rPr lang="ar-SA" b="1" dirty="0" smtClean="0"/>
              <a:t> </a:t>
            </a:r>
            <a:r>
              <a:rPr lang="ar-DZ" b="1" dirty="0" smtClean="0"/>
              <a:t>يسعى المدير المالي إلى </a:t>
            </a:r>
            <a:r>
              <a:rPr lang="ar-SA" b="1" dirty="0" smtClean="0"/>
              <a:t>تحقيق </a:t>
            </a:r>
            <a:r>
              <a:rPr lang="ar-SA" b="1" dirty="0" smtClean="0"/>
              <a:t>التوازن بين </a:t>
            </a:r>
            <a:r>
              <a:rPr lang="ar-DZ" b="1" dirty="0" smtClean="0"/>
              <a:t>هذين ال</a:t>
            </a:r>
            <a:r>
              <a:rPr lang="ar-SA" b="1" dirty="0" smtClean="0"/>
              <a:t>مصدر</a:t>
            </a:r>
            <a:r>
              <a:rPr lang="ar-DZ" b="1" dirty="0" smtClean="0"/>
              <a:t>ي</a:t>
            </a:r>
            <a:r>
              <a:rPr lang="ar-SA" b="1" dirty="0" smtClean="0"/>
              <a:t>ن</a:t>
            </a:r>
            <a:r>
              <a:rPr lang="ar-DZ" b="1" dirty="0" err="1" smtClean="0"/>
              <a:t>،</a:t>
            </a:r>
            <a:r>
              <a:rPr lang="ar-SA" b="1" dirty="0" smtClean="0"/>
              <a:t> فالأموال </a:t>
            </a:r>
            <a:r>
              <a:rPr lang="ar-SA" b="1" dirty="0" smtClean="0"/>
              <a:t>المقترضة </a:t>
            </a:r>
            <a:r>
              <a:rPr lang="ar-SA" b="1" dirty="0" smtClean="0"/>
              <a:t>تزيد </a:t>
            </a:r>
            <a:r>
              <a:rPr lang="ar-DZ" b="1" dirty="0" smtClean="0"/>
              <a:t>عائد الملاك </a:t>
            </a:r>
            <a:r>
              <a:rPr lang="ar-SA" b="1" dirty="0" smtClean="0"/>
              <a:t>نظرا </a:t>
            </a:r>
            <a:r>
              <a:rPr lang="ar-SA" b="1" dirty="0" smtClean="0"/>
              <a:t>لخصم فائدة </a:t>
            </a:r>
            <a:r>
              <a:rPr lang="ar-SA" b="1" dirty="0" err="1" smtClean="0"/>
              <a:t>القر</a:t>
            </a:r>
            <a:r>
              <a:rPr lang="ar-DZ" b="1" dirty="0" smtClean="0"/>
              <a:t>و</a:t>
            </a:r>
            <a:r>
              <a:rPr lang="ar-SA" b="1" dirty="0" smtClean="0"/>
              <a:t>ض </a:t>
            </a:r>
            <a:r>
              <a:rPr lang="ar-SA" b="1" dirty="0" smtClean="0"/>
              <a:t>من الأرباح الخاضعة للضريبة، ولكنها تعرض </a:t>
            </a:r>
            <a:r>
              <a:rPr lang="ar-SA" b="1" dirty="0" smtClean="0"/>
              <a:t>الم</a:t>
            </a:r>
            <a:r>
              <a:rPr lang="ar-DZ" b="1" dirty="0" err="1" smtClean="0"/>
              <a:t>ؤسس</a:t>
            </a:r>
            <a:r>
              <a:rPr lang="ar-SA" b="1" dirty="0" smtClean="0"/>
              <a:t>ة </a:t>
            </a:r>
            <a:r>
              <a:rPr lang="ar-SA" b="1" dirty="0" smtClean="0"/>
              <a:t>للإفلاس في حالة فشلها في سداد </a:t>
            </a:r>
            <a:r>
              <a:rPr lang="ar-DZ" b="1" dirty="0" smtClean="0"/>
              <a:t>القروض عند </a:t>
            </a:r>
            <a:r>
              <a:rPr lang="ar-SA" b="1" dirty="0" smtClean="0"/>
              <a:t>ا</a:t>
            </a:r>
            <a:r>
              <a:rPr lang="ar-DZ" b="1" dirty="0" smtClean="0"/>
              <a:t>لا</a:t>
            </a:r>
            <a:r>
              <a:rPr lang="ar-SA" b="1" dirty="0" err="1" smtClean="0"/>
              <a:t>ستحقاق</a:t>
            </a:r>
            <a:r>
              <a:rPr lang="ar-DZ" b="1" dirty="0" err="1" smtClean="0"/>
              <a:t>،</a:t>
            </a:r>
            <a:r>
              <a:rPr lang="ar-SA" b="1" dirty="0" smtClean="0"/>
              <a:t> </a:t>
            </a:r>
            <a:r>
              <a:rPr lang="ar-SA" b="1" dirty="0" smtClean="0"/>
              <a:t>أما الأموال </a:t>
            </a:r>
            <a:r>
              <a:rPr lang="ar-SA" b="1" dirty="0" err="1" smtClean="0"/>
              <a:t>المملو</a:t>
            </a:r>
            <a:r>
              <a:rPr lang="ar-DZ" b="1" dirty="0" smtClean="0"/>
              <a:t>ك</a:t>
            </a:r>
            <a:r>
              <a:rPr lang="ar-SA" b="1" dirty="0" smtClean="0"/>
              <a:t>ة </a:t>
            </a:r>
            <a:r>
              <a:rPr lang="ar-SA" b="1" dirty="0" smtClean="0"/>
              <a:t>فرغم </a:t>
            </a:r>
            <a:r>
              <a:rPr lang="ar-DZ" b="1" dirty="0" smtClean="0"/>
              <a:t>ارتفاع تكلفتها نسبيا</a:t>
            </a:r>
            <a:r>
              <a:rPr lang="ar-SA" b="1" dirty="0" smtClean="0"/>
              <a:t> </a:t>
            </a:r>
            <a:r>
              <a:rPr lang="ar-SA" b="1" dirty="0" smtClean="0"/>
              <a:t>إلا أنها لا تعرض </a:t>
            </a:r>
            <a:r>
              <a:rPr lang="ar-SA" b="1" dirty="0" smtClean="0"/>
              <a:t>الم</a:t>
            </a:r>
            <a:r>
              <a:rPr lang="ar-DZ" b="1" dirty="0" err="1" smtClean="0"/>
              <a:t>ؤسس</a:t>
            </a:r>
            <a:r>
              <a:rPr lang="ar-SA" b="1" dirty="0" smtClean="0"/>
              <a:t>ة </a:t>
            </a:r>
            <a:r>
              <a:rPr lang="ar-SA" b="1" dirty="0" smtClean="0"/>
              <a:t>للإفلاس </a:t>
            </a:r>
            <a:r>
              <a:rPr lang="ar-DZ" b="1" dirty="0" smtClean="0"/>
              <a:t>حتى لو </a:t>
            </a:r>
            <a:r>
              <a:rPr lang="ar-SA" b="1" dirty="0" smtClean="0"/>
              <a:t>فشل</a:t>
            </a:r>
            <a:r>
              <a:rPr lang="ar-DZ" b="1" dirty="0" smtClean="0"/>
              <a:t>ت</a:t>
            </a:r>
            <a:r>
              <a:rPr lang="ar-SA" b="1" dirty="0" smtClean="0"/>
              <a:t> </a:t>
            </a:r>
            <a:r>
              <a:rPr lang="ar-SA" b="1" dirty="0" smtClean="0"/>
              <a:t>في </a:t>
            </a:r>
            <a:r>
              <a:rPr lang="ar-DZ" b="1" dirty="0" smtClean="0"/>
              <a:t>تقديم توزيعات </a:t>
            </a:r>
            <a:r>
              <a:rPr lang="fr-FR" sz="3000" b="1" dirty="0" err="1" smtClean="0"/>
              <a:t>Dividends</a:t>
            </a:r>
            <a:r>
              <a:rPr lang="ar-SA" b="1" dirty="0" err="1" smtClean="0"/>
              <a:t>.</a:t>
            </a:r>
            <a:endParaRPr lang="fr-FR"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415205"/>
            <a:ext cx="8229600" cy="4525963"/>
          </a:xfrm>
        </p:spPr>
        <p:txBody>
          <a:bodyPr>
            <a:noAutofit/>
          </a:bodyPr>
          <a:lstStyle/>
          <a:p>
            <a:pPr algn="r" rtl="1">
              <a:buNone/>
            </a:pPr>
            <a:r>
              <a:rPr lang="ar-SA" b="1" dirty="0" smtClean="0"/>
              <a:t>والمشكلة الرئيسية التي </a:t>
            </a:r>
            <a:r>
              <a:rPr lang="ar-DZ" b="1" dirty="0" smtClean="0"/>
              <a:t>ي</a:t>
            </a:r>
            <a:r>
              <a:rPr lang="ar-SA" b="1" dirty="0" smtClean="0"/>
              <a:t>واجهها </a:t>
            </a:r>
            <a:r>
              <a:rPr lang="ar-SA" b="1" dirty="0" smtClean="0"/>
              <a:t>المدير المالي في هذا </a:t>
            </a:r>
            <a:r>
              <a:rPr lang="ar-SA" b="1" dirty="0" smtClean="0"/>
              <a:t>المج</a:t>
            </a:r>
            <a:r>
              <a:rPr lang="ar-DZ" b="1" dirty="0" smtClean="0"/>
              <a:t>ا</a:t>
            </a:r>
            <a:r>
              <a:rPr lang="ar-SA" b="1" dirty="0" smtClean="0"/>
              <a:t>ل </a:t>
            </a:r>
            <a:r>
              <a:rPr lang="ar-SA" b="1" dirty="0" smtClean="0"/>
              <a:t>هو الحصول على </a:t>
            </a:r>
            <a:r>
              <a:rPr lang="ar-SA" b="1" dirty="0" smtClean="0"/>
              <a:t>مزيج</a:t>
            </a:r>
            <a:r>
              <a:rPr lang="ar-SA" b="1" dirty="0" smtClean="0"/>
              <a:t> من هذه الأنواع يتناسب أكثر من غيره </a:t>
            </a:r>
            <a:r>
              <a:rPr lang="ar-SA" b="1" dirty="0" smtClean="0"/>
              <a:t>م</a:t>
            </a:r>
            <a:r>
              <a:rPr lang="ar-DZ" b="1" dirty="0" smtClean="0"/>
              <a:t>ع</a:t>
            </a:r>
            <a:r>
              <a:rPr lang="ar-SA" b="1" dirty="0" smtClean="0"/>
              <a:t> </a:t>
            </a:r>
            <a:r>
              <a:rPr lang="ar-SA" b="1" dirty="0" smtClean="0"/>
              <a:t>الاحتياجات المتوقعة </a:t>
            </a:r>
            <a:r>
              <a:rPr lang="ar-SA" b="1" dirty="0" smtClean="0"/>
              <a:t>ل</a:t>
            </a:r>
            <a:r>
              <a:rPr lang="ar-DZ" b="1" dirty="0" smtClean="0"/>
              <a:t>ل</a:t>
            </a:r>
            <a:r>
              <a:rPr lang="ar-SA" b="1" dirty="0" smtClean="0"/>
              <a:t>م</a:t>
            </a:r>
            <a:r>
              <a:rPr lang="ar-DZ" b="1" dirty="0" err="1" smtClean="0"/>
              <a:t>ؤسست</a:t>
            </a:r>
            <a:r>
              <a:rPr lang="ar-SA" b="1" dirty="0" smtClean="0"/>
              <a:t>ه</a:t>
            </a:r>
            <a:r>
              <a:rPr lang="ar-SA" b="1" dirty="0" smtClean="0"/>
              <a:t>، فأنواع التمويل التي تلقى قبولا أكثر من غيرها نظرا لانخفاض تكلفتها تنطوي في نفس الوقت على التزامات </a:t>
            </a:r>
            <a:r>
              <a:rPr lang="ar-SA" b="1" dirty="0" smtClean="0"/>
              <a:t>ثابتة</a:t>
            </a:r>
            <a:r>
              <a:rPr lang="ar-DZ" b="1" dirty="0" err="1" smtClean="0"/>
              <a:t>،</a:t>
            </a:r>
            <a:r>
              <a:rPr lang="ar-SA" b="1" dirty="0" smtClean="0"/>
              <a:t> </a:t>
            </a:r>
            <a:r>
              <a:rPr lang="ar-SA" b="1" dirty="0" smtClean="0"/>
              <a:t>ولذلك فعلى المدير المالي موازنة التكلفة المنخفضة مع خطر احتمال عدم المقدرة على دفع هذه الالتزامات والأعباء </a:t>
            </a:r>
            <a:r>
              <a:rPr lang="ar-SA" b="1" dirty="0" smtClean="0"/>
              <a:t>الثابتة</a:t>
            </a:r>
            <a:r>
              <a:rPr lang="ar-DZ" b="1" dirty="0" err="1" smtClean="0"/>
              <a:t>.</a:t>
            </a:r>
            <a:endParaRPr lang="ar-DZ" b="1" dirty="0" smtClean="0"/>
          </a:p>
          <a:p>
            <a:pPr algn="r" rtl="1">
              <a:buNone/>
            </a:pPr>
            <a:r>
              <a:rPr lang="ar-DZ" b="1" dirty="0" smtClean="0"/>
              <a:t>وتندرج </a:t>
            </a:r>
            <a:r>
              <a:rPr lang="ks-Arab" b="1" dirty="0" smtClean="0"/>
              <a:t>سياسة </a:t>
            </a:r>
            <a:r>
              <a:rPr lang="ar-DZ" b="1" dirty="0" smtClean="0"/>
              <a:t>(أو قرار</a:t>
            </a:r>
            <a:r>
              <a:rPr lang="ar-DZ" b="1" dirty="0" err="1" smtClean="0"/>
              <a:t>)</a:t>
            </a:r>
            <a:r>
              <a:rPr lang="ar-DZ" b="1" dirty="0" smtClean="0"/>
              <a:t> </a:t>
            </a:r>
            <a:r>
              <a:rPr lang="ks-Arab" b="1" dirty="0" smtClean="0"/>
              <a:t>توزيع الأرباح</a:t>
            </a:r>
            <a:r>
              <a:rPr lang="ar-DZ" b="1" dirty="0" smtClean="0"/>
              <a:t> ضمن قرارات التمويل، لأن</a:t>
            </a:r>
            <a:r>
              <a:rPr lang="ks-Arab" b="1" dirty="0" smtClean="0"/>
              <a:t> </a:t>
            </a:r>
            <a:r>
              <a:rPr lang="ks-Arab" b="1" dirty="0" smtClean="0"/>
              <a:t>الإختيار بين إحتجاز </a:t>
            </a:r>
            <a:r>
              <a:rPr lang="ks-Arab" b="1" dirty="0" smtClean="0"/>
              <a:t>الأرباح</a:t>
            </a:r>
            <a:r>
              <a:rPr lang="ar-DZ" b="1" dirty="0" smtClean="0"/>
              <a:t> ل</a:t>
            </a:r>
            <a:r>
              <a:rPr lang="ks-Arab" b="1" dirty="0" smtClean="0"/>
              <a:t>ٳعادة استثمار</a:t>
            </a:r>
            <a:r>
              <a:rPr lang="ar-DZ" b="1" dirty="0" smtClean="0"/>
              <a:t>ها  </a:t>
            </a:r>
            <a:r>
              <a:rPr lang="ks-Arab" b="1" dirty="0" smtClean="0"/>
              <a:t>وبين توزيع</a:t>
            </a:r>
            <a:r>
              <a:rPr lang="ar-DZ" b="1" dirty="0" smtClean="0"/>
              <a:t>ها</a:t>
            </a:r>
            <a:r>
              <a:rPr lang="ks-Arab" b="1" dirty="0" smtClean="0"/>
              <a:t> على المساهمين</a:t>
            </a:r>
            <a:r>
              <a:rPr lang="ar-DZ" b="1" dirty="0" smtClean="0"/>
              <a:t>، هي في الحقيقة </a:t>
            </a:r>
            <a:r>
              <a:rPr lang="ks-Arab" b="1" dirty="0" smtClean="0"/>
              <a:t>إختيار </a:t>
            </a:r>
            <a:r>
              <a:rPr lang="ks-Arab" b="1" dirty="0" smtClean="0"/>
              <a:t>بين التمويل </a:t>
            </a:r>
            <a:r>
              <a:rPr lang="ks-Arab" b="1" dirty="0" smtClean="0"/>
              <a:t>الذاتي</a:t>
            </a:r>
            <a:r>
              <a:rPr lang="ar-DZ" b="1" dirty="0" smtClean="0"/>
              <a:t> (الأرباح المحتجزة </a:t>
            </a:r>
            <a:r>
              <a:rPr lang="ar-DZ" b="1" dirty="0" err="1" smtClean="0"/>
              <a:t>والاهتلاك)</a:t>
            </a:r>
            <a:r>
              <a:rPr lang="ar-DZ" b="1" dirty="0" smtClean="0"/>
              <a:t> </a:t>
            </a:r>
            <a:r>
              <a:rPr lang="ks-Arab" b="1" dirty="0" smtClean="0"/>
              <a:t>والتمويل الخارجي) </a:t>
            </a:r>
            <a:r>
              <a:rPr lang="ks-Arab" b="1" dirty="0" smtClean="0"/>
              <a:t>الأموال المقدمة من طرف المساهمين أو </a:t>
            </a:r>
            <a:r>
              <a:rPr lang="ar-SA" b="1" dirty="0" smtClean="0"/>
              <a:t>ال</a:t>
            </a:r>
            <a:r>
              <a:rPr lang="ar-DZ" b="1" dirty="0" smtClean="0"/>
              <a:t>أموال الم</a:t>
            </a:r>
            <a:r>
              <a:rPr lang="ar-SA" b="1" dirty="0" err="1" smtClean="0"/>
              <a:t>قترض</a:t>
            </a:r>
            <a:r>
              <a:rPr lang="ar-DZ" b="1" dirty="0" smtClean="0"/>
              <a:t>ة</a:t>
            </a:r>
            <a:r>
              <a:rPr lang="ar-DZ" b="1" dirty="0" err="1" smtClean="0"/>
              <a:t>).</a:t>
            </a:r>
            <a:endParaRPr lang="fr-FR"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SA" sz="4000" b="1" dirty="0" smtClean="0">
                <a:solidFill>
                  <a:srgbClr val="0033CC"/>
                </a:solidFill>
              </a:rPr>
              <a:t>قرارات الاستثمار</a:t>
            </a:r>
            <a:endParaRPr lang="fr-FR" dirty="0"/>
          </a:p>
        </p:txBody>
      </p:sp>
      <p:sp>
        <p:nvSpPr>
          <p:cNvPr id="3" name="Espace réservé du contenu 2"/>
          <p:cNvSpPr>
            <a:spLocks noGrp="1"/>
          </p:cNvSpPr>
          <p:nvPr>
            <p:ph idx="1"/>
          </p:nvPr>
        </p:nvSpPr>
        <p:spPr>
          <a:xfrm>
            <a:off x="457200" y="1340768"/>
            <a:ext cx="8229600" cy="4525963"/>
          </a:xfrm>
        </p:spPr>
        <p:txBody>
          <a:bodyPr>
            <a:noAutofit/>
          </a:bodyPr>
          <a:lstStyle/>
          <a:p>
            <a:pPr algn="r" rtl="1">
              <a:buNone/>
            </a:pPr>
            <a:r>
              <a:rPr lang="ar-DZ" b="1" dirty="0" smtClean="0"/>
              <a:t>و</a:t>
            </a:r>
            <a:r>
              <a:rPr lang="ar-SA" b="1" dirty="0" smtClean="0"/>
              <a:t>تتعلق بتخصيص </a:t>
            </a:r>
            <a:r>
              <a:rPr lang="ar-SA" b="1" dirty="0" smtClean="0"/>
              <a:t>الأموال المتاحة </a:t>
            </a:r>
            <a:r>
              <a:rPr lang="ar-DZ" b="1" dirty="0" smtClean="0"/>
              <a:t>للمؤسسة </a:t>
            </a:r>
            <a:r>
              <a:rPr lang="ar-SA" b="1" dirty="0" smtClean="0"/>
              <a:t>في </a:t>
            </a:r>
            <a:r>
              <a:rPr lang="ar-SA" b="1" dirty="0" smtClean="0"/>
              <a:t>عملية شراء الأصول الثابتة </a:t>
            </a:r>
            <a:r>
              <a:rPr lang="ar-SA" b="1" dirty="0" smtClean="0"/>
              <a:t>الجديدة</a:t>
            </a:r>
            <a:r>
              <a:rPr lang="ar-DZ" b="1" dirty="0" smtClean="0"/>
              <a:t>، ونميز بين نوعين من </a:t>
            </a:r>
            <a:r>
              <a:rPr lang="ar-DZ" b="1" dirty="0" err="1" smtClean="0"/>
              <a:t>القرارات: </a:t>
            </a:r>
            <a:r>
              <a:rPr lang="ar-DZ" b="1" dirty="0" smtClean="0"/>
              <a:t>(أ</a:t>
            </a:r>
            <a:r>
              <a:rPr lang="ar-DZ" b="1" dirty="0" err="1" smtClean="0"/>
              <a:t>)</a:t>
            </a:r>
            <a:r>
              <a:rPr lang="ar-DZ" b="1" dirty="0" smtClean="0"/>
              <a:t> </a:t>
            </a:r>
            <a:r>
              <a:rPr lang="ar-SA" b="1" dirty="0" smtClean="0"/>
              <a:t>قرارات التوسع</a:t>
            </a:r>
            <a:r>
              <a:rPr lang="ar-DZ" b="1" dirty="0" smtClean="0"/>
              <a:t>، إما</a:t>
            </a:r>
            <a:r>
              <a:rPr lang="ar-SA" b="1" dirty="0" smtClean="0"/>
              <a:t> </a:t>
            </a:r>
            <a:r>
              <a:rPr lang="ar-SA" b="1" dirty="0" smtClean="0"/>
              <a:t>بإضافة آلات جديدة لخطوط الإنتاج القائمة</a:t>
            </a:r>
            <a:r>
              <a:rPr lang="ar-DZ" b="1" dirty="0" err="1" smtClean="0"/>
              <a:t>،</a:t>
            </a:r>
            <a:r>
              <a:rPr lang="ar-SA" b="1" dirty="0" smtClean="0"/>
              <a:t> </a:t>
            </a:r>
            <a:r>
              <a:rPr lang="ar-DZ" b="1" dirty="0" smtClean="0"/>
              <a:t>وإما </a:t>
            </a:r>
            <a:r>
              <a:rPr lang="ar-SA" b="1" dirty="0" smtClean="0"/>
              <a:t>بإضافة </a:t>
            </a:r>
            <a:r>
              <a:rPr lang="ar-SA" b="1" dirty="0" smtClean="0"/>
              <a:t>خطوط إنتاج </a:t>
            </a:r>
            <a:r>
              <a:rPr lang="ar-SA" b="1" dirty="0" smtClean="0"/>
              <a:t>جديدة</a:t>
            </a:r>
            <a:r>
              <a:rPr lang="ar-DZ" b="1" dirty="0" err="1" smtClean="0"/>
              <a:t>، </a:t>
            </a:r>
            <a:r>
              <a:rPr lang="ar-DZ" b="1" dirty="0" smtClean="0"/>
              <a:t>(ب</a:t>
            </a:r>
            <a:r>
              <a:rPr lang="ar-DZ" b="1" dirty="0" err="1" smtClean="0"/>
              <a:t>)</a:t>
            </a:r>
            <a:r>
              <a:rPr lang="ar-DZ" b="1" dirty="0" smtClean="0"/>
              <a:t> </a:t>
            </a:r>
            <a:r>
              <a:rPr lang="ar-SA" b="1" dirty="0" smtClean="0"/>
              <a:t>قرارات </a:t>
            </a:r>
            <a:r>
              <a:rPr lang="ar-SA" b="1" dirty="0" smtClean="0"/>
              <a:t>إحلال الأصول القديمة بأصول </a:t>
            </a:r>
            <a:r>
              <a:rPr lang="ar-SA" b="1" dirty="0" smtClean="0"/>
              <a:t>جديدة.</a:t>
            </a:r>
            <a:endParaRPr lang="ar-DZ" b="1" dirty="0" smtClean="0"/>
          </a:p>
          <a:p>
            <a:pPr algn="r" rtl="1">
              <a:buNone/>
            </a:pPr>
            <a:r>
              <a:rPr lang="ar-SA" b="1" dirty="0" smtClean="0"/>
              <a:t>يتوقف نجاح الم</a:t>
            </a:r>
            <a:r>
              <a:rPr lang="ar-DZ" b="1" dirty="0" err="1" smtClean="0"/>
              <a:t>ؤسسة</a:t>
            </a:r>
            <a:r>
              <a:rPr lang="ar-DZ" b="1" dirty="0" smtClean="0"/>
              <a:t> </a:t>
            </a:r>
            <a:r>
              <a:rPr lang="ar-SA" b="1" dirty="0" smtClean="0"/>
              <a:t>إلى </a:t>
            </a:r>
            <a:r>
              <a:rPr lang="ar-SA" b="1" dirty="0" smtClean="0"/>
              <a:t>حد كبير على مدى سلامة القرارات </a:t>
            </a:r>
            <a:r>
              <a:rPr lang="ar-SA" b="1" dirty="0" smtClean="0"/>
              <a:t>الاستثمارية و</a:t>
            </a:r>
            <a:r>
              <a:rPr lang="ar-DZ" b="1" dirty="0" smtClean="0"/>
              <a:t>ذلك لأن</a:t>
            </a:r>
            <a:r>
              <a:rPr lang="ar-SA" b="1" dirty="0" smtClean="0"/>
              <a:t> </a:t>
            </a:r>
            <a:r>
              <a:rPr lang="ar-SA" b="1" dirty="0" smtClean="0"/>
              <a:t>هذا </a:t>
            </a:r>
            <a:r>
              <a:rPr lang="ar-SA" b="1" dirty="0" smtClean="0"/>
              <a:t>ا</a:t>
            </a:r>
            <a:r>
              <a:rPr lang="ar-DZ" b="1" dirty="0" smtClean="0"/>
              <a:t>لنوع من</a:t>
            </a:r>
            <a:r>
              <a:rPr lang="ar-SA" b="1" dirty="0" smtClean="0"/>
              <a:t> </a:t>
            </a:r>
            <a:r>
              <a:rPr lang="ar-SA" b="1" dirty="0" smtClean="0"/>
              <a:t>القرارات </a:t>
            </a:r>
            <a:r>
              <a:rPr lang="ar-SA" b="1" dirty="0" smtClean="0"/>
              <a:t>تتميز </a:t>
            </a:r>
            <a:r>
              <a:rPr lang="ar-SA" b="1" dirty="0" smtClean="0"/>
              <a:t>عن القرارات التشغيلية بمجموعة من الخصائص التي تجعلها أكثر </a:t>
            </a:r>
            <a:r>
              <a:rPr lang="ar-SA" b="1" dirty="0" smtClean="0"/>
              <a:t>خطورة</a:t>
            </a:r>
            <a:r>
              <a:rPr lang="ar-DZ" b="1" dirty="0" err="1" smtClean="0"/>
              <a:t>.</a:t>
            </a:r>
            <a:r>
              <a:rPr lang="ar-DZ" b="1" dirty="0" smtClean="0"/>
              <a:t> </a:t>
            </a:r>
            <a:r>
              <a:rPr lang="ar-SA" b="1" dirty="0" smtClean="0"/>
              <a:t>فالقرارات الاستثمارية يترتب عليها مجموعة من الأعباء الثابتة ليس من السهل تعديلها أو الرجوع فيها، إذا ما تبين عدم سلامة هذه القرارات </a:t>
            </a:r>
            <a:r>
              <a:rPr lang="ar-DZ" b="1" dirty="0" smtClean="0"/>
              <a:t>فيما بعد.</a:t>
            </a:r>
            <a:r>
              <a:rPr lang="ar-SA" b="1" dirty="0" smtClean="0"/>
              <a:t> </a:t>
            </a:r>
            <a:endParaRPr lang="fr-FR"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850780"/>
            <a:ext cx="8229600" cy="4525963"/>
          </a:xfrm>
        </p:spPr>
        <p:txBody>
          <a:bodyPr>
            <a:noAutofit/>
          </a:bodyPr>
          <a:lstStyle/>
          <a:p>
            <a:pPr algn="r" rtl="1">
              <a:buNone/>
            </a:pPr>
            <a:r>
              <a:rPr lang="ar-DZ" b="1" dirty="0" smtClean="0"/>
              <a:t>كذلك </a:t>
            </a:r>
            <a:r>
              <a:rPr lang="ar-DZ" b="1" dirty="0" err="1" smtClean="0"/>
              <a:t>فإ</a:t>
            </a:r>
            <a:r>
              <a:rPr lang="ar-SA" b="1" dirty="0" smtClean="0"/>
              <a:t>ن </a:t>
            </a:r>
            <a:r>
              <a:rPr lang="ar-SA" b="1" dirty="0" smtClean="0"/>
              <a:t>التدفقات النقدية المرتبطة بهذه المشروعات الاستثمارية تتحقق على مدار فترة زمنية طويلة، مما يدعو إلى ضرورة أخذ مشكلة تغير القيمة الزمنية للنقود في </a:t>
            </a:r>
            <a:r>
              <a:rPr lang="ar-SA" b="1" dirty="0" err="1" smtClean="0"/>
              <a:t>الحسبان.</a:t>
            </a:r>
            <a:r>
              <a:rPr lang="ar-SA" b="1" dirty="0" smtClean="0"/>
              <a:t> كما أنّ القرارات الاستثمارية يترتب عليها إنفاق مبالغ ضخمة قد تستدعي قيام الم</a:t>
            </a:r>
            <a:r>
              <a:rPr lang="ar-DZ" b="1" dirty="0" err="1" smtClean="0"/>
              <a:t>ؤسسة</a:t>
            </a:r>
            <a:r>
              <a:rPr lang="ar-SA" b="1" dirty="0" smtClean="0"/>
              <a:t> باقتراض مبالغ </a:t>
            </a:r>
            <a:r>
              <a:rPr lang="ar-SA" b="1" dirty="0" smtClean="0"/>
              <a:t>ضخمة </a:t>
            </a:r>
            <a:r>
              <a:rPr lang="ar-SA" b="1" dirty="0" smtClean="0"/>
              <a:t>أو زيادة رأسماله</a:t>
            </a:r>
            <a:r>
              <a:rPr lang="ar-DZ" b="1" dirty="0" smtClean="0"/>
              <a:t>ا</a:t>
            </a:r>
            <a:r>
              <a:rPr lang="ar-SA" b="1" dirty="0" smtClean="0"/>
              <a:t>، مما يؤثر على هيكل</a:t>
            </a:r>
            <a:r>
              <a:rPr lang="ar-DZ" b="1" dirty="0" smtClean="0"/>
              <a:t>ها</a:t>
            </a:r>
            <a:r>
              <a:rPr lang="ar-SA" b="1" dirty="0" smtClean="0"/>
              <a:t> المالي</a:t>
            </a:r>
            <a:r>
              <a:rPr lang="ar-SA" b="1" dirty="0" smtClean="0"/>
              <a:t>.</a:t>
            </a:r>
            <a:endParaRPr lang="ar-DZ" b="1" dirty="0" smtClean="0"/>
          </a:p>
          <a:p>
            <a:pPr algn="r" rtl="1">
              <a:buNone/>
            </a:pPr>
            <a:r>
              <a:rPr lang="ar-SA" b="1" dirty="0" smtClean="0"/>
              <a:t>علاوة على ما تقدم من قرارات تتعامل مع الأصول </a:t>
            </a:r>
            <a:r>
              <a:rPr lang="ar-SA" b="1" dirty="0" smtClean="0"/>
              <a:t>الثابتة</a:t>
            </a:r>
            <a:r>
              <a:rPr lang="ar-DZ" b="1" dirty="0" smtClean="0"/>
              <a:t> (أو ما </a:t>
            </a:r>
            <a:r>
              <a:rPr lang="ar-SA" b="1" dirty="0" smtClean="0"/>
              <a:t>يطلق علية</a:t>
            </a:r>
            <a:r>
              <a:rPr lang="ar-DZ" b="1" dirty="0" smtClean="0"/>
              <a:t> بقرار</a:t>
            </a:r>
            <a:r>
              <a:rPr lang="ar-SA" b="1" dirty="0" smtClean="0"/>
              <a:t>ات</a:t>
            </a:r>
            <a:r>
              <a:rPr lang="ar-DZ" b="1" dirty="0" smtClean="0"/>
              <a:t> الموازنة الرأسمالية </a:t>
            </a:r>
            <a:r>
              <a:rPr lang="fr-FR" sz="3000" b="1" dirty="0" smtClean="0"/>
              <a:t>Capital </a:t>
            </a:r>
            <a:r>
              <a:rPr lang="fr-FR" sz="3000" b="1" dirty="0" err="1" smtClean="0"/>
              <a:t>budgeting</a:t>
            </a:r>
            <a:r>
              <a:rPr lang="fr-FR" sz="3000" b="1" dirty="0" smtClean="0"/>
              <a:t> </a:t>
            </a:r>
            <a:r>
              <a:rPr lang="fr-FR" sz="3000" b="1" dirty="0" err="1" smtClean="0"/>
              <a:t>decisions</a:t>
            </a:r>
            <a:r>
              <a:rPr lang="ar-DZ" b="1" dirty="0" err="1" smtClean="0"/>
              <a:t>)،</a:t>
            </a:r>
            <a:r>
              <a:rPr lang="ar-SA" b="1" dirty="0" smtClean="0"/>
              <a:t> </a:t>
            </a:r>
            <a:r>
              <a:rPr lang="ar-SA" b="1" dirty="0" smtClean="0"/>
              <a:t>تندرج تحت قرارات الاستثمار </a:t>
            </a:r>
            <a:r>
              <a:rPr lang="ar-DZ" b="1" dirty="0" smtClean="0"/>
              <a:t>ك</a:t>
            </a:r>
            <a:r>
              <a:rPr lang="ar-SA" b="1" dirty="0" smtClean="0"/>
              <a:t>ذلك القرارات التي تتعامل مع الأصول المتداولة </a:t>
            </a:r>
            <a:r>
              <a:rPr lang="ar-SA" b="1" dirty="0" smtClean="0"/>
              <a:t>وهو </a:t>
            </a:r>
            <a:r>
              <a:rPr lang="ar-SA" b="1" dirty="0" smtClean="0"/>
              <a:t>ما يطلق </a:t>
            </a:r>
            <a:r>
              <a:rPr lang="ar-SA" b="1" dirty="0" smtClean="0"/>
              <a:t>علية</a:t>
            </a:r>
            <a:r>
              <a:rPr lang="ar-SA" b="1" dirty="0" smtClean="0"/>
              <a:t> قرارات</a:t>
            </a:r>
            <a:r>
              <a:rPr lang="ar-SA" b="1" dirty="0" smtClean="0"/>
              <a:t> </a:t>
            </a:r>
            <a:r>
              <a:rPr lang="ar-SA" b="1" dirty="0" smtClean="0"/>
              <a:t>إدارة رأس المال </a:t>
            </a:r>
            <a:r>
              <a:rPr lang="ar-SA" b="1" dirty="0" smtClean="0"/>
              <a:t>العامل</a:t>
            </a:r>
            <a:r>
              <a:rPr lang="fr-FR" sz="3000" b="1" dirty="0" err="1" smtClean="0"/>
              <a:t>Working</a:t>
            </a:r>
            <a:r>
              <a:rPr lang="fr-FR" sz="3000" b="1" dirty="0" smtClean="0"/>
              <a:t> capital management </a:t>
            </a:r>
            <a:r>
              <a:rPr lang="fr-FR" sz="3000" b="1" dirty="0" err="1" smtClean="0"/>
              <a:t>decisions</a:t>
            </a:r>
            <a:r>
              <a:rPr lang="ar-DZ" b="1" dirty="0" err="1" smtClean="0"/>
              <a:t>)</a:t>
            </a:r>
            <a:r>
              <a:rPr lang="ar-DZ" b="1" dirty="0" err="1" smtClean="0"/>
              <a:t>.</a:t>
            </a:r>
            <a:endParaRPr lang="ar-DZ" b="1"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107504" y="134493"/>
            <a:ext cx="8964488" cy="6534867"/>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sz="4000" b="1" dirty="0" smtClean="0">
                <a:solidFill>
                  <a:srgbClr val="0033CC"/>
                </a:solidFill>
              </a:rPr>
              <a:t>الرقابة المالي</a:t>
            </a:r>
            <a:r>
              <a:rPr lang="ar-SA" sz="4000" b="1" dirty="0" smtClean="0">
                <a:solidFill>
                  <a:srgbClr val="0033CC"/>
                </a:solidFill>
              </a:rPr>
              <a:t>ة</a:t>
            </a:r>
            <a:endParaRPr lang="fr-FR" dirty="0"/>
          </a:p>
        </p:txBody>
      </p:sp>
      <p:sp>
        <p:nvSpPr>
          <p:cNvPr id="3" name="Espace réservé du contenu 2"/>
          <p:cNvSpPr>
            <a:spLocks noGrp="1"/>
          </p:cNvSpPr>
          <p:nvPr>
            <p:ph idx="1"/>
          </p:nvPr>
        </p:nvSpPr>
        <p:spPr/>
        <p:txBody>
          <a:bodyPr/>
          <a:lstStyle/>
          <a:p>
            <a:pPr algn="r" rtl="1">
              <a:buNone/>
            </a:pPr>
            <a:r>
              <a:rPr lang="ar-SA" b="1" dirty="0" smtClean="0"/>
              <a:t>تعتبر من </a:t>
            </a:r>
            <a:r>
              <a:rPr lang="ar-SA" b="1" dirty="0" smtClean="0"/>
              <a:t>الوظائف الرئيسية للمدير المالي ويقصد </a:t>
            </a:r>
            <a:r>
              <a:rPr lang="ar-SA" b="1" dirty="0" err="1" smtClean="0"/>
              <a:t>بها</a:t>
            </a:r>
            <a:r>
              <a:rPr lang="ar-SA" b="1" dirty="0" smtClean="0"/>
              <a:t> تقييم القرارات التي اتخذت بشأن التخطيط بعد تحديد نوعية المعايير التي يمكن استخدامها </a:t>
            </a:r>
            <a:r>
              <a:rPr lang="ar-SA" b="1" dirty="0" smtClean="0"/>
              <a:t>للمقارنة</a:t>
            </a:r>
            <a:r>
              <a:rPr lang="ar-DZ" b="1" dirty="0" err="1" smtClean="0"/>
              <a:t>،</a:t>
            </a:r>
            <a:r>
              <a:rPr lang="ar-SA" b="1" dirty="0" smtClean="0"/>
              <a:t> </a:t>
            </a:r>
            <a:r>
              <a:rPr lang="ar-SA" b="1" dirty="0" smtClean="0"/>
              <a:t>لذلك </a:t>
            </a:r>
            <a:r>
              <a:rPr lang="ar-SA" b="1" dirty="0" smtClean="0"/>
              <a:t>تعتبر </a:t>
            </a:r>
            <a:r>
              <a:rPr lang="ar-SA" b="1" dirty="0" smtClean="0"/>
              <a:t>الرقابة المالية </a:t>
            </a:r>
            <a:r>
              <a:rPr lang="ar-SA" b="1" dirty="0" smtClean="0"/>
              <a:t>جزءا </a:t>
            </a:r>
            <a:r>
              <a:rPr lang="ar-SA" b="1" dirty="0" smtClean="0"/>
              <a:t>مكملا للتخطيط المالي</a:t>
            </a:r>
            <a:r>
              <a:rPr lang="ar-DZ" b="1" dirty="0" err="1" smtClean="0"/>
              <a:t>.</a:t>
            </a:r>
            <a:endParaRPr lang="fr-FR" b="1" dirty="0" smtClean="0"/>
          </a:p>
          <a:p>
            <a:pPr algn="r" rtl="1">
              <a:buNone/>
            </a:pPr>
            <a:r>
              <a:rPr lang="ar-DZ" b="1" dirty="0" smtClean="0"/>
              <a:t>وال</a:t>
            </a:r>
            <a:r>
              <a:rPr lang="ar-SA" b="1" dirty="0" smtClean="0"/>
              <a:t>هدف </a:t>
            </a:r>
            <a:r>
              <a:rPr lang="ar-DZ" b="1" dirty="0" smtClean="0"/>
              <a:t>من </a:t>
            </a:r>
            <a:r>
              <a:rPr lang="ar-SA" b="1" dirty="0" smtClean="0"/>
              <a:t>الرقابة </a:t>
            </a:r>
            <a:r>
              <a:rPr lang="ar-SA" b="1" dirty="0" smtClean="0"/>
              <a:t>المالية هو تقييم </a:t>
            </a:r>
            <a:r>
              <a:rPr lang="ar-SA" b="1" dirty="0" smtClean="0"/>
              <a:t>كفاءة</a:t>
            </a:r>
            <a:r>
              <a:rPr lang="ar-DZ" b="1" dirty="0" smtClean="0"/>
              <a:t> السياسات المالية ومدى </a:t>
            </a:r>
            <a:r>
              <a:rPr lang="ar-DZ" b="1" dirty="0" err="1" smtClean="0"/>
              <a:t>ملاءمتها</a:t>
            </a:r>
            <a:r>
              <a:rPr lang="ar-DZ" b="1" dirty="0" smtClean="0"/>
              <a:t> لتحقيق الأهداف ودقة </a:t>
            </a:r>
            <a:r>
              <a:rPr lang="ar-DZ" b="1" dirty="0" err="1" smtClean="0"/>
              <a:t>تنفيدها</a:t>
            </a:r>
            <a:r>
              <a:rPr lang="ar-DZ" b="1" dirty="0" smtClean="0"/>
              <a:t> وكذلك المبادرة إلى اتخاذ الاجراءات التصحيحية في الوقت المناسب.</a:t>
            </a:r>
          </a:p>
          <a:p>
            <a:pPr algn="r" rtl="1">
              <a:buNone/>
            </a:pPr>
            <a:endParaRPr lang="fr-FR"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SA" b="1" dirty="0" smtClean="0"/>
              <a:t>على المدير المالي أن يقوم بتصميم نظام </a:t>
            </a:r>
            <a:r>
              <a:rPr lang="ar-SA" b="1" dirty="0" smtClean="0"/>
              <a:t>ل</a:t>
            </a:r>
            <a:r>
              <a:rPr lang="ar-DZ" b="1" dirty="0" smtClean="0"/>
              <a:t>لرقابة</a:t>
            </a:r>
            <a:r>
              <a:rPr lang="ar-SA" b="1" dirty="0" smtClean="0"/>
              <a:t> </a:t>
            </a:r>
            <a:r>
              <a:rPr lang="ar-SA" b="1" dirty="0" smtClean="0"/>
              <a:t>يمكنه من مراجعة العمليات الفعلية مع الخطط التي سبق له </a:t>
            </a:r>
            <a:r>
              <a:rPr lang="ar-SA" b="1" dirty="0" smtClean="0"/>
              <a:t>رسمها</a:t>
            </a:r>
            <a:r>
              <a:rPr lang="ar-DZ" b="1" dirty="0" err="1" smtClean="0"/>
              <a:t>،</a:t>
            </a:r>
            <a:r>
              <a:rPr lang="ar-SA" b="1" dirty="0" smtClean="0"/>
              <a:t> وبالتالي </a:t>
            </a:r>
            <a:r>
              <a:rPr lang="ar-SA" b="1" dirty="0" smtClean="0"/>
              <a:t>بواسطة تقارير الأداء يمكن اكتشاف </a:t>
            </a:r>
            <a:r>
              <a:rPr lang="ar-SA" b="1" dirty="0" err="1" smtClean="0"/>
              <a:t>الإنحرافات</a:t>
            </a:r>
            <a:r>
              <a:rPr lang="ar-SA" b="1" dirty="0" smtClean="0"/>
              <a:t> غير </a:t>
            </a:r>
            <a:r>
              <a:rPr lang="ar-SA" b="1" dirty="0" smtClean="0"/>
              <a:t>العادية</a:t>
            </a:r>
            <a:r>
              <a:rPr lang="ar-DZ" b="1" dirty="0" err="1" smtClean="0"/>
              <a:t>،</a:t>
            </a:r>
            <a:r>
              <a:rPr lang="ar-SA" b="1" dirty="0" smtClean="0"/>
              <a:t> ويستلزم </a:t>
            </a:r>
            <a:r>
              <a:rPr lang="ar-SA" b="1" dirty="0" smtClean="0"/>
              <a:t>هذا </a:t>
            </a:r>
            <a:r>
              <a:rPr lang="ar-SA" b="1" dirty="0" err="1" smtClean="0"/>
              <a:t>الإكتشاف</a:t>
            </a:r>
            <a:r>
              <a:rPr lang="ar-SA" b="1" dirty="0" smtClean="0"/>
              <a:t> البحث عن أسباب حدوث هذه </a:t>
            </a:r>
            <a:r>
              <a:rPr lang="ar-SA" b="1" dirty="0" err="1" smtClean="0"/>
              <a:t>الإنحرافات</a:t>
            </a:r>
            <a:r>
              <a:rPr lang="ar-SA" b="1" dirty="0" smtClean="0"/>
              <a:t> ثم تعديل العمليات أو تعديل الخطة نفسها </a:t>
            </a:r>
            <a:r>
              <a:rPr lang="ar-SA" b="1" dirty="0" smtClean="0"/>
              <a:t>وذلك </a:t>
            </a:r>
            <a:r>
              <a:rPr lang="ar-SA" b="1" dirty="0" smtClean="0"/>
              <a:t>حسبما يظهر من البحث </a:t>
            </a:r>
            <a:r>
              <a:rPr lang="ar-SA" b="1" dirty="0" smtClean="0"/>
              <a:t>والتحليل</a:t>
            </a:r>
            <a:r>
              <a:rPr lang="ar-DZ" b="1" dirty="0" err="1" smtClean="0"/>
              <a:t>.</a:t>
            </a:r>
            <a:r>
              <a:rPr lang="ar-SA" b="1" dirty="0" smtClean="0"/>
              <a:t> ورغم </a:t>
            </a:r>
            <a:r>
              <a:rPr lang="ar-SA" b="1" dirty="0" smtClean="0"/>
              <a:t>أن الرقابة المالية تكون من المسؤوليات المباشرة للمراقب المالي إلا أنها عادة تكون تحت الإشراف العام للمدير </a:t>
            </a:r>
            <a:r>
              <a:rPr lang="ar-SA" b="1" dirty="0" smtClean="0"/>
              <a:t>المالي</a:t>
            </a:r>
            <a:r>
              <a:rPr lang="ar-DZ" b="1" dirty="0" err="1" smtClean="0"/>
              <a:t>.</a:t>
            </a:r>
            <a:endParaRPr lang="fr-FR"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b="1" dirty="0" smtClean="0">
                <a:solidFill>
                  <a:srgbClr val="0033CC"/>
                </a:solidFill>
              </a:rPr>
              <a:t>مراحل تطور الادارة </a:t>
            </a:r>
            <a:r>
              <a:rPr lang="ar-DZ" b="1" dirty="0" smtClean="0">
                <a:solidFill>
                  <a:srgbClr val="0033CC"/>
                </a:solidFill>
              </a:rPr>
              <a:t>المالية</a:t>
            </a:r>
            <a:endParaRPr lang="fr-FR" dirty="0">
              <a:solidFill>
                <a:srgbClr val="0033CC"/>
              </a:solidFill>
            </a:endParaRPr>
          </a:p>
        </p:txBody>
      </p:sp>
      <p:sp>
        <p:nvSpPr>
          <p:cNvPr id="3" name="Espace réservé du contenu 2"/>
          <p:cNvSpPr>
            <a:spLocks noGrp="1"/>
          </p:cNvSpPr>
          <p:nvPr>
            <p:ph idx="1"/>
          </p:nvPr>
        </p:nvSpPr>
        <p:spPr/>
        <p:txBody>
          <a:bodyPr/>
          <a:lstStyle/>
          <a:p>
            <a:pPr algn="r" rtl="1">
              <a:buNone/>
            </a:pPr>
            <a:r>
              <a:rPr lang="ar-DZ" b="1" dirty="0" smtClean="0"/>
              <a:t>في بداية القرن العشرين وحتى الخمسينيات من هذا القرن كانت الادارة المالية تمتاز بالبساطة والاهتمام بالنواحي الوصفية مثل الاحتفاظ بالدفاتر والسجلات وقبض الأموال </a:t>
            </a:r>
            <a:r>
              <a:rPr lang="ar-DZ" b="1" dirty="0" err="1" smtClean="0"/>
              <a:t>ودفعها.</a:t>
            </a:r>
            <a:r>
              <a:rPr lang="ar-DZ" b="1" dirty="0" smtClean="0"/>
              <a:t> ومنذ الخمسينات انتقلت وظيفة الإدارة المالية من الدور الاستشاري الذي كان مناطا </a:t>
            </a:r>
            <a:r>
              <a:rPr lang="ar-DZ" b="1" dirty="0" err="1" smtClean="0"/>
              <a:t>بها</a:t>
            </a:r>
            <a:r>
              <a:rPr lang="ar-DZ" b="1" dirty="0" smtClean="0"/>
              <a:t> في السابق إلى دور المشارك في اتخاذ القرارات داخل المؤسسة</a:t>
            </a:r>
            <a:r>
              <a:rPr lang="ar-DZ" b="1" dirty="0" smtClean="0"/>
              <a:t>.</a:t>
            </a:r>
            <a:endParaRPr lang="fr-FR" b="1"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3"/>
          <p:cNvSpPr>
            <a:spLocks noGrp="1"/>
          </p:cNvSpPr>
          <p:nvPr>
            <p:ph type="sldNum" sz="quarter" idx="12"/>
          </p:nvPr>
        </p:nvSpPr>
        <p:spPr>
          <a:xfrm>
            <a:off x="457200" y="6245225"/>
            <a:ext cx="2133600" cy="476250"/>
          </a:xfrm>
        </p:spPr>
        <p:txBody>
          <a:bodyPr/>
          <a:lstStyle/>
          <a:p>
            <a:pPr algn="l"/>
            <a:fld id="{B1097C55-FB65-4884-8522-02BFA71FC4FC}" type="slidenum">
              <a:rPr lang="en-US"/>
              <a:pPr algn="l"/>
              <a:t>19</a:t>
            </a:fld>
            <a:endParaRPr lang="en-US" dirty="0"/>
          </a:p>
        </p:txBody>
      </p:sp>
      <p:sp>
        <p:nvSpPr>
          <p:cNvPr id="3" name="Rectangle 4"/>
          <p:cNvSpPr>
            <a:spLocks noChangeArrowheads="1"/>
          </p:cNvSpPr>
          <p:nvPr/>
        </p:nvSpPr>
        <p:spPr bwMode="auto">
          <a:xfrm>
            <a:off x="457200" y="116632"/>
            <a:ext cx="8229600" cy="1143000"/>
          </a:xfrm>
          <a:prstGeom prst="rect">
            <a:avLst/>
          </a:prstGeom>
          <a:noFill/>
          <a:ln w="9525">
            <a:noFill/>
            <a:miter lim="800000"/>
            <a:headEnd/>
            <a:tailEnd/>
          </a:ln>
          <a:effectLst/>
        </p:spPr>
        <p:txBody>
          <a:bodyPr anchor="t"/>
          <a:lstStyle/>
          <a:p>
            <a:pPr algn="ctr"/>
            <a:r>
              <a:rPr lang="ar-DZ" sz="4000" b="1" dirty="0">
                <a:solidFill>
                  <a:srgbClr val="0033CC"/>
                </a:solidFill>
              </a:rPr>
              <a:t>مراحل تطور الادارة المالية</a:t>
            </a:r>
            <a:endParaRPr lang="fr-FR" sz="4000" b="1" dirty="0">
              <a:solidFill>
                <a:srgbClr val="0033CC"/>
              </a:solidFill>
            </a:endParaRPr>
          </a:p>
        </p:txBody>
      </p:sp>
      <p:sp>
        <p:nvSpPr>
          <p:cNvPr id="4" name="Line 5"/>
          <p:cNvSpPr>
            <a:spLocks noChangeShapeType="1"/>
          </p:cNvSpPr>
          <p:nvPr/>
        </p:nvSpPr>
        <p:spPr bwMode="auto">
          <a:xfrm flipH="1">
            <a:off x="323528" y="2040037"/>
            <a:ext cx="7416800" cy="0"/>
          </a:xfrm>
          <a:prstGeom prst="line">
            <a:avLst/>
          </a:prstGeom>
          <a:noFill/>
          <a:ln w="57150">
            <a:solidFill>
              <a:srgbClr val="000080"/>
            </a:solidFill>
            <a:round/>
            <a:headEnd/>
            <a:tailEnd type="triangle" w="med" len="med"/>
          </a:ln>
          <a:effectLst/>
          <a:scene3d>
            <a:camera prst="legacyObliqueTopRight"/>
            <a:lightRig rig="legacyFlat3" dir="b"/>
          </a:scene3d>
          <a:sp3d extrusionH="430200" prstMaterial="legacyWireframe">
            <a:bevelT w="13500" h="13500" prst="angle"/>
            <a:bevelB w="13500" h="13500" prst="angle"/>
            <a:extrusionClr>
              <a:srgbClr val="000080"/>
            </a:extrusionClr>
          </a:sp3d>
        </p:spPr>
        <p:txBody>
          <a:bodyPr>
            <a:flatTx/>
          </a:bodyPr>
          <a:lstStyle/>
          <a:p>
            <a:endParaRPr lang="fr-FR"/>
          </a:p>
        </p:txBody>
      </p:sp>
      <p:sp>
        <p:nvSpPr>
          <p:cNvPr id="5" name="Line 6"/>
          <p:cNvSpPr>
            <a:spLocks noChangeShapeType="1"/>
          </p:cNvSpPr>
          <p:nvPr/>
        </p:nvSpPr>
        <p:spPr bwMode="auto">
          <a:xfrm>
            <a:off x="7359328" y="1628875"/>
            <a:ext cx="0" cy="360362"/>
          </a:xfrm>
          <a:prstGeom prst="line">
            <a:avLst/>
          </a:prstGeom>
          <a:noFill/>
          <a:ln w="57150">
            <a:solidFill>
              <a:schemeClr val="tx1"/>
            </a:solidFill>
            <a:round/>
            <a:headEnd/>
            <a:tailEnd/>
          </a:ln>
          <a:effectLst/>
        </p:spPr>
        <p:txBody>
          <a:bodyPr/>
          <a:lstStyle/>
          <a:p>
            <a:endParaRPr lang="fr-FR"/>
          </a:p>
        </p:txBody>
      </p:sp>
      <p:sp>
        <p:nvSpPr>
          <p:cNvPr id="6" name="Line 7"/>
          <p:cNvSpPr>
            <a:spLocks noChangeShapeType="1"/>
          </p:cNvSpPr>
          <p:nvPr/>
        </p:nvSpPr>
        <p:spPr bwMode="auto">
          <a:xfrm>
            <a:off x="6587803" y="1628875"/>
            <a:ext cx="0" cy="360362"/>
          </a:xfrm>
          <a:prstGeom prst="line">
            <a:avLst/>
          </a:prstGeom>
          <a:noFill/>
          <a:ln w="57150">
            <a:solidFill>
              <a:schemeClr val="tx1"/>
            </a:solidFill>
            <a:round/>
            <a:headEnd/>
            <a:tailEnd/>
          </a:ln>
          <a:effectLst/>
        </p:spPr>
        <p:txBody>
          <a:bodyPr/>
          <a:lstStyle/>
          <a:p>
            <a:endParaRPr lang="fr-FR"/>
          </a:p>
        </p:txBody>
      </p:sp>
      <p:sp>
        <p:nvSpPr>
          <p:cNvPr id="7" name="Line 8"/>
          <p:cNvSpPr>
            <a:spLocks noChangeShapeType="1"/>
          </p:cNvSpPr>
          <p:nvPr/>
        </p:nvSpPr>
        <p:spPr bwMode="auto">
          <a:xfrm>
            <a:off x="5787703" y="1628875"/>
            <a:ext cx="0" cy="360362"/>
          </a:xfrm>
          <a:prstGeom prst="line">
            <a:avLst/>
          </a:prstGeom>
          <a:noFill/>
          <a:ln w="57150">
            <a:solidFill>
              <a:schemeClr val="tx1"/>
            </a:solidFill>
            <a:round/>
            <a:headEnd/>
            <a:tailEnd/>
          </a:ln>
          <a:effectLst/>
        </p:spPr>
        <p:txBody>
          <a:bodyPr/>
          <a:lstStyle/>
          <a:p>
            <a:endParaRPr lang="fr-FR"/>
          </a:p>
        </p:txBody>
      </p:sp>
      <p:sp>
        <p:nvSpPr>
          <p:cNvPr id="8" name="Line 9"/>
          <p:cNvSpPr>
            <a:spLocks noChangeShapeType="1"/>
          </p:cNvSpPr>
          <p:nvPr/>
        </p:nvSpPr>
        <p:spPr bwMode="auto">
          <a:xfrm>
            <a:off x="4978078" y="1628875"/>
            <a:ext cx="0" cy="360362"/>
          </a:xfrm>
          <a:prstGeom prst="line">
            <a:avLst/>
          </a:prstGeom>
          <a:noFill/>
          <a:ln w="57150">
            <a:solidFill>
              <a:schemeClr val="tx1"/>
            </a:solidFill>
            <a:round/>
            <a:headEnd/>
            <a:tailEnd/>
          </a:ln>
          <a:effectLst/>
        </p:spPr>
        <p:txBody>
          <a:bodyPr/>
          <a:lstStyle/>
          <a:p>
            <a:endParaRPr lang="fr-FR"/>
          </a:p>
        </p:txBody>
      </p:sp>
      <p:sp>
        <p:nvSpPr>
          <p:cNvPr id="9" name="Line 10"/>
          <p:cNvSpPr>
            <a:spLocks noChangeShapeType="1"/>
          </p:cNvSpPr>
          <p:nvPr/>
        </p:nvSpPr>
        <p:spPr bwMode="auto">
          <a:xfrm>
            <a:off x="4185916" y="1628875"/>
            <a:ext cx="0" cy="360362"/>
          </a:xfrm>
          <a:prstGeom prst="line">
            <a:avLst/>
          </a:prstGeom>
          <a:noFill/>
          <a:ln w="57150">
            <a:solidFill>
              <a:schemeClr val="tx1"/>
            </a:solidFill>
            <a:round/>
            <a:headEnd/>
            <a:tailEnd/>
          </a:ln>
          <a:effectLst/>
        </p:spPr>
        <p:txBody>
          <a:bodyPr/>
          <a:lstStyle/>
          <a:p>
            <a:endParaRPr lang="fr-FR"/>
          </a:p>
        </p:txBody>
      </p:sp>
      <p:sp>
        <p:nvSpPr>
          <p:cNvPr id="10" name="Line 11"/>
          <p:cNvSpPr>
            <a:spLocks noChangeShapeType="1"/>
          </p:cNvSpPr>
          <p:nvPr/>
        </p:nvSpPr>
        <p:spPr bwMode="auto">
          <a:xfrm>
            <a:off x="3373116" y="1628875"/>
            <a:ext cx="0" cy="360362"/>
          </a:xfrm>
          <a:prstGeom prst="line">
            <a:avLst/>
          </a:prstGeom>
          <a:noFill/>
          <a:ln w="57150">
            <a:solidFill>
              <a:schemeClr val="tx1"/>
            </a:solidFill>
            <a:round/>
            <a:headEnd/>
            <a:tailEnd/>
          </a:ln>
          <a:effectLst/>
        </p:spPr>
        <p:txBody>
          <a:bodyPr/>
          <a:lstStyle/>
          <a:p>
            <a:endParaRPr lang="fr-FR"/>
          </a:p>
        </p:txBody>
      </p:sp>
      <p:sp>
        <p:nvSpPr>
          <p:cNvPr id="11" name="Line 12"/>
          <p:cNvSpPr>
            <a:spLocks noChangeShapeType="1"/>
          </p:cNvSpPr>
          <p:nvPr/>
        </p:nvSpPr>
        <p:spPr bwMode="auto">
          <a:xfrm>
            <a:off x="2555553" y="1628875"/>
            <a:ext cx="0" cy="360362"/>
          </a:xfrm>
          <a:prstGeom prst="line">
            <a:avLst/>
          </a:prstGeom>
          <a:noFill/>
          <a:ln w="57150">
            <a:solidFill>
              <a:schemeClr val="tx1"/>
            </a:solidFill>
            <a:round/>
            <a:headEnd/>
            <a:tailEnd/>
          </a:ln>
          <a:effectLst/>
        </p:spPr>
        <p:txBody>
          <a:bodyPr/>
          <a:lstStyle/>
          <a:p>
            <a:endParaRPr lang="fr-FR"/>
          </a:p>
        </p:txBody>
      </p:sp>
      <p:sp>
        <p:nvSpPr>
          <p:cNvPr id="12" name="Line 13"/>
          <p:cNvSpPr>
            <a:spLocks noChangeShapeType="1"/>
          </p:cNvSpPr>
          <p:nvPr/>
        </p:nvSpPr>
        <p:spPr bwMode="auto">
          <a:xfrm>
            <a:off x="1763391" y="1628875"/>
            <a:ext cx="0" cy="360362"/>
          </a:xfrm>
          <a:prstGeom prst="line">
            <a:avLst/>
          </a:prstGeom>
          <a:noFill/>
          <a:ln w="57150">
            <a:solidFill>
              <a:schemeClr val="tx1"/>
            </a:solidFill>
            <a:round/>
            <a:headEnd/>
            <a:tailEnd/>
          </a:ln>
          <a:effectLst/>
        </p:spPr>
        <p:txBody>
          <a:bodyPr/>
          <a:lstStyle/>
          <a:p>
            <a:endParaRPr lang="fr-FR"/>
          </a:p>
        </p:txBody>
      </p:sp>
      <p:sp>
        <p:nvSpPr>
          <p:cNvPr id="13" name="Line 14"/>
          <p:cNvSpPr>
            <a:spLocks noChangeShapeType="1"/>
          </p:cNvSpPr>
          <p:nvPr/>
        </p:nvSpPr>
        <p:spPr bwMode="auto">
          <a:xfrm>
            <a:off x="971228" y="1628875"/>
            <a:ext cx="0" cy="360362"/>
          </a:xfrm>
          <a:prstGeom prst="line">
            <a:avLst/>
          </a:prstGeom>
          <a:noFill/>
          <a:ln w="57150">
            <a:solidFill>
              <a:schemeClr val="tx1"/>
            </a:solidFill>
            <a:round/>
            <a:headEnd/>
            <a:tailEnd/>
          </a:ln>
          <a:effectLst/>
        </p:spPr>
        <p:txBody>
          <a:bodyPr/>
          <a:lstStyle/>
          <a:p>
            <a:endParaRPr lang="fr-FR"/>
          </a:p>
        </p:txBody>
      </p:sp>
      <p:sp>
        <p:nvSpPr>
          <p:cNvPr id="14" name="Text Box 15"/>
          <p:cNvSpPr txBox="1">
            <a:spLocks noChangeArrowheads="1"/>
          </p:cNvSpPr>
          <p:nvPr/>
        </p:nvSpPr>
        <p:spPr bwMode="auto">
          <a:xfrm rot="16200000">
            <a:off x="6922766" y="1039912"/>
            <a:ext cx="863600" cy="457200"/>
          </a:xfrm>
          <a:prstGeom prst="rect">
            <a:avLst/>
          </a:prstGeom>
          <a:noFill/>
          <a:ln w="9525">
            <a:noFill/>
            <a:miter lim="800000"/>
            <a:headEnd/>
            <a:tailEnd/>
          </a:ln>
          <a:effectLst/>
        </p:spPr>
        <p:txBody>
          <a:bodyPr>
            <a:spAutoFit/>
          </a:bodyPr>
          <a:lstStyle/>
          <a:p>
            <a:pPr>
              <a:spcBef>
                <a:spcPct val="50000"/>
              </a:spcBef>
            </a:pPr>
            <a:r>
              <a:rPr lang="ar-DZ" sz="2400" b="1">
                <a:solidFill>
                  <a:srgbClr val="0000FF"/>
                </a:solidFill>
              </a:rPr>
              <a:t>1920</a:t>
            </a:r>
            <a:endParaRPr lang="fr-FR" sz="2400" b="1">
              <a:solidFill>
                <a:srgbClr val="0000FF"/>
              </a:solidFill>
            </a:endParaRPr>
          </a:p>
        </p:txBody>
      </p:sp>
      <p:sp>
        <p:nvSpPr>
          <p:cNvPr id="15" name="Text Box 16"/>
          <p:cNvSpPr txBox="1">
            <a:spLocks noChangeArrowheads="1"/>
          </p:cNvSpPr>
          <p:nvPr/>
        </p:nvSpPr>
        <p:spPr bwMode="auto">
          <a:xfrm rot="16200000">
            <a:off x="6143303" y="1057375"/>
            <a:ext cx="863600" cy="457200"/>
          </a:xfrm>
          <a:prstGeom prst="rect">
            <a:avLst/>
          </a:prstGeom>
          <a:noFill/>
          <a:ln w="9525">
            <a:noFill/>
            <a:miter lim="800000"/>
            <a:headEnd/>
            <a:tailEnd/>
          </a:ln>
          <a:effectLst/>
        </p:spPr>
        <p:txBody>
          <a:bodyPr>
            <a:spAutoFit/>
          </a:bodyPr>
          <a:lstStyle/>
          <a:p>
            <a:pPr>
              <a:spcBef>
                <a:spcPct val="50000"/>
              </a:spcBef>
            </a:pPr>
            <a:r>
              <a:rPr lang="ar-DZ" sz="2400" b="1">
                <a:solidFill>
                  <a:srgbClr val="0000FF"/>
                </a:solidFill>
              </a:rPr>
              <a:t>1930</a:t>
            </a:r>
            <a:endParaRPr lang="fr-FR" sz="2400" b="1">
              <a:solidFill>
                <a:srgbClr val="0000FF"/>
              </a:solidFill>
            </a:endParaRPr>
          </a:p>
        </p:txBody>
      </p:sp>
      <p:sp>
        <p:nvSpPr>
          <p:cNvPr id="16" name="Text Box 17"/>
          <p:cNvSpPr txBox="1">
            <a:spLocks noChangeArrowheads="1"/>
          </p:cNvSpPr>
          <p:nvPr/>
        </p:nvSpPr>
        <p:spPr bwMode="auto">
          <a:xfrm rot="16200000">
            <a:off x="5351141" y="1057375"/>
            <a:ext cx="863600" cy="457200"/>
          </a:xfrm>
          <a:prstGeom prst="rect">
            <a:avLst/>
          </a:prstGeom>
          <a:noFill/>
          <a:ln w="9525">
            <a:noFill/>
            <a:miter lim="800000"/>
            <a:headEnd/>
            <a:tailEnd/>
          </a:ln>
          <a:effectLst/>
        </p:spPr>
        <p:txBody>
          <a:bodyPr>
            <a:spAutoFit/>
          </a:bodyPr>
          <a:lstStyle/>
          <a:p>
            <a:pPr>
              <a:spcBef>
                <a:spcPct val="50000"/>
              </a:spcBef>
            </a:pPr>
            <a:r>
              <a:rPr lang="ar-DZ" sz="2400" b="1">
                <a:solidFill>
                  <a:srgbClr val="0000FF"/>
                </a:solidFill>
              </a:rPr>
              <a:t>1940</a:t>
            </a:r>
            <a:endParaRPr lang="fr-FR" sz="2400" b="1">
              <a:solidFill>
                <a:srgbClr val="0000FF"/>
              </a:solidFill>
            </a:endParaRPr>
          </a:p>
        </p:txBody>
      </p:sp>
      <p:sp>
        <p:nvSpPr>
          <p:cNvPr id="17" name="Text Box 18"/>
          <p:cNvSpPr txBox="1">
            <a:spLocks noChangeArrowheads="1"/>
          </p:cNvSpPr>
          <p:nvPr/>
        </p:nvSpPr>
        <p:spPr bwMode="auto">
          <a:xfrm rot="16200000">
            <a:off x="4584378" y="1057375"/>
            <a:ext cx="863600" cy="457200"/>
          </a:xfrm>
          <a:prstGeom prst="rect">
            <a:avLst/>
          </a:prstGeom>
          <a:noFill/>
          <a:ln w="9525">
            <a:noFill/>
            <a:miter lim="800000"/>
            <a:headEnd/>
            <a:tailEnd/>
          </a:ln>
          <a:effectLst/>
        </p:spPr>
        <p:txBody>
          <a:bodyPr>
            <a:spAutoFit/>
          </a:bodyPr>
          <a:lstStyle/>
          <a:p>
            <a:pPr>
              <a:spcBef>
                <a:spcPct val="50000"/>
              </a:spcBef>
            </a:pPr>
            <a:r>
              <a:rPr lang="ar-DZ" sz="2400" b="1">
                <a:solidFill>
                  <a:srgbClr val="0000FF"/>
                </a:solidFill>
              </a:rPr>
              <a:t>1950</a:t>
            </a:r>
            <a:endParaRPr lang="fr-FR" sz="2400" b="1">
              <a:solidFill>
                <a:srgbClr val="0000FF"/>
              </a:solidFill>
            </a:endParaRPr>
          </a:p>
        </p:txBody>
      </p:sp>
      <p:sp>
        <p:nvSpPr>
          <p:cNvPr id="18" name="Text Box 19"/>
          <p:cNvSpPr txBox="1">
            <a:spLocks noChangeArrowheads="1"/>
          </p:cNvSpPr>
          <p:nvPr/>
        </p:nvSpPr>
        <p:spPr bwMode="auto">
          <a:xfrm rot="16200000">
            <a:off x="3733478" y="1057375"/>
            <a:ext cx="863600" cy="457200"/>
          </a:xfrm>
          <a:prstGeom prst="rect">
            <a:avLst/>
          </a:prstGeom>
          <a:noFill/>
          <a:ln w="9525">
            <a:noFill/>
            <a:miter lim="800000"/>
            <a:headEnd/>
            <a:tailEnd/>
          </a:ln>
          <a:effectLst/>
        </p:spPr>
        <p:txBody>
          <a:bodyPr>
            <a:spAutoFit/>
          </a:bodyPr>
          <a:lstStyle/>
          <a:p>
            <a:pPr>
              <a:spcBef>
                <a:spcPct val="50000"/>
              </a:spcBef>
            </a:pPr>
            <a:r>
              <a:rPr lang="ar-DZ" sz="2400" b="1">
                <a:solidFill>
                  <a:srgbClr val="0000FF"/>
                </a:solidFill>
              </a:rPr>
              <a:t>1960</a:t>
            </a:r>
            <a:endParaRPr lang="fr-FR" sz="2400" b="1">
              <a:solidFill>
                <a:srgbClr val="0000FF"/>
              </a:solidFill>
            </a:endParaRPr>
          </a:p>
        </p:txBody>
      </p:sp>
      <p:sp>
        <p:nvSpPr>
          <p:cNvPr id="19" name="Text Box 20"/>
          <p:cNvSpPr txBox="1">
            <a:spLocks noChangeArrowheads="1"/>
          </p:cNvSpPr>
          <p:nvPr/>
        </p:nvSpPr>
        <p:spPr bwMode="auto">
          <a:xfrm rot="16200000">
            <a:off x="2928616" y="1057375"/>
            <a:ext cx="863600" cy="457200"/>
          </a:xfrm>
          <a:prstGeom prst="rect">
            <a:avLst/>
          </a:prstGeom>
          <a:noFill/>
          <a:ln w="9525">
            <a:noFill/>
            <a:miter lim="800000"/>
            <a:headEnd/>
            <a:tailEnd/>
          </a:ln>
          <a:effectLst/>
        </p:spPr>
        <p:txBody>
          <a:bodyPr>
            <a:spAutoFit/>
          </a:bodyPr>
          <a:lstStyle/>
          <a:p>
            <a:pPr>
              <a:spcBef>
                <a:spcPct val="50000"/>
              </a:spcBef>
            </a:pPr>
            <a:r>
              <a:rPr lang="ar-DZ" sz="2400" b="1">
                <a:solidFill>
                  <a:srgbClr val="0000FF"/>
                </a:solidFill>
              </a:rPr>
              <a:t>1970</a:t>
            </a:r>
            <a:endParaRPr lang="fr-FR" sz="2400" b="1">
              <a:solidFill>
                <a:srgbClr val="0000FF"/>
              </a:solidFill>
            </a:endParaRPr>
          </a:p>
        </p:txBody>
      </p:sp>
      <p:sp>
        <p:nvSpPr>
          <p:cNvPr id="20" name="Text Box 21"/>
          <p:cNvSpPr txBox="1">
            <a:spLocks noChangeArrowheads="1"/>
          </p:cNvSpPr>
          <p:nvPr/>
        </p:nvSpPr>
        <p:spPr bwMode="auto">
          <a:xfrm rot="16200000">
            <a:off x="2111053" y="1057375"/>
            <a:ext cx="863600" cy="457200"/>
          </a:xfrm>
          <a:prstGeom prst="rect">
            <a:avLst/>
          </a:prstGeom>
          <a:noFill/>
          <a:ln w="9525">
            <a:noFill/>
            <a:miter lim="800000"/>
            <a:headEnd/>
            <a:tailEnd/>
          </a:ln>
          <a:effectLst/>
        </p:spPr>
        <p:txBody>
          <a:bodyPr>
            <a:spAutoFit/>
          </a:bodyPr>
          <a:lstStyle/>
          <a:p>
            <a:pPr>
              <a:spcBef>
                <a:spcPct val="50000"/>
              </a:spcBef>
            </a:pPr>
            <a:r>
              <a:rPr lang="ar-DZ" sz="2400" b="1">
                <a:solidFill>
                  <a:srgbClr val="0000FF"/>
                </a:solidFill>
              </a:rPr>
              <a:t>1980</a:t>
            </a:r>
            <a:endParaRPr lang="fr-FR" sz="2400" b="1">
              <a:solidFill>
                <a:srgbClr val="0000FF"/>
              </a:solidFill>
            </a:endParaRPr>
          </a:p>
        </p:txBody>
      </p:sp>
      <p:sp>
        <p:nvSpPr>
          <p:cNvPr id="21" name="Text Box 22"/>
          <p:cNvSpPr txBox="1">
            <a:spLocks noChangeArrowheads="1"/>
          </p:cNvSpPr>
          <p:nvPr/>
        </p:nvSpPr>
        <p:spPr bwMode="auto">
          <a:xfrm rot="16200000">
            <a:off x="1318891" y="1057375"/>
            <a:ext cx="863600" cy="457200"/>
          </a:xfrm>
          <a:prstGeom prst="rect">
            <a:avLst/>
          </a:prstGeom>
          <a:noFill/>
          <a:ln w="9525">
            <a:noFill/>
            <a:miter lim="800000"/>
            <a:headEnd/>
            <a:tailEnd/>
          </a:ln>
          <a:effectLst/>
        </p:spPr>
        <p:txBody>
          <a:bodyPr>
            <a:spAutoFit/>
          </a:bodyPr>
          <a:lstStyle/>
          <a:p>
            <a:pPr>
              <a:spcBef>
                <a:spcPct val="50000"/>
              </a:spcBef>
            </a:pPr>
            <a:r>
              <a:rPr lang="ar-DZ" sz="2400" b="1">
                <a:solidFill>
                  <a:srgbClr val="0000FF"/>
                </a:solidFill>
              </a:rPr>
              <a:t>1990</a:t>
            </a:r>
            <a:endParaRPr lang="fr-FR" sz="2400" b="1">
              <a:solidFill>
                <a:srgbClr val="0000FF"/>
              </a:solidFill>
            </a:endParaRPr>
          </a:p>
        </p:txBody>
      </p:sp>
      <p:sp>
        <p:nvSpPr>
          <p:cNvPr id="22" name="Text Box 23"/>
          <p:cNvSpPr txBox="1">
            <a:spLocks noChangeArrowheads="1"/>
          </p:cNvSpPr>
          <p:nvPr/>
        </p:nvSpPr>
        <p:spPr bwMode="auto">
          <a:xfrm rot="16200000">
            <a:off x="526728" y="1057375"/>
            <a:ext cx="863600" cy="457200"/>
          </a:xfrm>
          <a:prstGeom prst="rect">
            <a:avLst/>
          </a:prstGeom>
          <a:noFill/>
          <a:ln w="9525">
            <a:noFill/>
            <a:miter lim="800000"/>
            <a:headEnd/>
            <a:tailEnd/>
          </a:ln>
          <a:effectLst/>
        </p:spPr>
        <p:txBody>
          <a:bodyPr>
            <a:spAutoFit/>
          </a:bodyPr>
          <a:lstStyle/>
          <a:p>
            <a:pPr>
              <a:spcBef>
                <a:spcPct val="50000"/>
              </a:spcBef>
            </a:pPr>
            <a:r>
              <a:rPr lang="ar-DZ" sz="2400" b="1">
                <a:solidFill>
                  <a:srgbClr val="0000FF"/>
                </a:solidFill>
              </a:rPr>
              <a:t>2000</a:t>
            </a:r>
            <a:endParaRPr lang="fr-FR" sz="2400" b="1">
              <a:solidFill>
                <a:srgbClr val="0000FF"/>
              </a:solidFill>
            </a:endParaRPr>
          </a:p>
        </p:txBody>
      </p:sp>
      <p:sp>
        <p:nvSpPr>
          <p:cNvPr id="23" name="Line 24"/>
          <p:cNvSpPr>
            <a:spLocks noChangeShapeType="1"/>
          </p:cNvSpPr>
          <p:nvPr/>
        </p:nvSpPr>
        <p:spPr bwMode="auto">
          <a:xfrm>
            <a:off x="4860032" y="1339950"/>
            <a:ext cx="0" cy="4249737"/>
          </a:xfrm>
          <a:prstGeom prst="line">
            <a:avLst/>
          </a:prstGeom>
          <a:noFill/>
          <a:ln w="28575">
            <a:solidFill>
              <a:schemeClr val="tx1"/>
            </a:solidFill>
            <a:prstDash val="lgDashDot"/>
            <a:round/>
            <a:headEnd/>
            <a:tailEnd/>
          </a:ln>
          <a:effectLst/>
        </p:spPr>
        <p:txBody>
          <a:bodyPr/>
          <a:lstStyle/>
          <a:p>
            <a:endParaRPr lang="fr-FR"/>
          </a:p>
        </p:txBody>
      </p:sp>
      <p:sp>
        <p:nvSpPr>
          <p:cNvPr id="24" name="Text Box 25"/>
          <p:cNvSpPr txBox="1">
            <a:spLocks noChangeArrowheads="1"/>
          </p:cNvSpPr>
          <p:nvPr/>
        </p:nvSpPr>
        <p:spPr bwMode="auto">
          <a:xfrm>
            <a:off x="5076378" y="2204765"/>
            <a:ext cx="3816102" cy="1569660"/>
          </a:xfrm>
          <a:prstGeom prst="rect">
            <a:avLst/>
          </a:prstGeom>
          <a:noFill/>
          <a:ln w="9525">
            <a:noFill/>
            <a:miter lim="800000"/>
            <a:headEnd/>
            <a:tailEnd/>
          </a:ln>
          <a:effectLst/>
        </p:spPr>
        <p:txBody>
          <a:bodyPr wrap="square">
            <a:spAutoFit/>
          </a:bodyPr>
          <a:lstStyle/>
          <a:p>
            <a:pPr algn="r" rtl="1">
              <a:spcBef>
                <a:spcPct val="50000"/>
              </a:spcBef>
            </a:pPr>
            <a:r>
              <a:rPr lang="ar-SA" sz="3200" b="1" dirty="0"/>
              <a:t>بداية كان </a:t>
            </a:r>
            <a:r>
              <a:rPr lang="ar-DZ" sz="3200" b="1" dirty="0"/>
              <a:t>الاهتمام بالجانب الأيسر من الميزانية: </a:t>
            </a:r>
            <a:r>
              <a:rPr lang="ar-DZ" sz="3200" b="1" dirty="0">
                <a:solidFill>
                  <a:srgbClr val="0000FF"/>
                </a:solidFill>
              </a:rPr>
              <a:t>الالتزامات ورأس المال</a:t>
            </a:r>
            <a:endParaRPr lang="fr-FR" sz="3200" b="1" dirty="0">
              <a:solidFill>
                <a:srgbClr val="0000FF"/>
              </a:solidFill>
            </a:endParaRPr>
          </a:p>
        </p:txBody>
      </p:sp>
      <p:sp>
        <p:nvSpPr>
          <p:cNvPr id="25" name="Text Box 26"/>
          <p:cNvSpPr txBox="1">
            <a:spLocks noChangeArrowheads="1"/>
          </p:cNvSpPr>
          <p:nvPr/>
        </p:nvSpPr>
        <p:spPr bwMode="auto">
          <a:xfrm>
            <a:off x="683568" y="2204765"/>
            <a:ext cx="3888432" cy="1569660"/>
          </a:xfrm>
          <a:prstGeom prst="rect">
            <a:avLst/>
          </a:prstGeom>
          <a:noFill/>
          <a:ln w="9525">
            <a:noFill/>
            <a:miter lim="800000"/>
            <a:headEnd/>
            <a:tailEnd/>
          </a:ln>
          <a:effectLst/>
        </p:spPr>
        <p:txBody>
          <a:bodyPr wrap="square">
            <a:spAutoFit/>
          </a:bodyPr>
          <a:lstStyle/>
          <a:p>
            <a:pPr algn="r" rtl="1">
              <a:spcBef>
                <a:spcPct val="50000"/>
              </a:spcBef>
            </a:pPr>
            <a:r>
              <a:rPr lang="ar-DZ" sz="3200" b="1" dirty="0"/>
              <a:t>أصبح هناك اهتمام بالجانب الأيمن من الميزانية: </a:t>
            </a:r>
            <a:r>
              <a:rPr lang="ar-DZ" sz="3200" b="1" dirty="0">
                <a:solidFill>
                  <a:srgbClr val="0000FF"/>
                </a:solidFill>
              </a:rPr>
              <a:t>ال</a:t>
            </a:r>
            <a:r>
              <a:rPr lang="ar-SA" sz="3200" b="1" dirty="0">
                <a:solidFill>
                  <a:srgbClr val="0000FF"/>
                </a:solidFill>
              </a:rPr>
              <a:t>أ</a:t>
            </a:r>
            <a:r>
              <a:rPr lang="ar-DZ" sz="3200" b="1" dirty="0" err="1">
                <a:solidFill>
                  <a:srgbClr val="0000FF"/>
                </a:solidFill>
              </a:rPr>
              <a:t>صول</a:t>
            </a:r>
            <a:endParaRPr lang="fr-FR" sz="3200" b="1" dirty="0">
              <a:solidFill>
                <a:srgbClr val="0000FF"/>
              </a:solidFill>
            </a:endParaRPr>
          </a:p>
        </p:txBody>
      </p:sp>
      <p:sp>
        <p:nvSpPr>
          <p:cNvPr id="26" name="Text Box 27"/>
          <p:cNvSpPr txBox="1">
            <a:spLocks noChangeArrowheads="1"/>
          </p:cNvSpPr>
          <p:nvPr/>
        </p:nvSpPr>
        <p:spPr bwMode="auto">
          <a:xfrm>
            <a:off x="4860354" y="3857353"/>
            <a:ext cx="4032126" cy="1569660"/>
          </a:xfrm>
          <a:prstGeom prst="rect">
            <a:avLst/>
          </a:prstGeom>
          <a:noFill/>
          <a:ln w="9525">
            <a:noFill/>
            <a:miter lim="800000"/>
            <a:headEnd/>
            <a:tailEnd/>
          </a:ln>
          <a:effectLst/>
        </p:spPr>
        <p:txBody>
          <a:bodyPr wrap="square">
            <a:spAutoFit/>
          </a:bodyPr>
          <a:lstStyle/>
          <a:p>
            <a:pPr algn="r" rtl="1">
              <a:spcBef>
                <a:spcPct val="30000"/>
              </a:spcBef>
            </a:pPr>
            <a:r>
              <a:rPr lang="ar-DZ" sz="3200" b="1" dirty="0"/>
              <a:t>وجهة نظر الأطراف </a:t>
            </a:r>
            <a:r>
              <a:rPr lang="ar-DZ" sz="3200" b="1" dirty="0" err="1"/>
              <a:t>الخارجية </a:t>
            </a:r>
            <a:r>
              <a:rPr lang="ar-DZ" sz="3200" b="1" dirty="0"/>
              <a:t>(منظور خارجي</a:t>
            </a:r>
            <a:r>
              <a:rPr lang="ar-DZ" sz="3200" b="1" dirty="0" smtClean="0"/>
              <a:t>):    </a:t>
            </a:r>
            <a:r>
              <a:rPr lang="ar-DZ" sz="3200" b="1" dirty="0" err="1" smtClean="0">
                <a:solidFill>
                  <a:srgbClr val="0000FF"/>
                </a:solidFill>
              </a:rPr>
              <a:t>مساهمين </a:t>
            </a:r>
            <a:r>
              <a:rPr lang="ar-DZ" sz="3200" b="1" dirty="0">
                <a:solidFill>
                  <a:srgbClr val="0000FF"/>
                </a:solidFill>
              </a:rPr>
              <a:t>+ مقرضين</a:t>
            </a:r>
            <a:endParaRPr lang="fr-FR" sz="3200" b="1" dirty="0">
              <a:solidFill>
                <a:srgbClr val="0000FF"/>
              </a:solidFill>
            </a:endParaRPr>
          </a:p>
        </p:txBody>
      </p:sp>
      <p:sp>
        <p:nvSpPr>
          <p:cNvPr id="27" name="Text Box 28"/>
          <p:cNvSpPr txBox="1">
            <a:spLocks noChangeArrowheads="1"/>
          </p:cNvSpPr>
          <p:nvPr/>
        </p:nvSpPr>
        <p:spPr bwMode="auto">
          <a:xfrm>
            <a:off x="0" y="3784328"/>
            <a:ext cx="4716016" cy="1569660"/>
          </a:xfrm>
          <a:prstGeom prst="rect">
            <a:avLst/>
          </a:prstGeom>
          <a:noFill/>
          <a:ln w="9525">
            <a:noFill/>
            <a:miter lim="800000"/>
            <a:headEnd/>
            <a:tailEnd/>
          </a:ln>
          <a:effectLst/>
        </p:spPr>
        <p:txBody>
          <a:bodyPr wrap="square">
            <a:spAutoFit/>
          </a:bodyPr>
          <a:lstStyle/>
          <a:p>
            <a:pPr algn="r" rtl="1">
              <a:spcBef>
                <a:spcPct val="30000"/>
              </a:spcBef>
            </a:pPr>
            <a:r>
              <a:rPr lang="ar-DZ" sz="3200" b="1" dirty="0"/>
              <a:t>وجهة نظر الأطراف </a:t>
            </a:r>
            <a:r>
              <a:rPr lang="ar-DZ" sz="3200" b="1" dirty="0" err="1"/>
              <a:t>الداخلية </a:t>
            </a:r>
            <a:r>
              <a:rPr lang="ar-DZ" sz="3200" b="1" dirty="0"/>
              <a:t>(منظور داخلي</a:t>
            </a:r>
            <a:r>
              <a:rPr lang="ar-DZ" sz="3200" b="1" dirty="0" smtClean="0"/>
              <a:t>): </a:t>
            </a:r>
            <a:r>
              <a:rPr lang="ar-DZ" sz="3200" b="1" dirty="0" smtClean="0">
                <a:solidFill>
                  <a:srgbClr val="0000FF"/>
                </a:solidFill>
              </a:rPr>
              <a:t>عملية </a:t>
            </a:r>
            <a:r>
              <a:rPr lang="ar-DZ" sz="3200" b="1" dirty="0">
                <a:solidFill>
                  <a:srgbClr val="0000FF"/>
                </a:solidFill>
              </a:rPr>
              <a:t>اتخاذ </a:t>
            </a:r>
            <a:r>
              <a:rPr lang="ar-DZ" sz="3200" b="1" dirty="0" smtClean="0">
                <a:solidFill>
                  <a:srgbClr val="0000FF"/>
                </a:solidFill>
              </a:rPr>
              <a:t>القرار </a:t>
            </a:r>
            <a:r>
              <a:rPr lang="fr-FR" sz="2800" b="1" dirty="0" err="1" smtClean="0">
                <a:solidFill>
                  <a:prstClr val="black"/>
                </a:solidFill>
              </a:rPr>
              <a:t>Decision</a:t>
            </a:r>
            <a:r>
              <a:rPr lang="fr-FR" sz="2800" b="1" dirty="0" smtClean="0">
                <a:solidFill>
                  <a:prstClr val="black"/>
                </a:solidFill>
              </a:rPr>
              <a:t> </a:t>
            </a:r>
            <a:r>
              <a:rPr lang="fr-FR" sz="2800" b="1" dirty="0" err="1" smtClean="0">
                <a:solidFill>
                  <a:prstClr val="black"/>
                </a:solidFill>
              </a:rPr>
              <a:t>making</a:t>
            </a:r>
            <a:r>
              <a:rPr lang="fr-FR" sz="2800" b="1" dirty="0" smtClean="0">
                <a:solidFill>
                  <a:prstClr val="black"/>
                </a:solidFill>
              </a:rPr>
              <a:t> </a:t>
            </a:r>
            <a:r>
              <a:rPr lang="fr-FR" sz="2800" b="1" dirty="0" err="1" smtClean="0">
                <a:solidFill>
                  <a:prstClr val="black"/>
                </a:solidFill>
              </a:rPr>
              <a:t>process</a:t>
            </a:r>
            <a:endParaRPr lang="fr-FR" sz="3000" b="1" dirty="0">
              <a:solidFill>
                <a:srgbClr val="0000FF"/>
              </a:solidFill>
            </a:endParaRPr>
          </a:p>
        </p:txBody>
      </p:sp>
      <p:sp>
        <p:nvSpPr>
          <p:cNvPr id="28" name="Rectangle 29"/>
          <p:cNvSpPr>
            <a:spLocks noChangeArrowheads="1"/>
          </p:cNvSpPr>
          <p:nvPr/>
        </p:nvSpPr>
        <p:spPr bwMode="auto">
          <a:xfrm>
            <a:off x="11113" y="5589240"/>
            <a:ext cx="9107487" cy="1080000"/>
          </a:xfrm>
          <a:prstGeom prst="rect">
            <a:avLst/>
          </a:prstGeom>
          <a:solidFill>
            <a:srgbClr val="FFFF00"/>
          </a:solidFill>
          <a:ln w="9525">
            <a:solidFill>
              <a:schemeClr val="tx1"/>
            </a:solidFill>
            <a:miter lim="800000"/>
            <a:headEnd/>
            <a:tailEnd/>
          </a:ln>
        </p:spPr>
        <p:txBody>
          <a:bodyPr wrap="none" anchor="ctr"/>
          <a:lstStyle/>
          <a:p>
            <a:pPr algn="ctr" rtl="1"/>
            <a:r>
              <a:rPr lang="ar-SA" sz="3200" b="1" dirty="0"/>
              <a:t>الاهتمام بجانبي الميزانية دون الاقتصار على جانب واحد منهما، </a:t>
            </a:r>
          </a:p>
          <a:p>
            <a:pPr algn="ctr"/>
            <a:r>
              <a:rPr lang="ar-SA" sz="3200" b="1" dirty="0"/>
              <a:t>الأمر الذي يعني الاهتمام بكل من تدبير الأموال وكيفية استخدامها </a:t>
            </a:r>
            <a:r>
              <a:rPr lang="ar-SA" sz="3200" b="1" dirty="0" smtClean="0"/>
              <a:t>معا.</a:t>
            </a:r>
            <a:r>
              <a:rPr lang="en-US" sz="1800" dirty="0" smtClean="0"/>
              <a:t> </a:t>
            </a:r>
            <a:endParaRPr 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strVal val="#ppt_w+.3"/>
                                          </p:val>
                                        </p:tav>
                                        <p:tav tm="100000">
                                          <p:val>
                                            <p:strVal val="#ppt_w"/>
                                          </p:val>
                                        </p:tav>
                                      </p:tavLst>
                                    </p:anim>
                                    <p:anim calcmode="lin" valueType="num">
                                      <p:cBhvr>
                                        <p:cTn id="8" dur="1000" fill="hold"/>
                                        <p:tgtEl>
                                          <p:spTgt spid="23"/>
                                        </p:tgtEl>
                                        <p:attrNameLst>
                                          <p:attrName>ppt_h</p:attrName>
                                        </p:attrNameLst>
                                      </p:cBhvr>
                                      <p:tavLst>
                                        <p:tav tm="0">
                                          <p:val>
                                            <p:strVal val="#ppt_h"/>
                                          </p:val>
                                        </p:tav>
                                        <p:tav tm="100000">
                                          <p:val>
                                            <p:strVal val="#ppt_h"/>
                                          </p:val>
                                        </p:tav>
                                      </p:tavLst>
                                    </p:anim>
                                    <p:animEffect transition="in" filter="fade">
                                      <p:cBhvr>
                                        <p:cTn id="9" dur="1000"/>
                                        <p:tgtEl>
                                          <p:spTgt spid="23"/>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iterate type="lt">
                                    <p:tmPct val="5000"/>
                                  </p:iterate>
                                  <p:childTnLst>
                                    <p:set>
                                      <p:cBhvr>
                                        <p:cTn id="13" dur="1" fill="hold">
                                          <p:stCondLst>
                                            <p:cond delay="0"/>
                                          </p:stCondLst>
                                        </p:cTn>
                                        <p:tgtEl>
                                          <p:spTgt spid="24"/>
                                        </p:tgtEl>
                                        <p:attrNameLst>
                                          <p:attrName>style.visibility</p:attrName>
                                        </p:attrNameLst>
                                      </p:cBhvr>
                                      <p:to>
                                        <p:strVal val="visible"/>
                                      </p:to>
                                    </p:set>
                                    <p:anim calcmode="lin" valueType="num">
                                      <p:cBhvr>
                                        <p:cTn id="14" dur="1000" fill="hold"/>
                                        <p:tgtEl>
                                          <p:spTgt spid="24"/>
                                        </p:tgtEl>
                                        <p:attrNameLst>
                                          <p:attrName>ppt_w</p:attrName>
                                        </p:attrNameLst>
                                      </p:cBhvr>
                                      <p:tavLst>
                                        <p:tav tm="0">
                                          <p:val>
                                            <p:fltVal val="0"/>
                                          </p:val>
                                        </p:tav>
                                        <p:tav tm="100000">
                                          <p:val>
                                            <p:strVal val="#ppt_w"/>
                                          </p:val>
                                        </p:tav>
                                      </p:tavLst>
                                    </p:anim>
                                    <p:anim calcmode="lin" valueType="num">
                                      <p:cBhvr>
                                        <p:cTn id="15" dur="1000" fill="hold"/>
                                        <p:tgtEl>
                                          <p:spTgt spid="24"/>
                                        </p:tgtEl>
                                        <p:attrNameLst>
                                          <p:attrName>ppt_h</p:attrName>
                                        </p:attrNameLst>
                                      </p:cBhvr>
                                      <p:tavLst>
                                        <p:tav tm="0">
                                          <p:val>
                                            <p:fltVal val="0"/>
                                          </p:val>
                                        </p:tav>
                                        <p:tav tm="100000">
                                          <p:val>
                                            <p:strVal val="#ppt_h"/>
                                          </p:val>
                                        </p:tav>
                                      </p:tavLst>
                                    </p:anim>
                                    <p:anim calcmode="lin" valueType="num">
                                      <p:cBhvr>
                                        <p:cTn id="16" dur="1000" fill="hold"/>
                                        <p:tgtEl>
                                          <p:spTgt spid="24"/>
                                        </p:tgtEl>
                                        <p:attrNameLst>
                                          <p:attrName>style.rotation</p:attrName>
                                        </p:attrNameLst>
                                      </p:cBhvr>
                                      <p:tavLst>
                                        <p:tav tm="0">
                                          <p:val>
                                            <p:fltVal val="90"/>
                                          </p:val>
                                        </p:tav>
                                        <p:tav tm="100000">
                                          <p:val>
                                            <p:fltVal val="0"/>
                                          </p:val>
                                        </p:tav>
                                      </p:tavLst>
                                    </p:anim>
                                    <p:animEffect transition="in" filter="fade">
                                      <p:cBhvr>
                                        <p:cTn id="17" dur="10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iterate type="lt">
                                    <p:tmPct val="5000"/>
                                  </p:iterate>
                                  <p:childTnLst>
                                    <p:set>
                                      <p:cBhvr>
                                        <p:cTn id="21" dur="1" fill="hold">
                                          <p:stCondLst>
                                            <p:cond delay="0"/>
                                          </p:stCondLst>
                                        </p:cTn>
                                        <p:tgtEl>
                                          <p:spTgt spid="25"/>
                                        </p:tgtEl>
                                        <p:attrNameLst>
                                          <p:attrName>style.visibility</p:attrName>
                                        </p:attrNameLst>
                                      </p:cBhvr>
                                      <p:to>
                                        <p:strVal val="visible"/>
                                      </p:to>
                                    </p:set>
                                    <p:anim calcmode="lin" valueType="num">
                                      <p:cBhvr>
                                        <p:cTn id="22" dur="1000" fill="hold"/>
                                        <p:tgtEl>
                                          <p:spTgt spid="25"/>
                                        </p:tgtEl>
                                        <p:attrNameLst>
                                          <p:attrName>ppt_w</p:attrName>
                                        </p:attrNameLst>
                                      </p:cBhvr>
                                      <p:tavLst>
                                        <p:tav tm="0">
                                          <p:val>
                                            <p:fltVal val="0"/>
                                          </p:val>
                                        </p:tav>
                                        <p:tav tm="100000">
                                          <p:val>
                                            <p:strVal val="#ppt_w"/>
                                          </p:val>
                                        </p:tav>
                                      </p:tavLst>
                                    </p:anim>
                                    <p:anim calcmode="lin" valueType="num">
                                      <p:cBhvr>
                                        <p:cTn id="23" dur="1000" fill="hold"/>
                                        <p:tgtEl>
                                          <p:spTgt spid="25"/>
                                        </p:tgtEl>
                                        <p:attrNameLst>
                                          <p:attrName>ppt_h</p:attrName>
                                        </p:attrNameLst>
                                      </p:cBhvr>
                                      <p:tavLst>
                                        <p:tav tm="0">
                                          <p:val>
                                            <p:fltVal val="0"/>
                                          </p:val>
                                        </p:tav>
                                        <p:tav tm="100000">
                                          <p:val>
                                            <p:strVal val="#ppt_h"/>
                                          </p:val>
                                        </p:tav>
                                      </p:tavLst>
                                    </p:anim>
                                    <p:anim calcmode="lin" valueType="num">
                                      <p:cBhvr>
                                        <p:cTn id="24" dur="1000" fill="hold"/>
                                        <p:tgtEl>
                                          <p:spTgt spid="25"/>
                                        </p:tgtEl>
                                        <p:attrNameLst>
                                          <p:attrName>style.rotation</p:attrName>
                                        </p:attrNameLst>
                                      </p:cBhvr>
                                      <p:tavLst>
                                        <p:tav tm="0">
                                          <p:val>
                                            <p:fltVal val="90"/>
                                          </p:val>
                                        </p:tav>
                                        <p:tav tm="100000">
                                          <p:val>
                                            <p:fltVal val="0"/>
                                          </p:val>
                                        </p:tav>
                                      </p:tavLst>
                                    </p:anim>
                                    <p:animEffect transition="in" filter="fade">
                                      <p:cBhvr>
                                        <p:cTn id="25" dur="1000"/>
                                        <p:tgtEl>
                                          <p:spTgt spid="25"/>
                                        </p:tgtEl>
                                      </p:cBhvr>
                                    </p:animEffect>
                                  </p:childTnLst>
                                </p:cTn>
                              </p:par>
                            </p:childTnLst>
                          </p:cTn>
                        </p:par>
                      </p:childTnLst>
                    </p:cTn>
                  </p:par>
                  <p:par>
                    <p:cTn id="26" fill="hold">
                      <p:stCondLst>
                        <p:cond delay="indefinite"/>
                      </p:stCondLst>
                      <p:childTnLst>
                        <p:par>
                          <p:cTn id="27" fill="hold">
                            <p:stCondLst>
                              <p:cond delay="0"/>
                            </p:stCondLst>
                            <p:childTnLst>
                              <p:par>
                                <p:cTn id="28" presetID="41" presetClass="entr" presetSubtype="0" fill="hold" grpId="0" nodeType="clickEffect">
                                  <p:stCondLst>
                                    <p:cond delay="0"/>
                                  </p:stCondLst>
                                  <p:iterate type="lt">
                                    <p:tmPct val="10000"/>
                                  </p:iterate>
                                  <p:childTnLst>
                                    <p:set>
                                      <p:cBhvr>
                                        <p:cTn id="29" dur="1" fill="hold">
                                          <p:stCondLst>
                                            <p:cond delay="0"/>
                                          </p:stCondLst>
                                        </p:cTn>
                                        <p:tgtEl>
                                          <p:spTgt spid="26"/>
                                        </p:tgtEl>
                                        <p:attrNameLst>
                                          <p:attrName>style.visibility</p:attrName>
                                        </p:attrNameLst>
                                      </p:cBhvr>
                                      <p:to>
                                        <p:strVal val="visible"/>
                                      </p:to>
                                    </p:set>
                                    <p:anim calcmode="lin" valueType="num">
                                      <p:cBhvr>
                                        <p:cTn id="30" dur="500" fill="hold"/>
                                        <p:tgtEl>
                                          <p:spTgt spid="26"/>
                                        </p:tgtEl>
                                        <p:attrNameLst>
                                          <p:attrName>ppt_x</p:attrName>
                                        </p:attrNameLst>
                                      </p:cBhvr>
                                      <p:tavLst>
                                        <p:tav tm="0">
                                          <p:val>
                                            <p:strVal val="#ppt_x"/>
                                          </p:val>
                                        </p:tav>
                                        <p:tav tm="50000">
                                          <p:val>
                                            <p:strVal val="#ppt_x+.1"/>
                                          </p:val>
                                        </p:tav>
                                        <p:tav tm="100000">
                                          <p:val>
                                            <p:strVal val="#ppt_x"/>
                                          </p:val>
                                        </p:tav>
                                      </p:tavLst>
                                    </p:anim>
                                    <p:anim calcmode="lin" valueType="num">
                                      <p:cBhvr>
                                        <p:cTn id="31" dur="500" fill="hold"/>
                                        <p:tgtEl>
                                          <p:spTgt spid="26"/>
                                        </p:tgtEl>
                                        <p:attrNameLst>
                                          <p:attrName>ppt_y</p:attrName>
                                        </p:attrNameLst>
                                      </p:cBhvr>
                                      <p:tavLst>
                                        <p:tav tm="0">
                                          <p:val>
                                            <p:strVal val="#ppt_y"/>
                                          </p:val>
                                        </p:tav>
                                        <p:tav tm="100000">
                                          <p:val>
                                            <p:strVal val="#ppt_y"/>
                                          </p:val>
                                        </p:tav>
                                      </p:tavLst>
                                    </p:anim>
                                    <p:anim calcmode="lin" valueType="num">
                                      <p:cBhvr>
                                        <p:cTn id="32" dur="500" fill="hold"/>
                                        <p:tgtEl>
                                          <p:spTgt spid="26"/>
                                        </p:tgtEl>
                                        <p:attrNameLst>
                                          <p:attrName>ppt_h</p:attrName>
                                        </p:attrNameLst>
                                      </p:cBhvr>
                                      <p:tavLst>
                                        <p:tav tm="0">
                                          <p:val>
                                            <p:strVal val="#ppt_h/10"/>
                                          </p:val>
                                        </p:tav>
                                        <p:tav tm="50000">
                                          <p:val>
                                            <p:strVal val="#ppt_h+.01"/>
                                          </p:val>
                                        </p:tav>
                                        <p:tav tm="100000">
                                          <p:val>
                                            <p:strVal val="#ppt_h"/>
                                          </p:val>
                                        </p:tav>
                                      </p:tavLst>
                                    </p:anim>
                                    <p:anim calcmode="lin" valueType="num">
                                      <p:cBhvr>
                                        <p:cTn id="33" dur="500" fill="hold"/>
                                        <p:tgtEl>
                                          <p:spTgt spid="26"/>
                                        </p:tgtEl>
                                        <p:attrNameLst>
                                          <p:attrName>ppt_w</p:attrName>
                                        </p:attrNameLst>
                                      </p:cBhvr>
                                      <p:tavLst>
                                        <p:tav tm="0">
                                          <p:val>
                                            <p:strVal val="#ppt_w/10"/>
                                          </p:val>
                                        </p:tav>
                                        <p:tav tm="50000">
                                          <p:val>
                                            <p:strVal val="#ppt_w+.01"/>
                                          </p:val>
                                        </p:tav>
                                        <p:tav tm="100000">
                                          <p:val>
                                            <p:strVal val="#ppt_w"/>
                                          </p:val>
                                        </p:tav>
                                      </p:tavLst>
                                    </p:anim>
                                    <p:animEffect transition="in" filter="fade">
                                      <p:cBhvr>
                                        <p:cTn id="34" dur="500" tmFilter="0,0; .5, 1; 1, 1"/>
                                        <p:tgtEl>
                                          <p:spTgt spid="26"/>
                                        </p:tgtEl>
                                      </p:cBhvr>
                                    </p:animEffect>
                                  </p:childTnLst>
                                </p:cTn>
                              </p:par>
                            </p:childTnLst>
                          </p:cTn>
                        </p:par>
                      </p:childTnLst>
                    </p:cTn>
                  </p:par>
                  <p:par>
                    <p:cTn id="35" fill="hold">
                      <p:stCondLst>
                        <p:cond delay="indefinite"/>
                      </p:stCondLst>
                      <p:childTnLst>
                        <p:par>
                          <p:cTn id="36" fill="hold">
                            <p:stCondLst>
                              <p:cond delay="0"/>
                            </p:stCondLst>
                            <p:childTnLst>
                              <p:par>
                                <p:cTn id="37" presetID="41" presetClass="entr" presetSubtype="0" fill="hold" grpId="0" nodeType="clickEffect">
                                  <p:stCondLst>
                                    <p:cond delay="0"/>
                                  </p:stCondLst>
                                  <p:iterate type="lt">
                                    <p:tmPct val="10000"/>
                                  </p:iterate>
                                  <p:childTnLst>
                                    <p:set>
                                      <p:cBhvr>
                                        <p:cTn id="38" dur="1" fill="hold">
                                          <p:stCondLst>
                                            <p:cond delay="0"/>
                                          </p:stCondLst>
                                        </p:cTn>
                                        <p:tgtEl>
                                          <p:spTgt spid="27"/>
                                        </p:tgtEl>
                                        <p:attrNameLst>
                                          <p:attrName>style.visibility</p:attrName>
                                        </p:attrNameLst>
                                      </p:cBhvr>
                                      <p:to>
                                        <p:strVal val="visible"/>
                                      </p:to>
                                    </p:set>
                                    <p:anim calcmode="lin" valueType="num">
                                      <p:cBhvr>
                                        <p:cTn id="39" dur="500" fill="hold"/>
                                        <p:tgtEl>
                                          <p:spTgt spid="27"/>
                                        </p:tgtEl>
                                        <p:attrNameLst>
                                          <p:attrName>ppt_x</p:attrName>
                                        </p:attrNameLst>
                                      </p:cBhvr>
                                      <p:tavLst>
                                        <p:tav tm="0">
                                          <p:val>
                                            <p:strVal val="#ppt_x"/>
                                          </p:val>
                                        </p:tav>
                                        <p:tav tm="50000">
                                          <p:val>
                                            <p:strVal val="#ppt_x+.1"/>
                                          </p:val>
                                        </p:tav>
                                        <p:tav tm="100000">
                                          <p:val>
                                            <p:strVal val="#ppt_x"/>
                                          </p:val>
                                        </p:tav>
                                      </p:tavLst>
                                    </p:anim>
                                    <p:anim calcmode="lin" valueType="num">
                                      <p:cBhvr>
                                        <p:cTn id="40" dur="500" fill="hold"/>
                                        <p:tgtEl>
                                          <p:spTgt spid="27"/>
                                        </p:tgtEl>
                                        <p:attrNameLst>
                                          <p:attrName>ppt_y</p:attrName>
                                        </p:attrNameLst>
                                      </p:cBhvr>
                                      <p:tavLst>
                                        <p:tav tm="0">
                                          <p:val>
                                            <p:strVal val="#ppt_y"/>
                                          </p:val>
                                        </p:tav>
                                        <p:tav tm="100000">
                                          <p:val>
                                            <p:strVal val="#ppt_y"/>
                                          </p:val>
                                        </p:tav>
                                      </p:tavLst>
                                    </p:anim>
                                    <p:anim calcmode="lin" valueType="num">
                                      <p:cBhvr>
                                        <p:cTn id="41" dur="500" fill="hold"/>
                                        <p:tgtEl>
                                          <p:spTgt spid="27"/>
                                        </p:tgtEl>
                                        <p:attrNameLst>
                                          <p:attrName>ppt_h</p:attrName>
                                        </p:attrNameLst>
                                      </p:cBhvr>
                                      <p:tavLst>
                                        <p:tav tm="0">
                                          <p:val>
                                            <p:strVal val="#ppt_h/10"/>
                                          </p:val>
                                        </p:tav>
                                        <p:tav tm="50000">
                                          <p:val>
                                            <p:strVal val="#ppt_h+.01"/>
                                          </p:val>
                                        </p:tav>
                                        <p:tav tm="100000">
                                          <p:val>
                                            <p:strVal val="#ppt_h"/>
                                          </p:val>
                                        </p:tav>
                                      </p:tavLst>
                                    </p:anim>
                                    <p:anim calcmode="lin" valueType="num">
                                      <p:cBhvr>
                                        <p:cTn id="42" dur="500" fill="hold"/>
                                        <p:tgtEl>
                                          <p:spTgt spid="27"/>
                                        </p:tgtEl>
                                        <p:attrNameLst>
                                          <p:attrName>ppt_w</p:attrName>
                                        </p:attrNameLst>
                                      </p:cBhvr>
                                      <p:tavLst>
                                        <p:tav tm="0">
                                          <p:val>
                                            <p:strVal val="#ppt_w/10"/>
                                          </p:val>
                                        </p:tav>
                                        <p:tav tm="50000">
                                          <p:val>
                                            <p:strVal val="#ppt_w+.01"/>
                                          </p:val>
                                        </p:tav>
                                        <p:tav tm="100000">
                                          <p:val>
                                            <p:strVal val="#ppt_w"/>
                                          </p:val>
                                        </p:tav>
                                      </p:tavLst>
                                    </p:anim>
                                    <p:animEffect transition="in" filter="fade">
                                      <p:cBhvr>
                                        <p:cTn id="43" dur="500" tmFilter="0,0; .5, 1; 1, 1"/>
                                        <p:tgtEl>
                                          <p:spTgt spid="27"/>
                                        </p:tgtEl>
                                      </p:cBhvr>
                                    </p:animEffect>
                                  </p:childTnLst>
                                </p:cTn>
                              </p:par>
                            </p:childTnLst>
                          </p:cTn>
                        </p:par>
                      </p:childTnLst>
                    </p:cTn>
                  </p:par>
                  <p:par>
                    <p:cTn id="44" fill="hold">
                      <p:stCondLst>
                        <p:cond delay="indefinite"/>
                      </p:stCondLst>
                      <p:childTnLst>
                        <p:par>
                          <p:cTn id="45" fill="hold">
                            <p:stCondLst>
                              <p:cond delay="0"/>
                            </p:stCondLst>
                            <p:childTnLst>
                              <p:par>
                                <p:cTn id="46" presetID="31" presetClass="entr" presetSubtype="0" fill="hold" grpId="0" nodeType="clickEffect">
                                  <p:stCondLst>
                                    <p:cond delay="0"/>
                                  </p:stCondLst>
                                  <p:iterate type="lt">
                                    <p:tmPct val="5000"/>
                                  </p:iterate>
                                  <p:childTnLst>
                                    <p:set>
                                      <p:cBhvr>
                                        <p:cTn id="47" dur="1" fill="hold">
                                          <p:stCondLst>
                                            <p:cond delay="0"/>
                                          </p:stCondLst>
                                        </p:cTn>
                                        <p:tgtEl>
                                          <p:spTgt spid="28"/>
                                        </p:tgtEl>
                                        <p:attrNameLst>
                                          <p:attrName>style.visibility</p:attrName>
                                        </p:attrNameLst>
                                      </p:cBhvr>
                                      <p:to>
                                        <p:strVal val="visible"/>
                                      </p:to>
                                    </p:set>
                                    <p:anim calcmode="lin" valueType="num">
                                      <p:cBhvr>
                                        <p:cTn id="48" dur="500" fill="hold"/>
                                        <p:tgtEl>
                                          <p:spTgt spid="28"/>
                                        </p:tgtEl>
                                        <p:attrNameLst>
                                          <p:attrName>ppt_w</p:attrName>
                                        </p:attrNameLst>
                                      </p:cBhvr>
                                      <p:tavLst>
                                        <p:tav tm="0">
                                          <p:val>
                                            <p:fltVal val="0"/>
                                          </p:val>
                                        </p:tav>
                                        <p:tav tm="100000">
                                          <p:val>
                                            <p:strVal val="#ppt_w"/>
                                          </p:val>
                                        </p:tav>
                                      </p:tavLst>
                                    </p:anim>
                                    <p:anim calcmode="lin" valueType="num">
                                      <p:cBhvr>
                                        <p:cTn id="49" dur="500" fill="hold"/>
                                        <p:tgtEl>
                                          <p:spTgt spid="28"/>
                                        </p:tgtEl>
                                        <p:attrNameLst>
                                          <p:attrName>ppt_h</p:attrName>
                                        </p:attrNameLst>
                                      </p:cBhvr>
                                      <p:tavLst>
                                        <p:tav tm="0">
                                          <p:val>
                                            <p:fltVal val="0"/>
                                          </p:val>
                                        </p:tav>
                                        <p:tav tm="100000">
                                          <p:val>
                                            <p:strVal val="#ppt_h"/>
                                          </p:val>
                                        </p:tav>
                                      </p:tavLst>
                                    </p:anim>
                                    <p:anim calcmode="lin" valueType="num">
                                      <p:cBhvr>
                                        <p:cTn id="50" dur="500" fill="hold"/>
                                        <p:tgtEl>
                                          <p:spTgt spid="28"/>
                                        </p:tgtEl>
                                        <p:attrNameLst>
                                          <p:attrName>style.rotation</p:attrName>
                                        </p:attrNameLst>
                                      </p:cBhvr>
                                      <p:tavLst>
                                        <p:tav tm="0">
                                          <p:val>
                                            <p:fltVal val="90"/>
                                          </p:val>
                                        </p:tav>
                                        <p:tav tm="100000">
                                          <p:val>
                                            <p:fltVal val="0"/>
                                          </p:val>
                                        </p:tav>
                                      </p:tavLst>
                                    </p:anim>
                                    <p:animEffect transition="in" filter="fade">
                                      <p:cBhvr>
                                        <p:cTn id="51" dur="500"/>
                                        <p:tgtEl>
                                          <p:spTgt spid="28"/>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xit" presetSubtype="10" fill="hold" grpId="1" nodeType="clickEffect">
                                  <p:stCondLst>
                                    <p:cond delay="0"/>
                                  </p:stCondLst>
                                  <p:iterate type="lt">
                                    <p:tmPct val="0"/>
                                  </p:iterate>
                                  <p:childTnLst>
                                    <p:animEffect transition="out" filter="blinds(horizontal)">
                                      <p:cBhvr>
                                        <p:cTn id="55" dur="500"/>
                                        <p:tgtEl>
                                          <p:spTgt spid="28"/>
                                        </p:tgtEl>
                                      </p:cBhvr>
                                    </p:animEffect>
                                    <p:set>
                                      <p:cBhvr>
                                        <p:cTn id="56" dur="1" fill="hold">
                                          <p:stCondLst>
                                            <p:cond delay="499"/>
                                          </p:stCondLst>
                                        </p:cTn>
                                        <p:tgtEl>
                                          <p:spTgt spid="2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p:bldP spid="25" grpId="0"/>
      <p:bldP spid="26" grpId="0"/>
      <p:bldP spid="27" grpId="0"/>
      <p:bldP spid="28" grpId="0" animBg="1"/>
      <p:bldP spid="28"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SA" b="1" dirty="0" smtClean="0"/>
              <a:t>يمكن تحديد </a:t>
            </a:r>
            <a:r>
              <a:rPr lang="ar-DZ" b="1" dirty="0" smtClean="0"/>
              <a:t>أهم </a:t>
            </a:r>
            <a:r>
              <a:rPr lang="ar-SA" b="1" dirty="0" smtClean="0"/>
              <a:t>أهداف الإدارة المالية</a:t>
            </a:r>
            <a:r>
              <a:rPr lang="ar-DZ" b="1" dirty="0" smtClean="0"/>
              <a:t> </a:t>
            </a:r>
            <a:r>
              <a:rPr lang="ar-SA" b="1" dirty="0" smtClean="0"/>
              <a:t>على </a:t>
            </a:r>
            <a:r>
              <a:rPr lang="ar-DZ" b="1" dirty="0" smtClean="0"/>
              <a:t>أنه </a:t>
            </a:r>
            <a:r>
              <a:rPr lang="ar-SA" b="1" dirty="0" smtClean="0"/>
              <a:t>تعظيم قيمة </a:t>
            </a:r>
            <a:r>
              <a:rPr lang="ar-DZ" b="1" dirty="0" smtClean="0"/>
              <a:t>ا</a:t>
            </a:r>
            <a:r>
              <a:rPr lang="ar-SA" b="1" dirty="0" smtClean="0"/>
              <a:t>لمؤسسة</a:t>
            </a:r>
            <a:r>
              <a:rPr lang="ar-DZ" b="1" dirty="0" smtClean="0"/>
              <a:t>، الأمر الذي يستوجب: تحسين صافي التدفقات النقدية وتخفيض تكلفة رأس المال.</a:t>
            </a:r>
          </a:p>
          <a:p>
            <a:pPr algn="r" rtl="1">
              <a:buNone/>
            </a:pPr>
            <a:r>
              <a:rPr lang="ar-DZ" b="1" dirty="0" smtClean="0"/>
              <a:t>هذين المحددين للقيمة يتأثران بمختلف قرارات المدير المالي، حيث أن القرارين التشغيلي والاستثماري يؤثران مباشرة في التدفقات النقدية الناتجة عن العمليات، بينما القرار المالي فيؤثر على تكلفة رأس المال التي تستخدم كمعدل خصم لتلك التدفقات</a:t>
            </a:r>
            <a:r>
              <a:rPr lang="ar-DZ" b="1" dirty="0" smtClean="0"/>
              <a:t>.</a:t>
            </a:r>
            <a:endParaRPr lang="fr-FR"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t">
            <a:normAutofit/>
          </a:bodyPr>
          <a:lstStyle/>
          <a:p>
            <a:r>
              <a:rPr lang="ar-DZ" sz="4000" b="1" dirty="0" err="1" smtClean="0">
                <a:solidFill>
                  <a:srgbClr val="0033CC"/>
                </a:solidFill>
              </a:rPr>
              <a:t>ثانيا:</a:t>
            </a:r>
            <a:r>
              <a:rPr lang="ar-DZ" sz="4000" b="1" dirty="0" smtClean="0">
                <a:solidFill>
                  <a:srgbClr val="0033CC"/>
                </a:solidFill>
              </a:rPr>
              <a:t> </a:t>
            </a:r>
            <a:r>
              <a:rPr lang="ar-SA" sz="4000" b="1" dirty="0" smtClean="0">
                <a:solidFill>
                  <a:srgbClr val="0033CC"/>
                </a:solidFill>
              </a:rPr>
              <a:t>مكانة </a:t>
            </a:r>
            <a:r>
              <a:rPr lang="ar-DZ" sz="4000" b="1" dirty="0" smtClean="0">
                <a:solidFill>
                  <a:srgbClr val="0033CC"/>
                </a:solidFill>
              </a:rPr>
              <a:t>وعلاقة </a:t>
            </a:r>
            <a:r>
              <a:rPr lang="ar-SA" sz="4000" b="1" dirty="0" smtClean="0">
                <a:solidFill>
                  <a:srgbClr val="0033CC"/>
                </a:solidFill>
              </a:rPr>
              <a:t>الوظيفة المالية </a:t>
            </a:r>
            <a:r>
              <a:rPr lang="ar-DZ" sz="4000" b="1" dirty="0" smtClean="0">
                <a:solidFill>
                  <a:srgbClr val="0033CC"/>
                </a:solidFill>
              </a:rPr>
              <a:t>بالإدارة</a:t>
            </a:r>
            <a:endParaRPr lang="fr-FR" sz="4000" b="1" dirty="0">
              <a:solidFill>
                <a:srgbClr val="0033CC"/>
              </a:solidFill>
            </a:endParaRPr>
          </a:p>
        </p:txBody>
      </p:sp>
      <p:sp>
        <p:nvSpPr>
          <p:cNvPr id="3" name="Espace réservé du contenu 2"/>
          <p:cNvSpPr>
            <a:spLocks noGrp="1"/>
          </p:cNvSpPr>
          <p:nvPr>
            <p:ph idx="1"/>
          </p:nvPr>
        </p:nvSpPr>
        <p:spPr>
          <a:xfrm>
            <a:off x="457200" y="1484784"/>
            <a:ext cx="8229600" cy="4525963"/>
          </a:xfrm>
        </p:spPr>
        <p:txBody>
          <a:bodyPr>
            <a:noAutofit/>
          </a:bodyPr>
          <a:lstStyle/>
          <a:p>
            <a:pPr algn="r" rtl="1">
              <a:lnSpc>
                <a:spcPct val="110000"/>
              </a:lnSpc>
              <a:buNone/>
            </a:pPr>
            <a:r>
              <a:rPr lang="ar-DZ" b="1" dirty="0" smtClean="0"/>
              <a:t>مصطلح الإدارة المالية له معنيان، الأول يقابله بالانجليزي </a:t>
            </a:r>
            <a:r>
              <a:rPr lang="fr-FR" sz="3000" b="1" dirty="0" smtClean="0"/>
              <a:t>Financial management </a:t>
            </a:r>
            <a:r>
              <a:rPr lang="ar-DZ" sz="3000" b="1" dirty="0" smtClean="0"/>
              <a:t> </a:t>
            </a:r>
            <a:r>
              <a:rPr lang="ar-DZ" b="1" dirty="0" smtClean="0"/>
              <a:t>يستخدم عندما يتعلق الأمر بالوظيفة المالية أو النشاط </a:t>
            </a:r>
            <a:r>
              <a:rPr lang="ar-DZ" b="1" dirty="0" err="1" smtClean="0"/>
              <a:t>المالي.</a:t>
            </a:r>
            <a:r>
              <a:rPr lang="ar-DZ" b="1" dirty="0" smtClean="0"/>
              <a:t> </a:t>
            </a:r>
            <a:r>
              <a:rPr lang="ar-DZ" b="1" dirty="0" smtClean="0"/>
              <a:t>والثاني يقابله بالانجليزي </a:t>
            </a:r>
            <a:r>
              <a:rPr lang="fr-FR" sz="3000" b="1" dirty="0" smtClean="0"/>
              <a:t>Financial </a:t>
            </a:r>
            <a:r>
              <a:rPr lang="fr-FR" sz="3000" b="1" dirty="0" err="1" smtClean="0"/>
              <a:t>department</a:t>
            </a:r>
            <a:r>
              <a:rPr lang="ar-DZ" sz="3000" b="1" dirty="0" smtClean="0"/>
              <a:t> </a:t>
            </a:r>
            <a:r>
              <a:rPr lang="ar-DZ" b="1" dirty="0" smtClean="0"/>
              <a:t>يستخدم عندما يتعلق الأمر </a:t>
            </a:r>
            <a:r>
              <a:rPr lang="ar-DZ" b="1" dirty="0" smtClean="0"/>
              <a:t>بتنظيم الوظيفة المالية من خلال إيجاد إدارة مستقلة بالمؤسسة تتولى هذا النشاط </a:t>
            </a:r>
            <a:r>
              <a:rPr lang="ar-DZ" b="1" dirty="0" err="1" smtClean="0"/>
              <a:t>المالي.</a:t>
            </a:r>
            <a:r>
              <a:rPr lang="ar-DZ" b="1" dirty="0" smtClean="0"/>
              <a:t> وعلى هذا الأساس فإن اصطلاح الإدارة المالية قد يعني الوظيفة المالية وقد يعني أيضا الوحدة الإدارية التي تتولى هذا النشاط، وهذا الاستخدام المزدوج للمصطلح موجود في اللغة العربية دون الانجليزية.</a:t>
            </a:r>
            <a:endParaRPr lang="fr-FR"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a:xfrm>
            <a:off x="457200" y="6245225"/>
            <a:ext cx="2133600" cy="476250"/>
          </a:xfrm>
          <a:noFill/>
        </p:spPr>
        <p:txBody>
          <a:bodyPr/>
          <a:lstStyle/>
          <a:p>
            <a:fld id="{D5E10C1F-D217-436B-A8D4-A3255607BFBE}" type="slidenum">
              <a:rPr lang="en-US" smtClean="0"/>
              <a:pPr/>
              <a:t>21</a:t>
            </a:fld>
            <a:endParaRPr lang="en-US" smtClean="0"/>
          </a:p>
        </p:txBody>
      </p:sp>
      <p:grpSp>
        <p:nvGrpSpPr>
          <p:cNvPr id="3" name="Organization Chart 4"/>
          <p:cNvGrpSpPr>
            <a:grpSpLocks noChangeAspect="1"/>
          </p:cNvGrpSpPr>
          <p:nvPr/>
        </p:nvGrpSpPr>
        <p:grpSpPr bwMode="auto">
          <a:xfrm>
            <a:off x="971550" y="443640"/>
            <a:ext cx="7510463" cy="3039087"/>
            <a:chOff x="612" y="453"/>
            <a:chExt cx="4731" cy="2025"/>
          </a:xfrm>
        </p:grpSpPr>
        <p:cxnSp>
          <p:nvCxnSpPr>
            <p:cNvPr id="4" name="_s26628"/>
            <p:cNvCxnSpPr>
              <a:cxnSpLocks noChangeShapeType="1"/>
              <a:stCxn id="8" idx="0"/>
              <a:endCxn id="6" idx="2"/>
            </p:cNvCxnSpPr>
            <p:nvPr/>
          </p:nvCxnSpPr>
          <p:spPr bwMode="auto">
            <a:xfrm rot="16200000" flipV="1">
              <a:off x="3430" y="771"/>
              <a:ext cx="427" cy="1299"/>
            </a:xfrm>
            <a:prstGeom prst="bentConnector3">
              <a:avLst>
                <a:gd name="adj1" fmla="val 50000"/>
              </a:avLst>
            </a:prstGeom>
            <a:noFill/>
            <a:ln w="57150">
              <a:solidFill>
                <a:srgbClr val="41989F"/>
              </a:solidFill>
              <a:miter lim="800000"/>
              <a:headEnd/>
              <a:tailEnd/>
            </a:ln>
          </p:spPr>
        </p:cxnSp>
        <p:cxnSp>
          <p:nvCxnSpPr>
            <p:cNvPr id="5" name="_s26629"/>
            <p:cNvCxnSpPr>
              <a:cxnSpLocks noChangeShapeType="1"/>
              <a:stCxn id="7" idx="0"/>
              <a:endCxn id="6" idx="2"/>
            </p:cNvCxnSpPr>
            <p:nvPr/>
          </p:nvCxnSpPr>
          <p:spPr bwMode="auto">
            <a:xfrm rot="5400000" flipH="1" flipV="1">
              <a:off x="2098" y="742"/>
              <a:ext cx="430" cy="1361"/>
            </a:xfrm>
            <a:prstGeom prst="bentConnector3">
              <a:avLst>
                <a:gd name="adj1" fmla="val 50000"/>
              </a:avLst>
            </a:prstGeom>
            <a:noFill/>
            <a:ln w="57150">
              <a:solidFill>
                <a:srgbClr val="41989F"/>
              </a:solidFill>
              <a:miter lim="800000"/>
              <a:headEnd/>
              <a:tailEnd/>
            </a:ln>
          </p:spPr>
        </p:cxnSp>
        <p:sp>
          <p:nvSpPr>
            <p:cNvPr id="6" name="_s26630"/>
            <p:cNvSpPr>
              <a:spLocks noChangeArrowheads="1"/>
            </p:cNvSpPr>
            <p:nvPr/>
          </p:nvSpPr>
          <p:spPr bwMode="auto">
            <a:xfrm>
              <a:off x="1746" y="453"/>
              <a:ext cx="2495" cy="754"/>
            </a:xfrm>
            <a:prstGeom prst="roundRect">
              <a:avLst>
                <a:gd name="adj" fmla="val 50000"/>
              </a:avLst>
            </a:prstGeom>
            <a:gradFill rotWithShape="1">
              <a:gsLst>
                <a:gs pos="0">
                  <a:srgbClr val="FFFFFF"/>
                </a:gs>
                <a:gs pos="100000">
                  <a:schemeClr val="accent1"/>
                </a:gs>
              </a:gsLst>
              <a:path path="shape">
                <a:fillToRect l="50000" t="50000" r="50000" b="50000"/>
              </a:path>
            </a:gradFill>
            <a:ln w="76200" cmpd="tri">
              <a:noFill/>
              <a:round/>
              <a:headEnd/>
              <a:tailEnd/>
            </a:ln>
            <a:effectLst>
              <a:outerShdw dist="107763" dir="2700000" algn="ctr" rotWithShape="0">
                <a:srgbClr val="808080">
                  <a:alpha val="50000"/>
                </a:srgbClr>
              </a:outerShdw>
            </a:effectLst>
          </p:spPr>
          <p:txBody>
            <a:bodyPr vert="horz" wrap="none" lIns="25347" tIns="12674" rIns="25347" bIns="12674"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4000" b="1" i="0" u="none" strike="noStrike" cap="none" normalizeH="0" baseline="0" dirty="0" smtClean="0">
                  <a:ln>
                    <a:noFill/>
                  </a:ln>
                  <a:solidFill>
                    <a:schemeClr val="tx1"/>
                  </a:solidFill>
                  <a:effectLst/>
                  <a:latin typeface="Arial" pitchFamily="34" charset="0"/>
                  <a:cs typeface="Arabic Transparent" pitchFamily="2" charset="-78"/>
                </a:rPr>
                <a:t>ل</a:t>
              </a:r>
              <a:r>
                <a:rPr lang="ar-DZ" sz="4000" b="1" dirty="0" smtClean="0">
                  <a:latin typeface="Arial" pitchFamily="34" charset="0"/>
                  <a:cs typeface="Arabic Transparent" pitchFamily="2" charset="-78"/>
                </a:rPr>
                <a:t>لإدارة ال</a:t>
              </a:r>
              <a:r>
                <a:rPr kumimoji="0" lang="ar-SA" sz="4000" b="1" i="0" u="none" strike="noStrike" cap="none" normalizeH="0" baseline="0" dirty="0" smtClean="0">
                  <a:ln>
                    <a:noFill/>
                  </a:ln>
                  <a:solidFill>
                    <a:schemeClr val="tx1"/>
                  </a:solidFill>
                  <a:effectLst/>
                  <a:latin typeface="Arial" pitchFamily="34" charset="0"/>
                  <a:cs typeface="Arabic Transparent" pitchFamily="2" charset="-78"/>
                </a:rPr>
                <a:t>مالية</a:t>
              </a:r>
              <a:r>
                <a:rPr kumimoji="0" lang="ar-DZ" sz="4000" b="1" i="0" u="none" strike="noStrike" cap="none" normalizeH="0" baseline="0" dirty="0" smtClean="0">
                  <a:ln>
                    <a:noFill/>
                  </a:ln>
                  <a:solidFill>
                    <a:schemeClr val="tx1"/>
                  </a:solidFill>
                  <a:effectLst/>
                  <a:latin typeface="Arial" pitchFamily="34" charset="0"/>
                  <a:cs typeface="Arabic Transparent" pitchFamily="2" charset="-78"/>
                </a:rPr>
                <a:t> معنيان</a:t>
              </a:r>
              <a:endParaRPr kumimoji="0" lang="fr-FR" sz="4000" b="1" i="0" u="none" strike="noStrike" cap="none" normalizeH="0" baseline="0" dirty="0" smtClean="0">
                <a:ln>
                  <a:noFill/>
                </a:ln>
                <a:solidFill>
                  <a:schemeClr val="tx1"/>
                </a:solidFill>
                <a:effectLst/>
                <a:latin typeface="Arial" pitchFamily="34" charset="0"/>
                <a:cs typeface="Arabic Transparent" pitchFamily="2" charset="-78"/>
              </a:endParaRPr>
            </a:p>
          </p:txBody>
        </p:sp>
        <p:sp>
          <p:nvSpPr>
            <p:cNvPr id="7" name="_s26631"/>
            <p:cNvSpPr>
              <a:spLocks noChangeArrowheads="1"/>
            </p:cNvSpPr>
            <p:nvPr/>
          </p:nvSpPr>
          <p:spPr bwMode="auto">
            <a:xfrm>
              <a:off x="612" y="1637"/>
              <a:ext cx="2041" cy="841"/>
            </a:xfrm>
            <a:prstGeom prst="roundRect">
              <a:avLst>
                <a:gd name="adj" fmla="val 50000"/>
              </a:avLst>
            </a:prstGeom>
            <a:gradFill rotWithShape="1">
              <a:gsLst>
                <a:gs pos="0">
                  <a:srgbClr val="FFFFFF"/>
                </a:gs>
                <a:gs pos="100000">
                  <a:srgbClr val="E1F2F3"/>
                </a:gs>
              </a:gsLst>
              <a:path path="shape">
                <a:fillToRect l="50000" t="50000" r="50000" b="50000"/>
              </a:path>
            </a:gradFill>
            <a:ln w="19050">
              <a:solidFill>
                <a:srgbClr val="41989F"/>
              </a:solidFill>
              <a:round/>
              <a:headEnd/>
              <a:tailEnd/>
            </a:ln>
            <a:effectLst>
              <a:outerShdw dist="107763" dir="2700000" algn="ctr" rotWithShape="0">
                <a:srgbClr val="808080">
                  <a:alpha val="50000"/>
                </a:srgbClr>
              </a:outerShdw>
            </a:effectLst>
          </p:spPr>
          <p:txBody>
            <a:bodyPr vert="horz" wrap="none" lIns="25347" tIns="12674" rIns="25347" bIns="12674"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3600" b="1" i="0" u="none" strike="noStrike" cap="none" normalizeH="0" baseline="0" dirty="0" smtClean="0">
                  <a:ln>
                    <a:noFill/>
                  </a:ln>
                  <a:solidFill>
                    <a:schemeClr val="tx1"/>
                  </a:solidFill>
                  <a:effectLst/>
                  <a:latin typeface="Arial" pitchFamily="34" charset="0"/>
                  <a:cs typeface="Arial" pitchFamily="34" charset="0"/>
                </a:rPr>
                <a:t>الوظيفة المالية </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3600" b="1" i="0" u="none" strike="noStrike" cap="none" normalizeH="0" baseline="0" dirty="0" smtClean="0">
                  <a:ln>
                    <a:noFill/>
                  </a:ln>
                  <a:solidFill>
                    <a:schemeClr val="tx1"/>
                  </a:solidFill>
                  <a:effectLst/>
                  <a:latin typeface="Arial" pitchFamily="34" charset="0"/>
                  <a:cs typeface="Arial" pitchFamily="34" charset="0"/>
                </a:rPr>
                <a:t>(النشاط المالي</a:t>
              </a:r>
              <a:r>
                <a:rPr kumimoji="0" lang="ar-DZ" sz="3600" b="1" i="0" u="none" strike="noStrike" cap="none" normalizeH="0" baseline="0" dirty="0" err="1" smtClean="0">
                  <a:ln>
                    <a:noFill/>
                  </a:ln>
                  <a:solidFill>
                    <a:schemeClr val="tx1"/>
                  </a:solidFill>
                  <a:effectLst/>
                  <a:latin typeface="Arial" pitchFamily="34" charset="0"/>
                  <a:cs typeface="Arial" pitchFamily="34" charset="0"/>
                </a:rPr>
                <a:t>):</a:t>
              </a:r>
              <a:endParaRPr kumimoji="0" lang="fr-FR" sz="3200" b="1" i="0" u="none" strike="noStrike" cap="none" normalizeH="0" baseline="0" dirty="0" smtClean="0">
                <a:ln>
                  <a:noFill/>
                </a:ln>
                <a:solidFill>
                  <a:schemeClr val="tx1"/>
                </a:solidFill>
                <a:effectLst/>
                <a:latin typeface="Arial" pitchFamily="34" charset="0"/>
                <a:cs typeface="Arabic Transparent" pitchFamily="2" charset="-78"/>
              </a:endParaRPr>
            </a:p>
          </p:txBody>
        </p:sp>
        <p:sp>
          <p:nvSpPr>
            <p:cNvPr id="8" name="_s26632"/>
            <p:cNvSpPr>
              <a:spLocks noChangeArrowheads="1"/>
            </p:cNvSpPr>
            <p:nvPr/>
          </p:nvSpPr>
          <p:spPr bwMode="auto">
            <a:xfrm>
              <a:off x="3243" y="1634"/>
              <a:ext cx="2100" cy="844"/>
            </a:xfrm>
            <a:prstGeom prst="roundRect">
              <a:avLst>
                <a:gd name="adj" fmla="val 50000"/>
              </a:avLst>
            </a:prstGeom>
            <a:gradFill rotWithShape="1">
              <a:gsLst>
                <a:gs pos="0">
                  <a:srgbClr val="FFFFFF"/>
                </a:gs>
                <a:gs pos="100000">
                  <a:srgbClr val="E1F2F3"/>
                </a:gs>
              </a:gsLst>
              <a:path path="shape">
                <a:fillToRect l="50000" t="50000" r="50000" b="50000"/>
              </a:path>
            </a:gradFill>
            <a:ln w="9525">
              <a:solidFill>
                <a:srgbClr val="41989F"/>
              </a:solidFill>
              <a:round/>
              <a:headEnd/>
              <a:tailEnd/>
            </a:ln>
            <a:effectLst>
              <a:outerShdw dist="107763" dir="2700000" algn="ctr" rotWithShape="0">
                <a:srgbClr val="808080">
                  <a:alpha val="50000"/>
                </a:srgbClr>
              </a:outerShdw>
            </a:effectLst>
          </p:spPr>
          <p:txBody>
            <a:bodyPr vert="horz" wrap="none" lIns="25347" tIns="12674" rIns="25347" bIns="12674"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3600" b="1" i="0" u="none" strike="noStrike" cap="none" normalizeH="0" baseline="0" dirty="0" smtClean="0">
                  <a:ln>
                    <a:noFill/>
                  </a:ln>
                  <a:solidFill>
                    <a:schemeClr val="tx1"/>
                  </a:solidFill>
                  <a:effectLst/>
                  <a:latin typeface="Arial" pitchFamily="34" charset="0"/>
                  <a:cs typeface="Arial" pitchFamily="34" charset="0"/>
                </a:rPr>
                <a:t>الدائرة المالية</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3600" b="1" i="0" u="none" strike="noStrike" cap="none" normalizeH="0" baseline="0" dirty="0" smtClean="0">
                  <a:ln>
                    <a:noFill/>
                  </a:ln>
                  <a:solidFill>
                    <a:schemeClr val="tx1"/>
                  </a:solidFill>
                  <a:effectLst/>
                  <a:latin typeface="Arial" pitchFamily="34" charset="0"/>
                  <a:cs typeface="Arial" pitchFamily="34" charset="0"/>
                </a:rPr>
                <a:t>(كمفهوم تنظيمي</a:t>
              </a:r>
              <a:r>
                <a:rPr kumimoji="0" lang="ar-DZ" sz="3600" b="1" i="0" u="none" strike="noStrike" cap="none" normalizeH="0" baseline="0" dirty="0" err="1" smtClean="0">
                  <a:ln>
                    <a:noFill/>
                  </a:ln>
                  <a:solidFill>
                    <a:schemeClr val="tx1"/>
                  </a:solidFill>
                  <a:effectLst/>
                  <a:latin typeface="Arial" pitchFamily="34" charset="0"/>
                  <a:cs typeface="Arial" pitchFamily="34" charset="0"/>
                </a:rPr>
                <a:t>):</a:t>
              </a:r>
              <a:endParaRPr kumimoji="0" lang="fr-FR" sz="3600" b="1" i="0" u="none" strike="noStrike" cap="none" normalizeH="0" baseline="0" dirty="0" smtClean="0">
                <a:ln>
                  <a:noFill/>
                </a:ln>
                <a:solidFill>
                  <a:schemeClr val="tx1"/>
                </a:solidFill>
                <a:effectLst/>
                <a:latin typeface="Arial" pitchFamily="34" charset="0"/>
                <a:cs typeface="Arial" pitchFamily="34" charset="0"/>
              </a:endParaRPr>
            </a:p>
          </p:txBody>
        </p:sp>
      </p:grpSp>
      <p:sp>
        <p:nvSpPr>
          <p:cNvPr id="9" name="Rectangle 18"/>
          <p:cNvSpPr>
            <a:spLocks noChangeArrowheads="1"/>
          </p:cNvSpPr>
          <p:nvPr/>
        </p:nvSpPr>
        <p:spPr bwMode="auto">
          <a:xfrm>
            <a:off x="540519" y="3717032"/>
            <a:ext cx="3816350" cy="1569660"/>
          </a:xfrm>
          <a:prstGeom prst="rect">
            <a:avLst/>
          </a:prstGeom>
          <a:noFill/>
          <a:ln w="9525">
            <a:noFill/>
            <a:miter lim="800000"/>
            <a:headEnd/>
            <a:tailEnd/>
          </a:ln>
        </p:spPr>
        <p:txBody>
          <a:bodyPr>
            <a:spAutoFit/>
          </a:bodyPr>
          <a:lstStyle/>
          <a:p>
            <a:pPr algn="r" rtl="1"/>
            <a:r>
              <a:rPr lang="ar-DZ" sz="3200" b="1" dirty="0">
                <a:solidFill>
                  <a:srgbClr val="0033CC"/>
                </a:solidFill>
              </a:rPr>
              <a:t>تتجلى في المهام التي يقوم </a:t>
            </a:r>
            <a:r>
              <a:rPr lang="ar-DZ" sz="3200" b="1" dirty="0" err="1">
                <a:solidFill>
                  <a:srgbClr val="0033CC"/>
                </a:solidFill>
              </a:rPr>
              <a:t>بها</a:t>
            </a:r>
            <a:r>
              <a:rPr lang="ar-DZ" sz="3200" b="1" dirty="0">
                <a:solidFill>
                  <a:srgbClr val="0033CC"/>
                </a:solidFill>
              </a:rPr>
              <a:t> المسيرون الماليون لتحقيق أهداف المؤسسة</a:t>
            </a:r>
            <a:endParaRPr lang="fr-FR" sz="3200" b="1" dirty="0">
              <a:solidFill>
                <a:srgbClr val="0033CC"/>
              </a:solidFill>
            </a:endParaRPr>
          </a:p>
        </p:txBody>
      </p:sp>
      <p:sp>
        <p:nvSpPr>
          <p:cNvPr id="10" name="Rectangle 19"/>
          <p:cNvSpPr>
            <a:spLocks noChangeArrowheads="1"/>
          </p:cNvSpPr>
          <p:nvPr/>
        </p:nvSpPr>
        <p:spPr bwMode="auto">
          <a:xfrm>
            <a:off x="5364931" y="3717032"/>
            <a:ext cx="3311525" cy="1569660"/>
          </a:xfrm>
          <a:prstGeom prst="rect">
            <a:avLst/>
          </a:prstGeom>
          <a:noFill/>
          <a:ln w="9525">
            <a:noFill/>
            <a:miter lim="800000"/>
            <a:headEnd/>
            <a:tailEnd/>
          </a:ln>
        </p:spPr>
        <p:txBody>
          <a:bodyPr>
            <a:spAutoFit/>
          </a:bodyPr>
          <a:lstStyle/>
          <a:p>
            <a:pPr algn="r" rtl="1"/>
            <a:r>
              <a:rPr lang="ar-DZ" sz="3200" b="1" dirty="0">
                <a:solidFill>
                  <a:srgbClr val="0033CC"/>
                </a:solidFill>
              </a:rPr>
              <a:t>الجهة التي تتولى الدور المالي في المؤسسة</a:t>
            </a:r>
            <a:r>
              <a:rPr lang="ar-SA" sz="3200" b="1" dirty="0">
                <a:solidFill>
                  <a:srgbClr val="0033CC"/>
                </a:solidFill>
              </a:rPr>
              <a:t> (المسيرون الماليون</a:t>
            </a:r>
            <a:r>
              <a:rPr lang="ar-SA" sz="3200" b="1" dirty="0" err="1">
                <a:solidFill>
                  <a:srgbClr val="0033CC"/>
                </a:solidFill>
              </a:rPr>
              <a:t>)</a:t>
            </a:r>
            <a:endParaRPr lang="fr-FR" sz="3200" b="1" dirty="0">
              <a:solidFill>
                <a:srgbClr val="0033CC"/>
              </a:solidFill>
            </a:endParaRPr>
          </a:p>
        </p:txBody>
      </p:sp>
      <p:sp>
        <p:nvSpPr>
          <p:cNvPr id="12" name="Rectangle 19"/>
          <p:cNvSpPr>
            <a:spLocks noChangeArrowheads="1"/>
          </p:cNvSpPr>
          <p:nvPr/>
        </p:nvSpPr>
        <p:spPr bwMode="auto">
          <a:xfrm>
            <a:off x="115881" y="5403229"/>
            <a:ext cx="8892479" cy="1477328"/>
          </a:xfrm>
          <a:prstGeom prst="rect">
            <a:avLst/>
          </a:prstGeom>
          <a:noFill/>
          <a:ln w="9525">
            <a:noFill/>
            <a:miter lim="800000"/>
            <a:headEnd/>
            <a:tailEnd/>
          </a:ln>
        </p:spPr>
        <p:txBody>
          <a:bodyPr wrap="square">
            <a:spAutoFit/>
          </a:bodyPr>
          <a:lstStyle/>
          <a:p>
            <a:pPr algn="r" rtl="1"/>
            <a:r>
              <a:rPr lang="ar-DZ" sz="3000" b="1" dirty="0"/>
              <a:t>ح</a:t>
            </a:r>
            <a:r>
              <a:rPr lang="ar-DZ" sz="3000" b="1" dirty="0" smtClean="0"/>
              <a:t>تى لا يتم الخلط بين المعنيين نستخدم مصطلح الإدارة المالية للتعبير عن الوظيفة المالية أو النشاط المالي، أما عند الإشارة إلى الوحدة الإدارية فنستخدم كلمة </a:t>
            </a:r>
            <a:r>
              <a:rPr lang="ar-DZ" sz="3000" b="1" dirty="0" err="1" smtClean="0"/>
              <a:t>المدير (</a:t>
            </a:r>
            <a:r>
              <a:rPr lang="ar-SA" sz="3000" b="1" dirty="0" smtClean="0"/>
              <a:t>المسير</a:t>
            </a:r>
            <a:r>
              <a:rPr lang="ar-DZ" sz="3000" b="1" dirty="0" err="1" smtClean="0"/>
              <a:t>)</a:t>
            </a:r>
            <a:r>
              <a:rPr lang="ar-DZ" sz="3000" b="1" dirty="0" smtClean="0"/>
              <a:t> </a:t>
            </a:r>
            <a:r>
              <a:rPr lang="ar-SA" sz="3000" b="1" dirty="0" smtClean="0"/>
              <a:t>المال</a:t>
            </a:r>
            <a:r>
              <a:rPr lang="ar-DZ" sz="3000" b="1" dirty="0" smtClean="0"/>
              <a:t>ي.</a:t>
            </a:r>
            <a:endParaRPr lang="fr-FR" sz="3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anim calcmode="lin" valueType="num">
                                      <p:cBhvr>
                                        <p:cTn id="13" dur="500" fill="hold"/>
                                        <p:tgtEl>
                                          <p:spTgt spid="10"/>
                                        </p:tgtEl>
                                        <p:attrNameLst>
                                          <p:attrName>ppt_x</p:attrName>
                                        </p:attrNameLst>
                                      </p:cBhvr>
                                      <p:tavLst>
                                        <p:tav tm="0">
                                          <p:val>
                                            <p:strVal val="#ppt_x-.1"/>
                                          </p:val>
                                        </p:tav>
                                        <p:tav tm="100000">
                                          <p:val>
                                            <p:strVal val="#ppt_x"/>
                                          </p:val>
                                        </p:tav>
                                      </p:tavLst>
                                    </p:anim>
                                    <p:anim calcmode="lin" valueType="num">
                                      <p:cBhvr>
                                        <p:cTn id="14" dur="500" fill="hold"/>
                                        <p:tgtEl>
                                          <p:spTgt spid="10"/>
                                        </p:tgtEl>
                                        <p:attrNameLst>
                                          <p:attrName>ppt_y</p:attrName>
                                        </p:attrNameLst>
                                      </p:cBhvr>
                                      <p:tavLst>
                                        <p:tav tm="0">
                                          <p:val>
                                            <p:strVal val="#ppt_y"/>
                                          </p:val>
                                        </p:tav>
                                        <p:tav tm="100000">
                                          <p:val>
                                            <p:strVal val="#ppt_y"/>
                                          </p:val>
                                        </p:tav>
                                      </p:tavLst>
                                    </p:anim>
                                  </p:childTnLst>
                                </p:cTn>
                              </p:par>
                            </p:childTnLst>
                          </p:cTn>
                        </p:par>
                        <p:par>
                          <p:cTn id="15" fill="hold">
                            <p:stCondLst>
                              <p:cond delay="3050"/>
                            </p:stCondLst>
                            <p:childTnLst>
                              <p:par>
                                <p:cTn id="16" presetID="40" presetClass="entr" presetSubtype="0" fill="hold" grpId="0" nodeType="afterEffect">
                                  <p:stCondLst>
                                    <p:cond delay="0"/>
                                  </p:stCondLst>
                                  <p:iterate type="lt">
                                    <p:tmPct val="10000"/>
                                  </p:iterate>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anim calcmode="lin" valueType="num">
                                      <p:cBhvr>
                                        <p:cTn id="19" dur="500" fill="hold"/>
                                        <p:tgtEl>
                                          <p:spTgt spid="9"/>
                                        </p:tgtEl>
                                        <p:attrNameLst>
                                          <p:attrName>ppt_x</p:attrName>
                                        </p:attrNameLst>
                                      </p:cBhvr>
                                      <p:tavLst>
                                        <p:tav tm="0">
                                          <p:val>
                                            <p:strVal val="#ppt_x-.1"/>
                                          </p:val>
                                        </p:tav>
                                        <p:tav tm="100000">
                                          <p:val>
                                            <p:strVal val="#ppt_x"/>
                                          </p:val>
                                        </p:tav>
                                      </p:tavLst>
                                    </p:anim>
                                    <p:anim calcmode="lin" valueType="num">
                                      <p:cBhvr>
                                        <p:cTn id="20"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0" presetClass="entr" presetSubtype="0" fill="hold" grpId="0" nodeType="clickEffect">
                                  <p:stCondLst>
                                    <p:cond delay="0"/>
                                  </p:stCondLst>
                                  <p:iterate type="lt">
                                    <p:tmPct val="10000"/>
                                  </p:iterate>
                                  <p:childTnLst>
                                    <p:set>
                                      <p:cBhvr>
                                        <p:cTn id="24" dur="1" fill="hold">
                                          <p:stCondLst>
                                            <p:cond delay="0"/>
                                          </p:stCondLst>
                                        </p:cTn>
                                        <p:tgtEl>
                                          <p:spTgt spid="12"/>
                                        </p:tgtEl>
                                        <p:attrNameLst>
                                          <p:attrName>style.visibility</p:attrName>
                                        </p:attrNameLst>
                                      </p:cBhvr>
                                      <p:to>
                                        <p:strVal val="visible"/>
                                      </p:to>
                                    </p:set>
                                    <p:animEffect transition="in" filter="fade">
                                      <p:cBhvr>
                                        <p:cTn id="25" dur="500"/>
                                        <p:tgtEl>
                                          <p:spTgt spid="12"/>
                                        </p:tgtEl>
                                      </p:cBhvr>
                                    </p:animEffect>
                                    <p:anim calcmode="lin" valueType="num">
                                      <p:cBhvr>
                                        <p:cTn id="26" dur="500" fill="hold"/>
                                        <p:tgtEl>
                                          <p:spTgt spid="12"/>
                                        </p:tgtEl>
                                        <p:attrNameLst>
                                          <p:attrName>ppt_x</p:attrName>
                                        </p:attrNameLst>
                                      </p:cBhvr>
                                      <p:tavLst>
                                        <p:tav tm="0">
                                          <p:val>
                                            <p:strVal val="#ppt_x-.1"/>
                                          </p:val>
                                        </p:tav>
                                        <p:tav tm="100000">
                                          <p:val>
                                            <p:strVal val="#ppt_x"/>
                                          </p:val>
                                        </p:tav>
                                      </p:tavLst>
                                    </p:anim>
                                    <p:anim calcmode="lin" valueType="num">
                                      <p:cBhvr>
                                        <p:cTn id="27"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DZ" b="1" dirty="0" smtClean="0"/>
              <a:t>ولا شك أن هناك فرقا كبيرا بين المعنيين، فالمعنى </a:t>
            </a:r>
            <a:r>
              <a:rPr lang="ar-DZ" b="1" dirty="0" err="1" smtClean="0"/>
              <a:t>الأول </a:t>
            </a:r>
            <a:r>
              <a:rPr lang="ar-DZ" b="1" dirty="0" smtClean="0"/>
              <a:t>(الإدارة </a:t>
            </a:r>
            <a:r>
              <a:rPr lang="ar-DZ" b="1" dirty="0" err="1" smtClean="0"/>
              <a:t>المالية </a:t>
            </a:r>
            <a:r>
              <a:rPr lang="ar-DZ" b="1" dirty="0" smtClean="0"/>
              <a:t>= الوظيفة المالية) أكثر شمولا من المعنى </a:t>
            </a:r>
            <a:r>
              <a:rPr lang="ar-DZ" b="1" dirty="0" err="1" smtClean="0"/>
              <a:t>الثاني </a:t>
            </a:r>
            <a:r>
              <a:rPr lang="ar-DZ" b="1" dirty="0" smtClean="0"/>
              <a:t>(الإدارة المالية كوحدة إدارية) نظرا لأن الكثير من الأنشطة المالية الرئيسية قد تتم خارج الوحدة الإدارية المالية، وذلك لعدة أسباب سوف نأتي على ذكرها عند الحديث عن </a:t>
            </a:r>
            <a:r>
              <a:rPr lang="ar-DZ" b="1" dirty="0" smtClean="0"/>
              <a:t>موقع الدائرة المالية من الهيكل </a:t>
            </a:r>
            <a:r>
              <a:rPr lang="ar-DZ" b="1" dirty="0" smtClean="0"/>
              <a:t>التنظيمي.</a:t>
            </a:r>
            <a:endParaRPr lang="ar-DZ" b="1" dirty="0" smtClean="0"/>
          </a:p>
          <a:p>
            <a:pPr algn="r" rtl="1">
              <a:buNone/>
            </a:pPr>
            <a:endParaRPr lang="fr-FR"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txBox="1">
            <a:spLocks/>
          </p:cNvSpPr>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ct val="0"/>
              </a:spcAft>
              <a:buClrTx/>
              <a:buSzTx/>
              <a:buFontTx/>
              <a:buNone/>
              <a:tabLst/>
              <a:defRPr/>
            </a:pPr>
            <a:fld id="{50D8C934-D6CD-4CC3-8B93-53EA88066BC7}" type="slidenum">
              <a:rPr kumimoji="0" lang="en-US" sz="14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pPr marL="0" marR="0" lvl="0" indent="0" algn="l" defTabSz="914400" rtl="1" eaLnBrk="1" fontAlgn="base" latinLnBrk="0" hangingPunct="1">
                <a:lnSpc>
                  <a:spcPct val="100000"/>
                </a:lnSpc>
                <a:spcBef>
                  <a:spcPct val="0"/>
                </a:spcBef>
                <a:spcAft>
                  <a:spcPct val="0"/>
                </a:spcAft>
                <a:buClrTx/>
                <a:buSzTx/>
                <a:buFontTx/>
                <a:buNone/>
                <a:tabLst/>
                <a:defRPr/>
              </a:pPr>
              <a:t>23</a:t>
            </a:fld>
            <a:endParaRPr kumimoji="0" lang="en-US" sz="1400" b="0" i="0" u="none" strike="noStrike" kern="1200" cap="none" spc="0" normalizeH="0" baseline="0" noProof="0">
              <a:ln>
                <a:noFill/>
              </a:ln>
              <a:solidFill>
                <a:schemeClr val="tx1"/>
              </a:solidFill>
              <a:effectLst/>
              <a:uLnTx/>
              <a:uFillTx/>
              <a:latin typeface="Arial" pitchFamily="34" charset="0"/>
              <a:ea typeface="+mn-ea"/>
              <a:cs typeface="Arial" pitchFamily="34" charset="0"/>
            </a:endParaRPr>
          </a:p>
        </p:txBody>
      </p:sp>
      <p:sp>
        <p:nvSpPr>
          <p:cNvPr id="3" name="Espace réservé du numéro de diapositive 5"/>
          <p:cNvSpPr txBox="1">
            <a:spLocks/>
          </p:cNvSpPr>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ct val="0"/>
              </a:spcAft>
              <a:buClrTx/>
              <a:buSzTx/>
              <a:buFontTx/>
              <a:buNone/>
              <a:tabLst/>
              <a:defRPr/>
            </a:pPr>
            <a:fld id="{C89702C0-4D02-42B2-8EF2-19E8D06610D6}" type="slidenum">
              <a:rPr kumimoji="0" lang="en-US" sz="14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pPr marL="0" marR="0" lvl="0" indent="0" algn="l" defTabSz="914400" rtl="1" eaLnBrk="1" fontAlgn="base" latinLnBrk="0" hangingPunct="1">
                <a:lnSpc>
                  <a:spcPct val="100000"/>
                </a:lnSpc>
                <a:spcBef>
                  <a:spcPct val="0"/>
                </a:spcBef>
                <a:spcAft>
                  <a:spcPct val="0"/>
                </a:spcAft>
                <a:buClrTx/>
                <a:buSzTx/>
                <a:buFontTx/>
                <a:buNone/>
                <a:tabLst/>
                <a:defRPr/>
              </a:pPr>
              <a:t>23</a:t>
            </a:fld>
            <a:endParaRPr kumimoji="0" lang="en-US" sz="1400" b="0" i="0" u="none" strike="noStrike" kern="1200" cap="none" spc="0" normalizeH="0" baseline="0" noProof="0" smtClean="0">
              <a:ln>
                <a:noFill/>
              </a:ln>
              <a:solidFill>
                <a:schemeClr val="tx1"/>
              </a:solidFill>
              <a:effectLst/>
              <a:uLnTx/>
              <a:uFillTx/>
              <a:latin typeface="Arial" pitchFamily="34" charset="0"/>
              <a:ea typeface="+mn-ea"/>
              <a:cs typeface="Arial" pitchFamily="34" charset="0"/>
            </a:endParaRPr>
          </a:p>
        </p:txBody>
      </p:sp>
      <p:grpSp>
        <p:nvGrpSpPr>
          <p:cNvPr id="4" name="Group 10"/>
          <p:cNvGrpSpPr>
            <a:grpSpLocks/>
          </p:cNvGrpSpPr>
          <p:nvPr/>
        </p:nvGrpSpPr>
        <p:grpSpPr bwMode="auto">
          <a:xfrm rot="-129865">
            <a:off x="2522516" y="2105159"/>
            <a:ext cx="4189413" cy="4032250"/>
            <a:chOff x="785" y="3177"/>
            <a:chExt cx="550" cy="843"/>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grpSpPr>
        <p:sp>
          <p:nvSpPr>
            <p:cNvPr id="5" name="Freeform 7"/>
            <p:cNvSpPr>
              <a:spLocks/>
            </p:cNvSpPr>
            <p:nvPr/>
          </p:nvSpPr>
          <p:spPr bwMode="auto">
            <a:xfrm>
              <a:off x="934" y="3177"/>
              <a:ext cx="243" cy="47"/>
            </a:xfrm>
            <a:custGeom>
              <a:avLst/>
              <a:gdLst>
                <a:gd name="T0" fmla="*/ 458 w 728"/>
                <a:gd name="T1" fmla="*/ 449 h 141"/>
                <a:gd name="T2" fmla="*/ 458 w 728"/>
                <a:gd name="T3" fmla="*/ 449 h 141"/>
                <a:gd name="T4" fmla="*/ 458 w 728"/>
                <a:gd name="T5" fmla="*/ 449 h 141"/>
                <a:gd name="T6" fmla="*/ 458 w 728"/>
                <a:gd name="T7" fmla="*/ 449 h 141"/>
                <a:gd name="T8" fmla="*/ 458 w 728"/>
                <a:gd name="T9" fmla="*/ 449 h 141"/>
                <a:gd name="T10" fmla="*/ 458 w 728"/>
                <a:gd name="T11" fmla="*/ 449 h 141"/>
                <a:gd name="T12" fmla="*/ 458 w 728"/>
                <a:gd name="T13" fmla="*/ 449 h 141"/>
                <a:gd name="T14" fmla="*/ 458 w 728"/>
                <a:gd name="T15" fmla="*/ 449 h 141"/>
                <a:gd name="T16" fmla="*/ 458 w 728"/>
                <a:gd name="T17" fmla="*/ 449 h 141"/>
                <a:gd name="T18" fmla="*/ 458 w 728"/>
                <a:gd name="T19" fmla="*/ 449 h 141"/>
                <a:gd name="T20" fmla="*/ 458 w 728"/>
                <a:gd name="T21" fmla="*/ 449 h 141"/>
                <a:gd name="T22" fmla="*/ 458 w 728"/>
                <a:gd name="T23" fmla="*/ 449 h 141"/>
                <a:gd name="T24" fmla="*/ 458 w 728"/>
                <a:gd name="T25" fmla="*/ 449 h 141"/>
                <a:gd name="T26" fmla="*/ 0 w 728"/>
                <a:gd name="T27" fmla="*/ 0 h 141"/>
                <a:gd name="T28" fmla="*/ 458 w 728"/>
                <a:gd name="T29" fmla="*/ 449 h 141"/>
                <a:gd name="T30" fmla="*/ 458 w 728"/>
                <a:gd name="T31" fmla="*/ 449 h 141"/>
                <a:gd name="T32" fmla="*/ 458 w 728"/>
                <a:gd name="T33" fmla="*/ 449 h 141"/>
                <a:gd name="T34" fmla="*/ 458 w 728"/>
                <a:gd name="T35" fmla="*/ 449 h 141"/>
                <a:gd name="T36" fmla="*/ 458 w 728"/>
                <a:gd name="T37" fmla="*/ 449 h 141"/>
                <a:gd name="T38" fmla="*/ 458 w 728"/>
                <a:gd name="T39" fmla="*/ 449 h 141"/>
                <a:gd name="T40" fmla="*/ 458 w 728"/>
                <a:gd name="T41" fmla="*/ 449 h 141"/>
                <a:gd name="T42" fmla="*/ 458 w 728"/>
                <a:gd name="T43" fmla="*/ 449 h 141"/>
                <a:gd name="T44" fmla="*/ 458 w 728"/>
                <a:gd name="T45" fmla="*/ 449 h 141"/>
                <a:gd name="T46" fmla="*/ 458 w 728"/>
                <a:gd name="T47" fmla="*/ 449 h 141"/>
                <a:gd name="T48" fmla="*/ 458 w 728"/>
                <a:gd name="T49" fmla="*/ 449 h 141"/>
                <a:gd name="T50" fmla="*/ 458 w 728"/>
                <a:gd name="T51" fmla="*/ 449 h 141"/>
                <a:gd name="T52" fmla="*/ 458 w 728"/>
                <a:gd name="T53" fmla="*/ 449 h 141"/>
                <a:gd name="T54" fmla="*/ 458 w 728"/>
                <a:gd name="T55" fmla="*/ 449 h 141"/>
                <a:gd name="T56" fmla="*/ 458 w 728"/>
                <a:gd name="T57" fmla="*/ 449 h 141"/>
                <a:gd name="T58" fmla="*/ 458 w 728"/>
                <a:gd name="T59" fmla="*/ 449 h 14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728"/>
                <a:gd name="T91" fmla="*/ 0 h 141"/>
                <a:gd name="T92" fmla="*/ 728 w 728"/>
                <a:gd name="T93" fmla="*/ 141 h 141"/>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728" h="141">
                  <a:moveTo>
                    <a:pt x="728" y="49"/>
                  </a:moveTo>
                  <a:lnTo>
                    <a:pt x="721" y="75"/>
                  </a:lnTo>
                  <a:lnTo>
                    <a:pt x="714" y="98"/>
                  </a:lnTo>
                  <a:lnTo>
                    <a:pt x="708" y="119"/>
                  </a:lnTo>
                  <a:lnTo>
                    <a:pt x="705" y="141"/>
                  </a:lnTo>
                  <a:lnTo>
                    <a:pt x="42" y="132"/>
                  </a:lnTo>
                  <a:lnTo>
                    <a:pt x="40" y="115"/>
                  </a:lnTo>
                  <a:lnTo>
                    <a:pt x="36" y="98"/>
                  </a:lnTo>
                  <a:lnTo>
                    <a:pt x="31" y="82"/>
                  </a:lnTo>
                  <a:lnTo>
                    <a:pt x="24" y="63"/>
                  </a:lnTo>
                  <a:lnTo>
                    <a:pt x="18" y="48"/>
                  </a:lnTo>
                  <a:lnTo>
                    <a:pt x="11" y="31"/>
                  </a:lnTo>
                  <a:lnTo>
                    <a:pt x="5" y="16"/>
                  </a:lnTo>
                  <a:lnTo>
                    <a:pt x="0" y="0"/>
                  </a:lnTo>
                  <a:lnTo>
                    <a:pt x="44" y="5"/>
                  </a:lnTo>
                  <a:lnTo>
                    <a:pt x="89" y="9"/>
                  </a:lnTo>
                  <a:lnTo>
                    <a:pt x="134" y="12"/>
                  </a:lnTo>
                  <a:lnTo>
                    <a:pt x="180" y="14"/>
                  </a:lnTo>
                  <a:lnTo>
                    <a:pt x="225" y="16"/>
                  </a:lnTo>
                  <a:lnTo>
                    <a:pt x="272" y="17"/>
                  </a:lnTo>
                  <a:lnTo>
                    <a:pt x="318" y="17"/>
                  </a:lnTo>
                  <a:lnTo>
                    <a:pt x="365" y="18"/>
                  </a:lnTo>
                  <a:lnTo>
                    <a:pt x="410" y="19"/>
                  </a:lnTo>
                  <a:lnTo>
                    <a:pt x="457" y="21"/>
                  </a:lnTo>
                  <a:lnTo>
                    <a:pt x="503" y="22"/>
                  </a:lnTo>
                  <a:lnTo>
                    <a:pt x="548" y="25"/>
                  </a:lnTo>
                  <a:lnTo>
                    <a:pt x="594" y="29"/>
                  </a:lnTo>
                  <a:lnTo>
                    <a:pt x="639" y="34"/>
                  </a:lnTo>
                  <a:lnTo>
                    <a:pt x="684" y="41"/>
                  </a:lnTo>
                  <a:lnTo>
                    <a:pt x="728" y="49"/>
                  </a:lnTo>
                  <a:close/>
                </a:path>
              </a:pathLst>
            </a:custGeom>
            <a:grpFill/>
            <a:ln w="9525">
              <a:noFill/>
              <a:round/>
              <a:headEnd/>
              <a:tailEnd/>
            </a:ln>
          </p:spPr>
          <p:txBody>
            <a:bodyPr/>
            <a:lstStyle/>
            <a:p>
              <a:pPr algn="ctr" rtl="0"/>
              <a:endParaRPr lang="en-GB" sz="2400">
                <a:latin typeface="Times New Roman" pitchFamily="18" charset="0"/>
                <a:cs typeface="Times New Roman" pitchFamily="18" charset="0"/>
              </a:endParaRPr>
            </a:p>
          </p:txBody>
        </p:sp>
        <p:sp>
          <p:nvSpPr>
            <p:cNvPr id="6" name="Freeform 8"/>
            <p:cNvSpPr>
              <a:spLocks/>
            </p:cNvSpPr>
            <p:nvPr/>
          </p:nvSpPr>
          <p:spPr bwMode="auto">
            <a:xfrm rot="226813">
              <a:off x="904" y="3238"/>
              <a:ext cx="261" cy="212"/>
            </a:xfrm>
            <a:custGeom>
              <a:avLst/>
              <a:gdLst>
                <a:gd name="T0" fmla="*/ 441 w 784"/>
                <a:gd name="T1" fmla="*/ 449 h 636"/>
                <a:gd name="T2" fmla="*/ 441 w 784"/>
                <a:gd name="T3" fmla="*/ 449 h 636"/>
                <a:gd name="T4" fmla="*/ 441 w 784"/>
                <a:gd name="T5" fmla="*/ 449 h 636"/>
                <a:gd name="T6" fmla="*/ 441 w 784"/>
                <a:gd name="T7" fmla="*/ 449 h 636"/>
                <a:gd name="T8" fmla="*/ 441 w 784"/>
                <a:gd name="T9" fmla="*/ 449 h 636"/>
                <a:gd name="T10" fmla="*/ 441 w 784"/>
                <a:gd name="T11" fmla="*/ 449 h 636"/>
                <a:gd name="T12" fmla="*/ 441 w 784"/>
                <a:gd name="T13" fmla="*/ 449 h 636"/>
                <a:gd name="T14" fmla="*/ 441 w 784"/>
                <a:gd name="T15" fmla="*/ 449 h 636"/>
                <a:gd name="T16" fmla="*/ 441 w 784"/>
                <a:gd name="T17" fmla="*/ 449 h 636"/>
                <a:gd name="T18" fmla="*/ 441 w 784"/>
                <a:gd name="T19" fmla="*/ 449 h 636"/>
                <a:gd name="T20" fmla="*/ 441 w 784"/>
                <a:gd name="T21" fmla="*/ 449 h 636"/>
                <a:gd name="T22" fmla="*/ 441 w 784"/>
                <a:gd name="T23" fmla="*/ 449 h 636"/>
                <a:gd name="T24" fmla="*/ 441 w 784"/>
                <a:gd name="T25" fmla="*/ 449 h 636"/>
                <a:gd name="T26" fmla="*/ 441 w 784"/>
                <a:gd name="T27" fmla="*/ 449 h 636"/>
                <a:gd name="T28" fmla="*/ 441 w 784"/>
                <a:gd name="T29" fmla="*/ 449 h 636"/>
                <a:gd name="T30" fmla="*/ 441 w 784"/>
                <a:gd name="T31" fmla="*/ 449 h 636"/>
                <a:gd name="T32" fmla="*/ 441 w 784"/>
                <a:gd name="T33" fmla="*/ 449 h 636"/>
                <a:gd name="T34" fmla="*/ 441 w 784"/>
                <a:gd name="T35" fmla="*/ 449 h 636"/>
                <a:gd name="T36" fmla="*/ 441 w 784"/>
                <a:gd name="T37" fmla="*/ 449 h 636"/>
                <a:gd name="T38" fmla="*/ 441 w 784"/>
                <a:gd name="T39" fmla="*/ 449 h 636"/>
                <a:gd name="T40" fmla="*/ 441 w 784"/>
                <a:gd name="T41" fmla="*/ 449 h 636"/>
                <a:gd name="T42" fmla="*/ 441 w 784"/>
                <a:gd name="T43" fmla="*/ 449 h 636"/>
                <a:gd name="T44" fmla="*/ 441 w 784"/>
                <a:gd name="T45" fmla="*/ 449 h 636"/>
                <a:gd name="T46" fmla="*/ 441 w 784"/>
                <a:gd name="T47" fmla="*/ 449 h 636"/>
                <a:gd name="T48" fmla="*/ 441 w 784"/>
                <a:gd name="T49" fmla="*/ 449 h 636"/>
                <a:gd name="T50" fmla="*/ 441 w 784"/>
                <a:gd name="T51" fmla="*/ 449 h 636"/>
                <a:gd name="T52" fmla="*/ 441 w 784"/>
                <a:gd name="T53" fmla="*/ 449 h 636"/>
                <a:gd name="T54" fmla="*/ 441 w 784"/>
                <a:gd name="T55" fmla="*/ 449 h 636"/>
                <a:gd name="T56" fmla="*/ 441 w 784"/>
                <a:gd name="T57" fmla="*/ 449 h 636"/>
                <a:gd name="T58" fmla="*/ 441 w 784"/>
                <a:gd name="T59" fmla="*/ 449 h 636"/>
                <a:gd name="T60" fmla="*/ 441 w 784"/>
                <a:gd name="T61" fmla="*/ 449 h 636"/>
                <a:gd name="T62" fmla="*/ 441 w 784"/>
                <a:gd name="T63" fmla="*/ 449 h 636"/>
                <a:gd name="T64" fmla="*/ 441 w 784"/>
                <a:gd name="T65" fmla="*/ 449 h 636"/>
                <a:gd name="T66" fmla="*/ 441 w 784"/>
                <a:gd name="T67" fmla="*/ 449 h 636"/>
                <a:gd name="T68" fmla="*/ 441 w 784"/>
                <a:gd name="T69" fmla="*/ 449 h 6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84"/>
                <a:gd name="T106" fmla="*/ 0 h 636"/>
                <a:gd name="T107" fmla="*/ 784 w 784"/>
                <a:gd name="T108" fmla="*/ 636 h 6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84" h="636">
                  <a:moveTo>
                    <a:pt x="0" y="97"/>
                  </a:moveTo>
                  <a:lnTo>
                    <a:pt x="19" y="84"/>
                  </a:lnTo>
                  <a:lnTo>
                    <a:pt x="39" y="73"/>
                  </a:lnTo>
                  <a:lnTo>
                    <a:pt x="61" y="62"/>
                  </a:lnTo>
                  <a:lnTo>
                    <a:pt x="83" y="52"/>
                  </a:lnTo>
                  <a:lnTo>
                    <a:pt x="103" y="41"/>
                  </a:lnTo>
                  <a:lnTo>
                    <a:pt x="124" y="30"/>
                  </a:lnTo>
                  <a:lnTo>
                    <a:pt x="144" y="16"/>
                  </a:lnTo>
                  <a:lnTo>
                    <a:pt x="160" y="0"/>
                  </a:lnTo>
                  <a:lnTo>
                    <a:pt x="784" y="14"/>
                  </a:lnTo>
                  <a:lnTo>
                    <a:pt x="780" y="27"/>
                  </a:lnTo>
                  <a:lnTo>
                    <a:pt x="778" y="43"/>
                  </a:lnTo>
                  <a:lnTo>
                    <a:pt x="776" y="57"/>
                  </a:lnTo>
                  <a:lnTo>
                    <a:pt x="774" y="71"/>
                  </a:lnTo>
                  <a:lnTo>
                    <a:pt x="770" y="85"/>
                  </a:lnTo>
                  <a:lnTo>
                    <a:pt x="765" y="97"/>
                  </a:lnTo>
                  <a:lnTo>
                    <a:pt x="756" y="108"/>
                  </a:lnTo>
                  <a:lnTo>
                    <a:pt x="743" y="114"/>
                  </a:lnTo>
                  <a:lnTo>
                    <a:pt x="761" y="152"/>
                  </a:lnTo>
                  <a:lnTo>
                    <a:pt x="774" y="193"/>
                  </a:lnTo>
                  <a:lnTo>
                    <a:pt x="782" y="237"/>
                  </a:lnTo>
                  <a:lnTo>
                    <a:pt x="784" y="282"/>
                  </a:lnTo>
                  <a:lnTo>
                    <a:pt x="782" y="326"/>
                  </a:lnTo>
                  <a:lnTo>
                    <a:pt x="774" y="369"/>
                  </a:lnTo>
                  <a:lnTo>
                    <a:pt x="761" y="411"/>
                  </a:lnTo>
                  <a:lnTo>
                    <a:pt x="744" y="447"/>
                  </a:lnTo>
                  <a:lnTo>
                    <a:pt x="735" y="464"/>
                  </a:lnTo>
                  <a:lnTo>
                    <a:pt x="725" y="481"/>
                  </a:lnTo>
                  <a:lnTo>
                    <a:pt x="713" y="496"/>
                  </a:lnTo>
                  <a:lnTo>
                    <a:pt x="701" y="512"/>
                  </a:lnTo>
                  <a:lnTo>
                    <a:pt x="688" y="526"/>
                  </a:lnTo>
                  <a:lnTo>
                    <a:pt x="675" y="540"/>
                  </a:lnTo>
                  <a:lnTo>
                    <a:pt x="660" y="553"/>
                  </a:lnTo>
                  <a:lnTo>
                    <a:pt x="646" y="566"/>
                  </a:lnTo>
                  <a:lnTo>
                    <a:pt x="629" y="578"/>
                  </a:lnTo>
                  <a:lnTo>
                    <a:pt x="613" y="588"/>
                  </a:lnTo>
                  <a:lnTo>
                    <a:pt x="595" y="597"/>
                  </a:lnTo>
                  <a:lnTo>
                    <a:pt x="578" y="606"/>
                  </a:lnTo>
                  <a:lnTo>
                    <a:pt x="560" y="614"/>
                  </a:lnTo>
                  <a:lnTo>
                    <a:pt x="541" y="621"/>
                  </a:lnTo>
                  <a:lnTo>
                    <a:pt x="521" y="627"/>
                  </a:lnTo>
                  <a:lnTo>
                    <a:pt x="502" y="631"/>
                  </a:lnTo>
                  <a:lnTo>
                    <a:pt x="477" y="635"/>
                  </a:lnTo>
                  <a:lnTo>
                    <a:pt x="454" y="636"/>
                  </a:lnTo>
                  <a:lnTo>
                    <a:pt x="431" y="635"/>
                  </a:lnTo>
                  <a:lnTo>
                    <a:pt x="408" y="632"/>
                  </a:lnTo>
                  <a:lnTo>
                    <a:pt x="386" y="628"/>
                  </a:lnTo>
                  <a:lnTo>
                    <a:pt x="362" y="623"/>
                  </a:lnTo>
                  <a:lnTo>
                    <a:pt x="342" y="617"/>
                  </a:lnTo>
                  <a:lnTo>
                    <a:pt x="321" y="609"/>
                  </a:lnTo>
                  <a:lnTo>
                    <a:pt x="300" y="600"/>
                  </a:lnTo>
                  <a:lnTo>
                    <a:pt x="279" y="589"/>
                  </a:lnTo>
                  <a:lnTo>
                    <a:pt x="261" y="578"/>
                  </a:lnTo>
                  <a:lnTo>
                    <a:pt x="242" y="565"/>
                  </a:lnTo>
                  <a:lnTo>
                    <a:pt x="225" y="552"/>
                  </a:lnTo>
                  <a:lnTo>
                    <a:pt x="208" y="539"/>
                  </a:lnTo>
                  <a:lnTo>
                    <a:pt x="193" y="525"/>
                  </a:lnTo>
                  <a:lnTo>
                    <a:pt x="177" y="510"/>
                  </a:lnTo>
                  <a:lnTo>
                    <a:pt x="155" y="479"/>
                  </a:lnTo>
                  <a:lnTo>
                    <a:pt x="136" y="440"/>
                  </a:lnTo>
                  <a:lnTo>
                    <a:pt x="120" y="399"/>
                  </a:lnTo>
                  <a:lnTo>
                    <a:pt x="109" y="354"/>
                  </a:lnTo>
                  <a:lnTo>
                    <a:pt x="103" y="306"/>
                  </a:lnTo>
                  <a:lnTo>
                    <a:pt x="103" y="258"/>
                  </a:lnTo>
                  <a:lnTo>
                    <a:pt x="111" y="211"/>
                  </a:lnTo>
                  <a:lnTo>
                    <a:pt x="128" y="166"/>
                  </a:lnTo>
                  <a:lnTo>
                    <a:pt x="133" y="149"/>
                  </a:lnTo>
                  <a:lnTo>
                    <a:pt x="140" y="133"/>
                  </a:lnTo>
                  <a:lnTo>
                    <a:pt x="147" y="118"/>
                  </a:lnTo>
                  <a:lnTo>
                    <a:pt x="154" y="104"/>
                  </a:lnTo>
                  <a:lnTo>
                    <a:pt x="0" y="97"/>
                  </a:lnTo>
                  <a:close/>
                </a:path>
              </a:pathLst>
            </a:custGeom>
            <a:grpFill/>
            <a:ln w="9525">
              <a:noFill/>
              <a:round/>
              <a:headEnd/>
              <a:tailEnd/>
            </a:ln>
          </p:spPr>
          <p:txBody>
            <a:bodyPr/>
            <a:lstStyle/>
            <a:p>
              <a:pPr algn="ctr" rtl="0"/>
              <a:endParaRPr lang="en-GB" sz="2400">
                <a:latin typeface="Times New Roman" pitchFamily="18" charset="0"/>
                <a:cs typeface="Times New Roman" pitchFamily="18" charset="0"/>
              </a:endParaRPr>
            </a:p>
          </p:txBody>
        </p:sp>
        <p:sp>
          <p:nvSpPr>
            <p:cNvPr id="7" name="Freeform 9"/>
            <p:cNvSpPr>
              <a:spLocks/>
            </p:cNvSpPr>
            <p:nvPr/>
          </p:nvSpPr>
          <p:spPr bwMode="auto">
            <a:xfrm rot="243168">
              <a:off x="948" y="3485"/>
              <a:ext cx="387" cy="480"/>
            </a:xfrm>
            <a:custGeom>
              <a:avLst/>
              <a:gdLst>
                <a:gd name="T0" fmla="*/ 454 w 1160"/>
                <a:gd name="T1" fmla="*/ 458 h 1438"/>
                <a:gd name="T2" fmla="*/ 454 w 1160"/>
                <a:gd name="T3" fmla="*/ 458 h 1438"/>
                <a:gd name="T4" fmla="*/ 454 w 1160"/>
                <a:gd name="T5" fmla="*/ 458 h 1438"/>
                <a:gd name="T6" fmla="*/ 454 w 1160"/>
                <a:gd name="T7" fmla="*/ 458 h 1438"/>
                <a:gd name="T8" fmla="*/ 454 w 1160"/>
                <a:gd name="T9" fmla="*/ 458 h 1438"/>
                <a:gd name="T10" fmla="*/ 454 w 1160"/>
                <a:gd name="T11" fmla="*/ 458 h 1438"/>
                <a:gd name="T12" fmla="*/ 454 w 1160"/>
                <a:gd name="T13" fmla="*/ 458 h 1438"/>
                <a:gd name="T14" fmla="*/ 454 w 1160"/>
                <a:gd name="T15" fmla="*/ 458 h 1438"/>
                <a:gd name="T16" fmla="*/ 454 w 1160"/>
                <a:gd name="T17" fmla="*/ 458 h 1438"/>
                <a:gd name="T18" fmla="*/ 454 w 1160"/>
                <a:gd name="T19" fmla="*/ 458 h 1438"/>
                <a:gd name="T20" fmla="*/ 454 w 1160"/>
                <a:gd name="T21" fmla="*/ 458 h 1438"/>
                <a:gd name="T22" fmla="*/ 454 w 1160"/>
                <a:gd name="T23" fmla="*/ 458 h 1438"/>
                <a:gd name="T24" fmla="*/ 454 w 1160"/>
                <a:gd name="T25" fmla="*/ 458 h 1438"/>
                <a:gd name="T26" fmla="*/ 454 w 1160"/>
                <a:gd name="T27" fmla="*/ 458 h 1438"/>
                <a:gd name="T28" fmla="*/ 454 w 1160"/>
                <a:gd name="T29" fmla="*/ 458 h 1438"/>
                <a:gd name="T30" fmla="*/ 454 w 1160"/>
                <a:gd name="T31" fmla="*/ 458 h 1438"/>
                <a:gd name="T32" fmla="*/ 454 w 1160"/>
                <a:gd name="T33" fmla="*/ 458 h 1438"/>
                <a:gd name="T34" fmla="*/ 454 w 1160"/>
                <a:gd name="T35" fmla="*/ 458 h 1438"/>
                <a:gd name="T36" fmla="*/ 454 w 1160"/>
                <a:gd name="T37" fmla="*/ 458 h 1438"/>
                <a:gd name="T38" fmla="*/ 454 w 1160"/>
                <a:gd name="T39" fmla="*/ 458 h 1438"/>
                <a:gd name="T40" fmla="*/ 454 w 1160"/>
                <a:gd name="T41" fmla="*/ 458 h 1438"/>
                <a:gd name="T42" fmla="*/ 454 w 1160"/>
                <a:gd name="T43" fmla="*/ 458 h 1438"/>
                <a:gd name="T44" fmla="*/ 454 w 1160"/>
                <a:gd name="T45" fmla="*/ 458 h 1438"/>
                <a:gd name="T46" fmla="*/ 454 w 1160"/>
                <a:gd name="T47" fmla="*/ 458 h 1438"/>
                <a:gd name="T48" fmla="*/ 454 w 1160"/>
                <a:gd name="T49" fmla="*/ 458 h 1438"/>
                <a:gd name="T50" fmla="*/ 454 w 1160"/>
                <a:gd name="T51" fmla="*/ 458 h 1438"/>
                <a:gd name="T52" fmla="*/ 454 w 1160"/>
                <a:gd name="T53" fmla="*/ 458 h 1438"/>
                <a:gd name="T54" fmla="*/ 454 w 1160"/>
                <a:gd name="T55" fmla="*/ 458 h 1438"/>
                <a:gd name="T56" fmla="*/ 454 w 1160"/>
                <a:gd name="T57" fmla="*/ 458 h 1438"/>
                <a:gd name="T58" fmla="*/ 454 w 1160"/>
                <a:gd name="T59" fmla="*/ 458 h 1438"/>
                <a:gd name="T60" fmla="*/ 454 w 1160"/>
                <a:gd name="T61" fmla="*/ 458 h 1438"/>
                <a:gd name="T62" fmla="*/ 454 w 1160"/>
                <a:gd name="T63" fmla="*/ 458 h 1438"/>
                <a:gd name="T64" fmla="*/ 454 w 1160"/>
                <a:gd name="T65" fmla="*/ 458 h 1438"/>
                <a:gd name="T66" fmla="*/ 454 w 1160"/>
                <a:gd name="T67" fmla="*/ 458 h 1438"/>
                <a:gd name="T68" fmla="*/ 454 w 1160"/>
                <a:gd name="T69" fmla="*/ 458 h 1438"/>
                <a:gd name="T70" fmla="*/ 454 w 1160"/>
                <a:gd name="T71" fmla="*/ 458 h 1438"/>
                <a:gd name="T72" fmla="*/ 454 w 1160"/>
                <a:gd name="T73" fmla="*/ 458 h 1438"/>
                <a:gd name="T74" fmla="*/ 454 w 1160"/>
                <a:gd name="T75" fmla="*/ 458 h 1438"/>
                <a:gd name="T76" fmla="*/ 454 w 1160"/>
                <a:gd name="T77" fmla="*/ 458 h 1438"/>
                <a:gd name="T78" fmla="*/ 454 w 1160"/>
                <a:gd name="T79" fmla="*/ 0 h 1438"/>
                <a:gd name="T80" fmla="*/ 454 w 1160"/>
                <a:gd name="T81" fmla="*/ 0 h 1438"/>
                <a:gd name="T82" fmla="*/ 454 w 1160"/>
                <a:gd name="T83" fmla="*/ 0 h 1438"/>
                <a:gd name="T84" fmla="*/ 454 w 1160"/>
                <a:gd name="T85" fmla="*/ 0 h 1438"/>
                <a:gd name="T86" fmla="*/ 454 w 1160"/>
                <a:gd name="T87" fmla="*/ 458 h 1438"/>
                <a:gd name="T88" fmla="*/ 454 w 1160"/>
                <a:gd name="T89" fmla="*/ 458 h 1438"/>
                <a:gd name="T90" fmla="*/ 454 w 1160"/>
                <a:gd name="T91" fmla="*/ 458 h 1438"/>
                <a:gd name="T92" fmla="*/ 454 w 1160"/>
                <a:gd name="T93" fmla="*/ 458 h 1438"/>
                <a:gd name="T94" fmla="*/ 454 w 1160"/>
                <a:gd name="T95" fmla="*/ 458 h 1438"/>
                <a:gd name="T96" fmla="*/ 454 w 1160"/>
                <a:gd name="T97" fmla="*/ 458 h 1438"/>
                <a:gd name="T98" fmla="*/ 454 w 1160"/>
                <a:gd name="T99" fmla="*/ 458 h 1438"/>
                <a:gd name="T100" fmla="*/ 454 w 1160"/>
                <a:gd name="T101" fmla="*/ 458 h 1438"/>
                <a:gd name="T102" fmla="*/ 454 w 1160"/>
                <a:gd name="T103" fmla="*/ 458 h 1438"/>
                <a:gd name="T104" fmla="*/ 454 w 1160"/>
                <a:gd name="T105" fmla="*/ 458 h 1438"/>
                <a:gd name="T106" fmla="*/ 454 w 1160"/>
                <a:gd name="T107" fmla="*/ 458 h 1438"/>
                <a:gd name="T108" fmla="*/ 454 w 1160"/>
                <a:gd name="T109" fmla="*/ 458 h 1438"/>
                <a:gd name="T110" fmla="*/ 454 w 1160"/>
                <a:gd name="T111" fmla="*/ 458 h 143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160"/>
                <a:gd name="T169" fmla="*/ 0 h 1438"/>
                <a:gd name="T170" fmla="*/ 1160 w 1160"/>
                <a:gd name="T171" fmla="*/ 1438 h 143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160" h="1438">
                  <a:moveTo>
                    <a:pt x="1104" y="652"/>
                  </a:moveTo>
                  <a:lnTo>
                    <a:pt x="849" y="652"/>
                  </a:lnTo>
                  <a:lnTo>
                    <a:pt x="844" y="666"/>
                  </a:lnTo>
                  <a:lnTo>
                    <a:pt x="848" y="735"/>
                  </a:lnTo>
                  <a:lnTo>
                    <a:pt x="848" y="793"/>
                  </a:lnTo>
                  <a:lnTo>
                    <a:pt x="849" y="853"/>
                  </a:lnTo>
                  <a:lnTo>
                    <a:pt x="856" y="924"/>
                  </a:lnTo>
                  <a:lnTo>
                    <a:pt x="1113" y="916"/>
                  </a:lnTo>
                  <a:lnTo>
                    <a:pt x="1116" y="846"/>
                  </a:lnTo>
                  <a:lnTo>
                    <a:pt x="1113" y="786"/>
                  </a:lnTo>
                  <a:lnTo>
                    <a:pt x="1108" y="726"/>
                  </a:lnTo>
                  <a:lnTo>
                    <a:pt x="1104" y="652"/>
                  </a:lnTo>
                  <a:lnTo>
                    <a:pt x="1160" y="604"/>
                  </a:lnTo>
                  <a:lnTo>
                    <a:pt x="1160" y="965"/>
                  </a:lnTo>
                  <a:lnTo>
                    <a:pt x="1116" y="965"/>
                  </a:lnTo>
                  <a:lnTo>
                    <a:pt x="1111" y="1083"/>
                  </a:lnTo>
                  <a:lnTo>
                    <a:pt x="1110" y="1200"/>
                  </a:lnTo>
                  <a:lnTo>
                    <a:pt x="1111" y="1315"/>
                  </a:lnTo>
                  <a:lnTo>
                    <a:pt x="1111" y="1434"/>
                  </a:lnTo>
                  <a:lnTo>
                    <a:pt x="842" y="1438"/>
                  </a:lnTo>
                  <a:lnTo>
                    <a:pt x="842" y="970"/>
                  </a:lnTo>
                  <a:lnTo>
                    <a:pt x="836" y="969"/>
                  </a:lnTo>
                  <a:lnTo>
                    <a:pt x="830" y="968"/>
                  </a:lnTo>
                  <a:lnTo>
                    <a:pt x="824" y="968"/>
                  </a:lnTo>
                  <a:lnTo>
                    <a:pt x="818" y="967"/>
                  </a:lnTo>
                  <a:lnTo>
                    <a:pt x="813" y="967"/>
                  </a:lnTo>
                  <a:lnTo>
                    <a:pt x="808" y="965"/>
                  </a:lnTo>
                  <a:lnTo>
                    <a:pt x="804" y="963"/>
                  </a:lnTo>
                  <a:lnTo>
                    <a:pt x="802" y="959"/>
                  </a:lnTo>
                  <a:lnTo>
                    <a:pt x="799" y="885"/>
                  </a:lnTo>
                  <a:lnTo>
                    <a:pt x="799" y="794"/>
                  </a:lnTo>
                  <a:lnTo>
                    <a:pt x="799" y="698"/>
                  </a:lnTo>
                  <a:lnTo>
                    <a:pt x="799" y="604"/>
                  </a:lnTo>
                  <a:lnTo>
                    <a:pt x="804" y="604"/>
                  </a:lnTo>
                  <a:lnTo>
                    <a:pt x="811" y="605"/>
                  </a:lnTo>
                  <a:lnTo>
                    <a:pt x="817" y="605"/>
                  </a:lnTo>
                  <a:lnTo>
                    <a:pt x="825" y="606"/>
                  </a:lnTo>
                  <a:lnTo>
                    <a:pt x="830" y="606"/>
                  </a:lnTo>
                  <a:lnTo>
                    <a:pt x="835" y="604"/>
                  </a:lnTo>
                  <a:lnTo>
                    <a:pt x="839" y="601"/>
                  </a:lnTo>
                  <a:lnTo>
                    <a:pt x="842" y="595"/>
                  </a:lnTo>
                  <a:lnTo>
                    <a:pt x="840" y="586"/>
                  </a:lnTo>
                  <a:lnTo>
                    <a:pt x="838" y="577"/>
                  </a:lnTo>
                  <a:lnTo>
                    <a:pt x="834" y="567"/>
                  </a:lnTo>
                  <a:lnTo>
                    <a:pt x="829" y="560"/>
                  </a:lnTo>
                  <a:lnTo>
                    <a:pt x="822" y="552"/>
                  </a:lnTo>
                  <a:lnTo>
                    <a:pt x="816" y="547"/>
                  </a:lnTo>
                  <a:lnTo>
                    <a:pt x="808" y="543"/>
                  </a:lnTo>
                  <a:lnTo>
                    <a:pt x="799" y="540"/>
                  </a:lnTo>
                  <a:lnTo>
                    <a:pt x="789" y="538"/>
                  </a:lnTo>
                  <a:lnTo>
                    <a:pt x="778" y="539"/>
                  </a:lnTo>
                  <a:lnTo>
                    <a:pt x="769" y="540"/>
                  </a:lnTo>
                  <a:lnTo>
                    <a:pt x="760" y="544"/>
                  </a:lnTo>
                  <a:lnTo>
                    <a:pt x="751" y="551"/>
                  </a:lnTo>
                  <a:lnTo>
                    <a:pt x="745" y="557"/>
                  </a:lnTo>
                  <a:lnTo>
                    <a:pt x="738" y="564"/>
                  </a:lnTo>
                  <a:lnTo>
                    <a:pt x="733" y="571"/>
                  </a:lnTo>
                  <a:lnTo>
                    <a:pt x="730" y="1033"/>
                  </a:lnTo>
                  <a:lnTo>
                    <a:pt x="690" y="977"/>
                  </a:lnTo>
                  <a:lnTo>
                    <a:pt x="649" y="920"/>
                  </a:lnTo>
                  <a:lnTo>
                    <a:pt x="607" y="863"/>
                  </a:lnTo>
                  <a:lnTo>
                    <a:pt x="566" y="805"/>
                  </a:lnTo>
                  <a:lnTo>
                    <a:pt x="525" y="746"/>
                  </a:lnTo>
                  <a:lnTo>
                    <a:pt x="483" y="688"/>
                  </a:lnTo>
                  <a:lnTo>
                    <a:pt x="440" y="628"/>
                  </a:lnTo>
                  <a:lnTo>
                    <a:pt x="399" y="569"/>
                  </a:lnTo>
                  <a:lnTo>
                    <a:pt x="356" y="509"/>
                  </a:lnTo>
                  <a:lnTo>
                    <a:pt x="315" y="450"/>
                  </a:lnTo>
                  <a:lnTo>
                    <a:pt x="274" y="390"/>
                  </a:lnTo>
                  <a:lnTo>
                    <a:pt x="232" y="330"/>
                  </a:lnTo>
                  <a:lnTo>
                    <a:pt x="189" y="271"/>
                  </a:lnTo>
                  <a:lnTo>
                    <a:pt x="148" y="211"/>
                  </a:lnTo>
                  <a:lnTo>
                    <a:pt x="108" y="152"/>
                  </a:lnTo>
                  <a:lnTo>
                    <a:pt x="66" y="93"/>
                  </a:lnTo>
                  <a:lnTo>
                    <a:pt x="0" y="3"/>
                  </a:lnTo>
                  <a:lnTo>
                    <a:pt x="41" y="1"/>
                  </a:lnTo>
                  <a:lnTo>
                    <a:pt x="81" y="1"/>
                  </a:lnTo>
                  <a:lnTo>
                    <a:pt x="122" y="1"/>
                  </a:lnTo>
                  <a:lnTo>
                    <a:pt x="162" y="0"/>
                  </a:lnTo>
                  <a:lnTo>
                    <a:pt x="204" y="0"/>
                  </a:lnTo>
                  <a:lnTo>
                    <a:pt x="244" y="0"/>
                  </a:lnTo>
                  <a:lnTo>
                    <a:pt x="285" y="0"/>
                  </a:lnTo>
                  <a:lnTo>
                    <a:pt x="327" y="0"/>
                  </a:lnTo>
                  <a:lnTo>
                    <a:pt x="368" y="0"/>
                  </a:lnTo>
                  <a:lnTo>
                    <a:pt x="408" y="0"/>
                  </a:lnTo>
                  <a:lnTo>
                    <a:pt x="451" y="0"/>
                  </a:lnTo>
                  <a:lnTo>
                    <a:pt x="492" y="0"/>
                  </a:lnTo>
                  <a:lnTo>
                    <a:pt x="534" y="1"/>
                  </a:lnTo>
                  <a:lnTo>
                    <a:pt x="576" y="1"/>
                  </a:lnTo>
                  <a:lnTo>
                    <a:pt x="618" y="1"/>
                  </a:lnTo>
                  <a:lnTo>
                    <a:pt x="660" y="3"/>
                  </a:lnTo>
                  <a:lnTo>
                    <a:pt x="697" y="8"/>
                  </a:lnTo>
                  <a:lnTo>
                    <a:pt x="733" y="14"/>
                  </a:lnTo>
                  <a:lnTo>
                    <a:pt x="769" y="23"/>
                  </a:lnTo>
                  <a:lnTo>
                    <a:pt x="804" y="35"/>
                  </a:lnTo>
                  <a:lnTo>
                    <a:pt x="838" y="49"/>
                  </a:lnTo>
                  <a:lnTo>
                    <a:pt x="871" y="65"/>
                  </a:lnTo>
                  <a:lnTo>
                    <a:pt x="902" y="82"/>
                  </a:lnTo>
                  <a:lnTo>
                    <a:pt x="932" y="101"/>
                  </a:lnTo>
                  <a:lnTo>
                    <a:pt x="961" y="123"/>
                  </a:lnTo>
                  <a:lnTo>
                    <a:pt x="988" y="146"/>
                  </a:lnTo>
                  <a:lnTo>
                    <a:pt x="1011" y="171"/>
                  </a:lnTo>
                  <a:lnTo>
                    <a:pt x="1033" y="198"/>
                  </a:lnTo>
                  <a:lnTo>
                    <a:pt x="1053" y="227"/>
                  </a:lnTo>
                  <a:lnTo>
                    <a:pt x="1068" y="258"/>
                  </a:lnTo>
                  <a:lnTo>
                    <a:pt x="1081" y="289"/>
                  </a:lnTo>
                  <a:lnTo>
                    <a:pt x="1091" y="323"/>
                  </a:lnTo>
                  <a:lnTo>
                    <a:pt x="1103" y="390"/>
                  </a:lnTo>
                  <a:lnTo>
                    <a:pt x="1104" y="465"/>
                  </a:lnTo>
                  <a:lnTo>
                    <a:pt x="1106" y="539"/>
                  </a:lnTo>
                  <a:lnTo>
                    <a:pt x="1113" y="604"/>
                  </a:lnTo>
                  <a:lnTo>
                    <a:pt x="1160" y="604"/>
                  </a:lnTo>
                  <a:lnTo>
                    <a:pt x="1104" y="652"/>
                  </a:lnTo>
                  <a:close/>
                </a:path>
              </a:pathLst>
            </a:custGeom>
            <a:grpFill/>
            <a:ln w="9525">
              <a:noFill/>
              <a:round/>
              <a:headEnd/>
              <a:tailEnd/>
            </a:ln>
          </p:spPr>
          <p:txBody>
            <a:bodyPr/>
            <a:lstStyle/>
            <a:p>
              <a:pPr algn="ctr" rtl="0"/>
              <a:endParaRPr lang="en-GB" sz="2400">
                <a:latin typeface="Times New Roman" pitchFamily="18" charset="0"/>
                <a:cs typeface="Times New Roman" pitchFamily="18" charset="0"/>
              </a:endParaRPr>
            </a:p>
          </p:txBody>
        </p:sp>
        <p:sp>
          <p:nvSpPr>
            <p:cNvPr id="8" name="Freeform 10"/>
            <p:cNvSpPr>
              <a:spLocks/>
            </p:cNvSpPr>
            <p:nvPr/>
          </p:nvSpPr>
          <p:spPr bwMode="auto">
            <a:xfrm rot="250379">
              <a:off x="785" y="3497"/>
              <a:ext cx="364" cy="465"/>
            </a:xfrm>
            <a:custGeom>
              <a:avLst/>
              <a:gdLst>
                <a:gd name="T0" fmla="*/ 455 w 1091"/>
                <a:gd name="T1" fmla="*/ 449 h 1395"/>
                <a:gd name="T2" fmla="*/ 455 w 1091"/>
                <a:gd name="T3" fmla="*/ 449 h 1395"/>
                <a:gd name="T4" fmla="*/ 455 w 1091"/>
                <a:gd name="T5" fmla="*/ 449 h 1395"/>
                <a:gd name="T6" fmla="*/ 455 w 1091"/>
                <a:gd name="T7" fmla="*/ 449 h 1395"/>
                <a:gd name="T8" fmla="*/ 455 w 1091"/>
                <a:gd name="T9" fmla="*/ 449 h 1395"/>
                <a:gd name="T10" fmla="*/ 455 w 1091"/>
                <a:gd name="T11" fmla="*/ 449 h 1395"/>
                <a:gd name="T12" fmla="*/ 455 w 1091"/>
                <a:gd name="T13" fmla="*/ 449 h 1395"/>
                <a:gd name="T14" fmla="*/ 455 w 1091"/>
                <a:gd name="T15" fmla="*/ 449 h 1395"/>
                <a:gd name="T16" fmla="*/ 455 w 1091"/>
                <a:gd name="T17" fmla="*/ 449 h 1395"/>
                <a:gd name="T18" fmla="*/ 455 w 1091"/>
                <a:gd name="T19" fmla="*/ 449 h 1395"/>
                <a:gd name="T20" fmla="*/ 455 w 1091"/>
                <a:gd name="T21" fmla="*/ 449 h 1395"/>
                <a:gd name="T22" fmla="*/ 455 w 1091"/>
                <a:gd name="T23" fmla="*/ 449 h 1395"/>
                <a:gd name="T24" fmla="*/ 455 w 1091"/>
                <a:gd name="T25" fmla="*/ 449 h 1395"/>
                <a:gd name="T26" fmla="*/ 455 w 1091"/>
                <a:gd name="T27" fmla="*/ 449 h 1395"/>
                <a:gd name="T28" fmla="*/ 455 w 1091"/>
                <a:gd name="T29" fmla="*/ 449 h 1395"/>
                <a:gd name="T30" fmla="*/ 455 w 1091"/>
                <a:gd name="T31" fmla="*/ 449 h 1395"/>
                <a:gd name="T32" fmla="*/ 455 w 1091"/>
                <a:gd name="T33" fmla="*/ 449 h 1395"/>
                <a:gd name="T34" fmla="*/ 455 w 1091"/>
                <a:gd name="T35" fmla="*/ 449 h 1395"/>
                <a:gd name="T36" fmla="*/ 455 w 1091"/>
                <a:gd name="T37" fmla="*/ 449 h 1395"/>
                <a:gd name="T38" fmla="*/ 455 w 1091"/>
                <a:gd name="T39" fmla="*/ 449 h 1395"/>
                <a:gd name="T40" fmla="*/ 455 w 1091"/>
                <a:gd name="T41" fmla="*/ 449 h 1395"/>
                <a:gd name="T42" fmla="*/ 455 w 1091"/>
                <a:gd name="T43" fmla="*/ 449 h 1395"/>
                <a:gd name="T44" fmla="*/ 455 w 1091"/>
                <a:gd name="T45" fmla="*/ 449 h 1395"/>
                <a:gd name="T46" fmla="*/ 455 w 1091"/>
                <a:gd name="T47" fmla="*/ 449 h 1395"/>
                <a:gd name="T48" fmla="*/ 455 w 1091"/>
                <a:gd name="T49" fmla="*/ 449 h 1395"/>
                <a:gd name="T50" fmla="*/ 455 w 1091"/>
                <a:gd name="T51" fmla="*/ 449 h 1395"/>
                <a:gd name="T52" fmla="*/ 455 w 1091"/>
                <a:gd name="T53" fmla="*/ 449 h 1395"/>
                <a:gd name="T54" fmla="*/ 0 w 1091"/>
                <a:gd name="T55" fmla="*/ 449 h 1395"/>
                <a:gd name="T56" fmla="*/ 455 w 1091"/>
                <a:gd name="T57" fmla="*/ 449 h 1395"/>
                <a:gd name="T58" fmla="*/ 455 w 1091"/>
                <a:gd name="T59" fmla="*/ 449 h 1395"/>
                <a:gd name="T60" fmla="*/ 455 w 1091"/>
                <a:gd name="T61" fmla="*/ 449 h 1395"/>
                <a:gd name="T62" fmla="*/ 455 w 1091"/>
                <a:gd name="T63" fmla="*/ 449 h 1395"/>
                <a:gd name="T64" fmla="*/ 455 w 1091"/>
                <a:gd name="T65" fmla="*/ 449 h 1395"/>
                <a:gd name="T66" fmla="*/ 455 w 1091"/>
                <a:gd name="T67" fmla="*/ 449 h 1395"/>
                <a:gd name="T68" fmla="*/ 455 w 1091"/>
                <a:gd name="T69" fmla="*/ 449 h 1395"/>
                <a:gd name="T70" fmla="*/ 455 w 1091"/>
                <a:gd name="T71" fmla="*/ 449 h 1395"/>
                <a:gd name="T72" fmla="*/ 455 w 1091"/>
                <a:gd name="T73" fmla="*/ 449 h 1395"/>
                <a:gd name="T74" fmla="*/ 455 w 1091"/>
                <a:gd name="T75" fmla="*/ 449 h 1395"/>
                <a:gd name="T76" fmla="*/ 455 w 1091"/>
                <a:gd name="T77" fmla="*/ 449 h 1395"/>
                <a:gd name="T78" fmla="*/ 455 w 1091"/>
                <a:gd name="T79" fmla="*/ 449 h 1395"/>
                <a:gd name="T80" fmla="*/ 455 w 1091"/>
                <a:gd name="T81" fmla="*/ 449 h 1395"/>
                <a:gd name="T82" fmla="*/ 455 w 1091"/>
                <a:gd name="T83" fmla="*/ 449 h 1395"/>
                <a:gd name="T84" fmla="*/ 455 w 1091"/>
                <a:gd name="T85" fmla="*/ 449 h 1395"/>
                <a:gd name="T86" fmla="*/ 455 w 1091"/>
                <a:gd name="T87" fmla="*/ 0 h 1395"/>
                <a:gd name="T88" fmla="*/ 455 w 1091"/>
                <a:gd name="T89" fmla="*/ 449 h 1395"/>
                <a:gd name="T90" fmla="*/ 455 w 1091"/>
                <a:gd name="T91" fmla="*/ 449 h 1395"/>
                <a:gd name="T92" fmla="*/ 455 w 1091"/>
                <a:gd name="T93" fmla="*/ 449 h 1395"/>
                <a:gd name="T94" fmla="*/ 455 w 1091"/>
                <a:gd name="T95" fmla="*/ 449 h 1395"/>
                <a:gd name="T96" fmla="*/ 455 w 1091"/>
                <a:gd name="T97" fmla="*/ 449 h 1395"/>
                <a:gd name="T98" fmla="*/ 455 w 1091"/>
                <a:gd name="T99" fmla="*/ 449 h 1395"/>
                <a:gd name="T100" fmla="*/ 455 w 1091"/>
                <a:gd name="T101" fmla="*/ 449 h 1395"/>
                <a:gd name="T102" fmla="*/ 455 w 1091"/>
                <a:gd name="T103" fmla="*/ 449 h 1395"/>
                <a:gd name="T104" fmla="*/ 455 w 1091"/>
                <a:gd name="T105" fmla="*/ 449 h 1395"/>
                <a:gd name="T106" fmla="*/ 455 w 1091"/>
                <a:gd name="T107" fmla="*/ 449 h 1395"/>
                <a:gd name="T108" fmla="*/ 455 w 1091"/>
                <a:gd name="T109" fmla="*/ 449 h 1395"/>
                <a:gd name="T110" fmla="*/ 455 w 1091"/>
                <a:gd name="T111" fmla="*/ 449 h 1395"/>
                <a:gd name="T112" fmla="*/ 455 w 1091"/>
                <a:gd name="T113" fmla="*/ 449 h 1395"/>
                <a:gd name="T114" fmla="*/ 455 w 1091"/>
                <a:gd name="T115" fmla="*/ 449 h 1395"/>
                <a:gd name="T116" fmla="*/ 455 w 1091"/>
                <a:gd name="T117" fmla="*/ 449 h 1395"/>
                <a:gd name="T118" fmla="*/ 455 w 1091"/>
                <a:gd name="T119" fmla="*/ 449 h 139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91"/>
                <a:gd name="T181" fmla="*/ 0 h 1395"/>
                <a:gd name="T182" fmla="*/ 1091 w 1091"/>
                <a:gd name="T183" fmla="*/ 1395 h 139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91" h="1395">
                  <a:moveTo>
                    <a:pt x="1091" y="1066"/>
                  </a:moveTo>
                  <a:lnTo>
                    <a:pt x="399" y="1069"/>
                  </a:lnTo>
                  <a:lnTo>
                    <a:pt x="392" y="953"/>
                  </a:lnTo>
                  <a:lnTo>
                    <a:pt x="391" y="828"/>
                  </a:lnTo>
                  <a:lnTo>
                    <a:pt x="390" y="698"/>
                  </a:lnTo>
                  <a:lnTo>
                    <a:pt x="387" y="568"/>
                  </a:lnTo>
                  <a:lnTo>
                    <a:pt x="383" y="552"/>
                  </a:lnTo>
                  <a:lnTo>
                    <a:pt x="375" y="537"/>
                  </a:lnTo>
                  <a:lnTo>
                    <a:pt x="365" y="527"/>
                  </a:lnTo>
                  <a:lnTo>
                    <a:pt x="353" y="518"/>
                  </a:lnTo>
                  <a:lnTo>
                    <a:pt x="346" y="515"/>
                  </a:lnTo>
                  <a:lnTo>
                    <a:pt x="338" y="514"/>
                  </a:lnTo>
                  <a:lnTo>
                    <a:pt x="329" y="514"/>
                  </a:lnTo>
                  <a:lnTo>
                    <a:pt x="321" y="513"/>
                  </a:lnTo>
                  <a:lnTo>
                    <a:pt x="313" y="514"/>
                  </a:lnTo>
                  <a:lnTo>
                    <a:pt x="305" y="515"/>
                  </a:lnTo>
                  <a:lnTo>
                    <a:pt x="298" y="518"/>
                  </a:lnTo>
                  <a:lnTo>
                    <a:pt x="290" y="521"/>
                  </a:lnTo>
                  <a:lnTo>
                    <a:pt x="272" y="549"/>
                  </a:lnTo>
                  <a:lnTo>
                    <a:pt x="269" y="745"/>
                  </a:lnTo>
                  <a:lnTo>
                    <a:pt x="270" y="1001"/>
                  </a:lnTo>
                  <a:lnTo>
                    <a:pt x="274" y="1243"/>
                  </a:lnTo>
                  <a:lnTo>
                    <a:pt x="276" y="1392"/>
                  </a:lnTo>
                  <a:lnTo>
                    <a:pt x="17" y="1395"/>
                  </a:lnTo>
                  <a:lnTo>
                    <a:pt x="16" y="1255"/>
                  </a:lnTo>
                  <a:lnTo>
                    <a:pt x="12" y="960"/>
                  </a:lnTo>
                  <a:lnTo>
                    <a:pt x="5" y="615"/>
                  </a:lnTo>
                  <a:lnTo>
                    <a:pt x="0" y="330"/>
                  </a:lnTo>
                  <a:lnTo>
                    <a:pt x="9" y="300"/>
                  </a:lnTo>
                  <a:lnTo>
                    <a:pt x="21" y="270"/>
                  </a:lnTo>
                  <a:lnTo>
                    <a:pt x="34" y="243"/>
                  </a:lnTo>
                  <a:lnTo>
                    <a:pt x="48" y="217"/>
                  </a:lnTo>
                  <a:lnTo>
                    <a:pt x="65" y="191"/>
                  </a:lnTo>
                  <a:lnTo>
                    <a:pt x="83" y="168"/>
                  </a:lnTo>
                  <a:lnTo>
                    <a:pt x="102" y="146"/>
                  </a:lnTo>
                  <a:lnTo>
                    <a:pt x="123" y="124"/>
                  </a:lnTo>
                  <a:lnTo>
                    <a:pt x="146" y="105"/>
                  </a:lnTo>
                  <a:lnTo>
                    <a:pt x="170" y="87"/>
                  </a:lnTo>
                  <a:lnTo>
                    <a:pt x="195" y="68"/>
                  </a:lnTo>
                  <a:lnTo>
                    <a:pt x="221" y="53"/>
                  </a:lnTo>
                  <a:lnTo>
                    <a:pt x="248" y="37"/>
                  </a:lnTo>
                  <a:lnTo>
                    <a:pt x="277" y="23"/>
                  </a:lnTo>
                  <a:lnTo>
                    <a:pt x="305" y="11"/>
                  </a:lnTo>
                  <a:lnTo>
                    <a:pt x="335" y="0"/>
                  </a:lnTo>
                  <a:lnTo>
                    <a:pt x="384" y="67"/>
                  </a:lnTo>
                  <a:lnTo>
                    <a:pt x="432" y="133"/>
                  </a:lnTo>
                  <a:lnTo>
                    <a:pt x="480" y="201"/>
                  </a:lnTo>
                  <a:lnTo>
                    <a:pt x="527" y="267"/>
                  </a:lnTo>
                  <a:lnTo>
                    <a:pt x="573" y="333"/>
                  </a:lnTo>
                  <a:lnTo>
                    <a:pt x="620" y="400"/>
                  </a:lnTo>
                  <a:lnTo>
                    <a:pt x="666" y="466"/>
                  </a:lnTo>
                  <a:lnTo>
                    <a:pt x="713" y="532"/>
                  </a:lnTo>
                  <a:lnTo>
                    <a:pt x="760" y="600"/>
                  </a:lnTo>
                  <a:lnTo>
                    <a:pt x="806" y="666"/>
                  </a:lnTo>
                  <a:lnTo>
                    <a:pt x="853" y="733"/>
                  </a:lnTo>
                  <a:lnTo>
                    <a:pt x="899" y="799"/>
                  </a:lnTo>
                  <a:lnTo>
                    <a:pt x="946" y="865"/>
                  </a:lnTo>
                  <a:lnTo>
                    <a:pt x="994" y="933"/>
                  </a:lnTo>
                  <a:lnTo>
                    <a:pt x="1042" y="999"/>
                  </a:lnTo>
                  <a:lnTo>
                    <a:pt x="1091" y="1066"/>
                  </a:lnTo>
                  <a:close/>
                </a:path>
              </a:pathLst>
            </a:custGeom>
            <a:grpFill/>
            <a:ln w="9525">
              <a:noFill/>
              <a:round/>
              <a:headEnd/>
              <a:tailEnd/>
            </a:ln>
          </p:spPr>
          <p:txBody>
            <a:bodyPr/>
            <a:lstStyle/>
            <a:p>
              <a:pPr algn="ctr" rtl="0"/>
              <a:endParaRPr lang="en-GB" sz="2400">
                <a:latin typeface="Times New Roman" pitchFamily="18" charset="0"/>
                <a:cs typeface="Times New Roman" pitchFamily="18" charset="0"/>
              </a:endParaRPr>
            </a:p>
          </p:txBody>
        </p:sp>
        <p:sp>
          <p:nvSpPr>
            <p:cNvPr id="9" name="Freeform 11"/>
            <p:cNvSpPr>
              <a:spLocks/>
            </p:cNvSpPr>
            <p:nvPr/>
          </p:nvSpPr>
          <p:spPr bwMode="auto">
            <a:xfrm rot="201987">
              <a:off x="1248" y="3952"/>
              <a:ext cx="54" cy="68"/>
            </a:xfrm>
            <a:custGeom>
              <a:avLst/>
              <a:gdLst>
                <a:gd name="T0" fmla="*/ 490 w 161"/>
                <a:gd name="T1" fmla="*/ 419 h 205"/>
                <a:gd name="T2" fmla="*/ 490 w 161"/>
                <a:gd name="T3" fmla="*/ 419 h 205"/>
                <a:gd name="T4" fmla="*/ 490 w 161"/>
                <a:gd name="T5" fmla="*/ 419 h 205"/>
                <a:gd name="T6" fmla="*/ 490 w 161"/>
                <a:gd name="T7" fmla="*/ 419 h 205"/>
                <a:gd name="T8" fmla="*/ 490 w 161"/>
                <a:gd name="T9" fmla="*/ 419 h 205"/>
                <a:gd name="T10" fmla="*/ 490 w 161"/>
                <a:gd name="T11" fmla="*/ 419 h 205"/>
                <a:gd name="T12" fmla="*/ 490 w 161"/>
                <a:gd name="T13" fmla="*/ 419 h 205"/>
                <a:gd name="T14" fmla="*/ 490 w 161"/>
                <a:gd name="T15" fmla="*/ 419 h 205"/>
                <a:gd name="T16" fmla="*/ 490 w 161"/>
                <a:gd name="T17" fmla="*/ 419 h 205"/>
                <a:gd name="T18" fmla="*/ 490 w 161"/>
                <a:gd name="T19" fmla="*/ 419 h 205"/>
                <a:gd name="T20" fmla="*/ 490 w 161"/>
                <a:gd name="T21" fmla="*/ 419 h 205"/>
                <a:gd name="T22" fmla="*/ 490 w 161"/>
                <a:gd name="T23" fmla="*/ 419 h 205"/>
                <a:gd name="T24" fmla="*/ 490 w 161"/>
                <a:gd name="T25" fmla="*/ 419 h 205"/>
                <a:gd name="T26" fmla="*/ 490 w 161"/>
                <a:gd name="T27" fmla="*/ 419 h 205"/>
                <a:gd name="T28" fmla="*/ 490 w 161"/>
                <a:gd name="T29" fmla="*/ 419 h 205"/>
                <a:gd name="T30" fmla="*/ 490 w 161"/>
                <a:gd name="T31" fmla="*/ 419 h 205"/>
                <a:gd name="T32" fmla="*/ 490 w 161"/>
                <a:gd name="T33" fmla="*/ 419 h 205"/>
                <a:gd name="T34" fmla="*/ 490 w 161"/>
                <a:gd name="T35" fmla="*/ 419 h 205"/>
                <a:gd name="T36" fmla="*/ 490 w 161"/>
                <a:gd name="T37" fmla="*/ 419 h 205"/>
                <a:gd name="T38" fmla="*/ 490 w 161"/>
                <a:gd name="T39" fmla="*/ 419 h 205"/>
                <a:gd name="T40" fmla="*/ 490 w 161"/>
                <a:gd name="T41" fmla="*/ 419 h 205"/>
                <a:gd name="T42" fmla="*/ 490 w 161"/>
                <a:gd name="T43" fmla="*/ 419 h 205"/>
                <a:gd name="T44" fmla="*/ 490 w 161"/>
                <a:gd name="T45" fmla="*/ 419 h 205"/>
                <a:gd name="T46" fmla="*/ 490 w 161"/>
                <a:gd name="T47" fmla="*/ 419 h 205"/>
                <a:gd name="T48" fmla="*/ 490 w 161"/>
                <a:gd name="T49" fmla="*/ 419 h 205"/>
                <a:gd name="T50" fmla="*/ 0 w 161"/>
                <a:gd name="T51" fmla="*/ 419 h 205"/>
                <a:gd name="T52" fmla="*/ 0 w 161"/>
                <a:gd name="T53" fmla="*/ 419 h 205"/>
                <a:gd name="T54" fmla="*/ 490 w 161"/>
                <a:gd name="T55" fmla="*/ 419 h 205"/>
                <a:gd name="T56" fmla="*/ 490 w 161"/>
                <a:gd name="T57" fmla="*/ 419 h 205"/>
                <a:gd name="T58" fmla="*/ 490 w 161"/>
                <a:gd name="T59" fmla="*/ 419 h 205"/>
                <a:gd name="T60" fmla="*/ 490 w 161"/>
                <a:gd name="T61" fmla="*/ 419 h 205"/>
                <a:gd name="T62" fmla="*/ 490 w 161"/>
                <a:gd name="T63" fmla="*/ 419 h 205"/>
                <a:gd name="T64" fmla="*/ 490 w 161"/>
                <a:gd name="T65" fmla="*/ 419 h 205"/>
                <a:gd name="T66" fmla="*/ 490 w 161"/>
                <a:gd name="T67" fmla="*/ 419 h 205"/>
                <a:gd name="T68" fmla="*/ 490 w 161"/>
                <a:gd name="T69" fmla="*/ 419 h 205"/>
                <a:gd name="T70" fmla="*/ 490 w 161"/>
                <a:gd name="T71" fmla="*/ 419 h 205"/>
                <a:gd name="T72" fmla="*/ 490 w 161"/>
                <a:gd name="T73" fmla="*/ 419 h 205"/>
                <a:gd name="T74" fmla="*/ 490 w 161"/>
                <a:gd name="T75" fmla="*/ 419 h 205"/>
                <a:gd name="T76" fmla="*/ 490 w 161"/>
                <a:gd name="T77" fmla="*/ 419 h 205"/>
                <a:gd name="T78" fmla="*/ 490 w 161"/>
                <a:gd name="T79" fmla="*/ 419 h 205"/>
                <a:gd name="T80" fmla="*/ 490 w 161"/>
                <a:gd name="T81" fmla="*/ 419 h 205"/>
                <a:gd name="T82" fmla="*/ 490 w 161"/>
                <a:gd name="T83" fmla="*/ 419 h 205"/>
                <a:gd name="T84" fmla="*/ 490 w 161"/>
                <a:gd name="T85" fmla="*/ 419 h 205"/>
                <a:gd name="T86" fmla="*/ 490 w 161"/>
                <a:gd name="T87" fmla="*/ 419 h 205"/>
                <a:gd name="T88" fmla="*/ 490 w 161"/>
                <a:gd name="T89" fmla="*/ 419 h 205"/>
                <a:gd name="T90" fmla="*/ 490 w 161"/>
                <a:gd name="T91" fmla="*/ 419 h 205"/>
                <a:gd name="T92" fmla="*/ 490 w 161"/>
                <a:gd name="T93" fmla="*/ 419 h 205"/>
                <a:gd name="T94" fmla="*/ 490 w 161"/>
                <a:gd name="T95" fmla="*/ 419 h 205"/>
                <a:gd name="T96" fmla="*/ 490 w 161"/>
                <a:gd name="T97" fmla="*/ 419 h 205"/>
                <a:gd name="T98" fmla="*/ 490 w 161"/>
                <a:gd name="T99" fmla="*/ 419 h 205"/>
                <a:gd name="T100" fmla="*/ 490 w 161"/>
                <a:gd name="T101" fmla="*/ 419 h 205"/>
                <a:gd name="T102" fmla="*/ 490 w 161"/>
                <a:gd name="T103" fmla="*/ 419 h 205"/>
                <a:gd name="T104" fmla="*/ 490 w 161"/>
                <a:gd name="T105" fmla="*/ 0 h 205"/>
                <a:gd name="T106" fmla="*/ 490 w 161"/>
                <a:gd name="T107" fmla="*/ 419 h 205"/>
                <a:gd name="T108" fmla="*/ 490 w 161"/>
                <a:gd name="T109" fmla="*/ 419 h 205"/>
                <a:gd name="T110" fmla="*/ 0 w 161"/>
                <a:gd name="T111" fmla="*/ 419 h 205"/>
                <a:gd name="T112" fmla="*/ 490 w 161"/>
                <a:gd name="T113" fmla="*/ 419 h 20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61"/>
                <a:gd name="T172" fmla="*/ 0 h 205"/>
                <a:gd name="T173" fmla="*/ 161 w 161"/>
                <a:gd name="T174" fmla="*/ 205 h 20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61" h="205">
                  <a:moveTo>
                    <a:pt x="60" y="38"/>
                  </a:moveTo>
                  <a:lnTo>
                    <a:pt x="71" y="38"/>
                  </a:lnTo>
                  <a:lnTo>
                    <a:pt x="81" y="39"/>
                  </a:lnTo>
                  <a:lnTo>
                    <a:pt x="91" y="40"/>
                  </a:lnTo>
                  <a:lnTo>
                    <a:pt x="101" y="43"/>
                  </a:lnTo>
                  <a:lnTo>
                    <a:pt x="110" y="48"/>
                  </a:lnTo>
                  <a:lnTo>
                    <a:pt x="115" y="55"/>
                  </a:lnTo>
                  <a:lnTo>
                    <a:pt x="119" y="62"/>
                  </a:lnTo>
                  <a:lnTo>
                    <a:pt x="120" y="73"/>
                  </a:lnTo>
                  <a:lnTo>
                    <a:pt x="116" y="84"/>
                  </a:lnTo>
                  <a:lnTo>
                    <a:pt x="111" y="88"/>
                  </a:lnTo>
                  <a:lnTo>
                    <a:pt x="103" y="90"/>
                  </a:lnTo>
                  <a:lnTo>
                    <a:pt x="90" y="93"/>
                  </a:lnTo>
                  <a:lnTo>
                    <a:pt x="82" y="93"/>
                  </a:lnTo>
                  <a:lnTo>
                    <a:pt x="75" y="93"/>
                  </a:lnTo>
                  <a:lnTo>
                    <a:pt x="68" y="93"/>
                  </a:lnTo>
                  <a:lnTo>
                    <a:pt x="62" y="93"/>
                  </a:lnTo>
                  <a:lnTo>
                    <a:pt x="58" y="92"/>
                  </a:lnTo>
                  <a:lnTo>
                    <a:pt x="54" y="90"/>
                  </a:lnTo>
                  <a:lnTo>
                    <a:pt x="51" y="86"/>
                  </a:lnTo>
                  <a:lnTo>
                    <a:pt x="51" y="81"/>
                  </a:lnTo>
                  <a:lnTo>
                    <a:pt x="50" y="69"/>
                  </a:lnTo>
                  <a:lnTo>
                    <a:pt x="50" y="55"/>
                  </a:lnTo>
                  <a:lnTo>
                    <a:pt x="51" y="43"/>
                  </a:lnTo>
                  <a:lnTo>
                    <a:pt x="60" y="38"/>
                  </a:lnTo>
                  <a:lnTo>
                    <a:pt x="0" y="3"/>
                  </a:lnTo>
                  <a:lnTo>
                    <a:pt x="0" y="195"/>
                  </a:lnTo>
                  <a:lnTo>
                    <a:pt x="3" y="200"/>
                  </a:lnTo>
                  <a:lnTo>
                    <a:pt x="9" y="202"/>
                  </a:lnTo>
                  <a:lnTo>
                    <a:pt x="15" y="205"/>
                  </a:lnTo>
                  <a:lnTo>
                    <a:pt x="22" y="205"/>
                  </a:lnTo>
                  <a:lnTo>
                    <a:pt x="28" y="204"/>
                  </a:lnTo>
                  <a:lnTo>
                    <a:pt x="35" y="202"/>
                  </a:lnTo>
                  <a:lnTo>
                    <a:pt x="41" y="201"/>
                  </a:lnTo>
                  <a:lnTo>
                    <a:pt x="45" y="200"/>
                  </a:lnTo>
                  <a:lnTo>
                    <a:pt x="45" y="131"/>
                  </a:lnTo>
                  <a:lnTo>
                    <a:pt x="59" y="132"/>
                  </a:lnTo>
                  <a:lnTo>
                    <a:pt x="73" y="134"/>
                  </a:lnTo>
                  <a:lnTo>
                    <a:pt x="86" y="134"/>
                  </a:lnTo>
                  <a:lnTo>
                    <a:pt x="98" y="132"/>
                  </a:lnTo>
                  <a:lnTo>
                    <a:pt x="110" y="131"/>
                  </a:lnTo>
                  <a:lnTo>
                    <a:pt x="120" y="128"/>
                  </a:lnTo>
                  <a:lnTo>
                    <a:pt x="129" y="125"/>
                  </a:lnTo>
                  <a:lnTo>
                    <a:pt x="137" y="121"/>
                  </a:lnTo>
                  <a:lnTo>
                    <a:pt x="150" y="106"/>
                  </a:lnTo>
                  <a:lnTo>
                    <a:pt x="159" y="87"/>
                  </a:lnTo>
                  <a:lnTo>
                    <a:pt x="161" y="66"/>
                  </a:lnTo>
                  <a:lnTo>
                    <a:pt x="160" y="43"/>
                  </a:lnTo>
                  <a:lnTo>
                    <a:pt x="148" y="25"/>
                  </a:lnTo>
                  <a:lnTo>
                    <a:pt x="133" y="13"/>
                  </a:lnTo>
                  <a:lnTo>
                    <a:pt x="112" y="5"/>
                  </a:lnTo>
                  <a:lnTo>
                    <a:pt x="89" y="1"/>
                  </a:lnTo>
                  <a:lnTo>
                    <a:pt x="64" y="0"/>
                  </a:lnTo>
                  <a:lnTo>
                    <a:pt x="40" y="1"/>
                  </a:lnTo>
                  <a:lnTo>
                    <a:pt x="18" y="3"/>
                  </a:lnTo>
                  <a:lnTo>
                    <a:pt x="0" y="3"/>
                  </a:lnTo>
                  <a:lnTo>
                    <a:pt x="60" y="38"/>
                  </a:lnTo>
                  <a:close/>
                </a:path>
              </a:pathLst>
            </a:custGeom>
            <a:grpFill/>
            <a:ln w="9525">
              <a:noFill/>
              <a:round/>
              <a:headEnd/>
              <a:tailEnd/>
            </a:ln>
          </p:spPr>
          <p:txBody>
            <a:bodyPr/>
            <a:lstStyle/>
            <a:p>
              <a:pPr algn="ctr" rtl="0"/>
              <a:endParaRPr lang="en-GB" sz="2400">
                <a:latin typeface="Times New Roman" pitchFamily="18" charset="0"/>
                <a:cs typeface="Times New Roman" pitchFamily="18" charset="0"/>
              </a:endParaRPr>
            </a:p>
          </p:txBody>
        </p:sp>
        <p:sp>
          <p:nvSpPr>
            <p:cNvPr id="10" name="Freeform 12"/>
            <p:cNvSpPr>
              <a:spLocks/>
            </p:cNvSpPr>
            <p:nvPr/>
          </p:nvSpPr>
          <p:spPr bwMode="auto">
            <a:xfrm rot="245137">
              <a:off x="897" y="3879"/>
              <a:ext cx="322" cy="139"/>
            </a:xfrm>
            <a:custGeom>
              <a:avLst/>
              <a:gdLst>
                <a:gd name="T0" fmla="*/ 436 w 968"/>
                <a:gd name="T1" fmla="*/ 0 h 418"/>
                <a:gd name="T2" fmla="*/ 436 w 968"/>
                <a:gd name="T3" fmla="*/ 434 h 418"/>
                <a:gd name="T4" fmla="*/ 436 w 968"/>
                <a:gd name="T5" fmla="*/ 434 h 418"/>
                <a:gd name="T6" fmla="*/ 436 w 968"/>
                <a:gd name="T7" fmla="*/ 434 h 418"/>
                <a:gd name="T8" fmla="*/ 436 w 968"/>
                <a:gd name="T9" fmla="*/ 434 h 418"/>
                <a:gd name="T10" fmla="*/ 436 w 968"/>
                <a:gd name="T11" fmla="*/ 434 h 418"/>
                <a:gd name="T12" fmla="*/ 436 w 968"/>
                <a:gd name="T13" fmla="*/ 434 h 418"/>
                <a:gd name="T14" fmla="*/ 436 w 968"/>
                <a:gd name="T15" fmla="*/ 434 h 418"/>
                <a:gd name="T16" fmla="*/ 436 w 968"/>
                <a:gd name="T17" fmla="*/ 434 h 418"/>
                <a:gd name="T18" fmla="*/ 436 w 968"/>
                <a:gd name="T19" fmla="*/ 434 h 418"/>
                <a:gd name="T20" fmla="*/ 436 w 968"/>
                <a:gd name="T21" fmla="*/ 434 h 418"/>
                <a:gd name="T22" fmla="*/ 436 w 968"/>
                <a:gd name="T23" fmla="*/ 434 h 418"/>
                <a:gd name="T24" fmla="*/ 436 w 968"/>
                <a:gd name="T25" fmla="*/ 434 h 418"/>
                <a:gd name="T26" fmla="*/ 0 w 968"/>
                <a:gd name="T27" fmla="*/ 434 h 418"/>
                <a:gd name="T28" fmla="*/ 436 w 968"/>
                <a:gd name="T29" fmla="*/ 434 h 418"/>
                <a:gd name="T30" fmla="*/ 436 w 968"/>
                <a:gd name="T31" fmla="*/ 434 h 418"/>
                <a:gd name="T32" fmla="*/ 436 w 968"/>
                <a:gd name="T33" fmla="*/ 434 h 418"/>
                <a:gd name="T34" fmla="*/ 436 w 968"/>
                <a:gd name="T35" fmla="*/ 434 h 418"/>
                <a:gd name="T36" fmla="*/ 436 w 968"/>
                <a:gd name="T37" fmla="*/ 434 h 418"/>
                <a:gd name="T38" fmla="*/ 436 w 968"/>
                <a:gd name="T39" fmla="*/ 434 h 418"/>
                <a:gd name="T40" fmla="*/ 436 w 968"/>
                <a:gd name="T41" fmla="*/ 434 h 418"/>
                <a:gd name="T42" fmla="*/ 436 w 968"/>
                <a:gd name="T43" fmla="*/ 0 h 418"/>
                <a:gd name="T44" fmla="*/ 436 w 968"/>
                <a:gd name="T45" fmla="*/ 0 h 418"/>
                <a:gd name="T46" fmla="*/ 436 w 968"/>
                <a:gd name="T47" fmla="*/ 0 h 418"/>
                <a:gd name="T48" fmla="*/ 436 w 968"/>
                <a:gd name="T49" fmla="*/ 0 h 418"/>
                <a:gd name="T50" fmla="*/ 436 w 968"/>
                <a:gd name="T51" fmla="*/ 0 h 418"/>
                <a:gd name="T52" fmla="*/ 436 w 968"/>
                <a:gd name="T53" fmla="*/ 0 h 418"/>
                <a:gd name="T54" fmla="*/ 436 w 968"/>
                <a:gd name="T55" fmla="*/ 0 h 418"/>
                <a:gd name="T56" fmla="*/ 436 w 968"/>
                <a:gd name="T57" fmla="*/ 0 h 418"/>
                <a:gd name="T58" fmla="*/ 436 w 968"/>
                <a:gd name="T59" fmla="*/ 0 h 418"/>
                <a:gd name="T60" fmla="*/ 436 w 968"/>
                <a:gd name="T61" fmla="*/ 0 h 418"/>
                <a:gd name="T62" fmla="*/ 436 w 968"/>
                <a:gd name="T63" fmla="*/ 0 h 418"/>
                <a:gd name="T64" fmla="*/ 436 w 968"/>
                <a:gd name="T65" fmla="*/ 0 h 418"/>
                <a:gd name="T66" fmla="*/ 436 w 968"/>
                <a:gd name="T67" fmla="*/ 0 h 418"/>
                <a:gd name="T68" fmla="*/ 436 w 968"/>
                <a:gd name="T69" fmla="*/ 0 h 418"/>
                <a:gd name="T70" fmla="*/ 436 w 968"/>
                <a:gd name="T71" fmla="*/ 0 h 418"/>
                <a:gd name="T72" fmla="*/ 436 w 968"/>
                <a:gd name="T73" fmla="*/ 0 h 418"/>
                <a:gd name="T74" fmla="*/ 436 w 968"/>
                <a:gd name="T75" fmla="*/ 0 h 41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68"/>
                <a:gd name="T115" fmla="*/ 0 h 418"/>
                <a:gd name="T116" fmla="*/ 968 w 968"/>
                <a:gd name="T117" fmla="*/ 418 h 41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68" h="418">
                  <a:moveTo>
                    <a:pt x="884" y="0"/>
                  </a:moveTo>
                  <a:lnTo>
                    <a:pt x="884" y="50"/>
                  </a:lnTo>
                  <a:lnTo>
                    <a:pt x="889" y="99"/>
                  </a:lnTo>
                  <a:lnTo>
                    <a:pt x="897" y="147"/>
                  </a:lnTo>
                  <a:lnTo>
                    <a:pt x="909" y="193"/>
                  </a:lnTo>
                  <a:lnTo>
                    <a:pt x="920" y="238"/>
                  </a:lnTo>
                  <a:lnTo>
                    <a:pt x="933" y="283"/>
                  </a:lnTo>
                  <a:lnTo>
                    <a:pt x="945" y="327"/>
                  </a:lnTo>
                  <a:lnTo>
                    <a:pt x="954" y="370"/>
                  </a:lnTo>
                  <a:lnTo>
                    <a:pt x="958" y="382"/>
                  </a:lnTo>
                  <a:lnTo>
                    <a:pt x="963" y="392"/>
                  </a:lnTo>
                  <a:lnTo>
                    <a:pt x="967" y="404"/>
                  </a:lnTo>
                  <a:lnTo>
                    <a:pt x="968" y="415"/>
                  </a:lnTo>
                  <a:lnTo>
                    <a:pt x="0" y="418"/>
                  </a:lnTo>
                  <a:lnTo>
                    <a:pt x="9" y="370"/>
                  </a:lnTo>
                  <a:lnTo>
                    <a:pt x="16" y="322"/>
                  </a:lnTo>
                  <a:lnTo>
                    <a:pt x="23" y="274"/>
                  </a:lnTo>
                  <a:lnTo>
                    <a:pt x="35" y="229"/>
                  </a:lnTo>
                  <a:lnTo>
                    <a:pt x="48" y="171"/>
                  </a:lnTo>
                  <a:lnTo>
                    <a:pt x="57" y="115"/>
                  </a:lnTo>
                  <a:lnTo>
                    <a:pt x="61" y="59"/>
                  </a:lnTo>
                  <a:lnTo>
                    <a:pt x="64" y="0"/>
                  </a:lnTo>
                  <a:lnTo>
                    <a:pt x="113" y="0"/>
                  </a:lnTo>
                  <a:lnTo>
                    <a:pt x="163" y="0"/>
                  </a:lnTo>
                  <a:lnTo>
                    <a:pt x="214" y="0"/>
                  </a:lnTo>
                  <a:lnTo>
                    <a:pt x="264" y="0"/>
                  </a:lnTo>
                  <a:lnTo>
                    <a:pt x="316" y="0"/>
                  </a:lnTo>
                  <a:lnTo>
                    <a:pt x="368" y="0"/>
                  </a:lnTo>
                  <a:lnTo>
                    <a:pt x="421" y="0"/>
                  </a:lnTo>
                  <a:lnTo>
                    <a:pt x="473" y="0"/>
                  </a:lnTo>
                  <a:lnTo>
                    <a:pt x="526" y="0"/>
                  </a:lnTo>
                  <a:lnTo>
                    <a:pt x="577" y="0"/>
                  </a:lnTo>
                  <a:lnTo>
                    <a:pt x="629" y="0"/>
                  </a:lnTo>
                  <a:lnTo>
                    <a:pt x="682" y="0"/>
                  </a:lnTo>
                  <a:lnTo>
                    <a:pt x="733" y="0"/>
                  </a:lnTo>
                  <a:lnTo>
                    <a:pt x="784" y="0"/>
                  </a:lnTo>
                  <a:lnTo>
                    <a:pt x="835" y="0"/>
                  </a:lnTo>
                  <a:lnTo>
                    <a:pt x="884" y="0"/>
                  </a:lnTo>
                  <a:close/>
                </a:path>
              </a:pathLst>
            </a:custGeom>
            <a:grpFill/>
            <a:ln w="9525">
              <a:noFill/>
              <a:round/>
              <a:headEnd/>
              <a:tailEnd/>
            </a:ln>
          </p:spPr>
          <p:txBody>
            <a:bodyPr/>
            <a:lstStyle/>
            <a:p>
              <a:pPr algn="ctr" rtl="0"/>
              <a:endParaRPr lang="en-GB" sz="2400">
                <a:latin typeface="Times New Roman" pitchFamily="18" charset="0"/>
                <a:cs typeface="Times New Roman" pitchFamily="18" charset="0"/>
              </a:endParaRPr>
            </a:p>
          </p:txBody>
        </p:sp>
      </p:grpSp>
      <p:sp>
        <p:nvSpPr>
          <p:cNvPr id="11" name="Rectangle 2"/>
          <p:cNvSpPr txBox="1">
            <a:spLocks noChangeArrowheads="1"/>
          </p:cNvSpPr>
          <p:nvPr/>
        </p:nvSpPr>
        <p:spPr>
          <a:xfrm>
            <a:off x="457200" y="274638"/>
            <a:ext cx="8229600" cy="1143000"/>
          </a:xfrm>
          <a:prstGeom prst="rect">
            <a:avLst/>
          </a:prstGeom>
        </p:spPr>
        <p:txBody>
          <a:bodyPr/>
          <a:lstStyle/>
          <a:p>
            <a:pPr marL="0" marR="0" lvl="0" indent="0" algn="ctr" defTabSz="914400" rtl="1" eaLnBrk="1" fontAlgn="base" latinLnBrk="0" hangingPunct="1">
              <a:lnSpc>
                <a:spcPct val="100000"/>
              </a:lnSpc>
              <a:spcBef>
                <a:spcPct val="0"/>
              </a:spcBef>
              <a:spcAft>
                <a:spcPct val="0"/>
              </a:spcAft>
              <a:buClrTx/>
              <a:buSzTx/>
              <a:buFontTx/>
              <a:buNone/>
              <a:tabLst/>
              <a:defRPr/>
            </a:pPr>
            <a:r>
              <a:rPr kumimoji="0" lang="ar-DZ" sz="4400" b="1" i="0" u="none" strike="noStrike" kern="0" cap="none" spc="0" normalizeH="0" baseline="0" noProof="0" dirty="0" smtClean="0">
                <a:ln>
                  <a:noFill/>
                </a:ln>
                <a:solidFill>
                  <a:srgbClr val="0033CC"/>
                </a:solidFill>
                <a:effectLst/>
                <a:uLnTx/>
                <a:uFillTx/>
                <a:latin typeface="+mj-lt"/>
                <a:ea typeface="+mj-ea"/>
                <a:cs typeface="+mj-cs"/>
              </a:rPr>
              <a:t>تنظيم الادارة المالية</a:t>
            </a:r>
            <a:endParaRPr kumimoji="0" lang="fr-FR" sz="4400" b="1" i="0" u="none" strike="noStrike" kern="0" cap="none" spc="0" normalizeH="0" baseline="0" noProof="0" dirty="0" smtClean="0">
              <a:ln>
                <a:noFill/>
              </a:ln>
              <a:solidFill>
                <a:srgbClr val="0033CC"/>
              </a:solidFill>
              <a:effectLst/>
              <a:uLnTx/>
              <a:uFillTx/>
              <a:latin typeface="+mj-lt"/>
              <a:ea typeface="+mj-ea"/>
              <a:cs typeface="+mj-cs"/>
            </a:endParaRPr>
          </a:p>
        </p:txBody>
      </p:sp>
      <p:sp>
        <p:nvSpPr>
          <p:cNvPr id="12" name="Rectangle 3"/>
          <p:cNvSpPr txBox="1">
            <a:spLocks noChangeArrowheads="1"/>
          </p:cNvSpPr>
          <p:nvPr/>
        </p:nvSpPr>
        <p:spPr>
          <a:xfrm>
            <a:off x="457200" y="1600200"/>
            <a:ext cx="8229600" cy="4525963"/>
          </a:xfrm>
          <a:prstGeom prst="rect">
            <a:avLst/>
          </a:prstGeom>
        </p:spPr>
        <p:txBody>
          <a:bodyPr/>
          <a:lstStyle/>
          <a:p>
            <a:pPr marL="342900" marR="0" lvl="0" indent="-342900" algn="r" defTabSz="914400" rtl="1" eaLnBrk="1" fontAlgn="base" latinLnBrk="0" hangingPunct="1">
              <a:lnSpc>
                <a:spcPct val="100000"/>
              </a:lnSpc>
              <a:spcBef>
                <a:spcPct val="20000"/>
              </a:spcBef>
              <a:spcAft>
                <a:spcPct val="0"/>
              </a:spcAft>
              <a:buClrTx/>
              <a:buSzTx/>
              <a:buFontTx/>
              <a:buNone/>
              <a:tabLst/>
              <a:defRPr/>
            </a:pPr>
            <a:r>
              <a:rPr kumimoji="0" lang="ar-DZ" sz="3200" b="1" i="0" u="none" strike="noStrike" kern="0" cap="none" spc="0" normalizeH="0" baseline="0" noProof="0" dirty="0" smtClean="0">
                <a:ln>
                  <a:noFill/>
                </a:ln>
                <a:solidFill>
                  <a:schemeClr val="tx1"/>
                </a:solidFill>
                <a:effectLst/>
                <a:uLnTx/>
                <a:uFillTx/>
                <a:latin typeface="+mn-lt"/>
                <a:ea typeface="+mn-ea"/>
                <a:cs typeface="+mn-cs"/>
              </a:rPr>
              <a:t>تختلف طريقة تنظيم الإدارة المالية حسب نوع المؤسسات:</a:t>
            </a:r>
          </a:p>
          <a:p>
            <a:pPr marL="342900" marR="0" lvl="0" indent="-342900" algn="r" defTabSz="914400" rtl="1" eaLnBrk="1" fontAlgn="base" latinLnBrk="0" hangingPunct="1">
              <a:lnSpc>
                <a:spcPct val="100000"/>
              </a:lnSpc>
              <a:spcBef>
                <a:spcPct val="20000"/>
              </a:spcBef>
              <a:spcAft>
                <a:spcPct val="0"/>
              </a:spcAft>
              <a:buClrTx/>
              <a:buSzTx/>
              <a:buFontTx/>
              <a:buChar char="•"/>
              <a:tabLst/>
              <a:defRPr/>
            </a:pPr>
            <a:r>
              <a:rPr kumimoji="0" lang="ar-DZ" sz="3200" b="1" i="0" u="none" strike="noStrike" kern="0" cap="none" spc="0" normalizeH="0" baseline="0" noProof="0" dirty="0" smtClean="0">
                <a:ln>
                  <a:noFill/>
                </a:ln>
                <a:solidFill>
                  <a:schemeClr val="tx1"/>
                </a:solidFill>
                <a:effectLst/>
                <a:uLnTx/>
                <a:uFillTx/>
                <a:latin typeface="+mn-lt"/>
                <a:ea typeface="+mn-ea"/>
                <a:cs typeface="+mn-cs"/>
              </a:rPr>
              <a:t>في المؤسسة صغيرة الحجم: يحتفظ المالك بجميع القرارات </a:t>
            </a:r>
            <a:r>
              <a:rPr kumimoji="0" lang="ar-DZ" sz="3200" b="1" i="0" u="none" strike="noStrike" kern="0" cap="none" spc="0" normalizeH="0" baseline="0" noProof="0" dirty="0" err="1" smtClean="0">
                <a:ln>
                  <a:noFill/>
                </a:ln>
                <a:solidFill>
                  <a:schemeClr val="tx1"/>
                </a:solidFill>
                <a:effectLst/>
                <a:uLnTx/>
                <a:uFillTx/>
                <a:latin typeface="+mn-lt"/>
                <a:ea typeface="+mn-ea"/>
                <a:cs typeface="+mn-cs"/>
              </a:rPr>
              <a:t>المالية </a:t>
            </a:r>
            <a:r>
              <a:rPr kumimoji="0" lang="ar-DZ" sz="3200" b="1" i="0" u="none" strike="noStrike" kern="0" cap="none" spc="0" normalizeH="0" baseline="0" noProof="0" dirty="0" smtClean="0">
                <a:ln>
                  <a:noFill/>
                </a:ln>
                <a:solidFill>
                  <a:schemeClr val="tx1"/>
                </a:solidFill>
                <a:effectLst/>
                <a:uLnTx/>
                <a:uFillTx/>
                <a:latin typeface="+mn-lt"/>
                <a:ea typeface="+mn-ea"/>
                <a:cs typeface="+mn-cs"/>
              </a:rPr>
              <a:t>(يحتفظ بالصفتين:</a:t>
            </a:r>
            <a:r>
              <a:rPr kumimoji="0" lang="ar-DZ" sz="3200" b="1" i="0" u="none" strike="noStrike" kern="0" cap="none" spc="0" normalizeH="0" noProof="0" dirty="0" smtClean="0">
                <a:ln>
                  <a:noFill/>
                </a:ln>
                <a:solidFill>
                  <a:schemeClr val="tx1"/>
                </a:solidFill>
                <a:effectLst/>
                <a:uLnTx/>
                <a:uFillTx/>
                <a:latin typeface="+mn-lt"/>
                <a:ea typeface="+mn-ea"/>
                <a:cs typeface="+mn-cs"/>
              </a:rPr>
              <a:t> مالك ومسير</a:t>
            </a:r>
            <a:r>
              <a:rPr kumimoji="0" lang="ar-DZ" sz="3200" b="1" i="0" u="none" strike="noStrike" kern="0" cap="none" spc="0" normalizeH="0" noProof="0" dirty="0" err="1" smtClean="0">
                <a:ln>
                  <a:noFill/>
                </a:ln>
                <a:solidFill>
                  <a:schemeClr val="tx1"/>
                </a:solidFill>
                <a:effectLst/>
                <a:uLnTx/>
                <a:uFillTx/>
                <a:latin typeface="+mn-lt"/>
                <a:ea typeface="+mn-ea"/>
                <a:cs typeface="+mn-cs"/>
              </a:rPr>
              <a:t>)</a:t>
            </a:r>
            <a:r>
              <a:rPr kumimoji="0" lang="ar-DZ" sz="3200" b="1" i="0" u="none" strike="noStrike" kern="0" cap="none" spc="0" normalizeH="0" baseline="0" noProof="0" dirty="0" err="1" smtClean="0">
                <a:ln>
                  <a:noFill/>
                </a:ln>
                <a:solidFill>
                  <a:schemeClr val="tx1"/>
                </a:solidFill>
                <a:effectLst/>
                <a:uLnTx/>
                <a:uFillTx/>
                <a:latin typeface="+mn-lt"/>
                <a:ea typeface="+mn-ea"/>
                <a:cs typeface="+mn-cs"/>
              </a:rPr>
              <a:t>.</a:t>
            </a:r>
            <a:endParaRPr kumimoji="0" lang="ar-DZ" sz="32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r" defTabSz="914400" rtl="1" eaLnBrk="1" fontAlgn="base" latinLnBrk="0" hangingPunct="1">
              <a:lnSpc>
                <a:spcPct val="100000"/>
              </a:lnSpc>
              <a:spcBef>
                <a:spcPct val="20000"/>
              </a:spcBef>
              <a:spcAft>
                <a:spcPct val="0"/>
              </a:spcAft>
              <a:buClrTx/>
              <a:buSzTx/>
              <a:buFontTx/>
              <a:buChar char="•"/>
              <a:tabLst/>
              <a:defRPr/>
            </a:pPr>
            <a:r>
              <a:rPr kumimoji="0" lang="ar-DZ" sz="3200" b="1" i="0" u="none" strike="noStrike" kern="0" cap="none" spc="0" normalizeH="0" baseline="0" noProof="0" dirty="0" smtClean="0">
                <a:ln>
                  <a:noFill/>
                </a:ln>
                <a:solidFill>
                  <a:schemeClr val="tx1"/>
                </a:solidFill>
                <a:effectLst/>
                <a:uLnTx/>
                <a:uFillTx/>
                <a:latin typeface="+mn-lt"/>
                <a:ea typeface="+mn-ea"/>
                <a:cs typeface="+mn-cs"/>
              </a:rPr>
              <a:t>في المؤسسة متوسطة الحجم: قد يستقل شخص يسمى المدير المالي باتخاذ القرارات المالية.</a:t>
            </a:r>
          </a:p>
          <a:p>
            <a:pPr marL="342900" marR="0" lvl="0" indent="-342900" algn="r" defTabSz="914400" rtl="1" eaLnBrk="1" fontAlgn="base" latinLnBrk="0" hangingPunct="1">
              <a:lnSpc>
                <a:spcPct val="100000"/>
              </a:lnSpc>
              <a:spcBef>
                <a:spcPct val="20000"/>
              </a:spcBef>
              <a:spcAft>
                <a:spcPct val="0"/>
              </a:spcAft>
              <a:buClrTx/>
              <a:buSzTx/>
              <a:buFontTx/>
              <a:buChar char="•"/>
              <a:tabLst/>
              <a:defRPr/>
            </a:pPr>
            <a:r>
              <a:rPr kumimoji="0" lang="ar-DZ" sz="3200" b="1" i="0" u="none" strike="noStrike" kern="0" cap="none" spc="0" normalizeH="0" baseline="0" noProof="0" dirty="0" smtClean="0">
                <a:ln>
                  <a:noFill/>
                </a:ln>
                <a:solidFill>
                  <a:schemeClr val="tx1"/>
                </a:solidFill>
                <a:effectLst/>
                <a:uLnTx/>
                <a:uFillTx/>
                <a:latin typeface="+mn-lt"/>
                <a:ea typeface="+mn-ea"/>
                <a:cs typeface="+mn-cs"/>
              </a:rPr>
              <a:t>في المؤسسة كبيرة الحجم: يستعين المدير المالي بشخصين آخرين هما: المراقب المالي وأمين الخزينة.</a:t>
            </a:r>
            <a:endParaRPr kumimoji="0" lang="fr-FR" sz="3200" b="1"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2">
                                            <p:txEl>
                                              <p:pRg st="0" end="0"/>
                                            </p:txEl>
                                          </p:spTgt>
                                        </p:tgtEl>
                                        <p:attrNameLst>
                                          <p:attrName>style.visibility</p:attrName>
                                        </p:attrNameLst>
                                      </p:cBhvr>
                                      <p:to>
                                        <p:strVal val="visible"/>
                                      </p:to>
                                    </p:set>
                                    <p:anim calcmode="discrete" valueType="clr">
                                      <p:cBhvr override="childStyle">
                                        <p:cTn id="7" dur="80"/>
                                        <p:tgtEl>
                                          <p:spTgt spid="12">
                                            <p:txEl>
                                              <p:pRg st="0" end="0"/>
                                            </p:txEl>
                                          </p:spTgt>
                                        </p:tgtEl>
                                        <p:attrNameLst>
                                          <p:attrName>style.color</p:attrName>
                                        </p:attrNameLst>
                                      </p:cBhvr>
                                      <p:tavLst>
                                        <p:tav tm="0">
                                          <p:val>
                                            <p:clrVal>
                                              <a:srgbClr val="FF0000"/>
                                            </p:clrVal>
                                          </p:val>
                                        </p:tav>
                                        <p:tav tm="50000">
                                          <p:val>
                                            <p:clrVal>
                                              <a:srgbClr val="FFFF00"/>
                                            </p:clrVal>
                                          </p:val>
                                        </p:tav>
                                      </p:tavLst>
                                    </p:anim>
                                    <p:anim calcmode="discrete" valueType="clr">
                                      <p:cBhvr>
                                        <p:cTn id="8" dur="80"/>
                                        <p:tgtEl>
                                          <p:spTgt spid="12">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12">
                                            <p:txEl>
                                              <p:pRg st="0" end="0"/>
                                            </p:txEl>
                                          </p:spTgt>
                                        </p:tgtEl>
                                        <p:attrNameLst>
                                          <p:attrName>fill.type</p:attrName>
                                        </p:attrNameLst>
                                      </p:cBhvr>
                                      <p:to>
                                        <p:strVal val="solid"/>
                                      </p:to>
                                    </p:set>
                                  </p:childTnLst>
                                </p:cTn>
                              </p:par>
                            </p:childTnLst>
                          </p:cTn>
                        </p:par>
                        <p:par>
                          <p:cTn id="10" fill="hold">
                            <p:stCondLst>
                              <p:cond delay="1800"/>
                            </p:stCondLst>
                            <p:childTnLst>
                              <p:par>
                                <p:cTn id="11" presetID="40" presetClass="entr" presetSubtype="0" fill="hold" nodeType="afterEffect">
                                  <p:stCondLst>
                                    <p:cond delay="0"/>
                                  </p:stCondLst>
                                  <p:iterate type="lt">
                                    <p:tmPct val="10000"/>
                                  </p:iterate>
                                  <p:childTnLst>
                                    <p:set>
                                      <p:cBhvr>
                                        <p:cTn id="12" dur="1" fill="hold">
                                          <p:stCondLst>
                                            <p:cond delay="0"/>
                                          </p:stCondLst>
                                        </p:cTn>
                                        <p:tgtEl>
                                          <p:spTgt spid="12">
                                            <p:txEl>
                                              <p:pRg st="1" end="1"/>
                                            </p:txEl>
                                          </p:spTgt>
                                        </p:tgtEl>
                                        <p:attrNameLst>
                                          <p:attrName>style.visibility</p:attrName>
                                        </p:attrNameLst>
                                      </p:cBhvr>
                                      <p:to>
                                        <p:strVal val="visible"/>
                                      </p:to>
                                    </p:set>
                                    <p:animEffect transition="in" filter="fade">
                                      <p:cBhvr>
                                        <p:cTn id="13" dur="500"/>
                                        <p:tgtEl>
                                          <p:spTgt spid="12">
                                            <p:txEl>
                                              <p:pRg st="1" end="1"/>
                                            </p:txEl>
                                          </p:spTgt>
                                        </p:tgtEl>
                                      </p:cBhvr>
                                    </p:animEffect>
                                    <p:anim calcmode="lin" valueType="num">
                                      <p:cBhvr>
                                        <p:cTn id="14" dur="500" fill="hold"/>
                                        <p:tgtEl>
                                          <p:spTgt spid="12">
                                            <p:txEl>
                                              <p:pRg st="1" end="1"/>
                                            </p:txEl>
                                          </p:spTgt>
                                        </p:tgtEl>
                                        <p:attrNameLst>
                                          <p:attrName>ppt_x</p:attrName>
                                        </p:attrNameLst>
                                      </p:cBhvr>
                                      <p:tavLst>
                                        <p:tav tm="0">
                                          <p:val>
                                            <p:strVal val="#ppt_x-.1"/>
                                          </p:val>
                                        </p:tav>
                                        <p:tav tm="100000">
                                          <p:val>
                                            <p:strVal val="#ppt_x"/>
                                          </p:val>
                                        </p:tav>
                                      </p:tavLst>
                                    </p:anim>
                                    <p:anim calcmode="lin" valueType="num">
                                      <p:cBhvr>
                                        <p:cTn id="15" dur="500" fill="hold"/>
                                        <p:tgtEl>
                                          <p:spTgt spid="12">
                                            <p:txEl>
                                              <p:pRg st="1" end="1"/>
                                            </p:txEl>
                                          </p:spTgt>
                                        </p:tgtEl>
                                        <p:attrNameLst>
                                          <p:attrName>ppt_y</p:attrName>
                                        </p:attrNameLst>
                                      </p:cBhvr>
                                      <p:tavLst>
                                        <p:tav tm="0">
                                          <p:val>
                                            <p:strVal val="#ppt_y"/>
                                          </p:val>
                                        </p:tav>
                                        <p:tav tm="100000">
                                          <p:val>
                                            <p:strVal val="#ppt_y"/>
                                          </p:val>
                                        </p:tav>
                                      </p:tavLst>
                                    </p:anim>
                                  </p:childTnLst>
                                </p:cTn>
                              </p:par>
                            </p:childTnLst>
                          </p:cTn>
                        </p:par>
                        <p:par>
                          <p:cTn id="16" fill="hold">
                            <p:stCondLst>
                              <p:cond delay="6100"/>
                            </p:stCondLst>
                            <p:childTnLst>
                              <p:par>
                                <p:cTn id="17" presetID="40" presetClass="entr" presetSubtype="0" fill="hold" nodeType="afterEffect">
                                  <p:stCondLst>
                                    <p:cond delay="0"/>
                                  </p:stCondLst>
                                  <p:iterate type="lt">
                                    <p:tmPct val="10000"/>
                                  </p:iterate>
                                  <p:childTnLst>
                                    <p:set>
                                      <p:cBhvr>
                                        <p:cTn id="18" dur="1" fill="hold">
                                          <p:stCondLst>
                                            <p:cond delay="0"/>
                                          </p:stCondLst>
                                        </p:cTn>
                                        <p:tgtEl>
                                          <p:spTgt spid="12">
                                            <p:txEl>
                                              <p:pRg st="2" end="2"/>
                                            </p:txEl>
                                          </p:spTgt>
                                        </p:tgtEl>
                                        <p:attrNameLst>
                                          <p:attrName>style.visibility</p:attrName>
                                        </p:attrNameLst>
                                      </p:cBhvr>
                                      <p:to>
                                        <p:strVal val="visible"/>
                                      </p:to>
                                    </p:set>
                                    <p:animEffect transition="in" filter="fade">
                                      <p:cBhvr>
                                        <p:cTn id="19" dur="500"/>
                                        <p:tgtEl>
                                          <p:spTgt spid="12">
                                            <p:txEl>
                                              <p:pRg st="2" end="2"/>
                                            </p:txEl>
                                          </p:spTgt>
                                        </p:tgtEl>
                                      </p:cBhvr>
                                    </p:animEffect>
                                    <p:anim calcmode="lin" valueType="num">
                                      <p:cBhvr>
                                        <p:cTn id="20" dur="500" fill="hold"/>
                                        <p:tgtEl>
                                          <p:spTgt spid="12">
                                            <p:txEl>
                                              <p:pRg st="2" end="2"/>
                                            </p:txEl>
                                          </p:spTgt>
                                        </p:tgtEl>
                                        <p:attrNameLst>
                                          <p:attrName>ppt_x</p:attrName>
                                        </p:attrNameLst>
                                      </p:cBhvr>
                                      <p:tavLst>
                                        <p:tav tm="0">
                                          <p:val>
                                            <p:strVal val="#ppt_x-.1"/>
                                          </p:val>
                                        </p:tav>
                                        <p:tav tm="100000">
                                          <p:val>
                                            <p:strVal val="#ppt_x"/>
                                          </p:val>
                                        </p:tav>
                                      </p:tavLst>
                                    </p:anim>
                                    <p:anim calcmode="lin" valueType="num">
                                      <p:cBhvr>
                                        <p:cTn id="21" dur="500" fill="hold"/>
                                        <p:tgtEl>
                                          <p:spTgt spid="12">
                                            <p:txEl>
                                              <p:pRg st="2" end="2"/>
                                            </p:txEl>
                                          </p:spTgt>
                                        </p:tgtEl>
                                        <p:attrNameLst>
                                          <p:attrName>ppt_y</p:attrName>
                                        </p:attrNameLst>
                                      </p:cBhvr>
                                      <p:tavLst>
                                        <p:tav tm="0">
                                          <p:val>
                                            <p:strVal val="#ppt_y"/>
                                          </p:val>
                                        </p:tav>
                                        <p:tav tm="100000">
                                          <p:val>
                                            <p:strVal val="#ppt_y"/>
                                          </p:val>
                                        </p:tav>
                                      </p:tavLst>
                                    </p:anim>
                                  </p:childTnLst>
                                </p:cTn>
                              </p:par>
                            </p:childTnLst>
                          </p:cTn>
                        </p:par>
                        <p:par>
                          <p:cTn id="22" fill="hold">
                            <p:stCondLst>
                              <p:cond delay="10000"/>
                            </p:stCondLst>
                            <p:childTnLst>
                              <p:par>
                                <p:cTn id="23" presetID="40" presetClass="entr" presetSubtype="0" fill="hold" nodeType="afterEffect">
                                  <p:stCondLst>
                                    <p:cond delay="0"/>
                                  </p:stCondLst>
                                  <p:iterate type="lt">
                                    <p:tmPct val="10000"/>
                                  </p:iterate>
                                  <p:childTnLst>
                                    <p:set>
                                      <p:cBhvr>
                                        <p:cTn id="24" dur="1" fill="hold">
                                          <p:stCondLst>
                                            <p:cond delay="0"/>
                                          </p:stCondLst>
                                        </p:cTn>
                                        <p:tgtEl>
                                          <p:spTgt spid="12">
                                            <p:txEl>
                                              <p:pRg st="3" end="3"/>
                                            </p:txEl>
                                          </p:spTgt>
                                        </p:tgtEl>
                                        <p:attrNameLst>
                                          <p:attrName>style.visibility</p:attrName>
                                        </p:attrNameLst>
                                      </p:cBhvr>
                                      <p:to>
                                        <p:strVal val="visible"/>
                                      </p:to>
                                    </p:set>
                                    <p:animEffect transition="in" filter="fade">
                                      <p:cBhvr>
                                        <p:cTn id="25" dur="500"/>
                                        <p:tgtEl>
                                          <p:spTgt spid="12">
                                            <p:txEl>
                                              <p:pRg st="3" end="3"/>
                                            </p:txEl>
                                          </p:spTgt>
                                        </p:tgtEl>
                                      </p:cBhvr>
                                    </p:animEffect>
                                    <p:anim calcmode="lin" valueType="num">
                                      <p:cBhvr>
                                        <p:cTn id="26" dur="500" fill="hold"/>
                                        <p:tgtEl>
                                          <p:spTgt spid="12">
                                            <p:txEl>
                                              <p:pRg st="3" end="3"/>
                                            </p:txEl>
                                          </p:spTgt>
                                        </p:tgtEl>
                                        <p:attrNameLst>
                                          <p:attrName>ppt_x</p:attrName>
                                        </p:attrNameLst>
                                      </p:cBhvr>
                                      <p:tavLst>
                                        <p:tav tm="0">
                                          <p:val>
                                            <p:strVal val="#ppt_x-.1"/>
                                          </p:val>
                                        </p:tav>
                                        <p:tav tm="100000">
                                          <p:val>
                                            <p:strVal val="#ppt_x"/>
                                          </p:val>
                                        </p:tav>
                                      </p:tavLst>
                                    </p:anim>
                                    <p:anim calcmode="lin" valueType="num">
                                      <p:cBhvr>
                                        <p:cTn id="27" dur="500" fill="hold"/>
                                        <p:tgtEl>
                                          <p:spTgt spid="1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a:grpSpLocks/>
          </p:cNvGrpSpPr>
          <p:nvPr/>
        </p:nvGrpSpPr>
        <p:grpSpPr bwMode="auto">
          <a:xfrm rot="-129865">
            <a:off x="2665392" y="2248035"/>
            <a:ext cx="4189413" cy="4032250"/>
            <a:chOff x="785" y="3177"/>
            <a:chExt cx="550" cy="843"/>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grpSpPr>
        <p:sp>
          <p:nvSpPr>
            <p:cNvPr id="3" name="Freeform 7"/>
            <p:cNvSpPr>
              <a:spLocks/>
            </p:cNvSpPr>
            <p:nvPr/>
          </p:nvSpPr>
          <p:spPr bwMode="auto">
            <a:xfrm>
              <a:off x="934" y="3177"/>
              <a:ext cx="243" cy="47"/>
            </a:xfrm>
            <a:custGeom>
              <a:avLst/>
              <a:gdLst>
                <a:gd name="T0" fmla="*/ 458 w 728"/>
                <a:gd name="T1" fmla="*/ 449 h 141"/>
                <a:gd name="T2" fmla="*/ 458 w 728"/>
                <a:gd name="T3" fmla="*/ 449 h 141"/>
                <a:gd name="T4" fmla="*/ 458 w 728"/>
                <a:gd name="T5" fmla="*/ 449 h 141"/>
                <a:gd name="T6" fmla="*/ 458 w 728"/>
                <a:gd name="T7" fmla="*/ 449 h 141"/>
                <a:gd name="T8" fmla="*/ 458 w 728"/>
                <a:gd name="T9" fmla="*/ 449 h 141"/>
                <a:gd name="T10" fmla="*/ 458 w 728"/>
                <a:gd name="T11" fmla="*/ 449 h 141"/>
                <a:gd name="T12" fmla="*/ 458 w 728"/>
                <a:gd name="T13" fmla="*/ 449 h 141"/>
                <a:gd name="T14" fmla="*/ 458 w 728"/>
                <a:gd name="T15" fmla="*/ 449 h 141"/>
                <a:gd name="T16" fmla="*/ 458 w 728"/>
                <a:gd name="T17" fmla="*/ 449 h 141"/>
                <a:gd name="T18" fmla="*/ 458 w 728"/>
                <a:gd name="T19" fmla="*/ 449 h 141"/>
                <a:gd name="T20" fmla="*/ 458 w 728"/>
                <a:gd name="T21" fmla="*/ 449 h 141"/>
                <a:gd name="T22" fmla="*/ 458 w 728"/>
                <a:gd name="T23" fmla="*/ 449 h 141"/>
                <a:gd name="T24" fmla="*/ 458 w 728"/>
                <a:gd name="T25" fmla="*/ 449 h 141"/>
                <a:gd name="T26" fmla="*/ 0 w 728"/>
                <a:gd name="T27" fmla="*/ 0 h 141"/>
                <a:gd name="T28" fmla="*/ 458 w 728"/>
                <a:gd name="T29" fmla="*/ 449 h 141"/>
                <a:gd name="T30" fmla="*/ 458 w 728"/>
                <a:gd name="T31" fmla="*/ 449 h 141"/>
                <a:gd name="T32" fmla="*/ 458 w 728"/>
                <a:gd name="T33" fmla="*/ 449 h 141"/>
                <a:gd name="T34" fmla="*/ 458 w 728"/>
                <a:gd name="T35" fmla="*/ 449 h 141"/>
                <a:gd name="T36" fmla="*/ 458 w 728"/>
                <a:gd name="T37" fmla="*/ 449 h 141"/>
                <a:gd name="T38" fmla="*/ 458 w 728"/>
                <a:gd name="T39" fmla="*/ 449 h 141"/>
                <a:gd name="T40" fmla="*/ 458 w 728"/>
                <a:gd name="T41" fmla="*/ 449 h 141"/>
                <a:gd name="T42" fmla="*/ 458 w 728"/>
                <a:gd name="T43" fmla="*/ 449 h 141"/>
                <a:gd name="T44" fmla="*/ 458 w 728"/>
                <a:gd name="T45" fmla="*/ 449 h 141"/>
                <a:gd name="T46" fmla="*/ 458 w 728"/>
                <a:gd name="T47" fmla="*/ 449 h 141"/>
                <a:gd name="T48" fmla="*/ 458 w 728"/>
                <a:gd name="T49" fmla="*/ 449 h 141"/>
                <a:gd name="T50" fmla="*/ 458 w 728"/>
                <a:gd name="T51" fmla="*/ 449 h 141"/>
                <a:gd name="T52" fmla="*/ 458 w 728"/>
                <a:gd name="T53" fmla="*/ 449 h 141"/>
                <a:gd name="T54" fmla="*/ 458 w 728"/>
                <a:gd name="T55" fmla="*/ 449 h 141"/>
                <a:gd name="T56" fmla="*/ 458 w 728"/>
                <a:gd name="T57" fmla="*/ 449 h 141"/>
                <a:gd name="T58" fmla="*/ 458 w 728"/>
                <a:gd name="T59" fmla="*/ 449 h 14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728"/>
                <a:gd name="T91" fmla="*/ 0 h 141"/>
                <a:gd name="T92" fmla="*/ 728 w 728"/>
                <a:gd name="T93" fmla="*/ 141 h 141"/>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728" h="141">
                  <a:moveTo>
                    <a:pt x="728" y="49"/>
                  </a:moveTo>
                  <a:lnTo>
                    <a:pt x="721" y="75"/>
                  </a:lnTo>
                  <a:lnTo>
                    <a:pt x="714" y="98"/>
                  </a:lnTo>
                  <a:lnTo>
                    <a:pt x="708" y="119"/>
                  </a:lnTo>
                  <a:lnTo>
                    <a:pt x="705" y="141"/>
                  </a:lnTo>
                  <a:lnTo>
                    <a:pt x="42" y="132"/>
                  </a:lnTo>
                  <a:lnTo>
                    <a:pt x="40" y="115"/>
                  </a:lnTo>
                  <a:lnTo>
                    <a:pt x="36" y="98"/>
                  </a:lnTo>
                  <a:lnTo>
                    <a:pt x="31" y="82"/>
                  </a:lnTo>
                  <a:lnTo>
                    <a:pt x="24" y="63"/>
                  </a:lnTo>
                  <a:lnTo>
                    <a:pt x="18" y="48"/>
                  </a:lnTo>
                  <a:lnTo>
                    <a:pt x="11" y="31"/>
                  </a:lnTo>
                  <a:lnTo>
                    <a:pt x="5" y="16"/>
                  </a:lnTo>
                  <a:lnTo>
                    <a:pt x="0" y="0"/>
                  </a:lnTo>
                  <a:lnTo>
                    <a:pt x="44" y="5"/>
                  </a:lnTo>
                  <a:lnTo>
                    <a:pt x="89" y="9"/>
                  </a:lnTo>
                  <a:lnTo>
                    <a:pt x="134" y="12"/>
                  </a:lnTo>
                  <a:lnTo>
                    <a:pt x="180" y="14"/>
                  </a:lnTo>
                  <a:lnTo>
                    <a:pt x="225" y="16"/>
                  </a:lnTo>
                  <a:lnTo>
                    <a:pt x="272" y="17"/>
                  </a:lnTo>
                  <a:lnTo>
                    <a:pt x="318" y="17"/>
                  </a:lnTo>
                  <a:lnTo>
                    <a:pt x="365" y="18"/>
                  </a:lnTo>
                  <a:lnTo>
                    <a:pt x="410" y="19"/>
                  </a:lnTo>
                  <a:lnTo>
                    <a:pt x="457" y="21"/>
                  </a:lnTo>
                  <a:lnTo>
                    <a:pt x="503" y="22"/>
                  </a:lnTo>
                  <a:lnTo>
                    <a:pt x="548" y="25"/>
                  </a:lnTo>
                  <a:lnTo>
                    <a:pt x="594" y="29"/>
                  </a:lnTo>
                  <a:lnTo>
                    <a:pt x="639" y="34"/>
                  </a:lnTo>
                  <a:lnTo>
                    <a:pt x="684" y="41"/>
                  </a:lnTo>
                  <a:lnTo>
                    <a:pt x="728" y="49"/>
                  </a:lnTo>
                  <a:close/>
                </a:path>
              </a:pathLst>
            </a:custGeom>
            <a:grpFill/>
            <a:ln w="9525">
              <a:noFill/>
              <a:round/>
              <a:headEnd/>
              <a:tailEnd/>
            </a:ln>
          </p:spPr>
          <p:txBody>
            <a:bodyPr/>
            <a:lstStyle/>
            <a:p>
              <a:pPr algn="ctr" rtl="0"/>
              <a:endParaRPr lang="en-GB" sz="2400">
                <a:latin typeface="Times New Roman" pitchFamily="18" charset="0"/>
                <a:cs typeface="Times New Roman" pitchFamily="18" charset="0"/>
              </a:endParaRPr>
            </a:p>
          </p:txBody>
        </p:sp>
        <p:sp>
          <p:nvSpPr>
            <p:cNvPr id="4" name="Freeform 8"/>
            <p:cNvSpPr>
              <a:spLocks/>
            </p:cNvSpPr>
            <p:nvPr/>
          </p:nvSpPr>
          <p:spPr bwMode="auto">
            <a:xfrm rot="226813">
              <a:off x="904" y="3238"/>
              <a:ext cx="261" cy="212"/>
            </a:xfrm>
            <a:custGeom>
              <a:avLst/>
              <a:gdLst>
                <a:gd name="T0" fmla="*/ 441 w 784"/>
                <a:gd name="T1" fmla="*/ 449 h 636"/>
                <a:gd name="T2" fmla="*/ 441 w 784"/>
                <a:gd name="T3" fmla="*/ 449 h 636"/>
                <a:gd name="T4" fmla="*/ 441 w 784"/>
                <a:gd name="T5" fmla="*/ 449 h 636"/>
                <a:gd name="T6" fmla="*/ 441 w 784"/>
                <a:gd name="T7" fmla="*/ 449 h 636"/>
                <a:gd name="T8" fmla="*/ 441 w 784"/>
                <a:gd name="T9" fmla="*/ 449 h 636"/>
                <a:gd name="T10" fmla="*/ 441 w 784"/>
                <a:gd name="T11" fmla="*/ 449 h 636"/>
                <a:gd name="T12" fmla="*/ 441 w 784"/>
                <a:gd name="T13" fmla="*/ 449 h 636"/>
                <a:gd name="T14" fmla="*/ 441 w 784"/>
                <a:gd name="T15" fmla="*/ 449 h 636"/>
                <a:gd name="T16" fmla="*/ 441 w 784"/>
                <a:gd name="T17" fmla="*/ 449 h 636"/>
                <a:gd name="T18" fmla="*/ 441 w 784"/>
                <a:gd name="T19" fmla="*/ 449 h 636"/>
                <a:gd name="T20" fmla="*/ 441 w 784"/>
                <a:gd name="T21" fmla="*/ 449 h 636"/>
                <a:gd name="T22" fmla="*/ 441 w 784"/>
                <a:gd name="T23" fmla="*/ 449 h 636"/>
                <a:gd name="T24" fmla="*/ 441 w 784"/>
                <a:gd name="T25" fmla="*/ 449 h 636"/>
                <a:gd name="T26" fmla="*/ 441 w 784"/>
                <a:gd name="T27" fmla="*/ 449 h 636"/>
                <a:gd name="T28" fmla="*/ 441 w 784"/>
                <a:gd name="T29" fmla="*/ 449 h 636"/>
                <a:gd name="T30" fmla="*/ 441 w 784"/>
                <a:gd name="T31" fmla="*/ 449 h 636"/>
                <a:gd name="T32" fmla="*/ 441 w 784"/>
                <a:gd name="T33" fmla="*/ 449 h 636"/>
                <a:gd name="T34" fmla="*/ 441 w 784"/>
                <a:gd name="T35" fmla="*/ 449 h 636"/>
                <a:gd name="T36" fmla="*/ 441 w 784"/>
                <a:gd name="T37" fmla="*/ 449 h 636"/>
                <a:gd name="T38" fmla="*/ 441 w 784"/>
                <a:gd name="T39" fmla="*/ 449 h 636"/>
                <a:gd name="T40" fmla="*/ 441 w 784"/>
                <a:gd name="T41" fmla="*/ 449 h 636"/>
                <a:gd name="T42" fmla="*/ 441 w 784"/>
                <a:gd name="T43" fmla="*/ 449 h 636"/>
                <a:gd name="T44" fmla="*/ 441 w 784"/>
                <a:gd name="T45" fmla="*/ 449 h 636"/>
                <a:gd name="T46" fmla="*/ 441 w 784"/>
                <a:gd name="T47" fmla="*/ 449 h 636"/>
                <a:gd name="T48" fmla="*/ 441 w 784"/>
                <a:gd name="T49" fmla="*/ 449 h 636"/>
                <a:gd name="T50" fmla="*/ 441 w 784"/>
                <a:gd name="T51" fmla="*/ 449 h 636"/>
                <a:gd name="T52" fmla="*/ 441 w 784"/>
                <a:gd name="T53" fmla="*/ 449 h 636"/>
                <a:gd name="T54" fmla="*/ 441 w 784"/>
                <a:gd name="T55" fmla="*/ 449 h 636"/>
                <a:gd name="T56" fmla="*/ 441 w 784"/>
                <a:gd name="T57" fmla="*/ 449 h 636"/>
                <a:gd name="T58" fmla="*/ 441 w 784"/>
                <a:gd name="T59" fmla="*/ 449 h 636"/>
                <a:gd name="T60" fmla="*/ 441 w 784"/>
                <a:gd name="T61" fmla="*/ 449 h 636"/>
                <a:gd name="T62" fmla="*/ 441 w 784"/>
                <a:gd name="T63" fmla="*/ 449 h 636"/>
                <a:gd name="T64" fmla="*/ 441 w 784"/>
                <a:gd name="T65" fmla="*/ 449 h 636"/>
                <a:gd name="T66" fmla="*/ 441 w 784"/>
                <a:gd name="T67" fmla="*/ 449 h 636"/>
                <a:gd name="T68" fmla="*/ 441 w 784"/>
                <a:gd name="T69" fmla="*/ 449 h 6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84"/>
                <a:gd name="T106" fmla="*/ 0 h 636"/>
                <a:gd name="T107" fmla="*/ 784 w 784"/>
                <a:gd name="T108" fmla="*/ 636 h 6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84" h="636">
                  <a:moveTo>
                    <a:pt x="0" y="97"/>
                  </a:moveTo>
                  <a:lnTo>
                    <a:pt x="19" y="84"/>
                  </a:lnTo>
                  <a:lnTo>
                    <a:pt x="39" y="73"/>
                  </a:lnTo>
                  <a:lnTo>
                    <a:pt x="61" y="62"/>
                  </a:lnTo>
                  <a:lnTo>
                    <a:pt x="83" y="52"/>
                  </a:lnTo>
                  <a:lnTo>
                    <a:pt x="103" y="41"/>
                  </a:lnTo>
                  <a:lnTo>
                    <a:pt x="124" y="30"/>
                  </a:lnTo>
                  <a:lnTo>
                    <a:pt x="144" y="16"/>
                  </a:lnTo>
                  <a:lnTo>
                    <a:pt x="160" y="0"/>
                  </a:lnTo>
                  <a:lnTo>
                    <a:pt x="784" y="14"/>
                  </a:lnTo>
                  <a:lnTo>
                    <a:pt x="780" y="27"/>
                  </a:lnTo>
                  <a:lnTo>
                    <a:pt x="778" y="43"/>
                  </a:lnTo>
                  <a:lnTo>
                    <a:pt x="776" y="57"/>
                  </a:lnTo>
                  <a:lnTo>
                    <a:pt x="774" y="71"/>
                  </a:lnTo>
                  <a:lnTo>
                    <a:pt x="770" y="85"/>
                  </a:lnTo>
                  <a:lnTo>
                    <a:pt x="765" y="97"/>
                  </a:lnTo>
                  <a:lnTo>
                    <a:pt x="756" y="108"/>
                  </a:lnTo>
                  <a:lnTo>
                    <a:pt x="743" y="114"/>
                  </a:lnTo>
                  <a:lnTo>
                    <a:pt x="761" y="152"/>
                  </a:lnTo>
                  <a:lnTo>
                    <a:pt x="774" y="193"/>
                  </a:lnTo>
                  <a:lnTo>
                    <a:pt x="782" y="237"/>
                  </a:lnTo>
                  <a:lnTo>
                    <a:pt x="784" y="282"/>
                  </a:lnTo>
                  <a:lnTo>
                    <a:pt x="782" y="326"/>
                  </a:lnTo>
                  <a:lnTo>
                    <a:pt x="774" y="369"/>
                  </a:lnTo>
                  <a:lnTo>
                    <a:pt x="761" y="411"/>
                  </a:lnTo>
                  <a:lnTo>
                    <a:pt x="744" y="447"/>
                  </a:lnTo>
                  <a:lnTo>
                    <a:pt x="735" y="464"/>
                  </a:lnTo>
                  <a:lnTo>
                    <a:pt x="725" y="481"/>
                  </a:lnTo>
                  <a:lnTo>
                    <a:pt x="713" y="496"/>
                  </a:lnTo>
                  <a:lnTo>
                    <a:pt x="701" y="512"/>
                  </a:lnTo>
                  <a:lnTo>
                    <a:pt x="688" y="526"/>
                  </a:lnTo>
                  <a:lnTo>
                    <a:pt x="675" y="540"/>
                  </a:lnTo>
                  <a:lnTo>
                    <a:pt x="660" y="553"/>
                  </a:lnTo>
                  <a:lnTo>
                    <a:pt x="646" y="566"/>
                  </a:lnTo>
                  <a:lnTo>
                    <a:pt x="629" y="578"/>
                  </a:lnTo>
                  <a:lnTo>
                    <a:pt x="613" y="588"/>
                  </a:lnTo>
                  <a:lnTo>
                    <a:pt x="595" y="597"/>
                  </a:lnTo>
                  <a:lnTo>
                    <a:pt x="578" y="606"/>
                  </a:lnTo>
                  <a:lnTo>
                    <a:pt x="560" y="614"/>
                  </a:lnTo>
                  <a:lnTo>
                    <a:pt x="541" y="621"/>
                  </a:lnTo>
                  <a:lnTo>
                    <a:pt x="521" y="627"/>
                  </a:lnTo>
                  <a:lnTo>
                    <a:pt x="502" y="631"/>
                  </a:lnTo>
                  <a:lnTo>
                    <a:pt x="477" y="635"/>
                  </a:lnTo>
                  <a:lnTo>
                    <a:pt x="454" y="636"/>
                  </a:lnTo>
                  <a:lnTo>
                    <a:pt x="431" y="635"/>
                  </a:lnTo>
                  <a:lnTo>
                    <a:pt x="408" y="632"/>
                  </a:lnTo>
                  <a:lnTo>
                    <a:pt x="386" y="628"/>
                  </a:lnTo>
                  <a:lnTo>
                    <a:pt x="362" y="623"/>
                  </a:lnTo>
                  <a:lnTo>
                    <a:pt x="342" y="617"/>
                  </a:lnTo>
                  <a:lnTo>
                    <a:pt x="321" y="609"/>
                  </a:lnTo>
                  <a:lnTo>
                    <a:pt x="300" y="600"/>
                  </a:lnTo>
                  <a:lnTo>
                    <a:pt x="279" y="589"/>
                  </a:lnTo>
                  <a:lnTo>
                    <a:pt x="261" y="578"/>
                  </a:lnTo>
                  <a:lnTo>
                    <a:pt x="242" y="565"/>
                  </a:lnTo>
                  <a:lnTo>
                    <a:pt x="225" y="552"/>
                  </a:lnTo>
                  <a:lnTo>
                    <a:pt x="208" y="539"/>
                  </a:lnTo>
                  <a:lnTo>
                    <a:pt x="193" y="525"/>
                  </a:lnTo>
                  <a:lnTo>
                    <a:pt x="177" y="510"/>
                  </a:lnTo>
                  <a:lnTo>
                    <a:pt x="155" y="479"/>
                  </a:lnTo>
                  <a:lnTo>
                    <a:pt x="136" y="440"/>
                  </a:lnTo>
                  <a:lnTo>
                    <a:pt x="120" y="399"/>
                  </a:lnTo>
                  <a:lnTo>
                    <a:pt x="109" y="354"/>
                  </a:lnTo>
                  <a:lnTo>
                    <a:pt x="103" y="306"/>
                  </a:lnTo>
                  <a:lnTo>
                    <a:pt x="103" y="258"/>
                  </a:lnTo>
                  <a:lnTo>
                    <a:pt x="111" y="211"/>
                  </a:lnTo>
                  <a:lnTo>
                    <a:pt x="128" y="166"/>
                  </a:lnTo>
                  <a:lnTo>
                    <a:pt x="133" y="149"/>
                  </a:lnTo>
                  <a:lnTo>
                    <a:pt x="140" y="133"/>
                  </a:lnTo>
                  <a:lnTo>
                    <a:pt x="147" y="118"/>
                  </a:lnTo>
                  <a:lnTo>
                    <a:pt x="154" y="104"/>
                  </a:lnTo>
                  <a:lnTo>
                    <a:pt x="0" y="97"/>
                  </a:lnTo>
                  <a:close/>
                </a:path>
              </a:pathLst>
            </a:custGeom>
            <a:grpFill/>
            <a:ln w="9525">
              <a:noFill/>
              <a:round/>
              <a:headEnd/>
              <a:tailEnd/>
            </a:ln>
          </p:spPr>
          <p:txBody>
            <a:bodyPr/>
            <a:lstStyle/>
            <a:p>
              <a:pPr algn="ctr" rtl="0"/>
              <a:endParaRPr lang="en-GB" sz="2400">
                <a:latin typeface="Times New Roman" pitchFamily="18" charset="0"/>
                <a:cs typeface="Times New Roman" pitchFamily="18" charset="0"/>
              </a:endParaRPr>
            </a:p>
          </p:txBody>
        </p:sp>
        <p:sp>
          <p:nvSpPr>
            <p:cNvPr id="5" name="Freeform 9"/>
            <p:cNvSpPr>
              <a:spLocks/>
            </p:cNvSpPr>
            <p:nvPr/>
          </p:nvSpPr>
          <p:spPr bwMode="auto">
            <a:xfrm rot="243168">
              <a:off x="948" y="3485"/>
              <a:ext cx="387" cy="480"/>
            </a:xfrm>
            <a:custGeom>
              <a:avLst/>
              <a:gdLst>
                <a:gd name="T0" fmla="*/ 454 w 1160"/>
                <a:gd name="T1" fmla="*/ 458 h 1438"/>
                <a:gd name="T2" fmla="*/ 454 w 1160"/>
                <a:gd name="T3" fmla="*/ 458 h 1438"/>
                <a:gd name="T4" fmla="*/ 454 w 1160"/>
                <a:gd name="T5" fmla="*/ 458 h 1438"/>
                <a:gd name="T6" fmla="*/ 454 w 1160"/>
                <a:gd name="T7" fmla="*/ 458 h 1438"/>
                <a:gd name="T8" fmla="*/ 454 w 1160"/>
                <a:gd name="T9" fmla="*/ 458 h 1438"/>
                <a:gd name="T10" fmla="*/ 454 w 1160"/>
                <a:gd name="T11" fmla="*/ 458 h 1438"/>
                <a:gd name="T12" fmla="*/ 454 w 1160"/>
                <a:gd name="T13" fmla="*/ 458 h 1438"/>
                <a:gd name="T14" fmla="*/ 454 w 1160"/>
                <a:gd name="T15" fmla="*/ 458 h 1438"/>
                <a:gd name="T16" fmla="*/ 454 w 1160"/>
                <a:gd name="T17" fmla="*/ 458 h 1438"/>
                <a:gd name="T18" fmla="*/ 454 w 1160"/>
                <a:gd name="T19" fmla="*/ 458 h 1438"/>
                <a:gd name="T20" fmla="*/ 454 w 1160"/>
                <a:gd name="T21" fmla="*/ 458 h 1438"/>
                <a:gd name="T22" fmla="*/ 454 w 1160"/>
                <a:gd name="T23" fmla="*/ 458 h 1438"/>
                <a:gd name="T24" fmla="*/ 454 w 1160"/>
                <a:gd name="T25" fmla="*/ 458 h 1438"/>
                <a:gd name="T26" fmla="*/ 454 w 1160"/>
                <a:gd name="T27" fmla="*/ 458 h 1438"/>
                <a:gd name="T28" fmla="*/ 454 w 1160"/>
                <a:gd name="T29" fmla="*/ 458 h 1438"/>
                <a:gd name="T30" fmla="*/ 454 w 1160"/>
                <a:gd name="T31" fmla="*/ 458 h 1438"/>
                <a:gd name="T32" fmla="*/ 454 w 1160"/>
                <a:gd name="T33" fmla="*/ 458 h 1438"/>
                <a:gd name="T34" fmla="*/ 454 w 1160"/>
                <a:gd name="T35" fmla="*/ 458 h 1438"/>
                <a:gd name="T36" fmla="*/ 454 w 1160"/>
                <a:gd name="T37" fmla="*/ 458 h 1438"/>
                <a:gd name="T38" fmla="*/ 454 w 1160"/>
                <a:gd name="T39" fmla="*/ 458 h 1438"/>
                <a:gd name="T40" fmla="*/ 454 w 1160"/>
                <a:gd name="T41" fmla="*/ 458 h 1438"/>
                <a:gd name="T42" fmla="*/ 454 w 1160"/>
                <a:gd name="T43" fmla="*/ 458 h 1438"/>
                <a:gd name="T44" fmla="*/ 454 w 1160"/>
                <a:gd name="T45" fmla="*/ 458 h 1438"/>
                <a:gd name="T46" fmla="*/ 454 w 1160"/>
                <a:gd name="T47" fmla="*/ 458 h 1438"/>
                <a:gd name="T48" fmla="*/ 454 w 1160"/>
                <a:gd name="T49" fmla="*/ 458 h 1438"/>
                <a:gd name="T50" fmla="*/ 454 w 1160"/>
                <a:gd name="T51" fmla="*/ 458 h 1438"/>
                <a:gd name="T52" fmla="*/ 454 w 1160"/>
                <a:gd name="T53" fmla="*/ 458 h 1438"/>
                <a:gd name="T54" fmla="*/ 454 w 1160"/>
                <a:gd name="T55" fmla="*/ 458 h 1438"/>
                <a:gd name="T56" fmla="*/ 454 w 1160"/>
                <a:gd name="T57" fmla="*/ 458 h 1438"/>
                <a:gd name="T58" fmla="*/ 454 w 1160"/>
                <a:gd name="T59" fmla="*/ 458 h 1438"/>
                <a:gd name="T60" fmla="*/ 454 w 1160"/>
                <a:gd name="T61" fmla="*/ 458 h 1438"/>
                <a:gd name="T62" fmla="*/ 454 w 1160"/>
                <a:gd name="T63" fmla="*/ 458 h 1438"/>
                <a:gd name="T64" fmla="*/ 454 w 1160"/>
                <a:gd name="T65" fmla="*/ 458 h 1438"/>
                <a:gd name="T66" fmla="*/ 454 w 1160"/>
                <a:gd name="T67" fmla="*/ 458 h 1438"/>
                <a:gd name="T68" fmla="*/ 454 w 1160"/>
                <a:gd name="T69" fmla="*/ 458 h 1438"/>
                <a:gd name="T70" fmla="*/ 454 w 1160"/>
                <a:gd name="T71" fmla="*/ 458 h 1438"/>
                <a:gd name="T72" fmla="*/ 454 w 1160"/>
                <a:gd name="T73" fmla="*/ 458 h 1438"/>
                <a:gd name="T74" fmla="*/ 454 w 1160"/>
                <a:gd name="T75" fmla="*/ 458 h 1438"/>
                <a:gd name="T76" fmla="*/ 454 w 1160"/>
                <a:gd name="T77" fmla="*/ 458 h 1438"/>
                <a:gd name="T78" fmla="*/ 454 w 1160"/>
                <a:gd name="T79" fmla="*/ 0 h 1438"/>
                <a:gd name="T80" fmla="*/ 454 w 1160"/>
                <a:gd name="T81" fmla="*/ 0 h 1438"/>
                <a:gd name="T82" fmla="*/ 454 w 1160"/>
                <a:gd name="T83" fmla="*/ 0 h 1438"/>
                <a:gd name="T84" fmla="*/ 454 w 1160"/>
                <a:gd name="T85" fmla="*/ 0 h 1438"/>
                <a:gd name="T86" fmla="*/ 454 w 1160"/>
                <a:gd name="T87" fmla="*/ 458 h 1438"/>
                <a:gd name="T88" fmla="*/ 454 w 1160"/>
                <a:gd name="T89" fmla="*/ 458 h 1438"/>
                <a:gd name="T90" fmla="*/ 454 w 1160"/>
                <a:gd name="T91" fmla="*/ 458 h 1438"/>
                <a:gd name="T92" fmla="*/ 454 w 1160"/>
                <a:gd name="T93" fmla="*/ 458 h 1438"/>
                <a:gd name="T94" fmla="*/ 454 w 1160"/>
                <a:gd name="T95" fmla="*/ 458 h 1438"/>
                <a:gd name="T96" fmla="*/ 454 w 1160"/>
                <a:gd name="T97" fmla="*/ 458 h 1438"/>
                <a:gd name="T98" fmla="*/ 454 w 1160"/>
                <a:gd name="T99" fmla="*/ 458 h 1438"/>
                <a:gd name="T100" fmla="*/ 454 w 1160"/>
                <a:gd name="T101" fmla="*/ 458 h 1438"/>
                <a:gd name="T102" fmla="*/ 454 w 1160"/>
                <a:gd name="T103" fmla="*/ 458 h 1438"/>
                <a:gd name="T104" fmla="*/ 454 w 1160"/>
                <a:gd name="T105" fmla="*/ 458 h 1438"/>
                <a:gd name="T106" fmla="*/ 454 w 1160"/>
                <a:gd name="T107" fmla="*/ 458 h 1438"/>
                <a:gd name="T108" fmla="*/ 454 w 1160"/>
                <a:gd name="T109" fmla="*/ 458 h 1438"/>
                <a:gd name="T110" fmla="*/ 454 w 1160"/>
                <a:gd name="T111" fmla="*/ 458 h 143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160"/>
                <a:gd name="T169" fmla="*/ 0 h 1438"/>
                <a:gd name="T170" fmla="*/ 1160 w 1160"/>
                <a:gd name="T171" fmla="*/ 1438 h 143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160" h="1438">
                  <a:moveTo>
                    <a:pt x="1104" y="652"/>
                  </a:moveTo>
                  <a:lnTo>
                    <a:pt x="849" y="652"/>
                  </a:lnTo>
                  <a:lnTo>
                    <a:pt x="844" y="666"/>
                  </a:lnTo>
                  <a:lnTo>
                    <a:pt x="848" y="735"/>
                  </a:lnTo>
                  <a:lnTo>
                    <a:pt x="848" y="793"/>
                  </a:lnTo>
                  <a:lnTo>
                    <a:pt x="849" y="853"/>
                  </a:lnTo>
                  <a:lnTo>
                    <a:pt x="856" y="924"/>
                  </a:lnTo>
                  <a:lnTo>
                    <a:pt x="1113" y="916"/>
                  </a:lnTo>
                  <a:lnTo>
                    <a:pt x="1116" y="846"/>
                  </a:lnTo>
                  <a:lnTo>
                    <a:pt x="1113" y="786"/>
                  </a:lnTo>
                  <a:lnTo>
                    <a:pt x="1108" y="726"/>
                  </a:lnTo>
                  <a:lnTo>
                    <a:pt x="1104" y="652"/>
                  </a:lnTo>
                  <a:lnTo>
                    <a:pt x="1160" y="604"/>
                  </a:lnTo>
                  <a:lnTo>
                    <a:pt x="1160" y="965"/>
                  </a:lnTo>
                  <a:lnTo>
                    <a:pt x="1116" y="965"/>
                  </a:lnTo>
                  <a:lnTo>
                    <a:pt x="1111" y="1083"/>
                  </a:lnTo>
                  <a:lnTo>
                    <a:pt x="1110" y="1200"/>
                  </a:lnTo>
                  <a:lnTo>
                    <a:pt x="1111" y="1315"/>
                  </a:lnTo>
                  <a:lnTo>
                    <a:pt x="1111" y="1434"/>
                  </a:lnTo>
                  <a:lnTo>
                    <a:pt x="842" y="1438"/>
                  </a:lnTo>
                  <a:lnTo>
                    <a:pt x="842" y="970"/>
                  </a:lnTo>
                  <a:lnTo>
                    <a:pt x="836" y="969"/>
                  </a:lnTo>
                  <a:lnTo>
                    <a:pt x="830" y="968"/>
                  </a:lnTo>
                  <a:lnTo>
                    <a:pt x="824" y="968"/>
                  </a:lnTo>
                  <a:lnTo>
                    <a:pt x="818" y="967"/>
                  </a:lnTo>
                  <a:lnTo>
                    <a:pt x="813" y="967"/>
                  </a:lnTo>
                  <a:lnTo>
                    <a:pt x="808" y="965"/>
                  </a:lnTo>
                  <a:lnTo>
                    <a:pt x="804" y="963"/>
                  </a:lnTo>
                  <a:lnTo>
                    <a:pt x="802" y="959"/>
                  </a:lnTo>
                  <a:lnTo>
                    <a:pt x="799" y="885"/>
                  </a:lnTo>
                  <a:lnTo>
                    <a:pt x="799" y="794"/>
                  </a:lnTo>
                  <a:lnTo>
                    <a:pt x="799" y="698"/>
                  </a:lnTo>
                  <a:lnTo>
                    <a:pt x="799" y="604"/>
                  </a:lnTo>
                  <a:lnTo>
                    <a:pt x="804" y="604"/>
                  </a:lnTo>
                  <a:lnTo>
                    <a:pt x="811" y="605"/>
                  </a:lnTo>
                  <a:lnTo>
                    <a:pt x="817" y="605"/>
                  </a:lnTo>
                  <a:lnTo>
                    <a:pt x="825" y="606"/>
                  </a:lnTo>
                  <a:lnTo>
                    <a:pt x="830" y="606"/>
                  </a:lnTo>
                  <a:lnTo>
                    <a:pt x="835" y="604"/>
                  </a:lnTo>
                  <a:lnTo>
                    <a:pt x="839" y="601"/>
                  </a:lnTo>
                  <a:lnTo>
                    <a:pt x="842" y="595"/>
                  </a:lnTo>
                  <a:lnTo>
                    <a:pt x="840" y="586"/>
                  </a:lnTo>
                  <a:lnTo>
                    <a:pt x="838" y="577"/>
                  </a:lnTo>
                  <a:lnTo>
                    <a:pt x="834" y="567"/>
                  </a:lnTo>
                  <a:lnTo>
                    <a:pt x="829" y="560"/>
                  </a:lnTo>
                  <a:lnTo>
                    <a:pt x="822" y="552"/>
                  </a:lnTo>
                  <a:lnTo>
                    <a:pt x="816" y="547"/>
                  </a:lnTo>
                  <a:lnTo>
                    <a:pt x="808" y="543"/>
                  </a:lnTo>
                  <a:lnTo>
                    <a:pt x="799" y="540"/>
                  </a:lnTo>
                  <a:lnTo>
                    <a:pt x="789" y="538"/>
                  </a:lnTo>
                  <a:lnTo>
                    <a:pt x="778" y="539"/>
                  </a:lnTo>
                  <a:lnTo>
                    <a:pt x="769" y="540"/>
                  </a:lnTo>
                  <a:lnTo>
                    <a:pt x="760" y="544"/>
                  </a:lnTo>
                  <a:lnTo>
                    <a:pt x="751" y="551"/>
                  </a:lnTo>
                  <a:lnTo>
                    <a:pt x="745" y="557"/>
                  </a:lnTo>
                  <a:lnTo>
                    <a:pt x="738" y="564"/>
                  </a:lnTo>
                  <a:lnTo>
                    <a:pt x="733" y="571"/>
                  </a:lnTo>
                  <a:lnTo>
                    <a:pt x="730" y="1033"/>
                  </a:lnTo>
                  <a:lnTo>
                    <a:pt x="690" y="977"/>
                  </a:lnTo>
                  <a:lnTo>
                    <a:pt x="649" y="920"/>
                  </a:lnTo>
                  <a:lnTo>
                    <a:pt x="607" y="863"/>
                  </a:lnTo>
                  <a:lnTo>
                    <a:pt x="566" y="805"/>
                  </a:lnTo>
                  <a:lnTo>
                    <a:pt x="525" y="746"/>
                  </a:lnTo>
                  <a:lnTo>
                    <a:pt x="483" y="688"/>
                  </a:lnTo>
                  <a:lnTo>
                    <a:pt x="440" y="628"/>
                  </a:lnTo>
                  <a:lnTo>
                    <a:pt x="399" y="569"/>
                  </a:lnTo>
                  <a:lnTo>
                    <a:pt x="356" y="509"/>
                  </a:lnTo>
                  <a:lnTo>
                    <a:pt x="315" y="450"/>
                  </a:lnTo>
                  <a:lnTo>
                    <a:pt x="274" y="390"/>
                  </a:lnTo>
                  <a:lnTo>
                    <a:pt x="232" y="330"/>
                  </a:lnTo>
                  <a:lnTo>
                    <a:pt x="189" y="271"/>
                  </a:lnTo>
                  <a:lnTo>
                    <a:pt x="148" y="211"/>
                  </a:lnTo>
                  <a:lnTo>
                    <a:pt x="108" y="152"/>
                  </a:lnTo>
                  <a:lnTo>
                    <a:pt x="66" y="93"/>
                  </a:lnTo>
                  <a:lnTo>
                    <a:pt x="0" y="3"/>
                  </a:lnTo>
                  <a:lnTo>
                    <a:pt x="41" y="1"/>
                  </a:lnTo>
                  <a:lnTo>
                    <a:pt x="81" y="1"/>
                  </a:lnTo>
                  <a:lnTo>
                    <a:pt x="122" y="1"/>
                  </a:lnTo>
                  <a:lnTo>
                    <a:pt x="162" y="0"/>
                  </a:lnTo>
                  <a:lnTo>
                    <a:pt x="204" y="0"/>
                  </a:lnTo>
                  <a:lnTo>
                    <a:pt x="244" y="0"/>
                  </a:lnTo>
                  <a:lnTo>
                    <a:pt x="285" y="0"/>
                  </a:lnTo>
                  <a:lnTo>
                    <a:pt x="327" y="0"/>
                  </a:lnTo>
                  <a:lnTo>
                    <a:pt x="368" y="0"/>
                  </a:lnTo>
                  <a:lnTo>
                    <a:pt x="408" y="0"/>
                  </a:lnTo>
                  <a:lnTo>
                    <a:pt x="451" y="0"/>
                  </a:lnTo>
                  <a:lnTo>
                    <a:pt x="492" y="0"/>
                  </a:lnTo>
                  <a:lnTo>
                    <a:pt x="534" y="1"/>
                  </a:lnTo>
                  <a:lnTo>
                    <a:pt x="576" y="1"/>
                  </a:lnTo>
                  <a:lnTo>
                    <a:pt x="618" y="1"/>
                  </a:lnTo>
                  <a:lnTo>
                    <a:pt x="660" y="3"/>
                  </a:lnTo>
                  <a:lnTo>
                    <a:pt x="697" y="8"/>
                  </a:lnTo>
                  <a:lnTo>
                    <a:pt x="733" y="14"/>
                  </a:lnTo>
                  <a:lnTo>
                    <a:pt x="769" y="23"/>
                  </a:lnTo>
                  <a:lnTo>
                    <a:pt x="804" y="35"/>
                  </a:lnTo>
                  <a:lnTo>
                    <a:pt x="838" y="49"/>
                  </a:lnTo>
                  <a:lnTo>
                    <a:pt x="871" y="65"/>
                  </a:lnTo>
                  <a:lnTo>
                    <a:pt x="902" y="82"/>
                  </a:lnTo>
                  <a:lnTo>
                    <a:pt x="932" y="101"/>
                  </a:lnTo>
                  <a:lnTo>
                    <a:pt x="961" y="123"/>
                  </a:lnTo>
                  <a:lnTo>
                    <a:pt x="988" y="146"/>
                  </a:lnTo>
                  <a:lnTo>
                    <a:pt x="1011" y="171"/>
                  </a:lnTo>
                  <a:lnTo>
                    <a:pt x="1033" y="198"/>
                  </a:lnTo>
                  <a:lnTo>
                    <a:pt x="1053" y="227"/>
                  </a:lnTo>
                  <a:lnTo>
                    <a:pt x="1068" y="258"/>
                  </a:lnTo>
                  <a:lnTo>
                    <a:pt x="1081" y="289"/>
                  </a:lnTo>
                  <a:lnTo>
                    <a:pt x="1091" y="323"/>
                  </a:lnTo>
                  <a:lnTo>
                    <a:pt x="1103" y="390"/>
                  </a:lnTo>
                  <a:lnTo>
                    <a:pt x="1104" y="465"/>
                  </a:lnTo>
                  <a:lnTo>
                    <a:pt x="1106" y="539"/>
                  </a:lnTo>
                  <a:lnTo>
                    <a:pt x="1113" y="604"/>
                  </a:lnTo>
                  <a:lnTo>
                    <a:pt x="1160" y="604"/>
                  </a:lnTo>
                  <a:lnTo>
                    <a:pt x="1104" y="652"/>
                  </a:lnTo>
                  <a:close/>
                </a:path>
              </a:pathLst>
            </a:custGeom>
            <a:grpFill/>
            <a:ln w="9525">
              <a:noFill/>
              <a:round/>
              <a:headEnd/>
              <a:tailEnd/>
            </a:ln>
          </p:spPr>
          <p:txBody>
            <a:bodyPr/>
            <a:lstStyle/>
            <a:p>
              <a:pPr algn="ctr" rtl="0"/>
              <a:endParaRPr lang="en-GB" sz="2400">
                <a:latin typeface="Times New Roman" pitchFamily="18" charset="0"/>
                <a:cs typeface="Times New Roman" pitchFamily="18" charset="0"/>
              </a:endParaRPr>
            </a:p>
          </p:txBody>
        </p:sp>
        <p:sp>
          <p:nvSpPr>
            <p:cNvPr id="6" name="Freeform 10"/>
            <p:cNvSpPr>
              <a:spLocks/>
            </p:cNvSpPr>
            <p:nvPr/>
          </p:nvSpPr>
          <p:spPr bwMode="auto">
            <a:xfrm rot="250379">
              <a:off x="785" y="3497"/>
              <a:ext cx="364" cy="465"/>
            </a:xfrm>
            <a:custGeom>
              <a:avLst/>
              <a:gdLst>
                <a:gd name="T0" fmla="*/ 455 w 1091"/>
                <a:gd name="T1" fmla="*/ 449 h 1395"/>
                <a:gd name="T2" fmla="*/ 455 w 1091"/>
                <a:gd name="T3" fmla="*/ 449 h 1395"/>
                <a:gd name="T4" fmla="*/ 455 w 1091"/>
                <a:gd name="T5" fmla="*/ 449 h 1395"/>
                <a:gd name="T6" fmla="*/ 455 w 1091"/>
                <a:gd name="T7" fmla="*/ 449 h 1395"/>
                <a:gd name="T8" fmla="*/ 455 w 1091"/>
                <a:gd name="T9" fmla="*/ 449 h 1395"/>
                <a:gd name="T10" fmla="*/ 455 w 1091"/>
                <a:gd name="T11" fmla="*/ 449 h 1395"/>
                <a:gd name="T12" fmla="*/ 455 w 1091"/>
                <a:gd name="T13" fmla="*/ 449 h 1395"/>
                <a:gd name="T14" fmla="*/ 455 w 1091"/>
                <a:gd name="T15" fmla="*/ 449 h 1395"/>
                <a:gd name="T16" fmla="*/ 455 w 1091"/>
                <a:gd name="T17" fmla="*/ 449 h 1395"/>
                <a:gd name="T18" fmla="*/ 455 w 1091"/>
                <a:gd name="T19" fmla="*/ 449 h 1395"/>
                <a:gd name="T20" fmla="*/ 455 w 1091"/>
                <a:gd name="T21" fmla="*/ 449 h 1395"/>
                <a:gd name="T22" fmla="*/ 455 w 1091"/>
                <a:gd name="T23" fmla="*/ 449 h 1395"/>
                <a:gd name="T24" fmla="*/ 455 w 1091"/>
                <a:gd name="T25" fmla="*/ 449 h 1395"/>
                <a:gd name="T26" fmla="*/ 455 w 1091"/>
                <a:gd name="T27" fmla="*/ 449 h 1395"/>
                <a:gd name="T28" fmla="*/ 455 w 1091"/>
                <a:gd name="T29" fmla="*/ 449 h 1395"/>
                <a:gd name="T30" fmla="*/ 455 w 1091"/>
                <a:gd name="T31" fmla="*/ 449 h 1395"/>
                <a:gd name="T32" fmla="*/ 455 w 1091"/>
                <a:gd name="T33" fmla="*/ 449 h 1395"/>
                <a:gd name="T34" fmla="*/ 455 w 1091"/>
                <a:gd name="T35" fmla="*/ 449 h 1395"/>
                <a:gd name="T36" fmla="*/ 455 w 1091"/>
                <a:gd name="T37" fmla="*/ 449 h 1395"/>
                <a:gd name="T38" fmla="*/ 455 w 1091"/>
                <a:gd name="T39" fmla="*/ 449 h 1395"/>
                <a:gd name="T40" fmla="*/ 455 w 1091"/>
                <a:gd name="T41" fmla="*/ 449 h 1395"/>
                <a:gd name="T42" fmla="*/ 455 w 1091"/>
                <a:gd name="T43" fmla="*/ 449 h 1395"/>
                <a:gd name="T44" fmla="*/ 455 w 1091"/>
                <a:gd name="T45" fmla="*/ 449 h 1395"/>
                <a:gd name="T46" fmla="*/ 455 w 1091"/>
                <a:gd name="T47" fmla="*/ 449 h 1395"/>
                <a:gd name="T48" fmla="*/ 455 w 1091"/>
                <a:gd name="T49" fmla="*/ 449 h 1395"/>
                <a:gd name="T50" fmla="*/ 455 w 1091"/>
                <a:gd name="T51" fmla="*/ 449 h 1395"/>
                <a:gd name="T52" fmla="*/ 455 w 1091"/>
                <a:gd name="T53" fmla="*/ 449 h 1395"/>
                <a:gd name="T54" fmla="*/ 0 w 1091"/>
                <a:gd name="T55" fmla="*/ 449 h 1395"/>
                <a:gd name="T56" fmla="*/ 455 w 1091"/>
                <a:gd name="T57" fmla="*/ 449 h 1395"/>
                <a:gd name="T58" fmla="*/ 455 w 1091"/>
                <a:gd name="T59" fmla="*/ 449 h 1395"/>
                <a:gd name="T60" fmla="*/ 455 w 1091"/>
                <a:gd name="T61" fmla="*/ 449 h 1395"/>
                <a:gd name="T62" fmla="*/ 455 w 1091"/>
                <a:gd name="T63" fmla="*/ 449 h 1395"/>
                <a:gd name="T64" fmla="*/ 455 w 1091"/>
                <a:gd name="T65" fmla="*/ 449 h 1395"/>
                <a:gd name="T66" fmla="*/ 455 w 1091"/>
                <a:gd name="T67" fmla="*/ 449 h 1395"/>
                <a:gd name="T68" fmla="*/ 455 w 1091"/>
                <a:gd name="T69" fmla="*/ 449 h 1395"/>
                <a:gd name="T70" fmla="*/ 455 w 1091"/>
                <a:gd name="T71" fmla="*/ 449 h 1395"/>
                <a:gd name="T72" fmla="*/ 455 w 1091"/>
                <a:gd name="T73" fmla="*/ 449 h 1395"/>
                <a:gd name="T74" fmla="*/ 455 w 1091"/>
                <a:gd name="T75" fmla="*/ 449 h 1395"/>
                <a:gd name="T76" fmla="*/ 455 w 1091"/>
                <a:gd name="T77" fmla="*/ 449 h 1395"/>
                <a:gd name="T78" fmla="*/ 455 w 1091"/>
                <a:gd name="T79" fmla="*/ 449 h 1395"/>
                <a:gd name="T80" fmla="*/ 455 w 1091"/>
                <a:gd name="T81" fmla="*/ 449 h 1395"/>
                <a:gd name="T82" fmla="*/ 455 w 1091"/>
                <a:gd name="T83" fmla="*/ 449 h 1395"/>
                <a:gd name="T84" fmla="*/ 455 w 1091"/>
                <a:gd name="T85" fmla="*/ 449 h 1395"/>
                <a:gd name="T86" fmla="*/ 455 w 1091"/>
                <a:gd name="T87" fmla="*/ 0 h 1395"/>
                <a:gd name="T88" fmla="*/ 455 w 1091"/>
                <a:gd name="T89" fmla="*/ 449 h 1395"/>
                <a:gd name="T90" fmla="*/ 455 w 1091"/>
                <a:gd name="T91" fmla="*/ 449 h 1395"/>
                <a:gd name="T92" fmla="*/ 455 w 1091"/>
                <a:gd name="T93" fmla="*/ 449 h 1395"/>
                <a:gd name="T94" fmla="*/ 455 w 1091"/>
                <a:gd name="T95" fmla="*/ 449 h 1395"/>
                <a:gd name="T96" fmla="*/ 455 w 1091"/>
                <a:gd name="T97" fmla="*/ 449 h 1395"/>
                <a:gd name="T98" fmla="*/ 455 w 1091"/>
                <a:gd name="T99" fmla="*/ 449 h 1395"/>
                <a:gd name="T100" fmla="*/ 455 w 1091"/>
                <a:gd name="T101" fmla="*/ 449 h 1395"/>
                <a:gd name="T102" fmla="*/ 455 w 1091"/>
                <a:gd name="T103" fmla="*/ 449 h 1395"/>
                <a:gd name="T104" fmla="*/ 455 w 1091"/>
                <a:gd name="T105" fmla="*/ 449 h 1395"/>
                <a:gd name="T106" fmla="*/ 455 w 1091"/>
                <a:gd name="T107" fmla="*/ 449 h 1395"/>
                <a:gd name="T108" fmla="*/ 455 w 1091"/>
                <a:gd name="T109" fmla="*/ 449 h 1395"/>
                <a:gd name="T110" fmla="*/ 455 w 1091"/>
                <a:gd name="T111" fmla="*/ 449 h 1395"/>
                <a:gd name="T112" fmla="*/ 455 w 1091"/>
                <a:gd name="T113" fmla="*/ 449 h 1395"/>
                <a:gd name="T114" fmla="*/ 455 w 1091"/>
                <a:gd name="T115" fmla="*/ 449 h 1395"/>
                <a:gd name="T116" fmla="*/ 455 w 1091"/>
                <a:gd name="T117" fmla="*/ 449 h 1395"/>
                <a:gd name="T118" fmla="*/ 455 w 1091"/>
                <a:gd name="T119" fmla="*/ 449 h 139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91"/>
                <a:gd name="T181" fmla="*/ 0 h 1395"/>
                <a:gd name="T182" fmla="*/ 1091 w 1091"/>
                <a:gd name="T183" fmla="*/ 1395 h 139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91" h="1395">
                  <a:moveTo>
                    <a:pt x="1091" y="1066"/>
                  </a:moveTo>
                  <a:lnTo>
                    <a:pt x="399" y="1069"/>
                  </a:lnTo>
                  <a:lnTo>
                    <a:pt x="392" y="953"/>
                  </a:lnTo>
                  <a:lnTo>
                    <a:pt x="391" y="828"/>
                  </a:lnTo>
                  <a:lnTo>
                    <a:pt x="390" y="698"/>
                  </a:lnTo>
                  <a:lnTo>
                    <a:pt x="387" y="568"/>
                  </a:lnTo>
                  <a:lnTo>
                    <a:pt x="383" y="552"/>
                  </a:lnTo>
                  <a:lnTo>
                    <a:pt x="375" y="537"/>
                  </a:lnTo>
                  <a:lnTo>
                    <a:pt x="365" y="527"/>
                  </a:lnTo>
                  <a:lnTo>
                    <a:pt x="353" y="518"/>
                  </a:lnTo>
                  <a:lnTo>
                    <a:pt x="346" y="515"/>
                  </a:lnTo>
                  <a:lnTo>
                    <a:pt x="338" y="514"/>
                  </a:lnTo>
                  <a:lnTo>
                    <a:pt x="329" y="514"/>
                  </a:lnTo>
                  <a:lnTo>
                    <a:pt x="321" y="513"/>
                  </a:lnTo>
                  <a:lnTo>
                    <a:pt x="313" y="514"/>
                  </a:lnTo>
                  <a:lnTo>
                    <a:pt x="305" y="515"/>
                  </a:lnTo>
                  <a:lnTo>
                    <a:pt x="298" y="518"/>
                  </a:lnTo>
                  <a:lnTo>
                    <a:pt x="290" y="521"/>
                  </a:lnTo>
                  <a:lnTo>
                    <a:pt x="272" y="549"/>
                  </a:lnTo>
                  <a:lnTo>
                    <a:pt x="269" y="745"/>
                  </a:lnTo>
                  <a:lnTo>
                    <a:pt x="270" y="1001"/>
                  </a:lnTo>
                  <a:lnTo>
                    <a:pt x="274" y="1243"/>
                  </a:lnTo>
                  <a:lnTo>
                    <a:pt x="276" y="1392"/>
                  </a:lnTo>
                  <a:lnTo>
                    <a:pt x="17" y="1395"/>
                  </a:lnTo>
                  <a:lnTo>
                    <a:pt x="16" y="1255"/>
                  </a:lnTo>
                  <a:lnTo>
                    <a:pt x="12" y="960"/>
                  </a:lnTo>
                  <a:lnTo>
                    <a:pt x="5" y="615"/>
                  </a:lnTo>
                  <a:lnTo>
                    <a:pt x="0" y="330"/>
                  </a:lnTo>
                  <a:lnTo>
                    <a:pt x="9" y="300"/>
                  </a:lnTo>
                  <a:lnTo>
                    <a:pt x="21" y="270"/>
                  </a:lnTo>
                  <a:lnTo>
                    <a:pt x="34" y="243"/>
                  </a:lnTo>
                  <a:lnTo>
                    <a:pt x="48" y="217"/>
                  </a:lnTo>
                  <a:lnTo>
                    <a:pt x="65" y="191"/>
                  </a:lnTo>
                  <a:lnTo>
                    <a:pt x="83" y="168"/>
                  </a:lnTo>
                  <a:lnTo>
                    <a:pt x="102" y="146"/>
                  </a:lnTo>
                  <a:lnTo>
                    <a:pt x="123" y="124"/>
                  </a:lnTo>
                  <a:lnTo>
                    <a:pt x="146" y="105"/>
                  </a:lnTo>
                  <a:lnTo>
                    <a:pt x="170" y="87"/>
                  </a:lnTo>
                  <a:lnTo>
                    <a:pt x="195" y="68"/>
                  </a:lnTo>
                  <a:lnTo>
                    <a:pt x="221" y="53"/>
                  </a:lnTo>
                  <a:lnTo>
                    <a:pt x="248" y="37"/>
                  </a:lnTo>
                  <a:lnTo>
                    <a:pt x="277" y="23"/>
                  </a:lnTo>
                  <a:lnTo>
                    <a:pt x="305" y="11"/>
                  </a:lnTo>
                  <a:lnTo>
                    <a:pt x="335" y="0"/>
                  </a:lnTo>
                  <a:lnTo>
                    <a:pt x="384" y="67"/>
                  </a:lnTo>
                  <a:lnTo>
                    <a:pt x="432" y="133"/>
                  </a:lnTo>
                  <a:lnTo>
                    <a:pt x="480" y="201"/>
                  </a:lnTo>
                  <a:lnTo>
                    <a:pt x="527" y="267"/>
                  </a:lnTo>
                  <a:lnTo>
                    <a:pt x="573" y="333"/>
                  </a:lnTo>
                  <a:lnTo>
                    <a:pt x="620" y="400"/>
                  </a:lnTo>
                  <a:lnTo>
                    <a:pt x="666" y="466"/>
                  </a:lnTo>
                  <a:lnTo>
                    <a:pt x="713" y="532"/>
                  </a:lnTo>
                  <a:lnTo>
                    <a:pt x="760" y="600"/>
                  </a:lnTo>
                  <a:lnTo>
                    <a:pt x="806" y="666"/>
                  </a:lnTo>
                  <a:lnTo>
                    <a:pt x="853" y="733"/>
                  </a:lnTo>
                  <a:lnTo>
                    <a:pt x="899" y="799"/>
                  </a:lnTo>
                  <a:lnTo>
                    <a:pt x="946" y="865"/>
                  </a:lnTo>
                  <a:lnTo>
                    <a:pt x="994" y="933"/>
                  </a:lnTo>
                  <a:lnTo>
                    <a:pt x="1042" y="999"/>
                  </a:lnTo>
                  <a:lnTo>
                    <a:pt x="1091" y="1066"/>
                  </a:lnTo>
                  <a:close/>
                </a:path>
              </a:pathLst>
            </a:custGeom>
            <a:grpFill/>
            <a:ln w="9525">
              <a:noFill/>
              <a:round/>
              <a:headEnd/>
              <a:tailEnd/>
            </a:ln>
          </p:spPr>
          <p:txBody>
            <a:bodyPr/>
            <a:lstStyle/>
            <a:p>
              <a:pPr algn="ctr" rtl="0"/>
              <a:endParaRPr lang="en-GB" sz="2400">
                <a:latin typeface="Times New Roman" pitchFamily="18" charset="0"/>
                <a:cs typeface="Times New Roman" pitchFamily="18" charset="0"/>
              </a:endParaRPr>
            </a:p>
          </p:txBody>
        </p:sp>
        <p:sp>
          <p:nvSpPr>
            <p:cNvPr id="7" name="Freeform 11"/>
            <p:cNvSpPr>
              <a:spLocks/>
            </p:cNvSpPr>
            <p:nvPr/>
          </p:nvSpPr>
          <p:spPr bwMode="auto">
            <a:xfrm rot="201987">
              <a:off x="1248" y="3952"/>
              <a:ext cx="54" cy="68"/>
            </a:xfrm>
            <a:custGeom>
              <a:avLst/>
              <a:gdLst>
                <a:gd name="T0" fmla="*/ 490 w 161"/>
                <a:gd name="T1" fmla="*/ 419 h 205"/>
                <a:gd name="T2" fmla="*/ 490 w 161"/>
                <a:gd name="T3" fmla="*/ 419 h 205"/>
                <a:gd name="T4" fmla="*/ 490 w 161"/>
                <a:gd name="T5" fmla="*/ 419 h 205"/>
                <a:gd name="T6" fmla="*/ 490 w 161"/>
                <a:gd name="T7" fmla="*/ 419 h 205"/>
                <a:gd name="T8" fmla="*/ 490 w 161"/>
                <a:gd name="T9" fmla="*/ 419 h 205"/>
                <a:gd name="T10" fmla="*/ 490 w 161"/>
                <a:gd name="T11" fmla="*/ 419 h 205"/>
                <a:gd name="T12" fmla="*/ 490 w 161"/>
                <a:gd name="T13" fmla="*/ 419 h 205"/>
                <a:gd name="T14" fmla="*/ 490 w 161"/>
                <a:gd name="T15" fmla="*/ 419 h 205"/>
                <a:gd name="T16" fmla="*/ 490 w 161"/>
                <a:gd name="T17" fmla="*/ 419 h 205"/>
                <a:gd name="T18" fmla="*/ 490 w 161"/>
                <a:gd name="T19" fmla="*/ 419 h 205"/>
                <a:gd name="T20" fmla="*/ 490 w 161"/>
                <a:gd name="T21" fmla="*/ 419 h 205"/>
                <a:gd name="T22" fmla="*/ 490 w 161"/>
                <a:gd name="T23" fmla="*/ 419 h 205"/>
                <a:gd name="T24" fmla="*/ 490 w 161"/>
                <a:gd name="T25" fmla="*/ 419 h 205"/>
                <a:gd name="T26" fmla="*/ 490 w 161"/>
                <a:gd name="T27" fmla="*/ 419 h 205"/>
                <a:gd name="T28" fmla="*/ 490 w 161"/>
                <a:gd name="T29" fmla="*/ 419 h 205"/>
                <a:gd name="T30" fmla="*/ 490 w 161"/>
                <a:gd name="T31" fmla="*/ 419 h 205"/>
                <a:gd name="T32" fmla="*/ 490 w 161"/>
                <a:gd name="T33" fmla="*/ 419 h 205"/>
                <a:gd name="T34" fmla="*/ 490 w 161"/>
                <a:gd name="T35" fmla="*/ 419 h 205"/>
                <a:gd name="T36" fmla="*/ 490 w 161"/>
                <a:gd name="T37" fmla="*/ 419 h 205"/>
                <a:gd name="T38" fmla="*/ 490 w 161"/>
                <a:gd name="T39" fmla="*/ 419 h 205"/>
                <a:gd name="T40" fmla="*/ 490 w 161"/>
                <a:gd name="T41" fmla="*/ 419 h 205"/>
                <a:gd name="T42" fmla="*/ 490 w 161"/>
                <a:gd name="T43" fmla="*/ 419 h 205"/>
                <a:gd name="T44" fmla="*/ 490 w 161"/>
                <a:gd name="T45" fmla="*/ 419 h 205"/>
                <a:gd name="T46" fmla="*/ 490 w 161"/>
                <a:gd name="T47" fmla="*/ 419 h 205"/>
                <a:gd name="T48" fmla="*/ 490 w 161"/>
                <a:gd name="T49" fmla="*/ 419 h 205"/>
                <a:gd name="T50" fmla="*/ 0 w 161"/>
                <a:gd name="T51" fmla="*/ 419 h 205"/>
                <a:gd name="T52" fmla="*/ 0 w 161"/>
                <a:gd name="T53" fmla="*/ 419 h 205"/>
                <a:gd name="T54" fmla="*/ 490 w 161"/>
                <a:gd name="T55" fmla="*/ 419 h 205"/>
                <a:gd name="T56" fmla="*/ 490 w 161"/>
                <a:gd name="T57" fmla="*/ 419 h 205"/>
                <a:gd name="T58" fmla="*/ 490 w 161"/>
                <a:gd name="T59" fmla="*/ 419 h 205"/>
                <a:gd name="T60" fmla="*/ 490 w 161"/>
                <a:gd name="T61" fmla="*/ 419 h 205"/>
                <a:gd name="T62" fmla="*/ 490 w 161"/>
                <a:gd name="T63" fmla="*/ 419 h 205"/>
                <a:gd name="T64" fmla="*/ 490 w 161"/>
                <a:gd name="T65" fmla="*/ 419 h 205"/>
                <a:gd name="T66" fmla="*/ 490 w 161"/>
                <a:gd name="T67" fmla="*/ 419 h 205"/>
                <a:gd name="T68" fmla="*/ 490 w 161"/>
                <a:gd name="T69" fmla="*/ 419 h 205"/>
                <a:gd name="T70" fmla="*/ 490 w 161"/>
                <a:gd name="T71" fmla="*/ 419 h 205"/>
                <a:gd name="T72" fmla="*/ 490 w 161"/>
                <a:gd name="T73" fmla="*/ 419 h 205"/>
                <a:gd name="T74" fmla="*/ 490 w 161"/>
                <a:gd name="T75" fmla="*/ 419 h 205"/>
                <a:gd name="T76" fmla="*/ 490 w 161"/>
                <a:gd name="T77" fmla="*/ 419 h 205"/>
                <a:gd name="T78" fmla="*/ 490 w 161"/>
                <a:gd name="T79" fmla="*/ 419 h 205"/>
                <a:gd name="T80" fmla="*/ 490 w 161"/>
                <a:gd name="T81" fmla="*/ 419 h 205"/>
                <a:gd name="T82" fmla="*/ 490 w 161"/>
                <a:gd name="T83" fmla="*/ 419 h 205"/>
                <a:gd name="T84" fmla="*/ 490 w 161"/>
                <a:gd name="T85" fmla="*/ 419 h 205"/>
                <a:gd name="T86" fmla="*/ 490 w 161"/>
                <a:gd name="T87" fmla="*/ 419 h 205"/>
                <a:gd name="T88" fmla="*/ 490 w 161"/>
                <a:gd name="T89" fmla="*/ 419 h 205"/>
                <a:gd name="T90" fmla="*/ 490 w 161"/>
                <a:gd name="T91" fmla="*/ 419 h 205"/>
                <a:gd name="T92" fmla="*/ 490 w 161"/>
                <a:gd name="T93" fmla="*/ 419 h 205"/>
                <a:gd name="T94" fmla="*/ 490 w 161"/>
                <a:gd name="T95" fmla="*/ 419 h 205"/>
                <a:gd name="T96" fmla="*/ 490 w 161"/>
                <a:gd name="T97" fmla="*/ 419 h 205"/>
                <a:gd name="T98" fmla="*/ 490 w 161"/>
                <a:gd name="T99" fmla="*/ 419 h 205"/>
                <a:gd name="T100" fmla="*/ 490 w 161"/>
                <a:gd name="T101" fmla="*/ 419 h 205"/>
                <a:gd name="T102" fmla="*/ 490 w 161"/>
                <a:gd name="T103" fmla="*/ 419 h 205"/>
                <a:gd name="T104" fmla="*/ 490 w 161"/>
                <a:gd name="T105" fmla="*/ 0 h 205"/>
                <a:gd name="T106" fmla="*/ 490 w 161"/>
                <a:gd name="T107" fmla="*/ 419 h 205"/>
                <a:gd name="T108" fmla="*/ 490 w 161"/>
                <a:gd name="T109" fmla="*/ 419 h 205"/>
                <a:gd name="T110" fmla="*/ 0 w 161"/>
                <a:gd name="T111" fmla="*/ 419 h 205"/>
                <a:gd name="T112" fmla="*/ 490 w 161"/>
                <a:gd name="T113" fmla="*/ 419 h 20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61"/>
                <a:gd name="T172" fmla="*/ 0 h 205"/>
                <a:gd name="T173" fmla="*/ 161 w 161"/>
                <a:gd name="T174" fmla="*/ 205 h 20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61" h="205">
                  <a:moveTo>
                    <a:pt x="60" y="38"/>
                  </a:moveTo>
                  <a:lnTo>
                    <a:pt x="71" y="38"/>
                  </a:lnTo>
                  <a:lnTo>
                    <a:pt x="81" y="39"/>
                  </a:lnTo>
                  <a:lnTo>
                    <a:pt x="91" y="40"/>
                  </a:lnTo>
                  <a:lnTo>
                    <a:pt x="101" y="43"/>
                  </a:lnTo>
                  <a:lnTo>
                    <a:pt x="110" y="48"/>
                  </a:lnTo>
                  <a:lnTo>
                    <a:pt x="115" y="55"/>
                  </a:lnTo>
                  <a:lnTo>
                    <a:pt x="119" y="62"/>
                  </a:lnTo>
                  <a:lnTo>
                    <a:pt x="120" y="73"/>
                  </a:lnTo>
                  <a:lnTo>
                    <a:pt x="116" y="84"/>
                  </a:lnTo>
                  <a:lnTo>
                    <a:pt x="111" y="88"/>
                  </a:lnTo>
                  <a:lnTo>
                    <a:pt x="103" y="90"/>
                  </a:lnTo>
                  <a:lnTo>
                    <a:pt x="90" y="93"/>
                  </a:lnTo>
                  <a:lnTo>
                    <a:pt x="82" y="93"/>
                  </a:lnTo>
                  <a:lnTo>
                    <a:pt x="75" y="93"/>
                  </a:lnTo>
                  <a:lnTo>
                    <a:pt x="68" y="93"/>
                  </a:lnTo>
                  <a:lnTo>
                    <a:pt x="62" y="93"/>
                  </a:lnTo>
                  <a:lnTo>
                    <a:pt x="58" y="92"/>
                  </a:lnTo>
                  <a:lnTo>
                    <a:pt x="54" y="90"/>
                  </a:lnTo>
                  <a:lnTo>
                    <a:pt x="51" y="86"/>
                  </a:lnTo>
                  <a:lnTo>
                    <a:pt x="51" y="81"/>
                  </a:lnTo>
                  <a:lnTo>
                    <a:pt x="50" y="69"/>
                  </a:lnTo>
                  <a:lnTo>
                    <a:pt x="50" y="55"/>
                  </a:lnTo>
                  <a:lnTo>
                    <a:pt x="51" y="43"/>
                  </a:lnTo>
                  <a:lnTo>
                    <a:pt x="60" y="38"/>
                  </a:lnTo>
                  <a:lnTo>
                    <a:pt x="0" y="3"/>
                  </a:lnTo>
                  <a:lnTo>
                    <a:pt x="0" y="195"/>
                  </a:lnTo>
                  <a:lnTo>
                    <a:pt x="3" y="200"/>
                  </a:lnTo>
                  <a:lnTo>
                    <a:pt x="9" y="202"/>
                  </a:lnTo>
                  <a:lnTo>
                    <a:pt x="15" y="205"/>
                  </a:lnTo>
                  <a:lnTo>
                    <a:pt x="22" y="205"/>
                  </a:lnTo>
                  <a:lnTo>
                    <a:pt x="28" y="204"/>
                  </a:lnTo>
                  <a:lnTo>
                    <a:pt x="35" y="202"/>
                  </a:lnTo>
                  <a:lnTo>
                    <a:pt x="41" y="201"/>
                  </a:lnTo>
                  <a:lnTo>
                    <a:pt x="45" y="200"/>
                  </a:lnTo>
                  <a:lnTo>
                    <a:pt x="45" y="131"/>
                  </a:lnTo>
                  <a:lnTo>
                    <a:pt x="59" y="132"/>
                  </a:lnTo>
                  <a:lnTo>
                    <a:pt x="73" y="134"/>
                  </a:lnTo>
                  <a:lnTo>
                    <a:pt x="86" y="134"/>
                  </a:lnTo>
                  <a:lnTo>
                    <a:pt x="98" y="132"/>
                  </a:lnTo>
                  <a:lnTo>
                    <a:pt x="110" y="131"/>
                  </a:lnTo>
                  <a:lnTo>
                    <a:pt x="120" y="128"/>
                  </a:lnTo>
                  <a:lnTo>
                    <a:pt x="129" y="125"/>
                  </a:lnTo>
                  <a:lnTo>
                    <a:pt x="137" y="121"/>
                  </a:lnTo>
                  <a:lnTo>
                    <a:pt x="150" y="106"/>
                  </a:lnTo>
                  <a:lnTo>
                    <a:pt x="159" y="87"/>
                  </a:lnTo>
                  <a:lnTo>
                    <a:pt x="161" y="66"/>
                  </a:lnTo>
                  <a:lnTo>
                    <a:pt x="160" y="43"/>
                  </a:lnTo>
                  <a:lnTo>
                    <a:pt x="148" y="25"/>
                  </a:lnTo>
                  <a:lnTo>
                    <a:pt x="133" y="13"/>
                  </a:lnTo>
                  <a:lnTo>
                    <a:pt x="112" y="5"/>
                  </a:lnTo>
                  <a:lnTo>
                    <a:pt x="89" y="1"/>
                  </a:lnTo>
                  <a:lnTo>
                    <a:pt x="64" y="0"/>
                  </a:lnTo>
                  <a:lnTo>
                    <a:pt x="40" y="1"/>
                  </a:lnTo>
                  <a:lnTo>
                    <a:pt x="18" y="3"/>
                  </a:lnTo>
                  <a:lnTo>
                    <a:pt x="0" y="3"/>
                  </a:lnTo>
                  <a:lnTo>
                    <a:pt x="60" y="38"/>
                  </a:lnTo>
                  <a:close/>
                </a:path>
              </a:pathLst>
            </a:custGeom>
            <a:grpFill/>
            <a:ln w="9525">
              <a:noFill/>
              <a:round/>
              <a:headEnd/>
              <a:tailEnd/>
            </a:ln>
          </p:spPr>
          <p:txBody>
            <a:bodyPr/>
            <a:lstStyle/>
            <a:p>
              <a:pPr algn="ctr" rtl="0"/>
              <a:endParaRPr lang="en-GB" sz="2400">
                <a:latin typeface="Times New Roman" pitchFamily="18" charset="0"/>
                <a:cs typeface="Times New Roman" pitchFamily="18" charset="0"/>
              </a:endParaRPr>
            </a:p>
          </p:txBody>
        </p:sp>
        <p:sp>
          <p:nvSpPr>
            <p:cNvPr id="8" name="Freeform 12"/>
            <p:cNvSpPr>
              <a:spLocks/>
            </p:cNvSpPr>
            <p:nvPr/>
          </p:nvSpPr>
          <p:spPr bwMode="auto">
            <a:xfrm rot="245137">
              <a:off x="897" y="3879"/>
              <a:ext cx="322" cy="139"/>
            </a:xfrm>
            <a:custGeom>
              <a:avLst/>
              <a:gdLst>
                <a:gd name="T0" fmla="*/ 436 w 968"/>
                <a:gd name="T1" fmla="*/ 0 h 418"/>
                <a:gd name="T2" fmla="*/ 436 w 968"/>
                <a:gd name="T3" fmla="*/ 434 h 418"/>
                <a:gd name="T4" fmla="*/ 436 w 968"/>
                <a:gd name="T5" fmla="*/ 434 h 418"/>
                <a:gd name="T6" fmla="*/ 436 w 968"/>
                <a:gd name="T7" fmla="*/ 434 h 418"/>
                <a:gd name="T8" fmla="*/ 436 w 968"/>
                <a:gd name="T9" fmla="*/ 434 h 418"/>
                <a:gd name="T10" fmla="*/ 436 w 968"/>
                <a:gd name="T11" fmla="*/ 434 h 418"/>
                <a:gd name="T12" fmla="*/ 436 w 968"/>
                <a:gd name="T13" fmla="*/ 434 h 418"/>
                <a:gd name="T14" fmla="*/ 436 w 968"/>
                <a:gd name="T15" fmla="*/ 434 h 418"/>
                <a:gd name="T16" fmla="*/ 436 w 968"/>
                <a:gd name="T17" fmla="*/ 434 h 418"/>
                <a:gd name="T18" fmla="*/ 436 w 968"/>
                <a:gd name="T19" fmla="*/ 434 h 418"/>
                <a:gd name="T20" fmla="*/ 436 w 968"/>
                <a:gd name="T21" fmla="*/ 434 h 418"/>
                <a:gd name="T22" fmla="*/ 436 w 968"/>
                <a:gd name="T23" fmla="*/ 434 h 418"/>
                <a:gd name="T24" fmla="*/ 436 w 968"/>
                <a:gd name="T25" fmla="*/ 434 h 418"/>
                <a:gd name="T26" fmla="*/ 0 w 968"/>
                <a:gd name="T27" fmla="*/ 434 h 418"/>
                <a:gd name="T28" fmla="*/ 436 w 968"/>
                <a:gd name="T29" fmla="*/ 434 h 418"/>
                <a:gd name="T30" fmla="*/ 436 w 968"/>
                <a:gd name="T31" fmla="*/ 434 h 418"/>
                <a:gd name="T32" fmla="*/ 436 w 968"/>
                <a:gd name="T33" fmla="*/ 434 h 418"/>
                <a:gd name="T34" fmla="*/ 436 w 968"/>
                <a:gd name="T35" fmla="*/ 434 h 418"/>
                <a:gd name="T36" fmla="*/ 436 w 968"/>
                <a:gd name="T37" fmla="*/ 434 h 418"/>
                <a:gd name="T38" fmla="*/ 436 w 968"/>
                <a:gd name="T39" fmla="*/ 434 h 418"/>
                <a:gd name="T40" fmla="*/ 436 w 968"/>
                <a:gd name="T41" fmla="*/ 434 h 418"/>
                <a:gd name="T42" fmla="*/ 436 w 968"/>
                <a:gd name="T43" fmla="*/ 0 h 418"/>
                <a:gd name="T44" fmla="*/ 436 w 968"/>
                <a:gd name="T45" fmla="*/ 0 h 418"/>
                <a:gd name="T46" fmla="*/ 436 w 968"/>
                <a:gd name="T47" fmla="*/ 0 h 418"/>
                <a:gd name="T48" fmla="*/ 436 w 968"/>
                <a:gd name="T49" fmla="*/ 0 h 418"/>
                <a:gd name="T50" fmla="*/ 436 w 968"/>
                <a:gd name="T51" fmla="*/ 0 h 418"/>
                <a:gd name="T52" fmla="*/ 436 w 968"/>
                <a:gd name="T53" fmla="*/ 0 h 418"/>
                <a:gd name="T54" fmla="*/ 436 w 968"/>
                <a:gd name="T55" fmla="*/ 0 h 418"/>
                <a:gd name="T56" fmla="*/ 436 w 968"/>
                <a:gd name="T57" fmla="*/ 0 h 418"/>
                <a:gd name="T58" fmla="*/ 436 w 968"/>
                <a:gd name="T59" fmla="*/ 0 h 418"/>
                <a:gd name="T60" fmla="*/ 436 w 968"/>
                <a:gd name="T61" fmla="*/ 0 h 418"/>
                <a:gd name="T62" fmla="*/ 436 w 968"/>
                <a:gd name="T63" fmla="*/ 0 h 418"/>
                <a:gd name="T64" fmla="*/ 436 w 968"/>
                <a:gd name="T65" fmla="*/ 0 h 418"/>
                <a:gd name="T66" fmla="*/ 436 w 968"/>
                <a:gd name="T67" fmla="*/ 0 h 418"/>
                <a:gd name="T68" fmla="*/ 436 w 968"/>
                <a:gd name="T69" fmla="*/ 0 h 418"/>
                <a:gd name="T70" fmla="*/ 436 w 968"/>
                <a:gd name="T71" fmla="*/ 0 h 418"/>
                <a:gd name="T72" fmla="*/ 436 w 968"/>
                <a:gd name="T73" fmla="*/ 0 h 418"/>
                <a:gd name="T74" fmla="*/ 436 w 968"/>
                <a:gd name="T75" fmla="*/ 0 h 41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68"/>
                <a:gd name="T115" fmla="*/ 0 h 418"/>
                <a:gd name="T116" fmla="*/ 968 w 968"/>
                <a:gd name="T117" fmla="*/ 418 h 41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68" h="418">
                  <a:moveTo>
                    <a:pt x="884" y="0"/>
                  </a:moveTo>
                  <a:lnTo>
                    <a:pt x="884" y="50"/>
                  </a:lnTo>
                  <a:lnTo>
                    <a:pt x="889" y="99"/>
                  </a:lnTo>
                  <a:lnTo>
                    <a:pt x="897" y="147"/>
                  </a:lnTo>
                  <a:lnTo>
                    <a:pt x="909" y="193"/>
                  </a:lnTo>
                  <a:lnTo>
                    <a:pt x="920" y="238"/>
                  </a:lnTo>
                  <a:lnTo>
                    <a:pt x="933" y="283"/>
                  </a:lnTo>
                  <a:lnTo>
                    <a:pt x="945" y="327"/>
                  </a:lnTo>
                  <a:lnTo>
                    <a:pt x="954" y="370"/>
                  </a:lnTo>
                  <a:lnTo>
                    <a:pt x="958" y="382"/>
                  </a:lnTo>
                  <a:lnTo>
                    <a:pt x="963" y="392"/>
                  </a:lnTo>
                  <a:lnTo>
                    <a:pt x="967" y="404"/>
                  </a:lnTo>
                  <a:lnTo>
                    <a:pt x="968" y="415"/>
                  </a:lnTo>
                  <a:lnTo>
                    <a:pt x="0" y="418"/>
                  </a:lnTo>
                  <a:lnTo>
                    <a:pt x="9" y="370"/>
                  </a:lnTo>
                  <a:lnTo>
                    <a:pt x="16" y="322"/>
                  </a:lnTo>
                  <a:lnTo>
                    <a:pt x="23" y="274"/>
                  </a:lnTo>
                  <a:lnTo>
                    <a:pt x="35" y="229"/>
                  </a:lnTo>
                  <a:lnTo>
                    <a:pt x="48" y="171"/>
                  </a:lnTo>
                  <a:lnTo>
                    <a:pt x="57" y="115"/>
                  </a:lnTo>
                  <a:lnTo>
                    <a:pt x="61" y="59"/>
                  </a:lnTo>
                  <a:lnTo>
                    <a:pt x="64" y="0"/>
                  </a:lnTo>
                  <a:lnTo>
                    <a:pt x="113" y="0"/>
                  </a:lnTo>
                  <a:lnTo>
                    <a:pt x="163" y="0"/>
                  </a:lnTo>
                  <a:lnTo>
                    <a:pt x="214" y="0"/>
                  </a:lnTo>
                  <a:lnTo>
                    <a:pt x="264" y="0"/>
                  </a:lnTo>
                  <a:lnTo>
                    <a:pt x="316" y="0"/>
                  </a:lnTo>
                  <a:lnTo>
                    <a:pt x="368" y="0"/>
                  </a:lnTo>
                  <a:lnTo>
                    <a:pt x="421" y="0"/>
                  </a:lnTo>
                  <a:lnTo>
                    <a:pt x="473" y="0"/>
                  </a:lnTo>
                  <a:lnTo>
                    <a:pt x="526" y="0"/>
                  </a:lnTo>
                  <a:lnTo>
                    <a:pt x="577" y="0"/>
                  </a:lnTo>
                  <a:lnTo>
                    <a:pt x="629" y="0"/>
                  </a:lnTo>
                  <a:lnTo>
                    <a:pt x="682" y="0"/>
                  </a:lnTo>
                  <a:lnTo>
                    <a:pt x="733" y="0"/>
                  </a:lnTo>
                  <a:lnTo>
                    <a:pt x="784" y="0"/>
                  </a:lnTo>
                  <a:lnTo>
                    <a:pt x="835" y="0"/>
                  </a:lnTo>
                  <a:lnTo>
                    <a:pt x="884" y="0"/>
                  </a:lnTo>
                  <a:close/>
                </a:path>
              </a:pathLst>
            </a:custGeom>
            <a:grpFill/>
            <a:ln w="9525">
              <a:noFill/>
              <a:round/>
              <a:headEnd/>
              <a:tailEnd/>
            </a:ln>
          </p:spPr>
          <p:txBody>
            <a:bodyPr/>
            <a:lstStyle/>
            <a:p>
              <a:pPr algn="ctr" rtl="0"/>
              <a:endParaRPr lang="en-GB" sz="2400">
                <a:latin typeface="Times New Roman" pitchFamily="18" charset="0"/>
                <a:cs typeface="Times New Roman" pitchFamily="18" charset="0"/>
              </a:endParaRPr>
            </a:p>
          </p:txBody>
        </p:sp>
      </p:grpSp>
      <p:sp>
        <p:nvSpPr>
          <p:cNvPr id="9" name="Espace réservé du numéro de diapositive 1"/>
          <p:cNvSpPr txBox="1">
            <a:spLocks/>
          </p:cNvSpPr>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ct val="0"/>
              </a:spcAft>
              <a:buClrTx/>
              <a:buSzTx/>
              <a:buFontTx/>
              <a:buNone/>
              <a:tabLst/>
              <a:defRPr/>
            </a:pPr>
            <a:fld id="{50D8C934-D6CD-4CC3-8B93-53EA88066BC7}" type="slidenum">
              <a:rPr kumimoji="0" lang="en-US" sz="14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pPr marL="0" marR="0" lvl="0" indent="0" algn="l" defTabSz="914400" rtl="1" eaLnBrk="1" fontAlgn="base" latinLnBrk="0" hangingPunct="1">
                <a:lnSpc>
                  <a:spcPct val="100000"/>
                </a:lnSpc>
                <a:spcBef>
                  <a:spcPct val="0"/>
                </a:spcBef>
                <a:spcAft>
                  <a:spcPct val="0"/>
                </a:spcAft>
                <a:buClrTx/>
                <a:buSzTx/>
                <a:buFontTx/>
                <a:buNone/>
                <a:tabLst/>
                <a:defRPr/>
              </a:pPr>
              <a:t>24</a:t>
            </a:fld>
            <a:endParaRPr kumimoji="0" lang="en-US" sz="1400" b="0" i="0" u="none" strike="noStrike" kern="1200" cap="none" spc="0" normalizeH="0" baseline="0" noProof="0">
              <a:ln>
                <a:noFill/>
              </a:ln>
              <a:solidFill>
                <a:schemeClr val="tx1"/>
              </a:solidFill>
              <a:effectLst/>
              <a:uLnTx/>
              <a:uFillTx/>
              <a:latin typeface="Arial" pitchFamily="34" charset="0"/>
              <a:ea typeface="+mn-ea"/>
              <a:cs typeface="Arial" pitchFamily="34" charset="0"/>
            </a:endParaRPr>
          </a:p>
        </p:txBody>
      </p:sp>
      <p:sp>
        <p:nvSpPr>
          <p:cNvPr id="10" name="Espace réservé du numéro de diapositive 5"/>
          <p:cNvSpPr txBox="1">
            <a:spLocks/>
          </p:cNvSpPr>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ct val="0"/>
              </a:spcAft>
              <a:buClrTx/>
              <a:buSzTx/>
              <a:buFontTx/>
              <a:buNone/>
              <a:tabLst/>
              <a:defRPr/>
            </a:pPr>
            <a:fld id="{FBFECA48-F092-4099-A1D3-897588B07794}" type="slidenum">
              <a:rPr kumimoji="0" lang="en-US" sz="14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pPr marL="0" marR="0" lvl="0" indent="0" algn="l" defTabSz="914400" rtl="1" eaLnBrk="1" fontAlgn="base" latinLnBrk="0" hangingPunct="1">
                <a:lnSpc>
                  <a:spcPct val="100000"/>
                </a:lnSpc>
                <a:spcBef>
                  <a:spcPct val="0"/>
                </a:spcBef>
                <a:spcAft>
                  <a:spcPct val="0"/>
                </a:spcAft>
                <a:buClrTx/>
                <a:buSzTx/>
                <a:buFontTx/>
                <a:buNone/>
                <a:tabLst/>
                <a:defRPr/>
              </a:pPr>
              <a:t>24</a:t>
            </a:fld>
            <a:endParaRPr kumimoji="0" lang="en-US" sz="1400" b="0" i="0" u="none" strike="noStrike" kern="1200" cap="none" spc="0" normalizeH="0" baseline="0" noProof="0" smtClean="0">
              <a:ln>
                <a:noFill/>
              </a:ln>
              <a:solidFill>
                <a:schemeClr val="tx1"/>
              </a:solidFill>
              <a:effectLst/>
              <a:uLnTx/>
              <a:uFillTx/>
              <a:latin typeface="Arial" pitchFamily="34" charset="0"/>
              <a:ea typeface="+mn-ea"/>
              <a:cs typeface="Arial" pitchFamily="34" charset="0"/>
            </a:endParaRPr>
          </a:p>
        </p:txBody>
      </p:sp>
      <p:graphicFrame>
        <p:nvGraphicFramePr>
          <p:cNvPr id="11" name="Organization Chart 4"/>
          <p:cNvGraphicFramePr>
            <a:graphicFrameLocks/>
          </p:cNvGraphicFramePr>
          <p:nvPr/>
        </p:nvGraphicFramePr>
        <p:xfrm>
          <a:off x="467544" y="764704"/>
          <a:ext cx="8293100" cy="2951162"/>
        </p:xfrm>
        <a:graphic>
          <a:graphicData uri="http://schemas.openxmlformats.org/drawingml/2006/compatibility">
            <com:legacyDrawing xmlns:com="http://schemas.openxmlformats.org/drawingml/2006/compatibility" spid="_x0000_s1026"/>
          </a:graphicData>
        </a:graphic>
      </p:graphicFrame>
      <p:sp>
        <p:nvSpPr>
          <p:cNvPr id="12" name="Text Box 20"/>
          <p:cNvSpPr txBox="1">
            <a:spLocks noChangeArrowheads="1"/>
          </p:cNvSpPr>
          <p:nvPr/>
        </p:nvSpPr>
        <p:spPr bwMode="auto">
          <a:xfrm>
            <a:off x="4605213" y="3921125"/>
            <a:ext cx="4359275" cy="1569660"/>
          </a:xfrm>
          <a:prstGeom prst="rect">
            <a:avLst/>
          </a:prstGeom>
          <a:noFill/>
          <a:ln w="9525">
            <a:noFill/>
            <a:miter lim="800000"/>
            <a:headEnd/>
            <a:tailEnd/>
          </a:ln>
        </p:spPr>
        <p:txBody>
          <a:bodyPr>
            <a:spAutoFit/>
          </a:bodyPr>
          <a:lstStyle/>
          <a:p>
            <a:pPr algn="r" rtl="1">
              <a:spcBef>
                <a:spcPct val="50000"/>
              </a:spcBef>
            </a:pPr>
            <a:r>
              <a:rPr lang="ar-DZ" sz="3200" b="1" u="sng" dirty="0">
                <a:cs typeface="Arabic Transparent" pitchFamily="2" charset="-78"/>
              </a:rPr>
              <a:t>يمارس </a:t>
            </a:r>
            <a:r>
              <a:rPr lang="ar-DZ" sz="3200" b="1" u="sng" dirty="0" smtClean="0">
                <a:cs typeface="Arabic Transparent" pitchFamily="2" charset="-78"/>
              </a:rPr>
              <a:t>الوظائف المالية الخارجية:</a:t>
            </a:r>
            <a:r>
              <a:rPr lang="ar-DZ" sz="3200" b="1" dirty="0" smtClean="0">
                <a:cs typeface="Arabic Transparent" pitchFamily="2" charset="-78"/>
              </a:rPr>
              <a:t> </a:t>
            </a:r>
            <a:r>
              <a:rPr lang="ar-DZ" sz="3200" b="1" dirty="0">
                <a:cs typeface="Arabic Transparent" pitchFamily="2" charset="-78"/>
              </a:rPr>
              <a:t>يتسلم أموال المؤسسة ويحافظ عل</a:t>
            </a:r>
            <a:r>
              <a:rPr lang="ar-SA" sz="3200" b="1" dirty="0" err="1">
                <a:cs typeface="Arabic Transparent" pitchFamily="2" charset="-78"/>
              </a:rPr>
              <a:t>يها</a:t>
            </a:r>
            <a:r>
              <a:rPr lang="ar-DZ" sz="3200" b="1" dirty="0" err="1">
                <a:cs typeface="Arabic Transparent" pitchFamily="2" charset="-78"/>
              </a:rPr>
              <a:t>.</a:t>
            </a:r>
            <a:endParaRPr lang="fr-FR" sz="3200" b="1" dirty="0">
              <a:cs typeface="Arabic Transparent" pitchFamily="2" charset="-78"/>
            </a:endParaRPr>
          </a:p>
        </p:txBody>
      </p:sp>
      <p:sp>
        <p:nvSpPr>
          <p:cNvPr id="13" name="Text Box 18"/>
          <p:cNvSpPr txBox="1">
            <a:spLocks noChangeArrowheads="1"/>
          </p:cNvSpPr>
          <p:nvPr/>
        </p:nvSpPr>
        <p:spPr bwMode="auto">
          <a:xfrm>
            <a:off x="107504" y="3921125"/>
            <a:ext cx="4248150" cy="2062103"/>
          </a:xfrm>
          <a:prstGeom prst="rect">
            <a:avLst/>
          </a:prstGeom>
          <a:noFill/>
          <a:ln w="9525">
            <a:noFill/>
            <a:miter lim="800000"/>
            <a:headEnd/>
            <a:tailEnd/>
          </a:ln>
        </p:spPr>
        <p:txBody>
          <a:bodyPr lIns="18000" rIns="18000">
            <a:spAutoFit/>
          </a:bodyPr>
          <a:lstStyle/>
          <a:p>
            <a:pPr algn="r" rtl="1">
              <a:spcBef>
                <a:spcPct val="50000"/>
              </a:spcBef>
            </a:pPr>
            <a:r>
              <a:rPr lang="ar-DZ" sz="3200" b="1" u="sng" dirty="0">
                <a:cs typeface="Arabic Transparent" pitchFamily="2" charset="-78"/>
              </a:rPr>
              <a:t>يمارس </a:t>
            </a:r>
            <a:r>
              <a:rPr lang="ar-DZ" sz="3200" b="1" u="sng" dirty="0" smtClean="0">
                <a:cs typeface="Arabic Transparent" pitchFamily="2" charset="-78"/>
              </a:rPr>
              <a:t>الوظائف المالية داخل المؤسسة:</a:t>
            </a:r>
            <a:r>
              <a:rPr lang="ar-DZ" sz="3200" b="1" dirty="0" smtClean="0">
                <a:cs typeface="Arabic Transparent" pitchFamily="2" charset="-78"/>
              </a:rPr>
              <a:t> </a:t>
            </a:r>
            <a:r>
              <a:rPr lang="ar-DZ" sz="3200" b="1" dirty="0">
                <a:cs typeface="Arabic Transparent" pitchFamily="2" charset="-78"/>
              </a:rPr>
              <a:t>يتأكد من أن أموال المؤسسة قد تم استعمال</a:t>
            </a:r>
            <a:r>
              <a:rPr lang="ar-SA" sz="3200" b="1" dirty="0">
                <a:cs typeface="Arabic Transparent" pitchFamily="2" charset="-78"/>
              </a:rPr>
              <a:t>ها</a:t>
            </a:r>
            <a:r>
              <a:rPr lang="ar-DZ" sz="3200" b="1" dirty="0">
                <a:cs typeface="Arabic Transparent" pitchFamily="2" charset="-78"/>
              </a:rPr>
              <a:t> بشكل سليم.</a:t>
            </a:r>
            <a:endParaRPr lang="fr-FR" sz="3200" b="1" dirty="0">
              <a:cs typeface="Arabic Transparent"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iterate type="lt">
                                    <p:tmPct val="0"/>
                                  </p:iterate>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0" presetClass="entr" presetSubtype="0" fill="hold" grpId="0" nodeType="clickEffect">
                                  <p:stCondLst>
                                    <p:cond delay="0"/>
                                  </p:stCondLst>
                                  <p:iterate type="lt">
                                    <p:tmPct val="10000"/>
                                  </p:iterate>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anim calcmode="lin" valueType="num">
                                      <p:cBhvr>
                                        <p:cTn id="14" dur="500" fill="hold"/>
                                        <p:tgtEl>
                                          <p:spTgt spid="12"/>
                                        </p:tgtEl>
                                        <p:attrNameLst>
                                          <p:attrName>ppt_x</p:attrName>
                                        </p:attrNameLst>
                                      </p:cBhvr>
                                      <p:tavLst>
                                        <p:tav tm="0">
                                          <p:val>
                                            <p:strVal val="#ppt_x-.1"/>
                                          </p:val>
                                        </p:tav>
                                        <p:tav tm="100000">
                                          <p:val>
                                            <p:strVal val="#ppt_x"/>
                                          </p:val>
                                        </p:tav>
                                      </p:tavLst>
                                    </p:anim>
                                    <p:anim calcmode="lin" valueType="num">
                                      <p:cBhvr>
                                        <p:cTn id="15"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0" presetClass="entr" presetSubtype="0" fill="hold" grpId="0" nodeType="clickEffect">
                                  <p:stCondLst>
                                    <p:cond delay="0"/>
                                  </p:stCondLst>
                                  <p:iterate type="lt">
                                    <p:tmPct val="10000"/>
                                  </p:iterate>
                                  <p:childTnLst>
                                    <p:set>
                                      <p:cBhvr>
                                        <p:cTn id="19" dur="1" fill="hold">
                                          <p:stCondLst>
                                            <p:cond delay="0"/>
                                          </p:stCondLst>
                                        </p:cTn>
                                        <p:tgtEl>
                                          <p:spTgt spid="13"/>
                                        </p:tgtEl>
                                        <p:attrNameLst>
                                          <p:attrName>style.visibility</p:attrName>
                                        </p:attrNameLst>
                                      </p:cBhvr>
                                      <p:to>
                                        <p:strVal val="visible"/>
                                      </p:to>
                                    </p:set>
                                    <p:animEffect transition="in" filter="fade">
                                      <p:cBhvr>
                                        <p:cTn id="20" dur="500"/>
                                        <p:tgtEl>
                                          <p:spTgt spid="13"/>
                                        </p:tgtEl>
                                      </p:cBhvr>
                                    </p:animEffect>
                                    <p:anim calcmode="lin" valueType="num">
                                      <p:cBhvr>
                                        <p:cTn id="21" dur="500" fill="hold"/>
                                        <p:tgtEl>
                                          <p:spTgt spid="13"/>
                                        </p:tgtEl>
                                        <p:attrNameLst>
                                          <p:attrName>ppt_x</p:attrName>
                                        </p:attrNameLst>
                                      </p:cBhvr>
                                      <p:tavLst>
                                        <p:tav tm="0">
                                          <p:val>
                                            <p:strVal val="#ppt_x-.1"/>
                                          </p:val>
                                        </p:tav>
                                        <p:tav tm="100000">
                                          <p:val>
                                            <p:strVal val="#ppt_x"/>
                                          </p:val>
                                        </p:tav>
                                      </p:tavLst>
                                    </p:anim>
                                    <p:anim calcmode="lin" valueType="num">
                                      <p:cBhvr>
                                        <p:cTn id="22"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Dgm spid="11" grpId="0"/>
      <p:bldP spid="12" grpId="0"/>
      <p:bldP spid="1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b="1" dirty="0" smtClean="0">
                <a:solidFill>
                  <a:srgbClr val="0033CC"/>
                </a:solidFill>
              </a:rPr>
              <a:t>موقع الدائرة المالية من الهيكل التنظيمي</a:t>
            </a:r>
            <a:endParaRPr lang="fr-FR" sz="4000" dirty="0">
              <a:solidFill>
                <a:srgbClr val="0033CC"/>
              </a:solidFill>
            </a:endParaRPr>
          </a:p>
        </p:txBody>
      </p:sp>
      <p:sp>
        <p:nvSpPr>
          <p:cNvPr id="3" name="Espace réservé du contenu 2"/>
          <p:cNvSpPr>
            <a:spLocks noGrp="1"/>
          </p:cNvSpPr>
          <p:nvPr>
            <p:ph idx="1"/>
          </p:nvPr>
        </p:nvSpPr>
        <p:spPr/>
        <p:txBody>
          <a:bodyPr>
            <a:noAutofit/>
          </a:bodyPr>
          <a:lstStyle/>
          <a:p>
            <a:pPr algn="r" rtl="1">
              <a:buNone/>
            </a:pPr>
            <a:r>
              <a:rPr lang="ar-DZ" b="1" dirty="0" smtClean="0"/>
              <a:t>ينبغي على المدير المالي أن يكون قريبا من قمة الهيكل التنظيمي للمؤسسة، وذلك للأهمية الكبرى لعمليات التخطيط والرقابة والتي يعتبر المدير المالي </a:t>
            </a:r>
            <a:r>
              <a:rPr lang="ar-DZ" b="1" dirty="0" err="1" smtClean="0"/>
              <a:t>مسؤولا</a:t>
            </a:r>
            <a:r>
              <a:rPr lang="ar-DZ" b="1" dirty="0" smtClean="0"/>
              <a:t> </a:t>
            </a:r>
            <a:r>
              <a:rPr lang="ar-DZ" b="1" dirty="0" err="1" smtClean="0"/>
              <a:t>عنها.</a:t>
            </a:r>
            <a:r>
              <a:rPr lang="ar-DZ" b="1" dirty="0" smtClean="0"/>
              <a:t> بل إننا نلاحظ في أغلب شركات القطاع العام يكون المدير المالي عضوا في مجلس </a:t>
            </a:r>
            <a:r>
              <a:rPr lang="ar-DZ" b="1" dirty="0" err="1" smtClean="0"/>
              <a:t>الإدارة </a:t>
            </a:r>
            <a:r>
              <a:rPr lang="ar-DZ" b="1" dirty="0" smtClean="0"/>
              <a:t>(أي عضوا كاملا في الإدارة العليا للشركة</a:t>
            </a:r>
            <a:r>
              <a:rPr lang="ar-DZ" b="1" dirty="0" err="1" smtClean="0"/>
              <a:t>).</a:t>
            </a:r>
            <a:r>
              <a:rPr lang="ar-DZ" b="1" dirty="0" smtClean="0"/>
              <a:t> وذلك نظرا لأهمية التخطيط والرقابة في القطاع العام على وجه الخصوص.</a:t>
            </a:r>
          </a:p>
          <a:p>
            <a:pPr algn="r" rtl="1">
              <a:buNone/>
            </a:pPr>
            <a:endParaRPr lang="fr-FR"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966660"/>
            <a:ext cx="8229600" cy="4525963"/>
          </a:xfrm>
        </p:spPr>
        <p:txBody>
          <a:bodyPr>
            <a:noAutofit/>
          </a:bodyPr>
          <a:lstStyle/>
          <a:p>
            <a:pPr algn="r" rtl="1">
              <a:buNone/>
            </a:pPr>
            <a:r>
              <a:rPr lang="ar-DZ" b="1" dirty="0" smtClean="0"/>
              <a:t>ومن الأسباب الأخرى لعدم تفويض هذه المسؤولية إلى مستويات </a:t>
            </a:r>
            <a:r>
              <a:rPr lang="ar-DZ" b="1" dirty="0" err="1" smtClean="0"/>
              <a:t>أقل </a:t>
            </a:r>
            <a:r>
              <a:rPr lang="ar-DZ" b="1" dirty="0" smtClean="0"/>
              <a:t>(أدنى في السلم الإداري) هو أن الكثير من القرارات المالية تؤثر على حياة المؤسسة، ولذا نجد أن العديد من القرارات الاستراتيجية المندرجة ضمن وظائف الإدارة المالية تقوم </a:t>
            </a:r>
            <a:r>
              <a:rPr lang="ar-DZ" b="1" dirty="0" err="1" smtClean="0"/>
              <a:t>بها</a:t>
            </a:r>
            <a:r>
              <a:rPr lang="ar-DZ" b="1" dirty="0" smtClean="0"/>
              <a:t> الإدارة </a:t>
            </a:r>
            <a:r>
              <a:rPr lang="ar-DZ" b="1" dirty="0" err="1" smtClean="0"/>
              <a:t>العليا </a:t>
            </a:r>
            <a:r>
              <a:rPr lang="ar-DZ" b="1" dirty="0" smtClean="0"/>
              <a:t>(رئيس مجلس الإدارة أو لجنة منتدبة)، مثل إنشاء مصنع أو الحصول على قرض طويل </a:t>
            </a:r>
            <a:r>
              <a:rPr lang="ar-DZ" b="1" dirty="0" err="1" smtClean="0"/>
              <a:t>الأجل.</a:t>
            </a:r>
            <a:r>
              <a:rPr lang="ar-DZ" b="1" dirty="0" smtClean="0"/>
              <a:t> ولكن بمشاركة المدير المالي كونه </a:t>
            </a:r>
            <a:r>
              <a:rPr lang="ar-DZ" b="1" dirty="0" err="1" smtClean="0"/>
              <a:t>مسؤولا</a:t>
            </a:r>
            <a:r>
              <a:rPr lang="ar-DZ" b="1" dirty="0" smtClean="0"/>
              <a:t> عن المساهمة الفعالة في عملية الوصول إلى قرارات </a:t>
            </a:r>
            <a:r>
              <a:rPr lang="ar-DZ" b="1" dirty="0" err="1" smtClean="0"/>
              <a:t>سليمة.</a:t>
            </a:r>
            <a:r>
              <a:rPr lang="ar-DZ" b="1" dirty="0" smtClean="0"/>
              <a:t> وتقع على المدير المالي مسؤولية التأكد من أن النواحي المالية المتعلقة بهذه القرارات قد عرضت عرضا سليما أمام </a:t>
            </a:r>
            <a:r>
              <a:rPr lang="ar-DZ" b="1" dirty="0" err="1" smtClean="0"/>
              <a:t>المسؤولين</a:t>
            </a:r>
            <a:r>
              <a:rPr lang="ar-DZ" b="1" dirty="0" smtClean="0"/>
              <a:t> عن اتخاذ القرارات النهائية، كما أن عليه أن يتأكد من فهمهم لهذه النواحي فهما كاملا.</a:t>
            </a:r>
            <a:endParaRPr lang="fr-F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a:xfrm>
            <a:off x="457200" y="6245225"/>
            <a:ext cx="2133600" cy="476250"/>
          </a:xfrm>
        </p:spPr>
        <p:txBody>
          <a:bodyPr/>
          <a:lstStyle/>
          <a:p>
            <a:pPr algn="l" rtl="1">
              <a:defRPr/>
            </a:pPr>
            <a:fld id="{03978F2D-A62A-450C-8AD7-051EFA7B38CA}" type="slidenum">
              <a:rPr lang="en-US" smtClean="0"/>
              <a:pPr algn="l" rtl="1">
                <a:defRPr/>
              </a:pPr>
              <a:t>27</a:t>
            </a:fld>
            <a:endParaRPr lang="en-US"/>
          </a:p>
        </p:txBody>
      </p:sp>
      <p:sp>
        <p:nvSpPr>
          <p:cNvPr id="3" name="Espace réservé du numéro de diapositive 1"/>
          <p:cNvSpPr txBox="1">
            <a:spLocks/>
          </p:cNvSpPr>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ct val="0"/>
              </a:spcAft>
              <a:buClrTx/>
              <a:buSzTx/>
              <a:buFontTx/>
              <a:buNone/>
              <a:tabLst/>
              <a:defRPr/>
            </a:pPr>
            <a:fld id="{50D8C934-D6CD-4CC3-8B93-53EA88066BC7}" type="slidenum">
              <a:rPr kumimoji="0" lang="en-US" sz="14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pPr marL="0" marR="0" lvl="0" indent="0" algn="l" defTabSz="914400" rtl="1" eaLnBrk="1" fontAlgn="base" latinLnBrk="0" hangingPunct="1">
                <a:lnSpc>
                  <a:spcPct val="100000"/>
                </a:lnSpc>
                <a:spcBef>
                  <a:spcPct val="0"/>
                </a:spcBef>
                <a:spcAft>
                  <a:spcPct val="0"/>
                </a:spcAft>
                <a:buClrTx/>
                <a:buSzTx/>
                <a:buFontTx/>
                <a:buNone/>
                <a:tabLst/>
                <a:defRPr/>
              </a:pPr>
              <a:t>27</a:t>
            </a:fld>
            <a:endParaRPr kumimoji="0" lang="en-US" sz="1400" b="0" i="0" u="none" strike="noStrike" kern="1200" cap="none" spc="0" normalizeH="0" baseline="0" noProof="0">
              <a:ln>
                <a:noFill/>
              </a:ln>
              <a:solidFill>
                <a:schemeClr val="tx1"/>
              </a:solidFill>
              <a:effectLst/>
              <a:uLnTx/>
              <a:uFillTx/>
              <a:latin typeface="Arial" pitchFamily="34" charset="0"/>
              <a:ea typeface="+mn-ea"/>
              <a:cs typeface="Arial" pitchFamily="34" charset="0"/>
            </a:endParaRPr>
          </a:p>
        </p:txBody>
      </p:sp>
      <p:sp>
        <p:nvSpPr>
          <p:cNvPr id="4" name="Espace réservé du numéro de diapositive 3"/>
          <p:cNvSpPr txBox="1">
            <a:spLocks/>
          </p:cNvSpPr>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ct val="0"/>
              </a:spcAft>
              <a:buClrTx/>
              <a:buSzTx/>
              <a:buFontTx/>
              <a:buNone/>
              <a:tabLst/>
              <a:defRPr/>
            </a:pPr>
            <a:fld id="{547E0862-CEBF-42F7-9E77-F112CCD58599}" type="slidenum">
              <a:rPr kumimoji="0" lang="en-US" sz="14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pPr marL="0" marR="0" lvl="0" indent="0" algn="l" defTabSz="914400" rtl="1" eaLnBrk="1" fontAlgn="base" latinLnBrk="0" hangingPunct="1">
                <a:lnSpc>
                  <a:spcPct val="100000"/>
                </a:lnSpc>
                <a:spcBef>
                  <a:spcPct val="0"/>
                </a:spcBef>
                <a:spcAft>
                  <a:spcPct val="0"/>
                </a:spcAft>
                <a:buClrTx/>
                <a:buSzTx/>
                <a:buFontTx/>
                <a:buNone/>
                <a:tabLst/>
                <a:defRPr/>
              </a:pPr>
              <a:t>27</a:t>
            </a:fld>
            <a:endParaRPr kumimoji="0" lang="en-US" sz="1400" b="0" i="0" u="none" strike="noStrike" kern="1200" cap="none" spc="0" normalizeH="0" baseline="0" noProof="0" smtClean="0">
              <a:ln>
                <a:noFill/>
              </a:ln>
              <a:solidFill>
                <a:schemeClr val="tx1"/>
              </a:solidFill>
              <a:effectLst/>
              <a:uLnTx/>
              <a:uFillTx/>
              <a:latin typeface="Arial" pitchFamily="34" charset="0"/>
              <a:ea typeface="+mn-ea"/>
              <a:cs typeface="Arial" pitchFamily="34" charset="0"/>
            </a:endParaRPr>
          </a:p>
        </p:txBody>
      </p:sp>
      <p:grpSp>
        <p:nvGrpSpPr>
          <p:cNvPr id="5" name="Organization Chart 4"/>
          <p:cNvGrpSpPr>
            <a:grpSpLocks noChangeAspect="1"/>
          </p:cNvGrpSpPr>
          <p:nvPr/>
        </p:nvGrpSpPr>
        <p:grpSpPr bwMode="auto">
          <a:xfrm>
            <a:off x="118218" y="1168839"/>
            <a:ext cx="8900702" cy="5544194"/>
            <a:chOff x="163" y="754"/>
            <a:chExt cx="5417" cy="3374"/>
          </a:xfrm>
        </p:grpSpPr>
        <p:cxnSp>
          <p:nvCxnSpPr>
            <p:cNvPr id="6" name="_s3076"/>
            <p:cNvCxnSpPr>
              <a:cxnSpLocks noChangeShapeType="1"/>
              <a:stCxn id="38" idx="3"/>
              <a:endCxn id="27" idx="2"/>
            </p:cNvCxnSpPr>
            <p:nvPr/>
          </p:nvCxnSpPr>
          <p:spPr bwMode="auto">
            <a:xfrm flipV="1">
              <a:off x="1269" y="2436"/>
              <a:ext cx="177" cy="1451"/>
            </a:xfrm>
            <a:prstGeom prst="bentConnector2">
              <a:avLst/>
            </a:prstGeom>
            <a:noFill/>
            <a:ln w="28575">
              <a:solidFill>
                <a:schemeClr val="tx1"/>
              </a:solidFill>
              <a:miter lim="800000"/>
              <a:headEnd/>
              <a:tailEnd/>
            </a:ln>
          </p:spPr>
        </p:cxnSp>
        <p:cxnSp>
          <p:nvCxnSpPr>
            <p:cNvPr id="7" name="_s3077"/>
            <p:cNvCxnSpPr>
              <a:cxnSpLocks noChangeShapeType="1"/>
              <a:stCxn id="37" idx="3"/>
              <a:endCxn id="28" idx="2"/>
            </p:cNvCxnSpPr>
            <p:nvPr/>
          </p:nvCxnSpPr>
          <p:spPr bwMode="auto">
            <a:xfrm flipV="1">
              <a:off x="4122" y="2436"/>
              <a:ext cx="191" cy="1398"/>
            </a:xfrm>
            <a:prstGeom prst="bentConnector2">
              <a:avLst/>
            </a:prstGeom>
            <a:noFill/>
            <a:ln w="28575">
              <a:solidFill>
                <a:schemeClr val="tx1"/>
              </a:solidFill>
              <a:miter lim="800000"/>
              <a:headEnd/>
              <a:tailEnd/>
            </a:ln>
          </p:spPr>
        </p:cxnSp>
        <p:cxnSp>
          <p:nvCxnSpPr>
            <p:cNvPr id="8" name="_s3078"/>
            <p:cNvCxnSpPr>
              <a:cxnSpLocks noChangeShapeType="1"/>
              <a:stCxn id="36" idx="1"/>
              <a:endCxn id="27" idx="2"/>
            </p:cNvCxnSpPr>
            <p:nvPr/>
          </p:nvCxnSpPr>
          <p:spPr bwMode="auto">
            <a:xfrm rot="10800000">
              <a:off x="1447" y="2436"/>
              <a:ext cx="166" cy="893"/>
            </a:xfrm>
            <a:prstGeom prst="bentConnector2">
              <a:avLst/>
            </a:prstGeom>
            <a:noFill/>
            <a:ln w="28575">
              <a:solidFill>
                <a:schemeClr val="tx1"/>
              </a:solidFill>
              <a:miter lim="800000"/>
              <a:headEnd/>
              <a:tailEnd/>
            </a:ln>
          </p:spPr>
        </p:cxnSp>
        <p:cxnSp>
          <p:nvCxnSpPr>
            <p:cNvPr id="9" name="_s3079"/>
            <p:cNvCxnSpPr>
              <a:cxnSpLocks noChangeShapeType="1"/>
              <a:stCxn id="35" idx="3"/>
              <a:endCxn id="27" idx="2"/>
            </p:cNvCxnSpPr>
            <p:nvPr/>
          </p:nvCxnSpPr>
          <p:spPr bwMode="auto">
            <a:xfrm flipV="1">
              <a:off x="1269" y="2436"/>
              <a:ext cx="177" cy="882"/>
            </a:xfrm>
            <a:prstGeom prst="bentConnector2">
              <a:avLst/>
            </a:prstGeom>
            <a:noFill/>
            <a:ln w="28575">
              <a:solidFill>
                <a:schemeClr val="tx1"/>
              </a:solidFill>
              <a:miter lim="800000"/>
              <a:headEnd/>
              <a:tailEnd/>
            </a:ln>
          </p:spPr>
        </p:cxnSp>
        <p:cxnSp>
          <p:nvCxnSpPr>
            <p:cNvPr id="10" name="_s3080"/>
            <p:cNvCxnSpPr>
              <a:cxnSpLocks noChangeShapeType="1"/>
              <a:stCxn id="34" idx="1"/>
              <a:endCxn id="27" idx="2"/>
            </p:cNvCxnSpPr>
            <p:nvPr/>
          </p:nvCxnSpPr>
          <p:spPr bwMode="auto">
            <a:xfrm rot="10800000">
              <a:off x="1447" y="2436"/>
              <a:ext cx="166" cy="315"/>
            </a:xfrm>
            <a:prstGeom prst="bentConnector2">
              <a:avLst/>
            </a:prstGeom>
            <a:noFill/>
            <a:ln w="28575">
              <a:solidFill>
                <a:schemeClr val="tx1"/>
              </a:solidFill>
              <a:miter lim="800000"/>
              <a:headEnd/>
              <a:tailEnd/>
            </a:ln>
          </p:spPr>
        </p:cxnSp>
        <p:cxnSp>
          <p:nvCxnSpPr>
            <p:cNvPr id="11" name="_s3081"/>
            <p:cNvCxnSpPr>
              <a:cxnSpLocks noChangeShapeType="1"/>
              <a:stCxn id="33" idx="3"/>
              <a:endCxn id="27" idx="2"/>
            </p:cNvCxnSpPr>
            <p:nvPr/>
          </p:nvCxnSpPr>
          <p:spPr bwMode="auto">
            <a:xfrm flipV="1">
              <a:off x="1269" y="2436"/>
              <a:ext cx="177" cy="315"/>
            </a:xfrm>
            <a:prstGeom prst="bentConnector2">
              <a:avLst/>
            </a:prstGeom>
            <a:noFill/>
            <a:ln w="28575">
              <a:solidFill>
                <a:schemeClr val="tx1"/>
              </a:solidFill>
              <a:miter lim="800000"/>
              <a:headEnd/>
              <a:tailEnd/>
            </a:ln>
          </p:spPr>
        </p:cxnSp>
        <p:cxnSp>
          <p:nvCxnSpPr>
            <p:cNvPr id="12" name="_s3082"/>
            <p:cNvCxnSpPr>
              <a:cxnSpLocks noChangeShapeType="1"/>
              <a:stCxn id="32" idx="1"/>
              <a:endCxn id="28" idx="2"/>
            </p:cNvCxnSpPr>
            <p:nvPr/>
          </p:nvCxnSpPr>
          <p:spPr bwMode="auto">
            <a:xfrm rot="10800000">
              <a:off x="4313" y="2436"/>
              <a:ext cx="152" cy="832"/>
            </a:xfrm>
            <a:prstGeom prst="bentConnector2">
              <a:avLst/>
            </a:prstGeom>
            <a:noFill/>
            <a:ln w="28575">
              <a:solidFill>
                <a:schemeClr val="tx1"/>
              </a:solidFill>
              <a:miter lim="800000"/>
              <a:headEnd/>
              <a:tailEnd/>
            </a:ln>
          </p:spPr>
        </p:cxnSp>
        <p:cxnSp>
          <p:nvCxnSpPr>
            <p:cNvPr id="13" name="_s3083"/>
            <p:cNvCxnSpPr>
              <a:cxnSpLocks noChangeShapeType="1"/>
              <a:stCxn id="31" idx="3"/>
              <a:endCxn id="28" idx="2"/>
            </p:cNvCxnSpPr>
            <p:nvPr/>
          </p:nvCxnSpPr>
          <p:spPr bwMode="auto">
            <a:xfrm flipV="1">
              <a:off x="4122" y="2436"/>
              <a:ext cx="191" cy="828"/>
            </a:xfrm>
            <a:prstGeom prst="bentConnector2">
              <a:avLst/>
            </a:prstGeom>
            <a:noFill/>
            <a:ln w="28575">
              <a:solidFill>
                <a:schemeClr val="tx1"/>
              </a:solidFill>
              <a:miter lim="800000"/>
              <a:headEnd/>
              <a:tailEnd/>
            </a:ln>
          </p:spPr>
        </p:cxnSp>
        <p:cxnSp>
          <p:nvCxnSpPr>
            <p:cNvPr id="14" name="_s3084"/>
            <p:cNvCxnSpPr>
              <a:cxnSpLocks noChangeShapeType="1"/>
              <a:stCxn id="30" idx="1"/>
              <a:endCxn id="28" idx="2"/>
            </p:cNvCxnSpPr>
            <p:nvPr/>
          </p:nvCxnSpPr>
          <p:spPr bwMode="auto">
            <a:xfrm rot="10800000">
              <a:off x="4313" y="2436"/>
              <a:ext cx="152" cy="263"/>
            </a:xfrm>
            <a:prstGeom prst="bentConnector2">
              <a:avLst/>
            </a:prstGeom>
            <a:noFill/>
            <a:ln w="28575">
              <a:solidFill>
                <a:schemeClr val="tx1"/>
              </a:solidFill>
              <a:miter lim="800000"/>
              <a:headEnd/>
              <a:tailEnd/>
            </a:ln>
          </p:spPr>
        </p:cxnSp>
        <p:cxnSp>
          <p:nvCxnSpPr>
            <p:cNvPr id="15" name="_s3085"/>
            <p:cNvCxnSpPr>
              <a:cxnSpLocks noChangeShapeType="1"/>
              <a:stCxn id="29" idx="3"/>
              <a:endCxn id="28" idx="2"/>
            </p:cNvCxnSpPr>
            <p:nvPr/>
          </p:nvCxnSpPr>
          <p:spPr bwMode="auto">
            <a:xfrm flipV="1">
              <a:off x="4144" y="2436"/>
              <a:ext cx="169" cy="263"/>
            </a:xfrm>
            <a:prstGeom prst="bentConnector2">
              <a:avLst/>
            </a:prstGeom>
            <a:noFill/>
            <a:ln w="28575">
              <a:solidFill>
                <a:schemeClr val="tx1"/>
              </a:solidFill>
              <a:miter lim="800000"/>
              <a:headEnd/>
              <a:tailEnd/>
            </a:ln>
          </p:spPr>
        </p:cxnSp>
        <p:cxnSp>
          <p:nvCxnSpPr>
            <p:cNvPr id="16" name="_s3086"/>
            <p:cNvCxnSpPr>
              <a:cxnSpLocks noChangeShapeType="1"/>
              <a:stCxn id="28" idx="0"/>
              <a:endCxn id="24" idx="2"/>
            </p:cNvCxnSpPr>
            <p:nvPr/>
          </p:nvCxnSpPr>
          <p:spPr bwMode="auto">
            <a:xfrm rot="16200000" flipV="1">
              <a:off x="3187" y="930"/>
              <a:ext cx="199" cy="2053"/>
            </a:xfrm>
            <a:prstGeom prst="bentConnector3">
              <a:avLst>
                <a:gd name="adj1" fmla="val 50000"/>
              </a:avLst>
            </a:prstGeom>
            <a:noFill/>
            <a:ln w="28575">
              <a:solidFill>
                <a:schemeClr val="tx1"/>
              </a:solidFill>
              <a:miter lim="800000"/>
              <a:headEnd/>
              <a:tailEnd/>
            </a:ln>
          </p:spPr>
        </p:cxnSp>
        <p:cxnSp>
          <p:nvCxnSpPr>
            <p:cNvPr id="17" name="_s3087"/>
            <p:cNvCxnSpPr>
              <a:cxnSpLocks noChangeShapeType="1"/>
              <a:stCxn id="27" idx="0"/>
              <a:endCxn id="24" idx="2"/>
            </p:cNvCxnSpPr>
            <p:nvPr/>
          </p:nvCxnSpPr>
          <p:spPr bwMode="auto">
            <a:xfrm rot="5400000" flipH="1" flipV="1">
              <a:off x="1754" y="1550"/>
              <a:ext cx="199" cy="813"/>
            </a:xfrm>
            <a:prstGeom prst="bentConnector3">
              <a:avLst>
                <a:gd name="adj1" fmla="val 50000"/>
              </a:avLst>
            </a:prstGeom>
            <a:noFill/>
            <a:ln w="28575">
              <a:solidFill>
                <a:schemeClr val="tx1"/>
              </a:solidFill>
              <a:miter lim="800000"/>
              <a:headEnd/>
              <a:tailEnd/>
            </a:ln>
          </p:spPr>
        </p:cxnSp>
        <p:cxnSp>
          <p:nvCxnSpPr>
            <p:cNvPr id="18" name="_s3088"/>
            <p:cNvCxnSpPr>
              <a:cxnSpLocks noChangeShapeType="1"/>
              <a:stCxn id="26" idx="0"/>
              <a:endCxn id="22" idx="2"/>
            </p:cNvCxnSpPr>
            <p:nvPr/>
          </p:nvCxnSpPr>
          <p:spPr bwMode="auto">
            <a:xfrm rot="16200000" flipV="1">
              <a:off x="3878" y="220"/>
              <a:ext cx="184" cy="2171"/>
            </a:xfrm>
            <a:prstGeom prst="bentConnector3">
              <a:avLst>
                <a:gd name="adj1" fmla="val 50000"/>
              </a:avLst>
            </a:prstGeom>
            <a:noFill/>
            <a:ln w="28575">
              <a:solidFill>
                <a:schemeClr val="tx1"/>
              </a:solidFill>
              <a:miter lim="800000"/>
              <a:headEnd/>
              <a:tailEnd/>
            </a:ln>
          </p:spPr>
        </p:cxnSp>
        <p:cxnSp>
          <p:nvCxnSpPr>
            <p:cNvPr id="19" name="_s3089"/>
            <p:cNvCxnSpPr>
              <a:cxnSpLocks noChangeShapeType="1"/>
              <a:stCxn id="25" idx="0"/>
              <a:endCxn id="22" idx="2"/>
            </p:cNvCxnSpPr>
            <p:nvPr/>
          </p:nvCxnSpPr>
          <p:spPr bwMode="auto">
            <a:xfrm rot="16200000" flipV="1">
              <a:off x="3225" y="873"/>
              <a:ext cx="176" cy="858"/>
            </a:xfrm>
            <a:prstGeom prst="bentConnector3">
              <a:avLst>
                <a:gd name="adj1" fmla="val 50000"/>
              </a:avLst>
            </a:prstGeom>
            <a:noFill/>
            <a:ln w="28575">
              <a:solidFill>
                <a:schemeClr val="tx1"/>
              </a:solidFill>
              <a:miter lim="800000"/>
              <a:headEnd/>
              <a:tailEnd/>
            </a:ln>
          </p:spPr>
        </p:cxnSp>
        <p:cxnSp>
          <p:nvCxnSpPr>
            <p:cNvPr id="20" name="_s3090"/>
            <p:cNvCxnSpPr>
              <a:cxnSpLocks noChangeShapeType="1"/>
              <a:stCxn id="24" idx="0"/>
              <a:endCxn id="22" idx="2"/>
            </p:cNvCxnSpPr>
            <p:nvPr/>
          </p:nvCxnSpPr>
          <p:spPr bwMode="auto">
            <a:xfrm rot="5400000" flipH="1" flipV="1">
              <a:off x="2480" y="994"/>
              <a:ext cx="184" cy="624"/>
            </a:xfrm>
            <a:prstGeom prst="bentConnector3">
              <a:avLst>
                <a:gd name="adj1" fmla="val 50000"/>
              </a:avLst>
            </a:prstGeom>
            <a:noFill/>
            <a:ln w="28575">
              <a:solidFill>
                <a:schemeClr val="tx1"/>
              </a:solidFill>
              <a:miter lim="800000"/>
              <a:headEnd/>
              <a:tailEnd/>
            </a:ln>
          </p:spPr>
        </p:cxnSp>
        <p:cxnSp>
          <p:nvCxnSpPr>
            <p:cNvPr id="21" name="_s3091"/>
            <p:cNvCxnSpPr>
              <a:cxnSpLocks noChangeShapeType="1"/>
              <a:stCxn id="23" idx="0"/>
              <a:endCxn id="22" idx="2"/>
            </p:cNvCxnSpPr>
            <p:nvPr/>
          </p:nvCxnSpPr>
          <p:spPr bwMode="auto">
            <a:xfrm rot="5400000" flipH="1" flipV="1">
              <a:off x="1698" y="204"/>
              <a:ext cx="176" cy="2196"/>
            </a:xfrm>
            <a:prstGeom prst="bentConnector3">
              <a:avLst>
                <a:gd name="adj1" fmla="val 50000"/>
              </a:avLst>
            </a:prstGeom>
            <a:noFill/>
            <a:ln w="28575">
              <a:solidFill>
                <a:schemeClr val="tx1"/>
              </a:solidFill>
              <a:miter lim="800000"/>
              <a:headEnd/>
              <a:tailEnd/>
            </a:ln>
          </p:spPr>
        </p:cxnSp>
        <p:sp>
          <p:nvSpPr>
            <p:cNvPr id="22" name="_s3092"/>
            <p:cNvSpPr>
              <a:spLocks noChangeArrowheads="1"/>
            </p:cNvSpPr>
            <p:nvPr/>
          </p:nvSpPr>
          <p:spPr bwMode="auto">
            <a:xfrm>
              <a:off x="2359" y="754"/>
              <a:ext cx="1050" cy="460"/>
            </a:xfrm>
            <a:prstGeom prst="roundRect">
              <a:avLst>
                <a:gd name="adj" fmla="val 16667"/>
              </a:avLst>
            </a:prstGeom>
            <a:solidFill>
              <a:schemeClr val="bg1"/>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charset="0"/>
                  <a:cs typeface="Arial" charset="0"/>
                </a:rPr>
                <a:t>رئيس مجلس</a:t>
              </a:r>
              <a:endParaRPr kumimoji="0" lang="ar-SA" sz="2400" b="1" i="0" u="none" strike="noStrike" cap="none" normalizeH="0" baseline="0" dirty="0" smtClean="0">
                <a:ln>
                  <a:noFill/>
                </a:ln>
                <a:solidFill>
                  <a:schemeClr val="tx1"/>
                </a:solidFill>
                <a:effectLst/>
                <a:latin typeface="Arial" charset="0"/>
                <a:cs typeface="Arial"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charset="0"/>
                  <a:cs typeface="Arial" charset="0"/>
                </a:rPr>
                <a:t>الإدارة</a:t>
              </a:r>
              <a:endParaRPr kumimoji="0" lang="fr-FR" sz="2400" b="1" i="0" u="none" strike="noStrike" cap="none" normalizeH="0" baseline="0" dirty="0" smtClean="0">
                <a:ln>
                  <a:noFill/>
                </a:ln>
                <a:solidFill>
                  <a:schemeClr val="tx1"/>
                </a:solidFill>
                <a:effectLst/>
                <a:latin typeface="Arial" charset="0"/>
                <a:cs typeface="Arial" charset="0"/>
              </a:endParaRPr>
            </a:p>
          </p:txBody>
        </p:sp>
        <p:sp>
          <p:nvSpPr>
            <p:cNvPr id="23" name="_s3093"/>
            <p:cNvSpPr>
              <a:spLocks noChangeArrowheads="1"/>
            </p:cNvSpPr>
            <p:nvPr/>
          </p:nvSpPr>
          <p:spPr bwMode="auto">
            <a:xfrm>
              <a:off x="163" y="1390"/>
              <a:ext cx="1050" cy="460"/>
            </a:xfrm>
            <a:prstGeom prst="roundRect">
              <a:avLst>
                <a:gd name="adj" fmla="val 16667"/>
              </a:avLst>
            </a:prstGeom>
            <a:solidFill>
              <a:schemeClr val="bg1"/>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smtClean="0">
                  <a:ln>
                    <a:noFill/>
                  </a:ln>
                  <a:solidFill>
                    <a:schemeClr val="tx1"/>
                  </a:solidFill>
                  <a:effectLst/>
                  <a:latin typeface="Arial" charset="0"/>
                  <a:cs typeface="Arial" charset="0"/>
                </a:rPr>
                <a:t>نائب الرئيس</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smtClean="0">
                  <a:ln>
                    <a:noFill/>
                  </a:ln>
                  <a:solidFill>
                    <a:schemeClr val="tx1"/>
                  </a:solidFill>
                  <a:effectLst/>
                  <a:latin typeface="Arial" charset="0"/>
                  <a:cs typeface="Arial" charset="0"/>
                </a:rPr>
                <a:t>للتسويق</a:t>
              </a:r>
              <a:endParaRPr kumimoji="0" lang="fr-FR" sz="2400" b="1" i="0" u="none" strike="noStrike" cap="none" normalizeH="0" baseline="0" smtClean="0">
                <a:ln>
                  <a:noFill/>
                </a:ln>
                <a:solidFill>
                  <a:schemeClr val="tx1"/>
                </a:solidFill>
                <a:effectLst/>
                <a:latin typeface="Arial" charset="0"/>
                <a:cs typeface="Arial" charset="0"/>
              </a:endParaRPr>
            </a:p>
          </p:txBody>
        </p:sp>
        <p:sp>
          <p:nvSpPr>
            <p:cNvPr id="24" name="_s3094"/>
            <p:cNvSpPr>
              <a:spLocks noChangeArrowheads="1"/>
            </p:cNvSpPr>
            <p:nvPr/>
          </p:nvSpPr>
          <p:spPr bwMode="auto">
            <a:xfrm>
              <a:off x="1735" y="1398"/>
              <a:ext cx="1050" cy="460"/>
            </a:xfrm>
            <a:prstGeom prst="roundRect">
              <a:avLst>
                <a:gd name="adj" fmla="val 16667"/>
              </a:avLst>
            </a:prstGeom>
            <a:solidFill>
              <a:srgbClr val="00B0F0"/>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charset="0"/>
                  <a:cs typeface="Arial" charset="0"/>
                </a:rPr>
                <a:t>نائب الرئيس</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charset="0"/>
                  <a:cs typeface="Arial" charset="0"/>
                </a:rPr>
                <a:t>للشؤون المالية</a:t>
              </a:r>
              <a:endParaRPr kumimoji="0" lang="fr-FR" sz="2400" b="1" i="0" u="none" strike="noStrike" cap="none" normalizeH="0" baseline="0" dirty="0" smtClean="0">
                <a:ln>
                  <a:noFill/>
                </a:ln>
                <a:solidFill>
                  <a:schemeClr val="tx1"/>
                </a:solidFill>
                <a:effectLst/>
                <a:latin typeface="Arial" charset="0"/>
                <a:cs typeface="Arial" charset="0"/>
              </a:endParaRPr>
            </a:p>
          </p:txBody>
        </p:sp>
        <p:sp>
          <p:nvSpPr>
            <p:cNvPr id="25" name="_s3095"/>
            <p:cNvSpPr>
              <a:spLocks noChangeArrowheads="1"/>
            </p:cNvSpPr>
            <p:nvPr/>
          </p:nvSpPr>
          <p:spPr bwMode="auto">
            <a:xfrm>
              <a:off x="3217" y="1390"/>
              <a:ext cx="1050" cy="460"/>
            </a:xfrm>
            <a:prstGeom prst="roundRect">
              <a:avLst>
                <a:gd name="adj" fmla="val 16667"/>
              </a:avLst>
            </a:prstGeom>
            <a:solidFill>
              <a:schemeClr val="bg1"/>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charset="0"/>
                  <a:cs typeface="Arial" charset="0"/>
                </a:rPr>
                <a:t>نائب الرئيس</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charset="0"/>
                  <a:cs typeface="Arial" charset="0"/>
                </a:rPr>
                <a:t>للإنتاج </a:t>
              </a:r>
              <a:endParaRPr kumimoji="0" lang="fr-FR" sz="2400" b="1" i="0" u="none" strike="noStrike" cap="none" normalizeH="0" baseline="0" dirty="0" smtClean="0">
                <a:ln>
                  <a:noFill/>
                </a:ln>
                <a:solidFill>
                  <a:schemeClr val="tx1"/>
                </a:solidFill>
                <a:effectLst/>
                <a:latin typeface="Arial" charset="0"/>
                <a:cs typeface="Arial" charset="0"/>
              </a:endParaRPr>
            </a:p>
          </p:txBody>
        </p:sp>
        <p:sp>
          <p:nvSpPr>
            <p:cNvPr id="26" name="_s3096"/>
            <p:cNvSpPr>
              <a:spLocks noChangeArrowheads="1"/>
            </p:cNvSpPr>
            <p:nvPr/>
          </p:nvSpPr>
          <p:spPr bwMode="auto">
            <a:xfrm>
              <a:off x="4530" y="1398"/>
              <a:ext cx="1050" cy="460"/>
            </a:xfrm>
            <a:prstGeom prst="roundRect">
              <a:avLst>
                <a:gd name="adj" fmla="val 16667"/>
              </a:avLst>
            </a:prstGeom>
            <a:solidFill>
              <a:schemeClr val="bg1"/>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charset="0"/>
                  <a:cs typeface="Arial" charset="0"/>
                </a:rPr>
                <a:t>نائب الرئيس</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charset="0"/>
                  <a:cs typeface="Arial" charset="0"/>
                </a:rPr>
                <a:t>لشؤون الأفراد</a:t>
              </a:r>
              <a:endParaRPr kumimoji="0" lang="fr-FR" sz="2400" b="1" i="0" u="none" strike="noStrike" cap="none" normalizeH="0" baseline="0" dirty="0" smtClean="0">
                <a:ln>
                  <a:noFill/>
                </a:ln>
                <a:solidFill>
                  <a:schemeClr val="tx1"/>
                </a:solidFill>
                <a:effectLst/>
                <a:latin typeface="Arial" charset="0"/>
                <a:cs typeface="Arial" charset="0"/>
              </a:endParaRPr>
            </a:p>
          </p:txBody>
        </p:sp>
        <p:sp>
          <p:nvSpPr>
            <p:cNvPr id="27" name="_s3097"/>
            <p:cNvSpPr>
              <a:spLocks noChangeArrowheads="1"/>
            </p:cNvSpPr>
            <p:nvPr/>
          </p:nvSpPr>
          <p:spPr bwMode="auto">
            <a:xfrm>
              <a:off x="922" y="2056"/>
              <a:ext cx="1049" cy="380"/>
            </a:xfrm>
            <a:prstGeom prst="roundRect">
              <a:avLst>
                <a:gd name="adj" fmla="val 16667"/>
              </a:avLst>
            </a:prstGeom>
            <a:solidFill>
              <a:schemeClr val="tx2">
                <a:lumMod val="60000"/>
                <a:lumOff val="40000"/>
              </a:schemeClr>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smtClean="0">
                  <a:ln>
                    <a:noFill/>
                  </a:ln>
                  <a:solidFill>
                    <a:schemeClr val="tx1"/>
                  </a:solidFill>
                  <a:effectLst/>
                  <a:latin typeface="Arial" charset="0"/>
                  <a:cs typeface="Arial" charset="0"/>
                </a:rPr>
                <a:t>أمين الخزينة</a:t>
              </a:r>
              <a:endParaRPr kumimoji="0" lang="fr-FR" sz="2400" b="1" i="0" u="none" strike="noStrike" cap="none" normalizeH="0" baseline="0" smtClean="0">
                <a:ln>
                  <a:noFill/>
                </a:ln>
                <a:solidFill>
                  <a:schemeClr val="tx1"/>
                </a:solidFill>
                <a:effectLst/>
                <a:latin typeface="Arial" charset="0"/>
                <a:cs typeface="Arial" charset="0"/>
              </a:endParaRPr>
            </a:p>
          </p:txBody>
        </p:sp>
        <p:sp>
          <p:nvSpPr>
            <p:cNvPr id="28" name="_s3098"/>
            <p:cNvSpPr>
              <a:spLocks noChangeArrowheads="1"/>
            </p:cNvSpPr>
            <p:nvPr/>
          </p:nvSpPr>
          <p:spPr bwMode="auto">
            <a:xfrm>
              <a:off x="3789" y="2056"/>
              <a:ext cx="1048" cy="380"/>
            </a:xfrm>
            <a:prstGeom prst="roundRect">
              <a:avLst>
                <a:gd name="adj" fmla="val 16667"/>
              </a:avLst>
            </a:prstGeom>
            <a:solidFill>
              <a:schemeClr val="accent5">
                <a:lumMod val="40000"/>
                <a:lumOff val="60000"/>
              </a:schemeClr>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charset="0"/>
                  <a:cs typeface="Arial" charset="0"/>
                </a:rPr>
                <a:t>المراقب المالي</a:t>
              </a:r>
              <a:endParaRPr kumimoji="0" lang="fr-FR" sz="2400" b="1" i="0" u="none" strike="noStrike" cap="none" normalizeH="0" baseline="0" dirty="0" smtClean="0">
                <a:ln>
                  <a:noFill/>
                </a:ln>
                <a:solidFill>
                  <a:schemeClr val="tx1"/>
                </a:solidFill>
                <a:effectLst/>
                <a:latin typeface="Arial" charset="0"/>
                <a:cs typeface="Arial" charset="0"/>
              </a:endParaRPr>
            </a:p>
          </p:txBody>
        </p:sp>
        <p:sp>
          <p:nvSpPr>
            <p:cNvPr id="29" name="_s3099"/>
            <p:cNvSpPr>
              <a:spLocks noChangeArrowheads="1"/>
            </p:cNvSpPr>
            <p:nvPr/>
          </p:nvSpPr>
          <p:spPr bwMode="auto">
            <a:xfrm>
              <a:off x="2983" y="2510"/>
              <a:ext cx="1161" cy="378"/>
            </a:xfrm>
            <a:prstGeom prst="roundRect">
              <a:avLst>
                <a:gd name="adj" fmla="val 16667"/>
              </a:avLst>
            </a:prstGeom>
            <a:gradFill rotWithShape="1">
              <a:gsLst>
                <a:gs pos="0">
                  <a:srgbClr val="F1F8F9">
                    <a:gamma/>
                    <a:shade val="46275"/>
                    <a:invGamma/>
                  </a:srgbClr>
                </a:gs>
                <a:gs pos="50000">
                  <a:srgbClr val="F1F8F9"/>
                </a:gs>
                <a:gs pos="100000">
                  <a:srgbClr val="F1F8F9">
                    <a:gamma/>
                    <a:shade val="46275"/>
                    <a:invGamma/>
                  </a:srgbClr>
                </a:gs>
              </a:gsLst>
              <a:lin ang="5400000" scaled="1"/>
            </a:gra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charset="0"/>
                  <a:cs typeface="Arial" charset="0"/>
                </a:rPr>
                <a:t>المحاسبة التحليلية</a:t>
              </a:r>
              <a:endParaRPr kumimoji="0" lang="fr-FR" sz="2100" b="1" i="0" u="none" strike="noStrike" cap="none" normalizeH="0" baseline="0" dirty="0" smtClean="0">
                <a:ln>
                  <a:noFill/>
                </a:ln>
                <a:solidFill>
                  <a:schemeClr val="tx1"/>
                </a:solidFill>
                <a:effectLst/>
                <a:latin typeface="Arial" charset="0"/>
                <a:cs typeface="Arial" charset="0"/>
              </a:endParaRPr>
            </a:p>
          </p:txBody>
        </p:sp>
        <p:sp>
          <p:nvSpPr>
            <p:cNvPr id="30" name="_s3100"/>
            <p:cNvSpPr>
              <a:spLocks noChangeArrowheads="1"/>
            </p:cNvSpPr>
            <p:nvPr/>
          </p:nvSpPr>
          <p:spPr bwMode="auto">
            <a:xfrm>
              <a:off x="4465" y="2510"/>
              <a:ext cx="1074" cy="378"/>
            </a:xfrm>
            <a:prstGeom prst="roundRect">
              <a:avLst>
                <a:gd name="adj" fmla="val 16667"/>
              </a:avLst>
            </a:prstGeom>
            <a:gradFill rotWithShape="1">
              <a:gsLst>
                <a:gs pos="0">
                  <a:srgbClr val="F1F8F9">
                    <a:gamma/>
                    <a:shade val="46275"/>
                    <a:invGamma/>
                  </a:srgbClr>
                </a:gs>
                <a:gs pos="50000">
                  <a:srgbClr val="F1F8F9"/>
                </a:gs>
                <a:gs pos="100000">
                  <a:srgbClr val="F1F8F9">
                    <a:gamma/>
                    <a:shade val="46275"/>
                    <a:invGamma/>
                  </a:srgbClr>
                </a:gs>
              </a:gsLst>
              <a:lin ang="5400000" scaled="1"/>
            </a:gra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charset="0"/>
                  <a:cs typeface="Arial" charset="0"/>
                </a:rPr>
                <a:t>المحاسبة ال</a:t>
              </a:r>
              <a:r>
                <a:rPr lang="ar-DZ" sz="2400" b="1" dirty="0" smtClean="0">
                  <a:latin typeface="Arial" charset="0"/>
                  <a:cs typeface="Arial" charset="0"/>
                </a:rPr>
                <a:t>مالي</a:t>
              </a:r>
              <a:r>
                <a:rPr kumimoji="0" lang="ar-DZ" sz="2400" b="1" i="0" u="none" strike="noStrike" cap="none" normalizeH="0" baseline="0" dirty="0" smtClean="0">
                  <a:ln>
                    <a:noFill/>
                  </a:ln>
                  <a:solidFill>
                    <a:schemeClr val="tx1"/>
                  </a:solidFill>
                  <a:effectLst/>
                  <a:latin typeface="Arial" charset="0"/>
                  <a:cs typeface="Arial" charset="0"/>
                </a:rPr>
                <a:t>ة</a:t>
              </a:r>
              <a:r>
                <a:rPr kumimoji="0" lang="en-US" sz="2100" b="1" i="0" u="none" strike="noStrike" cap="none" normalizeH="0" baseline="0" dirty="0" smtClean="0">
                  <a:ln>
                    <a:noFill/>
                  </a:ln>
                  <a:solidFill>
                    <a:schemeClr val="tx1"/>
                  </a:solidFill>
                  <a:effectLst/>
                  <a:latin typeface="Arial" charset="0"/>
                  <a:cs typeface="Arial" charset="0"/>
                </a:rPr>
                <a:t> </a:t>
              </a:r>
            </a:p>
          </p:txBody>
        </p:sp>
        <p:sp>
          <p:nvSpPr>
            <p:cNvPr id="31" name="_s3101"/>
            <p:cNvSpPr>
              <a:spLocks noChangeArrowheads="1"/>
            </p:cNvSpPr>
            <p:nvPr/>
          </p:nvSpPr>
          <p:spPr bwMode="auto">
            <a:xfrm>
              <a:off x="2983" y="3023"/>
              <a:ext cx="1139" cy="482"/>
            </a:xfrm>
            <a:prstGeom prst="roundRect">
              <a:avLst>
                <a:gd name="adj" fmla="val 16667"/>
              </a:avLst>
            </a:prstGeom>
            <a:gradFill rotWithShape="1">
              <a:gsLst>
                <a:gs pos="0">
                  <a:srgbClr val="F1F8F9">
                    <a:gamma/>
                    <a:shade val="46275"/>
                    <a:invGamma/>
                  </a:srgbClr>
                </a:gs>
                <a:gs pos="50000">
                  <a:srgbClr val="F1F8F9"/>
                </a:gs>
                <a:gs pos="100000">
                  <a:srgbClr val="F1F8F9">
                    <a:gamma/>
                    <a:shade val="46275"/>
                    <a:invGamma/>
                  </a:srgbClr>
                </a:gs>
              </a:gsLst>
              <a:lin ang="5400000" scaled="1"/>
            </a:gra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charset="0"/>
                  <a:cs typeface="Arial" charset="0"/>
                </a:rPr>
                <a:t>الموازنات</a:t>
              </a:r>
              <a:endParaRPr kumimoji="0" lang="ar-SA" sz="2400" b="1" i="0" u="none" strike="noStrike" cap="none" normalizeH="0" baseline="0" dirty="0" smtClean="0">
                <a:ln>
                  <a:noFill/>
                </a:ln>
                <a:solidFill>
                  <a:schemeClr val="tx1"/>
                </a:solidFill>
                <a:effectLst/>
                <a:latin typeface="Arial" charset="0"/>
                <a:cs typeface="Arial"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charset="0"/>
                  <a:cs typeface="Arial" charset="0"/>
                </a:rPr>
                <a:t> التقريرية</a:t>
              </a:r>
              <a:endParaRPr kumimoji="0" lang="fr-FR" sz="2400" b="1" i="0" u="none" strike="noStrike" cap="none" normalizeH="0" baseline="0" dirty="0" smtClean="0">
                <a:ln>
                  <a:noFill/>
                </a:ln>
                <a:solidFill>
                  <a:schemeClr val="tx1"/>
                </a:solidFill>
                <a:effectLst/>
                <a:latin typeface="Arial" charset="0"/>
                <a:cs typeface="Arial" charset="0"/>
              </a:endParaRPr>
            </a:p>
          </p:txBody>
        </p:sp>
        <p:sp>
          <p:nvSpPr>
            <p:cNvPr id="32" name="_s3102"/>
            <p:cNvSpPr>
              <a:spLocks noChangeArrowheads="1"/>
            </p:cNvSpPr>
            <p:nvPr/>
          </p:nvSpPr>
          <p:spPr bwMode="auto">
            <a:xfrm>
              <a:off x="4465" y="3078"/>
              <a:ext cx="1074" cy="380"/>
            </a:xfrm>
            <a:prstGeom prst="roundRect">
              <a:avLst>
                <a:gd name="adj" fmla="val 16667"/>
              </a:avLst>
            </a:prstGeom>
            <a:gradFill rotWithShape="1">
              <a:gsLst>
                <a:gs pos="0">
                  <a:srgbClr val="F1F8F9">
                    <a:gamma/>
                    <a:shade val="46275"/>
                    <a:invGamma/>
                  </a:srgbClr>
                </a:gs>
                <a:gs pos="50000">
                  <a:srgbClr val="F1F8F9"/>
                </a:gs>
                <a:gs pos="100000">
                  <a:srgbClr val="F1F8F9">
                    <a:gamma/>
                    <a:shade val="46275"/>
                    <a:invGamma/>
                  </a:srgbClr>
                </a:gs>
              </a:gsLst>
              <a:lin ang="5400000" scaled="1"/>
            </a:gra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smtClean="0">
                  <a:ln>
                    <a:noFill/>
                  </a:ln>
                  <a:solidFill>
                    <a:schemeClr val="tx1"/>
                  </a:solidFill>
                  <a:effectLst/>
                  <a:latin typeface="Arial" charset="0"/>
                  <a:cs typeface="Arial" charset="0"/>
                </a:rPr>
                <a:t>المراجعة الداخلية</a:t>
              </a:r>
              <a:r>
                <a:rPr kumimoji="0" lang="en-US" sz="1500" b="0" i="0" u="none" strike="noStrike" cap="none" normalizeH="0" baseline="0" smtClean="0">
                  <a:ln>
                    <a:noFill/>
                  </a:ln>
                  <a:solidFill>
                    <a:schemeClr val="tx1"/>
                  </a:solidFill>
                  <a:effectLst/>
                  <a:latin typeface="Arial" charset="0"/>
                  <a:cs typeface="Arial" charset="0"/>
                </a:rPr>
                <a:t> </a:t>
              </a:r>
            </a:p>
          </p:txBody>
        </p:sp>
        <p:sp>
          <p:nvSpPr>
            <p:cNvPr id="33" name="_s3103"/>
            <p:cNvSpPr>
              <a:spLocks noChangeArrowheads="1"/>
            </p:cNvSpPr>
            <p:nvPr/>
          </p:nvSpPr>
          <p:spPr bwMode="auto">
            <a:xfrm>
              <a:off x="174" y="2510"/>
              <a:ext cx="1095" cy="482"/>
            </a:xfrm>
            <a:prstGeom prst="roundRect">
              <a:avLst>
                <a:gd name="adj" fmla="val 16667"/>
              </a:avLst>
            </a:prstGeom>
            <a:gradFill rotWithShape="1">
              <a:gsLst>
                <a:gs pos="0">
                  <a:srgbClr val="F1F8F9">
                    <a:gamma/>
                    <a:shade val="46275"/>
                    <a:invGamma/>
                  </a:srgbClr>
                </a:gs>
                <a:gs pos="50000">
                  <a:srgbClr val="F1F8F9"/>
                </a:gs>
                <a:gs pos="100000">
                  <a:srgbClr val="F1F8F9">
                    <a:gamma/>
                    <a:shade val="46275"/>
                    <a:invGamma/>
                  </a:srgbClr>
                </a:gs>
              </a:gsLst>
              <a:lin ang="5400000" scaled="1"/>
            </a:gra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charset="0"/>
                  <a:cs typeface="Arial" charset="0"/>
                </a:rPr>
                <a:t>العلاقات مع</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charset="0"/>
                  <a:cs typeface="Arial" charset="0"/>
                </a:rPr>
                <a:t>مؤسسات التمويل</a:t>
              </a:r>
              <a:endParaRPr kumimoji="0" lang="fr-FR" sz="2400" b="0" i="0" u="none" strike="noStrike" cap="none" normalizeH="0" baseline="0" dirty="0" smtClean="0">
                <a:ln>
                  <a:noFill/>
                </a:ln>
                <a:solidFill>
                  <a:schemeClr val="tx1"/>
                </a:solidFill>
                <a:effectLst/>
                <a:latin typeface="Arial" charset="0"/>
                <a:cs typeface="Arial" charset="0"/>
              </a:endParaRPr>
            </a:p>
          </p:txBody>
        </p:sp>
        <p:sp>
          <p:nvSpPr>
            <p:cNvPr id="34" name="_s3104"/>
            <p:cNvSpPr>
              <a:spLocks noChangeArrowheads="1"/>
            </p:cNvSpPr>
            <p:nvPr/>
          </p:nvSpPr>
          <p:spPr bwMode="auto">
            <a:xfrm>
              <a:off x="1612" y="2510"/>
              <a:ext cx="1139" cy="482"/>
            </a:xfrm>
            <a:prstGeom prst="roundRect">
              <a:avLst>
                <a:gd name="adj" fmla="val 16667"/>
              </a:avLst>
            </a:prstGeom>
            <a:gradFill rotWithShape="1">
              <a:gsLst>
                <a:gs pos="0">
                  <a:srgbClr val="F1F8F9">
                    <a:gamma/>
                    <a:shade val="46275"/>
                    <a:invGamma/>
                  </a:srgbClr>
                </a:gs>
                <a:gs pos="50000">
                  <a:srgbClr val="F1F8F9"/>
                </a:gs>
                <a:gs pos="100000">
                  <a:srgbClr val="F1F8F9">
                    <a:gamma/>
                    <a:shade val="46275"/>
                    <a:invGamma/>
                  </a:srgbClr>
                </a:gs>
              </a:gsLst>
              <a:lin ang="5400000" scaled="1"/>
            </a:gra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charset="0"/>
                  <a:cs typeface="Arial" charset="0"/>
                </a:rPr>
                <a:t>الائتمان والتحصيل</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charset="0"/>
                  <a:cs typeface="Arial" charset="0"/>
                </a:rPr>
                <a:t>(الزبائن</a:t>
              </a:r>
              <a:r>
                <a:rPr kumimoji="0" lang="ar-DZ" sz="2600" b="1" i="0" u="none" strike="noStrike" cap="none" normalizeH="0" baseline="0" dirty="0" err="1" smtClean="0">
                  <a:ln>
                    <a:noFill/>
                  </a:ln>
                  <a:solidFill>
                    <a:schemeClr val="tx1"/>
                  </a:solidFill>
                  <a:effectLst/>
                  <a:latin typeface="Arial" charset="0"/>
                  <a:cs typeface="Arial" charset="0"/>
                </a:rPr>
                <a:t>)</a:t>
              </a:r>
              <a:r>
                <a:rPr kumimoji="0" lang="en-US" sz="2600" b="1" i="0" u="none" strike="noStrike" cap="none" normalizeH="0" baseline="0" dirty="0" smtClean="0">
                  <a:ln>
                    <a:noFill/>
                  </a:ln>
                  <a:solidFill>
                    <a:schemeClr val="tx1"/>
                  </a:solidFill>
                  <a:effectLst/>
                  <a:latin typeface="Arial" charset="0"/>
                  <a:cs typeface="Arial" charset="0"/>
                </a:rPr>
                <a:t> </a:t>
              </a:r>
            </a:p>
          </p:txBody>
        </p:sp>
        <p:sp>
          <p:nvSpPr>
            <p:cNvPr id="35" name="_s3105"/>
            <p:cNvSpPr>
              <a:spLocks noChangeArrowheads="1"/>
            </p:cNvSpPr>
            <p:nvPr/>
          </p:nvSpPr>
          <p:spPr bwMode="auto">
            <a:xfrm>
              <a:off x="174" y="3077"/>
              <a:ext cx="1095" cy="482"/>
            </a:xfrm>
            <a:prstGeom prst="roundRect">
              <a:avLst>
                <a:gd name="adj" fmla="val 16667"/>
              </a:avLst>
            </a:prstGeom>
            <a:gradFill rotWithShape="1">
              <a:gsLst>
                <a:gs pos="0">
                  <a:srgbClr val="F1F8F9">
                    <a:gamma/>
                    <a:shade val="46275"/>
                    <a:invGamma/>
                  </a:srgbClr>
                </a:gs>
                <a:gs pos="50000">
                  <a:srgbClr val="F1F8F9"/>
                </a:gs>
                <a:gs pos="100000">
                  <a:srgbClr val="F1F8F9">
                    <a:gamma/>
                    <a:shade val="46275"/>
                    <a:invGamma/>
                  </a:srgbClr>
                </a:gs>
              </a:gsLst>
              <a:lin ang="5400000" scaled="1"/>
            </a:gra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charset="0"/>
                  <a:cs typeface="Arial" charset="0"/>
                </a:rPr>
                <a:t>الاقتراحات</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charset="0"/>
                  <a:cs typeface="Arial" charset="0"/>
                </a:rPr>
                <a:t>الاستثمارية</a:t>
              </a:r>
              <a:r>
                <a:rPr kumimoji="0" lang="en-US" sz="1500" b="0" i="0" u="none" strike="noStrike" cap="none" normalizeH="0" baseline="0" dirty="0" smtClean="0">
                  <a:ln>
                    <a:noFill/>
                  </a:ln>
                  <a:solidFill>
                    <a:schemeClr val="tx1"/>
                  </a:solidFill>
                  <a:effectLst/>
                  <a:latin typeface="Arial" charset="0"/>
                  <a:cs typeface="Arial" charset="0"/>
                </a:rPr>
                <a:t> </a:t>
              </a:r>
            </a:p>
          </p:txBody>
        </p:sp>
        <p:sp>
          <p:nvSpPr>
            <p:cNvPr id="36" name="_s3106"/>
            <p:cNvSpPr>
              <a:spLocks noChangeArrowheads="1"/>
            </p:cNvSpPr>
            <p:nvPr/>
          </p:nvSpPr>
          <p:spPr bwMode="auto">
            <a:xfrm>
              <a:off x="1612" y="3077"/>
              <a:ext cx="1139" cy="504"/>
            </a:xfrm>
            <a:prstGeom prst="roundRect">
              <a:avLst>
                <a:gd name="adj" fmla="val 16667"/>
              </a:avLst>
            </a:prstGeom>
            <a:gradFill rotWithShape="1">
              <a:gsLst>
                <a:gs pos="0">
                  <a:srgbClr val="F1F8F9">
                    <a:gamma/>
                    <a:shade val="46275"/>
                    <a:invGamma/>
                  </a:srgbClr>
                </a:gs>
                <a:gs pos="50000">
                  <a:srgbClr val="F1F8F9"/>
                </a:gs>
                <a:gs pos="100000">
                  <a:srgbClr val="F1F8F9">
                    <a:gamma/>
                    <a:shade val="46275"/>
                    <a:invGamma/>
                  </a:srgbClr>
                </a:gs>
              </a:gsLst>
              <a:lin ang="5400000" scaled="1"/>
            </a:gra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charset="0"/>
                  <a:cs typeface="Arial" charset="0"/>
                </a:rPr>
                <a:t>إدارة الخزينة</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charset="0"/>
                  <a:cs typeface="Arial" charset="0"/>
                </a:rPr>
                <a:t>(النقدية</a:t>
              </a:r>
              <a:r>
                <a:rPr kumimoji="0" lang="ar-DZ" sz="2400" b="1" i="0" u="none" strike="noStrike" cap="none" normalizeH="0" baseline="0" dirty="0" err="1" smtClean="0">
                  <a:ln>
                    <a:noFill/>
                  </a:ln>
                  <a:solidFill>
                    <a:schemeClr val="tx1"/>
                  </a:solidFill>
                  <a:effectLst/>
                  <a:latin typeface="Arial" charset="0"/>
                  <a:cs typeface="Arial" charset="0"/>
                </a:rPr>
                <a:t>)</a:t>
              </a:r>
              <a:endParaRPr kumimoji="0" lang="fr-FR" sz="2400" b="1" i="0" u="none" strike="noStrike" cap="none" normalizeH="0" baseline="0" dirty="0" smtClean="0">
                <a:ln>
                  <a:noFill/>
                </a:ln>
                <a:solidFill>
                  <a:schemeClr val="tx1"/>
                </a:solidFill>
                <a:effectLst/>
                <a:latin typeface="Arial" charset="0"/>
                <a:cs typeface="Arial" charset="0"/>
              </a:endParaRPr>
            </a:p>
          </p:txBody>
        </p:sp>
        <p:sp>
          <p:nvSpPr>
            <p:cNvPr id="37" name="_s3107"/>
            <p:cNvSpPr>
              <a:spLocks noChangeArrowheads="1"/>
            </p:cNvSpPr>
            <p:nvPr/>
          </p:nvSpPr>
          <p:spPr bwMode="auto">
            <a:xfrm>
              <a:off x="2983" y="3646"/>
              <a:ext cx="1139" cy="377"/>
            </a:xfrm>
            <a:prstGeom prst="roundRect">
              <a:avLst>
                <a:gd name="adj" fmla="val 16667"/>
              </a:avLst>
            </a:prstGeom>
            <a:gradFill rotWithShape="1">
              <a:gsLst>
                <a:gs pos="0">
                  <a:srgbClr val="F1F8F9">
                    <a:gamma/>
                    <a:shade val="46275"/>
                    <a:invGamma/>
                  </a:srgbClr>
                </a:gs>
                <a:gs pos="50000">
                  <a:srgbClr val="F1F8F9"/>
                </a:gs>
                <a:gs pos="100000">
                  <a:srgbClr val="F1F8F9">
                    <a:gamma/>
                    <a:shade val="46275"/>
                    <a:invGamma/>
                  </a:srgbClr>
                </a:gs>
              </a:gsLst>
              <a:lin ang="5400000" scaled="1"/>
            </a:gra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smtClean="0">
                  <a:ln>
                    <a:noFill/>
                  </a:ln>
                  <a:solidFill>
                    <a:schemeClr val="tx1"/>
                  </a:solidFill>
                  <a:effectLst/>
                  <a:latin typeface="Arial" charset="0"/>
                  <a:cs typeface="Arial" charset="0"/>
                </a:rPr>
                <a:t>الاقرارات الجبائية</a:t>
              </a:r>
              <a:endParaRPr kumimoji="0" lang="fr-FR" sz="2400" b="1" i="0" u="none" strike="noStrike" cap="none" normalizeH="0" baseline="0" smtClean="0">
                <a:ln>
                  <a:noFill/>
                </a:ln>
                <a:solidFill>
                  <a:schemeClr val="tx1"/>
                </a:solidFill>
                <a:effectLst/>
                <a:latin typeface="Arial" charset="0"/>
                <a:cs typeface="Arial" charset="0"/>
              </a:endParaRPr>
            </a:p>
          </p:txBody>
        </p:sp>
        <p:sp>
          <p:nvSpPr>
            <p:cNvPr id="38" name="_s3108"/>
            <p:cNvSpPr>
              <a:spLocks noChangeArrowheads="1"/>
            </p:cNvSpPr>
            <p:nvPr/>
          </p:nvSpPr>
          <p:spPr bwMode="auto">
            <a:xfrm>
              <a:off x="174" y="3646"/>
              <a:ext cx="1095" cy="482"/>
            </a:xfrm>
            <a:prstGeom prst="roundRect">
              <a:avLst>
                <a:gd name="adj" fmla="val 16667"/>
              </a:avLst>
            </a:prstGeom>
            <a:gradFill rotWithShape="1">
              <a:gsLst>
                <a:gs pos="0">
                  <a:srgbClr val="F1F8F9">
                    <a:gamma/>
                    <a:shade val="46275"/>
                    <a:invGamma/>
                  </a:srgbClr>
                </a:gs>
                <a:gs pos="50000">
                  <a:srgbClr val="F1F8F9"/>
                </a:gs>
                <a:gs pos="100000">
                  <a:srgbClr val="F1F8F9">
                    <a:gamma/>
                    <a:shade val="46275"/>
                    <a:invGamma/>
                  </a:srgbClr>
                </a:gs>
              </a:gsLst>
              <a:lin ang="5400000" scaled="1"/>
            </a:gra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charset="0"/>
                  <a:cs typeface="Arial" charset="0"/>
                </a:rPr>
                <a:t>سياسة التوزيعات</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charset="0"/>
                  <a:cs typeface="Arial" charset="0"/>
                </a:rPr>
                <a:t>(المساهمين</a:t>
              </a:r>
              <a:r>
                <a:rPr kumimoji="0" lang="ar-DZ" sz="2400" b="1" i="0" u="none" strike="noStrike" cap="none" normalizeH="0" baseline="0" dirty="0" err="1" smtClean="0">
                  <a:ln>
                    <a:noFill/>
                  </a:ln>
                  <a:solidFill>
                    <a:schemeClr val="tx1"/>
                  </a:solidFill>
                  <a:effectLst/>
                  <a:latin typeface="Arial" charset="0"/>
                  <a:cs typeface="Arial" charset="0"/>
                </a:rPr>
                <a:t>)</a:t>
              </a:r>
              <a:endParaRPr kumimoji="0" lang="fr-FR" sz="2400" b="1" i="0" u="none" strike="noStrike" cap="none" normalizeH="0" baseline="0" dirty="0" smtClean="0">
                <a:ln>
                  <a:noFill/>
                </a:ln>
                <a:solidFill>
                  <a:schemeClr val="tx1"/>
                </a:solidFill>
                <a:effectLst/>
                <a:latin typeface="Arial" charset="0"/>
                <a:cs typeface="Arial" charset="0"/>
              </a:endParaRPr>
            </a:p>
          </p:txBody>
        </p:sp>
      </p:grpSp>
      <p:sp>
        <p:nvSpPr>
          <p:cNvPr id="39" name="Rectangle 39"/>
          <p:cNvSpPr>
            <a:spLocks noChangeArrowheads="1"/>
          </p:cNvSpPr>
          <p:nvPr/>
        </p:nvSpPr>
        <p:spPr bwMode="auto">
          <a:xfrm>
            <a:off x="444500" y="188640"/>
            <a:ext cx="8229600" cy="863873"/>
          </a:xfrm>
          <a:prstGeom prst="rect">
            <a:avLst/>
          </a:prstGeom>
          <a:noFill/>
          <a:ln w="9525">
            <a:noFill/>
            <a:miter lim="800000"/>
            <a:headEnd/>
            <a:tailEnd/>
          </a:ln>
        </p:spPr>
        <p:txBody>
          <a:bodyPr anchor="ctr"/>
          <a:lstStyle/>
          <a:p>
            <a:pPr algn="ctr" rtl="1"/>
            <a:r>
              <a:rPr lang="ar-DZ" sz="3200" b="1" dirty="0" smtClean="0">
                <a:solidFill>
                  <a:srgbClr val="0033CC"/>
                </a:solidFill>
              </a:rPr>
              <a:t>موقع الإدارة المالية من الهيكل </a:t>
            </a:r>
            <a:r>
              <a:rPr lang="ar-DZ" sz="3200" b="1" dirty="0">
                <a:solidFill>
                  <a:srgbClr val="0033CC"/>
                </a:solidFill>
              </a:rPr>
              <a:t>التنظيمي </a:t>
            </a:r>
            <a:r>
              <a:rPr lang="ar-DZ" sz="3200" b="1" dirty="0" smtClean="0">
                <a:solidFill>
                  <a:srgbClr val="0033CC"/>
                </a:solidFill>
              </a:rPr>
              <a:t>ومهام </a:t>
            </a:r>
            <a:r>
              <a:rPr lang="ar-SA" sz="3200" b="1" dirty="0">
                <a:solidFill>
                  <a:srgbClr val="0033CC"/>
                </a:solidFill>
              </a:rPr>
              <a:t>المدير المالي</a:t>
            </a:r>
            <a:r>
              <a:rPr lang="ar-DZ" sz="3200" b="1" dirty="0">
                <a:solidFill>
                  <a:srgbClr val="0033CC"/>
                </a:solidFill>
              </a:rPr>
              <a:t> في مؤسسة  كبيرة الحجم</a:t>
            </a:r>
            <a:r>
              <a:rPr lang="en-US" sz="4000" dirty="0">
                <a:solidFill>
                  <a:srgbClr val="0033CC"/>
                </a:solidFill>
              </a:rPr>
              <a:t> </a:t>
            </a:r>
          </a:p>
        </p:txBody>
      </p:sp>
      <p:sp>
        <p:nvSpPr>
          <p:cNvPr id="40" name="Rectangle 40"/>
          <p:cNvSpPr>
            <a:spLocks noChangeArrowheads="1"/>
          </p:cNvSpPr>
          <p:nvPr/>
        </p:nvSpPr>
        <p:spPr bwMode="auto">
          <a:xfrm>
            <a:off x="611560" y="44624"/>
            <a:ext cx="1727200" cy="756000"/>
          </a:xfrm>
          <a:prstGeom prst="rect">
            <a:avLst/>
          </a:prstGeom>
          <a:gradFill rotWithShape="1">
            <a:gsLst>
              <a:gs pos="0">
                <a:srgbClr val="185E5E"/>
              </a:gs>
              <a:gs pos="50000">
                <a:srgbClr val="33CCCC"/>
              </a:gs>
              <a:gs pos="100000">
                <a:srgbClr val="185E5E"/>
              </a:gs>
            </a:gsLst>
            <a:lin ang="5400000" scaled="1"/>
          </a:gradFill>
          <a:ln w="9525">
            <a:noFill/>
            <a:miter lim="800000"/>
            <a:headEnd/>
            <a:tailEnd/>
          </a:ln>
          <a:effectLst>
            <a:glow rad="63500">
              <a:schemeClr val="accent5">
                <a:satMod val="175000"/>
                <a:alpha val="40000"/>
              </a:schemeClr>
            </a:glow>
          </a:effectLst>
        </p:spPr>
        <p:txBody>
          <a:bodyPr wrap="none" lIns="54000" rIns="54000"/>
          <a:lstStyle/>
          <a:p>
            <a:pPr algn="r" rtl="1"/>
            <a:r>
              <a:rPr lang="ar-SA" sz="3200" b="1" dirty="0">
                <a:solidFill>
                  <a:srgbClr val="0033CC"/>
                </a:solidFill>
              </a:rPr>
              <a:t>ال</a:t>
            </a:r>
            <a:r>
              <a:rPr lang="ar-DZ" sz="3200" b="1" dirty="0">
                <a:solidFill>
                  <a:srgbClr val="0033CC"/>
                </a:solidFill>
              </a:rPr>
              <a:t>مدير</a:t>
            </a:r>
            <a:r>
              <a:rPr lang="ar-SA" sz="3200" b="1" dirty="0">
                <a:solidFill>
                  <a:srgbClr val="0033CC"/>
                </a:solidFill>
              </a:rPr>
              <a:t> المالي</a:t>
            </a:r>
            <a:r>
              <a:rPr lang="ar-SA" sz="1800" dirty="0"/>
              <a:t> </a:t>
            </a:r>
            <a:endParaRPr lang="fr-F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39">
                                            <p:txEl>
                                              <p:pRg st="0" end="0"/>
                                            </p:txEl>
                                          </p:spTgt>
                                        </p:tgtEl>
                                        <p:attrNameLst>
                                          <p:attrName>style.visibility</p:attrName>
                                        </p:attrNameLst>
                                      </p:cBhvr>
                                      <p:to>
                                        <p:strVal val="visible"/>
                                      </p:to>
                                    </p:set>
                                    <p:animEffect transition="in" filter="fade">
                                      <p:cBhvr>
                                        <p:cTn id="7" dur="1000"/>
                                        <p:tgtEl>
                                          <p:spTgt spid="39">
                                            <p:txEl>
                                              <p:pRg st="0" end="0"/>
                                            </p:txEl>
                                          </p:spTgt>
                                        </p:tgtEl>
                                      </p:cBhvr>
                                    </p:animEffect>
                                    <p:anim calcmode="lin" valueType="num">
                                      <p:cBhvr>
                                        <p:cTn id="8" dur="1000" fill="hold"/>
                                        <p:tgtEl>
                                          <p:spTgt spid="39">
                                            <p:txEl>
                                              <p:pRg st="0" end="0"/>
                                            </p:txEl>
                                          </p:spTgt>
                                        </p:tgtEl>
                                        <p:attrNameLst>
                                          <p:attrName>ppt_x</p:attrName>
                                        </p:attrNameLst>
                                      </p:cBhvr>
                                      <p:tavLst>
                                        <p:tav tm="0">
                                          <p:val>
                                            <p:strVal val="#ppt_x-.1"/>
                                          </p:val>
                                        </p:tav>
                                        <p:tav tm="100000">
                                          <p:val>
                                            <p:strVal val="#ppt_x"/>
                                          </p:val>
                                        </p:tav>
                                      </p:tavLst>
                                    </p:anim>
                                    <p:anim calcmode="lin" valueType="num">
                                      <p:cBhvr>
                                        <p:cTn id="9" dur="1000" fill="hold"/>
                                        <p:tgtEl>
                                          <p:spTgt spid="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grpId="1" nodeType="clickEffect">
                                  <p:stCondLst>
                                    <p:cond delay="0"/>
                                  </p:stCondLst>
                                  <p:childTnLst>
                                    <p:set>
                                      <p:cBhvr>
                                        <p:cTn id="13" dur="1" fill="hold">
                                          <p:stCondLst>
                                            <p:cond delay="0"/>
                                          </p:stCondLst>
                                        </p:cTn>
                                        <p:tgtEl>
                                          <p:spTgt spid="40"/>
                                        </p:tgtEl>
                                        <p:attrNameLst>
                                          <p:attrName>style.visibility</p:attrName>
                                        </p:attrNameLst>
                                      </p:cBhvr>
                                      <p:to>
                                        <p:strVal val="visible"/>
                                      </p:to>
                                    </p:set>
                                    <p:animEffect transition="in" filter="checkerboard(across)">
                                      <p:cBhvr>
                                        <p:cTn id="14" dur="500"/>
                                        <p:tgtEl>
                                          <p:spTgt spid="40"/>
                                        </p:tgtEl>
                                      </p:cBhvr>
                                    </p:animEffect>
                                  </p:childTnLst>
                                </p:cTn>
                              </p:par>
                            </p:childTnLst>
                          </p:cTn>
                        </p:par>
                      </p:childTnLst>
                    </p:cTn>
                  </p:par>
                  <p:par>
                    <p:cTn id="15" fill="hold">
                      <p:stCondLst>
                        <p:cond delay="indefinite"/>
                      </p:stCondLst>
                      <p:childTnLst>
                        <p:par>
                          <p:cTn id="16" fill="hold">
                            <p:stCondLst>
                              <p:cond delay="0"/>
                            </p:stCondLst>
                            <p:childTnLst>
                              <p:par>
                                <p:cTn id="17" presetID="20"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edge">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0" presetClass="path" presetSubtype="0" accel="50000" decel="50000" fill="hold" grpId="0" nodeType="clickEffect">
                                  <p:stCondLst>
                                    <p:cond delay="0"/>
                                  </p:stCondLst>
                                  <p:childTnLst>
                                    <p:animMotion origin="layout" path="M -1.66667E-6 3.85754E-6 C -0.04913 0.19056 -0.09826 0.38159 -0.0592 0.43663 C -0.02014 0.49144 0.10695 0.40934 0.2342 0.3277 " pathEditMode="relative" rAng="0" ptsTypes="aaA">
                                      <p:cBhvr>
                                        <p:cTn id="23" dur="2000" fill="hold"/>
                                        <p:tgtEl>
                                          <p:spTgt spid="40"/>
                                        </p:tgtEl>
                                        <p:attrNameLst>
                                          <p:attrName>ppt_x</p:attrName>
                                          <p:attrName>ppt_y</p:attrName>
                                        </p:attrNameLst>
                                      </p:cBhvr>
                                      <p:rCtr x="68" y="24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0"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cstate="print"/>
          <a:srcRect/>
          <a:stretch>
            <a:fillRect/>
          </a:stretch>
        </p:blipFill>
        <p:spPr bwMode="auto">
          <a:xfrm>
            <a:off x="144016" y="0"/>
            <a:ext cx="889248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dirty="0" err="1" smtClean="0">
                <a:solidFill>
                  <a:srgbClr val="0033CC"/>
                </a:solidFill>
              </a:rPr>
              <a:t>ثالثا:</a:t>
            </a:r>
            <a:r>
              <a:rPr lang="ar-DZ" b="1" dirty="0" smtClean="0">
                <a:solidFill>
                  <a:srgbClr val="0033CC"/>
                </a:solidFill>
              </a:rPr>
              <a:t> </a:t>
            </a:r>
            <a:r>
              <a:rPr lang="ar-SA" b="1" dirty="0" smtClean="0">
                <a:solidFill>
                  <a:srgbClr val="0033CC"/>
                </a:solidFill>
              </a:rPr>
              <a:t>علاقة الوظيفة المالية بالوظائف الأخرى</a:t>
            </a:r>
            <a:endParaRPr lang="fr-FR" dirty="0">
              <a:solidFill>
                <a:srgbClr val="0033CC"/>
              </a:solidFill>
            </a:endParaRPr>
          </a:p>
        </p:txBody>
      </p:sp>
      <p:sp>
        <p:nvSpPr>
          <p:cNvPr id="3" name="Espace réservé du contenu 2"/>
          <p:cNvSpPr>
            <a:spLocks noGrp="1"/>
          </p:cNvSpPr>
          <p:nvPr>
            <p:ph idx="1"/>
          </p:nvPr>
        </p:nvSpPr>
        <p:spPr/>
        <p:txBody>
          <a:bodyPr/>
          <a:lstStyle/>
          <a:p>
            <a:pPr algn="r" rtl="1">
              <a:buNone/>
            </a:pPr>
            <a:r>
              <a:rPr lang="ar-SA" b="1" dirty="0" smtClean="0"/>
              <a:t>الإدارة المالية أكثر</a:t>
            </a:r>
            <a:r>
              <a:rPr lang="ar-DZ" b="1" dirty="0" smtClean="0"/>
              <a:t> </a:t>
            </a:r>
            <a:r>
              <a:rPr lang="ar-SA" b="1" dirty="0" smtClean="0"/>
              <a:t>ارتباطا ببقية الوحدات الإدارية المكونة للم</a:t>
            </a:r>
            <a:r>
              <a:rPr lang="ar-DZ" b="1" dirty="0" err="1" smtClean="0"/>
              <a:t>ؤسس</a:t>
            </a:r>
            <a:r>
              <a:rPr lang="ar-SA" b="1" dirty="0" smtClean="0"/>
              <a:t>ة لأن كل نشاط تقوم </a:t>
            </a:r>
            <a:r>
              <a:rPr lang="ar-SA" b="1" dirty="0" err="1" smtClean="0"/>
              <a:t>به</a:t>
            </a:r>
            <a:r>
              <a:rPr lang="ar-SA" b="1" dirty="0" smtClean="0"/>
              <a:t> الم</a:t>
            </a:r>
            <a:r>
              <a:rPr lang="ar-DZ" b="1" dirty="0" err="1" smtClean="0"/>
              <a:t>ؤسس</a:t>
            </a:r>
            <a:r>
              <a:rPr lang="ar-SA" b="1" dirty="0" smtClean="0"/>
              <a:t>ة له بعد </a:t>
            </a:r>
            <a:r>
              <a:rPr lang="ar-SA" b="1" dirty="0" err="1" smtClean="0"/>
              <a:t>مالي.</a:t>
            </a:r>
            <a:r>
              <a:rPr lang="ar-SA" b="1" dirty="0" smtClean="0"/>
              <a:t> فإذا قرر مدير</a:t>
            </a:r>
            <a:r>
              <a:rPr lang="ar-DZ" b="1" dirty="0" smtClean="0"/>
              <a:t> </a:t>
            </a:r>
            <a:r>
              <a:rPr lang="ar-SA" b="1" dirty="0" smtClean="0"/>
              <a:t>الانتاج استبدال آلة بأخرى أو شراء خط انتاجي جديد، فإنه لا بد للإدارة المالية من</a:t>
            </a:r>
            <a:r>
              <a:rPr lang="ar-DZ" b="1" dirty="0" smtClean="0"/>
              <a:t> </a:t>
            </a:r>
            <a:r>
              <a:rPr lang="ar-SA" b="1" dirty="0" smtClean="0"/>
              <a:t>دراسة الجدوى المالية لهذا القرار وتقييم البدائل </a:t>
            </a:r>
            <a:r>
              <a:rPr lang="ar-SA" b="1" dirty="0" err="1" smtClean="0"/>
              <a:t>الإستثمارية</a:t>
            </a:r>
            <a:r>
              <a:rPr lang="ar-SA" b="1" dirty="0" smtClean="0"/>
              <a:t> لكي يصار إلى اختيار البديل </a:t>
            </a:r>
            <a:r>
              <a:rPr lang="ar-SA" b="1" dirty="0" err="1" smtClean="0"/>
              <a:t>الأفضل.</a:t>
            </a:r>
            <a:r>
              <a:rPr lang="ar-SA" b="1" dirty="0" smtClean="0"/>
              <a:t> كذلك</a:t>
            </a:r>
            <a:r>
              <a:rPr lang="ar-DZ" b="1" dirty="0" smtClean="0"/>
              <a:t> </a:t>
            </a:r>
            <a:r>
              <a:rPr lang="ar-SA" b="1" dirty="0" smtClean="0"/>
              <a:t>الأمر بالنسبة للقرارات التسويقية، فلو أراد مدير التسويق مثلا</a:t>
            </a:r>
            <a:r>
              <a:rPr lang="ar-DZ" b="1" dirty="0" smtClean="0"/>
              <a:t> </a:t>
            </a:r>
            <a:r>
              <a:rPr lang="ar-SA" b="1" dirty="0" smtClean="0"/>
              <a:t>تسعير منتج</a:t>
            </a:r>
            <a:r>
              <a:rPr lang="ar-DZ" b="1" dirty="0" smtClean="0"/>
              <a:t> </a:t>
            </a:r>
            <a:r>
              <a:rPr lang="ar-SA" b="1" dirty="0" smtClean="0"/>
              <a:t>معين، فإن هذا القرار الاستراتيجي يحتاج إلى بيانات حول تكلفة المنتج، تلك البيانات يمكن أن توفرها</a:t>
            </a:r>
            <a:r>
              <a:rPr lang="ar-DZ" b="1" dirty="0" smtClean="0"/>
              <a:t> </a:t>
            </a:r>
            <a:r>
              <a:rPr lang="ar-SA" b="1" dirty="0" smtClean="0"/>
              <a:t>الإدارة المالية لإدارة التسويق.</a:t>
            </a:r>
            <a:endParaRPr lang="fr-FR"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a:grpSpLocks/>
          </p:cNvGrpSpPr>
          <p:nvPr/>
        </p:nvGrpSpPr>
        <p:grpSpPr bwMode="auto">
          <a:xfrm>
            <a:off x="3495675" y="4592661"/>
            <a:ext cx="2555875" cy="1046162"/>
            <a:chOff x="2223434" y="2487797"/>
            <a:chExt cx="1957721" cy="1046270"/>
          </a:xfrm>
        </p:grpSpPr>
        <p:sp>
          <p:nvSpPr>
            <p:cNvPr id="3" name="Rectangle à coins arrondis 2"/>
            <p:cNvSpPr/>
            <p:nvPr/>
          </p:nvSpPr>
          <p:spPr>
            <a:xfrm>
              <a:off x="2223434" y="2487797"/>
              <a:ext cx="1957721" cy="1046270"/>
            </a:xfrm>
            <a:prstGeom prst="roundRect">
              <a:avLst>
                <a:gd name="adj" fmla="val 10000"/>
              </a:avLst>
            </a:prstGeom>
            <a:solidFill>
              <a:srgbClr val="00FF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4" name="Rectangle 3"/>
            <p:cNvSpPr/>
            <p:nvPr/>
          </p:nvSpPr>
          <p:spPr>
            <a:xfrm>
              <a:off x="2253834" y="2517962"/>
              <a:ext cx="1896922" cy="985940"/>
            </a:xfrm>
            <a:prstGeom prst="rect">
              <a:avLst/>
            </a:prstGeom>
          </p:spPr>
          <p:style>
            <a:lnRef idx="0">
              <a:scrgbClr r="0" g="0" b="0"/>
            </a:lnRef>
            <a:fillRef idx="0">
              <a:scrgbClr r="0" g="0" b="0"/>
            </a:fillRef>
            <a:effectRef idx="0">
              <a:scrgbClr r="0" g="0" b="0"/>
            </a:effectRef>
            <a:fontRef idx="minor">
              <a:schemeClr val="lt1"/>
            </a:fontRef>
          </p:style>
          <p:txBody>
            <a:bodyPr lIns="17780" tIns="17780" rIns="17780" bIns="17780" spcCol="1270" anchor="ctr"/>
            <a:lstStyle/>
            <a:p>
              <a:pPr algn="ctr" defTabSz="1244600">
                <a:lnSpc>
                  <a:spcPct val="90000"/>
                </a:lnSpc>
                <a:spcAft>
                  <a:spcPct val="35000"/>
                </a:spcAft>
                <a:defRPr/>
              </a:pPr>
              <a:r>
                <a:rPr lang="ar-DZ" sz="2800" b="1" smtClean="0">
                  <a:solidFill>
                    <a:schemeClr val="tx1"/>
                  </a:solidFill>
                </a:rPr>
                <a:t>قيمة المؤسسة (</a:t>
              </a:r>
              <a:r>
                <a:rPr lang="ar-DZ" sz="2800" b="1" dirty="0" smtClean="0">
                  <a:solidFill>
                    <a:schemeClr val="tx1"/>
                  </a:solidFill>
                </a:rPr>
                <a:t>ق</a:t>
              </a:r>
              <a:r>
                <a:rPr lang="ar-DZ" sz="2800" b="1" dirty="0">
                  <a:solidFill>
                    <a:schemeClr val="tx1"/>
                  </a:solidFill>
                </a:rPr>
                <a:t>)</a:t>
              </a:r>
              <a:endParaRPr lang="fr-FR" sz="2800" b="1" dirty="0">
                <a:solidFill>
                  <a:schemeClr val="tx1"/>
                </a:solidFill>
              </a:endParaRPr>
            </a:p>
          </p:txBody>
        </p:sp>
      </p:grpSp>
      <p:grpSp>
        <p:nvGrpSpPr>
          <p:cNvPr id="5" name="Groupe 4"/>
          <p:cNvGrpSpPr>
            <a:grpSpLocks/>
          </p:cNvGrpSpPr>
          <p:nvPr/>
        </p:nvGrpSpPr>
        <p:grpSpPr bwMode="auto">
          <a:xfrm>
            <a:off x="928688" y="3065486"/>
            <a:ext cx="2484437" cy="893762"/>
            <a:chOff x="4680333" y="1031732"/>
            <a:chExt cx="1788527" cy="894263"/>
          </a:xfrm>
          <a:solidFill>
            <a:srgbClr val="00B0F0"/>
          </a:solidFill>
        </p:grpSpPr>
        <p:sp>
          <p:nvSpPr>
            <p:cNvPr id="6" name="Rectangle à coins arrondis 5"/>
            <p:cNvSpPr/>
            <p:nvPr/>
          </p:nvSpPr>
          <p:spPr>
            <a:xfrm>
              <a:off x="4680333" y="1031732"/>
              <a:ext cx="1788527" cy="894263"/>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Rectangle 6"/>
            <p:cNvSpPr/>
            <p:nvPr/>
          </p:nvSpPr>
          <p:spPr>
            <a:xfrm>
              <a:off x="4706618" y="1057146"/>
              <a:ext cx="1735958" cy="843435"/>
            </a:xfrm>
            <a:prstGeom prst="rect">
              <a:avLst/>
            </a:prstGeom>
            <a:grpFill/>
          </p:spPr>
          <p:style>
            <a:lnRef idx="0">
              <a:scrgbClr r="0" g="0" b="0"/>
            </a:lnRef>
            <a:fillRef idx="0">
              <a:scrgbClr r="0" g="0" b="0"/>
            </a:fillRef>
            <a:effectRef idx="0">
              <a:scrgbClr r="0" g="0" b="0"/>
            </a:effectRef>
            <a:fontRef idx="minor">
              <a:schemeClr val="lt1"/>
            </a:fontRef>
          </p:style>
          <p:txBody>
            <a:bodyPr lIns="17780" tIns="17780" rIns="17780" bIns="17780" spcCol="1270" anchor="ctr"/>
            <a:lstStyle/>
            <a:p>
              <a:pPr algn="ctr" defTabSz="1244600">
                <a:lnSpc>
                  <a:spcPct val="90000"/>
                </a:lnSpc>
                <a:spcAft>
                  <a:spcPct val="35000"/>
                </a:spcAft>
                <a:defRPr/>
              </a:pPr>
              <a:r>
                <a:rPr lang="ar-DZ" sz="2800" b="1" smtClean="0">
                  <a:solidFill>
                    <a:schemeClr val="tx1"/>
                  </a:solidFill>
                </a:rPr>
                <a:t>متوسط التكلفة المرجحة لرأس المال</a:t>
              </a:r>
              <a:endParaRPr lang="fr-FR" sz="2800" b="1" dirty="0">
                <a:solidFill>
                  <a:schemeClr val="tx1"/>
                </a:solidFill>
              </a:endParaRPr>
            </a:p>
          </p:txBody>
        </p:sp>
      </p:grpSp>
      <p:grpSp>
        <p:nvGrpSpPr>
          <p:cNvPr id="8" name="Groupe 7"/>
          <p:cNvGrpSpPr>
            <a:grpSpLocks/>
          </p:cNvGrpSpPr>
          <p:nvPr/>
        </p:nvGrpSpPr>
        <p:grpSpPr bwMode="auto">
          <a:xfrm>
            <a:off x="2428875" y="1385911"/>
            <a:ext cx="1789113" cy="893762"/>
            <a:chOff x="7184271" y="3329"/>
            <a:chExt cx="1788527" cy="894263"/>
          </a:xfrm>
          <a:solidFill>
            <a:srgbClr val="00B0F0"/>
          </a:solidFill>
        </p:grpSpPr>
        <p:sp>
          <p:nvSpPr>
            <p:cNvPr id="9" name="Rectangle à coins arrondis 8"/>
            <p:cNvSpPr/>
            <p:nvPr/>
          </p:nvSpPr>
          <p:spPr>
            <a:xfrm>
              <a:off x="7184271" y="3329"/>
              <a:ext cx="1788527" cy="894263"/>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 name="Rectangle 9"/>
            <p:cNvSpPr/>
            <p:nvPr/>
          </p:nvSpPr>
          <p:spPr>
            <a:xfrm>
              <a:off x="7211250" y="28743"/>
              <a:ext cx="1734569" cy="843435"/>
            </a:xfrm>
            <a:prstGeom prst="rect">
              <a:avLst/>
            </a:prstGeom>
            <a:grpFill/>
          </p:spPr>
          <p:style>
            <a:lnRef idx="0">
              <a:scrgbClr r="0" g="0" b="0"/>
            </a:lnRef>
            <a:fillRef idx="0">
              <a:scrgbClr r="0" g="0" b="0"/>
            </a:fillRef>
            <a:effectRef idx="0">
              <a:scrgbClr r="0" g="0" b="0"/>
            </a:effectRef>
            <a:fontRef idx="minor">
              <a:schemeClr val="lt1"/>
            </a:fontRef>
          </p:style>
          <p:txBody>
            <a:bodyPr lIns="15240" tIns="15240" rIns="15240" bIns="15240" spcCol="1270" anchor="ctr"/>
            <a:lstStyle/>
            <a:p>
              <a:pPr algn="ctr" defTabSz="1066800">
                <a:lnSpc>
                  <a:spcPct val="90000"/>
                </a:lnSpc>
                <a:spcAft>
                  <a:spcPct val="35000"/>
                </a:spcAft>
                <a:defRPr/>
              </a:pPr>
              <a:r>
                <a:rPr lang="ar-DZ" sz="2400" b="1" smtClean="0">
                  <a:solidFill>
                    <a:schemeClr val="tx1"/>
                  </a:solidFill>
                </a:rPr>
                <a:t>مخاطر السوق</a:t>
              </a:r>
              <a:endParaRPr lang="ar-DZ" sz="2400" b="1" dirty="0">
                <a:solidFill>
                  <a:schemeClr val="tx1"/>
                </a:solidFill>
              </a:endParaRPr>
            </a:p>
            <a:p>
              <a:pPr algn="ctr" defTabSz="1066800">
                <a:lnSpc>
                  <a:spcPct val="90000"/>
                </a:lnSpc>
                <a:spcAft>
                  <a:spcPct val="35000"/>
                </a:spcAft>
                <a:defRPr/>
              </a:pPr>
              <a:r>
                <a:rPr lang="ar-DZ" sz="2400" b="1" smtClean="0">
                  <a:solidFill>
                    <a:schemeClr val="tx1"/>
                  </a:solidFill>
                </a:rPr>
                <a:t>مخاطر المؤسسة</a:t>
              </a:r>
              <a:endParaRPr lang="fr-FR" sz="2400" b="1" dirty="0">
                <a:solidFill>
                  <a:schemeClr val="tx1"/>
                </a:solidFill>
              </a:endParaRPr>
            </a:p>
          </p:txBody>
        </p:sp>
      </p:grpSp>
      <p:grpSp>
        <p:nvGrpSpPr>
          <p:cNvPr id="11" name="Groupe 10"/>
          <p:cNvGrpSpPr>
            <a:grpSpLocks/>
          </p:cNvGrpSpPr>
          <p:nvPr/>
        </p:nvGrpSpPr>
        <p:grpSpPr bwMode="auto">
          <a:xfrm>
            <a:off x="142875" y="1385911"/>
            <a:ext cx="1789113" cy="893762"/>
            <a:chOff x="7184271" y="1031732"/>
            <a:chExt cx="1788527" cy="894263"/>
          </a:xfrm>
          <a:solidFill>
            <a:srgbClr val="00B0F0"/>
          </a:solidFill>
        </p:grpSpPr>
        <p:sp>
          <p:nvSpPr>
            <p:cNvPr id="12" name="Rectangle à coins arrondis 11"/>
            <p:cNvSpPr/>
            <p:nvPr/>
          </p:nvSpPr>
          <p:spPr>
            <a:xfrm>
              <a:off x="7184271" y="1031732"/>
              <a:ext cx="1788527" cy="894263"/>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3" name="Rectangle 12"/>
            <p:cNvSpPr/>
            <p:nvPr/>
          </p:nvSpPr>
          <p:spPr>
            <a:xfrm>
              <a:off x="7211250" y="1057146"/>
              <a:ext cx="1734569" cy="843435"/>
            </a:xfrm>
            <a:prstGeom prst="rect">
              <a:avLst/>
            </a:prstGeom>
            <a:grpFill/>
          </p:spPr>
          <p:style>
            <a:lnRef idx="0">
              <a:scrgbClr r="0" g="0" b="0"/>
            </a:lnRef>
            <a:fillRef idx="0">
              <a:scrgbClr r="0" g="0" b="0"/>
            </a:fillRef>
            <a:effectRef idx="0">
              <a:scrgbClr r="0" g="0" b="0"/>
            </a:effectRef>
            <a:fontRef idx="minor">
              <a:schemeClr val="lt1"/>
            </a:fontRef>
          </p:style>
          <p:txBody>
            <a:bodyPr lIns="15240" tIns="15240" rIns="15240" bIns="15240" spcCol="1270" anchor="ctr"/>
            <a:lstStyle/>
            <a:p>
              <a:pPr algn="ctr" defTabSz="1066800">
                <a:lnSpc>
                  <a:spcPct val="90000"/>
                </a:lnSpc>
                <a:spcAft>
                  <a:spcPct val="35000"/>
                </a:spcAft>
                <a:defRPr/>
              </a:pPr>
              <a:r>
                <a:rPr lang="ar-DZ" sz="2400" b="1" smtClean="0">
                  <a:solidFill>
                    <a:schemeClr val="tx1"/>
                  </a:solidFill>
                </a:rPr>
                <a:t>سعر الفائدة</a:t>
              </a:r>
              <a:endParaRPr lang="fr-FR" sz="2400" b="1" dirty="0">
                <a:solidFill>
                  <a:schemeClr val="tx1"/>
                </a:solidFill>
              </a:endParaRPr>
            </a:p>
          </p:txBody>
        </p:sp>
      </p:grpSp>
      <p:grpSp>
        <p:nvGrpSpPr>
          <p:cNvPr id="14" name="Groupe 13"/>
          <p:cNvGrpSpPr>
            <a:grpSpLocks/>
          </p:cNvGrpSpPr>
          <p:nvPr/>
        </p:nvGrpSpPr>
        <p:grpSpPr bwMode="auto">
          <a:xfrm>
            <a:off x="1282700" y="136548"/>
            <a:ext cx="1789113" cy="893763"/>
            <a:chOff x="7184271" y="2060136"/>
            <a:chExt cx="1788527" cy="894263"/>
          </a:xfrm>
          <a:solidFill>
            <a:srgbClr val="00B0F0"/>
          </a:solidFill>
        </p:grpSpPr>
        <p:sp>
          <p:nvSpPr>
            <p:cNvPr id="15" name="Rectangle à coins arrondis 14"/>
            <p:cNvSpPr/>
            <p:nvPr/>
          </p:nvSpPr>
          <p:spPr>
            <a:xfrm>
              <a:off x="7184271" y="2060136"/>
              <a:ext cx="1788527" cy="894263"/>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6" name="Rectangle 15"/>
            <p:cNvSpPr/>
            <p:nvPr/>
          </p:nvSpPr>
          <p:spPr>
            <a:xfrm>
              <a:off x="7211250" y="2085550"/>
              <a:ext cx="1734569" cy="843435"/>
            </a:xfrm>
            <a:prstGeom prst="rect">
              <a:avLst/>
            </a:prstGeom>
            <a:grpFill/>
          </p:spPr>
          <p:style>
            <a:lnRef idx="0">
              <a:scrgbClr r="0" g="0" b="0"/>
            </a:lnRef>
            <a:fillRef idx="0">
              <a:scrgbClr r="0" g="0" b="0"/>
            </a:fillRef>
            <a:effectRef idx="0">
              <a:scrgbClr r="0" g="0" b="0"/>
            </a:effectRef>
            <a:fontRef idx="minor">
              <a:schemeClr val="lt1"/>
            </a:fontRef>
          </p:style>
          <p:txBody>
            <a:bodyPr lIns="15240" tIns="15240" rIns="15240" bIns="15240" spcCol="1270" anchor="ctr"/>
            <a:lstStyle/>
            <a:p>
              <a:pPr algn="ctr" defTabSz="1066800">
                <a:lnSpc>
                  <a:spcPct val="90000"/>
                </a:lnSpc>
                <a:spcAft>
                  <a:spcPct val="35000"/>
                </a:spcAft>
                <a:defRPr/>
              </a:pPr>
              <a:r>
                <a:rPr lang="ar-DZ" sz="2800" b="1" smtClean="0">
                  <a:solidFill>
                    <a:schemeClr val="tx1"/>
                  </a:solidFill>
                </a:rPr>
                <a:t>قرارات التمويل</a:t>
              </a:r>
              <a:endParaRPr lang="fr-FR" sz="2800" b="1" dirty="0">
                <a:solidFill>
                  <a:schemeClr val="tx1"/>
                </a:solidFill>
              </a:endParaRPr>
            </a:p>
          </p:txBody>
        </p:sp>
      </p:grpSp>
      <p:grpSp>
        <p:nvGrpSpPr>
          <p:cNvPr id="17" name="Groupe 7"/>
          <p:cNvGrpSpPr>
            <a:grpSpLocks/>
          </p:cNvGrpSpPr>
          <p:nvPr/>
        </p:nvGrpSpPr>
        <p:grpSpPr bwMode="auto">
          <a:xfrm>
            <a:off x="6057900" y="3100411"/>
            <a:ext cx="1871663" cy="893762"/>
            <a:chOff x="4680333" y="4095868"/>
            <a:chExt cx="1788527" cy="894263"/>
          </a:xfrm>
        </p:grpSpPr>
        <p:sp>
          <p:nvSpPr>
            <p:cNvPr id="18" name="Rectangle à coins arrondis 17"/>
            <p:cNvSpPr/>
            <p:nvPr/>
          </p:nvSpPr>
          <p:spPr>
            <a:xfrm>
              <a:off x="4680333" y="4095868"/>
              <a:ext cx="1788527" cy="894263"/>
            </a:xfrm>
            <a:prstGeom prst="roundRect">
              <a:avLst>
                <a:gd name="adj" fmla="val 10000"/>
              </a:avLst>
            </a:prstGeom>
            <a:solidFill>
              <a:srgbClr val="00FF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9" name="Rectangle 18"/>
            <p:cNvSpPr/>
            <p:nvPr/>
          </p:nvSpPr>
          <p:spPr>
            <a:xfrm>
              <a:off x="4706122" y="4121282"/>
              <a:ext cx="1685371" cy="843435"/>
            </a:xfrm>
            <a:prstGeom prst="rect">
              <a:avLst/>
            </a:prstGeom>
          </p:spPr>
          <p:style>
            <a:lnRef idx="0">
              <a:scrgbClr r="0" g="0" b="0"/>
            </a:lnRef>
            <a:fillRef idx="0">
              <a:scrgbClr r="0" g="0" b="0"/>
            </a:fillRef>
            <a:effectRef idx="0">
              <a:scrgbClr r="0" g="0" b="0"/>
            </a:effectRef>
            <a:fontRef idx="minor">
              <a:schemeClr val="lt1"/>
            </a:fontRef>
          </p:style>
          <p:txBody>
            <a:bodyPr lIns="17780" tIns="17780" rIns="17780" bIns="17780" spcCol="1270" anchor="ctr"/>
            <a:lstStyle/>
            <a:p>
              <a:pPr algn="ctr" defTabSz="1244600">
                <a:lnSpc>
                  <a:spcPct val="90000"/>
                </a:lnSpc>
                <a:spcAft>
                  <a:spcPct val="35000"/>
                </a:spcAft>
                <a:defRPr/>
              </a:pPr>
              <a:r>
                <a:rPr lang="ar-DZ" sz="2800" b="1" dirty="0" smtClean="0">
                  <a:solidFill>
                    <a:schemeClr val="tx1"/>
                  </a:solidFill>
                </a:rPr>
                <a:t>التدفقات النقدية الصافية</a:t>
              </a:r>
              <a:endParaRPr lang="fr-FR" sz="2800" b="1" dirty="0">
                <a:solidFill>
                  <a:schemeClr val="tx1"/>
                </a:solidFill>
              </a:endParaRPr>
            </a:p>
          </p:txBody>
        </p:sp>
      </p:grpSp>
      <p:grpSp>
        <p:nvGrpSpPr>
          <p:cNvPr id="20" name="Groupe 8"/>
          <p:cNvGrpSpPr>
            <a:grpSpLocks/>
          </p:cNvGrpSpPr>
          <p:nvPr/>
        </p:nvGrpSpPr>
        <p:grpSpPr bwMode="auto">
          <a:xfrm>
            <a:off x="7212013" y="1427186"/>
            <a:ext cx="1789112" cy="852487"/>
            <a:chOff x="7184271" y="3088539"/>
            <a:chExt cx="1788527" cy="852116"/>
          </a:xfrm>
        </p:grpSpPr>
        <p:sp>
          <p:nvSpPr>
            <p:cNvPr id="21" name="Rectangle à coins arrondis 20"/>
            <p:cNvSpPr/>
            <p:nvPr/>
          </p:nvSpPr>
          <p:spPr>
            <a:xfrm>
              <a:off x="7184271" y="3088539"/>
              <a:ext cx="1788527" cy="852116"/>
            </a:xfrm>
            <a:prstGeom prst="roundRect">
              <a:avLst>
                <a:gd name="adj" fmla="val 10000"/>
              </a:avLst>
            </a:prstGeom>
            <a:solidFill>
              <a:srgbClr val="00FF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2" name="Rectangle 21"/>
            <p:cNvSpPr/>
            <p:nvPr/>
          </p:nvSpPr>
          <p:spPr>
            <a:xfrm>
              <a:off x="7209663" y="3113928"/>
              <a:ext cx="1737744" cy="801338"/>
            </a:xfrm>
            <a:prstGeom prst="rect">
              <a:avLst/>
            </a:prstGeom>
          </p:spPr>
          <p:style>
            <a:lnRef idx="0">
              <a:scrgbClr r="0" g="0" b="0"/>
            </a:lnRef>
            <a:fillRef idx="0">
              <a:scrgbClr r="0" g="0" b="0"/>
            </a:fillRef>
            <a:effectRef idx="0">
              <a:scrgbClr r="0" g="0" b="0"/>
            </a:effectRef>
            <a:fontRef idx="minor">
              <a:schemeClr val="lt1"/>
            </a:fontRef>
          </p:style>
          <p:txBody>
            <a:bodyPr lIns="15240" tIns="15240" rIns="15240" bIns="15240" spcCol="1270" anchor="ctr"/>
            <a:lstStyle/>
            <a:p>
              <a:pPr algn="ctr" defTabSz="1066800">
                <a:lnSpc>
                  <a:spcPct val="90000"/>
                </a:lnSpc>
                <a:spcAft>
                  <a:spcPct val="35000"/>
                </a:spcAft>
                <a:defRPr/>
              </a:pPr>
              <a:r>
                <a:rPr lang="ar-DZ" sz="2400" b="1" smtClean="0">
                  <a:solidFill>
                    <a:schemeClr val="tx1"/>
                  </a:solidFill>
                </a:rPr>
                <a:t>إيرادات المبيعات</a:t>
              </a:r>
              <a:endParaRPr lang="fr-FR" sz="2400" b="1" dirty="0">
                <a:solidFill>
                  <a:schemeClr val="tx1"/>
                </a:solidFill>
              </a:endParaRPr>
            </a:p>
          </p:txBody>
        </p:sp>
      </p:grpSp>
      <p:grpSp>
        <p:nvGrpSpPr>
          <p:cNvPr id="23" name="Groupe 9"/>
          <p:cNvGrpSpPr>
            <a:grpSpLocks/>
          </p:cNvGrpSpPr>
          <p:nvPr/>
        </p:nvGrpSpPr>
        <p:grpSpPr bwMode="auto">
          <a:xfrm>
            <a:off x="4699000" y="1385911"/>
            <a:ext cx="2016125" cy="893762"/>
            <a:chOff x="7184271" y="4074795"/>
            <a:chExt cx="1788527" cy="894263"/>
          </a:xfrm>
        </p:grpSpPr>
        <p:sp>
          <p:nvSpPr>
            <p:cNvPr id="24" name="Rectangle à coins arrondis 23"/>
            <p:cNvSpPr/>
            <p:nvPr/>
          </p:nvSpPr>
          <p:spPr>
            <a:xfrm>
              <a:off x="7184271" y="4074795"/>
              <a:ext cx="1788527" cy="894263"/>
            </a:xfrm>
            <a:prstGeom prst="roundRect">
              <a:avLst>
                <a:gd name="adj" fmla="val 10000"/>
              </a:avLst>
            </a:prstGeom>
            <a:solidFill>
              <a:srgbClr val="00FF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5" name="Rectangle 24"/>
            <p:cNvSpPr/>
            <p:nvPr/>
          </p:nvSpPr>
          <p:spPr>
            <a:xfrm>
              <a:off x="7211029" y="4100209"/>
              <a:ext cx="1735012" cy="843435"/>
            </a:xfrm>
            <a:prstGeom prst="rect">
              <a:avLst/>
            </a:prstGeom>
          </p:spPr>
          <p:style>
            <a:lnRef idx="0">
              <a:scrgbClr r="0" g="0" b="0"/>
            </a:lnRef>
            <a:fillRef idx="0">
              <a:scrgbClr r="0" g="0" b="0"/>
            </a:fillRef>
            <a:effectRef idx="0">
              <a:scrgbClr r="0" g="0" b="0"/>
            </a:effectRef>
            <a:fontRef idx="minor">
              <a:schemeClr val="lt1"/>
            </a:fontRef>
          </p:style>
          <p:txBody>
            <a:bodyPr lIns="15240" tIns="15240" rIns="15240" bIns="15240" spcCol="1270" anchor="ctr"/>
            <a:lstStyle/>
            <a:p>
              <a:pPr algn="ctr" defTabSz="1066800">
                <a:lnSpc>
                  <a:spcPct val="90000"/>
                </a:lnSpc>
                <a:spcAft>
                  <a:spcPct val="35000"/>
                </a:spcAft>
                <a:defRPr/>
              </a:pPr>
              <a:r>
                <a:rPr lang="ar-DZ" sz="2400" b="1" smtClean="0">
                  <a:solidFill>
                    <a:schemeClr val="tx1"/>
                  </a:solidFill>
                </a:rPr>
                <a:t>أعباء الإستغلال</a:t>
              </a:r>
              <a:endParaRPr lang="ar-DZ" sz="2400" b="1" dirty="0">
                <a:solidFill>
                  <a:schemeClr val="tx1"/>
                </a:solidFill>
              </a:endParaRPr>
            </a:p>
            <a:p>
              <a:pPr algn="ctr" defTabSz="1066800">
                <a:lnSpc>
                  <a:spcPct val="90000"/>
                </a:lnSpc>
                <a:spcAft>
                  <a:spcPct val="35000"/>
                </a:spcAft>
                <a:defRPr/>
              </a:pPr>
              <a:r>
                <a:rPr lang="ar-DZ" sz="2400" b="1" smtClean="0">
                  <a:solidFill>
                    <a:schemeClr val="tx1"/>
                  </a:solidFill>
                </a:rPr>
                <a:t>الضريبة على الربح</a:t>
              </a:r>
              <a:endParaRPr lang="fr-FR" sz="2400" b="1" dirty="0">
                <a:solidFill>
                  <a:schemeClr val="tx1"/>
                </a:solidFill>
              </a:endParaRPr>
            </a:p>
          </p:txBody>
        </p:sp>
      </p:grpSp>
      <p:grpSp>
        <p:nvGrpSpPr>
          <p:cNvPr id="26" name="Groupe 10"/>
          <p:cNvGrpSpPr>
            <a:grpSpLocks/>
          </p:cNvGrpSpPr>
          <p:nvPr/>
        </p:nvGrpSpPr>
        <p:grpSpPr bwMode="auto">
          <a:xfrm>
            <a:off x="6069013" y="136548"/>
            <a:ext cx="1789112" cy="893763"/>
            <a:chOff x="7184271" y="5103198"/>
            <a:chExt cx="1788527" cy="894263"/>
          </a:xfrm>
        </p:grpSpPr>
        <p:sp>
          <p:nvSpPr>
            <p:cNvPr id="27" name="Rectangle à coins arrondis 26"/>
            <p:cNvSpPr/>
            <p:nvPr/>
          </p:nvSpPr>
          <p:spPr>
            <a:xfrm>
              <a:off x="7184271" y="5103198"/>
              <a:ext cx="1788527" cy="894263"/>
            </a:xfrm>
            <a:prstGeom prst="roundRect">
              <a:avLst>
                <a:gd name="adj" fmla="val 10000"/>
              </a:avLst>
            </a:prstGeom>
            <a:solidFill>
              <a:srgbClr val="00FF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8" name="Rectangle 27"/>
            <p:cNvSpPr/>
            <p:nvPr/>
          </p:nvSpPr>
          <p:spPr>
            <a:xfrm>
              <a:off x="7211249" y="5128612"/>
              <a:ext cx="1734571" cy="843435"/>
            </a:xfrm>
            <a:prstGeom prst="rect">
              <a:avLst/>
            </a:prstGeom>
          </p:spPr>
          <p:style>
            <a:lnRef idx="0">
              <a:scrgbClr r="0" g="0" b="0"/>
            </a:lnRef>
            <a:fillRef idx="0">
              <a:scrgbClr r="0" g="0" b="0"/>
            </a:fillRef>
            <a:effectRef idx="0">
              <a:scrgbClr r="0" g="0" b="0"/>
            </a:effectRef>
            <a:fontRef idx="minor">
              <a:schemeClr val="lt1"/>
            </a:fontRef>
          </p:style>
          <p:txBody>
            <a:bodyPr lIns="15240" tIns="15240" rIns="15240" bIns="15240" spcCol="1270" anchor="ctr"/>
            <a:lstStyle/>
            <a:p>
              <a:pPr algn="ctr" defTabSz="1066800">
                <a:lnSpc>
                  <a:spcPct val="90000"/>
                </a:lnSpc>
                <a:spcAft>
                  <a:spcPct val="35000"/>
                </a:spcAft>
                <a:defRPr/>
              </a:pPr>
              <a:r>
                <a:rPr lang="ar-DZ" sz="2800" b="1" smtClean="0">
                  <a:solidFill>
                    <a:schemeClr val="tx1"/>
                  </a:solidFill>
                </a:rPr>
                <a:t>قرارات الاستثمار</a:t>
              </a:r>
              <a:endParaRPr lang="fr-FR" sz="2800" b="1" dirty="0">
                <a:solidFill>
                  <a:schemeClr val="tx1"/>
                </a:solidFill>
              </a:endParaRPr>
            </a:p>
          </p:txBody>
        </p:sp>
      </p:grpSp>
      <p:cxnSp>
        <p:nvCxnSpPr>
          <p:cNvPr id="29" name="Connecteur droit avec flèche 28"/>
          <p:cNvCxnSpPr/>
          <p:nvPr/>
        </p:nvCxnSpPr>
        <p:spPr>
          <a:xfrm rot="16200000" flipH="1">
            <a:off x="5934870" y="2043929"/>
            <a:ext cx="2087562" cy="28575"/>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0" name="Connecteur en angle 29"/>
          <p:cNvCxnSpPr/>
          <p:nvPr/>
        </p:nvCxnSpPr>
        <p:spPr>
          <a:xfrm rot="5400000">
            <a:off x="7283451" y="2257448"/>
            <a:ext cx="900112" cy="750887"/>
          </a:xfrm>
          <a:prstGeom prst="bentConnector3">
            <a:avLst>
              <a:gd name="adj1" fmla="val 50000"/>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1" name="Connecteur en angle 30"/>
          <p:cNvCxnSpPr/>
          <p:nvPr/>
        </p:nvCxnSpPr>
        <p:spPr>
          <a:xfrm rot="16200000" flipH="1">
            <a:off x="5689600" y="2262211"/>
            <a:ext cx="900113" cy="865187"/>
          </a:xfrm>
          <a:prstGeom prst="bentConnector3">
            <a:avLst>
              <a:gd name="adj1" fmla="val 50000"/>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rot="5400000">
            <a:off x="1166019" y="2009005"/>
            <a:ext cx="2016125" cy="7937"/>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3" name="Connecteur en angle 32"/>
          <p:cNvCxnSpPr/>
          <p:nvPr/>
        </p:nvCxnSpPr>
        <p:spPr>
          <a:xfrm rot="5400000">
            <a:off x="2551112" y="2300311"/>
            <a:ext cx="792163" cy="750888"/>
          </a:xfrm>
          <a:prstGeom prst="bentConnector3">
            <a:avLst>
              <a:gd name="adj1" fmla="val 50000"/>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4" name="Connecteur en angle 33"/>
          <p:cNvCxnSpPr/>
          <p:nvPr/>
        </p:nvCxnSpPr>
        <p:spPr>
          <a:xfrm rot="16200000" flipH="1">
            <a:off x="1032669" y="2283642"/>
            <a:ext cx="828675" cy="820737"/>
          </a:xfrm>
          <a:prstGeom prst="bentConnector3">
            <a:avLst>
              <a:gd name="adj1" fmla="val 50000"/>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5" name="Connecteur en angle 34"/>
          <p:cNvCxnSpPr/>
          <p:nvPr/>
        </p:nvCxnSpPr>
        <p:spPr>
          <a:xfrm rot="5400000">
            <a:off x="5545932" y="3175816"/>
            <a:ext cx="647700" cy="2195513"/>
          </a:xfrm>
          <a:prstGeom prst="bentConnector3">
            <a:avLst>
              <a:gd name="adj1" fmla="val 50000"/>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6" name="Connecteur en angle 35"/>
          <p:cNvCxnSpPr/>
          <p:nvPr/>
        </p:nvCxnSpPr>
        <p:spPr>
          <a:xfrm rot="16200000" flipH="1">
            <a:off x="3129756" y="2977380"/>
            <a:ext cx="684213" cy="2603500"/>
          </a:xfrm>
          <a:prstGeom prst="bentConnector3">
            <a:avLst>
              <a:gd name="adj1" fmla="val 50000"/>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7" name="Object 4"/>
          <p:cNvGraphicFramePr>
            <a:graphicFrameLocks noChangeAspect="1"/>
          </p:cNvGraphicFramePr>
          <p:nvPr/>
        </p:nvGraphicFramePr>
        <p:xfrm>
          <a:off x="3130550" y="5446713"/>
          <a:ext cx="3252788" cy="1306512"/>
        </p:xfrm>
        <a:graphic>
          <a:graphicData uri="http://schemas.openxmlformats.org/presentationml/2006/ole">
            <p:oleObj spid="_x0000_s34818" name="Equation" r:id="rId3" imgW="1295280" imgH="520560" progId="Equation.DSMT4">
              <p:embed/>
            </p:oleObj>
          </a:graphicData>
        </a:graphic>
      </p:graphicFrame>
      <p:graphicFrame>
        <p:nvGraphicFramePr>
          <p:cNvPr id="38" name="Object 4"/>
          <p:cNvGraphicFramePr>
            <a:graphicFrameLocks noChangeAspect="1"/>
          </p:cNvGraphicFramePr>
          <p:nvPr/>
        </p:nvGraphicFramePr>
        <p:xfrm>
          <a:off x="7124700" y="3933825"/>
          <a:ext cx="893763" cy="574675"/>
        </p:xfrm>
        <a:graphic>
          <a:graphicData uri="http://schemas.openxmlformats.org/presentationml/2006/ole">
            <p:oleObj spid="_x0000_s34819" name="Equation" r:id="rId4" imgW="355320" imgH="228600" progId="Equation.DSMT4">
              <p:embed/>
            </p:oleObj>
          </a:graphicData>
        </a:graphic>
      </p:graphicFrame>
      <p:graphicFrame>
        <p:nvGraphicFramePr>
          <p:cNvPr id="39" name="Object 4"/>
          <p:cNvGraphicFramePr>
            <a:graphicFrameLocks noChangeAspect="1"/>
          </p:cNvGraphicFramePr>
          <p:nvPr/>
        </p:nvGraphicFramePr>
        <p:xfrm>
          <a:off x="900113" y="3997325"/>
          <a:ext cx="1244600" cy="447675"/>
        </p:xfrm>
        <a:graphic>
          <a:graphicData uri="http://schemas.openxmlformats.org/presentationml/2006/ole">
            <p:oleObj spid="_x0000_s34820" name="Equation" r:id="rId5" imgW="495000" imgH="1774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down)">
                                      <p:cBhvr>
                                        <p:cTn id="7" dur="580">
                                          <p:stCondLst>
                                            <p:cond delay="0"/>
                                          </p:stCondLst>
                                        </p:cTn>
                                        <p:tgtEl>
                                          <p:spTgt spid="37"/>
                                        </p:tgtEl>
                                      </p:cBhvr>
                                    </p:animEffect>
                                    <p:anim calcmode="lin" valueType="num">
                                      <p:cBhvr>
                                        <p:cTn id="8" dur="1822" tmFilter="0,0; 0.14,0.36; 0.43,0.73; 0.71,0.91; 1.0,1.0">
                                          <p:stCondLst>
                                            <p:cond delay="0"/>
                                          </p:stCondLst>
                                        </p:cTn>
                                        <p:tgtEl>
                                          <p:spTgt spid="3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7"/>
                                        </p:tgtEl>
                                        <p:attrNameLst>
                                          <p:attrName>ppt_y</p:attrName>
                                        </p:attrNameLst>
                                      </p:cBhvr>
                                      <p:tavLst>
                                        <p:tav tm="0" fmla="#ppt_y-sin(pi*$)/81">
                                          <p:val>
                                            <p:fltVal val="0"/>
                                          </p:val>
                                        </p:tav>
                                        <p:tav tm="100000">
                                          <p:val>
                                            <p:fltVal val="1"/>
                                          </p:val>
                                        </p:tav>
                                      </p:tavLst>
                                    </p:anim>
                                    <p:animScale>
                                      <p:cBhvr>
                                        <p:cTn id="13" dur="26">
                                          <p:stCondLst>
                                            <p:cond delay="650"/>
                                          </p:stCondLst>
                                        </p:cTn>
                                        <p:tgtEl>
                                          <p:spTgt spid="37"/>
                                        </p:tgtEl>
                                      </p:cBhvr>
                                      <p:to x="100000" y="60000"/>
                                    </p:animScale>
                                    <p:animScale>
                                      <p:cBhvr>
                                        <p:cTn id="14" dur="166" decel="50000">
                                          <p:stCondLst>
                                            <p:cond delay="676"/>
                                          </p:stCondLst>
                                        </p:cTn>
                                        <p:tgtEl>
                                          <p:spTgt spid="37"/>
                                        </p:tgtEl>
                                      </p:cBhvr>
                                      <p:to x="100000" y="100000"/>
                                    </p:animScale>
                                    <p:animScale>
                                      <p:cBhvr>
                                        <p:cTn id="15" dur="26">
                                          <p:stCondLst>
                                            <p:cond delay="1312"/>
                                          </p:stCondLst>
                                        </p:cTn>
                                        <p:tgtEl>
                                          <p:spTgt spid="37"/>
                                        </p:tgtEl>
                                      </p:cBhvr>
                                      <p:to x="100000" y="80000"/>
                                    </p:animScale>
                                    <p:animScale>
                                      <p:cBhvr>
                                        <p:cTn id="16" dur="166" decel="50000">
                                          <p:stCondLst>
                                            <p:cond delay="1338"/>
                                          </p:stCondLst>
                                        </p:cTn>
                                        <p:tgtEl>
                                          <p:spTgt spid="37"/>
                                        </p:tgtEl>
                                      </p:cBhvr>
                                      <p:to x="100000" y="100000"/>
                                    </p:animScale>
                                    <p:animScale>
                                      <p:cBhvr>
                                        <p:cTn id="17" dur="26">
                                          <p:stCondLst>
                                            <p:cond delay="1642"/>
                                          </p:stCondLst>
                                        </p:cTn>
                                        <p:tgtEl>
                                          <p:spTgt spid="37"/>
                                        </p:tgtEl>
                                      </p:cBhvr>
                                      <p:to x="100000" y="90000"/>
                                    </p:animScale>
                                    <p:animScale>
                                      <p:cBhvr>
                                        <p:cTn id="18" dur="166" decel="50000">
                                          <p:stCondLst>
                                            <p:cond delay="1668"/>
                                          </p:stCondLst>
                                        </p:cTn>
                                        <p:tgtEl>
                                          <p:spTgt spid="37"/>
                                        </p:tgtEl>
                                      </p:cBhvr>
                                      <p:to x="100000" y="100000"/>
                                    </p:animScale>
                                    <p:animScale>
                                      <p:cBhvr>
                                        <p:cTn id="19" dur="26">
                                          <p:stCondLst>
                                            <p:cond delay="1808"/>
                                          </p:stCondLst>
                                        </p:cTn>
                                        <p:tgtEl>
                                          <p:spTgt spid="37"/>
                                        </p:tgtEl>
                                      </p:cBhvr>
                                      <p:to x="100000" y="95000"/>
                                    </p:animScale>
                                    <p:animScale>
                                      <p:cBhvr>
                                        <p:cTn id="20" dur="166" decel="50000">
                                          <p:stCondLst>
                                            <p:cond delay="1834"/>
                                          </p:stCondLst>
                                        </p:cTn>
                                        <p:tgtEl>
                                          <p:spTgt spid="37"/>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8"/>
                                        </p:tgtEl>
                                        <p:attrNameLst>
                                          <p:attrName>style.visibility</p:attrName>
                                        </p:attrNameLst>
                                      </p:cBhvr>
                                      <p:to>
                                        <p:strVal val="visible"/>
                                      </p:to>
                                    </p:set>
                                    <p:animEffect transition="in" filter="wipe(down)">
                                      <p:cBhvr>
                                        <p:cTn id="25" dur="580">
                                          <p:stCondLst>
                                            <p:cond delay="0"/>
                                          </p:stCondLst>
                                        </p:cTn>
                                        <p:tgtEl>
                                          <p:spTgt spid="38"/>
                                        </p:tgtEl>
                                      </p:cBhvr>
                                    </p:animEffect>
                                    <p:anim calcmode="lin" valueType="num">
                                      <p:cBhvr>
                                        <p:cTn id="26" dur="1822" tmFilter="0,0; 0.14,0.36; 0.43,0.73; 0.71,0.91; 1.0,1.0">
                                          <p:stCondLst>
                                            <p:cond delay="0"/>
                                          </p:stCondLst>
                                        </p:cTn>
                                        <p:tgtEl>
                                          <p:spTgt spid="38"/>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8"/>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8"/>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8"/>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8"/>
                                        </p:tgtEl>
                                        <p:attrNameLst>
                                          <p:attrName>ppt_y</p:attrName>
                                        </p:attrNameLst>
                                      </p:cBhvr>
                                      <p:tavLst>
                                        <p:tav tm="0" fmla="#ppt_y-sin(pi*$)/81">
                                          <p:val>
                                            <p:fltVal val="0"/>
                                          </p:val>
                                        </p:tav>
                                        <p:tav tm="100000">
                                          <p:val>
                                            <p:fltVal val="1"/>
                                          </p:val>
                                        </p:tav>
                                      </p:tavLst>
                                    </p:anim>
                                    <p:animScale>
                                      <p:cBhvr>
                                        <p:cTn id="31" dur="26">
                                          <p:stCondLst>
                                            <p:cond delay="650"/>
                                          </p:stCondLst>
                                        </p:cTn>
                                        <p:tgtEl>
                                          <p:spTgt spid="38"/>
                                        </p:tgtEl>
                                      </p:cBhvr>
                                      <p:to x="100000" y="60000"/>
                                    </p:animScale>
                                    <p:animScale>
                                      <p:cBhvr>
                                        <p:cTn id="32" dur="166" decel="50000">
                                          <p:stCondLst>
                                            <p:cond delay="676"/>
                                          </p:stCondLst>
                                        </p:cTn>
                                        <p:tgtEl>
                                          <p:spTgt spid="38"/>
                                        </p:tgtEl>
                                      </p:cBhvr>
                                      <p:to x="100000" y="100000"/>
                                    </p:animScale>
                                    <p:animScale>
                                      <p:cBhvr>
                                        <p:cTn id="33" dur="26">
                                          <p:stCondLst>
                                            <p:cond delay="1312"/>
                                          </p:stCondLst>
                                        </p:cTn>
                                        <p:tgtEl>
                                          <p:spTgt spid="38"/>
                                        </p:tgtEl>
                                      </p:cBhvr>
                                      <p:to x="100000" y="80000"/>
                                    </p:animScale>
                                    <p:animScale>
                                      <p:cBhvr>
                                        <p:cTn id="34" dur="166" decel="50000">
                                          <p:stCondLst>
                                            <p:cond delay="1338"/>
                                          </p:stCondLst>
                                        </p:cTn>
                                        <p:tgtEl>
                                          <p:spTgt spid="38"/>
                                        </p:tgtEl>
                                      </p:cBhvr>
                                      <p:to x="100000" y="100000"/>
                                    </p:animScale>
                                    <p:animScale>
                                      <p:cBhvr>
                                        <p:cTn id="35" dur="26">
                                          <p:stCondLst>
                                            <p:cond delay="1642"/>
                                          </p:stCondLst>
                                        </p:cTn>
                                        <p:tgtEl>
                                          <p:spTgt spid="38"/>
                                        </p:tgtEl>
                                      </p:cBhvr>
                                      <p:to x="100000" y="90000"/>
                                    </p:animScale>
                                    <p:animScale>
                                      <p:cBhvr>
                                        <p:cTn id="36" dur="166" decel="50000">
                                          <p:stCondLst>
                                            <p:cond delay="1668"/>
                                          </p:stCondLst>
                                        </p:cTn>
                                        <p:tgtEl>
                                          <p:spTgt spid="38"/>
                                        </p:tgtEl>
                                      </p:cBhvr>
                                      <p:to x="100000" y="100000"/>
                                    </p:animScale>
                                    <p:animScale>
                                      <p:cBhvr>
                                        <p:cTn id="37" dur="26">
                                          <p:stCondLst>
                                            <p:cond delay="1808"/>
                                          </p:stCondLst>
                                        </p:cTn>
                                        <p:tgtEl>
                                          <p:spTgt spid="38"/>
                                        </p:tgtEl>
                                      </p:cBhvr>
                                      <p:to x="100000" y="95000"/>
                                    </p:animScale>
                                    <p:animScale>
                                      <p:cBhvr>
                                        <p:cTn id="38" dur="166" decel="50000">
                                          <p:stCondLst>
                                            <p:cond delay="1834"/>
                                          </p:stCondLst>
                                        </p:cTn>
                                        <p:tgtEl>
                                          <p:spTgt spid="38"/>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39"/>
                                        </p:tgtEl>
                                        <p:attrNameLst>
                                          <p:attrName>style.visibility</p:attrName>
                                        </p:attrNameLst>
                                      </p:cBhvr>
                                      <p:to>
                                        <p:strVal val="visible"/>
                                      </p:to>
                                    </p:set>
                                    <p:animEffect transition="in" filter="wipe(down)">
                                      <p:cBhvr>
                                        <p:cTn id="43" dur="580">
                                          <p:stCondLst>
                                            <p:cond delay="0"/>
                                          </p:stCondLst>
                                        </p:cTn>
                                        <p:tgtEl>
                                          <p:spTgt spid="39"/>
                                        </p:tgtEl>
                                      </p:cBhvr>
                                    </p:animEffect>
                                    <p:anim calcmode="lin" valueType="num">
                                      <p:cBhvr>
                                        <p:cTn id="44" dur="1822" tmFilter="0,0; 0.14,0.36; 0.43,0.73; 0.71,0.91; 1.0,1.0">
                                          <p:stCondLst>
                                            <p:cond delay="0"/>
                                          </p:stCondLst>
                                        </p:cTn>
                                        <p:tgtEl>
                                          <p:spTgt spid="39"/>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9"/>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9"/>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9"/>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9"/>
                                        </p:tgtEl>
                                        <p:attrNameLst>
                                          <p:attrName>ppt_y</p:attrName>
                                        </p:attrNameLst>
                                      </p:cBhvr>
                                      <p:tavLst>
                                        <p:tav tm="0" fmla="#ppt_y-sin(pi*$)/81">
                                          <p:val>
                                            <p:fltVal val="0"/>
                                          </p:val>
                                        </p:tav>
                                        <p:tav tm="100000">
                                          <p:val>
                                            <p:fltVal val="1"/>
                                          </p:val>
                                        </p:tav>
                                      </p:tavLst>
                                    </p:anim>
                                    <p:animScale>
                                      <p:cBhvr>
                                        <p:cTn id="49" dur="26">
                                          <p:stCondLst>
                                            <p:cond delay="650"/>
                                          </p:stCondLst>
                                        </p:cTn>
                                        <p:tgtEl>
                                          <p:spTgt spid="39"/>
                                        </p:tgtEl>
                                      </p:cBhvr>
                                      <p:to x="100000" y="60000"/>
                                    </p:animScale>
                                    <p:animScale>
                                      <p:cBhvr>
                                        <p:cTn id="50" dur="166" decel="50000">
                                          <p:stCondLst>
                                            <p:cond delay="676"/>
                                          </p:stCondLst>
                                        </p:cTn>
                                        <p:tgtEl>
                                          <p:spTgt spid="39"/>
                                        </p:tgtEl>
                                      </p:cBhvr>
                                      <p:to x="100000" y="100000"/>
                                    </p:animScale>
                                    <p:animScale>
                                      <p:cBhvr>
                                        <p:cTn id="51" dur="26">
                                          <p:stCondLst>
                                            <p:cond delay="1312"/>
                                          </p:stCondLst>
                                        </p:cTn>
                                        <p:tgtEl>
                                          <p:spTgt spid="39"/>
                                        </p:tgtEl>
                                      </p:cBhvr>
                                      <p:to x="100000" y="80000"/>
                                    </p:animScale>
                                    <p:animScale>
                                      <p:cBhvr>
                                        <p:cTn id="52" dur="166" decel="50000">
                                          <p:stCondLst>
                                            <p:cond delay="1338"/>
                                          </p:stCondLst>
                                        </p:cTn>
                                        <p:tgtEl>
                                          <p:spTgt spid="39"/>
                                        </p:tgtEl>
                                      </p:cBhvr>
                                      <p:to x="100000" y="100000"/>
                                    </p:animScale>
                                    <p:animScale>
                                      <p:cBhvr>
                                        <p:cTn id="53" dur="26">
                                          <p:stCondLst>
                                            <p:cond delay="1642"/>
                                          </p:stCondLst>
                                        </p:cTn>
                                        <p:tgtEl>
                                          <p:spTgt spid="39"/>
                                        </p:tgtEl>
                                      </p:cBhvr>
                                      <p:to x="100000" y="90000"/>
                                    </p:animScale>
                                    <p:animScale>
                                      <p:cBhvr>
                                        <p:cTn id="54" dur="166" decel="50000">
                                          <p:stCondLst>
                                            <p:cond delay="1668"/>
                                          </p:stCondLst>
                                        </p:cTn>
                                        <p:tgtEl>
                                          <p:spTgt spid="39"/>
                                        </p:tgtEl>
                                      </p:cBhvr>
                                      <p:to x="100000" y="100000"/>
                                    </p:animScale>
                                    <p:animScale>
                                      <p:cBhvr>
                                        <p:cTn id="55" dur="26">
                                          <p:stCondLst>
                                            <p:cond delay="1808"/>
                                          </p:stCondLst>
                                        </p:cTn>
                                        <p:tgtEl>
                                          <p:spTgt spid="39"/>
                                        </p:tgtEl>
                                      </p:cBhvr>
                                      <p:to x="100000" y="95000"/>
                                    </p:animScale>
                                    <p:animScale>
                                      <p:cBhvr>
                                        <p:cTn id="56" dur="166" decel="50000">
                                          <p:stCondLst>
                                            <p:cond delay="1834"/>
                                          </p:stCondLst>
                                        </p:cTn>
                                        <p:tgtEl>
                                          <p:spTgt spid="3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Autofit/>
          </a:bodyPr>
          <a:lstStyle/>
          <a:p>
            <a:pPr algn="r" rtl="1">
              <a:lnSpc>
                <a:spcPct val="110000"/>
              </a:lnSpc>
              <a:buNone/>
            </a:pPr>
            <a:r>
              <a:rPr lang="ar-SA" b="1" dirty="0"/>
              <a:t>تطورت </a:t>
            </a:r>
            <a:r>
              <a:rPr lang="ar-SA" b="1" dirty="0" smtClean="0"/>
              <a:t>الوظيفة المالية </a:t>
            </a:r>
            <a:r>
              <a:rPr lang="ar-SA" b="1" dirty="0"/>
              <a:t>واتسعت أهدافها بأتساع النشاط الاقتصادي والتكنولوجي </a:t>
            </a:r>
            <a:r>
              <a:rPr lang="ar-SA" b="1" dirty="0" smtClean="0"/>
              <a:t>والتقت</a:t>
            </a:r>
            <a:r>
              <a:rPr lang="ar-DZ" b="1" dirty="0" smtClean="0"/>
              <a:t> </a:t>
            </a:r>
            <a:r>
              <a:rPr lang="ar-SA" b="1" dirty="0" smtClean="0"/>
              <a:t>مع </a:t>
            </a:r>
            <a:r>
              <a:rPr lang="ar-SA" b="1" dirty="0"/>
              <a:t>باقي الوظائف الإدارية الأخرى بحيث أصبحت إحدى الوظائف الأساسية </a:t>
            </a:r>
            <a:r>
              <a:rPr lang="ar-SA" b="1" dirty="0" smtClean="0"/>
              <a:t>للم</a:t>
            </a:r>
            <a:r>
              <a:rPr lang="ar-DZ" b="1" dirty="0" err="1" smtClean="0"/>
              <a:t>ؤسس</a:t>
            </a:r>
            <a:r>
              <a:rPr lang="ar-SA" b="1" dirty="0" smtClean="0"/>
              <a:t>ة </a:t>
            </a:r>
            <a:r>
              <a:rPr lang="ar-SA" b="1" dirty="0"/>
              <a:t>حالها </a:t>
            </a:r>
            <a:r>
              <a:rPr lang="ar-SA" b="1" dirty="0" smtClean="0"/>
              <a:t>حال</a:t>
            </a:r>
            <a:r>
              <a:rPr lang="ar-DZ" b="1" dirty="0" smtClean="0"/>
              <a:t> </a:t>
            </a:r>
            <a:r>
              <a:rPr lang="ar-SA" b="1" dirty="0" smtClean="0"/>
              <a:t>إدارة </a:t>
            </a:r>
            <a:r>
              <a:rPr lang="ar-SA" b="1" dirty="0"/>
              <a:t>الإنتاج وإدارة الأفراد وإدارة التسويق</a:t>
            </a:r>
            <a:r>
              <a:rPr lang="ar-SA" b="1" dirty="0" smtClean="0"/>
              <a:t>.</a:t>
            </a:r>
            <a:endParaRPr lang="ar-DZ" b="1" dirty="0" smtClean="0"/>
          </a:p>
          <a:p>
            <a:pPr algn="r" rtl="1">
              <a:lnSpc>
                <a:spcPct val="110000"/>
              </a:lnSpc>
              <a:buNone/>
            </a:pPr>
            <a:r>
              <a:rPr lang="ar-SA" b="1" dirty="0"/>
              <a:t>بوصفها وظيفة </a:t>
            </a:r>
            <a:r>
              <a:rPr lang="ar-SA" b="1" dirty="0" smtClean="0"/>
              <a:t>مكملة</a:t>
            </a:r>
            <a:r>
              <a:rPr lang="ar-DZ" b="1" dirty="0" smtClean="0"/>
              <a:t> </a:t>
            </a:r>
            <a:r>
              <a:rPr lang="ar-SA" b="1" dirty="0" smtClean="0"/>
              <a:t>لباقي </a:t>
            </a:r>
            <a:r>
              <a:rPr lang="ar-SA" b="1" dirty="0"/>
              <a:t>الوظائف الأخرى وليس هنالك حد فاصل يفصلها عن هذه </a:t>
            </a:r>
            <a:r>
              <a:rPr lang="ar-SA" b="1" dirty="0" smtClean="0"/>
              <a:t>الوظائف</a:t>
            </a:r>
            <a:r>
              <a:rPr lang="ar-DZ" b="1" dirty="0" err="1" smtClean="0"/>
              <a:t>،</a:t>
            </a:r>
            <a:r>
              <a:rPr lang="ar-DZ" b="1" dirty="0" smtClean="0"/>
              <a:t> </a:t>
            </a:r>
            <a:r>
              <a:rPr lang="ar-SA" b="1" dirty="0" smtClean="0"/>
              <a:t>تسعى</a:t>
            </a:r>
            <a:r>
              <a:rPr lang="ar-DZ" b="1" dirty="0" smtClean="0"/>
              <a:t> </a:t>
            </a:r>
            <a:r>
              <a:rPr lang="ar-SA" b="1" dirty="0" smtClean="0"/>
              <a:t>الوظيفة المالية </a:t>
            </a:r>
            <a:r>
              <a:rPr lang="ar-DZ" b="1" dirty="0" smtClean="0"/>
              <a:t>ل</a:t>
            </a:r>
            <a:r>
              <a:rPr lang="ar-SA" b="1" dirty="0" smtClean="0"/>
              <a:t>توفير </a:t>
            </a:r>
            <a:r>
              <a:rPr lang="ar-SA" b="1" dirty="0"/>
              <a:t>القدرة على تمويل كافة المهام التي تتم داخل </a:t>
            </a:r>
            <a:r>
              <a:rPr lang="ar-SA" b="1" dirty="0" smtClean="0"/>
              <a:t>الم</a:t>
            </a:r>
            <a:r>
              <a:rPr lang="ar-DZ" b="1" dirty="0" err="1" smtClean="0"/>
              <a:t>ؤسس</a:t>
            </a:r>
            <a:r>
              <a:rPr lang="ar-SA" b="1" dirty="0" smtClean="0"/>
              <a:t>ة</a:t>
            </a:r>
            <a:r>
              <a:rPr lang="ar-DZ" b="1" dirty="0" err="1" smtClean="0"/>
              <a:t>،</a:t>
            </a:r>
            <a:r>
              <a:rPr lang="ar-SA" b="1" dirty="0" smtClean="0"/>
              <a:t> </a:t>
            </a:r>
            <a:r>
              <a:rPr lang="ar-DZ" b="1" dirty="0" smtClean="0"/>
              <a:t>و</a:t>
            </a:r>
            <a:r>
              <a:rPr lang="ar-SA" b="1" dirty="0" smtClean="0"/>
              <a:t>من خلال</a:t>
            </a:r>
            <a:r>
              <a:rPr lang="ar-DZ" b="1" dirty="0" smtClean="0"/>
              <a:t>ها يتم</a:t>
            </a:r>
            <a:r>
              <a:rPr lang="ar-SA" b="1" dirty="0" smtClean="0"/>
              <a:t> </a:t>
            </a:r>
            <a:r>
              <a:rPr lang="ar-SA" b="1" dirty="0"/>
              <a:t>دعم الإنتاج، وتسويق </a:t>
            </a:r>
            <a:r>
              <a:rPr lang="ar-SA" b="1" dirty="0" smtClean="0"/>
              <a:t>السلع </a:t>
            </a:r>
            <a:r>
              <a:rPr lang="ar-SA" b="1" dirty="0"/>
              <a:t>أو الخدمات التي </a:t>
            </a:r>
            <a:r>
              <a:rPr lang="ar-SA" b="1" dirty="0" smtClean="0"/>
              <a:t>تقدمها ال</a:t>
            </a:r>
            <a:r>
              <a:rPr lang="ar-DZ" b="1" dirty="0" smtClean="0"/>
              <a:t>مؤسس</a:t>
            </a:r>
            <a:r>
              <a:rPr lang="ar-SA" b="1" dirty="0" smtClean="0"/>
              <a:t>ة</a:t>
            </a:r>
            <a:r>
              <a:rPr lang="ar-DZ" b="1" dirty="0" err="1" smtClean="0"/>
              <a:t>.</a:t>
            </a:r>
            <a:endParaRPr lang="fr-FR" b="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lnSpc>
                <a:spcPct val="110000"/>
              </a:lnSpc>
              <a:buNone/>
            </a:pPr>
            <a:r>
              <a:rPr lang="ar-DZ" b="1" dirty="0" smtClean="0"/>
              <a:t>وتعتبر الوظيفة المالية واحدة من أهم الوظائف في نشاط المؤسسة، فلا يمكن لأية مؤسسة أن تقوم بنشاطها من إنتاج أو تسويق أو غيرها من الوظائف دون توافر الأموال اللازمة لتمويل أوجه الانفاق المتنوعة.</a:t>
            </a:r>
            <a:endParaRPr lang="ar-DZ" b="1" dirty="0"/>
          </a:p>
          <a:p>
            <a:pPr algn="r" rtl="1">
              <a:lnSpc>
                <a:spcPct val="110000"/>
              </a:lnSpc>
              <a:buNone/>
            </a:pPr>
            <a:r>
              <a:rPr lang="ar-DZ" b="1" dirty="0" smtClean="0"/>
              <a:t>والدور المساند للوظيفة المالية لباقي الوظائف لا يقتصر على </a:t>
            </a:r>
            <a:r>
              <a:rPr lang="ar-DZ" b="1" dirty="0" err="1" smtClean="0"/>
              <a:t>كو</a:t>
            </a:r>
            <a:r>
              <a:rPr lang="ar-SA" b="1" dirty="0" err="1" smtClean="0"/>
              <a:t>نها</a:t>
            </a:r>
            <a:r>
              <a:rPr lang="ar-SA" b="1" dirty="0" smtClean="0"/>
              <a:t> استطاعت أن تمد مؤسسات الإنتاج بالمال والموارد الأخرى اللازمة</a:t>
            </a:r>
            <a:r>
              <a:rPr lang="ar-DZ" b="1" dirty="0" smtClean="0"/>
              <a:t> </a:t>
            </a:r>
            <a:r>
              <a:rPr lang="ar-SA" b="1" dirty="0" smtClean="0"/>
              <a:t>لإنشائها أو توسعها أو </a:t>
            </a:r>
            <a:r>
              <a:rPr lang="ar-SA" b="1" dirty="0" err="1" smtClean="0"/>
              <a:t>تفريعها،</a:t>
            </a:r>
            <a:r>
              <a:rPr lang="ar-SA" b="1" dirty="0" smtClean="0"/>
              <a:t> </a:t>
            </a:r>
            <a:r>
              <a:rPr lang="ar-DZ" b="1" dirty="0" smtClean="0"/>
              <a:t>وإنما يشمل مساهمتها في </a:t>
            </a:r>
            <a:r>
              <a:rPr lang="ar-SA" b="1" dirty="0" err="1" smtClean="0"/>
              <a:t>إمد</a:t>
            </a:r>
            <a:r>
              <a:rPr lang="ar-DZ" b="1" dirty="0" smtClean="0"/>
              <a:t>اد</a:t>
            </a:r>
            <a:r>
              <a:rPr lang="ar-SA" b="1" dirty="0" smtClean="0"/>
              <a:t> </a:t>
            </a:r>
            <a:r>
              <a:rPr lang="ar-DZ" b="1" dirty="0" smtClean="0"/>
              <a:t>مختلف أنشطة تلك</a:t>
            </a:r>
            <a:r>
              <a:rPr lang="ar-SA" b="1" dirty="0" smtClean="0"/>
              <a:t> </a:t>
            </a:r>
            <a:r>
              <a:rPr lang="ar-DZ" b="1" dirty="0" smtClean="0"/>
              <a:t>المؤسسات </a:t>
            </a:r>
            <a:r>
              <a:rPr lang="ar-SA" b="1" dirty="0" smtClean="0"/>
              <a:t>بالعنصر البشري المؤهل لإدارة هذه</a:t>
            </a:r>
            <a:r>
              <a:rPr lang="ar-DZ" b="1" dirty="0" smtClean="0"/>
              <a:t> </a:t>
            </a:r>
            <a:r>
              <a:rPr lang="ar-SA" b="1" dirty="0" smtClean="0"/>
              <a:t>الموارد</a:t>
            </a:r>
            <a:r>
              <a:rPr lang="ar-DZ" b="1" dirty="0" err="1" smtClean="0"/>
              <a:t>.</a:t>
            </a:r>
            <a:endParaRPr lang="fr-FR" b="1" dirty="0" smtClean="0"/>
          </a:p>
          <a:p>
            <a:pPr algn="r" rtl="1">
              <a:lnSpc>
                <a:spcPct val="110000"/>
              </a:lnSpc>
              <a:buNone/>
            </a:pPr>
            <a:endParaRPr lang="fr-FR" b="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526988"/>
            <a:ext cx="8229600" cy="4525963"/>
          </a:xfrm>
        </p:spPr>
        <p:txBody>
          <a:bodyPr>
            <a:noAutofit/>
          </a:bodyPr>
          <a:lstStyle/>
          <a:p>
            <a:pPr algn="r" rtl="1">
              <a:lnSpc>
                <a:spcPct val="110000"/>
              </a:lnSpc>
              <a:buNone/>
            </a:pPr>
            <a:r>
              <a:rPr lang="ar-DZ" b="1" dirty="0" smtClean="0"/>
              <a:t>ويتضح عند دراسة الوظائف الثلاث: الوظيفة المالية الإنتاج والتسويق، أنه لا توجد صعوبة كبيرة عند تحديد مجال الوظيفتين الأخيرتين، ولكن الصعوبة تظهر عند محاولة تحديد وتمييز نطاق الوظيفة </a:t>
            </a:r>
            <a:r>
              <a:rPr lang="ar-DZ" b="1" dirty="0" err="1" smtClean="0"/>
              <a:t>المالية.</a:t>
            </a:r>
            <a:r>
              <a:rPr lang="ar-DZ" b="1" dirty="0" smtClean="0"/>
              <a:t> ويرجع السبب في ذلك إلى أن معظم الأهداف والسياسات والعمليات الإنتاجية والتسويقية يستحيل النظر إليها بمعزل عن الاعتبارات </a:t>
            </a:r>
            <a:r>
              <a:rPr lang="ar-DZ" b="1" dirty="0" err="1" smtClean="0"/>
              <a:t>المالية.</a:t>
            </a:r>
            <a:r>
              <a:rPr lang="ar-DZ" b="1" dirty="0" smtClean="0"/>
              <a:t> فكل أنواع العمل في مجالي الانتاج والتسويق وغيرها من وظائف تنطوي كلها </a:t>
            </a:r>
            <a:r>
              <a:rPr lang="ar-DZ" b="1" dirty="0" err="1" smtClean="0"/>
              <a:t>تقريبا </a:t>
            </a:r>
            <a:r>
              <a:rPr lang="ar-DZ" b="1" dirty="0" smtClean="0"/>
              <a:t>– بطريق مباشر أو غير </a:t>
            </a:r>
            <a:r>
              <a:rPr lang="ar-DZ" b="1" dirty="0" err="1" smtClean="0"/>
              <a:t>مباشر </a:t>
            </a:r>
            <a:r>
              <a:rPr lang="ar-DZ" b="1" dirty="0" smtClean="0"/>
              <a:t>– على عملية الحصول على الأموال أو استخدامها.</a:t>
            </a:r>
            <a:endParaRPr lang="fr-FR" b="1"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cstate="print"/>
          <a:srcRect/>
          <a:stretch>
            <a:fillRect/>
          </a:stretch>
        </p:blipFill>
        <p:spPr bwMode="auto">
          <a:xfrm>
            <a:off x="36504" y="144016"/>
            <a:ext cx="9036000" cy="6597352"/>
          </a:xfrm>
          <a:prstGeom prst="rect">
            <a:avLst/>
          </a:prstGeom>
          <a:noFill/>
          <a:ln w="9525">
            <a:noFill/>
            <a:miter lim="800000"/>
            <a:headEnd/>
            <a:tailEnd/>
          </a:ln>
        </p:spPr>
      </p:pic>
      <p:sp>
        <p:nvSpPr>
          <p:cNvPr id="4" name="Rectangle 3"/>
          <p:cNvSpPr/>
          <p:nvPr/>
        </p:nvSpPr>
        <p:spPr>
          <a:xfrm>
            <a:off x="35496" y="620688"/>
            <a:ext cx="3506088" cy="1938992"/>
          </a:xfrm>
          <a:prstGeom prst="rect">
            <a:avLst/>
          </a:prstGeom>
        </p:spPr>
        <p:txBody>
          <a:bodyPr wrap="none">
            <a:spAutoFit/>
          </a:bodyPr>
          <a:lstStyle/>
          <a:p>
            <a:pPr algn="ctr" rtl="1"/>
            <a:r>
              <a:rPr lang="ar-DZ" sz="3000" b="1" dirty="0" smtClean="0">
                <a:solidFill>
                  <a:srgbClr val="0033CC"/>
                </a:solidFill>
              </a:rPr>
              <a:t>التداخل بين الوظيفة المالية</a:t>
            </a:r>
          </a:p>
          <a:p>
            <a:pPr algn="ctr" rtl="1"/>
            <a:r>
              <a:rPr lang="ar-DZ" sz="3000" b="1" dirty="0" smtClean="0">
                <a:solidFill>
                  <a:srgbClr val="0033CC"/>
                </a:solidFill>
              </a:rPr>
              <a:t>وبين وظائف المؤسسة </a:t>
            </a:r>
          </a:p>
          <a:p>
            <a:pPr algn="ctr" rtl="1"/>
            <a:r>
              <a:rPr lang="ar-DZ" sz="3000" b="1" dirty="0" smtClean="0">
                <a:solidFill>
                  <a:srgbClr val="0033CC"/>
                </a:solidFill>
              </a:rPr>
              <a:t>الأخرى </a:t>
            </a:r>
            <a:r>
              <a:rPr lang="ar-DZ" sz="3000" b="1" dirty="0" err="1" smtClean="0">
                <a:solidFill>
                  <a:srgbClr val="0033CC"/>
                </a:solidFill>
              </a:rPr>
              <a:t>وخاصة:</a:t>
            </a:r>
            <a:endParaRPr lang="ar-DZ" sz="3000" b="1" dirty="0" smtClean="0">
              <a:solidFill>
                <a:srgbClr val="0033CC"/>
              </a:solidFill>
            </a:endParaRPr>
          </a:p>
          <a:p>
            <a:pPr algn="ctr" rtl="1"/>
            <a:r>
              <a:rPr lang="ar-DZ" sz="3000" b="1" dirty="0" smtClean="0">
                <a:solidFill>
                  <a:srgbClr val="0033CC"/>
                </a:solidFill>
              </a:rPr>
              <a:t>الإنتاج والتسويق</a:t>
            </a:r>
          </a:p>
        </p:txBody>
      </p:sp>
      <p:sp>
        <p:nvSpPr>
          <p:cNvPr id="5" name="Rectangle 4"/>
          <p:cNvSpPr/>
          <p:nvPr/>
        </p:nvSpPr>
        <p:spPr>
          <a:xfrm>
            <a:off x="5652120" y="1196752"/>
            <a:ext cx="3095719" cy="1015663"/>
          </a:xfrm>
          <a:prstGeom prst="rect">
            <a:avLst/>
          </a:prstGeom>
        </p:spPr>
        <p:txBody>
          <a:bodyPr wrap="none">
            <a:spAutoFit/>
          </a:bodyPr>
          <a:lstStyle/>
          <a:p>
            <a:pPr algn="ctr" rtl="1"/>
            <a:r>
              <a:rPr lang="ar-DZ" sz="3000" b="1" dirty="0" smtClean="0">
                <a:solidFill>
                  <a:srgbClr val="0033CC"/>
                </a:solidFill>
              </a:rPr>
              <a:t>يؤدي إلى صعوبة </a:t>
            </a:r>
            <a:r>
              <a:rPr lang="ar-DZ" sz="3000" b="1" dirty="0" smtClean="0">
                <a:solidFill>
                  <a:srgbClr val="0033CC"/>
                </a:solidFill>
              </a:rPr>
              <a:t>تحديد</a:t>
            </a:r>
          </a:p>
          <a:p>
            <a:pPr algn="ctr" rtl="1"/>
            <a:r>
              <a:rPr lang="ar-DZ" sz="3000" b="1" dirty="0" smtClean="0">
                <a:solidFill>
                  <a:srgbClr val="0033CC"/>
                </a:solidFill>
              </a:rPr>
              <a:t>مجال الوظيفة</a:t>
            </a:r>
            <a:endParaRPr lang="fr-FR" sz="3000" dirty="0">
              <a:solidFill>
                <a:srgbClr val="0033CC"/>
              </a:solidFill>
            </a:endParaRPr>
          </a:p>
        </p:txBody>
      </p:sp>
      <p:cxnSp>
        <p:nvCxnSpPr>
          <p:cNvPr id="7" name="Connecteur droit avec flèche 6"/>
          <p:cNvCxnSpPr>
            <a:stCxn id="4" idx="2"/>
          </p:cNvCxnSpPr>
          <p:nvPr/>
        </p:nvCxnSpPr>
        <p:spPr>
          <a:xfrm>
            <a:off x="1788540" y="2559680"/>
            <a:ext cx="263180" cy="187743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
                                        </p:tgtEl>
                                        <p:attrNameLst>
                                          <p:attrName>style.visibility</p:attrName>
                                        </p:attrNameLst>
                                      </p:cBhvr>
                                      <p:to>
                                        <p:strVal val="visible"/>
                                      </p:to>
                                    </p:set>
                                    <p:anim calcmode="discrete" valueType="clr">
                                      <p:cBhvr override="childStyle">
                                        <p:cTn id="7" dur="8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
                                        </p:tgtEl>
                                        <p:attrNameLst>
                                          <p:attrName>fillcolor</p:attrName>
                                        </p:attrNameLst>
                                      </p:cBhvr>
                                      <p:tavLst>
                                        <p:tav tm="0">
                                          <p:val>
                                            <p:clrVal>
                                              <a:schemeClr val="accent2"/>
                                            </p:clrVal>
                                          </p:val>
                                        </p:tav>
                                        <p:tav tm="50000">
                                          <p:val>
                                            <p:clrVal>
                                              <a:schemeClr val="hlink"/>
                                            </p:clrVal>
                                          </p:val>
                                        </p:tav>
                                      </p:tavLst>
                                    </p:anim>
                                    <p:set>
                                      <p:cBhvr>
                                        <p:cTn id="9" dur="80"/>
                                        <p:tgtEl>
                                          <p:spTgt spid="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SA" b="1" dirty="0"/>
              <a:t>الاهتمام بتنظيم الإدارة المالية وأداء ذلك بصورة جيدة، سينعكس على كفاءة الأداء لدى أوجه النشاط الأخرى </a:t>
            </a:r>
            <a:r>
              <a:rPr lang="ar-SA" b="1" dirty="0" err="1" smtClean="0"/>
              <a:t>بالم</a:t>
            </a:r>
            <a:r>
              <a:rPr lang="ar-DZ" b="1" dirty="0" err="1" smtClean="0"/>
              <a:t>ؤسس</a:t>
            </a:r>
            <a:r>
              <a:rPr lang="ar-SA" b="1" dirty="0" err="1" smtClean="0"/>
              <a:t>ة</a:t>
            </a:r>
            <a:r>
              <a:rPr lang="ar-SA" b="1" dirty="0" err="1"/>
              <a:t>.</a:t>
            </a:r>
            <a:r>
              <a:rPr lang="ar-SA" b="1" dirty="0"/>
              <a:t> ولذا فمن الهام تحديد السلطات والمسئوليات للقائمين على ممارسة الوظائف المالية بجانب تحديد الواجبات المالية لكل منهم، فضلاً عن تحديد العلاقات فيما بينهم وبين القائمين بوظائف أوجه النشاط الأخرى </a:t>
            </a:r>
            <a:r>
              <a:rPr lang="ar-SA" b="1" dirty="0" err="1" smtClean="0"/>
              <a:t>بالم</a:t>
            </a:r>
            <a:r>
              <a:rPr lang="ar-DZ" b="1" dirty="0" err="1" smtClean="0"/>
              <a:t>ؤسس</a:t>
            </a:r>
            <a:r>
              <a:rPr lang="ar-SA" b="1" dirty="0" smtClean="0"/>
              <a:t>ة</a:t>
            </a:r>
            <a:r>
              <a:rPr lang="ar-SA" b="1" dirty="0"/>
              <a:t>.</a:t>
            </a:r>
            <a:endParaRPr lang="fr-FR"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1"/>
            <a:r>
              <a:rPr lang="ar-DZ" b="1" dirty="0" smtClean="0">
                <a:solidFill>
                  <a:srgbClr val="0033CC"/>
                </a:solidFill>
              </a:rPr>
              <a:t>أولا</a:t>
            </a:r>
            <a:r>
              <a:rPr lang="ar-DZ" b="1" dirty="0" smtClean="0">
                <a:solidFill>
                  <a:srgbClr val="0033CC"/>
                </a:solidFill>
              </a:rPr>
              <a:t>:</a:t>
            </a:r>
            <a:r>
              <a:rPr lang="ar-DZ" b="1" dirty="0" smtClean="0">
                <a:solidFill>
                  <a:srgbClr val="0033CC"/>
                </a:solidFill>
              </a:rPr>
              <a:t> مفهوم ال</a:t>
            </a:r>
            <a:r>
              <a:rPr lang="ar-SA" b="1" dirty="0" err="1" smtClean="0">
                <a:solidFill>
                  <a:srgbClr val="0033CC"/>
                </a:solidFill>
              </a:rPr>
              <a:t>وظ</a:t>
            </a:r>
            <a:r>
              <a:rPr lang="ar-DZ" b="1" dirty="0" smtClean="0">
                <a:solidFill>
                  <a:srgbClr val="0033CC"/>
                </a:solidFill>
              </a:rPr>
              <a:t>ي</a:t>
            </a:r>
            <a:r>
              <a:rPr lang="ar-SA" b="1" dirty="0" smtClean="0">
                <a:solidFill>
                  <a:srgbClr val="0033CC"/>
                </a:solidFill>
              </a:rPr>
              <a:t>ف</a:t>
            </a:r>
            <a:r>
              <a:rPr lang="ar-DZ" b="1" dirty="0" smtClean="0">
                <a:solidFill>
                  <a:srgbClr val="0033CC"/>
                </a:solidFill>
              </a:rPr>
              <a:t>ة المالية</a:t>
            </a:r>
            <a:r>
              <a:rPr lang="ar-SA" b="1" dirty="0" smtClean="0">
                <a:solidFill>
                  <a:srgbClr val="0033CC"/>
                </a:solidFill>
              </a:rPr>
              <a:t> ومهام المسيّر المالي</a:t>
            </a:r>
            <a:endParaRPr lang="fr-FR" b="1" dirty="0">
              <a:solidFill>
                <a:srgbClr val="0033CC"/>
              </a:solidFill>
            </a:endParaRPr>
          </a:p>
        </p:txBody>
      </p:sp>
      <p:sp>
        <p:nvSpPr>
          <p:cNvPr id="3" name="Espace réservé du contenu 2"/>
          <p:cNvSpPr>
            <a:spLocks noGrp="1"/>
          </p:cNvSpPr>
          <p:nvPr>
            <p:ph idx="1"/>
          </p:nvPr>
        </p:nvSpPr>
        <p:spPr/>
        <p:txBody>
          <a:bodyPr/>
          <a:lstStyle/>
          <a:p>
            <a:pPr algn="r" rtl="1">
              <a:buNone/>
            </a:pPr>
            <a:r>
              <a:rPr lang="ar-DZ" b="1" dirty="0" smtClean="0"/>
              <a:t>على الرغم من الدور الهام الذي تلعبه الوظيفة المالية في إدارة شؤون المؤسسة، فإنها على امتداد فترة طويلة لم تلقى الاهتمام الذي كانت تلقاه كل من وظيفتي الانتاج والتسويق.</a:t>
            </a:r>
          </a:p>
          <a:p>
            <a:pPr algn="r" rtl="1">
              <a:buNone/>
            </a:pPr>
            <a:r>
              <a:rPr lang="ar-DZ" b="1" dirty="0" smtClean="0"/>
              <a:t>ولقد ظل تعريف الوظيفة المالية لسنوات طوال يستمد من قائمة للأعمال التي يقوم </a:t>
            </a:r>
            <a:r>
              <a:rPr lang="ar-DZ" b="1" dirty="0" err="1" smtClean="0"/>
              <a:t>بها</a:t>
            </a:r>
            <a:r>
              <a:rPr lang="ar-DZ" b="1" dirty="0" smtClean="0"/>
              <a:t> المدير المالي وأعوانه في المؤسسة، وكانت الأولوية تعطى لتلك الأنشطة التي يتكرر حدوثها أكثر من غيرها في هذه القائمة</a:t>
            </a:r>
            <a:r>
              <a:rPr lang="ar-DZ" b="1" dirty="0" smtClean="0"/>
              <a:t>.</a:t>
            </a:r>
            <a:endParaRPr lang="fr-FR"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b="1" dirty="0" smtClean="0">
                <a:solidFill>
                  <a:srgbClr val="0033CC"/>
                </a:solidFill>
              </a:rPr>
              <a:t>مفهوم ال</a:t>
            </a:r>
            <a:r>
              <a:rPr lang="ar-SA" sz="4000" b="1" dirty="0" err="1" smtClean="0">
                <a:solidFill>
                  <a:srgbClr val="0033CC"/>
                </a:solidFill>
              </a:rPr>
              <a:t>وظ</a:t>
            </a:r>
            <a:r>
              <a:rPr lang="ar-DZ" sz="4000" b="1" dirty="0" smtClean="0">
                <a:solidFill>
                  <a:srgbClr val="0033CC"/>
                </a:solidFill>
              </a:rPr>
              <a:t>ي</a:t>
            </a:r>
            <a:r>
              <a:rPr lang="ar-SA" sz="4000" b="1" dirty="0" smtClean="0">
                <a:solidFill>
                  <a:srgbClr val="0033CC"/>
                </a:solidFill>
              </a:rPr>
              <a:t>ف</a:t>
            </a:r>
            <a:r>
              <a:rPr lang="ar-DZ" sz="4000" b="1" dirty="0" smtClean="0">
                <a:solidFill>
                  <a:srgbClr val="0033CC"/>
                </a:solidFill>
              </a:rPr>
              <a:t>ة المالية</a:t>
            </a:r>
            <a:endParaRPr lang="fr-FR" sz="4000" dirty="0">
              <a:solidFill>
                <a:srgbClr val="0033CC"/>
              </a:solidFill>
            </a:endParaRPr>
          </a:p>
        </p:txBody>
      </p:sp>
      <p:sp>
        <p:nvSpPr>
          <p:cNvPr id="3" name="Espace réservé du contenu 2"/>
          <p:cNvSpPr>
            <a:spLocks noGrp="1"/>
          </p:cNvSpPr>
          <p:nvPr>
            <p:ph idx="1"/>
          </p:nvPr>
        </p:nvSpPr>
        <p:spPr/>
        <p:txBody>
          <a:bodyPr/>
          <a:lstStyle/>
          <a:p>
            <a:pPr algn="r" rtl="1">
              <a:buNone/>
            </a:pPr>
            <a:r>
              <a:rPr lang="ar-DZ" b="1" dirty="0" smtClean="0"/>
              <a:t>بالرغم من كثرة </a:t>
            </a:r>
            <a:r>
              <a:rPr lang="ar-DZ" b="1" dirty="0" err="1" smtClean="0"/>
              <a:t>التعاريف</a:t>
            </a:r>
            <a:r>
              <a:rPr lang="ar-DZ" b="1" dirty="0" smtClean="0"/>
              <a:t> التي تحاول تحديد مجال الإدارة المالية إلا أنه يمكن تقسيمها إلى ثلاث مجموعات </a:t>
            </a:r>
            <a:r>
              <a:rPr lang="ar-DZ" b="1" dirty="0" err="1" smtClean="0"/>
              <a:t>رئيسية:</a:t>
            </a:r>
            <a:endParaRPr lang="ar-DZ" b="1" dirty="0" smtClean="0"/>
          </a:p>
          <a:p>
            <a:pPr algn="r" rtl="1"/>
            <a:r>
              <a:rPr lang="ar-DZ" b="1" dirty="0" smtClean="0"/>
              <a:t>المجموعة الأولى تنادي بأن الوظيفة المالية </a:t>
            </a:r>
            <a:r>
              <a:rPr lang="ar-DZ" b="1" dirty="0" err="1" smtClean="0"/>
              <a:t>هي: </a:t>
            </a:r>
            <a:r>
              <a:rPr lang="ar-DZ" b="1" dirty="0" smtClean="0"/>
              <a:t>”</a:t>
            </a:r>
            <a:r>
              <a:rPr lang="ar-DZ" b="1" dirty="0" smtClean="0">
                <a:solidFill>
                  <a:srgbClr val="0033CC"/>
                </a:solidFill>
              </a:rPr>
              <a:t>تلك الوظيفة التي تهتم </a:t>
            </a:r>
            <a:r>
              <a:rPr lang="ar-DZ" b="1" dirty="0" err="1" smtClean="0">
                <a:solidFill>
                  <a:srgbClr val="0033CC"/>
                </a:solidFill>
              </a:rPr>
              <a:t>بالنقدية</a:t>
            </a:r>
            <a:r>
              <a:rPr lang="ar-DZ" b="1" dirty="0" err="1" smtClean="0"/>
              <a:t>“.</a:t>
            </a:r>
            <a:endParaRPr lang="ar-DZ" b="1" dirty="0" smtClean="0"/>
          </a:p>
          <a:p>
            <a:pPr algn="r" rtl="1">
              <a:buNone/>
            </a:pPr>
            <a:r>
              <a:rPr lang="ar-DZ" b="1" dirty="0" smtClean="0"/>
              <a:t>ونظرا لأن كل عمليات المؤسسة تؤثر في النقدية، فإن هذا التعريف يجعل الوظيفة المالية تختص بكل شيء يحدث في </a:t>
            </a:r>
            <a:r>
              <a:rPr lang="ar-DZ" b="1" dirty="0" err="1" smtClean="0"/>
              <a:t>المؤسسة.</a:t>
            </a:r>
            <a:r>
              <a:rPr lang="ar-DZ" b="1" dirty="0" smtClean="0"/>
              <a:t> وبالتالي فإن </a:t>
            </a:r>
            <a:r>
              <a:rPr lang="ar-DZ" b="1" dirty="0" smtClean="0"/>
              <a:t>هذا التعريف </a:t>
            </a:r>
            <a:r>
              <a:rPr lang="ar-DZ" b="1" dirty="0" smtClean="0"/>
              <a:t>من الشمول لدرجة تجعله عديم المعنى باتفاق معظم كتاب الإدارة المالية.</a:t>
            </a:r>
            <a:endParaRPr lang="fr-FR"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r>
              <a:rPr lang="ar-DZ" b="1" dirty="0" smtClean="0"/>
              <a:t>وعلى الطرف الآخر النقيض نجد تعريفا يحصر اهتمام الإدارة المالية في مجرد الحصول على الأموال اللازمة للمؤسسة وإدارة هذه </a:t>
            </a:r>
            <a:r>
              <a:rPr lang="ar-DZ" b="1" dirty="0" err="1" smtClean="0"/>
              <a:t>الأموال.</a:t>
            </a:r>
            <a:r>
              <a:rPr lang="ar-DZ" b="1" dirty="0" smtClean="0"/>
              <a:t> وهذا تعريف ضيق ومحدود نسبيا كونه يحصر السياسة المالية في تحديد أفضل طريقة للحصول الأموال من مزيج المصادر المتاحة.</a:t>
            </a:r>
          </a:p>
          <a:p>
            <a:pPr algn="r" rtl="1"/>
            <a:r>
              <a:rPr lang="ar-DZ" b="1" dirty="0" smtClean="0"/>
              <a:t>أما المجموعة الثالثة من </a:t>
            </a:r>
            <a:r>
              <a:rPr lang="ar-DZ" b="1" dirty="0" err="1" smtClean="0"/>
              <a:t>التعاريف</a:t>
            </a:r>
            <a:r>
              <a:rPr lang="ar-DZ" b="1" dirty="0" smtClean="0"/>
              <a:t> فتنظر إلى الإدارة المالية كجزء متكامل من الإدارة الشاملة للمؤسسة، وليس كتخصص استشاري يهتم بعمليات الحصول على الأموال، وطبقا لهذه النظرة الموسعة فإن الهدف الرئيسي للسياسة </a:t>
            </a:r>
            <a:r>
              <a:rPr lang="ar-DZ" b="1" dirty="0" smtClean="0"/>
              <a:t>المالية </a:t>
            </a:r>
            <a:r>
              <a:rPr lang="ar-DZ" b="1" dirty="0" smtClean="0"/>
              <a:t> هو الاستخدام الرشيد للأموال.</a:t>
            </a:r>
            <a:endParaRPr lang="fr-FR"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DZ" b="1" dirty="0" smtClean="0"/>
              <a:t>ومنه يمكن</a:t>
            </a:r>
            <a:r>
              <a:rPr lang="ar-SA" b="1" dirty="0" smtClean="0"/>
              <a:t> </a:t>
            </a:r>
            <a:r>
              <a:rPr lang="ar-SA" b="1" dirty="0" smtClean="0">
                <a:solidFill>
                  <a:srgbClr val="0033CC"/>
                </a:solidFill>
              </a:rPr>
              <a:t>تعر</a:t>
            </a:r>
            <a:r>
              <a:rPr lang="ar-DZ" b="1" dirty="0" smtClean="0">
                <a:solidFill>
                  <a:srgbClr val="0033CC"/>
                </a:solidFill>
              </a:rPr>
              <a:t>ي</a:t>
            </a:r>
            <a:r>
              <a:rPr lang="ar-SA" b="1" dirty="0" smtClean="0">
                <a:solidFill>
                  <a:srgbClr val="0033CC"/>
                </a:solidFill>
              </a:rPr>
              <a:t>ف </a:t>
            </a:r>
            <a:r>
              <a:rPr lang="ar-SA" b="1" dirty="0" smtClean="0">
                <a:solidFill>
                  <a:srgbClr val="0033CC"/>
                </a:solidFill>
              </a:rPr>
              <a:t>الإدارة المالية </a:t>
            </a:r>
            <a:r>
              <a:rPr lang="ar-SA" b="1" dirty="0" smtClean="0"/>
              <a:t>بأنها: </a:t>
            </a:r>
            <a:r>
              <a:rPr lang="ar-SA" b="1" dirty="0" smtClean="0"/>
              <a:t>ذلك </a:t>
            </a:r>
            <a:r>
              <a:rPr lang="ar-SA" b="1" dirty="0" smtClean="0"/>
              <a:t>النشاط الذي </a:t>
            </a:r>
            <a:r>
              <a:rPr lang="ar-SA" b="1" dirty="0" smtClean="0"/>
              <a:t>يختص </a:t>
            </a:r>
            <a:r>
              <a:rPr lang="ar-SA" b="1" dirty="0" smtClean="0"/>
              <a:t>بالتخطيط </a:t>
            </a:r>
            <a:r>
              <a:rPr lang="ar-SA" b="1" dirty="0" smtClean="0"/>
              <a:t>والتنظيم </a:t>
            </a:r>
            <a:r>
              <a:rPr lang="ar-SA" b="1" dirty="0" smtClean="0"/>
              <a:t>والمتابعة لحركتي دخول </a:t>
            </a:r>
            <a:r>
              <a:rPr lang="ar-SA" b="1" dirty="0" smtClean="0"/>
              <a:t>وخروج </a:t>
            </a:r>
            <a:r>
              <a:rPr lang="ar-SA" b="1" dirty="0" smtClean="0"/>
              <a:t>أموال </a:t>
            </a:r>
            <a:r>
              <a:rPr lang="ar-SA" b="1" dirty="0" smtClean="0"/>
              <a:t>الم</a:t>
            </a:r>
            <a:r>
              <a:rPr lang="ar-DZ" b="1" dirty="0" err="1" smtClean="0"/>
              <a:t>ؤسس</a:t>
            </a:r>
            <a:r>
              <a:rPr lang="ar-SA" b="1" dirty="0" smtClean="0"/>
              <a:t>ة </a:t>
            </a:r>
            <a:r>
              <a:rPr lang="ar-SA" b="1" dirty="0" smtClean="0"/>
              <a:t>بموجب المواءمة بين اعتباري عائد الاستثمار </a:t>
            </a:r>
            <a:r>
              <a:rPr lang="ar-SA" b="1" dirty="0" smtClean="0"/>
              <a:t>وتكلفة </a:t>
            </a:r>
            <a:r>
              <a:rPr lang="ar-SA" b="1" dirty="0" smtClean="0"/>
              <a:t>تدبير الأموال لتحقيق مستوى ربحية يتناسب </a:t>
            </a:r>
            <a:r>
              <a:rPr lang="ar-SA" b="1" dirty="0" smtClean="0"/>
              <a:t>ورغبة الملاك</a:t>
            </a:r>
            <a:r>
              <a:rPr lang="ar-DZ" b="1" dirty="0" err="1" smtClean="0"/>
              <a:t>.</a:t>
            </a:r>
            <a:endParaRPr lang="fr-FR"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SA" sz="4000" b="1" dirty="0" smtClean="0">
                <a:solidFill>
                  <a:srgbClr val="0033CC"/>
                </a:solidFill>
              </a:rPr>
              <a:t>وظائف ومهام المسيّر المالي</a:t>
            </a:r>
            <a:endParaRPr lang="fr-FR" sz="4000" dirty="0"/>
          </a:p>
        </p:txBody>
      </p:sp>
      <p:sp>
        <p:nvSpPr>
          <p:cNvPr id="3" name="Espace réservé du contenu 2"/>
          <p:cNvSpPr>
            <a:spLocks noGrp="1"/>
          </p:cNvSpPr>
          <p:nvPr>
            <p:ph idx="1"/>
          </p:nvPr>
        </p:nvSpPr>
        <p:spPr/>
        <p:txBody>
          <a:bodyPr/>
          <a:lstStyle/>
          <a:p>
            <a:pPr algn="r" rtl="1">
              <a:buNone/>
            </a:pPr>
            <a:r>
              <a:rPr lang="ar-DZ" b="1" dirty="0" smtClean="0"/>
              <a:t>وفي </a:t>
            </a:r>
            <a:r>
              <a:rPr lang="ar-DZ" b="1" dirty="0" smtClean="0"/>
              <a:t>ضوء المضمون الحديث للإدارة المالية، ينبغي القيام بعدد من الوظائف الرئيسية حتى يمكن تحقيق الهدف من الإدارة المالية وهو تعظيم قيمة </a:t>
            </a:r>
            <a:r>
              <a:rPr lang="ar-DZ" b="1" dirty="0" err="1" smtClean="0"/>
              <a:t>المؤسسة.</a:t>
            </a:r>
            <a:r>
              <a:rPr lang="ar-DZ" b="1" dirty="0" smtClean="0"/>
              <a:t> وهذه الوظائف </a:t>
            </a:r>
            <a:r>
              <a:rPr lang="ar-DZ" b="1" dirty="0" err="1" smtClean="0"/>
              <a:t>هي:</a:t>
            </a:r>
            <a:endParaRPr lang="ar-DZ" b="1" dirty="0" smtClean="0"/>
          </a:p>
          <a:p>
            <a:pPr algn="r" rtl="1"/>
            <a:r>
              <a:rPr lang="ar-DZ" b="1" dirty="0" smtClean="0"/>
              <a:t>التخطيط المالي والرقابة </a:t>
            </a:r>
            <a:r>
              <a:rPr lang="ar-DZ" b="1" dirty="0" err="1" smtClean="0"/>
              <a:t>المالية؛</a:t>
            </a:r>
            <a:endParaRPr lang="ar-DZ" b="1" dirty="0" smtClean="0"/>
          </a:p>
          <a:p>
            <a:pPr algn="r" rtl="1"/>
            <a:r>
              <a:rPr lang="ar-DZ" b="1" dirty="0" smtClean="0"/>
              <a:t>الحصول على </a:t>
            </a:r>
            <a:r>
              <a:rPr lang="ar-DZ" b="1" dirty="0" err="1" smtClean="0"/>
              <a:t>الأموال </a:t>
            </a:r>
            <a:r>
              <a:rPr lang="ar-DZ" b="1" dirty="0" smtClean="0"/>
              <a:t>(قرار التمويل</a:t>
            </a:r>
            <a:r>
              <a:rPr lang="ar-DZ" b="1" dirty="0" err="1" smtClean="0"/>
              <a:t>)؛</a:t>
            </a:r>
            <a:endParaRPr lang="ar-DZ" b="1" dirty="0" smtClean="0"/>
          </a:p>
          <a:p>
            <a:pPr algn="r" rtl="1"/>
            <a:r>
              <a:rPr lang="ar-DZ" b="1" dirty="0" smtClean="0"/>
              <a:t>استثمار </a:t>
            </a:r>
            <a:r>
              <a:rPr lang="ar-DZ" b="1" dirty="0" err="1" smtClean="0"/>
              <a:t>الأموال </a:t>
            </a:r>
            <a:r>
              <a:rPr lang="ar-DZ" b="1" dirty="0" smtClean="0"/>
              <a:t>(قرار الاستثمار</a:t>
            </a:r>
            <a:r>
              <a:rPr lang="ar-DZ" b="1" dirty="0" err="1" smtClean="0"/>
              <a:t>).</a:t>
            </a:r>
            <a:endParaRPr lang="ar-DZ" b="1" dirty="0" smtClean="0"/>
          </a:p>
          <a:p>
            <a:pPr algn="r" rtl="1"/>
            <a:r>
              <a:rPr lang="ar-DZ" b="1" dirty="0" smtClean="0"/>
              <a:t>مواجهة مشاكل </a:t>
            </a:r>
            <a:r>
              <a:rPr lang="ar-DZ" b="1" dirty="0" err="1" smtClean="0"/>
              <a:t>خاصة </a:t>
            </a:r>
            <a:r>
              <a:rPr lang="ar-DZ" b="1" dirty="0" smtClean="0"/>
              <a:t>(ناذرة الحدوث</a:t>
            </a:r>
            <a:r>
              <a:rPr lang="ar-DZ" b="1" dirty="0" err="1" smtClean="0"/>
              <a:t>).</a:t>
            </a:r>
            <a:endParaRPr lang="fr-FR" b="1"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4"/>
          <p:cNvSpPr>
            <a:spLocks noChangeShapeType="1"/>
          </p:cNvSpPr>
          <p:nvPr/>
        </p:nvSpPr>
        <p:spPr bwMode="auto">
          <a:xfrm flipV="1">
            <a:off x="8867775" y="854075"/>
            <a:ext cx="0" cy="5186363"/>
          </a:xfrm>
          <a:prstGeom prst="line">
            <a:avLst/>
          </a:prstGeom>
          <a:noFill/>
          <a:ln w="57150">
            <a:solidFill>
              <a:schemeClr val="tx1"/>
            </a:solidFill>
            <a:round/>
            <a:headEnd/>
            <a:tailEnd/>
          </a:ln>
        </p:spPr>
        <p:txBody>
          <a:bodyPr/>
          <a:lstStyle/>
          <a:p>
            <a:endParaRPr lang="ar-SA"/>
          </a:p>
        </p:txBody>
      </p:sp>
      <p:sp>
        <p:nvSpPr>
          <p:cNvPr id="3" name="Rectangle 5"/>
          <p:cNvSpPr>
            <a:spLocks noChangeArrowheads="1"/>
          </p:cNvSpPr>
          <p:nvPr/>
        </p:nvSpPr>
        <p:spPr bwMode="auto">
          <a:xfrm>
            <a:off x="304800" y="1981200"/>
            <a:ext cx="8299450" cy="4343400"/>
          </a:xfrm>
          <a:prstGeom prst="rect">
            <a:avLst/>
          </a:prstGeom>
          <a:noFill/>
          <a:ln w="9525">
            <a:noFill/>
            <a:miter lim="800000"/>
            <a:headEnd/>
            <a:tailEnd/>
          </a:ln>
        </p:spPr>
        <p:txBody>
          <a:bodyPr/>
          <a:lstStyle/>
          <a:p>
            <a:pPr marL="342900" indent="-342900" algn="l" rtl="0">
              <a:spcBef>
                <a:spcPct val="20000"/>
              </a:spcBef>
              <a:buSzPct val="85000"/>
            </a:pPr>
            <a:endParaRPr lang="en-US" sz="3200" b="1">
              <a:solidFill>
                <a:schemeClr val="tx2"/>
              </a:solidFill>
            </a:endParaRPr>
          </a:p>
        </p:txBody>
      </p:sp>
      <p:sp>
        <p:nvSpPr>
          <p:cNvPr id="4" name="Rectangle 6"/>
          <p:cNvSpPr>
            <a:spLocks noChangeArrowheads="1"/>
          </p:cNvSpPr>
          <p:nvPr/>
        </p:nvSpPr>
        <p:spPr bwMode="auto">
          <a:xfrm>
            <a:off x="369888" y="2965450"/>
            <a:ext cx="9144000" cy="0"/>
          </a:xfrm>
          <a:prstGeom prst="rect">
            <a:avLst/>
          </a:prstGeom>
          <a:noFill/>
          <a:ln w="9525" algn="ctr">
            <a:noFill/>
            <a:miter lim="800000"/>
            <a:headEnd/>
            <a:tailEnd/>
          </a:ln>
        </p:spPr>
        <p:txBody>
          <a:bodyPr wrap="none" anchor="ctr">
            <a:spAutoFit/>
          </a:bodyPr>
          <a:lstStyle/>
          <a:p>
            <a:pPr algn="l" rtl="0"/>
            <a:endParaRPr lang="en-US" sz="2400">
              <a:latin typeface="Times New Roman" pitchFamily="18" charset="0"/>
            </a:endParaRPr>
          </a:p>
        </p:txBody>
      </p:sp>
      <p:sp>
        <p:nvSpPr>
          <p:cNvPr id="5" name="Rectangle 7"/>
          <p:cNvSpPr>
            <a:spLocks noChangeArrowheads="1"/>
          </p:cNvSpPr>
          <p:nvPr/>
        </p:nvSpPr>
        <p:spPr bwMode="auto">
          <a:xfrm>
            <a:off x="539750" y="381000"/>
            <a:ext cx="8223250" cy="838200"/>
          </a:xfrm>
          <a:prstGeom prst="rect">
            <a:avLst/>
          </a:prstGeom>
          <a:noFill/>
          <a:ln w="9525">
            <a:noFill/>
            <a:miter lim="800000"/>
            <a:headEnd/>
            <a:tailEnd/>
          </a:ln>
        </p:spPr>
        <p:txBody>
          <a:bodyPr anchor="ctr"/>
          <a:lstStyle/>
          <a:p>
            <a:pPr algn="ctr"/>
            <a:endParaRPr lang="en-US" sz="3200">
              <a:solidFill>
                <a:schemeClr val="tx2"/>
              </a:solidFill>
            </a:endParaRPr>
          </a:p>
        </p:txBody>
      </p:sp>
      <p:grpSp>
        <p:nvGrpSpPr>
          <p:cNvPr id="6" name="Group 8"/>
          <p:cNvGrpSpPr>
            <a:grpSpLocks/>
          </p:cNvGrpSpPr>
          <p:nvPr/>
        </p:nvGrpSpPr>
        <p:grpSpPr bwMode="auto">
          <a:xfrm>
            <a:off x="2627313" y="333375"/>
            <a:ext cx="3194050" cy="1803400"/>
            <a:chOff x="3408" y="1008"/>
            <a:chExt cx="2784" cy="864"/>
          </a:xfrm>
        </p:grpSpPr>
        <p:sp>
          <p:nvSpPr>
            <p:cNvPr id="7" name="Rectangle 9"/>
            <p:cNvSpPr>
              <a:spLocks noChangeArrowheads="1"/>
            </p:cNvSpPr>
            <p:nvPr/>
          </p:nvSpPr>
          <p:spPr bwMode="auto">
            <a:xfrm>
              <a:off x="3408" y="1008"/>
              <a:ext cx="2784" cy="510"/>
            </a:xfrm>
            <a:prstGeom prst="rect">
              <a:avLst/>
            </a:prstGeom>
            <a:solidFill>
              <a:srgbClr val="99FF99"/>
            </a:solidFill>
            <a:ln w="12700">
              <a:noFill/>
              <a:miter lim="800000"/>
              <a:headEnd/>
              <a:tailEnd/>
            </a:ln>
            <a:effectLst>
              <a:outerShdw dist="89803" dir="2700000" algn="ctr" rotWithShape="0">
                <a:schemeClr val="bg2"/>
              </a:outerShdw>
            </a:effectLst>
          </p:spPr>
          <p:txBody>
            <a:bodyPr wrap="none" lIns="90488" tIns="44450" rIns="90488" bIns="44450" anchor="ctr"/>
            <a:lstStyle/>
            <a:p>
              <a:pPr algn="ctr" rtl="1" eaLnBrk="0" hangingPunct="0">
                <a:defRPr/>
              </a:pPr>
              <a:r>
                <a:rPr lang="ar-DZ" sz="3600" b="1" dirty="0">
                  <a:solidFill>
                    <a:srgbClr val="0033CC"/>
                  </a:solidFill>
                </a:rPr>
                <a:t>1- </a:t>
              </a:r>
              <a:r>
                <a:rPr lang="ar-DZ" sz="3600" b="1" dirty="0" smtClean="0">
                  <a:solidFill>
                    <a:srgbClr val="0033CC"/>
                  </a:solidFill>
                </a:rPr>
                <a:t>التخطيط </a:t>
              </a:r>
              <a:r>
                <a:rPr lang="ar-DZ" sz="3600" b="1" dirty="0">
                  <a:solidFill>
                    <a:srgbClr val="0033CC"/>
                  </a:solidFill>
                </a:rPr>
                <a:t>المالي</a:t>
              </a:r>
              <a:endParaRPr lang="fr-FR" sz="3600" b="1" dirty="0">
                <a:solidFill>
                  <a:srgbClr val="0033CC"/>
                </a:solidFill>
              </a:endParaRPr>
            </a:p>
          </p:txBody>
        </p:sp>
        <p:sp>
          <p:nvSpPr>
            <p:cNvPr id="8" name="AutoShape 10"/>
            <p:cNvSpPr>
              <a:spLocks noChangeArrowheads="1"/>
            </p:cNvSpPr>
            <p:nvPr/>
          </p:nvSpPr>
          <p:spPr bwMode="auto">
            <a:xfrm rot="16200000" flipH="1">
              <a:off x="4623" y="1334"/>
              <a:ext cx="354" cy="722"/>
            </a:xfrm>
            <a:prstGeom prst="rightArrow">
              <a:avLst>
                <a:gd name="adj1" fmla="val 50000"/>
                <a:gd name="adj2" fmla="val 50014"/>
              </a:avLst>
            </a:prstGeom>
            <a:solidFill>
              <a:srgbClr val="99FF99"/>
            </a:solidFill>
            <a:ln w="12700">
              <a:noFill/>
              <a:miter lim="800000"/>
              <a:headEnd/>
              <a:tailEnd/>
            </a:ln>
            <a:effectLst>
              <a:outerShdw dist="89803" dir="2700000" algn="ctr" rotWithShape="0">
                <a:schemeClr val="bg2"/>
              </a:outerShdw>
            </a:effectLst>
          </p:spPr>
          <p:txBody>
            <a:bodyPr wrap="none" anchor="ctr"/>
            <a:lstStyle/>
            <a:p>
              <a:pPr>
                <a:defRPr/>
              </a:pPr>
              <a:endParaRPr lang="ar-SA"/>
            </a:p>
          </p:txBody>
        </p:sp>
      </p:grpSp>
      <p:sp>
        <p:nvSpPr>
          <p:cNvPr id="9" name="AutoShape 12"/>
          <p:cNvSpPr>
            <a:spLocks noChangeArrowheads="1"/>
          </p:cNvSpPr>
          <p:nvPr/>
        </p:nvSpPr>
        <p:spPr bwMode="auto">
          <a:xfrm rot="16200000" flipH="1">
            <a:off x="3888581" y="4569619"/>
            <a:ext cx="903288" cy="831850"/>
          </a:xfrm>
          <a:prstGeom prst="rightArrow">
            <a:avLst>
              <a:gd name="adj1" fmla="val 50000"/>
              <a:gd name="adj2" fmla="val 54309"/>
            </a:avLst>
          </a:prstGeom>
          <a:solidFill>
            <a:srgbClr val="FF00FF"/>
          </a:solidFill>
          <a:ln w="12700">
            <a:noFill/>
            <a:miter lim="800000"/>
            <a:headEnd/>
            <a:tailEnd/>
          </a:ln>
          <a:effectLst>
            <a:outerShdw dist="89803" dir="2700000" algn="ctr" rotWithShape="0">
              <a:schemeClr val="bg2"/>
            </a:outerShdw>
          </a:effectLst>
        </p:spPr>
        <p:txBody>
          <a:bodyPr wrap="none" anchor="ctr"/>
          <a:lstStyle/>
          <a:p>
            <a:pPr>
              <a:defRPr/>
            </a:pPr>
            <a:endParaRPr lang="ar-SA"/>
          </a:p>
        </p:txBody>
      </p:sp>
      <p:sp>
        <p:nvSpPr>
          <p:cNvPr id="10" name="Rectangle 13"/>
          <p:cNvSpPr>
            <a:spLocks noChangeArrowheads="1"/>
          </p:cNvSpPr>
          <p:nvPr/>
        </p:nvSpPr>
        <p:spPr bwMode="auto">
          <a:xfrm>
            <a:off x="2843213" y="5484813"/>
            <a:ext cx="3241675" cy="1074737"/>
          </a:xfrm>
          <a:prstGeom prst="rect">
            <a:avLst/>
          </a:prstGeom>
          <a:solidFill>
            <a:srgbClr val="FFFF00"/>
          </a:solidFill>
          <a:ln w="12700">
            <a:noFill/>
            <a:miter lim="800000"/>
            <a:headEnd/>
            <a:tailEnd/>
          </a:ln>
          <a:effectLst>
            <a:outerShdw dist="89803" dir="2700000" algn="ctr" rotWithShape="0">
              <a:schemeClr val="bg2"/>
            </a:outerShdw>
          </a:effectLst>
        </p:spPr>
        <p:txBody>
          <a:bodyPr wrap="none" lIns="90488" tIns="44450" rIns="90488" bIns="44450" anchor="ctr"/>
          <a:lstStyle/>
          <a:p>
            <a:pPr algn="ctr" rtl="1" eaLnBrk="0" hangingPunct="0">
              <a:defRPr/>
            </a:pPr>
            <a:r>
              <a:rPr lang="ar-DZ" sz="3600" b="1" dirty="0">
                <a:solidFill>
                  <a:srgbClr val="0033CC"/>
                </a:solidFill>
              </a:rPr>
              <a:t>3- الرقابة المالي</a:t>
            </a:r>
            <a:r>
              <a:rPr lang="ar-SA" sz="3600" b="1" dirty="0">
                <a:solidFill>
                  <a:srgbClr val="0033CC"/>
                </a:solidFill>
              </a:rPr>
              <a:t>ة</a:t>
            </a:r>
            <a:endParaRPr lang="fr-FR" sz="3600" b="1" dirty="0">
              <a:solidFill>
                <a:srgbClr val="0033CC"/>
              </a:solidFill>
            </a:endParaRPr>
          </a:p>
        </p:txBody>
      </p:sp>
      <p:sp>
        <p:nvSpPr>
          <p:cNvPr id="11" name="Rectangle 14"/>
          <p:cNvSpPr>
            <a:spLocks noChangeArrowheads="1"/>
          </p:cNvSpPr>
          <p:nvPr/>
        </p:nvSpPr>
        <p:spPr bwMode="auto">
          <a:xfrm rot="-5400000">
            <a:off x="7501177" y="3020851"/>
            <a:ext cx="2447528" cy="673025"/>
          </a:xfrm>
          <a:prstGeom prst="rect">
            <a:avLst/>
          </a:prstGeom>
          <a:solidFill>
            <a:srgbClr val="CCFFCC"/>
          </a:solidFill>
          <a:ln w="12700">
            <a:noFill/>
            <a:miter lim="800000"/>
            <a:headEnd/>
            <a:tailEnd/>
          </a:ln>
          <a:effectLst>
            <a:prstShdw prst="shdw11">
              <a:schemeClr val="bg2">
                <a:alpha val="50000"/>
              </a:schemeClr>
            </a:prstShdw>
          </a:effectLst>
        </p:spPr>
        <p:txBody>
          <a:bodyPr wrap="none" lIns="90488" tIns="44450" rIns="90488" bIns="44450" anchor="ctr"/>
          <a:lstStyle/>
          <a:p>
            <a:pPr algn="ctr" eaLnBrk="0" hangingPunct="0"/>
            <a:r>
              <a:rPr lang="ar-DZ" sz="2800" b="1">
                <a:solidFill>
                  <a:srgbClr val="000000"/>
                </a:solidFill>
                <a:latin typeface="Tahoma" pitchFamily="34" charset="0"/>
                <a:ea typeface="Tahoma" pitchFamily="34" charset="0"/>
                <a:cs typeface="Tahoma" pitchFamily="34" charset="0"/>
              </a:rPr>
              <a:t>تغذية عكسية</a:t>
            </a:r>
            <a:endParaRPr lang="fr-FR" sz="2800" b="1">
              <a:solidFill>
                <a:srgbClr val="000000"/>
              </a:solidFill>
              <a:latin typeface="Tahoma" pitchFamily="34" charset="0"/>
              <a:ea typeface="Tahoma" pitchFamily="34" charset="0"/>
              <a:cs typeface="Tahoma" pitchFamily="34" charset="0"/>
            </a:endParaRPr>
          </a:p>
        </p:txBody>
      </p:sp>
      <p:sp>
        <p:nvSpPr>
          <p:cNvPr id="12" name="Line 18"/>
          <p:cNvSpPr>
            <a:spLocks noChangeShapeType="1"/>
          </p:cNvSpPr>
          <p:nvPr/>
        </p:nvSpPr>
        <p:spPr bwMode="auto">
          <a:xfrm flipH="1">
            <a:off x="5867400" y="862013"/>
            <a:ext cx="3025775" cy="0"/>
          </a:xfrm>
          <a:prstGeom prst="line">
            <a:avLst/>
          </a:prstGeom>
          <a:noFill/>
          <a:ln w="57150">
            <a:solidFill>
              <a:schemeClr val="tx1"/>
            </a:solidFill>
            <a:round/>
            <a:headEnd/>
            <a:tailEnd type="triangle" w="med" len="med"/>
          </a:ln>
        </p:spPr>
        <p:txBody>
          <a:bodyPr/>
          <a:lstStyle/>
          <a:p>
            <a:endParaRPr lang="ar-SA"/>
          </a:p>
        </p:txBody>
      </p:sp>
      <p:sp>
        <p:nvSpPr>
          <p:cNvPr id="13" name="Line 19"/>
          <p:cNvSpPr>
            <a:spLocks noChangeShapeType="1"/>
          </p:cNvSpPr>
          <p:nvPr/>
        </p:nvSpPr>
        <p:spPr bwMode="auto">
          <a:xfrm>
            <a:off x="6156325" y="6021388"/>
            <a:ext cx="2701925" cy="0"/>
          </a:xfrm>
          <a:prstGeom prst="line">
            <a:avLst/>
          </a:prstGeom>
          <a:noFill/>
          <a:ln w="57150">
            <a:solidFill>
              <a:schemeClr val="tx1"/>
            </a:solidFill>
            <a:round/>
            <a:headEnd/>
            <a:tailEnd/>
          </a:ln>
        </p:spPr>
        <p:txBody>
          <a:bodyPr/>
          <a:lstStyle/>
          <a:p>
            <a:endParaRPr lang="ar-SA"/>
          </a:p>
        </p:txBody>
      </p:sp>
      <p:sp>
        <p:nvSpPr>
          <p:cNvPr id="14" name="Espace réservé du numéro de diapositive 3"/>
          <p:cNvSpPr txBox="1">
            <a:spLocks/>
          </p:cNvSpPr>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ct val="0"/>
              </a:spcAft>
              <a:buClrTx/>
              <a:buSzTx/>
              <a:buFontTx/>
              <a:buNone/>
              <a:tabLst/>
              <a:defRPr/>
            </a:pPr>
            <a:fld id="{976469C7-3B4C-4049-A420-F9807332C644}" type="slidenum">
              <a:rPr kumimoji="0" lang="en-US" sz="14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pPr marL="0" marR="0" lvl="0" indent="0" algn="l" defTabSz="914400" rtl="1" eaLnBrk="1" fontAlgn="base" latinLnBrk="0" hangingPunct="1">
                <a:lnSpc>
                  <a:spcPct val="100000"/>
                </a:lnSpc>
                <a:spcBef>
                  <a:spcPct val="0"/>
                </a:spcBef>
                <a:spcAft>
                  <a:spcPct val="0"/>
                </a:spcAft>
                <a:buClrTx/>
                <a:buSzTx/>
                <a:buFontTx/>
                <a:buNone/>
                <a:tabLst/>
                <a:defRPr/>
              </a:pPr>
              <a:t>9</a:t>
            </a:fld>
            <a:endParaRPr kumimoji="0" lang="en-US" sz="1400" b="0" i="0" u="none" strike="noStrike" kern="1200" cap="none" spc="0" normalizeH="0" baseline="0" noProof="0" smtClean="0">
              <a:ln>
                <a:noFill/>
              </a:ln>
              <a:solidFill>
                <a:schemeClr val="tx1"/>
              </a:solidFill>
              <a:effectLst/>
              <a:uLnTx/>
              <a:uFillTx/>
              <a:latin typeface="Arial" pitchFamily="34" charset="0"/>
              <a:ea typeface="+mn-ea"/>
              <a:cs typeface="Arial" pitchFamily="34" charset="0"/>
            </a:endParaRPr>
          </a:p>
        </p:txBody>
      </p:sp>
      <p:sp>
        <p:nvSpPr>
          <p:cNvPr id="15" name="Rectangle 11"/>
          <p:cNvSpPr>
            <a:spLocks noChangeArrowheads="1"/>
          </p:cNvSpPr>
          <p:nvPr/>
        </p:nvSpPr>
        <p:spPr bwMode="auto">
          <a:xfrm>
            <a:off x="539552" y="2133600"/>
            <a:ext cx="7493195" cy="2376488"/>
          </a:xfrm>
          <a:prstGeom prst="rect">
            <a:avLst/>
          </a:prstGeom>
          <a:solidFill>
            <a:srgbClr val="FFFF99"/>
          </a:solidFill>
          <a:ln w="12700">
            <a:noFill/>
            <a:miter lim="800000"/>
            <a:headEnd/>
            <a:tailEnd/>
          </a:ln>
          <a:effectLst>
            <a:outerShdw dist="89803" dir="2700000" algn="ctr" rotWithShape="0">
              <a:schemeClr val="bg2"/>
            </a:outerShdw>
          </a:effectLst>
        </p:spPr>
        <p:txBody>
          <a:bodyPr wrap="none" lIns="90488" tIns="44450" rIns="90488" bIns="44450" anchor="ctr"/>
          <a:lstStyle/>
          <a:p>
            <a:pPr algn="ctr" eaLnBrk="0" hangingPunct="0">
              <a:defRPr/>
            </a:pPr>
            <a:r>
              <a:rPr lang="ar-DZ" sz="3600" b="1" u="sng" dirty="0">
                <a:solidFill>
                  <a:srgbClr val="0033CC"/>
                </a:solidFill>
              </a:rPr>
              <a:t>2- القرارات المالية</a:t>
            </a:r>
          </a:p>
          <a:p>
            <a:pPr algn="ctr" eaLnBrk="0" hangingPunct="0">
              <a:defRPr/>
            </a:pPr>
            <a:endParaRPr lang="ar-DZ" sz="1200" b="1" u="sng" dirty="0">
              <a:solidFill>
                <a:srgbClr val="FF0000"/>
              </a:solidFill>
            </a:endParaRPr>
          </a:p>
          <a:p>
            <a:pPr algn="ctr" rtl="1" eaLnBrk="0" hangingPunct="0">
              <a:defRPr/>
            </a:pPr>
            <a:r>
              <a:rPr lang="ar-DZ" sz="3200" b="1" dirty="0" smtClean="0">
                <a:solidFill>
                  <a:srgbClr val="7030A0"/>
                </a:solidFill>
              </a:rPr>
              <a:t>قرار</a:t>
            </a:r>
            <a:r>
              <a:rPr lang="ar-DZ" sz="3200" dirty="0" smtClean="0">
                <a:solidFill>
                  <a:srgbClr val="7030A0"/>
                </a:solidFill>
              </a:rPr>
              <a:t> </a:t>
            </a:r>
            <a:r>
              <a:rPr lang="ar-DZ" sz="3200" b="1" dirty="0" smtClean="0">
                <a:solidFill>
                  <a:srgbClr val="7030A0"/>
                </a:solidFill>
              </a:rPr>
              <a:t>الاستثمار</a:t>
            </a:r>
            <a:r>
              <a:rPr lang="ar-SA" sz="3200" b="1" dirty="0" smtClean="0">
                <a:solidFill>
                  <a:srgbClr val="7030A0"/>
                </a:solidFill>
              </a:rPr>
              <a:t>       </a:t>
            </a:r>
            <a:r>
              <a:rPr lang="ar-DZ" sz="3200" b="1" dirty="0" smtClean="0">
                <a:solidFill>
                  <a:srgbClr val="7030A0"/>
                </a:solidFill>
              </a:rPr>
              <a:t> قرار</a:t>
            </a:r>
            <a:r>
              <a:rPr lang="ar-DZ" sz="3200" dirty="0" smtClean="0">
                <a:solidFill>
                  <a:srgbClr val="7030A0"/>
                </a:solidFill>
              </a:rPr>
              <a:t> </a:t>
            </a:r>
            <a:r>
              <a:rPr lang="ar-DZ" sz="3200" b="1" dirty="0" smtClean="0">
                <a:solidFill>
                  <a:srgbClr val="7030A0"/>
                </a:solidFill>
              </a:rPr>
              <a:t>التمويل         قرار </a:t>
            </a:r>
            <a:r>
              <a:rPr lang="ar-DZ" sz="3200" b="1" dirty="0">
                <a:solidFill>
                  <a:srgbClr val="7030A0"/>
                </a:solidFill>
              </a:rPr>
              <a:t>التوزيع</a:t>
            </a:r>
          </a:p>
          <a:p>
            <a:pPr algn="ctr" eaLnBrk="0" hangingPunct="0">
              <a:defRPr/>
            </a:pPr>
            <a:endParaRPr lang="ar-DZ" sz="1200" b="1" dirty="0">
              <a:solidFill>
                <a:srgbClr val="000000"/>
              </a:solidFill>
            </a:endParaRPr>
          </a:p>
        </p:txBody>
      </p:sp>
      <p:sp>
        <p:nvSpPr>
          <p:cNvPr id="16" name="Rectangle 20"/>
          <p:cNvSpPr>
            <a:spLocks noChangeArrowheads="1"/>
          </p:cNvSpPr>
          <p:nvPr/>
        </p:nvSpPr>
        <p:spPr bwMode="auto">
          <a:xfrm>
            <a:off x="5292080" y="3286124"/>
            <a:ext cx="450850" cy="641350"/>
          </a:xfrm>
          <a:prstGeom prst="rect">
            <a:avLst/>
          </a:prstGeom>
          <a:noFill/>
          <a:ln w="9525">
            <a:noFill/>
            <a:miter lim="800000"/>
            <a:headEnd/>
            <a:tailEnd/>
          </a:ln>
        </p:spPr>
        <p:txBody>
          <a:bodyPr wrap="none">
            <a:spAutoFit/>
          </a:bodyPr>
          <a:lstStyle/>
          <a:p>
            <a:r>
              <a:rPr lang="ar-DZ" sz="3600" b="1" dirty="0">
                <a:solidFill>
                  <a:srgbClr val="000000"/>
                </a:solidFill>
              </a:rPr>
              <a:t>+</a:t>
            </a:r>
            <a:endParaRPr lang="fr-FR" sz="3600" b="1" dirty="0">
              <a:solidFill>
                <a:srgbClr val="000000"/>
              </a:solidFill>
            </a:endParaRPr>
          </a:p>
        </p:txBody>
      </p:sp>
      <p:sp>
        <p:nvSpPr>
          <p:cNvPr id="17" name="Rectangle 20"/>
          <p:cNvSpPr>
            <a:spLocks noChangeArrowheads="1"/>
          </p:cNvSpPr>
          <p:nvPr/>
        </p:nvSpPr>
        <p:spPr bwMode="auto">
          <a:xfrm>
            <a:off x="2752998" y="3284984"/>
            <a:ext cx="450850" cy="641350"/>
          </a:xfrm>
          <a:prstGeom prst="rect">
            <a:avLst/>
          </a:prstGeom>
          <a:noFill/>
          <a:ln w="9525">
            <a:noFill/>
            <a:miter lim="800000"/>
            <a:headEnd/>
            <a:tailEnd/>
          </a:ln>
        </p:spPr>
        <p:txBody>
          <a:bodyPr wrap="none">
            <a:spAutoFit/>
          </a:bodyPr>
          <a:lstStyle/>
          <a:p>
            <a:r>
              <a:rPr lang="ar-DZ" sz="3600" b="1" dirty="0">
                <a:solidFill>
                  <a:srgbClr val="000000"/>
                </a:solidFill>
              </a:rPr>
              <a:t>+</a:t>
            </a:r>
            <a:endParaRPr lang="fr-FR" sz="3600" b="1" dirty="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5">
                                            <p:bg/>
                                          </p:spTgt>
                                        </p:tgtEl>
                                        <p:attrNameLst>
                                          <p:attrName>style.visibility</p:attrName>
                                        </p:attrNameLst>
                                      </p:cBhvr>
                                      <p:to>
                                        <p:strVal val="visible"/>
                                      </p:to>
                                    </p:set>
                                    <p:animEffect transition="in" filter="strips(downLeft)">
                                      <p:cBhvr>
                                        <p:cTn id="12" dur="500"/>
                                        <p:tgtEl>
                                          <p:spTgt spid="15">
                                            <p:bg/>
                                          </p:spTgt>
                                        </p:tgtEl>
                                      </p:cBhvr>
                                    </p:animEffect>
                                  </p:childTnLst>
                                </p:cTn>
                              </p:par>
                            </p:childTnLst>
                          </p:cTn>
                        </p:par>
                      </p:childTnLst>
                    </p:cTn>
                  </p:par>
                  <p:par>
                    <p:cTn id="13" fill="hold">
                      <p:stCondLst>
                        <p:cond delay="indefinite"/>
                      </p:stCondLst>
                      <p:childTnLst>
                        <p:par>
                          <p:cTn id="14" fill="hold">
                            <p:stCondLst>
                              <p:cond delay="0"/>
                            </p:stCondLst>
                            <p:childTnLst>
                              <p:par>
                                <p:cTn id="15" presetID="40" presetClass="entr" presetSubtype="0" fill="hold" nodeType="clickEffect">
                                  <p:stCondLst>
                                    <p:cond delay="0"/>
                                  </p:stCondLst>
                                  <p:iterate type="lt">
                                    <p:tmPct val="10000"/>
                                  </p:iterate>
                                  <p:childTnLst>
                                    <p:set>
                                      <p:cBhvr>
                                        <p:cTn id="16" dur="1" fill="hold">
                                          <p:stCondLst>
                                            <p:cond delay="0"/>
                                          </p:stCondLst>
                                        </p:cTn>
                                        <p:tgtEl>
                                          <p:spTgt spid="15">
                                            <p:txEl>
                                              <p:pRg st="0" end="0"/>
                                            </p:txEl>
                                          </p:spTgt>
                                        </p:tgtEl>
                                        <p:attrNameLst>
                                          <p:attrName>style.visibility</p:attrName>
                                        </p:attrNameLst>
                                      </p:cBhvr>
                                      <p:to>
                                        <p:strVal val="visible"/>
                                      </p:to>
                                    </p:set>
                                    <p:animEffect transition="in" filter="fade">
                                      <p:cBhvr>
                                        <p:cTn id="17" dur="1000"/>
                                        <p:tgtEl>
                                          <p:spTgt spid="15">
                                            <p:txEl>
                                              <p:pRg st="0" end="0"/>
                                            </p:txEl>
                                          </p:spTgt>
                                        </p:tgtEl>
                                      </p:cBhvr>
                                    </p:animEffect>
                                    <p:anim calcmode="lin" valueType="num">
                                      <p:cBhvr>
                                        <p:cTn id="18" dur="1000" fill="hold"/>
                                        <p:tgtEl>
                                          <p:spTgt spid="15">
                                            <p:txEl>
                                              <p:pRg st="0" end="0"/>
                                            </p:txEl>
                                          </p:spTgt>
                                        </p:tgtEl>
                                        <p:attrNameLst>
                                          <p:attrName>ppt_x</p:attrName>
                                        </p:attrNameLst>
                                      </p:cBhvr>
                                      <p:tavLst>
                                        <p:tav tm="0">
                                          <p:val>
                                            <p:strVal val="#ppt_x-.1"/>
                                          </p:val>
                                        </p:tav>
                                        <p:tav tm="100000">
                                          <p:val>
                                            <p:strVal val="#ppt_x"/>
                                          </p:val>
                                        </p:tav>
                                      </p:tavLst>
                                    </p:anim>
                                    <p:anim calcmode="lin" valueType="num">
                                      <p:cBhvr>
                                        <p:cTn id="19" dur="1000" fill="hold"/>
                                        <p:tgtEl>
                                          <p:spTgt spid="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0" presetClass="entr" presetSubtype="0" fill="hold" nodeType="clickEffect">
                                  <p:stCondLst>
                                    <p:cond delay="0"/>
                                  </p:stCondLst>
                                  <p:iterate type="lt">
                                    <p:tmPct val="10000"/>
                                  </p:iterate>
                                  <p:childTnLst>
                                    <p:set>
                                      <p:cBhvr>
                                        <p:cTn id="23" dur="1" fill="hold">
                                          <p:stCondLst>
                                            <p:cond delay="0"/>
                                          </p:stCondLst>
                                        </p:cTn>
                                        <p:tgtEl>
                                          <p:spTgt spid="15">
                                            <p:txEl>
                                              <p:pRg st="2" end="2"/>
                                            </p:txEl>
                                          </p:spTgt>
                                        </p:tgtEl>
                                        <p:attrNameLst>
                                          <p:attrName>style.visibility</p:attrName>
                                        </p:attrNameLst>
                                      </p:cBhvr>
                                      <p:to>
                                        <p:strVal val="visible"/>
                                      </p:to>
                                    </p:set>
                                    <p:animEffect transition="in" filter="fade">
                                      <p:cBhvr>
                                        <p:cTn id="24" dur="1000"/>
                                        <p:tgtEl>
                                          <p:spTgt spid="15">
                                            <p:txEl>
                                              <p:pRg st="2" end="2"/>
                                            </p:txEl>
                                          </p:spTgt>
                                        </p:tgtEl>
                                      </p:cBhvr>
                                    </p:animEffect>
                                    <p:anim calcmode="lin" valueType="num">
                                      <p:cBhvr>
                                        <p:cTn id="25" dur="1000" fill="hold"/>
                                        <p:tgtEl>
                                          <p:spTgt spid="15">
                                            <p:txEl>
                                              <p:pRg st="2" end="2"/>
                                            </p:txEl>
                                          </p:spTgt>
                                        </p:tgtEl>
                                        <p:attrNameLst>
                                          <p:attrName>ppt_x</p:attrName>
                                        </p:attrNameLst>
                                      </p:cBhvr>
                                      <p:tavLst>
                                        <p:tav tm="0">
                                          <p:val>
                                            <p:strVal val="#ppt_x-.1"/>
                                          </p:val>
                                        </p:tav>
                                        <p:tav tm="100000">
                                          <p:val>
                                            <p:strVal val="#ppt_x"/>
                                          </p:val>
                                        </p:tav>
                                      </p:tavLst>
                                    </p:anim>
                                    <p:anim calcmode="lin" valueType="num">
                                      <p:cBhvr>
                                        <p:cTn id="26" dur="1000" fill="hold"/>
                                        <p:tgtEl>
                                          <p:spTgt spid="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47" presetClass="entr" presetSubtype="0" fill="hold" grpId="0" nodeType="clickEffect">
                                  <p:stCondLst>
                                    <p:cond delay="0"/>
                                  </p:stCondLst>
                                  <p:iterate type="lt">
                                    <p:tmPct val="0"/>
                                  </p:iterate>
                                  <p:childTnLst>
                                    <p:set>
                                      <p:cBhvr>
                                        <p:cTn id="36" dur="1" fill="hold">
                                          <p:stCondLst>
                                            <p:cond delay="0"/>
                                          </p:stCondLst>
                                        </p:cTn>
                                        <p:tgtEl>
                                          <p:spTgt spid="9"/>
                                        </p:tgtEl>
                                        <p:attrNameLst>
                                          <p:attrName>style.visibility</p:attrName>
                                        </p:attrNameLst>
                                      </p:cBhvr>
                                      <p:to>
                                        <p:strVal val="visible"/>
                                      </p:to>
                                    </p:set>
                                    <p:animEffect transition="in" filter="fade">
                                      <p:cBhvr>
                                        <p:cTn id="37" dur="1000"/>
                                        <p:tgtEl>
                                          <p:spTgt spid="9"/>
                                        </p:tgtEl>
                                      </p:cBhvr>
                                    </p:animEffect>
                                    <p:anim calcmode="lin" valueType="num">
                                      <p:cBhvr>
                                        <p:cTn id="38" dur="1000" fill="hold"/>
                                        <p:tgtEl>
                                          <p:spTgt spid="9"/>
                                        </p:tgtEl>
                                        <p:attrNameLst>
                                          <p:attrName>ppt_x</p:attrName>
                                        </p:attrNameLst>
                                      </p:cBhvr>
                                      <p:tavLst>
                                        <p:tav tm="0">
                                          <p:val>
                                            <p:strVal val="#ppt_x"/>
                                          </p:val>
                                        </p:tav>
                                        <p:tav tm="100000">
                                          <p:val>
                                            <p:strVal val="#ppt_x"/>
                                          </p:val>
                                        </p:tav>
                                      </p:tavLst>
                                    </p:anim>
                                    <p:anim calcmode="lin" valueType="num">
                                      <p:cBhvr>
                                        <p:cTn id="3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0" presetClass="entr" presetSubtype="0" fill="hold" grpId="0" nodeType="clickEffect">
                                  <p:stCondLst>
                                    <p:cond delay="0"/>
                                  </p:stCondLst>
                                  <p:iterate type="lt">
                                    <p:tmPct val="10000"/>
                                  </p:iterate>
                                  <p:childTnLst>
                                    <p:set>
                                      <p:cBhvr>
                                        <p:cTn id="43" dur="1" fill="hold">
                                          <p:stCondLst>
                                            <p:cond delay="0"/>
                                          </p:stCondLst>
                                        </p:cTn>
                                        <p:tgtEl>
                                          <p:spTgt spid="10"/>
                                        </p:tgtEl>
                                        <p:attrNameLst>
                                          <p:attrName>style.visibility</p:attrName>
                                        </p:attrNameLst>
                                      </p:cBhvr>
                                      <p:to>
                                        <p:strVal val="visible"/>
                                      </p:to>
                                    </p:set>
                                    <p:animEffect transition="in" filter="fade">
                                      <p:cBhvr>
                                        <p:cTn id="44" dur="1000"/>
                                        <p:tgtEl>
                                          <p:spTgt spid="10"/>
                                        </p:tgtEl>
                                      </p:cBhvr>
                                    </p:animEffect>
                                    <p:anim calcmode="lin" valueType="num">
                                      <p:cBhvr>
                                        <p:cTn id="45" dur="1000" fill="hold"/>
                                        <p:tgtEl>
                                          <p:spTgt spid="10"/>
                                        </p:tgtEl>
                                        <p:attrNameLst>
                                          <p:attrName>ppt_x</p:attrName>
                                        </p:attrNameLst>
                                      </p:cBhvr>
                                      <p:tavLst>
                                        <p:tav tm="0">
                                          <p:val>
                                            <p:strVal val="#ppt_x-.1"/>
                                          </p:val>
                                        </p:tav>
                                        <p:tav tm="100000">
                                          <p:val>
                                            <p:strVal val="#ppt_x"/>
                                          </p:val>
                                        </p:tav>
                                      </p:tavLst>
                                    </p:anim>
                                    <p:anim calcmode="lin" valueType="num">
                                      <p:cBhvr>
                                        <p:cTn id="46" dur="1000" fill="hold"/>
                                        <p:tgtEl>
                                          <p:spTgt spid="10"/>
                                        </p:tgtEl>
                                        <p:attrNameLst>
                                          <p:attrName>ppt_y</p:attrName>
                                        </p:attrNameLst>
                                      </p:cBhvr>
                                      <p:tavLst>
                                        <p:tav tm="0">
                                          <p:val>
                                            <p:strVal val="#ppt_y"/>
                                          </p:val>
                                        </p:tav>
                                        <p:tav tm="100000">
                                          <p:val>
                                            <p:strVal val="#ppt_y"/>
                                          </p:val>
                                        </p:tav>
                                      </p:tavLst>
                                    </p:anim>
                                  </p:childTnLst>
                                </p:cTn>
                              </p:par>
                            </p:childTnLst>
                          </p:cTn>
                        </p:par>
                        <p:par>
                          <p:cTn id="47" fill="hold">
                            <p:stCondLst>
                              <p:cond delay="2500"/>
                            </p:stCondLst>
                            <p:childTnLst>
                              <p:par>
                                <p:cTn id="48" presetID="17" presetClass="entr" presetSubtype="8" fill="hold" grpId="0" nodeType="afterEffect">
                                  <p:stCondLst>
                                    <p:cond delay="0"/>
                                  </p:stCondLst>
                                  <p:childTnLst>
                                    <p:set>
                                      <p:cBhvr>
                                        <p:cTn id="49" dur="1" fill="hold">
                                          <p:stCondLst>
                                            <p:cond delay="0"/>
                                          </p:stCondLst>
                                        </p:cTn>
                                        <p:tgtEl>
                                          <p:spTgt spid="13"/>
                                        </p:tgtEl>
                                        <p:attrNameLst>
                                          <p:attrName>style.visibility</p:attrName>
                                        </p:attrNameLst>
                                      </p:cBhvr>
                                      <p:to>
                                        <p:strVal val="visible"/>
                                      </p:to>
                                    </p:set>
                                    <p:anim calcmode="lin" valueType="num">
                                      <p:cBhvr>
                                        <p:cTn id="50" dur="500" fill="hold"/>
                                        <p:tgtEl>
                                          <p:spTgt spid="13"/>
                                        </p:tgtEl>
                                        <p:attrNameLst>
                                          <p:attrName>ppt_x</p:attrName>
                                        </p:attrNameLst>
                                      </p:cBhvr>
                                      <p:tavLst>
                                        <p:tav tm="0">
                                          <p:val>
                                            <p:strVal val="#ppt_x-#ppt_w/2"/>
                                          </p:val>
                                        </p:tav>
                                        <p:tav tm="100000">
                                          <p:val>
                                            <p:strVal val="#ppt_x"/>
                                          </p:val>
                                        </p:tav>
                                      </p:tavLst>
                                    </p:anim>
                                    <p:anim calcmode="lin" valueType="num">
                                      <p:cBhvr>
                                        <p:cTn id="51" dur="500" fill="hold"/>
                                        <p:tgtEl>
                                          <p:spTgt spid="13"/>
                                        </p:tgtEl>
                                        <p:attrNameLst>
                                          <p:attrName>ppt_y</p:attrName>
                                        </p:attrNameLst>
                                      </p:cBhvr>
                                      <p:tavLst>
                                        <p:tav tm="0">
                                          <p:val>
                                            <p:strVal val="#ppt_y"/>
                                          </p:val>
                                        </p:tav>
                                        <p:tav tm="100000">
                                          <p:val>
                                            <p:strVal val="#ppt_y"/>
                                          </p:val>
                                        </p:tav>
                                      </p:tavLst>
                                    </p:anim>
                                    <p:anim calcmode="lin" valueType="num">
                                      <p:cBhvr>
                                        <p:cTn id="52" dur="500" fill="hold"/>
                                        <p:tgtEl>
                                          <p:spTgt spid="13"/>
                                        </p:tgtEl>
                                        <p:attrNameLst>
                                          <p:attrName>ppt_w</p:attrName>
                                        </p:attrNameLst>
                                      </p:cBhvr>
                                      <p:tavLst>
                                        <p:tav tm="0">
                                          <p:val>
                                            <p:fltVal val="0"/>
                                          </p:val>
                                        </p:tav>
                                        <p:tav tm="100000">
                                          <p:val>
                                            <p:strVal val="#ppt_w"/>
                                          </p:val>
                                        </p:tav>
                                      </p:tavLst>
                                    </p:anim>
                                    <p:anim calcmode="lin" valueType="num">
                                      <p:cBhvr>
                                        <p:cTn id="53" dur="500" fill="hold"/>
                                        <p:tgtEl>
                                          <p:spTgt spid="13"/>
                                        </p:tgtEl>
                                        <p:attrNameLst>
                                          <p:attrName>ppt_h</p:attrName>
                                        </p:attrNameLst>
                                      </p:cBhvr>
                                      <p:tavLst>
                                        <p:tav tm="0">
                                          <p:val>
                                            <p:strVal val="#ppt_h"/>
                                          </p:val>
                                        </p:tav>
                                        <p:tav tm="100000">
                                          <p:val>
                                            <p:strVal val="#ppt_h"/>
                                          </p:val>
                                        </p:tav>
                                      </p:tavLst>
                                    </p:anim>
                                  </p:childTnLst>
                                </p:cTn>
                              </p:par>
                            </p:childTnLst>
                          </p:cTn>
                        </p:par>
                        <p:par>
                          <p:cTn id="54" fill="hold">
                            <p:stCondLst>
                              <p:cond delay="3000"/>
                            </p:stCondLst>
                            <p:childTnLst>
                              <p:par>
                                <p:cTn id="55" presetID="17" presetClass="entr" presetSubtype="4" fill="hold" grpId="0" nodeType="afterEffect">
                                  <p:stCondLst>
                                    <p:cond delay="0"/>
                                  </p:stCondLst>
                                  <p:childTnLst>
                                    <p:set>
                                      <p:cBhvr>
                                        <p:cTn id="56" dur="1" fill="hold">
                                          <p:stCondLst>
                                            <p:cond delay="0"/>
                                          </p:stCondLst>
                                        </p:cTn>
                                        <p:tgtEl>
                                          <p:spTgt spid="2"/>
                                        </p:tgtEl>
                                        <p:attrNameLst>
                                          <p:attrName>style.visibility</p:attrName>
                                        </p:attrNameLst>
                                      </p:cBhvr>
                                      <p:to>
                                        <p:strVal val="visible"/>
                                      </p:to>
                                    </p:set>
                                    <p:anim calcmode="lin" valueType="num">
                                      <p:cBhvr>
                                        <p:cTn id="57" dur="500" fill="hold"/>
                                        <p:tgtEl>
                                          <p:spTgt spid="2"/>
                                        </p:tgtEl>
                                        <p:attrNameLst>
                                          <p:attrName>ppt_x</p:attrName>
                                        </p:attrNameLst>
                                      </p:cBhvr>
                                      <p:tavLst>
                                        <p:tav tm="0">
                                          <p:val>
                                            <p:strVal val="#ppt_x"/>
                                          </p:val>
                                        </p:tav>
                                        <p:tav tm="100000">
                                          <p:val>
                                            <p:strVal val="#ppt_x"/>
                                          </p:val>
                                        </p:tav>
                                      </p:tavLst>
                                    </p:anim>
                                    <p:anim calcmode="lin" valueType="num">
                                      <p:cBhvr>
                                        <p:cTn id="58" dur="500" fill="hold"/>
                                        <p:tgtEl>
                                          <p:spTgt spid="2"/>
                                        </p:tgtEl>
                                        <p:attrNameLst>
                                          <p:attrName>ppt_y</p:attrName>
                                        </p:attrNameLst>
                                      </p:cBhvr>
                                      <p:tavLst>
                                        <p:tav tm="0">
                                          <p:val>
                                            <p:strVal val="#ppt_y+#ppt_h/2"/>
                                          </p:val>
                                        </p:tav>
                                        <p:tav tm="100000">
                                          <p:val>
                                            <p:strVal val="#ppt_y"/>
                                          </p:val>
                                        </p:tav>
                                      </p:tavLst>
                                    </p:anim>
                                    <p:anim calcmode="lin" valueType="num">
                                      <p:cBhvr>
                                        <p:cTn id="59" dur="500" fill="hold"/>
                                        <p:tgtEl>
                                          <p:spTgt spid="2"/>
                                        </p:tgtEl>
                                        <p:attrNameLst>
                                          <p:attrName>ppt_w</p:attrName>
                                        </p:attrNameLst>
                                      </p:cBhvr>
                                      <p:tavLst>
                                        <p:tav tm="0">
                                          <p:val>
                                            <p:strVal val="#ppt_w"/>
                                          </p:val>
                                        </p:tav>
                                        <p:tav tm="100000">
                                          <p:val>
                                            <p:strVal val="#ppt_w"/>
                                          </p:val>
                                        </p:tav>
                                      </p:tavLst>
                                    </p:anim>
                                    <p:anim calcmode="lin" valueType="num">
                                      <p:cBhvr>
                                        <p:cTn id="60" dur="500" fill="hold"/>
                                        <p:tgtEl>
                                          <p:spTgt spid="2"/>
                                        </p:tgtEl>
                                        <p:attrNameLst>
                                          <p:attrName>ppt_h</p:attrName>
                                        </p:attrNameLst>
                                      </p:cBhvr>
                                      <p:tavLst>
                                        <p:tav tm="0">
                                          <p:val>
                                            <p:fltVal val="0"/>
                                          </p:val>
                                        </p:tav>
                                        <p:tav tm="100000">
                                          <p:val>
                                            <p:strVal val="#ppt_h"/>
                                          </p:val>
                                        </p:tav>
                                      </p:tavLst>
                                    </p:anim>
                                  </p:childTnLst>
                                </p:cTn>
                              </p:par>
                            </p:childTnLst>
                          </p:cTn>
                        </p:par>
                        <p:par>
                          <p:cTn id="61" fill="hold">
                            <p:stCondLst>
                              <p:cond delay="3500"/>
                            </p:stCondLst>
                            <p:childTnLst>
                              <p:par>
                                <p:cTn id="62" presetID="17" presetClass="entr" presetSubtype="2" fill="hold" grpId="0" nodeType="afterEffect">
                                  <p:stCondLst>
                                    <p:cond delay="0"/>
                                  </p:stCondLst>
                                  <p:childTnLst>
                                    <p:set>
                                      <p:cBhvr>
                                        <p:cTn id="63" dur="1" fill="hold">
                                          <p:stCondLst>
                                            <p:cond delay="0"/>
                                          </p:stCondLst>
                                        </p:cTn>
                                        <p:tgtEl>
                                          <p:spTgt spid="12"/>
                                        </p:tgtEl>
                                        <p:attrNameLst>
                                          <p:attrName>style.visibility</p:attrName>
                                        </p:attrNameLst>
                                      </p:cBhvr>
                                      <p:to>
                                        <p:strVal val="visible"/>
                                      </p:to>
                                    </p:set>
                                    <p:anim calcmode="lin" valueType="num">
                                      <p:cBhvr>
                                        <p:cTn id="64" dur="500" fill="hold"/>
                                        <p:tgtEl>
                                          <p:spTgt spid="12"/>
                                        </p:tgtEl>
                                        <p:attrNameLst>
                                          <p:attrName>ppt_x</p:attrName>
                                        </p:attrNameLst>
                                      </p:cBhvr>
                                      <p:tavLst>
                                        <p:tav tm="0">
                                          <p:val>
                                            <p:strVal val="#ppt_x+#ppt_w/2"/>
                                          </p:val>
                                        </p:tav>
                                        <p:tav tm="100000">
                                          <p:val>
                                            <p:strVal val="#ppt_x"/>
                                          </p:val>
                                        </p:tav>
                                      </p:tavLst>
                                    </p:anim>
                                    <p:anim calcmode="lin" valueType="num">
                                      <p:cBhvr>
                                        <p:cTn id="65" dur="500" fill="hold"/>
                                        <p:tgtEl>
                                          <p:spTgt spid="12"/>
                                        </p:tgtEl>
                                        <p:attrNameLst>
                                          <p:attrName>ppt_y</p:attrName>
                                        </p:attrNameLst>
                                      </p:cBhvr>
                                      <p:tavLst>
                                        <p:tav tm="0">
                                          <p:val>
                                            <p:strVal val="#ppt_y"/>
                                          </p:val>
                                        </p:tav>
                                        <p:tav tm="100000">
                                          <p:val>
                                            <p:strVal val="#ppt_y"/>
                                          </p:val>
                                        </p:tav>
                                      </p:tavLst>
                                    </p:anim>
                                    <p:anim calcmode="lin" valueType="num">
                                      <p:cBhvr>
                                        <p:cTn id="66" dur="500" fill="hold"/>
                                        <p:tgtEl>
                                          <p:spTgt spid="12"/>
                                        </p:tgtEl>
                                        <p:attrNameLst>
                                          <p:attrName>ppt_w</p:attrName>
                                        </p:attrNameLst>
                                      </p:cBhvr>
                                      <p:tavLst>
                                        <p:tav tm="0">
                                          <p:val>
                                            <p:fltVal val="0"/>
                                          </p:val>
                                        </p:tav>
                                        <p:tav tm="100000">
                                          <p:val>
                                            <p:strVal val="#ppt_w"/>
                                          </p:val>
                                        </p:tav>
                                      </p:tavLst>
                                    </p:anim>
                                    <p:anim calcmode="lin" valueType="num">
                                      <p:cBhvr>
                                        <p:cTn id="67" dur="500" fill="hold"/>
                                        <p:tgtEl>
                                          <p:spTgt spid="12"/>
                                        </p:tgtEl>
                                        <p:attrNameLst>
                                          <p:attrName>ppt_h</p:attrName>
                                        </p:attrNameLst>
                                      </p:cBhvr>
                                      <p:tavLst>
                                        <p:tav tm="0">
                                          <p:val>
                                            <p:strVal val="#ppt_h"/>
                                          </p:val>
                                        </p:tav>
                                        <p:tav tm="100000">
                                          <p:val>
                                            <p:strVal val="#ppt_h"/>
                                          </p:val>
                                        </p:tav>
                                      </p:tavLst>
                                    </p:anim>
                                  </p:childTnLst>
                                </p:cTn>
                              </p:par>
                            </p:childTnLst>
                          </p:cTn>
                        </p:par>
                      </p:childTnLst>
                    </p:cTn>
                  </p:par>
                  <p:par>
                    <p:cTn id="68" fill="hold">
                      <p:stCondLst>
                        <p:cond delay="indefinite"/>
                      </p:stCondLst>
                      <p:childTnLst>
                        <p:par>
                          <p:cTn id="69" fill="hold">
                            <p:stCondLst>
                              <p:cond delay="0"/>
                            </p:stCondLst>
                            <p:childTnLst>
                              <p:par>
                                <p:cTn id="70" presetID="43" presetClass="entr" presetSubtype="0" fill="hold" grpId="0" nodeType="clickEffect">
                                  <p:stCondLst>
                                    <p:cond delay="0"/>
                                  </p:stCondLst>
                                  <p:childTnLst>
                                    <p:set>
                                      <p:cBhvr>
                                        <p:cTn id="71" dur="1" fill="hold">
                                          <p:stCondLst>
                                            <p:cond delay="0"/>
                                          </p:stCondLst>
                                        </p:cTn>
                                        <p:tgtEl>
                                          <p:spTgt spid="11"/>
                                        </p:tgtEl>
                                        <p:attrNameLst>
                                          <p:attrName>style.visibility</p:attrName>
                                        </p:attrNameLst>
                                      </p:cBhvr>
                                      <p:to>
                                        <p:strVal val="visible"/>
                                      </p:to>
                                    </p:set>
                                    <p:animEffect transition="in" filter="fade">
                                      <p:cBhvr>
                                        <p:cTn id="72" dur="100"/>
                                        <p:tgtEl>
                                          <p:spTgt spid="11"/>
                                        </p:tgtEl>
                                      </p:cBhvr>
                                    </p:animEffect>
                                    <p:anim calcmode="lin" valueType="num">
                                      <p:cBhvr>
                                        <p:cTn id="73" dur="400" fill="hold"/>
                                        <p:tgtEl>
                                          <p:spTgt spid="11"/>
                                        </p:tgtEl>
                                        <p:attrNameLst>
                                          <p:attrName>ppt_x</p:attrName>
                                        </p:attrNameLst>
                                      </p:cBhvr>
                                      <p:tavLst>
                                        <p:tav tm="0">
                                          <p:val>
                                            <p:strVal val="#ppt_x"/>
                                          </p:val>
                                        </p:tav>
                                        <p:tav tm="100000">
                                          <p:val>
                                            <p:strVal val="#ppt_x"/>
                                          </p:val>
                                        </p:tav>
                                      </p:tavLst>
                                    </p:anim>
                                    <p:anim calcmode="lin" valueType="num">
                                      <p:cBhvr>
                                        <p:cTn id="74" dur="400" fill="hold"/>
                                        <p:tgtEl>
                                          <p:spTgt spid="11"/>
                                        </p:tgtEl>
                                        <p:attrNameLst>
                                          <p:attrName>ppt_y</p:attrName>
                                        </p:attrNameLst>
                                      </p:cBhvr>
                                      <p:tavLst>
                                        <p:tav tm="0">
                                          <p:val>
                                            <p:strVal val="#ppt_y+0.31"/>
                                          </p:val>
                                        </p:tav>
                                        <p:tav tm="100000">
                                          <p:val>
                                            <p:strVal val="#ppt_y+0.31"/>
                                          </p:val>
                                        </p:tav>
                                      </p:tavLst>
                                    </p:anim>
                                    <p:anim calcmode="lin" valueType="num">
                                      <p:cBhvr>
                                        <p:cTn id="75" dur="600" decel="50000" fill="hold">
                                          <p:stCondLst>
                                            <p:cond delay="400"/>
                                          </p:stCondLst>
                                        </p:cTn>
                                        <p:tgtEl>
                                          <p:spTgt spid="11"/>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76" dur="600" decel="50000" fill="hold">
                                          <p:stCondLst>
                                            <p:cond delay="400"/>
                                          </p:stCondLst>
                                        </p:cTn>
                                        <p:tgtEl>
                                          <p:spTgt spid="11"/>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3" presetClass="entr" presetSubtype="16" fill="hold" grpId="0" nodeType="clickEffect">
                                  <p:stCondLst>
                                    <p:cond delay="0"/>
                                  </p:stCondLst>
                                  <p:childTnLst>
                                    <p:set>
                                      <p:cBhvr>
                                        <p:cTn id="80" dur="1" fill="hold">
                                          <p:stCondLst>
                                            <p:cond delay="0"/>
                                          </p:stCondLst>
                                        </p:cTn>
                                        <p:tgtEl>
                                          <p:spTgt spid="17"/>
                                        </p:tgtEl>
                                        <p:attrNameLst>
                                          <p:attrName>style.visibility</p:attrName>
                                        </p:attrNameLst>
                                      </p:cBhvr>
                                      <p:to>
                                        <p:strVal val="visible"/>
                                      </p:to>
                                    </p:set>
                                    <p:anim calcmode="lin" valueType="num">
                                      <p:cBhvr>
                                        <p:cTn id="81" dur="500" fill="hold"/>
                                        <p:tgtEl>
                                          <p:spTgt spid="17"/>
                                        </p:tgtEl>
                                        <p:attrNameLst>
                                          <p:attrName>ppt_w</p:attrName>
                                        </p:attrNameLst>
                                      </p:cBhvr>
                                      <p:tavLst>
                                        <p:tav tm="0">
                                          <p:val>
                                            <p:fltVal val="0"/>
                                          </p:val>
                                        </p:tav>
                                        <p:tav tm="100000">
                                          <p:val>
                                            <p:strVal val="#ppt_w"/>
                                          </p:val>
                                        </p:tav>
                                      </p:tavLst>
                                    </p:anim>
                                    <p:anim calcmode="lin" valueType="num">
                                      <p:cBhvr>
                                        <p:cTn id="82" dur="500" fill="hold"/>
                                        <p:tgtEl>
                                          <p:spTgt spid="1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P spid="11" grpId="0" animBg="1"/>
      <p:bldP spid="12" grpId="0" animBg="1"/>
      <p:bldP spid="13" grpId="0" animBg="1"/>
      <p:bldP spid="15" grpId="0" build="allAtOnce" animBg="1"/>
      <p:bldP spid="16" grpId="0"/>
      <p:bldP spid="17"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11902</TotalTime>
  <Words>2175</Words>
  <Application>Microsoft Office PowerPoint</Application>
  <PresentationFormat>Affichage à l'écran (4:3)</PresentationFormat>
  <Paragraphs>153</Paragraphs>
  <Slides>34</Slides>
  <Notes>0</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34</vt:i4>
      </vt:variant>
    </vt:vector>
  </HeadingPairs>
  <TitlesOfParts>
    <vt:vector size="36" baseType="lpstr">
      <vt:lpstr>Thème Office</vt:lpstr>
      <vt:lpstr>Equation</vt:lpstr>
      <vt:lpstr>المحور الثالث: مدخل للوظيفة المالية</vt:lpstr>
      <vt:lpstr>Diapositive 2</vt:lpstr>
      <vt:lpstr>Diapositive 3</vt:lpstr>
      <vt:lpstr>أولا: مفهوم الوظيفة المالية ومهام المسيّر المالي</vt:lpstr>
      <vt:lpstr>مفهوم الوظيفة المالية</vt:lpstr>
      <vt:lpstr>Diapositive 6</vt:lpstr>
      <vt:lpstr>Diapositive 7</vt:lpstr>
      <vt:lpstr>وظائف ومهام المسيّر المالي</vt:lpstr>
      <vt:lpstr>Diapositive 9</vt:lpstr>
      <vt:lpstr>التخطيط المالي</vt:lpstr>
      <vt:lpstr>قرارات التمويل</vt:lpstr>
      <vt:lpstr>Diapositive 12</vt:lpstr>
      <vt:lpstr>قرارات الاستثمار</vt:lpstr>
      <vt:lpstr>Diapositive 14</vt:lpstr>
      <vt:lpstr>Diapositive 15</vt:lpstr>
      <vt:lpstr>الرقابة المالية</vt:lpstr>
      <vt:lpstr>Diapositive 17</vt:lpstr>
      <vt:lpstr>مراحل تطور الادارة المالية</vt:lpstr>
      <vt:lpstr>Diapositive 19</vt:lpstr>
      <vt:lpstr>ثانيا: مكانة وعلاقة الوظيفة المالية بالإدارة</vt:lpstr>
      <vt:lpstr>Diapositive 21</vt:lpstr>
      <vt:lpstr>Diapositive 22</vt:lpstr>
      <vt:lpstr>Diapositive 23</vt:lpstr>
      <vt:lpstr>Diapositive 24</vt:lpstr>
      <vt:lpstr>موقع الدائرة المالية من الهيكل التنظيمي</vt:lpstr>
      <vt:lpstr>Diapositive 26</vt:lpstr>
      <vt:lpstr>Diapositive 27</vt:lpstr>
      <vt:lpstr>Diapositive 28</vt:lpstr>
      <vt:lpstr>ثالثا: علاقة الوظيفة المالية بالوظائف الأخرى</vt:lpstr>
      <vt:lpstr>Diapositive 30</vt:lpstr>
      <vt:lpstr>Diapositive 31</vt:lpstr>
      <vt:lpstr>Diapositive 32</vt:lpstr>
      <vt:lpstr>Diapositive 33</vt:lpstr>
      <vt:lpstr>Diapositive 34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المحور الثالث: مدخل للوظيفة المالية</dc:title>
  <dc:creator>LATITUDE6330</dc:creator>
  <cp:lastModifiedBy>LATITUDE6330</cp:lastModifiedBy>
  <cp:revision>199</cp:revision>
  <dcterms:created xsi:type="dcterms:W3CDTF">2024-02-04T16:20:44Z</dcterms:created>
  <dcterms:modified xsi:type="dcterms:W3CDTF">2024-02-13T21:55:25Z</dcterms:modified>
</cp:coreProperties>
</file>