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4"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CD3C803C-776C-4CB9-A10A-EBF8CFE303F9}" type="datetimeFigureOut">
              <a:rPr lang="fr-FR" smtClean="0"/>
              <a:pPr/>
              <a:t>22/04/2020</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4589EE9-C9B7-4191-9C22-B7BB0CB8067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3C803C-776C-4CB9-A10A-EBF8CFE303F9}" type="datetimeFigureOut">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89EE9-C9B7-4191-9C22-B7BB0CB80674}"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3C803C-776C-4CB9-A10A-EBF8CFE303F9}" type="datetimeFigureOut">
              <a:rPr lang="fr-FR" smtClean="0"/>
              <a:pPr/>
              <a:t>22/04/2020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89EE9-C9B7-4191-9C22-B7BB0CB80674}"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CD3C803C-776C-4CB9-A10A-EBF8CFE303F9}" type="datetimeFigureOut">
              <a:rPr lang="fr-FR" smtClean="0"/>
              <a:pPr/>
              <a:t>22/04/2020</a:t>
            </a:fld>
            <a:endParaRPr lang="fr-FR"/>
          </a:p>
        </p:txBody>
      </p:sp>
      <p:sp>
        <p:nvSpPr>
          <p:cNvPr id="9" name="Espace réservé du numéro de diapositive 8"/>
          <p:cNvSpPr>
            <a:spLocks noGrp="1"/>
          </p:cNvSpPr>
          <p:nvPr>
            <p:ph type="sldNum" sz="quarter" idx="15"/>
          </p:nvPr>
        </p:nvSpPr>
        <p:spPr/>
        <p:txBody>
          <a:bodyPr rtlCol="0"/>
          <a:lstStyle/>
          <a:p>
            <a:fld id="{C4589EE9-C9B7-4191-9C22-B7BB0CB80674}"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CD3C803C-776C-4CB9-A10A-EBF8CFE303F9}" type="datetimeFigureOut">
              <a:rPr lang="fr-FR" smtClean="0"/>
              <a:pPr/>
              <a:t>22/04/2020</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4589EE9-C9B7-4191-9C22-B7BB0CB80674}"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CD3C803C-776C-4CB9-A10A-EBF8CFE303F9}" type="datetimeFigureOut">
              <a:rPr lang="fr-FR" smtClean="0"/>
              <a:pPr/>
              <a:t>22/04/2020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89EE9-C9B7-4191-9C22-B7BB0CB80674}"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CD3C803C-776C-4CB9-A10A-EBF8CFE303F9}" type="datetimeFigureOut">
              <a:rPr lang="fr-FR" smtClean="0"/>
              <a:pPr/>
              <a:t>22/04/2020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4589EE9-C9B7-4191-9C22-B7BB0CB80674}"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CD3C803C-776C-4CB9-A10A-EBF8CFE303F9}" type="datetimeFigureOut">
              <a:rPr lang="fr-FR" smtClean="0"/>
              <a:pPr/>
              <a:t>22/04/2020</a:t>
            </a:fld>
            <a:endParaRPr lang="fr-FR"/>
          </a:p>
        </p:txBody>
      </p:sp>
      <p:sp>
        <p:nvSpPr>
          <p:cNvPr id="7" name="Espace réservé du numéro de diapositive 6"/>
          <p:cNvSpPr>
            <a:spLocks noGrp="1"/>
          </p:cNvSpPr>
          <p:nvPr>
            <p:ph type="sldNum" sz="quarter" idx="11"/>
          </p:nvPr>
        </p:nvSpPr>
        <p:spPr/>
        <p:txBody>
          <a:bodyPr rtlCol="0"/>
          <a:lstStyle/>
          <a:p>
            <a:fld id="{C4589EE9-C9B7-4191-9C22-B7BB0CB80674}"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3C803C-776C-4CB9-A10A-EBF8CFE303F9}" type="datetimeFigureOut">
              <a:rPr lang="fr-FR" smtClean="0"/>
              <a:pPr/>
              <a:t>22/04/2020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4589EE9-C9B7-4191-9C22-B7BB0CB80674}"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CD3C803C-776C-4CB9-A10A-EBF8CFE303F9}" type="datetimeFigureOut">
              <a:rPr lang="fr-FR" smtClean="0"/>
              <a:pPr/>
              <a:t>22/04/2020</a:t>
            </a:fld>
            <a:endParaRPr lang="fr-FR"/>
          </a:p>
        </p:txBody>
      </p:sp>
      <p:sp>
        <p:nvSpPr>
          <p:cNvPr id="22" name="Espace réservé du numéro de diapositive 21"/>
          <p:cNvSpPr>
            <a:spLocks noGrp="1"/>
          </p:cNvSpPr>
          <p:nvPr>
            <p:ph type="sldNum" sz="quarter" idx="15"/>
          </p:nvPr>
        </p:nvSpPr>
        <p:spPr/>
        <p:txBody>
          <a:bodyPr rtlCol="0"/>
          <a:lstStyle/>
          <a:p>
            <a:fld id="{C4589EE9-C9B7-4191-9C22-B7BB0CB80674}"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CD3C803C-776C-4CB9-A10A-EBF8CFE303F9}" type="datetimeFigureOut">
              <a:rPr lang="fr-FR" smtClean="0"/>
              <a:pPr/>
              <a:t>22/04/2020</a:t>
            </a:fld>
            <a:endParaRPr lang="fr-FR"/>
          </a:p>
        </p:txBody>
      </p:sp>
      <p:sp>
        <p:nvSpPr>
          <p:cNvPr id="18" name="Espace réservé du numéro de diapositive 17"/>
          <p:cNvSpPr>
            <a:spLocks noGrp="1"/>
          </p:cNvSpPr>
          <p:nvPr>
            <p:ph type="sldNum" sz="quarter" idx="11"/>
          </p:nvPr>
        </p:nvSpPr>
        <p:spPr/>
        <p:txBody>
          <a:bodyPr rtlCol="0"/>
          <a:lstStyle/>
          <a:p>
            <a:fld id="{C4589EE9-C9B7-4191-9C22-B7BB0CB80674}"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D3C803C-776C-4CB9-A10A-EBF8CFE303F9}" type="datetimeFigureOut">
              <a:rPr lang="fr-FR" smtClean="0"/>
              <a:pPr/>
              <a:t>22/04/2020</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4589EE9-C9B7-4191-9C22-B7BB0CB8067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43108" y="642918"/>
            <a:ext cx="6172200" cy="1428760"/>
          </a:xfrm>
        </p:spPr>
        <p:txBody>
          <a:bodyPr>
            <a:normAutofit/>
          </a:bodyPr>
          <a:lstStyle/>
          <a:p>
            <a:pPr algn="ctr" rtl="1"/>
            <a:r>
              <a:rPr lang="ar-SA" sz="4000" dirty="0" smtClean="0"/>
              <a:t>الإطار </a:t>
            </a:r>
            <a:r>
              <a:rPr lang="ar-SA" sz="4000" dirty="0" err="1" smtClean="0"/>
              <a:t>الـمفاهيمي</a:t>
            </a:r>
            <a:r>
              <a:rPr lang="ar-SA" sz="4000" dirty="0" smtClean="0"/>
              <a:t> للهندسة الـمالية</a:t>
            </a:r>
            <a:r>
              <a:rPr lang="ar-DZ" sz="4000" dirty="0" smtClean="0"/>
              <a:t/>
            </a:r>
            <a:br>
              <a:rPr lang="ar-DZ" sz="4000" dirty="0" smtClean="0"/>
            </a:br>
            <a:endParaRPr lang="fr-FR" sz="4000" dirty="0"/>
          </a:p>
        </p:txBody>
      </p:sp>
      <p:sp>
        <p:nvSpPr>
          <p:cNvPr id="3" name="Sous-titre 2"/>
          <p:cNvSpPr>
            <a:spLocks noGrp="1"/>
          </p:cNvSpPr>
          <p:nvPr>
            <p:ph type="subTitle" idx="1"/>
          </p:nvPr>
        </p:nvSpPr>
        <p:spPr>
          <a:xfrm>
            <a:off x="2071670" y="2714620"/>
            <a:ext cx="6572296" cy="3660302"/>
          </a:xfrm>
        </p:spPr>
        <p:txBody>
          <a:bodyPr/>
          <a:lstStyle/>
          <a:p>
            <a:pPr algn="just" rtl="1"/>
            <a:r>
              <a:rPr lang="ar-DZ" sz="2800" dirty="0" smtClean="0"/>
              <a:t>       لقد أدت التغيرات الاقتصادية التي عرفها عالم المال والأعمال في السنوات الأخيرة، إلى بروز وكثرة المخاطر المالية التي تصاحب أي تعامل أو استثمار مالي، مما استدعى تطوير الأدوات التقليدية سعيا لخلق منتجات جديدة تسمح بمواجهة تلك المخاطر في إطار ما يسمى بالهندسة المالية.</a:t>
            </a:r>
            <a:endParaRPr lang="fr-FR" sz="2800" dirty="0" smtClean="0"/>
          </a:p>
          <a:p>
            <a:pPr algn="r" rtl="1"/>
            <a:endParaRPr lang="fr-F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7467600" cy="857256"/>
          </a:xfrm>
        </p:spPr>
        <p:txBody>
          <a:bodyPr>
            <a:noAutofit/>
          </a:bodyPr>
          <a:lstStyle/>
          <a:p>
            <a:pPr algn="ctr" rtl="1"/>
            <a:r>
              <a:rPr lang="ar-SA" b="1" dirty="0" smtClean="0"/>
              <a:t>5. </a:t>
            </a:r>
            <a:r>
              <a:rPr lang="ar-DZ" b="1" dirty="0" smtClean="0"/>
              <a:t>أهـداف الهندسـة الماليـة: </a:t>
            </a:r>
            <a:r>
              <a:rPr lang="fr-FR" dirty="0" smtClean="0"/>
              <a:t/>
            </a:r>
            <a:br>
              <a:rPr lang="fr-FR" dirty="0" smtClean="0"/>
            </a:br>
            <a:endParaRPr lang="fr-FR" dirty="0"/>
          </a:p>
        </p:txBody>
      </p:sp>
      <p:sp>
        <p:nvSpPr>
          <p:cNvPr id="3" name="Espace réservé du contenu 2"/>
          <p:cNvSpPr>
            <a:spLocks noGrp="1"/>
          </p:cNvSpPr>
          <p:nvPr>
            <p:ph sz="quarter" idx="1"/>
          </p:nvPr>
        </p:nvSpPr>
        <p:spPr>
          <a:xfrm>
            <a:off x="357158" y="1142984"/>
            <a:ext cx="7643866" cy="5330968"/>
          </a:xfrm>
        </p:spPr>
        <p:txBody>
          <a:bodyPr/>
          <a:lstStyle/>
          <a:p>
            <a:pPr algn="just" rtl="1">
              <a:buNone/>
            </a:pPr>
            <a:r>
              <a:rPr lang="ar-SA" dirty="0" smtClean="0"/>
              <a:t>          </a:t>
            </a:r>
          </a:p>
          <a:p>
            <a:pPr algn="just" rtl="1">
              <a:buNone/>
            </a:pPr>
            <a:r>
              <a:rPr lang="ar-SA" sz="2800" dirty="0" smtClean="0"/>
              <a:t>           </a:t>
            </a:r>
            <a:r>
              <a:rPr lang="ar-DZ" sz="2800" dirty="0" smtClean="0"/>
              <a:t>إنّ الهدف الأساسي للهندسة المالية هو </a:t>
            </a:r>
            <a:r>
              <a:rPr lang="ar-DZ" sz="2800" dirty="0" err="1" smtClean="0"/>
              <a:t>التّحوط</a:t>
            </a:r>
            <a:r>
              <a:rPr lang="ar-DZ" sz="2800" dirty="0" smtClean="0"/>
              <a:t> ونقل المخاطرة إلا أن استعمالها توسع بصورة كبيرة خلال السنوات الأخيرة ليشمل أغراض الاستثمار والمضاربة ومازالت عملية تطوير الأدوات الجديدة واستعمالاتها مستمرة وبصورة متزايدة النمو حتى الآن. </a:t>
            </a:r>
            <a:endParaRPr lang="ar-SA" sz="2800" dirty="0" smtClean="0"/>
          </a:p>
          <a:p>
            <a:pPr algn="just" rtl="1">
              <a:buNone/>
            </a:pPr>
            <a:r>
              <a:rPr lang="ar-SA" sz="2800" dirty="0" smtClean="0"/>
              <a:t>        </a:t>
            </a:r>
            <a:r>
              <a:rPr lang="ar-DZ" sz="2800" dirty="0" smtClean="0"/>
              <a:t>وعلى الرغم من التعقيد الواسع لأدوات الهندسة المالية إلا أنها لا تقدم حلولا قاطعة لتجنب المخاطرة وإنما قد تكون طريقة مفيدة جدا لإدارتها والتي قد تمكن المتعاملين من إلغاء وتجنب اغلب المخاطر.</a:t>
            </a:r>
            <a:endParaRPr lang="fr-FR" sz="2800" dirty="0" smtClean="0"/>
          </a:p>
          <a:p>
            <a:pPr algn="r" rtl="1">
              <a:buNone/>
            </a:pPr>
            <a:endParaRPr lang="fr-FR"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500042"/>
            <a:ext cx="7686700" cy="5973910"/>
          </a:xfrm>
        </p:spPr>
        <p:txBody>
          <a:bodyPr>
            <a:noAutofit/>
          </a:bodyPr>
          <a:lstStyle/>
          <a:p>
            <a:pPr algn="just" rtl="1">
              <a:buNone/>
            </a:pPr>
            <a:r>
              <a:rPr lang="ar-SA" sz="2800" dirty="0" smtClean="0"/>
              <a:t>       </a:t>
            </a:r>
            <a:r>
              <a:rPr lang="ar-DZ" sz="2800" dirty="0" smtClean="0"/>
              <a:t>وبذلك يمكن القول إن الهندسة المالية تهدف إلى خفض حجم المخاطر المالية وذلك من خلال:</a:t>
            </a:r>
            <a:endParaRPr lang="fr-FR" sz="2800" dirty="0" smtClean="0"/>
          </a:p>
          <a:p>
            <a:pPr lvl="0" algn="just" rtl="1">
              <a:buFont typeface="Wingdings" pitchFamily="2" charset="2"/>
              <a:buChar char="Ø"/>
            </a:pPr>
            <a:r>
              <a:rPr lang="ar-DZ" sz="2800" dirty="0" smtClean="0"/>
              <a:t>إعادة هيكلة التدفقات النقدية لإدارة مالية أفضل مثل استخدام المبادلة لتغيير معدلات الفائدة المتغيرة إلى معدلات ثابتة.</a:t>
            </a:r>
            <a:endParaRPr lang="fr-FR" sz="2800" dirty="0" smtClean="0"/>
          </a:p>
          <a:p>
            <a:pPr algn="just" rtl="1">
              <a:buFont typeface="Wingdings" pitchFamily="2" charset="2"/>
              <a:buChar char="Ø"/>
            </a:pPr>
            <a:r>
              <a:rPr lang="ar-DZ" sz="2800" dirty="0" smtClean="0"/>
              <a:t>توسيع حجم وعدد أدوات الاستثمار بالأسواق المالية لزيادة سيولة السوق وإتاحة المزيد من التمويل من خلال جذب مستثمرين جدد وتقديم فرص جديدة للباحثين عن التمويل.</a:t>
            </a:r>
            <a:endParaRPr lang="fr-FR" sz="2800" dirty="0" smtClean="0"/>
          </a:p>
          <a:p>
            <a:pPr lvl="0" algn="just" rtl="1">
              <a:buFont typeface="Wingdings" pitchFamily="2" charset="2"/>
              <a:buChar char="Ø"/>
            </a:pPr>
            <a:r>
              <a:rPr lang="ar-DZ" sz="2800" dirty="0" smtClean="0"/>
              <a:t>ابتكار أدوات لإدارة المخاطر من اجل تمكين المستثمرين من إعادة توزيع المخاطر المالية وفق </a:t>
            </a:r>
            <a:r>
              <a:rPr lang="ar-DZ" sz="2800" dirty="0" err="1" smtClean="0"/>
              <a:t>تفضيلاتهم</a:t>
            </a:r>
            <a:r>
              <a:rPr lang="ar-DZ" sz="2800" dirty="0" smtClean="0"/>
              <a:t> للمخاطر.</a:t>
            </a:r>
            <a:endParaRPr lang="fr-FR" sz="2800" dirty="0" smtClean="0"/>
          </a:p>
          <a:p>
            <a:pPr lvl="0" algn="just" rtl="1">
              <a:buFont typeface="Wingdings" pitchFamily="2" charset="2"/>
              <a:buChar char="Ø"/>
            </a:pPr>
            <a:r>
              <a:rPr lang="ar-DZ" sz="2800" dirty="0" smtClean="0"/>
              <a:t>تطوير أدوات </a:t>
            </a:r>
            <a:r>
              <a:rPr lang="ar-DZ" sz="2800" dirty="0" err="1" smtClean="0"/>
              <a:t>المراجحة</a:t>
            </a:r>
            <a:r>
              <a:rPr lang="ar-DZ" sz="2800" dirty="0" smtClean="0"/>
              <a:t> بين الأسواق للتمكن من تحسين التكاليف وزيادة العائد والانفتاح على الأسواق العالمية.</a:t>
            </a:r>
            <a:endParaRPr lang="fr-FR" sz="2800" dirty="0" smtClean="0"/>
          </a:p>
          <a:p>
            <a:pPr lvl="0" algn="just" rtl="1">
              <a:buFont typeface="Wingdings" pitchFamily="2" charset="2"/>
              <a:buChar char="Ø"/>
            </a:pPr>
            <a:r>
              <a:rPr lang="ar-DZ" sz="2800" dirty="0" smtClean="0"/>
              <a:t>تنويع استراتيجيات الاستثمار من خلال تنويع وابتكار أدوات استثمار جديدة.</a:t>
            </a:r>
            <a:endParaRPr lang="fr-FR" sz="28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lstStyle/>
          <a:p>
            <a:pPr algn="ctr" rtl="1"/>
            <a:r>
              <a:rPr lang="ar-SA" b="1" dirty="0" smtClean="0"/>
              <a:t>6. آليات الهندسة المالية</a:t>
            </a:r>
            <a:endParaRPr lang="fr-FR" dirty="0"/>
          </a:p>
        </p:txBody>
      </p:sp>
      <p:sp>
        <p:nvSpPr>
          <p:cNvPr id="3" name="Espace réservé du contenu 2"/>
          <p:cNvSpPr>
            <a:spLocks noGrp="1"/>
          </p:cNvSpPr>
          <p:nvPr>
            <p:ph sz="quarter" idx="1"/>
          </p:nvPr>
        </p:nvSpPr>
        <p:spPr>
          <a:xfrm>
            <a:off x="428596" y="1357298"/>
            <a:ext cx="7643866" cy="5116654"/>
          </a:xfrm>
        </p:spPr>
        <p:txBody>
          <a:bodyPr>
            <a:normAutofit/>
          </a:bodyPr>
          <a:lstStyle/>
          <a:p>
            <a:pPr algn="r" rtl="1">
              <a:buNone/>
            </a:pPr>
            <a:r>
              <a:rPr lang="ar-SA" b="1" dirty="0" smtClean="0"/>
              <a:t>أ. </a:t>
            </a:r>
            <a:r>
              <a:rPr lang="ar-DZ" b="1" dirty="0" smtClean="0"/>
              <a:t>فلسفـة الهندسـة الماليـة: </a:t>
            </a:r>
            <a:endParaRPr lang="fr-FR" dirty="0" smtClean="0"/>
          </a:p>
          <a:p>
            <a:pPr algn="just" rtl="1">
              <a:buNone/>
            </a:pPr>
            <a:r>
              <a:rPr lang="ar-DZ" b="1" dirty="0" smtClean="0"/>
              <a:t>	</a:t>
            </a:r>
            <a:endParaRPr lang="ar-SA" b="1" dirty="0" smtClean="0"/>
          </a:p>
          <a:p>
            <a:pPr algn="just" rtl="1">
              <a:buNone/>
            </a:pPr>
            <a:r>
              <a:rPr lang="ar-SA" b="1" dirty="0" smtClean="0"/>
              <a:t>           </a:t>
            </a:r>
            <a:r>
              <a:rPr lang="ar-DZ" dirty="0" smtClean="0"/>
              <a:t>ترتكز فلسفة الهندسة المالية على التحليل والقرارات الدورية الخاصة بالأدوات المالية والتوافيق المختلفة التي تحقق أعلى عائد بأقل مخاطر، ومحاولة تغيير الأدوات المالية وتعديلها لتجنب المخاطر وزيادة العائد ويتم ذلك بغرض تحقيق صافي أعلى قيمة للمشروع في تاريخ محدد.</a:t>
            </a:r>
            <a:endParaRPr lang="ar-SA" dirty="0" smtClean="0"/>
          </a:p>
          <a:p>
            <a:pPr algn="r" rtl="1">
              <a:buNone/>
            </a:pPr>
            <a:r>
              <a:rPr lang="ar-SA" dirty="0" smtClean="0"/>
              <a:t>         </a:t>
            </a:r>
            <a:r>
              <a:rPr lang="ar-DZ" dirty="0" smtClean="0"/>
              <a:t>إذن ترتكز الهندسة المالية على:</a:t>
            </a:r>
            <a:endParaRPr lang="fr-FR" dirty="0" smtClean="0"/>
          </a:p>
          <a:p>
            <a:pPr lvl="0" algn="r" rtl="1"/>
            <a:r>
              <a:rPr lang="ar-DZ" dirty="0" smtClean="0"/>
              <a:t>إدارة بنود المركـز المالـي </a:t>
            </a:r>
            <a:r>
              <a:rPr lang="ar-SA" dirty="0" smtClean="0"/>
              <a:t> </a:t>
            </a:r>
          </a:p>
          <a:p>
            <a:pPr lvl="0" algn="r" rtl="1"/>
            <a:r>
              <a:rPr lang="ar-DZ" dirty="0" smtClean="0"/>
              <a:t>إدارة المنتجات المالية الجديدة    </a:t>
            </a:r>
            <a:endParaRPr lang="ar-SA" dirty="0" smtClean="0"/>
          </a:p>
          <a:p>
            <a:pPr algn="r" rtl="1">
              <a:buNone/>
            </a:pPr>
            <a:r>
              <a:rPr lang="ar-SA" dirty="0" smtClean="0"/>
              <a:t>              </a:t>
            </a:r>
          </a:p>
          <a:p>
            <a:pPr algn="r" rtl="1">
              <a:buNone/>
            </a:pPr>
            <a:r>
              <a:rPr lang="ar-SA" dirty="0" smtClean="0"/>
              <a:t>              أعلى </a:t>
            </a:r>
            <a:r>
              <a:rPr lang="ar-DZ" dirty="0" smtClean="0"/>
              <a:t>قيمة للمشروع بالتركيز على الاستثمارات</a:t>
            </a:r>
            <a:r>
              <a:rPr lang="ar-SA" dirty="0" smtClean="0"/>
              <a:t> المادية </a:t>
            </a:r>
            <a:r>
              <a:rPr lang="ar-DZ" dirty="0" smtClean="0"/>
              <a:t>والمالية واقل تكلفـة تمويـل وأدنى مخاطـر</a:t>
            </a:r>
            <a:r>
              <a:rPr lang="ar-SA" dirty="0" smtClean="0"/>
              <a:t> </a:t>
            </a:r>
            <a:r>
              <a:rPr lang="ar-DZ" dirty="0" smtClean="0"/>
              <a:t>محتملة. </a:t>
            </a:r>
            <a:endParaRPr lang="ar-SA" dirty="0" smtClean="0"/>
          </a:p>
          <a:p>
            <a:pPr lvl="0" algn="r" rtl="1">
              <a:buNone/>
            </a:pPr>
            <a:endParaRPr lang="fr-FR" dirty="0" smtClean="0"/>
          </a:p>
          <a:p>
            <a:pPr algn="just" rtl="1">
              <a:buNone/>
            </a:pPr>
            <a:endParaRPr lang="fr-FR"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25470"/>
          </a:xfrm>
        </p:spPr>
        <p:txBody>
          <a:bodyPr/>
          <a:lstStyle/>
          <a:p>
            <a:pPr algn="ctr" rtl="1"/>
            <a:r>
              <a:rPr lang="ar-SA" b="1" dirty="0" smtClean="0"/>
              <a:t>6. آليات الهندسة المالية</a:t>
            </a:r>
            <a:endParaRPr lang="fr-FR" dirty="0"/>
          </a:p>
        </p:txBody>
      </p:sp>
      <p:sp>
        <p:nvSpPr>
          <p:cNvPr id="3" name="Espace réservé du contenu 2"/>
          <p:cNvSpPr>
            <a:spLocks noGrp="1"/>
          </p:cNvSpPr>
          <p:nvPr>
            <p:ph sz="quarter" idx="1"/>
          </p:nvPr>
        </p:nvSpPr>
        <p:spPr>
          <a:xfrm>
            <a:off x="214282" y="1285860"/>
            <a:ext cx="7929618" cy="5429288"/>
          </a:xfrm>
        </p:spPr>
        <p:txBody>
          <a:bodyPr>
            <a:normAutofit fontScale="85000" lnSpcReduction="20000"/>
          </a:bodyPr>
          <a:lstStyle/>
          <a:p>
            <a:pPr algn="r" rtl="1">
              <a:buNone/>
            </a:pPr>
            <a:r>
              <a:rPr lang="ar-SA" sz="3100" b="1" dirty="0" smtClean="0"/>
              <a:t>ب. </a:t>
            </a:r>
            <a:r>
              <a:rPr lang="ar-DZ" sz="3100" b="1" dirty="0" smtClean="0"/>
              <a:t>مبادئ الهندسة المالية:</a:t>
            </a:r>
            <a:endParaRPr lang="fr-FR" sz="3100" dirty="0" smtClean="0"/>
          </a:p>
          <a:p>
            <a:pPr algn="just" rtl="1">
              <a:buNone/>
            </a:pPr>
            <a:r>
              <a:rPr lang="ar-SA" sz="3100" dirty="0" smtClean="0"/>
              <a:t>      </a:t>
            </a:r>
          </a:p>
          <a:p>
            <a:pPr algn="just" rtl="1">
              <a:buNone/>
            </a:pPr>
            <a:r>
              <a:rPr lang="ar-SA" sz="3100" dirty="0" smtClean="0"/>
              <a:t>        </a:t>
            </a:r>
            <a:r>
              <a:rPr lang="ar-DZ" sz="3100" dirty="0" smtClean="0"/>
              <a:t>للهندسة المالية مبادئ أساسية ترتكز عليها أهمها:</a:t>
            </a:r>
            <a:endParaRPr lang="fr-FR" sz="3100" dirty="0" smtClean="0"/>
          </a:p>
          <a:p>
            <a:pPr lvl="0" algn="just" rtl="1">
              <a:buFont typeface="Wingdings" pitchFamily="2" charset="2"/>
              <a:buChar char="Ø"/>
            </a:pPr>
            <a:r>
              <a:rPr lang="ar-DZ" sz="3100" dirty="0" smtClean="0"/>
              <a:t>إيجاد وتطوير مجموعة متنوعة من الأدوات المالية المستحدثة التي يمكن عن طريق هندستها بتوليفات معينة بناء على مراكز التعرض للمخاطرة وإدارة هذه المخاطر بأفضل صورة ممكنة.</a:t>
            </a:r>
            <a:endParaRPr lang="fr-FR" sz="3100" dirty="0" smtClean="0"/>
          </a:p>
          <a:p>
            <a:pPr algn="just" rtl="1">
              <a:buFont typeface="Wingdings" pitchFamily="2" charset="2"/>
              <a:buChar char="Ø"/>
            </a:pPr>
            <a:r>
              <a:rPr lang="ar-DZ" sz="3100" dirty="0" smtClean="0"/>
              <a:t>تقليل تكاليف المعاملات من خلال إمكانية الدخول بتعاملات معينة وخلق مراكز كبيرة الحجم بتكلفة قليلة نسبيا.</a:t>
            </a:r>
            <a:endParaRPr lang="fr-FR" sz="3100" dirty="0" smtClean="0"/>
          </a:p>
          <a:p>
            <a:pPr lvl="0" algn="just" rtl="1">
              <a:buFont typeface="Wingdings" pitchFamily="2" charset="2"/>
              <a:buChar char="Ø"/>
            </a:pPr>
            <a:r>
              <a:rPr lang="ar-DZ" sz="3100" dirty="0" smtClean="0"/>
              <a:t>تعزيز فرص تحقيق الأرباح من خلال إيجاد الأدوات الجديدة التي يمكن استعمالها في عمليات الاستثمار والمضاربة </a:t>
            </a:r>
            <a:r>
              <a:rPr lang="ar-DZ" sz="3100" dirty="0" err="1" smtClean="0"/>
              <a:t>والتحوط</a:t>
            </a:r>
            <a:r>
              <a:rPr lang="ar-DZ" sz="3100" dirty="0" smtClean="0"/>
              <a:t> وبصيغ مختلفة.</a:t>
            </a:r>
            <a:endParaRPr lang="fr-FR" sz="3100" dirty="0" smtClean="0"/>
          </a:p>
          <a:p>
            <a:pPr lvl="0" algn="just" rtl="1">
              <a:buFont typeface="Wingdings" pitchFamily="2" charset="2"/>
              <a:buChar char="Ø"/>
            </a:pPr>
            <a:r>
              <a:rPr lang="ar-DZ" sz="3100" dirty="0" smtClean="0"/>
              <a:t>تحسين سيولة السوق المالية بصورة عامة والمتعاملين بأدوات الهندسة المالية بصورة خاصة من خلال إفساح المجال للتعامل مع مجموعة واسعة من الأدوات الجديدة.</a:t>
            </a:r>
            <a:endParaRPr lang="fr-FR" sz="3100" dirty="0" smtClean="0"/>
          </a:p>
          <a:p>
            <a:pPr algn="r" rtl="1">
              <a:buNone/>
            </a:pPr>
            <a:endParaRPr lang="ar-SA" sz="3100" dirty="0" smtClean="0"/>
          </a:p>
          <a:p>
            <a:pPr algn="r" rtl="1">
              <a:buNone/>
            </a:pPr>
            <a:r>
              <a:rPr lang="ar-SA" dirty="0" smtClean="0"/>
              <a:t>   </a:t>
            </a:r>
            <a:endParaRPr lang="fr-FR"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lstStyle/>
          <a:p>
            <a:pPr algn="ctr" rtl="1"/>
            <a:r>
              <a:rPr lang="ar-SA" b="1" dirty="0" smtClean="0"/>
              <a:t>6. آليات الهندسة المالية</a:t>
            </a:r>
            <a:endParaRPr lang="fr-FR" dirty="0"/>
          </a:p>
        </p:txBody>
      </p:sp>
      <p:sp>
        <p:nvSpPr>
          <p:cNvPr id="3" name="Espace réservé du contenu 2"/>
          <p:cNvSpPr>
            <a:spLocks noGrp="1"/>
          </p:cNvSpPr>
          <p:nvPr>
            <p:ph sz="quarter" idx="1"/>
          </p:nvPr>
        </p:nvSpPr>
        <p:spPr>
          <a:xfrm>
            <a:off x="285720" y="1285860"/>
            <a:ext cx="7786742" cy="5286412"/>
          </a:xfrm>
        </p:spPr>
        <p:txBody>
          <a:bodyPr/>
          <a:lstStyle/>
          <a:p>
            <a:pPr algn="r" rtl="1">
              <a:buNone/>
            </a:pPr>
            <a:r>
              <a:rPr lang="ar-SA" b="1" dirty="0" smtClean="0"/>
              <a:t>ج. </a:t>
            </a:r>
            <a:r>
              <a:rPr lang="ar-DZ" b="1" dirty="0" smtClean="0"/>
              <a:t>استراتيجيات الهندسة المالية: </a:t>
            </a:r>
            <a:endParaRPr lang="ar-SA" dirty="0" smtClean="0"/>
          </a:p>
          <a:p>
            <a:pPr algn="just" rtl="1">
              <a:buNone/>
            </a:pPr>
            <a:r>
              <a:rPr lang="ar-SA" dirty="0" smtClean="0"/>
              <a:t>            </a:t>
            </a:r>
            <a:r>
              <a:rPr lang="ar-DZ" dirty="0" smtClean="0"/>
              <a:t>يقصد </a:t>
            </a:r>
            <a:r>
              <a:rPr lang="ar-DZ" dirty="0" err="1" smtClean="0"/>
              <a:t>بها</a:t>
            </a:r>
            <a:r>
              <a:rPr lang="ar-DZ" dirty="0" smtClean="0"/>
              <a:t> التشغيل الفعال لمصادر واستخدامات الأموال بالإضافة إلى التشغيل الديناميكي للمنتجات المالية الجديدة عن طريق الصفقات التي تعقد لأوامر تنفذ في المستقبل. وتركز الإستراتيجية في الهندسة المالية على ما يلي:</a:t>
            </a:r>
            <a:endParaRPr lang="ar-SA" dirty="0" smtClean="0"/>
          </a:p>
          <a:p>
            <a:pPr algn="just" rtl="1">
              <a:buNone/>
            </a:pPr>
            <a:endParaRPr lang="fr-FR" dirty="0" smtClean="0"/>
          </a:p>
          <a:p>
            <a:pPr lvl="0" algn="just" rtl="1"/>
            <a:r>
              <a:rPr lang="ar-DZ" dirty="0" smtClean="0"/>
              <a:t>تحديد عناصر القوة الداخلية للمشروع(الأصول والخصوم).</a:t>
            </a:r>
            <a:endParaRPr lang="fr-FR" dirty="0" smtClean="0"/>
          </a:p>
          <a:p>
            <a:pPr lvl="0" algn="just" rtl="1"/>
            <a:r>
              <a:rPr lang="ar-DZ" dirty="0" smtClean="0"/>
              <a:t>تحديد فرص الاستثمار والتمويل التي تحقق جذب وربط إمكانيات المشروع بتلك الفرص.</a:t>
            </a:r>
            <a:endParaRPr lang="fr-FR" dirty="0" smtClean="0"/>
          </a:p>
          <a:p>
            <a:pPr lvl="0" algn="just" rtl="1"/>
            <a:r>
              <a:rPr lang="ar-DZ" dirty="0" smtClean="0"/>
              <a:t>تجنب التهديدات والمخاطر المالية في الأدوات المالية مثل تذبذب أسعار الفائدة على السندات والقروض وتغيرات أسعار الصرف والمخاطر الأخرى.</a:t>
            </a:r>
            <a:endParaRPr lang="fr-FR" dirty="0" smtClean="0"/>
          </a:p>
          <a:p>
            <a:pPr lvl="0" algn="just" rtl="1"/>
            <a:r>
              <a:rPr lang="ar-DZ" dirty="0" smtClean="0"/>
              <a:t>الاستفادة من تغيرات الأسعار في أسواق المال في تعديل محفظة الاستثمار لزيادة العائد وخفض المخاطر.</a:t>
            </a:r>
            <a:endParaRPr lang="fr-FR" dirty="0" smtClean="0"/>
          </a:p>
          <a:p>
            <a:pPr algn="r" rtl="1">
              <a:buNone/>
            </a:pPr>
            <a:endParaRPr lang="fr-FR"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214290"/>
            <a:ext cx="7929618" cy="6259662"/>
          </a:xfrm>
        </p:spPr>
        <p:txBody>
          <a:bodyPr>
            <a:normAutofit fontScale="92500" lnSpcReduction="20000"/>
          </a:bodyPr>
          <a:lstStyle/>
          <a:p>
            <a:pPr lvl="0" algn="just" rtl="1"/>
            <a:r>
              <a:rPr lang="ar-DZ" dirty="0" smtClean="0"/>
              <a:t>بناء وإعادة بناء المنظومات المالية في الأجل القصير والأجل الطويل بصفة دورية في ضوء التغيرات الداخلية والخارجية بسوق المال والبيئة المحيطة وتشمل:</a:t>
            </a:r>
            <a:endParaRPr lang="fr-FR" dirty="0" smtClean="0"/>
          </a:p>
          <a:p>
            <a:pPr algn="r" rtl="1"/>
            <a:r>
              <a:rPr lang="fr-FR" dirty="0" smtClean="0">
                <a:sym typeface="Wingdings"/>
              </a:rPr>
              <a:t></a:t>
            </a:r>
            <a:r>
              <a:rPr lang="ar-DZ" b="1" dirty="0" smtClean="0"/>
              <a:t>إدارة المنظومة المالية اليومية: </a:t>
            </a:r>
            <a:endParaRPr lang="fr-FR" dirty="0" smtClean="0"/>
          </a:p>
          <a:p>
            <a:pPr algn="just" rtl="1">
              <a:buNone/>
            </a:pPr>
            <a:r>
              <a:rPr lang="ar-SA" dirty="0" smtClean="0"/>
              <a:t>         </a:t>
            </a:r>
            <a:r>
              <a:rPr lang="ar-DZ" dirty="0" smtClean="0"/>
              <a:t>وتخصّ الأوراق المالية والنّقدية وأوراق القبض وأوراق الدّفع والمقاصة وتبديل السندات والأسهم والفائدة الحالية بأقل منها </a:t>
            </a:r>
            <a:r>
              <a:rPr lang="ar-DZ" dirty="0" err="1" smtClean="0"/>
              <a:t>وفروقات</a:t>
            </a:r>
            <a:r>
              <a:rPr lang="ar-DZ" dirty="0" smtClean="0"/>
              <a:t> الأسعار للعملات، وتهدف المنظومة المالية اليومية إلى الاستفادة من القيمة الزمنية للنّقود وتذبذبات أسعار الصرف وأسعار الفائدة والتسويات </a:t>
            </a:r>
            <a:r>
              <a:rPr lang="ar-DZ" dirty="0" err="1" smtClean="0"/>
              <a:t>والمقاصات</a:t>
            </a:r>
            <a:r>
              <a:rPr lang="ar-DZ" dirty="0" smtClean="0"/>
              <a:t> بما يزيد من التدفقات المالية الداخلية عن التدفقات المالية الخارجية.</a:t>
            </a:r>
            <a:endParaRPr lang="fr-FR" dirty="0" smtClean="0"/>
          </a:p>
          <a:p>
            <a:pPr algn="r" rtl="1"/>
            <a:r>
              <a:rPr lang="fr-FR" dirty="0" smtClean="0">
                <a:sym typeface="Wingdings"/>
              </a:rPr>
              <a:t></a:t>
            </a:r>
            <a:r>
              <a:rPr lang="ar-DZ" b="1" dirty="0" smtClean="0"/>
              <a:t>إدارة المنظومة المالية قصيرة الأجل: </a:t>
            </a:r>
            <a:endParaRPr lang="fr-FR" dirty="0" smtClean="0"/>
          </a:p>
          <a:p>
            <a:pPr algn="just" rtl="1">
              <a:buNone/>
            </a:pPr>
            <a:r>
              <a:rPr lang="ar-SA" dirty="0" smtClean="0"/>
              <a:t>          </a:t>
            </a:r>
            <a:r>
              <a:rPr lang="ar-DZ" dirty="0" smtClean="0"/>
              <a:t>تهدف إلى ربط تمويل الأصول المتداولة من مصادر تمويل قصيرة الأجل والإدارة المثالية لكل بنود الأصول المتداولة والخصوم المتداولة كما تهدف هذه المنظومة أيضا إلى الاستفادة من اتجاهات التغيير في أسعار الفائدة وأسعار الصرف ومعدلات التضخم خلال العام الواحد.</a:t>
            </a:r>
            <a:endParaRPr lang="fr-FR" dirty="0" smtClean="0"/>
          </a:p>
          <a:p>
            <a:pPr algn="r" rtl="1"/>
            <a:r>
              <a:rPr lang="fr-FR" dirty="0" smtClean="0">
                <a:sym typeface="Wingdings"/>
              </a:rPr>
              <a:t></a:t>
            </a:r>
            <a:r>
              <a:rPr lang="ar-DZ" b="1" dirty="0" smtClean="0"/>
              <a:t>إدارة المنظومة المالية طويلة الأجل:  </a:t>
            </a:r>
            <a:endParaRPr lang="fr-FR" dirty="0" smtClean="0"/>
          </a:p>
          <a:p>
            <a:pPr algn="just" rtl="1">
              <a:buNone/>
            </a:pPr>
            <a:r>
              <a:rPr lang="ar-SA" dirty="0" smtClean="0"/>
              <a:t>       </a:t>
            </a:r>
            <a:r>
              <a:rPr lang="ar-DZ" dirty="0" smtClean="0"/>
              <a:t>لضمان تمويل الأصول الثابتة من مصادر التمويل الطويلة الأجل( حقوق ملكية، أسهم عادية وممتازة، خصوم، قروض طويلة ومتوسطة الأجل).</a:t>
            </a:r>
            <a:endParaRPr lang="fr-FR" dirty="0" smtClean="0"/>
          </a:p>
          <a:p>
            <a:pPr algn="r" rtl="1">
              <a:buNone/>
            </a:pPr>
            <a:r>
              <a:rPr lang="ar-SA" dirty="0" smtClean="0"/>
              <a:t>       </a:t>
            </a:r>
          </a:p>
          <a:p>
            <a:pPr algn="just" rtl="1">
              <a:buNone/>
            </a:pPr>
            <a:r>
              <a:rPr lang="ar-SA" dirty="0" smtClean="0"/>
              <a:t>        </a:t>
            </a:r>
            <a:r>
              <a:rPr lang="ar-DZ" dirty="0" smtClean="0"/>
              <a:t>وفقا لذلك يمكن تحديد مفهوم </a:t>
            </a:r>
            <a:r>
              <a:rPr lang="ar-DZ" dirty="0" err="1" smtClean="0"/>
              <a:t>استراتيجية</a:t>
            </a:r>
            <a:r>
              <a:rPr lang="ar-DZ" dirty="0" smtClean="0"/>
              <a:t> الهندسة المالية على أنها خطة طويلة الأجل تأخذ بالحسبان كافة المقومات الداخلية من نقاط قوة وضعف في المراكز المالية وكذلك تأخذ البيئة الخارجية بكل تغيراتها وبالتركيز على المؤشرات المالية.</a:t>
            </a:r>
            <a:endParaRPr lang="fr-FR" dirty="0" smtClean="0"/>
          </a:p>
          <a:p>
            <a:pPr algn="r" rtl="1">
              <a:buNone/>
            </a:pPr>
            <a:endParaRPr lang="fr-FR"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54032"/>
          </a:xfrm>
        </p:spPr>
        <p:txBody>
          <a:bodyPr/>
          <a:lstStyle/>
          <a:p>
            <a:pPr algn="ctr" rtl="1"/>
            <a:r>
              <a:rPr lang="fr-FR" b="1" dirty="0" smtClean="0"/>
              <a:t>7</a:t>
            </a:r>
            <a:r>
              <a:rPr lang="ar-SA" b="1" dirty="0" smtClean="0"/>
              <a:t>. أبعاد الهندسة </a:t>
            </a:r>
            <a:r>
              <a:rPr lang="ar-SA" b="1" dirty="0" smtClean="0"/>
              <a:t>المالية</a:t>
            </a:r>
            <a:endParaRPr lang="fr-FR" dirty="0"/>
          </a:p>
        </p:txBody>
      </p:sp>
      <p:sp>
        <p:nvSpPr>
          <p:cNvPr id="3" name="Espace réservé du contenu 2"/>
          <p:cNvSpPr>
            <a:spLocks noGrp="1"/>
          </p:cNvSpPr>
          <p:nvPr>
            <p:ph sz="quarter" idx="1"/>
          </p:nvPr>
        </p:nvSpPr>
        <p:spPr>
          <a:xfrm>
            <a:off x="457200" y="1285860"/>
            <a:ext cx="7758138" cy="5188092"/>
          </a:xfrm>
        </p:spPr>
        <p:txBody>
          <a:bodyPr/>
          <a:lstStyle/>
          <a:p>
            <a:pPr algn="r" rtl="1">
              <a:buNone/>
            </a:pPr>
            <a:r>
              <a:rPr lang="ar-SA" b="1" dirty="0" smtClean="0"/>
              <a:t> </a:t>
            </a:r>
            <a:r>
              <a:rPr lang="ar-SA" b="1" dirty="0" smtClean="0"/>
              <a:t>   </a:t>
            </a:r>
          </a:p>
          <a:p>
            <a:pPr algn="r" rtl="1">
              <a:buNone/>
            </a:pPr>
            <a:r>
              <a:rPr lang="ar-SA" b="1" dirty="0" smtClean="0"/>
              <a:t> </a:t>
            </a:r>
            <a:r>
              <a:rPr lang="ar-SA" b="1" dirty="0" smtClean="0"/>
              <a:t>      أ</a:t>
            </a:r>
            <a:r>
              <a:rPr lang="ar-DZ" b="1" dirty="0" smtClean="0"/>
              <a:t>.</a:t>
            </a:r>
            <a:r>
              <a:rPr lang="ar-SA" b="1" dirty="0" smtClean="0"/>
              <a:t> </a:t>
            </a:r>
            <a:r>
              <a:rPr lang="ar-DZ" b="1" dirty="0" smtClean="0"/>
              <a:t>مجالات الهندسة </a:t>
            </a:r>
            <a:r>
              <a:rPr lang="ar-DZ" b="1" dirty="0" smtClean="0"/>
              <a:t>المالية: </a:t>
            </a:r>
            <a:r>
              <a:rPr lang="ar-DZ" dirty="0" smtClean="0"/>
              <a:t>تغطي الهندسة المالية المجالات التالية</a:t>
            </a:r>
            <a:r>
              <a:rPr lang="ar-DZ" dirty="0" smtClean="0"/>
              <a:t>:</a:t>
            </a:r>
            <a:endParaRPr lang="ar-SA" dirty="0" smtClean="0"/>
          </a:p>
          <a:p>
            <a:pPr algn="r" rtl="1">
              <a:buNone/>
            </a:pPr>
            <a:endParaRPr lang="fr-FR" dirty="0" smtClean="0"/>
          </a:p>
          <a:p>
            <a:pPr lvl="0" algn="r" rtl="1">
              <a:buFont typeface="Wingdings" pitchFamily="2" charset="2"/>
              <a:buChar char="Ø"/>
            </a:pPr>
            <a:r>
              <a:rPr lang="ar-DZ" dirty="0" smtClean="0"/>
              <a:t>الخدمات المالية بالبنوك ومؤسسات الادخار والإقراض.</a:t>
            </a:r>
            <a:endParaRPr lang="fr-FR" dirty="0" smtClean="0"/>
          </a:p>
          <a:p>
            <a:pPr algn="r" rtl="1">
              <a:buFont typeface="Wingdings" pitchFamily="2" charset="2"/>
              <a:buChar char="Ø"/>
            </a:pPr>
            <a:r>
              <a:rPr lang="ar-DZ" dirty="0" smtClean="0"/>
              <a:t>تخطيط الخدمات المالية للأفراد وإعداد المخطط المالي.</a:t>
            </a:r>
            <a:endParaRPr lang="fr-FR" dirty="0" smtClean="0"/>
          </a:p>
          <a:p>
            <a:pPr lvl="0" algn="r" rtl="1">
              <a:buFont typeface="Wingdings" pitchFamily="2" charset="2"/>
              <a:buChar char="Ø"/>
            </a:pPr>
            <a:r>
              <a:rPr lang="ar-DZ" dirty="0" smtClean="0"/>
              <a:t>نشاط الاستثمارات، مدير محفظة الأوراق المالية والمحلل المالي.</a:t>
            </a:r>
            <a:endParaRPr lang="fr-FR" dirty="0" smtClean="0"/>
          </a:p>
          <a:p>
            <a:pPr algn="r" rtl="1">
              <a:buFont typeface="Wingdings" pitchFamily="2" charset="2"/>
              <a:buChar char="Ø"/>
            </a:pPr>
            <a:r>
              <a:rPr lang="ar-DZ" dirty="0" smtClean="0"/>
              <a:t>تقديم الخدمات المالية للمكاتب والشركات العقارية وأمناء الاستثمار والتامين ومكاتب التثمين.</a:t>
            </a:r>
            <a:endParaRPr lang="fr-FR" dirty="0" smtClean="0"/>
          </a:p>
          <a:p>
            <a:pPr lvl="0" algn="r" rtl="1">
              <a:buFont typeface="Wingdings" pitchFamily="2" charset="2"/>
              <a:buChar char="Ø"/>
            </a:pPr>
            <a:r>
              <a:rPr lang="ar-DZ" dirty="0" smtClean="0"/>
              <a:t>إدارة الأعمال المالية لأي نوع من الأعمال المالية والتجارية لغرض الربح.</a:t>
            </a:r>
            <a:endParaRPr lang="fr-FR" dirty="0" smtClean="0"/>
          </a:p>
          <a:p>
            <a:pPr algn="r" rtl="1">
              <a:buNone/>
            </a:pPr>
            <a:endParaRPr lang="fr-FR"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54032"/>
          </a:xfrm>
        </p:spPr>
        <p:txBody>
          <a:bodyPr/>
          <a:lstStyle/>
          <a:p>
            <a:pPr algn="ctr" rtl="1"/>
            <a:r>
              <a:rPr lang="fr-FR" b="1" dirty="0" smtClean="0"/>
              <a:t>7</a:t>
            </a:r>
            <a:r>
              <a:rPr lang="ar-SA" b="1" dirty="0" smtClean="0"/>
              <a:t>. أبعاد الهندسة المالية</a:t>
            </a:r>
            <a:endParaRPr lang="fr-FR" dirty="0"/>
          </a:p>
        </p:txBody>
      </p:sp>
      <p:sp>
        <p:nvSpPr>
          <p:cNvPr id="3" name="Espace réservé du contenu 2"/>
          <p:cNvSpPr>
            <a:spLocks noGrp="1"/>
          </p:cNvSpPr>
          <p:nvPr>
            <p:ph sz="quarter" idx="1"/>
          </p:nvPr>
        </p:nvSpPr>
        <p:spPr>
          <a:xfrm>
            <a:off x="457200" y="1142984"/>
            <a:ext cx="7758138" cy="5330968"/>
          </a:xfrm>
        </p:spPr>
        <p:txBody>
          <a:bodyPr/>
          <a:lstStyle/>
          <a:p>
            <a:pPr algn="r" rtl="1">
              <a:buNone/>
            </a:pPr>
            <a:r>
              <a:rPr lang="ar-SA" b="1" dirty="0" smtClean="0"/>
              <a:t>   </a:t>
            </a:r>
          </a:p>
          <a:p>
            <a:pPr algn="r" rtl="1">
              <a:buNone/>
            </a:pPr>
            <a:r>
              <a:rPr lang="ar-SA" b="1" dirty="0" smtClean="0"/>
              <a:t> ب</a:t>
            </a:r>
            <a:r>
              <a:rPr lang="ar-DZ" b="1" dirty="0" smtClean="0"/>
              <a:t>.</a:t>
            </a:r>
            <a:r>
              <a:rPr lang="ar-SA" b="1" dirty="0" smtClean="0"/>
              <a:t> </a:t>
            </a:r>
            <a:r>
              <a:rPr lang="ar-DZ" b="1" dirty="0" smtClean="0"/>
              <a:t>مسؤوليات </a:t>
            </a:r>
            <a:r>
              <a:rPr lang="ar-DZ" b="1" dirty="0" smtClean="0"/>
              <a:t>الهندسة المالية:</a:t>
            </a:r>
            <a:r>
              <a:rPr lang="ar-DZ" dirty="0" smtClean="0"/>
              <a:t> </a:t>
            </a:r>
            <a:endParaRPr lang="ar-SA" dirty="0" smtClean="0"/>
          </a:p>
          <a:p>
            <a:pPr algn="r" rtl="1">
              <a:buNone/>
            </a:pPr>
            <a:r>
              <a:rPr lang="ar-SA" dirty="0" smtClean="0"/>
              <a:t> </a:t>
            </a:r>
            <a:r>
              <a:rPr lang="ar-SA" dirty="0" smtClean="0"/>
              <a:t>              </a:t>
            </a:r>
            <a:r>
              <a:rPr lang="ar-DZ" dirty="0" smtClean="0"/>
              <a:t>تتجلى </a:t>
            </a:r>
            <a:r>
              <a:rPr lang="ar-DZ" dirty="0" smtClean="0"/>
              <a:t>أهم مسؤوليات الهندسة المالية فيما يلي</a:t>
            </a:r>
            <a:r>
              <a:rPr lang="ar-DZ" dirty="0" smtClean="0"/>
              <a:t>:</a:t>
            </a:r>
            <a:endParaRPr lang="ar-SA" dirty="0" smtClean="0"/>
          </a:p>
          <a:p>
            <a:pPr algn="r" rtl="1">
              <a:buNone/>
            </a:pPr>
            <a:endParaRPr lang="fr-FR" dirty="0" smtClean="0"/>
          </a:p>
          <a:p>
            <a:pPr lvl="0" algn="r" rtl="1">
              <a:buFont typeface="Wingdings" pitchFamily="2" charset="2"/>
              <a:buChar char="Ø"/>
            </a:pPr>
            <a:r>
              <a:rPr lang="ar-DZ" dirty="0" smtClean="0"/>
              <a:t>التحليل المالي والتخطيط المالي(تنظيم وإعادة هيكلة المنظومة المالية وفق التغيرات البيئية وتقييم الاحتياجات الرأسمالية والزيادة في رأس المال).</a:t>
            </a:r>
            <a:endParaRPr lang="fr-FR" dirty="0" smtClean="0"/>
          </a:p>
          <a:p>
            <a:pPr lvl="0" algn="r" rtl="1">
              <a:buFont typeface="Wingdings" pitchFamily="2" charset="2"/>
              <a:buChar char="Ø"/>
            </a:pPr>
            <a:r>
              <a:rPr lang="ar-DZ" dirty="0" smtClean="0"/>
              <a:t>إدارة هيكل الأصول(النّقدية، محفظة الأوراق المالية سريعة التسويق وأوراق القبض والمخزون والآلات والأصول الثابتة الأخرى).</a:t>
            </a:r>
            <a:endParaRPr lang="fr-FR" dirty="0" smtClean="0"/>
          </a:p>
          <a:p>
            <a:pPr lvl="0" algn="r" rtl="1">
              <a:buFont typeface="Wingdings" pitchFamily="2" charset="2"/>
              <a:buChar char="Ø"/>
            </a:pPr>
            <a:r>
              <a:rPr lang="ar-DZ" dirty="0" smtClean="0"/>
              <a:t>إدارة هيكل التمويل( قرارات تمويل الأصول عن طريق القروض قصيرة الأجل والطويلة الأجل ونسب رأس المال للإقراض).</a:t>
            </a:r>
            <a:endParaRPr lang="fr-FR" dirty="0" smtClean="0"/>
          </a:p>
          <a:p>
            <a:pPr lvl="0" algn="r" rtl="1">
              <a:buFont typeface="Wingdings" pitchFamily="2" charset="2"/>
              <a:buChar char="Ø"/>
            </a:pPr>
            <a:r>
              <a:rPr lang="ar-DZ" dirty="0" smtClean="0"/>
              <a:t>إدارة المنتجات المالية الجديدة ومشتقاتها.</a:t>
            </a:r>
            <a:endParaRPr lang="fr-FR" dirty="0" smtClean="0"/>
          </a:p>
          <a:p>
            <a:pPr algn="r" rtl="1">
              <a:buNone/>
            </a:pPr>
            <a:endParaRPr lang="fr-FR"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39784"/>
          </a:xfrm>
        </p:spPr>
        <p:txBody>
          <a:bodyPr>
            <a:noAutofit/>
          </a:bodyPr>
          <a:lstStyle/>
          <a:p>
            <a:pPr algn="ctr" rtl="1"/>
            <a:r>
              <a:rPr lang="ar-DZ" sz="3200" b="1" dirty="0" smtClean="0"/>
              <a:t>1.تعريف الهندسة المالية: </a:t>
            </a:r>
            <a:r>
              <a:rPr lang="fr-FR" sz="3200" dirty="0" smtClean="0"/>
              <a:t/>
            </a:r>
            <a:br>
              <a:rPr lang="fr-FR" sz="3200" dirty="0" smtClean="0"/>
            </a:br>
            <a:endParaRPr lang="fr-FR" sz="3200" dirty="0"/>
          </a:p>
        </p:txBody>
      </p:sp>
      <p:sp>
        <p:nvSpPr>
          <p:cNvPr id="3" name="Espace réservé du contenu 2"/>
          <p:cNvSpPr>
            <a:spLocks noGrp="1"/>
          </p:cNvSpPr>
          <p:nvPr>
            <p:ph sz="quarter" idx="1"/>
          </p:nvPr>
        </p:nvSpPr>
        <p:spPr>
          <a:xfrm>
            <a:off x="457200" y="1214422"/>
            <a:ext cx="7467600" cy="5259530"/>
          </a:xfrm>
        </p:spPr>
        <p:txBody>
          <a:bodyPr/>
          <a:lstStyle/>
          <a:p>
            <a:pPr algn="just" rtl="1">
              <a:buNone/>
            </a:pPr>
            <a:r>
              <a:rPr lang="ar-DZ" dirty="0" smtClean="0"/>
              <a:t>              </a:t>
            </a:r>
            <a:r>
              <a:rPr lang="ar-DZ" sz="2800" dirty="0" smtClean="0"/>
              <a:t> نجد اختلاف التعريفات لهذا المصطلح بحسب الزاوية التي يمكن النظر منها إليه كالتالي:</a:t>
            </a:r>
          </a:p>
          <a:p>
            <a:pPr algn="just" rtl="1">
              <a:buNone/>
            </a:pPr>
            <a:r>
              <a:rPr lang="ar-DZ" sz="2800" dirty="0" smtClean="0"/>
              <a:t>  </a:t>
            </a:r>
          </a:p>
          <a:p>
            <a:pPr algn="just" rtl="1">
              <a:buNone/>
            </a:pPr>
            <a:r>
              <a:rPr lang="ar-DZ" sz="2800" dirty="0" smtClean="0"/>
              <a:t>          من وجهة نظر الأسواق المالية فان مصطلح الهندسة المالية يستعمل لوصف تحليل البيانات المحصلة من السوق المالية بطريقة علمية.</a:t>
            </a:r>
          </a:p>
          <a:p>
            <a:pPr algn="just" rtl="1">
              <a:buNone/>
            </a:pPr>
            <a:r>
              <a:rPr lang="ar-DZ" sz="2800" dirty="0" smtClean="0"/>
              <a:t>           </a:t>
            </a:r>
          </a:p>
          <a:p>
            <a:pPr algn="just" rtl="1">
              <a:buNone/>
            </a:pPr>
            <a:r>
              <a:rPr lang="ar-DZ" sz="2800" dirty="0" smtClean="0"/>
              <a:t>          أما من وجهة نظر مؤسسات الأعمال فهي تعنى بتصميم وتطوير وتطبيق عمليات وأدوات مالية مستحدثة، وتقديم حلول خلاقة ومبدعة للمشاكل المالية.</a:t>
            </a:r>
            <a:endParaRPr lang="fr-FR" sz="2800" dirty="0" smtClean="0"/>
          </a:p>
          <a:p>
            <a:pPr algn="just" rtl="1"/>
            <a:endParaRPr lang="fr-FR"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39784"/>
          </a:xfrm>
        </p:spPr>
        <p:txBody>
          <a:bodyPr>
            <a:noAutofit/>
          </a:bodyPr>
          <a:lstStyle/>
          <a:p>
            <a:pPr algn="ctr" rtl="1"/>
            <a:r>
              <a:rPr lang="ar-DZ" sz="3200" b="1" dirty="0" smtClean="0"/>
              <a:t>1.تعريف الهندسة المالية: </a:t>
            </a:r>
            <a:r>
              <a:rPr lang="fr-FR" sz="3200" dirty="0" smtClean="0"/>
              <a:t/>
            </a:r>
            <a:br>
              <a:rPr lang="fr-FR" sz="3200" dirty="0" smtClean="0"/>
            </a:br>
            <a:endParaRPr lang="fr-FR" sz="3200" dirty="0"/>
          </a:p>
        </p:txBody>
      </p:sp>
      <p:sp>
        <p:nvSpPr>
          <p:cNvPr id="3" name="Espace réservé du contenu 2"/>
          <p:cNvSpPr>
            <a:spLocks noGrp="1"/>
          </p:cNvSpPr>
          <p:nvPr>
            <p:ph sz="quarter" idx="1"/>
          </p:nvPr>
        </p:nvSpPr>
        <p:spPr>
          <a:xfrm>
            <a:off x="357158" y="1000108"/>
            <a:ext cx="7715304" cy="5473844"/>
          </a:xfrm>
        </p:spPr>
        <p:txBody>
          <a:bodyPr/>
          <a:lstStyle/>
          <a:p>
            <a:pPr algn="r" rtl="1">
              <a:buNone/>
            </a:pPr>
            <a:r>
              <a:rPr lang="ar-DZ" dirty="0" smtClean="0"/>
              <a:t>              وعلى العموم فقد تم طرح العديد من </a:t>
            </a:r>
            <a:r>
              <a:rPr lang="ar-DZ" dirty="0" err="1" smtClean="0"/>
              <a:t>التّعاريف</a:t>
            </a:r>
            <a:r>
              <a:rPr lang="ar-DZ" dirty="0" smtClean="0"/>
              <a:t> للهندسة المالية نذكر منها:  </a:t>
            </a:r>
            <a:endParaRPr lang="fr-FR" dirty="0" smtClean="0"/>
          </a:p>
          <a:p>
            <a:pPr algn="just" rtl="1">
              <a:buNone/>
            </a:pPr>
            <a:r>
              <a:rPr lang="ar-DZ" dirty="0" smtClean="0"/>
              <a:t>     ''الهندسة المالية هي القدرة على الخلق والابتكار من جانب بنوك الاستثمار في تصميم ورقة مالية''.</a:t>
            </a:r>
            <a:endParaRPr lang="fr-FR" dirty="0" smtClean="0"/>
          </a:p>
          <a:p>
            <a:pPr algn="just" rtl="1">
              <a:buNone/>
            </a:pPr>
            <a:r>
              <a:rPr lang="ar-DZ" dirty="0" smtClean="0"/>
              <a:t>       ويقصد بالابتكار هنا جلب منتج جديد إلى السوق يكون مميزا عن غيره وله وزنه في الأهمية كذلك تقديم فن إنتاجي متقدم.</a:t>
            </a:r>
            <a:endParaRPr lang="fr-FR" dirty="0" smtClean="0"/>
          </a:p>
          <a:p>
            <a:pPr algn="just" rtl="1">
              <a:buNone/>
            </a:pPr>
            <a:r>
              <a:rPr lang="ar-DZ" dirty="0" smtClean="0"/>
              <a:t>        وتعرف الهندسة المالية على أنها: "التحول النهائي للمنتج المالي الموجود لتحسين إيراداته أو التقليل من مخاطره مما يجعل له دورا في تغيير أوضاع السوق المالي"</a:t>
            </a:r>
            <a:endParaRPr lang="fr-FR" dirty="0" smtClean="0"/>
          </a:p>
          <a:p>
            <a:pPr algn="r" rtl="1">
              <a:buNone/>
            </a:pPr>
            <a:r>
              <a:rPr lang="ar-DZ" dirty="0" smtClean="0"/>
              <a:t>           في حين عرّفها البعض على أنها: </a:t>
            </a:r>
            <a:endParaRPr lang="fr-FR" dirty="0" smtClean="0"/>
          </a:p>
          <a:p>
            <a:pPr algn="just" rtl="1">
              <a:buNone/>
            </a:pPr>
            <a:r>
              <a:rPr lang="ar-DZ" dirty="0" smtClean="0"/>
              <a:t>    "عملية تطوير وابتكار منتجات مالية جديدة وتقدم خدمات وحلول مبدعة للمشكلات التي تواجه مؤسسات الأعمال بل وإنها ظهرت لأول مرة لمواجهة المخاطر المالية التي تتعرض لها تلك المؤسسات".</a:t>
            </a:r>
            <a:endParaRPr lang="fr-FR" dirty="0" smtClean="0"/>
          </a:p>
          <a:p>
            <a:pPr algn="r" rtl="1">
              <a:buNone/>
            </a:pPr>
            <a:endParaRPr lang="fr-F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011222"/>
          </a:xfrm>
        </p:spPr>
        <p:txBody>
          <a:bodyPr>
            <a:noAutofit/>
          </a:bodyPr>
          <a:lstStyle/>
          <a:p>
            <a:pPr algn="ctr" rtl="1"/>
            <a:r>
              <a:rPr lang="ar-DZ" sz="3200" b="1" dirty="0" smtClean="0"/>
              <a:t>1.تعريف الهندسة المالية: </a:t>
            </a:r>
            <a:r>
              <a:rPr lang="fr-FR" sz="3200" dirty="0" smtClean="0"/>
              <a:t/>
            </a:r>
            <a:br>
              <a:rPr lang="fr-FR" sz="3200" dirty="0" smtClean="0"/>
            </a:br>
            <a:endParaRPr lang="fr-FR" sz="3200" dirty="0"/>
          </a:p>
        </p:txBody>
      </p:sp>
      <p:sp>
        <p:nvSpPr>
          <p:cNvPr id="3" name="Espace réservé du contenu 2"/>
          <p:cNvSpPr>
            <a:spLocks noGrp="1"/>
          </p:cNvSpPr>
          <p:nvPr>
            <p:ph sz="quarter" idx="1"/>
          </p:nvPr>
        </p:nvSpPr>
        <p:spPr>
          <a:xfrm>
            <a:off x="457200" y="1500174"/>
            <a:ext cx="7467600" cy="4973778"/>
          </a:xfrm>
        </p:spPr>
        <p:txBody>
          <a:bodyPr/>
          <a:lstStyle/>
          <a:p>
            <a:pPr algn="just" rtl="1">
              <a:buNone/>
            </a:pPr>
            <a:r>
              <a:rPr lang="ar-DZ" dirty="0" smtClean="0"/>
              <a:t>       </a:t>
            </a:r>
            <a:r>
              <a:rPr lang="ar-DZ" u="sng" dirty="0" smtClean="0"/>
              <a:t>وبذلك فإن الهندسة المالية هي مجموعة من العمليات والإجراءات والأدوات المالية المبتدعة بغرض تنظيم مختلف الجوانب المالية للشركات، لاسيما في حالات الاندماج والتقييد في السوق المالية وإعادة الهيكلة بعد الإفلاس وغيرها من الحالات.</a:t>
            </a:r>
            <a:endParaRPr lang="ar-DZ" dirty="0" smtClean="0"/>
          </a:p>
          <a:p>
            <a:pPr algn="just" rtl="1">
              <a:buNone/>
            </a:pPr>
            <a:r>
              <a:rPr lang="ar-DZ" dirty="0" smtClean="0"/>
              <a:t>             وبالتركيز على المفهوم الضيق للهندسة المالية، أي ربطها بصورة مباشرة بالمخاطر، فيمكن القول أن الهندسة المالية هي ابتكار أداة مالية أو تطويع أداة موجودة لتمكين المستثمرين تفادي أو الحد من مخاطر الاستثمار، أي تحسين إدارة المخاطر.</a:t>
            </a:r>
            <a:endParaRPr lang="fr-FR" dirty="0" smtClean="0"/>
          </a:p>
          <a:p>
            <a:pPr algn="r" rtl="1">
              <a:buNone/>
            </a:pPr>
            <a:r>
              <a:rPr lang="ar-DZ" dirty="0" smtClean="0"/>
              <a:t>         </a:t>
            </a:r>
          </a:p>
          <a:p>
            <a:pPr algn="just" rtl="1">
              <a:buNone/>
            </a:pPr>
            <a:r>
              <a:rPr lang="ar-DZ" dirty="0" smtClean="0"/>
              <a:t>          من خلال </a:t>
            </a:r>
            <a:r>
              <a:rPr lang="ar-DZ" dirty="0" err="1" smtClean="0"/>
              <a:t>التعاريف</a:t>
            </a:r>
            <a:r>
              <a:rPr lang="ar-DZ" dirty="0" smtClean="0"/>
              <a:t> السابقة يمكن إعطاء تعريف شامل ومبسط للهندسة المالية على أنها </a:t>
            </a:r>
            <a:r>
              <a:rPr lang="ar-DZ" b="1" dirty="0" smtClean="0"/>
              <a:t>التصميم، والتطوير، والتنفيذ لأدوات وآليات مالية مبتكرة وصياغة حلول إبداعية لمشاكل التمويل.</a:t>
            </a:r>
            <a:endParaRPr lang="fr-FR" b="1" dirty="0" smtClean="0"/>
          </a:p>
          <a:p>
            <a:pPr algn="r" rtl="1"/>
            <a:endParaRPr lang="fr-FR"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1357298"/>
            <a:ext cx="7686700" cy="5116654"/>
          </a:xfrm>
        </p:spPr>
        <p:txBody>
          <a:bodyPr>
            <a:normAutofit/>
          </a:bodyPr>
          <a:lstStyle/>
          <a:p>
            <a:pPr algn="just" rtl="1">
              <a:buNone/>
            </a:pPr>
            <a:r>
              <a:rPr lang="ar-DZ" sz="2800" dirty="0" smtClean="0"/>
              <a:t>       وعليه يمكن استنتاج أن الهندسة المالية تتضمن ثلاثة أنواع من الأنشطة:</a:t>
            </a:r>
          </a:p>
          <a:p>
            <a:pPr algn="just" rtl="1">
              <a:buNone/>
            </a:pPr>
            <a:r>
              <a:rPr lang="ar-DZ" sz="2800" dirty="0" smtClean="0"/>
              <a:t> </a:t>
            </a:r>
            <a:endParaRPr lang="fr-FR" sz="2800" dirty="0" smtClean="0"/>
          </a:p>
          <a:p>
            <a:pPr lvl="0" algn="r" rtl="1"/>
            <a:r>
              <a:rPr lang="ar-DZ" sz="2800" dirty="0" smtClean="0"/>
              <a:t>ابتكار أدوات مالية جديدة؛</a:t>
            </a:r>
            <a:endParaRPr lang="fr-FR" sz="2800" dirty="0" smtClean="0"/>
          </a:p>
          <a:p>
            <a:pPr lvl="0" algn="just" rtl="1"/>
            <a:r>
              <a:rPr lang="ar-DZ" sz="2800" dirty="0" smtClean="0"/>
              <a:t>ابتكار آليات تمويلية جديدة من شأنها تخفيض التكاليف الإجرائية؛</a:t>
            </a:r>
            <a:endParaRPr lang="fr-FR" sz="2800" dirty="0" smtClean="0"/>
          </a:p>
          <a:p>
            <a:pPr lvl="0" algn="r" rtl="1"/>
            <a:r>
              <a:rPr lang="ar-DZ" sz="2800" dirty="0" smtClean="0"/>
              <a:t>ابتكار حلول جديدة للإدارة التمويلية.</a:t>
            </a:r>
            <a:endParaRPr lang="fr-FR" sz="28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467600" cy="1285860"/>
          </a:xfrm>
        </p:spPr>
        <p:txBody>
          <a:bodyPr>
            <a:normAutofit/>
          </a:bodyPr>
          <a:lstStyle/>
          <a:p>
            <a:pPr algn="ctr"/>
            <a:r>
              <a:rPr lang="ar-DZ" sz="3200" b="1" dirty="0" smtClean="0"/>
              <a:t>2.البيئة العالمية لنشأة الهندسة المالية: </a:t>
            </a:r>
            <a:r>
              <a:rPr lang="fr-FR" sz="3200" dirty="0" smtClean="0"/>
              <a:t/>
            </a:r>
            <a:br>
              <a:rPr lang="fr-FR" sz="3200" dirty="0" smtClean="0"/>
            </a:br>
            <a:endParaRPr lang="fr-FR" sz="3200" dirty="0"/>
          </a:p>
        </p:txBody>
      </p:sp>
      <p:sp>
        <p:nvSpPr>
          <p:cNvPr id="3" name="Espace réservé du contenu 2"/>
          <p:cNvSpPr>
            <a:spLocks noGrp="1"/>
          </p:cNvSpPr>
          <p:nvPr>
            <p:ph sz="quarter" idx="1"/>
          </p:nvPr>
        </p:nvSpPr>
        <p:spPr>
          <a:xfrm>
            <a:off x="357158" y="928670"/>
            <a:ext cx="7715304" cy="5545282"/>
          </a:xfrm>
        </p:spPr>
        <p:txBody>
          <a:bodyPr/>
          <a:lstStyle/>
          <a:p>
            <a:pPr algn="just" rtl="1">
              <a:buNone/>
            </a:pPr>
            <a:r>
              <a:rPr lang="ar-DZ" dirty="0" smtClean="0"/>
              <a:t>        </a:t>
            </a:r>
          </a:p>
          <a:p>
            <a:pPr algn="just" rtl="1">
              <a:buNone/>
            </a:pPr>
            <a:r>
              <a:rPr lang="ar-DZ" sz="2800" dirty="0" smtClean="0"/>
              <a:t>          شهدت أسواق المال العالمية منذ بداية الستينات من القرن العشرين ثورة في مجالات الابتكارات المالية يمكن تلخيصها في:</a:t>
            </a:r>
          </a:p>
          <a:p>
            <a:pPr algn="just" rtl="1">
              <a:buNone/>
            </a:pPr>
            <a:endParaRPr lang="fr-FR" dirty="0" smtClean="0"/>
          </a:p>
          <a:p>
            <a:pPr lvl="0" algn="just" rtl="1"/>
            <a:r>
              <a:rPr lang="ar-DZ" sz="2800" dirty="0" smtClean="0"/>
              <a:t>اتساع وتعدد أدوات الاستثمار المتاحة في أسواق المال وقد أدى ذلك إلى زيادة سيولة السوق وإتاحة مزيد من التمويل؛ </a:t>
            </a:r>
            <a:endParaRPr lang="fr-FR" sz="2800" dirty="0" smtClean="0"/>
          </a:p>
          <a:p>
            <a:pPr lvl="0" algn="just" rtl="1"/>
            <a:r>
              <a:rPr lang="ar-DZ" sz="2800" dirty="0" smtClean="0"/>
              <a:t>إيجاد أدوات إدارة المخاطر.</a:t>
            </a:r>
            <a:endParaRPr lang="fr-FR" sz="2800" dirty="0" smtClean="0"/>
          </a:p>
          <a:p>
            <a:pPr lvl="0" algn="just" rtl="1"/>
            <a:r>
              <a:rPr lang="ar-DZ" sz="2800" dirty="0" smtClean="0"/>
              <a:t>تطوير أدوات </a:t>
            </a:r>
            <a:r>
              <a:rPr lang="ar-DZ" sz="2800" dirty="0" err="1" smtClean="0"/>
              <a:t>المراجحة</a:t>
            </a:r>
            <a:r>
              <a:rPr lang="ar-DZ" sz="2800" dirty="0" smtClean="0"/>
              <a:t> بين الأسواق مما مكن من تحسين التكاليف وزيادة العائد والانفتاح على الأسواق العالمية.</a:t>
            </a:r>
            <a:endParaRPr lang="fr-FR" sz="2800" dirty="0" smtClean="0"/>
          </a:p>
          <a:p>
            <a:pPr lvl="0" algn="just" rtl="1"/>
            <a:r>
              <a:rPr lang="ar-DZ" sz="2800" dirty="0" smtClean="0"/>
              <a:t>تعدد وتنوع استراتيجيات الاستثمار نتيجة لتعدد وتنوع وتجدد أدوات الاستثمار.</a:t>
            </a:r>
            <a:endParaRPr lang="fr-FR" sz="2800" dirty="0" smtClean="0"/>
          </a:p>
          <a:p>
            <a:pPr algn="r" rtl="1"/>
            <a:endParaRPr lang="fr-FR"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467600" cy="1214422"/>
          </a:xfrm>
        </p:spPr>
        <p:txBody>
          <a:bodyPr/>
          <a:lstStyle/>
          <a:p>
            <a:pPr algn="ctr" rtl="1"/>
            <a:r>
              <a:rPr lang="ar-DZ" b="1" dirty="0" smtClean="0"/>
              <a:t>3. </a:t>
            </a:r>
            <a:r>
              <a:rPr lang="ar-SA" b="1" dirty="0" smtClean="0"/>
              <a:t>أسباب ظهور الهندسة المالية: </a:t>
            </a:r>
            <a:r>
              <a:rPr lang="fr-FR" dirty="0" smtClean="0"/>
              <a:t/>
            </a:r>
            <a:br>
              <a:rPr lang="fr-FR" dirty="0" smtClean="0"/>
            </a:br>
            <a:endParaRPr lang="fr-FR" dirty="0"/>
          </a:p>
        </p:txBody>
      </p:sp>
      <p:sp>
        <p:nvSpPr>
          <p:cNvPr id="3" name="Espace réservé du contenu 2"/>
          <p:cNvSpPr>
            <a:spLocks noGrp="1"/>
          </p:cNvSpPr>
          <p:nvPr>
            <p:ph sz="quarter" idx="1"/>
          </p:nvPr>
        </p:nvSpPr>
        <p:spPr>
          <a:xfrm>
            <a:off x="357158" y="1000108"/>
            <a:ext cx="7786742" cy="5473844"/>
          </a:xfrm>
        </p:spPr>
        <p:txBody>
          <a:bodyPr/>
          <a:lstStyle/>
          <a:p>
            <a:pPr algn="just" rtl="1">
              <a:buNone/>
            </a:pPr>
            <a:r>
              <a:rPr lang="ar-DZ" dirty="0" smtClean="0"/>
              <a:t>        </a:t>
            </a:r>
            <a:r>
              <a:rPr lang="ar-SA" dirty="0" smtClean="0"/>
              <a:t>يمكن إبراز أهم العوامل التي ساعدت على ظهور مفهوم الهندسة المالية وإنزاله على أرض الواقع فيما يلي:</a:t>
            </a:r>
            <a:endParaRPr lang="ar-DZ" dirty="0" smtClean="0"/>
          </a:p>
          <a:p>
            <a:pPr algn="just" rtl="1">
              <a:buNone/>
            </a:pPr>
            <a:endParaRPr lang="ar-DZ" dirty="0" smtClean="0"/>
          </a:p>
          <a:p>
            <a:pPr algn="just" rtl="1">
              <a:buNone/>
            </a:pPr>
            <a:r>
              <a:rPr lang="fr-FR" dirty="0" smtClean="0">
                <a:sym typeface="Wingdings"/>
              </a:rPr>
              <a:t></a:t>
            </a:r>
            <a:r>
              <a:rPr lang="ar-SA" b="1" dirty="0" smtClean="0"/>
              <a:t> الحاجات المختلفة للمستثمرين وطالبي التمويل</a:t>
            </a:r>
            <a:endParaRPr lang="ar-DZ" b="1" dirty="0" smtClean="0"/>
          </a:p>
          <a:p>
            <a:pPr algn="just" rtl="1">
              <a:buNone/>
            </a:pPr>
            <a:endParaRPr lang="fr-FR" dirty="0" smtClean="0"/>
          </a:p>
          <a:p>
            <a:pPr algn="just" rtl="1">
              <a:buNone/>
            </a:pPr>
            <a:r>
              <a:rPr lang="fr-FR" dirty="0" smtClean="0">
                <a:sym typeface="Wingdings"/>
              </a:rPr>
              <a:t></a:t>
            </a:r>
            <a:r>
              <a:rPr lang="ar-SA" b="1" dirty="0" smtClean="0"/>
              <a:t>تقنية المعلومات ومفهوم السوق العريض</a:t>
            </a:r>
            <a:r>
              <a:rPr lang="ar-SA" dirty="0" smtClean="0"/>
              <a:t> </a:t>
            </a:r>
            <a:endParaRPr lang="ar-DZ" dirty="0" smtClean="0"/>
          </a:p>
          <a:p>
            <a:pPr algn="just" rtl="1">
              <a:buNone/>
            </a:pPr>
            <a:endParaRPr lang="ar-DZ" dirty="0" smtClean="0"/>
          </a:p>
          <a:p>
            <a:pPr algn="just" rtl="1">
              <a:buNone/>
            </a:pPr>
            <a:r>
              <a:rPr lang="fr-FR" dirty="0" smtClean="0">
                <a:sym typeface="Wingdings"/>
              </a:rPr>
              <a:t></a:t>
            </a:r>
            <a:r>
              <a:rPr lang="ar-SA" b="1" dirty="0" smtClean="0"/>
              <a:t>ظهور مفهومي الكفاءة والفعالية</a:t>
            </a:r>
            <a:endParaRPr lang="ar-DZ" b="1" dirty="0" smtClean="0"/>
          </a:p>
          <a:p>
            <a:pPr algn="just" rtl="1">
              <a:buNone/>
            </a:pPr>
            <a:endParaRPr lang="ar-DZ" b="1" dirty="0" smtClean="0"/>
          </a:p>
          <a:p>
            <a:pPr algn="just" rtl="1">
              <a:buNone/>
            </a:pPr>
            <a:r>
              <a:rPr lang="fr-FR" dirty="0" smtClean="0">
                <a:sym typeface="Wingdings"/>
              </a:rPr>
              <a:t></a:t>
            </a:r>
            <a:r>
              <a:rPr lang="ar-SA" b="1" dirty="0" smtClean="0"/>
              <a:t>زيادة عدد الأسواق المنظمة الجديدة</a:t>
            </a:r>
            <a:r>
              <a:rPr lang="ar-SA" dirty="0" smtClean="0"/>
              <a:t>  </a:t>
            </a:r>
            <a:endParaRPr lang="fr-FR" dirty="0" smtClean="0"/>
          </a:p>
          <a:p>
            <a:pPr algn="just" rtl="1">
              <a:buNone/>
            </a:pPr>
            <a:endParaRPr lang="fr-FR" dirty="0" smtClean="0"/>
          </a:p>
          <a:p>
            <a:pPr algn="just" rtl="1">
              <a:buNone/>
            </a:pPr>
            <a:r>
              <a:rPr lang="fr-FR" dirty="0" smtClean="0">
                <a:sym typeface="Wingdings"/>
              </a:rPr>
              <a:t></a:t>
            </a:r>
            <a:r>
              <a:rPr lang="ar-SA" b="1" dirty="0" smtClean="0"/>
              <a:t>زيادة المخاطر والحاجة إلى إدارتها</a:t>
            </a:r>
            <a:r>
              <a:rPr lang="ar-SA" dirty="0" smtClean="0"/>
              <a:t> </a:t>
            </a:r>
            <a:endParaRPr lang="fr-FR" dirty="0" smtClean="0"/>
          </a:p>
          <a:p>
            <a:pPr algn="just" rtl="1">
              <a:buNone/>
            </a:pPr>
            <a:endParaRPr lang="fr-FR" dirty="0" smtClean="0"/>
          </a:p>
          <a:p>
            <a:pPr algn="just" rtl="1">
              <a:buNone/>
            </a:pPr>
            <a:endParaRPr lang="fr-F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96908"/>
          </a:xfrm>
        </p:spPr>
        <p:txBody>
          <a:bodyPr/>
          <a:lstStyle/>
          <a:p>
            <a:pPr algn="ctr" rtl="1"/>
            <a:r>
              <a:rPr lang="ar-SA" b="1" dirty="0" smtClean="0"/>
              <a:t>4. </a:t>
            </a:r>
            <a:r>
              <a:rPr lang="ar-DZ" b="1" dirty="0" smtClean="0"/>
              <a:t>أهمية الهندسـة الماليــة:</a:t>
            </a:r>
            <a:endParaRPr lang="fr-FR" dirty="0"/>
          </a:p>
        </p:txBody>
      </p:sp>
      <p:sp>
        <p:nvSpPr>
          <p:cNvPr id="3" name="Espace réservé du contenu 2"/>
          <p:cNvSpPr>
            <a:spLocks noGrp="1"/>
          </p:cNvSpPr>
          <p:nvPr>
            <p:ph sz="quarter" idx="1"/>
          </p:nvPr>
        </p:nvSpPr>
        <p:spPr>
          <a:xfrm>
            <a:off x="357158" y="1500174"/>
            <a:ext cx="7786742" cy="4973778"/>
          </a:xfrm>
        </p:spPr>
        <p:txBody>
          <a:bodyPr/>
          <a:lstStyle/>
          <a:p>
            <a:pPr algn="just" rtl="1">
              <a:buNone/>
            </a:pPr>
            <a:r>
              <a:rPr lang="ar-SA" sz="2800" dirty="0" smtClean="0"/>
              <a:t>         </a:t>
            </a:r>
          </a:p>
          <a:p>
            <a:pPr algn="just" rtl="1">
              <a:buNone/>
            </a:pPr>
            <a:r>
              <a:rPr lang="ar-SA" sz="2800" dirty="0" smtClean="0"/>
              <a:t>         </a:t>
            </a:r>
            <a:r>
              <a:rPr lang="ar-DZ" sz="2800" dirty="0" smtClean="0"/>
              <a:t>تسعى الهندسة </a:t>
            </a:r>
            <a:r>
              <a:rPr lang="ar-SA" sz="2800" dirty="0" smtClean="0"/>
              <a:t>المالية</a:t>
            </a:r>
            <a:r>
              <a:rPr lang="ar-DZ" sz="2800" dirty="0" smtClean="0"/>
              <a:t> إلى قيام المؤسسات المالية برسم سياسات مالية قوية وابتكار منتجات وأدوات مالية جديدة واليات واستراتيجيات مالية مرنة تتفاعل وتستفيد من التغيرات المستمرة في أسواق المال العالمية والإقليمية والمحلية ويتطلب ذلك أن تقوم الإدارات المالية والمؤسسات المالية الحديثة بإنشاء أقسام للبحوث والتطوير في حقل المنتجات والأدوات المالية. ويساعد على ذلك وجود قاعدة بيانات مالية تسمح بالمحاكاة والتجارب بغرض تحقيق الربحية والنمو والاستقرار المالي.</a:t>
            </a:r>
            <a:endParaRPr lang="fr-FR" sz="2800" dirty="0" smtClean="0"/>
          </a:p>
          <a:p>
            <a:pPr algn="r" rtl="1">
              <a:buNone/>
            </a:pPr>
            <a:endParaRPr lang="fr-FR"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28604"/>
            <a:ext cx="7758138" cy="6045348"/>
          </a:xfrm>
        </p:spPr>
        <p:txBody>
          <a:bodyPr>
            <a:normAutofit lnSpcReduction="10000"/>
          </a:bodyPr>
          <a:lstStyle/>
          <a:p>
            <a:pPr algn="just" rtl="1">
              <a:buNone/>
            </a:pPr>
            <a:r>
              <a:rPr lang="ar-SA" dirty="0" smtClean="0"/>
              <a:t>           </a:t>
            </a:r>
          </a:p>
          <a:p>
            <a:pPr algn="just" rtl="1">
              <a:buNone/>
            </a:pPr>
            <a:r>
              <a:rPr lang="ar-SA" sz="2800" dirty="0" smtClean="0"/>
              <a:t>           </a:t>
            </a:r>
            <a:r>
              <a:rPr lang="ar-DZ" sz="2800" dirty="0" smtClean="0"/>
              <a:t>حيث تعتبر الهندسة المالية أداة من أدوات </a:t>
            </a:r>
            <a:r>
              <a:rPr lang="ar-DZ" sz="2800" dirty="0" err="1" smtClean="0"/>
              <a:t>التحوط</a:t>
            </a:r>
            <a:r>
              <a:rPr lang="ar-DZ" sz="2800" dirty="0" smtClean="0"/>
              <a:t> المالي، ذلك أنّ الحاجة إليها كانت إمّا استجابة لفرص استثمارية وفقا لتطلعات المستثمرين والمؤسّسات معا وإمّا للتعامل مع قيود المنافسة الدولية وتقليل المخاطر واليقين المحيط بالأنشطة الاستثمارية. وتكمن أهمية الهندسة المالية وخصوصا في عالمنا المعاصر بأنها تقوم بالموازنة بين عدة أهداف ومن تم تصميم أدوات مبتكرة تستوعب كل هذه الأهداف معا.</a:t>
            </a:r>
            <a:endParaRPr lang="ar-SA" sz="2800" dirty="0" smtClean="0"/>
          </a:p>
          <a:p>
            <a:pPr algn="just" rtl="1">
              <a:buNone/>
            </a:pPr>
            <a:endParaRPr lang="ar-SA" dirty="0" smtClean="0"/>
          </a:p>
          <a:p>
            <a:pPr algn="just" rtl="1">
              <a:buNone/>
            </a:pPr>
            <a:r>
              <a:rPr lang="ar-SA" sz="2800" dirty="0" smtClean="0"/>
              <a:t>           </a:t>
            </a:r>
            <a:r>
              <a:rPr lang="ar-DZ" sz="2800" dirty="0" smtClean="0"/>
              <a:t>وعليه فالهندسة المالية تعد وسيلة تطويرية لأسواق المال حيث أن منتجاتها تعمل على زيادة جذب أطراف جديدة وبالتالي زيادة نشاط هذه الأسواق وحجم التعاملات حيث أنها تعمل كوسيط أو </a:t>
            </a:r>
            <a:r>
              <a:rPr lang="ar-DZ" sz="2800" dirty="0" err="1" smtClean="0"/>
              <a:t>مفعّل</a:t>
            </a:r>
            <a:r>
              <a:rPr lang="ar-DZ" sz="2800" dirty="0" smtClean="0"/>
              <a:t> لزيادة المتنافسين وبالتالي فرص أحسن وأكثر للمستثمرين.</a:t>
            </a:r>
            <a:endParaRPr lang="fr-FR" sz="2800" dirty="0" smtClean="0"/>
          </a:p>
          <a:p>
            <a:pPr algn="just" rtl="1">
              <a:buNone/>
            </a:pPr>
            <a:endParaRPr lang="fr-FR" dirty="0" smtClean="0"/>
          </a:p>
          <a:p>
            <a:pPr algn="r" rtl="1">
              <a:buNone/>
            </a:pPr>
            <a:endParaRPr lang="fr-FR" dirty="0"/>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155</TotalTime>
  <Words>1454</Words>
  <Application>Microsoft Office PowerPoint</Application>
  <PresentationFormat>Affichage à l'écran (4:3)</PresentationFormat>
  <Paragraphs>116</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Oriel</vt:lpstr>
      <vt:lpstr>الإطار الـمفاهيمي للهندسة الـمالية </vt:lpstr>
      <vt:lpstr>1.تعريف الهندسة المالية:  </vt:lpstr>
      <vt:lpstr>1.تعريف الهندسة المالية:  </vt:lpstr>
      <vt:lpstr>1.تعريف الهندسة المالية:  </vt:lpstr>
      <vt:lpstr>Diapositive 5</vt:lpstr>
      <vt:lpstr>2.البيئة العالمية لنشأة الهندسة المالية:  </vt:lpstr>
      <vt:lpstr>3. أسباب ظهور الهندسة المالية:  </vt:lpstr>
      <vt:lpstr>4. أهمية الهندسـة الماليــة:</vt:lpstr>
      <vt:lpstr>Diapositive 9</vt:lpstr>
      <vt:lpstr>5. أهـداف الهندسـة الماليـة:  </vt:lpstr>
      <vt:lpstr>Diapositive 11</vt:lpstr>
      <vt:lpstr>6. آليات الهندسة المالية</vt:lpstr>
      <vt:lpstr>6. آليات الهندسة المالية</vt:lpstr>
      <vt:lpstr>6. آليات الهندسة المالية</vt:lpstr>
      <vt:lpstr>Diapositive 15</vt:lpstr>
      <vt:lpstr>7. أبعاد الهندسة المالية</vt:lpstr>
      <vt:lpstr>7. أبعاد الهندسة المالية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الإطار الـمفاهيمي للهندسة الـمالية</dc:title>
  <dc:creator>Adel</dc:creator>
  <cp:lastModifiedBy>Adel</cp:lastModifiedBy>
  <cp:revision>19</cp:revision>
  <dcterms:created xsi:type="dcterms:W3CDTF">2019-02-06T21:15:15Z</dcterms:created>
  <dcterms:modified xsi:type="dcterms:W3CDTF">2020-04-22T17:30:44Z</dcterms:modified>
</cp:coreProperties>
</file>