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Lst>
  <p:sldIdLst>
    <p:sldId id="256" r:id="rId2"/>
    <p:sldId id="257" r:id="rId3"/>
    <p:sldId id="258" r:id="rId4"/>
    <p:sldId id="259" r:id="rId5"/>
    <p:sldId id="274" r:id="rId6"/>
    <p:sldId id="275" r:id="rId7"/>
    <p:sldId id="276" r:id="rId8"/>
    <p:sldId id="277" r:id="rId9"/>
    <p:sldId id="265" r:id="rId10"/>
    <p:sldId id="266" r:id="rId11"/>
    <p:sldId id="273" r:id="rId12"/>
    <p:sldId id="260" r:id="rId13"/>
    <p:sldId id="261" r:id="rId14"/>
    <p:sldId id="262" r:id="rId15"/>
    <p:sldId id="263" r:id="rId16"/>
    <p:sldId id="268" r:id="rId17"/>
    <p:sldId id="264" r:id="rId18"/>
    <p:sldId id="270" r:id="rId19"/>
    <p:sldId id="279"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3/9/2024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3/9/2024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3/9/2024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3/9/2024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3/9/2024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3/9/2024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r">
              <a:defRPr/>
            </a:lvl1pPr>
          </a:lstStyle>
          <a:p>
            <a:r>
              <a:rPr lang="ar-SA"/>
              <a:t>انقر لتحرير نمط عنوان الشكل الرئيسي</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8A87A34-81AB-432B-8DAE-1953F412C126}" type="datetimeFigureOut">
              <a:rPr lang="en-US" dirty="0"/>
              <a:t>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Content Placeholder 3"/>
          <p:cNvSpPr>
            <a:spLocks noGrp="1"/>
          </p:cNvSpPr>
          <p:nvPr>
            <p:ph sz="quarter" idx="13"/>
          </p:nvPr>
        </p:nvSpPr>
        <p:spPr>
          <a:xfrm>
            <a:off x="913774" y="3051012"/>
            <a:ext cx="5106027"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3" name="Content Placeholder 5"/>
          <p:cNvSpPr>
            <a:spLocks noGrp="1"/>
          </p:cNvSpPr>
          <p:nvPr>
            <p:ph sz="quarter" idx="14"/>
          </p:nvPr>
        </p:nvSpPr>
        <p:spPr>
          <a:xfrm>
            <a:off x="6172200" y="3051012"/>
            <a:ext cx="5105401"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ar-SA"/>
              <a:t>انقر لتحرير نمط عنوان الشكل الرئيسي</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3/9/2024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3/9/2024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3/9/2024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hyperlink" Target="https://jhse.journals.ekb.eg/" TargetMode="Externa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hyperlink" Target="https://ostour.dohainstitute.org/ar/Pages/JournalHome.aspx" TargetMode="Externa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118501-2450-09FD-F12A-8C36BA05B919}"/>
              </a:ext>
            </a:extLst>
          </p:cNvPr>
          <p:cNvSpPr>
            <a:spLocks noGrp="1"/>
          </p:cNvSpPr>
          <p:nvPr>
            <p:ph type="ctrTitle"/>
          </p:nvPr>
        </p:nvSpPr>
        <p:spPr>
          <a:xfrm>
            <a:off x="2001042" y="-1109935"/>
            <a:ext cx="8689976" cy="2509213"/>
          </a:xfrm>
        </p:spPr>
        <p:txBody>
          <a:bodyPr>
            <a:normAutofit/>
          </a:bodyPr>
          <a:lstStyle/>
          <a:p>
            <a:r>
              <a:rPr lang="ar-DZ" sz="3600" b="1" dirty="0"/>
              <a:t>جامعة 8 ماي 1945</a:t>
            </a:r>
            <a:br>
              <a:rPr lang="ar-DZ" sz="3600" b="1" dirty="0"/>
            </a:br>
            <a:r>
              <a:rPr lang="ar-DZ" sz="3600" b="1" dirty="0"/>
              <a:t>كلية العلوم الإنسانية والإجتماعية </a:t>
            </a:r>
          </a:p>
        </p:txBody>
      </p:sp>
      <p:sp>
        <p:nvSpPr>
          <p:cNvPr id="3" name="عنوان فرعي 2">
            <a:extLst>
              <a:ext uri="{FF2B5EF4-FFF2-40B4-BE49-F238E27FC236}">
                <a16:creationId xmlns:a16="http://schemas.microsoft.com/office/drawing/2014/main" id="{53553E53-8C06-EBBC-0008-CA558A43CC74}"/>
              </a:ext>
            </a:extLst>
          </p:cNvPr>
          <p:cNvSpPr>
            <a:spLocks noGrp="1"/>
          </p:cNvSpPr>
          <p:nvPr>
            <p:ph type="subTitle" idx="1"/>
          </p:nvPr>
        </p:nvSpPr>
        <p:spPr>
          <a:xfrm rot="10800000" flipV="1">
            <a:off x="9370505" y="4007456"/>
            <a:ext cx="2641026" cy="2291614"/>
          </a:xfrm>
        </p:spPr>
        <p:txBody>
          <a:bodyPr>
            <a:noAutofit/>
          </a:bodyPr>
          <a:lstStyle/>
          <a:p>
            <a:r>
              <a:rPr lang="ar-DZ" sz="2400" b="1" dirty="0">
                <a:solidFill>
                  <a:schemeClr val="tx1"/>
                </a:solidFill>
              </a:rPr>
              <a:t>إعداد الطالبتين :</a:t>
            </a:r>
          </a:p>
          <a:p>
            <a:r>
              <a:rPr lang="ar-DZ" sz="2400" b="1" dirty="0">
                <a:solidFill>
                  <a:schemeClr val="tx1"/>
                </a:solidFill>
              </a:rPr>
              <a:t>لبنى عبدي </a:t>
            </a:r>
          </a:p>
          <a:p>
            <a:r>
              <a:rPr lang="ar-DZ" sz="2400" b="1" dirty="0">
                <a:solidFill>
                  <a:schemeClr val="tx1"/>
                </a:solidFill>
              </a:rPr>
              <a:t>فيروز أم الخيوط </a:t>
            </a:r>
          </a:p>
        </p:txBody>
      </p:sp>
      <p:sp>
        <p:nvSpPr>
          <p:cNvPr id="4" name="مستطيل: زوايا مستديرة 3">
            <a:extLst>
              <a:ext uri="{FF2B5EF4-FFF2-40B4-BE49-F238E27FC236}">
                <a16:creationId xmlns:a16="http://schemas.microsoft.com/office/drawing/2014/main" id="{71F5B316-629D-0EB6-2202-C0C0C093D639}"/>
              </a:ext>
            </a:extLst>
          </p:cNvPr>
          <p:cNvSpPr/>
          <p:nvPr/>
        </p:nvSpPr>
        <p:spPr>
          <a:xfrm>
            <a:off x="2706092" y="1774029"/>
            <a:ext cx="7279877" cy="2173486"/>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DZ" sz="3600" b="1" dirty="0">
                <a:solidFill>
                  <a:srgbClr val="C00000"/>
                </a:solidFill>
              </a:rPr>
              <a:t>المجلات الإلكترونية وأهميتها في البحث التاريخي </a:t>
            </a:r>
          </a:p>
        </p:txBody>
      </p:sp>
      <p:sp>
        <p:nvSpPr>
          <p:cNvPr id="5" name="مربع نص 4">
            <a:extLst>
              <a:ext uri="{FF2B5EF4-FFF2-40B4-BE49-F238E27FC236}">
                <a16:creationId xmlns:a16="http://schemas.microsoft.com/office/drawing/2014/main" id="{C1F303C9-2926-2217-3514-2AB55058FC9D}"/>
              </a:ext>
            </a:extLst>
          </p:cNvPr>
          <p:cNvSpPr txBox="1"/>
          <p:nvPr/>
        </p:nvSpPr>
        <p:spPr>
          <a:xfrm>
            <a:off x="-1342629" y="4536578"/>
            <a:ext cx="4048721" cy="830997"/>
          </a:xfrm>
          <a:prstGeom prst="rect">
            <a:avLst/>
          </a:prstGeom>
          <a:noFill/>
        </p:spPr>
        <p:txBody>
          <a:bodyPr wrap="square" rtlCol="1">
            <a:spAutoFit/>
          </a:bodyPr>
          <a:lstStyle/>
          <a:p>
            <a:pPr algn="r"/>
            <a:r>
              <a:rPr lang="ar-DZ" sz="2400" b="1" dirty="0"/>
              <a:t>استاذة المقياس:</a:t>
            </a:r>
          </a:p>
          <a:p>
            <a:pPr algn="r"/>
            <a:r>
              <a:rPr lang="ar-DZ" sz="2400" b="1" dirty="0"/>
              <a:t>د/عطابي سناء </a:t>
            </a:r>
          </a:p>
        </p:txBody>
      </p:sp>
    </p:spTree>
    <p:extLst>
      <p:ext uri="{BB962C8B-B14F-4D97-AF65-F5344CB8AC3E}">
        <p14:creationId xmlns:p14="http://schemas.microsoft.com/office/powerpoint/2010/main" val="2569198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98B32EE1-E82F-46B8-BEE0-5CA9634C11A0}"/>
              </a:ext>
            </a:extLst>
          </p:cNvPr>
          <p:cNvSpPr/>
          <p:nvPr/>
        </p:nvSpPr>
        <p:spPr>
          <a:xfrm>
            <a:off x="694134" y="652593"/>
            <a:ext cx="11099632" cy="2811065"/>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3" name="عنصر نائب للمحتوى 2">
            <a:extLst>
              <a:ext uri="{FF2B5EF4-FFF2-40B4-BE49-F238E27FC236}">
                <a16:creationId xmlns:a16="http://schemas.microsoft.com/office/drawing/2014/main" id="{1359FD8D-61FA-2C58-32C5-9E391A94B310}"/>
              </a:ext>
            </a:extLst>
          </p:cNvPr>
          <p:cNvSpPr>
            <a:spLocks noGrp="1"/>
          </p:cNvSpPr>
          <p:nvPr>
            <p:ph sz="quarter" idx="13"/>
          </p:nvPr>
        </p:nvSpPr>
        <p:spPr>
          <a:xfrm>
            <a:off x="1092368" y="964405"/>
            <a:ext cx="10405498" cy="1482329"/>
          </a:xfrm>
        </p:spPr>
        <p:txBody>
          <a:bodyPr>
            <a:noAutofit/>
          </a:bodyPr>
          <a:lstStyle/>
          <a:p>
            <a:r>
              <a:rPr lang="ar-DZ" sz="2800" b="1" dirty="0"/>
              <a:t>- كما و فرت للناشرين والمؤلفين  مراجعة فورية للمواضيع المنشورة   من قبل المتخصصين والقراء من جميع أنحاء العالم لمساعدتهم
- تتشابه المجلات الإلكترونية مع المجلات المطبوعة من إصدارها لمجلدات وأعداد ومقالات وأبحاث كل على حدة ، </a:t>
            </a:r>
          </a:p>
        </p:txBody>
      </p:sp>
    </p:spTree>
    <p:extLst>
      <p:ext uri="{BB962C8B-B14F-4D97-AF65-F5344CB8AC3E}">
        <p14:creationId xmlns:p14="http://schemas.microsoft.com/office/powerpoint/2010/main" val="1312077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E17B3B0-AA62-B3F7-FCD9-125512ACFA02}"/>
              </a:ext>
            </a:extLst>
          </p:cNvPr>
          <p:cNvSpPr>
            <a:spLocks noGrp="1"/>
          </p:cNvSpPr>
          <p:nvPr>
            <p:ph type="title"/>
          </p:nvPr>
        </p:nvSpPr>
        <p:spPr>
          <a:xfrm>
            <a:off x="913775" y="125016"/>
            <a:ext cx="10364451" cy="1298973"/>
          </a:xfrm>
        </p:spPr>
        <p:txBody>
          <a:bodyPr/>
          <a:lstStyle/>
          <a:p>
            <a:r>
              <a:rPr lang="ar-DZ" b="1" i="1" u="sng" dirty="0">
                <a:solidFill>
                  <a:schemeClr val="accent6">
                    <a:lumMod val="75000"/>
                  </a:schemeClr>
                </a:solidFill>
              </a:rPr>
              <a:t>أهمية المجلات الإلكترونية في البحث التاريخي </a:t>
            </a:r>
          </a:p>
        </p:txBody>
      </p:sp>
      <p:sp>
        <p:nvSpPr>
          <p:cNvPr id="3" name="عنصر نائب للمحتوى 2">
            <a:extLst>
              <a:ext uri="{FF2B5EF4-FFF2-40B4-BE49-F238E27FC236}">
                <a16:creationId xmlns:a16="http://schemas.microsoft.com/office/drawing/2014/main" id="{8C9A77D8-E89C-2FDC-3628-DC5D6836280D}"/>
              </a:ext>
            </a:extLst>
          </p:cNvPr>
          <p:cNvSpPr>
            <a:spLocks noGrp="1"/>
          </p:cNvSpPr>
          <p:nvPr>
            <p:ph sz="quarter" idx="13"/>
          </p:nvPr>
        </p:nvSpPr>
        <p:spPr>
          <a:xfrm>
            <a:off x="914399" y="1179541"/>
            <a:ext cx="10363826" cy="5214937"/>
          </a:xfrm>
          <a:ln>
            <a:solidFill>
              <a:schemeClr val="accent6">
                <a:lumMod val="50000"/>
              </a:schemeClr>
            </a:solidFill>
          </a:ln>
        </p:spPr>
        <p:txBody>
          <a:bodyPr>
            <a:noAutofit/>
          </a:bodyPr>
          <a:lstStyle/>
          <a:p>
            <a:pPr marL="0" indent="0">
              <a:buNone/>
            </a:pPr>
            <a:endParaRPr lang="ar-DZ" sz="2800" b="1" dirty="0"/>
          </a:p>
          <a:p>
            <a:r>
              <a:rPr lang="ar-DZ" sz="2800" b="1" dirty="0"/>
              <a:t>سهولة الوصول: توفر المجلات الإلكترونية إمكانية الوصول إلى المعلومات التاريخية  بأقل جهد ووقت .</a:t>
            </a:r>
          </a:p>
          <a:p>
            <a:r>
              <a:rPr lang="ar-DZ" sz="2800" b="1" dirty="0"/>
              <a:t> سرعة البحث  : تسمح محركات البحث المتقدمة الموجودة في المجلات الإلكترونية بالعثور على المعلومات المطلوبة بسرعة كبيرة..</a:t>
            </a:r>
          </a:p>
          <a:p>
            <a:r>
              <a:rPr lang="ar-DZ" sz="2800" b="1" dirty="0"/>
              <a:t>تنوع المحتوى: توفر المجلات الإلكترونية تنوعا كبيرا في المحتوى من مقالات علمية محكمة إلى مراجعات كتب ووثائق تاريخية، وصور، وخرائط. </a:t>
            </a:r>
          </a:p>
          <a:p>
            <a:r>
              <a:rPr lang="ar-DZ" sz="2800" b="1" dirty="0"/>
              <a:t>التكلفة: غالباً ما تكون المجلات الإلكترونية أقل ثمن من المجلات المطبوعة فتتناسب مع القدرة المالية للباحث </a:t>
            </a:r>
          </a:p>
        </p:txBody>
      </p:sp>
    </p:spTree>
    <p:extLst>
      <p:ext uri="{BB962C8B-B14F-4D97-AF65-F5344CB8AC3E}">
        <p14:creationId xmlns:p14="http://schemas.microsoft.com/office/powerpoint/2010/main" val="1579389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A22903-CAC7-82E6-E1C7-FAA93F2FBBF2}"/>
              </a:ext>
            </a:extLst>
          </p:cNvPr>
          <p:cNvSpPr>
            <a:spLocks noGrp="1"/>
          </p:cNvSpPr>
          <p:nvPr>
            <p:ph type="title"/>
          </p:nvPr>
        </p:nvSpPr>
        <p:spPr>
          <a:xfrm>
            <a:off x="975322" y="-179572"/>
            <a:ext cx="10364451" cy="1596177"/>
          </a:xfrm>
        </p:spPr>
        <p:txBody>
          <a:bodyPr/>
          <a:lstStyle/>
          <a:p>
            <a:r>
              <a:rPr lang="ar-DZ" b="1" i="1" u="sng" dirty="0">
                <a:solidFill>
                  <a:schemeClr val="accent1">
                    <a:lumMod val="75000"/>
                  </a:schemeClr>
                </a:solidFill>
              </a:rPr>
              <a:t>1- مجلة الدراسات التاريخية والحضارية المصرية</a:t>
            </a:r>
          </a:p>
        </p:txBody>
      </p:sp>
      <p:sp>
        <p:nvSpPr>
          <p:cNvPr id="3" name="عنصر نائب للمحتوى 2">
            <a:extLst>
              <a:ext uri="{FF2B5EF4-FFF2-40B4-BE49-F238E27FC236}">
                <a16:creationId xmlns:a16="http://schemas.microsoft.com/office/drawing/2014/main" id="{AA345BAF-F64B-0779-33B1-24F88D0D1D23}"/>
              </a:ext>
            </a:extLst>
          </p:cNvPr>
          <p:cNvSpPr>
            <a:spLocks noGrp="1"/>
          </p:cNvSpPr>
          <p:nvPr>
            <p:ph sz="quarter" idx="13"/>
          </p:nvPr>
        </p:nvSpPr>
        <p:spPr>
          <a:xfrm>
            <a:off x="4724607" y="1616999"/>
            <a:ext cx="7028673" cy="4473048"/>
          </a:xfrm>
          <a:ln>
            <a:solidFill>
              <a:srgbClr val="002060"/>
            </a:solidFill>
          </a:ln>
        </p:spPr>
        <p:txBody>
          <a:bodyPr>
            <a:normAutofit lnSpcReduction="10000"/>
          </a:bodyPr>
          <a:lstStyle/>
          <a:p>
            <a:pPr marL="0" indent="0">
              <a:buNone/>
            </a:pPr>
            <a:r>
              <a:rPr lang="ar-DZ" sz="2800" b="1" dirty="0"/>
              <a:t> </a:t>
            </a:r>
          </a:p>
          <a:p>
            <a:pPr marL="0" indent="0">
              <a:buNone/>
            </a:pPr>
            <a:r>
              <a:rPr lang="ar-DZ" sz="2800" b="1" dirty="0"/>
              <a:t>   مجلة الدراسات التاريخية والحضارية المصرية مجلة علمية محكمة تصدر نصف سنويا يصدرها قسم تاريخ بكلية الآداب  جامعة بني سويف ،تهتم المجلة بنشر الدراسات والبحوث المتخصصة في التاريخ والحضارة والوثائق التاريخية ذات المستوى الرفيع والتي تخضعها هيئة التحرير للتحكيم العلمي، وفقا للقواعد المعمول بها في المجلات العلمية المتخصصة. كما تهتم بنشر عروض للكتب حديثة الإصدار، والندوات المتخصصة. </a:t>
            </a:r>
          </a:p>
        </p:txBody>
      </p:sp>
      <p:pic>
        <p:nvPicPr>
          <p:cNvPr id="4" name="صورة 4">
            <a:extLst>
              <a:ext uri="{FF2B5EF4-FFF2-40B4-BE49-F238E27FC236}">
                <a16:creationId xmlns:a16="http://schemas.microsoft.com/office/drawing/2014/main" id="{25BED1C1-79C1-BD6F-A995-ACCA795085E4}"/>
              </a:ext>
            </a:extLst>
          </p:cNvPr>
          <p:cNvPicPr>
            <a:picLocks noChangeAspect="1"/>
          </p:cNvPicPr>
          <p:nvPr/>
        </p:nvPicPr>
        <p:blipFill>
          <a:blip r:embed="rId2"/>
          <a:stretch>
            <a:fillRect/>
          </a:stretch>
        </p:blipFill>
        <p:spPr>
          <a:xfrm>
            <a:off x="202224" y="1777733"/>
            <a:ext cx="4316198" cy="4669501"/>
          </a:xfrm>
          <a:prstGeom prst="rect">
            <a:avLst/>
          </a:prstGeom>
        </p:spPr>
      </p:pic>
    </p:spTree>
    <p:extLst>
      <p:ext uri="{BB962C8B-B14F-4D97-AF65-F5344CB8AC3E}">
        <p14:creationId xmlns:p14="http://schemas.microsoft.com/office/powerpoint/2010/main" val="31294923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A219AA6-FC03-D004-418D-F49F5820EECF}"/>
              </a:ext>
            </a:extLst>
          </p:cNvPr>
          <p:cNvSpPr>
            <a:spLocks noGrp="1"/>
          </p:cNvSpPr>
          <p:nvPr>
            <p:ph sz="quarter" idx="13"/>
          </p:nvPr>
        </p:nvSpPr>
        <p:spPr>
          <a:xfrm>
            <a:off x="1315611" y="-111259"/>
            <a:ext cx="10363826" cy="1436955"/>
          </a:xfrm>
        </p:spPr>
        <p:txBody>
          <a:bodyPr>
            <a:normAutofit/>
          </a:bodyPr>
          <a:lstStyle/>
          <a:p>
            <a:pPr marL="0" indent="0">
              <a:buNone/>
            </a:pPr>
            <a:endParaRPr lang="ar-DZ" sz="2400" b="1" dirty="0"/>
          </a:p>
          <a:p>
            <a:pPr marL="0" indent="0">
              <a:buNone/>
            </a:pPr>
            <a:r>
              <a:rPr lang="ar-DZ" sz="2400" b="1" dirty="0"/>
              <a:t>رابط المجلة :‏‏  </a:t>
            </a:r>
            <a:r>
              <a:rPr lang="ar-DZ" sz="2400" b="1" dirty="0">
                <a:hlinkClick r:id="rId2"/>
              </a:rPr>
              <a:t>https://jhse.journals.ekb.eg/</a:t>
            </a:r>
            <a:endParaRPr lang="ar-DZ" sz="2400" b="1" dirty="0"/>
          </a:p>
          <a:p>
            <a:pPr marL="0" indent="0">
              <a:buNone/>
            </a:pPr>
            <a:endParaRPr lang="ar-DZ" sz="2400" b="1" dirty="0"/>
          </a:p>
        </p:txBody>
      </p:sp>
      <p:pic>
        <p:nvPicPr>
          <p:cNvPr id="4" name="صورة 4">
            <a:extLst>
              <a:ext uri="{FF2B5EF4-FFF2-40B4-BE49-F238E27FC236}">
                <a16:creationId xmlns:a16="http://schemas.microsoft.com/office/drawing/2014/main" id="{27CAF966-9C68-3A68-37EA-3B6FF4BB34D0}"/>
              </a:ext>
            </a:extLst>
          </p:cNvPr>
          <p:cNvPicPr>
            <a:picLocks noChangeAspect="1"/>
          </p:cNvPicPr>
          <p:nvPr/>
        </p:nvPicPr>
        <p:blipFill rotWithShape="1">
          <a:blip r:embed="rId3"/>
          <a:srcRect l="18554" r="8962" b="26925"/>
          <a:stretch/>
        </p:blipFill>
        <p:spPr>
          <a:xfrm>
            <a:off x="1107281" y="1325696"/>
            <a:ext cx="7465219" cy="5067961"/>
          </a:xfrm>
          <a:prstGeom prst="rect">
            <a:avLst/>
          </a:prstGeom>
        </p:spPr>
      </p:pic>
      <p:sp>
        <p:nvSpPr>
          <p:cNvPr id="5" name="مربع نص 4">
            <a:extLst>
              <a:ext uri="{FF2B5EF4-FFF2-40B4-BE49-F238E27FC236}">
                <a16:creationId xmlns:a16="http://schemas.microsoft.com/office/drawing/2014/main" id="{9AD5E987-A727-A597-1543-D0FEEA2E2437}"/>
              </a:ext>
            </a:extLst>
          </p:cNvPr>
          <p:cNvSpPr txBox="1"/>
          <p:nvPr/>
        </p:nvSpPr>
        <p:spPr>
          <a:xfrm>
            <a:off x="9613404" y="2541389"/>
            <a:ext cx="1828800" cy="461665"/>
          </a:xfrm>
          <a:prstGeom prst="rect">
            <a:avLst/>
          </a:prstGeom>
          <a:noFill/>
        </p:spPr>
        <p:txBody>
          <a:bodyPr wrap="square" rtlCol="1">
            <a:spAutoFit/>
          </a:bodyPr>
          <a:lstStyle/>
          <a:p>
            <a:pPr algn="r"/>
            <a:r>
              <a:rPr lang="ar-DZ" sz="2400" b="1" u="sng" dirty="0">
                <a:solidFill>
                  <a:srgbClr val="FF0000"/>
                </a:solidFill>
              </a:rPr>
              <a:t>العدد 1(2016)</a:t>
            </a:r>
          </a:p>
        </p:txBody>
      </p:sp>
    </p:spTree>
    <p:extLst>
      <p:ext uri="{BB962C8B-B14F-4D97-AF65-F5344CB8AC3E}">
        <p14:creationId xmlns:p14="http://schemas.microsoft.com/office/powerpoint/2010/main" val="29990331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51005E0-273E-4F7C-B937-EBCBFAB16615}"/>
              </a:ext>
            </a:extLst>
          </p:cNvPr>
          <p:cNvSpPr>
            <a:spLocks noGrp="1"/>
          </p:cNvSpPr>
          <p:nvPr>
            <p:ph type="title"/>
          </p:nvPr>
        </p:nvSpPr>
        <p:spPr>
          <a:xfrm>
            <a:off x="6250782" y="285750"/>
            <a:ext cx="5500688" cy="857250"/>
          </a:xfrm>
          <a:ln>
            <a:solidFill>
              <a:srgbClr val="C00000"/>
            </a:solidFill>
          </a:ln>
        </p:spPr>
        <p:txBody>
          <a:bodyPr>
            <a:normAutofit fontScale="90000"/>
          </a:bodyPr>
          <a:lstStyle/>
          <a:p>
            <a:r>
              <a:rPr lang="ar-DZ" b="1" i="1" u="sng" dirty="0">
                <a:solidFill>
                  <a:schemeClr val="accent6">
                    <a:lumMod val="75000"/>
                  </a:schemeClr>
                </a:solidFill>
              </a:rPr>
              <a:t>2 - مجلة أسطور للدراسات التاريخية</a:t>
            </a:r>
          </a:p>
        </p:txBody>
      </p:sp>
      <p:sp>
        <p:nvSpPr>
          <p:cNvPr id="3" name="عنصر نائب للمحتوى 2">
            <a:extLst>
              <a:ext uri="{FF2B5EF4-FFF2-40B4-BE49-F238E27FC236}">
                <a16:creationId xmlns:a16="http://schemas.microsoft.com/office/drawing/2014/main" id="{081F8267-926F-B83B-73EF-5EC3C9F07259}"/>
              </a:ext>
            </a:extLst>
          </p:cNvPr>
          <p:cNvSpPr>
            <a:spLocks noGrp="1"/>
          </p:cNvSpPr>
          <p:nvPr>
            <p:ph sz="quarter" idx="13"/>
          </p:nvPr>
        </p:nvSpPr>
        <p:spPr>
          <a:xfrm>
            <a:off x="5929312" y="1268148"/>
            <a:ext cx="5822157" cy="4971336"/>
          </a:xfrm>
          <a:ln>
            <a:solidFill>
              <a:srgbClr val="C00000"/>
            </a:solidFill>
          </a:ln>
        </p:spPr>
        <p:txBody>
          <a:bodyPr>
            <a:noAutofit/>
          </a:bodyPr>
          <a:lstStyle/>
          <a:p>
            <a:r>
              <a:rPr lang="ar-DZ" sz="2800" b="1" dirty="0"/>
              <a:t>مجلة أسطور للدراسات التاريخية" دورية محكمة تصدر عن المركز العربي للأبحاث ودراسة السياسات. تحمل الرقم  وقد صدر عددها الأول في كانون الثاني/ يناير 2015،وهي دورية نصف سنوية محكمة تصدر مرة واحدة كل ستة أشهر، ولها هيئة تحرير علمية أكاديمية متخصصة وهيئة استشارية دولية فاعلة تشرف على عملها.</a:t>
            </a:r>
          </a:p>
        </p:txBody>
      </p:sp>
      <p:pic>
        <p:nvPicPr>
          <p:cNvPr id="5" name="صورة 5">
            <a:extLst>
              <a:ext uri="{FF2B5EF4-FFF2-40B4-BE49-F238E27FC236}">
                <a16:creationId xmlns:a16="http://schemas.microsoft.com/office/drawing/2014/main" id="{176C8B3D-B452-3099-C8C8-E3DB9403EC06}"/>
              </a:ext>
            </a:extLst>
          </p:cNvPr>
          <p:cNvPicPr>
            <a:picLocks noChangeAspect="1"/>
          </p:cNvPicPr>
          <p:nvPr/>
        </p:nvPicPr>
        <p:blipFill>
          <a:blip r:embed="rId2"/>
          <a:stretch>
            <a:fillRect/>
          </a:stretch>
        </p:blipFill>
        <p:spPr>
          <a:xfrm>
            <a:off x="1" y="-1"/>
            <a:ext cx="5348288" cy="6858001"/>
          </a:xfrm>
          <a:prstGeom prst="rect">
            <a:avLst/>
          </a:prstGeom>
        </p:spPr>
      </p:pic>
    </p:spTree>
    <p:extLst>
      <p:ext uri="{BB962C8B-B14F-4D97-AF65-F5344CB8AC3E}">
        <p14:creationId xmlns:p14="http://schemas.microsoft.com/office/powerpoint/2010/main" val="32580078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chemeClr val="accent2"/>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 name="عنوان 5">
            <a:extLst>
              <a:ext uri="{FF2B5EF4-FFF2-40B4-BE49-F238E27FC236}">
                <a16:creationId xmlns:a16="http://schemas.microsoft.com/office/drawing/2014/main" id="{358F7032-1008-771F-483B-0EC33C3083F5}"/>
              </a:ext>
            </a:extLst>
          </p:cNvPr>
          <p:cNvSpPr>
            <a:spLocks noGrp="1"/>
          </p:cNvSpPr>
          <p:nvPr>
            <p:ph type="title"/>
          </p:nvPr>
        </p:nvSpPr>
        <p:spPr>
          <a:xfrm>
            <a:off x="1065815" y="209551"/>
            <a:ext cx="10364451" cy="1897855"/>
          </a:xfrm>
        </p:spPr>
        <p:txBody>
          <a:bodyPr>
            <a:normAutofit fontScale="90000"/>
          </a:bodyPr>
          <a:lstStyle/>
          <a:p>
            <a:r>
              <a:rPr lang="ar-DZ" b="1" dirty="0"/>
              <a:t>رابط المجلة : </a:t>
            </a:r>
            <a:r>
              <a:rPr lang="ar-DZ" b="1" dirty="0">
                <a:hlinkClick r:id="rId2">
                  <a:extLst>
                    <a:ext uri="{A12FA001-AC4F-418D-AE19-62706E023703}">
                      <ahyp:hlinkClr xmlns:ahyp="http://schemas.microsoft.com/office/drawing/2018/hyperlinkcolor" val="tx"/>
                    </a:ext>
                  </a:extLst>
                </a:hlinkClick>
              </a:rPr>
              <a:t>https://ostour.dohainstitute.org/ar/Pages/JournalHome.aspx</a:t>
            </a:r>
            <a:r>
              <a:rPr lang="ar-DZ" b="1" dirty="0"/>
              <a:t> </a:t>
            </a:r>
            <a:br>
              <a:rPr lang="ar-DZ" b="1" dirty="0"/>
            </a:br>
            <a:endParaRPr lang="ar-DZ" b="1" dirty="0"/>
          </a:p>
        </p:txBody>
      </p:sp>
      <p:sp>
        <p:nvSpPr>
          <p:cNvPr id="5" name="مربع نص 4">
            <a:extLst>
              <a:ext uri="{FF2B5EF4-FFF2-40B4-BE49-F238E27FC236}">
                <a16:creationId xmlns:a16="http://schemas.microsoft.com/office/drawing/2014/main" id="{94019FE9-7F9B-C030-864D-941F4F1DB103}"/>
              </a:ext>
            </a:extLst>
          </p:cNvPr>
          <p:cNvSpPr txBox="1"/>
          <p:nvPr/>
        </p:nvSpPr>
        <p:spPr>
          <a:xfrm>
            <a:off x="8006357" y="3790205"/>
            <a:ext cx="1828800" cy="461665"/>
          </a:xfrm>
          <a:prstGeom prst="rect">
            <a:avLst/>
          </a:prstGeom>
          <a:noFill/>
        </p:spPr>
        <p:txBody>
          <a:bodyPr wrap="square" rtlCol="1">
            <a:spAutoFit/>
          </a:bodyPr>
          <a:lstStyle/>
          <a:p>
            <a:pPr algn="r"/>
            <a:r>
              <a:rPr lang="ar-DZ" sz="2400" b="1" u="sng" dirty="0"/>
              <a:t>العدد 3(2016)</a:t>
            </a:r>
          </a:p>
        </p:txBody>
      </p:sp>
      <p:pic>
        <p:nvPicPr>
          <p:cNvPr id="2" name="صورة 5">
            <a:extLst>
              <a:ext uri="{FF2B5EF4-FFF2-40B4-BE49-F238E27FC236}">
                <a16:creationId xmlns:a16="http://schemas.microsoft.com/office/drawing/2014/main" id="{411A86C4-20FB-2A14-80A0-590CAE95A2E4}"/>
              </a:ext>
            </a:extLst>
          </p:cNvPr>
          <p:cNvPicPr>
            <a:picLocks noChangeAspect="1"/>
          </p:cNvPicPr>
          <p:nvPr/>
        </p:nvPicPr>
        <p:blipFill>
          <a:blip r:embed="rId3"/>
          <a:stretch>
            <a:fillRect/>
          </a:stretch>
        </p:blipFill>
        <p:spPr>
          <a:xfrm>
            <a:off x="1208218" y="1680120"/>
            <a:ext cx="6233517"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763089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A5BB76-211F-6CB8-66F4-F0C4E02FD0A7}"/>
              </a:ext>
            </a:extLst>
          </p:cNvPr>
          <p:cNvSpPr>
            <a:spLocks noGrp="1"/>
          </p:cNvSpPr>
          <p:nvPr>
            <p:ph type="title"/>
          </p:nvPr>
        </p:nvSpPr>
        <p:spPr>
          <a:xfrm>
            <a:off x="913150" y="-328029"/>
            <a:ext cx="10364451" cy="1596177"/>
          </a:xfrm>
        </p:spPr>
        <p:txBody>
          <a:bodyPr>
            <a:normAutofit/>
          </a:bodyPr>
          <a:lstStyle/>
          <a:p>
            <a:r>
              <a:rPr lang="ar-DZ" sz="4000" b="1" i="1" u="sng" dirty="0">
                <a:solidFill>
                  <a:schemeClr val="accent6">
                    <a:lumMod val="75000"/>
                  </a:schemeClr>
                </a:solidFill>
              </a:rPr>
              <a:t>3- المجلة التاريخية المصرية </a:t>
            </a:r>
          </a:p>
        </p:txBody>
      </p:sp>
      <p:sp>
        <p:nvSpPr>
          <p:cNvPr id="3" name="عنصر نائب للمحتوى 2">
            <a:extLst>
              <a:ext uri="{FF2B5EF4-FFF2-40B4-BE49-F238E27FC236}">
                <a16:creationId xmlns:a16="http://schemas.microsoft.com/office/drawing/2014/main" id="{DDC6D4EE-24F8-CEFA-9843-3C0D1EA37DB6}"/>
              </a:ext>
            </a:extLst>
          </p:cNvPr>
          <p:cNvSpPr>
            <a:spLocks noGrp="1"/>
          </p:cNvSpPr>
          <p:nvPr>
            <p:ph sz="quarter" idx="13"/>
          </p:nvPr>
        </p:nvSpPr>
        <p:spPr>
          <a:xfrm>
            <a:off x="5290343" y="1542606"/>
            <a:ext cx="6759179" cy="5256904"/>
          </a:xfrm>
          <a:ln>
            <a:solidFill>
              <a:schemeClr val="accent5">
                <a:lumMod val="50000"/>
              </a:schemeClr>
            </a:solidFill>
          </a:ln>
        </p:spPr>
        <p:txBody>
          <a:bodyPr>
            <a:noAutofit/>
          </a:bodyPr>
          <a:lstStyle/>
          <a:p>
            <a:r>
              <a:rPr lang="ar-DZ" sz="2400" b="1" dirty="0"/>
              <a:t>تصدر المجلة التاريخية المصرية عن الجمعية المصرية للدراسات التاريخية بالقاهرة أقدم جمعية تاريخية متخصصة في الشرق الأوسط يرجع تأريخها إلى عام1945 وهي تصدر بانتظام منذ صدور عددها الأول فيعام 1948 و هي مجلة سنوية علمية محكمة، تنشر أبحاثها باللغة  العربية واللغات الأجنبية تهتم المجلة التاريخية المصرية بنشر البحوث المتخصصة في التاريخ عبر عصوره المختلفة. وتخضع المجلة منذ صدورها لضوابط تحكيم علمية دقيقة، الأمر الذي جعلها تتفرد، منذ صدورها بنشر بحوث علمية مبتكرة أضافت لمجالاتها. ولهذا أصبحت واحدة من المجلات العلمية المتخصصة، المعتمدة لديالجامعات المصرية والعربية،</a:t>
            </a:r>
          </a:p>
        </p:txBody>
      </p:sp>
      <p:pic>
        <p:nvPicPr>
          <p:cNvPr id="4" name="صورة 4">
            <a:extLst>
              <a:ext uri="{FF2B5EF4-FFF2-40B4-BE49-F238E27FC236}">
                <a16:creationId xmlns:a16="http://schemas.microsoft.com/office/drawing/2014/main" id="{6B76756E-1098-B1DC-B9E2-51F0549425F1}"/>
              </a:ext>
            </a:extLst>
          </p:cNvPr>
          <p:cNvPicPr>
            <a:picLocks noChangeAspect="1"/>
          </p:cNvPicPr>
          <p:nvPr/>
        </p:nvPicPr>
        <p:blipFill>
          <a:blip r:embed="rId2"/>
          <a:stretch>
            <a:fillRect/>
          </a:stretch>
        </p:blipFill>
        <p:spPr>
          <a:xfrm>
            <a:off x="-35719" y="1484116"/>
            <a:ext cx="5451078" cy="5373884"/>
          </a:xfrm>
          <a:prstGeom prst="rect">
            <a:avLst/>
          </a:prstGeom>
        </p:spPr>
      </p:pic>
    </p:spTree>
    <p:extLst>
      <p:ext uri="{BB962C8B-B14F-4D97-AF65-F5344CB8AC3E}">
        <p14:creationId xmlns:p14="http://schemas.microsoft.com/office/powerpoint/2010/main" val="28083503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C4A88A7-A5DA-4933-D205-C6384CC0EE0D}"/>
              </a:ext>
            </a:extLst>
          </p:cNvPr>
          <p:cNvSpPr>
            <a:spLocks noGrp="1"/>
          </p:cNvSpPr>
          <p:nvPr>
            <p:ph type="title"/>
          </p:nvPr>
        </p:nvSpPr>
        <p:spPr>
          <a:xfrm>
            <a:off x="913774" y="0"/>
            <a:ext cx="10364451" cy="1274577"/>
          </a:xfrm>
        </p:spPr>
        <p:txBody>
          <a:bodyPr/>
          <a:lstStyle/>
          <a:p>
            <a:r>
              <a:rPr lang="af-ZA" dirty="0">
                <a:solidFill>
                  <a:srgbClr val="FF0000"/>
                </a:solidFill>
              </a:rPr>
              <a:t>https://jejh.journals.ekb.eg/</a:t>
            </a:r>
            <a:endParaRPr lang="ar-DZ" dirty="0">
              <a:solidFill>
                <a:srgbClr val="FF0000"/>
              </a:solidFill>
            </a:endParaRPr>
          </a:p>
        </p:txBody>
      </p:sp>
      <p:pic>
        <p:nvPicPr>
          <p:cNvPr id="4" name="صورة 4">
            <a:extLst>
              <a:ext uri="{FF2B5EF4-FFF2-40B4-BE49-F238E27FC236}">
                <a16:creationId xmlns:a16="http://schemas.microsoft.com/office/drawing/2014/main" id="{DBBA4A1A-FFC9-18C6-BE7E-21DD14ACEC37}"/>
              </a:ext>
            </a:extLst>
          </p:cNvPr>
          <p:cNvPicPr>
            <a:picLocks noGrp="1" noChangeAspect="1"/>
          </p:cNvPicPr>
          <p:nvPr>
            <p:ph sz="quarter" idx="13"/>
          </p:nvPr>
        </p:nvPicPr>
        <p:blipFill>
          <a:blip r:embed="rId2"/>
          <a:stretch>
            <a:fillRect/>
          </a:stretch>
        </p:blipFill>
        <p:spPr>
          <a:xfrm>
            <a:off x="309562" y="1518048"/>
            <a:ext cx="10968663" cy="5187684"/>
          </a:xfrm>
        </p:spPr>
      </p:pic>
    </p:spTree>
    <p:extLst>
      <p:ext uri="{BB962C8B-B14F-4D97-AF65-F5344CB8AC3E}">
        <p14:creationId xmlns:p14="http://schemas.microsoft.com/office/powerpoint/2010/main" val="105562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C18DBBA-8F95-73A5-1BA6-83DA1BC4ABEC}"/>
              </a:ext>
            </a:extLst>
          </p:cNvPr>
          <p:cNvSpPr>
            <a:spLocks noGrp="1"/>
          </p:cNvSpPr>
          <p:nvPr>
            <p:ph type="title"/>
          </p:nvPr>
        </p:nvSpPr>
        <p:spPr>
          <a:xfrm rot="10800000" flipV="1">
            <a:off x="7252150" y="941182"/>
            <a:ext cx="4379572" cy="749757"/>
          </a:xfrm>
          <a:solidFill>
            <a:schemeClr val="accent4">
              <a:lumMod val="20000"/>
              <a:lumOff val="80000"/>
            </a:schemeClr>
          </a:solidFill>
          <a:ln>
            <a:solidFill>
              <a:srgbClr val="FF0000"/>
            </a:solidFill>
          </a:ln>
        </p:spPr>
        <p:txBody>
          <a:bodyPr/>
          <a:lstStyle/>
          <a:p>
            <a:r>
              <a:rPr lang="ar-DZ" b="1" i="1" u="sng" dirty="0">
                <a:solidFill>
                  <a:srgbClr val="7030A0"/>
                </a:solidFill>
              </a:rPr>
              <a:t>4 - مجلة دراسات تاريخية </a:t>
            </a:r>
          </a:p>
        </p:txBody>
      </p:sp>
      <p:sp>
        <p:nvSpPr>
          <p:cNvPr id="3" name="عنصر نائب للمحتوى 2">
            <a:extLst>
              <a:ext uri="{FF2B5EF4-FFF2-40B4-BE49-F238E27FC236}">
                <a16:creationId xmlns:a16="http://schemas.microsoft.com/office/drawing/2014/main" id="{131B1B56-99A7-5FB1-F513-B2CC4C3E71E8}"/>
              </a:ext>
            </a:extLst>
          </p:cNvPr>
          <p:cNvSpPr>
            <a:spLocks noGrp="1"/>
          </p:cNvSpPr>
          <p:nvPr>
            <p:ph sz="quarter" idx="13"/>
          </p:nvPr>
        </p:nvSpPr>
        <p:spPr>
          <a:xfrm>
            <a:off x="4341416" y="2303860"/>
            <a:ext cx="7591160" cy="4121138"/>
          </a:xfrm>
          <a:ln>
            <a:solidFill>
              <a:srgbClr val="FF0000"/>
            </a:solidFill>
          </a:ln>
        </p:spPr>
        <p:txBody>
          <a:bodyPr>
            <a:noAutofit/>
          </a:bodyPr>
          <a:lstStyle/>
          <a:p>
            <a:pPr marL="0" indent="0">
              <a:buNone/>
            </a:pPr>
            <a:r>
              <a:rPr lang="ar-DZ" sz="2800" b="1" dirty="0"/>
              <a:t>  </a:t>
            </a:r>
          </a:p>
          <a:p>
            <a:pPr marL="0" indent="0">
              <a:buNone/>
            </a:pPr>
            <a:r>
              <a:rPr lang="ar-DZ" sz="2800" b="1" dirty="0"/>
              <a:t>    من المجلات الرائدة في مجال التاريخ، لمشوارها الطويل في نشر البحوث  في مجال الاختصاص المذكور، فقد اسست هذه المجلة في سنة ٢٠٠٥م ،وتوافد على النشر فيها  من مختلف البلدان  العربية وحتى الاجنبية، وهذا ما جعلها تدخل ضمن التصنيفات العالمية منها IssN التي تعد  المفتاح نحو العالمية. </a:t>
            </a:r>
          </a:p>
        </p:txBody>
      </p:sp>
      <p:pic>
        <p:nvPicPr>
          <p:cNvPr id="4" name="صورة 4">
            <a:extLst>
              <a:ext uri="{FF2B5EF4-FFF2-40B4-BE49-F238E27FC236}">
                <a16:creationId xmlns:a16="http://schemas.microsoft.com/office/drawing/2014/main" id="{9E980CBF-A095-0226-52B3-7A8733026A59}"/>
              </a:ext>
            </a:extLst>
          </p:cNvPr>
          <p:cNvPicPr>
            <a:picLocks noChangeAspect="1"/>
          </p:cNvPicPr>
          <p:nvPr/>
        </p:nvPicPr>
        <p:blipFill>
          <a:blip r:embed="rId2"/>
          <a:stretch>
            <a:fillRect/>
          </a:stretch>
        </p:blipFill>
        <p:spPr>
          <a:xfrm>
            <a:off x="207432" y="1416605"/>
            <a:ext cx="3847574" cy="5418667"/>
          </a:xfrm>
          <a:prstGeom prst="rect">
            <a:avLst/>
          </a:prstGeom>
        </p:spPr>
      </p:pic>
    </p:spTree>
    <p:extLst>
      <p:ext uri="{BB962C8B-B14F-4D97-AF65-F5344CB8AC3E}">
        <p14:creationId xmlns:p14="http://schemas.microsoft.com/office/powerpoint/2010/main" val="19038438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صورة 7">
            <a:extLst>
              <a:ext uri="{FF2B5EF4-FFF2-40B4-BE49-F238E27FC236}">
                <a16:creationId xmlns:a16="http://schemas.microsoft.com/office/drawing/2014/main" id="{757DA945-318B-C603-0D98-09A052241700}"/>
              </a:ext>
            </a:extLst>
          </p:cNvPr>
          <p:cNvPicPr>
            <a:picLocks noGrp="1" noChangeAspect="1"/>
          </p:cNvPicPr>
          <p:nvPr>
            <p:ph sz="quarter" idx="13"/>
          </p:nvPr>
        </p:nvPicPr>
        <p:blipFill>
          <a:blip r:embed="rId2"/>
          <a:stretch>
            <a:fillRect/>
          </a:stretch>
        </p:blipFill>
        <p:spPr>
          <a:xfrm>
            <a:off x="2693788" y="732234"/>
            <a:ext cx="6804423" cy="5750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886225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FDAD3DF-43EF-C632-1393-D7BE084BDAE7}"/>
              </a:ext>
            </a:extLst>
          </p:cNvPr>
          <p:cNvSpPr>
            <a:spLocks noGrp="1"/>
          </p:cNvSpPr>
          <p:nvPr>
            <p:ph type="title"/>
          </p:nvPr>
        </p:nvSpPr>
        <p:spPr>
          <a:xfrm>
            <a:off x="913774" y="-256593"/>
            <a:ext cx="10364451" cy="1596177"/>
          </a:xfrm>
        </p:spPr>
        <p:txBody>
          <a:bodyPr/>
          <a:lstStyle/>
          <a:p>
            <a:r>
              <a:rPr lang="ar-DZ" b="1" i="1" u="sng" dirty="0">
                <a:solidFill>
                  <a:schemeClr val="accent6">
                    <a:lumMod val="75000"/>
                  </a:schemeClr>
                </a:solidFill>
              </a:rPr>
              <a:t>خطة البحث </a:t>
            </a:r>
          </a:p>
        </p:txBody>
      </p:sp>
      <p:sp>
        <p:nvSpPr>
          <p:cNvPr id="3" name="عنصر نائب للمحتوى 2">
            <a:extLst>
              <a:ext uri="{FF2B5EF4-FFF2-40B4-BE49-F238E27FC236}">
                <a16:creationId xmlns:a16="http://schemas.microsoft.com/office/drawing/2014/main" id="{37CA0E40-1EB9-7378-BB8C-62E094E37808}"/>
              </a:ext>
            </a:extLst>
          </p:cNvPr>
          <p:cNvSpPr>
            <a:spLocks noGrp="1"/>
          </p:cNvSpPr>
          <p:nvPr>
            <p:ph sz="quarter" idx="13"/>
          </p:nvPr>
        </p:nvSpPr>
        <p:spPr>
          <a:xfrm>
            <a:off x="3091458" y="1303866"/>
            <a:ext cx="5687616" cy="5554134"/>
          </a:xfrm>
          <a:ln>
            <a:solidFill>
              <a:srgbClr val="FF0000"/>
            </a:solidFill>
          </a:ln>
        </p:spPr>
        <p:txBody>
          <a:bodyPr>
            <a:noAutofit/>
          </a:bodyPr>
          <a:lstStyle/>
          <a:p>
            <a:r>
              <a:rPr lang="ar-DZ" sz="2800" b="1" dirty="0"/>
              <a:t>مقدمة </a:t>
            </a:r>
          </a:p>
          <a:p>
            <a:r>
              <a:rPr lang="ar-DZ" sz="2800" b="1" dirty="0"/>
              <a:t>أولا: تعريف المجلات الإلكترونية</a:t>
            </a:r>
          </a:p>
          <a:p>
            <a:r>
              <a:rPr lang="ar-DZ" sz="2800" b="1" dirty="0"/>
              <a:t>ثانيا: تطور المجلات الإلكترونية</a:t>
            </a:r>
          </a:p>
          <a:p>
            <a:r>
              <a:rPr lang="ar-DZ" sz="2800" b="1" dirty="0"/>
              <a:t>ثالثا: شروط النشر في المجلات الإلكترونية </a:t>
            </a:r>
          </a:p>
          <a:p>
            <a:r>
              <a:rPr lang="ar-DZ" sz="2800" b="1" dirty="0"/>
              <a:t>رابعا :خصائص المجلات الإلكترونية</a:t>
            </a:r>
          </a:p>
          <a:p>
            <a:r>
              <a:rPr lang="ar-DZ" sz="2800" b="1" dirty="0"/>
              <a:t>خامسا: أهمية المجلات الإلكترونية في البحث التاريخي</a:t>
            </a:r>
          </a:p>
          <a:p>
            <a:r>
              <a:rPr lang="ar-DZ" sz="2800" b="1" dirty="0"/>
              <a:t>سادسا : نماذج عن المجلات الإلكترونية</a:t>
            </a:r>
          </a:p>
          <a:p>
            <a:r>
              <a:rPr lang="ar-DZ" sz="2800" b="1" dirty="0"/>
              <a:t>خاتمة </a:t>
            </a:r>
          </a:p>
        </p:txBody>
      </p:sp>
    </p:spTree>
    <p:extLst>
      <p:ext uri="{BB962C8B-B14F-4D97-AF65-F5344CB8AC3E}">
        <p14:creationId xmlns:p14="http://schemas.microsoft.com/office/powerpoint/2010/main" val="18676483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790ECD-E23B-6E87-66CC-DCBFA0B7E650}"/>
              </a:ext>
            </a:extLst>
          </p:cNvPr>
          <p:cNvSpPr>
            <a:spLocks noGrp="1"/>
          </p:cNvSpPr>
          <p:nvPr>
            <p:ph type="title"/>
          </p:nvPr>
        </p:nvSpPr>
        <p:spPr>
          <a:xfrm>
            <a:off x="913774" y="-167295"/>
            <a:ext cx="10364451" cy="1596177"/>
          </a:xfrm>
        </p:spPr>
        <p:txBody>
          <a:bodyPr/>
          <a:lstStyle/>
          <a:p>
            <a:r>
              <a:rPr lang="ar-DZ" b="1" i="1" u="sng" dirty="0">
                <a:solidFill>
                  <a:srgbClr val="002060"/>
                </a:solidFill>
              </a:rPr>
              <a:t>خاتمة </a:t>
            </a:r>
          </a:p>
        </p:txBody>
      </p:sp>
      <p:sp>
        <p:nvSpPr>
          <p:cNvPr id="3" name="عنصر نائب للمحتوى 2">
            <a:extLst>
              <a:ext uri="{FF2B5EF4-FFF2-40B4-BE49-F238E27FC236}">
                <a16:creationId xmlns:a16="http://schemas.microsoft.com/office/drawing/2014/main" id="{8DD5CCAE-308D-F3CF-9345-0F0DF852ECFE}"/>
              </a:ext>
            </a:extLst>
          </p:cNvPr>
          <p:cNvSpPr>
            <a:spLocks noGrp="1"/>
          </p:cNvSpPr>
          <p:nvPr>
            <p:ph sz="quarter" idx="13"/>
          </p:nvPr>
        </p:nvSpPr>
        <p:spPr>
          <a:xfrm>
            <a:off x="1110228" y="1121038"/>
            <a:ext cx="10363826" cy="5508892"/>
          </a:xfrm>
        </p:spPr>
        <p:txBody>
          <a:bodyPr>
            <a:noAutofit/>
          </a:bodyPr>
          <a:lstStyle/>
          <a:p>
            <a:r>
              <a:rPr lang="ar-DZ" sz="2800" b="1" dirty="0"/>
              <a:t>ومما سبق نستنتج أن:</a:t>
            </a:r>
          </a:p>
          <a:p>
            <a:r>
              <a:rPr lang="ar-DZ" sz="2800" b="1" dirty="0"/>
              <a:t>تعد المجلات الإلكترونية أداة مهمة للباحث  فهي توفر لهم العديد من المزايا التي تسهل لهم عملية البحث.</a:t>
            </a:r>
          </a:p>
          <a:p>
            <a:r>
              <a:rPr lang="ar-DZ" sz="2800" b="1" dirty="0"/>
              <a:t>المجلات الإلكترونية فتحت أفاقا جديدة للباحثين في مختلف المجالات </a:t>
            </a:r>
          </a:p>
          <a:p>
            <a:r>
              <a:rPr lang="ar-DZ" sz="2800" b="1" dirty="0"/>
              <a:t>المجلات الإلكترونية تعتبر من أهم مصادر المعلومات التي تزداد اهميتها بتعدد قنوات اتاحتها وحصرية ودقة المعلومات المتاحة </a:t>
            </a:r>
          </a:p>
          <a:p>
            <a:r>
              <a:rPr lang="ar-DZ" sz="2800" b="1" dirty="0"/>
              <a:t>تساهم المجلات الإلكترونية في نشر البحوث من خلال ترقية جودة البحوث وزيادة الاستشهاد المرجعي للبحوث العلمية </a:t>
            </a:r>
          </a:p>
        </p:txBody>
      </p:sp>
    </p:spTree>
    <p:extLst>
      <p:ext uri="{BB962C8B-B14F-4D97-AF65-F5344CB8AC3E}">
        <p14:creationId xmlns:p14="http://schemas.microsoft.com/office/powerpoint/2010/main" val="7724872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8CBA78B-01D4-1513-DA43-5C7F50A7BE45}"/>
              </a:ext>
            </a:extLst>
          </p:cNvPr>
          <p:cNvSpPr>
            <a:spLocks noGrp="1"/>
          </p:cNvSpPr>
          <p:nvPr>
            <p:ph type="title"/>
          </p:nvPr>
        </p:nvSpPr>
        <p:spPr/>
        <p:txBody>
          <a:bodyPr/>
          <a:lstStyle/>
          <a:p>
            <a:r>
              <a:rPr lang="ar-DZ" sz="4400" b="1" u="sng" dirty="0">
                <a:solidFill>
                  <a:srgbClr val="C00000"/>
                </a:solidFill>
              </a:rPr>
              <a:t>مقدمة</a:t>
            </a:r>
            <a:r>
              <a:rPr lang="ar-DZ" dirty="0"/>
              <a:t> </a:t>
            </a:r>
          </a:p>
        </p:txBody>
      </p:sp>
      <p:sp>
        <p:nvSpPr>
          <p:cNvPr id="3" name="عنصر نائب للمحتوى 2">
            <a:extLst>
              <a:ext uri="{FF2B5EF4-FFF2-40B4-BE49-F238E27FC236}">
                <a16:creationId xmlns:a16="http://schemas.microsoft.com/office/drawing/2014/main" id="{F4720761-A3AF-D8C3-8238-1719AE17C923}"/>
              </a:ext>
            </a:extLst>
          </p:cNvPr>
          <p:cNvSpPr>
            <a:spLocks noGrp="1"/>
          </p:cNvSpPr>
          <p:nvPr>
            <p:ph sz="quarter" idx="13"/>
          </p:nvPr>
        </p:nvSpPr>
        <p:spPr>
          <a:xfrm>
            <a:off x="913775" y="2277927"/>
            <a:ext cx="10363826" cy="3424107"/>
          </a:xfrm>
          <a:ln>
            <a:solidFill>
              <a:srgbClr val="FF0000"/>
            </a:solidFill>
          </a:ln>
        </p:spPr>
        <p:txBody>
          <a:bodyPr>
            <a:normAutofit/>
          </a:bodyPr>
          <a:lstStyle/>
          <a:p>
            <a:pPr marL="0" indent="0">
              <a:buNone/>
            </a:pPr>
            <a:r>
              <a:rPr lang="ar-DZ" sz="2800" b="1" dirty="0"/>
              <a:t>تتضمن المجلات العلمية العديد  الخصائص والوظائف والخدمات الأساسية مما جعلها تحضا برضا واستقطاب من قبل الباحثين والأساتذة يؤهلها إلى خدمة ودعم البحث العلمي وفي ظل التطور التكنلوجيا فقد اصبحت هذه المجلات إلكترونية ودخلت إلى مصف مصادر المعلومات الرقمية.</a:t>
            </a:r>
          </a:p>
          <a:p>
            <a:r>
              <a:rPr lang="ar-DZ" sz="2800" b="1" dirty="0"/>
              <a:t>فماهي المجلات الإلكترونية ؟</a:t>
            </a:r>
          </a:p>
          <a:p>
            <a:r>
              <a:rPr lang="ar-DZ" sz="2800" b="1" dirty="0"/>
              <a:t>وماهو الدور الذي تؤديه في البحث التاريخي ؟</a:t>
            </a:r>
          </a:p>
        </p:txBody>
      </p:sp>
    </p:spTree>
    <p:extLst>
      <p:ext uri="{BB962C8B-B14F-4D97-AF65-F5344CB8AC3E}">
        <p14:creationId xmlns:p14="http://schemas.microsoft.com/office/powerpoint/2010/main" val="16920608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8" name="سحابة 7">
            <a:extLst>
              <a:ext uri="{FF2B5EF4-FFF2-40B4-BE49-F238E27FC236}">
                <a16:creationId xmlns:a16="http://schemas.microsoft.com/office/drawing/2014/main" id="{3D409AF6-F4F8-44FB-317B-9FB8B3687456}"/>
              </a:ext>
            </a:extLst>
          </p:cNvPr>
          <p:cNvSpPr/>
          <p:nvPr/>
        </p:nvSpPr>
        <p:spPr>
          <a:xfrm>
            <a:off x="2763775" y="142875"/>
            <a:ext cx="7942935" cy="1434334"/>
          </a:xfrm>
          <a:prstGeom prst="cloud">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2" name="عنوان 1">
            <a:extLst>
              <a:ext uri="{FF2B5EF4-FFF2-40B4-BE49-F238E27FC236}">
                <a16:creationId xmlns:a16="http://schemas.microsoft.com/office/drawing/2014/main" id="{ABA4023C-D976-7662-1236-9267BB48E3C6}"/>
              </a:ext>
            </a:extLst>
          </p:cNvPr>
          <p:cNvSpPr>
            <a:spLocks noGrp="1"/>
          </p:cNvSpPr>
          <p:nvPr>
            <p:ph type="title"/>
          </p:nvPr>
        </p:nvSpPr>
        <p:spPr>
          <a:xfrm>
            <a:off x="1200998" y="357188"/>
            <a:ext cx="10364451" cy="1220021"/>
          </a:xfrm>
        </p:spPr>
        <p:txBody>
          <a:bodyPr/>
          <a:lstStyle/>
          <a:p>
            <a:r>
              <a:rPr lang="ar-DZ" b="1" i="1" u="sng" dirty="0">
                <a:solidFill>
                  <a:schemeClr val="accent1">
                    <a:lumMod val="75000"/>
                  </a:schemeClr>
                </a:solidFill>
              </a:rPr>
              <a:t>تعريف المجلات الإلكترونية </a:t>
            </a:r>
          </a:p>
        </p:txBody>
      </p:sp>
      <p:sp>
        <p:nvSpPr>
          <p:cNvPr id="3" name="عنصر نائب للمحتوى 2">
            <a:extLst>
              <a:ext uri="{FF2B5EF4-FFF2-40B4-BE49-F238E27FC236}">
                <a16:creationId xmlns:a16="http://schemas.microsoft.com/office/drawing/2014/main" id="{36D1499F-3C57-2A1F-FA91-95292FA65E56}"/>
              </a:ext>
            </a:extLst>
          </p:cNvPr>
          <p:cNvSpPr>
            <a:spLocks noGrp="1"/>
          </p:cNvSpPr>
          <p:nvPr>
            <p:ph sz="quarter" idx="13"/>
          </p:nvPr>
        </p:nvSpPr>
        <p:spPr>
          <a:xfrm>
            <a:off x="1116947" y="2032198"/>
            <a:ext cx="9958105" cy="3772098"/>
          </a:xfrm>
        </p:spPr>
        <p:txBody>
          <a:bodyPr>
            <a:noAutofit/>
          </a:bodyPr>
          <a:lstStyle/>
          <a:p>
            <a:r>
              <a:rPr lang="ar-DZ" sz="3200" b="1" dirty="0"/>
              <a:t> هي مجلة تم معالجة موضوعاتها الكترونيا ويتم نشرها الكترونيا على الانترنت، وتصدر على هيئة سلسة، وقد يتوفر منها نسخة مطبوعة اولا، ويشرف على اصدارها مؤسسات أو جمعيات علمية او مؤسسات نشر عامة أو فردية ، ويطلع عليها القراء الكترونيا وهي تصدر بصورة منتظمة وتحمل أخر الأخبار و الآراء والأبحاث في الموضوعات التي تتناولها</a:t>
            </a:r>
          </a:p>
        </p:txBody>
      </p:sp>
    </p:spTree>
    <p:extLst>
      <p:ext uri="{BB962C8B-B14F-4D97-AF65-F5344CB8AC3E}">
        <p14:creationId xmlns:p14="http://schemas.microsoft.com/office/powerpoint/2010/main" val="8678654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BEB49C1B-8167-27B5-4FDA-25BD78FD55CA}"/>
              </a:ext>
            </a:extLst>
          </p:cNvPr>
          <p:cNvSpPr/>
          <p:nvPr/>
        </p:nvSpPr>
        <p:spPr>
          <a:xfrm>
            <a:off x="4684513" y="258629"/>
            <a:ext cx="5709643" cy="825104"/>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2" name="عنوان 1">
            <a:extLst>
              <a:ext uri="{FF2B5EF4-FFF2-40B4-BE49-F238E27FC236}">
                <a16:creationId xmlns:a16="http://schemas.microsoft.com/office/drawing/2014/main" id="{BACE12E8-C8A5-35CD-3994-DFC03481A1EB}"/>
              </a:ext>
            </a:extLst>
          </p:cNvPr>
          <p:cNvSpPr>
            <a:spLocks noGrp="1"/>
          </p:cNvSpPr>
          <p:nvPr>
            <p:ph type="title"/>
          </p:nvPr>
        </p:nvSpPr>
        <p:spPr>
          <a:xfrm>
            <a:off x="3433150" y="85436"/>
            <a:ext cx="8212367" cy="1225734"/>
          </a:xfrm>
        </p:spPr>
        <p:txBody>
          <a:bodyPr/>
          <a:lstStyle/>
          <a:p>
            <a:r>
              <a:rPr lang="ar-DZ" b="1" i="1" u="sng" dirty="0">
                <a:solidFill>
                  <a:srgbClr val="FF0000"/>
                </a:solidFill>
              </a:rPr>
              <a:t>ثانيا : تطور المجلات الإلكترونية </a:t>
            </a:r>
          </a:p>
        </p:txBody>
      </p:sp>
      <p:sp>
        <p:nvSpPr>
          <p:cNvPr id="3" name="عنصر نائب للمحتوى 2">
            <a:extLst>
              <a:ext uri="{FF2B5EF4-FFF2-40B4-BE49-F238E27FC236}">
                <a16:creationId xmlns:a16="http://schemas.microsoft.com/office/drawing/2014/main" id="{1C0BC0AD-39AD-B526-BF8A-BC46EED0D9F0}"/>
              </a:ext>
            </a:extLst>
          </p:cNvPr>
          <p:cNvSpPr>
            <a:spLocks noGrp="1"/>
          </p:cNvSpPr>
          <p:nvPr>
            <p:ph sz="quarter" idx="13"/>
          </p:nvPr>
        </p:nvSpPr>
        <p:spPr>
          <a:xfrm>
            <a:off x="717321" y="1538607"/>
            <a:ext cx="11123445" cy="5060764"/>
          </a:xfrm>
          <a:ln>
            <a:solidFill>
              <a:srgbClr val="FF0000"/>
            </a:solidFill>
          </a:ln>
        </p:spPr>
        <p:txBody>
          <a:bodyPr>
            <a:noAutofit/>
          </a:bodyPr>
          <a:lstStyle/>
          <a:p>
            <a:r>
              <a:rPr lang="ar-DZ" sz="3200" b="1" dirty="0"/>
              <a:t>ظهر النموذج الأول للمجلة الإلكترونية عام 1976 ، حيث كان الجيل الرابع من أجهزة الكمبيوتر. والذي يستخدم المعالج الدقيق ، في معهد نيوجيرسي للتكنولوجيا واسمه شيمو ، وكان يصدر كنشرة أسبوعية. 
في عام 1989 ظهرت مجلة علم النفس ونشرها ستيفن هارناد.
في عام 1991 ظهرت المجلة الإلكترونية E-</a:t>
            </a:r>
            <a:r>
              <a:rPr lang="ar-DZ" sz="3200" b="1" dirty="0" err="1"/>
              <a:t>Journal</a:t>
            </a:r>
            <a:r>
              <a:rPr lang="ar-DZ" sz="3200" b="1" dirty="0"/>
              <a:t> بمواصفاتها الجديدة.
في عام 1992 ، ظهرت أول مجلة يمكن البحث فيها إلكترونيًا ، وهي </a:t>
            </a:r>
            <a:r>
              <a:rPr lang="ar-DZ" sz="3200" b="1" dirty="0" err="1"/>
              <a:t>On</a:t>
            </a:r>
            <a:r>
              <a:rPr lang="ar-DZ" sz="3200" b="1" dirty="0"/>
              <a:t> </a:t>
            </a:r>
            <a:r>
              <a:rPr lang="ar-DZ" sz="3200" b="1" dirty="0" err="1"/>
              <a:t>Line</a:t>
            </a:r>
            <a:r>
              <a:rPr lang="ar-DZ" sz="3200" b="1" dirty="0"/>
              <a:t> </a:t>
            </a:r>
            <a:r>
              <a:rPr lang="ar-DZ" sz="3200" b="1" dirty="0" err="1"/>
              <a:t>Journal</a:t>
            </a:r>
            <a:r>
              <a:rPr lang="ar-DZ" sz="3200" b="1" dirty="0"/>
              <a:t> ، مصحوبة برسومات.</a:t>
            </a:r>
          </a:p>
        </p:txBody>
      </p:sp>
    </p:spTree>
    <p:extLst>
      <p:ext uri="{BB962C8B-B14F-4D97-AF65-F5344CB8AC3E}">
        <p14:creationId xmlns:p14="http://schemas.microsoft.com/office/powerpoint/2010/main" val="794871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08258AA6-02A9-5BFE-ED1A-EDB116949F61}"/>
              </a:ext>
            </a:extLst>
          </p:cNvPr>
          <p:cNvSpPr/>
          <p:nvPr/>
        </p:nvSpPr>
        <p:spPr>
          <a:xfrm>
            <a:off x="1196578" y="505420"/>
            <a:ext cx="10697766" cy="292358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3" name="عنصر نائب للمحتوى 2">
            <a:extLst>
              <a:ext uri="{FF2B5EF4-FFF2-40B4-BE49-F238E27FC236}">
                <a16:creationId xmlns:a16="http://schemas.microsoft.com/office/drawing/2014/main" id="{AF87DCA3-7C8E-3C9F-9F1A-693B0A0C9D0E}"/>
              </a:ext>
            </a:extLst>
          </p:cNvPr>
          <p:cNvSpPr>
            <a:spLocks noGrp="1"/>
          </p:cNvSpPr>
          <p:nvPr>
            <p:ph sz="quarter" idx="13"/>
          </p:nvPr>
        </p:nvSpPr>
        <p:spPr>
          <a:xfrm>
            <a:off x="1395977" y="795468"/>
            <a:ext cx="10363826" cy="1990596"/>
          </a:xfrm>
        </p:spPr>
        <p:txBody>
          <a:bodyPr>
            <a:normAutofit/>
          </a:bodyPr>
          <a:lstStyle/>
          <a:p>
            <a:r>
              <a:rPr lang="ar-DZ" sz="2800" b="1" dirty="0"/>
              <a:t>مع ظهور الويب في أوائل عام 1992 ونموه السريع. استخدمه لاحقًا لنشر المجلات الإلكترونية عليه أدى ظهور بوابات البحث اليوم إلى انتشار المجلات الإلكترونية . وزيادة رغبة الناشرين والمؤسسات الأكاديمية في نشر مجلاتهم على الإنترنت.</a:t>
            </a:r>
          </a:p>
        </p:txBody>
      </p:sp>
    </p:spTree>
    <p:extLst>
      <p:ext uri="{BB962C8B-B14F-4D97-AF65-F5344CB8AC3E}">
        <p14:creationId xmlns:p14="http://schemas.microsoft.com/office/powerpoint/2010/main" val="6382797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38A58E4-9DD0-A993-4311-49FF49CB5F74}"/>
              </a:ext>
            </a:extLst>
          </p:cNvPr>
          <p:cNvSpPr>
            <a:spLocks noGrp="1"/>
          </p:cNvSpPr>
          <p:nvPr>
            <p:ph type="title"/>
          </p:nvPr>
        </p:nvSpPr>
        <p:spPr>
          <a:xfrm>
            <a:off x="913775" y="0"/>
            <a:ext cx="10364451" cy="1596177"/>
          </a:xfrm>
        </p:spPr>
        <p:txBody>
          <a:bodyPr/>
          <a:lstStyle/>
          <a:p>
            <a:r>
              <a:rPr lang="ar-DZ" b="1" u="sng" dirty="0">
                <a:solidFill>
                  <a:srgbClr val="0070C0"/>
                </a:solidFill>
              </a:rPr>
              <a:t>شروط النشر في المجلات الإلكترونية </a:t>
            </a:r>
          </a:p>
        </p:txBody>
      </p:sp>
      <p:sp>
        <p:nvSpPr>
          <p:cNvPr id="3" name="عنصر نائب للمحتوى 2">
            <a:extLst>
              <a:ext uri="{FF2B5EF4-FFF2-40B4-BE49-F238E27FC236}">
                <a16:creationId xmlns:a16="http://schemas.microsoft.com/office/drawing/2014/main" id="{E61CB299-9C58-370D-F050-8CA0A64792E4}"/>
              </a:ext>
            </a:extLst>
          </p:cNvPr>
          <p:cNvSpPr>
            <a:spLocks noGrp="1"/>
          </p:cNvSpPr>
          <p:nvPr>
            <p:ph sz="quarter" idx="13"/>
          </p:nvPr>
        </p:nvSpPr>
        <p:spPr>
          <a:xfrm>
            <a:off x="913774" y="1000125"/>
            <a:ext cx="10736492" cy="5268516"/>
          </a:xfrm>
        </p:spPr>
        <p:txBody>
          <a:bodyPr>
            <a:noAutofit/>
          </a:bodyPr>
          <a:lstStyle/>
          <a:p>
            <a:pPr marL="0" indent="0">
              <a:buNone/>
            </a:pPr>
            <a:r>
              <a:rPr lang="ar-DZ" sz="2800" b="1" dirty="0"/>
              <a:t>
 أن لا تكون البحوث قد نشرت مسبقاً في مكان آخر، وأن يتعهد صاحبها بعدم إرسالها إلى أية جهة أخرى.
 تقبل البحوث بإحدى اللغتين العربية أو الإنجليزية</a:t>
            </a:r>
          </a:p>
          <a:p>
            <a:r>
              <a:rPr lang="ar-DZ" sz="2800" b="1" dirty="0"/>
              <a:t>مراعاة شروط وأحكام نشر المجلة. </a:t>
            </a:r>
          </a:p>
          <a:p>
            <a:r>
              <a:rPr lang="ar-DZ" sz="2800" b="1" dirty="0"/>
              <a:t>تتم  الموافقة على النشر وفق نموذج المجلة: يجب أن يكون البحث الذي يقوم به  متوافقاً مع شكل و المجلة حتى يتم قبوله.</a:t>
            </a:r>
          </a:p>
          <a:p>
            <a:r>
              <a:rPr lang="ar-DZ" sz="2800" b="1" dirty="0"/>
              <a:t>على الباحث العلمي تقديم بحث أصلي وجديد يمثل إضافة علمية مميزة في مجال الاختصاص المقدم به البحث .</a:t>
            </a:r>
          </a:p>
        </p:txBody>
      </p:sp>
    </p:spTree>
    <p:extLst>
      <p:ext uri="{BB962C8B-B14F-4D97-AF65-F5344CB8AC3E}">
        <p14:creationId xmlns:p14="http://schemas.microsoft.com/office/powerpoint/2010/main" val="41433050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20084D4-489C-690B-7FE1-F088A499E219}"/>
              </a:ext>
            </a:extLst>
          </p:cNvPr>
          <p:cNvSpPr>
            <a:spLocks noGrp="1"/>
          </p:cNvSpPr>
          <p:nvPr>
            <p:ph sz="quarter" idx="13"/>
          </p:nvPr>
        </p:nvSpPr>
        <p:spPr>
          <a:xfrm>
            <a:off x="914087" y="1214438"/>
            <a:ext cx="10087288" cy="4576762"/>
          </a:xfrm>
        </p:spPr>
        <p:txBody>
          <a:bodyPr>
            <a:noAutofit/>
          </a:bodyPr>
          <a:lstStyle/>
          <a:p>
            <a:pPr marL="0" indent="0">
              <a:buNone/>
            </a:pPr>
            <a:endParaRPr lang="ar-DZ" sz="2800" b="1" dirty="0"/>
          </a:p>
          <a:p>
            <a:r>
              <a:rPr lang="ar-DZ" sz="2800" b="1" dirty="0"/>
              <a:t>الأمانة العلمية و تجنب الاقتباس المشبوه و عمليات السرقة و الانتحال</a:t>
            </a:r>
          </a:p>
          <a:p>
            <a:r>
              <a:rPr lang="ar-DZ" sz="2800" b="1" dirty="0"/>
              <a:t>أن يكون موضوع و فكرة البحث متوافقة مع اختصاص المجلة</a:t>
            </a:r>
          </a:p>
          <a:p>
            <a:r>
              <a:rPr lang="ar-DZ" sz="2800" b="1" dirty="0"/>
              <a:t>كتابة البحث باللغة أو اللغات التي تحددها المجلة مع ضمان جودة اللغة و الابتعاد عن عملية الترجمة الحرفية أو ترجمة المواقع الإلكترونية الغير صحيحة.</a:t>
            </a:r>
          </a:p>
        </p:txBody>
      </p:sp>
    </p:spTree>
    <p:extLst>
      <p:ext uri="{BB962C8B-B14F-4D97-AF65-F5344CB8AC3E}">
        <p14:creationId xmlns:p14="http://schemas.microsoft.com/office/powerpoint/2010/main" val="37746105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24A8E40-9E3B-36B1-011D-101E9B02B221}"/>
              </a:ext>
            </a:extLst>
          </p:cNvPr>
          <p:cNvSpPr>
            <a:spLocks noGrp="1"/>
          </p:cNvSpPr>
          <p:nvPr>
            <p:ph type="title"/>
          </p:nvPr>
        </p:nvSpPr>
        <p:spPr>
          <a:xfrm>
            <a:off x="4518423" y="607220"/>
            <a:ext cx="7242632" cy="1107280"/>
          </a:xfrm>
          <a:solidFill>
            <a:schemeClr val="accent3">
              <a:lumMod val="20000"/>
              <a:lumOff val="80000"/>
            </a:schemeClr>
          </a:solidFill>
        </p:spPr>
        <p:txBody>
          <a:bodyPr/>
          <a:lstStyle/>
          <a:p>
            <a:r>
              <a:rPr lang="ar-DZ" b="1" i="1" u="sng" dirty="0">
                <a:solidFill>
                  <a:srgbClr val="002060"/>
                </a:solidFill>
              </a:rPr>
              <a:t>خصائص المجلات الإلكترونية </a:t>
            </a:r>
          </a:p>
        </p:txBody>
      </p:sp>
      <p:sp>
        <p:nvSpPr>
          <p:cNvPr id="3" name="عنصر نائب للمحتوى 2">
            <a:extLst>
              <a:ext uri="{FF2B5EF4-FFF2-40B4-BE49-F238E27FC236}">
                <a16:creationId xmlns:a16="http://schemas.microsoft.com/office/drawing/2014/main" id="{D5791C1B-763D-4F31-E506-F1393E5FA994}"/>
              </a:ext>
            </a:extLst>
          </p:cNvPr>
          <p:cNvSpPr>
            <a:spLocks noGrp="1"/>
          </p:cNvSpPr>
          <p:nvPr>
            <p:ph sz="quarter" idx="13"/>
          </p:nvPr>
        </p:nvSpPr>
        <p:spPr>
          <a:xfrm>
            <a:off x="191988" y="2160982"/>
            <a:ext cx="11808023" cy="4482704"/>
          </a:xfrm>
          <a:solidFill>
            <a:schemeClr val="accent3">
              <a:lumMod val="20000"/>
              <a:lumOff val="80000"/>
            </a:schemeClr>
          </a:solidFill>
        </p:spPr>
        <p:txBody>
          <a:bodyPr>
            <a:noAutofit/>
          </a:bodyPr>
          <a:lstStyle/>
          <a:p>
            <a:r>
              <a:rPr lang="ar-DZ" sz="2800" b="1" dirty="0"/>
              <a:t>        المشتركون في المجلات الإلكترونية يمكنهم أن يتسلموا إخطارا البريد الإلكتروني أو الفاكس لإخبارهم بالموضوعات المنشور حديثا بمجال تخصصهم.
- يستلم المشترك بالمجلة الإلكترونية نسخة منها أو من الموضوعات التي يريدها إلكترونيا ، كما يتم إرسال إليه الردود والتعليقات التي وردت عن موضوعاتها .
- تساعد الباحثين والمؤلفين على نشر نتائج أبحاثهم ومؤلفاتهم بسرعة عالة، كما يمكن ربطها بالموضوعات المتصلة بها باستخدام النصوص فائقة التداخل ، وبروتوكول النصوص فائقة التداخل 
– استفادت المجلات الإلكترونية من الوسائل المتعددة والتقنيات المتنوعة المتوفرة بالإنترنت</a:t>
            </a:r>
          </a:p>
        </p:txBody>
      </p:sp>
    </p:spTree>
    <p:extLst>
      <p:ext uri="{BB962C8B-B14F-4D97-AF65-F5344CB8AC3E}">
        <p14:creationId xmlns:p14="http://schemas.microsoft.com/office/powerpoint/2010/main" val="22585946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قطرة">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شاشة عريضة</PresentationFormat>
  <Slides>20</Slides>
  <Notes>0</Notes>
  <HiddenSlides>0</HiddenSlide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قطرة</vt:lpstr>
      <vt:lpstr>جامعة 8 ماي 1945 كلية العلوم الإنسانية والإجتماعية </vt:lpstr>
      <vt:lpstr>خطة البحث </vt:lpstr>
      <vt:lpstr>مقدمة </vt:lpstr>
      <vt:lpstr>تعريف المجلات الإلكترونية </vt:lpstr>
      <vt:lpstr>ثانيا : تطور المجلات الإلكترونية </vt:lpstr>
      <vt:lpstr>عرض تقديمي في PowerPoint</vt:lpstr>
      <vt:lpstr>شروط النشر في المجلات الإلكترونية </vt:lpstr>
      <vt:lpstr>عرض تقديمي في PowerPoint</vt:lpstr>
      <vt:lpstr>خصائص المجلات الإلكترونية </vt:lpstr>
      <vt:lpstr>عرض تقديمي في PowerPoint</vt:lpstr>
      <vt:lpstr>أهمية المجلات الإلكترونية في البحث التاريخي </vt:lpstr>
      <vt:lpstr>1- مجلة الدراسات التاريخية والحضارية المصرية</vt:lpstr>
      <vt:lpstr>عرض تقديمي في PowerPoint</vt:lpstr>
      <vt:lpstr>2 - مجلة أسطور للدراسات التاريخية</vt:lpstr>
      <vt:lpstr>رابط المجلة : https://ostour.dohainstitute.org/ar/Pages/JournalHome.aspx  </vt:lpstr>
      <vt:lpstr>3- المجلة التاريخية المصرية </vt:lpstr>
      <vt:lpstr>https://jejh.journals.ekb.eg/</vt:lpstr>
      <vt:lpstr>4 - مجلة دراسات تاريخية </vt:lpstr>
      <vt:lpstr>عرض تقديمي في PowerPoint</vt:lpstr>
      <vt:lpstr>خاتمة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8 ماي 1945 كلية العلوم الإنسانية والإجتماعية </dc:title>
  <dc:creator>khaldisana0@gmail.com</dc:creator>
  <cp:lastModifiedBy>khaldisana0@gmail.com</cp:lastModifiedBy>
  <cp:revision>20</cp:revision>
  <dcterms:created xsi:type="dcterms:W3CDTF">2024-02-20T10:03:27Z</dcterms:created>
  <dcterms:modified xsi:type="dcterms:W3CDTF">2024-03-09T18:11:46Z</dcterms:modified>
</cp:coreProperties>
</file>