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99" r:id="rId2"/>
    <p:sldId id="312" r:id="rId3"/>
    <p:sldId id="313" r:id="rId4"/>
    <p:sldId id="314" r:id="rId5"/>
    <p:sldId id="315" r:id="rId6"/>
    <p:sldId id="316" r:id="rId7"/>
    <p:sldId id="317" r:id="rId8"/>
    <p:sldId id="318" r:id="rId9"/>
    <p:sldId id="319" r:id="rId10"/>
    <p:sldId id="320" r:id="rId11"/>
    <p:sldId id="321" r:id="rId12"/>
    <p:sldId id="322" r:id="rId13"/>
    <p:sldId id="323" r:id="rId14"/>
    <p:sldId id="324" r:id="rId15"/>
    <p:sldId id="325" r:id="rId16"/>
    <p:sldId id="326" r:id="rId17"/>
    <p:sldId id="327" r:id="rId18"/>
    <p:sldId id="328" r:id="rId19"/>
    <p:sldId id="329" r:id="rId20"/>
    <p:sldId id="330" r:id="rId21"/>
  </p:sldIdLst>
  <p:sldSz cx="10693400" cy="75565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7312" autoAdjust="0"/>
  </p:normalViewPr>
  <p:slideViewPr>
    <p:cSldViewPr>
      <p:cViewPr>
        <p:scale>
          <a:sx n="50" d="100"/>
          <a:sy n="50" d="100"/>
        </p:scale>
        <p:origin x="-1716" y="-438"/>
      </p:cViewPr>
      <p:guideLst>
        <p:guide orient="horz" pos="2380"/>
        <p:guide pos="3368"/>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1D33B60C-7085-4AFD-A1E0-91C6AAF90472}" type="datetimeFigureOut">
              <a:rPr lang="fr-FR"/>
              <a:pPr>
                <a:defRPr/>
              </a:pPr>
              <a:t>18/01/2016</a:t>
            </a:fld>
            <a:endParaRPr lang="fr-FR"/>
          </a:p>
        </p:txBody>
      </p:sp>
      <p:sp>
        <p:nvSpPr>
          <p:cNvPr id="4" name="Espace réservé de l'image des diapositives 3"/>
          <p:cNvSpPr>
            <a:spLocks noGrp="1" noRot="1" noChangeAspect="1"/>
          </p:cNvSpPr>
          <p:nvPr>
            <p:ph type="sldImg" idx="2"/>
          </p:nvPr>
        </p:nvSpPr>
        <p:spPr>
          <a:xfrm>
            <a:off x="1003300" y="685800"/>
            <a:ext cx="4851400" cy="3429000"/>
          </a:xfrm>
          <a:prstGeom prst="rect">
            <a:avLst/>
          </a:prstGeom>
          <a:noFill/>
          <a:ln w="12700">
            <a:solidFill>
              <a:prstClr val="black"/>
            </a:solidFill>
          </a:ln>
        </p:spPr>
        <p:txBody>
          <a:bodyPr vert="horz" lIns="91440" tIns="45720" rIns="91440" bIns="45720" rtlCol="0" anchor="ctr"/>
          <a:lstStyle/>
          <a:p>
            <a:pPr lvl="0"/>
            <a:endParaRPr lang="fr-FR" noProof="0" smtClean="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22C5701F-2808-4C2D-BB4E-0788F122A87C}" type="slidenum">
              <a:rPr lang="fr-FR"/>
              <a:pPr>
                <a:defRPr/>
              </a:pPr>
              <a:t>‹N°›</a:t>
            </a:fld>
            <a:endParaRPr 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TextEdit="1"/>
          </p:cNvSpPr>
          <p:nvPr>
            <p:ph type="sldImg"/>
          </p:nvPr>
        </p:nvSpPr>
        <p:spPr bwMode="auto">
          <a:noFill/>
          <a:ln>
            <a:solidFill>
              <a:srgbClr val="000000"/>
            </a:solidFill>
            <a:miter lim="800000"/>
            <a:headEnd/>
            <a:tailEnd/>
          </a:ln>
        </p:spPr>
      </p:sp>
      <p:sp>
        <p:nvSpPr>
          <p:cNvPr id="23555"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2005" y="2347413"/>
            <a:ext cx="9089390" cy="1619750"/>
          </a:xfrm>
        </p:spPr>
        <p:txBody>
          <a:bodyPr/>
          <a:lstStyle/>
          <a:p>
            <a:r>
              <a:rPr lang="en-US" smtClean="0"/>
              <a:t>Click to edit Master title style</a:t>
            </a:r>
            <a:endParaRPr lang="en-US"/>
          </a:p>
        </p:txBody>
      </p:sp>
      <p:sp>
        <p:nvSpPr>
          <p:cNvPr id="3" name="Subtitle 2"/>
          <p:cNvSpPr>
            <a:spLocks noGrp="1"/>
          </p:cNvSpPr>
          <p:nvPr>
            <p:ph type="subTitle" idx="1"/>
          </p:nvPr>
        </p:nvSpPr>
        <p:spPr>
          <a:xfrm>
            <a:off x="1604010" y="4282016"/>
            <a:ext cx="7485380" cy="1931106"/>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3F4C308-FC35-4BF6-A706-E8FB7010E4F4}" type="datetime1">
              <a:rPr lang="en-US"/>
              <a:pPr>
                <a:defRPr/>
              </a:pPr>
              <a:t>1/18/2016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35D4D35-D3BF-422B-BC03-C50955DFDF43}" type="slidenum">
              <a:rPr lang="en-US"/>
              <a:pPr>
                <a:defRPr/>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BFC4C26-AC99-4996-8EEE-8AD600A2B25D}" type="datetime1">
              <a:rPr lang="en-US"/>
              <a:pPr>
                <a:defRPr/>
              </a:pPr>
              <a:t>1/18/2016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4C1B365-B6DF-416C-9AD9-72F3DDBE8A27}" type="slidenum">
              <a:rPr lang="en-US"/>
              <a:pPr>
                <a:defRPr/>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52715" y="334098"/>
            <a:ext cx="2406015" cy="7103459"/>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4670" y="334098"/>
            <a:ext cx="7039822" cy="710345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01991B6-3A5C-4F19-8A8C-F3164C08BD95}" type="datetime1">
              <a:rPr lang="en-US"/>
              <a:pPr>
                <a:defRPr/>
              </a:pPr>
              <a:t>1/18/2016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BD8B4A8-C4E8-48C3-B318-F44CAA35AF5C}" type="slidenum">
              <a:rPr lang="en-US"/>
              <a:pPr>
                <a:defRPr/>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A54F2BF-6ED9-4345-BABA-E9D997407D67}" type="datetime1">
              <a:rPr lang="en-US"/>
              <a:pPr>
                <a:defRPr/>
              </a:pPr>
              <a:t>1/18/2016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10DBB3D-D4F9-4BCB-A3CC-94DD01683A62}" type="slidenum">
              <a:rPr lang="en-US"/>
              <a:pPr>
                <a:defRPr/>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44705" y="4855752"/>
            <a:ext cx="9089390" cy="150080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844705" y="3202768"/>
            <a:ext cx="9089390" cy="1652984"/>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0775783-AC99-41CF-9AAE-DD1B5DD2687B}" type="datetime1">
              <a:rPr lang="en-US"/>
              <a:pPr>
                <a:defRPr/>
              </a:pPr>
              <a:t>1/18/2016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9B0A20E-269B-46DA-AB17-7F5820C9B4E9}" type="slidenum">
              <a:rPr lang="en-US"/>
              <a:pPr>
                <a:defRPr/>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4670" y="1763185"/>
            <a:ext cx="4722918" cy="49869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435812" y="1763185"/>
            <a:ext cx="4722918" cy="49869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2C03646-DE45-4987-8684-390FFF3FAE91}" type="datetime1">
              <a:rPr lang="en-US"/>
              <a:pPr>
                <a:defRPr/>
              </a:pPr>
              <a:t>1/18/2016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8F2DB92-3EB6-44C1-A23F-4781BD2E4D66}" type="slidenum">
              <a:rPr lang="en-US"/>
              <a:pPr>
                <a:defRPr/>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34670" y="1691468"/>
            <a:ext cx="4724775" cy="7049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34670" y="2396390"/>
            <a:ext cx="4724775" cy="435373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432101" y="1691468"/>
            <a:ext cx="4726631" cy="7049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432101" y="2396390"/>
            <a:ext cx="4726631" cy="435373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E2450737-5108-4F08-99EA-BD57ED0C611F}" type="datetime1">
              <a:rPr lang="en-US"/>
              <a:pPr>
                <a:defRPr/>
              </a:pPr>
              <a:t>1/18/2016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92D7EBB-FC83-4EE8-9DA9-F70FF3AB999D}" type="slidenum">
              <a:rPr lang="en-US"/>
              <a:pPr>
                <a:defRPr/>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448E203-7699-4061-8A80-8F204174989C}" type="datetime1">
              <a:rPr lang="en-US"/>
              <a:pPr>
                <a:defRPr/>
              </a:pPr>
              <a:t>1/18/2016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078E5CB-01D1-4E83-8FC4-A8E28B227FC6}" type="slidenum">
              <a:rPr lang="en-US"/>
              <a:pPr>
                <a:defRPr/>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A07AC01-9287-467A-A716-B8EDEC3902D0}" type="datetime1">
              <a:rPr lang="en-US"/>
              <a:pPr>
                <a:defRPr/>
              </a:pPr>
              <a:t>1/18/2016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0BF7E7B4-F1BD-4868-B773-89861F18B462}" type="slidenum">
              <a:rPr lang="en-US"/>
              <a:pPr>
                <a:defRPr/>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4672" y="300862"/>
            <a:ext cx="3518055" cy="128040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180822" y="300862"/>
            <a:ext cx="5977908" cy="64492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34672" y="1581268"/>
            <a:ext cx="3518055" cy="516885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064AA54-CCA8-42F1-A911-763089601FD6}" type="datetime1">
              <a:rPr lang="en-US"/>
              <a:pPr>
                <a:defRPr/>
              </a:pPr>
              <a:t>1/18/2016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1D07B95-36B4-4D42-A878-EE6B7527350C}" type="slidenum">
              <a:rPr lang="en-US"/>
              <a:pPr>
                <a:defRPr/>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95981" y="5289551"/>
            <a:ext cx="6416040" cy="62446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095981" y="675187"/>
            <a:ext cx="6416040" cy="45339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095981" y="5914012"/>
            <a:ext cx="6416040" cy="88683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5F10F97-6487-43FD-9BFB-4E45BDB24062}" type="datetime1">
              <a:rPr lang="en-US"/>
              <a:pPr>
                <a:defRPr/>
              </a:pPr>
              <a:t>1/18/2016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3C38A6E-951E-41AB-8923-EB946B753C74}" type="slidenum">
              <a:rPr lang="en-US"/>
              <a:pPr>
                <a:defRPr/>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34988" y="303213"/>
            <a:ext cx="9623425" cy="125888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534988" y="1763713"/>
            <a:ext cx="9623425" cy="49863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534988" y="7004050"/>
            <a:ext cx="2495550" cy="401638"/>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A2DA8DFD-AC9D-43B9-8EE1-422B2B19B071}" type="datetime1">
              <a:rPr lang="en-US"/>
              <a:pPr>
                <a:defRPr/>
              </a:pPr>
              <a:t>1/18/2016</a:t>
            </a:fld>
            <a:endParaRPr lang="en-US"/>
          </a:p>
        </p:txBody>
      </p:sp>
      <p:sp>
        <p:nvSpPr>
          <p:cNvPr id="5" name="Footer Placeholder 4"/>
          <p:cNvSpPr>
            <a:spLocks noGrp="1"/>
          </p:cNvSpPr>
          <p:nvPr>
            <p:ph type="ftr" sz="quarter" idx="3"/>
          </p:nvPr>
        </p:nvSpPr>
        <p:spPr>
          <a:xfrm>
            <a:off x="3652838" y="7004050"/>
            <a:ext cx="3387725" cy="401638"/>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7662863" y="7004050"/>
            <a:ext cx="2495550" cy="401638"/>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A89A10C-7DD0-4761-BFC1-702CE19548D9}" type="slidenum">
              <a:rPr lang="en-US"/>
              <a:pPr>
                <a:defRPr/>
              </a:pPr>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6"/>
          <p:cNvPicPr>
            <a:picLocks noChangeAspect="1" noChangeArrowheads="1"/>
          </p:cNvPicPr>
          <p:nvPr/>
        </p:nvPicPr>
        <p:blipFill>
          <a:blip r:embed="rId3"/>
          <a:srcRect/>
          <a:stretch>
            <a:fillRect/>
          </a:stretch>
        </p:blipFill>
        <p:spPr bwMode="auto">
          <a:xfrm>
            <a:off x="0" y="0"/>
            <a:ext cx="10693400" cy="1206500"/>
          </a:xfrm>
          <a:prstGeom prst="rect">
            <a:avLst/>
          </a:prstGeom>
          <a:noFill/>
          <a:ln w="9525">
            <a:noFill/>
            <a:miter lim="800000"/>
            <a:headEnd/>
            <a:tailEnd/>
          </a:ln>
        </p:spPr>
      </p:pic>
      <p:sp>
        <p:nvSpPr>
          <p:cNvPr id="5" name="Rectangle 4"/>
          <p:cNvSpPr>
            <a:spLocks noChangeArrowheads="1"/>
          </p:cNvSpPr>
          <p:nvPr/>
        </p:nvSpPr>
        <p:spPr bwMode="auto">
          <a:xfrm>
            <a:off x="1252538" y="865188"/>
            <a:ext cx="7853362" cy="1922462"/>
          </a:xfrm>
          <a:prstGeom prst="rect">
            <a:avLst/>
          </a:prstGeom>
          <a:noFill/>
          <a:ln w="9525">
            <a:noFill/>
            <a:miter lim="800000"/>
            <a:headEnd/>
            <a:tailEnd/>
          </a:ln>
        </p:spPr>
        <p:txBody>
          <a:bodyPr lIns="104278" tIns="52139" rIns="104278" bIns="52139">
            <a:spAutoFit/>
          </a:bodyPr>
          <a:lstStyle/>
          <a:p>
            <a:pPr algn="ctr" fontAlgn="auto">
              <a:spcBef>
                <a:spcPts val="0"/>
              </a:spcBef>
              <a:spcAft>
                <a:spcPts val="0"/>
              </a:spcAft>
              <a:defRPr/>
            </a:pPr>
            <a:r>
              <a:rPr lang="fr-FR" sz="2700" dirty="0">
                <a:latin typeface="+mn-lt"/>
                <a:cs typeface="Arial" charset="0"/>
              </a:rPr>
              <a:t>Université de Guelma 08 Mais 1945</a:t>
            </a:r>
          </a:p>
          <a:p>
            <a:pPr algn="ctr" fontAlgn="auto">
              <a:spcBef>
                <a:spcPts val="0"/>
              </a:spcBef>
              <a:spcAft>
                <a:spcPts val="0"/>
              </a:spcAft>
              <a:defRPr/>
            </a:pPr>
            <a:endParaRPr lang="fr-FR" sz="2700" dirty="0">
              <a:latin typeface="+mn-lt"/>
              <a:cs typeface="Arial" charset="0"/>
            </a:endParaRPr>
          </a:p>
          <a:p>
            <a:pPr algn="ctr">
              <a:defRPr/>
            </a:pPr>
            <a:r>
              <a:rPr lang="fr-FR" sz="2300" b="1" dirty="0">
                <a:solidFill>
                  <a:srgbClr val="0070C0"/>
                </a:solidFill>
                <a:latin typeface="+mn-lt"/>
              </a:rPr>
              <a:t> </a:t>
            </a:r>
            <a:r>
              <a:rPr lang="fr-FR" sz="2300" b="1" dirty="0">
                <a:solidFill>
                  <a:srgbClr val="0070C0"/>
                </a:solidFill>
              </a:rPr>
              <a:t>1ere  Année Master (IM)</a:t>
            </a:r>
          </a:p>
          <a:p>
            <a:pPr algn="ctr" fontAlgn="auto">
              <a:spcBef>
                <a:spcPts val="0"/>
              </a:spcBef>
              <a:spcAft>
                <a:spcPts val="0"/>
              </a:spcAft>
              <a:defRPr/>
            </a:pPr>
            <a:endParaRPr lang="fr-FR" sz="2300" dirty="0">
              <a:solidFill>
                <a:srgbClr val="0070C0"/>
              </a:solidFill>
              <a:latin typeface="+mn-lt"/>
            </a:endParaRPr>
          </a:p>
          <a:p>
            <a:pPr algn="ctr" fontAlgn="auto">
              <a:spcBef>
                <a:spcPts val="0"/>
              </a:spcBef>
              <a:spcAft>
                <a:spcPts val="0"/>
              </a:spcAft>
              <a:defRPr/>
            </a:pPr>
            <a:endParaRPr lang="fr-FR" dirty="0">
              <a:latin typeface="+mn-lt"/>
            </a:endParaRPr>
          </a:p>
        </p:txBody>
      </p:sp>
      <p:sp>
        <p:nvSpPr>
          <p:cNvPr id="2052" name="Rectangle 2"/>
          <p:cNvSpPr>
            <a:spLocks noGrp="1" noChangeArrowheads="1"/>
          </p:cNvSpPr>
          <p:nvPr>
            <p:ph type="ctrTitle"/>
          </p:nvPr>
        </p:nvSpPr>
        <p:spPr>
          <a:xfrm>
            <a:off x="293688" y="2428875"/>
            <a:ext cx="10106025" cy="1506538"/>
          </a:xfrm>
        </p:spPr>
        <p:txBody>
          <a:bodyPr>
            <a:normAutofit fontScale="90000"/>
          </a:bodyPr>
          <a:lstStyle/>
          <a:p>
            <a:pPr eaLnBrk="1" hangingPunct="1">
              <a:defRPr/>
            </a:pPr>
            <a:r>
              <a:rPr lang="fr-FR" sz="3200" b="1" dirty="0" smtClean="0">
                <a:solidFill>
                  <a:srgbClr val="FFC000"/>
                </a:solidFill>
                <a:latin typeface="Trebuchet MS" pitchFamily="34" charset="0"/>
              </a:rPr>
              <a:t/>
            </a:r>
            <a:br>
              <a:rPr lang="fr-FR" sz="3200" b="1" dirty="0" smtClean="0">
                <a:solidFill>
                  <a:srgbClr val="FFC000"/>
                </a:solidFill>
                <a:latin typeface="Trebuchet MS" pitchFamily="34" charset="0"/>
              </a:rPr>
            </a:br>
            <a:r>
              <a:rPr lang="fr-FR" sz="3200" b="1" dirty="0" smtClean="0">
                <a:solidFill>
                  <a:srgbClr val="7030A0"/>
                </a:solidFill>
                <a:latin typeface="Trebuchet MS" pitchFamily="34" charset="0"/>
              </a:rPr>
              <a:t>Module: Interface Homme – Machine</a:t>
            </a:r>
            <a:r>
              <a:rPr lang="fr-FR" sz="3200" b="1" dirty="0">
                <a:solidFill>
                  <a:srgbClr val="7030A0"/>
                </a:solidFill>
                <a:latin typeface="Trebuchet MS" pitchFamily="34" charset="0"/>
              </a:rPr>
              <a:t/>
            </a:r>
            <a:br>
              <a:rPr lang="fr-FR" sz="3200" b="1" dirty="0">
                <a:solidFill>
                  <a:srgbClr val="7030A0"/>
                </a:solidFill>
                <a:latin typeface="Trebuchet MS" pitchFamily="34" charset="0"/>
              </a:rPr>
            </a:br>
            <a:r>
              <a:rPr lang="fr-FR" sz="3200" b="1" dirty="0" smtClean="0">
                <a:solidFill>
                  <a:srgbClr val="7030A0"/>
                </a:solidFill>
                <a:latin typeface="Trebuchet MS" pitchFamily="34" charset="0"/>
              </a:rPr>
              <a:t/>
            </a:r>
            <a:br>
              <a:rPr lang="fr-FR" sz="3200" b="1" dirty="0" smtClean="0">
                <a:solidFill>
                  <a:srgbClr val="7030A0"/>
                </a:solidFill>
                <a:latin typeface="Trebuchet MS" pitchFamily="34" charset="0"/>
              </a:rPr>
            </a:br>
            <a:r>
              <a:rPr lang="fr-FR" sz="2500" b="1" dirty="0" smtClean="0">
                <a:solidFill>
                  <a:srgbClr val="0070C0"/>
                </a:solidFill>
                <a:latin typeface="+mn-lt"/>
                <a:ea typeface="+mn-ea"/>
                <a:cs typeface="+mn-cs"/>
              </a:rPr>
              <a:t>Mr</a:t>
            </a:r>
            <a:r>
              <a:rPr lang="fr-FR" sz="2500" b="1" dirty="0">
                <a:solidFill>
                  <a:srgbClr val="0070C0"/>
                </a:solidFill>
                <a:latin typeface="+mn-lt"/>
                <a:ea typeface="+mn-ea"/>
                <a:cs typeface="+mn-cs"/>
              </a:rPr>
              <a:t>. Khaled </a:t>
            </a:r>
            <a:r>
              <a:rPr lang="fr-FR" sz="2500" b="1" dirty="0" smtClean="0">
                <a:solidFill>
                  <a:srgbClr val="0070C0"/>
                </a:solidFill>
                <a:latin typeface="+mn-lt"/>
                <a:ea typeface="+mn-ea"/>
                <a:cs typeface="+mn-cs"/>
              </a:rPr>
              <a:t>HALIMI</a:t>
            </a:r>
            <a:br>
              <a:rPr lang="fr-FR" sz="2500" b="1" dirty="0" smtClean="0">
                <a:solidFill>
                  <a:srgbClr val="0070C0"/>
                </a:solidFill>
                <a:latin typeface="+mn-lt"/>
                <a:ea typeface="+mn-ea"/>
                <a:cs typeface="+mn-cs"/>
              </a:rPr>
            </a:br>
            <a:r>
              <a:rPr lang="fr-FR" sz="2500" b="1" dirty="0" smtClean="0">
                <a:solidFill>
                  <a:srgbClr val="0070C0"/>
                </a:solidFill>
                <a:latin typeface="+mn-lt"/>
                <a:ea typeface="+mn-ea"/>
                <a:cs typeface="+mn-cs"/>
              </a:rPr>
              <a:t>h.kaled@yahoo.fr</a:t>
            </a:r>
            <a:r>
              <a:rPr lang="fr-FR" sz="3200" dirty="0" smtClean="0"/>
              <a:t/>
            </a:r>
            <a:br>
              <a:rPr lang="fr-FR" sz="3200" dirty="0" smtClean="0"/>
            </a:br>
            <a:endParaRPr lang="fr-FR" sz="3200" b="1" dirty="0" smtClean="0">
              <a:latin typeface="Trebuchet MS" pitchFamily="34" charset="0"/>
            </a:endParaRPr>
          </a:p>
        </p:txBody>
      </p:sp>
      <p:sp>
        <p:nvSpPr>
          <p:cNvPr id="7" name="Rectangle 3"/>
          <p:cNvSpPr>
            <a:spLocks noGrp="1" noChangeArrowheads="1"/>
          </p:cNvSpPr>
          <p:nvPr>
            <p:ph type="subTitle" idx="1"/>
          </p:nvPr>
        </p:nvSpPr>
        <p:spPr>
          <a:xfrm>
            <a:off x="0" y="4254500"/>
            <a:ext cx="10693400" cy="2668588"/>
          </a:xfrm>
        </p:spPr>
        <p:txBody>
          <a:bodyPr>
            <a:normAutofit/>
          </a:bodyPr>
          <a:lstStyle/>
          <a:p>
            <a:pPr>
              <a:defRPr/>
            </a:pPr>
            <a:r>
              <a:rPr lang="fr-FR" sz="4600" b="1" dirty="0" smtClean="0">
                <a:solidFill>
                  <a:schemeClr val="bg1">
                    <a:lumMod val="65000"/>
                  </a:schemeClr>
                </a:solidFill>
                <a:latin typeface="Trebuchet MS" pitchFamily="34" charset="0"/>
              </a:rPr>
              <a:t>    Chapitre 05:</a:t>
            </a:r>
            <a:endParaRPr lang="fr-FR" sz="2700" b="1" baseline="30000" dirty="0" smtClean="0">
              <a:solidFill>
                <a:schemeClr val="tx1"/>
              </a:solidFill>
              <a:latin typeface="Trebuchet MS" pitchFamily="34" charset="0"/>
            </a:endParaRPr>
          </a:p>
          <a:p>
            <a:pPr>
              <a:defRPr/>
            </a:pPr>
            <a:r>
              <a:rPr lang="fr-FR" sz="2700" b="1" dirty="0" smtClean="0">
                <a:solidFill>
                  <a:schemeClr val="tx1"/>
                </a:solidFill>
              </a:rPr>
              <a:t>        </a:t>
            </a:r>
            <a:r>
              <a:rPr lang="fr-FR" b="1" dirty="0" smtClean="0">
                <a:solidFill>
                  <a:srgbClr val="333399"/>
                </a:solidFill>
                <a:latin typeface="Arial"/>
              </a:rPr>
              <a:t>Méthodes de conception des IHM</a:t>
            </a:r>
          </a:p>
          <a:p>
            <a:pPr>
              <a:defRPr/>
            </a:pPr>
            <a:r>
              <a:rPr lang="fr-FR" sz="2800" dirty="0" smtClean="0">
                <a:solidFill>
                  <a:schemeClr val="tx1"/>
                </a:solidFill>
                <a:latin typeface="Arial"/>
              </a:rPr>
              <a:t>La conception centrée utilisateur</a:t>
            </a:r>
          </a:p>
          <a:p>
            <a:pPr>
              <a:defRPr/>
            </a:pPr>
            <a:endParaRPr lang="fr-FR" sz="2700" baseline="30000" dirty="0" smtClean="0">
              <a:solidFill>
                <a:schemeClr val="tx1"/>
              </a:solidFill>
            </a:endParaRPr>
          </a:p>
        </p:txBody>
      </p:sp>
      <p:pic>
        <p:nvPicPr>
          <p:cNvPr id="6" name="Image 5" descr="Univ.gif"/>
          <p:cNvPicPr>
            <a:picLocks noChangeAspect="1"/>
          </p:cNvPicPr>
          <p:nvPr/>
        </p:nvPicPr>
        <p:blipFill>
          <a:blip r:embed="rId4" cstate="print"/>
          <a:stretch>
            <a:fillRect/>
          </a:stretch>
        </p:blipFill>
        <p:spPr>
          <a:xfrm>
            <a:off x="1" y="0"/>
            <a:ext cx="1056323" cy="921933"/>
          </a:xfrm>
          <a:prstGeom prst="ellipse">
            <a:avLst/>
          </a:prstGeom>
          <a:ln>
            <a:noFill/>
          </a:ln>
          <a:effectLst>
            <a:softEdge rad="112500"/>
          </a:effectLst>
        </p:spPr>
      </p:pic>
      <p:cxnSp>
        <p:nvCxnSpPr>
          <p:cNvPr id="10" name="Connecteur droit 9"/>
          <p:cNvCxnSpPr/>
          <p:nvPr/>
        </p:nvCxnSpPr>
        <p:spPr>
          <a:xfrm rot="10800000">
            <a:off x="3195638" y="4095750"/>
            <a:ext cx="4171950" cy="0"/>
          </a:xfrm>
          <a:prstGeom prst="line">
            <a:avLst/>
          </a:prstGeom>
        </p:spPr>
        <p:style>
          <a:lnRef idx="2">
            <a:schemeClr val="accent4"/>
          </a:lnRef>
          <a:fillRef idx="0">
            <a:schemeClr val="accent4"/>
          </a:fillRef>
          <a:effectRef idx="1">
            <a:schemeClr val="accent4"/>
          </a:effectRef>
          <a:fontRef idx="minor">
            <a:schemeClr val="tx1"/>
          </a:fontRef>
        </p:style>
      </p:cxnSp>
      <p:pic>
        <p:nvPicPr>
          <p:cNvPr id="2056" name="Image 15" descr="fleche.png"/>
          <p:cNvPicPr>
            <a:picLocks noChangeAspect="1"/>
          </p:cNvPicPr>
          <p:nvPr/>
        </p:nvPicPr>
        <p:blipFill>
          <a:blip r:embed="rId5"/>
          <a:srcRect/>
          <a:stretch>
            <a:fillRect/>
          </a:stretch>
        </p:blipFill>
        <p:spPr bwMode="auto">
          <a:xfrm>
            <a:off x="1308100" y="5149850"/>
            <a:ext cx="581025" cy="590550"/>
          </a:xfrm>
          <a:prstGeom prst="rect">
            <a:avLst/>
          </a:prstGeom>
          <a:noFill/>
          <a:ln w="9525">
            <a:noFill/>
            <a:miter lim="800000"/>
            <a:headEnd/>
            <a:tailEnd/>
          </a:ln>
        </p:spPr>
      </p:pic>
      <p:sp>
        <p:nvSpPr>
          <p:cNvPr id="9" name="Espace réservé du numéro de diapositive 8"/>
          <p:cNvSpPr>
            <a:spLocks noGrp="1"/>
          </p:cNvSpPr>
          <p:nvPr>
            <p:ph type="sldNum" sz="quarter" idx="12"/>
          </p:nvPr>
        </p:nvSpPr>
        <p:spPr/>
        <p:txBody>
          <a:bodyPr/>
          <a:lstStyle/>
          <a:p>
            <a:pPr>
              <a:defRPr/>
            </a:pPr>
            <a:fld id="{AAB4E070-4599-4B68-9A86-9DAFFC761208}"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Espace réservé du numéro de diapositive 16"/>
          <p:cNvSpPr>
            <a:spLocks noGrp="1"/>
          </p:cNvSpPr>
          <p:nvPr>
            <p:ph type="sldNum" sz="quarter" idx="12"/>
          </p:nvPr>
        </p:nvSpPr>
        <p:spPr>
          <a:xfrm>
            <a:off x="7023100" y="6978650"/>
            <a:ext cx="2495550" cy="401638"/>
          </a:xfrm>
        </p:spPr>
        <p:txBody>
          <a:bodyPr/>
          <a:lstStyle/>
          <a:p>
            <a:pPr>
              <a:defRPr/>
            </a:pPr>
            <a:fld id="{468AFAE8-ED2A-470B-B47C-58894AAF5CB3}" type="slidenum">
              <a:rPr lang="en-US" smtClean="0"/>
              <a:pPr>
                <a:defRPr/>
              </a:pPr>
              <a:t>10</a:t>
            </a:fld>
            <a:endParaRPr lang="en-US" dirty="0"/>
          </a:p>
        </p:txBody>
      </p:sp>
      <p:sp>
        <p:nvSpPr>
          <p:cNvPr id="11267" name="Rectangle 2"/>
          <p:cNvSpPr>
            <a:spLocks noChangeArrowheads="1"/>
          </p:cNvSpPr>
          <p:nvPr/>
        </p:nvSpPr>
        <p:spPr bwMode="auto">
          <a:xfrm>
            <a:off x="241300" y="730250"/>
            <a:ext cx="10058400" cy="5262563"/>
          </a:xfrm>
          <a:prstGeom prst="rect">
            <a:avLst/>
          </a:prstGeom>
          <a:noFill/>
          <a:ln w="9525">
            <a:noFill/>
            <a:miter lim="800000"/>
            <a:headEnd/>
            <a:tailEnd/>
          </a:ln>
        </p:spPr>
        <p:txBody>
          <a:bodyPr>
            <a:spAutoFit/>
          </a:bodyPr>
          <a:lstStyle/>
          <a:p>
            <a:r>
              <a:rPr lang="fr-FR" sz="2400" b="1">
                <a:solidFill>
                  <a:srgbClr val="0070C0"/>
                </a:solidFill>
              </a:rPr>
              <a:t>Etapes du processus de conception centrée utilisateur</a:t>
            </a:r>
          </a:p>
          <a:p>
            <a:endParaRPr lang="fr-FR" sz="2400" b="1"/>
          </a:p>
          <a:p>
            <a:endParaRPr lang="en-US" sz="2400"/>
          </a:p>
          <a:p>
            <a:pPr>
              <a:lnSpc>
                <a:spcPct val="200000"/>
              </a:lnSpc>
            </a:pPr>
            <a:r>
              <a:rPr lang="fr-FR" sz="2400" b="1"/>
              <a:t>Un processus de CCU typique comprend trois phases principales mises en œuvre de façon itérative: </a:t>
            </a:r>
          </a:p>
          <a:p>
            <a:endParaRPr lang="en-US" sz="2400" b="1"/>
          </a:p>
          <a:p>
            <a:pPr lvl="1"/>
            <a:r>
              <a:rPr lang="fr-FR" sz="2400" b="1"/>
              <a:t> - </a:t>
            </a:r>
            <a:r>
              <a:rPr lang="fr-FR" sz="2400" b="1">
                <a:solidFill>
                  <a:srgbClr val="7030A0"/>
                </a:solidFill>
              </a:rPr>
              <a:t>ANALYSE </a:t>
            </a:r>
          </a:p>
          <a:p>
            <a:pPr lvl="1"/>
            <a:r>
              <a:rPr lang="fr-FR" sz="2400" b="1">
                <a:solidFill>
                  <a:srgbClr val="7030A0"/>
                </a:solidFill>
              </a:rPr>
              <a:t/>
            </a:r>
            <a:br>
              <a:rPr lang="fr-FR" sz="2400" b="1">
                <a:solidFill>
                  <a:srgbClr val="7030A0"/>
                </a:solidFill>
              </a:rPr>
            </a:br>
            <a:r>
              <a:rPr lang="fr-FR" sz="2400" b="1">
                <a:solidFill>
                  <a:srgbClr val="7030A0"/>
                </a:solidFill>
              </a:rPr>
              <a:t>-  CONCEPTION </a:t>
            </a:r>
          </a:p>
          <a:p>
            <a:pPr lvl="1"/>
            <a:r>
              <a:rPr lang="fr-FR" sz="2400" b="1">
                <a:solidFill>
                  <a:srgbClr val="7030A0"/>
                </a:solidFill>
              </a:rPr>
              <a:t/>
            </a:r>
            <a:br>
              <a:rPr lang="fr-FR" sz="2400" b="1">
                <a:solidFill>
                  <a:srgbClr val="7030A0"/>
                </a:solidFill>
              </a:rPr>
            </a:br>
            <a:r>
              <a:rPr lang="fr-FR" sz="2400" b="1">
                <a:solidFill>
                  <a:srgbClr val="7030A0"/>
                </a:solidFill>
              </a:rPr>
              <a:t>-  EVALUATION </a:t>
            </a:r>
            <a:r>
              <a:rPr lang="fr-FR" sz="2400"/>
              <a:t/>
            </a:r>
            <a:br>
              <a:rPr lang="fr-FR" sz="2400"/>
            </a:br>
            <a:endParaRPr lang="en-US" sz="24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Espace réservé du numéro de diapositive 16"/>
          <p:cNvSpPr>
            <a:spLocks noGrp="1"/>
          </p:cNvSpPr>
          <p:nvPr>
            <p:ph type="sldNum" sz="quarter" idx="12"/>
          </p:nvPr>
        </p:nvSpPr>
        <p:spPr>
          <a:xfrm>
            <a:off x="7023100" y="6978650"/>
            <a:ext cx="2495550" cy="401638"/>
          </a:xfrm>
        </p:spPr>
        <p:txBody>
          <a:bodyPr/>
          <a:lstStyle/>
          <a:p>
            <a:pPr>
              <a:defRPr/>
            </a:pPr>
            <a:fld id="{782D01FA-2C37-4ED4-B85C-F60F4BAAA978}" type="slidenum">
              <a:rPr lang="en-US" smtClean="0"/>
              <a:pPr>
                <a:defRPr/>
              </a:pPr>
              <a:t>11</a:t>
            </a:fld>
            <a:endParaRPr lang="en-US" dirty="0"/>
          </a:p>
        </p:txBody>
      </p:sp>
      <p:sp>
        <p:nvSpPr>
          <p:cNvPr id="12291" name="Rectangle 2"/>
          <p:cNvSpPr>
            <a:spLocks noChangeArrowheads="1"/>
          </p:cNvSpPr>
          <p:nvPr/>
        </p:nvSpPr>
        <p:spPr bwMode="auto">
          <a:xfrm>
            <a:off x="241300" y="730250"/>
            <a:ext cx="10058400" cy="1131888"/>
          </a:xfrm>
          <a:prstGeom prst="rect">
            <a:avLst/>
          </a:prstGeom>
          <a:noFill/>
          <a:ln w="9525">
            <a:noFill/>
            <a:miter lim="800000"/>
            <a:headEnd/>
            <a:tailEnd/>
          </a:ln>
        </p:spPr>
        <p:txBody>
          <a:bodyPr>
            <a:spAutoFit/>
          </a:bodyPr>
          <a:lstStyle/>
          <a:p>
            <a:pPr algn="just">
              <a:lnSpc>
                <a:spcPct val="150000"/>
              </a:lnSpc>
            </a:pPr>
            <a:r>
              <a:rPr lang="fr-FR" sz="2400" b="1"/>
              <a:t>De façon plus précise, l'ISO 13407 définit les étapes du cycle de conception centrée utilisateur comme suit </a:t>
            </a:r>
            <a:endParaRPr lang="en-US" sz="2400" b="1"/>
          </a:p>
        </p:txBody>
      </p:sp>
      <p:pic>
        <p:nvPicPr>
          <p:cNvPr id="12292" name="Image 3" descr="http://www.ergolab.net/download/images/cycle_conception13407.gif"/>
          <p:cNvPicPr>
            <a:picLocks noChangeAspect="1" noChangeArrowheads="1"/>
          </p:cNvPicPr>
          <p:nvPr/>
        </p:nvPicPr>
        <p:blipFill>
          <a:blip r:embed="rId2"/>
          <a:srcRect/>
          <a:stretch>
            <a:fillRect/>
          </a:stretch>
        </p:blipFill>
        <p:spPr bwMode="auto">
          <a:xfrm>
            <a:off x="1689100" y="1873250"/>
            <a:ext cx="6975475" cy="5683250"/>
          </a:xfrm>
          <a:prstGeom prst="rect">
            <a:avLst/>
          </a:prstGeom>
          <a:noFill/>
          <a:ln w="9525">
            <a:noFill/>
            <a:miter lim="800000"/>
            <a:headEnd/>
            <a:tailEnd/>
          </a:ln>
        </p:spPr>
      </p:pic>
      <p:sp>
        <p:nvSpPr>
          <p:cNvPr id="12293" name="ZoneTexte 4"/>
          <p:cNvSpPr txBox="1">
            <a:spLocks noChangeArrowheads="1"/>
          </p:cNvSpPr>
          <p:nvPr/>
        </p:nvSpPr>
        <p:spPr bwMode="auto">
          <a:xfrm>
            <a:off x="393700" y="273050"/>
            <a:ext cx="8185150" cy="738188"/>
          </a:xfrm>
          <a:prstGeom prst="rect">
            <a:avLst/>
          </a:prstGeom>
          <a:noFill/>
          <a:ln w="9525">
            <a:noFill/>
            <a:miter lim="800000"/>
            <a:headEnd/>
            <a:tailEnd/>
          </a:ln>
        </p:spPr>
        <p:txBody>
          <a:bodyPr wrap="none">
            <a:spAutoFit/>
          </a:bodyPr>
          <a:lstStyle/>
          <a:p>
            <a:r>
              <a:rPr lang="fr-FR" sz="2400" b="1">
                <a:solidFill>
                  <a:srgbClr val="0070C0"/>
                </a:solidFill>
              </a:rPr>
              <a:t>Etapes du processus de conception centrée utilisateur</a:t>
            </a:r>
          </a:p>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Espace réservé du numéro de diapositive 16"/>
          <p:cNvSpPr>
            <a:spLocks noGrp="1"/>
          </p:cNvSpPr>
          <p:nvPr>
            <p:ph type="sldNum" sz="quarter" idx="12"/>
          </p:nvPr>
        </p:nvSpPr>
        <p:spPr>
          <a:xfrm>
            <a:off x="7023100" y="6978650"/>
            <a:ext cx="2495550" cy="401638"/>
          </a:xfrm>
        </p:spPr>
        <p:txBody>
          <a:bodyPr/>
          <a:lstStyle/>
          <a:p>
            <a:pPr>
              <a:defRPr/>
            </a:pPr>
            <a:fld id="{5834965F-2BF9-4D57-8D31-5AC8A0A0EAB7}" type="slidenum">
              <a:rPr lang="en-US" smtClean="0"/>
              <a:pPr>
                <a:defRPr/>
              </a:pPr>
              <a:t>12</a:t>
            </a:fld>
            <a:endParaRPr lang="en-US" dirty="0"/>
          </a:p>
        </p:txBody>
      </p:sp>
      <p:sp>
        <p:nvSpPr>
          <p:cNvPr id="13315" name="Rectangle 2"/>
          <p:cNvSpPr>
            <a:spLocks noChangeArrowheads="1"/>
          </p:cNvSpPr>
          <p:nvPr/>
        </p:nvSpPr>
        <p:spPr bwMode="auto">
          <a:xfrm>
            <a:off x="241300" y="730250"/>
            <a:ext cx="10058400" cy="577850"/>
          </a:xfrm>
          <a:prstGeom prst="rect">
            <a:avLst/>
          </a:prstGeom>
          <a:noFill/>
          <a:ln w="9525">
            <a:noFill/>
            <a:miter lim="800000"/>
            <a:headEnd/>
            <a:tailEnd/>
          </a:ln>
        </p:spPr>
        <p:txBody>
          <a:bodyPr>
            <a:spAutoFit/>
          </a:bodyPr>
          <a:lstStyle/>
          <a:p>
            <a:pPr algn="just">
              <a:lnSpc>
                <a:spcPct val="150000"/>
              </a:lnSpc>
            </a:pPr>
            <a:r>
              <a:rPr lang="fr-FR" sz="2400" b="1">
                <a:solidFill>
                  <a:srgbClr val="0070C0"/>
                </a:solidFill>
              </a:rPr>
              <a:t>Planifier le processus de conception centrée sur l'utilisateur</a:t>
            </a:r>
            <a:endParaRPr lang="en-US" sz="2400">
              <a:solidFill>
                <a:srgbClr val="0070C0"/>
              </a:solidFill>
            </a:endParaRPr>
          </a:p>
        </p:txBody>
      </p:sp>
      <p:sp>
        <p:nvSpPr>
          <p:cNvPr id="13316" name="Rectangle 2"/>
          <p:cNvSpPr>
            <a:spLocks noChangeArrowheads="1"/>
          </p:cNvSpPr>
          <p:nvPr/>
        </p:nvSpPr>
        <p:spPr bwMode="auto">
          <a:xfrm>
            <a:off x="241300" y="1568450"/>
            <a:ext cx="10058400" cy="6002338"/>
          </a:xfrm>
          <a:prstGeom prst="rect">
            <a:avLst/>
          </a:prstGeom>
          <a:noFill/>
          <a:ln w="9525">
            <a:noFill/>
            <a:miter lim="800000"/>
            <a:headEnd/>
            <a:tailEnd/>
          </a:ln>
        </p:spPr>
        <p:txBody>
          <a:bodyPr>
            <a:spAutoFit/>
          </a:bodyPr>
          <a:lstStyle/>
          <a:p>
            <a:pPr algn="just"/>
            <a:r>
              <a:rPr lang="fr-FR" sz="2400"/>
              <a:t>. </a:t>
            </a:r>
            <a:r>
              <a:rPr lang="fr-FR" sz="2400" b="1"/>
              <a:t>L'équipe de projet doit avoir atteint un consensus concernant la recherche de la satisfaction de la norme ISO 13407 et donc de ses implications sur les plans techniques, méthodologiques, et de conduite de projet.</a:t>
            </a:r>
          </a:p>
          <a:p>
            <a:pPr algn="just"/>
            <a:endParaRPr lang="fr-FR" sz="2400"/>
          </a:p>
          <a:p>
            <a:pPr algn="just">
              <a:buFontTx/>
              <a:buChar char="-"/>
            </a:pPr>
            <a:r>
              <a:rPr lang="fr-FR" sz="2400" b="1"/>
              <a:t>La nécessité de se baser sur cette norme pour fonder le projet doit être expliquée et comprise par les intervenants .</a:t>
            </a:r>
          </a:p>
          <a:p>
            <a:pPr algn="just">
              <a:buFontTx/>
              <a:buChar char="-"/>
            </a:pPr>
            <a:endParaRPr lang="fr-FR" sz="2400"/>
          </a:p>
          <a:p>
            <a:pPr algn="just">
              <a:buFontTx/>
              <a:buChar char="-"/>
            </a:pPr>
            <a:r>
              <a:rPr lang="fr-FR" sz="2400" b="1"/>
              <a:t>Les avantages doivent être connus de l'équipe, notamment le retour sur investissement, la satisfaction des utilisateurs, l'utilisabilité du système et l'adaptation aux caractéristiques des opérateurs.</a:t>
            </a:r>
          </a:p>
          <a:p>
            <a:pPr algn="just">
              <a:buFontTx/>
              <a:buChar char="-"/>
            </a:pPr>
            <a:endParaRPr lang="fr-FR" sz="2400"/>
          </a:p>
          <a:p>
            <a:pPr algn="just">
              <a:buFontTx/>
              <a:buChar char="-"/>
            </a:pPr>
            <a:r>
              <a:rPr lang="fr-FR" sz="2400" b="1"/>
              <a:t>L'ergonome doit consulter les documents d'entreprise qui pourraient intéresser le projet et participer à la collaboration inter-spécialistes autour de discussions, d'échanges, de réunions, …</a:t>
            </a:r>
            <a:endParaRPr lang="en-US" sz="240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Espace réservé du numéro de diapositive 16"/>
          <p:cNvSpPr>
            <a:spLocks noGrp="1"/>
          </p:cNvSpPr>
          <p:nvPr>
            <p:ph type="sldNum" sz="quarter" idx="12"/>
          </p:nvPr>
        </p:nvSpPr>
        <p:spPr>
          <a:xfrm>
            <a:off x="7023100" y="6978650"/>
            <a:ext cx="2495550" cy="401638"/>
          </a:xfrm>
        </p:spPr>
        <p:txBody>
          <a:bodyPr/>
          <a:lstStyle/>
          <a:p>
            <a:pPr>
              <a:defRPr/>
            </a:pPr>
            <a:fld id="{1862A589-8D97-47DE-A1D1-F382EBA64AFF}" type="slidenum">
              <a:rPr lang="en-US" smtClean="0"/>
              <a:pPr>
                <a:defRPr/>
              </a:pPr>
              <a:t>13</a:t>
            </a:fld>
            <a:endParaRPr lang="en-US" dirty="0"/>
          </a:p>
        </p:txBody>
      </p:sp>
      <p:sp>
        <p:nvSpPr>
          <p:cNvPr id="14339" name="Rectangle 2"/>
          <p:cNvSpPr>
            <a:spLocks noChangeArrowheads="1"/>
          </p:cNvSpPr>
          <p:nvPr/>
        </p:nvSpPr>
        <p:spPr bwMode="auto">
          <a:xfrm>
            <a:off x="241300" y="730250"/>
            <a:ext cx="10058400" cy="6370638"/>
          </a:xfrm>
          <a:prstGeom prst="rect">
            <a:avLst/>
          </a:prstGeom>
          <a:noFill/>
          <a:ln w="9525">
            <a:noFill/>
            <a:miter lim="800000"/>
            <a:headEnd/>
            <a:tailEnd/>
          </a:ln>
        </p:spPr>
        <p:txBody>
          <a:bodyPr>
            <a:spAutoFit/>
          </a:bodyPr>
          <a:lstStyle/>
          <a:p>
            <a:r>
              <a:rPr lang="fr-FR" sz="2400" b="1">
                <a:solidFill>
                  <a:srgbClr val="0070C0"/>
                </a:solidFill>
              </a:rPr>
              <a:t> Comprendre et spécifier le contexte d'utilisation</a:t>
            </a:r>
          </a:p>
          <a:p>
            <a:endParaRPr lang="fr-FR" sz="2400" b="1">
              <a:solidFill>
                <a:srgbClr val="0070C0"/>
              </a:solidFill>
            </a:endParaRPr>
          </a:p>
          <a:p>
            <a:pPr algn="just"/>
            <a:r>
              <a:rPr lang="fr-FR" sz="2400" b="1"/>
              <a:t>La première étape proprement dite du cycle de CCU vise à comprendre et spécifier le contexte d'utilisation. Il s'agit donc de</a:t>
            </a:r>
            <a:r>
              <a:rPr lang="fr-FR" sz="2400"/>
              <a:t> </a:t>
            </a:r>
            <a:r>
              <a:rPr lang="fr-FR" sz="2400" b="1">
                <a:solidFill>
                  <a:srgbClr val="7030A0"/>
                </a:solidFill>
              </a:rPr>
              <a:t>comprendre la population cible et ses caractéristiques, ses buts et tâches, ses environnements</a:t>
            </a:r>
            <a:r>
              <a:rPr lang="fr-FR" sz="2400">
                <a:solidFill>
                  <a:srgbClr val="7030A0"/>
                </a:solidFill>
              </a:rPr>
              <a:t>. </a:t>
            </a:r>
            <a:endParaRPr lang="en-US" sz="2400">
              <a:solidFill>
                <a:srgbClr val="7030A0"/>
              </a:solidFill>
            </a:endParaRPr>
          </a:p>
          <a:p>
            <a:pPr algn="just"/>
            <a:r>
              <a:rPr lang="fr-FR" sz="2400"/>
              <a:t/>
            </a:r>
            <a:br>
              <a:rPr lang="fr-FR" sz="2400"/>
            </a:br>
            <a:r>
              <a:rPr lang="fr-FR" sz="2400" b="1"/>
              <a:t>il s'agit d'abord de </a:t>
            </a:r>
            <a:r>
              <a:rPr lang="fr-FR" sz="2400" b="1">
                <a:solidFill>
                  <a:srgbClr val="7030A0"/>
                </a:solidFill>
              </a:rPr>
              <a:t>décrire les environnements</a:t>
            </a:r>
            <a:r>
              <a:rPr lang="fr-FR" sz="2400" b="1"/>
              <a:t> </a:t>
            </a:r>
            <a:r>
              <a:rPr lang="fr-FR" sz="2400" b="1">
                <a:solidFill>
                  <a:srgbClr val="7030A0"/>
                </a:solidFill>
              </a:rPr>
              <a:t>techniques, physiques, ambiants, sociaux, organisationnels et législatifs.</a:t>
            </a:r>
            <a:r>
              <a:rPr lang="fr-FR" sz="2400" b="1"/>
              <a:t> Les contraintes matérielles doivent être identifiées par la connaissance du parc informatique (par exemple caractéristiques de bande passante ou résolutions d'écran les plus courantes). </a:t>
            </a:r>
          </a:p>
          <a:p>
            <a:pPr algn="just"/>
            <a:r>
              <a:rPr lang="fr-FR" sz="2400" b="1"/>
              <a:t/>
            </a:r>
            <a:br>
              <a:rPr lang="fr-FR" sz="2400" b="1"/>
            </a:br>
            <a:r>
              <a:rPr lang="fr-FR" sz="2400" b="1">
                <a:solidFill>
                  <a:srgbClr val="7030A0"/>
                </a:solidFill>
              </a:rPr>
              <a:t>L'identification des profils utilisateurs</a:t>
            </a:r>
            <a:r>
              <a:rPr lang="fr-FR" sz="2400" b="1"/>
              <a:t> est la base essentielle de cette première étape du cycle. La connaissance de ces profils permettra de choisir les méthodes d'évaluation et de sélectionner des participants pour mener des tests utilisateurs. </a:t>
            </a:r>
            <a:endParaRPr lang="en-US" sz="2400" b="1"/>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Espace réservé du numéro de diapositive 16"/>
          <p:cNvSpPr>
            <a:spLocks noGrp="1"/>
          </p:cNvSpPr>
          <p:nvPr>
            <p:ph type="sldNum" sz="quarter" idx="12"/>
          </p:nvPr>
        </p:nvSpPr>
        <p:spPr>
          <a:xfrm>
            <a:off x="7023100" y="6978650"/>
            <a:ext cx="2495550" cy="401638"/>
          </a:xfrm>
        </p:spPr>
        <p:txBody>
          <a:bodyPr/>
          <a:lstStyle/>
          <a:p>
            <a:pPr>
              <a:defRPr/>
            </a:pPr>
            <a:fld id="{5AE94688-0B94-43D5-9FB7-3C171BABA71B}" type="slidenum">
              <a:rPr lang="en-US" smtClean="0"/>
              <a:pPr>
                <a:defRPr/>
              </a:pPr>
              <a:t>14</a:t>
            </a:fld>
            <a:endParaRPr lang="en-US" dirty="0"/>
          </a:p>
        </p:txBody>
      </p:sp>
      <p:sp>
        <p:nvSpPr>
          <p:cNvPr id="15363" name="Rectangle 2"/>
          <p:cNvSpPr>
            <a:spLocks noChangeArrowheads="1"/>
          </p:cNvSpPr>
          <p:nvPr/>
        </p:nvSpPr>
        <p:spPr bwMode="auto">
          <a:xfrm>
            <a:off x="241300" y="1111250"/>
            <a:ext cx="10058400" cy="4894263"/>
          </a:xfrm>
          <a:prstGeom prst="rect">
            <a:avLst/>
          </a:prstGeom>
          <a:noFill/>
          <a:ln w="9525">
            <a:noFill/>
            <a:miter lim="800000"/>
            <a:headEnd/>
            <a:tailEnd/>
          </a:ln>
        </p:spPr>
        <p:txBody>
          <a:bodyPr>
            <a:spAutoFit/>
          </a:bodyPr>
          <a:lstStyle/>
          <a:p>
            <a:pPr algn="just"/>
            <a:r>
              <a:rPr lang="fr-FR" sz="2400" b="1"/>
              <a:t>L'ergonome doit donc chercher à identifier </a:t>
            </a:r>
            <a:r>
              <a:rPr lang="fr-FR" sz="2400" b="1">
                <a:solidFill>
                  <a:srgbClr val="7030A0"/>
                </a:solidFill>
              </a:rPr>
              <a:t>les caractéristiques des utilisateurs finaux </a:t>
            </a:r>
            <a:r>
              <a:rPr lang="fr-FR" sz="2400" b="1"/>
              <a:t>(connaissances, compétences, fonctions, tâches à accomplir, niveau d'expérience métier et d'expérience de l'outil informatique, langage, éducation, formation, caractéristiques physiques, psychologiques, habitudes, aptitudes). </a:t>
            </a:r>
            <a:endParaRPr lang="en-US" sz="2400" b="1"/>
          </a:p>
          <a:p>
            <a:pPr algn="just"/>
            <a:endParaRPr lang="fr-FR" sz="2400" b="1"/>
          </a:p>
          <a:p>
            <a:pPr algn="just"/>
            <a:r>
              <a:rPr lang="fr-FR" sz="2400" b="1"/>
              <a:t/>
            </a:r>
            <a:br>
              <a:rPr lang="fr-FR" sz="2400" b="1"/>
            </a:br>
            <a:r>
              <a:rPr lang="fr-FR" sz="2400" b="1"/>
              <a:t>On doit identifier les groupes d'utilisateurs s'il existe des groupes différenciés (exemple experts et novices, ou opérateurs avec des responsabilités et donc activités et accès à l'information différents), et détailler leurs caractéristiques et besoins respectifs. Il importe en outre de s'interroger sur l'accessibilité et les besoins spécifiques des personnes. </a:t>
            </a:r>
            <a:endParaRPr lang="en-US" sz="2400" b="1"/>
          </a:p>
        </p:txBody>
      </p:sp>
      <p:sp>
        <p:nvSpPr>
          <p:cNvPr id="15364" name="ZoneTexte 3"/>
          <p:cNvSpPr txBox="1">
            <a:spLocks noChangeArrowheads="1"/>
          </p:cNvSpPr>
          <p:nvPr/>
        </p:nvSpPr>
        <p:spPr bwMode="auto">
          <a:xfrm>
            <a:off x="469900" y="273050"/>
            <a:ext cx="7215188" cy="461963"/>
          </a:xfrm>
          <a:prstGeom prst="rect">
            <a:avLst/>
          </a:prstGeom>
          <a:noFill/>
          <a:ln w="9525">
            <a:noFill/>
            <a:miter lim="800000"/>
            <a:headEnd/>
            <a:tailEnd/>
          </a:ln>
        </p:spPr>
        <p:txBody>
          <a:bodyPr wrap="none">
            <a:spAutoFit/>
          </a:bodyPr>
          <a:lstStyle/>
          <a:p>
            <a:r>
              <a:rPr lang="fr-FR" sz="2400" b="1">
                <a:solidFill>
                  <a:srgbClr val="0070C0"/>
                </a:solidFill>
              </a:rPr>
              <a:t>Comprendre et spécifier le contexte d'utilisation</a:t>
            </a:r>
            <a:endParaRPr lang="en-US" sz="24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Espace réservé du numéro de diapositive 16"/>
          <p:cNvSpPr>
            <a:spLocks noGrp="1"/>
          </p:cNvSpPr>
          <p:nvPr>
            <p:ph type="sldNum" sz="quarter" idx="12"/>
          </p:nvPr>
        </p:nvSpPr>
        <p:spPr>
          <a:xfrm>
            <a:off x="7023100" y="6978650"/>
            <a:ext cx="2495550" cy="401638"/>
          </a:xfrm>
        </p:spPr>
        <p:txBody>
          <a:bodyPr/>
          <a:lstStyle/>
          <a:p>
            <a:pPr>
              <a:defRPr/>
            </a:pPr>
            <a:fld id="{5016824A-E667-4AE6-8BC3-4EBD5702B83A}" type="slidenum">
              <a:rPr lang="en-US" smtClean="0"/>
              <a:pPr>
                <a:defRPr/>
              </a:pPr>
              <a:t>15</a:t>
            </a:fld>
            <a:endParaRPr lang="en-US" dirty="0"/>
          </a:p>
        </p:txBody>
      </p:sp>
      <p:sp>
        <p:nvSpPr>
          <p:cNvPr id="16387" name="Rectangle 2"/>
          <p:cNvSpPr>
            <a:spLocks noChangeArrowheads="1"/>
          </p:cNvSpPr>
          <p:nvPr/>
        </p:nvSpPr>
        <p:spPr bwMode="auto">
          <a:xfrm>
            <a:off x="241300" y="349250"/>
            <a:ext cx="10058400" cy="6740525"/>
          </a:xfrm>
          <a:prstGeom prst="rect">
            <a:avLst/>
          </a:prstGeom>
          <a:noFill/>
          <a:ln w="9525">
            <a:noFill/>
            <a:miter lim="800000"/>
            <a:headEnd/>
            <a:tailEnd/>
          </a:ln>
        </p:spPr>
        <p:txBody>
          <a:bodyPr>
            <a:spAutoFit/>
          </a:bodyPr>
          <a:lstStyle/>
          <a:p>
            <a:pPr algn="just">
              <a:lnSpc>
                <a:spcPct val="150000"/>
              </a:lnSpc>
            </a:pPr>
            <a:r>
              <a:rPr lang="fr-FR" sz="2400" b="1">
                <a:solidFill>
                  <a:srgbClr val="0070C0"/>
                </a:solidFill>
              </a:rPr>
              <a:t>Spécifier les exigences liées à l'utilisateur et à l'organisation</a:t>
            </a:r>
          </a:p>
          <a:p>
            <a:pPr algn="just">
              <a:lnSpc>
                <a:spcPct val="150000"/>
              </a:lnSpc>
            </a:pPr>
            <a:endParaRPr lang="fr-FR" sz="2400" b="1">
              <a:solidFill>
                <a:srgbClr val="0070C0"/>
              </a:solidFill>
            </a:endParaRPr>
          </a:p>
          <a:p>
            <a:pPr algn="just">
              <a:lnSpc>
                <a:spcPct val="150000"/>
              </a:lnSpc>
            </a:pPr>
            <a:r>
              <a:rPr lang="fr-FR" sz="2400" b="1"/>
              <a:t>Il s'agit de prendre en compte les besoins, compétences et l'environnement de travail de tous les intervenants pertinents sur le système.</a:t>
            </a:r>
          </a:p>
          <a:p>
            <a:pPr algn="just">
              <a:lnSpc>
                <a:spcPct val="150000"/>
              </a:lnSpc>
            </a:pPr>
            <a:endParaRPr lang="fr-FR" sz="2400" b="1"/>
          </a:p>
          <a:p>
            <a:pPr algn="just">
              <a:lnSpc>
                <a:spcPct val="150000"/>
              </a:lnSpc>
            </a:pPr>
            <a:r>
              <a:rPr lang="fr-FR" sz="2400" b="1"/>
              <a:t>On utilise ces connaissances pour extraire des exigences précises concernant l'assistance du système à l'exécution des tâches et les objectifs que les utilisateurs pourront atteindre en se servant de l'outil. Ces</a:t>
            </a:r>
            <a:r>
              <a:rPr lang="fr-FR" sz="2400" b="1">
                <a:solidFill>
                  <a:srgbClr val="7030A0"/>
                </a:solidFill>
              </a:rPr>
              <a:t> objectifs d'utilisabilité</a:t>
            </a:r>
            <a:r>
              <a:rPr lang="fr-FR" sz="2400" b="1"/>
              <a:t> doivent être précis et répondre à la question : "</a:t>
            </a:r>
            <a:r>
              <a:rPr lang="fr-FR" sz="2400" b="1" i="1"/>
              <a:t>Qu'est-ce que je vais mesurer et qu'est-ce que j'attends en termes de performance homme-machine?</a:t>
            </a:r>
            <a:r>
              <a:rPr lang="fr-FR" sz="2400" b="1"/>
              <a:t>". </a:t>
            </a:r>
            <a:endParaRPr lang="en-US" sz="2400" b="1">
              <a:solidFill>
                <a:srgbClr val="0070C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Espace réservé du numéro de diapositive 16"/>
          <p:cNvSpPr>
            <a:spLocks noGrp="1"/>
          </p:cNvSpPr>
          <p:nvPr>
            <p:ph type="sldNum" sz="quarter" idx="12"/>
          </p:nvPr>
        </p:nvSpPr>
        <p:spPr>
          <a:xfrm>
            <a:off x="7023100" y="6978650"/>
            <a:ext cx="2495550" cy="401638"/>
          </a:xfrm>
        </p:spPr>
        <p:txBody>
          <a:bodyPr/>
          <a:lstStyle/>
          <a:p>
            <a:pPr>
              <a:defRPr/>
            </a:pPr>
            <a:fld id="{136B7798-57C0-43B5-BD96-BBF6607EC14B}" type="slidenum">
              <a:rPr lang="en-US" smtClean="0"/>
              <a:pPr>
                <a:defRPr/>
              </a:pPr>
              <a:t>16</a:t>
            </a:fld>
            <a:endParaRPr lang="en-US" dirty="0"/>
          </a:p>
        </p:txBody>
      </p:sp>
      <p:sp>
        <p:nvSpPr>
          <p:cNvPr id="17411" name="Rectangle 2"/>
          <p:cNvSpPr>
            <a:spLocks noChangeArrowheads="1"/>
          </p:cNvSpPr>
          <p:nvPr/>
        </p:nvSpPr>
        <p:spPr bwMode="auto">
          <a:xfrm>
            <a:off x="241300" y="1187450"/>
            <a:ext cx="10058400" cy="5632450"/>
          </a:xfrm>
          <a:prstGeom prst="rect">
            <a:avLst/>
          </a:prstGeom>
          <a:noFill/>
          <a:ln w="9525">
            <a:noFill/>
            <a:miter lim="800000"/>
            <a:headEnd/>
            <a:tailEnd/>
          </a:ln>
        </p:spPr>
        <p:txBody>
          <a:bodyPr>
            <a:spAutoFit/>
          </a:bodyPr>
          <a:lstStyle/>
          <a:p>
            <a:pPr algn="just"/>
            <a:r>
              <a:rPr lang="fr-FR" sz="2400" b="1"/>
              <a:t>Les objectifs sont déterminés du point de vue qualitatif et quantitatif. On peut fixer des exigences à atteindre concernant les critères suivants : </a:t>
            </a:r>
            <a:endParaRPr lang="en-US" sz="2400" b="1"/>
          </a:p>
          <a:p>
            <a:pPr>
              <a:lnSpc>
                <a:spcPct val="150000"/>
              </a:lnSpc>
            </a:pPr>
            <a:r>
              <a:rPr lang="fr-FR" sz="2400" b="1"/>
              <a:t/>
            </a:r>
            <a:br>
              <a:rPr lang="fr-FR" sz="2400" b="1"/>
            </a:br>
            <a:r>
              <a:rPr lang="fr-FR" sz="2400" b="1"/>
              <a:t>- Taux de succès </a:t>
            </a:r>
            <a:br>
              <a:rPr lang="fr-FR" sz="2400" b="1"/>
            </a:br>
            <a:r>
              <a:rPr lang="fr-FR" sz="2400" b="1"/>
              <a:t>- Nombre d'erreurs </a:t>
            </a:r>
            <a:br>
              <a:rPr lang="fr-FR" sz="2400" b="1"/>
            </a:br>
            <a:r>
              <a:rPr lang="fr-FR" sz="2400" b="1"/>
              <a:t>- Temps d'exécution des tâches </a:t>
            </a:r>
            <a:br>
              <a:rPr lang="fr-FR" sz="2400" b="1"/>
            </a:br>
            <a:r>
              <a:rPr lang="fr-FR" sz="2400" b="1"/>
              <a:t>- Nombre d'étapes nécessaires à la complétion des tâches </a:t>
            </a:r>
            <a:br>
              <a:rPr lang="fr-FR" sz="2400" b="1"/>
            </a:br>
            <a:r>
              <a:rPr lang="fr-FR" sz="2400" b="1"/>
              <a:t>- Eventuels recours à une aide interne ou externe au produit </a:t>
            </a:r>
            <a:br>
              <a:rPr lang="fr-FR" sz="2400" b="1"/>
            </a:br>
            <a:r>
              <a:rPr lang="fr-FR" sz="2400" b="1"/>
              <a:t>- Rythme d'apprentissage </a:t>
            </a:r>
            <a:br>
              <a:rPr lang="fr-FR" sz="2400" b="1"/>
            </a:br>
            <a:r>
              <a:rPr lang="fr-FR" sz="2400" b="1"/>
              <a:t>- Satisfaction des utilisateurs…</a:t>
            </a:r>
            <a:r>
              <a:rPr lang="fr-FR" sz="2400"/>
              <a:t> </a:t>
            </a:r>
            <a:endParaRPr lang="en-US" sz="2400"/>
          </a:p>
        </p:txBody>
      </p:sp>
      <p:sp>
        <p:nvSpPr>
          <p:cNvPr id="17412" name="ZoneTexte 3"/>
          <p:cNvSpPr txBox="1">
            <a:spLocks noChangeArrowheads="1"/>
          </p:cNvSpPr>
          <p:nvPr/>
        </p:nvSpPr>
        <p:spPr bwMode="auto">
          <a:xfrm>
            <a:off x="393700" y="425450"/>
            <a:ext cx="9015413" cy="738188"/>
          </a:xfrm>
          <a:prstGeom prst="rect">
            <a:avLst/>
          </a:prstGeom>
          <a:noFill/>
          <a:ln w="9525">
            <a:noFill/>
            <a:miter lim="800000"/>
            <a:headEnd/>
            <a:tailEnd/>
          </a:ln>
        </p:spPr>
        <p:txBody>
          <a:bodyPr wrap="none">
            <a:spAutoFit/>
          </a:bodyPr>
          <a:lstStyle/>
          <a:p>
            <a:r>
              <a:rPr lang="fr-FR" sz="2400" b="1">
                <a:solidFill>
                  <a:srgbClr val="0070C0"/>
                </a:solidFill>
              </a:rPr>
              <a:t>Spécifier les exigences liées à l'utilisateur et à l'organisation</a:t>
            </a:r>
          </a:p>
          <a:p>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Espace réservé du numéro de diapositive 16"/>
          <p:cNvSpPr>
            <a:spLocks noGrp="1"/>
          </p:cNvSpPr>
          <p:nvPr>
            <p:ph type="sldNum" sz="quarter" idx="12"/>
          </p:nvPr>
        </p:nvSpPr>
        <p:spPr>
          <a:xfrm>
            <a:off x="7023100" y="6978650"/>
            <a:ext cx="2495550" cy="401638"/>
          </a:xfrm>
        </p:spPr>
        <p:txBody>
          <a:bodyPr/>
          <a:lstStyle/>
          <a:p>
            <a:pPr>
              <a:defRPr/>
            </a:pPr>
            <a:fld id="{28B6780D-FE2A-437C-A8C7-8E7E792C0532}" type="slidenum">
              <a:rPr lang="en-US" smtClean="0"/>
              <a:pPr>
                <a:defRPr/>
              </a:pPr>
              <a:t>17</a:t>
            </a:fld>
            <a:endParaRPr lang="en-US" dirty="0"/>
          </a:p>
        </p:txBody>
      </p:sp>
      <p:sp>
        <p:nvSpPr>
          <p:cNvPr id="18435" name="Rectangle 2"/>
          <p:cNvSpPr>
            <a:spLocks noChangeArrowheads="1"/>
          </p:cNvSpPr>
          <p:nvPr/>
        </p:nvSpPr>
        <p:spPr bwMode="auto">
          <a:xfrm>
            <a:off x="317500" y="425450"/>
            <a:ext cx="10058400" cy="6186488"/>
          </a:xfrm>
          <a:prstGeom prst="rect">
            <a:avLst/>
          </a:prstGeom>
          <a:noFill/>
          <a:ln w="9525">
            <a:noFill/>
            <a:miter lim="800000"/>
            <a:headEnd/>
            <a:tailEnd/>
          </a:ln>
        </p:spPr>
        <p:txBody>
          <a:bodyPr>
            <a:spAutoFit/>
          </a:bodyPr>
          <a:lstStyle/>
          <a:p>
            <a:pPr algn="just">
              <a:lnSpc>
                <a:spcPct val="150000"/>
              </a:lnSpc>
            </a:pPr>
            <a:r>
              <a:rPr lang="fr-FR" sz="2400" b="1">
                <a:solidFill>
                  <a:srgbClr val="0070C0"/>
                </a:solidFill>
              </a:rPr>
              <a:t>Produire des solutions de conception</a:t>
            </a:r>
          </a:p>
          <a:p>
            <a:pPr algn="just">
              <a:lnSpc>
                <a:spcPct val="150000"/>
              </a:lnSpc>
            </a:pPr>
            <a:r>
              <a:rPr lang="fr-FR" sz="2400" b="1"/>
              <a:t>vise à utiliser les connaissances acquises lors des étapes précédentes pour </a:t>
            </a:r>
            <a:r>
              <a:rPr lang="fr-FR" sz="2400" b="1">
                <a:solidFill>
                  <a:srgbClr val="7030A0"/>
                </a:solidFill>
              </a:rPr>
              <a:t>matérialiser les solutions</a:t>
            </a:r>
            <a:r>
              <a:rPr lang="fr-FR" sz="2400" b="1"/>
              <a:t> afin de pouvoir les modifier en fonction des feedback utilisateurs. </a:t>
            </a:r>
          </a:p>
          <a:p>
            <a:pPr algn="just">
              <a:lnSpc>
                <a:spcPct val="150000"/>
              </a:lnSpc>
            </a:pPr>
            <a:endParaRPr lang="en-US" sz="2400" b="1"/>
          </a:p>
          <a:p>
            <a:pPr algn="just">
              <a:lnSpc>
                <a:spcPct val="150000"/>
              </a:lnSpc>
            </a:pPr>
            <a:r>
              <a:rPr lang="fr-FR" sz="2400" b="1"/>
              <a:t>Le choix de solutions potentielles se fait en deux grandes étapes. L'ergonome se fonde d'abord sur son </a:t>
            </a:r>
            <a:r>
              <a:rPr lang="fr-FR" sz="2400" b="1">
                <a:solidFill>
                  <a:srgbClr val="7030A0"/>
                </a:solidFill>
              </a:rPr>
              <a:t>expertise et ses connaissances </a:t>
            </a:r>
            <a:r>
              <a:rPr lang="fr-FR" sz="2400" b="1"/>
              <a:t>pour déterminer un éventail de choix possibles. Il teste ensuite ces options avec </a:t>
            </a:r>
            <a:r>
              <a:rPr lang="fr-FR" sz="2400" b="1">
                <a:solidFill>
                  <a:srgbClr val="7030A0"/>
                </a:solidFill>
              </a:rPr>
              <a:t>les utilisateurs </a:t>
            </a:r>
            <a:r>
              <a:rPr lang="fr-FR" sz="2400" b="1"/>
              <a:t>pour définir la plus adaptée.</a:t>
            </a:r>
          </a:p>
          <a:p>
            <a:pPr algn="just">
              <a:lnSpc>
                <a:spcPct val="150000"/>
              </a:lnSpc>
            </a:pPr>
            <a:endParaRPr lang="fr-FR" sz="2400" b="1">
              <a:solidFill>
                <a:srgbClr val="0070C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Espace réservé du numéro de diapositive 16"/>
          <p:cNvSpPr>
            <a:spLocks noGrp="1"/>
          </p:cNvSpPr>
          <p:nvPr>
            <p:ph type="sldNum" sz="quarter" idx="12"/>
          </p:nvPr>
        </p:nvSpPr>
        <p:spPr>
          <a:xfrm>
            <a:off x="7023100" y="6978650"/>
            <a:ext cx="2495550" cy="401638"/>
          </a:xfrm>
        </p:spPr>
        <p:txBody>
          <a:bodyPr/>
          <a:lstStyle/>
          <a:p>
            <a:pPr>
              <a:defRPr/>
            </a:pPr>
            <a:fld id="{EC1FE0FE-861C-45E4-9704-E38C2AA9F4DF}" type="slidenum">
              <a:rPr lang="en-US" smtClean="0"/>
              <a:pPr>
                <a:defRPr/>
              </a:pPr>
              <a:t>18</a:t>
            </a:fld>
            <a:endParaRPr lang="en-US" dirty="0"/>
          </a:p>
        </p:txBody>
      </p:sp>
      <p:sp>
        <p:nvSpPr>
          <p:cNvPr id="19459" name="Rectangle 2"/>
          <p:cNvSpPr>
            <a:spLocks noChangeArrowheads="1"/>
          </p:cNvSpPr>
          <p:nvPr/>
        </p:nvSpPr>
        <p:spPr bwMode="auto">
          <a:xfrm>
            <a:off x="241300" y="1492250"/>
            <a:ext cx="10058400" cy="4894263"/>
          </a:xfrm>
          <a:prstGeom prst="rect">
            <a:avLst/>
          </a:prstGeom>
          <a:noFill/>
          <a:ln w="9525">
            <a:noFill/>
            <a:miter lim="800000"/>
            <a:headEnd/>
            <a:tailEnd/>
          </a:ln>
        </p:spPr>
        <p:txBody>
          <a:bodyPr>
            <a:spAutoFit/>
          </a:bodyPr>
          <a:lstStyle/>
          <a:p>
            <a:pPr algn="just"/>
            <a:r>
              <a:rPr lang="fr-FR" sz="2400" b="1"/>
              <a:t>Plus précisément, on peut arriver à la détermination de gabarits pour la conception d'un guide de style, d'une charte ergonomique. </a:t>
            </a:r>
            <a:endParaRPr lang="en-US" sz="2400" b="1"/>
          </a:p>
          <a:p>
            <a:pPr algn="just"/>
            <a:r>
              <a:rPr lang="fr-FR" sz="2400" b="1"/>
              <a:t> </a:t>
            </a:r>
            <a:endParaRPr lang="en-US" sz="2400" b="1"/>
          </a:p>
          <a:p>
            <a:pPr algn="just"/>
            <a:r>
              <a:rPr lang="fr-FR" sz="2400" b="1"/>
              <a:t>On doit aussi penser à développer les outils de formation des utilisateurs et le support utilisateur en fonctions des informations acquises. </a:t>
            </a:r>
            <a:endParaRPr lang="en-US" sz="2400" b="1"/>
          </a:p>
          <a:p>
            <a:pPr algn="just"/>
            <a:r>
              <a:rPr lang="fr-FR" sz="2400" b="1"/>
              <a:t/>
            </a:r>
            <a:br>
              <a:rPr lang="fr-FR" sz="2400" b="1"/>
            </a:br>
            <a:r>
              <a:rPr lang="fr-FR" sz="2400" b="1"/>
              <a:t>La concrétisation de ces solutions a plusieurs avantages. Elle permet d'abord de se faire comprendre des membres de l'équipe et d'implémenter des recommandations générales de façon plus figurative. De plus, lorsque la situation dans le cycle est assez précoce, la concrétisation des solutions peut se faire grâce à des méthodes simples</a:t>
            </a:r>
            <a:r>
              <a:rPr lang="fr-FR" sz="2400"/>
              <a:t>.</a:t>
            </a:r>
            <a:endParaRPr lang="en-US" sz="2400"/>
          </a:p>
        </p:txBody>
      </p:sp>
      <p:sp>
        <p:nvSpPr>
          <p:cNvPr id="19460" name="Rectangle 3"/>
          <p:cNvSpPr>
            <a:spLocks noChangeArrowheads="1"/>
          </p:cNvSpPr>
          <p:nvPr/>
        </p:nvSpPr>
        <p:spPr bwMode="auto">
          <a:xfrm>
            <a:off x="317500" y="577850"/>
            <a:ext cx="5684838" cy="577850"/>
          </a:xfrm>
          <a:prstGeom prst="rect">
            <a:avLst/>
          </a:prstGeom>
          <a:noFill/>
          <a:ln w="9525">
            <a:noFill/>
            <a:miter lim="800000"/>
            <a:headEnd/>
            <a:tailEnd/>
          </a:ln>
        </p:spPr>
        <p:txBody>
          <a:bodyPr wrap="none">
            <a:spAutoFit/>
          </a:bodyPr>
          <a:lstStyle/>
          <a:p>
            <a:pPr algn="just">
              <a:lnSpc>
                <a:spcPct val="150000"/>
              </a:lnSpc>
            </a:pPr>
            <a:r>
              <a:rPr lang="fr-FR" sz="2400" b="1">
                <a:solidFill>
                  <a:srgbClr val="0070C0"/>
                </a:solidFill>
              </a:rPr>
              <a:t>Produire des solutions de conception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Espace réservé du numéro de diapositive 16"/>
          <p:cNvSpPr>
            <a:spLocks noGrp="1"/>
          </p:cNvSpPr>
          <p:nvPr>
            <p:ph type="sldNum" sz="quarter" idx="12"/>
          </p:nvPr>
        </p:nvSpPr>
        <p:spPr>
          <a:xfrm>
            <a:off x="7023100" y="6978650"/>
            <a:ext cx="2495550" cy="401638"/>
          </a:xfrm>
        </p:spPr>
        <p:txBody>
          <a:bodyPr/>
          <a:lstStyle/>
          <a:p>
            <a:pPr>
              <a:defRPr/>
            </a:pPr>
            <a:fld id="{D7E4840B-EB0B-43DD-94B1-19802FC5B96F}" type="slidenum">
              <a:rPr lang="en-US" smtClean="0"/>
              <a:pPr>
                <a:defRPr/>
              </a:pPr>
              <a:t>19</a:t>
            </a:fld>
            <a:endParaRPr lang="en-US" dirty="0"/>
          </a:p>
        </p:txBody>
      </p:sp>
      <p:sp>
        <p:nvSpPr>
          <p:cNvPr id="20483" name="Rectangle 2"/>
          <p:cNvSpPr>
            <a:spLocks noChangeArrowheads="1"/>
          </p:cNvSpPr>
          <p:nvPr/>
        </p:nvSpPr>
        <p:spPr bwMode="auto">
          <a:xfrm>
            <a:off x="241300" y="349250"/>
            <a:ext cx="10058400" cy="6740525"/>
          </a:xfrm>
          <a:prstGeom prst="rect">
            <a:avLst/>
          </a:prstGeom>
          <a:noFill/>
          <a:ln w="9525">
            <a:noFill/>
            <a:miter lim="800000"/>
            <a:headEnd/>
            <a:tailEnd/>
          </a:ln>
        </p:spPr>
        <p:txBody>
          <a:bodyPr>
            <a:spAutoFit/>
          </a:bodyPr>
          <a:lstStyle/>
          <a:p>
            <a:pPr algn="just">
              <a:lnSpc>
                <a:spcPct val="150000"/>
              </a:lnSpc>
            </a:pPr>
            <a:r>
              <a:rPr lang="fr-FR" sz="2400" b="1">
                <a:solidFill>
                  <a:srgbClr val="0070C0"/>
                </a:solidFill>
              </a:rPr>
              <a:t>Evaluer les solutions conçues au regard des exigences</a:t>
            </a:r>
          </a:p>
          <a:p>
            <a:pPr algn="just">
              <a:lnSpc>
                <a:spcPct val="150000"/>
              </a:lnSpc>
            </a:pPr>
            <a:endParaRPr lang="fr-FR" sz="2400" b="1">
              <a:solidFill>
                <a:srgbClr val="0070C0"/>
              </a:solidFill>
            </a:endParaRPr>
          </a:p>
          <a:p>
            <a:pPr algn="just">
              <a:lnSpc>
                <a:spcPct val="150000"/>
              </a:lnSpc>
            </a:pPr>
            <a:r>
              <a:rPr lang="fr-FR" sz="2400" b="1"/>
              <a:t>Les prototypes créés au stade précédent sont utilisées pour évaluer les solutions conçues en fonction des exigences. Le pilotage de tests utilisateurs selon un protocole d'évaluation précis permet de détecter facilement les défauts de l'interface.</a:t>
            </a:r>
            <a:endParaRPr lang="en-US" sz="2400" b="1"/>
          </a:p>
          <a:p>
            <a:pPr algn="just">
              <a:lnSpc>
                <a:spcPct val="150000"/>
              </a:lnSpc>
            </a:pPr>
            <a:endParaRPr lang="fr-FR" sz="2400" b="1">
              <a:solidFill>
                <a:srgbClr val="0070C0"/>
              </a:solidFill>
            </a:endParaRPr>
          </a:p>
          <a:p>
            <a:pPr algn="just">
              <a:lnSpc>
                <a:spcPct val="150000"/>
              </a:lnSpc>
            </a:pPr>
            <a:r>
              <a:rPr lang="fr-FR" sz="2400" b="1"/>
              <a:t>On peut </a:t>
            </a:r>
            <a:r>
              <a:rPr lang="fr-FR" sz="2400" b="1">
                <a:solidFill>
                  <a:srgbClr val="7030A0"/>
                </a:solidFill>
              </a:rPr>
              <a:t>ordonner les défauts de conception selon leur importance</a:t>
            </a:r>
            <a:r>
              <a:rPr lang="fr-FR" sz="2400" b="1"/>
              <a:t> en fonctions des objectifs d'utilisabilité définis précédemment (</a:t>
            </a:r>
            <a:r>
              <a:rPr lang="fr-FR" sz="2400" b="1" i="1"/>
              <a:t>Est-ce qu'il n'y a pas des choses qui auront peu d'impact sur mes objectifs d'utilisabilité?</a:t>
            </a:r>
            <a:r>
              <a:rPr lang="fr-FR" sz="2400" b="1"/>
              <a:t>). Au-delà des tests utilisateurs, d'autres méthodes peuvent servir l'évaluation. </a:t>
            </a:r>
            <a:endParaRPr lang="en-US" sz="2400" b="1">
              <a:solidFill>
                <a:srgbClr val="0070C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Espace réservé du numéro de diapositive 16"/>
          <p:cNvSpPr>
            <a:spLocks noGrp="1"/>
          </p:cNvSpPr>
          <p:nvPr>
            <p:ph type="sldNum" sz="quarter" idx="12"/>
          </p:nvPr>
        </p:nvSpPr>
        <p:spPr>
          <a:xfrm>
            <a:off x="7023100" y="6978650"/>
            <a:ext cx="2495550" cy="401638"/>
          </a:xfrm>
        </p:spPr>
        <p:txBody>
          <a:bodyPr/>
          <a:lstStyle/>
          <a:p>
            <a:pPr>
              <a:defRPr/>
            </a:pPr>
            <a:fld id="{D30FF3A1-DE7E-4B69-9829-9E16342C9E20}" type="slidenum">
              <a:rPr lang="en-US" smtClean="0"/>
              <a:pPr>
                <a:defRPr/>
              </a:pPr>
              <a:t>2</a:t>
            </a:fld>
            <a:endParaRPr lang="en-US" dirty="0"/>
          </a:p>
        </p:txBody>
      </p:sp>
      <p:sp>
        <p:nvSpPr>
          <p:cNvPr id="3075" name="Rectangle 3"/>
          <p:cNvSpPr>
            <a:spLocks noChangeArrowheads="1"/>
          </p:cNvSpPr>
          <p:nvPr/>
        </p:nvSpPr>
        <p:spPr bwMode="auto">
          <a:xfrm>
            <a:off x="393700" y="2178050"/>
            <a:ext cx="9829800" cy="2678113"/>
          </a:xfrm>
          <a:prstGeom prst="rect">
            <a:avLst/>
          </a:prstGeom>
          <a:noFill/>
          <a:ln w="9525">
            <a:noFill/>
            <a:miter lim="800000"/>
            <a:headEnd/>
            <a:tailEnd/>
          </a:ln>
        </p:spPr>
        <p:txBody>
          <a:bodyPr>
            <a:spAutoFit/>
          </a:bodyPr>
          <a:lstStyle/>
          <a:p>
            <a:pPr>
              <a:lnSpc>
                <a:spcPct val="200000"/>
              </a:lnSpc>
            </a:pPr>
            <a:r>
              <a:rPr lang="fr-FR" sz="2800"/>
              <a:t>Environ 70% des coûts d’un logiciel interactif sont consacrés à la conception de l’interface utilisateur.</a:t>
            </a:r>
          </a:p>
          <a:p>
            <a:endParaRPr lang="en-US" sz="2800" i="1"/>
          </a:p>
          <a:p>
            <a:pPr algn="r"/>
            <a:r>
              <a:rPr lang="en-US" sz="2800"/>
              <a:t>Bill Buxton (1991)</a:t>
            </a:r>
          </a:p>
        </p:txBody>
      </p:sp>
      <p:sp>
        <p:nvSpPr>
          <p:cNvPr id="3076" name="ZoneTexte 3"/>
          <p:cNvSpPr txBox="1">
            <a:spLocks noChangeArrowheads="1"/>
          </p:cNvSpPr>
          <p:nvPr/>
        </p:nvSpPr>
        <p:spPr bwMode="auto">
          <a:xfrm>
            <a:off x="546100" y="654050"/>
            <a:ext cx="3135313" cy="769938"/>
          </a:xfrm>
          <a:prstGeom prst="rect">
            <a:avLst/>
          </a:prstGeom>
          <a:noFill/>
          <a:ln w="9525">
            <a:noFill/>
            <a:miter lim="800000"/>
            <a:headEnd/>
            <a:tailEnd/>
          </a:ln>
        </p:spPr>
        <p:txBody>
          <a:bodyPr wrap="none">
            <a:spAutoFit/>
          </a:bodyPr>
          <a:lstStyle/>
          <a:p>
            <a:r>
              <a:rPr lang="fr-FR" sz="4400">
                <a:solidFill>
                  <a:srgbClr val="7030A0"/>
                </a:solidFill>
              </a:rPr>
              <a:t>Introduction</a:t>
            </a:r>
            <a:endParaRPr lang="en-US" sz="4400">
              <a:solidFill>
                <a:srgbClr val="7030A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Espace réservé du numéro de diapositive 16"/>
          <p:cNvSpPr>
            <a:spLocks noGrp="1"/>
          </p:cNvSpPr>
          <p:nvPr>
            <p:ph type="sldNum" sz="quarter" idx="12"/>
          </p:nvPr>
        </p:nvSpPr>
        <p:spPr>
          <a:xfrm>
            <a:off x="7023100" y="6978650"/>
            <a:ext cx="2495550" cy="401638"/>
          </a:xfrm>
        </p:spPr>
        <p:txBody>
          <a:bodyPr/>
          <a:lstStyle/>
          <a:p>
            <a:pPr>
              <a:defRPr/>
            </a:pPr>
            <a:fld id="{A1E92DB1-14A9-43BF-AF35-844384FF25A5}" type="slidenum">
              <a:rPr lang="en-US" smtClean="0"/>
              <a:pPr>
                <a:defRPr/>
              </a:pPr>
              <a:t>20</a:t>
            </a:fld>
            <a:endParaRPr lang="en-US" dirty="0"/>
          </a:p>
        </p:txBody>
      </p:sp>
      <p:sp>
        <p:nvSpPr>
          <p:cNvPr id="21507" name="Rectangle 2"/>
          <p:cNvSpPr>
            <a:spLocks noChangeArrowheads="1"/>
          </p:cNvSpPr>
          <p:nvPr/>
        </p:nvSpPr>
        <p:spPr bwMode="auto">
          <a:xfrm>
            <a:off x="241300" y="1797050"/>
            <a:ext cx="10058400" cy="3532188"/>
          </a:xfrm>
          <a:prstGeom prst="rect">
            <a:avLst/>
          </a:prstGeom>
          <a:noFill/>
          <a:ln w="9525">
            <a:noFill/>
            <a:miter lim="800000"/>
            <a:headEnd/>
            <a:tailEnd/>
          </a:ln>
        </p:spPr>
        <p:txBody>
          <a:bodyPr>
            <a:spAutoFit/>
          </a:bodyPr>
          <a:lstStyle/>
          <a:p>
            <a:pPr algn="just">
              <a:lnSpc>
                <a:spcPct val="200000"/>
              </a:lnSpc>
            </a:pPr>
            <a:r>
              <a:rPr lang="fr-FR" sz="2400" b="1"/>
              <a:t>L'objectif de l'évaluation des solutions est de </a:t>
            </a:r>
            <a:r>
              <a:rPr lang="fr-FR" sz="2400" b="1">
                <a:solidFill>
                  <a:srgbClr val="7030A0"/>
                </a:solidFill>
              </a:rPr>
              <a:t>recueillir un feedback sur la conception développée.</a:t>
            </a:r>
            <a:r>
              <a:rPr lang="fr-FR" sz="2400" b="1"/>
              <a:t> Il permettra d'améliorer la conception. C'est une évaluation de la satisfaction des objectifs utilisateur et organisationnels. </a:t>
            </a:r>
            <a:endParaRPr lang="en-US" sz="2400" b="1"/>
          </a:p>
          <a:p>
            <a:pPr algn="just">
              <a:lnSpc>
                <a:spcPct val="150000"/>
              </a:lnSpc>
            </a:pPr>
            <a:endParaRPr lang="en-US" sz="2400"/>
          </a:p>
        </p:txBody>
      </p:sp>
      <p:sp>
        <p:nvSpPr>
          <p:cNvPr id="21508" name="Rectangle 3"/>
          <p:cNvSpPr>
            <a:spLocks noChangeArrowheads="1"/>
          </p:cNvSpPr>
          <p:nvPr/>
        </p:nvSpPr>
        <p:spPr bwMode="auto">
          <a:xfrm>
            <a:off x="241300" y="654050"/>
            <a:ext cx="9982200" cy="646113"/>
          </a:xfrm>
          <a:prstGeom prst="rect">
            <a:avLst/>
          </a:prstGeom>
          <a:noFill/>
          <a:ln w="9525">
            <a:noFill/>
            <a:miter lim="800000"/>
            <a:headEnd/>
            <a:tailEnd/>
          </a:ln>
        </p:spPr>
        <p:txBody>
          <a:bodyPr>
            <a:spAutoFit/>
          </a:bodyPr>
          <a:lstStyle/>
          <a:p>
            <a:pPr algn="just">
              <a:lnSpc>
                <a:spcPct val="150000"/>
              </a:lnSpc>
            </a:pPr>
            <a:r>
              <a:rPr lang="fr-FR" sz="2400" b="1">
                <a:solidFill>
                  <a:srgbClr val="0070C0"/>
                </a:solidFill>
              </a:rPr>
              <a:t>Evaluer les solutions conçues au regard des exigences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Espace réservé du numéro de diapositive 16"/>
          <p:cNvSpPr>
            <a:spLocks noGrp="1"/>
          </p:cNvSpPr>
          <p:nvPr>
            <p:ph type="sldNum" sz="quarter" idx="12"/>
          </p:nvPr>
        </p:nvSpPr>
        <p:spPr>
          <a:xfrm>
            <a:off x="7023100" y="6978650"/>
            <a:ext cx="2495550" cy="401638"/>
          </a:xfrm>
        </p:spPr>
        <p:txBody>
          <a:bodyPr/>
          <a:lstStyle/>
          <a:p>
            <a:pPr>
              <a:defRPr/>
            </a:pPr>
            <a:fld id="{6E06F800-C808-4C8E-A8B0-0C21E5949B69}" type="slidenum">
              <a:rPr lang="en-US" smtClean="0"/>
              <a:pPr>
                <a:defRPr/>
              </a:pPr>
              <a:t>3</a:t>
            </a:fld>
            <a:endParaRPr lang="en-US" dirty="0"/>
          </a:p>
        </p:txBody>
      </p:sp>
      <p:sp>
        <p:nvSpPr>
          <p:cNvPr id="4099" name="Rectangle 4"/>
          <p:cNvSpPr>
            <a:spLocks noChangeArrowheads="1"/>
          </p:cNvSpPr>
          <p:nvPr/>
        </p:nvSpPr>
        <p:spPr bwMode="auto">
          <a:xfrm>
            <a:off x="317500" y="1720850"/>
            <a:ext cx="9829800" cy="2543175"/>
          </a:xfrm>
          <a:prstGeom prst="rect">
            <a:avLst/>
          </a:prstGeom>
          <a:noFill/>
          <a:ln w="9525">
            <a:noFill/>
            <a:miter lim="800000"/>
            <a:headEnd/>
            <a:tailEnd/>
          </a:ln>
        </p:spPr>
        <p:txBody>
          <a:bodyPr>
            <a:spAutoFit/>
          </a:bodyPr>
          <a:lstStyle/>
          <a:p>
            <a:pPr algn="just">
              <a:lnSpc>
                <a:spcPct val="200000"/>
              </a:lnSpc>
            </a:pPr>
            <a:r>
              <a:rPr lang="fr-FR" sz="2800"/>
              <a:t>La </a:t>
            </a:r>
            <a:r>
              <a:rPr lang="fr-FR" sz="2800" u="sng">
                <a:solidFill>
                  <a:srgbClr val="0070C0"/>
                </a:solidFill>
              </a:rPr>
              <a:t>conception centrée utilisateur </a:t>
            </a:r>
            <a:r>
              <a:rPr lang="fr-FR" sz="2800"/>
              <a:t>consiste à considérer les </a:t>
            </a:r>
            <a:r>
              <a:rPr lang="fr-FR" sz="2800" u="sng">
                <a:solidFill>
                  <a:srgbClr val="0070C0"/>
                </a:solidFill>
              </a:rPr>
              <a:t>utilisateurs</a:t>
            </a:r>
            <a:r>
              <a:rPr lang="fr-FR" sz="2800"/>
              <a:t> et leurs </a:t>
            </a:r>
            <a:r>
              <a:rPr lang="fr-FR" sz="2800" u="sng">
                <a:solidFill>
                  <a:srgbClr val="0070C0"/>
                </a:solidFill>
              </a:rPr>
              <a:t>besoins</a:t>
            </a:r>
            <a:r>
              <a:rPr lang="fr-FR" sz="2800"/>
              <a:t> </a:t>
            </a:r>
            <a:r>
              <a:rPr lang="fr-FR" sz="2800" u="sng">
                <a:solidFill>
                  <a:srgbClr val="0070C0"/>
                </a:solidFill>
              </a:rPr>
              <a:t>tout au long du processus </a:t>
            </a:r>
            <a:r>
              <a:rPr lang="fr-FR" sz="2800"/>
              <a:t>de développement d'une application informatique. </a:t>
            </a:r>
            <a:endParaRPr lang="en-US" sz="2800"/>
          </a:p>
        </p:txBody>
      </p:sp>
      <p:sp>
        <p:nvSpPr>
          <p:cNvPr id="4100" name="ZoneTexte 3"/>
          <p:cNvSpPr txBox="1">
            <a:spLocks noChangeArrowheads="1"/>
          </p:cNvSpPr>
          <p:nvPr/>
        </p:nvSpPr>
        <p:spPr bwMode="auto">
          <a:xfrm>
            <a:off x="317500" y="273050"/>
            <a:ext cx="3321050" cy="769938"/>
          </a:xfrm>
          <a:prstGeom prst="rect">
            <a:avLst/>
          </a:prstGeom>
          <a:noFill/>
          <a:ln w="9525">
            <a:noFill/>
            <a:miter lim="800000"/>
            <a:headEnd/>
            <a:tailEnd/>
          </a:ln>
        </p:spPr>
        <p:txBody>
          <a:bodyPr wrap="none">
            <a:spAutoFit/>
          </a:bodyPr>
          <a:lstStyle/>
          <a:p>
            <a:r>
              <a:rPr lang="fr-FR" sz="4400" b="1">
                <a:solidFill>
                  <a:srgbClr val="7030A0"/>
                </a:solidFill>
              </a:rPr>
              <a:t>Le concept</a:t>
            </a:r>
            <a:r>
              <a:rPr lang="fr-FR" sz="4400" b="1"/>
              <a:t> </a:t>
            </a:r>
            <a:endParaRPr lang="en-US" sz="44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Espace réservé du numéro de diapositive 16"/>
          <p:cNvSpPr>
            <a:spLocks noGrp="1"/>
          </p:cNvSpPr>
          <p:nvPr>
            <p:ph type="sldNum" sz="quarter" idx="12"/>
          </p:nvPr>
        </p:nvSpPr>
        <p:spPr>
          <a:xfrm>
            <a:off x="7023100" y="6978650"/>
            <a:ext cx="2495550" cy="401638"/>
          </a:xfrm>
        </p:spPr>
        <p:txBody>
          <a:bodyPr/>
          <a:lstStyle/>
          <a:p>
            <a:pPr>
              <a:defRPr/>
            </a:pPr>
            <a:fld id="{3BD3C877-E567-47CA-B70E-E1DB28887E77}" type="slidenum">
              <a:rPr lang="en-US" smtClean="0"/>
              <a:pPr>
                <a:defRPr/>
              </a:pPr>
              <a:t>4</a:t>
            </a:fld>
            <a:endParaRPr lang="en-US" dirty="0"/>
          </a:p>
        </p:txBody>
      </p:sp>
      <p:sp>
        <p:nvSpPr>
          <p:cNvPr id="5123" name="Rectangle 2"/>
          <p:cNvSpPr>
            <a:spLocks noChangeArrowheads="1"/>
          </p:cNvSpPr>
          <p:nvPr/>
        </p:nvSpPr>
        <p:spPr bwMode="auto">
          <a:xfrm>
            <a:off x="241300" y="882650"/>
            <a:ext cx="10058400" cy="5262563"/>
          </a:xfrm>
          <a:prstGeom prst="rect">
            <a:avLst/>
          </a:prstGeom>
          <a:noFill/>
          <a:ln w="9525">
            <a:noFill/>
            <a:miter lim="800000"/>
            <a:headEnd/>
            <a:tailEnd/>
          </a:ln>
        </p:spPr>
        <p:txBody>
          <a:bodyPr>
            <a:spAutoFit/>
          </a:bodyPr>
          <a:lstStyle/>
          <a:p>
            <a:pPr algn="just"/>
            <a:r>
              <a:rPr lang="fr-FR" sz="2400" b="1"/>
              <a:t>Les utilisateurs finaux sont les mieux placés pour évaluer et influencer le développement du produit.</a:t>
            </a:r>
          </a:p>
          <a:p>
            <a:endParaRPr lang="fr-FR" sz="2400" b="1"/>
          </a:p>
          <a:p>
            <a:endParaRPr lang="fr-FR" sz="2400" b="1"/>
          </a:p>
          <a:p>
            <a:pPr algn="just"/>
            <a:r>
              <a:rPr lang="fr-FR" sz="2400" b="1"/>
              <a:t> Si le produit final correspond à leurs besoins, envies et caractéristiques, il aura toutes les chances d'être adopté.</a:t>
            </a:r>
          </a:p>
          <a:p>
            <a:endParaRPr lang="fr-FR" sz="2400"/>
          </a:p>
          <a:p>
            <a:endParaRPr lang="fr-FR" sz="2400"/>
          </a:p>
          <a:p>
            <a:pPr algn="ctr"/>
            <a:r>
              <a:rPr lang="fr-FR" sz="2400" b="1"/>
              <a:t>  </a:t>
            </a:r>
            <a:r>
              <a:rPr lang="fr-FR" sz="2400" b="1">
                <a:solidFill>
                  <a:srgbClr val="7030A0"/>
                </a:solidFill>
              </a:rPr>
              <a:t>c'est bien le but ultime de tout produit. </a:t>
            </a:r>
          </a:p>
          <a:p>
            <a:pPr algn="ctr"/>
            <a:endParaRPr lang="fr-FR" sz="2400" b="1"/>
          </a:p>
          <a:p>
            <a:pPr algn="ctr"/>
            <a:endParaRPr lang="fr-FR" sz="2400" b="1"/>
          </a:p>
          <a:p>
            <a:pPr algn="just"/>
            <a:r>
              <a:rPr lang="fr-FR" sz="2400" b="1"/>
              <a:t>La conception centrée utilisateur impose que le développement du produit doit être guidé par les besoins des utilisateurs plutôt que par les possibilités technologiques. </a:t>
            </a:r>
            <a:endParaRPr lang="en-US" sz="2400" b="1"/>
          </a:p>
        </p:txBody>
      </p:sp>
      <p:sp>
        <p:nvSpPr>
          <p:cNvPr id="4" name="Accolade fermante 3"/>
          <p:cNvSpPr/>
          <p:nvPr/>
        </p:nvSpPr>
        <p:spPr>
          <a:xfrm rot="16200000">
            <a:off x="5156200" y="463550"/>
            <a:ext cx="533400" cy="5943600"/>
          </a:xfrm>
          <a:prstGeom prst="rightBrace">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5125" name="ZoneTexte 4"/>
          <p:cNvSpPr txBox="1">
            <a:spLocks noChangeArrowheads="1"/>
          </p:cNvSpPr>
          <p:nvPr/>
        </p:nvSpPr>
        <p:spPr bwMode="auto">
          <a:xfrm>
            <a:off x="393700" y="0"/>
            <a:ext cx="3321050" cy="769938"/>
          </a:xfrm>
          <a:prstGeom prst="rect">
            <a:avLst/>
          </a:prstGeom>
          <a:noFill/>
          <a:ln w="9525">
            <a:noFill/>
            <a:miter lim="800000"/>
            <a:headEnd/>
            <a:tailEnd/>
          </a:ln>
        </p:spPr>
        <p:txBody>
          <a:bodyPr wrap="none">
            <a:spAutoFit/>
          </a:bodyPr>
          <a:lstStyle/>
          <a:p>
            <a:r>
              <a:rPr lang="fr-FR" sz="4400" b="1">
                <a:solidFill>
                  <a:srgbClr val="7030A0"/>
                </a:solidFill>
              </a:rPr>
              <a:t>Le concept </a:t>
            </a:r>
            <a:endParaRPr lang="en-US" sz="4400">
              <a:solidFill>
                <a:srgbClr val="7030A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Espace réservé du numéro de diapositive 16"/>
          <p:cNvSpPr>
            <a:spLocks noGrp="1"/>
          </p:cNvSpPr>
          <p:nvPr>
            <p:ph type="sldNum" sz="quarter" idx="12"/>
          </p:nvPr>
        </p:nvSpPr>
        <p:spPr>
          <a:xfrm>
            <a:off x="7023100" y="6978650"/>
            <a:ext cx="2495550" cy="401638"/>
          </a:xfrm>
        </p:spPr>
        <p:txBody>
          <a:bodyPr/>
          <a:lstStyle/>
          <a:p>
            <a:pPr>
              <a:defRPr/>
            </a:pPr>
            <a:fld id="{7B9835E0-AEAF-48D7-A703-D71E1CCF0A01}" type="slidenum">
              <a:rPr lang="en-US" smtClean="0"/>
              <a:pPr>
                <a:defRPr/>
              </a:pPr>
              <a:t>5</a:t>
            </a:fld>
            <a:endParaRPr lang="en-US" dirty="0"/>
          </a:p>
        </p:txBody>
      </p:sp>
      <p:sp>
        <p:nvSpPr>
          <p:cNvPr id="6147" name="Rectangle 2"/>
          <p:cNvSpPr>
            <a:spLocks noChangeArrowheads="1"/>
          </p:cNvSpPr>
          <p:nvPr/>
        </p:nvSpPr>
        <p:spPr bwMode="auto">
          <a:xfrm>
            <a:off x="241300" y="730250"/>
            <a:ext cx="10058400" cy="6370638"/>
          </a:xfrm>
          <a:prstGeom prst="rect">
            <a:avLst/>
          </a:prstGeom>
          <a:noFill/>
          <a:ln w="9525">
            <a:noFill/>
            <a:miter lim="800000"/>
            <a:headEnd/>
            <a:tailEnd/>
          </a:ln>
        </p:spPr>
        <p:txBody>
          <a:bodyPr>
            <a:spAutoFit/>
          </a:bodyPr>
          <a:lstStyle/>
          <a:p>
            <a:pPr algn="just"/>
            <a:r>
              <a:rPr lang="fr-FR" sz="2400" b="1"/>
              <a:t>La conception centrée utilisateur (CCU) en tant que processus de développement inclut un ensemble de méthodes spécialisées, destinées à recueillir des entrées utilisateur et à les convertir en choix de conception. </a:t>
            </a:r>
            <a:endParaRPr lang="en-US" sz="2400" b="1"/>
          </a:p>
          <a:p>
            <a:r>
              <a:rPr lang="fr-FR" sz="2400" b="1"/>
              <a:t/>
            </a:r>
            <a:br>
              <a:rPr lang="fr-FR" sz="2400" b="1"/>
            </a:br>
            <a:r>
              <a:rPr lang="fr-FR" sz="2400" b="1"/>
              <a:t>Le concept </a:t>
            </a:r>
            <a:r>
              <a:rPr lang="fr-FR" sz="2400" b="1">
                <a:solidFill>
                  <a:srgbClr val="7030A0"/>
                </a:solidFill>
              </a:rPr>
              <a:t>d'utilisateur final </a:t>
            </a:r>
            <a:r>
              <a:rPr lang="fr-FR" sz="2400" b="1"/>
              <a:t>réfère ici à deux types de référents : </a:t>
            </a:r>
            <a:endParaRPr lang="en-US" sz="2400" b="1"/>
          </a:p>
          <a:p>
            <a:pPr algn="just"/>
            <a:r>
              <a:rPr lang="fr-FR" sz="2400" b="1"/>
              <a:t/>
            </a:r>
            <a:br>
              <a:rPr lang="fr-FR" sz="2400" b="1"/>
            </a:br>
            <a:r>
              <a:rPr lang="fr-FR" sz="2400" b="1">
                <a:solidFill>
                  <a:srgbClr val="0070C0"/>
                </a:solidFill>
              </a:rPr>
              <a:t>-   </a:t>
            </a:r>
            <a:r>
              <a:rPr lang="fr-FR" sz="2400" b="1" u="sng">
                <a:solidFill>
                  <a:srgbClr val="0070C0"/>
                </a:solidFill>
              </a:rPr>
              <a:t>L'utilisateur final réel</a:t>
            </a:r>
            <a:r>
              <a:rPr lang="fr-FR" sz="2400" b="1"/>
              <a:t>, c'est à dire qui utilisera l'application de façon personnelle ou professionnelle après son lancement (et éventuellement qui utilise déjà une version précédente du produit) </a:t>
            </a:r>
            <a:endParaRPr lang="en-US" sz="2400" b="1"/>
          </a:p>
          <a:p>
            <a:pPr algn="just"/>
            <a:r>
              <a:rPr lang="fr-FR" sz="2400" b="1"/>
              <a:t/>
            </a:r>
            <a:br>
              <a:rPr lang="fr-FR" sz="2400" b="1"/>
            </a:br>
            <a:r>
              <a:rPr lang="fr-FR" sz="2400" b="1">
                <a:solidFill>
                  <a:srgbClr val="0070C0"/>
                </a:solidFill>
              </a:rPr>
              <a:t>- </a:t>
            </a:r>
            <a:r>
              <a:rPr lang="fr-FR" sz="2400" b="1" u="sng">
                <a:solidFill>
                  <a:srgbClr val="0070C0"/>
                </a:solidFill>
              </a:rPr>
              <a:t>L'utilisateur final potentiel</a:t>
            </a:r>
            <a:r>
              <a:rPr lang="fr-FR" sz="2400" b="1"/>
              <a:t>, qui présente les mêmes caractéristiques que celles de la cible prévue. On fait donc intervenir des participants représentatifs d'un type spécifique de cible (en termes d'âge, de culture, d'expérience avec l'outil informatique, d'expertise dans un domaine de connaissance donné, d'environnement technologique, etc.). </a:t>
            </a:r>
            <a:endParaRPr lang="en-US" sz="2400" b="1"/>
          </a:p>
        </p:txBody>
      </p:sp>
      <p:sp>
        <p:nvSpPr>
          <p:cNvPr id="6148" name="ZoneTexte 3"/>
          <p:cNvSpPr txBox="1">
            <a:spLocks noChangeArrowheads="1"/>
          </p:cNvSpPr>
          <p:nvPr/>
        </p:nvSpPr>
        <p:spPr bwMode="auto">
          <a:xfrm>
            <a:off x="317500" y="0"/>
            <a:ext cx="3033713" cy="708025"/>
          </a:xfrm>
          <a:prstGeom prst="rect">
            <a:avLst/>
          </a:prstGeom>
          <a:noFill/>
          <a:ln w="9525">
            <a:noFill/>
            <a:miter lim="800000"/>
            <a:headEnd/>
            <a:tailEnd/>
          </a:ln>
        </p:spPr>
        <p:txBody>
          <a:bodyPr wrap="none">
            <a:spAutoFit/>
          </a:bodyPr>
          <a:lstStyle/>
          <a:p>
            <a:r>
              <a:rPr lang="fr-FR" sz="4000" b="1">
                <a:solidFill>
                  <a:srgbClr val="7030A0"/>
                </a:solidFill>
              </a:rPr>
              <a:t>Le concept </a:t>
            </a:r>
            <a:endParaRPr lang="en-US" sz="4000">
              <a:solidFill>
                <a:srgbClr val="7030A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Espace réservé du numéro de diapositive 16"/>
          <p:cNvSpPr>
            <a:spLocks noGrp="1"/>
          </p:cNvSpPr>
          <p:nvPr>
            <p:ph type="sldNum" sz="quarter" idx="12"/>
          </p:nvPr>
        </p:nvSpPr>
        <p:spPr>
          <a:xfrm>
            <a:off x="7023100" y="6978650"/>
            <a:ext cx="2495550" cy="401638"/>
          </a:xfrm>
        </p:spPr>
        <p:txBody>
          <a:bodyPr/>
          <a:lstStyle/>
          <a:p>
            <a:pPr>
              <a:defRPr/>
            </a:pPr>
            <a:fld id="{7F1A9FA1-2994-4C74-A2BE-2555C3D18589}" type="slidenum">
              <a:rPr lang="en-US" smtClean="0"/>
              <a:pPr>
                <a:defRPr/>
              </a:pPr>
              <a:t>6</a:t>
            </a:fld>
            <a:endParaRPr lang="en-US" dirty="0"/>
          </a:p>
        </p:txBody>
      </p:sp>
      <p:sp>
        <p:nvSpPr>
          <p:cNvPr id="7171" name="Rectangle 2"/>
          <p:cNvSpPr>
            <a:spLocks noChangeArrowheads="1"/>
          </p:cNvSpPr>
          <p:nvPr/>
        </p:nvSpPr>
        <p:spPr bwMode="auto">
          <a:xfrm>
            <a:off x="241300" y="730250"/>
            <a:ext cx="10058400" cy="6002338"/>
          </a:xfrm>
          <a:prstGeom prst="rect">
            <a:avLst/>
          </a:prstGeom>
          <a:noFill/>
          <a:ln w="9525">
            <a:noFill/>
            <a:miter lim="800000"/>
            <a:headEnd/>
            <a:tailEnd/>
          </a:ln>
        </p:spPr>
        <p:txBody>
          <a:bodyPr>
            <a:spAutoFit/>
          </a:bodyPr>
          <a:lstStyle/>
          <a:p>
            <a:pPr algn="just">
              <a:lnSpc>
                <a:spcPct val="150000"/>
              </a:lnSpc>
            </a:pPr>
            <a:endParaRPr lang="fr-FR" sz="2400" b="1"/>
          </a:p>
          <a:p>
            <a:pPr algn="just">
              <a:lnSpc>
                <a:spcPct val="150000"/>
              </a:lnSpc>
            </a:pPr>
            <a:r>
              <a:rPr lang="fr-FR" sz="2400" b="1"/>
              <a:t>Le processus de CCU ne se contente pas de demander aux utilisateurs ce qu'ils désirent, mais bien de mettre en œuvre des méthodes rigoureuses de recueil de données concernant leurs </a:t>
            </a:r>
            <a:r>
              <a:rPr lang="fr-FR" sz="2400" b="1" u="sng">
                <a:solidFill>
                  <a:srgbClr val="0070C0"/>
                </a:solidFill>
              </a:rPr>
              <a:t>tâches</a:t>
            </a:r>
            <a:r>
              <a:rPr lang="fr-FR" sz="2400" b="1">
                <a:solidFill>
                  <a:srgbClr val="0070C0"/>
                </a:solidFill>
              </a:rPr>
              <a:t>, </a:t>
            </a:r>
            <a:r>
              <a:rPr lang="fr-FR" sz="2400" b="1" u="sng">
                <a:solidFill>
                  <a:srgbClr val="0070C0"/>
                </a:solidFill>
              </a:rPr>
              <a:t>besoins</a:t>
            </a:r>
            <a:r>
              <a:rPr lang="fr-FR" sz="2400" b="1">
                <a:solidFill>
                  <a:srgbClr val="0070C0"/>
                </a:solidFill>
              </a:rPr>
              <a:t>, </a:t>
            </a:r>
            <a:r>
              <a:rPr lang="fr-FR" sz="2400" b="1"/>
              <a:t>puis leur </a:t>
            </a:r>
            <a:r>
              <a:rPr lang="fr-FR" sz="2400" b="1" u="sng">
                <a:solidFill>
                  <a:srgbClr val="0070C0"/>
                </a:solidFill>
              </a:rPr>
              <a:t>satisfaction</a:t>
            </a:r>
            <a:r>
              <a:rPr lang="fr-FR" sz="2400" b="1">
                <a:solidFill>
                  <a:srgbClr val="0070C0"/>
                </a:solidFill>
              </a:rPr>
              <a:t>, </a:t>
            </a:r>
            <a:r>
              <a:rPr lang="fr-FR" sz="2400" b="1"/>
              <a:t>leur</a:t>
            </a:r>
            <a:r>
              <a:rPr lang="fr-FR" sz="2400" b="1">
                <a:solidFill>
                  <a:srgbClr val="0070C0"/>
                </a:solidFill>
              </a:rPr>
              <a:t> </a:t>
            </a:r>
            <a:r>
              <a:rPr lang="fr-FR" sz="2400" b="1" u="sng">
                <a:solidFill>
                  <a:srgbClr val="0070C0"/>
                </a:solidFill>
              </a:rPr>
              <a:t>efficacité</a:t>
            </a:r>
            <a:r>
              <a:rPr lang="fr-FR" sz="2400" b="1">
                <a:solidFill>
                  <a:srgbClr val="0070C0"/>
                </a:solidFill>
              </a:rPr>
              <a:t> </a:t>
            </a:r>
            <a:r>
              <a:rPr lang="fr-FR" sz="2400" b="1"/>
              <a:t>et leur </a:t>
            </a:r>
            <a:r>
              <a:rPr lang="fr-FR" sz="2400" b="1" u="sng">
                <a:solidFill>
                  <a:srgbClr val="0070C0"/>
                </a:solidFill>
              </a:rPr>
              <a:t>efficience</a:t>
            </a:r>
            <a:r>
              <a:rPr lang="fr-FR" sz="2400" b="1"/>
              <a:t> dans l'utilisation d'un produit existant ou d'un prototype.</a:t>
            </a:r>
          </a:p>
          <a:p>
            <a:pPr algn="just"/>
            <a:endParaRPr lang="fr-FR" sz="2400" b="1"/>
          </a:p>
          <a:p>
            <a:pPr algn="just">
              <a:lnSpc>
                <a:spcPct val="150000"/>
              </a:lnSpc>
            </a:pPr>
            <a:r>
              <a:rPr lang="fr-FR" sz="2400" b="1"/>
              <a:t/>
            </a:r>
            <a:br>
              <a:rPr lang="fr-FR" sz="2400" b="1"/>
            </a:br>
            <a:r>
              <a:rPr lang="fr-FR" sz="2400" b="1"/>
              <a:t>Cette implication des utilisateurs doit être à la fois </a:t>
            </a:r>
            <a:r>
              <a:rPr lang="fr-FR" sz="2400" b="1" u="sng">
                <a:solidFill>
                  <a:srgbClr val="0070C0"/>
                </a:solidFill>
              </a:rPr>
              <a:t>précoce</a:t>
            </a:r>
            <a:r>
              <a:rPr lang="fr-FR" sz="2400" b="1"/>
              <a:t> (elle est nécessaire dès les prémisses du projet) et </a:t>
            </a:r>
            <a:r>
              <a:rPr lang="fr-FR" sz="2400" b="1" u="sng">
                <a:solidFill>
                  <a:srgbClr val="0070C0"/>
                </a:solidFill>
              </a:rPr>
              <a:t>itérative</a:t>
            </a:r>
            <a:r>
              <a:rPr lang="fr-FR" sz="2400" b="1"/>
              <a:t> (elle doit se répéter tout au long des étapes clés du projet). </a:t>
            </a:r>
            <a:endParaRPr lang="en-US" sz="2400" b="1"/>
          </a:p>
        </p:txBody>
      </p:sp>
      <p:sp>
        <p:nvSpPr>
          <p:cNvPr id="7172" name="ZoneTexte 3"/>
          <p:cNvSpPr txBox="1">
            <a:spLocks noChangeArrowheads="1"/>
          </p:cNvSpPr>
          <p:nvPr/>
        </p:nvSpPr>
        <p:spPr bwMode="auto">
          <a:xfrm>
            <a:off x="317500" y="273050"/>
            <a:ext cx="3033713" cy="708025"/>
          </a:xfrm>
          <a:prstGeom prst="rect">
            <a:avLst/>
          </a:prstGeom>
          <a:noFill/>
          <a:ln w="9525">
            <a:noFill/>
            <a:miter lim="800000"/>
            <a:headEnd/>
            <a:tailEnd/>
          </a:ln>
        </p:spPr>
        <p:txBody>
          <a:bodyPr wrap="none">
            <a:spAutoFit/>
          </a:bodyPr>
          <a:lstStyle/>
          <a:p>
            <a:r>
              <a:rPr lang="fr-FR" sz="4000" b="1">
                <a:solidFill>
                  <a:srgbClr val="7030A0"/>
                </a:solidFill>
              </a:rPr>
              <a:t>Le concept</a:t>
            </a:r>
            <a:r>
              <a:rPr lang="fr-FR" sz="4000" b="1"/>
              <a:t> </a:t>
            </a:r>
            <a:endParaRPr lang="en-US" sz="40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Espace réservé du numéro de diapositive 16"/>
          <p:cNvSpPr>
            <a:spLocks noGrp="1"/>
          </p:cNvSpPr>
          <p:nvPr>
            <p:ph type="sldNum" sz="quarter" idx="12"/>
          </p:nvPr>
        </p:nvSpPr>
        <p:spPr>
          <a:xfrm>
            <a:off x="7023100" y="6978650"/>
            <a:ext cx="2495550" cy="401638"/>
          </a:xfrm>
        </p:spPr>
        <p:txBody>
          <a:bodyPr/>
          <a:lstStyle/>
          <a:p>
            <a:pPr>
              <a:defRPr/>
            </a:pPr>
            <a:fld id="{A744109C-CBAD-4E7C-B442-5A6E9EC68A93}" type="slidenum">
              <a:rPr lang="en-US" smtClean="0"/>
              <a:pPr>
                <a:defRPr/>
              </a:pPr>
              <a:t>7</a:t>
            </a:fld>
            <a:endParaRPr lang="en-US" dirty="0"/>
          </a:p>
        </p:txBody>
      </p:sp>
      <p:sp>
        <p:nvSpPr>
          <p:cNvPr id="8195" name="Rectangle 2"/>
          <p:cNvSpPr>
            <a:spLocks noChangeArrowheads="1"/>
          </p:cNvSpPr>
          <p:nvPr/>
        </p:nvSpPr>
        <p:spPr bwMode="auto">
          <a:xfrm>
            <a:off x="241300" y="1187450"/>
            <a:ext cx="10058400" cy="4524375"/>
          </a:xfrm>
          <a:prstGeom prst="rect">
            <a:avLst/>
          </a:prstGeom>
          <a:noFill/>
          <a:ln w="9525">
            <a:noFill/>
            <a:miter lim="800000"/>
            <a:headEnd/>
            <a:tailEnd/>
          </a:ln>
        </p:spPr>
        <p:txBody>
          <a:bodyPr>
            <a:spAutoFit/>
          </a:bodyPr>
          <a:lstStyle/>
          <a:p>
            <a:pPr algn="just">
              <a:lnSpc>
                <a:spcPct val="150000"/>
              </a:lnSpc>
            </a:pPr>
            <a:r>
              <a:rPr lang="fr-FR" sz="2400" b="1"/>
              <a:t>Concevoir une </a:t>
            </a:r>
            <a:r>
              <a:rPr lang="fr-FR" sz="2400" b="1" u="sng">
                <a:solidFill>
                  <a:srgbClr val="0070C0"/>
                </a:solidFill>
              </a:rPr>
              <a:t>application facile à utiliser </a:t>
            </a:r>
            <a:r>
              <a:rPr lang="fr-FR" sz="2400" b="1"/>
              <a:t>est donc un résultat qui découle de </a:t>
            </a:r>
            <a:r>
              <a:rPr lang="fr-FR" sz="2400" b="1" u="sng">
                <a:solidFill>
                  <a:srgbClr val="0070C0"/>
                </a:solidFill>
              </a:rPr>
              <a:t>méthodologies de conception</a:t>
            </a:r>
            <a:r>
              <a:rPr lang="fr-FR" sz="2400" b="1"/>
              <a:t>, et nécessite de se demander à chaque étape critique de la conception </a:t>
            </a:r>
            <a:r>
              <a:rPr lang="fr-FR" sz="2400" b="1" u="sng">
                <a:solidFill>
                  <a:srgbClr val="0070C0"/>
                </a:solidFill>
              </a:rPr>
              <a:t>si le produit correspond aux besoins des utilisateurs finaux</a:t>
            </a:r>
            <a:r>
              <a:rPr lang="fr-FR" sz="2400" b="1"/>
              <a:t>. </a:t>
            </a:r>
          </a:p>
          <a:p>
            <a:pPr algn="just">
              <a:lnSpc>
                <a:spcPct val="150000"/>
              </a:lnSpc>
            </a:pPr>
            <a:endParaRPr lang="fr-FR" sz="2400" b="1"/>
          </a:p>
          <a:p>
            <a:pPr algn="just">
              <a:lnSpc>
                <a:spcPct val="150000"/>
              </a:lnSpc>
            </a:pPr>
            <a:r>
              <a:rPr lang="fr-FR" sz="2400" b="1"/>
              <a:t>Cette approche a été traduite en une norme internationale, </a:t>
            </a:r>
            <a:r>
              <a:rPr lang="fr-FR" sz="2400" b="1" u="sng">
                <a:solidFill>
                  <a:srgbClr val="0070C0"/>
                </a:solidFill>
              </a:rPr>
              <a:t>l'ISO 13407 </a:t>
            </a:r>
            <a:r>
              <a:rPr lang="fr-FR" sz="2400" b="1"/>
              <a:t>(Processus de conception des systèmes interactifs centrés sur l'humain). </a:t>
            </a:r>
            <a:endParaRPr lang="en-US" sz="2400" b="1"/>
          </a:p>
        </p:txBody>
      </p:sp>
      <p:sp>
        <p:nvSpPr>
          <p:cNvPr id="8196" name="ZoneTexte 3"/>
          <p:cNvSpPr txBox="1">
            <a:spLocks noChangeArrowheads="1"/>
          </p:cNvSpPr>
          <p:nvPr/>
        </p:nvSpPr>
        <p:spPr bwMode="auto">
          <a:xfrm>
            <a:off x="317500" y="273050"/>
            <a:ext cx="5230813" cy="708025"/>
          </a:xfrm>
          <a:prstGeom prst="rect">
            <a:avLst/>
          </a:prstGeom>
          <a:noFill/>
          <a:ln w="9525">
            <a:noFill/>
            <a:miter lim="800000"/>
            <a:headEnd/>
            <a:tailEnd/>
          </a:ln>
        </p:spPr>
        <p:txBody>
          <a:bodyPr wrap="none">
            <a:spAutoFit/>
          </a:bodyPr>
          <a:lstStyle/>
          <a:p>
            <a:r>
              <a:rPr lang="fr-FR" sz="4000" b="1">
                <a:solidFill>
                  <a:srgbClr val="7030A0"/>
                </a:solidFill>
              </a:rPr>
              <a:t>La norme ISO 13407</a:t>
            </a:r>
            <a:r>
              <a:rPr lang="fr-FR" sz="4000" b="1"/>
              <a:t> </a:t>
            </a:r>
            <a:endParaRPr lang="en-US" sz="40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Espace réservé du numéro de diapositive 16"/>
          <p:cNvSpPr>
            <a:spLocks noGrp="1"/>
          </p:cNvSpPr>
          <p:nvPr>
            <p:ph type="sldNum" sz="quarter" idx="12"/>
          </p:nvPr>
        </p:nvSpPr>
        <p:spPr>
          <a:xfrm>
            <a:off x="7023100" y="6978650"/>
            <a:ext cx="2495550" cy="401638"/>
          </a:xfrm>
        </p:spPr>
        <p:txBody>
          <a:bodyPr/>
          <a:lstStyle/>
          <a:p>
            <a:pPr>
              <a:defRPr/>
            </a:pPr>
            <a:fld id="{24EF6727-40BD-4E4B-A86B-C6FBF8BB3D1F}" type="slidenum">
              <a:rPr lang="en-US" smtClean="0"/>
              <a:pPr>
                <a:defRPr/>
              </a:pPr>
              <a:t>8</a:t>
            </a:fld>
            <a:endParaRPr lang="en-US" dirty="0"/>
          </a:p>
        </p:txBody>
      </p:sp>
      <p:sp>
        <p:nvSpPr>
          <p:cNvPr id="9219" name="Rectangle 2"/>
          <p:cNvSpPr>
            <a:spLocks noChangeArrowheads="1"/>
          </p:cNvSpPr>
          <p:nvPr/>
        </p:nvSpPr>
        <p:spPr bwMode="auto">
          <a:xfrm>
            <a:off x="247650" y="1339850"/>
            <a:ext cx="10058400" cy="5262563"/>
          </a:xfrm>
          <a:prstGeom prst="rect">
            <a:avLst/>
          </a:prstGeom>
          <a:noFill/>
          <a:ln w="9525">
            <a:noFill/>
            <a:miter lim="800000"/>
            <a:headEnd/>
            <a:tailEnd/>
          </a:ln>
        </p:spPr>
        <p:txBody>
          <a:bodyPr>
            <a:spAutoFit/>
          </a:bodyPr>
          <a:lstStyle/>
          <a:p>
            <a:pPr algn="just"/>
            <a:r>
              <a:rPr lang="fr-FR" sz="2400" b="1"/>
              <a:t>La norme ISO 13407 définit les conditions de la mise en œuvre d'un processus centré sur l'opérateur humain. </a:t>
            </a:r>
          </a:p>
          <a:p>
            <a:pPr algn="just"/>
            <a:endParaRPr lang="fr-FR" sz="2400" b="1"/>
          </a:p>
          <a:p>
            <a:pPr algn="just"/>
            <a:r>
              <a:rPr lang="fr-FR" sz="2400" b="1"/>
              <a:t>5 principes sont nécessaires à la satisfaction de cette norme :</a:t>
            </a:r>
          </a:p>
          <a:p>
            <a:pPr algn="just"/>
            <a:r>
              <a:rPr lang="fr-FR" sz="2400" b="1"/>
              <a:t/>
            </a:r>
            <a:br>
              <a:rPr lang="fr-FR" sz="2400" b="1"/>
            </a:br>
            <a:r>
              <a:rPr lang="fr-FR" sz="2400" b="1"/>
              <a:t>1- Une préoccupation amont des utilisateurs, de leurs tâches et de leur environnement .</a:t>
            </a:r>
          </a:p>
          <a:p>
            <a:pPr algn="just"/>
            <a:r>
              <a:rPr lang="fr-FR" sz="2400" b="1"/>
              <a:t/>
            </a:r>
            <a:br>
              <a:rPr lang="fr-FR" sz="2400" b="1"/>
            </a:br>
            <a:r>
              <a:rPr lang="fr-FR" sz="2400" b="1"/>
              <a:t>2- La participation active de ces utilisateurs, ainsi que la compréhension claire de leurs besoins et des exigences liées à leurs tâches.</a:t>
            </a:r>
            <a:endParaRPr lang="en-US" sz="2400" b="1"/>
          </a:p>
          <a:p>
            <a:r>
              <a:rPr lang="fr-FR" sz="2400" b="1"/>
              <a:t/>
            </a:r>
            <a:br>
              <a:rPr lang="fr-FR" sz="2400" b="1"/>
            </a:br>
            <a:r>
              <a:rPr lang="fr-FR" sz="2400" b="1"/>
              <a:t>3- Une répartition appropriée des fonctions entre les utilisateurs et la technologie .</a:t>
            </a:r>
            <a:endParaRPr lang="en-US" sz="2400" b="1"/>
          </a:p>
        </p:txBody>
      </p:sp>
      <p:sp>
        <p:nvSpPr>
          <p:cNvPr id="9220" name="Rectangle 3"/>
          <p:cNvSpPr>
            <a:spLocks noChangeArrowheads="1"/>
          </p:cNvSpPr>
          <p:nvPr/>
        </p:nvSpPr>
        <p:spPr bwMode="auto">
          <a:xfrm>
            <a:off x="241300" y="349250"/>
            <a:ext cx="10058400" cy="461963"/>
          </a:xfrm>
          <a:prstGeom prst="rect">
            <a:avLst/>
          </a:prstGeom>
          <a:noFill/>
          <a:ln w="9525">
            <a:noFill/>
            <a:miter lim="800000"/>
            <a:headEnd/>
            <a:tailEnd/>
          </a:ln>
        </p:spPr>
        <p:txBody>
          <a:bodyPr>
            <a:spAutoFit/>
          </a:bodyPr>
          <a:lstStyle/>
          <a:p>
            <a:r>
              <a:rPr lang="fr-FR" sz="2400" b="1">
                <a:solidFill>
                  <a:srgbClr val="7030A0"/>
                </a:solidFill>
              </a:rPr>
              <a:t>Caractéristiques du processus de conception centrée utilisateur</a:t>
            </a:r>
            <a:r>
              <a:rPr lang="fr-FR" b="1"/>
              <a:t> </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Espace réservé du numéro de diapositive 16"/>
          <p:cNvSpPr>
            <a:spLocks noGrp="1"/>
          </p:cNvSpPr>
          <p:nvPr>
            <p:ph type="sldNum" sz="quarter" idx="12"/>
          </p:nvPr>
        </p:nvSpPr>
        <p:spPr>
          <a:xfrm>
            <a:off x="7023100" y="6978650"/>
            <a:ext cx="2495550" cy="401638"/>
          </a:xfrm>
        </p:spPr>
        <p:txBody>
          <a:bodyPr/>
          <a:lstStyle/>
          <a:p>
            <a:pPr>
              <a:defRPr/>
            </a:pPr>
            <a:fld id="{7DAEFC3F-9558-49D2-AA7F-AAB79C98345F}" type="slidenum">
              <a:rPr lang="en-US" smtClean="0"/>
              <a:pPr>
                <a:defRPr/>
              </a:pPr>
              <a:t>9</a:t>
            </a:fld>
            <a:endParaRPr lang="en-US" dirty="0"/>
          </a:p>
        </p:txBody>
      </p:sp>
      <p:sp>
        <p:nvSpPr>
          <p:cNvPr id="10243" name="Rectangle 2"/>
          <p:cNvSpPr>
            <a:spLocks noChangeArrowheads="1"/>
          </p:cNvSpPr>
          <p:nvPr/>
        </p:nvSpPr>
        <p:spPr bwMode="auto">
          <a:xfrm>
            <a:off x="241300" y="958850"/>
            <a:ext cx="10058400" cy="6370638"/>
          </a:xfrm>
          <a:prstGeom prst="rect">
            <a:avLst/>
          </a:prstGeom>
          <a:noFill/>
          <a:ln w="9525">
            <a:noFill/>
            <a:miter lim="800000"/>
            <a:headEnd/>
            <a:tailEnd/>
          </a:ln>
        </p:spPr>
        <p:txBody>
          <a:bodyPr>
            <a:spAutoFit/>
          </a:bodyPr>
          <a:lstStyle/>
          <a:p>
            <a:pPr algn="just">
              <a:lnSpc>
                <a:spcPct val="150000"/>
              </a:lnSpc>
            </a:pPr>
            <a:r>
              <a:rPr lang="fr-FR" sz="2400"/>
              <a:t>4-</a:t>
            </a:r>
            <a:r>
              <a:rPr lang="fr-FR" sz="2400" b="1"/>
              <a:t> L'itération des solutions de conception : on peut s'imaginer le cycle comme une spirale, une démarche qui boucle et reboucle jusqu'à ce que le système satisfasse aux exigences définies au départ. </a:t>
            </a:r>
            <a:endParaRPr lang="en-US" sz="2400" b="1"/>
          </a:p>
          <a:p>
            <a:r>
              <a:rPr lang="fr-FR" sz="2400" b="1"/>
              <a:t/>
            </a:r>
            <a:br>
              <a:rPr lang="fr-FR" sz="2400" b="1"/>
            </a:br>
            <a:endParaRPr lang="fr-FR" sz="2400" b="1"/>
          </a:p>
          <a:p>
            <a:pPr algn="just">
              <a:lnSpc>
                <a:spcPct val="150000"/>
              </a:lnSpc>
            </a:pPr>
            <a:r>
              <a:rPr lang="fr-FR" sz="2400" b="1"/>
              <a:t>5- L'intervention d'une équipe de conception multi-disciplinaire</a:t>
            </a:r>
          </a:p>
          <a:p>
            <a:pPr algn="just">
              <a:lnSpc>
                <a:spcPct val="150000"/>
              </a:lnSpc>
            </a:pPr>
            <a:r>
              <a:rPr lang="fr-FR" sz="2400" b="1"/>
              <a:t> La conception centrée utilisateur représente en effet plus que de simples considérations sur l'utilisabilité. Son caractère global vise une expérience utilisateur optimale. Cette notion d'expérience utilisateur est au carrefour de disciplines différentes </a:t>
            </a:r>
            <a:r>
              <a:rPr lang="fr-FR" sz="2400" b="1">
                <a:solidFill>
                  <a:srgbClr val="0070C0"/>
                </a:solidFill>
              </a:rPr>
              <a:t>(facteurs humains, architecture de l'information, design, marketing, qualité).</a:t>
            </a:r>
            <a:r>
              <a:rPr lang="fr-FR" sz="2400" b="1"/>
              <a:t> </a:t>
            </a:r>
            <a:endParaRPr lang="en-US" sz="2400" b="1"/>
          </a:p>
        </p:txBody>
      </p:sp>
      <p:sp>
        <p:nvSpPr>
          <p:cNvPr id="10244" name="Rectangle 3"/>
          <p:cNvSpPr>
            <a:spLocks noChangeArrowheads="1"/>
          </p:cNvSpPr>
          <p:nvPr/>
        </p:nvSpPr>
        <p:spPr bwMode="auto">
          <a:xfrm>
            <a:off x="241300" y="349250"/>
            <a:ext cx="10058400" cy="461963"/>
          </a:xfrm>
          <a:prstGeom prst="rect">
            <a:avLst/>
          </a:prstGeom>
          <a:noFill/>
          <a:ln w="9525">
            <a:noFill/>
            <a:miter lim="800000"/>
            <a:headEnd/>
            <a:tailEnd/>
          </a:ln>
        </p:spPr>
        <p:txBody>
          <a:bodyPr>
            <a:spAutoFit/>
          </a:bodyPr>
          <a:lstStyle/>
          <a:p>
            <a:r>
              <a:rPr lang="fr-FR" sz="2400" b="1">
                <a:solidFill>
                  <a:srgbClr val="7030A0"/>
                </a:solidFill>
              </a:rPr>
              <a:t>Caractéristiques du processus de conception centrée utilisateur</a:t>
            </a:r>
            <a:r>
              <a:rPr lang="fr-FR" b="1"/>
              <a:t> </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538</TotalTime>
  <Words>828</Words>
  <Application>Microsoft Office PowerPoint</Application>
  <PresentationFormat>Personnalisé</PresentationFormat>
  <Paragraphs>121</Paragraphs>
  <Slides>20</Slides>
  <Notes>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20</vt:i4>
      </vt:variant>
    </vt:vector>
  </HeadingPairs>
  <TitlesOfParts>
    <vt:vector size="24" baseType="lpstr">
      <vt:lpstr>Arial</vt:lpstr>
      <vt:lpstr>Calibri</vt:lpstr>
      <vt:lpstr>Trebuchet MS</vt:lpstr>
      <vt:lpstr>Office Theme</vt:lpstr>
      <vt:lpstr> Module: Interface Homme – Machine  Mr. Khaled HALIMI h.kaled@yahoo.fr </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vector>
  </TitlesOfParts>
  <Company>The Planet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The Planet customer</dc:creator>
  <cp:lastModifiedBy>pc</cp:lastModifiedBy>
  <cp:revision>200</cp:revision>
  <dcterms:created xsi:type="dcterms:W3CDTF">2010-11-21T00:45:51Z</dcterms:created>
  <dcterms:modified xsi:type="dcterms:W3CDTF">2016-01-17T23:31:29Z</dcterms:modified>
</cp:coreProperties>
</file>