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317" r:id="rId14"/>
    <p:sldId id="270" r:id="rId15"/>
    <p:sldId id="26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7" r:id="rId26"/>
    <p:sldId id="280" r:id="rId27"/>
    <p:sldId id="318" r:id="rId28"/>
    <p:sldId id="288" r:id="rId29"/>
    <p:sldId id="289" r:id="rId30"/>
    <p:sldId id="281" r:id="rId31"/>
    <p:sldId id="319" r:id="rId32"/>
    <p:sldId id="282" r:id="rId33"/>
    <p:sldId id="283" r:id="rId34"/>
    <p:sldId id="284" r:id="rId35"/>
    <p:sldId id="285" r:id="rId36"/>
    <p:sldId id="320" r:id="rId37"/>
    <p:sldId id="286" r:id="rId38"/>
    <p:sldId id="292" r:id="rId39"/>
    <p:sldId id="293" r:id="rId40"/>
    <p:sldId id="294" r:id="rId41"/>
    <p:sldId id="295" r:id="rId42"/>
    <p:sldId id="322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21" r:id="rId52"/>
    <p:sldId id="305" r:id="rId53"/>
    <p:sldId id="306" r:id="rId54"/>
    <p:sldId id="304" r:id="rId55"/>
    <p:sldId id="315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6" r:id="rId6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7378-F518-41D8-A798-E1682490ABA9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EEB2-55E1-4CC8-A461-90B51DEB6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7378-F518-41D8-A798-E1682490ABA9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EEB2-55E1-4CC8-A461-90B51DEB6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7378-F518-41D8-A798-E1682490ABA9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EEB2-55E1-4CC8-A461-90B51DEB6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7378-F518-41D8-A798-E1682490ABA9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EEB2-55E1-4CC8-A461-90B51DEB6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7378-F518-41D8-A798-E1682490ABA9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EEB2-55E1-4CC8-A461-90B51DEB6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7378-F518-41D8-A798-E1682490ABA9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EEB2-55E1-4CC8-A461-90B51DEB6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7378-F518-41D8-A798-E1682490ABA9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EEB2-55E1-4CC8-A461-90B51DEB6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7378-F518-41D8-A798-E1682490ABA9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EEB2-55E1-4CC8-A461-90B51DEB6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7378-F518-41D8-A798-E1682490ABA9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EEB2-55E1-4CC8-A461-90B51DEB6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7378-F518-41D8-A798-E1682490ABA9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EEB2-55E1-4CC8-A461-90B51DEB68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7378-F518-41D8-A798-E1682490ABA9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A7EEB2-55E1-4CC8-A461-90B51DEB683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5B7378-F518-41D8-A798-E1682490ABA9}" type="datetimeFigureOut">
              <a:rPr lang="fr-FR" smtClean="0"/>
              <a:pPr/>
              <a:t>04/05/2020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A7EEB2-55E1-4CC8-A461-90B51DEB683D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google.com/url?sa=i&amp;source=images&amp;cd=&amp;cad=rja&amp;docid=xwrTWS7KUrNpKM&amp;tbnid=5PktHJ5yHV9LyM:&amp;ved=0CAgQjRw4Jg&amp;url=http://www.unifr.ch/anatomy/assets/files/elearning/fr/epithel/epithel05.html&amp;ei=dGgLU46dGubW0QXLuYHABw&amp;psig=AFQjCNGx7DVln-Gcvi0Y_k6TATVpMvLdNQ&amp;ust=1393342964484776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histoblog.viabloga.com/images/cils_t.800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histoblog.viabloga.com/images/microvill_ultras_t.800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blog.viabloga.com/images/cils_t.800.jp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67744" y="1700808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Histologie</a:t>
            </a:r>
            <a:endParaRPr lang="fr-F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269033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Histologie : (du grec </a:t>
            </a:r>
            <a:r>
              <a:rPr lang="fr-FR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histos</a:t>
            </a:r>
            <a:r>
              <a:rPr lang="fr-FR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un tissu, et logos : science ou discours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 algn="just"/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C'est l'étude de la structure microscopique et de la composition des tissus organiques, ainsi que des cellules qui les 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composent.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620688"/>
            <a:ext cx="8308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d. </a:t>
            </a:r>
            <a:r>
              <a:rPr lang="fr-FR" sz="2400" b="1" dirty="0">
                <a:solidFill>
                  <a:srgbClr val="FF0000"/>
                </a:solidFill>
              </a:rPr>
              <a:t>Jonctions de type </a:t>
            </a:r>
            <a:r>
              <a:rPr lang="fr-FR" sz="2400" b="1" dirty="0" smtClean="0">
                <a:solidFill>
                  <a:srgbClr val="FF0000"/>
                </a:solidFill>
              </a:rPr>
              <a:t>gap = </a:t>
            </a:r>
            <a:r>
              <a:rPr lang="fr-FR" sz="2400" b="1" dirty="0" smtClean="0"/>
              <a:t>macula </a:t>
            </a:r>
            <a:r>
              <a:rPr lang="fr-FR" sz="2400" b="1" dirty="0" err="1" smtClean="0"/>
              <a:t>communicans</a:t>
            </a:r>
            <a:r>
              <a:rPr lang="fr-FR" sz="2400" dirty="0" smtClean="0">
                <a:solidFill>
                  <a:srgbClr val="FF0000"/>
                </a:solidFill>
              </a:rPr>
              <a:t> =</a:t>
            </a:r>
            <a:r>
              <a:rPr lang="fr-FR" sz="2400" dirty="0" err="1" smtClean="0">
                <a:solidFill>
                  <a:srgbClr val="FF0000"/>
                </a:solidFill>
              </a:rPr>
              <a:t>nexus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1700808"/>
            <a:ext cx="73140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400" dirty="0" smtClean="0"/>
              <a:t> La jonction communicante est un assemblage de quelques dizaines à quelques milliers de canaux (</a:t>
            </a:r>
            <a:r>
              <a:rPr lang="fr-FR" sz="2400" b="1" dirty="0" err="1" smtClean="0">
                <a:solidFill>
                  <a:srgbClr val="FF0000"/>
                </a:solidFill>
              </a:rPr>
              <a:t>connexines</a:t>
            </a:r>
            <a:r>
              <a:rPr lang="fr-FR" sz="2400" dirty="0" smtClean="0"/>
              <a:t>) qui traversent les deux membranes cellulaires, en formant des </a:t>
            </a:r>
            <a:r>
              <a:rPr lang="fr-FR" sz="2400" b="1" dirty="0" smtClean="0"/>
              <a:t>plaques </a:t>
            </a:r>
            <a:r>
              <a:rPr lang="fr-FR" sz="2400" b="1" dirty="0" err="1" smtClean="0"/>
              <a:t>jonctionnelles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1115616" y="3717032"/>
            <a:ext cx="7385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 smtClean="0"/>
              <a:t> Chaque canal est formé de deux </a:t>
            </a:r>
            <a:r>
              <a:rPr lang="fr-FR" sz="2400" b="1" dirty="0" err="1" smtClean="0"/>
              <a:t>connexons</a:t>
            </a:r>
            <a:r>
              <a:rPr lang="fr-FR" sz="2400" dirty="0" smtClean="0"/>
              <a:t>, un par  membrane cellulaire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1115616" y="4941168"/>
            <a:ext cx="7385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400" dirty="0" smtClean="0"/>
              <a:t> Un </a:t>
            </a:r>
            <a:r>
              <a:rPr lang="fr-FR" sz="2400" b="1" dirty="0" err="1" smtClean="0"/>
              <a:t>connexon</a:t>
            </a:r>
            <a:r>
              <a:rPr lang="fr-FR" sz="2400" dirty="0" smtClean="0"/>
              <a:t> est un hexamère de 6 protéines transmembranaires appelées </a:t>
            </a:r>
            <a:r>
              <a:rPr lang="fr-FR" sz="2400" b="1" dirty="0" err="1" smtClean="0">
                <a:solidFill>
                  <a:srgbClr val="FF0000"/>
                </a:solidFill>
              </a:rPr>
              <a:t>connexines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1052736"/>
            <a:ext cx="76740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les jonctions communicantes se situent principalement dans le </a:t>
            </a:r>
            <a:r>
              <a:rPr lang="fr-FR" sz="2400" b="1" dirty="0" smtClean="0"/>
              <a:t>système nerveux central</a:t>
            </a:r>
            <a:r>
              <a:rPr lang="fr-FR" sz="2400" dirty="0" smtClean="0"/>
              <a:t> (SNC), le </a:t>
            </a:r>
            <a:r>
              <a:rPr lang="fr-FR" sz="2400" b="1" dirty="0" smtClean="0"/>
              <a:t>cœur</a:t>
            </a:r>
            <a:r>
              <a:rPr lang="fr-FR" sz="2400" dirty="0" smtClean="0"/>
              <a:t>, le </a:t>
            </a:r>
            <a:r>
              <a:rPr lang="fr-FR" sz="2400" b="1" dirty="0" smtClean="0"/>
              <a:t>foie</a:t>
            </a:r>
            <a:r>
              <a:rPr lang="fr-FR" sz="2400" dirty="0" smtClean="0"/>
              <a:t>, la </a:t>
            </a:r>
            <a:r>
              <a:rPr lang="fr-FR" sz="2400" b="1" dirty="0" smtClean="0"/>
              <a:t>rétine</a:t>
            </a:r>
            <a:r>
              <a:rPr lang="fr-FR" sz="2400" dirty="0" smtClean="0"/>
              <a:t>, les </a:t>
            </a:r>
            <a:r>
              <a:rPr lang="fr-FR" sz="2400" b="1" dirty="0" smtClean="0"/>
              <a:t>vaisseaux sanguins </a:t>
            </a:r>
            <a:r>
              <a:rPr lang="fr-FR" sz="2400" dirty="0" smtClean="0"/>
              <a:t>et les </a:t>
            </a:r>
            <a:r>
              <a:rPr lang="fr-FR" sz="2400" b="1" dirty="0" smtClean="0"/>
              <a:t>muscles</a:t>
            </a:r>
            <a:r>
              <a:rPr lang="fr-FR" sz="2400" dirty="0" smtClean="0"/>
              <a:t> </a:t>
            </a:r>
            <a:r>
              <a:rPr lang="fr-FR" sz="2400" b="1" dirty="0" smtClean="0"/>
              <a:t>lisses</a:t>
            </a:r>
            <a:endParaRPr lang="fr-FR" sz="24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4"/>
            <a:ext cx="7416824" cy="312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268505"/>
            <a:ext cx="3885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e. </a:t>
            </a:r>
            <a:r>
              <a:rPr lang="fr-FR" sz="2400" b="1" i="1" dirty="0">
                <a:solidFill>
                  <a:srgbClr val="FF0000"/>
                </a:solidFill>
              </a:rPr>
              <a:t>Les </a:t>
            </a:r>
            <a:r>
              <a:rPr lang="fr-FR" sz="2400" b="1" i="1" dirty="0" err="1">
                <a:solidFill>
                  <a:srgbClr val="FF0000"/>
                </a:solidFill>
              </a:rPr>
              <a:t>hémidesmosomes</a:t>
            </a:r>
            <a:r>
              <a:rPr lang="fr-FR" sz="2400" dirty="0">
                <a:solidFill>
                  <a:srgbClr val="FF0000"/>
                </a:solidFill>
              </a:rPr>
              <a:t> </a:t>
            </a: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2285992"/>
            <a:ext cx="37147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57158" y="928670"/>
            <a:ext cx="864399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300" dirty="0" smtClean="0"/>
              <a:t>Il existe entre la cellule et la </a:t>
            </a:r>
            <a:r>
              <a:rPr lang="fr-FR" sz="2300" b="1" dirty="0" smtClean="0">
                <a:solidFill>
                  <a:srgbClr val="FF0000"/>
                </a:solidFill>
              </a:rPr>
              <a:t>matrice extracellulaire </a:t>
            </a:r>
            <a:r>
              <a:rPr lang="fr-FR" sz="2300" dirty="0" smtClean="0"/>
              <a:t>(la lame basale)</a:t>
            </a:r>
            <a:endParaRPr lang="fr-FR" sz="2300" dirty="0"/>
          </a:p>
        </p:txBody>
      </p:sp>
      <p:sp>
        <p:nvSpPr>
          <p:cNvPr id="9" name="Rectangle 8"/>
          <p:cNvSpPr/>
          <p:nvPr/>
        </p:nvSpPr>
        <p:spPr>
          <a:xfrm>
            <a:off x="428596" y="1857364"/>
            <a:ext cx="50795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Se compose de :</a:t>
            </a:r>
          </a:p>
          <a:p>
            <a:pPr marL="342900" indent="-342900">
              <a:buAutoNum type="arabicPeriod"/>
            </a:pPr>
            <a:r>
              <a:rPr lang="fr-FR" sz="2000" dirty="0" smtClean="0"/>
              <a:t>protéines transmembranaires: </a:t>
            </a:r>
            <a:r>
              <a:rPr lang="fr-FR" sz="2000" dirty="0" smtClean="0">
                <a:solidFill>
                  <a:srgbClr val="FF0000"/>
                </a:solidFill>
              </a:rPr>
              <a:t>intégrines.</a:t>
            </a:r>
            <a:r>
              <a:rPr lang="fr-FR" sz="2000" dirty="0" smtClean="0"/>
              <a:t> </a:t>
            </a:r>
          </a:p>
          <a:p>
            <a:endParaRPr lang="fr-FR" sz="2000" dirty="0" smtClean="0"/>
          </a:p>
          <a:p>
            <a:r>
              <a:rPr lang="fr-FR" sz="2000" dirty="0" smtClean="0"/>
              <a:t>2. </a:t>
            </a:r>
            <a:r>
              <a:rPr lang="fr-FR" sz="2000" b="1" dirty="0" smtClean="0"/>
              <a:t>plaque cytoplasmique</a:t>
            </a:r>
            <a:r>
              <a:rPr lang="fr-FR" sz="2000" dirty="0" smtClean="0"/>
              <a:t>: protéines spécifiques d'attachement.</a:t>
            </a:r>
          </a:p>
          <a:p>
            <a:endParaRPr lang="fr-FR" sz="2000" dirty="0" smtClean="0"/>
          </a:p>
          <a:p>
            <a:r>
              <a:rPr lang="fr-FR" sz="2000" dirty="0" smtClean="0"/>
              <a:t>3. éléments du cytosquelette: </a:t>
            </a:r>
            <a:r>
              <a:rPr lang="fr-FR" sz="2000" dirty="0" err="1" smtClean="0">
                <a:solidFill>
                  <a:srgbClr val="FF0000"/>
                </a:solidFill>
              </a:rPr>
              <a:t>cytokératines</a:t>
            </a:r>
            <a:r>
              <a:rPr lang="fr-FR" sz="2000" dirty="0" smtClean="0">
                <a:solidFill>
                  <a:srgbClr val="FF0000"/>
                </a:solidFill>
              </a:rPr>
              <a:t>.</a:t>
            </a:r>
          </a:p>
          <a:p>
            <a:endParaRPr lang="fr-FR" sz="2000" dirty="0" smtClean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5072074"/>
            <a:ext cx="5143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>
                <a:solidFill>
                  <a:schemeClr val="accent1"/>
                </a:solidFill>
              </a:rPr>
              <a:t>Les </a:t>
            </a:r>
            <a:r>
              <a:rPr lang="fr-FR" b="1" dirty="0" err="1" smtClean="0">
                <a:solidFill>
                  <a:schemeClr val="accent1"/>
                </a:solidFill>
              </a:rPr>
              <a:t>hémidesmosomes</a:t>
            </a:r>
            <a:r>
              <a:rPr lang="fr-FR" b="1" dirty="0" smtClean="0">
                <a:solidFill>
                  <a:schemeClr val="accent1"/>
                </a:solidFill>
              </a:rPr>
              <a:t> ont des rôles d'adhésion intercellulaire et de maintien de la forme</a:t>
            </a:r>
            <a:endParaRPr lang="fr-FR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214282" y="785794"/>
            <a:ext cx="4572032" cy="5429288"/>
            <a:chOff x="1357290" y="785794"/>
            <a:chExt cx="4500562" cy="5429288"/>
          </a:xfrm>
        </p:grpSpPr>
        <p:pic>
          <p:nvPicPr>
            <p:cNvPr id="74754" name="Picture 2" descr="http://www.unifr.ch/anatomy/assets/files/elearning/fr/epithel/images/epithel/liaison09.gif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57290" y="785794"/>
              <a:ext cx="2215229" cy="5429288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3428992" y="5143512"/>
              <a:ext cx="242886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 smtClean="0"/>
                <a:t>gap </a:t>
              </a:r>
              <a:r>
                <a:rPr lang="fr-FR" b="1" dirty="0" err="1" smtClean="0"/>
                <a:t>junction</a:t>
              </a:r>
              <a:endParaRPr lang="fr-FR" b="1" dirty="0" smtClean="0"/>
            </a:p>
            <a:p>
              <a:r>
                <a:rPr lang="fr-FR" dirty="0" smtClean="0"/>
                <a:t>Macula  </a:t>
              </a:r>
              <a:r>
                <a:rPr lang="fr-FR" dirty="0" err="1" smtClean="0"/>
                <a:t>communicans</a:t>
              </a:r>
              <a:r>
                <a:rPr lang="fr-FR" b="1" dirty="0" smtClean="0"/>
                <a:t> </a:t>
              </a:r>
            </a:p>
            <a:p>
              <a:r>
                <a:rPr lang="fr-FR" dirty="0" smtClean="0"/>
                <a:t>(</a:t>
              </a:r>
              <a:r>
                <a:rPr lang="fr-FR" dirty="0" err="1" smtClean="0"/>
                <a:t>nexus</a:t>
              </a:r>
              <a:r>
                <a:rPr lang="fr-FR" dirty="0" smtClean="0"/>
                <a:t>)</a:t>
              </a:r>
              <a:endParaRPr lang="fr-FR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428992" y="1345156"/>
              <a:ext cx="2073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/>
                <a:t> </a:t>
              </a:r>
              <a:r>
                <a:rPr lang="fr-FR" b="1" dirty="0" err="1" smtClean="0"/>
                <a:t>tight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junction</a:t>
              </a:r>
              <a:r>
                <a:rPr lang="fr-FR" b="1" dirty="0" smtClean="0"/>
                <a:t> </a:t>
              </a:r>
            </a:p>
            <a:p>
              <a:r>
                <a:rPr lang="fr-FR" dirty="0" smtClean="0"/>
                <a:t>(</a:t>
              </a:r>
              <a:r>
                <a:rPr lang="fr-FR" dirty="0" err="1" smtClean="0"/>
                <a:t>zonula</a:t>
              </a:r>
              <a:r>
                <a:rPr lang="fr-FR" dirty="0" smtClean="0"/>
                <a:t> </a:t>
              </a:r>
              <a:r>
                <a:rPr lang="fr-FR" dirty="0" err="1" smtClean="0"/>
                <a:t>occludens</a:t>
              </a:r>
              <a:r>
                <a:rPr lang="fr-FR" dirty="0" smtClean="0"/>
                <a:t>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28992" y="2357430"/>
              <a:ext cx="20951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err="1" smtClean="0"/>
                <a:t>belt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desmosome</a:t>
              </a:r>
              <a:r>
                <a:rPr lang="fr-FR" dirty="0" smtClean="0"/>
                <a:t> </a:t>
              </a:r>
            </a:p>
            <a:p>
              <a:r>
                <a:rPr lang="fr-FR" dirty="0" smtClean="0"/>
                <a:t>(</a:t>
              </a:r>
              <a:r>
                <a:rPr lang="fr-FR" dirty="0" err="1" smtClean="0"/>
                <a:t>zonula</a:t>
              </a:r>
              <a:r>
                <a:rPr lang="fr-FR" dirty="0" smtClean="0"/>
                <a:t> </a:t>
              </a:r>
              <a:r>
                <a:rPr lang="fr-FR" dirty="0" err="1" smtClean="0"/>
                <a:t>adhaerens</a:t>
              </a:r>
              <a:r>
                <a:rPr lang="fr-FR" dirty="0" smtClean="0"/>
                <a:t>)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428992" y="3643314"/>
              <a:ext cx="214327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/>
                <a:t>Spot </a:t>
              </a:r>
              <a:r>
                <a:rPr lang="fr-FR" b="1" dirty="0" err="1" smtClean="0"/>
                <a:t>desmosome</a:t>
              </a:r>
              <a:r>
                <a:rPr lang="fr-FR" dirty="0" smtClean="0"/>
                <a:t> </a:t>
              </a:r>
            </a:p>
            <a:p>
              <a:r>
                <a:rPr lang="fr-FR" dirty="0" smtClean="0"/>
                <a:t>(macula </a:t>
              </a:r>
              <a:r>
                <a:rPr lang="fr-FR" dirty="0" err="1" smtClean="0"/>
                <a:t>adhaerens</a:t>
              </a:r>
              <a:r>
                <a:rPr lang="fr-FR" dirty="0" smtClean="0"/>
                <a:t>)</a:t>
              </a: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714448" y="285728"/>
            <a:ext cx="3672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Jonctions cellule-cellule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9" name="Accolade ouvrante 8"/>
          <p:cNvSpPr/>
          <p:nvPr/>
        </p:nvSpPr>
        <p:spPr>
          <a:xfrm>
            <a:off x="4357654" y="1214422"/>
            <a:ext cx="214314" cy="7858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643406" y="1142985"/>
            <a:ext cx="2928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Occludine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i="1" dirty="0" err="1" smtClean="0"/>
              <a:t>Spectrine</a:t>
            </a:r>
            <a:endParaRPr lang="fr-FR" i="1" dirty="0" smtClean="0"/>
          </a:p>
          <a:p>
            <a:r>
              <a:rPr lang="fr-FR" dirty="0" smtClean="0"/>
              <a:t>Cytosquelette : MF </a:t>
            </a:r>
            <a:r>
              <a:rPr lang="fr-FR" b="1" dirty="0" smtClean="0"/>
              <a:t>Actine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571968" y="2214554"/>
            <a:ext cx="300042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Cadherines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el-GR" i="1" dirty="0" smtClean="0"/>
              <a:t>β</a:t>
            </a:r>
            <a:r>
              <a:rPr lang="fr-FR" i="1" dirty="0" smtClean="0"/>
              <a:t>-</a:t>
            </a:r>
            <a:r>
              <a:rPr lang="fr-FR" i="1" dirty="0" err="1" smtClean="0"/>
              <a:t>caténine</a:t>
            </a:r>
            <a:endParaRPr lang="fr-FR" i="1" dirty="0" smtClean="0"/>
          </a:p>
          <a:p>
            <a:r>
              <a:rPr lang="el-GR" i="1" dirty="0" smtClean="0"/>
              <a:t>α</a:t>
            </a:r>
            <a:r>
              <a:rPr lang="fr-FR" i="1" dirty="0" smtClean="0"/>
              <a:t>- </a:t>
            </a:r>
            <a:r>
              <a:rPr lang="fr-FR" i="1" dirty="0" err="1" smtClean="0"/>
              <a:t>actinine</a:t>
            </a:r>
            <a:endParaRPr lang="fr-FR" i="1" dirty="0" smtClean="0"/>
          </a:p>
          <a:p>
            <a:r>
              <a:rPr lang="fr-FR" dirty="0" smtClean="0"/>
              <a:t>Cytosquelette : MF </a:t>
            </a:r>
            <a:r>
              <a:rPr lang="fr-FR" b="1" dirty="0" smtClean="0"/>
              <a:t>Actine</a:t>
            </a:r>
            <a:endParaRPr lang="fr-FR" dirty="0"/>
          </a:p>
        </p:txBody>
      </p:sp>
      <p:sp>
        <p:nvSpPr>
          <p:cNvPr id="14" name="Accolade ouvrante 13"/>
          <p:cNvSpPr/>
          <p:nvPr/>
        </p:nvSpPr>
        <p:spPr>
          <a:xfrm>
            <a:off x="4357654" y="2285992"/>
            <a:ext cx="214314" cy="10001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Accolade ouvrante 14"/>
          <p:cNvSpPr/>
          <p:nvPr/>
        </p:nvSpPr>
        <p:spPr>
          <a:xfrm>
            <a:off x="4286216" y="3500438"/>
            <a:ext cx="214314" cy="10001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427994" y="3429000"/>
            <a:ext cx="4716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Cadhérines</a:t>
            </a:r>
            <a:r>
              <a:rPr lang="fr-FR" b="1" dirty="0" smtClean="0">
                <a:solidFill>
                  <a:srgbClr val="FF0000"/>
                </a:solidFill>
              </a:rPr>
              <a:t>: </a:t>
            </a:r>
            <a:r>
              <a:rPr lang="fr-FR" dirty="0" err="1" smtClean="0">
                <a:solidFill>
                  <a:srgbClr val="FF0000"/>
                </a:solidFill>
              </a:rPr>
              <a:t>desmogléines</a:t>
            </a:r>
            <a:r>
              <a:rPr lang="fr-FR" dirty="0" smtClean="0">
                <a:solidFill>
                  <a:srgbClr val="FF0000"/>
                </a:solidFill>
              </a:rPr>
              <a:t> ou </a:t>
            </a:r>
            <a:r>
              <a:rPr lang="fr-FR" dirty="0" err="1" smtClean="0">
                <a:solidFill>
                  <a:srgbClr val="FF0000"/>
                </a:solidFill>
              </a:rPr>
              <a:t>desmocollines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i="1" dirty="0" smtClean="0"/>
              <a:t>Plaque </a:t>
            </a:r>
            <a:r>
              <a:rPr lang="fr-FR" i="1" dirty="0" err="1" smtClean="0"/>
              <a:t>cyto</a:t>
            </a:r>
            <a:r>
              <a:rPr lang="fr-FR" i="1" dirty="0" smtClean="0"/>
              <a:t>.: </a:t>
            </a:r>
            <a:r>
              <a:rPr lang="fr-FR" i="1" dirty="0" err="1" smtClean="0"/>
              <a:t>Desmoglobine</a:t>
            </a:r>
            <a:endParaRPr lang="fr-FR" i="1" dirty="0" smtClean="0"/>
          </a:p>
          <a:p>
            <a:r>
              <a:rPr lang="fr-FR" dirty="0" smtClean="0"/>
              <a:t>Cytosquelette : FI : </a:t>
            </a:r>
            <a:r>
              <a:rPr lang="fr-FR" b="1" dirty="0" err="1" smtClean="0"/>
              <a:t>Cytokératines</a:t>
            </a:r>
            <a:endParaRPr lang="fr-FR" b="1" dirty="0" smtClean="0"/>
          </a:p>
          <a:p>
            <a:endParaRPr lang="fr-FR" dirty="0"/>
          </a:p>
        </p:txBody>
      </p:sp>
      <p:sp>
        <p:nvSpPr>
          <p:cNvPr id="18" name="Accolade ouvrante 17"/>
          <p:cNvSpPr/>
          <p:nvPr/>
        </p:nvSpPr>
        <p:spPr>
          <a:xfrm>
            <a:off x="4643438" y="5072074"/>
            <a:ext cx="214314" cy="10001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5000628" y="5072074"/>
            <a:ext cx="3773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Connexines</a:t>
            </a:r>
            <a:r>
              <a:rPr lang="fr-FR" dirty="0" smtClean="0"/>
              <a:t>  </a:t>
            </a:r>
          </a:p>
          <a:p>
            <a:r>
              <a:rPr lang="fr-FR" dirty="0" err="1" smtClean="0"/>
              <a:t>Connexon</a:t>
            </a:r>
            <a:r>
              <a:rPr lang="fr-FR" dirty="0" smtClean="0"/>
              <a:t> = </a:t>
            </a:r>
            <a:r>
              <a:rPr lang="fr-FR" dirty="0" err="1" smtClean="0"/>
              <a:t>héxamère</a:t>
            </a:r>
            <a:r>
              <a:rPr lang="fr-FR" dirty="0" smtClean="0"/>
              <a:t> de </a:t>
            </a:r>
            <a:r>
              <a:rPr lang="fr-FR" dirty="0" err="1" smtClean="0"/>
              <a:t>connexine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692696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La cellule épithéliale</a:t>
            </a:r>
            <a:endParaRPr lang="fr-F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1919" y="1700808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Les cellules épithéliales sont caractérisées par : </a:t>
            </a:r>
          </a:p>
          <a:p>
            <a:pPr algn="just"/>
            <a:endParaRPr lang="fr-FR" sz="2000" dirty="0"/>
          </a:p>
          <a:p>
            <a:pPr marL="457200" indent="-457200" algn="just">
              <a:buAutoNum type="arabicParenR"/>
            </a:pPr>
            <a:r>
              <a:rPr lang="fr-FR" sz="2000" dirty="0" smtClean="0"/>
              <a:t>leur </a:t>
            </a:r>
            <a:r>
              <a:rPr lang="fr-FR" sz="2000" b="1" dirty="0" smtClean="0"/>
              <a:t>morphologie</a:t>
            </a:r>
            <a:r>
              <a:rPr lang="fr-FR" sz="2000" dirty="0" smtClean="0"/>
              <a:t> : les cellules épithéliales prennent une forme pavimenteuse, cubique ou prismatiques. </a:t>
            </a:r>
          </a:p>
          <a:p>
            <a:pPr marL="457200" indent="-457200" algn="just"/>
            <a:endParaRPr lang="fr-FR" sz="2000" dirty="0"/>
          </a:p>
          <a:p>
            <a:pPr marL="457200" indent="-457200" algn="just"/>
            <a:r>
              <a:rPr lang="fr-FR" sz="2000" dirty="0" smtClean="0"/>
              <a:t>2) l’existence d’</a:t>
            </a:r>
            <a:r>
              <a:rPr lang="fr-FR" sz="2000" b="1" dirty="0" smtClean="0"/>
              <a:t>interactions cellule-cellule</a:t>
            </a:r>
            <a:r>
              <a:rPr lang="fr-FR" sz="2000" dirty="0" smtClean="0"/>
              <a:t> (molécules d’adhérence cellulaire et des systèmes de jonction)</a:t>
            </a:r>
          </a:p>
          <a:p>
            <a:pPr marL="457200" indent="-457200" algn="just"/>
            <a:r>
              <a:rPr lang="fr-FR" sz="2000" dirty="0" smtClean="0"/>
              <a:t> </a:t>
            </a:r>
          </a:p>
          <a:p>
            <a:pPr marL="457200" indent="-457200" algn="just"/>
            <a:r>
              <a:rPr lang="fr-FR" sz="2000" dirty="0" smtClean="0"/>
              <a:t>3) leur </a:t>
            </a:r>
            <a:r>
              <a:rPr lang="fr-FR" sz="2000" b="1" dirty="0" smtClean="0"/>
              <a:t>polarité</a:t>
            </a:r>
            <a:r>
              <a:rPr lang="fr-FR" sz="2000" dirty="0" smtClean="0"/>
              <a:t> cellulaire très marquée ; (microvillosités apicales )</a:t>
            </a:r>
          </a:p>
          <a:p>
            <a:pPr marL="457200" indent="-457200" algn="just"/>
            <a:endParaRPr lang="fr-FR" sz="2000" dirty="0"/>
          </a:p>
          <a:p>
            <a:pPr marL="457200" indent="-457200" algn="just"/>
            <a:r>
              <a:rPr lang="fr-FR" sz="2000" dirty="0" smtClean="0"/>
              <a:t>4) la présence de filaments intermédiaires de </a:t>
            </a:r>
            <a:r>
              <a:rPr lang="fr-FR" sz="2000" b="1" dirty="0" err="1" smtClean="0"/>
              <a:t>cytokératine</a:t>
            </a:r>
            <a:r>
              <a:rPr lang="fr-FR" sz="2000" dirty="0" smtClean="0"/>
              <a:t> dans leur cytosquelette. Les filaments de kératine sont attachés aux </a:t>
            </a:r>
            <a:r>
              <a:rPr lang="fr-FR" sz="2000" b="1" dirty="0" err="1" smtClean="0"/>
              <a:t>desmosomes</a:t>
            </a:r>
            <a:r>
              <a:rPr lang="fr-FR" sz="2000" dirty="0" smtClean="0"/>
              <a:t> et aux </a:t>
            </a:r>
            <a:r>
              <a:rPr lang="fr-FR" sz="2000" b="1" dirty="0" err="1" smtClean="0"/>
              <a:t>hémidesmosomes</a:t>
            </a:r>
            <a:endParaRPr lang="fr-FR" sz="2000" b="1" dirty="0" smtClean="0"/>
          </a:p>
          <a:p>
            <a:pPr marL="457200" indent="-457200" algn="just"/>
            <a:endParaRPr lang="fr-FR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4" y="890588"/>
            <a:ext cx="5165179" cy="539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03648" y="692696"/>
            <a:ext cx="2590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Les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043608" y="1556792"/>
            <a:ext cx="7200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distingue classiquement</a:t>
            </a:r>
          </a:p>
          <a:p>
            <a:pPr marL="0" marR="0" lvl="0" indent="449263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liums de revêtement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qui recouvrent et limitent les principales cavit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de l'organisme, ainsi que la surface du corps. </a:t>
            </a:r>
          </a:p>
          <a:p>
            <a:pPr marL="0" marR="0" lvl="0" indent="449263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liums glandulaires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dont les cellules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laborent un produit de 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tion qu'elles excr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tent et qui, en derni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 analyse, d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rivent des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liums de revêtement.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691680" y="1052736"/>
            <a:ext cx="48229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2.1. Les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liums de revêtement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1916832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Les épithéliums de revêtement sont des feuillets </a:t>
            </a:r>
            <a:r>
              <a:rPr lang="fr-FR" sz="2400" b="1" dirty="0" err="1" smtClean="0"/>
              <a:t>avasculaires</a:t>
            </a:r>
            <a:r>
              <a:rPr lang="fr-FR" sz="2400" dirty="0" smtClean="0"/>
              <a:t> composés </a:t>
            </a:r>
            <a:r>
              <a:rPr lang="fr-FR" sz="2400" b="1" dirty="0" smtClean="0">
                <a:solidFill>
                  <a:srgbClr val="FF0000"/>
                </a:solidFill>
              </a:rPr>
              <a:t>d'une</a:t>
            </a:r>
            <a:r>
              <a:rPr lang="fr-FR" sz="2400" dirty="0" smtClean="0"/>
              <a:t> ou de </a:t>
            </a:r>
            <a:r>
              <a:rPr lang="fr-FR" sz="2400" b="1" dirty="0" smtClean="0">
                <a:solidFill>
                  <a:srgbClr val="FF0000"/>
                </a:solidFill>
              </a:rPr>
              <a:t>plusieurs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couches</a:t>
            </a:r>
            <a:r>
              <a:rPr lang="fr-FR" sz="2400" dirty="0" smtClean="0"/>
              <a:t> cellulaires, </a:t>
            </a:r>
            <a:r>
              <a:rPr lang="fr-FR" sz="2400" u="sng" dirty="0" smtClean="0"/>
              <a:t>recouvrant</a:t>
            </a:r>
            <a:r>
              <a:rPr lang="fr-FR" sz="2400" dirty="0" smtClean="0"/>
              <a:t> et </a:t>
            </a:r>
            <a:r>
              <a:rPr lang="fr-FR" sz="2400" u="sng" dirty="0" smtClean="0"/>
              <a:t>limitant</a:t>
            </a:r>
            <a:r>
              <a:rPr lang="fr-FR" sz="2400" dirty="0" smtClean="0"/>
              <a:t> une surface libre de l'organisme.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899592" y="378904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La face profonde de l'épithélium repose sur une </a:t>
            </a:r>
            <a:r>
              <a:rPr lang="fr-FR" sz="2400" b="1" dirty="0" smtClean="0"/>
              <a:t>lame basale </a:t>
            </a:r>
            <a:r>
              <a:rPr lang="fr-FR" sz="2400" dirty="0" smtClean="0"/>
              <a:t>qui sépare les cellules épithéliales du tissu conjonctif sous-jacent, désigné sous le nom de </a:t>
            </a:r>
            <a:r>
              <a:rPr lang="fr-FR" sz="2400" b="1" dirty="0" smtClean="0"/>
              <a:t>chorion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99592" y="764704"/>
            <a:ext cx="777686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épithéliums de revêtement dérivent des trois feuillets primordiaux: </a:t>
            </a:r>
          </a:p>
          <a:p>
            <a:pPr marL="0" marR="0" lvl="0" indent="449263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principaux épithéliums de revêtement sont donc issus de 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l'ectoblaste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(épiderme, épithélium buccal...), </a:t>
            </a:r>
          </a:p>
          <a:p>
            <a:pPr marL="0" marR="0" lvl="0" indent="449263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l'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entoblaste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(épithélium du tube digestif, du tractus respiratoire...).</a:t>
            </a:r>
          </a:p>
          <a:p>
            <a:pPr marL="0" marR="0" lvl="0" indent="449263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mésoblaste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(épithélium d'une partie des voies urinaires et des tractus génitaux, endothéliums qui bordent les lumières des vaisseaux et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mésothéliums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pleural, péricardique péritonéal qui tapissent les cavités correspondantes).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67544" y="616614"/>
            <a:ext cx="820891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chaque type de localisation 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associe une terminologie diff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rente 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 de la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peau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appelle 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’é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piderme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le tissu conjonctif sous-jacent le 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derme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 de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endocarde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 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œ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ur et de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intima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des vaisseaux 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appelle un 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endoth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le tissu conjonctif sous-jacent la couche 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sous-endoth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liale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une 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reuse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appelle un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soth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 le tissu conjonctif sous-jacent la 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couche sous-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soth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liale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1556792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Les </a:t>
            </a:r>
            <a:r>
              <a:rPr lang="fr-FR" sz="2400" dirty="0"/>
              <a:t>cellules de l'organisme ne fonctionnent pas isolément ; elles </a:t>
            </a:r>
            <a:r>
              <a:rPr lang="fr-FR" sz="2400" dirty="0" smtClean="0"/>
              <a:t>sont regroupées </a:t>
            </a:r>
            <a:r>
              <a:rPr lang="fr-FR" sz="2400" dirty="0"/>
              <a:t>en tissus. </a:t>
            </a:r>
            <a:endParaRPr lang="fr-FR" sz="2400" dirty="0" smtClean="0"/>
          </a:p>
          <a:p>
            <a:pPr algn="just"/>
            <a:endParaRPr lang="fr-FR" sz="2400" dirty="0"/>
          </a:p>
          <a:p>
            <a:pPr algn="just"/>
            <a:r>
              <a:rPr lang="fr-FR" sz="2400" dirty="0" smtClean="0"/>
              <a:t>On </a:t>
            </a:r>
            <a:r>
              <a:rPr lang="fr-FR" sz="2400" dirty="0"/>
              <a:t>distingue quatre grands groupes de tissus : </a:t>
            </a:r>
            <a:endParaRPr lang="fr-FR" sz="2400" dirty="0" smtClean="0"/>
          </a:p>
          <a:p>
            <a:pPr algn="just"/>
            <a:endParaRPr lang="fr-FR" sz="2400" dirty="0"/>
          </a:p>
          <a:p>
            <a:pPr algn="just">
              <a:buFont typeface="Wingdings" pitchFamily="2" charset="2"/>
              <a:buChar char="Ø"/>
            </a:pPr>
            <a:r>
              <a:rPr lang="fr-FR" sz="2400" dirty="0" smtClean="0"/>
              <a:t> </a:t>
            </a:r>
            <a:r>
              <a:rPr lang="fr-FR" sz="2400" b="1" dirty="0" smtClean="0"/>
              <a:t>le </a:t>
            </a:r>
            <a:r>
              <a:rPr lang="fr-FR" sz="2400" b="1" dirty="0" smtClean="0">
                <a:solidFill>
                  <a:srgbClr val="FF0000"/>
                </a:solidFill>
              </a:rPr>
              <a:t>tissu épithélial</a:t>
            </a:r>
            <a:r>
              <a:rPr lang="fr-FR" sz="2400" b="1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400" b="1" dirty="0" smtClean="0"/>
              <a:t>les </a:t>
            </a:r>
            <a:r>
              <a:rPr lang="fr-FR" sz="2400" b="1" dirty="0">
                <a:solidFill>
                  <a:srgbClr val="FF0000"/>
                </a:solidFill>
              </a:rPr>
              <a:t>tissus de soutien </a:t>
            </a:r>
            <a:r>
              <a:rPr lang="fr-FR" sz="2400" dirty="0"/>
              <a:t>(</a:t>
            </a:r>
            <a:r>
              <a:rPr lang="fr-FR" sz="2400" dirty="0" smtClean="0"/>
              <a:t>tissu conjonctif</a:t>
            </a:r>
            <a:r>
              <a:rPr lang="fr-FR" sz="2400" dirty="0"/>
              <a:t>, tissu cartilagineux et tissu osseux), </a:t>
            </a:r>
            <a:endParaRPr lang="fr-F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2400" dirty="0"/>
              <a:t> </a:t>
            </a:r>
            <a:r>
              <a:rPr lang="fr-FR" sz="2400" b="1" dirty="0" smtClean="0"/>
              <a:t>le </a:t>
            </a:r>
            <a:r>
              <a:rPr lang="fr-FR" sz="2400" b="1" dirty="0">
                <a:solidFill>
                  <a:srgbClr val="FF0000"/>
                </a:solidFill>
              </a:rPr>
              <a:t>tissu </a:t>
            </a:r>
            <a:r>
              <a:rPr lang="fr-FR" sz="2400" b="1" dirty="0" smtClean="0">
                <a:solidFill>
                  <a:srgbClr val="FF0000"/>
                </a:solidFill>
              </a:rPr>
              <a:t>musculaire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400" dirty="0" smtClean="0"/>
              <a:t> </a:t>
            </a:r>
            <a:r>
              <a:rPr lang="fr-FR" sz="2400" b="1" dirty="0"/>
              <a:t>le </a:t>
            </a:r>
            <a:r>
              <a:rPr lang="fr-FR" sz="2400" b="1" dirty="0">
                <a:solidFill>
                  <a:srgbClr val="FF0000"/>
                </a:solidFill>
              </a:rPr>
              <a:t>tissu nerveux 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71342" y="661919"/>
            <a:ext cx="56269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Classification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 des épithéliums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2763" y="1484784"/>
            <a:ext cx="7906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Les critères pour classer les épithéliums sont: </a:t>
            </a: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1043608" y="2636912"/>
            <a:ext cx="81003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dirty="0" smtClean="0"/>
              <a:t> le nombre des assises cellulaires,</a:t>
            </a:r>
          </a:p>
          <a:p>
            <a:pPr>
              <a:buFont typeface="Wingdings" pitchFamily="2" charset="2"/>
              <a:buChar char="Ø"/>
            </a:pPr>
            <a:endParaRPr lang="fr-FR" sz="2800" dirty="0" smtClean="0"/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la forme des cellules de surface,</a:t>
            </a:r>
          </a:p>
          <a:p>
            <a:pPr>
              <a:buFont typeface="Wingdings" pitchFamily="2" charset="2"/>
              <a:buChar char="Ø"/>
            </a:pPr>
            <a:endParaRPr lang="fr-FR" sz="2800" dirty="0" smtClean="0"/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la différenciation de certaines structures apicales</a:t>
            </a:r>
            <a:endParaRPr lang="fr-FR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15616" y="620688"/>
            <a:ext cx="4499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1.le nombre des assises cellulaires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259632" y="1187461"/>
            <a:ext cx="712879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 simple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comporte une seule couche de cellules dont le pôle apical est en contact avec la lumi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 de la cavit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qu'il borde.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 stratifi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 form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plusieurs assises de cellules superpos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es, la couche la plus profonde, repr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sente g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ralement la couche germinative ou de 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ration.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pseudostratifi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contient des cellules qui sont toutes en contact avec la lame basale, mais qui n'atteignent pas toutes sa surface.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48583" y="589911"/>
            <a:ext cx="51748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la forme des cellules de surface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988840"/>
            <a:ext cx="8388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  <a:buFont typeface="Wingdings" pitchFamily="2" charset="2"/>
              <a:buChar char="Ø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cellules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pavimenteuses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aplaties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à contours irréguliers   </a:t>
            </a:r>
          </a:p>
          <a:p>
            <a:pPr>
              <a:lnSpc>
                <a:spcPts val="3360"/>
              </a:lnSpc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souvent polygonaux,</a:t>
            </a:r>
          </a:p>
          <a:p>
            <a:pPr>
              <a:lnSpc>
                <a:spcPts val="3360"/>
              </a:lnSpc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3360"/>
              </a:lnSpc>
              <a:buFont typeface="Wingdings" pitchFamily="2" charset="2"/>
              <a:buChar char="Ø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cellules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cubiques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ts val="3360"/>
              </a:lnSpc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60"/>
              </a:lnSpc>
              <a:buFont typeface="Wingdings" pitchFamily="2" charset="2"/>
              <a:buChar char="Ø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cellules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prismatiques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cylindriques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15616" y="620688"/>
            <a:ext cx="6728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la diff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renciation de certaines structures apicales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1700808"/>
            <a:ext cx="69127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Les cellules épithéliales peuvent présenter différentes structures différenciées : </a:t>
            </a:r>
          </a:p>
          <a:p>
            <a:pPr algn="just"/>
            <a:endParaRPr lang="fr-FR" sz="2400" i="1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2400" i="1" dirty="0" smtClean="0"/>
              <a:t> cils vibratiles</a:t>
            </a:r>
            <a:r>
              <a:rPr lang="fr-FR" sz="2400" dirty="0" smtClean="0"/>
              <a:t>, </a:t>
            </a:r>
            <a:r>
              <a:rPr lang="fr-FR" sz="2400" i="1" dirty="0" err="1" smtClean="0"/>
              <a:t>stéréocils</a:t>
            </a:r>
            <a:r>
              <a:rPr lang="fr-FR" sz="2400" dirty="0" smtClean="0"/>
              <a:t>, </a:t>
            </a:r>
          </a:p>
          <a:p>
            <a:pPr algn="just"/>
            <a:endParaRPr lang="fr-F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2400" i="1" dirty="0" smtClean="0"/>
              <a:t>microvillosités</a:t>
            </a:r>
            <a:r>
              <a:rPr lang="fr-FR" sz="2400" dirty="0" smtClean="0"/>
              <a:t> des </a:t>
            </a:r>
            <a:r>
              <a:rPr lang="fr-FR" sz="2400" i="1" dirty="0" smtClean="0"/>
              <a:t>bordures en brosse</a:t>
            </a:r>
            <a:r>
              <a:rPr lang="fr-FR" sz="2400" dirty="0" smtClean="0"/>
              <a:t> ou des </a:t>
            </a:r>
            <a:r>
              <a:rPr lang="fr-FR" sz="2400" i="1" dirty="0" smtClean="0"/>
              <a:t>plateaux striés</a:t>
            </a:r>
            <a:r>
              <a:rPr lang="fr-FR" sz="2400" dirty="0" smtClean="0"/>
              <a:t>, </a:t>
            </a:r>
          </a:p>
          <a:p>
            <a:pPr algn="just"/>
            <a:endParaRPr lang="fr-F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2400" i="1" dirty="0" smtClean="0"/>
              <a:t>cuticules</a:t>
            </a:r>
            <a:r>
              <a:rPr lang="fr-FR" sz="2400" dirty="0" smtClean="0"/>
              <a:t> ou bien accumulation de substance particulière comme la </a:t>
            </a:r>
            <a:r>
              <a:rPr lang="fr-FR" sz="2400" b="1" i="1" dirty="0" smtClean="0">
                <a:solidFill>
                  <a:srgbClr val="FF0000"/>
                </a:solidFill>
              </a:rPr>
              <a:t>kératine</a:t>
            </a:r>
            <a:r>
              <a:rPr lang="fr-FR" sz="2400" dirty="0" smtClean="0"/>
              <a:t> dans les cellules épidermiques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15616" y="764704"/>
            <a:ext cx="6452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Diff</a:t>
            </a:r>
            <a:r>
              <a:rPr kumimoji="0" lang="fr-FR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rents types d'</a:t>
            </a:r>
            <a:r>
              <a:rPr kumimoji="0" lang="fr-FR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kumimoji="0" lang="fr-FR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liums de revêtement</a:t>
            </a:r>
            <a:endParaRPr kumimoji="0" lang="fr-FR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115616" y="1700808"/>
            <a:ext cx="3098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fr-FR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kumimoji="0" lang="fr-FR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liums simples</a:t>
            </a:r>
            <a:endParaRPr kumimoji="0" lang="fr-FR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249289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a) </a:t>
            </a:r>
            <a:r>
              <a:rPr lang="fr-FR" sz="2400" b="1" i="1" dirty="0" smtClean="0"/>
              <a:t>Épithéliums pavimenteux simples </a:t>
            </a:r>
            <a:r>
              <a:rPr lang="fr-FR" sz="2400" i="1" dirty="0" smtClean="0"/>
              <a:t>(</a:t>
            </a:r>
            <a:r>
              <a:rPr lang="fr-FR" sz="2400" dirty="0" smtClean="0"/>
              <a:t>une seule couche de cellules de cellules aplaties  </a:t>
            </a:r>
            <a:r>
              <a:rPr lang="fr-FR" sz="2400" i="1" dirty="0" smtClean="0"/>
              <a:t>) </a:t>
            </a:r>
            <a:r>
              <a:rPr lang="fr-FR" sz="2400" dirty="0" err="1" smtClean="0">
                <a:solidFill>
                  <a:srgbClr val="FF0000"/>
                </a:solidFill>
              </a:rPr>
              <a:t>mésothéliums</a:t>
            </a:r>
            <a:r>
              <a:rPr lang="fr-FR" sz="2400" dirty="0" smtClean="0">
                <a:solidFill>
                  <a:srgbClr val="FF0000"/>
                </a:solidFill>
              </a:rPr>
              <a:t> , Endothéliums.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293096"/>
            <a:ext cx="4595047" cy="177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43608" y="836712"/>
            <a:ext cx="73448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liums cubiques simples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Sont form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d'une seule assise de cellules cubiques. (ex : l'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 de certains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canaux excréteurs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glandes exocrines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212976"/>
            <a:ext cx="34766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43608" y="607328"/>
            <a:ext cx="72728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c)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liums prismatiques simples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liums prismatiques simples sans diff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renciation apicale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ex.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revêtement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lial gastrique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(glandulaire).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429000"/>
            <a:ext cx="3312368" cy="268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90872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ea typeface="Calibri" pitchFamily="34" charset="0"/>
                <a:cs typeface="Times New Roman" pitchFamily="18" charset="0"/>
              </a:rPr>
              <a:t>—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lang="fr-FR" sz="2400" b="1" i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liums prismatiques simples cili</a:t>
            </a:r>
            <a:r>
              <a:rPr lang="fr-FR" sz="2400" b="1" i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ex. l'</a:t>
            </a:r>
            <a:r>
              <a:rPr lang="fr-FR" sz="2400" dirty="0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lang="fr-FR" sz="2400" dirty="0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 de la trompe ut</a:t>
            </a:r>
            <a:r>
              <a:rPr lang="fr-FR" sz="2400" dirty="0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rine (glandulaires)</a:t>
            </a: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2411760" y="1916832"/>
            <a:ext cx="6120680" cy="4478755"/>
            <a:chOff x="2411760" y="1916832"/>
            <a:chExt cx="6120680" cy="4478755"/>
          </a:xfrm>
        </p:grpSpPr>
        <p:pic>
          <p:nvPicPr>
            <p:cNvPr id="74754" name="Picture 2" descr="http://histoblog.viabloga.com/images/cils_t.jpg">
              <a:hlinkClick r:id="rId2" tooltip="Zoom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1916832"/>
              <a:ext cx="5976664" cy="4478755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4499992" y="2609528"/>
              <a:ext cx="4032448" cy="35557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26876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ea typeface="Calibri" pitchFamily="34" charset="0"/>
                <a:cs typeface="Times New Roman" pitchFamily="18" charset="0"/>
              </a:rPr>
              <a:t>—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lang="fr-FR" sz="2400" b="1" i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liums prismatiques simples </a:t>
            </a:r>
            <a:r>
              <a:rPr lang="fr-FR" sz="2400" b="1" i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à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plateau stri</a:t>
            </a:r>
            <a:r>
              <a:rPr lang="fr-FR" sz="2400" b="1" i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 </a:t>
            </a:r>
            <a:r>
              <a:rPr lang="fr-FR" sz="2400" dirty="0" smtClean="0">
                <a:ea typeface="Calibri" pitchFamily="34" charset="0"/>
                <a:cs typeface="Times New Roman" pitchFamily="18" charset="0"/>
              </a:rPr>
              <a:t>à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bordure en brosse : </a:t>
            </a:r>
            <a:r>
              <a:rPr lang="fr-FR" sz="2400" dirty="0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lang="fr-FR" sz="2400" dirty="0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 de l'intestin grêle.</a:t>
            </a:r>
          </a:p>
        </p:txBody>
      </p:sp>
      <p:pic>
        <p:nvPicPr>
          <p:cNvPr id="34818" name="Picture 2" descr="http://histoblog.viabloga.com/images/microvill_ultras_t.jpg">
            <a:hlinkClick r:id="rId2" tooltip="Zoo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49" y="2852936"/>
            <a:ext cx="6724679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908720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ea typeface="Calibri" pitchFamily="34" charset="0"/>
                <a:cs typeface="Times New Roman" pitchFamily="18" charset="0"/>
              </a:rPr>
              <a:t>—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lang="fr-FR" sz="2400" b="1" i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liums prismatiques simples </a:t>
            </a:r>
            <a:r>
              <a:rPr lang="fr-FR" sz="2400" b="1" i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à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</a:t>
            </a:r>
            <a:r>
              <a:rPr lang="fr-FR" sz="2400" b="1" i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400" b="1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fr-FR" sz="2400" b="1" i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400" b="1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ocils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fr-FR" sz="2400" dirty="0" smtClean="0">
                <a:ea typeface="Calibri" pitchFamily="34" charset="0"/>
                <a:cs typeface="Times New Roman" pitchFamily="18" charset="0"/>
              </a:rPr>
              <a:t>ù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les cellules superficielles poss</a:t>
            </a:r>
            <a:r>
              <a:rPr lang="fr-FR" sz="2400" dirty="0" smtClean="0">
                <a:ea typeface="Calibri" pitchFamily="34" charset="0"/>
                <a:cs typeface="Times New Roman" pitchFamily="18" charset="0"/>
              </a:rPr>
              <a:t>è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dent des prolongements apicaux, non vibratiles : cellules de l'</a:t>
            </a:r>
            <a:r>
              <a:rPr lang="fr-FR" sz="2400" dirty="0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lang="fr-FR" sz="2400" dirty="0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 </a:t>
            </a:r>
            <a:r>
              <a:rPr lang="fr-FR" sz="2400" dirty="0" err="1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pididymaire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9402" y="3933056"/>
            <a:ext cx="2995045" cy="213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http://www.dematice.org/ressources/PCEM1/Histologie/P1_histo_002/Web/res/figure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4985903" cy="263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816" y="836712"/>
            <a:ext cx="2481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1. Les </a:t>
            </a:r>
            <a:r>
              <a:rPr lang="fr-FR" sz="2400" b="1" dirty="0">
                <a:solidFill>
                  <a:srgbClr val="FF0000"/>
                </a:solidFill>
              </a:rPr>
              <a:t>épithéliums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9672" y="2276872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Un épithélium est formé de cellules jointives</a:t>
            </a:r>
            <a:r>
              <a:rPr lang="fr-FR" sz="2400" dirty="0" smtClean="0"/>
              <a:t>, juxtaposées</a:t>
            </a:r>
            <a:r>
              <a:rPr lang="fr-FR" sz="2400" dirty="0"/>
              <a:t>, solidaires les unes des autres par </a:t>
            </a:r>
            <a:r>
              <a:rPr lang="fr-FR" sz="2400" dirty="0" smtClean="0"/>
              <a:t>des </a:t>
            </a:r>
            <a:r>
              <a:rPr lang="fr-FR" sz="2400" b="1" i="1" dirty="0" smtClean="0"/>
              <a:t>systèmes </a:t>
            </a:r>
            <a:r>
              <a:rPr lang="fr-FR" sz="2400" b="1" i="1" dirty="0"/>
              <a:t>de jonction </a:t>
            </a:r>
            <a:r>
              <a:rPr lang="fr-FR" sz="2400" dirty="0"/>
              <a:t>et séparées du </a:t>
            </a:r>
            <a:r>
              <a:rPr lang="fr-FR" sz="2400" dirty="0" smtClean="0"/>
              <a:t>tissu conjonctif </a:t>
            </a:r>
            <a:r>
              <a:rPr lang="fr-FR" sz="2400" dirty="0"/>
              <a:t>sous jacent par une </a:t>
            </a:r>
            <a:r>
              <a:rPr lang="fr-FR" sz="2400" b="1" i="1" dirty="0"/>
              <a:t>lame basale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5658" y="4071942"/>
            <a:ext cx="2643861" cy="249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923" y="4365104"/>
            <a:ext cx="3064029" cy="170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59632" y="260648"/>
            <a:ext cx="4392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liums pseudo-stratifi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9552" y="1575955"/>
            <a:ext cx="8424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 prismatique pseudo-stratifi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exemple,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l'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 respiratoire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(pseudo-stratifi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cili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cellules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mucus).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573016"/>
            <a:ext cx="2948220" cy="218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 6"/>
          <p:cNvGrpSpPr/>
          <p:nvPr/>
        </p:nvGrpSpPr>
        <p:grpSpPr>
          <a:xfrm>
            <a:off x="539552" y="3501008"/>
            <a:ext cx="4920386" cy="3456384"/>
            <a:chOff x="539552" y="3573016"/>
            <a:chExt cx="4920386" cy="3456384"/>
          </a:xfrm>
        </p:grpSpPr>
        <p:pic>
          <p:nvPicPr>
            <p:cNvPr id="5" name="Picture 2" descr="http://histoblog.viabloga.com/images/cils_t.jpg">
              <a:hlinkClick r:id="rId3" tooltip="Zoom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9592" y="3573016"/>
              <a:ext cx="4560346" cy="3417404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539552" y="4077072"/>
              <a:ext cx="2066528" cy="29523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 descr="http://www.isto.ucl.ac.be/safe/images/0890127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39552" y="1268760"/>
            <a:ext cx="8244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Low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endParaRPr lang="fr-FR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Low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fr-FR" sz="2400" b="1" i="1" dirty="0" smtClean="0"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lang="fr-FR" sz="2400" b="1" i="1" dirty="0" smtClean="0"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 pseudo-stratifi</a:t>
            </a:r>
            <a:r>
              <a:rPr lang="fr-FR" sz="2400" b="1" i="1" dirty="0" smtClean="0"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polymorphe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 voies excr</a:t>
            </a:r>
            <a:r>
              <a:rPr lang="fr-FR" sz="2400" dirty="0" smtClean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trices de l'urine (</a:t>
            </a:r>
            <a:r>
              <a:rPr lang="fr-FR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urètre et vessie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dont l'aspect change suivant le degr</a:t>
            </a:r>
            <a:r>
              <a:rPr lang="fr-FR" sz="2400" dirty="0" smtClean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distension des voies urinaires auquel il doit d'adapter.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187624" y="764704"/>
            <a:ext cx="3365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Épithéliums  stratifiés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67544" y="1700808"/>
            <a:ext cx="85689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Épithéliums pavimenteux stratifiés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457200" marR="0" lvl="0" indent="-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0" indent="-45720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Sont dits aussi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épithéliums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malpighiens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Tous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possèdent une couche de cellules basales (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couche germinative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qui se divisent et se transforment en cellules polyédriques, disposées sur plusieurs assises.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859272"/>
            <a:ext cx="3218818" cy="299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764704"/>
            <a:ext cx="8208912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</a:pPr>
            <a:r>
              <a:rPr lang="fr-FR" sz="2400" b="1" dirty="0" smtClean="0">
                <a:solidFill>
                  <a:srgbClr val="FF0000"/>
                </a:solidFill>
              </a:rPr>
              <a:t>b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Épithéliums pavimenteux stratifiés non kératinisés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dont les couches superficielles sont formées de cellules aplaties mais dont la surface polygonale évoque celle d'un revêtement de pavés.</a:t>
            </a:r>
          </a:p>
          <a:p>
            <a:pPr algn="just">
              <a:lnSpc>
                <a:spcPts val="3500"/>
              </a:lnSpc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3500"/>
              </a:lnSpc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Ex. l’épithélium de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l’œsophage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l'épithélium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vagi</a:t>
            </a:r>
            <a:r>
              <a:rPr lang="fr-FR" sz="2400" b="1" dirty="0" smtClean="0"/>
              <a:t>nal</a:t>
            </a:r>
            <a:endParaRPr lang="fr-FR" sz="2400" b="1" dirty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89040"/>
            <a:ext cx="672554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67544" y="332656"/>
            <a:ext cx="84969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Épithélium pavimenteux stratifié avec couche cornée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C’est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l'épithélium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cutané ou épiderme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caractérisé par la transformation progressive de ses cellules qui aboutit à la différenciation des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cornéocytes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cellules anucléées et chargées de kératine dans les couches superficielles.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AutoShape 2" descr="http://www.google.com/url?sa=i&amp;source=images&amp;cd=&amp;docid=lcwsjr0zvqa71M&amp;tbnid=ejLyjl3c8q8mzM:&amp;ved=0CAUQjBw4CA&amp;url=http%3A%2F%2Fwww.prevu.com%2FFran%25C3%25A7ais%2Fimages%2Ffig1_skin.jpg&amp;ei=XZcVU9X1NcT24QS19YCICA&amp;psig=AFQjCNHpvJw0ARaaiBypDDqOcTAKId2Wpg&amp;ust=13940103339376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676" name="AutoShape 4" descr="http://www.google.com/url?sa=i&amp;source=images&amp;cd=&amp;docid=lcwsjr0zvqa71M&amp;tbnid=ejLyjl3c8q8mzM:&amp;ved=0CAUQjBw4CA&amp;url=http%3A%2F%2Fwww.prevu.com%2FFran%25C3%25A7ais%2Fimages%2Ffig1_skin.jpg&amp;ei=XZcVU9X1NcT24QS19YCICA&amp;psig=AFQjCNHpvJw0ARaaiBypDDqOcTAKId2Wpg&amp;ust=13940103339376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8677" name="Picture 5" descr="C:\Users\Hm\Desktop\fig1_s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90975"/>
            <a:ext cx="5688632" cy="3871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54868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d) </a:t>
            </a:r>
            <a:r>
              <a:rPr lang="fr-FR" sz="2400" b="1" i="1" dirty="0" smtClean="0"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lang="fr-FR" sz="2400" b="1" i="1" dirty="0" smtClean="0"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liums cubiques stratifi</a:t>
            </a:r>
            <a:r>
              <a:rPr lang="fr-FR" sz="2400" b="1" i="1" dirty="0" smtClean="0"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Rares, ex. canaux excr</a:t>
            </a:r>
            <a:r>
              <a:rPr lang="fr-FR" sz="2400" dirty="0" smtClean="0"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teurs de glandes sudoripares.</a:t>
            </a:r>
          </a:p>
        </p:txBody>
      </p:sp>
      <p:sp>
        <p:nvSpPr>
          <p:cNvPr id="27650" name="AutoShape 2" descr="http://www.isto.ucl.ac.be/safe/images/0890125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7651" name="Picture 3" descr="C:\Users\Hm\Desktop\08901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676400"/>
            <a:ext cx="47625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544" y="548680"/>
            <a:ext cx="75465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e)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Épithéliums prismatiques stratifiés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ex. épithélium de la conjonctive palpébrale ou de l'urètre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2" name="Picture 2" descr="C:\Users\Hm\Desktop\08901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2896"/>
            <a:ext cx="5328592" cy="3420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 hidden="1"/>
          <p:cNvSpPr txBox="1">
            <a:spLocks noSelect="1" noChangeArrowheads="1"/>
          </p:cNvSpPr>
          <p:nvPr/>
        </p:nvSpPr>
        <p:spPr bwMode="auto">
          <a:xfrm>
            <a:off x="0" y="457200"/>
            <a:ext cx="635000" cy="63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937" name="Text Box 1" hidden="1"/>
          <p:cNvSpPr txBox="1">
            <a:spLocks noSelect="1" noChangeArrowheads="1"/>
          </p:cNvSpPr>
          <p:nvPr/>
        </p:nvSpPr>
        <p:spPr bwMode="auto">
          <a:xfrm>
            <a:off x="0" y="457200"/>
            <a:ext cx="635000" cy="63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846823" y="764704"/>
            <a:ext cx="4735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50925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c. Renouvellement des épithéliums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7544" y="2667000"/>
            <a:ext cx="8060432" cy="41910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fr-FR" sz="2400" dirty="0" smtClean="0"/>
              <a:t>● </a:t>
            </a:r>
            <a:r>
              <a:rPr lang="fr-FR" sz="2400" dirty="0"/>
              <a:t>soit isolées, intercalées entre les pôles basaux des cellules </a:t>
            </a:r>
            <a:r>
              <a:rPr lang="fr-FR" sz="2400" dirty="0" smtClean="0"/>
              <a:t>différenciées.</a:t>
            </a:r>
          </a:p>
          <a:p>
            <a:pPr lvl="0">
              <a:spcBef>
                <a:spcPct val="20000"/>
              </a:spcBef>
              <a:defRPr/>
            </a:pPr>
            <a:endParaRPr lang="fr-FR" sz="2400" dirty="0" smtClean="0"/>
          </a:p>
          <a:p>
            <a:pPr lvl="0">
              <a:spcBef>
                <a:spcPct val="20000"/>
              </a:spcBef>
              <a:defRPr/>
            </a:pPr>
            <a:r>
              <a:rPr lang="fr-FR" sz="2400" dirty="0" smtClean="0"/>
              <a:t>● </a:t>
            </a:r>
            <a:r>
              <a:rPr lang="fr-FR" sz="2400" dirty="0"/>
              <a:t>soit groupées en assises basales au contact direct de la lame basale (épithéliums stratifiés</a:t>
            </a:r>
            <a:r>
              <a:rPr lang="fr-FR" sz="2400" dirty="0" smtClean="0"/>
              <a:t>).</a:t>
            </a:r>
          </a:p>
          <a:p>
            <a:pPr lvl="0">
              <a:spcBef>
                <a:spcPct val="20000"/>
              </a:spcBef>
              <a:defRPr/>
            </a:pPr>
            <a:endParaRPr lang="fr-FR" sz="2400" dirty="0" smtClean="0"/>
          </a:p>
          <a:p>
            <a:pPr lvl="0">
              <a:spcBef>
                <a:spcPct val="20000"/>
              </a:spcBef>
              <a:defRPr/>
            </a:pPr>
            <a:r>
              <a:rPr lang="fr-FR" sz="2400" dirty="0" smtClean="0"/>
              <a:t>● </a:t>
            </a:r>
            <a:r>
              <a:rPr lang="fr-FR" sz="2400" dirty="0"/>
              <a:t>soit regroupées en zone germinative. Ces zones sont des régions particulières de l'épithélium qui sont le siège d'une intense activité mitotique (épithélium intestinal</a:t>
            </a:r>
            <a:r>
              <a:rPr lang="fr-FR" sz="2400" dirty="0" smtClean="0"/>
              <a:t>).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6786" y="162880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Renouvellement par </a:t>
            </a:r>
            <a:r>
              <a:rPr lang="fr-FR" sz="2400" b="1" dirty="0">
                <a:solidFill>
                  <a:srgbClr val="002060"/>
                </a:solidFill>
              </a:rPr>
              <a:t>activité mitotique intense des </a:t>
            </a:r>
            <a:r>
              <a:rPr lang="fr-FR" sz="2400" b="1" u="sng" dirty="0">
                <a:solidFill>
                  <a:srgbClr val="002060"/>
                </a:solidFill>
              </a:rPr>
              <a:t>cellules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u="sng" dirty="0" smtClean="0">
                <a:solidFill>
                  <a:srgbClr val="002060"/>
                </a:solidFill>
              </a:rPr>
              <a:t>souches</a:t>
            </a:r>
            <a:r>
              <a:rPr lang="fr-FR" sz="2400" b="1" dirty="0" smtClean="0">
                <a:solidFill>
                  <a:srgbClr val="002060"/>
                </a:solidFill>
              </a:rPr>
              <a:t> qui </a:t>
            </a:r>
            <a:r>
              <a:rPr lang="fr-FR" sz="2400" dirty="0" smtClean="0"/>
              <a:t>sont </a:t>
            </a:r>
            <a:r>
              <a:rPr lang="fr-FR" sz="2400" dirty="0"/>
              <a:t>disposées de façon </a:t>
            </a:r>
            <a:r>
              <a:rPr lang="fr-FR" sz="2400" dirty="0" smtClean="0"/>
              <a:t>différente: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43608" y="548680"/>
            <a:ext cx="5472608" cy="548680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 - Fonctions des épithéliums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6" y="1219200"/>
            <a:ext cx="8424936" cy="525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Protection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mécanique (couche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cornée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chimique : mucus (estomac)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Immunologique (</a:t>
            </a:r>
            <a:r>
              <a:rPr lang="fr-FR" sz="1600" dirty="0" smtClean="0"/>
              <a:t>cellules M de l'intestin, cellules de </a:t>
            </a:r>
            <a:r>
              <a:rPr lang="fr-FR" sz="1600" i="1" dirty="0" err="1" smtClean="0"/>
              <a:t>Langerhans</a:t>
            </a:r>
            <a:r>
              <a:rPr lang="fr-FR" sz="1600" dirty="0" smtClean="0"/>
              <a:t> de l'épiderme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Cils (</a:t>
            </a:r>
            <a:r>
              <a:rPr lang="fr-FR" sz="2400" dirty="0" smtClean="0"/>
              <a:t>la trachée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Échange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entérocytes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pneumocytes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fenêtres des capillaires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trancytose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Réception de messages sensoriels olfaction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...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Mouvement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cils, trompe,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35696" y="1124744"/>
            <a:ext cx="567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fr-FR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kumimoji="0" lang="fr-FR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LIUMS GLANDULAIRES</a:t>
            </a:r>
            <a:endParaRPr kumimoji="0" lang="fr-FR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15616" y="2780928"/>
            <a:ext cx="73448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liums glandulaires proviennent d'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pith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liums de revêtement.</a:t>
            </a:r>
          </a:p>
          <a:p>
            <a:pPr marL="0" marR="0" lvl="0" indent="449263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fr-FR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714356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Les systèmes </a:t>
            </a:r>
            <a:r>
              <a:rPr lang="fr-FR" sz="2400" dirty="0"/>
              <a:t>de jonction </a:t>
            </a:r>
            <a:r>
              <a:rPr lang="fr-FR" sz="2400" dirty="0" smtClean="0"/>
              <a:t>permettent:</a:t>
            </a:r>
          </a:p>
          <a:p>
            <a:pPr algn="just"/>
            <a:endParaRPr lang="fr-F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2400" dirty="0" smtClean="0"/>
              <a:t> la </a:t>
            </a:r>
            <a:r>
              <a:rPr lang="fr-FR" sz="2400" b="1" dirty="0" smtClean="0"/>
              <a:t>cohésion </a:t>
            </a:r>
            <a:r>
              <a:rPr lang="fr-FR" sz="2400" b="1" dirty="0"/>
              <a:t>des </a:t>
            </a:r>
            <a:r>
              <a:rPr lang="fr-FR" sz="2400" b="1" dirty="0">
                <a:solidFill>
                  <a:srgbClr val="FF0000"/>
                </a:solidFill>
              </a:rPr>
              <a:t>cellules entre </a:t>
            </a:r>
            <a:r>
              <a:rPr lang="fr-FR" sz="2400" b="1" dirty="0" smtClean="0">
                <a:solidFill>
                  <a:srgbClr val="FF0000"/>
                </a:solidFill>
              </a:rPr>
              <a:t>elles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400" dirty="0" smtClean="0"/>
              <a:t> la cohésion </a:t>
            </a:r>
            <a:r>
              <a:rPr lang="fr-FR" sz="2400" dirty="0"/>
              <a:t>des cellules avec </a:t>
            </a:r>
            <a:r>
              <a:rPr lang="fr-FR" sz="2400" dirty="0" smtClean="0"/>
              <a:t>la </a:t>
            </a:r>
            <a:r>
              <a:rPr lang="fr-FR" sz="2400" b="1" dirty="0" smtClean="0"/>
              <a:t>matrice extracellulaire.</a:t>
            </a:r>
            <a:endParaRPr lang="fr-FR" sz="2400" dirty="0"/>
          </a:p>
        </p:txBody>
      </p:sp>
      <p:sp>
        <p:nvSpPr>
          <p:cNvPr id="59394" name="AutoShape 2" descr="http://www.google.com/url?sa=i&amp;source=images&amp;cd=&amp;docid=lVS8GRM-HZEm4M&amp;tbnid=iCoLddfqNVRg4M:&amp;ved=0CAUQjBw&amp;url=http%3A%2F%2Fwww.facbio.com%2Fcontent%2Fimages%2Fstories%2Fbio%2FMembrane%2FFBM_AdhInterCellMatrice.jpg&amp;ei=KHQLU5-sPLCQ0QW35IGgDg&amp;psig=AFQjCNHnmyUuWu4LpkFjwQKFcWWGa8gnXQ&amp;ust=139334596103781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396" name="AutoShape 4" descr="http://www.google.com/url?sa=i&amp;source=images&amp;cd=&amp;docid=lVS8GRM-HZEm4M&amp;tbnid=iCoLddfqNVRg4M:&amp;ved=0CAUQjBw&amp;url=http%3A%2F%2Fwww.facbio.com%2Fcontent%2Fimages%2Fstories%2Fbio%2FMembrane%2FFBM_AdhInterCellMatrice.jpg&amp;ei=KHQLU5-sPLCQ0QW35IGgDg&amp;psig=AFQjCNHnmyUuWu4LpkFjwQKFcWWGa8gnXQ&amp;ust=139334596103781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7429552" cy="42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187624" y="1052736"/>
            <a:ext cx="23038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 </a:t>
            </a:r>
            <a:r>
              <a:rPr kumimoji="0" lang="fr-FR" sz="24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Classification</a:t>
            </a:r>
            <a:endParaRPr kumimoji="0" lang="fr-FR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997839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Les glandes peuvent être classées selon plusieurs critères. On distingue ainsi</a:t>
            </a:r>
          </a:p>
          <a:p>
            <a:endParaRPr lang="fr-FR" sz="2400" dirty="0" smtClean="0"/>
          </a:p>
          <a:p>
            <a:r>
              <a:rPr lang="fr-FR" sz="2400" dirty="0" smtClean="0"/>
              <a:t>—	des </a:t>
            </a:r>
            <a:r>
              <a:rPr lang="fr-FR" sz="2400" b="1" dirty="0" smtClean="0">
                <a:solidFill>
                  <a:srgbClr val="FF0000"/>
                </a:solidFill>
              </a:rPr>
              <a:t>glandes exocrines </a:t>
            </a:r>
            <a:r>
              <a:rPr lang="fr-FR" sz="2400" dirty="0" smtClean="0"/>
              <a:t>qui déversent leurs produits de sécrétion à l'extérieur (soit en dehors du tégument externe, soit dans un organe creux)</a:t>
            </a:r>
          </a:p>
          <a:p>
            <a:endParaRPr lang="fr-FR" sz="2400" dirty="0" smtClean="0"/>
          </a:p>
          <a:p>
            <a:r>
              <a:rPr lang="fr-FR" sz="2400" dirty="0" smtClean="0"/>
              <a:t>—	des </a:t>
            </a:r>
            <a:r>
              <a:rPr lang="fr-FR" sz="2400" b="1" dirty="0" smtClean="0">
                <a:solidFill>
                  <a:srgbClr val="FF0000"/>
                </a:solidFill>
              </a:rPr>
              <a:t>glandes endocrines </a:t>
            </a:r>
            <a:r>
              <a:rPr lang="fr-FR" sz="2400" dirty="0" smtClean="0"/>
              <a:t>qui rejettent leurs produits de sécrétion dans le </a:t>
            </a:r>
            <a:r>
              <a:rPr lang="fr-FR" sz="2400" b="1" u="sng" dirty="0" smtClean="0"/>
              <a:t>sang</a:t>
            </a:r>
            <a:r>
              <a:rPr lang="fr-FR" sz="2400" dirty="0" smtClean="0"/>
              <a:t> ou dans la </a:t>
            </a:r>
            <a:r>
              <a:rPr lang="fr-FR" sz="2400" b="1" u="sng" dirty="0" smtClean="0"/>
              <a:t>lymphe</a:t>
            </a:r>
            <a:r>
              <a:rPr lang="fr-FR" sz="2400" dirty="0" smtClean="0"/>
              <a:t>.</a:t>
            </a:r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1052736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 smtClean="0"/>
              <a:t> Une autre classification repose sur </a:t>
            </a:r>
            <a:r>
              <a:rPr lang="fr-FR" sz="2400" b="1" dirty="0" smtClean="0"/>
              <a:t>l'organisation anatomique </a:t>
            </a:r>
            <a:r>
              <a:rPr lang="fr-FR" sz="2400" dirty="0" smtClean="0"/>
              <a:t>des glandes.: </a:t>
            </a:r>
          </a:p>
          <a:p>
            <a:endParaRPr lang="fr-FR" sz="2400" dirty="0" smtClean="0"/>
          </a:p>
          <a:p>
            <a:r>
              <a:rPr lang="fr-FR" sz="2400" dirty="0" smtClean="0"/>
              <a:t>— </a:t>
            </a:r>
            <a:r>
              <a:rPr lang="fr-FR" sz="2400" b="1" dirty="0" smtClean="0">
                <a:solidFill>
                  <a:srgbClr val="FF0000"/>
                </a:solidFill>
              </a:rPr>
              <a:t>glandes unicellulaires</a:t>
            </a:r>
            <a:r>
              <a:rPr lang="fr-FR" sz="2400" dirty="0" smtClean="0"/>
              <a:t>, cellules isolées qui ont des propriétés sécrétrices</a:t>
            </a:r>
          </a:p>
          <a:p>
            <a:endParaRPr lang="fr-FR" sz="2400" dirty="0" smtClean="0"/>
          </a:p>
          <a:p>
            <a:r>
              <a:rPr lang="fr-FR" sz="2400" dirty="0" smtClean="0"/>
              <a:t>— </a:t>
            </a:r>
            <a:r>
              <a:rPr lang="fr-FR" sz="2400" b="1" dirty="0" smtClean="0">
                <a:solidFill>
                  <a:srgbClr val="FF0000"/>
                </a:solidFill>
              </a:rPr>
              <a:t>glandes pluricellulaires </a:t>
            </a:r>
            <a:r>
              <a:rPr lang="fr-FR" sz="2400" dirty="0" smtClean="0"/>
              <a:t>formées de nombreuses cellules et qui, elles-mêmes, sont classées suivant leur complexité et le mode d'agencement de leurs cellules en glandes </a:t>
            </a:r>
            <a:r>
              <a:rPr lang="fr-FR" sz="2400" b="1" dirty="0" smtClean="0"/>
              <a:t>simples</a:t>
            </a:r>
            <a:r>
              <a:rPr lang="fr-FR" sz="2400" dirty="0" smtClean="0"/>
              <a:t> ou </a:t>
            </a:r>
            <a:r>
              <a:rPr lang="fr-FR" sz="2400" b="1" dirty="0" smtClean="0"/>
              <a:t>composées</a:t>
            </a:r>
            <a:r>
              <a:rPr lang="fr-FR" sz="2400" dirty="0" smtClean="0"/>
              <a:t>.</a:t>
            </a:r>
          </a:p>
          <a:p>
            <a:endParaRPr lang="fr-FR" sz="2400" dirty="0" smtClean="0"/>
          </a:p>
          <a:p>
            <a:r>
              <a:rPr lang="fr-FR" sz="2400" dirty="0" smtClean="0"/>
              <a:t>—	</a:t>
            </a:r>
            <a:r>
              <a:rPr lang="fr-FR" sz="2400" b="1" dirty="0" smtClean="0">
                <a:solidFill>
                  <a:srgbClr val="FF0000"/>
                </a:solidFill>
              </a:rPr>
              <a:t>glandes</a:t>
            </a:r>
            <a:r>
              <a:rPr lang="fr-FR" sz="2400" b="1" dirty="0" smtClean="0"/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tubuleuses</a:t>
            </a:r>
            <a:r>
              <a:rPr lang="fr-FR" sz="2400" b="1" dirty="0" smtClean="0"/>
              <a:t> </a:t>
            </a:r>
            <a:r>
              <a:rPr lang="fr-FR" sz="2400" dirty="0" smtClean="0"/>
              <a:t>ou </a:t>
            </a:r>
            <a:r>
              <a:rPr lang="fr-FR" sz="2400" b="1" dirty="0" smtClean="0">
                <a:solidFill>
                  <a:srgbClr val="FF0000"/>
                </a:solidFill>
              </a:rPr>
              <a:t>acineuses</a:t>
            </a:r>
            <a:r>
              <a:rPr lang="fr-FR" sz="2400" dirty="0" smtClean="0"/>
              <a:t> suivant les caractères de leurs cavités </a:t>
            </a:r>
            <a:r>
              <a:rPr lang="fr-FR" sz="2400" dirty="0" err="1" smtClean="0"/>
              <a:t>sécrétantes</a:t>
            </a:r>
            <a:r>
              <a:rPr lang="fr-FR" sz="2400" dirty="0" smtClean="0"/>
              <a:t>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92696"/>
            <a:ext cx="2589908" cy="35242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692696"/>
            <a:ext cx="2865444" cy="37444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46130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844824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On peut également classer les glandes sur des critères physiologiques  selon la </a:t>
            </a:r>
            <a:r>
              <a:rPr lang="fr-FR" sz="2400" b="1" dirty="0" smtClean="0"/>
              <a:t>qualité de leur sécrétion</a:t>
            </a:r>
            <a:r>
              <a:rPr lang="fr-FR" sz="2400" dirty="0" smtClean="0"/>
              <a:t>: 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On décrit les glandes exocrines </a:t>
            </a:r>
            <a:r>
              <a:rPr lang="fr-FR" sz="2400" b="1" dirty="0" smtClean="0">
                <a:solidFill>
                  <a:srgbClr val="FF0000"/>
                </a:solidFill>
              </a:rPr>
              <a:t>séreuses</a:t>
            </a:r>
            <a:r>
              <a:rPr lang="fr-FR" sz="2400" dirty="0" smtClean="0"/>
              <a:t>, des glandes </a:t>
            </a:r>
            <a:r>
              <a:rPr lang="fr-FR" sz="2400" b="1" dirty="0" smtClean="0">
                <a:solidFill>
                  <a:srgbClr val="FF0000"/>
                </a:solidFill>
              </a:rPr>
              <a:t>muqueuses</a:t>
            </a:r>
            <a:r>
              <a:rPr lang="fr-FR" sz="2400" dirty="0" smtClean="0"/>
              <a:t>, des glandes </a:t>
            </a:r>
            <a:r>
              <a:rPr lang="fr-FR" sz="2400" b="1" dirty="0" smtClean="0">
                <a:solidFill>
                  <a:srgbClr val="FF0000"/>
                </a:solidFill>
              </a:rPr>
              <a:t>mixtes</a:t>
            </a:r>
            <a:r>
              <a:rPr lang="fr-FR" sz="2400" dirty="0" smtClean="0"/>
              <a:t>...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476672"/>
            <a:ext cx="3634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800" b="1" dirty="0" smtClean="0">
                <a:solidFill>
                  <a:srgbClr val="FF0000"/>
                </a:solidFill>
              </a:rPr>
              <a:t>. Glandes exocrines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259632" y="1412776"/>
            <a:ext cx="32119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Cellules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glandulaires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1640" y="1916832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sont des cellules 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polarisées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dont le pôle basal repose sur la lame basale qui sépare épithélium et chorion et dont le pôle apical borde la lumière glandulaire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C:\Users\Hm\Desktop\cell_secretrice_sereuse_t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9" y="3212976"/>
            <a:ext cx="4860032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2444695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On décrit classiquement trois modes d'excrétion :</a:t>
            </a:r>
          </a:p>
          <a:p>
            <a:endParaRPr lang="fr-FR" sz="2400" dirty="0" smtClean="0"/>
          </a:p>
          <a:p>
            <a:endParaRPr lang="fr-FR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899592" y="1580599"/>
            <a:ext cx="3317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dirty="0" smtClean="0">
                <a:solidFill>
                  <a:srgbClr val="FF0000"/>
                </a:solidFill>
              </a:rPr>
              <a:t>Mode d'excrétion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5696" y="3789040"/>
            <a:ext cx="3608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2. </a:t>
            </a:r>
            <a:r>
              <a:rPr lang="fr-FR" sz="2400" dirty="0" err="1" smtClean="0"/>
              <a:t>Mérocrine</a:t>
            </a:r>
            <a:r>
              <a:rPr lang="fr-FR" sz="2400" dirty="0" smtClean="0"/>
              <a:t> (</a:t>
            </a:r>
            <a:r>
              <a:rPr lang="fr-FR" sz="2400" dirty="0" err="1" smtClean="0"/>
              <a:t>exocytose</a:t>
            </a:r>
            <a:r>
              <a:rPr lang="fr-FR" sz="2400" dirty="0" smtClean="0"/>
              <a:t>),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1680" y="3212976"/>
            <a:ext cx="1718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1. </a:t>
            </a:r>
            <a:r>
              <a:rPr lang="fr-FR" sz="2400" dirty="0" err="1" smtClean="0"/>
              <a:t>Apocrine</a:t>
            </a:r>
            <a:r>
              <a:rPr lang="fr-FR" sz="2400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1680" y="40050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2400" dirty="0" smtClean="0"/>
          </a:p>
          <a:p>
            <a:r>
              <a:rPr lang="fr-FR" sz="2400" dirty="0" smtClean="0"/>
              <a:t>3. </a:t>
            </a:r>
            <a:r>
              <a:rPr lang="fr-FR" sz="2400" dirty="0" err="1" smtClean="0"/>
              <a:t>Holocrine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95738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580112" y="692696"/>
            <a:ext cx="3608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2. </a:t>
            </a:r>
            <a:r>
              <a:rPr lang="fr-FR" sz="2400" dirty="0" err="1" smtClean="0"/>
              <a:t>Mérocrine</a:t>
            </a:r>
            <a:r>
              <a:rPr lang="fr-FR" sz="2400" dirty="0" smtClean="0"/>
              <a:t> (</a:t>
            </a:r>
            <a:r>
              <a:rPr lang="fr-FR" sz="2400" dirty="0" err="1" smtClean="0"/>
              <a:t>exocytose</a:t>
            </a:r>
            <a:r>
              <a:rPr lang="fr-FR" sz="2400" dirty="0" smtClean="0"/>
              <a:t>),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1640" y="620688"/>
            <a:ext cx="1718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1. </a:t>
            </a:r>
            <a:r>
              <a:rPr lang="fr-FR" sz="2400" dirty="0" err="1" smtClean="0"/>
              <a:t>Apocrine</a:t>
            </a:r>
            <a:r>
              <a:rPr lang="fr-FR" sz="2400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35730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2400" dirty="0" smtClean="0"/>
          </a:p>
          <a:p>
            <a:r>
              <a:rPr lang="fr-FR" sz="2400" dirty="0" smtClean="0"/>
              <a:t>3. </a:t>
            </a:r>
            <a:r>
              <a:rPr lang="fr-FR" sz="2400" dirty="0" err="1" smtClean="0"/>
              <a:t>Holocrine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052736"/>
            <a:ext cx="3250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On décrit </a:t>
            </a:r>
            <a:r>
              <a:rPr lang="fr-FR" sz="2400" b="1" dirty="0" err="1" smtClean="0">
                <a:solidFill>
                  <a:srgbClr val="FF0000"/>
                </a:solidFill>
              </a:rPr>
              <a:t>classiquem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832183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412776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</a:rPr>
              <a:t>2. CLASSIFICATION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b="1" i="1" dirty="0" smtClean="0">
                <a:solidFill>
                  <a:srgbClr val="FF0000"/>
                </a:solidFill>
              </a:rPr>
              <a:t> a) Glandes unicellulaires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Il existe des cellules glandulaires dispersées dans certains épithéliums. par exemple,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- des </a:t>
            </a:r>
            <a:r>
              <a:rPr lang="fr-FR" sz="2400" b="1" dirty="0" smtClean="0"/>
              <a:t>cellules caliciformes </a:t>
            </a:r>
            <a:r>
              <a:rPr lang="fr-FR" sz="2400" dirty="0" smtClean="0"/>
              <a:t>de l'épithélium intestinal ou de l'épithélium bronchique qui élaborent du </a:t>
            </a:r>
            <a:r>
              <a:rPr lang="fr-FR" sz="2400" b="1" dirty="0" smtClean="0"/>
              <a:t>mucus</a:t>
            </a:r>
            <a:r>
              <a:rPr lang="fr-FR" sz="2400" dirty="0" smtClean="0"/>
              <a:t> lequel a essentiellement un rôle de protection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764704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Glandes pluricellulaires</a:t>
            </a:r>
          </a:p>
          <a:p>
            <a:pPr algn="just"/>
            <a:endParaRPr lang="fr-FR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• Glandes en nappe: </a:t>
            </a:r>
            <a:r>
              <a:rPr lang="fr-FR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revêtement gastrique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Sont constitués uniquement par des cellules glandulaires juxtaposées qui constituent une glande en nappe. (mucus protecteur = désignées sous le nom de </a:t>
            </a:r>
            <a:r>
              <a:rPr lang="fr-FR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mucocytes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• Glandes intra-épithéliales</a:t>
            </a: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Au sein de certains épithéliums, (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épithélium de l'urètre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), quelques cellules glandulaires sont groupées pour donner naissance à une formation glandulaire individualisée au sein des cellules épithéliales non sécrétrices.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75656" y="764704"/>
            <a:ext cx="36303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Les jonctions cellulaires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910" y="1844824"/>
            <a:ext cx="8501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a. </a:t>
            </a:r>
            <a:r>
              <a:rPr lang="fr-FR" sz="2000" b="1" dirty="0" err="1" smtClean="0">
                <a:solidFill>
                  <a:srgbClr val="FF0000"/>
                </a:solidFill>
              </a:rPr>
              <a:t>Zonula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occludens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(jonctions serrées ou  </a:t>
            </a:r>
            <a:r>
              <a:rPr lang="fr-FR" sz="2000" dirty="0" err="1" smtClean="0"/>
              <a:t>ou</a:t>
            </a:r>
            <a:r>
              <a:rPr lang="fr-FR" sz="2000" dirty="0" smtClean="0"/>
              <a:t> </a:t>
            </a:r>
            <a:r>
              <a:rPr lang="fr-FR" sz="2000" b="1" dirty="0" smtClean="0"/>
              <a:t>étanches</a:t>
            </a:r>
            <a:r>
              <a:rPr lang="fr-FR" sz="2000" dirty="0" smtClean="0"/>
              <a:t> , </a:t>
            </a:r>
            <a:r>
              <a:rPr lang="fr-FR" sz="2000" dirty="0" err="1" smtClean="0"/>
              <a:t>tight</a:t>
            </a:r>
            <a:r>
              <a:rPr lang="fr-FR" sz="2000" dirty="0" smtClean="0"/>
              <a:t> </a:t>
            </a:r>
            <a:r>
              <a:rPr lang="fr-FR" sz="2000" dirty="0" err="1" smtClean="0"/>
              <a:t>junctions</a:t>
            </a:r>
            <a:r>
              <a:rPr lang="fr-FR" sz="2000" dirty="0" smtClean="0"/>
              <a:t>) 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642910" y="2708920"/>
            <a:ext cx="78581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/>
              <a:t> s’établissent </a:t>
            </a:r>
            <a:r>
              <a:rPr lang="fr-FR" sz="2400" b="1" dirty="0" smtClean="0"/>
              <a:t>entre les cellules épithéliales </a:t>
            </a:r>
            <a:r>
              <a:rPr lang="fr-FR" sz="2400" dirty="0" smtClean="0"/>
              <a:t>où elles déterminent une </a:t>
            </a:r>
            <a:r>
              <a:rPr lang="fr-FR" sz="2400" u="sng" dirty="0" smtClean="0"/>
              <a:t>barrière physiologique </a:t>
            </a:r>
            <a:r>
              <a:rPr lang="fr-FR" sz="2400" dirty="0" smtClean="0"/>
              <a:t>entre les compartiments extérieur et intérieur de l’organisme.</a:t>
            </a:r>
          </a:p>
          <a:p>
            <a:pPr algn="just">
              <a:buFont typeface="Arial" pitchFamily="34" charset="0"/>
              <a:buChar char="•"/>
            </a:pPr>
            <a:endParaRPr lang="fr-FR" sz="2400" dirty="0"/>
          </a:p>
          <a:p>
            <a:pPr algn="just">
              <a:buFont typeface="Arial" pitchFamily="34" charset="0"/>
              <a:buChar char="•"/>
            </a:pPr>
            <a:r>
              <a:rPr lang="fr-FR" sz="2400" dirty="0"/>
              <a:t>les membranes cytoplasmiques des cellules adjacentes fusionnent le long de crêtes (ou fibrilles) linéaires formées par une </a:t>
            </a:r>
            <a:r>
              <a:rPr lang="fr-FR" sz="2400" b="1" dirty="0"/>
              <a:t>succession de protéines </a:t>
            </a:r>
            <a:r>
              <a:rPr lang="fr-FR" sz="2400" dirty="0"/>
              <a:t>intra-membranaires engrenées les unes avec les autres à la façon d’une </a:t>
            </a:r>
            <a:r>
              <a:rPr lang="fr-FR" sz="2400" b="1" dirty="0"/>
              <a:t>fermeture éclair.</a:t>
            </a:r>
          </a:p>
          <a:p>
            <a:pPr algn="just">
              <a:buFont typeface="Arial" pitchFamily="34" charset="0"/>
              <a:buChar char="•"/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548680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Glandes simples</a:t>
            </a:r>
          </a:p>
          <a:p>
            <a:pPr algn="just"/>
            <a:r>
              <a:rPr lang="fr-FR" sz="2400" dirty="0" smtClean="0"/>
              <a:t>Ces glandes pluricellulaires possèdent parfois un </a:t>
            </a:r>
            <a:r>
              <a:rPr lang="fr-FR" sz="2400" dirty="0" smtClean="0">
                <a:solidFill>
                  <a:srgbClr val="FF0000"/>
                </a:solidFill>
              </a:rPr>
              <a:t>segment sécréteur</a:t>
            </a:r>
            <a:r>
              <a:rPr lang="fr-FR" sz="2400" dirty="0" smtClean="0"/>
              <a:t> formé de cellules glandulaires en continuité avec un </a:t>
            </a:r>
            <a:r>
              <a:rPr lang="fr-FR" sz="2400" dirty="0" smtClean="0">
                <a:solidFill>
                  <a:srgbClr val="FF0000"/>
                </a:solidFill>
              </a:rPr>
              <a:t>segment excréteur</a:t>
            </a:r>
            <a:r>
              <a:rPr lang="fr-FR" sz="2400" dirty="0" smtClean="0"/>
              <a:t>.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b="1" dirty="0" smtClean="0"/>
              <a:t>Les glandes simples sont classées en :</a:t>
            </a:r>
          </a:p>
          <a:p>
            <a:pPr algn="just"/>
            <a:endParaRPr lang="fr-FR" sz="2400" b="1" i="1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Glandes tubuleuses simples </a:t>
            </a:r>
            <a:r>
              <a:rPr lang="fr-FR" sz="2400" dirty="0" smtClean="0"/>
              <a:t>— Exemple, les glandes de </a:t>
            </a:r>
            <a:r>
              <a:rPr lang="fr-FR" sz="2400" dirty="0" err="1" smtClean="0"/>
              <a:t>Lieberkuhn</a:t>
            </a:r>
            <a:r>
              <a:rPr lang="fr-FR" sz="2400" dirty="0" smtClean="0"/>
              <a:t> de l'intestin,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Glandes tubuleuses contournées </a:t>
            </a:r>
            <a:r>
              <a:rPr lang="fr-FR" sz="2400" dirty="0" smtClean="0"/>
              <a:t>— Exemple, les glandes sudoripares exocrines.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Glandes tubuleuses ramifiées </a:t>
            </a:r>
            <a:r>
              <a:rPr lang="fr-FR" sz="2400" dirty="0" smtClean="0"/>
              <a:t>— Exemple, glandes de Brunner du duodénum.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Glandes acineuses </a:t>
            </a:r>
            <a:r>
              <a:rPr lang="fr-FR" sz="2400" dirty="0" smtClean="0"/>
              <a:t>—Les glandes acineuses possèdent des segments sécréteurs de forme grossièrement sphérique.</a:t>
            </a:r>
          </a:p>
          <a:p>
            <a:pPr algn="just"/>
            <a:r>
              <a:rPr lang="fr-FR" sz="2400" dirty="0" smtClean="0"/>
              <a:t>ex. glande sébacée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bdel\Pictures\glande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56" y="404664"/>
            <a:ext cx="7832741" cy="645333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9552" y="3645024"/>
            <a:ext cx="8280920" cy="3212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052736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• Glandes composées</a:t>
            </a:r>
          </a:p>
          <a:p>
            <a:pPr algn="just"/>
            <a:endParaRPr lang="fr-FR" sz="2400" b="1" dirty="0" smtClean="0"/>
          </a:p>
          <a:p>
            <a:pPr algn="just"/>
            <a:endParaRPr lang="fr-FR" sz="2400" b="1" dirty="0" smtClean="0"/>
          </a:p>
          <a:p>
            <a:pPr algn="just"/>
            <a:endParaRPr lang="fr-FR" sz="2400" b="1" dirty="0" smtClean="0"/>
          </a:p>
          <a:p>
            <a:pPr algn="just"/>
            <a:r>
              <a:rPr lang="fr-FR" sz="2400" dirty="0" smtClean="0"/>
              <a:t>— Dans les glandes composées le segment excréteur est formé par un </a:t>
            </a:r>
            <a:r>
              <a:rPr lang="fr-FR" sz="2400" u="sng" dirty="0" smtClean="0"/>
              <a:t>canal excréteur principal </a:t>
            </a:r>
            <a:r>
              <a:rPr lang="fr-FR" sz="2400" dirty="0" smtClean="0"/>
              <a:t>unique et </a:t>
            </a:r>
            <a:r>
              <a:rPr lang="fr-FR" sz="2400" u="sng" dirty="0" smtClean="0"/>
              <a:t>ramifié</a:t>
            </a:r>
            <a:r>
              <a:rPr lang="fr-FR" sz="2400" dirty="0" smtClean="0"/>
              <a:t> </a:t>
            </a:r>
            <a:r>
              <a:rPr lang="fr-FR" sz="2400" u="sng" dirty="0" smtClean="0"/>
              <a:t>en</a:t>
            </a:r>
            <a:r>
              <a:rPr lang="fr-FR" sz="2400" dirty="0" smtClean="0"/>
              <a:t> </a:t>
            </a:r>
            <a:r>
              <a:rPr lang="fr-FR" sz="2400" u="sng" dirty="0" smtClean="0"/>
              <a:t>branches</a:t>
            </a:r>
            <a:r>
              <a:rPr lang="fr-FR" sz="2400" dirty="0" smtClean="0"/>
              <a:t> dont le calibre est de plus en plus réduit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908720"/>
            <a:ext cx="81003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On distingue alors des glandes composées acineuses pures, tubuleuses pures et des glandes mixtes</a:t>
            </a:r>
          </a:p>
          <a:p>
            <a:endParaRPr lang="fr-FR" sz="2400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Glandes composées acineuses pures </a:t>
            </a:r>
            <a:r>
              <a:rPr lang="fr-FR" sz="2400" dirty="0" smtClean="0"/>
              <a:t>— Ex. </a:t>
            </a:r>
            <a:r>
              <a:rPr lang="fr-FR" sz="2400" b="1" dirty="0" smtClean="0"/>
              <a:t>glandes parotides </a:t>
            </a:r>
            <a:r>
              <a:rPr lang="fr-FR" sz="2400" dirty="0" smtClean="0"/>
              <a:t>qui sont aussi des glandes séreuses pures ; les segments sécréteurs sont exclusivement des acini</a:t>
            </a:r>
          </a:p>
          <a:p>
            <a:endParaRPr lang="fr-FR" sz="2400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Glandes composées tubuleuses pures </a:t>
            </a:r>
            <a:r>
              <a:rPr lang="fr-FR" sz="2400" dirty="0" smtClean="0"/>
              <a:t>— Ex. certaines glandes annexées à la muqueuse buccale dont les segments sécréteurs sont exclusivement des tubes</a:t>
            </a:r>
          </a:p>
          <a:p>
            <a:endParaRPr lang="fr-FR" sz="2400" b="1" dirty="0" smtClean="0">
              <a:solidFill>
                <a:srgbClr val="FF0000"/>
              </a:solidFill>
            </a:endParaRPr>
          </a:p>
          <a:p>
            <a:r>
              <a:rPr lang="fr-FR" sz="2400" b="1" dirty="0" smtClean="0">
                <a:solidFill>
                  <a:srgbClr val="FF0000"/>
                </a:solidFill>
              </a:rPr>
              <a:t>Glandes « mixtes </a:t>
            </a:r>
            <a:r>
              <a:rPr lang="fr-FR" sz="2400" dirty="0" smtClean="0"/>
              <a:t>» — Exemple, </a:t>
            </a:r>
            <a:r>
              <a:rPr lang="fr-FR" sz="2400" b="1" dirty="0" smtClean="0"/>
              <a:t>la glande sous maxillaire </a:t>
            </a:r>
            <a:r>
              <a:rPr lang="fr-FR" sz="2400" dirty="0" smtClean="0"/>
              <a:t>dont les segments sécréteurs peuvent être des tubes ou des acini.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63284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bdel\Pictures\glande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832741" cy="645333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63080" y="260648"/>
            <a:ext cx="8280920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764704"/>
            <a:ext cx="7344816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 histologique </a:t>
            </a:r>
          </a:p>
          <a:p>
            <a:pPr algn="just">
              <a:lnSpc>
                <a:spcPct val="150000"/>
              </a:lnSpc>
            </a:pPr>
            <a:endParaRPr lang="fr-F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endParaRPr lang="fr-F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/>
              <a:t>— Les glandes composées sont entourées par une </a:t>
            </a:r>
            <a:r>
              <a:rPr lang="fr-FR" sz="2400" dirty="0" smtClean="0">
                <a:solidFill>
                  <a:srgbClr val="FF0000"/>
                </a:solidFill>
              </a:rPr>
              <a:t>capsule</a:t>
            </a:r>
            <a:r>
              <a:rPr lang="fr-FR" sz="2400" dirty="0" smtClean="0"/>
              <a:t> formée de tissu conjonctif généralement dense. De cette capsule partent des </a:t>
            </a:r>
            <a:r>
              <a:rPr lang="fr-FR" sz="2400" dirty="0" smtClean="0">
                <a:solidFill>
                  <a:srgbClr val="FF0000"/>
                </a:solidFill>
              </a:rPr>
              <a:t>cloisons</a:t>
            </a:r>
            <a:r>
              <a:rPr lang="fr-FR" sz="2400" dirty="0" smtClean="0"/>
              <a:t> ou </a:t>
            </a:r>
            <a:r>
              <a:rPr lang="fr-FR" sz="2400" i="1" dirty="0" err="1" smtClean="0"/>
              <a:t>septa</a:t>
            </a:r>
            <a:r>
              <a:rPr lang="fr-FR" sz="2400" dirty="0" smtClean="0"/>
              <a:t> qui découpent à l'intérieur du parenchyme glandulaire des territoires qui forment des </a:t>
            </a:r>
            <a:r>
              <a:rPr lang="fr-FR" sz="2400" dirty="0" smtClean="0">
                <a:solidFill>
                  <a:srgbClr val="FF0000"/>
                </a:solidFill>
              </a:rPr>
              <a:t>lobes</a:t>
            </a:r>
            <a:r>
              <a:rPr lang="fr-FR" sz="2400" dirty="0" smtClean="0"/>
              <a:t> puis des </a:t>
            </a:r>
            <a:r>
              <a:rPr lang="fr-FR" sz="2400" dirty="0" smtClean="0">
                <a:solidFill>
                  <a:srgbClr val="FF0000"/>
                </a:solidFill>
              </a:rPr>
              <a:t>lobules</a:t>
            </a:r>
            <a:r>
              <a:rPr lang="fr-FR" sz="2400" dirty="0" smtClean="0"/>
              <a:t>.</a:t>
            </a:r>
            <a:endParaRPr lang="fr-FR" sz="2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1907704" y="1340768"/>
            <a:ext cx="6674903" cy="3708769"/>
            <a:chOff x="1907704" y="1340768"/>
            <a:chExt cx="6674903" cy="37087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7704" y="1340768"/>
              <a:ext cx="4577680" cy="3708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6084168" y="1916832"/>
              <a:ext cx="6126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/>
              <a:r>
                <a:rPr lang="fr-FR" dirty="0" smtClean="0">
                  <a:solidFill>
                    <a:prstClr val="black"/>
                  </a:solidFill>
                </a:rPr>
                <a:t>lobe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12160" y="3140968"/>
              <a:ext cx="8082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lvl="0"/>
              <a:r>
                <a:rPr lang="fr-FR" dirty="0" smtClean="0">
                  <a:solidFill>
                    <a:prstClr val="black"/>
                  </a:solidFill>
                </a:rPr>
                <a:t>lobule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12160" y="3933056"/>
              <a:ext cx="2570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fr-FR" dirty="0" err="1" smtClean="0"/>
                <a:t>septa</a:t>
              </a:r>
              <a:r>
                <a:rPr lang="fr-FR" dirty="0" smtClean="0"/>
                <a:t> de tissu conjonctif</a:t>
              </a:r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12160" y="4581128"/>
              <a:ext cx="13033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fr-FR" dirty="0" err="1" smtClean="0"/>
                <a:t>adénomère</a:t>
              </a:r>
              <a:endParaRPr lang="fr-FR" dirty="0"/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8" y="1124744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b="1" dirty="0" smtClean="0">
                <a:solidFill>
                  <a:srgbClr val="FF0000"/>
                </a:solidFill>
              </a:rPr>
              <a:t>. Glandes endocrines</a:t>
            </a:r>
          </a:p>
          <a:p>
            <a:pPr algn="just">
              <a:lnSpc>
                <a:spcPct val="150000"/>
              </a:lnSpc>
            </a:pPr>
            <a:endParaRPr lang="fr-FR" sz="24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/>
              <a:t>Les glandes endocrines sont formées de cellules qui déversent leurs produits de </a:t>
            </a:r>
            <a:r>
              <a:rPr lang="fr-FR" sz="2400" b="1" dirty="0" smtClean="0"/>
              <a:t>sécrétion dans le sang (ou la lymphe)</a:t>
            </a:r>
            <a:r>
              <a:rPr lang="fr-FR" sz="24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fr-FR" sz="2400" dirty="0" smtClean="0"/>
          </a:p>
          <a:p>
            <a:pPr algn="just">
              <a:lnSpc>
                <a:spcPct val="150000"/>
              </a:lnSpc>
            </a:pPr>
            <a:r>
              <a:rPr lang="fr-FR" sz="2400" dirty="0" smtClean="0"/>
              <a:t> Elles possèdent donc une abondante </a:t>
            </a:r>
            <a:r>
              <a:rPr lang="fr-FR" sz="2400" b="1" dirty="0" smtClean="0"/>
              <a:t>vascularisation</a:t>
            </a:r>
            <a:r>
              <a:rPr lang="fr-FR" sz="2400" dirty="0" smtClean="0"/>
              <a:t>. </a:t>
            </a:r>
            <a:endParaRPr lang="fr-FR" sz="24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052736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fr-FR" sz="2400" b="1" dirty="0" smtClean="0"/>
              <a:t>Glandes de type </a:t>
            </a:r>
            <a:r>
              <a:rPr lang="fr-FR" sz="2400" b="1" dirty="0" err="1" smtClean="0"/>
              <a:t>cordonnal</a:t>
            </a:r>
            <a:r>
              <a:rPr lang="fr-FR" sz="2400" b="1" dirty="0" smtClean="0"/>
              <a:t> ou </a:t>
            </a:r>
            <a:r>
              <a:rPr lang="fr-FR" sz="2400" b="1" dirty="0" err="1" smtClean="0"/>
              <a:t>trabéculaire</a:t>
            </a:r>
            <a:endParaRPr lang="fr-FR" sz="2400" b="1" dirty="0" smtClean="0"/>
          </a:p>
          <a:p>
            <a:pPr marL="457200" indent="-457200"/>
            <a:r>
              <a:rPr lang="fr-FR" sz="2400" dirty="0" smtClean="0"/>
              <a:t>Ex.: la </a:t>
            </a:r>
            <a:r>
              <a:rPr lang="fr-FR" sz="2400" b="1" dirty="0" smtClean="0">
                <a:solidFill>
                  <a:srgbClr val="FF0000"/>
                </a:solidFill>
              </a:rPr>
              <a:t>glande surrénale</a:t>
            </a:r>
          </a:p>
          <a:p>
            <a:pPr marL="457200" indent="-457200"/>
            <a:endParaRPr lang="fr-FR" sz="2400" b="1" dirty="0" smtClean="0"/>
          </a:p>
          <a:p>
            <a:r>
              <a:rPr lang="fr-FR" sz="2400" dirty="0" smtClean="0"/>
              <a:t>Les cellules sont organisées en cordons épais de une ou deux cellules, anastomosées et délimitant entre eux des espaces </a:t>
            </a:r>
            <a:r>
              <a:rPr lang="fr-FR" sz="2400" dirty="0" err="1" smtClean="0"/>
              <a:t>conjonctivo</a:t>
            </a:r>
            <a:r>
              <a:rPr lang="fr-FR" sz="2400" dirty="0" smtClean="0"/>
              <a:t>-vasculaires particulièrement riches en capillaires.</a:t>
            </a:r>
          </a:p>
          <a:p>
            <a:endParaRPr lang="fr-FR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933056"/>
            <a:ext cx="3888432" cy="273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931890"/>
            <a:ext cx="3777060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627387"/>
            <a:ext cx="80010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/>
              <a:t>Les </a:t>
            </a:r>
            <a:r>
              <a:rPr lang="fr-FR" sz="2200" b="1" i="1" dirty="0" err="1"/>
              <a:t>zonula</a:t>
            </a:r>
            <a:r>
              <a:rPr lang="fr-FR" sz="2200" b="1" i="1" dirty="0"/>
              <a:t> occludens</a:t>
            </a:r>
            <a:r>
              <a:rPr lang="fr-FR" sz="2200" b="1" dirty="0"/>
              <a:t> </a:t>
            </a:r>
            <a:r>
              <a:rPr lang="fr-FR" sz="2200" dirty="0"/>
              <a:t>sont constituées de plusieurs protéines transmembranaires dont </a:t>
            </a:r>
            <a:r>
              <a:rPr lang="fr-FR" sz="2200" i="1" dirty="0"/>
              <a:t>(</a:t>
            </a:r>
            <a:r>
              <a:rPr lang="fr-FR" sz="2200" b="1" dirty="0" err="1"/>
              <a:t>occludine</a:t>
            </a:r>
            <a:r>
              <a:rPr lang="fr-FR" sz="2200" i="1"/>
              <a:t>) </a:t>
            </a:r>
            <a:r>
              <a:rPr lang="fr-FR" sz="2200" smtClean="0"/>
              <a:t>ou </a:t>
            </a:r>
            <a:r>
              <a:rPr lang="fr-FR" sz="2200" dirty="0"/>
              <a:t>par des éléments du cytosquelette comme </a:t>
            </a:r>
            <a:r>
              <a:rPr lang="fr-FR" sz="2200" b="1" dirty="0"/>
              <a:t>l'actine</a:t>
            </a:r>
          </a:p>
        </p:txBody>
      </p:sp>
      <p:pic>
        <p:nvPicPr>
          <p:cNvPr id="19459" name="Picture 3" descr="C:\Users\Abdel\Desktop\jonction-serree-zonula-occlude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3816424" cy="4937447"/>
          </a:xfrm>
          <a:prstGeom prst="rect">
            <a:avLst/>
          </a:prstGeom>
          <a:noFill/>
        </p:spPr>
      </p:pic>
      <p:grpSp>
        <p:nvGrpSpPr>
          <p:cNvPr id="11" name="Groupe 10"/>
          <p:cNvGrpSpPr/>
          <p:nvPr/>
        </p:nvGrpSpPr>
        <p:grpSpPr>
          <a:xfrm>
            <a:off x="4633489" y="2000240"/>
            <a:ext cx="4106125" cy="3563147"/>
            <a:chOff x="4633489" y="2000240"/>
            <a:chExt cx="4106125" cy="356314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3489" y="2000240"/>
              <a:ext cx="3986637" cy="350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ZoneTexte 4"/>
            <p:cNvSpPr txBox="1"/>
            <p:nvPr/>
          </p:nvSpPr>
          <p:spPr>
            <a:xfrm>
              <a:off x="6901318" y="5286388"/>
              <a:ext cx="6517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 smtClean="0"/>
                <a:t>Actine</a:t>
              </a:r>
              <a:endParaRPr lang="fr-FR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170542" y="2084648"/>
              <a:ext cx="97334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 err="1" smtClean="0"/>
                <a:t>occlunine</a:t>
              </a:r>
              <a:endParaRPr lang="fr-FR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7215206" y="4857760"/>
              <a:ext cx="69249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 smtClean="0"/>
                <a:t>            </a:t>
              </a:r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572396" y="4357694"/>
              <a:ext cx="11305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 smtClean="0"/>
                <a:t>cytoplasme</a:t>
              </a:r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500958" y="2294745"/>
              <a:ext cx="11305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 smtClean="0"/>
                <a:t>cytoplasme</a:t>
              </a:r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358082" y="3429000"/>
              <a:ext cx="138153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 smtClean="0"/>
                <a:t>intercellulaire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196752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2. Glandes de type vésiculaire</a:t>
            </a:r>
          </a:p>
          <a:p>
            <a:endParaRPr lang="fr-FR" sz="2400" b="1" dirty="0" smtClean="0"/>
          </a:p>
          <a:p>
            <a:r>
              <a:rPr lang="fr-FR" sz="2400" b="1" dirty="0" smtClean="0">
                <a:solidFill>
                  <a:srgbClr val="FF0000"/>
                </a:solidFill>
              </a:rPr>
              <a:t>la glande thyroïde</a:t>
            </a:r>
          </a:p>
          <a:p>
            <a:endParaRPr lang="fr-FR" sz="2400" b="1" dirty="0" smtClean="0"/>
          </a:p>
          <a:p>
            <a:r>
              <a:rPr lang="fr-FR" sz="2400" dirty="0" smtClean="0"/>
              <a:t>Les cellules glandulaires sont disposées de telle sorte qu'elles délimitent des vésicules. D'une manière schématique on peut dire que ces cellules .</a:t>
            </a:r>
            <a:endParaRPr lang="fr-F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77072"/>
            <a:ext cx="2808312" cy="206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890489"/>
            <a:ext cx="3689028" cy="2436664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1844824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3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Glandes de type mixte</a:t>
            </a:r>
          </a:p>
          <a:p>
            <a:pPr marL="457200" indent="-457200">
              <a:buAutoNum type="arabicPeriod" startAt="3"/>
            </a:pPr>
            <a:endParaRPr lang="fr-FR" sz="2400" dirty="0" smtClean="0"/>
          </a:p>
          <a:p>
            <a:pPr marL="457200" indent="-457200"/>
            <a:endParaRPr lang="fr-FR" sz="2400" dirty="0" smtClean="0"/>
          </a:p>
          <a:p>
            <a:r>
              <a:rPr lang="fr-FR" sz="2400" dirty="0" smtClean="0"/>
              <a:t>Ces glandes, comme la </a:t>
            </a:r>
            <a:r>
              <a:rPr lang="fr-FR" sz="2400" b="1" dirty="0" smtClean="0">
                <a:solidFill>
                  <a:srgbClr val="FF0000"/>
                </a:solidFill>
              </a:rPr>
              <a:t>parathyroïde</a:t>
            </a:r>
            <a:r>
              <a:rPr lang="fr-FR" sz="2400" dirty="0" smtClean="0"/>
              <a:t>, possèdent à la fois des travées cellulaires organisées selon le type </a:t>
            </a:r>
            <a:r>
              <a:rPr lang="fr-FR" sz="2400" dirty="0" err="1" smtClean="0"/>
              <a:t>cordonnal</a:t>
            </a:r>
            <a:r>
              <a:rPr lang="fr-FR" sz="2400" dirty="0" smtClean="0"/>
              <a:t> et des vésicules</a:t>
            </a:r>
            <a:endParaRPr lang="fr-FR" sz="24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12845"/>
            <a:ext cx="853244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300" b="1" dirty="0" smtClean="0">
                <a:solidFill>
                  <a:srgbClr val="FF0000"/>
                </a:solidFill>
              </a:rPr>
              <a:t>D. Glandes </a:t>
            </a:r>
            <a:r>
              <a:rPr lang="fr-FR" sz="2300" b="1" dirty="0" err="1" smtClean="0">
                <a:solidFill>
                  <a:srgbClr val="FF0000"/>
                </a:solidFill>
              </a:rPr>
              <a:t>amphicrines</a:t>
            </a:r>
            <a:endParaRPr lang="fr-FR" sz="2300" b="1" dirty="0" smtClean="0">
              <a:solidFill>
                <a:srgbClr val="FF0000"/>
              </a:solidFill>
            </a:endParaRPr>
          </a:p>
          <a:p>
            <a:endParaRPr lang="fr-FR" sz="2300" b="1" dirty="0" smtClean="0">
              <a:solidFill>
                <a:srgbClr val="FF0000"/>
              </a:solidFill>
            </a:endParaRPr>
          </a:p>
          <a:p>
            <a:r>
              <a:rPr lang="fr-FR" sz="2300" dirty="0" smtClean="0"/>
              <a:t>Sont des glandes qui sont à la fois </a:t>
            </a:r>
            <a:r>
              <a:rPr lang="fr-FR" sz="2300" b="1" dirty="0" smtClean="0"/>
              <a:t>exocrines</a:t>
            </a:r>
            <a:r>
              <a:rPr lang="fr-FR" sz="2300" dirty="0" smtClean="0"/>
              <a:t> et </a:t>
            </a:r>
            <a:r>
              <a:rPr lang="fr-FR" sz="2300" b="1" dirty="0" smtClean="0"/>
              <a:t>endocrines</a:t>
            </a:r>
            <a:r>
              <a:rPr lang="fr-FR" sz="2300" dirty="0" smtClean="0"/>
              <a:t>. </a:t>
            </a:r>
          </a:p>
          <a:p>
            <a:endParaRPr lang="fr-FR" sz="2300" dirty="0" smtClean="0"/>
          </a:p>
          <a:p>
            <a:r>
              <a:rPr lang="fr-FR" sz="2300" dirty="0" smtClean="0"/>
              <a:t>on distingue : </a:t>
            </a:r>
          </a:p>
          <a:p>
            <a:endParaRPr lang="fr-FR" sz="2300" dirty="0" smtClean="0"/>
          </a:p>
          <a:p>
            <a:r>
              <a:rPr lang="fr-FR" sz="2300" dirty="0" smtClean="0"/>
              <a:t>1.	</a:t>
            </a:r>
            <a:r>
              <a:rPr lang="fr-FR" sz="2300" b="1" dirty="0" smtClean="0"/>
              <a:t>Les glandes </a:t>
            </a:r>
            <a:r>
              <a:rPr lang="fr-FR" sz="2300" b="1" dirty="0" err="1" smtClean="0"/>
              <a:t>amphicrines</a:t>
            </a:r>
            <a:r>
              <a:rPr lang="fr-FR" sz="2300" b="1" dirty="0" smtClean="0"/>
              <a:t> homotypiques</a:t>
            </a:r>
          </a:p>
          <a:p>
            <a:r>
              <a:rPr lang="fr-FR" sz="2300" dirty="0" smtClean="0"/>
              <a:t>Sont formées d'une seule sorte de cellules qui sont donc des cellules à la fois exocrines et endocrines (exemple, le </a:t>
            </a:r>
            <a:r>
              <a:rPr lang="fr-FR" sz="2300" b="1" dirty="0" smtClean="0">
                <a:solidFill>
                  <a:srgbClr val="FF0000"/>
                </a:solidFill>
              </a:rPr>
              <a:t>foie</a:t>
            </a:r>
            <a:r>
              <a:rPr lang="fr-FR" sz="2300" dirty="0" smtClean="0"/>
              <a:t>).</a:t>
            </a:r>
          </a:p>
          <a:p>
            <a:endParaRPr lang="fr-FR" sz="2300" dirty="0" smtClean="0"/>
          </a:p>
          <a:p>
            <a:r>
              <a:rPr lang="fr-FR" sz="2300" dirty="0" smtClean="0"/>
              <a:t>2.	</a:t>
            </a:r>
            <a:r>
              <a:rPr lang="fr-FR" sz="2300" b="1" dirty="0" smtClean="0"/>
              <a:t>Les glandes </a:t>
            </a:r>
            <a:r>
              <a:rPr lang="fr-FR" sz="2300" b="1" dirty="0" err="1" smtClean="0"/>
              <a:t>amphicrines</a:t>
            </a:r>
            <a:r>
              <a:rPr lang="fr-FR" sz="2300" b="1" dirty="0" smtClean="0"/>
              <a:t> </a:t>
            </a:r>
            <a:r>
              <a:rPr lang="fr-FR" sz="2300" b="1" dirty="0" err="1" smtClean="0"/>
              <a:t>hétérotypiques</a:t>
            </a:r>
            <a:endParaRPr lang="fr-FR" sz="2300" b="1" dirty="0" smtClean="0"/>
          </a:p>
          <a:p>
            <a:r>
              <a:rPr lang="fr-FR" sz="2300" dirty="0" smtClean="0"/>
              <a:t>Sont formées de deux sortes de cellules : les unes sont exocrines, les autres endocrines. Il y a donc au sein d'un même organe la juxtaposition de deux parenchymes de signification et de fonction différentes (exemple, le </a:t>
            </a:r>
            <a:r>
              <a:rPr lang="fr-FR" sz="2300" b="1" dirty="0" smtClean="0">
                <a:solidFill>
                  <a:srgbClr val="FF0000"/>
                </a:solidFill>
              </a:rPr>
              <a:t>pancréas</a:t>
            </a:r>
            <a:r>
              <a:rPr lang="fr-FR" sz="2300" dirty="0" smtClean="0"/>
              <a:t>).</a:t>
            </a:r>
            <a:endParaRPr lang="fr-FR" sz="23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80"/>
            <a:ext cx="40576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87624" y="4246056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le </a:t>
            </a:r>
            <a:r>
              <a:rPr lang="fr-FR" sz="2000" b="1" dirty="0" smtClean="0"/>
              <a:t>pancréas</a:t>
            </a:r>
            <a:r>
              <a:rPr lang="fr-FR" sz="2000" dirty="0" smtClean="0"/>
              <a:t> qui possèdent des acinus (1), responsables de la </a:t>
            </a:r>
            <a:r>
              <a:rPr lang="fr-FR" sz="2000" dirty="0" err="1" smtClean="0"/>
              <a:t>secrétion</a:t>
            </a:r>
            <a:r>
              <a:rPr lang="fr-FR" sz="2000" dirty="0" smtClean="0"/>
              <a:t> exocrine pancréatique (enzymes digestives) et des </a:t>
            </a:r>
            <a:r>
              <a:rPr lang="fr-FR" sz="2000" dirty="0" err="1" smtClean="0"/>
              <a:t>ilôts</a:t>
            </a:r>
            <a:r>
              <a:rPr lang="fr-FR" sz="2000" dirty="0" smtClean="0"/>
              <a:t> de Langerhans (2) responsables de la synthèse des hormones régulant notamment la glycémie (insuline et glucagon).</a:t>
            </a:r>
            <a:endParaRPr lang="fr-FR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500042"/>
            <a:ext cx="5140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b. </a:t>
            </a:r>
            <a:r>
              <a:rPr lang="fr-FR" sz="2400" b="1" i="1" dirty="0" err="1">
                <a:solidFill>
                  <a:srgbClr val="FF0000"/>
                </a:solidFill>
              </a:rPr>
              <a:t>Zonula</a:t>
            </a:r>
            <a:r>
              <a:rPr lang="fr-FR" sz="2400" b="1" i="1" dirty="0">
                <a:solidFill>
                  <a:srgbClr val="FF0000"/>
                </a:solidFill>
              </a:rPr>
              <a:t> </a:t>
            </a:r>
            <a:r>
              <a:rPr lang="fr-FR" sz="2400" b="1" i="1" dirty="0" err="1" smtClean="0">
                <a:solidFill>
                  <a:srgbClr val="FF0000"/>
                </a:solidFill>
              </a:rPr>
              <a:t>adherens</a:t>
            </a:r>
            <a:r>
              <a:rPr lang="fr-FR" sz="2400" i="1" dirty="0" smtClean="0">
                <a:solidFill>
                  <a:srgbClr val="FF0000"/>
                </a:solidFill>
              </a:rPr>
              <a:t> </a:t>
            </a:r>
            <a:r>
              <a:rPr lang="fr-FR" sz="2400" dirty="0">
                <a:solidFill>
                  <a:srgbClr val="FF0000"/>
                </a:solidFill>
              </a:rPr>
              <a:t>(</a:t>
            </a:r>
            <a:r>
              <a:rPr lang="fr-FR" sz="2400" i="1" dirty="0" err="1">
                <a:solidFill>
                  <a:srgbClr val="FF0000"/>
                </a:solidFill>
              </a:rPr>
              <a:t>belt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i="1" dirty="0" err="1">
                <a:solidFill>
                  <a:srgbClr val="FF0000"/>
                </a:solidFill>
              </a:rPr>
              <a:t>desmosome</a:t>
            </a:r>
            <a:r>
              <a:rPr lang="fr-FR" sz="2400" dirty="0">
                <a:solidFill>
                  <a:srgbClr val="FF0000"/>
                </a:solidFill>
              </a:rPr>
              <a:t>)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28596" y="1142984"/>
            <a:ext cx="82478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/>
              <a:t>formées de </a:t>
            </a:r>
            <a:r>
              <a:rPr lang="fr-FR" sz="2200" b="1" dirty="0"/>
              <a:t>glycoprotéines transmembranaires </a:t>
            </a:r>
            <a:r>
              <a:rPr lang="fr-FR" sz="2200" b="1" dirty="0" smtClean="0"/>
              <a:t>(</a:t>
            </a:r>
            <a:r>
              <a:rPr lang="fr-FR" sz="2200" b="1" i="1" dirty="0" err="1">
                <a:solidFill>
                  <a:srgbClr val="FF0000"/>
                </a:solidFill>
              </a:rPr>
              <a:t>cadhérines</a:t>
            </a:r>
            <a:r>
              <a:rPr lang="fr-FR" sz="2200" dirty="0"/>
              <a:t> </a:t>
            </a:r>
            <a:r>
              <a:rPr lang="fr-FR" sz="2200" b="1" dirty="0" smtClean="0"/>
              <a:t>) </a:t>
            </a:r>
            <a:r>
              <a:rPr lang="fr-FR" sz="2200" dirty="0" smtClean="0"/>
              <a:t>qui </a:t>
            </a:r>
            <a:r>
              <a:rPr lang="fr-FR" sz="2200" dirty="0"/>
              <a:t>se lient dans l'espace intercellulaire et dont l'extrémité </a:t>
            </a:r>
            <a:r>
              <a:rPr lang="fr-FR" sz="2200" dirty="0" err="1"/>
              <a:t>hyaloplasmique</a:t>
            </a:r>
            <a:r>
              <a:rPr lang="fr-FR" sz="2200" dirty="0"/>
              <a:t> est liée à des </a:t>
            </a:r>
            <a:r>
              <a:rPr lang="fr-FR" sz="2200" b="1" i="1" dirty="0">
                <a:solidFill>
                  <a:srgbClr val="00B050"/>
                </a:solidFill>
              </a:rPr>
              <a:t>filaments d'actine </a:t>
            </a:r>
            <a:r>
              <a:rPr lang="fr-FR" sz="2200" dirty="0"/>
              <a:t>par l'intermédiaire de protéines de liaison du type </a:t>
            </a:r>
            <a:r>
              <a:rPr lang="fr-FR" sz="2200" b="1" i="1" dirty="0" err="1"/>
              <a:t>vinculine</a:t>
            </a:r>
            <a:r>
              <a:rPr lang="fr-FR" sz="2200" dirty="0"/>
              <a:t> ou </a:t>
            </a:r>
            <a:r>
              <a:rPr lang="fr-FR" sz="2200" b="1" i="1" dirty="0" err="1"/>
              <a:t>actinine</a:t>
            </a:r>
            <a:endParaRPr lang="fr-FR" sz="2200" b="1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1117" y="2786058"/>
            <a:ext cx="6570755" cy="38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538" y="1052736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c. </a:t>
            </a:r>
            <a:r>
              <a:rPr lang="fr-FR" sz="2400" b="1" dirty="0">
                <a:solidFill>
                  <a:srgbClr val="FF0000"/>
                </a:solidFill>
              </a:rPr>
              <a:t>Macula</a:t>
            </a:r>
            <a:r>
              <a:rPr lang="fr-FR" sz="2400" b="1" i="1" dirty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adherens</a:t>
            </a:r>
            <a:r>
              <a:rPr lang="fr-FR" sz="2400" i="1" dirty="0">
                <a:solidFill>
                  <a:srgbClr val="FF0000"/>
                </a:solidFill>
              </a:rPr>
              <a:t>, </a:t>
            </a:r>
            <a:r>
              <a:rPr lang="fr-FR" sz="2400" b="1" dirty="0" err="1">
                <a:solidFill>
                  <a:srgbClr val="FF0000"/>
                </a:solidFill>
              </a:rPr>
              <a:t>desmosomes</a:t>
            </a:r>
            <a:r>
              <a:rPr lang="fr-FR" sz="2400" dirty="0">
                <a:solidFill>
                  <a:srgbClr val="FF0000"/>
                </a:solidFill>
              </a:rPr>
              <a:t> (</a:t>
            </a:r>
            <a:r>
              <a:rPr lang="fr-FR" sz="2400" i="1" dirty="0">
                <a:solidFill>
                  <a:srgbClr val="FF0000"/>
                </a:solidFill>
              </a:rPr>
              <a:t>spot </a:t>
            </a:r>
            <a:r>
              <a:rPr lang="fr-FR" sz="2400" i="1" dirty="0" err="1">
                <a:solidFill>
                  <a:srgbClr val="FF0000"/>
                </a:solidFill>
              </a:rPr>
              <a:t>desmosome</a:t>
            </a:r>
            <a:r>
              <a:rPr lang="fr-FR" sz="2400" dirty="0">
                <a:solidFill>
                  <a:srgbClr val="FF0000"/>
                </a:solidFill>
              </a:rPr>
              <a:t>) 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5616" y="2492896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400" dirty="0" smtClean="0"/>
              <a:t> Structures </a:t>
            </a:r>
            <a:r>
              <a:rPr lang="fr-FR" sz="2400" dirty="0"/>
              <a:t>en forme de disque d’environ 0,1 à 0,5 </a:t>
            </a:r>
            <a:r>
              <a:rPr lang="fr-FR" sz="2400" dirty="0" err="1"/>
              <a:t>μm</a:t>
            </a:r>
            <a:r>
              <a:rPr lang="fr-FR" sz="2400" dirty="0"/>
              <a:t> de diamètre et 100 nm d’épaisseur</a:t>
            </a:r>
            <a:r>
              <a:rPr lang="fr-FR" sz="24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endParaRPr lang="fr-FR" sz="2400" dirty="0"/>
          </a:p>
          <a:p>
            <a:pPr algn="just">
              <a:buFont typeface="Wingdings" pitchFamily="2" charset="2"/>
              <a:buChar char="Ø"/>
            </a:pPr>
            <a:r>
              <a:rPr lang="fr-FR" sz="2400" dirty="0" smtClean="0"/>
              <a:t> </a:t>
            </a:r>
            <a:r>
              <a:rPr lang="fr-FR" sz="2400" dirty="0"/>
              <a:t>Les </a:t>
            </a:r>
            <a:r>
              <a:rPr lang="fr-FR" sz="2400" dirty="0" err="1"/>
              <a:t>desmosomes</a:t>
            </a:r>
            <a:r>
              <a:rPr lang="fr-FR" sz="2400" dirty="0"/>
              <a:t> assurent les liaisons intercellulaires par des molécules transmembranaires de la superfamille des </a:t>
            </a:r>
            <a:r>
              <a:rPr lang="fr-FR" sz="2400" b="1" dirty="0" err="1"/>
              <a:t>cadhérines</a:t>
            </a:r>
            <a:r>
              <a:rPr lang="fr-FR" sz="2400" dirty="0"/>
              <a:t> (</a:t>
            </a:r>
            <a:r>
              <a:rPr lang="fr-FR" sz="2400" b="1" dirty="0" err="1"/>
              <a:t>desmogléines</a:t>
            </a:r>
            <a:r>
              <a:rPr lang="fr-FR" sz="2400" dirty="0"/>
              <a:t> et </a:t>
            </a:r>
            <a:r>
              <a:rPr lang="fr-FR" sz="2400" b="1" dirty="0" err="1"/>
              <a:t>desmocollines</a:t>
            </a:r>
            <a:r>
              <a:rPr lang="fr-FR" sz="2400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836712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Les </a:t>
            </a:r>
            <a:r>
              <a:rPr lang="fr-FR" sz="2400" i="1" dirty="0" err="1" smtClean="0"/>
              <a:t>cadhérines</a:t>
            </a:r>
            <a:r>
              <a:rPr lang="fr-FR" sz="2400" i="1" dirty="0" smtClean="0"/>
              <a:t> </a:t>
            </a:r>
            <a:r>
              <a:rPr lang="fr-FR" sz="2400" dirty="0" smtClean="0"/>
              <a:t>s'étendent </a:t>
            </a:r>
            <a:r>
              <a:rPr lang="fr-FR" sz="2400" dirty="0"/>
              <a:t>depuis les plaques denses (</a:t>
            </a:r>
            <a:r>
              <a:rPr lang="fr-FR" sz="2400" b="1" dirty="0" err="1"/>
              <a:t>desmoglobine</a:t>
            </a:r>
            <a:r>
              <a:rPr lang="fr-FR" sz="2400" dirty="0"/>
              <a:t>) jusqu'au milieu de l'espace intercellulaire où elles se lient par leurs extrémités en formant un réseau. </a:t>
            </a:r>
          </a:p>
        </p:txBody>
      </p:sp>
      <p:sp>
        <p:nvSpPr>
          <p:cNvPr id="54274" name="AutoShape 2" descr="http://www.google.com/url?sa=i&amp;source=images&amp;cd=&amp;docid=BZg-JJUzgBYvmM&amp;tbnid=Dlyn_D4yTqvYOM:&amp;ved=0CAUQjBw4BQ&amp;url=http%3A%2F%2Fwww.vivo.colostate.edu%2Fhbooks%2Fcmb%2Fcells%2Fpmemb%2Fdesmo.gif&amp;ei=-2cLU-uGEoeO0AWZwoCADw&amp;psig=AFQjCNEWMUsY_gRccDM-wx5v0eRjMnuRPA&amp;ust=139334284345374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276" name="AutoShape 4" descr="http://www.google.com/url?sa=i&amp;source=images&amp;cd=&amp;docid=BZg-JJUzgBYvmM&amp;tbnid=Dlyn_D4yTqvYOM:&amp;ved=0CAUQjBw4BQ&amp;url=http%3A%2F%2Fwww.vivo.colostate.edu%2Fhbooks%2Fcmb%2Fcells%2Fpmemb%2Fdesmo.gif&amp;ei=-2cLU-uGEoeO0AWZwoCADw&amp;psig=AFQjCNEWMUsY_gRccDM-wx5v0eRjMnuRPA&amp;ust=139334284345374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278" name="AutoShape 6" descr="http://www.google.com/url?sa=i&amp;source=images&amp;cd=&amp;docid=BZg-JJUzgBYvmM&amp;tbnid=Dlyn_D4yTqvYOM:&amp;ved=0CAUQjBw4BQ&amp;url=http%3A%2F%2Fwww.vivo.colostate.edu%2Fhbooks%2Fcmb%2Fcells%2Fpmemb%2Fdesmo.gif&amp;ei=-2cLU-uGEoeO0AWZwoCADw&amp;psig=AFQjCNEWMUsY_gRccDM-wx5v0eRjMnuRPA&amp;ust=139334284345374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280" name="AutoShape 8" descr="http://www.google.com/url?sa=i&amp;source=images&amp;cd=&amp;docid=BZg-JJUzgBYvmM&amp;tbnid=Dlyn_D4yTqvYOM:&amp;ved=0CAUQjBw4BQ&amp;url=http%3A%2F%2Fwww.vivo.colostate.edu%2Fhbooks%2Fcmb%2Fcells%2Fpmemb%2Fdesmo.gif&amp;ei=-2cLU-uGEoeO0AWZwoCADw&amp;psig=AFQjCNEWMUsY_gRccDM-wx5v0eRjMnuRPA&amp;ust=139334284345374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2786057"/>
            <a:ext cx="3857652" cy="333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e 13"/>
          <p:cNvGrpSpPr/>
          <p:nvPr/>
        </p:nvGrpSpPr>
        <p:grpSpPr>
          <a:xfrm>
            <a:off x="3550778" y="2564904"/>
            <a:ext cx="5450378" cy="3349339"/>
            <a:chOff x="3550778" y="2564904"/>
            <a:chExt cx="5450378" cy="3349339"/>
          </a:xfrm>
        </p:grpSpPr>
        <p:grpSp>
          <p:nvGrpSpPr>
            <p:cNvPr id="7" name="Groupe 6"/>
            <p:cNvGrpSpPr/>
            <p:nvPr/>
          </p:nvGrpSpPr>
          <p:grpSpPr>
            <a:xfrm>
              <a:off x="3550778" y="2564904"/>
              <a:ext cx="5450378" cy="3349339"/>
              <a:chOff x="3059832" y="2564904"/>
              <a:chExt cx="5853222" cy="3349339"/>
            </a:xfrm>
          </p:grpSpPr>
          <p:pic>
            <p:nvPicPr>
              <p:cNvPr id="2253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59832" y="2564904"/>
                <a:ext cx="3528392" cy="3349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300192" y="3212976"/>
                <a:ext cx="2128932" cy="288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2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341719" y="3989824"/>
                <a:ext cx="2406745" cy="238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3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788024" y="5589240"/>
                <a:ext cx="4125030" cy="288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7000892" y="4214818"/>
              <a:ext cx="15882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err="1" smtClean="0"/>
                <a:t>desmoglobine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649</TotalTime>
  <Words>2276</Words>
  <Application>Microsoft Office PowerPoint</Application>
  <PresentationFormat>Affichage à l'écran (4:3)</PresentationFormat>
  <Paragraphs>295</Paragraphs>
  <Slides>63</Slides>
  <Notes>0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64" baseType="lpstr">
      <vt:lpstr>Débit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Abdel</dc:creator>
  <cp:lastModifiedBy>Lenovo</cp:lastModifiedBy>
  <cp:revision>183</cp:revision>
  <dcterms:created xsi:type="dcterms:W3CDTF">2013-03-09T19:33:47Z</dcterms:created>
  <dcterms:modified xsi:type="dcterms:W3CDTF">2020-05-04T14:20:32Z</dcterms:modified>
</cp:coreProperties>
</file>