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4"/>
  </p:notesMasterIdLst>
  <p:sldIdLst>
    <p:sldId id="481" r:id="rId2"/>
    <p:sldId id="510" r:id="rId3"/>
    <p:sldId id="297" r:id="rId4"/>
    <p:sldId id="298" r:id="rId5"/>
    <p:sldId id="299" r:id="rId6"/>
    <p:sldId id="489" r:id="rId7"/>
    <p:sldId id="257" r:id="rId8"/>
    <p:sldId id="490" r:id="rId9"/>
    <p:sldId id="491" r:id="rId10"/>
    <p:sldId id="492" r:id="rId11"/>
    <p:sldId id="284" r:id="rId12"/>
    <p:sldId id="285" r:id="rId13"/>
    <p:sldId id="493" r:id="rId14"/>
    <p:sldId id="494" r:id="rId15"/>
    <p:sldId id="286" r:id="rId16"/>
    <p:sldId id="496" r:id="rId17"/>
    <p:sldId id="287" r:id="rId18"/>
    <p:sldId id="501" r:id="rId19"/>
    <p:sldId id="497" r:id="rId20"/>
    <p:sldId id="288" r:id="rId21"/>
    <p:sldId id="289" r:id="rId22"/>
    <p:sldId id="502" r:id="rId23"/>
    <p:sldId id="290" r:id="rId24"/>
    <p:sldId id="505" r:id="rId25"/>
    <p:sldId id="507" r:id="rId26"/>
    <p:sldId id="292" r:id="rId27"/>
    <p:sldId id="293" r:id="rId28"/>
    <p:sldId id="508" r:id="rId29"/>
    <p:sldId id="294" r:id="rId30"/>
    <p:sldId id="295" r:id="rId31"/>
    <p:sldId id="296" r:id="rId32"/>
    <p:sldId id="509" r:id="rId33"/>
  </p:sldIdLst>
  <p:sldSz cx="9144000" cy="6858000" type="screen4x3"/>
  <p:notesSz cx="6735763" cy="98694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3DE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9203" autoAdjust="0"/>
    <p:restoredTop sz="98029" autoAdjust="0"/>
  </p:normalViewPr>
  <p:slideViewPr>
    <p:cSldViewPr>
      <p:cViewPr>
        <p:scale>
          <a:sx n="70" d="100"/>
          <a:sy n="70" d="100"/>
        </p:scale>
        <p:origin x="-1494" y="-4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26EBFC0C-CAAE-49A2-AB08-93AF1D027700}" type="datetimeFigureOut">
              <a:rPr lang="fr-FR" smtClean="0"/>
              <a:pPr/>
              <a:t>09/05/2020</a:t>
            </a:fld>
            <a:endParaRPr lang="fr-FR"/>
          </a:p>
        </p:txBody>
      </p:sp>
      <p:sp>
        <p:nvSpPr>
          <p:cNvPr id="4" name="Espace réservé de l'image des diapositives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3100" y="4687888"/>
            <a:ext cx="5389563" cy="4441825"/>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4188"/>
            <a:ext cx="2919413" cy="4937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4763" y="9374188"/>
            <a:ext cx="2919412" cy="493712"/>
          </a:xfrm>
          <a:prstGeom prst="rect">
            <a:avLst/>
          </a:prstGeom>
        </p:spPr>
        <p:txBody>
          <a:bodyPr vert="horz" lIns="91440" tIns="45720" rIns="91440" bIns="45720" rtlCol="0" anchor="b"/>
          <a:lstStyle>
            <a:lvl1pPr algn="r">
              <a:defRPr sz="1200"/>
            </a:lvl1pPr>
          </a:lstStyle>
          <a:p>
            <a:fld id="{B479C7A3-A5DE-4B46-B791-86DDF1E6EF4F}"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380E620-C816-4CA2-B21D-464932A683C7}" type="datetime1">
              <a:rPr lang="fr-FR" smtClean="0"/>
              <a:pPr/>
              <a:t>09/05/2020</a:t>
            </a:fld>
            <a:endParaRPr lang="fr-FR"/>
          </a:p>
        </p:txBody>
      </p:sp>
      <p:sp>
        <p:nvSpPr>
          <p:cNvPr id="5" name="Espace réservé du pied de page 4"/>
          <p:cNvSpPr>
            <a:spLocks noGrp="1"/>
          </p:cNvSpPr>
          <p:nvPr>
            <p:ph type="ftr" sz="quarter" idx="11"/>
          </p:nvPr>
        </p:nvSpPr>
        <p:spPr/>
        <p:txBody>
          <a:bodyPr/>
          <a:lstStyle/>
          <a:p>
            <a:r>
              <a:rPr lang="ar-SA" smtClean="0"/>
              <a:t>الإيرادات العامة غير الضريبية</a:t>
            </a:r>
            <a:endParaRPr lang="fr-FR"/>
          </a:p>
        </p:txBody>
      </p:sp>
      <p:sp>
        <p:nvSpPr>
          <p:cNvPr id="6" name="Espace réservé du numéro de diapositive 5"/>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560B81F-7A68-49FC-A204-A5605D235715}" type="datetime1">
              <a:rPr lang="fr-FR" smtClean="0"/>
              <a:pPr/>
              <a:t>09/05/2020</a:t>
            </a:fld>
            <a:endParaRPr lang="fr-FR"/>
          </a:p>
        </p:txBody>
      </p:sp>
      <p:sp>
        <p:nvSpPr>
          <p:cNvPr id="5" name="Espace réservé du pied de page 4"/>
          <p:cNvSpPr>
            <a:spLocks noGrp="1"/>
          </p:cNvSpPr>
          <p:nvPr>
            <p:ph type="ftr" sz="quarter" idx="11"/>
          </p:nvPr>
        </p:nvSpPr>
        <p:spPr/>
        <p:txBody>
          <a:bodyPr/>
          <a:lstStyle/>
          <a:p>
            <a:r>
              <a:rPr lang="ar-SA" smtClean="0"/>
              <a:t>الإيرادات العامة غير الضريبية</a:t>
            </a:r>
            <a:endParaRPr lang="fr-FR"/>
          </a:p>
        </p:txBody>
      </p:sp>
      <p:sp>
        <p:nvSpPr>
          <p:cNvPr id="6" name="Espace réservé du numéro de diapositive 5"/>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F0860DC-90D0-4A1C-AEA6-7D072391782E}" type="datetime1">
              <a:rPr lang="fr-FR" smtClean="0"/>
              <a:pPr/>
              <a:t>09/05/2020</a:t>
            </a:fld>
            <a:endParaRPr lang="fr-FR"/>
          </a:p>
        </p:txBody>
      </p:sp>
      <p:sp>
        <p:nvSpPr>
          <p:cNvPr id="5" name="Espace réservé du pied de page 4"/>
          <p:cNvSpPr>
            <a:spLocks noGrp="1"/>
          </p:cNvSpPr>
          <p:nvPr>
            <p:ph type="ftr" sz="quarter" idx="11"/>
          </p:nvPr>
        </p:nvSpPr>
        <p:spPr/>
        <p:txBody>
          <a:bodyPr/>
          <a:lstStyle/>
          <a:p>
            <a:r>
              <a:rPr lang="ar-SA" smtClean="0"/>
              <a:t>الإيرادات العامة غير الضريبية</a:t>
            </a:r>
            <a:endParaRPr lang="fr-FR"/>
          </a:p>
        </p:txBody>
      </p:sp>
      <p:sp>
        <p:nvSpPr>
          <p:cNvPr id="6" name="Espace réservé du numéro de diapositive 5"/>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B659876-645C-4874-B04D-EC0651AFD04A}" type="datetime1">
              <a:rPr lang="fr-FR" smtClean="0"/>
              <a:pPr/>
              <a:t>09/05/2020</a:t>
            </a:fld>
            <a:endParaRPr lang="fr-FR"/>
          </a:p>
        </p:txBody>
      </p:sp>
      <p:sp>
        <p:nvSpPr>
          <p:cNvPr id="5" name="Espace réservé du pied de page 4"/>
          <p:cNvSpPr>
            <a:spLocks noGrp="1"/>
          </p:cNvSpPr>
          <p:nvPr>
            <p:ph type="ftr" sz="quarter" idx="11"/>
          </p:nvPr>
        </p:nvSpPr>
        <p:spPr/>
        <p:txBody>
          <a:bodyPr/>
          <a:lstStyle/>
          <a:p>
            <a:r>
              <a:rPr lang="ar-SA" smtClean="0"/>
              <a:t>الإيرادات العامة غير الضريبية</a:t>
            </a:r>
            <a:endParaRPr lang="fr-FR"/>
          </a:p>
        </p:txBody>
      </p:sp>
      <p:sp>
        <p:nvSpPr>
          <p:cNvPr id="6" name="Espace réservé du numéro de diapositive 5"/>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8781CB6-98DE-41C9-B9FE-A13E6E394DF4}" type="datetime1">
              <a:rPr lang="fr-FR" smtClean="0"/>
              <a:pPr/>
              <a:t>09/05/2020</a:t>
            </a:fld>
            <a:endParaRPr lang="fr-FR"/>
          </a:p>
        </p:txBody>
      </p:sp>
      <p:sp>
        <p:nvSpPr>
          <p:cNvPr id="5" name="Espace réservé du pied de page 4"/>
          <p:cNvSpPr>
            <a:spLocks noGrp="1"/>
          </p:cNvSpPr>
          <p:nvPr>
            <p:ph type="ftr" sz="quarter" idx="11"/>
          </p:nvPr>
        </p:nvSpPr>
        <p:spPr/>
        <p:txBody>
          <a:bodyPr/>
          <a:lstStyle/>
          <a:p>
            <a:r>
              <a:rPr lang="ar-SA" smtClean="0"/>
              <a:t>الإيرادات العامة غير الضريبية</a:t>
            </a:r>
            <a:endParaRPr lang="fr-FR"/>
          </a:p>
        </p:txBody>
      </p:sp>
      <p:sp>
        <p:nvSpPr>
          <p:cNvPr id="6" name="Espace réservé du numéro de diapositive 5"/>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E203BE1-B8F2-4919-97D8-EA6587F1341E}" type="datetime1">
              <a:rPr lang="fr-FR" smtClean="0"/>
              <a:pPr/>
              <a:t>09/05/2020</a:t>
            </a:fld>
            <a:endParaRPr lang="fr-FR"/>
          </a:p>
        </p:txBody>
      </p:sp>
      <p:sp>
        <p:nvSpPr>
          <p:cNvPr id="6" name="Espace réservé du pied de page 5"/>
          <p:cNvSpPr>
            <a:spLocks noGrp="1"/>
          </p:cNvSpPr>
          <p:nvPr>
            <p:ph type="ftr" sz="quarter" idx="11"/>
          </p:nvPr>
        </p:nvSpPr>
        <p:spPr/>
        <p:txBody>
          <a:bodyPr/>
          <a:lstStyle/>
          <a:p>
            <a:r>
              <a:rPr lang="ar-SA" smtClean="0"/>
              <a:t>الإيرادات العامة غير الضريبية</a:t>
            </a:r>
            <a:endParaRPr lang="fr-FR"/>
          </a:p>
        </p:txBody>
      </p:sp>
      <p:sp>
        <p:nvSpPr>
          <p:cNvPr id="7" name="Espace réservé du numéro de diapositive 6"/>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2AE47E5-6023-4F36-A208-A0774BE93135}" type="datetime1">
              <a:rPr lang="fr-FR" smtClean="0"/>
              <a:pPr/>
              <a:t>09/05/2020</a:t>
            </a:fld>
            <a:endParaRPr lang="fr-FR"/>
          </a:p>
        </p:txBody>
      </p:sp>
      <p:sp>
        <p:nvSpPr>
          <p:cNvPr id="8" name="Espace réservé du pied de page 7"/>
          <p:cNvSpPr>
            <a:spLocks noGrp="1"/>
          </p:cNvSpPr>
          <p:nvPr>
            <p:ph type="ftr" sz="quarter" idx="11"/>
          </p:nvPr>
        </p:nvSpPr>
        <p:spPr/>
        <p:txBody>
          <a:bodyPr/>
          <a:lstStyle/>
          <a:p>
            <a:r>
              <a:rPr lang="ar-SA" smtClean="0"/>
              <a:t>الإيرادات العامة غير الضريبية</a:t>
            </a:r>
            <a:endParaRPr lang="fr-FR"/>
          </a:p>
        </p:txBody>
      </p:sp>
      <p:sp>
        <p:nvSpPr>
          <p:cNvPr id="9" name="Espace réservé du numéro de diapositive 8"/>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1D7CECF-0E92-45C1-932C-70B405879A5D}" type="datetime1">
              <a:rPr lang="fr-FR" smtClean="0"/>
              <a:pPr/>
              <a:t>09/05/2020</a:t>
            </a:fld>
            <a:endParaRPr lang="fr-FR"/>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4A4799F-FD99-4C6D-8792-3B10647FD2BF}" type="datetime1">
              <a:rPr lang="fr-FR" smtClean="0"/>
              <a:pPr/>
              <a:t>09/05/2020</a:t>
            </a:fld>
            <a:endParaRPr lang="fr-FR"/>
          </a:p>
        </p:txBody>
      </p:sp>
      <p:sp>
        <p:nvSpPr>
          <p:cNvPr id="3" name="Espace réservé du pied de page 2"/>
          <p:cNvSpPr>
            <a:spLocks noGrp="1"/>
          </p:cNvSpPr>
          <p:nvPr>
            <p:ph type="ftr" sz="quarter" idx="11"/>
          </p:nvPr>
        </p:nvSpPr>
        <p:spPr/>
        <p:txBody>
          <a:bodyPr/>
          <a:lstStyle/>
          <a:p>
            <a:r>
              <a:rPr lang="ar-SA" smtClean="0"/>
              <a:t>الإيرادات العامة غير الضريبية</a:t>
            </a:r>
            <a:endParaRPr lang="fr-FR"/>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6BF8589-4C96-4FD9-AFE4-2AB510C2FB7C}" type="datetime1">
              <a:rPr lang="fr-FR" smtClean="0"/>
              <a:pPr/>
              <a:t>09/05/2020</a:t>
            </a:fld>
            <a:endParaRPr lang="fr-FR"/>
          </a:p>
        </p:txBody>
      </p:sp>
      <p:sp>
        <p:nvSpPr>
          <p:cNvPr id="6" name="Espace réservé du pied de page 5"/>
          <p:cNvSpPr>
            <a:spLocks noGrp="1"/>
          </p:cNvSpPr>
          <p:nvPr>
            <p:ph type="ftr" sz="quarter" idx="11"/>
          </p:nvPr>
        </p:nvSpPr>
        <p:spPr/>
        <p:txBody>
          <a:bodyPr/>
          <a:lstStyle/>
          <a:p>
            <a:r>
              <a:rPr lang="ar-SA" smtClean="0"/>
              <a:t>الإيرادات العامة غير الضريبية</a:t>
            </a:r>
            <a:endParaRPr lang="fr-FR"/>
          </a:p>
        </p:txBody>
      </p:sp>
      <p:sp>
        <p:nvSpPr>
          <p:cNvPr id="7" name="Espace réservé du numéro de diapositive 6"/>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7ECA857-F3B4-438A-A401-AC6AFAACC623}" type="datetime1">
              <a:rPr lang="fr-FR" smtClean="0"/>
              <a:pPr/>
              <a:t>09/05/2020</a:t>
            </a:fld>
            <a:endParaRPr lang="fr-FR"/>
          </a:p>
        </p:txBody>
      </p:sp>
      <p:sp>
        <p:nvSpPr>
          <p:cNvPr id="6" name="Espace réservé du pied de page 5"/>
          <p:cNvSpPr>
            <a:spLocks noGrp="1"/>
          </p:cNvSpPr>
          <p:nvPr>
            <p:ph type="ftr" sz="quarter" idx="11"/>
          </p:nvPr>
        </p:nvSpPr>
        <p:spPr/>
        <p:txBody>
          <a:bodyPr/>
          <a:lstStyle/>
          <a:p>
            <a:r>
              <a:rPr lang="ar-SA" smtClean="0"/>
              <a:t>الإيرادات العامة غير الضريبية</a:t>
            </a:r>
            <a:endParaRPr lang="fr-FR"/>
          </a:p>
        </p:txBody>
      </p:sp>
      <p:sp>
        <p:nvSpPr>
          <p:cNvPr id="7" name="Espace réservé du numéro de diapositive 6"/>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D68E08-6150-4CB9-98BE-FE67A0727AF4}" type="datetime1">
              <a:rPr lang="fr-FR" smtClean="0"/>
              <a:pPr/>
              <a:t>09/05/2020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ar-SA" smtClean="0"/>
              <a:t>الإيرادات العامة غير الضريبية</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C25CD-EBF1-42A0-99BB-DE66FAE1810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smtClean="0">
                <a:solidFill>
                  <a:srgbClr val="FF0000"/>
                </a:solidFill>
              </a:rPr>
              <a:t>الإيرادات العامة</a:t>
            </a:r>
            <a:endParaRPr lang="fr-FR" dirty="0"/>
          </a:p>
        </p:txBody>
      </p:sp>
      <p:sp>
        <p:nvSpPr>
          <p:cNvPr id="3" name="Espace réservé du contenu 2"/>
          <p:cNvSpPr>
            <a:spLocks noGrp="1"/>
          </p:cNvSpPr>
          <p:nvPr>
            <p:ph idx="1"/>
          </p:nvPr>
        </p:nvSpPr>
        <p:spPr/>
        <p:txBody>
          <a:bodyPr/>
          <a:lstStyle/>
          <a:p>
            <a:pPr algn="r" rtl="1">
              <a:buNone/>
            </a:pPr>
            <a:r>
              <a:rPr lang="ar-SA" b="1" dirty="0" smtClean="0"/>
              <a:t>تعمل الدولة على تدبير الموارد اللازمة لتغطية نفقاﺗﻬا العامة، بإتباع سياسة مالية معينة تأخذ</a:t>
            </a:r>
            <a:r>
              <a:rPr lang="ar-DZ" b="1" dirty="0" smtClean="0"/>
              <a:t> </a:t>
            </a:r>
            <a:r>
              <a:rPr lang="ar-SA" b="1" dirty="0" smtClean="0"/>
              <a:t>بعين الاعتبار حقيقة الأوضاع الاقتصادية والاجتماعية والسياسية التي تسودها في فترة معينة من</a:t>
            </a:r>
            <a:r>
              <a:rPr lang="ar-DZ" b="1" dirty="0" smtClean="0"/>
              <a:t> </a:t>
            </a:r>
            <a:r>
              <a:rPr lang="ar-SA" b="1" dirty="0" smtClean="0"/>
              <a:t>مراحل تطورها، وبالتالي تصبح الإيرادات العامة هي وسيلة الدولة في أداء دورها في التدخل لتحقيق</a:t>
            </a:r>
            <a:r>
              <a:rPr lang="ar-DZ" b="1" dirty="0" smtClean="0"/>
              <a:t> </a:t>
            </a:r>
            <a:r>
              <a:rPr lang="ar-SA" b="1" dirty="0" smtClean="0"/>
              <a:t>الإشباع العام.</a:t>
            </a:r>
            <a:endParaRPr lang="fr-FR" b="1"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4000" b="1" dirty="0" smtClean="0">
                <a:solidFill>
                  <a:srgbClr val="FF0000"/>
                </a:solidFill>
              </a:rPr>
              <a:t>2-2- </a:t>
            </a:r>
            <a:r>
              <a:rPr lang="ar-SA" sz="4000" b="1" dirty="0" smtClean="0">
                <a:solidFill>
                  <a:srgbClr val="FF0000"/>
                </a:solidFill>
              </a:rPr>
              <a:t>أقسام </a:t>
            </a:r>
            <a:r>
              <a:rPr lang="ar-SA" sz="4000" b="1" dirty="0" err="1" smtClean="0">
                <a:solidFill>
                  <a:srgbClr val="FF0000"/>
                </a:solidFill>
              </a:rPr>
              <a:t>الدومين</a:t>
            </a:r>
            <a:endParaRPr lang="fr-FR" sz="4000" dirty="0"/>
          </a:p>
        </p:txBody>
      </p:sp>
      <p:sp>
        <p:nvSpPr>
          <p:cNvPr id="3" name="Espace réservé du contenu 2"/>
          <p:cNvSpPr>
            <a:spLocks noGrp="1"/>
          </p:cNvSpPr>
          <p:nvPr>
            <p:ph idx="1"/>
          </p:nvPr>
        </p:nvSpPr>
        <p:spPr/>
        <p:txBody>
          <a:bodyPr>
            <a:noAutofit/>
          </a:bodyPr>
          <a:lstStyle/>
          <a:p>
            <a:pPr algn="r" rtl="1">
              <a:buNone/>
            </a:pPr>
            <a:r>
              <a:rPr lang="ar-SA" b="1" dirty="0" smtClean="0"/>
              <a:t>يمكن تقسيم </a:t>
            </a:r>
            <a:r>
              <a:rPr lang="ar-DZ" b="1" dirty="0" smtClean="0"/>
              <a:t>ممتلكات</a:t>
            </a:r>
            <a:r>
              <a:rPr lang="ar-SA" b="1" dirty="0" smtClean="0"/>
              <a:t> الدولة إلى نوعين أساسيين هما:</a:t>
            </a:r>
          </a:p>
          <a:p>
            <a:pPr algn="r" rtl="1">
              <a:buNone/>
            </a:pPr>
            <a:r>
              <a:rPr lang="ar-DZ" sz="3600" b="1" dirty="0" smtClean="0">
                <a:solidFill>
                  <a:srgbClr val="FF0000"/>
                </a:solidFill>
              </a:rPr>
              <a:t>أ) </a:t>
            </a:r>
            <a:r>
              <a:rPr lang="ar-SA" sz="3600" b="1" dirty="0" err="1" smtClean="0">
                <a:solidFill>
                  <a:srgbClr val="FF0000"/>
                </a:solidFill>
              </a:rPr>
              <a:t>الدومين</a:t>
            </a:r>
            <a:r>
              <a:rPr lang="ar-SA" sz="3600" b="1" dirty="0" smtClean="0">
                <a:solidFill>
                  <a:srgbClr val="FF0000"/>
                </a:solidFill>
              </a:rPr>
              <a:t> العام</a:t>
            </a:r>
          </a:p>
          <a:p>
            <a:pPr algn="r" rtl="1">
              <a:buNone/>
            </a:pPr>
            <a:r>
              <a:rPr lang="ar-SA" b="1" dirty="0" smtClean="0"/>
              <a:t>يقصد </a:t>
            </a:r>
            <a:r>
              <a:rPr lang="ar-SA" b="1" dirty="0" err="1" smtClean="0"/>
              <a:t>بالدومين</a:t>
            </a:r>
            <a:r>
              <a:rPr lang="ar-SA" b="1" dirty="0" smtClean="0"/>
              <a:t> العام </a:t>
            </a:r>
            <a:r>
              <a:rPr lang="ar-SA" b="1" dirty="0" smtClean="0">
                <a:solidFill>
                  <a:srgbClr val="3D3DED"/>
                </a:solidFill>
              </a:rPr>
              <a:t>الأموال التي تملكها الدولة ملكية عامة </a:t>
            </a:r>
            <a:r>
              <a:rPr lang="ar-SA" b="1" dirty="0" smtClean="0"/>
              <a:t>وهى تخضع للقانون العام وتخصص للنفع العام كالطرق</a:t>
            </a:r>
            <a:r>
              <a:rPr lang="ar-DZ" b="1" dirty="0" smtClean="0"/>
              <a:t> </a:t>
            </a:r>
            <a:r>
              <a:rPr lang="ar-SA" b="1" dirty="0" smtClean="0"/>
              <a:t>وال</a:t>
            </a:r>
            <a:r>
              <a:rPr lang="ar-DZ" b="1" dirty="0" smtClean="0"/>
              <a:t>جسور</a:t>
            </a:r>
            <a:r>
              <a:rPr lang="ar-SA" b="1" dirty="0" smtClean="0"/>
              <a:t> وال</a:t>
            </a:r>
            <a:r>
              <a:rPr lang="ar-DZ" b="1" dirty="0" smtClean="0"/>
              <a:t>سدود </a:t>
            </a:r>
            <a:r>
              <a:rPr lang="ar-SA" b="1" dirty="0" err="1" smtClean="0"/>
              <a:t>والموان</a:t>
            </a:r>
            <a:r>
              <a:rPr lang="ar-DZ" b="1" dirty="0" smtClean="0"/>
              <a:t>ئ</a:t>
            </a:r>
            <a:r>
              <a:rPr lang="ar-SA" b="1" dirty="0" smtClean="0"/>
              <a:t> والحدائق العامة، </a:t>
            </a:r>
            <a:r>
              <a:rPr lang="ar-SA" b="1" dirty="0" smtClean="0">
                <a:solidFill>
                  <a:srgbClr val="3D3DED"/>
                </a:solidFill>
              </a:rPr>
              <a:t>والقاعدة العامة هي مجانية الانتفاع بأموال </a:t>
            </a:r>
            <a:r>
              <a:rPr lang="ar-SA" b="1" dirty="0" err="1" smtClean="0">
                <a:solidFill>
                  <a:srgbClr val="3D3DED"/>
                </a:solidFill>
              </a:rPr>
              <a:t>الدومين</a:t>
            </a:r>
            <a:r>
              <a:rPr lang="ar-DZ" b="1" dirty="0" smtClean="0">
                <a:solidFill>
                  <a:srgbClr val="3D3DED"/>
                </a:solidFill>
              </a:rPr>
              <a:t> </a:t>
            </a:r>
            <a:r>
              <a:rPr lang="ar-SA" b="1" dirty="0" smtClean="0">
                <a:solidFill>
                  <a:srgbClr val="3D3DED"/>
                </a:solidFill>
              </a:rPr>
              <a:t>العام</a:t>
            </a:r>
            <a:r>
              <a:rPr lang="ar-DZ" b="1" dirty="0" smtClean="0"/>
              <a:t>، إذ لا يقصد </a:t>
            </a:r>
            <a:r>
              <a:rPr lang="ar-DZ" b="1" dirty="0" err="1" smtClean="0"/>
              <a:t>بها</a:t>
            </a:r>
            <a:r>
              <a:rPr lang="ar-DZ" b="1" dirty="0" smtClean="0"/>
              <a:t> أصلا تحصيل إيرادات للخزينة العامة </a:t>
            </a:r>
            <a:r>
              <a:rPr lang="ar-SA" b="1" dirty="0" smtClean="0">
                <a:solidFill>
                  <a:srgbClr val="3D3DED"/>
                </a:solidFill>
              </a:rPr>
              <a:t>إلا في حالات خاصة بهدف</a:t>
            </a:r>
            <a:r>
              <a:rPr lang="ar-DZ" b="1" dirty="0" smtClean="0">
                <a:solidFill>
                  <a:srgbClr val="3D3DED"/>
                </a:solidFill>
              </a:rPr>
              <a:t> </a:t>
            </a:r>
            <a:r>
              <a:rPr lang="ar-SA" b="1" dirty="0" smtClean="0">
                <a:solidFill>
                  <a:srgbClr val="3D3DED"/>
                </a:solidFill>
              </a:rPr>
              <a:t>تنظيم هذا الانتفاع</a:t>
            </a:r>
            <a:r>
              <a:rPr lang="ar-DZ" b="1" dirty="0" smtClean="0"/>
              <a:t>، </a:t>
            </a:r>
            <a:r>
              <a:rPr lang="ar-SA" b="1" dirty="0" smtClean="0"/>
              <a:t>ك</a:t>
            </a:r>
            <a:r>
              <a:rPr lang="ar-DZ" b="1" dirty="0" smtClean="0"/>
              <a:t>فرض </a:t>
            </a:r>
            <a:r>
              <a:rPr lang="ar-SA" b="1" dirty="0" smtClean="0"/>
              <a:t>الرسوم </a:t>
            </a:r>
            <a:r>
              <a:rPr lang="ar-DZ" b="1" dirty="0" smtClean="0"/>
              <a:t>نظير استغلال مرفق عام</a:t>
            </a:r>
            <a:r>
              <a:rPr lang="ar-SA" b="1" dirty="0" smtClean="0"/>
              <a:t> </a:t>
            </a:r>
            <a:r>
              <a:rPr lang="ar-DZ" b="1" dirty="0" smtClean="0">
                <a:solidFill>
                  <a:srgbClr val="3D3DED"/>
                </a:solidFill>
              </a:rPr>
              <a:t>مثل الرسوم </a:t>
            </a:r>
            <a:r>
              <a:rPr lang="ar-SA" b="1" dirty="0" smtClean="0">
                <a:solidFill>
                  <a:srgbClr val="3D3DED"/>
                </a:solidFill>
              </a:rPr>
              <a:t>على زيارة المتاحف </a:t>
            </a:r>
            <a:r>
              <a:rPr lang="ar-SA" b="1" dirty="0" smtClean="0"/>
              <a:t>والحدائق</a:t>
            </a:r>
            <a:r>
              <a:rPr lang="ar-DZ" b="1" dirty="0" smtClean="0"/>
              <a:t>.</a:t>
            </a:r>
            <a:endParaRPr lang="fr-FR" b="1" dirty="0" smtClean="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10</a:t>
            </a:fld>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sz="3600" b="1" dirty="0" smtClean="0">
                <a:solidFill>
                  <a:srgbClr val="FF0000"/>
                </a:solidFill>
              </a:rPr>
              <a:t>ب) </a:t>
            </a:r>
            <a:r>
              <a:rPr lang="ar-SA" sz="3600" b="1" dirty="0" err="1" smtClean="0">
                <a:solidFill>
                  <a:srgbClr val="FF0000"/>
                </a:solidFill>
              </a:rPr>
              <a:t>الدومين</a:t>
            </a:r>
            <a:r>
              <a:rPr lang="ar-SA" sz="3600" b="1" dirty="0" smtClean="0">
                <a:solidFill>
                  <a:srgbClr val="FF0000"/>
                </a:solidFill>
              </a:rPr>
              <a:t> الخاص</a:t>
            </a:r>
            <a:endParaRPr lang="fr-FR" sz="3600"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SA" b="1" dirty="0" smtClean="0"/>
              <a:t>وهو </a:t>
            </a:r>
            <a:r>
              <a:rPr lang="ar-SA" b="1" dirty="0" smtClean="0">
                <a:solidFill>
                  <a:srgbClr val="3D3DED"/>
                </a:solidFill>
              </a:rPr>
              <a:t>الأموال التي تملكها الدولة ملكية خاصة، </a:t>
            </a:r>
            <a:r>
              <a:rPr lang="ar-SA" b="1" dirty="0" smtClean="0"/>
              <a:t>وتخضع لأحكام القانون</a:t>
            </a:r>
            <a:r>
              <a:rPr lang="ar-DZ" b="1" dirty="0" smtClean="0"/>
              <a:t> </a:t>
            </a:r>
            <a:r>
              <a:rPr lang="ar-SA" b="1" dirty="0" smtClean="0"/>
              <a:t>الخاص، </a:t>
            </a:r>
            <a:r>
              <a:rPr lang="ar-SA" b="1" dirty="0" err="1" smtClean="0"/>
              <a:t>و</a:t>
            </a:r>
            <a:r>
              <a:rPr lang="ar-DZ" b="1" dirty="0" smtClean="0"/>
              <a:t>هي </a:t>
            </a:r>
            <a:r>
              <a:rPr lang="ar-DZ" b="1" dirty="0" smtClean="0">
                <a:solidFill>
                  <a:srgbClr val="3D3DED"/>
                </a:solidFill>
              </a:rPr>
              <a:t>معدة للاستغلال الاقتصادي </a:t>
            </a:r>
            <a:r>
              <a:rPr lang="ar-DZ" b="1" dirty="0" err="1" smtClean="0">
                <a:solidFill>
                  <a:srgbClr val="3D3DED"/>
                </a:solidFill>
              </a:rPr>
              <a:t>ب</a:t>
            </a:r>
            <a:r>
              <a:rPr lang="ar-SA" b="1" dirty="0" smtClean="0">
                <a:solidFill>
                  <a:srgbClr val="3D3DED"/>
                </a:solidFill>
              </a:rPr>
              <a:t>حيث تتصرف</a:t>
            </a:r>
            <a:r>
              <a:rPr lang="ar-DZ" b="1" dirty="0" smtClean="0">
                <a:solidFill>
                  <a:srgbClr val="3D3DED"/>
                </a:solidFill>
              </a:rPr>
              <a:t> </a:t>
            </a:r>
            <a:r>
              <a:rPr lang="ar-DZ" b="1" dirty="0" err="1" smtClean="0">
                <a:solidFill>
                  <a:srgbClr val="3D3DED"/>
                </a:solidFill>
              </a:rPr>
              <a:t>بها</a:t>
            </a:r>
            <a:r>
              <a:rPr lang="ar-SA" b="1" dirty="0" smtClean="0">
                <a:solidFill>
                  <a:srgbClr val="3D3DED"/>
                </a:solidFill>
              </a:rPr>
              <a:t> الدولة</a:t>
            </a:r>
            <a:r>
              <a:rPr lang="ar-DZ" b="1" dirty="0" smtClean="0">
                <a:solidFill>
                  <a:srgbClr val="3D3DED"/>
                </a:solidFill>
              </a:rPr>
              <a:t> </a:t>
            </a:r>
            <a:r>
              <a:rPr lang="ar-SA" b="1" dirty="0" smtClean="0">
                <a:solidFill>
                  <a:srgbClr val="3D3DED"/>
                </a:solidFill>
              </a:rPr>
              <a:t>كما يتصرف الأفراد في أملاكهم </a:t>
            </a:r>
            <a:r>
              <a:rPr lang="ar-SA" b="1" dirty="0" smtClean="0"/>
              <a:t>كآبار البترول، والأراضي الزراعية والغابات، ومختلف</a:t>
            </a:r>
            <a:r>
              <a:rPr lang="ar-DZ" b="1" dirty="0" smtClean="0"/>
              <a:t> </a:t>
            </a:r>
            <a:r>
              <a:rPr lang="ar-SA" b="1" dirty="0" smtClean="0"/>
              <a:t>مشاريع الاستثمار الصناعية والتجارية والزراعية والمالية التي تقوم </a:t>
            </a:r>
            <a:r>
              <a:rPr lang="ar-SA" b="1" dirty="0" err="1" smtClean="0"/>
              <a:t>ﺑﻬا</a:t>
            </a:r>
            <a:r>
              <a:rPr lang="ar-SA" b="1" dirty="0" smtClean="0"/>
              <a:t> الدولة.</a:t>
            </a:r>
            <a:r>
              <a:rPr lang="ar-DZ" b="1" dirty="0" smtClean="0"/>
              <a:t> و</a:t>
            </a:r>
            <a:r>
              <a:rPr lang="ar-SA" b="1" dirty="0" err="1" smtClean="0"/>
              <a:t>الدومين</a:t>
            </a:r>
            <a:r>
              <a:rPr lang="ar-SA" b="1" dirty="0" smtClean="0"/>
              <a:t> الخاص </a:t>
            </a:r>
            <a:r>
              <a:rPr lang="ar-DZ" b="1" dirty="0" smtClean="0"/>
              <a:t>ي</a:t>
            </a:r>
            <a:r>
              <a:rPr lang="ar-SA" b="1" dirty="0" smtClean="0"/>
              <a:t>در </a:t>
            </a:r>
            <a:r>
              <a:rPr lang="ar-DZ" b="1" dirty="0" smtClean="0"/>
              <a:t>القسط الأعظم من </a:t>
            </a:r>
            <a:r>
              <a:rPr lang="ar-DZ" b="1" dirty="0" err="1" smtClean="0"/>
              <a:t>مداخيل</a:t>
            </a:r>
            <a:r>
              <a:rPr lang="ar-DZ" b="1" dirty="0" smtClean="0"/>
              <a:t> أملاك الدولة، على الرغم من تقلبه زيادة ونقصانا تبعا لتأرجح خيارات الدول ما بين </a:t>
            </a:r>
            <a:r>
              <a:rPr lang="ar-DZ" b="1" dirty="0" err="1" smtClean="0"/>
              <a:t>خوصصة</a:t>
            </a:r>
            <a:r>
              <a:rPr lang="ar-DZ" b="1" dirty="0" smtClean="0"/>
              <a:t> وتأميم تبعا لظروفها الاقتصادية.</a:t>
            </a:r>
          </a:p>
          <a:p>
            <a:pPr algn="r" rtl="1">
              <a:buNone/>
            </a:pPr>
            <a:r>
              <a:rPr lang="ar-SA" b="1" dirty="0" smtClean="0"/>
              <a:t>ويمكن </a:t>
            </a:r>
            <a:r>
              <a:rPr lang="ar-SA" b="1" dirty="0" smtClean="0">
                <a:solidFill>
                  <a:srgbClr val="FF0000"/>
                </a:solidFill>
              </a:rPr>
              <a:t>تقسيم </a:t>
            </a:r>
            <a:r>
              <a:rPr lang="ar-DZ" b="1" dirty="0" smtClean="0">
                <a:solidFill>
                  <a:srgbClr val="FF0000"/>
                </a:solidFill>
              </a:rPr>
              <a:t>إيرادات </a:t>
            </a:r>
            <a:r>
              <a:rPr lang="ar-SA" b="1" dirty="0" err="1" smtClean="0">
                <a:solidFill>
                  <a:srgbClr val="FF0000"/>
                </a:solidFill>
              </a:rPr>
              <a:t>الدومين</a:t>
            </a:r>
            <a:r>
              <a:rPr lang="ar-SA" b="1" dirty="0" smtClean="0">
                <a:solidFill>
                  <a:srgbClr val="FF0000"/>
                </a:solidFill>
              </a:rPr>
              <a:t> الخاص</a:t>
            </a:r>
            <a:r>
              <a:rPr lang="ar-SA" b="1" dirty="0" smtClean="0"/>
              <a:t> لأنواع ثلاثة:</a:t>
            </a:r>
            <a:endParaRPr lang="ar-DZ" b="1" dirty="0" smtClean="0"/>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11</a:t>
            </a:fld>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buFont typeface="Wingdings" pitchFamily="2" charset="2"/>
              <a:buChar char="q"/>
            </a:pPr>
            <a:r>
              <a:rPr lang="ar-DZ" sz="3600" b="1" dirty="0" smtClean="0">
                <a:solidFill>
                  <a:srgbClr val="FF0000"/>
                </a:solidFill>
              </a:rPr>
              <a:t> إيرادات </a:t>
            </a:r>
            <a:r>
              <a:rPr lang="ar-SA" sz="3600" b="1" dirty="0" err="1" smtClean="0">
                <a:solidFill>
                  <a:srgbClr val="FF0000"/>
                </a:solidFill>
              </a:rPr>
              <a:t>الدومين</a:t>
            </a:r>
            <a:r>
              <a:rPr lang="ar-SA" sz="3600" b="1" dirty="0" smtClean="0">
                <a:solidFill>
                  <a:srgbClr val="FF0000"/>
                </a:solidFill>
              </a:rPr>
              <a:t> العقاري</a:t>
            </a:r>
            <a:endParaRPr lang="fr-FR" sz="3600" dirty="0"/>
          </a:p>
        </p:txBody>
      </p:sp>
      <p:sp>
        <p:nvSpPr>
          <p:cNvPr id="3" name="Espace réservé du contenu 2"/>
          <p:cNvSpPr>
            <a:spLocks noGrp="1"/>
          </p:cNvSpPr>
          <p:nvPr>
            <p:ph idx="1"/>
          </p:nvPr>
        </p:nvSpPr>
        <p:spPr/>
        <p:txBody>
          <a:bodyPr>
            <a:normAutofit fontScale="92500" lnSpcReduction="10000"/>
          </a:bodyPr>
          <a:lstStyle/>
          <a:p>
            <a:pPr algn="r" rtl="1">
              <a:buNone/>
            </a:pPr>
            <a:r>
              <a:rPr lang="ar-SA" sz="3600" b="1" dirty="0" smtClean="0"/>
              <a:t>ي</a:t>
            </a:r>
            <a:r>
              <a:rPr lang="ar-DZ" sz="3600" b="1" dirty="0" smtClean="0"/>
              <a:t>ت</a:t>
            </a:r>
            <a:r>
              <a:rPr lang="ar-SA" sz="3600" b="1" dirty="0" smtClean="0"/>
              <a:t>شكل</a:t>
            </a:r>
            <a:r>
              <a:rPr lang="ar-DZ" sz="3600" b="1" dirty="0" smtClean="0"/>
              <a:t> </a:t>
            </a:r>
            <a:r>
              <a:rPr lang="ar-SA" sz="3600" b="1" dirty="0" err="1" smtClean="0"/>
              <a:t>الدومين</a:t>
            </a:r>
            <a:r>
              <a:rPr lang="ar-SA" sz="3600" b="1" dirty="0" smtClean="0"/>
              <a:t> العقاري أساساً من </a:t>
            </a:r>
            <a:r>
              <a:rPr lang="ar-SA" sz="3600" b="1" dirty="0" smtClean="0">
                <a:solidFill>
                  <a:srgbClr val="3D3DED"/>
                </a:solidFill>
              </a:rPr>
              <a:t>الأراضي الزراعية والغابات</a:t>
            </a:r>
            <a:r>
              <a:rPr lang="ar-DZ" sz="3600" b="1" dirty="0" smtClean="0">
                <a:solidFill>
                  <a:srgbClr val="3D3DED"/>
                </a:solidFill>
              </a:rPr>
              <a:t> والمناجم والمحاجر</a:t>
            </a:r>
            <a:r>
              <a:rPr lang="ar-SA" sz="3600" b="1" dirty="0" smtClean="0"/>
              <a:t>، وهو ما يعرف </a:t>
            </a:r>
            <a:r>
              <a:rPr lang="ar-SA" sz="3600" b="1" dirty="0" err="1" smtClean="0"/>
              <a:t>بالدومين</a:t>
            </a:r>
            <a:r>
              <a:rPr lang="ar-DZ" sz="3600" b="1" dirty="0" smtClean="0"/>
              <a:t> </a:t>
            </a:r>
            <a:r>
              <a:rPr lang="ar-SA" sz="3600" b="1" dirty="0" smtClean="0">
                <a:solidFill>
                  <a:srgbClr val="C00000"/>
                </a:solidFill>
              </a:rPr>
              <a:t>التقليدي</a:t>
            </a:r>
            <a:r>
              <a:rPr lang="ar-SA" sz="3600" b="1" dirty="0" smtClean="0"/>
              <a:t> حيث كان يشكل المورد الأساسي لإيرادات الدولة</a:t>
            </a:r>
            <a:r>
              <a:rPr lang="ar-DZ" sz="3600" b="1" dirty="0" smtClean="0"/>
              <a:t>،</a:t>
            </a:r>
            <a:r>
              <a:rPr lang="ar-SA" sz="3600" b="1" dirty="0" smtClean="0"/>
              <a:t> ويأتي دخل هذا </a:t>
            </a:r>
            <a:r>
              <a:rPr lang="ar-SA" sz="3600" b="1" dirty="0" err="1" smtClean="0"/>
              <a:t>الدومين</a:t>
            </a:r>
            <a:r>
              <a:rPr lang="ar-DZ" sz="3600" b="1" dirty="0" smtClean="0"/>
              <a:t> </a:t>
            </a:r>
            <a:r>
              <a:rPr lang="ar-SA" sz="3600" b="1" dirty="0" smtClean="0"/>
              <a:t>من </a:t>
            </a:r>
            <a:r>
              <a:rPr lang="ar-DZ" sz="3600" b="1" dirty="0" smtClean="0">
                <a:solidFill>
                  <a:srgbClr val="3D3DED"/>
                </a:solidFill>
              </a:rPr>
              <a:t>أثمان </a:t>
            </a:r>
            <a:r>
              <a:rPr lang="ar-SA" sz="3600" b="1" dirty="0" smtClean="0">
                <a:solidFill>
                  <a:srgbClr val="3D3DED"/>
                </a:solidFill>
              </a:rPr>
              <a:t>بيع المنتجات أو </a:t>
            </a:r>
            <a:r>
              <a:rPr lang="ar-DZ" sz="3600" b="1" dirty="0" smtClean="0">
                <a:solidFill>
                  <a:srgbClr val="3D3DED"/>
                </a:solidFill>
              </a:rPr>
              <a:t>إيجارات</a:t>
            </a:r>
            <a:r>
              <a:rPr lang="ar-SA" sz="3600" b="1" dirty="0" smtClean="0">
                <a:solidFill>
                  <a:srgbClr val="3D3DED"/>
                </a:solidFill>
              </a:rPr>
              <a:t> </a:t>
            </a:r>
            <a:r>
              <a:rPr lang="ar-DZ" sz="3600" b="1" dirty="0" smtClean="0">
                <a:solidFill>
                  <a:srgbClr val="3D3DED"/>
                </a:solidFill>
              </a:rPr>
              <a:t>استغلال </a:t>
            </a:r>
            <a:r>
              <a:rPr lang="ar-SA" sz="3600" b="1" dirty="0" smtClean="0">
                <a:solidFill>
                  <a:srgbClr val="3D3DED"/>
                </a:solidFill>
              </a:rPr>
              <a:t>الأراضي</a:t>
            </a:r>
            <a:r>
              <a:rPr lang="ar-DZ" sz="3600" b="1" dirty="0" smtClean="0">
                <a:solidFill>
                  <a:srgbClr val="3D3DED"/>
                </a:solidFill>
              </a:rPr>
              <a:t> والمناجم</a:t>
            </a:r>
            <a:r>
              <a:rPr lang="ar-DZ" sz="3600" b="1" dirty="0" smtClean="0"/>
              <a:t>.</a:t>
            </a:r>
            <a:endParaRPr lang="fr-FR" sz="3600" dirty="0" smtClean="0"/>
          </a:p>
          <a:p>
            <a:pPr algn="r" rtl="1">
              <a:buNone/>
            </a:pPr>
            <a:r>
              <a:rPr lang="ar-SA" sz="3600" b="1" dirty="0" err="1" smtClean="0"/>
              <a:t>ويضا</a:t>
            </a:r>
            <a:r>
              <a:rPr lang="ar-DZ" sz="3600" b="1" dirty="0" smtClean="0"/>
              <a:t>ف إلى </a:t>
            </a:r>
            <a:r>
              <a:rPr lang="ar-SA" sz="3600" b="1" dirty="0" smtClean="0"/>
              <a:t>أملاك الدولة العقارية</a:t>
            </a:r>
            <a:r>
              <a:rPr lang="ar-DZ" sz="3600" b="1" dirty="0" smtClean="0"/>
              <a:t> في العصر </a:t>
            </a:r>
            <a:r>
              <a:rPr lang="ar-DZ" sz="3600" b="1" dirty="0" smtClean="0">
                <a:solidFill>
                  <a:srgbClr val="C00000"/>
                </a:solidFill>
              </a:rPr>
              <a:t>الحديث</a:t>
            </a:r>
            <a:r>
              <a:rPr lang="ar-SA" sz="3600" b="1" dirty="0" smtClean="0"/>
              <a:t> </a:t>
            </a:r>
            <a:r>
              <a:rPr lang="ar-SA" sz="3600" b="1" dirty="0" smtClean="0">
                <a:solidFill>
                  <a:srgbClr val="3D3DED"/>
                </a:solidFill>
              </a:rPr>
              <a:t>المباني </a:t>
            </a:r>
            <a:r>
              <a:rPr lang="ar-DZ" sz="3600" b="1" dirty="0" smtClean="0">
                <a:solidFill>
                  <a:srgbClr val="3D3DED"/>
                </a:solidFill>
              </a:rPr>
              <a:t>السكنية</a:t>
            </a:r>
            <a:r>
              <a:rPr lang="ar-DZ" sz="3600" b="1" dirty="0" smtClean="0"/>
              <a:t> التي تنشئها </a:t>
            </a:r>
            <a:r>
              <a:rPr lang="ar-SA" sz="3600" b="1" dirty="0" smtClean="0"/>
              <a:t>الدولة </a:t>
            </a:r>
            <a:r>
              <a:rPr lang="ar-DZ" sz="3600" b="1" dirty="0" smtClean="0"/>
              <a:t>لحل مشكلة السكن ومن ثم تعد </a:t>
            </a:r>
            <a:r>
              <a:rPr lang="ar-DZ" sz="3600" b="1" dirty="0" err="1" smtClean="0">
                <a:solidFill>
                  <a:srgbClr val="3D3DED"/>
                </a:solidFill>
              </a:rPr>
              <a:t>الايجارات</a:t>
            </a:r>
            <a:r>
              <a:rPr lang="ar-DZ" sz="3600" b="1" dirty="0" smtClean="0"/>
              <a:t> المحققة عن كراء هذه المساكن إلى المواطنين من موارد هذا </a:t>
            </a:r>
            <a:r>
              <a:rPr lang="ar-DZ" sz="3600" b="1" dirty="0" err="1" smtClean="0"/>
              <a:t>الدومين</a:t>
            </a:r>
            <a:r>
              <a:rPr lang="ar-DZ" sz="3600" b="1" dirty="0" smtClean="0"/>
              <a:t>.</a:t>
            </a:r>
            <a:endParaRPr lang="fr-FR" sz="3600" b="1" dirty="0" smtClean="0"/>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12</a:t>
            </a:fld>
            <a:endParaRPr lang="fr-FR"/>
          </a:p>
        </p:txBody>
      </p:sp>
      <p:sp>
        <p:nvSpPr>
          <p:cNvPr id="5" name="Espace réservé du pied de page 4"/>
          <p:cNvSpPr>
            <a:spLocks noGrp="1"/>
          </p:cNvSpPr>
          <p:nvPr>
            <p:ph type="ftr" sz="quarter" idx="11"/>
          </p:nvPr>
        </p:nvSpPr>
        <p:spPr/>
        <p:txBody>
          <a:bodyPr/>
          <a:lstStyle/>
          <a:p>
            <a:r>
              <a:rPr lang="ar-SA" smtClean="0"/>
              <a:t>الإيرادات العامة غير الضريبية</a:t>
            </a:r>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r" rtl="1">
              <a:buNone/>
            </a:pPr>
            <a:r>
              <a:rPr lang="ar-DZ" b="1" dirty="0" smtClean="0">
                <a:solidFill>
                  <a:srgbClr val="3D3DED"/>
                </a:solidFill>
              </a:rPr>
              <a:t>وفي الوقت الراهن تتخلى معظم الدول عن القسم الأكبر من أراضيها الزراعية لرعاياها عن طريق عقود امتياز</a:t>
            </a:r>
            <a:r>
              <a:rPr lang="ar-DZ" b="1" dirty="0" smtClean="0"/>
              <a:t>، ولم تعد الدول تملك سوى مساحات صغيرة نسبيا. ويعود السبب في ذلك إلى </a:t>
            </a:r>
            <a:r>
              <a:rPr lang="ar-DZ" b="1" dirty="0" smtClean="0">
                <a:solidFill>
                  <a:srgbClr val="3D3DED"/>
                </a:solidFill>
              </a:rPr>
              <a:t>عدم كفاءة الدولة </a:t>
            </a:r>
            <a:r>
              <a:rPr lang="ar-DZ" b="1" dirty="0" smtClean="0"/>
              <a:t>في استغلال تلك الأراضي، وإما رغبة منها في </a:t>
            </a:r>
            <a:r>
              <a:rPr lang="ar-DZ" b="1" dirty="0" smtClean="0">
                <a:solidFill>
                  <a:srgbClr val="3D3DED"/>
                </a:solidFill>
              </a:rPr>
              <a:t>نشر الملكيات </a:t>
            </a:r>
            <a:r>
              <a:rPr lang="ar-DZ" b="1" dirty="0" smtClean="0"/>
              <a:t>الزراعية الصغيرة، فضلا عن رغبتها في </a:t>
            </a:r>
            <a:r>
              <a:rPr lang="ar-DZ" b="1" dirty="0" smtClean="0">
                <a:solidFill>
                  <a:srgbClr val="3D3DED"/>
                </a:solidFill>
              </a:rPr>
              <a:t>التفرغ لما هو أهم </a:t>
            </a:r>
            <a:r>
              <a:rPr lang="ar-DZ" b="1" dirty="0" smtClean="0"/>
              <a:t>من الأعمال التي يجب أن ترعاها. </a:t>
            </a:r>
            <a:r>
              <a:rPr lang="ar-DZ" b="1" dirty="0" smtClean="0">
                <a:solidFill>
                  <a:srgbClr val="3D3DED"/>
                </a:solidFill>
              </a:rPr>
              <a:t>أما بالنسبة للغابات </a:t>
            </a:r>
            <a:r>
              <a:rPr lang="ar-DZ" b="1" dirty="0" err="1" smtClean="0">
                <a:solidFill>
                  <a:srgbClr val="3D3DED"/>
                </a:solidFill>
              </a:rPr>
              <a:t>والأحراج</a:t>
            </a:r>
            <a:r>
              <a:rPr lang="ar-DZ" b="1" dirty="0" smtClean="0">
                <a:solidFill>
                  <a:srgbClr val="3D3DED"/>
                </a:solidFill>
              </a:rPr>
              <a:t> فإن أغلب الدول تحتفظ بملكيتها للمصلحة العامة</a:t>
            </a:r>
            <a:r>
              <a:rPr lang="ar-DZ" b="1" dirty="0" smtClean="0"/>
              <a:t> (التنوع البيولوجي، منع التصحر، جلب الرطوبة ....).</a:t>
            </a:r>
            <a:endParaRPr lang="fr-FR" b="1" dirty="0" smtClean="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13</a:t>
            </a:fld>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DZ" b="1" dirty="0" smtClean="0"/>
              <a:t>أما </a:t>
            </a:r>
            <a:r>
              <a:rPr lang="ar-DZ" b="1" dirty="0" smtClean="0">
                <a:solidFill>
                  <a:srgbClr val="3D3DED"/>
                </a:solidFill>
              </a:rPr>
              <a:t>بالنسبة للمناجم وحقول النفط والغاز</a:t>
            </a:r>
            <a:r>
              <a:rPr lang="ar-DZ" b="1" dirty="0" smtClean="0"/>
              <a:t>، فمثل هذه الأملاك </a:t>
            </a:r>
            <a:r>
              <a:rPr lang="ar-DZ" b="1" dirty="0" smtClean="0">
                <a:solidFill>
                  <a:srgbClr val="3D3DED"/>
                </a:solidFill>
              </a:rPr>
              <a:t>تتطلب أساليب صناعية وفنية متطورة لاستثمارها</a:t>
            </a:r>
            <a:r>
              <a:rPr lang="ar-DZ" b="1" dirty="0" smtClean="0"/>
              <a:t>، لذلك تقوم أغلب الدول </a:t>
            </a:r>
            <a:r>
              <a:rPr lang="ar-DZ" b="1" dirty="0" smtClean="0">
                <a:solidFill>
                  <a:srgbClr val="3D3DED"/>
                </a:solidFill>
              </a:rPr>
              <a:t>بمنح امتيازات للشركات الخاصة من أجل استغلالها لمدة محدودة من الزمن</a:t>
            </a:r>
            <a:r>
              <a:rPr lang="ar-DZ" b="1" dirty="0" smtClean="0"/>
              <a:t> (بحيث تبقى ملكتها تابعة للدولة في نهاية فترة </a:t>
            </a:r>
            <a:r>
              <a:rPr lang="ar-DZ" b="1" dirty="0" err="1" smtClean="0"/>
              <a:t>الإمتياز</a:t>
            </a:r>
            <a:r>
              <a:rPr lang="ar-DZ" b="1" dirty="0" smtClean="0"/>
              <a:t> والاستثمار في المدة المتفق عليها)، وذلك في </a:t>
            </a:r>
            <a:r>
              <a:rPr lang="ar-DZ" b="1" dirty="0" smtClean="0">
                <a:solidFill>
                  <a:srgbClr val="3D3DED"/>
                </a:solidFill>
              </a:rPr>
              <a:t>مقابل</a:t>
            </a:r>
            <a:r>
              <a:rPr lang="ar-DZ" b="1" dirty="0" smtClean="0"/>
              <a:t> إيراد معين سواء في شكل أجر سنوي معلوم أو </a:t>
            </a:r>
            <a:r>
              <a:rPr lang="ar-DZ" b="1" dirty="0" smtClean="0">
                <a:solidFill>
                  <a:srgbClr val="3D3DED"/>
                </a:solidFill>
              </a:rPr>
              <a:t>نسبة مئوية من الأرباح أو الناتج</a:t>
            </a:r>
            <a:r>
              <a:rPr lang="ar-DZ" b="1" dirty="0" smtClean="0"/>
              <a:t>.</a:t>
            </a:r>
            <a:endParaRPr lang="fr-FR" b="1"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14</a:t>
            </a:fld>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buFont typeface="Wingdings" pitchFamily="2" charset="2"/>
              <a:buChar char="q"/>
            </a:pPr>
            <a:r>
              <a:rPr lang="ar-DZ" sz="3600" b="1" dirty="0" smtClean="0">
                <a:solidFill>
                  <a:srgbClr val="FF0000"/>
                </a:solidFill>
              </a:rPr>
              <a:t> إيرادات </a:t>
            </a:r>
            <a:r>
              <a:rPr lang="ar-SA" sz="3600" b="1" dirty="0" err="1" smtClean="0">
                <a:solidFill>
                  <a:srgbClr val="FF0000"/>
                </a:solidFill>
              </a:rPr>
              <a:t>الدومين</a:t>
            </a:r>
            <a:r>
              <a:rPr lang="ar-SA" sz="3600" b="1" dirty="0" smtClean="0">
                <a:solidFill>
                  <a:srgbClr val="FF0000"/>
                </a:solidFill>
              </a:rPr>
              <a:t> الصناعي والتجاري</a:t>
            </a:r>
            <a:endParaRPr lang="fr-FR" sz="3600" dirty="0">
              <a:solidFill>
                <a:srgbClr val="FF0000"/>
              </a:solidFill>
            </a:endParaRPr>
          </a:p>
        </p:txBody>
      </p:sp>
      <p:sp>
        <p:nvSpPr>
          <p:cNvPr id="3" name="Espace réservé du contenu 2"/>
          <p:cNvSpPr>
            <a:spLocks noGrp="1"/>
          </p:cNvSpPr>
          <p:nvPr>
            <p:ph idx="1"/>
          </p:nvPr>
        </p:nvSpPr>
        <p:spPr/>
        <p:txBody>
          <a:bodyPr>
            <a:normAutofit/>
          </a:bodyPr>
          <a:lstStyle/>
          <a:p>
            <a:pPr algn="r" rtl="1">
              <a:buNone/>
            </a:pPr>
            <a:r>
              <a:rPr lang="ar-DZ" b="1" dirty="0" err="1" smtClean="0">
                <a:solidFill>
                  <a:srgbClr val="3D3DED"/>
                </a:solidFill>
              </a:rPr>
              <a:t>وي</a:t>
            </a:r>
            <a:r>
              <a:rPr lang="ar-SA" b="1" dirty="0" smtClean="0">
                <a:solidFill>
                  <a:srgbClr val="3D3DED"/>
                </a:solidFill>
              </a:rPr>
              <a:t>تكون </a:t>
            </a:r>
            <a:r>
              <a:rPr lang="ar-SA" b="1" dirty="0" err="1" smtClean="0"/>
              <a:t>الدومين</a:t>
            </a:r>
            <a:r>
              <a:rPr lang="ar-SA" b="1" dirty="0" smtClean="0"/>
              <a:t> التجاري والصناعي </a:t>
            </a:r>
            <a:r>
              <a:rPr lang="ar-SA" b="1" dirty="0" smtClean="0">
                <a:solidFill>
                  <a:srgbClr val="3D3DED"/>
                </a:solidFill>
              </a:rPr>
              <a:t>مما </a:t>
            </a:r>
            <a:r>
              <a:rPr lang="ar-DZ" b="1" dirty="0" smtClean="0">
                <a:solidFill>
                  <a:srgbClr val="3D3DED"/>
                </a:solidFill>
              </a:rPr>
              <a:t>تنشئه</a:t>
            </a:r>
            <a:r>
              <a:rPr lang="ar-SA" b="1" dirty="0" smtClean="0">
                <a:solidFill>
                  <a:srgbClr val="3D3DED"/>
                </a:solidFill>
              </a:rPr>
              <a:t> الدولة </a:t>
            </a:r>
            <a:r>
              <a:rPr lang="ar-DZ" b="1" dirty="0" smtClean="0">
                <a:solidFill>
                  <a:srgbClr val="3D3DED"/>
                </a:solidFill>
              </a:rPr>
              <a:t>أو تؤممه </a:t>
            </a:r>
            <a:r>
              <a:rPr lang="ar-SA" b="1" dirty="0" smtClean="0">
                <a:solidFill>
                  <a:srgbClr val="3D3DED"/>
                </a:solidFill>
              </a:rPr>
              <a:t>من مشروعات</a:t>
            </a:r>
            <a:r>
              <a:rPr lang="ar-DZ" b="1" dirty="0" smtClean="0">
                <a:solidFill>
                  <a:srgbClr val="3D3DED"/>
                </a:solidFill>
              </a:rPr>
              <a:t> </a:t>
            </a:r>
            <a:r>
              <a:rPr lang="ar-SA" b="1" dirty="0" smtClean="0">
                <a:solidFill>
                  <a:srgbClr val="3D3DED"/>
                </a:solidFill>
              </a:rPr>
              <a:t>صناعية وتجارية</a:t>
            </a:r>
            <a:r>
              <a:rPr lang="ar-DZ" b="1" dirty="0" smtClean="0">
                <a:solidFill>
                  <a:srgbClr val="3D3DED"/>
                </a:solidFill>
              </a:rPr>
              <a:t> أو تشارك </a:t>
            </a:r>
            <a:r>
              <a:rPr lang="ar-DZ" b="1" dirty="0" err="1" smtClean="0">
                <a:solidFill>
                  <a:srgbClr val="3D3DED"/>
                </a:solidFill>
              </a:rPr>
              <a:t>به</a:t>
            </a:r>
            <a:r>
              <a:rPr lang="ar-DZ" b="1" dirty="0" smtClean="0">
                <a:solidFill>
                  <a:srgbClr val="3D3DED"/>
                </a:solidFill>
              </a:rPr>
              <a:t> مع الخواص</a:t>
            </a:r>
            <a:r>
              <a:rPr lang="ar-DZ" b="1" dirty="0" smtClean="0"/>
              <a:t>.</a:t>
            </a:r>
            <a:r>
              <a:rPr lang="ar-SA" b="1" dirty="0" smtClean="0"/>
              <a:t> و</a:t>
            </a:r>
            <a:r>
              <a:rPr lang="ar-DZ" b="1" dirty="0" smtClean="0"/>
              <a:t>لقد </a:t>
            </a:r>
            <a:r>
              <a:rPr lang="ar-SA" b="1" dirty="0" smtClean="0"/>
              <a:t>كان نطاق </a:t>
            </a:r>
            <a:r>
              <a:rPr lang="ar-SA" b="1" dirty="0" err="1" smtClean="0"/>
              <a:t>الدومين</a:t>
            </a:r>
            <a:r>
              <a:rPr lang="ar-SA" b="1" dirty="0" smtClean="0"/>
              <a:t> الصناعي ضيقاً في الماضي في ظل حياد المالية العامة</a:t>
            </a:r>
            <a:r>
              <a:rPr lang="ar-DZ" b="1" dirty="0" smtClean="0"/>
              <a:t>، </a:t>
            </a:r>
            <a:r>
              <a:rPr lang="ar-SA" b="1" dirty="0" smtClean="0"/>
              <a:t>ومع</a:t>
            </a:r>
            <a:r>
              <a:rPr lang="ar-DZ" b="1" dirty="0" smtClean="0"/>
              <a:t> </a:t>
            </a:r>
            <a:r>
              <a:rPr lang="ar-SA" b="1" dirty="0" smtClean="0"/>
              <a:t>ظهور الاتجاهات </a:t>
            </a:r>
            <a:r>
              <a:rPr lang="ar-SA" b="1" dirty="0" err="1" smtClean="0"/>
              <a:t>ال</a:t>
            </a:r>
            <a:r>
              <a:rPr lang="ar-DZ" b="1" dirty="0" err="1" smtClean="0"/>
              <a:t>تدخلية</a:t>
            </a:r>
            <a:r>
              <a:rPr lang="ar-SA" b="1" dirty="0" smtClean="0"/>
              <a:t> وظهور المالية الحديثة بدأ دوره يقوى ويتسع</a:t>
            </a:r>
            <a:r>
              <a:rPr lang="ar-DZ" b="1" dirty="0" smtClean="0"/>
              <a:t>،</a:t>
            </a:r>
            <a:r>
              <a:rPr lang="ar-SA" b="1" dirty="0" smtClean="0"/>
              <a:t> </a:t>
            </a:r>
            <a:r>
              <a:rPr lang="ar-DZ" b="1" dirty="0" smtClean="0"/>
              <a:t>ف</a:t>
            </a:r>
            <a:r>
              <a:rPr lang="ar-SA" b="1" dirty="0" smtClean="0"/>
              <a:t>لم يعد</a:t>
            </a:r>
            <a:r>
              <a:rPr lang="ar-DZ" b="1" dirty="0" smtClean="0"/>
              <a:t> </a:t>
            </a:r>
            <a:r>
              <a:rPr lang="ar-SA" b="1" dirty="0" smtClean="0"/>
              <a:t>دور الدولة قاصراً على استهلاك الثروة بل أصبحت منتجة لها وت</a:t>
            </a:r>
            <a:r>
              <a:rPr lang="ar-DZ" b="1" dirty="0" smtClean="0"/>
              <a:t>و</a:t>
            </a:r>
            <a:r>
              <a:rPr lang="ar-SA" b="1" dirty="0" smtClean="0"/>
              <a:t>سع</a:t>
            </a:r>
            <a:r>
              <a:rPr lang="ar-DZ" b="1" dirty="0" smtClean="0"/>
              <a:t>ت</a:t>
            </a:r>
            <a:r>
              <a:rPr lang="ar-SA" b="1" dirty="0" smtClean="0"/>
              <a:t> في النشاط الصناعي </a:t>
            </a:r>
            <a:r>
              <a:rPr lang="ar-DZ" b="1" dirty="0" smtClean="0"/>
              <a:t>ب</a:t>
            </a:r>
            <a:r>
              <a:rPr lang="ar-SA" b="1" dirty="0" smtClean="0"/>
              <a:t>هدف تحقيق </a:t>
            </a:r>
            <a:r>
              <a:rPr lang="ar-DZ" b="1" dirty="0" smtClean="0"/>
              <a:t>إيراد ناتج من بيع الدولة لمنتجات وخدمات مشروعاتها للأفراد في صورة ما يعرف بالثمن العام</a:t>
            </a:r>
            <a:r>
              <a:rPr lang="ar-SA" b="1" dirty="0" smtClean="0"/>
              <a:t>.</a:t>
            </a:r>
            <a:endParaRPr lang="fr-FR" b="1" dirty="0"/>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15</a:t>
            </a:fld>
            <a:endParaRPr lang="fr-FR"/>
          </a:p>
        </p:txBody>
      </p:sp>
      <p:sp>
        <p:nvSpPr>
          <p:cNvPr id="5" name="Espace réservé du pied de page 4"/>
          <p:cNvSpPr>
            <a:spLocks noGrp="1"/>
          </p:cNvSpPr>
          <p:nvPr>
            <p:ph type="ftr" sz="quarter" idx="11"/>
          </p:nvPr>
        </p:nvSpPr>
        <p:spPr/>
        <p:txBody>
          <a:bodyPr/>
          <a:lstStyle/>
          <a:p>
            <a:r>
              <a:rPr lang="ar-SA" smtClean="0"/>
              <a:t>الإيرادات العامة غير الضريبية</a:t>
            </a:r>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472878"/>
            <a:ext cx="8229600" cy="4525963"/>
          </a:xfrm>
        </p:spPr>
        <p:txBody>
          <a:bodyPr>
            <a:noAutofit/>
          </a:bodyPr>
          <a:lstStyle/>
          <a:p>
            <a:pPr algn="r" rtl="1">
              <a:buNone/>
            </a:pPr>
            <a:r>
              <a:rPr lang="ar-DZ" b="1" dirty="0" smtClean="0"/>
              <a:t>أما بالنسبة</a:t>
            </a:r>
            <a:r>
              <a:rPr lang="ar-SA" b="1" dirty="0" smtClean="0"/>
              <a:t> </a:t>
            </a:r>
            <a:r>
              <a:rPr lang="ar-DZ" b="1" dirty="0" smtClean="0"/>
              <a:t>ل</a:t>
            </a:r>
            <a:r>
              <a:rPr lang="ar-SA" b="1" dirty="0" err="1" smtClean="0"/>
              <a:t>لدومين</a:t>
            </a:r>
            <a:r>
              <a:rPr lang="ar-SA" b="1" dirty="0" smtClean="0"/>
              <a:t> التجاري، </a:t>
            </a:r>
            <a:r>
              <a:rPr lang="ar-DZ" b="1" dirty="0" err="1" smtClean="0"/>
              <a:t>فإ</a:t>
            </a:r>
            <a:r>
              <a:rPr lang="ar-SA" b="1" dirty="0" smtClean="0"/>
              <a:t>ن إيرادات</a:t>
            </a:r>
            <a:r>
              <a:rPr lang="ar-DZ" b="1" dirty="0" smtClean="0"/>
              <a:t>ه</a:t>
            </a:r>
            <a:r>
              <a:rPr lang="ar-SA" b="1" dirty="0" smtClean="0"/>
              <a:t> </a:t>
            </a:r>
            <a:r>
              <a:rPr lang="ar-DZ" b="1" dirty="0" smtClean="0"/>
              <a:t>محدودة، لأن </a:t>
            </a:r>
            <a:r>
              <a:rPr lang="ar-SA" b="1" dirty="0" smtClean="0"/>
              <a:t>الدولة راعية وليست تاجرة.</a:t>
            </a:r>
            <a:r>
              <a:rPr lang="ar-DZ" b="1" dirty="0" smtClean="0"/>
              <a:t> </a:t>
            </a:r>
            <a:r>
              <a:rPr lang="ar-SA" b="1" dirty="0" smtClean="0"/>
              <a:t>و</a:t>
            </a:r>
            <a:r>
              <a:rPr lang="ar-DZ" b="1" dirty="0" smtClean="0"/>
              <a:t>كثيرا ما </a:t>
            </a:r>
            <a:r>
              <a:rPr lang="ar-DZ" b="1" dirty="0" smtClean="0">
                <a:solidFill>
                  <a:srgbClr val="3D3DED"/>
                </a:solidFill>
              </a:rPr>
              <a:t>يتشكل </a:t>
            </a:r>
            <a:r>
              <a:rPr lang="ar-SA" b="1" dirty="0" err="1" smtClean="0">
                <a:solidFill>
                  <a:srgbClr val="3D3DED"/>
                </a:solidFill>
              </a:rPr>
              <a:t>الدومين</a:t>
            </a:r>
            <a:r>
              <a:rPr lang="ar-SA" b="1" dirty="0" smtClean="0">
                <a:solidFill>
                  <a:srgbClr val="3D3DED"/>
                </a:solidFill>
              </a:rPr>
              <a:t> التجاري </a:t>
            </a:r>
            <a:r>
              <a:rPr lang="ar-DZ" b="1" dirty="0" smtClean="0">
                <a:solidFill>
                  <a:srgbClr val="3D3DED"/>
                </a:solidFill>
              </a:rPr>
              <a:t>من </a:t>
            </a:r>
            <a:r>
              <a:rPr lang="ar-SA" b="1" dirty="0" smtClean="0">
                <a:solidFill>
                  <a:srgbClr val="3D3DED"/>
                </a:solidFill>
              </a:rPr>
              <a:t>احتكار الدولة لبعض النشاطات الاقتصادية</a:t>
            </a:r>
            <a:r>
              <a:rPr lang="ar-DZ" b="1" dirty="0" smtClean="0">
                <a:solidFill>
                  <a:srgbClr val="3D3DED"/>
                </a:solidFill>
              </a:rPr>
              <a:t> </a:t>
            </a:r>
            <a:r>
              <a:rPr lang="ar-DZ" b="1" dirty="0" smtClean="0"/>
              <a:t>ل</a:t>
            </a:r>
            <a:r>
              <a:rPr lang="ar-SA" b="1" dirty="0" smtClean="0"/>
              <a:t>تزو</a:t>
            </a:r>
            <a:r>
              <a:rPr lang="ar-DZ" b="1" dirty="0" smtClean="0"/>
              <a:t>ي</a:t>
            </a:r>
            <a:r>
              <a:rPr lang="ar-SA" b="1" dirty="0" smtClean="0"/>
              <a:t>د </a:t>
            </a:r>
            <a:r>
              <a:rPr lang="ar-DZ" b="1" dirty="0" err="1" smtClean="0"/>
              <a:t>ال</a:t>
            </a:r>
            <a:r>
              <a:rPr lang="ar-SA" b="1" dirty="0" smtClean="0"/>
              <a:t>خزينة بموارد كبيرة كاحتكار الدولة </a:t>
            </a:r>
            <a:r>
              <a:rPr lang="ar-SA" b="1" dirty="0" smtClean="0">
                <a:solidFill>
                  <a:srgbClr val="3D3DED"/>
                </a:solidFill>
              </a:rPr>
              <a:t>تجارة </a:t>
            </a:r>
            <a:r>
              <a:rPr lang="ar-SA" b="1" dirty="0" err="1" smtClean="0">
                <a:solidFill>
                  <a:srgbClr val="3D3DED"/>
                </a:solidFill>
              </a:rPr>
              <a:t>ال</a:t>
            </a:r>
            <a:r>
              <a:rPr lang="ar-DZ" b="1" dirty="0" smtClean="0">
                <a:solidFill>
                  <a:srgbClr val="3D3DED"/>
                </a:solidFill>
              </a:rPr>
              <a:t>تبغ</a:t>
            </a:r>
            <a:r>
              <a:rPr lang="ar-DZ" b="1" dirty="0" smtClean="0"/>
              <a:t>،</a:t>
            </a:r>
            <a:r>
              <a:rPr lang="ar-SA" b="1" dirty="0" smtClean="0"/>
              <a:t> </a:t>
            </a:r>
            <a:r>
              <a:rPr lang="ar-DZ" b="1" dirty="0" smtClean="0"/>
              <a:t>أين </a:t>
            </a:r>
            <a:r>
              <a:rPr lang="ar-DZ" b="1" dirty="0" smtClean="0">
                <a:solidFill>
                  <a:srgbClr val="3D3DED"/>
                </a:solidFill>
              </a:rPr>
              <a:t>تحدد الدولة الثمن العام في مثل هذه الاحتكارات بأعلى من ثمن السوق على خلاف الإيراد المحقق في شكل ثمن عام من </a:t>
            </a:r>
            <a:r>
              <a:rPr lang="ar-SA" b="1" dirty="0" smtClean="0">
                <a:solidFill>
                  <a:srgbClr val="3D3DED"/>
                </a:solidFill>
              </a:rPr>
              <a:t>النشاط الصناعي </a:t>
            </a:r>
            <a:r>
              <a:rPr lang="ar-DZ" b="1" dirty="0" smtClean="0">
                <a:solidFill>
                  <a:srgbClr val="3D3DED"/>
                </a:solidFill>
              </a:rPr>
              <a:t>للدولة </a:t>
            </a:r>
            <a:r>
              <a:rPr lang="ar-DZ" b="1" dirty="0" smtClean="0"/>
              <a:t>(الذي يتحدد في السوق، أو بمعرفة الدولة بأقل من ثمن السوق)، وفي هذه الحالة يمكن القول بأن </a:t>
            </a:r>
            <a:r>
              <a:rPr lang="ar-DZ" b="1" dirty="0" smtClean="0">
                <a:solidFill>
                  <a:srgbClr val="3D3DED"/>
                </a:solidFill>
              </a:rPr>
              <a:t>الثمن يتضمن ضريبة مستترة وهي عبارة عن الفرق بين هذا الثمن وبين الثمن الذي كان سيحدد في السوق</a:t>
            </a:r>
            <a:r>
              <a:rPr lang="ar-DZ" b="1" dirty="0" smtClean="0"/>
              <a:t>.</a:t>
            </a:r>
          </a:p>
          <a:p>
            <a:pPr algn="r" rtl="1">
              <a:buNone/>
            </a:pPr>
            <a:endParaRPr lang="fr-FR"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16</a:t>
            </a:fld>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buFont typeface="Wingdings" pitchFamily="2" charset="2"/>
              <a:buChar char="q"/>
            </a:pPr>
            <a:r>
              <a:rPr lang="ar-DZ" sz="3600" b="1" dirty="0" smtClean="0">
                <a:solidFill>
                  <a:srgbClr val="FF0000"/>
                </a:solidFill>
              </a:rPr>
              <a:t> إيرادات </a:t>
            </a:r>
            <a:r>
              <a:rPr lang="ar-SA" sz="3600" b="1" dirty="0" err="1" smtClean="0">
                <a:solidFill>
                  <a:srgbClr val="FF0000"/>
                </a:solidFill>
              </a:rPr>
              <a:t>الدومين</a:t>
            </a:r>
            <a:r>
              <a:rPr lang="ar-SA" sz="3600" b="1" dirty="0" smtClean="0">
                <a:solidFill>
                  <a:srgbClr val="FF0000"/>
                </a:solidFill>
              </a:rPr>
              <a:t> المالي</a:t>
            </a:r>
            <a:endParaRPr lang="fr-FR" sz="3600" dirty="0">
              <a:solidFill>
                <a:srgbClr val="FF0000"/>
              </a:solidFill>
            </a:endParaRPr>
          </a:p>
        </p:txBody>
      </p:sp>
      <p:sp>
        <p:nvSpPr>
          <p:cNvPr id="3" name="Espace réservé du contenu 2"/>
          <p:cNvSpPr>
            <a:spLocks noGrp="1"/>
          </p:cNvSpPr>
          <p:nvPr>
            <p:ph idx="1"/>
          </p:nvPr>
        </p:nvSpPr>
        <p:spPr>
          <a:xfrm>
            <a:off x="457200" y="1500174"/>
            <a:ext cx="8229600" cy="4525963"/>
          </a:xfrm>
        </p:spPr>
        <p:txBody>
          <a:bodyPr>
            <a:noAutofit/>
          </a:bodyPr>
          <a:lstStyle/>
          <a:p>
            <a:pPr algn="r" rtl="1">
              <a:buNone/>
            </a:pPr>
            <a:r>
              <a:rPr lang="ar-SA" b="1" dirty="0" smtClean="0"/>
              <a:t>يقصد </a:t>
            </a:r>
            <a:r>
              <a:rPr lang="ar-SA" b="1" dirty="0" err="1" smtClean="0"/>
              <a:t>بالدومين</a:t>
            </a:r>
            <a:r>
              <a:rPr lang="ar-SA" b="1" dirty="0" smtClean="0"/>
              <a:t> المالي </a:t>
            </a:r>
            <a:r>
              <a:rPr lang="ar-SA" b="1" dirty="0" smtClean="0">
                <a:solidFill>
                  <a:srgbClr val="3D3DED"/>
                </a:solidFill>
              </a:rPr>
              <a:t>الأوراق المالية التي تملكها الدولة من أسهم</a:t>
            </a:r>
            <a:r>
              <a:rPr lang="ar-DZ" b="1" dirty="0" smtClean="0">
                <a:solidFill>
                  <a:srgbClr val="3D3DED"/>
                </a:solidFill>
              </a:rPr>
              <a:t> </a:t>
            </a:r>
            <a:r>
              <a:rPr lang="ar-SA" b="1" dirty="0" smtClean="0">
                <a:solidFill>
                  <a:srgbClr val="3D3DED"/>
                </a:solidFill>
              </a:rPr>
              <a:t>وسندات</a:t>
            </a:r>
            <a:r>
              <a:rPr lang="ar-DZ" b="1" dirty="0" smtClean="0">
                <a:solidFill>
                  <a:srgbClr val="3D3DED"/>
                </a:solidFill>
              </a:rPr>
              <a:t>، سواء من خلال المساهمة في بعض المشروعات أو إقراضها أو من خلال </a:t>
            </a:r>
            <a:r>
              <a:rPr lang="ar-DZ" b="1" dirty="0" err="1" smtClean="0">
                <a:solidFill>
                  <a:srgbClr val="3D3DED"/>
                </a:solidFill>
              </a:rPr>
              <a:t>الاس</a:t>
            </a:r>
            <a:r>
              <a:rPr lang="ar-SA" b="1" dirty="0" err="1" smtClean="0">
                <a:solidFill>
                  <a:srgbClr val="3D3DED"/>
                </a:solidFill>
              </a:rPr>
              <a:t>تثما</a:t>
            </a:r>
            <a:r>
              <a:rPr lang="ar-DZ" b="1" dirty="0" smtClean="0">
                <a:solidFill>
                  <a:srgbClr val="3D3DED"/>
                </a:solidFill>
              </a:rPr>
              <a:t>ر في</a:t>
            </a:r>
            <a:r>
              <a:rPr lang="ar-SA" b="1" dirty="0" smtClean="0">
                <a:solidFill>
                  <a:srgbClr val="3D3DED"/>
                </a:solidFill>
              </a:rPr>
              <a:t> </a:t>
            </a:r>
            <a:r>
              <a:rPr lang="ar-DZ" b="1" dirty="0" smtClean="0">
                <a:solidFill>
                  <a:srgbClr val="3D3DED"/>
                </a:solidFill>
              </a:rPr>
              <a:t>الأسواق المالية </a:t>
            </a:r>
            <a:r>
              <a:rPr lang="ar-SA" b="1" dirty="0" smtClean="0">
                <a:solidFill>
                  <a:srgbClr val="3D3DED"/>
                </a:solidFill>
              </a:rPr>
              <a:t>الدولية</a:t>
            </a:r>
            <a:r>
              <a:rPr lang="ar-SA" b="1" dirty="0" smtClean="0"/>
              <a:t> </a:t>
            </a:r>
            <a:r>
              <a:rPr lang="ar-DZ" b="1" dirty="0" smtClean="0"/>
              <a:t>بغرض </a:t>
            </a:r>
            <a:r>
              <a:rPr lang="ar-DZ" b="1" dirty="0" err="1" smtClean="0"/>
              <a:t>ا</a:t>
            </a:r>
            <a:r>
              <a:rPr lang="ar-SA" b="1" dirty="0" smtClean="0"/>
              <a:t>لحصول على أكبر عائد نتيجة هذه الاستثمارات </a:t>
            </a:r>
            <a:r>
              <a:rPr lang="ar-DZ" b="1" dirty="0" smtClean="0"/>
              <a:t>في إطار ما يسمى بصناديق الثروة السيادية</a:t>
            </a:r>
            <a:r>
              <a:rPr lang="ar-SA" b="1" dirty="0" smtClean="0"/>
              <a:t>.</a:t>
            </a:r>
            <a:r>
              <a:rPr lang="ar-DZ" b="1" dirty="0" smtClean="0"/>
              <a:t> ويعد هذا </a:t>
            </a:r>
            <a:r>
              <a:rPr lang="ar-DZ" b="1" dirty="0" err="1" smtClean="0"/>
              <a:t>الدومين</a:t>
            </a:r>
            <a:r>
              <a:rPr lang="ar-DZ" b="1" dirty="0" smtClean="0"/>
              <a:t> أحدث أنواع </a:t>
            </a:r>
            <a:r>
              <a:rPr lang="ar-DZ" b="1" dirty="0" err="1" smtClean="0"/>
              <a:t>الدومين</a:t>
            </a:r>
            <a:r>
              <a:rPr lang="ar-DZ" b="1" dirty="0" smtClean="0"/>
              <a:t> الخاص، </a:t>
            </a:r>
            <a:r>
              <a:rPr lang="ar-SA" b="1" dirty="0" smtClean="0"/>
              <a:t>وقد </a:t>
            </a:r>
            <a:r>
              <a:rPr lang="ar-SA" b="1" dirty="0" smtClean="0">
                <a:solidFill>
                  <a:srgbClr val="3D3DED"/>
                </a:solidFill>
              </a:rPr>
              <a:t>نشأ نتيجة </a:t>
            </a:r>
            <a:r>
              <a:rPr lang="ar-DZ" b="1" dirty="0" smtClean="0">
                <a:solidFill>
                  <a:srgbClr val="3D3DED"/>
                </a:solidFill>
              </a:rPr>
              <a:t>رغبة الدولة في السيطرة على بعض المشروعات </a:t>
            </a:r>
            <a:r>
              <a:rPr lang="ar-DZ" b="1" dirty="0" err="1" smtClean="0">
                <a:solidFill>
                  <a:srgbClr val="3D3DED"/>
                </a:solidFill>
              </a:rPr>
              <a:t>الاستراتيجية</a:t>
            </a:r>
            <a:r>
              <a:rPr lang="ar-DZ" b="1" dirty="0" smtClean="0">
                <a:solidFill>
                  <a:srgbClr val="3D3DED"/>
                </a:solidFill>
              </a:rPr>
              <a:t>،</a:t>
            </a:r>
            <a:r>
              <a:rPr lang="ar-DZ" b="1" dirty="0" smtClean="0"/>
              <a:t> </a:t>
            </a:r>
            <a:r>
              <a:rPr lang="ar-DZ" b="1" dirty="0" smtClean="0">
                <a:solidFill>
                  <a:srgbClr val="3D3DED"/>
                </a:solidFill>
              </a:rPr>
              <a:t>وفي الإشراف على القطاع الخاص ودعمه </a:t>
            </a:r>
            <a:r>
              <a:rPr lang="ar-DZ" b="1" dirty="0" smtClean="0"/>
              <a:t>في أوقات المحنة، وأيضا </a:t>
            </a:r>
            <a:r>
              <a:rPr lang="ar-DZ" b="1" dirty="0" smtClean="0">
                <a:solidFill>
                  <a:srgbClr val="3D3DED"/>
                </a:solidFill>
              </a:rPr>
              <a:t>نتيجة رغبتها في الاستثمار لمصلحة الأجيال المقبلة</a:t>
            </a:r>
            <a:r>
              <a:rPr lang="ar-DZ" b="1" dirty="0" smtClean="0"/>
              <a:t>.</a:t>
            </a:r>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17</a:t>
            </a:fld>
            <a:endParaRPr lang="fr-FR"/>
          </a:p>
        </p:txBody>
      </p:sp>
      <p:sp>
        <p:nvSpPr>
          <p:cNvPr id="6" name="Espace réservé du pied de page 5"/>
          <p:cNvSpPr>
            <a:spLocks noGrp="1"/>
          </p:cNvSpPr>
          <p:nvPr>
            <p:ph type="ftr" sz="quarter" idx="11"/>
          </p:nvPr>
        </p:nvSpPr>
        <p:spPr/>
        <p:txBody>
          <a:bodyPr/>
          <a:lstStyle/>
          <a:p>
            <a:r>
              <a:rPr lang="ar-SA" smtClean="0"/>
              <a:t>الإيرادات العامة غير الضريبية</a:t>
            </a:r>
            <a:endParaRPr lang="fr-F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r" rtl="1">
              <a:buNone/>
            </a:pPr>
            <a:r>
              <a:rPr lang="ar-DZ" b="1" dirty="0" smtClean="0"/>
              <a:t>ولقد </a:t>
            </a:r>
            <a:r>
              <a:rPr lang="ar-DZ" b="1" dirty="0" smtClean="0">
                <a:solidFill>
                  <a:srgbClr val="3D3DED"/>
                </a:solidFill>
              </a:rPr>
              <a:t>كانت إيرادات هذا </a:t>
            </a:r>
            <a:r>
              <a:rPr lang="ar-DZ" b="1" dirty="0" err="1" smtClean="0">
                <a:solidFill>
                  <a:srgbClr val="3D3DED"/>
                </a:solidFill>
              </a:rPr>
              <a:t>الدومين</a:t>
            </a:r>
            <a:r>
              <a:rPr lang="ar-DZ" b="1" dirty="0" smtClean="0">
                <a:solidFill>
                  <a:srgbClr val="3D3DED"/>
                </a:solidFill>
              </a:rPr>
              <a:t> فيما مضى تتلخص في استثمار حق الدولة في إصدار النقود</a:t>
            </a:r>
            <a:r>
              <a:rPr lang="ar-DZ" b="1" dirty="0" smtClean="0"/>
              <a:t>، لكن مع مرور الوقت </a:t>
            </a:r>
            <a:r>
              <a:rPr lang="ar-DZ" b="1" dirty="0" smtClean="0">
                <a:solidFill>
                  <a:srgbClr val="3D3DED"/>
                </a:solidFill>
              </a:rPr>
              <a:t>توسعت هذه الإيرادات</a:t>
            </a:r>
            <a:r>
              <a:rPr lang="ar-SA" b="1" dirty="0" smtClean="0">
                <a:solidFill>
                  <a:srgbClr val="3D3DED"/>
                </a:solidFill>
              </a:rPr>
              <a:t> </a:t>
            </a:r>
            <a:r>
              <a:rPr lang="ar-DZ" b="1" dirty="0" smtClean="0">
                <a:solidFill>
                  <a:srgbClr val="3D3DED"/>
                </a:solidFill>
              </a:rPr>
              <a:t>لتشمل ما </a:t>
            </a:r>
            <a:r>
              <a:rPr lang="ar-SA" b="1" dirty="0" smtClean="0">
                <a:solidFill>
                  <a:srgbClr val="3D3DED"/>
                </a:solidFill>
              </a:rPr>
              <a:t>تدر</a:t>
            </a:r>
            <a:r>
              <a:rPr lang="ar-DZ" b="1" dirty="0" smtClean="0">
                <a:solidFill>
                  <a:srgbClr val="3D3DED"/>
                </a:solidFill>
              </a:rPr>
              <a:t>ه محافظ الاستثمارات المالية للدولة</a:t>
            </a:r>
            <a:r>
              <a:rPr lang="ar-SA" b="1" dirty="0" smtClean="0">
                <a:solidFill>
                  <a:srgbClr val="3D3DED"/>
                </a:solidFill>
              </a:rPr>
              <a:t> </a:t>
            </a:r>
            <a:r>
              <a:rPr lang="ar-DZ" b="1" dirty="0" smtClean="0">
                <a:solidFill>
                  <a:srgbClr val="3D3DED"/>
                </a:solidFill>
              </a:rPr>
              <a:t>من </a:t>
            </a:r>
            <a:r>
              <a:rPr lang="ar-SA" b="1" dirty="0" smtClean="0">
                <a:solidFill>
                  <a:srgbClr val="3D3DED"/>
                </a:solidFill>
              </a:rPr>
              <a:t>أرباح وفوائد</a:t>
            </a:r>
            <a:r>
              <a:rPr lang="ar-DZ" b="1" dirty="0" smtClean="0"/>
              <a:t>، سواء كانت تديرها بنفسها أو تعهد </a:t>
            </a:r>
            <a:r>
              <a:rPr lang="ar-DZ" b="1" dirty="0" err="1" smtClean="0"/>
              <a:t>بها</a:t>
            </a:r>
            <a:r>
              <a:rPr lang="ar-DZ" b="1" dirty="0" smtClean="0"/>
              <a:t> إلى إدارة محترفة كما في حالة صناديق الثروة السيادية التي تملكها بعض</a:t>
            </a:r>
            <a:r>
              <a:rPr lang="ar-SA" b="1" dirty="0" smtClean="0"/>
              <a:t> </a:t>
            </a:r>
            <a:r>
              <a:rPr lang="ar-DZ" b="1" dirty="0" err="1" smtClean="0"/>
              <a:t>ال</a:t>
            </a:r>
            <a:r>
              <a:rPr lang="ar-SA" b="1" dirty="0" smtClean="0"/>
              <a:t>دول </a:t>
            </a:r>
            <a:r>
              <a:rPr lang="ar-DZ" b="1" dirty="0" smtClean="0"/>
              <a:t>صاحبة الفوائض المالية الضخمة.</a:t>
            </a:r>
            <a:endParaRPr lang="fr-FR" b="1" dirty="0" smtClean="0"/>
          </a:p>
          <a:p>
            <a:endParaRPr lang="fr-FR"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18</a:t>
            </a:fld>
            <a:endParaRPr lang="fr-F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ar-SA" smtClean="0"/>
              <a:t>الإيرادات العامة غير الضريبية</a:t>
            </a:r>
            <a:endParaRPr lang="fr-FR"/>
          </a:p>
        </p:txBody>
      </p:sp>
      <p:sp>
        <p:nvSpPr>
          <p:cNvPr id="3" name="Espace réservé du numéro de diapositive 2"/>
          <p:cNvSpPr>
            <a:spLocks noGrp="1"/>
          </p:cNvSpPr>
          <p:nvPr>
            <p:ph type="sldNum" sz="quarter" idx="12"/>
          </p:nvPr>
        </p:nvSpPr>
        <p:spPr/>
        <p:txBody>
          <a:bodyPr/>
          <a:lstStyle/>
          <a:p>
            <a:fld id="{FC9C25CD-EBF1-42A0-99BB-DE66FAE18107}" type="slidenum">
              <a:rPr lang="fr-FR" smtClean="0"/>
              <a:pPr/>
              <a:t>19</a:t>
            </a:fld>
            <a:endParaRPr lang="fr-FR"/>
          </a:p>
        </p:txBody>
      </p:sp>
      <p:pic>
        <p:nvPicPr>
          <p:cNvPr id="1026" name="Picture 2"/>
          <p:cNvPicPr>
            <a:picLocks noChangeAspect="1" noChangeArrowheads="1"/>
          </p:cNvPicPr>
          <p:nvPr/>
        </p:nvPicPr>
        <p:blipFill>
          <a:blip r:embed="rId2"/>
          <a:srcRect/>
          <a:stretch>
            <a:fillRect/>
          </a:stretch>
        </p:blipFill>
        <p:spPr bwMode="auto">
          <a:xfrm>
            <a:off x="142844" y="43090"/>
            <a:ext cx="9001156" cy="681493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b="1" dirty="0" smtClean="0">
                <a:solidFill>
                  <a:srgbClr val="FF0000"/>
                </a:solidFill>
              </a:rPr>
              <a:t>الفصل الثالث: الإيرادات العامة غير الضريبية</a:t>
            </a:r>
            <a:endParaRPr lang="fr-FR" dirty="0"/>
          </a:p>
        </p:txBody>
      </p:sp>
      <p:sp>
        <p:nvSpPr>
          <p:cNvPr id="3" name="Sous-titre 2"/>
          <p:cNvSpPr>
            <a:spLocks noGrp="1"/>
          </p:cNvSpPr>
          <p:nvPr>
            <p:ph type="subTitle" idx="1"/>
          </p:nvPr>
        </p:nvSpPr>
        <p:spPr/>
        <p:txBody>
          <a:bodyPr/>
          <a:lstStyle/>
          <a:p>
            <a:endParaRPr lang="fr-FR"/>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a:t>
            </a:fld>
            <a:endParaRPr lang="fr-F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sz="4000" b="1" dirty="0" smtClean="0">
                <a:solidFill>
                  <a:srgbClr val="FF0000"/>
                </a:solidFill>
              </a:rPr>
              <a:t>2) </a:t>
            </a:r>
            <a:r>
              <a:rPr lang="ar-SA" sz="4000" b="1" dirty="0" smtClean="0">
                <a:solidFill>
                  <a:srgbClr val="FF0000"/>
                </a:solidFill>
              </a:rPr>
              <a:t>الرسوم</a:t>
            </a:r>
            <a:endParaRPr lang="fr-FR" sz="4000" dirty="0">
              <a:solidFill>
                <a:srgbClr val="FF0000"/>
              </a:solidFill>
            </a:endParaRPr>
          </a:p>
        </p:txBody>
      </p:sp>
      <p:sp>
        <p:nvSpPr>
          <p:cNvPr id="3" name="Espace réservé du contenu 2"/>
          <p:cNvSpPr>
            <a:spLocks noGrp="1"/>
          </p:cNvSpPr>
          <p:nvPr>
            <p:ph idx="1"/>
          </p:nvPr>
        </p:nvSpPr>
        <p:spPr>
          <a:xfrm>
            <a:off x="457200" y="1571612"/>
            <a:ext cx="8229600" cy="4525963"/>
          </a:xfrm>
        </p:spPr>
        <p:txBody>
          <a:bodyPr>
            <a:noAutofit/>
          </a:bodyPr>
          <a:lstStyle/>
          <a:p>
            <a:pPr algn="r" rtl="1">
              <a:buNone/>
            </a:pPr>
            <a:r>
              <a:rPr lang="ar-DZ" sz="3600" b="1" dirty="0" smtClean="0">
                <a:solidFill>
                  <a:srgbClr val="FF0000"/>
                </a:solidFill>
              </a:rPr>
              <a:t>2-1- تعريف الرسم</a:t>
            </a:r>
          </a:p>
          <a:p>
            <a:pPr algn="r" rtl="1">
              <a:buNone/>
            </a:pPr>
            <a:r>
              <a:rPr lang="ar-DZ" b="1" dirty="0" smtClean="0"/>
              <a:t>الرسم </a:t>
            </a:r>
            <a:r>
              <a:rPr lang="ar-EG" b="1" dirty="0" smtClean="0"/>
              <a:t>مبلغ من النقود يدفعه </a:t>
            </a:r>
            <a:r>
              <a:rPr lang="ar-EG" b="1" dirty="0" err="1" smtClean="0"/>
              <a:t>ال</a:t>
            </a:r>
            <a:r>
              <a:rPr lang="ar-DZ" b="1" dirty="0" smtClean="0"/>
              <a:t>أ</a:t>
            </a:r>
            <a:r>
              <a:rPr lang="ar-EG" b="1" dirty="0" smtClean="0"/>
              <a:t>فر</a:t>
            </a:r>
            <a:r>
              <a:rPr lang="ar-DZ" b="1" dirty="0" smtClean="0"/>
              <a:t>ا</a:t>
            </a:r>
            <a:r>
              <a:rPr lang="ar-EG" b="1" dirty="0" smtClean="0"/>
              <a:t>د جبرا إلى الدولة مقابل ما تقدمه لهم من </a:t>
            </a:r>
            <a:r>
              <a:rPr lang="ar-DZ" b="1" dirty="0" smtClean="0"/>
              <a:t>خدمة تعود عليهم </a:t>
            </a:r>
            <a:r>
              <a:rPr lang="ar-DZ" b="1" dirty="0" err="1" smtClean="0"/>
              <a:t>ب</a:t>
            </a:r>
            <a:r>
              <a:rPr lang="ar-EG" b="1" dirty="0" smtClean="0"/>
              <a:t>نفع خاص</a:t>
            </a:r>
            <a:r>
              <a:rPr lang="ar-DZ" b="1" dirty="0" smtClean="0"/>
              <a:t>. </a:t>
            </a:r>
          </a:p>
          <a:p>
            <a:pPr algn="r" rtl="1">
              <a:buNone/>
            </a:pPr>
            <a:r>
              <a:rPr lang="ar-SA" b="1" dirty="0" smtClean="0"/>
              <a:t>تحصل الدولة عل</a:t>
            </a:r>
            <a:r>
              <a:rPr lang="ar-DZ" b="1" dirty="0" smtClean="0"/>
              <a:t>ى الرسوم </a:t>
            </a:r>
            <a:r>
              <a:rPr lang="ar-SA" b="1" dirty="0" smtClean="0"/>
              <a:t>من الأفراد حينما يلج</a:t>
            </a:r>
            <a:r>
              <a:rPr lang="ar-DZ" b="1" dirty="0" smtClean="0"/>
              <a:t>ؤ</a:t>
            </a:r>
            <a:r>
              <a:rPr lang="ar-SA" b="1" dirty="0" smtClean="0"/>
              <a:t>ون إلى طلب خدمة</a:t>
            </a:r>
            <a:r>
              <a:rPr lang="ar-DZ" b="1" dirty="0" smtClean="0"/>
              <a:t> </a:t>
            </a:r>
            <a:r>
              <a:rPr lang="ar-SA" b="1" dirty="0" smtClean="0"/>
              <a:t>خاصة من بعض مرافقها العامة كالرسوم القضائية التي يدفعها المواطن حينما</a:t>
            </a:r>
            <a:r>
              <a:rPr lang="ar-DZ" b="1" dirty="0" smtClean="0"/>
              <a:t> </a:t>
            </a:r>
            <a:r>
              <a:rPr lang="ar-SA" b="1" dirty="0" smtClean="0"/>
              <a:t>يطالب بحقوقه أمام القضاء</a:t>
            </a:r>
            <a:r>
              <a:rPr lang="ar-DZ" b="1" dirty="0" smtClean="0"/>
              <a:t>، </a:t>
            </a:r>
            <a:r>
              <a:rPr lang="ar-SA" b="1" dirty="0" smtClean="0"/>
              <a:t>ورسوم الالتحاق بالجامعات </a:t>
            </a:r>
            <a:r>
              <a:rPr lang="ar-DZ" b="1" dirty="0" smtClean="0"/>
              <a:t>و</a:t>
            </a:r>
            <a:r>
              <a:rPr lang="ar-SA" b="1" dirty="0" smtClean="0"/>
              <a:t>رسوم رخص </a:t>
            </a:r>
            <a:r>
              <a:rPr lang="ar-SA" b="1" dirty="0" err="1" smtClean="0"/>
              <a:t>السيا</a:t>
            </a:r>
            <a:r>
              <a:rPr lang="ar-DZ" b="1" dirty="0" err="1" smtClean="0"/>
              <a:t>قة</a:t>
            </a:r>
            <a:r>
              <a:rPr lang="ar-SA" b="1" dirty="0" smtClean="0"/>
              <a:t> واستخدام الطرق السريعة ورسوم استخراج جوازات</a:t>
            </a:r>
            <a:r>
              <a:rPr lang="ar-DZ" b="1" dirty="0" smtClean="0"/>
              <a:t> </a:t>
            </a:r>
            <a:r>
              <a:rPr lang="ar-SA" b="1" dirty="0" smtClean="0"/>
              <a:t>السفر وغيرها.</a:t>
            </a:r>
            <a:endParaRPr lang="ar-DZ" b="1" dirty="0" smtClean="0"/>
          </a:p>
          <a:p>
            <a:pPr algn="r" rtl="1">
              <a:buNone/>
            </a:pPr>
            <a:r>
              <a:rPr lang="ar-EG" b="1" dirty="0" smtClean="0"/>
              <a:t>من التعريف السابق نجد أن </a:t>
            </a:r>
            <a:r>
              <a:rPr lang="ar-EG" b="1" dirty="0" smtClean="0">
                <a:solidFill>
                  <a:srgbClr val="FF0000"/>
                </a:solidFill>
              </a:rPr>
              <a:t>سمات الرسم </a:t>
            </a:r>
            <a:r>
              <a:rPr lang="ar-EG" b="1" dirty="0" smtClean="0"/>
              <a:t>ثلاثة وه</a:t>
            </a:r>
            <a:r>
              <a:rPr lang="ar-DZ" b="1" dirty="0" smtClean="0"/>
              <a:t>ي:</a:t>
            </a:r>
            <a:r>
              <a:rPr lang="ar-EG" b="1" dirty="0" smtClean="0"/>
              <a:t> </a:t>
            </a:r>
            <a:endParaRPr lang="fr-FR" b="1" dirty="0" smtClean="0"/>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20</a:t>
            </a:fld>
            <a:endParaRPr lang="fr-F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r>
              <a:rPr lang="ar-EG" b="1" dirty="0" smtClean="0"/>
              <a:t>يدفع </a:t>
            </a:r>
            <a:r>
              <a:rPr lang="ar-EG" b="1" dirty="0" smtClean="0">
                <a:solidFill>
                  <a:srgbClr val="FF0000"/>
                </a:solidFill>
              </a:rPr>
              <a:t>في صورة نقدية </a:t>
            </a:r>
            <a:r>
              <a:rPr lang="ar-SA" b="1" dirty="0" smtClean="0"/>
              <a:t>أي أنه لا يسدد عينا</a:t>
            </a:r>
            <a:r>
              <a:rPr lang="ar-DZ" b="1" dirty="0" smtClean="0"/>
              <a:t> </a:t>
            </a:r>
            <a:r>
              <a:rPr lang="ar-SA" b="1" dirty="0" smtClean="0"/>
              <a:t>أو مقابل خدمة معينة يؤديها الفرد</a:t>
            </a:r>
            <a:r>
              <a:rPr lang="ar-DZ" b="1" dirty="0" smtClean="0"/>
              <a:t>. </a:t>
            </a:r>
            <a:r>
              <a:rPr lang="ar-SA" b="1" dirty="0" smtClean="0"/>
              <a:t>واشتراط الصورة النقدية للرسم جاء ليساير التطور الحديث في مالية الدولة من</a:t>
            </a:r>
            <a:r>
              <a:rPr lang="ar-DZ" b="1" dirty="0" smtClean="0"/>
              <a:t> </a:t>
            </a:r>
            <a:r>
              <a:rPr lang="ar-SA" b="1" dirty="0" smtClean="0"/>
              <a:t>حيث اتخاذ نفقاﺗﻬا وإيراداﺗﻬا الصورة النقدية.</a:t>
            </a:r>
            <a:endParaRPr lang="ar-DZ" b="1" dirty="0" smtClean="0">
              <a:solidFill>
                <a:srgbClr val="FF0000"/>
              </a:solidFill>
            </a:endParaRPr>
          </a:p>
          <a:p>
            <a:pPr algn="r" rtl="1"/>
            <a:r>
              <a:rPr lang="ar-EG" b="1" dirty="0" smtClean="0"/>
              <a:t>ويدفع </a:t>
            </a:r>
            <a:r>
              <a:rPr lang="ar-DZ" b="1" dirty="0" smtClean="0">
                <a:solidFill>
                  <a:srgbClr val="FF0000"/>
                </a:solidFill>
              </a:rPr>
              <a:t>بصفة </a:t>
            </a:r>
            <a:r>
              <a:rPr lang="ar-EG" b="1" dirty="0" smtClean="0">
                <a:solidFill>
                  <a:srgbClr val="FF0000"/>
                </a:solidFill>
              </a:rPr>
              <a:t>إلزام</a:t>
            </a:r>
            <a:r>
              <a:rPr lang="ar-DZ" b="1" dirty="0" err="1" smtClean="0">
                <a:solidFill>
                  <a:srgbClr val="FF0000"/>
                </a:solidFill>
              </a:rPr>
              <a:t>ية</a:t>
            </a:r>
            <a:r>
              <a:rPr lang="ar-EG" b="1" dirty="0" smtClean="0">
                <a:solidFill>
                  <a:srgbClr val="FF0000"/>
                </a:solidFill>
              </a:rPr>
              <a:t> </a:t>
            </a:r>
            <a:r>
              <a:rPr lang="ar-EG" b="1" dirty="0" smtClean="0"/>
              <a:t>عند الحصول على الخدمة، إن كانت الخدمة نفسها غالباً اختيارية كرسوم التوثيق ورسوم الرخص وغيرها وأحيانا تكون الخدمة إجبارية كرسوم النظافة مثلاً إلا انه في كل الأحوال يدفع الفرد الرسوم إجبار</a:t>
            </a:r>
            <a:r>
              <a:rPr lang="ar-DZ" b="1" dirty="0" smtClean="0"/>
              <a:t>يا </a:t>
            </a:r>
            <a:r>
              <a:rPr lang="ar-SA" b="1" dirty="0" smtClean="0"/>
              <a:t>إذا ما تقدم بطلب </a:t>
            </a:r>
            <a:r>
              <a:rPr lang="ar-DZ" b="1" dirty="0" smtClean="0"/>
              <a:t>الخدمة المعنية من </a:t>
            </a:r>
            <a:r>
              <a:rPr lang="ar-SA" b="1" dirty="0" smtClean="0"/>
              <a:t>إحدى الإدارات أو الهيئات</a:t>
            </a:r>
            <a:r>
              <a:rPr lang="ar-DZ" b="1" dirty="0" smtClean="0"/>
              <a:t> </a:t>
            </a:r>
            <a:r>
              <a:rPr lang="ar-SA" b="1" dirty="0" smtClean="0"/>
              <a:t>العامة</a:t>
            </a:r>
            <a:r>
              <a:rPr lang="ar-EG" b="1" dirty="0" smtClean="0"/>
              <a:t>.</a:t>
            </a:r>
            <a:endParaRPr lang="fr-FR" b="1" dirty="0" smtClean="0"/>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21</a:t>
            </a:fld>
            <a:endParaRPr lang="fr-FR" dirty="0"/>
          </a:p>
        </p:txBody>
      </p:sp>
      <p:sp>
        <p:nvSpPr>
          <p:cNvPr id="6" name="Espace réservé du pied de page 5"/>
          <p:cNvSpPr>
            <a:spLocks noGrp="1"/>
          </p:cNvSpPr>
          <p:nvPr>
            <p:ph type="ftr" sz="quarter" idx="11"/>
          </p:nvPr>
        </p:nvSpPr>
        <p:spPr/>
        <p:txBody>
          <a:bodyPr/>
          <a:lstStyle/>
          <a:p>
            <a:r>
              <a:rPr lang="ar-SA" smtClean="0"/>
              <a:t>الإيرادات العامة غير الضريبية</a:t>
            </a:r>
            <a:endParaRPr lang="fr-F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r>
              <a:rPr lang="ar-EG" b="1" dirty="0" smtClean="0"/>
              <a:t>يدفع الرسم </a:t>
            </a:r>
            <a:r>
              <a:rPr lang="ar-EG" b="1" dirty="0" smtClean="0">
                <a:solidFill>
                  <a:srgbClr val="FF0000"/>
                </a:solidFill>
              </a:rPr>
              <a:t>مقابل الحصول على خدمة خاصة </a:t>
            </a:r>
            <a:r>
              <a:rPr lang="ar-EG" b="1" dirty="0" smtClean="0"/>
              <a:t>تعود بالنفع المباشر على دافع الرسم</a:t>
            </a:r>
            <a:r>
              <a:rPr lang="ar-DZ" b="1" dirty="0" smtClean="0"/>
              <a:t>، </a:t>
            </a:r>
            <a:r>
              <a:rPr lang="ar-SA" b="1" dirty="0" smtClean="0"/>
              <a:t>ويعني ذلك أن الفرد الذي يدفع الرسم إنما يحصل على</a:t>
            </a:r>
            <a:r>
              <a:rPr lang="ar-DZ" b="1" dirty="0" smtClean="0"/>
              <a:t> </a:t>
            </a:r>
            <a:r>
              <a:rPr lang="ar-SA" b="1" dirty="0" smtClean="0"/>
              <a:t>نفع خاص </a:t>
            </a:r>
            <a:r>
              <a:rPr lang="ar-SA" b="1" dirty="0" err="1" smtClean="0"/>
              <a:t>به</a:t>
            </a:r>
            <a:r>
              <a:rPr lang="ar-SA" b="1" dirty="0" smtClean="0"/>
              <a:t> لا يشاركه فيه غيره من الأفراد يتمثل في الخدمة المعينة التي تؤديها له الهيئات العامة</a:t>
            </a:r>
            <a:r>
              <a:rPr lang="ar-DZ" b="1" dirty="0" smtClean="0"/>
              <a:t> </a:t>
            </a:r>
            <a:r>
              <a:rPr lang="ar-SA" b="1" dirty="0" smtClean="0"/>
              <a:t>في الدولة،</a:t>
            </a:r>
            <a:r>
              <a:rPr lang="ar-DZ" b="1" dirty="0" smtClean="0"/>
              <a:t> </a:t>
            </a:r>
            <a:r>
              <a:rPr lang="ar-SA" b="1" dirty="0" smtClean="0"/>
              <a:t>كالفصل في</a:t>
            </a:r>
            <a:r>
              <a:rPr lang="ar-DZ" b="1" dirty="0" smtClean="0"/>
              <a:t> </a:t>
            </a:r>
            <a:r>
              <a:rPr lang="ar-SA" b="1" dirty="0" smtClean="0"/>
              <a:t>المنازعات (الرسوم القضائية) أو توثيق العقود وشهرها (رسوم التوثيق)، أو استعمال الفرد لبعض</a:t>
            </a:r>
            <a:r>
              <a:rPr lang="ar-DZ" b="1" dirty="0" smtClean="0"/>
              <a:t> </a:t>
            </a:r>
            <a:r>
              <a:rPr lang="ar-SA" b="1" dirty="0" smtClean="0"/>
              <a:t>المرافق العامة </a:t>
            </a:r>
            <a:r>
              <a:rPr lang="ar-DZ" b="1" dirty="0" smtClean="0"/>
              <a:t>التي</a:t>
            </a:r>
            <a:r>
              <a:rPr lang="ar-SA" b="1" dirty="0" smtClean="0"/>
              <a:t> تيسر </a:t>
            </a:r>
            <a:r>
              <a:rPr lang="ar-DZ" b="1" dirty="0" smtClean="0"/>
              <a:t>أ</a:t>
            </a:r>
            <a:r>
              <a:rPr lang="ar-SA" b="1" dirty="0" smtClean="0"/>
              <a:t>عمال</a:t>
            </a:r>
            <a:r>
              <a:rPr lang="ar-DZ" b="1" dirty="0" smtClean="0"/>
              <a:t>ه</a:t>
            </a:r>
            <a:r>
              <a:rPr lang="ar-SA" b="1" dirty="0" smtClean="0"/>
              <a:t> </a:t>
            </a:r>
            <a:r>
              <a:rPr lang="ar-DZ" b="1" dirty="0" smtClean="0"/>
              <a:t>ك</a:t>
            </a:r>
            <a:r>
              <a:rPr lang="ar-SA" b="1" dirty="0" smtClean="0"/>
              <a:t>الموانئ والمطارات</a:t>
            </a:r>
            <a:r>
              <a:rPr lang="ar-DZ" b="1" dirty="0" smtClean="0"/>
              <a:t> </a:t>
            </a:r>
            <a:r>
              <a:rPr lang="ar-SA" b="1" dirty="0" smtClean="0"/>
              <a:t>(رسوم الموانئ) وبعض الطرق العامة البرية والنهرية (رسوم الطرق).</a:t>
            </a:r>
            <a:endParaRPr lang="fr-FR" b="1" dirty="0" smtClean="0"/>
          </a:p>
          <a:p>
            <a:pPr algn="r" rtl="1">
              <a:buNone/>
            </a:pPr>
            <a:endParaRPr lang="fr-FR" b="1"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22</a:t>
            </a:fld>
            <a:endParaRPr lang="fr-F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sz="3600" b="1" dirty="0" smtClean="0">
                <a:solidFill>
                  <a:srgbClr val="FF0000"/>
                </a:solidFill>
              </a:rPr>
              <a:t>2-2- تفرقة الرسم عن غيره من الإيرادات العامة</a:t>
            </a:r>
            <a:endParaRPr lang="fr-FR" sz="3600"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DZ" sz="3600" b="1" dirty="0" smtClean="0">
                <a:solidFill>
                  <a:srgbClr val="FF0000"/>
                </a:solidFill>
              </a:rPr>
              <a:t>أ) </a:t>
            </a:r>
            <a:r>
              <a:rPr lang="ar-SA" sz="3600" b="1" dirty="0" smtClean="0">
                <a:solidFill>
                  <a:srgbClr val="FF0000"/>
                </a:solidFill>
              </a:rPr>
              <a:t>الرسم والثمن العام</a:t>
            </a:r>
            <a:endParaRPr lang="ar-DZ" sz="3600" b="1" dirty="0" smtClean="0">
              <a:solidFill>
                <a:srgbClr val="FF0000"/>
              </a:solidFill>
            </a:endParaRPr>
          </a:p>
          <a:p>
            <a:pPr algn="r" rtl="1">
              <a:buNone/>
            </a:pPr>
            <a:r>
              <a:rPr lang="ar-SA" b="1" dirty="0" smtClean="0"/>
              <a:t>يتشابه الرسم مع الثمن العام في أن كلا منهما يدفع في سبيل حصول الفرد على نفع خاص يتمثل في الخدمة التي يقدمها المرفق العام في حالة الرسم وفي الحصول على سلعة أو خدمة معينة من</a:t>
            </a:r>
            <a:r>
              <a:rPr lang="ar-DZ" b="1" dirty="0" smtClean="0"/>
              <a:t> </a:t>
            </a:r>
            <a:r>
              <a:rPr lang="ar-SA" b="1" dirty="0" smtClean="0"/>
              <a:t>منتجات المشروعات العامة الصناعية والتجارية، كما يتشاﺑﻬان في أن كلا منهما قد يكون مساويا</a:t>
            </a:r>
            <a:r>
              <a:rPr lang="ar-DZ" b="1" dirty="0" smtClean="0"/>
              <a:t> </a:t>
            </a:r>
            <a:r>
              <a:rPr lang="ar-SA" b="1" dirty="0" smtClean="0"/>
              <a:t>لتكلف</a:t>
            </a:r>
            <a:r>
              <a:rPr lang="ar-DZ" b="1" dirty="0" smtClean="0"/>
              <a:t>ة</a:t>
            </a:r>
            <a:r>
              <a:rPr lang="ar-SA" b="1" dirty="0" smtClean="0"/>
              <a:t> الخدمة المستهلكة أو أكبر أو أقل منها، </a:t>
            </a:r>
            <a:r>
              <a:rPr lang="ar-SA" b="1" dirty="0" err="1" smtClean="0"/>
              <a:t>وم</a:t>
            </a:r>
            <a:r>
              <a:rPr lang="ar-DZ" b="1" dirty="0" smtClean="0"/>
              <a:t>ن </a:t>
            </a:r>
            <a:r>
              <a:rPr lang="ar-SA" b="1" dirty="0" smtClean="0"/>
              <a:t>ثم </a:t>
            </a:r>
            <a:r>
              <a:rPr lang="ar-SA" b="1" dirty="0" err="1" smtClean="0"/>
              <a:t>ف</a:t>
            </a:r>
            <a:r>
              <a:rPr lang="ar-DZ" b="1" dirty="0" smtClean="0"/>
              <a:t>إ</a:t>
            </a:r>
            <a:r>
              <a:rPr lang="ar-SA" b="1" dirty="0" smtClean="0"/>
              <a:t>ن كلا منهما يتضمن ضريبة مستترة</a:t>
            </a:r>
            <a:r>
              <a:rPr lang="ar-DZ" b="1" dirty="0" smtClean="0"/>
              <a:t> </a:t>
            </a:r>
            <a:r>
              <a:rPr lang="ar-SA" b="1" dirty="0" smtClean="0"/>
              <a:t>أو مقنعة في حالة زيادة كبيرة عن تكلفة الخدمة أو السلعة المقابلة.</a:t>
            </a:r>
            <a:endParaRPr lang="ar-DZ" b="1" dirty="0" smtClean="0"/>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23</a:t>
            </a:fld>
            <a:endParaRPr lang="fr-FR"/>
          </a:p>
        </p:txBody>
      </p:sp>
      <p:sp>
        <p:nvSpPr>
          <p:cNvPr id="5" name="Espace réservé du pied de page 4"/>
          <p:cNvSpPr>
            <a:spLocks noGrp="1"/>
          </p:cNvSpPr>
          <p:nvPr>
            <p:ph type="ftr" sz="quarter" idx="11"/>
          </p:nvPr>
        </p:nvSpPr>
        <p:spPr/>
        <p:txBody>
          <a:bodyPr/>
          <a:lstStyle/>
          <a:p>
            <a:r>
              <a:rPr lang="ar-SA" smtClean="0"/>
              <a:t>الإيرادات العامة غير الضريبية</a:t>
            </a:r>
            <a:endParaRPr lang="fr-F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r" rtl="1">
              <a:buNone/>
            </a:pPr>
            <a:r>
              <a:rPr lang="ar-SA" b="1" dirty="0" smtClean="0"/>
              <a:t>أما أوجه الاختلاف بين الثمن العام والرسم فهي:</a:t>
            </a:r>
            <a:endParaRPr lang="fr-FR" b="1" dirty="0" smtClean="0"/>
          </a:p>
          <a:p>
            <a:pPr algn="r" rtl="1"/>
            <a:r>
              <a:rPr lang="ar-SA" b="1" dirty="0" smtClean="0"/>
              <a:t>يتحدد الرسم بناء على القانون أو القرار الإداري، وبالتالي فإن السلطة العامة هي التي تستقل</a:t>
            </a:r>
            <a:r>
              <a:rPr lang="ar-DZ" b="1" dirty="0" smtClean="0"/>
              <a:t> </a:t>
            </a:r>
            <a:r>
              <a:rPr lang="ar-SA" b="1" dirty="0" smtClean="0"/>
              <a:t>بتحديد قيمته مقدماً لتحقيق</a:t>
            </a:r>
            <a:r>
              <a:rPr lang="ar-DZ" b="1" dirty="0" smtClean="0"/>
              <a:t> </a:t>
            </a:r>
            <a:r>
              <a:rPr lang="ar-SA" b="1" dirty="0" smtClean="0"/>
              <a:t>أهداف اجتماعية أو اقتصادية معينة</a:t>
            </a:r>
            <a:r>
              <a:rPr lang="ar-DZ" b="1" dirty="0" smtClean="0"/>
              <a:t>،</a:t>
            </a:r>
            <a:r>
              <a:rPr lang="ar-SA" b="1" dirty="0" smtClean="0"/>
              <a:t> </a:t>
            </a:r>
            <a:r>
              <a:rPr lang="ar-DZ" b="1" dirty="0" smtClean="0"/>
              <a:t>و</a:t>
            </a:r>
            <a:r>
              <a:rPr lang="ar-SA" b="1" dirty="0" smtClean="0"/>
              <a:t>دون تدخل من جانب الأفراد، أما الثمن العام فإنه يتحدد وفقا لقوانين العرض</a:t>
            </a:r>
            <a:r>
              <a:rPr lang="ar-DZ" b="1" dirty="0" smtClean="0"/>
              <a:t> </a:t>
            </a:r>
            <a:r>
              <a:rPr lang="ar-SA" b="1" dirty="0" smtClean="0"/>
              <a:t>والطلب في ظل قيام المنافسة </a:t>
            </a:r>
            <a:r>
              <a:rPr lang="ar-SA" b="1" dirty="0" err="1" smtClean="0"/>
              <a:t>ال</a:t>
            </a:r>
            <a:r>
              <a:rPr lang="ar-DZ" b="1" dirty="0" smtClean="0"/>
              <a:t>تام</a:t>
            </a:r>
            <a:r>
              <a:rPr lang="ar-SA" b="1" dirty="0" smtClean="0"/>
              <a:t>ة </a:t>
            </a:r>
            <a:r>
              <a:rPr lang="ar-DZ" b="1" dirty="0" smtClean="0"/>
              <a:t>أو الاحتكارية </a:t>
            </a:r>
            <a:r>
              <a:rPr lang="ar-SA" b="1" dirty="0" smtClean="0"/>
              <a:t>بين مشروعات الدولة ومشروعات </a:t>
            </a:r>
            <a:r>
              <a:rPr lang="ar-SA" b="1" dirty="0" err="1" smtClean="0"/>
              <a:t>ال</a:t>
            </a:r>
            <a:r>
              <a:rPr lang="ar-DZ" b="1" dirty="0" smtClean="0"/>
              <a:t>خواص</a:t>
            </a:r>
            <a:r>
              <a:rPr lang="ar-SA" b="1" dirty="0" smtClean="0"/>
              <a:t> الصناعية</a:t>
            </a:r>
            <a:r>
              <a:rPr lang="ar-DZ" b="1" dirty="0" smtClean="0"/>
              <a:t> </a:t>
            </a:r>
            <a:r>
              <a:rPr lang="ar-SA" b="1" dirty="0" smtClean="0"/>
              <a:t>والتجارية، أو طبقا لقوانين الاحتكارات وقواعدها إذا ما تعلق الأمر بوجود حالة من حالات</a:t>
            </a:r>
            <a:r>
              <a:rPr lang="ar-DZ" b="1" dirty="0" smtClean="0"/>
              <a:t> </a:t>
            </a:r>
            <a:r>
              <a:rPr lang="ar-SA" b="1" dirty="0" smtClean="0"/>
              <a:t>الاحتكار المالي للدولة</a:t>
            </a:r>
            <a:r>
              <a:rPr lang="ar-DZ" b="1" dirty="0" smtClean="0"/>
              <a:t>.</a:t>
            </a:r>
            <a:endParaRPr lang="fr-FR" b="1"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24</a:t>
            </a:fld>
            <a:endParaRPr lang="fr-F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500174"/>
            <a:ext cx="8229600" cy="4525963"/>
          </a:xfrm>
        </p:spPr>
        <p:txBody>
          <a:bodyPr>
            <a:noAutofit/>
          </a:bodyPr>
          <a:lstStyle/>
          <a:p>
            <a:pPr algn="r" rtl="1"/>
            <a:r>
              <a:rPr lang="ar-SA" b="1" dirty="0" smtClean="0"/>
              <a:t>كما يختلف الرسم عن الثمن العام في أن</a:t>
            </a:r>
            <a:r>
              <a:rPr lang="ar-DZ" b="1" dirty="0" smtClean="0"/>
              <a:t> الأصل بالنسبة </a:t>
            </a:r>
            <a:r>
              <a:rPr lang="ar-DZ" b="1" dirty="0" err="1" smtClean="0"/>
              <a:t>ل</a:t>
            </a:r>
            <a:r>
              <a:rPr lang="ar-SA" b="1" dirty="0" smtClean="0"/>
              <a:t>لرسم </a:t>
            </a:r>
            <a:r>
              <a:rPr lang="ar-DZ" b="1" dirty="0" smtClean="0"/>
              <a:t>أن يكون </a:t>
            </a:r>
            <a:r>
              <a:rPr lang="ar-SA" b="1" dirty="0" smtClean="0"/>
              <a:t>مبلغاً رمزياً دون التكلفة الحقيقية للخدمة </a:t>
            </a:r>
            <a:r>
              <a:rPr lang="ar-SA" b="1" dirty="0" err="1" smtClean="0"/>
              <a:t>المؤداة</a:t>
            </a:r>
            <a:r>
              <a:rPr lang="ar-SA" b="1" dirty="0" smtClean="0"/>
              <a:t>، وفى الحالات</a:t>
            </a:r>
            <a:r>
              <a:rPr lang="ar-DZ" b="1" dirty="0" smtClean="0"/>
              <a:t> </a:t>
            </a:r>
            <a:r>
              <a:rPr lang="ar-SA" b="1" dirty="0" smtClean="0"/>
              <a:t>التي يكون فيها الرسم مساوياً لهذه التكلفة، أو يزيد عليها، فليس الهدف من ذلك</a:t>
            </a:r>
            <a:r>
              <a:rPr lang="ar-DZ" b="1" dirty="0" smtClean="0"/>
              <a:t> استرداد</a:t>
            </a:r>
            <a:r>
              <a:rPr lang="ar-SA" b="1" dirty="0" smtClean="0"/>
              <a:t> تكلفة الخدمة أو تحصيل أرباح منها</a:t>
            </a:r>
            <a:r>
              <a:rPr lang="ar-DZ" b="1" dirty="0" smtClean="0"/>
              <a:t> كما في حالة الثمن العام</a:t>
            </a:r>
            <a:r>
              <a:rPr lang="ar-SA" b="1" dirty="0" smtClean="0"/>
              <a:t>، وإنما الهدف</a:t>
            </a:r>
            <a:r>
              <a:rPr lang="ar-DZ" b="1" dirty="0" smtClean="0"/>
              <a:t> </a:t>
            </a:r>
            <a:r>
              <a:rPr lang="ar-SA" b="1" dirty="0" smtClean="0"/>
              <a:t>الحد من </a:t>
            </a:r>
            <a:r>
              <a:rPr lang="ar-SA" b="1" dirty="0" err="1" smtClean="0"/>
              <a:t>الإ</a:t>
            </a:r>
            <a:r>
              <a:rPr lang="ar-DZ" b="1" dirty="0" err="1" smtClean="0"/>
              <a:t>قبال</a:t>
            </a:r>
            <a:r>
              <a:rPr lang="ar-SA" b="1" dirty="0" smtClean="0"/>
              <a:t> </a:t>
            </a:r>
            <a:r>
              <a:rPr lang="ar-DZ" b="1" dirty="0" smtClean="0"/>
              <a:t>على</a:t>
            </a:r>
            <a:r>
              <a:rPr lang="ar-SA" b="1" dirty="0" smtClean="0"/>
              <a:t> </a:t>
            </a:r>
            <a:r>
              <a:rPr lang="ar-DZ" b="1" dirty="0" smtClean="0"/>
              <a:t>بعض</a:t>
            </a:r>
            <a:r>
              <a:rPr lang="ar-SA" b="1" dirty="0" smtClean="0"/>
              <a:t> الخدمات </a:t>
            </a:r>
            <a:r>
              <a:rPr lang="ar-DZ" b="1" dirty="0" smtClean="0"/>
              <a:t>بغرض </a:t>
            </a:r>
            <a:r>
              <a:rPr lang="ar-SA" b="1" dirty="0" smtClean="0"/>
              <a:t>تنظيم الانتفاع</a:t>
            </a:r>
            <a:r>
              <a:rPr lang="ar-DZ" b="1" dirty="0" smtClean="0"/>
              <a:t> من المرافق العامة</a:t>
            </a:r>
            <a:r>
              <a:rPr lang="ar-SA" b="1" dirty="0" smtClean="0"/>
              <a:t>.</a:t>
            </a:r>
            <a:r>
              <a:rPr lang="ar-DZ" b="1" dirty="0" smtClean="0"/>
              <a:t> بينما الأصل بالنسبة للثمن العام أنه </a:t>
            </a:r>
            <a:r>
              <a:rPr lang="ar-SA" b="1" dirty="0" smtClean="0"/>
              <a:t>يزيد عل</a:t>
            </a:r>
            <a:r>
              <a:rPr lang="ar-DZ" b="1" dirty="0" smtClean="0"/>
              <a:t>ى</a:t>
            </a:r>
            <a:r>
              <a:rPr lang="ar-SA" b="1" dirty="0" smtClean="0"/>
              <a:t> التكلفة الحقيقية لإنتاج</a:t>
            </a:r>
            <a:r>
              <a:rPr lang="ar-DZ" b="1" dirty="0" smtClean="0"/>
              <a:t> </a:t>
            </a:r>
            <a:r>
              <a:rPr lang="ar-SA" b="1" dirty="0" err="1" smtClean="0"/>
              <a:t>ال</a:t>
            </a:r>
            <a:r>
              <a:rPr lang="ar-DZ" b="1" dirty="0" smtClean="0"/>
              <a:t>سلع</a:t>
            </a:r>
            <a:r>
              <a:rPr lang="ar-SA" b="1" dirty="0" smtClean="0"/>
              <a:t> </a:t>
            </a:r>
            <a:r>
              <a:rPr lang="ar-DZ" b="1" dirty="0" smtClean="0"/>
              <a:t>والخدمات</a:t>
            </a:r>
            <a:r>
              <a:rPr lang="ar-SA" b="1" dirty="0" smtClean="0"/>
              <a:t> </a:t>
            </a:r>
            <a:r>
              <a:rPr lang="ar-DZ" b="1" dirty="0" smtClean="0"/>
              <a:t>أ</a:t>
            </a:r>
            <a:r>
              <a:rPr lang="ar-SA" b="1" dirty="0" smtClean="0"/>
              <a:t>و</a:t>
            </a:r>
            <a:r>
              <a:rPr lang="ar-DZ" b="1" dirty="0" smtClean="0"/>
              <a:t> على الأقل</a:t>
            </a:r>
            <a:r>
              <a:rPr lang="ar-SA" b="1" dirty="0" smtClean="0"/>
              <a:t> ي</a:t>
            </a:r>
            <a:r>
              <a:rPr lang="ar-DZ" b="1" dirty="0" smtClean="0"/>
              <a:t>ساوي</a:t>
            </a:r>
            <a:r>
              <a:rPr lang="ar-SA" b="1" dirty="0" smtClean="0"/>
              <a:t>ها</a:t>
            </a:r>
            <a:r>
              <a:rPr lang="ar-DZ" b="1" dirty="0" smtClean="0"/>
              <a:t>، ولا يتحدد الثمن العام بأقل من التكلفة الحقيقية للإنتاج إلا في </a:t>
            </a:r>
            <a:r>
              <a:rPr lang="ar-SA" b="1" dirty="0" smtClean="0"/>
              <a:t>حالات</a:t>
            </a:r>
            <a:r>
              <a:rPr lang="ar-DZ" b="1" dirty="0" smtClean="0"/>
              <a:t> قليلة بغرض تيسير الحصول على السلعة أو الخدمة، مثل تعريفة المياه.</a:t>
            </a:r>
            <a:endParaRPr lang="fr-FR"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25</a:t>
            </a:fld>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600" b="1" dirty="0" smtClean="0">
                <a:solidFill>
                  <a:srgbClr val="FF0000"/>
                </a:solidFill>
              </a:rPr>
              <a:t>ب) </a:t>
            </a:r>
            <a:r>
              <a:rPr lang="ar-SA" sz="3600" b="1" dirty="0" smtClean="0">
                <a:solidFill>
                  <a:srgbClr val="FF0000"/>
                </a:solidFill>
              </a:rPr>
              <a:t>الرسم والضريبة</a:t>
            </a:r>
            <a:endParaRPr lang="fr-FR" sz="3600"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SA" b="1" dirty="0" smtClean="0"/>
              <a:t>يفرض كلاهما بناءاً على تشريع كما أن كلا منهما يعتبر من</a:t>
            </a:r>
            <a:r>
              <a:rPr lang="ar-DZ" b="1" dirty="0" smtClean="0"/>
              <a:t> </a:t>
            </a:r>
            <a:r>
              <a:rPr lang="ar-SA" b="1" dirty="0" smtClean="0"/>
              <a:t>مصادر الإيرادات العامة </a:t>
            </a:r>
            <a:r>
              <a:rPr lang="ar-DZ" b="1" dirty="0" smtClean="0"/>
              <a:t>السيادية التي </a:t>
            </a:r>
            <a:r>
              <a:rPr lang="ar-SA" b="1" dirty="0" smtClean="0"/>
              <a:t>تجبى جبراً</a:t>
            </a:r>
            <a:r>
              <a:rPr lang="ar-DZ" b="1" dirty="0" smtClean="0"/>
              <a:t>،</a:t>
            </a:r>
            <a:r>
              <a:rPr lang="ar-SA" b="1" dirty="0" smtClean="0"/>
              <a:t> ولعل هذا التشابه بين الضريبة والرسم جعل هناك</a:t>
            </a:r>
            <a:r>
              <a:rPr lang="ar-DZ" b="1" dirty="0" smtClean="0"/>
              <a:t> </a:t>
            </a:r>
            <a:r>
              <a:rPr lang="ar-SA" b="1" dirty="0" smtClean="0"/>
              <a:t>خلط</a:t>
            </a:r>
            <a:r>
              <a:rPr lang="ar-DZ" b="1" dirty="0" smtClean="0"/>
              <a:t>ا</a:t>
            </a:r>
            <a:r>
              <a:rPr lang="ar-SA" b="1" dirty="0" smtClean="0"/>
              <a:t> في استخدام مصطلح الرسم والضريبة </a:t>
            </a:r>
            <a:r>
              <a:rPr lang="ar-DZ" b="1" dirty="0" smtClean="0"/>
              <a:t>ك</a:t>
            </a:r>
            <a:r>
              <a:rPr lang="ar-SA" b="1" dirty="0" smtClean="0"/>
              <a:t>إطلاق لفظ الرسم على </a:t>
            </a:r>
            <a:r>
              <a:rPr lang="ar-DZ" b="1" dirty="0" err="1" smtClean="0"/>
              <a:t>الضريب</a:t>
            </a:r>
            <a:r>
              <a:rPr lang="ar-SA" b="1" dirty="0" smtClean="0"/>
              <a:t>ة</a:t>
            </a:r>
            <a:r>
              <a:rPr lang="ar-DZ" b="1" dirty="0" smtClean="0"/>
              <a:t> </a:t>
            </a:r>
            <a:r>
              <a:rPr lang="ar-SA" b="1" dirty="0" smtClean="0"/>
              <a:t>الجمركية </a:t>
            </a:r>
            <a:r>
              <a:rPr lang="ar-DZ" b="1" dirty="0" smtClean="0"/>
              <a:t>وضريبة الدمغة والضريبة على القيمة المضافة وغير</a:t>
            </a:r>
            <a:r>
              <a:rPr lang="ar-SA" b="1" dirty="0" smtClean="0"/>
              <a:t>ها</a:t>
            </a:r>
            <a:r>
              <a:rPr lang="ar-DZ" b="1" dirty="0" smtClean="0"/>
              <a:t>.</a:t>
            </a:r>
            <a:r>
              <a:rPr lang="ar-SA" b="1" dirty="0" smtClean="0"/>
              <a:t> ورغم أوجه التشابه التي</a:t>
            </a:r>
            <a:r>
              <a:rPr lang="ar-DZ" b="1" dirty="0" smtClean="0"/>
              <a:t> ذ</a:t>
            </a:r>
            <a:r>
              <a:rPr lang="ar-SA" b="1" dirty="0" smtClean="0"/>
              <a:t>كرت توجد بعض الفروق الجوهرية يمكن ذكرها على النحو التالي:</a:t>
            </a:r>
          </a:p>
          <a:p>
            <a:pPr algn="r" rtl="1"/>
            <a:r>
              <a:rPr lang="ar-SA" b="1" dirty="0" smtClean="0"/>
              <a:t>يحصل الرسم </a:t>
            </a:r>
            <a:r>
              <a:rPr lang="ar-DZ" b="1" dirty="0" smtClean="0"/>
              <a:t>من</a:t>
            </a:r>
            <a:r>
              <a:rPr lang="ar-SA" b="1" dirty="0" smtClean="0"/>
              <a:t> المنتفع بخدمة خاصة مباشرة أما الضريبة فهي من</a:t>
            </a:r>
            <a:r>
              <a:rPr lang="ar-DZ" b="1" dirty="0" smtClean="0"/>
              <a:t> </a:t>
            </a:r>
            <a:r>
              <a:rPr lang="ar-SA" b="1" dirty="0" smtClean="0"/>
              <a:t>أجل تحقيق منافع عامة</a:t>
            </a:r>
            <a:r>
              <a:rPr lang="ar-DZ" b="1" dirty="0" smtClean="0"/>
              <a:t>، أي </a:t>
            </a:r>
            <a:r>
              <a:rPr lang="ar-SA" b="1" dirty="0" smtClean="0"/>
              <a:t>تدفع دون</a:t>
            </a:r>
            <a:r>
              <a:rPr lang="ar-DZ" b="1" dirty="0" smtClean="0"/>
              <a:t> </a:t>
            </a:r>
            <a:r>
              <a:rPr lang="ar-SA" b="1" dirty="0" smtClean="0"/>
              <a:t>منفعة </a:t>
            </a:r>
            <a:r>
              <a:rPr lang="ar-SA" b="1" dirty="0" err="1" smtClean="0"/>
              <a:t>مبا</a:t>
            </a:r>
            <a:r>
              <a:rPr lang="ar-DZ" b="1" dirty="0" smtClean="0"/>
              <a:t>ش</a:t>
            </a:r>
            <a:r>
              <a:rPr lang="ar-SA" b="1" dirty="0" err="1" smtClean="0"/>
              <a:t>رة</a:t>
            </a:r>
            <a:r>
              <a:rPr lang="ar-SA" b="1" dirty="0" smtClean="0"/>
              <a:t> مقابلة لها</a:t>
            </a:r>
            <a:r>
              <a:rPr lang="ar-DZ" b="1" dirty="0" smtClean="0"/>
              <a:t>.</a:t>
            </a:r>
            <a:endParaRPr lang="fr-FR" b="1" dirty="0"/>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26</a:t>
            </a:fld>
            <a:endParaRPr lang="fr-F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r" rtl="1"/>
            <a:r>
              <a:rPr lang="ar-SA" b="1" dirty="0" smtClean="0"/>
              <a:t>تفرض</a:t>
            </a:r>
            <a:r>
              <a:rPr lang="ar-DZ" b="1" dirty="0" smtClean="0"/>
              <a:t> </a:t>
            </a:r>
            <a:r>
              <a:rPr lang="ar-SA" b="1" dirty="0" smtClean="0"/>
              <a:t>الضرائب على أساس</a:t>
            </a:r>
            <a:r>
              <a:rPr lang="ar-DZ" b="1" dirty="0" smtClean="0"/>
              <a:t> </a:t>
            </a:r>
            <a:r>
              <a:rPr lang="ar-SA" b="1" dirty="0" smtClean="0"/>
              <a:t>القدرة المالية للممول</a:t>
            </a:r>
            <a:r>
              <a:rPr lang="ar-DZ" b="1" dirty="0" smtClean="0"/>
              <a:t>،</a:t>
            </a:r>
            <a:r>
              <a:rPr lang="ar-SA" b="1" dirty="0" smtClean="0"/>
              <a:t> أما في حالة الرس</a:t>
            </a:r>
            <a:r>
              <a:rPr lang="ar-DZ" b="1" dirty="0" smtClean="0"/>
              <a:t>و</a:t>
            </a:r>
            <a:r>
              <a:rPr lang="ar-SA" b="1" dirty="0" smtClean="0"/>
              <a:t>م</a:t>
            </a:r>
            <a:r>
              <a:rPr lang="ar-DZ" b="1" dirty="0" smtClean="0"/>
              <a:t> </a:t>
            </a:r>
            <a:r>
              <a:rPr lang="ar-SA" b="1" dirty="0" smtClean="0"/>
              <a:t>فهي محددة مقدماً وتفرض على كل منتفع بالخدمة أيا كانت قدرته المالية ولا مجال</a:t>
            </a:r>
            <a:r>
              <a:rPr lang="ar-DZ" b="1" dirty="0" smtClean="0"/>
              <a:t> </a:t>
            </a:r>
            <a:r>
              <a:rPr lang="ar-SA" b="1" dirty="0" smtClean="0"/>
              <a:t>للإعفاء فيها إلا بقانون.</a:t>
            </a:r>
          </a:p>
          <a:p>
            <a:pPr algn="r" rtl="1"/>
            <a:r>
              <a:rPr lang="ar-SA" b="1" dirty="0" smtClean="0"/>
              <a:t>تفرض الضرائب على كافة طبقات المجتمع لتحقيق أهداف اقتصادية واجتماعية شتى إلى جانب الغرض المالي، أما الرسوم فهي خاصة بالمنتفعين </a:t>
            </a:r>
            <a:r>
              <a:rPr lang="ar-DZ" b="1" dirty="0" smtClean="0"/>
              <a:t>وبالتالي </a:t>
            </a:r>
            <a:r>
              <a:rPr lang="ar-SA" b="1" dirty="0" smtClean="0"/>
              <a:t>فهدفه</a:t>
            </a:r>
            <a:r>
              <a:rPr lang="ar-DZ" b="1" dirty="0" smtClean="0"/>
              <a:t>ا </a:t>
            </a:r>
            <a:r>
              <a:rPr lang="ar-SA" b="1" dirty="0" smtClean="0"/>
              <a:t>الأساسي حصول الدولة على إيراد مالي للخز</a:t>
            </a:r>
            <a:r>
              <a:rPr lang="ar-DZ" b="1" dirty="0" smtClean="0"/>
              <a:t>ي</a:t>
            </a:r>
            <a:r>
              <a:rPr lang="ar-SA" b="1" dirty="0" err="1" smtClean="0"/>
              <a:t>نة</a:t>
            </a:r>
            <a:r>
              <a:rPr lang="ar-SA" b="1" dirty="0" smtClean="0"/>
              <a:t> العامة.</a:t>
            </a:r>
            <a:endParaRPr lang="ar-DZ" b="1" dirty="0" smtClean="0"/>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27</a:t>
            </a:fld>
            <a:endParaRPr lang="fr-FR"/>
          </a:p>
        </p:txBody>
      </p:sp>
      <p:sp>
        <p:nvSpPr>
          <p:cNvPr id="5" name="Espace réservé du pied de page 4"/>
          <p:cNvSpPr>
            <a:spLocks noGrp="1"/>
          </p:cNvSpPr>
          <p:nvPr>
            <p:ph type="ftr" sz="quarter" idx="11"/>
          </p:nvPr>
        </p:nvSpPr>
        <p:spPr/>
        <p:txBody>
          <a:bodyPr/>
          <a:lstStyle/>
          <a:p>
            <a:r>
              <a:rPr lang="ar-SA" smtClean="0"/>
              <a:t>الإيرادات العامة غير الضريبية</a:t>
            </a:r>
            <a:endParaRPr lang="fr-F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r>
              <a:rPr lang="ar-DZ" b="1" dirty="0" smtClean="0"/>
              <a:t>والواقع أن حصيلة الرسوم باعتبارها موردا ماليا للدولة، آخذة في التراجع مقارنة بأهمية الضرائب كمورد مالي متزايد في العصر الحديث، ويرجع ذلك لسببين:</a:t>
            </a:r>
          </a:p>
          <a:p>
            <a:pPr algn="r" rtl="1">
              <a:buNone/>
            </a:pPr>
            <a:r>
              <a:rPr lang="ar-DZ" b="1" dirty="0" smtClean="0"/>
              <a:t>- شعور الأفراد بالتضامن الاجتماعي بين طبقات المجتمع، الأمر الذي لا يجيز تمويل الخدمات العامة عن طريق رسوم يتساوى الفقير والغني في دفعها.</a:t>
            </a:r>
          </a:p>
          <a:p>
            <a:pPr algn="r" rtl="1">
              <a:buNone/>
            </a:pPr>
            <a:r>
              <a:rPr lang="ar-DZ" b="1" dirty="0" smtClean="0"/>
              <a:t>- عجز الرسوم عن الإتيان للدولة بحصيلة وفيرة كالضرائب، ولذا فإن الاتجاه الحديث سائر نحو التقليل من الرسوم إما بإلغاء بعضها أو تحويلها إلى ضرائب (عن طريق رفع قيمتها بحيث تصبح غير متعادلة مع الخدمة </a:t>
            </a:r>
            <a:r>
              <a:rPr lang="ar-DZ" b="1" dirty="0" err="1" smtClean="0"/>
              <a:t>المؤداة</a:t>
            </a:r>
            <a:r>
              <a:rPr lang="ar-DZ" b="1" dirty="0" smtClean="0"/>
              <a:t>).</a:t>
            </a:r>
            <a:endParaRPr lang="fr-FR" b="1"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28</a:t>
            </a:fld>
            <a:endParaRPr lang="fr-F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600" b="1" dirty="0" smtClean="0">
                <a:solidFill>
                  <a:srgbClr val="FF0000"/>
                </a:solidFill>
              </a:rPr>
              <a:t>3) الرسم </a:t>
            </a:r>
            <a:r>
              <a:rPr lang="ar-DZ" sz="3600" b="1" dirty="0" err="1" smtClean="0">
                <a:solidFill>
                  <a:srgbClr val="FF0000"/>
                </a:solidFill>
              </a:rPr>
              <a:t>و</a:t>
            </a:r>
            <a:r>
              <a:rPr lang="ar-SA" sz="3600" b="1" dirty="0" smtClean="0">
                <a:solidFill>
                  <a:srgbClr val="FF0000"/>
                </a:solidFill>
              </a:rPr>
              <a:t>مقابل التحسين</a:t>
            </a:r>
            <a:r>
              <a:rPr lang="fr-FR" sz="3600" b="1" dirty="0" smtClean="0">
                <a:solidFill>
                  <a:srgbClr val="FF0000"/>
                </a:solidFill>
              </a:rPr>
              <a:t> </a:t>
            </a:r>
            <a:r>
              <a:rPr lang="ar-DZ" sz="3600" b="1" dirty="0" smtClean="0">
                <a:solidFill>
                  <a:srgbClr val="FF0000"/>
                </a:solidFill>
              </a:rPr>
              <a:t>(</a:t>
            </a:r>
            <a:r>
              <a:rPr lang="ar-EG" sz="3600" b="1" dirty="0" err="1" smtClean="0">
                <a:solidFill>
                  <a:srgbClr val="FF0000"/>
                </a:solidFill>
              </a:rPr>
              <a:t>الإتا</a:t>
            </a:r>
            <a:r>
              <a:rPr lang="ar-DZ" sz="3600" b="1" dirty="0" err="1" smtClean="0">
                <a:solidFill>
                  <a:srgbClr val="FF0000"/>
                </a:solidFill>
              </a:rPr>
              <a:t>وة</a:t>
            </a:r>
            <a:r>
              <a:rPr lang="ar-DZ" sz="3600" b="1" dirty="0" smtClean="0">
                <a:solidFill>
                  <a:srgbClr val="FF0000"/>
                </a:solidFill>
              </a:rPr>
              <a:t>)</a:t>
            </a:r>
            <a:endParaRPr lang="fr-FR" sz="3600"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SA" b="1" dirty="0" smtClean="0"/>
              <a:t>تقوم الدولة بتقديم خدمات عديدة كإقامة الحدائق ورصف الطرق وإعادة</a:t>
            </a:r>
            <a:r>
              <a:rPr lang="ar-DZ" b="1" dirty="0" smtClean="0"/>
              <a:t> </a:t>
            </a:r>
            <a:r>
              <a:rPr lang="ar-SA" b="1" dirty="0" smtClean="0"/>
              <a:t>تخطيط المدن وبسبب ذلك يحدث أن يحصل بعض الأفراد على منافع </a:t>
            </a:r>
            <a:r>
              <a:rPr lang="ar-DZ" b="1" dirty="0" smtClean="0"/>
              <a:t>خاصة </a:t>
            </a:r>
            <a:r>
              <a:rPr lang="ar-SA" b="1" dirty="0" smtClean="0"/>
              <a:t>تزيد من</a:t>
            </a:r>
            <a:r>
              <a:rPr lang="ar-DZ" b="1" dirty="0" smtClean="0"/>
              <a:t> </a:t>
            </a:r>
            <a:r>
              <a:rPr lang="ar-SA" b="1" dirty="0" smtClean="0"/>
              <a:t>ثرائهم</a:t>
            </a:r>
            <a:r>
              <a:rPr lang="ar-DZ" b="1" dirty="0" smtClean="0"/>
              <a:t> إلى جانب المنافع العامة لتلك الخدمات.</a:t>
            </a:r>
            <a:r>
              <a:rPr lang="ar-SA" b="1" dirty="0" smtClean="0"/>
              <a:t> </a:t>
            </a:r>
            <a:r>
              <a:rPr lang="ar-DZ" b="1" dirty="0" smtClean="0"/>
              <a:t>فعندما </a:t>
            </a:r>
            <a:r>
              <a:rPr lang="ar-DZ" b="1" dirty="0" err="1" smtClean="0"/>
              <a:t>ت</a:t>
            </a:r>
            <a:r>
              <a:rPr lang="ar-SA" b="1" dirty="0" smtClean="0"/>
              <a:t>شق </a:t>
            </a:r>
            <a:r>
              <a:rPr lang="ar-DZ" b="1" dirty="0" smtClean="0"/>
              <a:t>الدولة إحدى </a:t>
            </a:r>
            <a:r>
              <a:rPr lang="ar-DZ" b="1" dirty="0" err="1" smtClean="0"/>
              <a:t>ال</a:t>
            </a:r>
            <a:r>
              <a:rPr lang="ar-SA" b="1" dirty="0" smtClean="0"/>
              <a:t>طرق </a:t>
            </a:r>
            <a:r>
              <a:rPr lang="ar-DZ" b="1" dirty="0" smtClean="0"/>
              <a:t>فإنه </a:t>
            </a:r>
            <a:r>
              <a:rPr lang="ar-SA" b="1" dirty="0" smtClean="0"/>
              <a:t>يجعل العقارات على جانب الطريق ذات قيمة أعلى عما</a:t>
            </a:r>
            <a:r>
              <a:rPr lang="ar-DZ" b="1" dirty="0" smtClean="0"/>
              <a:t> </a:t>
            </a:r>
            <a:r>
              <a:rPr lang="ar-SA" b="1" dirty="0" smtClean="0"/>
              <a:t>كانت عليه من قبل</a:t>
            </a:r>
            <a:r>
              <a:rPr lang="ar-DZ" b="1" dirty="0" smtClean="0"/>
              <a:t>،</a:t>
            </a:r>
            <a:r>
              <a:rPr lang="ar-SA" b="1" dirty="0" smtClean="0"/>
              <a:t> و</a:t>
            </a:r>
            <a:r>
              <a:rPr lang="ar-DZ" b="1" dirty="0" smtClean="0"/>
              <a:t>يصبح بإمكان الدولة تحصيل إيراد من هذا الفارق </a:t>
            </a:r>
            <a:r>
              <a:rPr lang="ar-SA" b="1" dirty="0" smtClean="0"/>
              <a:t>يطلق عل</a:t>
            </a:r>
            <a:r>
              <a:rPr lang="ar-DZ" b="1" dirty="0" smtClean="0"/>
              <a:t>ي</a:t>
            </a:r>
            <a:r>
              <a:rPr lang="ar-SA" b="1" dirty="0" smtClean="0"/>
              <a:t>ه </a:t>
            </a:r>
            <a:r>
              <a:rPr lang="ar-SA" b="1" dirty="0" smtClean="0">
                <a:solidFill>
                  <a:srgbClr val="3D3DED"/>
                </a:solidFill>
              </a:rPr>
              <a:t>مقابل التحسين</a:t>
            </a:r>
            <a:r>
              <a:rPr lang="ar-SA" b="1" dirty="0" smtClean="0"/>
              <a:t>.</a:t>
            </a:r>
            <a:endParaRPr lang="ar-DZ" b="1" dirty="0" smtClean="0"/>
          </a:p>
          <a:p>
            <a:pPr algn="r" rtl="1">
              <a:buNone/>
            </a:pPr>
            <a:r>
              <a:rPr lang="ar-DZ" b="1" dirty="0" smtClean="0"/>
              <a:t>ويمكن تعريف هذا الأخير</a:t>
            </a:r>
            <a:r>
              <a:rPr lang="ar-SA" b="1" dirty="0" smtClean="0">
                <a:solidFill>
                  <a:srgbClr val="3D3DED"/>
                </a:solidFill>
              </a:rPr>
              <a:t> </a:t>
            </a:r>
            <a:r>
              <a:rPr lang="ar-DZ" b="1" dirty="0" smtClean="0"/>
              <a:t>على أنه </a:t>
            </a:r>
            <a:r>
              <a:rPr lang="ar-EG" b="1" dirty="0" smtClean="0"/>
              <a:t>مبلغ من المال </a:t>
            </a:r>
            <a:r>
              <a:rPr lang="ar-EG" b="1" dirty="0" err="1" smtClean="0"/>
              <a:t>ت</a:t>
            </a:r>
            <a:r>
              <a:rPr lang="ar-DZ" b="1" dirty="0" smtClean="0"/>
              <a:t>جبر</a:t>
            </a:r>
            <a:r>
              <a:rPr lang="ar-EG" b="1" dirty="0" smtClean="0"/>
              <a:t> الدولة بعض ملاك العقارات بدفعه مقابل منفعة خاصة تحققت لهم، نتيجة قيام</a:t>
            </a:r>
            <a:r>
              <a:rPr lang="ar-DZ" b="1" dirty="0" smtClean="0"/>
              <a:t>ها</a:t>
            </a:r>
            <a:r>
              <a:rPr lang="ar-EG" b="1" dirty="0" smtClean="0"/>
              <a:t> بأعمال الهدف منها أصلا تحقيق نفع عام</a:t>
            </a:r>
            <a:r>
              <a:rPr lang="ar-DZ" b="1" dirty="0" smtClean="0"/>
              <a:t>.</a:t>
            </a:r>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29</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EG" b="1" u="sng" dirty="0" smtClean="0"/>
              <a:t>تقسيمات </a:t>
            </a:r>
            <a:r>
              <a:rPr lang="ar-EG" b="1" u="sng" dirty="0" err="1" smtClean="0"/>
              <a:t>الايرادات</a:t>
            </a:r>
            <a:r>
              <a:rPr lang="ar-EG" b="1" u="sng" dirty="0" smtClean="0"/>
              <a:t> العامة </a:t>
            </a:r>
            <a:endParaRPr lang="fr-FR" dirty="0"/>
          </a:p>
        </p:txBody>
      </p:sp>
      <p:sp>
        <p:nvSpPr>
          <p:cNvPr id="3" name="Espace réservé du contenu 2"/>
          <p:cNvSpPr>
            <a:spLocks noGrp="1"/>
          </p:cNvSpPr>
          <p:nvPr>
            <p:ph idx="1"/>
          </p:nvPr>
        </p:nvSpPr>
        <p:spPr/>
        <p:txBody>
          <a:bodyPr/>
          <a:lstStyle/>
          <a:p>
            <a:pPr algn="r" rtl="1">
              <a:buFont typeface="Arial" charset="0"/>
              <a:buNone/>
            </a:pPr>
            <a:r>
              <a:rPr lang="ar-EG" b="1" u="sng" dirty="0" smtClean="0"/>
              <a:t>1-</a:t>
            </a:r>
            <a:r>
              <a:rPr lang="ar-DZ" b="1" u="sng" dirty="0" smtClean="0"/>
              <a:t> إ</a:t>
            </a:r>
            <a:r>
              <a:rPr lang="ar-EG" b="1" u="sng" dirty="0" err="1" smtClean="0"/>
              <a:t>يرادات</a:t>
            </a:r>
            <a:r>
              <a:rPr lang="ar-EG" b="1" u="sng" dirty="0" smtClean="0"/>
              <a:t> إجبارية </a:t>
            </a:r>
            <a:r>
              <a:rPr lang="ar-EG" b="1" u="sng" dirty="0" err="1" smtClean="0"/>
              <a:t>و</a:t>
            </a:r>
            <a:r>
              <a:rPr lang="ar-EG" b="1" u="sng" dirty="0" smtClean="0"/>
              <a:t> إيرادات اختيارية </a:t>
            </a:r>
            <a:endParaRPr lang="fr-FR" dirty="0" smtClean="0"/>
          </a:p>
          <a:p>
            <a:pPr algn="r" rtl="1">
              <a:buFont typeface="Arial" charset="0"/>
              <a:buNone/>
            </a:pPr>
            <a:r>
              <a:rPr lang="ar-EG" b="1" dirty="0" smtClean="0"/>
              <a:t>- الإيرادات </a:t>
            </a:r>
            <a:r>
              <a:rPr lang="ar-EG" b="1" dirty="0" err="1" smtClean="0"/>
              <a:t>ال</a:t>
            </a:r>
            <a:r>
              <a:rPr lang="ar-DZ" b="1" dirty="0" smtClean="0"/>
              <a:t>إ</a:t>
            </a:r>
            <a:r>
              <a:rPr lang="ar-EG" b="1" dirty="0" smtClean="0"/>
              <a:t>جب</a:t>
            </a:r>
            <a:r>
              <a:rPr lang="ar-DZ" b="1" dirty="0" smtClean="0"/>
              <a:t>ا</a:t>
            </a:r>
            <a:r>
              <a:rPr lang="ar-EG" b="1" dirty="0" err="1" smtClean="0"/>
              <a:t>رية</a:t>
            </a:r>
            <a:r>
              <a:rPr lang="ar-EG" b="1" dirty="0" smtClean="0"/>
              <a:t> هي</a:t>
            </a:r>
            <a:r>
              <a:rPr lang="ar-SA" dirty="0" smtClean="0"/>
              <a:t> </a:t>
            </a:r>
            <a:r>
              <a:rPr lang="ar-SA" b="1" dirty="0" smtClean="0"/>
              <a:t>التي تحصل عليها الدولة بالإكراه</a:t>
            </a:r>
            <a:r>
              <a:rPr lang="ar-DZ" b="1" dirty="0" smtClean="0"/>
              <a:t>،</a:t>
            </a:r>
            <a:r>
              <a:rPr lang="ar-EG" b="1" dirty="0" smtClean="0"/>
              <a:t> </a:t>
            </a:r>
            <a:r>
              <a:rPr lang="ar-DZ" b="1" dirty="0" smtClean="0"/>
              <a:t>ك</a:t>
            </a:r>
            <a:r>
              <a:rPr lang="ar-EG" b="1" dirty="0" smtClean="0"/>
              <a:t>الضرائب والقروض </a:t>
            </a:r>
            <a:r>
              <a:rPr lang="ar-EG" b="1" dirty="0" err="1" smtClean="0"/>
              <a:t>ال</a:t>
            </a:r>
            <a:r>
              <a:rPr lang="ar-DZ" b="1" dirty="0" smtClean="0"/>
              <a:t>إ</a:t>
            </a:r>
            <a:r>
              <a:rPr lang="ar-EG" b="1" dirty="0" smtClean="0"/>
              <a:t>جب</a:t>
            </a:r>
            <a:r>
              <a:rPr lang="ar-DZ" b="1" dirty="0" smtClean="0"/>
              <a:t>ا</a:t>
            </a:r>
            <a:r>
              <a:rPr lang="ar-EG" b="1" dirty="0" err="1" smtClean="0"/>
              <a:t>رية</a:t>
            </a:r>
            <a:r>
              <a:rPr lang="ar-DZ" b="1" dirty="0" smtClean="0"/>
              <a:t>.</a:t>
            </a:r>
            <a:endParaRPr lang="fr-FR" dirty="0" smtClean="0"/>
          </a:p>
          <a:p>
            <a:pPr algn="r" rtl="1">
              <a:buFont typeface="Arial" charset="0"/>
              <a:buNone/>
            </a:pPr>
            <a:r>
              <a:rPr lang="ar-EG" b="1" dirty="0" smtClean="0"/>
              <a:t>- إيرادات اختيارية </a:t>
            </a:r>
            <a:r>
              <a:rPr lang="ar-DZ" b="1" dirty="0" smtClean="0"/>
              <a:t>و</a:t>
            </a:r>
            <a:r>
              <a:rPr lang="ar-SA" b="1" dirty="0" smtClean="0"/>
              <a:t>هي الإيرادات التي يكون للأفراد حرية في أدائها</a:t>
            </a:r>
            <a:r>
              <a:rPr lang="ar-DZ" b="1" dirty="0" smtClean="0"/>
              <a:t> </a:t>
            </a:r>
            <a:r>
              <a:rPr lang="ar-SA" b="1" dirty="0" smtClean="0"/>
              <a:t>من عدمه</a:t>
            </a:r>
            <a:r>
              <a:rPr lang="ar-DZ" b="1" dirty="0" smtClean="0"/>
              <a:t>، </a:t>
            </a:r>
            <a:r>
              <a:rPr lang="ar-EG" b="1" dirty="0" smtClean="0"/>
              <a:t>مثل الرسوم والقروض الاختيارية وإيرادات الدولة من ممتلكاتها العامة</a:t>
            </a:r>
            <a:r>
              <a:rPr lang="ar-DZ" b="1" dirty="0" smtClean="0"/>
              <a:t>.</a:t>
            </a:r>
            <a:endParaRPr lang="fr-FR" dirty="0" smtClean="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a:t>
            </a:fld>
            <a:endParaRPr lang="fr-F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r" rtl="1">
              <a:buNone/>
            </a:pPr>
            <a:r>
              <a:rPr lang="ar-SA" b="1" dirty="0" smtClean="0"/>
              <a:t>ومقابل التحسين بهذا </a:t>
            </a:r>
            <a:r>
              <a:rPr lang="ar-DZ" b="1" dirty="0" smtClean="0"/>
              <a:t>المعنى يتشابه إلى حد كبير مع الرسم، مما أدى بالبعض إلى اعتباره نوعا من الرسوم، ومع ذلك فإن أوجه </a:t>
            </a:r>
            <a:r>
              <a:rPr lang="ar-DZ" b="1" dirty="0" err="1" smtClean="0"/>
              <a:t>الإختلاف</a:t>
            </a:r>
            <a:r>
              <a:rPr lang="ar-DZ" b="1" dirty="0" smtClean="0"/>
              <a:t> بينهما كثيرة، أهمها:</a:t>
            </a:r>
          </a:p>
          <a:p>
            <a:pPr algn="r" rtl="1"/>
            <a:r>
              <a:rPr lang="ar-EG" b="1" dirty="0" smtClean="0"/>
              <a:t>درجة الإكراه في </a:t>
            </a:r>
            <a:r>
              <a:rPr lang="ar-SA" b="1" dirty="0" smtClean="0"/>
              <a:t>مقابل التحسين</a:t>
            </a:r>
            <a:r>
              <a:rPr lang="ar-EG" b="1" dirty="0" smtClean="0"/>
              <a:t> </a:t>
            </a:r>
            <a:r>
              <a:rPr lang="ar-DZ" b="1" dirty="0" smtClean="0"/>
              <a:t>أ</a:t>
            </a:r>
            <a:r>
              <a:rPr lang="ar-EG" b="1" dirty="0" smtClean="0"/>
              <a:t>كبر من</a:t>
            </a:r>
            <a:r>
              <a:rPr lang="ar-DZ" b="1" dirty="0" smtClean="0"/>
              <a:t>ها في</a:t>
            </a:r>
            <a:r>
              <a:rPr lang="ar-EG" b="1" dirty="0" smtClean="0"/>
              <a:t> الرسم</a:t>
            </a:r>
            <a:r>
              <a:rPr lang="ar-DZ" b="1" dirty="0" smtClean="0"/>
              <a:t>،</a:t>
            </a:r>
            <a:r>
              <a:rPr lang="ar-EG" b="1" dirty="0" smtClean="0"/>
              <a:t> فالخدمة التي </a:t>
            </a:r>
            <a:r>
              <a:rPr lang="ar-DZ" b="1" dirty="0" smtClean="0"/>
              <a:t>ي</a:t>
            </a:r>
            <a:r>
              <a:rPr lang="ar-EG" b="1" dirty="0" smtClean="0"/>
              <a:t>قدم في </a:t>
            </a:r>
            <a:r>
              <a:rPr lang="ar-DZ" b="1" dirty="0" smtClean="0"/>
              <a:t>مقابلها </a:t>
            </a:r>
            <a:r>
              <a:rPr lang="ar-EG" b="1" dirty="0" smtClean="0"/>
              <a:t>الرسم </a:t>
            </a:r>
            <a:r>
              <a:rPr lang="ar-DZ" b="1" dirty="0" smtClean="0"/>
              <a:t>يمكن تجنبها فا</a:t>
            </a:r>
            <a:r>
              <a:rPr lang="ar-EG" b="1" dirty="0" smtClean="0"/>
              <a:t>لفرد </a:t>
            </a:r>
            <a:r>
              <a:rPr lang="ar-DZ" b="1" dirty="0" smtClean="0"/>
              <a:t>بالتالي </a:t>
            </a:r>
            <a:r>
              <a:rPr lang="ar-EG" b="1" dirty="0" smtClean="0"/>
              <a:t>غير ملزم بدفع الرسم إلا إذا طلب الخدمة</a:t>
            </a:r>
            <a:r>
              <a:rPr lang="ar-DZ" b="1" dirty="0" smtClean="0"/>
              <a:t>،</a:t>
            </a:r>
            <a:r>
              <a:rPr lang="ar-EG" b="1" dirty="0" smtClean="0"/>
              <a:t> أما العمل العام مثل إنشاء</a:t>
            </a:r>
            <a:r>
              <a:rPr lang="ar-DZ" b="1" dirty="0" smtClean="0"/>
              <a:t> </a:t>
            </a:r>
            <a:r>
              <a:rPr lang="ar-EG" b="1" dirty="0" smtClean="0"/>
              <a:t>طريق أو بناء </a:t>
            </a:r>
            <a:r>
              <a:rPr lang="ar-DZ" b="1" dirty="0" smtClean="0"/>
              <a:t>جسر</a:t>
            </a:r>
            <a:r>
              <a:rPr lang="ar-EG" b="1" dirty="0" smtClean="0"/>
              <a:t> فانه يولد نفع</a:t>
            </a:r>
            <a:r>
              <a:rPr lang="ar-DZ" b="1" dirty="0" smtClean="0"/>
              <a:t>ا</a:t>
            </a:r>
            <a:r>
              <a:rPr lang="ar-EG" b="1" dirty="0" smtClean="0"/>
              <a:t> خاص</a:t>
            </a:r>
            <a:r>
              <a:rPr lang="ar-DZ" b="1" dirty="0" smtClean="0"/>
              <a:t>ا</a:t>
            </a:r>
            <a:r>
              <a:rPr lang="ar-EG" b="1" dirty="0" smtClean="0"/>
              <a:t> </a:t>
            </a:r>
            <a:r>
              <a:rPr lang="ar-DZ" b="1" dirty="0" smtClean="0"/>
              <a:t>بصفة </a:t>
            </a:r>
            <a:r>
              <a:rPr lang="ar-EG" b="1" dirty="0" smtClean="0"/>
              <a:t>تلقائي</a:t>
            </a:r>
            <a:r>
              <a:rPr lang="ar-DZ" b="1" dirty="0" smtClean="0"/>
              <a:t>ة</a:t>
            </a:r>
            <a:r>
              <a:rPr lang="ar-EG" b="1" dirty="0" smtClean="0"/>
              <a:t> دون أن يطلبه المستفيد لذلك يجبر على دفع </a:t>
            </a:r>
            <a:r>
              <a:rPr lang="ar-SA" b="1" dirty="0" smtClean="0"/>
              <a:t>مقابل التحسين</a:t>
            </a:r>
            <a:r>
              <a:rPr lang="ar-DZ" b="1" dirty="0" smtClean="0"/>
              <a:t>.</a:t>
            </a:r>
            <a:endParaRPr lang="fr-FR" dirty="0" smtClean="0"/>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30</a:t>
            </a:fld>
            <a:endParaRPr lang="fr-FR"/>
          </a:p>
        </p:txBody>
      </p:sp>
      <p:sp>
        <p:nvSpPr>
          <p:cNvPr id="5" name="Espace réservé du pied de page 4"/>
          <p:cNvSpPr>
            <a:spLocks noGrp="1"/>
          </p:cNvSpPr>
          <p:nvPr>
            <p:ph type="ftr" sz="quarter" idx="11"/>
          </p:nvPr>
        </p:nvSpPr>
        <p:spPr/>
        <p:txBody>
          <a:bodyPr/>
          <a:lstStyle/>
          <a:p>
            <a:r>
              <a:rPr lang="ar-SA" smtClean="0"/>
              <a:t>الإيرادات العامة غير الضريبية</a:t>
            </a:r>
            <a:endParaRPr lang="fr-F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endParaRPr lang="fr-FR" sz="3600" dirty="0">
              <a:solidFill>
                <a:srgbClr val="FF0000"/>
              </a:solidFill>
            </a:endParaRPr>
          </a:p>
        </p:txBody>
      </p:sp>
      <p:sp>
        <p:nvSpPr>
          <p:cNvPr id="3" name="Espace réservé du contenu 2"/>
          <p:cNvSpPr>
            <a:spLocks noGrp="1"/>
          </p:cNvSpPr>
          <p:nvPr>
            <p:ph idx="1"/>
          </p:nvPr>
        </p:nvSpPr>
        <p:spPr/>
        <p:txBody>
          <a:bodyPr>
            <a:normAutofit/>
          </a:bodyPr>
          <a:lstStyle/>
          <a:p>
            <a:pPr lvl="0" algn="r" rtl="1"/>
            <a:r>
              <a:rPr lang="ar-EG" b="1" dirty="0" smtClean="0"/>
              <a:t>الرسم يتكرر دفعه بتكرار الحصول على الخدمة أما </a:t>
            </a:r>
            <a:r>
              <a:rPr lang="ar-SA" b="1" dirty="0" smtClean="0"/>
              <a:t>مقابل التحسين</a:t>
            </a:r>
            <a:r>
              <a:rPr lang="ar-EG" b="1" dirty="0" smtClean="0"/>
              <a:t> ف</a:t>
            </a:r>
            <a:r>
              <a:rPr lang="ar-DZ" b="1" dirty="0" smtClean="0"/>
              <a:t>ي</a:t>
            </a:r>
            <a:r>
              <a:rPr lang="ar-EG" b="1" dirty="0" smtClean="0"/>
              <a:t>دفع مرة واحدة فقط</a:t>
            </a:r>
            <a:r>
              <a:rPr lang="ar-DZ" b="1" dirty="0" smtClean="0"/>
              <a:t>.</a:t>
            </a:r>
            <a:endParaRPr lang="fr-FR" dirty="0" smtClean="0"/>
          </a:p>
          <a:p>
            <a:pPr lvl="0" algn="r" rtl="1"/>
            <a:r>
              <a:rPr lang="ar-EG" b="1" dirty="0" smtClean="0"/>
              <a:t>الرسم يلتزم </a:t>
            </a:r>
            <a:r>
              <a:rPr lang="ar-EG" b="1" dirty="0" err="1" smtClean="0"/>
              <a:t>به</a:t>
            </a:r>
            <a:r>
              <a:rPr lang="ar-EG" b="1" dirty="0" smtClean="0"/>
              <a:t> كافة أفراد المجتمع الراغبين في خدمات الدولة أما </a:t>
            </a:r>
            <a:r>
              <a:rPr lang="ar-SA" b="1" dirty="0" smtClean="0"/>
              <a:t>مقابل التحسين</a:t>
            </a:r>
            <a:r>
              <a:rPr lang="ar-EG" b="1" dirty="0" smtClean="0"/>
              <a:t> فعلى أصحاب العقارات </a:t>
            </a:r>
            <a:r>
              <a:rPr lang="ar-DZ" b="1" dirty="0" smtClean="0"/>
              <a:t>الذين استفادوا من التحسينات </a:t>
            </a:r>
            <a:r>
              <a:rPr lang="ar-EG" b="1" dirty="0" smtClean="0"/>
              <a:t>فقط</a:t>
            </a:r>
            <a:r>
              <a:rPr lang="ar-DZ" b="1" dirty="0" smtClean="0"/>
              <a:t>.</a:t>
            </a:r>
            <a:endParaRPr lang="fr-FR" dirty="0" smtClean="0"/>
          </a:p>
          <a:p>
            <a:pPr lvl="0" algn="r" rtl="1"/>
            <a:r>
              <a:rPr lang="ar-EG" b="1" dirty="0" smtClean="0"/>
              <a:t>تقدير </a:t>
            </a:r>
            <a:r>
              <a:rPr lang="ar-SA" b="1" dirty="0" smtClean="0"/>
              <a:t>مقابل التحسين</a:t>
            </a:r>
            <a:r>
              <a:rPr lang="ar-EG" b="1" dirty="0" smtClean="0"/>
              <a:t> يتوقف على الزيادة في قيمة العقار أما تقدير الرسم فيتوقف على نصيب الفرد من تكاليف الخدمة المقدمة إليه.</a:t>
            </a:r>
            <a:endParaRPr lang="fr-FR" dirty="0" smtClean="0"/>
          </a:p>
          <a:p>
            <a:pPr algn="r" rtl="1"/>
            <a:endParaRPr lang="fr-FR"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31</a:t>
            </a:fld>
            <a:endParaRPr lang="fr-F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ar-SA" smtClean="0"/>
              <a:t>الإيرادات العامة غير الضريبية</a:t>
            </a:r>
            <a:endParaRPr lang="fr-FR"/>
          </a:p>
        </p:txBody>
      </p:sp>
      <p:sp>
        <p:nvSpPr>
          <p:cNvPr id="3" name="Espace réservé du numéro de diapositive 2"/>
          <p:cNvSpPr>
            <a:spLocks noGrp="1"/>
          </p:cNvSpPr>
          <p:nvPr>
            <p:ph type="sldNum" sz="quarter" idx="12"/>
          </p:nvPr>
        </p:nvSpPr>
        <p:spPr/>
        <p:txBody>
          <a:bodyPr/>
          <a:lstStyle/>
          <a:p>
            <a:fld id="{FC9C25CD-EBF1-42A0-99BB-DE66FAE18107}" type="slidenum">
              <a:rPr lang="fr-FR" smtClean="0"/>
              <a:pPr/>
              <a:t>32</a:t>
            </a:fld>
            <a:endParaRPr lang="fr-FR"/>
          </a:p>
        </p:txBody>
      </p:sp>
      <p:pic>
        <p:nvPicPr>
          <p:cNvPr id="1026" name="Picture 2"/>
          <p:cNvPicPr>
            <a:picLocks noChangeAspect="1" noChangeArrowheads="1"/>
          </p:cNvPicPr>
          <p:nvPr/>
        </p:nvPicPr>
        <p:blipFill>
          <a:blip r:embed="rId2"/>
          <a:srcRect/>
          <a:stretch>
            <a:fillRect/>
          </a:stretch>
        </p:blipFill>
        <p:spPr bwMode="auto">
          <a:xfrm>
            <a:off x="71438" y="623888"/>
            <a:ext cx="9001125" cy="594838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Font typeface="Arial" charset="0"/>
              <a:buNone/>
            </a:pPr>
            <a:r>
              <a:rPr lang="ar-EG" b="1" u="sng" dirty="0" smtClean="0"/>
              <a:t>2- إيرادات عادية وإيرادات غير عادية </a:t>
            </a:r>
            <a:endParaRPr lang="fr-FR" dirty="0" smtClean="0"/>
          </a:p>
          <a:p>
            <a:pPr algn="r" rtl="1">
              <a:buFont typeface="Arial" charset="0"/>
              <a:buNone/>
            </a:pPr>
            <a:r>
              <a:rPr lang="ar-EG" b="1" dirty="0" smtClean="0"/>
              <a:t>- إيرادات عادية </a:t>
            </a:r>
            <a:r>
              <a:rPr lang="ar-DZ" b="1" dirty="0" smtClean="0"/>
              <a:t>وهي </a:t>
            </a:r>
            <a:r>
              <a:rPr lang="ar-SA" b="1" dirty="0" smtClean="0"/>
              <a:t>تلك التي تحصل عليها الدولة بصفة منتظمة</a:t>
            </a:r>
            <a:r>
              <a:rPr lang="ar-DZ" b="1" dirty="0" smtClean="0"/>
              <a:t> </a:t>
            </a:r>
            <a:r>
              <a:rPr lang="ar-SA" b="1" dirty="0" smtClean="0"/>
              <a:t>ودورية</a:t>
            </a:r>
            <a:r>
              <a:rPr lang="ar-DZ" b="1" dirty="0" smtClean="0"/>
              <a:t>،</a:t>
            </a:r>
            <a:r>
              <a:rPr lang="ar-EG" b="1" dirty="0" smtClean="0"/>
              <a:t> مثل الضرائب والرسوم وإيرادات الدولة من ممتلكاتها</a:t>
            </a:r>
            <a:r>
              <a:rPr lang="ar-DZ" b="1" dirty="0" smtClean="0"/>
              <a:t>.</a:t>
            </a:r>
            <a:endParaRPr lang="fr-FR" b="1" dirty="0" smtClean="0"/>
          </a:p>
          <a:p>
            <a:pPr algn="r" rtl="1">
              <a:buFont typeface="Arial" charset="0"/>
              <a:buNone/>
            </a:pPr>
            <a:r>
              <a:rPr lang="ar-EG" b="1" dirty="0" smtClean="0"/>
              <a:t>- إيرادات غير عادية وهى </a:t>
            </a:r>
            <a:r>
              <a:rPr lang="ar-SA" b="1" dirty="0" smtClean="0"/>
              <a:t>التي تحصل عليها الدولة بصفة غير منتظمة، ويطلق عليها أحيانا</a:t>
            </a:r>
            <a:r>
              <a:rPr lang="ar-DZ" b="1" dirty="0" smtClean="0"/>
              <a:t> </a:t>
            </a:r>
            <a:r>
              <a:rPr lang="ar-SA" b="1" dirty="0" smtClean="0"/>
              <a:t>الإيرادات الاستثنائية</a:t>
            </a:r>
            <a:r>
              <a:rPr lang="ar-DZ" b="1" dirty="0" smtClean="0"/>
              <a:t>، </a:t>
            </a:r>
            <a:r>
              <a:rPr lang="ar-EG" b="1" dirty="0" smtClean="0"/>
              <a:t>مثل القروض والإصدار النقدي الجديد</a:t>
            </a:r>
            <a:r>
              <a:rPr lang="ar-DZ" b="1" dirty="0" smtClean="0"/>
              <a:t>.</a:t>
            </a:r>
            <a:endParaRPr lang="fr-FR" b="1" dirty="0" smtClean="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a:bodyPr>
          <a:lstStyle/>
          <a:p>
            <a:pPr algn="r" rtl="1">
              <a:buFont typeface="Arial" charset="0"/>
              <a:buNone/>
            </a:pPr>
            <a:r>
              <a:rPr lang="ar-EG" b="1" u="sng" dirty="0" smtClean="0"/>
              <a:t>3- إيرادات سيادية وإيرادات شب</a:t>
            </a:r>
            <a:r>
              <a:rPr lang="ar-DZ" b="1" u="sng" dirty="0" smtClean="0"/>
              <a:t>ي</a:t>
            </a:r>
            <a:r>
              <a:rPr lang="ar-EG" b="1" u="sng" dirty="0" smtClean="0"/>
              <a:t>ه</a:t>
            </a:r>
            <a:r>
              <a:rPr lang="ar-DZ" b="1" u="sng" dirty="0" smtClean="0"/>
              <a:t>ة بإيرادات</a:t>
            </a:r>
            <a:r>
              <a:rPr lang="ar-EG" b="1" u="sng" dirty="0" smtClean="0"/>
              <a:t> القطاع الخاص </a:t>
            </a:r>
            <a:endParaRPr lang="fr-FR" dirty="0" smtClean="0"/>
          </a:p>
          <a:p>
            <a:pPr algn="r" rtl="1">
              <a:buFont typeface="Arial" charset="0"/>
              <a:buNone/>
            </a:pPr>
            <a:r>
              <a:rPr lang="ar-EG" b="1" dirty="0" smtClean="0"/>
              <a:t>- إيرادات سيادية والتي تحصل عليها الدولة بمفردها فقط مثل الضرائب والرسوم والإصدار النقدي</a:t>
            </a:r>
            <a:r>
              <a:rPr lang="ar-DZ" b="1" dirty="0" smtClean="0"/>
              <a:t>.</a:t>
            </a:r>
            <a:r>
              <a:rPr lang="ar-EG" b="1" dirty="0" smtClean="0"/>
              <a:t> </a:t>
            </a:r>
            <a:endParaRPr lang="fr-FR" dirty="0" smtClean="0"/>
          </a:p>
          <a:p>
            <a:pPr algn="r" rtl="1">
              <a:buFont typeface="Arial" charset="0"/>
              <a:buNone/>
            </a:pPr>
            <a:r>
              <a:rPr lang="ar-EG" b="1" dirty="0" smtClean="0"/>
              <a:t>- إيرادات يحصل على شبيهها القطاع الخاص مثل القروض ودخل الدولة من ممتلكاتها العامة.</a:t>
            </a:r>
            <a:endParaRPr lang="fr-FR" dirty="0" smtClean="0"/>
          </a:p>
          <a:p>
            <a:pPr algn="r" rtl="1">
              <a:buFont typeface="Arial" charset="0"/>
              <a:buNone/>
            </a:pPr>
            <a:r>
              <a:rPr lang="ar-EG" b="1" u="sng" dirty="0" smtClean="0"/>
              <a:t>4- تقسيم بسيط للإيرادات العامة </a:t>
            </a:r>
            <a:endParaRPr lang="fr-FR" dirty="0" smtClean="0"/>
          </a:p>
          <a:p>
            <a:pPr algn="r" rtl="1">
              <a:buFont typeface="Arial" charset="0"/>
              <a:buNone/>
            </a:pPr>
            <a:r>
              <a:rPr lang="ar-EG" b="1" dirty="0" smtClean="0"/>
              <a:t>	- إيرادات الدولة من القطاع العام  (الرسوم – ممتلكات الدولة) </a:t>
            </a:r>
            <a:endParaRPr lang="fr-FR" dirty="0" smtClean="0"/>
          </a:p>
          <a:p>
            <a:pPr algn="r" rtl="1">
              <a:buFont typeface="Arial" charset="0"/>
              <a:buNone/>
            </a:pPr>
            <a:r>
              <a:rPr lang="ar-EG" b="1" dirty="0" smtClean="0"/>
              <a:t>	- الضرائب 			- القروض العامة</a:t>
            </a:r>
            <a:endParaRPr lang="fr-FR" dirty="0" smtClean="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5</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928802"/>
            <a:ext cx="7772400" cy="1470025"/>
          </a:xfrm>
        </p:spPr>
        <p:txBody>
          <a:bodyPr>
            <a:noAutofit/>
          </a:bodyPr>
          <a:lstStyle/>
          <a:p>
            <a:pPr rtl="1"/>
            <a:r>
              <a:rPr lang="ar-DZ" sz="5400" b="1" dirty="0" smtClean="0">
                <a:solidFill>
                  <a:srgbClr val="FF0000"/>
                </a:solidFill>
              </a:rPr>
              <a:t>خطة الفصل </a:t>
            </a:r>
            <a:r>
              <a:rPr lang="ar-DZ" sz="5400" b="1" dirty="0" smtClean="0">
                <a:solidFill>
                  <a:srgbClr val="FF0000"/>
                </a:solidFill>
              </a:rPr>
              <a:t>الثالث</a:t>
            </a:r>
            <a:br>
              <a:rPr lang="ar-DZ" sz="5400" b="1" dirty="0" smtClean="0">
                <a:solidFill>
                  <a:srgbClr val="FF0000"/>
                </a:solidFill>
              </a:rPr>
            </a:br>
            <a:r>
              <a:rPr lang="ar-SA" sz="5400" b="1" dirty="0" smtClean="0"/>
              <a:t> </a:t>
            </a:r>
            <a:r>
              <a:rPr lang="ar-SA" sz="3200" b="1" dirty="0" smtClean="0"/>
              <a:t>نظرا لكون الضرائب </a:t>
            </a:r>
            <a:r>
              <a:rPr lang="ar-DZ" sz="3200" b="1" dirty="0" smtClean="0"/>
              <a:t>تمثل </a:t>
            </a:r>
            <a:r>
              <a:rPr lang="ar-DZ" sz="3200" b="1" dirty="0" err="1" smtClean="0"/>
              <a:t>ال</a:t>
            </a:r>
            <a:r>
              <a:rPr lang="ar-SA" sz="3200" b="1" dirty="0" smtClean="0"/>
              <a:t>مورد الأساسي للإيرادات العامة</a:t>
            </a:r>
            <a:r>
              <a:rPr lang="ar-DZ" sz="3200" b="1" dirty="0" smtClean="0"/>
              <a:t> لمواجهة النفقات المتزايدة، فإن هذا الفصل سوف يخصص بداية لاستعراض باقي الإيرادات العامة من غير الضرائب والمتمثلة في </a:t>
            </a:r>
            <a:r>
              <a:rPr lang="ar-EG" sz="3200" b="1" dirty="0" smtClean="0"/>
              <a:t>إيرادات الدولة من القطاع العام  (الرسوم، إيرادات ممتلكات الدولة الخاصة) وحصيلة القروض العامة (اقتراض من البنوك والمؤسسات المالية، السندات الحكومية</a:t>
            </a:r>
            <a:r>
              <a:rPr lang="ar-EG" sz="3200" b="1" dirty="0" smtClean="0"/>
              <a:t>)</a:t>
            </a:r>
            <a:r>
              <a:rPr lang="ar-DZ" sz="3200" b="1" dirty="0" smtClean="0"/>
              <a:t>.</a:t>
            </a:r>
            <a:endParaRPr lang="fr-FR" sz="3200" b="1" dirty="0" smtClean="0">
              <a:solidFill>
                <a:srgbClr val="FF0000"/>
              </a:solidFill>
            </a:endParaRPr>
          </a:p>
        </p:txBody>
      </p:sp>
      <p:sp>
        <p:nvSpPr>
          <p:cNvPr id="3" name="Sous-titre 2"/>
          <p:cNvSpPr>
            <a:spLocks noGrp="1"/>
          </p:cNvSpPr>
          <p:nvPr>
            <p:ph type="subTitle" idx="1"/>
          </p:nvPr>
        </p:nvSpPr>
        <p:spPr>
          <a:xfrm>
            <a:off x="1371600" y="5041580"/>
            <a:ext cx="6400800" cy="1752600"/>
          </a:xfrm>
        </p:spPr>
        <p:txBody>
          <a:bodyPr>
            <a:normAutofit/>
          </a:bodyPr>
          <a:lstStyle/>
          <a:p>
            <a:pPr algn="r" rtl="1">
              <a:buFont typeface="Wingdings" pitchFamily="2" charset="2"/>
              <a:buChar char="v"/>
            </a:pPr>
            <a:r>
              <a:rPr lang="ar-DZ" sz="4000" b="1" dirty="0" smtClean="0">
                <a:solidFill>
                  <a:srgbClr val="FF0000"/>
                </a:solidFill>
              </a:rPr>
              <a:t> إيرادات ممتلكات الدولة والرسوم</a:t>
            </a:r>
          </a:p>
          <a:p>
            <a:pPr algn="r" rtl="1">
              <a:buFont typeface="Wingdings" pitchFamily="2" charset="2"/>
              <a:buChar char="v"/>
            </a:pPr>
            <a:r>
              <a:rPr lang="ar-DZ" sz="4000" b="1" dirty="0" smtClean="0">
                <a:solidFill>
                  <a:srgbClr val="FF0000"/>
                </a:solidFill>
              </a:rPr>
              <a:t> القروض العامة</a:t>
            </a:r>
            <a:endParaRPr lang="fr-FR" sz="4000" dirty="0">
              <a:solidFill>
                <a:srgbClr val="FF0000"/>
              </a:solidFill>
            </a:endParaRPr>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6</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DZ" b="1" dirty="0" smtClean="0">
                <a:solidFill>
                  <a:srgbClr val="FF0000"/>
                </a:solidFill>
              </a:rPr>
              <a:t>أولا: إيرادات من ممتلكات الدولة ومن الرسوم</a:t>
            </a:r>
            <a:endParaRPr lang="fr-FR" dirty="0">
              <a:solidFill>
                <a:srgbClr val="FF0000"/>
              </a:solidFill>
            </a:endParaRPr>
          </a:p>
        </p:txBody>
      </p:sp>
      <p:sp>
        <p:nvSpPr>
          <p:cNvPr id="3" name="Espace réservé du contenu 2"/>
          <p:cNvSpPr>
            <a:spLocks noGrp="1"/>
          </p:cNvSpPr>
          <p:nvPr>
            <p:ph idx="1"/>
          </p:nvPr>
        </p:nvSpPr>
        <p:spPr/>
        <p:txBody>
          <a:bodyPr>
            <a:normAutofit/>
          </a:bodyPr>
          <a:lstStyle/>
          <a:p>
            <a:pPr marL="742950" indent="-742950" algn="r" rtl="1">
              <a:buAutoNum type="arabicParenR"/>
            </a:pPr>
            <a:r>
              <a:rPr lang="ar-DZ" sz="3600" b="1" dirty="0" smtClean="0">
                <a:solidFill>
                  <a:srgbClr val="FF0000"/>
                </a:solidFill>
              </a:rPr>
              <a:t>إيرادات من ممتلكات الدولة (</a:t>
            </a:r>
            <a:r>
              <a:rPr lang="ar-SA" sz="3600" b="1" dirty="0" err="1" smtClean="0">
                <a:solidFill>
                  <a:srgbClr val="FF0000"/>
                </a:solidFill>
              </a:rPr>
              <a:t>الدومين</a:t>
            </a:r>
            <a:r>
              <a:rPr lang="ar-DZ" sz="3600" b="1" dirty="0" smtClean="0">
                <a:solidFill>
                  <a:srgbClr val="FF0000"/>
                </a:solidFill>
              </a:rPr>
              <a:t>)</a:t>
            </a:r>
          </a:p>
          <a:p>
            <a:pPr marL="742950" indent="-742950" algn="r" rtl="1">
              <a:buNone/>
            </a:pPr>
            <a:r>
              <a:rPr lang="ar-DZ" sz="3600" b="1" dirty="0" smtClean="0">
                <a:solidFill>
                  <a:srgbClr val="FF0000"/>
                </a:solidFill>
              </a:rPr>
              <a:t>1-1- </a:t>
            </a:r>
            <a:r>
              <a:rPr lang="ar-SA" sz="3600" b="1" dirty="0" smtClean="0">
                <a:solidFill>
                  <a:srgbClr val="FF0000"/>
                </a:solidFill>
              </a:rPr>
              <a:t>التعريف </a:t>
            </a:r>
            <a:r>
              <a:rPr lang="ar-SA" sz="3600" b="1" dirty="0" err="1" smtClean="0">
                <a:solidFill>
                  <a:srgbClr val="FF0000"/>
                </a:solidFill>
              </a:rPr>
              <a:t>بالدومين</a:t>
            </a:r>
            <a:endParaRPr lang="ar-SA" sz="3600" b="1" dirty="0" smtClean="0">
              <a:solidFill>
                <a:srgbClr val="FF0000"/>
              </a:solidFill>
            </a:endParaRPr>
          </a:p>
          <a:p>
            <a:pPr algn="r" rtl="1">
              <a:buNone/>
            </a:pPr>
            <a:r>
              <a:rPr lang="ar-SA" b="1" dirty="0" smtClean="0"/>
              <a:t>يقصد </a:t>
            </a:r>
            <a:r>
              <a:rPr lang="ar-SA" b="1" dirty="0" err="1" smtClean="0"/>
              <a:t>بالدومين</a:t>
            </a:r>
            <a:r>
              <a:rPr lang="ar-SA" b="1" dirty="0" smtClean="0"/>
              <a:t> </a:t>
            </a:r>
            <a:r>
              <a:rPr lang="ar-SA" b="1" dirty="0" smtClean="0">
                <a:solidFill>
                  <a:srgbClr val="3D3DED"/>
                </a:solidFill>
              </a:rPr>
              <a:t>الأموال العقارية والمنقولة التي تملكها الدولة ملكية عامة أو</a:t>
            </a:r>
            <a:r>
              <a:rPr lang="ar-DZ" b="1" dirty="0" smtClean="0">
                <a:solidFill>
                  <a:srgbClr val="3D3DED"/>
                </a:solidFill>
              </a:rPr>
              <a:t> </a:t>
            </a:r>
            <a:r>
              <a:rPr lang="ar-SA" b="1" dirty="0" smtClean="0">
                <a:solidFill>
                  <a:srgbClr val="3D3DED"/>
                </a:solidFill>
              </a:rPr>
              <a:t>خاصة</a:t>
            </a:r>
            <a:r>
              <a:rPr lang="ar-SA" b="1" dirty="0" smtClean="0"/>
              <a:t>، ويشكل </a:t>
            </a:r>
            <a:r>
              <a:rPr lang="ar-SA" b="1" dirty="0" err="1" smtClean="0"/>
              <a:t>الدومين</a:t>
            </a:r>
            <a:r>
              <a:rPr lang="ar-SA" b="1" dirty="0" smtClean="0"/>
              <a:t> مورداً سنوياً متجدداً يمكن </a:t>
            </a:r>
            <a:r>
              <a:rPr lang="ar-DZ" b="1" dirty="0" smtClean="0"/>
              <a:t>أن يساهم إلى جانب الإيرادات العامة الأخرى في تغطية الإنفاق العام، وإن كان دخله متواضعا حيث لا يتعدى نسبة 3% من مجموع الإيرادات العامة في كثير من الدول</a:t>
            </a:r>
            <a:r>
              <a:rPr lang="ar-SA" b="1" dirty="0" smtClean="0"/>
              <a:t>.</a:t>
            </a:r>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7</a:t>
            </a:fld>
            <a:endParaRPr lang="fr-FR"/>
          </a:p>
        </p:txBody>
      </p:sp>
      <p:sp>
        <p:nvSpPr>
          <p:cNvPr id="5" name="Espace réservé du pied de page 4"/>
          <p:cNvSpPr>
            <a:spLocks noGrp="1"/>
          </p:cNvSpPr>
          <p:nvPr>
            <p:ph type="ftr" sz="quarter" idx="11"/>
          </p:nvPr>
        </p:nvSpPr>
        <p:spPr/>
        <p:txBody>
          <a:bodyPr/>
          <a:lstStyle/>
          <a:p>
            <a:r>
              <a:rPr lang="ar-SA" smtClean="0"/>
              <a:t>الإيرادات العامة غير الضريبية</a:t>
            </a:r>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SA" b="1" dirty="0" smtClean="0"/>
              <a:t>و</a:t>
            </a:r>
            <a:r>
              <a:rPr lang="ar-DZ" b="1" dirty="0" smtClean="0"/>
              <a:t>ل</a:t>
            </a:r>
            <a:r>
              <a:rPr lang="ar-SA" b="1" dirty="0" smtClean="0"/>
              <a:t>قد كان </a:t>
            </a:r>
            <a:r>
              <a:rPr lang="ar-SA" b="1" dirty="0" err="1" smtClean="0"/>
              <a:t>الدومين</a:t>
            </a:r>
            <a:r>
              <a:rPr lang="ar-SA" b="1" dirty="0" smtClean="0"/>
              <a:t> مورداً أساسياً للدولة في </a:t>
            </a:r>
            <a:r>
              <a:rPr lang="ar-DZ" b="1" dirty="0" smtClean="0"/>
              <a:t>القديم</a:t>
            </a:r>
            <a:r>
              <a:rPr lang="ar-SA" b="1" dirty="0" smtClean="0"/>
              <a:t>،</a:t>
            </a:r>
            <a:r>
              <a:rPr lang="ar-DZ" b="1" dirty="0" smtClean="0"/>
              <a:t> </a:t>
            </a:r>
            <a:r>
              <a:rPr lang="ar-SA" b="1" dirty="0" smtClean="0"/>
              <a:t>وكان يتكون أساساً من الأراضي والغابات، </a:t>
            </a:r>
            <a:r>
              <a:rPr lang="ar-DZ" b="1" dirty="0" smtClean="0"/>
              <a:t>غير أن أهمية </a:t>
            </a:r>
            <a:r>
              <a:rPr lang="ar-DZ" b="1" dirty="0" err="1" smtClean="0"/>
              <a:t>مداخيله</a:t>
            </a:r>
            <a:r>
              <a:rPr lang="ar-DZ" b="1" dirty="0" smtClean="0"/>
              <a:t> المطلقة والنسبية أخذت تتراجع </a:t>
            </a:r>
            <a:r>
              <a:rPr lang="ar-SA" b="1" dirty="0" smtClean="0"/>
              <a:t>مع تطور الزمن</a:t>
            </a:r>
            <a:r>
              <a:rPr lang="ar-DZ" b="1" dirty="0" smtClean="0"/>
              <a:t>، رغم </a:t>
            </a:r>
            <a:r>
              <a:rPr lang="ar-SA" b="1" dirty="0" smtClean="0"/>
              <a:t>ز</a:t>
            </a:r>
            <a:r>
              <a:rPr lang="ar-DZ" b="1" dirty="0" smtClean="0"/>
              <a:t>يا</a:t>
            </a:r>
            <a:r>
              <a:rPr lang="ar-SA" b="1" dirty="0" smtClean="0"/>
              <a:t>د</a:t>
            </a:r>
            <a:r>
              <a:rPr lang="ar-DZ" b="1" dirty="0" smtClean="0"/>
              <a:t>ة</a:t>
            </a:r>
            <a:r>
              <a:rPr lang="ar-SA" b="1" dirty="0" smtClean="0"/>
              <a:t> وتنوع</a:t>
            </a:r>
            <a:r>
              <a:rPr lang="ar-DZ" b="1" dirty="0" smtClean="0"/>
              <a:t> </a:t>
            </a:r>
            <a:r>
              <a:rPr lang="ar-SA" b="1" dirty="0" smtClean="0"/>
              <a:t>أملاك الدولة </a:t>
            </a:r>
            <a:r>
              <a:rPr lang="ar-DZ" b="1" dirty="0" smtClean="0"/>
              <a:t>التي</a:t>
            </a:r>
            <a:r>
              <a:rPr lang="ar-SA" b="1" dirty="0" smtClean="0"/>
              <a:t> امتدت لتشمل كثيراً من المشروعات الصناعية والتجارية</a:t>
            </a:r>
            <a:r>
              <a:rPr lang="ar-DZ" b="1" dirty="0" smtClean="0"/>
              <a:t> </a:t>
            </a:r>
            <a:r>
              <a:rPr lang="ar-SA" b="1" dirty="0" smtClean="0"/>
              <a:t>وكثيراً من الأسهم والسندات، </a:t>
            </a:r>
            <a:r>
              <a:rPr lang="ar-DZ" b="1" dirty="0" smtClean="0"/>
              <a:t>وهو ما ألجأ الحكومات إلى</a:t>
            </a:r>
            <a:r>
              <a:rPr lang="ar-SA" b="1" dirty="0" smtClean="0"/>
              <a:t> الضرائب </a:t>
            </a:r>
            <a:r>
              <a:rPr lang="ar-DZ" b="1" dirty="0" smtClean="0"/>
              <a:t>ك</a:t>
            </a:r>
            <a:r>
              <a:rPr lang="ar-SA" b="1" dirty="0" smtClean="0"/>
              <a:t>مورد أساسي للإيرادات العامة</a:t>
            </a:r>
            <a:r>
              <a:rPr lang="ar-DZ" b="1" dirty="0" smtClean="0"/>
              <a:t> لمواجهة النفقات المتزايدة باستمرار، نظرا لما تتصف </a:t>
            </a:r>
            <a:r>
              <a:rPr lang="ar-DZ" b="1" dirty="0" err="1" smtClean="0"/>
              <a:t>به</a:t>
            </a:r>
            <a:r>
              <a:rPr lang="ar-DZ" b="1" dirty="0" smtClean="0"/>
              <a:t> (الضرائب) من مرونة وغزارة في الإيرادات مقارنة </a:t>
            </a:r>
            <a:r>
              <a:rPr lang="ar-DZ" b="1" dirty="0" err="1" smtClean="0"/>
              <a:t>بمداخيل</a:t>
            </a:r>
            <a:r>
              <a:rPr lang="ar-DZ" b="1" dirty="0" smtClean="0"/>
              <a:t> أملاك الدولة</a:t>
            </a:r>
            <a:r>
              <a:rPr lang="ar-SA" b="1" dirty="0" smtClean="0"/>
              <a:t>.</a:t>
            </a:r>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8</a:t>
            </a:fld>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SA" b="1" dirty="0" smtClean="0"/>
              <a:t>ويفسر </a:t>
            </a:r>
            <a:r>
              <a:rPr lang="ar-SA" b="1" dirty="0" smtClean="0">
                <a:solidFill>
                  <a:srgbClr val="3D3DED"/>
                </a:solidFill>
              </a:rPr>
              <a:t>تضاؤل أهمية دخل </a:t>
            </a:r>
            <a:r>
              <a:rPr lang="ar-SA" b="1" dirty="0" err="1" smtClean="0">
                <a:solidFill>
                  <a:srgbClr val="3D3DED"/>
                </a:solidFill>
              </a:rPr>
              <a:t>الدومين</a:t>
            </a:r>
            <a:r>
              <a:rPr lang="ar-SA" b="1" dirty="0" smtClean="0"/>
              <a:t> بعدة أسباب سياسية</a:t>
            </a:r>
            <a:r>
              <a:rPr lang="ar-DZ" b="1" dirty="0" smtClean="0"/>
              <a:t> </a:t>
            </a:r>
            <a:r>
              <a:rPr lang="ar-SA" b="1" dirty="0" smtClean="0"/>
              <a:t>واقتصادية، يمكن ردها جميعاً إلى سيادة </a:t>
            </a:r>
            <a:r>
              <a:rPr lang="ar-SA" b="1" dirty="0" err="1" smtClean="0">
                <a:solidFill>
                  <a:srgbClr val="3D3DED"/>
                </a:solidFill>
              </a:rPr>
              <a:t>ال</a:t>
            </a:r>
            <a:r>
              <a:rPr lang="ar-DZ" b="1" dirty="0" smtClean="0">
                <a:solidFill>
                  <a:srgbClr val="3D3DED"/>
                </a:solidFill>
              </a:rPr>
              <a:t>اتجاهات التي تدعوا إلى تشجيع المبادرات</a:t>
            </a:r>
            <a:r>
              <a:rPr lang="ar-SA" b="1" dirty="0" smtClean="0">
                <a:solidFill>
                  <a:srgbClr val="3D3DED"/>
                </a:solidFill>
              </a:rPr>
              <a:t> الفردي</a:t>
            </a:r>
            <a:r>
              <a:rPr lang="ar-DZ" b="1" dirty="0" smtClean="0">
                <a:solidFill>
                  <a:srgbClr val="3D3DED"/>
                </a:solidFill>
              </a:rPr>
              <a:t>ة في النشاطات </a:t>
            </a:r>
            <a:r>
              <a:rPr lang="ar-SA" b="1" dirty="0" smtClean="0">
                <a:solidFill>
                  <a:srgbClr val="3D3DED"/>
                </a:solidFill>
              </a:rPr>
              <a:t>الاقتصادية</a:t>
            </a:r>
            <a:r>
              <a:rPr lang="ar-SA" b="1" dirty="0" smtClean="0"/>
              <a:t> والاعتقاد </a:t>
            </a:r>
            <a:r>
              <a:rPr lang="ar-DZ" b="1" dirty="0" smtClean="0"/>
              <a:t>ب</a:t>
            </a:r>
            <a:r>
              <a:rPr lang="ar-SA" b="1" dirty="0" smtClean="0"/>
              <a:t>أن </a:t>
            </a:r>
            <a:r>
              <a:rPr lang="ar-SA" b="1" dirty="0" smtClean="0">
                <a:solidFill>
                  <a:srgbClr val="3D3DED"/>
                </a:solidFill>
              </a:rPr>
              <a:t>الدولة لا تتمتع بالكفاءة التي يتمتع </a:t>
            </a:r>
            <a:r>
              <a:rPr lang="ar-SA" b="1" dirty="0" err="1" smtClean="0">
                <a:solidFill>
                  <a:srgbClr val="3D3DED"/>
                </a:solidFill>
              </a:rPr>
              <a:t>بها</a:t>
            </a:r>
            <a:r>
              <a:rPr lang="ar-SA" b="1" dirty="0" smtClean="0">
                <a:solidFill>
                  <a:srgbClr val="3D3DED"/>
                </a:solidFill>
              </a:rPr>
              <a:t> الأفراد في</a:t>
            </a:r>
            <a:r>
              <a:rPr lang="ar-DZ" b="1" dirty="0" smtClean="0">
                <a:solidFill>
                  <a:srgbClr val="3D3DED"/>
                </a:solidFill>
              </a:rPr>
              <a:t> </a:t>
            </a:r>
            <a:r>
              <a:rPr lang="ar-SA" b="1" dirty="0" smtClean="0">
                <a:solidFill>
                  <a:srgbClr val="3D3DED"/>
                </a:solidFill>
              </a:rPr>
              <a:t>استغلال الثروة</a:t>
            </a:r>
            <a:r>
              <a:rPr lang="ar-DZ" b="1" dirty="0" smtClean="0"/>
              <a:t>، فضلا عن </a:t>
            </a:r>
            <a:r>
              <a:rPr lang="ar-DZ" b="1" dirty="0" smtClean="0">
                <a:solidFill>
                  <a:srgbClr val="3D3DED"/>
                </a:solidFill>
              </a:rPr>
              <a:t>رغبة الحكومات أصلا في التفرغ لما هو أهم</a:t>
            </a:r>
            <a:r>
              <a:rPr lang="ar-DZ" b="1" dirty="0" smtClean="0"/>
              <a:t> من الأعمال التي يجب أن توجه عنايتها لها، </a:t>
            </a:r>
            <a:r>
              <a:rPr lang="ar-DZ" b="1" dirty="0" err="1" smtClean="0"/>
              <a:t>كالإستثمار</a:t>
            </a:r>
            <a:r>
              <a:rPr lang="ar-DZ" b="1" dirty="0" smtClean="0"/>
              <a:t> في البنية الأساسية المادية وتكوين رأس المال البشري. </a:t>
            </a:r>
            <a:endParaRPr lang="fr-FR" b="1" dirty="0" smtClean="0"/>
          </a:p>
          <a:p>
            <a:pPr algn="r" rtl="1">
              <a:buNone/>
            </a:pPr>
            <a:endParaRPr lang="fr-FR"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9</a:t>
            </a:fld>
            <a:endParaRPr lang="fr-F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44114</TotalTime>
  <Words>2413</Words>
  <Application>Microsoft Office PowerPoint</Application>
  <PresentationFormat>Affichage à l'écran (4:3)</PresentationFormat>
  <Paragraphs>130</Paragraphs>
  <Slides>32</Slides>
  <Notes>0</Notes>
  <HiddenSlides>0</HiddenSlides>
  <MMClips>0</MMClips>
  <ScaleCrop>false</ScaleCrop>
  <HeadingPairs>
    <vt:vector size="4" baseType="variant">
      <vt:variant>
        <vt:lpstr>Thème</vt:lpstr>
      </vt:variant>
      <vt:variant>
        <vt:i4>1</vt:i4>
      </vt:variant>
      <vt:variant>
        <vt:lpstr>Titres des diapositives</vt:lpstr>
      </vt:variant>
      <vt:variant>
        <vt:i4>32</vt:i4>
      </vt:variant>
    </vt:vector>
  </HeadingPairs>
  <TitlesOfParts>
    <vt:vector size="33" baseType="lpstr">
      <vt:lpstr>Thème Office</vt:lpstr>
      <vt:lpstr>الإيرادات العامة</vt:lpstr>
      <vt:lpstr>الفصل الثالث: الإيرادات العامة غير الضريبية</vt:lpstr>
      <vt:lpstr>تقسيمات الايرادات العامة </vt:lpstr>
      <vt:lpstr>Diapositive 4</vt:lpstr>
      <vt:lpstr>Diapositive 5</vt:lpstr>
      <vt:lpstr>خطة الفصل الثالث  نظرا لكون الضرائب تمثل المورد الأساسي للإيرادات العامة لمواجهة النفقات المتزايدة، فإن هذا الفصل سوف يخصص بداية لاستعراض باقي الإيرادات العامة من غير الضرائب والمتمثلة في إيرادات الدولة من القطاع العام  (الرسوم، إيرادات ممتلكات الدولة الخاصة) وحصيلة القروض العامة (اقتراض من البنوك والمؤسسات المالية، السندات الحكومية).</vt:lpstr>
      <vt:lpstr>أولا: إيرادات من ممتلكات الدولة ومن الرسوم</vt:lpstr>
      <vt:lpstr>Diapositive 8</vt:lpstr>
      <vt:lpstr>Diapositive 9</vt:lpstr>
      <vt:lpstr>2-2- أقسام الدومين</vt:lpstr>
      <vt:lpstr>ب) الدومين الخاص</vt:lpstr>
      <vt:lpstr> إيرادات الدومين العقاري</vt:lpstr>
      <vt:lpstr>Diapositive 13</vt:lpstr>
      <vt:lpstr>Diapositive 14</vt:lpstr>
      <vt:lpstr> إيرادات الدومين الصناعي والتجاري</vt:lpstr>
      <vt:lpstr>Diapositive 16</vt:lpstr>
      <vt:lpstr> إيرادات الدومين المالي</vt:lpstr>
      <vt:lpstr>Diapositive 18</vt:lpstr>
      <vt:lpstr>Diapositive 19</vt:lpstr>
      <vt:lpstr>2) الرسوم</vt:lpstr>
      <vt:lpstr>Diapositive 21</vt:lpstr>
      <vt:lpstr>Diapositive 22</vt:lpstr>
      <vt:lpstr>2-2- تفرقة الرسم عن غيره من الإيرادات العامة</vt:lpstr>
      <vt:lpstr>Diapositive 24</vt:lpstr>
      <vt:lpstr>Diapositive 25</vt:lpstr>
      <vt:lpstr>ب) الرسم والضريبة</vt:lpstr>
      <vt:lpstr>Diapositive 27</vt:lpstr>
      <vt:lpstr>Diapositive 28</vt:lpstr>
      <vt:lpstr>3) الرسم ومقابل التحسين (الإتاوة)</vt:lpstr>
      <vt:lpstr>Diapositive 30</vt:lpstr>
      <vt:lpstr>Diapositive 31</vt:lpstr>
      <vt:lpstr>Diapositive 32</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الثالث: الإيرادات العامة</dc:title>
  <dc:creator>DELL</dc:creator>
  <cp:lastModifiedBy>DELL</cp:lastModifiedBy>
  <cp:revision>500</cp:revision>
  <dcterms:created xsi:type="dcterms:W3CDTF">2015-02-22T18:37:25Z</dcterms:created>
  <dcterms:modified xsi:type="dcterms:W3CDTF">2020-05-09T17:50:18Z</dcterms:modified>
</cp:coreProperties>
</file>