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7" r:id="rId8"/>
    <p:sldId id="268" r:id="rId9"/>
    <p:sldId id="265" r:id="rId10"/>
    <p:sldId id="262" r:id="rId11"/>
    <p:sldId id="272" r:id="rId12"/>
    <p:sldId id="263" r:id="rId13"/>
    <p:sldId id="264" r:id="rId14"/>
    <p:sldId id="271"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6362682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82181721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6913606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33436258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389342229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73572269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7724148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65367035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355089640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3043335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75E3D0-D3F0-4994-A52B-A437AC0298A8}" type="datetimeFigureOut">
              <a:rPr lang="LID4096" smtClean="0"/>
              <a:t>12/13/2023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7DABD4CE-CB58-4ACE-A420-CA71D89D7B6B}" type="slidenum">
              <a:rPr lang="LID4096" smtClean="0"/>
              <a:t>‹N°›</a:t>
            </a:fld>
            <a:endParaRPr lang="LID4096"/>
          </a:p>
        </p:txBody>
      </p:sp>
    </p:spTree>
    <p:extLst>
      <p:ext uri="{BB962C8B-B14F-4D97-AF65-F5344CB8AC3E}">
        <p14:creationId xmlns:p14="http://schemas.microsoft.com/office/powerpoint/2010/main" val="29104630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5E3D0-D3F0-4994-A52B-A437AC0298A8}" type="datetimeFigureOut">
              <a:rPr lang="LID4096" smtClean="0"/>
              <a:t>12/13/2023</a:t>
            </a:fld>
            <a:endParaRPr lang="LID4096"/>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BD4CE-CB58-4ACE-A420-CA71D89D7B6B}" type="slidenum">
              <a:rPr lang="LID4096" smtClean="0"/>
              <a:t>‹N°›</a:t>
            </a:fld>
            <a:endParaRPr lang="LID4096"/>
          </a:p>
        </p:txBody>
      </p:sp>
    </p:spTree>
    <p:extLst>
      <p:ext uri="{BB962C8B-B14F-4D97-AF65-F5344CB8AC3E}">
        <p14:creationId xmlns:p14="http://schemas.microsoft.com/office/powerpoint/2010/main" val="12297095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478265F1-D143-FF11-E68F-7C03A76C69DC}"/>
              </a:ext>
            </a:extLst>
          </p:cNvPr>
          <p:cNvPicPr>
            <a:picLocks noChangeAspect="1"/>
          </p:cNvPicPr>
          <p:nvPr/>
        </p:nvPicPr>
        <p:blipFill>
          <a:blip r:embed="rId2"/>
          <a:stretch>
            <a:fillRect/>
          </a:stretch>
        </p:blipFill>
        <p:spPr>
          <a:xfrm>
            <a:off x="5036024" y="2101157"/>
            <a:ext cx="1801504" cy="1394934"/>
          </a:xfrm>
          <a:prstGeom prst="rect">
            <a:avLst/>
          </a:prstGeom>
        </p:spPr>
      </p:pic>
      <p:sp>
        <p:nvSpPr>
          <p:cNvPr id="2" name="Titre 1">
            <a:extLst>
              <a:ext uri="{FF2B5EF4-FFF2-40B4-BE49-F238E27FC236}">
                <a16:creationId xmlns:a16="http://schemas.microsoft.com/office/drawing/2014/main" id="{9BFDA598-4908-59B9-08C8-56EFB75F4ECE}"/>
              </a:ext>
            </a:extLst>
          </p:cNvPr>
          <p:cNvSpPr>
            <a:spLocks noGrp="1"/>
          </p:cNvSpPr>
          <p:nvPr>
            <p:ph type="ctrTitle"/>
          </p:nvPr>
        </p:nvSpPr>
        <p:spPr>
          <a:xfrm>
            <a:off x="3166281" y="0"/>
            <a:ext cx="5390866" cy="2215883"/>
          </a:xfrm>
        </p:spPr>
        <p:txBody>
          <a:bodyPr anchor="t">
            <a:noAutofit/>
          </a:bodyPr>
          <a:lstStyle/>
          <a:p>
            <a:pPr rtl="1">
              <a:lnSpc>
                <a:spcPct val="100000"/>
              </a:lnSpc>
            </a:pPr>
            <a:r>
              <a:rPr lang="ar-DZ" sz="2800" b="1" dirty="0">
                <a:latin typeface="Traditional Arabic" panose="02020603050405020304" pitchFamily="18" charset="-78"/>
                <a:cs typeface="Traditional Arabic" panose="02020603050405020304" pitchFamily="18" charset="-78"/>
              </a:rPr>
              <a:t>الجمهورية الجزائرية الديمقراطية الشعبية </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وزرارة التعليم العالي و البحث العلمي</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جامعة 8 ماي  1954 _قالمة _</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كلية العلوم الاقتصادية و التجارية و علوم التسيير</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_قسم العلوم التجارية _</a:t>
            </a:r>
            <a:endParaRPr lang="LID4096" sz="2800" b="1" dirty="0">
              <a:latin typeface="Traditional Arabic" panose="02020603050405020304" pitchFamily="18" charset="-78"/>
              <a:cs typeface="Traditional Arabic" panose="02020603050405020304" pitchFamily="18" charset="-78"/>
            </a:endParaRPr>
          </a:p>
        </p:txBody>
      </p:sp>
      <p:sp>
        <p:nvSpPr>
          <p:cNvPr id="5" name="ZoneTexte 4">
            <a:extLst>
              <a:ext uri="{FF2B5EF4-FFF2-40B4-BE49-F238E27FC236}">
                <a16:creationId xmlns:a16="http://schemas.microsoft.com/office/drawing/2014/main" id="{AA4CD544-C3D4-5BC7-0D05-A25137022D8F}"/>
              </a:ext>
            </a:extLst>
          </p:cNvPr>
          <p:cNvSpPr txBox="1"/>
          <p:nvPr/>
        </p:nvSpPr>
        <p:spPr>
          <a:xfrm>
            <a:off x="8943832" y="1673916"/>
            <a:ext cx="3166281" cy="1708160"/>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المقياس</a:t>
            </a:r>
            <a:r>
              <a:rPr lang="ar-DZ" sz="2400" b="1" dirty="0">
                <a:latin typeface="Traditional Arabic" panose="02020603050405020304" pitchFamily="18" charset="-78"/>
                <a:cs typeface="Traditional Arabic" panose="02020603050405020304" pitchFamily="18" charset="-78"/>
              </a:rPr>
              <a:t>: بورصة البضائع.</a:t>
            </a:r>
          </a:p>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 التخصص</a:t>
            </a:r>
            <a:r>
              <a:rPr lang="ar-DZ" sz="2400" b="1" dirty="0">
                <a:latin typeface="Traditional Arabic" panose="02020603050405020304" pitchFamily="18" charset="-78"/>
                <a:cs typeface="Traditional Arabic" panose="02020603050405020304" pitchFamily="18" charset="-78"/>
              </a:rPr>
              <a:t>: تجارة دولية و إمداد.</a:t>
            </a:r>
          </a:p>
          <a:p>
            <a:pPr algn="r" rtl="1">
              <a:lnSpc>
                <a:spcPct val="150000"/>
              </a:lnSpc>
            </a:pPr>
            <a:r>
              <a:rPr lang="ar-DZ" sz="2400" b="1" dirty="0">
                <a:latin typeface="Traditional Arabic" panose="02020603050405020304" pitchFamily="18" charset="-78"/>
                <a:cs typeface="Traditional Arabic" panose="02020603050405020304" pitchFamily="18" charset="-78"/>
              </a:rPr>
              <a:t>السنة الثالثة ليسانس.</a:t>
            </a:r>
            <a:endParaRPr lang="LID4096" sz="2400" b="1" dirty="0">
              <a:latin typeface="Traditional Arabic" panose="02020603050405020304" pitchFamily="18" charset="-78"/>
              <a:cs typeface="Traditional Arabic" panose="02020603050405020304" pitchFamily="18" charset="-78"/>
            </a:endParaRPr>
          </a:p>
        </p:txBody>
      </p:sp>
      <p:sp>
        <p:nvSpPr>
          <p:cNvPr id="6" name="ZoneTexte 5">
            <a:extLst>
              <a:ext uri="{FF2B5EF4-FFF2-40B4-BE49-F238E27FC236}">
                <a16:creationId xmlns:a16="http://schemas.microsoft.com/office/drawing/2014/main" id="{96B2DA05-6D62-B1A4-4F79-0FF298DF86D9}"/>
              </a:ext>
            </a:extLst>
          </p:cNvPr>
          <p:cNvSpPr txBox="1"/>
          <p:nvPr/>
        </p:nvSpPr>
        <p:spPr>
          <a:xfrm>
            <a:off x="0" y="5529688"/>
            <a:ext cx="3166281" cy="1154162"/>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تحت إشراف الأستاذة:</a:t>
            </a:r>
          </a:p>
          <a:p>
            <a:pPr algn="r" rtl="1">
              <a:lnSpc>
                <a:spcPct val="150000"/>
              </a:lnSpc>
            </a:pPr>
            <a:r>
              <a:rPr lang="ar-DZ" sz="2400" b="1" dirty="0">
                <a:latin typeface="Traditional Arabic" panose="02020603050405020304" pitchFamily="18" charset="-78"/>
                <a:cs typeface="Traditional Arabic" panose="02020603050405020304" pitchFamily="18" charset="-78"/>
              </a:rPr>
              <a:t>أ.د. حاجي أسماء.</a:t>
            </a:r>
            <a:endParaRPr lang="LID4096" sz="2400" b="1" dirty="0">
              <a:latin typeface="Traditional Arabic" panose="02020603050405020304" pitchFamily="18" charset="-78"/>
              <a:cs typeface="Traditional Arabic" panose="02020603050405020304" pitchFamily="18" charset="-78"/>
            </a:endParaRPr>
          </a:p>
        </p:txBody>
      </p:sp>
      <p:sp>
        <p:nvSpPr>
          <p:cNvPr id="7" name="ZoneTexte 6">
            <a:extLst>
              <a:ext uri="{FF2B5EF4-FFF2-40B4-BE49-F238E27FC236}">
                <a16:creationId xmlns:a16="http://schemas.microsoft.com/office/drawing/2014/main" id="{286D0294-AD73-5DCE-D001-9C18650D6F95}"/>
              </a:ext>
            </a:extLst>
          </p:cNvPr>
          <p:cNvSpPr txBox="1"/>
          <p:nvPr/>
        </p:nvSpPr>
        <p:spPr>
          <a:xfrm>
            <a:off x="8943831" y="4650472"/>
            <a:ext cx="3166281" cy="2262158"/>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من إعداد الطالبات :</a:t>
            </a:r>
          </a:p>
          <a:p>
            <a:pPr algn="r" rtl="1">
              <a:lnSpc>
                <a:spcPct val="150000"/>
              </a:lnSpc>
            </a:pPr>
            <a:r>
              <a:rPr lang="ar-DZ" sz="2400" b="1" dirty="0">
                <a:latin typeface="Traditional Arabic" panose="02020603050405020304" pitchFamily="18" charset="-78"/>
                <a:cs typeface="Traditional Arabic" panose="02020603050405020304" pitchFamily="18" charset="-78"/>
              </a:rPr>
              <a:t>ورثاني ريان .</a:t>
            </a:r>
          </a:p>
          <a:p>
            <a:pPr algn="r" rtl="1">
              <a:lnSpc>
                <a:spcPct val="150000"/>
              </a:lnSpc>
            </a:pPr>
            <a:r>
              <a:rPr lang="ar-DZ" sz="2400" b="1" dirty="0">
                <a:latin typeface="Traditional Arabic" panose="02020603050405020304" pitchFamily="18" charset="-78"/>
                <a:cs typeface="Traditional Arabic" panose="02020603050405020304" pitchFamily="18" charset="-78"/>
              </a:rPr>
              <a:t>عباس نسرين.</a:t>
            </a:r>
          </a:p>
          <a:p>
            <a:pPr algn="r" rtl="1">
              <a:lnSpc>
                <a:spcPct val="150000"/>
              </a:lnSpc>
            </a:pPr>
            <a:r>
              <a:rPr lang="ar-DZ" sz="2400" b="1" dirty="0" err="1">
                <a:latin typeface="Traditional Arabic" panose="02020603050405020304" pitchFamily="18" charset="-78"/>
                <a:cs typeface="Traditional Arabic" panose="02020603050405020304" pitchFamily="18" charset="-78"/>
              </a:rPr>
              <a:t>حساينية</a:t>
            </a:r>
            <a:r>
              <a:rPr lang="ar-DZ" sz="2400" b="1" dirty="0">
                <a:latin typeface="Traditional Arabic" panose="02020603050405020304" pitchFamily="18" charset="-78"/>
                <a:cs typeface="Traditional Arabic" panose="02020603050405020304" pitchFamily="18" charset="-78"/>
              </a:rPr>
              <a:t> عبير.</a:t>
            </a:r>
            <a:endParaRPr lang="LID4096" sz="2400" b="1" dirty="0">
              <a:latin typeface="Traditional Arabic" panose="02020603050405020304" pitchFamily="18" charset="-78"/>
              <a:cs typeface="Traditional Arabic" panose="02020603050405020304" pitchFamily="18" charset="-78"/>
            </a:endParaRPr>
          </a:p>
        </p:txBody>
      </p:sp>
      <p:sp>
        <p:nvSpPr>
          <p:cNvPr id="8" name="ZoneTexte 7">
            <a:extLst>
              <a:ext uri="{FF2B5EF4-FFF2-40B4-BE49-F238E27FC236}">
                <a16:creationId xmlns:a16="http://schemas.microsoft.com/office/drawing/2014/main" id="{6C862367-16BB-4B7D-6813-0D4AB9182677}"/>
              </a:ext>
            </a:extLst>
          </p:cNvPr>
          <p:cNvSpPr txBox="1"/>
          <p:nvPr/>
        </p:nvSpPr>
        <p:spPr>
          <a:xfrm>
            <a:off x="4512859" y="6312466"/>
            <a:ext cx="3166281" cy="600164"/>
          </a:xfrm>
          <a:prstGeom prst="rect">
            <a:avLst/>
          </a:prstGeom>
          <a:noFill/>
        </p:spPr>
        <p:txBody>
          <a:bodyPr wrap="square" rtlCol="0">
            <a:spAutoFit/>
          </a:bodyPr>
          <a:lstStyle/>
          <a:p>
            <a:pPr algn="ctr" rtl="1">
              <a:lnSpc>
                <a:spcPct val="150000"/>
              </a:lnSpc>
            </a:pPr>
            <a:r>
              <a:rPr lang="ar-DZ" sz="2400" b="1" dirty="0">
                <a:latin typeface="Traditional Arabic" panose="02020603050405020304" pitchFamily="18" charset="-78"/>
                <a:cs typeface="Traditional Arabic" panose="02020603050405020304" pitchFamily="18" charset="-78"/>
              </a:rPr>
              <a:t>2023/2024</a:t>
            </a:r>
            <a:endParaRPr lang="LID4096" sz="2400" b="1" dirty="0">
              <a:latin typeface="Traditional Arabic" panose="02020603050405020304" pitchFamily="18" charset="-78"/>
              <a:cs typeface="Traditional Arabic" panose="02020603050405020304" pitchFamily="18" charset="-78"/>
            </a:endParaRPr>
          </a:p>
        </p:txBody>
      </p:sp>
      <p:sp>
        <p:nvSpPr>
          <p:cNvPr id="10" name="Rectangle : coins arrondis 9">
            <a:extLst>
              <a:ext uri="{FF2B5EF4-FFF2-40B4-BE49-F238E27FC236}">
                <a16:creationId xmlns:a16="http://schemas.microsoft.com/office/drawing/2014/main" id="{D31B525F-823A-7F1F-E6FE-6F452A807BEE}"/>
              </a:ext>
            </a:extLst>
          </p:cNvPr>
          <p:cNvSpPr/>
          <p:nvPr/>
        </p:nvSpPr>
        <p:spPr>
          <a:xfrm>
            <a:off x="1360228" y="3521321"/>
            <a:ext cx="9216787" cy="165137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5400" dirty="0">
                <a:solidFill>
                  <a:schemeClr val="accent1">
                    <a:lumMod val="50000"/>
                  </a:schemeClr>
                </a:solidFill>
                <a:latin typeface="Traditional Arabic" panose="02020603050405020304" pitchFamily="18" charset="-78"/>
                <a:cs typeface="Traditional Arabic" panose="02020603050405020304" pitchFamily="18" charset="-78"/>
              </a:rPr>
              <a:t>البيع على المكشوف في أسواق العقود الآجلة</a:t>
            </a:r>
            <a:endParaRPr lang="LID4096" sz="5400"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1" name="ZoneTexte 10">
            <a:extLst>
              <a:ext uri="{FF2B5EF4-FFF2-40B4-BE49-F238E27FC236}">
                <a16:creationId xmlns:a16="http://schemas.microsoft.com/office/drawing/2014/main" id="{9A109524-0E20-7EB0-BE6E-4948769734D2}"/>
              </a:ext>
            </a:extLst>
          </p:cNvPr>
          <p:cNvSpPr txBox="1"/>
          <p:nvPr/>
        </p:nvSpPr>
        <p:spPr>
          <a:xfrm>
            <a:off x="-222912" y="2088350"/>
            <a:ext cx="3166281" cy="600164"/>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البحث رقم</a:t>
            </a:r>
            <a:r>
              <a:rPr lang="ar-DZ" sz="2400" b="1" dirty="0">
                <a:latin typeface="Traditional Arabic" panose="02020603050405020304" pitchFamily="18" charset="-78"/>
                <a:cs typeface="Traditional Arabic" panose="02020603050405020304" pitchFamily="18" charset="-78"/>
              </a:rPr>
              <a:t>: 09 </a:t>
            </a:r>
            <a:r>
              <a:rPr lang="ar-DZ" sz="2200" dirty="0"/>
              <a:t>.</a:t>
            </a:r>
          </a:p>
        </p:txBody>
      </p:sp>
    </p:spTree>
    <p:extLst>
      <p:ext uri="{BB962C8B-B14F-4D97-AF65-F5344CB8AC3E}">
        <p14:creationId xmlns:p14="http://schemas.microsoft.com/office/powerpoint/2010/main" val="62443824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928A9EA-4AE4-54A2-1697-F8A7D5ECB91D}"/>
              </a:ext>
            </a:extLst>
          </p:cNvPr>
          <p:cNvSpPr/>
          <p:nvPr/>
        </p:nvSpPr>
        <p:spPr>
          <a:xfrm>
            <a:off x="3142966" y="192336"/>
            <a:ext cx="5609798" cy="682389"/>
          </a:xfrm>
          <a:prstGeom prst="roundRect">
            <a:avLst>
              <a:gd name="adj" fmla="val 12000"/>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أسباب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6" name="Rectangle : coins arrondis 5">
            <a:extLst>
              <a:ext uri="{FF2B5EF4-FFF2-40B4-BE49-F238E27FC236}">
                <a16:creationId xmlns:a16="http://schemas.microsoft.com/office/drawing/2014/main" id="{9AEA9E7D-B8A3-11F5-7514-46041C255F7C}"/>
              </a:ext>
            </a:extLst>
          </p:cNvPr>
          <p:cNvSpPr/>
          <p:nvPr/>
        </p:nvSpPr>
        <p:spPr>
          <a:xfrm>
            <a:off x="4246729" y="2746611"/>
            <a:ext cx="3973773"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التحوط (التغطية)</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7" name="Rectangle : coins arrondis 6">
            <a:extLst>
              <a:ext uri="{FF2B5EF4-FFF2-40B4-BE49-F238E27FC236}">
                <a16:creationId xmlns:a16="http://schemas.microsoft.com/office/drawing/2014/main" id="{6E6C899C-2CB8-D011-316F-B77E4B376D35}"/>
              </a:ext>
            </a:extLst>
          </p:cNvPr>
          <p:cNvSpPr/>
          <p:nvPr/>
        </p:nvSpPr>
        <p:spPr>
          <a:xfrm>
            <a:off x="7584742" y="1234547"/>
            <a:ext cx="3973773"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المضاربة</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8" name="Rectangle : coins arrondis 7">
            <a:extLst>
              <a:ext uri="{FF2B5EF4-FFF2-40B4-BE49-F238E27FC236}">
                <a16:creationId xmlns:a16="http://schemas.microsoft.com/office/drawing/2014/main" id="{73F3CF12-698F-C1CE-DA6D-F748F1073294}"/>
              </a:ext>
            </a:extLst>
          </p:cNvPr>
          <p:cNvSpPr/>
          <p:nvPr/>
        </p:nvSpPr>
        <p:spPr>
          <a:xfrm>
            <a:off x="1559256" y="4504171"/>
            <a:ext cx="3973773"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المراجحة</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31804367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5" name="Espace réservé du contenu 2">
            <a:extLst>
              <a:ext uri="{FF2B5EF4-FFF2-40B4-BE49-F238E27FC236}">
                <a16:creationId xmlns:a16="http://schemas.microsoft.com/office/drawing/2014/main" id="{6BCA703D-B9C9-A9F0-F913-43318D51F6C1}"/>
              </a:ext>
            </a:extLst>
          </p:cNvPr>
          <p:cNvSpPr>
            <a:spLocks noGrp="1"/>
          </p:cNvSpPr>
          <p:nvPr>
            <p:ph type="title"/>
          </p:nvPr>
        </p:nvSpPr>
        <p:spPr>
          <a:xfrm>
            <a:off x="838200" y="2766219"/>
            <a:ext cx="10515600" cy="1325562"/>
          </a:xfrm>
        </p:spPr>
        <p:txBody>
          <a:bodyPr/>
          <a:lstStyle/>
          <a:p>
            <a:pPr algn="ctr" rtl="1"/>
            <a:r>
              <a:rPr lang="ar-DZ" b="1" i="1" u="sng" dirty="0">
                <a:solidFill>
                  <a:schemeClr val="accent5">
                    <a:lumMod val="50000"/>
                  </a:schemeClr>
                </a:solidFill>
                <a:latin typeface="Traditional Arabic" panose="02020603050405020304" pitchFamily="18" charset="-78"/>
                <a:cs typeface="Traditional Arabic" panose="02020603050405020304" pitchFamily="18" charset="-78"/>
              </a:rPr>
              <a:t>المبحث الثاني :</a:t>
            </a:r>
            <a:r>
              <a:rPr lang="ar-DZ" b="1" i="1" dirty="0">
                <a:solidFill>
                  <a:schemeClr val="accent5">
                    <a:lumMod val="50000"/>
                  </a:schemeClr>
                </a:solidFill>
                <a:latin typeface="Traditional Arabic" panose="02020603050405020304" pitchFamily="18" charset="-78"/>
                <a:cs typeface="Traditional Arabic" panose="02020603050405020304" pitchFamily="18" charset="-78"/>
              </a:rPr>
              <a:t> أساسيات حول البيع على المكشوف</a:t>
            </a:r>
            <a:endParaRPr lang="LID4096" dirty="0"/>
          </a:p>
        </p:txBody>
      </p:sp>
    </p:spTree>
    <p:extLst>
      <p:ext uri="{BB962C8B-B14F-4D97-AF65-F5344CB8AC3E}">
        <p14:creationId xmlns:p14="http://schemas.microsoft.com/office/powerpoint/2010/main" val="335628264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8EBB361F-F7A0-5FF9-C357-D7A7A17FC8E7}"/>
              </a:ext>
            </a:extLst>
          </p:cNvPr>
          <p:cNvSpPr/>
          <p:nvPr/>
        </p:nvSpPr>
        <p:spPr>
          <a:xfrm>
            <a:off x="3115670" y="287871"/>
            <a:ext cx="5609798" cy="682389"/>
          </a:xfrm>
          <a:prstGeom prst="roundRect">
            <a:avLst>
              <a:gd name="adj" fmla="val 18000"/>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مراحل إتمام عملية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6" name="Rectangle : coins arrondis 5">
            <a:extLst>
              <a:ext uri="{FF2B5EF4-FFF2-40B4-BE49-F238E27FC236}">
                <a16:creationId xmlns:a16="http://schemas.microsoft.com/office/drawing/2014/main" id="{FC9602BE-FA79-33E2-FE87-ED0E7327277A}"/>
              </a:ext>
            </a:extLst>
          </p:cNvPr>
          <p:cNvSpPr/>
          <p:nvPr/>
        </p:nvSpPr>
        <p:spPr>
          <a:xfrm>
            <a:off x="3250441" y="1896244"/>
            <a:ext cx="5230504"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اقراض الأوراق المالية و بيعها في السوق</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7" name="Rectangle : coins arrondis 6">
            <a:extLst>
              <a:ext uri="{FF2B5EF4-FFF2-40B4-BE49-F238E27FC236}">
                <a16:creationId xmlns:a16="http://schemas.microsoft.com/office/drawing/2014/main" id="{36A63688-625A-58D0-4AC8-8CD84145B361}"/>
              </a:ext>
            </a:extLst>
          </p:cNvPr>
          <p:cNvSpPr/>
          <p:nvPr/>
        </p:nvSpPr>
        <p:spPr>
          <a:xfrm>
            <a:off x="3250441" y="3392499"/>
            <a:ext cx="5208611"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متابعة رصيد المستثمر في حسابه لدى الوسيط المالي</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8" name="Rectangle : coins arrondis 7">
            <a:extLst>
              <a:ext uri="{FF2B5EF4-FFF2-40B4-BE49-F238E27FC236}">
                <a16:creationId xmlns:a16="http://schemas.microsoft.com/office/drawing/2014/main" id="{C03CE04C-6F53-6C5B-782C-23073AE58D57}"/>
              </a:ext>
            </a:extLst>
          </p:cNvPr>
          <p:cNvSpPr/>
          <p:nvPr/>
        </p:nvSpPr>
        <p:spPr>
          <a:xfrm>
            <a:off x="3250442" y="4955607"/>
            <a:ext cx="5230504"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إعادة شراء الأوراق المالية</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9" name="Flèche : bas 8">
            <a:extLst>
              <a:ext uri="{FF2B5EF4-FFF2-40B4-BE49-F238E27FC236}">
                <a16:creationId xmlns:a16="http://schemas.microsoft.com/office/drawing/2014/main" id="{9504DD2F-AFE0-8CCF-CDE0-5D32D2938C9E}"/>
              </a:ext>
            </a:extLst>
          </p:cNvPr>
          <p:cNvSpPr/>
          <p:nvPr/>
        </p:nvSpPr>
        <p:spPr>
          <a:xfrm>
            <a:off x="5788924" y="2676347"/>
            <a:ext cx="307076" cy="682389"/>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2" name="Flèche : bas 11">
            <a:extLst>
              <a:ext uri="{FF2B5EF4-FFF2-40B4-BE49-F238E27FC236}">
                <a16:creationId xmlns:a16="http://schemas.microsoft.com/office/drawing/2014/main" id="{7898AB64-C69D-4868-A54A-E3C078B41F05}"/>
              </a:ext>
            </a:extLst>
          </p:cNvPr>
          <p:cNvSpPr/>
          <p:nvPr/>
        </p:nvSpPr>
        <p:spPr>
          <a:xfrm>
            <a:off x="5788924" y="4172603"/>
            <a:ext cx="307076" cy="652202"/>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Tree>
    <p:extLst>
      <p:ext uri="{BB962C8B-B14F-4D97-AF65-F5344CB8AC3E}">
        <p14:creationId xmlns:p14="http://schemas.microsoft.com/office/powerpoint/2010/main" val="748567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llipse 10">
            <a:extLst>
              <a:ext uri="{FF2B5EF4-FFF2-40B4-BE49-F238E27FC236}">
                <a16:creationId xmlns:a16="http://schemas.microsoft.com/office/drawing/2014/main" id="{13AC81D4-098C-A1DF-1B01-019D84E7902D}"/>
              </a:ext>
            </a:extLst>
          </p:cNvPr>
          <p:cNvSpPr/>
          <p:nvPr/>
        </p:nvSpPr>
        <p:spPr>
          <a:xfrm>
            <a:off x="8616287" y="2704531"/>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خطر استدعاء الورقة المالية</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2" name="Ellipse 11">
            <a:extLst>
              <a:ext uri="{FF2B5EF4-FFF2-40B4-BE49-F238E27FC236}">
                <a16:creationId xmlns:a16="http://schemas.microsoft.com/office/drawing/2014/main" id="{E9CE2B93-3A3E-9C33-73AA-DCA8BD2B49AF}"/>
              </a:ext>
            </a:extLst>
          </p:cNvPr>
          <p:cNvSpPr/>
          <p:nvPr/>
        </p:nvSpPr>
        <p:spPr>
          <a:xfrm>
            <a:off x="7655258" y="5275427"/>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خطر تزاحم عمليات إعادة الشراء </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3" name="Ellipse 12">
            <a:extLst>
              <a:ext uri="{FF2B5EF4-FFF2-40B4-BE49-F238E27FC236}">
                <a16:creationId xmlns:a16="http://schemas.microsoft.com/office/drawing/2014/main" id="{FB8B36D1-93E8-D182-614D-D5BD4671C0B0}"/>
              </a:ext>
            </a:extLst>
          </p:cNvPr>
          <p:cNvSpPr/>
          <p:nvPr/>
        </p:nvSpPr>
        <p:spPr>
          <a:xfrm>
            <a:off x="4461683" y="415119"/>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خطر ارتفاع أسعار الأوراق المالية </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4" name="Ellipse 13">
            <a:extLst>
              <a:ext uri="{FF2B5EF4-FFF2-40B4-BE49-F238E27FC236}">
                <a16:creationId xmlns:a16="http://schemas.microsoft.com/office/drawing/2014/main" id="{CE159E7C-6338-02D0-2F0D-96BE91A94AEB}"/>
              </a:ext>
            </a:extLst>
          </p:cNvPr>
          <p:cNvSpPr/>
          <p:nvPr/>
        </p:nvSpPr>
        <p:spPr>
          <a:xfrm>
            <a:off x="1343166" y="5275427"/>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مخاطر عدم تماثل الاجل </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5" name="Ellipse 14">
            <a:extLst>
              <a:ext uri="{FF2B5EF4-FFF2-40B4-BE49-F238E27FC236}">
                <a16:creationId xmlns:a16="http://schemas.microsoft.com/office/drawing/2014/main" id="{AF832B6A-F32D-332F-7E0B-19994B355F34}"/>
              </a:ext>
            </a:extLst>
          </p:cNvPr>
          <p:cNvSpPr/>
          <p:nvPr/>
        </p:nvSpPr>
        <p:spPr>
          <a:xfrm>
            <a:off x="382137" y="2715764"/>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صعوبة تقدير الخسائر المتوقعة</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6" name="Ellipse 15">
            <a:extLst>
              <a:ext uri="{FF2B5EF4-FFF2-40B4-BE49-F238E27FC236}">
                <a16:creationId xmlns:a16="http://schemas.microsoft.com/office/drawing/2014/main" id="{EB268AA9-96C1-3557-06C2-C66BA3D278CB}"/>
              </a:ext>
            </a:extLst>
          </p:cNvPr>
          <p:cNvSpPr/>
          <p:nvPr/>
        </p:nvSpPr>
        <p:spPr>
          <a:xfrm>
            <a:off x="4893860" y="2704531"/>
            <a:ext cx="2404280" cy="1448937"/>
          </a:xfrm>
          <a:prstGeom prst="ellipse">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مخاطر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12122361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8EBB361F-F7A0-5FF9-C357-D7A7A17FC8E7}"/>
              </a:ext>
            </a:extLst>
          </p:cNvPr>
          <p:cNvSpPr/>
          <p:nvPr/>
        </p:nvSpPr>
        <p:spPr>
          <a:xfrm>
            <a:off x="7806519" y="609316"/>
            <a:ext cx="3821373" cy="682389"/>
          </a:xfrm>
          <a:prstGeom prst="roundRect">
            <a:avLst>
              <a:gd name="adj" fmla="val 18000"/>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مزايا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6" name="Rectangle : coins arrondis 5">
            <a:extLst>
              <a:ext uri="{FF2B5EF4-FFF2-40B4-BE49-F238E27FC236}">
                <a16:creationId xmlns:a16="http://schemas.microsoft.com/office/drawing/2014/main" id="{FC9602BE-FA79-33E2-FE87-ED0E7327277A}"/>
              </a:ext>
            </a:extLst>
          </p:cNvPr>
          <p:cNvSpPr/>
          <p:nvPr/>
        </p:nvSpPr>
        <p:spPr>
          <a:xfrm>
            <a:off x="7615450" y="1726775"/>
            <a:ext cx="4146642"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للبائع </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7" name="Rectangle : coins arrondis 6">
            <a:extLst>
              <a:ext uri="{FF2B5EF4-FFF2-40B4-BE49-F238E27FC236}">
                <a16:creationId xmlns:a16="http://schemas.microsoft.com/office/drawing/2014/main" id="{36A63688-625A-58D0-4AC8-8CD84145B361}"/>
              </a:ext>
            </a:extLst>
          </p:cNvPr>
          <p:cNvSpPr/>
          <p:nvPr/>
        </p:nvSpPr>
        <p:spPr>
          <a:xfrm>
            <a:off x="7615451" y="2999996"/>
            <a:ext cx="4146643"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للوسيط</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8" name="Rectangle : coins arrondis 7">
            <a:extLst>
              <a:ext uri="{FF2B5EF4-FFF2-40B4-BE49-F238E27FC236}">
                <a16:creationId xmlns:a16="http://schemas.microsoft.com/office/drawing/2014/main" id="{C03CE04C-6F53-6C5B-782C-23073AE58D57}"/>
              </a:ext>
            </a:extLst>
          </p:cNvPr>
          <p:cNvSpPr/>
          <p:nvPr/>
        </p:nvSpPr>
        <p:spPr>
          <a:xfrm>
            <a:off x="7643883" y="4364773"/>
            <a:ext cx="4146643"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للمقرض</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9" name="Flèche : bas 8">
            <a:extLst>
              <a:ext uri="{FF2B5EF4-FFF2-40B4-BE49-F238E27FC236}">
                <a16:creationId xmlns:a16="http://schemas.microsoft.com/office/drawing/2014/main" id="{9504DD2F-AFE0-8CCF-CDE0-5D32D2938C9E}"/>
              </a:ext>
            </a:extLst>
          </p:cNvPr>
          <p:cNvSpPr/>
          <p:nvPr/>
        </p:nvSpPr>
        <p:spPr>
          <a:xfrm>
            <a:off x="9621672" y="2409164"/>
            <a:ext cx="218364" cy="590832"/>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2" name="Flèche : bas 11">
            <a:extLst>
              <a:ext uri="{FF2B5EF4-FFF2-40B4-BE49-F238E27FC236}">
                <a16:creationId xmlns:a16="http://schemas.microsoft.com/office/drawing/2014/main" id="{7898AB64-C69D-4868-A54A-E3C078B41F05}"/>
              </a:ext>
            </a:extLst>
          </p:cNvPr>
          <p:cNvSpPr/>
          <p:nvPr/>
        </p:nvSpPr>
        <p:spPr>
          <a:xfrm>
            <a:off x="9577316" y="3682384"/>
            <a:ext cx="262720" cy="682389"/>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2" name="Rectangle : coins arrondis 1">
            <a:extLst>
              <a:ext uri="{FF2B5EF4-FFF2-40B4-BE49-F238E27FC236}">
                <a16:creationId xmlns:a16="http://schemas.microsoft.com/office/drawing/2014/main" id="{93233DEC-6BF2-FCE7-DDA3-A26322EF274E}"/>
              </a:ext>
            </a:extLst>
          </p:cNvPr>
          <p:cNvSpPr/>
          <p:nvPr/>
        </p:nvSpPr>
        <p:spPr>
          <a:xfrm>
            <a:off x="7615449" y="5637994"/>
            <a:ext cx="4146643"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للاقتصاد الوطني</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0" name="Flèche : bas 9">
            <a:extLst>
              <a:ext uri="{FF2B5EF4-FFF2-40B4-BE49-F238E27FC236}">
                <a16:creationId xmlns:a16="http://schemas.microsoft.com/office/drawing/2014/main" id="{E4E97E11-B969-18A6-A7D5-AF2A2AA6CA6E}"/>
              </a:ext>
            </a:extLst>
          </p:cNvPr>
          <p:cNvSpPr/>
          <p:nvPr/>
        </p:nvSpPr>
        <p:spPr>
          <a:xfrm>
            <a:off x="9608022" y="5047162"/>
            <a:ext cx="218364" cy="590832"/>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1" name="Rectangle : coins arrondis 10">
            <a:extLst>
              <a:ext uri="{FF2B5EF4-FFF2-40B4-BE49-F238E27FC236}">
                <a16:creationId xmlns:a16="http://schemas.microsoft.com/office/drawing/2014/main" id="{6D92F501-7A69-525C-6A4A-5644A78E30AC}"/>
              </a:ext>
            </a:extLst>
          </p:cNvPr>
          <p:cNvSpPr/>
          <p:nvPr/>
        </p:nvSpPr>
        <p:spPr>
          <a:xfrm>
            <a:off x="564108" y="607443"/>
            <a:ext cx="3821373" cy="682389"/>
          </a:xfrm>
          <a:prstGeom prst="roundRect">
            <a:avLst>
              <a:gd name="adj" fmla="val 18000"/>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عيوب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3" name="Rectangle : coins arrondis 12">
            <a:extLst>
              <a:ext uri="{FF2B5EF4-FFF2-40B4-BE49-F238E27FC236}">
                <a16:creationId xmlns:a16="http://schemas.microsoft.com/office/drawing/2014/main" id="{DA8344FA-EC03-9E44-0B0A-6546A25CA8DE}"/>
              </a:ext>
            </a:extLst>
          </p:cNvPr>
          <p:cNvSpPr/>
          <p:nvPr/>
        </p:nvSpPr>
        <p:spPr>
          <a:xfrm>
            <a:off x="401473" y="1726775"/>
            <a:ext cx="4146642"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للبائع </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4" name="Rectangle : coins arrondis 13">
            <a:extLst>
              <a:ext uri="{FF2B5EF4-FFF2-40B4-BE49-F238E27FC236}">
                <a16:creationId xmlns:a16="http://schemas.microsoft.com/office/drawing/2014/main" id="{4D3E2948-85DD-072D-CA52-27A4A01F0A2D}"/>
              </a:ext>
            </a:extLst>
          </p:cNvPr>
          <p:cNvSpPr/>
          <p:nvPr/>
        </p:nvSpPr>
        <p:spPr>
          <a:xfrm>
            <a:off x="399197" y="3620498"/>
            <a:ext cx="4146643"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للمقرض</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5" name="Rectangle : coins arrondis 14">
            <a:extLst>
              <a:ext uri="{FF2B5EF4-FFF2-40B4-BE49-F238E27FC236}">
                <a16:creationId xmlns:a16="http://schemas.microsoft.com/office/drawing/2014/main" id="{0281493D-EB4A-6D5E-AC1E-887748D0A685}"/>
              </a:ext>
            </a:extLst>
          </p:cNvPr>
          <p:cNvSpPr/>
          <p:nvPr/>
        </p:nvSpPr>
        <p:spPr>
          <a:xfrm>
            <a:off x="399198" y="5394421"/>
            <a:ext cx="4146643"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بالنسبة للاقتصاد الوطني</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7" name="Flèche : bas 16">
            <a:extLst>
              <a:ext uri="{FF2B5EF4-FFF2-40B4-BE49-F238E27FC236}">
                <a16:creationId xmlns:a16="http://schemas.microsoft.com/office/drawing/2014/main" id="{2764EA72-DA94-A9EE-5255-3D8FCE407821}"/>
              </a:ext>
            </a:extLst>
          </p:cNvPr>
          <p:cNvSpPr/>
          <p:nvPr/>
        </p:nvSpPr>
        <p:spPr>
          <a:xfrm>
            <a:off x="2254154" y="2494696"/>
            <a:ext cx="218364" cy="934304"/>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8" name="Flèche : bas 17">
            <a:extLst>
              <a:ext uri="{FF2B5EF4-FFF2-40B4-BE49-F238E27FC236}">
                <a16:creationId xmlns:a16="http://schemas.microsoft.com/office/drawing/2014/main" id="{930E30CB-3F02-3E73-7850-E2D0D0C5C0DD}"/>
              </a:ext>
            </a:extLst>
          </p:cNvPr>
          <p:cNvSpPr/>
          <p:nvPr/>
        </p:nvSpPr>
        <p:spPr>
          <a:xfrm>
            <a:off x="2254154" y="4400509"/>
            <a:ext cx="218364" cy="896290"/>
          </a:xfrm>
          <a:prstGeom prst="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Tree>
    <p:extLst>
      <p:ext uri="{BB962C8B-B14F-4D97-AF65-F5344CB8AC3E}">
        <p14:creationId xmlns:p14="http://schemas.microsoft.com/office/powerpoint/2010/main" val="69989612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3A3B860E-6A1B-1F48-5F8E-0BA630087096}"/>
              </a:ext>
            </a:extLst>
          </p:cNvPr>
          <p:cNvSpPr>
            <a:spLocks noGrp="1"/>
          </p:cNvSpPr>
          <p:nvPr>
            <p:ph type="title"/>
          </p:nvPr>
        </p:nvSpPr>
        <p:spPr>
          <a:xfrm>
            <a:off x="1255594" y="1555845"/>
            <a:ext cx="10686765" cy="3712191"/>
          </a:xfrm>
        </p:spPr>
        <p:txBody>
          <a:bodyPr>
            <a:normAutofit/>
          </a:bodyPr>
          <a:lstStyle/>
          <a:p>
            <a:pPr algn="r" rtl="1">
              <a:lnSpc>
                <a:spcPct val="150000"/>
              </a:lnSpc>
            </a:pPr>
            <a:r>
              <a:rPr lang="ar-DZ" sz="2800" b="1" i="0" dirty="0">
                <a:solidFill>
                  <a:srgbClr val="000021"/>
                </a:solidFill>
                <a:effectLst/>
                <a:latin typeface="Traditional Arabic" panose="02020603050405020304" pitchFamily="18" charset="-78"/>
                <a:cs typeface="Traditional Arabic" panose="02020603050405020304" pitchFamily="18" charset="-78"/>
              </a:rPr>
              <a:t>	تعرف الأسواق المالية دورات ارتفاع وانخفاض </a:t>
            </a:r>
            <a:r>
              <a:rPr lang="ar-DZ" sz="2800" b="1" dirty="0">
                <a:solidFill>
                  <a:srgbClr val="000021"/>
                </a:solidFill>
                <a:latin typeface="Traditional Arabic" panose="02020603050405020304" pitchFamily="18" charset="-78"/>
                <a:cs typeface="Traditional Arabic" panose="02020603050405020304" pitchFamily="18" charset="-78"/>
              </a:rPr>
              <a:t>,</a:t>
            </a:r>
            <a:r>
              <a:rPr lang="ar-DZ" sz="2800" b="1" i="0" dirty="0">
                <a:solidFill>
                  <a:srgbClr val="000021"/>
                </a:solidFill>
                <a:effectLst/>
                <a:latin typeface="Traditional Arabic" panose="02020603050405020304" pitchFamily="18" charset="-78"/>
                <a:cs typeface="Traditional Arabic" panose="02020603050405020304" pitchFamily="18" charset="-78"/>
              </a:rPr>
              <a:t> لذلك فإن البيع على المكشوف يمثل طريقة للاستفادة من تراجعات الأسعار في</a:t>
            </a:r>
            <a:r>
              <a:rPr lang="fr-CA" sz="2800" b="1" i="0" dirty="0">
                <a:solidFill>
                  <a:srgbClr val="000021"/>
                </a:solidFill>
                <a:effectLst/>
                <a:latin typeface="Traditional Arabic" panose="02020603050405020304" pitchFamily="18" charset="-78"/>
                <a:cs typeface="Traditional Arabic" panose="02020603050405020304" pitchFamily="18" charset="-78"/>
              </a:rPr>
              <a:t>  </a:t>
            </a:r>
            <a:r>
              <a:rPr lang="ar-DZ" sz="2800" b="1" i="0" dirty="0">
                <a:solidFill>
                  <a:srgbClr val="000021"/>
                </a:solidFill>
                <a:effectLst/>
                <a:latin typeface="Traditional Arabic" panose="02020603050405020304" pitchFamily="18" charset="-78"/>
                <a:cs typeface="Traditional Arabic" panose="02020603050405020304" pitchFamily="18" charset="-78"/>
              </a:rPr>
              <a:t>الأسواق وتحقيق الربح في الأسواق الهابطة .</a:t>
            </a:r>
            <a:br>
              <a:rPr lang="ar-DZ" sz="2800" b="1" i="0" dirty="0">
                <a:solidFill>
                  <a:srgbClr val="000021"/>
                </a:solidFill>
                <a:effectLst/>
                <a:latin typeface="Traditional Arabic" panose="02020603050405020304" pitchFamily="18" charset="-78"/>
                <a:cs typeface="Traditional Arabic" panose="02020603050405020304" pitchFamily="18" charset="-78"/>
              </a:rPr>
            </a:br>
            <a:r>
              <a:rPr lang="ar-DZ" sz="2800" b="1" i="0" dirty="0">
                <a:solidFill>
                  <a:srgbClr val="000021"/>
                </a:solidFill>
                <a:effectLst/>
                <a:latin typeface="Traditional Arabic" panose="02020603050405020304" pitchFamily="18" charset="-78"/>
                <a:cs typeface="Traditional Arabic" panose="02020603050405020304" pitchFamily="18" charset="-78"/>
              </a:rPr>
              <a:t>	 يوفر البيع على المكشوف أيضًا للمستثمرين وسيلة للتحوط وإدارة المخاطر و تنويع المحفظة, ولكن تجدر الإشارة إلى أن البيع على المكشوف يتضمن مخاطر عالية، لذلك يجب التعامل معه بحذر</a:t>
            </a:r>
            <a:r>
              <a:rPr lang="fr-CA" sz="2800" b="1" i="0" dirty="0">
                <a:solidFill>
                  <a:srgbClr val="000021"/>
                </a:solidFill>
                <a:effectLst/>
                <a:latin typeface="Traditional Arabic" panose="02020603050405020304" pitchFamily="18" charset="-78"/>
                <a:cs typeface="Traditional Arabic" panose="02020603050405020304" pitchFamily="18" charset="-78"/>
              </a:rPr>
              <a:t> </a:t>
            </a:r>
            <a:r>
              <a:rPr lang="ar-DZ" sz="2800" b="1" i="0" dirty="0">
                <a:solidFill>
                  <a:srgbClr val="000021"/>
                </a:solidFill>
                <a:effectLst/>
                <a:latin typeface="Traditional Arabic" panose="02020603050405020304" pitchFamily="18" charset="-78"/>
                <a:cs typeface="Traditional Arabic" panose="02020603050405020304" pitchFamily="18" charset="-78"/>
              </a:rPr>
              <a:t>.</a:t>
            </a:r>
            <a:br>
              <a:rPr lang="ar-DZ" sz="2800" b="0" i="0" dirty="0">
                <a:solidFill>
                  <a:srgbClr val="000021"/>
                </a:solidFill>
                <a:effectLst/>
                <a:latin typeface="Noto Sans Arabic"/>
              </a:rPr>
            </a:br>
            <a:endParaRPr lang="LID4096" sz="2800" dirty="0"/>
          </a:p>
        </p:txBody>
      </p:sp>
      <p:sp>
        <p:nvSpPr>
          <p:cNvPr id="8" name="Ruban : incliné vers le bas 7">
            <a:extLst>
              <a:ext uri="{FF2B5EF4-FFF2-40B4-BE49-F238E27FC236}">
                <a16:creationId xmlns:a16="http://schemas.microsoft.com/office/drawing/2014/main" id="{74627D31-D096-751B-F345-C67679703A3C}"/>
              </a:ext>
            </a:extLst>
          </p:cNvPr>
          <p:cNvSpPr/>
          <p:nvPr/>
        </p:nvSpPr>
        <p:spPr>
          <a:xfrm>
            <a:off x="4396853" y="382138"/>
            <a:ext cx="3398292" cy="928048"/>
          </a:xfrm>
          <a:prstGeom prst="ribbon">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خاتمة</a:t>
            </a:r>
            <a:endParaRPr lang="LID4096"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146863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61A0AC2-502A-1C04-F7E6-D717EDA4B0E1}"/>
              </a:ext>
            </a:extLst>
          </p:cNvPr>
          <p:cNvSpPr>
            <a:spLocks noGrp="1"/>
          </p:cNvSpPr>
          <p:nvPr>
            <p:ph idx="1"/>
          </p:nvPr>
        </p:nvSpPr>
        <p:spPr>
          <a:xfrm>
            <a:off x="163773" y="106006"/>
            <a:ext cx="11858767" cy="6526805"/>
          </a:xfrm>
        </p:spPr>
        <p:txBody>
          <a:bodyPr anchor="t">
            <a:normAutofit fontScale="92500" lnSpcReduction="20000"/>
          </a:bodyPr>
          <a:lstStyle/>
          <a:p>
            <a:pPr marL="0" indent="0" algn="r" rtl="1">
              <a:buNone/>
            </a:pPr>
            <a:endParaRPr lang="ar-DZ" sz="2400" dirty="0">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2400" b="1" dirty="0">
                <a:latin typeface="Traditional Arabic" panose="02020603050405020304" pitchFamily="18" charset="-78"/>
                <a:cs typeface="Traditional Arabic" panose="02020603050405020304" pitchFamily="18" charset="-78"/>
              </a:rPr>
              <a:t>مقدمة.</a:t>
            </a:r>
            <a:endParaRPr lang="ar-DZ" sz="2400" b="1" i="1" u="sng" dirty="0">
              <a:solidFill>
                <a:srgbClr val="FF0000"/>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2400" b="1" i="1" u="sng" dirty="0">
                <a:solidFill>
                  <a:srgbClr val="FF0000"/>
                </a:solidFill>
                <a:latin typeface="Traditional Arabic" panose="02020603050405020304" pitchFamily="18" charset="-78"/>
                <a:cs typeface="Traditional Arabic" panose="02020603050405020304" pitchFamily="18" charset="-78"/>
              </a:rPr>
              <a:t>المبحث الأول : </a:t>
            </a:r>
            <a:r>
              <a:rPr lang="ar-DZ" sz="2400" b="1" i="1" dirty="0">
                <a:solidFill>
                  <a:schemeClr val="accent1">
                    <a:lumMod val="50000"/>
                  </a:schemeClr>
                </a:solidFill>
                <a:latin typeface="Traditional Arabic" panose="02020603050405020304" pitchFamily="18" charset="-78"/>
                <a:cs typeface="Traditional Arabic" panose="02020603050405020304" pitchFamily="18" charset="-78"/>
              </a:rPr>
              <a:t>عموميات حول البيع على المكشوف.</a:t>
            </a:r>
          </a:p>
          <a:p>
            <a:pPr marL="0" indent="0" algn="r" rtl="1">
              <a:lnSpc>
                <a:spcPct val="150000"/>
              </a:lnSpc>
              <a:buNone/>
            </a:pPr>
            <a:r>
              <a:rPr lang="ar-DZ" sz="2400" b="1" i="1" u="sng" dirty="0">
                <a:solidFill>
                  <a:srgbClr val="00B050"/>
                </a:solidFill>
                <a:latin typeface="Traditional Arabic" panose="02020603050405020304" pitchFamily="18" charset="-78"/>
                <a:cs typeface="Traditional Arabic" panose="02020603050405020304" pitchFamily="18" charset="-78"/>
              </a:rPr>
              <a:t>المطلب الأول : </a:t>
            </a:r>
            <a:r>
              <a:rPr lang="ar-DZ" sz="2400" b="1" dirty="0">
                <a:solidFill>
                  <a:schemeClr val="accent2">
                    <a:lumMod val="75000"/>
                  </a:schemeClr>
                </a:solidFill>
                <a:latin typeface="Traditional Arabic" panose="02020603050405020304" pitchFamily="18" charset="-78"/>
                <a:cs typeface="Traditional Arabic" panose="02020603050405020304" pitchFamily="18" charset="-78"/>
              </a:rPr>
              <a:t>تعريف البيع على المكشوف .</a:t>
            </a:r>
          </a:p>
          <a:p>
            <a:pPr marL="0" indent="0" algn="r" rtl="1">
              <a:lnSpc>
                <a:spcPct val="150000"/>
              </a:lnSpc>
              <a:buNone/>
            </a:pPr>
            <a:r>
              <a:rPr lang="ar-DZ" sz="2400" b="1" i="1" u="sng" dirty="0">
                <a:solidFill>
                  <a:srgbClr val="00B050"/>
                </a:solidFill>
                <a:latin typeface="Traditional Arabic" panose="02020603050405020304" pitchFamily="18" charset="-78"/>
                <a:cs typeface="Traditional Arabic" panose="02020603050405020304" pitchFamily="18" charset="-78"/>
              </a:rPr>
              <a:t>المطلب الثاني: </a:t>
            </a:r>
            <a:r>
              <a:rPr lang="ar-DZ" sz="2400" b="1" dirty="0">
                <a:solidFill>
                  <a:schemeClr val="accent2">
                    <a:lumMod val="75000"/>
                  </a:schemeClr>
                </a:solidFill>
                <a:latin typeface="Traditional Arabic" panose="02020603050405020304" pitchFamily="18" charset="-78"/>
                <a:cs typeface="Traditional Arabic" panose="02020603050405020304" pitchFamily="18" charset="-78"/>
              </a:rPr>
              <a:t>أنواع البيع على المكشوف.</a:t>
            </a:r>
          </a:p>
          <a:p>
            <a:pPr marL="0" indent="0" algn="r" rtl="1">
              <a:lnSpc>
                <a:spcPct val="150000"/>
              </a:lnSpc>
              <a:buNone/>
            </a:pPr>
            <a:r>
              <a:rPr lang="ar-DZ" sz="2400" b="1" i="1" u="sng" dirty="0">
                <a:solidFill>
                  <a:srgbClr val="00B050"/>
                </a:solidFill>
                <a:latin typeface="Traditional Arabic" panose="02020603050405020304" pitchFamily="18" charset="-78"/>
                <a:cs typeface="Traditional Arabic" panose="02020603050405020304" pitchFamily="18" charset="-78"/>
              </a:rPr>
              <a:t>المطلب الثالث: </a:t>
            </a:r>
            <a:r>
              <a:rPr lang="ar-DZ" sz="2400" b="1" dirty="0">
                <a:solidFill>
                  <a:schemeClr val="accent2">
                    <a:lumMod val="75000"/>
                  </a:schemeClr>
                </a:solidFill>
                <a:latin typeface="Traditional Arabic" panose="02020603050405020304" pitchFamily="18" charset="-78"/>
                <a:cs typeface="Traditional Arabic" panose="02020603050405020304" pitchFamily="18" charset="-78"/>
              </a:rPr>
              <a:t>أسباب البيع على المكشوف.</a:t>
            </a:r>
            <a:endParaRPr lang="ar-DZ" sz="2400" b="1" dirty="0">
              <a:latin typeface="Traditional Arabic" panose="02020603050405020304" pitchFamily="18" charset="-78"/>
              <a:cs typeface="Traditional Arabic" panose="02020603050405020304" pitchFamily="18" charset="-78"/>
            </a:endParaRPr>
          </a:p>
          <a:p>
            <a:pPr marL="0" indent="0" algn="r" rtl="1">
              <a:lnSpc>
                <a:spcPct val="150000"/>
              </a:lnSpc>
              <a:buNone/>
            </a:pPr>
            <a:endParaRPr lang="ar-DZ" sz="2400" b="1" i="1" u="sng" dirty="0">
              <a:solidFill>
                <a:srgbClr val="FF0000"/>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2400" b="1" i="1" u="sng" dirty="0">
                <a:solidFill>
                  <a:srgbClr val="FF0000"/>
                </a:solidFill>
                <a:latin typeface="Traditional Arabic" panose="02020603050405020304" pitchFamily="18" charset="-78"/>
                <a:cs typeface="Traditional Arabic" panose="02020603050405020304" pitchFamily="18" charset="-78"/>
              </a:rPr>
              <a:t>المبحث الثاني : </a:t>
            </a:r>
            <a:r>
              <a:rPr lang="ar-DZ" sz="2400" b="1" i="1" dirty="0">
                <a:solidFill>
                  <a:schemeClr val="accent1">
                    <a:lumMod val="50000"/>
                  </a:schemeClr>
                </a:solidFill>
                <a:latin typeface="Traditional Arabic" panose="02020603050405020304" pitchFamily="18" charset="-78"/>
                <a:cs typeface="Traditional Arabic" panose="02020603050405020304" pitchFamily="18" charset="-78"/>
              </a:rPr>
              <a:t>أساسيات حول البيع على المكشوف.</a:t>
            </a:r>
          </a:p>
          <a:p>
            <a:pPr marL="0" indent="0" algn="r" rtl="1">
              <a:lnSpc>
                <a:spcPct val="150000"/>
              </a:lnSpc>
              <a:buNone/>
            </a:pPr>
            <a:r>
              <a:rPr lang="ar-DZ" sz="24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2400" b="1" dirty="0">
                <a:solidFill>
                  <a:schemeClr val="accent2">
                    <a:lumMod val="75000"/>
                  </a:schemeClr>
                </a:solidFill>
                <a:latin typeface="Traditional Arabic" panose="02020603050405020304" pitchFamily="18" charset="-78"/>
                <a:cs typeface="Traditional Arabic" panose="02020603050405020304" pitchFamily="18" charset="-78"/>
              </a:rPr>
              <a:t>مراحل إتمام عملية البيع على المكشوف </a:t>
            </a:r>
            <a:r>
              <a:rPr lang="ar-DZ" sz="2400" b="1" dirty="0">
                <a:latin typeface="Traditional Arabic" panose="02020603050405020304" pitchFamily="18" charset="-78"/>
                <a:cs typeface="Traditional Arabic" panose="02020603050405020304" pitchFamily="18" charset="-78"/>
              </a:rPr>
              <a:t>.</a:t>
            </a:r>
          </a:p>
          <a:p>
            <a:pPr marL="0" indent="0" algn="r" rtl="1">
              <a:lnSpc>
                <a:spcPct val="150000"/>
              </a:lnSpc>
              <a:buNone/>
            </a:pPr>
            <a:r>
              <a:rPr lang="ar-DZ" sz="2400" b="1" i="1" u="sng" dirty="0">
                <a:solidFill>
                  <a:srgbClr val="00B050"/>
                </a:solidFill>
                <a:latin typeface="Traditional Arabic" panose="02020603050405020304" pitchFamily="18" charset="-78"/>
                <a:cs typeface="Traditional Arabic" panose="02020603050405020304" pitchFamily="18" charset="-78"/>
              </a:rPr>
              <a:t>المطلب الثاني:</a:t>
            </a:r>
            <a:r>
              <a:rPr lang="ar-DZ" sz="2400" b="1" dirty="0">
                <a:solidFill>
                  <a:schemeClr val="accent2">
                    <a:lumMod val="75000"/>
                  </a:schemeClr>
                </a:solidFill>
                <a:latin typeface="Traditional Arabic" panose="02020603050405020304" pitchFamily="18" charset="-78"/>
                <a:cs typeface="Traditional Arabic" panose="02020603050405020304" pitchFamily="18" charset="-78"/>
              </a:rPr>
              <a:t> مخاطر البيع على المكشوف.</a:t>
            </a:r>
          </a:p>
          <a:p>
            <a:pPr marL="0" indent="0" algn="r" rtl="1">
              <a:lnSpc>
                <a:spcPct val="150000"/>
              </a:lnSpc>
              <a:buNone/>
            </a:pPr>
            <a:r>
              <a:rPr lang="ar-DZ" sz="2400" b="1" i="1" u="sng" dirty="0">
                <a:solidFill>
                  <a:srgbClr val="00B050"/>
                </a:solidFill>
                <a:latin typeface="Traditional Arabic" panose="02020603050405020304" pitchFamily="18" charset="-78"/>
                <a:cs typeface="Traditional Arabic" panose="02020603050405020304" pitchFamily="18" charset="-78"/>
              </a:rPr>
              <a:t>المطلب الثالث: </a:t>
            </a:r>
            <a:r>
              <a:rPr lang="ar-DZ" sz="2400" b="1" dirty="0">
                <a:solidFill>
                  <a:schemeClr val="accent2">
                    <a:lumMod val="75000"/>
                  </a:schemeClr>
                </a:solidFill>
                <a:latin typeface="Traditional Arabic" panose="02020603050405020304" pitchFamily="18" charset="-78"/>
                <a:cs typeface="Traditional Arabic" panose="02020603050405020304" pitchFamily="18" charset="-78"/>
              </a:rPr>
              <a:t>مزايا و عيوب البيع على المكشوف.</a:t>
            </a:r>
            <a:endParaRPr lang="ar-DZ" sz="2400" b="1" dirty="0">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2400" b="1" dirty="0">
                <a:latin typeface="Traditional Arabic" panose="02020603050405020304" pitchFamily="18" charset="-78"/>
                <a:cs typeface="Traditional Arabic" panose="02020603050405020304" pitchFamily="18" charset="-78"/>
              </a:rPr>
              <a:t>خاتمة.</a:t>
            </a:r>
          </a:p>
          <a:p>
            <a:pPr marL="0" indent="0" algn="r" rtl="1">
              <a:buNone/>
            </a:pPr>
            <a:endParaRPr lang="LID4096" sz="2400" b="1" dirty="0">
              <a:latin typeface="Traditional Arabic" panose="02020603050405020304" pitchFamily="18" charset="-78"/>
              <a:cs typeface="Traditional Arabic" panose="02020603050405020304" pitchFamily="18" charset="-78"/>
            </a:endParaRPr>
          </a:p>
        </p:txBody>
      </p:sp>
      <p:sp>
        <p:nvSpPr>
          <p:cNvPr id="6" name="Ruban : incliné vers le bas 5">
            <a:extLst>
              <a:ext uri="{FF2B5EF4-FFF2-40B4-BE49-F238E27FC236}">
                <a16:creationId xmlns:a16="http://schemas.microsoft.com/office/drawing/2014/main" id="{7F1E416F-2721-83BD-3405-1A5352313656}"/>
              </a:ext>
            </a:extLst>
          </p:cNvPr>
          <p:cNvSpPr/>
          <p:nvPr/>
        </p:nvSpPr>
        <p:spPr>
          <a:xfrm>
            <a:off x="4094328" y="106006"/>
            <a:ext cx="3697974" cy="805218"/>
          </a:xfrm>
          <a:prstGeom prst="ribbon">
            <a:avLst>
              <a:gd name="adj1" fmla="val 16667"/>
              <a:gd name="adj2" fmla="val 53213"/>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خطة البحث</a:t>
            </a:r>
            <a:endParaRPr lang="LID4096"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9871311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84E309-574B-1D6E-28B8-0E589CD02796}"/>
              </a:ext>
            </a:extLst>
          </p:cNvPr>
          <p:cNvSpPr>
            <a:spLocks noGrp="1"/>
          </p:cNvSpPr>
          <p:nvPr>
            <p:ph idx="1"/>
          </p:nvPr>
        </p:nvSpPr>
        <p:spPr>
          <a:xfrm>
            <a:off x="0" y="122831"/>
            <a:ext cx="12191999" cy="6612338"/>
          </a:xfrm>
        </p:spPr>
        <p:txBody>
          <a:bodyPr anchor="t"/>
          <a:lstStyle/>
          <a:p>
            <a:pPr marL="0" indent="0" algn="ctr" rtl="1">
              <a:buNone/>
            </a:pPr>
            <a:endParaRPr lang="ar-DZ" dirty="0"/>
          </a:p>
          <a:p>
            <a:pPr marL="0" indent="0" algn="ctr" rtl="1">
              <a:buNone/>
            </a:pPr>
            <a:endParaRPr lang="ar-DZ" dirty="0"/>
          </a:p>
          <a:p>
            <a:pPr marL="0" indent="0" algn="ctr" rtl="1">
              <a:buNone/>
            </a:pPr>
            <a:endParaRPr lang="ar-DZ" dirty="0"/>
          </a:p>
          <a:p>
            <a:pPr marL="0" indent="0" algn="r" rtl="1">
              <a:lnSpc>
                <a:spcPct val="150000"/>
              </a:lnSpc>
              <a:buNone/>
            </a:pPr>
            <a:r>
              <a:rPr lang="ar-DZ" dirty="0"/>
              <a:t>	</a:t>
            </a:r>
            <a:r>
              <a:rPr lang="ar-DZ" b="1" dirty="0">
                <a:latin typeface="Traditional Arabic" panose="02020603050405020304" pitchFamily="18" charset="-78"/>
                <a:cs typeface="Traditional Arabic" panose="02020603050405020304" pitchFamily="18" charset="-78"/>
              </a:rPr>
              <a:t>من الصيغ المالية الأكثر استعمالا في الأسواق بإعتبارها أداة إستثمارية يستخدمها صناع السوق و كبار المستثمرين لتعزيز مكاسبهم المالية أثناء فترة إنكماش السوق المالي, أيضا بإعتبارها أداة للتحوط تستخدمها الشركات الكبرى لنقل المخاطرة الواقعة على أسهمها إلى أطراف أخرى من السوق المالي ,و مما سبق يمكن طرح الإشكالية التالية:</a:t>
            </a:r>
          </a:p>
          <a:p>
            <a:pPr marL="0" indent="0" algn="ctr" rtl="1">
              <a:buNone/>
            </a:pPr>
            <a:endParaRPr lang="ar-DZ" b="1" i="1" u="sng"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buNone/>
            </a:pPr>
            <a:r>
              <a:rPr lang="ar-DZ" b="1" i="1" u="sng" dirty="0">
                <a:solidFill>
                  <a:schemeClr val="accent1">
                    <a:lumMod val="50000"/>
                  </a:schemeClr>
                </a:solidFill>
                <a:latin typeface="Traditional Arabic" panose="02020603050405020304" pitchFamily="18" charset="-78"/>
                <a:cs typeface="Traditional Arabic" panose="02020603050405020304" pitchFamily="18" charset="-78"/>
              </a:rPr>
              <a:t>1. إشكالية البحث:  </a:t>
            </a:r>
          </a:p>
          <a:p>
            <a:pPr marL="0" indent="0" algn="r" rtl="1">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p>
          <a:p>
            <a:pPr marL="0" indent="0" algn="justLow" rtl="1">
              <a:buNone/>
            </a:pPr>
            <a:r>
              <a:rPr lang="ar-DZ" b="1" dirty="0">
                <a:solidFill>
                  <a:srgbClr val="00B050"/>
                </a:solidFill>
                <a:latin typeface="Traditional Arabic" panose="02020603050405020304" pitchFamily="18" charset="-78"/>
                <a:cs typeface="Traditional Arabic" panose="02020603050405020304" pitchFamily="18" charset="-78"/>
              </a:rPr>
              <a:t>	فيما تتمثل عملية البيع على المكشوف ؟ و ما آثاره؟.</a:t>
            </a:r>
          </a:p>
          <a:p>
            <a:pPr marL="0" indent="0" algn="r" rtl="1">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LID4096" dirty="0">
              <a:solidFill>
                <a:schemeClr val="accent1">
                  <a:lumMod val="50000"/>
                </a:schemeClr>
              </a:solidFill>
            </a:endParaRPr>
          </a:p>
        </p:txBody>
      </p:sp>
      <p:sp>
        <p:nvSpPr>
          <p:cNvPr id="6" name="Ruban : incliné vers le bas 5">
            <a:extLst>
              <a:ext uri="{FF2B5EF4-FFF2-40B4-BE49-F238E27FC236}">
                <a16:creationId xmlns:a16="http://schemas.microsoft.com/office/drawing/2014/main" id="{563F3CFE-2CF6-5623-70E3-E6CACEF7C7B4}"/>
              </a:ext>
            </a:extLst>
          </p:cNvPr>
          <p:cNvSpPr/>
          <p:nvPr/>
        </p:nvSpPr>
        <p:spPr>
          <a:xfrm>
            <a:off x="4396853" y="313900"/>
            <a:ext cx="3398292" cy="928048"/>
          </a:xfrm>
          <a:prstGeom prst="ribbon">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مقدمة</a:t>
            </a:r>
            <a:endParaRPr lang="LID4096"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03693159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5749D1B-3A2C-127C-AAD3-D45F1E88B3C3}"/>
              </a:ext>
            </a:extLst>
          </p:cNvPr>
          <p:cNvSpPr>
            <a:spLocks noGrp="1"/>
          </p:cNvSpPr>
          <p:nvPr>
            <p:ph idx="1"/>
          </p:nvPr>
        </p:nvSpPr>
        <p:spPr>
          <a:xfrm>
            <a:off x="206991" y="313899"/>
            <a:ext cx="11778018" cy="6400800"/>
          </a:xfrm>
        </p:spPr>
        <p:txBody>
          <a:bodyPr>
            <a:normAutofit/>
          </a:bodyPr>
          <a:lstStyle/>
          <a:p>
            <a:pPr marL="0" indent="0" algn="r" rtl="1">
              <a:lnSpc>
                <a:spcPct val="150000"/>
              </a:lnSpc>
              <a:buNone/>
            </a:pPr>
            <a:r>
              <a:rPr lang="ar-DZ" b="1" u="sng" dirty="0">
                <a:solidFill>
                  <a:schemeClr val="accent1">
                    <a:lumMod val="50000"/>
                  </a:schemeClr>
                </a:solidFill>
                <a:latin typeface="Traditional Arabic" panose="02020603050405020304" pitchFamily="18" charset="-78"/>
                <a:cs typeface="Traditional Arabic" panose="02020603050405020304" pitchFamily="18" charset="-78"/>
              </a:rPr>
              <a:t>2. فرضيات البحث: </a:t>
            </a:r>
          </a:p>
          <a:p>
            <a:pPr marL="0" indent="0" algn="r" rtl="1">
              <a:lnSpc>
                <a:spcPct val="150000"/>
              </a:lnSpc>
              <a:buNone/>
            </a:pPr>
            <a:r>
              <a:rPr lang="ar-DZ" b="1" dirty="0">
                <a:latin typeface="Traditional Arabic" panose="02020603050405020304" pitchFamily="18" charset="-78"/>
                <a:cs typeface="Traditional Arabic" panose="02020603050405020304" pitchFamily="18" charset="-78"/>
              </a:rPr>
              <a:t>	من خلال الإشكالية الرئيسية يمكننا طرح الفرضيات التالية:</a:t>
            </a:r>
          </a:p>
          <a:p>
            <a:pPr algn="r" rtl="1">
              <a:lnSpc>
                <a:spcPct val="150000"/>
              </a:lnSpc>
            </a:pPr>
            <a:r>
              <a:rPr lang="ar-DZ" b="1" dirty="0">
                <a:latin typeface="Traditional Arabic" panose="02020603050405020304" pitchFamily="18" charset="-78"/>
                <a:cs typeface="Traditional Arabic" panose="02020603050405020304" pitchFamily="18" charset="-78"/>
              </a:rPr>
              <a:t>البيع على المكشوف يعتبر أداة استثمارية في السوق المالي.</a:t>
            </a:r>
          </a:p>
          <a:p>
            <a:pPr algn="r" rtl="1">
              <a:lnSpc>
                <a:spcPct val="150000"/>
              </a:lnSpc>
            </a:pPr>
            <a:r>
              <a:rPr lang="ar-DZ" b="1" dirty="0">
                <a:latin typeface="Traditional Arabic" panose="02020603050405020304" pitchFamily="18" charset="-78"/>
                <a:cs typeface="Traditional Arabic" panose="02020603050405020304" pitchFamily="18" charset="-78"/>
              </a:rPr>
              <a:t>يؤثر البيع على المكشوف على الاقتصاد الوطني و العالمي ككل.</a:t>
            </a:r>
          </a:p>
          <a:p>
            <a:pPr algn="r" rtl="1">
              <a:lnSpc>
                <a:spcPct val="150000"/>
              </a:lnSpc>
            </a:pPr>
            <a:r>
              <a:rPr lang="ar-DZ" b="1" dirty="0">
                <a:latin typeface="Traditional Arabic" panose="02020603050405020304" pitchFamily="18" charset="-78"/>
                <a:cs typeface="Traditional Arabic" panose="02020603050405020304" pitchFamily="18" charset="-78"/>
              </a:rPr>
              <a:t>صيغة البيع على المكشوف احدى الصيغ المالية الأكثر تعقيدا في الأسواق المالية .</a:t>
            </a:r>
          </a:p>
          <a:p>
            <a:pPr marL="0" indent="0" algn="r" rtl="1">
              <a:buNone/>
            </a:pPr>
            <a:endParaRPr lang="ar-DZ" b="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buNone/>
            </a:pPr>
            <a:r>
              <a:rPr lang="ar-DZ" b="1" u="sng" dirty="0">
                <a:solidFill>
                  <a:schemeClr val="accent1">
                    <a:lumMod val="50000"/>
                  </a:schemeClr>
                </a:solidFill>
                <a:latin typeface="Traditional Arabic" panose="02020603050405020304" pitchFamily="18" charset="-78"/>
                <a:cs typeface="Traditional Arabic" panose="02020603050405020304" pitchFamily="18" charset="-78"/>
              </a:rPr>
              <a:t>3. أهمية البحث:</a:t>
            </a:r>
          </a:p>
          <a:p>
            <a:pPr marL="0" indent="0" algn="ctr" rtl="1">
              <a:lnSpc>
                <a:spcPct val="150000"/>
              </a:lnSpc>
              <a:buNone/>
            </a:pPr>
            <a:r>
              <a:rPr lang="ar-DZ" b="1" dirty="0">
                <a:latin typeface="Traditional Arabic" panose="02020603050405020304" pitchFamily="18" charset="-78"/>
                <a:cs typeface="Traditional Arabic" panose="02020603050405020304" pitchFamily="18" charset="-78"/>
              </a:rPr>
              <a:t>	تكمن أهمية بحثنا من أهمية الموضوع " البيع على المكشوف في أسواق العقود الآجلة" بإعتباره أداة إستثمارية مهمة في السوق المالي</a:t>
            </a:r>
            <a:r>
              <a:rPr lang="ar-DZ" b="1" dirty="0">
                <a:solidFill>
                  <a:schemeClr val="accent1">
                    <a:lumMod val="50000"/>
                  </a:schemeClr>
                </a:solidFill>
                <a:latin typeface="Traditional Arabic" panose="02020603050405020304" pitchFamily="18" charset="-78"/>
                <a:cs typeface="Traditional Arabic" panose="02020603050405020304" pitchFamily="18" charset="-78"/>
              </a:rPr>
              <a:t>.</a:t>
            </a:r>
          </a:p>
          <a:p>
            <a:pPr marL="0" indent="0" algn="r" rtl="1">
              <a:buNone/>
            </a:pPr>
            <a:endParaRPr lang="ar-DZ" b="1" u="sng"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7918005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234B4053-2E43-93C1-3924-69A15CD23AC6}"/>
              </a:ext>
            </a:extLst>
          </p:cNvPr>
          <p:cNvSpPr>
            <a:spLocks noGrp="1"/>
          </p:cNvSpPr>
          <p:nvPr>
            <p:ph idx="1"/>
          </p:nvPr>
        </p:nvSpPr>
        <p:spPr>
          <a:xfrm>
            <a:off x="273050" y="228600"/>
            <a:ext cx="11749088" cy="6527800"/>
          </a:xfrm>
        </p:spPr>
        <p:txBody>
          <a:bodyPr>
            <a:normAutofit/>
          </a:bodyPr>
          <a:lstStyle/>
          <a:p>
            <a:pPr marL="0" indent="0" algn="r" rtl="1">
              <a:lnSpc>
                <a:spcPct val="150000"/>
              </a:lnSpc>
              <a:buNone/>
            </a:pPr>
            <a:r>
              <a:rPr lang="ar-DZ" b="1" u="sng" dirty="0">
                <a:solidFill>
                  <a:schemeClr val="accent1">
                    <a:lumMod val="50000"/>
                  </a:schemeClr>
                </a:solidFill>
                <a:latin typeface="Traditional Arabic" panose="02020603050405020304" pitchFamily="18" charset="-78"/>
                <a:cs typeface="Traditional Arabic" panose="02020603050405020304" pitchFamily="18" charset="-78"/>
              </a:rPr>
              <a:t>4. المنهج المتبع: </a:t>
            </a:r>
          </a:p>
          <a:p>
            <a:pPr marL="0" indent="0" algn="r"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latin typeface="Traditional Arabic" panose="02020603050405020304" pitchFamily="18" charset="-78"/>
                <a:cs typeface="Traditional Arabic" panose="02020603050405020304" pitchFamily="18" charset="-78"/>
              </a:rPr>
              <a:t>للإجابة على إشكالية البحث و اثبات صحة الفرضيات المتبناة اعتمدنا المنهج الوصفي.</a:t>
            </a:r>
            <a:endParaRPr lang="ar-DZ" b="1" u="sng"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endParaRPr lang="ar-DZ" b="1" u="sng"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u="sng" dirty="0">
                <a:solidFill>
                  <a:schemeClr val="accent1">
                    <a:lumMod val="50000"/>
                  </a:schemeClr>
                </a:solidFill>
                <a:latin typeface="Traditional Arabic" panose="02020603050405020304" pitchFamily="18" charset="-78"/>
                <a:cs typeface="Traditional Arabic" panose="02020603050405020304" pitchFamily="18" charset="-78"/>
              </a:rPr>
              <a:t>5. أهداف البحث:</a:t>
            </a:r>
          </a:p>
          <a:p>
            <a:pPr marL="0" indent="0" algn="r" rtl="1">
              <a:lnSpc>
                <a:spcPct val="150000"/>
              </a:lnSpc>
              <a:buNone/>
            </a:pPr>
            <a:r>
              <a:rPr lang="ar-DZ" b="1" dirty="0">
                <a:latin typeface="Traditional Arabic" panose="02020603050405020304" pitchFamily="18" charset="-78"/>
                <a:cs typeface="Traditional Arabic" panose="02020603050405020304" pitchFamily="18" charset="-78"/>
              </a:rPr>
              <a:t>	يسعى هذا البحث الى تحقيق جملة من الأهداف يمكن حصرها في ما يلي:</a:t>
            </a:r>
          </a:p>
          <a:p>
            <a:pPr algn="r" rtl="1">
              <a:lnSpc>
                <a:spcPct val="150000"/>
              </a:lnSpc>
            </a:pPr>
            <a:r>
              <a:rPr lang="ar-DZ" b="1" dirty="0">
                <a:latin typeface="Traditional Arabic" panose="02020603050405020304" pitchFamily="18" charset="-78"/>
                <a:cs typeface="Traditional Arabic" panose="02020603050405020304" pitchFamily="18" charset="-78"/>
              </a:rPr>
              <a:t>التعرف على مصطلح البيع على المكشوف.</a:t>
            </a:r>
          </a:p>
          <a:p>
            <a:pPr algn="r" rtl="1">
              <a:lnSpc>
                <a:spcPct val="150000"/>
              </a:lnSpc>
            </a:pPr>
            <a:r>
              <a:rPr lang="ar-DZ" b="1" dirty="0">
                <a:latin typeface="Traditional Arabic" panose="02020603050405020304" pitchFamily="18" charset="-78"/>
                <a:cs typeface="Traditional Arabic" panose="02020603050405020304" pitchFamily="18" charset="-78"/>
              </a:rPr>
              <a:t>معرفة مراحل البيع على المكشوف.</a:t>
            </a:r>
          </a:p>
          <a:p>
            <a:pPr algn="r" rtl="1">
              <a:lnSpc>
                <a:spcPct val="150000"/>
              </a:lnSpc>
            </a:pPr>
            <a:r>
              <a:rPr lang="ar-DZ" b="1" dirty="0">
                <a:latin typeface="Traditional Arabic" panose="02020603050405020304" pitchFamily="18" charset="-78"/>
                <a:cs typeface="Traditional Arabic" panose="02020603050405020304" pitchFamily="18" charset="-78"/>
              </a:rPr>
              <a:t>بيان مزايا و عيوب البيع على المكشوف. </a:t>
            </a:r>
            <a:endParaRPr lang="ar-DZ" b="1" u="sng" dirty="0">
              <a:latin typeface="Traditional Arabic" panose="02020603050405020304" pitchFamily="18" charset="-78"/>
              <a:cs typeface="Traditional Arabic" panose="02020603050405020304" pitchFamily="18" charset="-78"/>
            </a:endParaRPr>
          </a:p>
          <a:p>
            <a:pPr marL="0" indent="0" algn="r" rtl="1">
              <a:buNone/>
            </a:pPr>
            <a:endParaRPr lang="LID4096" dirty="0"/>
          </a:p>
        </p:txBody>
      </p:sp>
    </p:spTree>
    <p:extLst>
      <p:ext uri="{BB962C8B-B14F-4D97-AF65-F5344CB8AC3E}">
        <p14:creationId xmlns:p14="http://schemas.microsoft.com/office/powerpoint/2010/main" val="214460264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431BA35-0EFB-0B76-CD3A-600A422ED9E2}"/>
              </a:ext>
            </a:extLst>
          </p:cNvPr>
          <p:cNvSpPr>
            <a:spLocks noGrp="1"/>
          </p:cNvSpPr>
          <p:nvPr>
            <p:ph idx="1"/>
          </p:nvPr>
        </p:nvSpPr>
        <p:spPr>
          <a:xfrm>
            <a:off x="259307" y="215189"/>
            <a:ext cx="11667699" cy="6472214"/>
          </a:xfrm>
        </p:spPr>
        <p:txBody>
          <a:bodyPr/>
          <a:lstStyle/>
          <a:p>
            <a:pPr marL="0" indent="0" algn="r" rtl="1">
              <a:buNone/>
            </a:pPr>
            <a:r>
              <a:rPr lang="ar-DZ" b="1" u="sng" dirty="0">
                <a:solidFill>
                  <a:schemeClr val="accent1">
                    <a:lumMod val="50000"/>
                  </a:schemeClr>
                </a:solidFill>
                <a:latin typeface="Traditional Arabic" panose="02020603050405020304" pitchFamily="18" charset="-78"/>
                <a:cs typeface="Traditional Arabic" panose="02020603050405020304" pitchFamily="18" charset="-78"/>
              </a:rPr>
              <a:t>6. هيكل البحث:</a:t>
            </a:r>
          </a:p>
          <a:p>
            <a:pPr marL="0" indent="0" algn="r" rtl="1">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LID4096"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2" name="ZoneTexte 1">
            <a:extLst>
              <a:ext uri="{FF2B5EF4-FFF2-40B4-BE49-F238E27FC236}">
                <a16:creationId xmlns:a16="http://schemas.microsoft.com/office/drawing/2014/main" id="{F2A42EAD-1D77-6BC7-E9B0-A22024B0CDE3}"/>
              </a:ext>
            </a:extLst>
          </p:cNvPr>
          <p:cNvSpPr txBox="1"/>
          <p:nvPr/>
        </p:nvSpPr>
        <p:spPr>
          <a:xfrm>
            <a:off x="989451" y="1142139"/>
            <a:ext cx="10207410" cy="3370153"/>
          </a:xfrm>
          <a:prstGeom prst="rect">
            <a:avLst/>
          </a:prstGeom>
          <a:noFill/>
        </p:spPr>
        <p:txBody>
          <a:bodyPr wrap="square">
            <a:spAutoFit/>
          </a:bodyPr>
          <a:lstStyle/>
          <a:p>
            <a:pPr algn="r" rtl="1">
              <a:lnSpc>
                <a:spcPct val="150000"/>
              </a:lnSpc>
            </a:pPr>
            <a:r>
              <a:rPr lang="ar-DZ" sz="2400" dirty="0">
                <a:latin typeface="Arial" panose="020B0604020202020204" pitchFamily="34" charset="0"/>
                <a:cs typeface="Arial" panose="020B0604020202020204" pitchFamily="34" charset="0"/>
              </a:rPr>
              <a:t>	</a:t>
            </a:r>
            <a:r>
              <a:rPr lang="fr-FR" sz="2400" b="1" dirty="0" err="1">
                <a:latin typeface="Traditional Arabic" panose="02020603050405020304" pitchFamily="18" charset="-78"/>
                <a:cs typeface="Traditional Arabic" panose="02020603050405020304" pitchFamily="18" charset="-78"/>
              </a:rPr>
              <a:t>ينقسم</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هذا</a:t>
            </a:r>
            <a:r>
              <a:rPr lang="fr-FR" sz="2400" b="1" dirty="0">
                <a:latin typeface="Traditional Arabic" panose="02020603050405020304" pitchFamily="18" charset="-78"/>
                <a:cs typeface="Traditional Arabic" panose="02020603050405020304" pitchFamily="18" charset="-78"/>
              </a:rPr>
              <a:t> البحث </a:t>
            </a:r>
            <a:r>
              <a:rPr lang="fr-FR" sz="2400" b="1" dirty="0" err="1">
                <a:latin typeface="Traditional Arabic" panose="02020603050405020304" pitchFamily="18" charset="-78"/>
                <a:cs typeface="Traditional Arabic" panose="02020603050405020304" pitchFamily="18" charset="-78"/>
              </a:rPr>
              <a:t>الى</a:t>
            </a:r>
            <a:r>
              <a:rPr lang="fr-FR" sz="2400" b="1" dirty="0">
                <a:latin typeface="Traditional Arabic" panose="02020603050405020304" pitchFamily="18" charset="-78"/>
                <a:cs typeface="Traditional Arabic" panose="02020603050405020304" pitchFamily="18" charset="-78"/>
              </a:rPr>
              <a:t> مقدمة ،خاتمة و </a:t>
            </a:r>
            <a:r>
              <a:rPr lang="fr-FR" sz="2400" b="1" dirty="0" err="1">
                <a:latin typeface="Traditional Arabic" panose="02020603050405020304" pitchFamily="18" charset="-78"/>
                <a:cs typeface="Traditional Arabic" panose="02020603050405020304" pitchFamily="18" charset="-78"/>
              </a:rPr>
              <a:t>مبحثين</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المبحث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الاول</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بعنوان</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عموميات</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حول</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البيع على المكشوف</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و</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هو</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بدوره</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ينقسم</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الى</a:t>
            </a:r>
            <a:r>
              <a:rPr lang="ar-DZ" sz="2400" b="1" dirty="0">
                <a:latin typeface="Traditional Arabic" panose="02020603050405020304" pitchFamily="18" charset="-78"/>
                <a:cs typeface="Traditional Arabic" panose="02020603050405020304" pitchFamily="18" charset="-78"/>
              </a:rPr>
              <a:t> ثلاثة </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مطالب</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في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المطلب</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الاول</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سنتناو</a:t>
            </a:r>
            <a:r>
              <a:rPr lang="ar-DZ" sz="2400" b="1" dirty="0">
                <a:latin typeface="Traditional Arabic" panose="02020603050405020304" pitchFamily="18" charset="-78"/>
                <a:cs typeface="Traditional Arabic" panose="02020603050405020304" pitchFamily="18" charset="-78"/>
              </a:rPr>
              <a:t>ل فيه تعريف البيع على المكشوف</a:t>
            </a:r>
            <a:r>
              <a:rPr lang="fr-FR" sz="2400" b="1" dirty="0">
                <a:latin typeface="Traditional Arabic" panose="02020603050405020304" pitchFamily="18" charset="-78"/>
                <a:cs typeface="Traditional Arabic" panose="02020603050405020304" pitchFamily="18" charset="-78"/>
              </a:rPr>
              <a:t> و </a:t>
            </a:r>
            <a:r>
              <a:rPr lang="fr-FR" sz="2400" b="1" dirty="0" err="1">
                <a:latin typeface="Traditional Arabic" panose="02020603050405020304" pitchFamily="18" charset="-78"/>
                <a:cs typeface="Traditional Arabic" panose="02020603050405020304" pitchFamily="18" charset="-78"/>
              </a:rPr>
              <a:t>في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المطلب</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الثاني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سنتحدث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على</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انواع</a:t>
            </a:r>
            <a:r>
              <a:rPr lang="fr-FR" sz="2400" b="1" dirty="0">
                <a:latin typeface="Traditional Arabic" panose="02020603050405020304" pitchFamily="18" charset="-78"/>
                <a:cs typeface="Traditional Arabic" panose="02020603050405020304" pitchFamily="18" charset="-78"/>
              </a:rPr>
              <a:t> ا</a:t>
            </a:r>
            <a:r>
              <a:rPr lang="ar-DZ" sz="2400" b="1" dirty="0">
                <a:latin typeface="Traditional Arabic" panose="02020603050405020304" pitchFamily="18" charset="-78"/>
                <a:cs typeface="Traditional Arabic" panose="02020603050405020304" pitchFamily="18" charset="-78"/>
              </a:rPr>
              <a:t>لبيع على المكشوف, </a:t>
            </a:r>
            <a:r>
              <a:rPr lang="fr-FR" sz="2400" b="1" dirty="0">
                <a:latin typeface="Traditional Arabic" panose="02020603050405020304" pitchFamily="18" charset="-78"/>
                <a:cs typeface="Traditional Arabic" panose="02020603050405020304" pitchFamily="18" charset="-78"/>
              </a:rPr>
              <a:t>و </a:t>
            </a:r>
            <a:r>
              <a:rPr lang="fr-FR" sz="2400" b="1" dirty="0" err="1">
                <a:latin typeface="Traditional Arabic" panose="02020603050405020304" pitchFamily="18" charset="-78"/>
                <a:cs typeface="Traditional Arabic" panose="02020603050405020304" pitchFamily="18" charset="-78"/>
              </a:rPr>
              <a:t>كذلك</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في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المبحث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الثالث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الذي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عنوانه</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اسباب البيع على المكشوف</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المصرفية</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الدولية</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اما</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المبحث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الثاني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تحت</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عنوان</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اساسيات البيع على المكشوف</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في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هذا</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المبحث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سنتطرق</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الى</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مراحل إتمام عملية البيع على المكشوف </a:t>
            </a:r>
            <a:r>
              <a:rPr lang="fr-FR" sz="2400" b="1" dirty="0">
                <a:latin typeface="Traditional Arabic" panose="02020603050405020304" pitchFamily="18" charset="-78"/>
                <a:cs typeface="Traditional Arabic" panose="02020603050405020304" pitchFamily="18" charset="-78"/>
              </a:rPr>
              <a:t>و </a:t>
            </a:r>
            <a:r>
              <a:rPr lang="fr-FR" sz="2400" b="1" dirty="0" err="1">
                <a:latin typeface="Traditional Arabic" panose="02020603050405020304" pitchFamily="18" charset="-78"/>
                <a:cs typeface="Traditional Arabic" panose="02020603050405020304" pitchFamily="18" charset="-78"/>
              </a:rPr>
              <a:t>هو</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عنوان</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المطلب</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الاول</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a:t>
            </a:r>
            <a:r>
              <a:rPr lang="fr-FR" sz="2400" b="1" dirty="0" err="1">
                <a:latin typeface="Traditional Arabic" panose="02020603050405020304" pitchFamily="18" charset="-78"/>
                <a:cs typeface="Traditional Arabic" panose="02020603050405020304" pitchFamily="18" charset="-78"/>
              </a:rPr>
              <a:t>اما</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في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المطلب</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الثاني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الذي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عنوانه</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مخاطر البيع على المكشوف </a:t>
            </a:r>
            <a:r>
              <a:rPr lang="fr-FR" sz="2400" b="1" dirty="0">
                <a:latin typeface="Traditional Arabic" panose="02020603050405020304" pitchFamily="18" charset="-78"/>
                <a:cs typeface="Traditional Arabic" panose="02020603050405020304" pitchFamily="18" charset="-78"/>
              </a:rPr>
              <a:t>و </a:t>
            </a:r>
            <a:r>
              <a:rPr lang="fr-FR" sz="2400" b="1" dirty="0" err="1">
                <a:latin typeface="Traditional Arabic" panose="02020603050405020304" pitchFamily="18" charset="-78"/>
                <a:cs typeface="Traditional Arabic" panose="02020603050405020304" pitchFamily="18" charset="-78"/>
              </a:rPr>
              <a:t>أخيرا</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المطلب</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الثالث</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الذي</a:t>
            </a:r>
            <a:r>
              <a:rPr lang="fr-FR" sz="2400" b="1" dirty="0">
                <a:latin typeface="Traditional Arabic" panose="02020603050405020304" pitchFamily="18" charset="-78"/>
                <a:cs typeface="Traditional Arabic" panose="02020603050405020304" pitchFamily="18" charset="-78"/>
              </a:rPr>
              <a:t> </a:t>
            </a:r>
            <a:r>
              <a:rPr lang="fr-FR" sz="2400" b="1" dirty="0" err="1">
                <a:latin typeface="Traditional Arabic" panose="02020603050405020304" pitchFamily="18" charset="-78"/>
                <a:cs typeface="Traditional Arabic" panose="02020603050405020304" pitchFamily="18" charset="-78"/>
              </a:rPr>
              <a:t>يتضمن</a:t>
            </a:r>
            <a:r>
              <a:rPr lang="fr-FR" sz="2400" b="1" dirty="0">
                <a:latin typeface="Traditional Arabic" panose="02020603050405020304" pitchFamily="18" charset="-78"/>
                <a:cs typeface="Traditional Arabic" panose="02020603050405020304" pitchFamily="18" charset="-78"/>
              </a:rPr>
              <a:t> </a:t>
            </a:r>
            <a:r>
              <a:rPr lang="ar-DZ" sz="2400" b="1" dirty="0">
                <a:latin typeface="Traditional Arabic" panose="02020603050405020304" pitchFamily="18" charset="-78"/>
                <a:cs typeface="Traditional Arabic" panose="02020603050405020304" pitchFamily="18" charset="-78"/>
              </a:rPr>
              <a:t>مزايا و عيوب البيع على المكشوف.</a:t>
            </a: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8326593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345707-76DB-49FE-9716-64D92FB4370A}"/>
              </a:ext>
            </a:extLst>
          </p:cNvPr>
          <p:cNvSpPr>
            <a:spLocks noGrp="1"/>
          </p:cNvSpPr>
          <p:nvPr>
            <p:ph type="title"/>
          </p:nvPr>
        </p:nvSpPr>
        <p:spPr>
          <a:xfrm>
            <a:off x="933734" y="2766218"/>
            <a:ext cx="10515600" cy="1325563"/>
          </a:xfrm>
        </p:spPr>
        <p:txBody>
          <a:bodyPr/>
          <a:lstStyle/>
          <a:p>
            <a:pPr algn="ctr" rtl="1"/>
            <a:r>
              <a:rPr lang="ar-DZ" b="1" i="1" u="sng" dirty="0">
                <a:solidFill>
                  <a:schemeClr val="accent5">
                    <a:lumMod val="50000"/>
                  </a:schemeClr>
                </a:solidFill>
                <a:latin typeface="Traditional Arabic" panose="02020603050405020304" pitchFamily="18" charset="-78"/>
                <a:cs typeface="Traditional Arabic" panose="02020603050405020304" pitchFamily="18" charset="-78"/>
              </a:rPr>
              <a:t>المبحث الأول : </a:t>
            </a:r>
            <a:r>
              <a:rPr lang="ar-DZ" b="1" i="1" dirty="0">
                <a:solidFill>
                  <a:schemeClr val="accent5">
                    <a:lumMod val="50000"/>
                  </a:schemeClr>
                </a:solidFill>
                <a:latin typeface="Traditional Arabic" panose="02020603050405020304" pitchFamily="18" charset="-78"/>
                <a:cs typeface="Traditional Arabic" panose="02020603050405020304" pitchFamily="18" charset="-78"/>
              </a:rPr>
              <a:t>عموميات حول البيع على المكشوف</a:t>
            </a:r>
            <a:endParaRPr lang="LID4096" b="1" i="1" u="sng" dirty="0">
              <a:solidFill>
                <a:schemeClr val="accent5">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9189021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4782BEEF-54ED-959E-8DC0-4341F6234C17}"/>
              </a:ext>
            </a:extLst>
          </p:cNvPr>
          <p:cNvSpPr/>
          <p:nvPr/>
        </p:nvSpPr>
        <p:spPr>
          <a:xfrm>
            <a:off x="3175630" y="622092"/>
            <a:ext cx="5609798" cy="682389"/>
          </a:xfrm>
          <a:prstGeom prst="roundRect">
            <a:avLst>
              <a:gd name="adj" fmla="val 20000"/>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تعريف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6" name="Rectangle : coins arrondis 5">
            <a:extLst>
              <a:ext uri="{FF2B5EF4-FFF2-40B4-BE49-F238E27FC236}">
                <a16:creationId xmlns:a16="http://schemas.microsoft.com/office/drawing/2014/main" id="{EE7AF6AB-F530-F225-0B43-3C4F6B1F945D}"/>
              </a:ext>
            </a:extLst>
          </p:cNvPr>
          <p:cNvSpPr/>
          <p:nvPr/>
        </p:nvSpPr>
        <p:spPr>
          <a:xfrm>
            <a:off x="3175630" y="2319728"/>
            <a:ext cx="5743518" cy="1109272"/>
          </a:xfrm>
          <a:prstGeom prst="roundRect">
            <a:avLst>
              <a:gd name="adj" fmla="val 50000"/>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800" b="1" dirty="0">
                <a:solidFill>
                  <a:schemeClr val="tx1"/>
                </a:solidFill>
                <a:latin typeface="Traditional Arabic" panose="02020603050405020304" pitchFamily="18" charset="-78"/>
                <a:cs typeface="Traditional Arabic" panose="02020603050405020304" pitchFamily="18" charset="-78"/>
              </a:rPr>
              <a:t>عمليات بيع الممتلكات المستعارة .</a:t>
            </a:r>
            <a:endParaRPr lang="LID4096" sz="28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2592422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4C8E876B-4233-25B5-9742-F88D39C6B036}"/>
              </a:ext>
            </a:extLst>
          </p:cNvPr>
          <p:cNvSpPr/>
          <p:nvPr/>
        </p:nvSpPr>
        <p:spPr>
          <a:xfrm>
            <a:off x="3115670" y="956611"/>
            <a:ext cx="5609798" cy="682389"/>
          </a:xfrm>
          <a:prstGeom prst="roundRect">
            <a:avLst>
              <a:gd name="adj" fmla="val 20000"/>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1">
                    <a:lumMod val="50000"/>
                  </a:schemeClr>
                </a:solidFill>
                <a:latin typeface="Traditional Arabic" panose="02020603050405020304" pitchFamily="18" charset="-78"/>
                <a:cs typeface="Traditional Arabic" panose="02020603050405020304" pitchFamily="18" charset="-78"/>
              </a:rPr>
              <a:t>أنواع البيع على المكشوف</a:t>
            </a:r>
            <a:endParaRPr lang="LID4096" sz="24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cxnSp>
        <p:nvCxnSpPr>
          <p:cNvPr id="7" name="Connecteur droit 6">
            <a:extLst>
              <a:ext uri="{FF2B5EF4-FFF2-40B4-BE49-F238E27FC236}">
                <a16:creationId xmlns:a16="http://schemas.microsoft.com/office/drawing/2014/main" id="{A1B90AAD-41F2-16BA-DE9C-30DECDAA8BA3}"/>
              </a:ext>
            </a:extLst>
          </p:cNvPr>
          <p:cNvCxnSpPr>
            <a:cxnSpLocks/>
            <a:stCxn id="5" idx="2"/>
          </p:cNvCxnSpPr>
          <p:nvPr/>
        </p:nvCxnSpPr>
        <p:spPr>
          <a:xfrm>
            <a:off x="5920569" y="1639000"/>
            <a:ext cx="0" cy="380869"/>
          </a:xfrm>
          <a:prstGeom prst="line">
            <a:avLst/>
          </a:prstGeom>
        </p:spPr>
        <p:style>
          <a:lnRef idx="2">
            <a:schemeClr val="dk1"/>
          </a:lnRef>
          <a:fillRef idx="0">
            <a:schemeClr val="dk1"/>
          </a:fillRef>
          <a:effectRef idx="1">
            <a:schemeClr val="dk1"/>
          </a:effectRef>
          <a:fontRef idx="minor">
            <a:schemeClr val="tx1"/>
          </a:fontRef>
        </p:style>
      </p:cxnSp>
      <p:cxnSp>
        <p:nvCxnSpPr>
          <p:cNvPr id="10" name="Connecteur droit 9">
            <a:extLst>
              <a:ext uri="{FF2B5EF4-FFF2-40B4-BE49-F238E27FC236}">
                <a16:creationId xmlns:a16="http://schemas.microsoft.com/office/drawing/2014/main" id="{17DB81DF-5BDB-1275-FBD5-31ABD3EEEA90}"/>
              </a:ext>
            </a:extLst>
          </p:cNvPr>
          <p:cNvCxnSpPr>
            <a:cxnSpLocks/>
          </p:cNvCxnSpPr>
          <p:nvPr/>
        </p:nvCxnSpPr>
        <p:spPr>
          <a:xfrm>
            <a:off x="1815152" y="2050707"/>
            <a:ext cx="8175009" cy="0"/>
          </a:xfrm>
          <a:prstGeom prst="line">
            <a:avLst/>
          </a:prstGeom>
        </p:spPr>
        <p:style>
          <a:lnRef idx="2">
            <a:schemeClr val="dk1"/>
          </a:lnRef>
          <a:fillRef idx="0">
            <a:schemeClr val="dk1"/>
          </a:fillRef>
          <a:effectRef idx="1">
            <a:schemeClr val="dk1"/>
          </a:effectRef>
          <a:fontRef idx="minor">
            <a:schemeClr val="tx1"/>
          </a:fontRef>
        </p:style>
      </p:cxnSp>
      <p:cxnSp>
        <p:nvCxnSpPr>
          <p:cNvPr id="16" name="Connecteur droit 15">
            <a:extLst>
              <a:ext uri="{FF2B5EF4-FFF2-40B4-BE49-F238E27FC236}">
                <a16:creationId xmlns:a16="http://schemas.microsoft.com/office/drawing/2014/main" id="{6EEE99B0-148C-EC94-4A9F-510121D79C77}"/>
              </a:ext>
            </a:extLst>
          </p:cNvPr>
          <p:cNvCxnSpPr>
            <a:cxnSpLocks/>
          </p:cNvCxnSpPr>
          <p:nvPr/>
        </p:nvCxnSpPr>
        <p:spPr>
          <a:xfrm>
            <a:off x="1815152" y="2050707"/>
            <a:ext cx="0" cy="380869"/>
          </a:xfrm>
          <a:prstGeom prst="line">
            <a:avLst/>
          </a:prstGeom>
        </p:spPr>
        <p:style>
          <a:lnRef idx="2">
            <a:schemeClr val="dk1"/>
          </a:lnRef>
          <a:fillRef idx="0">
            <a:schemeClr val="dk1"/>
          </a:fillRef>
          <a:effectRef idx="1">
            <a:schemeClr val="dk1"/>
          </a:effectRef>
          <a:fontRef idx="minor">
            <a:schemeClr val="tx1"/>
          </a:fontRef>
        </p:style>
      </p:cxnSp>
      <p:cxnSp>
        <p:nvCxnSpPr>
          <p:cNvPr id="17" name="Connecteur droit 16">
            <a:extLst>
              <a:ext uri="{FF2B5EF4-FFF2-40B4-BE49-F238E27FC236}">
                <a16:creationId xmlns:a16="http://schemas.microsoft.com/office/drawing/2014/main" id="{44FAA119-F631-5768-3CF5-216AB8CF197F}"/>
              </a:ext>
            </a:extLst>
          </p:cNvPr>
          <p:cNvCxnSpPr>
            <a:cxnSpLocks/>
          </p:cNvCxnSpPr>
          <p:nvPr/>
        </p:nvCxnSpPr>
        <p:spPr>
          <a:xfrm>
            <a:off x="9990161" y="2050707"/>
            <a:ext cx="0" cy="380869"/>
          </a:xfrm>
          <a:prstGeom prst="line">
            <a:avLst/>
          </a:prstGeom>
        </p:spPr>
        <p:style>
          <a:lnRef idx="2">
            <a:schemeClr val="dk1"/>
          </a:lnRef>
          <a:fillRef idx="0">
            <a:schemeClr val="dk1"/>
          </a:fillRef>
          <a:effectRef idx="1">
            <a:schemeClr val="dk1"/>
          </a:effectRef>
          <a:fontRef idx="minor">
            <a:schemeClr val="tx1"/>
          </a:fontRef>
        </p:style>
      </p:cxnSp>
      <p:sp>
        <p:nvSpPr>
          <p:cNvPr id="18" name="Ellipse 17">
            <a:extLst>
              <a:ext uri="{FF2B5EF4-FFF2-40B4-BE49-F238E27FC236}">
                <a16:creationId xmlns:a16="http://schemas.microsoft.com/office/drawing/2014/main" id="{F1F2FDC0-6B2A-99C5-638C-C113B1F4721A}"/>
              </a:ext>
            </a:extLst>
          </p:cNvPr>
          <p:cNvSpPr/>
          <p:nvPr/>
        </p:nvSpPr>
        <p:spPr>
          <a:xfrm>
            <a:off x="482221" y="2431576"/>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البيع الغير مغطى</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9" name="Ellipse 18">
            <a:extLst>
              <a:ext uri="{FF2B5EF4-FFF2-40B4-BE49-F238E27FC236}">
                <a16:creationId xmlns:a16="http://schemas.microsoft.com/office/drawing/2014/main" id="{80EF330D-6B8B-CB74-EE89-6C531BAA309C}"/>
              </a:ext>
            </a:extLst>
          </p:cNvPr>
          <p:cNvSpPr/>
          <p:nvPr/>
        </p:nvSpPr>
        <p:spPr>
          <a:xfrm>
            <a:off x="8516203" y="2462415"/>
            <a:ext cx="3193576" cy="1064526"/>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accent1">
                    <a:lumMod val="50000"/>
                  </a:schemeClr>
                </a:solidFill>
                <a:latin typeface="Traditional Arabic" panose="02020603050405020304" pitchFamily="18" charset="-78"/>
                <a:cs typeface="Traditional Arabic" panose="02020603050405020304" pitchFamily="18" charset="-78"/>
              </a:rPr>
              <a:t>البيع المغطى</a:t>
            </a:r>
            <a:endParaRPr lang="LID4096" sz="28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8044548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594</TotalTime>
  <Words>676</Words>
  <Application>Microsoft Office PowerPoint</Application>
  <PresentationFormat>Grand écran</PresentationFormat>
  <Paragraphs>87</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Calibri Light</vt:lpstr>
      <vt:lpstr>Noto Sans Arabic</vt:lpstr>
      <vt:lpstr>Traditional Arabic</vt:lpstr>
      <vt:lpstr>Thème Office</vt:lpstr>
      <vt:lpstr>الجمهورية الجزائرية الديمقراطية الشعبية  وزرارة التعليم العالي و البحث العلمي جامعة 8 ماي  1954 _قالمة _ كلية العلوم الاقتصادية و التجارية و علوم التسيير _قسم العلوم التجارية _</vt:lpstr>
      <vt:lpstr>Présentation PowerPoint</vt:lpstr>
      <vt:lpstr>Présentation PowerPoint</vt:lpstr>
      <vt:lpstr>Présentation PowerPoint</vt:lpstr>
      <vt:lpstr>Présentation PowerPoint</vt:lpstr>
      <vt:lpstr>Présentation PowerPoint</vt:lpstr>
      <vt:lpstr>المبحث الأول : عموميات حول البيع على المكشوف</vt:lpstr>
      <vt:lpstr>Présentation PowerPoint</vt:lpstr>
      <vt:lpstr>Présentation PowerPoint</vt:lpstr>
      <vt:lpstr>Présentation PowerPoint</vt:lpstr>
      <vt:lpstr>المبحث الثاني : أساسيات حول البيع على المكشوف</vt:lpstr>
      <vt:lpstr>Présentation PowerPoint</vt:lpstr>
      <vt:lpstr>Présentation PowerPoint</vt:lpstr>
      <vt:lpstr>Présentation PowerPoint</vt:lpstr>
      <vt:lpstr> تعرف الأسواق المالية دورات ارتفاع وانخفاض , لذلك فإن البيع على المكشوف يمثل طريقة للاستفادة من تراجعات الأسعار في  الأسواق وتحقيق الربح في الأسواق الهابطة .   يوفر البيع على المكشوف أيضًا للمستثمرين وسيلة للتحوط وإدارة المخاطر و تنويع المحفظة, ولكن تجدر الإشارة إلى أن البيع على المكشوف يتضمن مخاطر عالية، لذلك يجب التعامل معه بحذر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وزرارة التعليم العالي و البحث العلمي جامعة 8 ماي  1954 _قالمة _ كلية العلوم الاقتصادية و التجارية و علوم التسيير _قسم العلوم التجارية _</dc:title>
  <dc:creator>Win_Ten</dc:creator>
  <cp:lastModifiedBy>Win_Ten</cp:lastModifiedBy>
  <cp:revision>7</cp:revision>
  <dcterms:created xsi:type="dcterms:W3CDTF">2023-12-11T23:00:29Z</dcterms:created>
  <dcterms:modified xsi:type="dcterms:W3CDTF">2023-12-12T23:24:25Z</dcterms:modified>
</cp:coreProperties>
</file>