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4" r:id="rId7"/>
    <p:sldId id="261" r:id="rId8"/>
    <p:sldId id="262" r:id="rId9"/>
    <p:sldId id="265" r:id="rId10"/>
    <p:sldId id="263"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7" d="100"/>
          <a:sy n="77" d="100"/>
        </p:scale>
        <p:origin x="-1680"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F27F9578-91F5-4481-8058-969DEC74BA0E}" type="datetimeFigureOut">
              <a:rPr lang="fr-FR" smtClean="0"/>
              <a:t>01/05/2021</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CF023BCD-E899-42E5-94F8-A25183219005}"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F27F9578-91F5-4481-8058-969DEC74BA0E}" type="datetimeFigureOut">
              <a:rPr lang="fr-FR" smtClean="0"/>
              <a:t>01/05/2021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F023BCD-E899-42E5-94F8-A25183219005}"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F27F9578-91F5-4481-8058-969DEC74BA0E}" type="datetimeFigureOut">
              <a:rPr lang="fr-FR" smtClean="0"/>
              <a:t>01/05/2021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F023BCD-E899-42E5-94F8-A25183219005}"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F27F9578-91F5-4481-8058-969DEC74BA0E}" type="datetimeFigureOut">
              <a:rPr lang="fr-FR" smtClean="0"/>
              <a:t>01/05/2021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F023BCD-E899-42E5-94F8-A25183219005}"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F27F9578-91F5-4481-8058-969DEC74BA0E}" type="datetimeFigureOut">
              <a:rPr lang="fr-FR" smtClean="0"/>
              <a:t>01/05/2021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F023BCD-E899-42E5-94F8-A25183219005}"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F27F9578-91F5-4481-8058-969DEC74BA0E}" type="datetimeFigureOut">
              <a:rPr lang="fr-FR" smtClean="0"/>
              <a:t>01/05/2021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F023BCD-E899-42E5-94F8-A25183219005}"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F27F9578-91F5-4481-8058-969DEC74BA0E}" type="datetimeFigureOut">
              <a:rPr lang="fr-FR" smtClean="0"/>
              <a:t>01/05/2021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F023BCD-E899-42E5-94F8-A25183219005}"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F27F9578-91F5-4481-8058-969DEC74BA0E}" type="datetimeFigureOut">
              <a:rPr lang="fr-FR" smtClean="0"/>
              <a:t>01/05/2021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F023BCD-E899-42E5-94F8-A25183219005}"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27F9578-91F5-4481-8058-969DEC74BA0E}" type="datetimeFigureOut">
              <a:rPr lang="fr-FR" smtClean="0"/>
              <a:t>01/05/2021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F023BCD-E899-42E5-94F8-A25183219005}"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F27F9578-91F5-4481-8058-969DEC74BA0E}" type="datetimeFigureOut">
              <a:rPr lang="fr-FR" smtClean="0"/>
              <a:t>01/05/2021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F023BCD-E899-42E5-94F8-A25183219005}"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F27F9578-91F5-4481-8058-969DEC74BA0E}" type="datetimeFigureOut">
              <a:rPr lang="fr-FR" smtClean="0"/>
              <a:t>01/05/2021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CF023BCD-E899-42E5-94F8-A25183219005}" type="slidenum">
              <a:rPr lang="fr-FR" smtClean="0"/>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27F9578-91F5-4481-8058-969DEC74BA0E}" type="datetimeFigureOut">
              <a:rPr lang="fr-FR" smtClean="0"/>
              <a:t>01/05/2021</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F023BCD-E899-42E5-94F8-A25183219005}" type="slidenum">
              <a:rPr lang="fr-FR" smtClean="0"/>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428604"/>
            <a:ext cx="7772400" cy="1470025"/>
          </a:xfrm>
        </p:spPr>
        <p:txBody>
          <a:bodyPr anchor="ctr"/>
          <a:lstStyle/>
          <a:p>
            <a:pPr algn="ctr"/>
            <a:r>
              <a:rPr lang="ar-DZ" b="1" dirty="0" smtClean="0">
                <a:latin typeface="Sakkal Majalla" pitchFamily="2" charset="-78"/>
                <a:cs typeface="Sakkal Majalla" pitchFamily="2" charset="-78"/>
              </a:rPr>
              <a:t>قيمة الزبون</a:t>
            </a:r>
            <a:endParaRPr lang="fr-FR" b="1" dirty="0">
              <a:latin typeface="Sakkal Majalla" pitchFamily="2" charset="-78"/>
              <a:cs typeface="Sakkal Majalla" pitchFamily="2" charset="-78"/>
            </a:endParaRPr>
          </a:p>
        </p:txBody>
      </p:sp>
      <p:sp>
        <p:nvSpPr>
          <p:cNvPr id="3" name="Sous-titre 2"/>
          <p:cNvSpPr>
            <a:spLocks noGrp="1"/>
          </p:cNvSpPr>
          <p:nvPr>
            <p:ph type="subTitle" idx="1"/>
          </p:nvPr>
        </p:nvSpPr>
        <p:spPr>
          <a:xfrm>
            <a:off x="642910" y="1785926"/>
            <a:ext cx="7929618" cy="4643470"/>
          </a:xfrm>
        </p:spPr>
        <p:txBody>
          <a:bodyPr/>
          <a:lstStyle/>
          <a:p>
            <a:r>
              <a:rPr lang="ar-DZ" b="1" dirty="0" smtClean="0">
                <a:solidFill>
                  <a:schemeClr val="tx1"/>
                </a:solidFill>
                <a:latin typeface="Sakkal Majalla" pitchFamily="2" charset="-78"/>
                <a:cs typeface="Sakkal Majalla" pitchFamily="2" charset="-78"/>
              </a:rPr>
              <a:t>أولا/ دور إدارة العلاقة مع الزبون في تسليم قيمة الزبون</a:t>
            </a:r>
          </a:p>
          <a:p>
            <a:pPr marL="514350" indent="-514350" algn="just" rtl="1">
              <a:buFont typeface="+mj-lt"/>
              <a:buAutoNum type="arabicPeriod"/>
            </a:pPr>
            <a:r>
              <a:rPr lang="ar-DZ" b="1" dirty="0" smtClean="0">
                <a:solidFill>
                  <a:schemeClr val="tx1"/>
                </a:solidFill>
                <a:latin typeface="Sakkal Majalla" pitchFamily="2" charset="-78"/>
                <a:cs typeface="Sakkal Majalla" pitchFamily="2" charset="-78"/>
              </a:rPr>
              <a:t>تعريف قيمة الزبون</a:t>
            </a:r>
          </a:p>
          <a:p>
            <a:pPr marL="514350" indent="-514350" algn="just" rtl="1">
              <a:buFont typeface="+mj-lt"/>
              <a:buAutoNum type="arabicPeriod"/>
            </a:pPr>
            <a:r>
              <a:rPr lang="ar-DZ" b="1" dirty="0" smtClean="0">
                <a:solidFill>
                  <a:schemeClr val="tx1"/>
                </a:solidFill>
                <a:latin typeface="Sakkal Majalla" pitchFamily="2" charset="-78"/>
                <a:cs typeface="Sakkal Majalla" pitchFamily="2" charset="-78"/>
              </a:rPr>
              <a:t>أبعاد قيمة الزبون</a:t>
            </a:r>
          </a:p>
          <a:p>
            <a:pPr algn="just" rtl="1"/>
            <a:r>
              <a:rPr lang="ar-DZ" b="1" dirty="0" smtClean="0">
                <a:solidFill>
                  <a:schemeClr val="tx1"/>
                </a:solidFill>
                <a:latin typeface="Sakkal Majalla" pitchFamily="2" charset="-78"/>
                <a:cs typeface="Sakkal Majalla" pitchFamily="2" charset="-78"/>
              </a:rPr>
              <a:t>ثانيا/أنشطة إدارة العلاقة مع الزبون الداعمة لقيمة الزبون</a:t>
            </a:r>
          </a:p>
          <a:p>
            <a:pPr marL="514350" indent="-514350" algn="just" rtl="1">
              <a:buFont typeface="+mj-lt"/>
              <a:buAutoNum type="arabicPeriod"/>
            </a:pPr>
            <a:r>
              <a:rPr lang="ar-DZ" b="1" dirty="0" smtClean="0">
                <a:solidFill>
                  <a:schemeClr val="tx1"/>
                </a:solidFill>
                <a:latin typeface="Sakkal Majalla" pitchFamily="2" charset="-78"/>
                <a:cs typeface="Sakkal Majalla" pitchFamily="2" charset="-78"/>
              </a:rPr>
              <a:t>التفاعل المشترك مع الزبون</a:t>
            </a:r>
          </a:p>
          <a:p>
            <a:pPr marL="514350" indent="-514350" algn="just" rtl="1">
              <a:buFont typeface="+mj-lt"/>
              <a:buAutoNum type="arabicPeriod"/>
            </a:pPr>
            <a:r>
              <a:rPr lang="ar-DZ" b="1" dirty="0" smtClean="0">
                <a:solidFill>
                  <a:schemeClr val="tx1"/>
                </a:solidFill>
                <a:latin typeface="Sakkal Majalla" pitchFamily="2" charset="-78"/>
                <a:cs typeface="Sakkal Majalla" pitchFamily="2" charset="-78"/>
              </a:rPr>
              <a:t>التسويق واحد لواحد</a:t>
            </a:r>
          </a:p>
          <a:p>
            <a:pPr marL="514350" indent="-514350" algn="just" rtl="1">
              <a:buFont typeface="+mj-lt"/>
              <a:buAutoNum type="arabicPeriod"/>
            </a:pPr>
            <a:r>
              <a:rPr lang="ar-DZ" b="1" dirty="0" smtClean="0">
                <a:solidFill>
                  <a:schemeClr val="tx1"/>
                </a:solidFill>
                <a:latin typeface="Sakkal Majalla" pitchFamily="2" charset="-78"/>
                <a:cs typeface="Sakkal Majalla" pitchFamily="2" charset="-78"/>
              </a:rPr>
              <a:t>نظام تسيير شكاوي الزبائن</a:t>
            </a:r>
          </a:p>
          <a:p>
            <a:endParaRPr lang="fr-FR" b="1" dirty="0">
              <a:solidFill>
                <a:schemeClr val="tx1"/>
              </a:solidFill>
              <a:latin typeface="Sakkal Majalla" pitchFamily="2" charset="-78"/>
              <a:cs typeface="Sakkal Majalla" pitchFamily="2" charset="-7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0" indent="0" algn="just" rtl="1">
              <a:lnSpc>
                <a:spcPct val="150000"/>
              </a:lnSpc>
              <a:buFont typeface="Wingdings" pitchFamily="2" charset="2"/>
              <a:buChar char="q"/>
            </a:pPr>
            <a:r>
              <a:rPr lang="ar-DZ" sz="2800" b="1" dirty="0" smtClean="0">
                <a:latin typeface="Sakkal Majalla" pitchFamily="2" charset="-78"/>
                <a:cs typeface="Sakkal Majalla" pitchFamily="2" charset="-78"/>
              </a:rPr>
              <a:t>يعتبر</a:t>
            </a:r>
            <a:r>
              <a:rPr lang="ar-DZ" dirty="0" smtClean="0"/>
              <a:t> </a:t>
            </a:r>
            <a:r>
              <a:rPr lang="ar-DZ" sz="2800" b="1" dirty="0" smtClean="0">
                <a:latin typeface="Sakkal Majalla" pitchFamily="2" charset="-78"/>
                <a:cs typeface="Sakkal Majalla" pitchFamily="2" charset="-78"/>
              </a:rPr>
              <a:t>نظام تسيير شكاوي </a:t>
            </a:r>
            <a:r>
              <a:rPr lang="ar-DZ" sz="2800" b="1" dirty="0" smtClean="0">
                <a:latin typeface="Sakkal Majalla" pitchFamily="2" charset="-78"/>
                <a:cs typeface="Sakkal Majalla" pitchFamily="2" charset="-78"/>
              </a:rPr>
              <a:t>الزبائن أداة لتطوير </a:t>
            </a:r>
            <a:r>
              <a:rPr lang="ar-DZ" sz="2800" b="1" dirty="0" err="1" smtClean="0">
                <a:latin typeface="Sakkal Majalla" pitchFamily="2" charset="-78"/>
                <a:cs typeface="Sakkal Majalla" pitchFamily="2" charset="-78"/>
              </a:rPr>
              <a:t>و</a:t>
            </a:r>
            <a:r>
              <a:rPr lang="ar-DZ" sz="2800" b="1" dirty="0" smtClean="0">
                <a:latin typeface="Sakkal Majalla" pitchFamily="2" charset="-78"/>
                <a:cs typeface="Sakkal Majalla" pitchFamily="2" charset="-78"/>
              </a:rPr>
              <a:t> تحسين العلاقة مع الزبون، </a:t>
            </a:r>
            <a:r>
              <a:rPr lang="ar-DZ" sz="2800" b="1" dirty="0" err="1" smtClean="0">
                <a:latin typeface="Sakkal Majalla" pitchFamily="2" charset="-78"/>
                <a:cs typeface="Sakkal Majalla" pitchFamily="2" charset="-78"/>
              </a:rPr>
              <a:t>و</a:t>
            </a:r>
            <a:r>
              <a:rPr lang="ar-DZ" sz="2800" b="1" dirty="0" smtClean="0">
                <a:latin typeface="Sakkal Majalla" pitchFamily="2" charset="-78"/>
                <a:cs typeface="Sakkal Majalla" pitchFamily="2" charset="-78"/>
              </a:rPr>
              <a:t> قد اعتبر (</a:t>
            </a:r>
            <a:r>
              <a:rPr lang="en-US" sz="2800" b="1" dirty="0" smtClean="0">
                <a:latin typeface="Sakkal Majalla" pitchFamily="2" charset="-78"/>
                <a:cs typeface="Sakkal Majalla" pitchFamily="2" charset="-78"/>
              </a:rPr>
              <a:t>Lovelock</a:t>
            </a:r>
            <a:r>
              <a:rPr lang="ar-DZ" sz="2800" b="1" dirty="0" smtClean="0">
                <a:latin typeface="Sakkal Majalla" pitchFamily="2" charset="-78"/>
                <a:cs typeface="Sakkal Majalla" pitchFamily="2" charset="-78"/>
              </a:rPr>
              <a:t>) المعلومات الواردة من شكاوي العملاء مدخلا إلى إدارة الجودة.</a:t>
            </a:r>
            <a:endParaRPr lang="en-US" sz="2800" b="1" dirty="0" smtClean="0">
              <a:latin typeface="Sakkal Majalla" pitchFamily="2" charset="-78"/>
              <a:cs typeface="Sakkal Majalla" pitchFamily="2" charset="-78"/>
            </a:endParaRPr>
          </a:p>
          <a:p>
            <a:pPr marL="0" indent="0" algn="just" rtl="1">
              <a:lnSpc>
                <a:spcPct val="150000"/>
              </a:lnSpc>
              <a:buFont typeface="Wingdings" pitchFamily="2" charset="2"/>
              <a:buChar char="q"/>
            </a:pPr>
            <a:r>
              <a:rPr lang="ar-DZ" sz="2800" b="1" dirty="0" smtClean="0">
                <a:latin typeface="Sakkal Majalla" pitchFamily="2" charset="-78"/>
                <a:cs typeface="Sakkal Majalla" pitchFamily="2" charset="-78"/>
              </a:rPr>
              <a:t>و يعرف نظام التعامل مع الشكاوي بأنه ”استجابة المنظمة لأي خلل أو فشل في عملية إنتاج و تسليم المنتجات، التي تسبب للعملاء أي مستوى من الإزعاج المادي أو النفسي الذي قد يؤثر على مستوى الرضا لدهم  “</a:t>
            </a:r>
          </a:p>
          <a:p>
            <a:pPr algn="just" rtl="1">
              <a:lnSpc>
                <a:spcPct val="150000"/>
              </a:lnSpc>
              <a:buNone/>
            </a:pPr>
            <a:endParaRPr lang="fr-FR" dirty="0"/>
          </a:p>
        </p:txBody>
      </p:sp>
      <p:sp>
        <p:nvSpPr>
          <p:cNvPr id="4" name="Titre 1"/>
          <p:cNvSpPr>
            <a:spLocks noGrp="1"/>
          </p:cNvSpPr>
          <p:nvPr>
            <p:ph type="title"/>
          </p:nvPr>
        </p:nvSpPr>
        <p:spPr/>
        <p:txBody>
          <a:bodyPr>
            <a:normAutofit/>
          </a:bodyPr>
          <a:lstStyle/>
          <a:p>
            <a:pPr algn="just" rtl="1"/>
            <a:r>
              <a:rPr lang="ar-DZ" sz="3600" b="1" dirty="0" smtClean="0">
                <a:solidFill>
                  <a:schemeClr val="accent3">
                    <a:lumMod val="75000"/>
                  </a:schemeClr>
                </a:solidFill>
                <a:latin typeface="Sakkal Majalla" pitchFamily="2" charset="-78"/>
                <a:cs typeface="Sakkal Majalla" pitchFamily="2" charset="-78"/>
              </a:rPr>
              <a:t>ثانيا/أنشطة إدارة العلاقة مع الزبون الداعمة لقيمة </a:t>
            </a:r>
            <a:r>
              <a:rPr lang="ar-DZ" sz="3600" b="1" dirty="0" smtClean="0">
                <a:solidFill>
                  <a:schemeClr val="accent3">
                    <a:lumMod val="75000"/>
                  </a:schemeClr>
                </a:solidFill>
                <a:latin typeface="Sakkal Majalla" pitchFamily="2" charset="-78"/>
                <a:cs typeface="Sakkal Majalla" pitchFamily="2" charset="-78"/>
              </a:rPr>
              <a:t>الزبون/ 3. نظام تسيير شكاوي الزبائن</a:t>
            </a:r>
            <a:endParaRPr lang="ar-DZ" sz="3600" b="1" dirty="0" smtClean="0">
              <a:solidFill>
                <a:schemeClr val="accent3">
                  <a:lumMod val="75000"/>
                </a:schemeClr>
              </a:solidFill>
              <a:latin typeface="Sakkal Majalla" pitchFamily="2" charset="-78"/>
              <a:cs typeface="Sakkal Majalla"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081838"/>
          </a:xfrm>
        </p:spPr>
        <p:txBody>
          <a:bodyPr anchor="t">
            <a:noAutofit/>
          </a:bodyPr>
          <a:lstStyle/>
          <a:p>
            <a:pPr marL="514350" indent="-514350" algn="r" rtl="1"/>
            <a:r>
              <a:rPr lang="ar-DZ" sz="3600" b="1" dirty="0" smtClean="0">
                <a:solidFill>
                  <a:schemeClr val="accent3">
                    <a:lumMod val="75000"/>
                  </a:schemeClr>
                </a:solidFill>
                <a:latin typeface="Sakkal Majalla" pitchFamily="2" charset="-78"/>
                <a:cs typeface="Sakkal Majalla" pitchFamily="2" charset="-78"/>
              </a:rPr>
              <a:t>أولا/ دور إدارة العلاقة مع الزبون في تسليم قيمة </a:t>
            </a:r>
            <a:r>
              <a:rPr lang="ar-DZ" sz="3600" b="1" dirty="0" smtClean="0">
                <a:solidFill>
                  <a:schemeClr val="accent3">
                    <a:lumMod val="75000"/>
                  </a:schemeClr>
                </a:solidFill>
                <a:latin typeface="Sakkal Majalla" pitchFamily="2" charset="-78"/>
                <a:cs typeface="Sakkal Majalla" pitchFamily="2" charset="-78"/>
              </a:rPr>
              <a:t>الزبون/ 1.تعريف </a:t>
            </a:r>
            <a:r>
              <a:rPr lang="ar-DZ" sz="3600" b="1" dirty="0" smtClean="0">
                <a:solidFill>
                  <a:schemeClr val="accent3">
                    <a:lumMod val="75000"/>
                  </a:schemeClr>
                </a:solidFill>
                <a:latin typeface="Sakkal Majalla" pitchFamily="2" charset="-78"/>
                <a:cs typeface="Sakkal Majalla" pitchFamily="2" charset="-78"/>
              </a:rPr>
              <a:t>قيمة </a:t>
            </a:r>
            <a:r>
              <a:rPr lang="ar-DZ" sz="3600" b="1" dirty="0" smtClean="0">
                <a:solidFill>
                  <a:schemeClr val="accent3">
                    <a:lumMod val="75000"/>
                  </a:schemeClr>
                </a:solidFill>
                <a:latin typeface="Sakkal Majalla" pitchFamily="2" charset="-78"/>
                <a:cs typeface="Sakkal Majalla" pitchFamily="2" charset="-78"/>
              </a:rPr>
              <a:t>الزبون</a:t>
            </a:r>
            <a:r>
              <a:rPr lang="ar-DZ" sz="3600" b="1" dirty="0" smtClean="0">
                <a:solidFill>
                  <a:schemeClr val="accent3">
                    <a:lumMod val="75000"/>
                  </a:schemeClr>
                </a:solidFill>
                <a:latin typeface="Sakkal Majalla" pitchFamily="2" charset="-78"/>
                <a:cs typeface="Sakkal Majalla" pitchFamily="2" charset="-78"/>
              </a:rPr>
              <a:t/>
            </a:r>
            <a:br>
              <a:rPr lang="ar-DZ" sz="3600" b="1" dirty="0" smtClean="0">
                <a:solidFill>
                  <a:schemeClr val="accent3">
                    <a:lumMod val="75000"/>
                  </a:schemeClr>
                </a:solidFill>
                <a:latin typeface="Sakkal Majalla" pitchFamily="2" charset="-78"/>
                <a:cs typeface="Sakkal Majalla" pitchFamily="2" charset="-78"/>
              </a:rPr>
            </a:br>
            <a:r>
              <a:rPr lang="ar-DZ" sz="3600" b="1" dirty="0" smtClean="0">
                <a:solidFill>
                  <a:schemeClr val="accent3">
                    <a:lumMod val="75000"/>
                  </a:schemeClr>
                </a:solidFill>
                <a:latin typeface="Sakkal Majalla" pitchFamily="2" charset="-78"/>
                <a:cs typeface="Sakkal Majalla" pitchFamily="2" charset="-78"/>
              </a:rPr>
              <a:t> </a:t>
            </a:r>
            <a:endParaRPr lang="fr-FR" sz="3600" dirty="0">
              <a:solidFill>
                <a:schemeClr val="accent3">
                  <a:lumMod val="75000"/>
                </a:schemeClr>
              </a:solidFill>
            </a:endParaRPr>
          </a:p>
        </p:txBody>
      </p:sp>
      <p:sp>
        <p:nvSpPr>
          <p:cNvPr id="3" name="Espace réservé du contenu 2"/>
          <p:cNvSpPr>
            <a:spLocks noGrp="1"/>
          </p:cNvSpPr>
          <p:nvPr>
            <p:ph idx="1"/>
          </p:nvPr>
        </p:nvSpPr>
        <p:spPr/>
        <p:txBody>
          <a:bodyPr>
            <a:normAutofit/>
          </a:bodyPr>
          <a:lstStyle/>
          <a:p>
            <a:pPr marL="0" indent="0" algn="just" rtl="1">
              <a:lnSpc>
                <a:spcPct val="150000"/>
              </a:lnSpc>
              <a:buFont typeface="Wingdings" pitchFamily="2" charset="2"/>
              <a:buChar char="q"/>
            </a:pPr>
            <a:r>
              <a:rPr lang="ar-DZ" dirty="0" smtClean="0">
                <a:latin typeface="Sakkal Majalla" pitchFamily="2" charset="-78"/>
                <a:cs typeface="Sakkal Majalla" pitchFamily="2" charset="-78"/>
              </a:rPr>
              <a:t>تتمثل الرؤية المعاصرة لإدارة علاقات الزبون في ضرورة اجتهاد المنظمة لبناء علاقات مربحة مع زبائن مختارين اعتمادا على قيمتهم بالنسبة للمنظمة، إذ تركز (</a:t>
            </a:r>
            <a:r>
              <a:rPr lang="en-US" dirty="0" smtClean="0">
                <a:latin typeface="Sakkal Majalla" pitchFamily="2" charset="-78"/>
                <a:cs typeface="Sakkal Majalla" pitchFamily="2" charset="-78"/>
              </a:rPr>
              <a:t>CR</a:t>
            </a:r>
            <a:r>
              <a:rPr lang="fr-FR" dirty="0" smtClean="0">
                <a:latin typeface="Sakkal Majalla" pitchFamily="2" charset="-78"/>
                <a:cs typeface="Sakkal Majalla" pitchFamily="2" charset="-78"/>
              </a:rPr>
              <a:t>M</a:t>
            </a:r>
            <a:r>
              <a:rPr lang="ar-DZ" dirty="0" smtClean="0">
                <a:latin typeface="Sakkal Majalla" pitchFamily="2" charset="-78"/>
                <a:cs typeface="Sakkal Majalla" pitchFamily="2" charset="-78"/>
              </a:rPr>
              <a:t>) على تقديم قيمة لهم، فالمنظمات اليوم لا تريد علاقات مع كل الزبائن  بل تستهدف منهم الأكثر ربحية. القيمة تحقق الرضا الذي يقود بدوره إلى الولاء.</a:t>
            </a:r>
          </a:p>
          <a:p>
            <a:pPr marL="0" indent="0" algn="just" rtl="1">
              <a:lnSpc>
                <a:spcPct val="150000"/>
              </a:lnSpc>
              <a:buFont typeface="Wingdings" pitchFamily="2" charset="2"/>
              <a:buChar char="q"/>
            </a:pPr>
            <a:r>
              <a:rPr lang="ar-DZ" dirty="0" smtClean="0">
                <a:latin typeface="Sakkal Majalla" pitchFamily="2" charset="-78"/>
                <a:cs typeface="Sakkal Majalla" pitchFamily="2" charset="-78"/>
              </a:rPr>
              <a:t>تعود بداية نشأة مفهوم قيمة الزبون إلى فترة الانتقال من شعار الزبون هو الملك إلى توظيف العلم في تحديد الرغبات الحقيقية للزبون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القيمة المضافة له.</a:t>
            </a:r>
            <a:endParaRPr lang="fr-FR" dirty="0">
              <a:latin typeface="Sakkal Majalla" pitchFamily="2" charset="-78"/>
              <a:cs typeface="Sakkal Majalla" pitchFamily="2"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000240"/>
            <a:ext cx="8229600" cy="4324360"/>
          </a:xfrm>
        </p:spPr>
        <p:txBody>
          <a:bodyPr>
            <a:normAutofit fontScale="92500"/>
          </a:bodyPr>
          <a:lstStyle/>
          <a:p>
            <a:pPr marL="0" indent="0" algn="just" rtl="1">
              <a:lnSpc>
                <a:spcPct val="150000"/>
              </a:lnSpc>
              <a:buFont typeface="Wingdings" pitchFamily="2" charset="2"/>
              <a:buChar char="q"/>
            </a:pPr>
            <a:r>
              <a:rPr lang="ar-DZ" b="1" dirty="0" smtClean="0">
                <a:latin typeface="Sakkal Majalla" pitchFamily="2" charset="-78"/>
                <a:cs typeface="Sakkal Majalla" pitchFamily="2" charset="-78"/>
              </a:rPr>
              <a:t>تعرف قيمة الزبون على أنها: </a:t>
            </a:r>
            <a:r>
              <a:rPr lang="ar-DZ" dirty="0" smtClean="0">
                <a:latin typeface="Sakkal Majalla" pitchFamily="2" charset="-78"/>
                <a:cs typeface="Sakkal Majalla" pitchFamily="2" charset="-78"/>
              </a:rPr>
              <a:t>”مزيج من المنافع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التضحيات المرتبطة باستخدام المنتج الذي يشبع حاجات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رغبات الزبون خلال فترة تملكه للمنتج“.</a:t>
            </a:r>
          </a:p>
          <a:p>
            <a:pPr marL="0" indent="0" algn="just" rtl="1">
              <a:lnSpc>
                <a:spcPct val="150000"/>
              </a:lnSpc>
              <a:buFont typeface="Wingdings" pitchFamily="2" charset="2"/>
              <a:buChar char="q"/>
            </a:pPr>
            <a:r>
              <a:rPr lang="ar-DZ" b="1" dirty="0" smtClean="0">
                <a:latin typeface="Sakkal Majalla" pitchFamily="2" charset="-78"/>
                <a:cs typeface="Sakkal Majalla" pitchFamily="2" charset="-78"/>
              </a:rPr>
              <a:t>كما تعرف أيضا:“</a:t>
            </a:r>
            <a:r>
              <a:rPr lang="ar-DZ" dirty="0" smtClean="0">
                <a:latin typeface="Sakkal Majalla" pitchFamily="2" charset="-78"/>
                <a:cs typeface="Sakkal Majalla" pitchFamily="2" charset="-78"/>
              </a:rPr>
              <a:t>عملية التبادل أو المبادلة التي يجريها الزبون بين المنافع التي يحصل عليها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بين تكلفة الحصول عليها،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تشمل المنافع المنتج نفسه، الخدمات المساندة، الأطراف المشتركة بعملية الشراء، الوقت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الجهد المبذول للحصول على المنتج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المخاطرة المدركة“.</a:t>
            </a:r>
          </a:p>
          <a:p>
            <a:pPr marL="0" indent="0" algn="just" rtl="1">
              <a:lnSpc>
                <a:spcPct val="150000"/>
              </a:lnSpc>
              <a:buFont typeface="Wingdings" pitchFamily="2" charset="2"/>
              <a:buChar char="q"/>
            </a:pPr>
            <a:r>
              <a:rPr lang="ar-DZ" dirty="0" smtClean="0">
                <a:latin typeface="Sakkal Majalla" pitchFamily="2" charset="-78"/>
                <a:cs typeface="Sakkal Majalla" pitchFamily="2" charset="-78"/>
              </a:rPr>
              <a:t>تختلف القيمة باختلاف الزبون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اختلاف وجهة نظره تجاه المنافع التي يرغب في الحصول عليها، </a:t>
            </a:r>
            <a:r>
              <a:rPr lang="ar-DZ" b="1" dirty="0" smtClean="0">
                <a:solidFill>
                  <a:srgbClr val="C00000"/>
                </a:solidFill>
                <a:latin typeface="Sakkal Majalla" pitchFamily="2" charset="-78"/>
                <a:cs typeface="Sakkal Majalla" pitchFamily="2" charset="-78"/>
              </a:rPr>
              <a:t>فيكون أكثر رضا عندما تكون القيمة عالية، أي المنافع المحصلة أكبر من التضحيات</a:t>
            </a:r>
            <a:r>
              <a:rPr lang="ar-DZ" dirty="0" smtClean="0">
                <a:latin typeface="Sakkal Majalla" pitchFamily="2" charset="-78"/>
                <a:cs typeface="Sakkal Majalla" pitchFamily="2" charset="-78"/>
              </a:rPr>
              <a:t>. </a:t>
            </a:r>
            <a:endParaRPr lang="fr-FR" dirty="0">
              <a:latin typeface="Sakkal Majalla" pitchFamily="2" charset="-78"/>
              <a:cs typeface="Sakkal Majalla" pitchFamily="2" charset="-78"/>
            </a:endParaRPr>
          </a:p>
        </p:txBody>
      </p:sp>
      <p:sp>
        <p:nvSpPr>
          <p:cNvPr id="4" name="Titre 1"/>
          <p:cNvSpPr>
            <a:spLocks noGrp="1"/>
          </p:cNvSpPr>
          <p:nvPr>
            <p:ph type="title"/>
          </p:nvPr>
        </p:nvSpPr>
        <p:spPr/>
        <p:txBody>
          <a:bodyPr anchor="t">
            <a:noAutofit/>
          </a:bodyPr>
          <a:lstStyle/>
          <a:p>
            <a:pPr marL="514350" indent="-514350" algn="r" rtl="1"/>
            <a:r>
              <a:rPr lang="ar-DZ" sz="3600" b="1" dirty="0" smtClean="0">
                <a:solidFill>
                  <a:schemeClr val="accent3">
                    <a:lumMod val="75000"/>
                  </a:schemeClr>
                </a:solidFill>
                <a:latin typeface="Sakkal Majalla" pitchFamily="2" charset="-78"/>
                <a:cs typeface="Sakkal Majalla" pitchFamily="2" charset="-78"/>
              </a:rPr>
              <a:t>أولا/ دور إدارة العلاقة مع الزبون في تسليم قيمة </a:t>
            </a:r>
            <a:r>
              <a:rPr lang="ar-DZ" sz="3600" b="1" dirty="0" smtClean="0">
                <a:solidFill>
                  <a:schemeClr val="accent3">
                    <a:lumMod val="75000"/>
                  </a:schemeClr>
                </a:solidFill>
                <a:latin typeface="Sakkal Majalla" pitchFamily="2" charset="-78"/>
                <a:cs typeface="Sakkal Majalla" pitchFamily="2" charset="-78"/>
              </a:rPr>
              <a:t>الزبون/ 1.تعريف </a:t>
            </a:r>
            <a:r>
              <a:rPr lang="ar-DZ" sz="3600" b="1" dirty="0" smtClean="0">
                <a:solidFill>
                  <a:schemeClr val="accent3">
                    <a:lumMod val="75000"/>
                  </a:schemeClr>
                </a:solidFill>
                <a:latin typeface="Sakkal Majalla" pitchFamily="2" charset="-78"/>
                <a:cs typeface="Sakkal Majalla" pitchFamily="2" charset="-78"/>
              </a:rPr>
              <a:t>قيمة </a:t>
            </a:r>
            <a:r>
              <a:rPr lang="ar-DZ" sz="3600" b="1" dirty="0" smtClean="0">
                <a:solidFill>
                  <a:schemeClr val="accent3">
                    <a:lumMod val="75000"/>
                  </a:schemeClr>
                </a:solidFill>
                <a:latin typeface="Sakkal Majalla" pitchFamily="2" charset="-78"/>
                <a:cs typeface="Sakkal Majalla" pitchFamily="2" charset="-78"/>
              </a:rPr>
              <a:t>الزبون</a:t>
            </a:r>
            <a:r>
              <a:rPr lang="ar-DZ" sz="3600" b="1" dirty="0" smtClean="0">
                <a:solidFill>
                  <a:schemeClr val="accent3">
                    <a:lumMod val="75000"/>
                  </a:schemeClr>
                </a:solidFill>
                <a:latin typeface="Sakkal Majalla" pitchFamily="2" charset="-78"/>
                <a:cs typeface="Sakkal Majalla" pitchFamily="2" charset="-78"/>
              </a:rPr>
              <a:t/>
            </a:r>
            <a:br>
              <a:rPr lang="ar-DZ" sz="3600" b="1" dirty="0" smtClean="0">
                <a:solidFill>
                  <a:schemeClr val="accent3">
                    <a:lumMod val="75000"/>
                  </a:schemeClr>
                </a:solidFill>
                <a:latin typeface="Sakkal Majalla" pitchFamily="2" charset="-78"/>
                <a:cs typeface="Sakkal Majalla" pitchFamily="2" charset="-78"/>
              </a:rPr>
            </a:br>
            <a:r>
              <a:rPr lang="ar-DZ" sz="3600" b="1" dirty="0" smtClean="0">
                <a:solidFill>
                  <a:schemeClr val="accent3">
                    <a:lumMod val="75000"/>
                  </a:schemeClr>
                </a:solidFill>
                <a:latin typeface="Sakkal Majalla" pitchFamily="2" charset="-78"/>
                <a:cs typeface="Sakkal Majalla" pitchFamily="2" charset="-78"/>
              </a:rPr>
              <a:t> </a:t>
            </a:r>
            <a:endParaRPr lang="fr-FR" sz="3600" dirty="0">
              <a:solidFill>
                <a:schemeClr val="accent3">
                  <a:lumMod val="75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000240"/>
            <a:ext cx="8229600" cy="4324360"/>
          </a:xfrm>
        </p:spPr>
        <p:txBody>
          <a:bodyPr>
            <a:normAutofit fontScale="92500" lnSpcReduction="20000"/>
          </a:bodyPr>
          <a:lstStyle/>
          <a:p>
            <a:pPr algn="just" rtl="1">
              <a:lnSpc>
                <a:spcPct val="150000"/>
              </a:lnSpc>
              <a:buNone/>
            </a:pPr>
            <a:r>
              <a:rPr lang="ar-DZ" dirty="0" smtClean="0">
                <a:latin typeface="Sakkal Majalla" pitchFamily="2" charset="-78"/>
                <a:cs typeface="Sakkal Majalla" pitchFamily="2" charset="-78"/>
              </a:rPr>
              <a:t>تنقسم القيمة حسب (</a:t>
            </a:r>
            <a:r>
              <a:rPr lang="en-US" dirty="0" smtClean="0">
                <a:latin typeface="Sakkal Majalla" pitchFamily="2" charset="-78"/>
                <a:cs typeface="Sakkal Majalla" pitchFamily="2" charset="-78"/>
              </a:rPr>
              <a:t>KOTLER</a:t>
            </a:r>
            <a:r>
              <a:rPr lang="ar-DZ" dirty="0" smtClean="0">
                <a:latin typeface="Sakkal Majalla" pitchFamily="2" charset="-78"/>
                <a:cs typeface="Sakkal Majalla" pitchFamily="2" charset="-78"/>
              </a:rPr>
              <a:t>) إلى بعدين أساسيين هما:</a:t>
            </a:r>
          </a:p>
          <a:p>
            <a:pPr algn="just" rtl="1">
              <a:lnSpc>
                <a:spcPct val="150000"/>
              </a:lnSpc>
              <a:buNone/>
            </a:pPr>
            <a:r>
              <a:rPr lang="ar-DZ" b="1" dirty="0" smtClean="0">
                <a:latin typeface="Sakkal Majalla" pitchFamily="2" charset="-78"/>
                <a:cs typeface="Sakkal Majalla" pitchFamily="2" charset="-78"/>
              </a:rPr>
              <a:t>1.2 القيمة الكلية للزبون:</a:t>
            </a:r>
            <a:r>
              <a:rPr lang="ar-DZ" dirty="0" smtClean="0">
                <a:latin typeface="Sakkal Majalla" pitchFamily="2" charset="-78"/>
                <a:cs typeface="Sakkal Majalla" pitchFamily="2" charset="-78"/>
              </a:rPr>
              <a:t>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تنقسم بدورها إلى </a:t>
            </a:r>
          </a:p>
          <a:p>
            <a:pPr marL="0" indent="0" algn="just" rtl="1">
              <a:lnSpc>
                <a:spcPct val="150000"/>
              </a:lnSpc>
              <a:buNone/>
            </a:pPr>
            <a:r>
              <a:rPr lang="ar-DZ" b="1" dirty="0" smtClean="0">
                <a:latin typeface="Sakkal Majalla" pitchFamily="2" charset="-78"/>
                <a:cs typeface="Sakkal Majalla" pitchFamily="2" charset="-78"/>
              </a:rPr>
              <a:t>أ. قيمة السلعة: </a:t>
            </a:r>
            <a:r>
              <a:rPr lang="ar-DZ" dirty="0" smtClean="0">
                <a:latin typeface="Sakkal Majalla" pitchFamily="2" charset="-78"/>
                <a:cs typeface="Sakkal Majalla" pitchFamily="2" charset="-78"/>
              </a:rPr>
              <a:t>يقصد </a:t>
            </a:r>
            <a:r>
              <a:rPr lang="ar-DZ" dirty="0" err="1" smtClean="0">
                <a:latin typeface="Sakkal Majalla" pitchFamily="2" charset="-78"/>
                <a:cs typeface="Sakkal Majalla" pitchFamily="2" charset="-78"/>
              </a:rPr>
              <a:t>بها</a:t>
            </a:r>
            <a:r>
              <a:rPr lang="ar-DZ" dirty="0" smtClean="0">
                <a:latin typeface="Sakkal Majalla" pitchFamily="2" charset="-78"/>
                <a:cs typeface="Sakkal Majalla" pitchFamily="2" charset="-78"/>
              </a:rPr>
              <a:t> مجموعة المنافع الاقتصادية التي يمكن أن تقدمها المنتجات للزبائن وفق معايير الجودة التي يفترض توفرها في المنتج كتصميمه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متانته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كفاءة أدائه. فالزبون يرغب في الحصول على نسبة من الجودة بسعر مبرر حسب وجهة نظره. </a:t>
            </a:r>
          </a:p>
          <a:p>
            <a:pPr marL="0" indent="0" algn="just" rtl="1">
              <a:lnSpc>
                <a:spcPct val="150000"/>
              </a:lnSpc>
              <a:buNone/>
            </a:pPr>
            <a:r>
              <a:rPr lang="ar-DZ" b="1" dirty="0" smtClean="0">
                <a:latin typeface="Sakkal Majalla" pitchFamily="2" charset="-78"/>
                <a:cs typeface="Sakkal Majalla" pitchFamily="2" charset="-78"/>
              </a:rPr>
              <a:t>ب. قيمة الخدمة: </a:t>
            </a:r>
            <a:r>
              <a:rPr lang="ar-DZ" dirty="0" smtClean="0">
                <a:latin typeface="Sakkal Majalla" pitchFamily="2" charset="-78"/>
                <a:cs typeface="Sakkal Majalla" pitchFamily="2" charset="-78"/>
              </a:rPr>
              <a:t>بقدر اهتمام الزبون بقيمة المنتج فإنه يهتم أيضا بقية الخدمة أثناء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بعد القيام بعملية التبادل،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لعل أهم مجالات الخدمة سهولة طلب المنتج، السرعة في تسليمه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خدمات ما بعد البيع.</a:t>
            </a:r>
            <a:endParaRPr lang="fr-FR" dirty="0">
              <a:latin typeface="Sakkal Majalla" pitchFamily="2" charset="-78"/>
              <a:cs typeface="Sakkal Majalla" pitchFamily="2" charset="-78"/>
            </a:endParaRPr>
          </a:p>
        </p:txBody>
      </p:sp>
      <p:sp>
        <p:nvSpPr>
          <p:cNvPr id="4" name="Titre 1"/>
          <p:cNvSpPr>
            <a:spLocks noGrp="1"/>
          </p:cNvSpPr>
          <p:nvPr>
            <p:ph type="title"/>
          </p:nvPr>
        </p:nvSpPr>
        <p:spPr/>
        <p:txBody>
          <a:bodyPr anchor="t">
            <a:noAutofit/>
          </a:bodyPr>
          <a:lstStyle/>
          <a:p>
            <a:pPr marL="514350" indent="-514350" algn="r" rtl="1"/>
            <a:r>
              <a:rPr lang="ar-DZ" sz="3600" b="1" dirty="0" smtClean="0">
                <a:solidFill>
                  <a:schemeClr val="accent3">
                    <a:lumMod val="75000"/>
                  </a:schemeClr>
                </a:solidFill>
                <a:latin typeface="Sakkal Majalla" pitchFamily="2" charset="-78"/>
                <a:cs typeface="Sakkal Majalla" pitchFamily="2" charset="-78"/>
              </a:rPr>
              <a:t>أولا/ دور إدارة العلاقة مع الزبون في تسليم قيمة </a:t>
            </a:r>
            <a:r>
              <a:rPr lang="ar-DZ" sz="3600" b="1" dirty="0" smtClean="0">
                <a:solidFill>
                  <a:schemeClr val="accent3">
                    <a:lumMod val="75000"/>
                  </a:schemeClr>
                </a:solidFill>
                <a:latin typeface="Sakkal Majalla" pitchFamily="2" charset="-78"/>
                <a:cs typeface="Sakkal Majalla" pitchFamily="2" charset="-78"/>
              </a:rPr>
              <a:t>الزبون/ 2.أبعاد </a:t>
            </a:r>
            <a:r>
              <a:rPr lang="ar-DZ" sz="3600" b="1" dirty="0" smtClean="0">
                <a:solidFill>
                  <a:schemeClr val="accent3">
                    <a:lumMod val="75000"/>
                  </a:schemeClr>
                </a:solidFill>
                <a:latin typeface="Sakkal Majalla" pitchFamily="2" charset="-78"/>
                <a:cs typeface="Sakkal Majalla" pitchFamily="2" charset="-78"/>
              </a:rPr>
              <a:t>قيمة </a:t>
            </a:r>
            <a:r>
              <a:rPr lang="ar-DZ" sz="3600" b="1" dirty="0" smtClean="0">
                <a:solidFill>
                  <a:schemeClr val="accent3">
                    <a:lumMod val="75000"/>
                  </a:schemeClr>
                </a:solidFill>
                <a:latin typeface="Sakkal Majalla" pitchFamily="2" charset="-78"/>
                <a:cs typeface="Sakkal Majalla" pitchFamily="2" charset="-78"/>
              </a:rPr>
              <a:t>الزبون</a:t>
            </a:r>
            <a:r>
              <a:rPr lang="ar-DZ" sz="3600" b="1" dirty="0" smtClean="0">
                <a:solidFill>
                  <a:schemeClr val="accent3">
                    <a:lumMod val="75000"/>
                  </a:schemeClr>
                </a:solidFill>
                <a:latin typeface="Sakkal Majalla" pitchFamily="2" charset="-78"/>
                <a:cs typeface="Sakkal Majalla" pitchFamily="2" charset="-78"/>
              </a:rPr>
              <a:t/>
            </a:r>
            <a:br>
              <a:rPr lang="ar-DZ" sz="3600" b="1" dirty="0" smtClean="0">
                <a:solidFill>
                  <a:schemeClr val="accent3">
                    <a:lumMod val="75000"/>
                  </a:schemeClr>
                </a:solidFill>
                <a:latin typeface="Sakkal Majalla" pitchFamily="2" charset="-78"/>
                <a:cs typeface="Sakkal Majalla" pitchFamily="2" charset="-78"/>
              </a:rPr>
            </a:br>
            <a:r>
              <a:rPr lang="ar-DZ" sz="3600" b="1" dirty="0" smtClean="0">
                <a:solidFill>
                  <a:schemeClr val="accent3">
                    <a:lumMod val="75000"/>
                  </a:schemeClr>
                </a:solidFill>
                <a:latin typeface="Sakkal Majalla" pitchFamily="2" charset="-78"/>
                <a:cs typeface="Sakkal Majalla" pitchFamily="2" charset="-78"/>
              </a:rPr>
              <a:t> </a:t>
            </a:r>
            <a:endParaRPr lang="fr-FR" sz="3600" dirty="0">
              <a:solidFill>
                <a:schemeClr val="accent3">
                  <a:lumMod val="75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071678"/>
            <a:ext cx="8229600" cy="4252922"/>
          </a:xfrm>
        </p:spPr>
        <p:txBody>
          <a:bodyPr>
            <a:normAutofit fontScale="92500"/>
          </a:bodyPr>
          <a:lstStyle/>
          <a:p>
            <a:pPr marL="0" indent="0" algn="just" rtl="1">
              <a:lnSpc>
                <a:spcPct val="150000"/>
              </a:lnSpc>
              <a:buNone/>
            </a:pPr>
            <a:r>
              <a:rPr lang="ar-DZ" sz="2800" b="1" dirty="0" smtClean="0">
                <a:latin typeface="Sakkal Majalla" pitchFamily="2" charset="-78"/>
                <a:cs typeface="Sakkal Majalla" pitchFamily="2" charset="-78"/>
              </a:rPr>
              <a:t>ج. القيمة </a:t>
            </a:r>
            <a:r>
              <a:rPr lang="ar-DZ" sz="2800" b="1" dirty="0" smtClean="0">
                <a:latin typeface="Sakkal Majalla" pitchFamily="2" charset="-78"/>
                <a:cs typeface="Sakkal Majalla" pitchFamily="2" charset="-78"/>
              </a:rPr>
              <a:t>الشخصية: </a:t>
            </a:r>
            <a:r>
              <a:rPr lang="ar-DZ" sz="2800" dirty="0" smtClean="0">
                <a:latin typeface="Sakkal Majalla" pitchFamily="2" charset="-78"/>
                <a:cs typeface="Sakkal Majalla" pitchFamily="2" charset="-78"/>
              </a:rPr>
              <a:t>يعد الأفراد العاملين في المنظمة </a:t>
            </a:r>
            <a:r>
              <a:rPr lang="ar-DZ" sz="2800" dirty="0" err="1" smtClean="0">
                <a:latin typeface="Sakkal Majalla" pitchFamily="2" charset="-78"/>
                <a:cs typeface="Sakkal Majalla" pitchFamily="2" charset="-78"/>
              </a:rPr>
              <a:t>و</a:t>
            </a:r>
            <a:r>
              <a:rPr lang="ar-DZ" sz="2800" dirty="0" smtClean="0">
                <a:latin typeface="Sakkal Majalla" pitchFamily="2" charset="-78"/>
                <a:cs typeface="Sakkal Majalla" pitchFamily="2" charset="-78"/>
              </a:rPr>
              <a:t> بخاصة رجال البيع من أهم مصادر التميز في الخدمة المقدمة للزبائن، باعتبارهم من أكثر أدوات الاتصالات التسويقية فاعلية فيما يخص تقديم الخدمة. ومن بين الخصائص الشخصية لرجال البيع  الذين يضيفون قيمة للزبون: الاحتراف، اللباقة، الثقة، المثابرة......</a:t>
            </a:r>
          </a:p>
          <a:p>
            <a:pPr marL="0" indent="0" algn="just" rtl="1">
              <a:lnSpc>
                <a:spcPct val="150000"/>
              </a:lnSpc>
              <a:buNone/>
            </a:pPr>
            <a:r>
              <a:rPr lang="ar-DZ" sz="2800" b="1" dirty="0" smtClean="0">
                <a:latin typeface="Sakkal Majalla" pitchFamily="2" charset="-78"/>
                <a:cs typeface="Sakkal Majalla" pitchFamily="2" charset="-78"/>
              </a:rPr>
              <a:t>د. قيمة المكانة الذهنية : </a:t>
            </a:r>
            <a:r>
              <a:rPr lang="ar-DZ" sz="2800" dirty="0" smtClean="0">
                <a:latin typeface="Sakkal Majalla" pitchFamily="2" charset="-78"/>
                <a:cs typeface="Sakkal Majalla" pitchFamily="2" charset="-78"/>
              </a:rPr>
              <a:t>فالقيمة لا تكمن فقط في جودة المنتج </a:t>
            </a:r>
            <a:r>
              <a:rPr lang="ar-DZ" sz="2800" dirty="0" err="1" smtClean="0">
                <a:latin typeface="Sakkal Majalla" pitchFamily="2" charset="-78"/>
                <a:cs typeface="Sakkal Majalla" pitchFamily="2" charset="-78"/>
              </a:rPr>
              <a:t>و</a:t>
            </a:r>
            <a:r>
              <a:rPr lang="ar-DZ" sz="2800" dirty="0" smtClean="0">
                <a:latin typeface="Sakkal Majalla" pitchFamily="2" charset="-78"/>
                <a:cs typeface="Sakkal Majalla" pitchFamily="2" charset="-78"/>
              </a:rPr>
              <a:t> الخدمة المصاحبة </a:t>
            </a:r>
            <a:r>
              <a:rPr lang="ar-DZ" sz="2800" dirty="0" err="1" smtClean="0">
                <a:latin typeface="Sakkal Majalla" pitchFamily="2" charset="-78"/>
                <a:cs typeface="Sakkal Majalla" pitchFamily="2" charset="-78"/>
              </a:rPr>
              <a:t>و</a:t>
            </a:r>
            <a:r>
              <a:rPr lang="ar-DZ" sz="2800" dirty="0" smtClean="0">
                <a:latin typeface="Sakkal Majalla" pitchFamily="2" charset="-78"/>
                <a:cs typeface="Sakkal Majalla" pitchFamily="2" charset="-78"/>
              </a:rPr>
              <a:t> الأفراد العاملين، بل تتعداه أيضا إلى الصورة </a:t>
            </a:r>
            <a:r>
              <a:rPr lang="ar-DZ" sz="2800" dirty="0" err="1" smtClean="0">
                <a:latin typeface="Sakkal Majalla" pitchFamily="2" charset="-78"/>
                <a:cs typeface="Sakkal Majalla" pitchFamily="2" charset="-78"/>
              </a:rPr>
              <a:t>المترسخة</a:t>
            </a:r>
            <a:r>
              <a:rPr lang="ar-DZ" sz="2800" dirty="0" smtClean="0">
                <a:latin typeface="Sakkal Majalla" pitchFamily="2" charset="-78"/>
                <a:cs typeface="Sakkal Majalla" pitchFamily="2" charset="-78"/>
              </a:rPr>
              <a:t> في ذهن الزبون عن المؤسسة. </a:t>
            </a:r>
            <a:endParaRPr lang="fr-FR" dirty="0"/>
          </a:p>
        </p:txBody>
      </p:sp>
      <p:sp>
        <p:nvSpPr>
          <p:cNvPr id="4" name="Titre 1"/>
          <p:cNvSpPr>
            <a:spLocks noGrp="1"/>
          </p:cNvSpPr>
          <p:nvPr>
            <p:ph type="title"/>
          </p:nvPr>
        </p:nvSpPr>
        <p:spPr>
          <a:xfrm>
            <a:off x="457200" y="704088"/>
            <a:ext cx="8229600" cy="1081838"/>
          </a:xfrm>
        </p:spPr>
        <p:txBody>
          <a:bodyPr anchor="t">
            <a:noAutofit/>
          </a:bodyPr>
          <a:lstStyle/>
          <a:p>
            <a:pPr marL="514350" indent="-514350" algn="r" rtl="1"/>
            <a:r>
              <a:rPr lang="ar-DZ" sz="3600" b="1" dirty="0" smtClean="0">
                <a:solidFill>
                  <a:schemeClr val="accent3">
                    <a:lumMod val="75000"/>
                  </a:schemeClr>
                </a:solidFill>
                <a:latin typeface="Sakkal Majalla" pitchFamily="2" charset="-78"/>
                <a:cs typeface="Sakkal Majalla" pitchFamily="2" charset="-78"/>
              </a:rPr>
              <a:t>أولا/ دور إدارة العلاقة مع الزبون في تسليم قيمة </a:t>
            </a:r>
            <a:r>
              <a:rPr lang="ar-DZ" sz="3600" b="1" dirty="0" smtClean="0">
                <a:solidFill>
                  <a:schemeClr val="accent3">
                    <a:lumMod val="75000"/>
                  </a:schemeClr>
                </a:solidFill>
                <a:latin typeface="Sakkal Majalla" pitchFamily="2" charset="-78"/>
                <a:cs typeface="Sakkal Majalla" pitchFamily="2" charset="-78"/>
              </a:rPr>
              <a:t>الزبون/ 2.أبعاد </a:t>
            </a:r>
            <a:r>
              <a:rPr lang="ar-DZ" sz="3600" b="1" dirty="0" smtClean="0">
                <a:solidFill>
                  <a:schemeClr val="accent3">
                    <a:lumMod val="75000"/>
                  </a:schemeClr>
                </a:solidFill>
                <a:latin typeface="Sakkal Majalla" pitchFamily="2" charset="-78"/>
                <a:cs typeface="Sakkal Majalla" pitchFamily="2" charset="-78"/>
              </a:rPr>
              <a:t>قيمة </a:t>
            </a:r>
            <a:r>
              <a:rPr lang="ar-DZ" sz="3600" b="1" dirty="0" smtClean="0">
                <a:solidFill>
                  <a:schemeClr val="accent3">
                    <a:lumMod val="75000"/>
                  </a:schemeClr>
                </a:solidFill>
                <a:latin typeface="Sakkal Majalla" pitchFamily="2" charset="-78"/>
                <a:cs typeface="Sakkal Majalla" pitchFamily="2" charset="-78"/>
              </a:rPr>
              <a:t>الزبون</a:t>
            </a:r>
            <a:r>
              <a:rPr lang="ar-DZ" sz="3600" b="1" dirty="0" smtClean="0">
                <a:solidFill>
                  <a:schemeClr val="accent3">
                    <a:lumMod val="75000"/>
                  </a:schemeClr>
                </a:solidFill>
                <a:latin typeface="Sakkal Majalla" pitchFamily="2" charset="-78"/>
                <a:cs typeface="Sakkal Majalla" pitchFamily="2" charset="-78"/>
              </a:rPr>
              <a:t/>
            </a:r>
            <a:br>
              <a:rPr lang="ar-DZ" sz="3600" b="1" dirty="0" smtClean="0">
                <a:solidFill>
                  <a:schemeClr val="accent3">
                    <a:lumMod val="75000"/>
                  </a:schemeClr>
                </a:solidFill>
                <a:latin typeface="Sakkal Majalla" pitchFamily="2" charset="-78"/>
                <a:cs typeface="Sakkal Majalla" pitchFamily="2" charset="-78"/>
              </a:rPr>
            </a:br>
            <a:endParaRPr lang="fr-FR" sz="3600"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r" rtl="1">
              <a:lnSpc>
                <a:spcPct val="150000"/>
              </a:lnSpc>
              <a:buNone/>
            </a:pPr>
            <a:r>
              <a:rPr lang="ar-DZ" b="1" dirty="0" smtClean="0">
                <a:latin typeface="Sakkal Majalla" pitchFamily="2" charset="-78"/>
                <a:cs typeface="Sakkal Majalla" pitchFamily="2" charset="-78"/>
              </a:rPr>
              <a:t>2.2 الكلفة الكلية للزبون: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تنقسم بدورها إلى </a:t>
            </a:r>
          </a:p>
          <a:p>
            <a:pPr algn="r" rtl="1">
              <a:lnSpc>
                <a:spcPct val="150000"/>
              </a:lnSpc>
              <a:buNone/>
            </a:pPr>
            <a:r>
              <a:rPr lang="ar-DZ" b="1" dirty="0" smtClean="0">
                <a:latin typeface="Sakkal Majalla" pitchFamily="2" charset="-78"/>
                <a:cs typeface="Sakkal Majalla" pitchFamily="2" charset="-78"/>
              </a:rPr>
              <a:t>أ. التكلفة النقدية: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المقصود هو السعر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الذي يمثل القيمة التبادلية للمنتجات.</a:t>
            </a:r>
          </a:p>
          <a:p>
            <a:pPr algn="r" rtl="1">
              <a:lnSpc>
                <a:spcPct val="150000"/>
              </a:lnSpc>
              <a:buNone/>
            </a:pPr>
            <a:r>
              <a:rPr lang="ar-DZ" b="1" dirty="0" smtClean="0">
                <a:latin typeface="Sakkal Majalla" pitchFamily="2" charset="-78"/>
                <a:cs typeface="Sakkal Majalla" pitchFamily="2" charset="-78"/>
              </a:rPr>
              <a:t>ب. تكلفة الوقت: </a:t>
            </a:r>
            <a:r>
              <a:rPr lang="ar-DZ" dirty="0" smtClean="0">
                <a:latin typeface="Sakkal Majalla" pitchFamily="2" charset="-78"/>
                <a:cs typeface="Sakkal Majalla" pitchFamily="2" charset="-78"/>
              </a:rPr>
              <a:t>بعض الزبائن يرون أن تكلفة الوقت أعلى من التكلفة النقدية.</a:t>
            </a:r>
          </a:p>
          <a:p>
            <a:pPr algn="r" rtl="1">
              <a:lnSpc>
                <a:spcPct val="150000"/>
              </a:lnSpc>
              <a:buNone/>
            </a:pPr>
            <a:r>
              <a:rPr lang="ar-DZ" b="1" dirty="0" smtClean="0">
                <a:latin typeface="Sakkal Majalla" pitchFamily="2" charset="-78"/>
                <a:cs typeface="Sakkal Majalla" pitchFamily="2" charset="-78"/>
              </a:rPr>
              <a:t>ج. تكلفة الجهد: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هو الجهد الذي يبذله الزبون للحصول على المنتج.</a:t>
            </a:r>
          </a:p>
          <a:p>
            <a:pPr algn="r" rtl="1">
              <a:lnSpc>
                <a:spcPct val="150000"/>
              </a:lnSpc>
              <a:buNone/>
            </a:pPr>
            <a:r>
              <a:rPr lang="ar-DZ" b="1" dirty="0" smtClean="0">
                <a:latin typeface="Sakkal Majalla" pitchFamily="2" charset="-78"/>
                <a:cs typeface="Sakkal Majalla" pitchFamily="2" charset="-78"/>
              </a:rPr>
              <a:t>د. التكلفة النفسية: </a:t>
            </a:r>
            <a:r>
              <a:rPr lang="ar-DZ" dirty="0" smtClean="0">
                <a:latin typeface="Sakkal Majalla" pitchFamily="2" charset="-78"/>
                <a:cs typeface="Sakkal Majalla" pitchFamily="2" charset="-78"/>
              </a:rPr>
              <a:t>تتضمن التعامل مع أفراد جدد، الحاجة لفهم الإجراءات الجديدة، الحاجة للتكيف مع الأشياء الجديدة...</a:t>
            </a:r>
            <a:endParaRPr lang="fr-FR" dirty="0">
              <a:latin typeface="Sakkal Majalla" pitchFamily="2" charset="-78"/>
              <a:cs typeface="Sakkal Majalla" pitchFamily="2" charset="-78"/>
            </a:endParaRPr>
          </a:p>
        </p:txBody>
      </p:sp>
      <p:sp>
        <p:nvSpPr>
          <p:cNvPr id="4" name="Titre 1"/>
          <p:cNvSpPr>
            <a:spLocks noGrp="1"/>
          </p:cNvSpPr>
          <p:nvPr>
            <p:ph type="title"/>
          </p:nvPr>
        </p:nvSpPr>
        <p:spPr/>
        <p:txBody>
          <a:bodyPr anchor="t">
            <a:noAutofit/>
          </a:bodyPr>
          <a:lstStyle/>
          <a:p>
            <a:pPr marL="514350" indent="-514350" algn="r" rtl="1"/>
            <a:r>
              <a:rPr lang="ar-DZ" sz="3600" b="1" dirty="0" smtClean="0">
                <a:solidFill>
                  <a:schemeClr val="accent3">
                    <a:lumMod val="75000"/>
                  </a:schemeClr>
                </a:solidFill>
                <a:latin typeface="Sakkal Majalla" pitchFamily="2" charset="-78"/>
                <a:cs typeface="Sakkal Majalla" pitchFamily="2" charset="-78"/>
              </a:rPr>
              <a:t>أولا/ دور إدارة العلاقة مع الزبون في تسليم قيمة </a:t>
            </a:r>
            <a:r>
              <a:rPr lang="ar-DZ" sz="3600" b="1" dirty="0" smtClean="0">
                <a:solidFill>
                  <a:schemeClr val="accent3">
                    <a:lumMod val="75000"/>
                  </a:schemeClr>
                </a:solidFill>
                <a:latin typeface="Sakkal Majalla" pitchFamily="2" charset="-78"/>
                <a:cs typeface="Sakkal Majalla" pitchFamily="2" charset="-78"/>
              </a:rPr>
              <a:t>الزبون/ 2.أبعاد </a:t>
            </a:r>
            <a:r>
              <a:rPr lang="ar-DZ" sz="3600" b="1" dirty="0" smtClean="0">
                <a:solidFill>
                  <a:schemeClr val="accent3">
                    <a:lumMod val="75000"/>
                  </a:schemeClr>
                </a:solidFill>
                <a:latin typeface="Sakkal Majalla" pitchFamily="2" charset="-78"/>
                <a:cs typeface="Sakkal Majalla" pitchFamily="2" charset="-78"/>
              </a:rPr>
              <a:t>قيمة </a:t>
            </a:r>
            <a:r>
              <a:rPr lang="ar-DZ" sz="3600" b="1" dirty="0" smtClean="0">
                <a:solidFill>
                  <a:schemeClr val="accent3">
                    <a:lumMod val="75000"/>
                  </a:schemeClr>
                </a:solidFill>
                <a:latin typeface="Sakkal Majalla" pitchFamily="2" charset="-78"/>
                <a:cs typeface="Sakkal Majalla" pitchFamily="2" charset="-78"/>
              </a:rPr>
              <a:t>الزبون</a:t>
            </a:r>
            <a:r>
              <a:rPr lang="ar-DZ" sz="3600" b="1" dirty="0" smtClean="0">
                <a:solidFill>
                  <a:schemeClr val="accent3">
                    <a:lumMod val="75000"/>
                  </a:schemeClr>
                </a:solidFill>
                <a:latin typeface="Sakkal Majalla" pitchFamily="2" charset="-78"/>
                <a:cs typeface="Sakkal Majalla" pitchFamily="2" charset="-78"/>
              </a:rPr>
              <a:t/>
            </a:r>
            <a:br>
              <a:rPr lang="ar-DZ" sz="3600" b="1" dirty="0" smtClean="0">
                <a:solidFill>
                  <a:schemeClr val="accent3">
                    <a:lumMod val="75000"/>
                  </a:schemeClr>
                </a:solidFill>
                <a:latin typeface="Sakkal Majalla" pitchFamily="2" charset="-78"/>
                <a:cs typeface="Sakkal Majalla" pitchFamily="2" charset="-78"/>
              </a:rPr>
            </a:br>
            <a:endParaRPr lang="fr-FR" sz="3600" dirty="0">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just" rtl="1"/>
            <a:r>
              <a:rPr lang="ar-DZ" sz="3600" b="1" dirty="0" smtClean="0">
                <a:solidFill>
                  <a:schemeClr val="accent3">
                    <a:lumMod val="75000"/>
                  </a:schemeClr>
                </a:solidFill>
                <a:latin typeface="Sakkal Majalla" pitchFamily="2" charset="-78"/>
                <a:cs typeface="Sakkal Majalla" pitchFamily="2" charset="-78"/>
              </a:rPr>
              <a:t>ثانيا/أنشطة إدارة العلاقة مع الزبون الداعمة لقيمة </a:t>
            </a:r>
            <a:r>
              <a:rPr lang="ar-DZ" sz="3600" b="1" dirty="0" smtClean="0">
                <a:solidFill>
                  <a:schemeClr val="accent3">
                    <a:lumMod val="75000"/>
                  </a:schemeClr>
                </a:solidFill>
                <a:latin typeface="Sakkal Majalla" pitchFamily="2" charset="-78"/>
                <a:cs typeface="Sakkal Majalla" pitchFamily="2" charset="-78"/>
              </a:rPr>
              <a:t>الزبون/ 1. التفاعل المشترك مع الزبون</a:t>
            </a:r>
            <a:endParaRPr lang="ar-DZ" sz="3600" b="1" dirty="0" smtClean="0">
              <a:solidFill>
                <a:schemeClr val="accent3">
                  <a:lumMod val="75000"/>
                </a:schemeClr>
              </a:solidFill>
              <a:latin typeface="Sakkal Majalla" pitchFamily="2" charset="-78"/>
              <a:cs typeface="Sakkal Majalla" pitchFamily="2" charset="-78"/>
            </a:endParaRPr>
          </a:p>
        </p:txBody>
      </p:sp>
      <p:sp>
        <p:nvSpPr>
          <p:cNvPr id="3" name="Espace réservé du contenu 2"/>
          <p:cNvSpPr>
            <a:spLocks noGrp="1"/>
          </p:cNvSpPr>
          <p:nvPr>
            <p:ph idx="1"/>
          </p:nvPr>
        </p:nvSpPr>
        <p:spPr/>
        <p:txBody>
          <a:bodyPr>
            <a:normAutofit lnSpcReduction="10000"/>
          </a:bodyPr>
          <a:lstStyle/>
          <a:p>
            <a:pPr algn="r" rtl="1">
              <a:lnSpc>
                <a:spcPct val="150000"/>
              </a:lnSpc>
              <a:buNone/>
            </a:pPr>
            <a:r>
              <a:rPr lang="ar-DZ" dirty="0" smtClean="0">
                <a:latin typeface="Sakkal Majalla" pitchFamily="2" charset="-78"/>
                <a:cs typeface="Sakkal Majalla" pitchFamily="2" charset="-78"/>
              </a:rPr>
              <a:t>و تعني اعتماد صيغ للتفاعل مع الزبون من خلال التبادل المستمر للمعلومات لدعم المعرفة بين الطرفين،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يكون هذا التبادل باتجاهين:</a:t>
            </a:r>
          </a:p>
          <a:p>
            <a:pPr algn="r" rtl="1">
              <a:lnSpc>
                <a:spcPct val="150000"/>
              </a:lnSpc>
              <a:buFont typeface="Wingdings" pitchFamily="2" charset="2"/>
              <a:buChar char="q"/>
            </a:pPr>
            <a:r>
              <a:rPr lang="ar-DZ" dirty="0" smtClean="0">
                <a:latin typeface="Sakkal Majalla" pitchFamily="2" charset="-78"/>
                <a:cs typeface="Sakkal Majalla" pitchFamily="2" charset="-78"/>
              </a:rPr>
              <a:t> </a:t>
            </a:r>
            <a:r>
              <a:rPr lang="ar-DZ" b="1" dirty="0" smtClean="0">
                <a:latin typeface="Sakkal Majalla" pitchFamily="2" charset="-78"/>
                <a:cs typeface="Sakkal Majalla" pitchFamily="2" charset="-78"/>
              </a:rPr>
              <a:t>المعلومات التي تحصل عليها المؤسسة من الزبون:</a:t>
            </a:r>
            <a:r>
              <a:rPr lang="ar-DZ" dirty="0" smtClean="0">
                <a:latin typeface="Sakkal Majalla" pitchFamily="2" charset="-78"/>
                <a:cs typeface="Sakkal Majalla" pitchFamily="2" charset="-78"/>
              </a:rPr>
              <a:t> من خلال استطلاع آرائهم لمعرفة مدى رضاهم.</a:t>
            </a:r>
          </a:p>
          <a:p>
            <a:pPr algn="r" rtl="1">
              <a:lnSpc>
                <a:spcPct val="150000"/>
              </a:lnSpc>
              <a:buFont typeface="Wingdings" pitchFamily="2" charset="2"/>
              <a:buChar char="q"/>
            </a:pPr>
            <a:r>
              <a:rPr lang="ar-DZ" b="1" dirty="0" smtClean="0">
                <a:latin typeface="Sakkal Majalla" pitchFamily="2" charset="-78"/>
                <a:cs typeface="Sakkal Majalla" pitchFamily="2" charset="-78"/>
              </a:rPr>
              <a:t>المعلومات التي يحصل عليها الزبائن من المؤسسة: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التي تتعلق بالسلع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الخدمات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العروض المقدمة بشكل عام.</a:t>
            </a:r>
          </a:p>
          <a:p>
            <a:pPr algn="r" rtl="1">
              <a:lnSpc>
                <a:spcPct val="150000"/>
              </a:lnSpc>
              <a:buFont typeface="Wingdings" pitchFamily="2" charset="2"/>
              <a:buChar char="q"/>
            </a:pPr>
            <a:r>
              <a:rPr lang="ar-DZ" b="1" dirty="0" smtClean="0">
                <a:latin typeface="Sakkal Majalla" pitchFamily="2" charset="-78"/>
                <a:cs typeface="Sakkal Majalla" pitchFamily="2" charset="-78"/>
              </a:rPr>
              <a:t>بناء علاقات اجتماعية مع الزبائن.</a:t>
            </a:r>
            <a:endParaRPr lang="fr-FR" b="1" dirty="0">
              <a:latin typeface="Sakkal Majalla" pitchFamily="2" charset="-78"/>
              <a:cs typeface="Sakkal Majalla" pitchFamily="2"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r" rtl="1">
              <a:buFont typeface="Wingdings" pitchFamily="2" charset="2"/>
              <a:buChar char="q"/>
            </a:pPr>
            <a:r>
              <a:rPr lang="ar-DZ" dirty="0" smtClean="0">
                <a:latin typeface="Sakkal Majalla" pitchFamily="2" charset="-78"/>
                <a:cs typeface="Sakkal Majalla" pitchFamily="2" charset="-78"/>
              </a:rPr>
              <a:t>يتمثل الهدف الأساسي للتسويق واحد واحد في تمييز الزبائن حسب حاجاتهم ، لكن تجسيد هذا الهدف صعب جدا، فعلى المؤسسة أن تعرض سلعة أو خدمة تُدرَك على أنها منتج </a:t>
            </a:r>
            <a:r>
              <a:rPr lang="ar-DZ" dirty="0" err="1" smtClean="0">
                <a:latin typeface="Sakkal Majalla" pitchFamily="2" charset="-78"/>
                <a:cs typeface="Sakkal Majalla" pitchFamily="2" charset="-78"/>
              </a:rPr>
              <a:t>مشخصن</a:t>
            </a:r>
            <a:r>
              <a:rPr lang="ar-DZ" dirty="0" smtClean="0">
                <a:latin typeface="Sakkal Majalla" pitchFamily="2" charset="-78"/>
                <a:cs typeface="Sakkal Majalla" pitchFamily="2" charset="-78"/>
              </a:rPr>
              <a:t> للزبون.</a:t>
            </a:r>
          </a:p>
          <a:p>
            <a:pPr algn="r" rtl="1">
              <a:buFont typeface="Wingdings" pitchFamily="2" charset="2"/>
              <a:buChar char="q"/>
            </a:pPr>
            <a:r>
              <a:rPr lang="ar-DZ" dirty="0" smtClean="0">
                <a:latin typeface="Sakkal Majalla" pitchFamily="2" charset="-78"/>
                <a:cs typeface="Sakkal Majalla" pitchFamily="2" charset="-78"/>
              </a:rPr>
              <a:t>الشكل الموالي يمثل مصفوفة تمييز الزبائن التي يقترحها (</a:t>
            </a:r>
            <a:r>
              <a:rPr lang="fr-FR" dirty="0" smtClean="0">
                <a:latin typeface="Sakkal Majalla" pitchFamily="2" charset="-78"/>
                <a:cs typeface="Sakkal Majalla" pitchFamily="2" charset="-78"/>
              </a:rPr>
              <a:t>Rogers &amp; </a:t>
            </a:r>
            <a:r>
              <a:rPr lang="fr-FR" dirty="0" err="1" smtClean="0">
                <a:latin typeface="Sakkal Majalla" pitchFamily="2" charset="-78"/>
                <a:cs typeface="Sakkal Majalla" pitchFamily="2" charset="-78"/>
              </a:rPr>
              <a:t>Peppers</a:t>
            </a:r>
            <a:r>
              <a:rPr lang="ar-DZ" dirty="0" smtClean="0">
                <a:latin typeface="Sakkal Majalla" pitchFamily="2" charset="-78"/>
                <a:cs typeface="Sakkal Majalla" pitchFamily="2" charset="-78"/>
              </a:rPr>
              <a:t>) :</a:t>
            </a:r>
            <a:endParaRPr lang="fr-FR" dirty="0">
              <a:latin typeface="Sakkal Majalla" pitchFamily="2" charset="-78"/>
              <a:cs typeface="Sakkal Majalla" pitchFamily="2" charset="-78"/>
            </a:endParaRPr>
          </a:p>
        </p:txBody>
      </p:sp>
      <p:sp>
        <p:nvSpPr>
          <p:cNvPr id="4" name="Titre 1"/>
          <p:cNvSpPr>
            <a:spLocks noGrp="1"/>
          </p:cNvSpPr>
          <p:nvPr>
            <p:ph type="title"/>
          </p:nvPr>
        </p:nvSpPr>
        <p:spPr/>
        <p:txBody>
          <a:bodyPr>
            <a:normAutofit/>
          </a:bodyPr>
          <a:lstStyle/>
          <a:p>
            <a:pPr algn="just" rtl="1"/>
            <a:r>
              <a:rPr lang="ar-DZ" sz="3600" b="1" dirty="0" smtClean="0">
                <a:solidFill>
                  <a:schemeClr val="accent3">
                    <a:lumMod val="75000"/>
                  </a:schemeClr>
                </a:solidFill>
                <a:latin typeface="Sakkal Majalla" pitchFamily="2" charset="-78"/>
                <a:cs typeface="Sakkal Majalla" pitchFamily="2" charset="-78"/>
              </a:rPr>
              <a:t>ثانيا/أنشطة إدارة العلاقة مع الزبون الداعمة لقيمة </a:t>
            </a:r>
            <a:r>
              <a:rPr lang="ar-DZ" sz="3600" b="1" dirty="0" smtClean="0">
                <a:solidFill>
                  <a:schemeClr val="accent3">
                    <a:lumMod val="75000"/>
                  </a:schemeClr>
                </a:solidFill>
                <a:latin typeface="Sakkal Majalla" pitchFamily="2" charset="-78"/>
                <a:cs typeface="Sakkal Majalla" pitchFamily="2" charset="-78"/>
              </a:rPr>
              <a:t>الزبون/ 2. التسويق واحد لواحد</a:t>
            </a:r>
            <a:endParaRPr lang="ar-DZ" sz="3600" b="1" dirty="0" smtClean="0">
              <a:solidFill>
                <a:schemeClr val="accent3">
                  <a:lumMod val="75000"/>
                </a:schemeClr>
              </a:solidFill>
              <a:latin typeface="Sakkal Majalla" pitchFamily="2" charset="-78"/>
              <a:cs typeface="Sakkal Majalla" pitchFamily="2" charset="-78"/>
            </a:endParaRPr>
          </a:p>
        </p:txBody>
      </p:sp>
      <p:graphicFrame>
        <p:nvGraphicFramePr>
          <p:cNvPr id="5" name="Tableau 4"/>
          <p:cNvGraphicFramePr>
            <a:graphicFrameLocks noGrp="1"/>
          </p:cNvGraphicFramePr>
          <p:nvPr/>
        </p:nvGraphicFramePr>
        <p:xfrm>
          <a:off x="619140" y="4214818"/>
          <a:ext cx="7310446" cy="2000264"/>
        </p:xfrm>
        <a:graphic>
          <a:graphicData uri="http://schemas.openxmlformats.org/drawingml/2006/table">
            <a:tbl>
              <a:tblPr firstRow="1" bandRow="1">
                <a:tableStyleId>{5C22544A-7EE6-4342-B048-85BDC9FD1C3A}</a:tableStyleId>
              </a:tblPr>
              <a:tblGrid>
                <a:gridCol w="3655223"/>
                <a:gridCol w="3655223"/>
              </a:tblGrid>
              <a:tr h="1000132">
                <a:tc>
                  <a:txBody>
                    <a:bodyPr/>
                    <a:lstStyle/>
                    <a:p>
                      <a:pPr algn="just" rtl="1"/>
                      <a:r>
                        <a:rPr lang="ar-DZ" dirty="0" smtClean="0">
                          <a:latin typeface="Sakkal Majalla" pitchFamily="2" charset="-78"/>
                          <a:cs typeface="Sakkal Majalla" pitchFamily="2" charset="-78"/>
                        </a:rPr>
                        <a:t>مؤسسات الطيران</a:t>
                      </a:r>
                    </a:p>
                    <a:p>
                      <a:pPr algn="just" rtl="1"/>
                      <a:r>
                        <a:rPr lang="ar-DZ" dirty="0" smtClean="0">
                          <a:latin typeface="Sakkal Majalla" pitchFamily="2" charset="-78"/>
                          <a:cs typeface="Sakkal Majalla" pitchFamily="2" charset="-78"/>
                        </a:rPr>
                        <a:t>مؤسسات منتجات</a:t>
                      </a:r>
                      <a:r>
                        <a:rPr lang="ar-DZ" baseline="0" dirty="0" smtClean="0">
                          <a:latin typeface="Sakkal Majalla" pitchFamily="2" charset="-78"/>
                          <a:cs typeface="Sakkal Majalla" pitchFamily="2" charset="-78"/>
                        </a:rPr>
                        <a:t> الاستهلاك الواسع   </a:t>
                      </a:r>
                      <a:r>
                        <a:rPr lang="ar-DZ" sz="3200" baseline="0" dirty="0" smtClean="0">
                          <a:latin typeface="Sakkal Majalla" pitchFamily="2" charset="-78"/>
                          <a:cs typeface="Sakkal Majalla" pitchFamily="2" charset="-78"/>
                        </a:rPr>
                        <a:t>(3)</a:t>
                      </a:r>
                      <a:endParaRPr lang="fr-FR" sz="3200" dirty="0">
                        <a:latin typeface="Sakkal Majalla" pitchFamily="2" charset="-78"/>
                        <a:cs typeface="Sakkal Majalla" pitchFamily="2" charset="-78"/>
                      </a:endParaRPr>
                    </a:p>
                  </a:txBody>
                  <a:tcPr/>
                </a:tc>
                <a:tc>
                  <a:txBody>
                    <a:bodyPr/>
                    <a:lstStyle/>
                    <a:p>
                      <a:pPr algn="just" rtl="1"/>
                      <a:r>
                        <a:rPr lang="ar-DZ" dirty="0" smtClean="0">
                          <a:latin typeface="Sakkal Majalla" pitchFamily="2" charset="-78"/>
                          <a:cs typeface="Sakkal Majalla" pitchFamily="2" charset="-78"/>
                        </a:rPr>
                        <a:t>مؤسسات</a:t>
                      </a:r>
                      <a:r>
                        <a:rPr lang="ar-DZ" baseline="0" dirty="0" smtClean="0">
                          <a:latin typeface="Sakkal Majalla" pitchFamily="2" charset="-78"/>
                          <a:cs typeface="Sakkal Majalla" pitchFamily="2" charset="-78"/>
                        </a:rPr>
                        <a:t> إعلام آلي</a:t>
                      </a:r>
                    </a:p>
                    <a:p>
                      <a:pPr algn="just" rtl="1"/>
                      <a:r>
                        <a:rPr lang="ar-DZ" baseline="0" dirty="0" smtClean="0">
                          <a:latin typeface="Sakkal Majalla" pitchFamily="2" charset="-78"/>
                          <a:cs typeface="Sakkal Majalla" pitchFamily="2" charset="-78"/>
                        </a:rPr>
                        <a:t>صيدلية             </a:t>
                      </a:r>
                      <a:r>
                        <a:rPr lang="ar-DZ" sz="3200" baseline="0" dirty="0" smtClean="0">
                          <a:latin typeface="Sakkal Majalla" pitchFamily="2" charset="-78"/>
                          <a:cs typeface="Sakkal Majalla" pitchFamily="2" charset="-78"/>
                        </a:rPr>
                        <a:t>(4)</a:t>
                      </a:r>
                      <a:endParaRPr lang="fr-FR" sz="3200" dirty="0">
                        <a:latin typeface="Sakkal Majalla" pitchFamily="2" charset="-78"/>
                        <a:cs typeface="Sakkal Majalla" pitchFamily="2" charset="-78"/>
                      </a:endParaRPr>
                    </a:p>
                  </a:txBody>
                  <a:tcPr/>
                </a:tc>
              </a:tr>
              <a:tr h="1000132">
                <a:tc>
                  <a:txBody>
                    <a:bodyPr/>
                    <a:lstStyle/>
                    <a:p>
                      <a:pPr algn="just" rtl="1"/>
                      <a:r>
                        <a:rPr lang="ar-DZ" dirty="0" smtClean="0">
                          <a:latin typeface="Sakkal Majalla" pitchFamily="2" charset="-78"/>
                          <a:cs typeface="Sakkal Majalla" pitchFamily="2" charset="-78"/>
                        </a:rPr>
                        <a:t>محطات</a:t>
                      </a:r>
                      <a:r>
                        <a:rPr lang="ar-DZ" baseline="0" dirty="0" smtClean="0">
                          <a:latin typeface="Sakkal Majalla" pitchFamily="2" charset="-78"/>
                          <a:cs typeface="Sakkal Majalla" pitchFamily="2" charset="-78"/>
                        </a:rPr>
                        <a:t> الخدمات     </a:t>
                      </a:r>
                      <a:r>
                        <a:rPr lang="ar-DZ" sz="3200" b="1" baseline="0" dirty="0" smtClean="0">
                          <a:latin typeface="Sakkal Majalla" pitchFamily="2" charset="-78"/>
                          <a:cs typeface="Sakkal Majalla" pitchFamily="2" charset="-78"/>
                        </a:rPr>
                        <a:t>(1)</a:t>
                      </a:r>
                      <a:endParaRPr lang="fr-FR" sz="3200" b="1" dirty="0">
                        <a:latin typeface="Sakkal Majalla" pitchFamily="2" charset="-78"/>
                        <a:cs typeface="Sakkal Majalla" pitchFamily="2" charset="-78"/>
                      </a:endParaRPr>
                    </a:p>
                  </a:txBody>
                  <a:tcPr/>
                </a:tc>
                <a:tc>
                  <a:txBody>
                    <a:bodyPr/>
                    <a:lstStyle/>
                    <a:p>
                      <a:pPr algn="just" rtl="1"/>
                      <a:r>
                        <a:rPr lang="ar-DZ" dirty="0" smtClean="0">
                          <a:latin typeface="Sakkal Majalla" pitchFamily="2" charset="-78"/>
                          <a:cs typeface="Sakkal Majalla" pitchFamily="2" charset="-78"/>
                        </a:rPr>
                        <a:t>مكتبة    </a:t>
                      </a:r>
                      <a:r>
                        <a:rPr lang="ar-DZ" sz="3200" b="1" dirty="0" smtClean="0">
                          <a:latin typeface="Sakkal Majalla" pitchFamily="2" charset="-78"/>
                          <a:cs typeface="Sakkal Majalla" pitchFamily="2" charset="-78"/>
                        </a:rPr>
                        <a:t> (2)</a:t>
                      </a:r>
                      <a:endParaRPr lang="fr-FR" sz="3200" b="1" dirty="0">
                        <a:latin typeface="Sakkal Majalla" pitchFamily="2" charset="-78"/>
                        <a:cs typeface="Sakkal Majalla" pitchFamily="2" charset="-78"/>
                      </a:endParaRPr>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just" rtl="1">
              <a:buFont typeface="Wingdings" pitchFamily="2" charset="2"/>
              <a:buChar char="q"/>
            </a:pPr>
            <a:r>
              <a:rPr lang="ar-DZ" b="1" dirty="0" smtClean="0"/>
              <a:t>الخانة(1): </a:t>
            </a:r>
            <a:r>
              <a:rPr lang="ar-DZ" dirty="0" smtClean="0"/>
              <a:t>يمكن للمؤسسة أن تمارس التسويق واحد لواحد، فالزبائن تم تمييزهم بشكل واضح على أساس الحاجات.</a:t>
            </a:r>
          </a:p>
          <a:p>
            <a:pPr algn="just" rtl="1">
              <a:buFont typeface="Wingdings" pitchFamily="2" charset="2"/>
              <a:buChar char="q"/>
            </a:pPr>
            <a:r>
              <a:rPr lang="ar-DZ" b="1" dirty="0" smtClean="0"/>
              <a:t>الخانة (3): </a:t>
            </a:r>
            <a:r>
              <a:rPr lang="ar-DZ" dirty="0" smtClean="0"/>
              <a:t>تظهر هنا صعوبة ممارسة التسويق واحد لواحد، </a:t>
            </a:r>
            <a:r>
              <a:rPr lang="ar-DZ" dirty="0" err="1" smtClean="0"/>
              <a:t>و</a:t>
            </a:r>
            <a:r>
              <a:rPr lang="ar-DZ" dirty="0" smtClean="0"/>
              <a:t> هذا بسبب التجانس النسبي للحاجات، </a:t>
            </a:r>
            <a:r>
              <a:rPr lang="ar-DZ" dirty="0" err="1" smtClean="0"/>
              <a:t>و</a:t>
            </a:r>
            <a:r>
              <a:rPr lang="ar-DZ" dirty="0" smtClean="0"/>
              <a:t> هنا تبرز أهمية تمييز الزبائن على أساس القيمة التي يمثلونها بالنسبة للمؤسسة.</a:t>
            </a:r>
          </a:p>
          <a:p>
            <a:pPr algn="just" rtl="1">
              <a:buFont typeface="Wingdings" pitchFamily="2" charset="2"/>
              <a:buChar char="q"/>
            </a:pPr>
            <a:r>
              <a:rPr lang="ar-DZ" b="1" dirty="0" smtClean="0"/>
              <a:t>الخانة(2): </a:t>
            </a:r>
            <a:r>
              <a:rPr lang="ar-DZ" dirty="0" smtClean="0"/>
              <a:t>تظهر حاجات الزبائن بشكل مميز </a:t>
            </a:r>
            <a:r>
              <a:rPr lang="ar-DZ" dirty="0" err="1" smtClean="0"/>
              <a:t>و</a:t>
            </a:r>
            <a:r>
              <a:rPr lang="ar-DZ" dirty="0" smtClean="0"/>
              <a:t> متباين، لكن يوجد تجانس نسبي في القيمة التي يمثلها الزبائن، </a:t>
            </a:r>
            <a:r>
              <a:rPr lang="ar-DZ" dirty="0" err="1" smtClean="0"/>
              <a:t>و</a:t>
            </a:r>
            <a:r>
              <a:rPr lang="ar-DZ" dirty="0" smtClean="0"/>
              <a:t> التحدي الذي تواجهه المؤسسة هو كسر التجانس في القيمة عن طريق تعظيم إشباع الحاجات الخاصة.</a:t>
            </a:r>
          </a:p>
          <a:p>
            <a:pPr algn="just" rtl="1">
              <a:buFont typeface="Wingdings" pitchFamily="2" charset="2"/>
              <a:buChar char="q"/>
            </a:pPr>
            <a:r>
              <a:rPr lang="ar-DZ" b="1" dirty="0" smtClean="0"/>
              <a:t>الخانة(1): </a:t>
            </a:r>
            <a:r>
              <a:rPr lang="ar-DZ" dirty="0" smtClean="0"/>
              <a:t>ممارسة التسويق واحد لواحد صعبة جدا </a:t>
            </a:r>
            <a:r>
              <a:rPr lang="ar-DZ" dirty="0" err="1" smtClean="0"/>
              <a:t>و</a:t>
            </a:r>
            <a:r>
              <a:rPr lang="ar-DZ" dirty="0" smtClean="0"/>
              <a:t> هذا راجع لصعوبة توسيع دائرة حاجات الزبائن.</a:t>
            </a:r>
            <a:endParaRPr lang="fr-FR" dirty="0"/>
          </a:p>
        </p:txBody>
      </p:sp>
      <p:sp>
        <p:nvSpPr>
          <p:cNvPr id="4" name="Titre 1"/>
          <p:cNvSpPr>
            <a:spLocks noGrp="1"/>
          </p:cNvSpPr>
          <p:nvPr>
            <p:ph type="title"/>
          </p:nvPr>
        </p:nvSpPr>
        <p:spPr/>
        <p:txBody>
          <a:bodyPr>
            <a:normAutofit/>
          </a:bodyPr>
          <a:lstStyle/>
          <a:p>
            <a:pPr algn="just" rtl="1"/>
            <a:r>
              <a:rPr lang="ar-DZ" sz="3600" b="1" dirty="0" smtClean="0">
                <a:solidFill>
                  <a:schemeClr val="accent3">
                    <a:lumMod val="75000"/>
                  </a:schemeClr>
                </a:solidFill>
                <a:latin typeface="Sakkal Majalla" pitchFamily="2" charset="-78"/>
                <a:cs typeface="Sakkal Majalla" pitchFamily="2" charset="-78"/>
              </a:rPr>
              <a:t>ثانيا/أنشطة إدارة العلاقة مع الزبون الداعمة لقيمة </a:t>
            </a:r>
            <a:r>
              <a:rPr lang="ar-DZ" sz="3600" b="1" dirty="0" smtClean="0">
                <a:solidFill>
                  <a:schemeClr val="accent3">
                    <a:lumMod val="75000"/>
                  </a:schemeClr>
                </a:solidFill>
                <a:latin typeface="Sakkal Majalla" pitchFamily="2" charset="-78"/>
                <a:cs typeface="Sakkal Majalla" pitchFamily="2" charset="-78"/>
              </a:rPr>
              <a:t>الزبون/ 2. التسويق واحد لواحد</a:t>
            </a:r>
            <a:endParaRPr lang="ar-DZ" sz="3600" b="1" dirty="0" smtClean="0">
              <a:solidFill>
                <a:schemeClr val="accent3">
                  <a:lumMod val="75000"/>
                </a:schemeClr>
              </a:solidFill>
              <a:latin typeface="Sakkal Majalla" pitchFamily="2" charset="-78"/>
              <a:cs typeface="Sakkal Majalla" pitchFamily="2" charset="-78"/>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172</TotalTime>
  <Words>939</Words>
  <Application>Microsoft Office PowerPoint</Application>
  <PresentationFormat>Affichage à l'écran (4:3)</PresentationFormat>
  <Paragraphs>51</Paragraphs>
  <Slides>10</Slides>
  <Notes>0</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Débit</vt:lpstr>
      <vt:lpstr>قيمة الزبون</vt:lpstr>
      <vt:lpstr>أولا/ دور إدارة العلاقة مع الزبون في تسليم قيمة الزبون/ 1.تعريف قيمة الزبون  </vt:lpstr>
      <vt:lpstr>أولا/ دور إدارة العلاقة مع الزبون في تسليم قيمة الزبون/ 1.تعريف قيمة الزبون  </vt:lpstr>
      <vt:lpstr>أولا/ دور إدارة العلاقة مع الزبون في تسليم قيمة الزبون/ 2.أبعاد قيمة الزبون  </vt:lpstr>
      <vt:lpstr>أولا/ دور إدارة العلاقة مع الزبون في تسليم قيمة الزبون/ 2.أبعاد قيمة الزبون </vt:lpstr>
      <vt:lpstr>أولا/ دور إدارة العلاقة مع الزبون في تسليم قيمة الزبون/ 2.أبعاد قيمة الزبون </vt:lpstr>
      <vt:lpstr>ثانيا/أنشطة إدارة العلاقة مع الزبون الداعمة لقيمة الزبون/ 1. التفاعل المشترك مع الزبون</vt:lpstr>
      <vt:lpstr>ثانيا/أنشطة إدارة العلاقة مع الزبون الداعمة لقيمة الزبون/ 2. التسويق واحد لواحد</vt:lpstr>
      <vt:lpstr>ثانيا/أنشطة إدارة العلاقة مع الزبون الداعمة لقيمة الزبون/ 2. التسويق واحد لواحد</vt:lpstr>
      <vt:lpstr>ثانيا/أنشطة إدارة العلاقة مع الزبون الداعمة لقيمة الزبون/ 3. نظام تسيير شكاوي الزبائن</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user</dc:creator>
  <cp:lastModifiedBy>user</cp:lastModifiedBy>
  <cp:revision>27</cp:revision>
  <dcterms:created xsi:type="dcterms:W3CDTF">2021-05-01T11:39:23Z</dcterms:created>
  <dcterms:modified xsi:type="dcterms:W3CDTF">2021-05-01T14:31:46Z</dcterms:modified>
</cp:coreProperties>
</file>