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94624" autoAdjust="0"/>
  </p:normalViewPr>
  <p:slideViewPr>
    <p:cSldViewPr>
      <p:cViewPr varScale="1">
        <p:scale>
          <a:sx n="65" d="100"/>
          <a:sy n="65" d="100"/>
        </p:scale>
        <p:origin x="-8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281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B1AE-E8AB-4BA7-B3D9-063F0D18D918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166A-F9B2-4B46-A9B3-E3C6FA02A8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B1AE-E8AB-4BA7-B3D9-063F0D18D918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166A-F9B2-4B46-A9B3-E3C6FA02A8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B1AE-E8AB-4BA7-B3D9-063F0D18D918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166A-F9B2-4B46-A9B3-E3C6FA02A8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B1AE-E8AB-4BA7-B3D9-063F0D18D918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166A-F9B2-4B46-A9B3-E3C6FA02A8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B1AE-E8AB-4BA7-B3D9-063F0D18D918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166A-F9B2-4B46-A9B3-E3C6FA02A8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B1AE-E8AB-4BA7-B3D9-063F0D18D918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166A-F9B2-4B46-A9B3-E3C6FA02A8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B1AE-E8AB-4BA7-B3D9-063F0D18D918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166A-F9B2-4B46-A9B3-E3C6FA02A8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B1AE-E8AB-4BA7-B3D9-063F0D18D918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166A-F9B2-4B46-A9B3-E3C6FA02A8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B1AE-E8AB-4BA7-B3D9-063F0D18D918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166A-F9B2-4B46-A9B3-E3C6FA02A8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B1AE-E8AB-4BA7-B3D9-063F0D18D918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166A-F9B2-4B46-A9B3-E3C6FA02A8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B1AE-E8AB-4BA7-B3D9-063F0D18D918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166A-F9B2-4B46-A9B3-E3C6FA02A8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2B1AE-E8AB-4BA7-B3D9-063F0D18D918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4166A-F9B2-4B46-A9B3-E3C6FA02A8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85852" y="571480"/>
            <a:ext cx="7429552" cy="5143536"/>
          </a:xfrm>
        </p:spPr>
        <p:txBody>
          <a:bodyPr>
            <a:normAutofit/>
          </a:bodyPr>
          <a:lstStyle/>
          <a:p>
            <a:r>
              <a:rPr lang="ar-DZ" sz="5400" b="1" dirty="0" smtClean="0">
                <a:solidFill>
                  <a:srgbClr val="FF0000"/>
                </a:solidFill>
                <a:latin typeface="Sakkal Majalla" pitchFamily="2" charset="-78"/>
                <a:cs typeface="+mn-cs"/>
              </a:rPr>
              <a:t>المحور السادس مهارات الاتصال</a:t>
            </a:r>
          </a:p>
          <a:p>
            <a:pPr marL="914400" indent="-914400" algn="r" rtl="1">
              <a:buFont typeface="+mj-lt"/>
              <a:buAutoNum type="arabicPeriod"/>
            </a:pPr>
            <a:r>
              <a:rPr lang="ar-DZ" sz="5400" b="1" dirty="0" smtClean="0">
                <a:solidFill>
                  <a:schemeClr val="tx1"/>
                </a:solidFill>
                <a:latin typeface="Sakkal Majalla" pitchFamily="2" charset="-78"/>
              </a:rPr>
              <a:t>مهارة التحدث.</a:t>
            </a:r>
          </a:p>
          <a:p>
            <a:pPr marL="914400" indent="-914400" algn="r" rtl="1">
              <a:buFont typeface="+mj-lt"/>
              <a:buAutoNum type="arabicPeriod"/>
            </a:pPr>
            <a:r>
              <a:rPr lang="ar-DZ" sz="5400" b="1" dirty="0" smtClean="0">
                <a:solidFill>
                  <a:schemeClr val="tx1"/>
                </a:solidFill>
                <a:latin typeface="Sakkal Majalla" pitchFamily="2" charset="-78"/>
              </a:rPr>
              <a:t>مهارة الكتابة. </a:t>
            </a:r>
          </a:p>
          <a:p>
            <a:pPr marL="914400" indent="-914400" algn="r" rtl="1">
              <a:buFont typeface="+mj-lt"/>
              <a:buAutoNum type="arabicPeriod"/>
            </a:pPr>
            <a:r>
              <a:rPr lang="ar-DZ" sz="5400" b="1" dirty="0" smtClean="0">
                <a:solidFill>
                  <a:schemeClr val="tx1"/>
                </a:solidFill>
                <a:latin typeface="Sakkal Majalla" pitchFamily="2" charset="-78"/>
              </a:rPr>
              <a:t>مهارة الاستماع </a:t>
            </a:r>
            <a:r>
              <a:rPr lang="ar-DZ" sz="5400" b="1" dirty="0" err="1" smtClean="0">
                <a:solidFill>
                  <a:schemeClr val="tx1"/>
                </a:solidFill>
                <a:latin typeface="Sakkal Majalla" pitchFamily="2" charset="-78"/>
              </a:rPr>
              <a:t>و</a:t>
            </a:r>
            <a:r>
              <a:rPr lang="ar-DZ" sz="5400" b="1" dirty="0" smtClean="0">
                <a:solidFill>
                  <a:schemeClr val="tx1"/>
                </a:solidFill>
                <a:latin typeface="Sakkal Majalla" pitchFamily="2" charset="-78"/>
              </a:rPr>
              <a:t>  الإنصات.</a:t>
            </a:r>
          </a:p>
          <a:p>
            <a:pPr marL="914400" indent="-914400" algn="r" rtl="1">
              <a:buFont typeface="+mj-lt"/>
              <a:buAutoNum type="arabicPeriod"/>
            </a:pPr>
            <a:r>
              <a:rPr lang="ar-DZ" sz="5400" b="1" dirty="0" smtClean="0">
                <a:solidFill>
                  <a:schemeClr val="tx1"/>
                </a:solidFill>
                <a:latin typeface="Sakkal Majalla" pitchFamily="2" charset="-78"/>
              </a:rPr>
              <a:t>مهارة الحوار </a:t>
            </a:r>
            <a:r>
              <a:rPr lang="ar-DZ" sz="5400" b="1" dirty="0" err="1" smtClean="0">
                <a:solidFill>
                  <a:schemeClr val="tx1"/>
                </a:solidFill>
                <a:latin typeface="Sakkal Majalla" pitchFamily="2" charset="-78"/>
              </a:rPr>
              <a:t>و</a:t>
            </a:r>
            <a:r>
              <a:rPr lang="ar-DZ" sz="5400" b="1" dirty="0" smtClean="0">
                <a:solidFill>
                  <a:schemeClr val="tx1"/>
                </a:solidFill>
                <a:latin typeface="Sakkal Majalla" pitchFamily="2" charset="-78"/>
              </a:rPr>
              <a:t> الإقناع.</a:t>
            </a:r>
          </a:p>
          <a:p>
            <a:endParaRPr lang="fr-FR" sz="5400" b="1" dirty="0">
              <a:solidFill>
                <a:srgbClr val="FF0000"/>
              </a:solidFill>
              <a:latin typeface="Sakkal Majalla" pitchFamily="2" charset="-7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ar-DZ" sz="4000" b="1" dirty="0" smtClean="0">
                <a:solidFill>
                  <a:srgbClr val="FF0000"/>
                </a:solidFill>
                <a:latin typeface="Sakkal Majalla" pitchFamily="2" charset="-78"/>
                <a:cs typeface="+mn-cs"/>
              </a:rPr>
              <a:t>تمهيد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DZ" sz="4000" b="1" dirty="0" smtClean="0">
                <a:latin typeface="Sakkal Majalla" pitchFamily="2" charset="-78"/>
                <a:cs typeface="+mn-cs"/>
              </a:rPr>
              <a:t>يقضي </a:t>
            </a:r>
            <a:r>
              <a:rPr lang="ar-DZ" sz="4000" b="1" dirty="0" smtClean="0">
                <a:latin typeface="Sakkal Majalla" pitchFamily="2" charset="-78"/>
                <a:cs typeface="+mn-cs"/>
              </a:rPr>
              <a:t>الموظفون معظم وقت عملهم في الاتصال ما بين متحدثين أو كاتبين أو قارئين أو منصتين، </a:t>
            </a:r>
            <a:r>
              <a:rPr lang="ar-DZ" sz="4000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sz="4000" b="1" dirty="0" smtClean="0">
                <a:latin typeface="Sakkal Majalla" pitchFamily="2" charset="-78"/>
                <a:cs typeface="+mn-cs"/>
              </a:rPr>
              <a:t> من هنا تنبع أهمية تطوير </a:t>
            </a:r>
            <a:r>
              <a:rPr lang="ar-DZ" sz="4000" b="1" u="sng" dirty="0" smtClean="0">
                <a:solidFill>
                  <a:srgbClr val="FF0000"/>
                </a:solidFill>
                <a:latin typeface="Sakkal Majalla" pitchFamily="2" charset="-78"/>
                <a:cs typeface="+mn-cs"/>
              </a:rPr>
              <a:t>مهارات الاتصال </a:t>
            </a:r>
            <a:r>
              <a:rPr lang="ar-DZ" sz="4000" b="1" dirty="0" smtClean="0">
                <a:latin typeface="Sakkal Majalla" pitchFamily="2" charset="-78"/>
                <a:cs typeface="+mn-cs"/>
              </a:rPr>
              <a:t>لدى الموظفين من أجل تطوير سلوكهم التنظيمي.</a:t>
            </a:r>
          </a:p>
          <a:p>
            <a:pPr marL="0" indent="0" algn="just" rtl="1">
              <a:lnSpc>
                <a:spcPct val="150000"/>
              </a:lnSpc>
            </a:pPr>
            <a:r>
              <a:rPr lang="ar-DZ" sz="4000" b="1" dirty="0" smtClean="0">
                <a:solidFill>
                  <a:srgbClr val="FF0000"/>
                </a:solidFill>
                <a:latin typeface="Sakkal Majalla" pitchFamily="2" charset="-78"/>
                <a:cs typeface="+mn-cs"/>
              </a:rPr>
              <a:t>ما المقصود بالمهارة؟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285728"/>
            <a:ext cx="7772400" cy="6143668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sz="4000" b="1" dirty="0" smtClean="0">
                <a:solidFill>
                  <a:srgbClr val="FF0000"/>
                </a:solidFill>
                <a:latin typeface="Sakkal Majalla" pitchFamily="2" charset="-78"/>
                <a:cs typeface="+mn-cs"/>
              </a:rPr>
              <a:t>المهارة: </a:t>
            </a:r>
            <a:r>
              <a:rPr lang="ar-DZ" sz="4000" b="1" dirty="0" smtClean="0">
                <a:latin typeface="Sakkal Majalla" pitchFamily="2" charset="-78"/>
                <a:cs typeface="+mn-cs"/>
              </a:rPr>
              <a:t>هي إتقان القيام بالشيء أو القيام </a:t>
            </a:r>
            <a:r>
              <a:rPr lang="ar-DZ" sz="4000" b="1" dirty="0" err="1" smtClean="0">
                <a:latin typeface="Sakkal Majalla" pitchFamily="2" charset="-78"/>
                <a:cs typeface="+mn-cs"/>
              </a:rPr>
              <a:t>به</a:t>
            </a:r>
            <a:r>
              <a:rPr lang="ar-DZ" sz="4000" b="1" dirty="0" smtClean="0">
                <a:latin typeface="Sakkal Majalla" pitchFamily="2" charset="-78"/>
                <a:cs typeface="+mn-cs"/>
              </a:rPr>
              <a:t> بشكل جيد.</a:t>
            </a:r>
          </a:p>
          <a:p>
            <a:pPr algn="r" rtl="1">
              <a:buFont typeface="Arial" pitchFamily="34" charset="0"/>
              <a:buChar char="•"/>
            </a:pPr>
            <a:r>
              <a:rPr lang="ar-DZ" sz="4000" b="1" dirty="0" smtClean="0">
                <a:latin typeface="Sakkal Majalla" pitchFamily="2" charset="-78"/>
                <a:cs typeface="+mn-cs"/>
              </a:rPr>
              <a:t>تتمثل </a:t>
            </a:r>
            <a:r>
              <a:rPr lang="ar-DZ" sz="4000" b="1" dirty="0" smtClean="0">
                <a:latin typeface="Sakkal Majalla" pitchFamily="2" charset="-78"/>
                <a:cs typeface="+mn-cs"/>
              </a:rPr>
              <a:t>مهارات </a:t>
            </a:r>
            <a:r>
              <a:rPr lang="ar-DZ" sz="4000" b="1" dirty="0" smtClean="0">
                <a:latin typeface="Sakkal Majalla" pitchFamily="2" charset="-78"/>
                <a:cs typeface="+mn-cs"/>
              </a:rPr>
              <a:t>الاتصال في :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4000" b="1" dirty="0" smtClean="0">
                <a:latin typeface="Sakkal Majalla" pitchFamily="2" charset="-78"/>
                <a:cs typeface="+mn-cs"/>
              </a:rPr>
              <a:t>مهارة التحدث.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4000" b="1" dirty="0" smtClean="0">
                <a:latin typeface="Sakkal Majalla" pitchFamily="2" charset="-78"/>
                <a:cs typeface="+mn-cs"/>
              </a:rPr>
              <a:t>مهارة الكتابة. 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4000" b="1" dirty="0" smtClean="0">
                <a:latin typeface="Sakkal Majalla" pitchFamily="2" charset="-78"/>
                <a:cs typeface="+mn-cs"/>
              </a:rPr>
              <a:t>مهارة الاستماع </a:t>
            </a:r>
            <a:r>
              <a:rPr lang="ar-DZ" sz="4000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sz="4000" b="1" dirty="0" smtClean="0">
                <a:latin typeface="Sakkal Majalla" pitchFamily="2" charset="-78"/>
                <a:cs typeface="+mn-cs"/>
              </a:rPr>
              <a:t>  الإنصات.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4000" b="1" dirty="0" smtClean="0">
                <a:latin typeface="Sakkal Majalla" pitchFamily="2" charset="-78"/>
                <a:cs typeface="+mn-cs"/>
              </a:rPr>
              <a:t>مهارة الحوار </a:t>
            </a:r>
            <a:r>
              <a:rPr lang="ar-DZ" sz="4000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sz="4000" b="1" dirty="0" smtClean="0">
                <a:latin typeface="Sakkal Majalla" pitchFamily="2" charset="-78"/>
                <a:cs typeface="+mn-cs"/>
              </a:rPr>
              <a:t> الإقناع.</a:t>
            </a:r>
          </a:p>
          <a:p>
            <a:pPr algn="r" rtl="1">
              <a:buNone/>
            </a:pPr>
            <a:endParaRPr lang="ar-DZ" sz="4000" b="1" dirty="0" smtClean="0">
              <a:latin typeface="Sakkal Majalla" pitchFamily="2" charset="-78"/>
              <a:cs typeface="+mn-cs"/>
            </a:endParaRPr>
          </a:p>
          <a:p>
            <a:pPr algn="r" rtl="1">
              <a:buFont typeface="Wingdings" pitchFamily="2" charset="2"/>
              <a:buChar char="v"/>
            </a:pPr>
            <a:endParaRPr lang="fr-FR" sz="4000" b="1" dirty="0" smtClean="0">
              <a:latin typeface="Sakkal Majalla" pitchFamily="2" charset="-78"/>
              <a:cs typeface="+mn-cs"/>
            </a:endParaRPr>
          </a:p>
          <a:p>
            <a:pPr algn="r" rtl="1">
              <a:buFont typeface="Wingdings" pitchFamily="2" charset="2"/>
              <a:buChar char="v"/>
            </a:pPr>
            <a:endParaRPr lang="fr-FR" sz="40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28670"/>
          </a:xfrm>
        </p:spPr>
        <p:txBody>
          <a:bodyPr>
            <a:normAutofit/>
          </a:bodyPr>
          <a:lstStyle/>
          <a:p>
            <a:pPr algn="ctr" rtl="1"/>
            <a:r>
              <a:rPr lang="ar-DZ" b="1" dirty="0" smtClean="0">
                <a:solidFill>
                  <a:srgbClr val="FF0000"/>
                </a:solidFill>
                <a:latin typeface="Sakkal Majalla" pitchFamily="2" charset="-78"/>
                <a:cs typeface="+mn-cs"/>
              </a:rPr>
              <a:t>1. مهارة التحدث</a:t>
            </a:r>
            <a:endParaRPr lang="fr-FR" b="1" dirty="0">
              <a:solidFill>
                <a:srgbClr val="FF0000"/>
              </a:solidFill>
              <a:latin typeface="Sakkal Majalla" pitchFamily="2" charset="-78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857232"/>
            <a:ext cx="9144000" cy="5429288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ar-DZ" b="1" dirty="0" smtClean="0">
                <a:latin typeface="Sakkal Majalla" pitchFamily="2" charset="-78"/>
                <a:cs typeface="+mn-cs"/>
              </a:rPr>
              <a:t>تتطلب هذه المهارة </a:t>
            </a:r>
            <a:r>
              <a:rPr lang="ar-DZ" b="1" dirty="0" err="1" smtClean="0">
                <a:latin typeface="Sakkal Majalla" pitchFamily="2" charset="-78"/>
                <a:cs typeface="+mn-cs"/>
              </a:rPr>
              <a:t>مايلي</a:t>
            </a:r>
            <a:r>
              <a:rPr lang="ar-DZ" b="1" dirty="0" smtClean="0">
                <a:latin typeface="Sakkal Majalla" pitchFamily="2" charset="-78"/>
                <a:cs typeface="+mn-cs"/>
              </a:rPr>
              <a:t>:</a:t>
            </a:r>
          </a:p>
          <a:p>
            <a:pPr algn="r" rtl="1">
              <a:buFont typeface="Wingdings" pitchFamily="2" charset="2"/>
              <a:buChar char="q"/>
            </a:pPr>
            <a:r>
              <a:rPr lang="ar-DZ" b="1" dirty="0" smtClean="0">
                <a:latin typeface="Sakkal Majalla" pitchFamily="2" charset="-78"/>
                <a:cs typeface="+mn-cs"/>
              </a:rPr>
              <a:t>التعرف الجيد على الأشخاص الذين نتحدث إليهم.</a:t>
            </a:r>
          </a:p>
          <a:p>
            <a:pPr marL="0" indent="0" algn="r" rtl="1">
              <a:buFont typeface="Wingdings" pitchFamily="2" charset="2"/>
              <a:buChar char="q"/>
            </a:pPr>
            <a:r>
              <a:rPr lang="ar-DZ" b="1" dirty="0" smtClean="0">
                <a:latin typeface="Sakkal Majalla" pitchFamily="2" charset="-78"/>
                <a:cs typeface="+mn-cs"/>
              </a:rPr>
              <a:t>الحصول على معلومات صحيحة </a:t>
            </a:r>
            <a:r>
              <a:rPr lang="ar-DZ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b="1" dirty="0" smtClean="0">
                <a:latin typeface="Sakkal Majalla" pitchFamily="2" charset="-78"/>
                <a:cs typeface="+mn-cs"/>
              </a:rPr>
              <a:t> كافية عن الموضوع محل الحديث، </a:t>
            </a:r>
            <a:r>
              <a:rPr lang="ar-DZ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b="1" dirty="0" smtClean="0">
                <a:latin typeface="Sakkal Majalla" pitchFamily="2" charset="-78"/>
                <a:cs typeface="+mn-cs"/>
              </a:rPr>
              <a:t> مراعاة التسلسل المنطقي للأفكار.</a:t>
            </a:r>
          </a:p>
          <a:p>
            <a:pPr marL="0" indent="0" algn="r" rtl="1">
              <a:buFont typeface="Wingdings" pitchFamily="2" charset="2"/>
              <a:buChar char="q"/>
            </a:pPr>
            <a:r>
              <a:rPr lang="ar-DZ" b="1" dirty="0" smtClean="0">
                <a:latin typeface="Sakkal Majalla" pitchFamily="2" charset="-78"/>
                <a:cs typeface="+mn-cs"/>
              </a:rPr>
              <a:t>استخدام مستوى الصوت المناسب عند التحدث، إضافة إلى التنويع في نغمة الصوت </a:t>
            </a:r>
            <a:r>
              <a:rPr lang="ar-DZ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b="1" dirty="0" smtClean="0">
                <a:latin typeface="Sakkal Majalla" pitchFamily="2" charset="-78"/>
                <a:cs typeface="+mn-cs"/>
              </a:rPr>
              <a:t> أيضا في سرعة الإلقاء </a:t>
            </a:r>
            <a:r>
              <a:rPr lang="ar-DZ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b="1" dirty="0" smtClean="0">
                <a:latin typeface="Sakkal Majalla" pitchFamily="2" charset="-78"/>
                <a:cs typeface="+mn-cs"/>
              </a:rPr>
              <a:t> احترام التوقف </a:t>
            </a:r>
            <a:r>
              <a:rPr lang="ar-DZ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b="1" dirty="0" smtClean="0">
                <a:latin typeface="Sakkal Majalla" pitchFamily="2" charset="-78"/>
                <a:cs typeface="+mn-cs"/>
              </a:rPr>
              <a:t> الاستراحات بين الجمل </a:t>
            </a:r>
            <a:r>
              <a:rPr lang="ar-DZ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b="1" dirty="0" smtClean="0">
                <a:latin typeface="Sakkal Majalla" pitchFamily="2" charset="-78"/>
                <a:cs typeface="+mn-cs"/>
              </a:rPr>
              <a:t> التأكيد على الكلمات المهمة.</a:t>
            </a:r>
          </a:p>
          <a:p>
            <a:pPr marL="0" indent="0" algn="r" rtl="1">
              <a:buFont typeface="Wingdings" pitchFamily="2" charset="2"/>
              <a:buChar char="q"/>
            </a:pPr>
            <a:r>
              <a:rPr lang="ar-DZ" b="1" dirty="0" smtClean="0">
                <a:latin typeface="Sakkal Majalla" pitchFamily="2" charset="-78"/>
                <a:cs typeface="+mn-cs"/>
              </a:rPr>
              <a:t>وضع المتحدث المستمعين نصب عينيه </a:t>
            </a:r>
            <a:r>
              <a:rPr lang="ar-DZ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b="1" dirty="0" smtClean="0">
                <a:latin typeface="Sakkal Majalla" pitchFamily="2" charset="-78"/>
                <a:cs typeface="+mn-cs"/>
              </a:rPr>
              <a:t> ذلك بهدف معرفة أثر حديثه عليهم.</a:t>
            </a:r>
          </a:p>
          <a:p>
            <a:pPr marL="0" indent="0" algn="r" rtl="1">
              <a:buFont typeface="Wingdings" pitchFamily="2" charset="2"/>
              <a:buChar char="q"/>
            </a:pPr>
            <a:r>
              <a:rPr lang="ar-DZ" b="1" dirty="0" smtClean="0">
                <a:latin typeface="Sakkal Majalla" pitchFamily="2" charset="-78"/>
                <a:cs typeface="+mn-cs"/>
              </a:rPr>
              <a:t>تجنب بعض التصرفات المزعجة: مثل التعالي، الإكثار من كلمة أنا، التعصب للرأي.....</a:t>
            </a:r>
          </a:p>
          <a:p>
            <a:pPr marL="0" indent="0" algn="r" rtl="1">
              <a:buFont typeface="Arial" pitchFamily="34" charset="0"/>
              <a:buChar char="•"/>
            </a:pPr>
            <a:endParaRPr lang="ar-DZ" sz="2800" b="1" dirty="0" smtClean="0">
              <a:latin typeface="Sakkal Majalla" pitchFamily="2" charset="-78"/>
              <a:cs typeface="+mn-cs"/>
            </a:endParaRPr>
          </a:p>
          <a:p>
            <a:pPr algn="r" rtl="1">
              <a:buNone/>
            </a:pPr>
            <a:endParaRPr lang="fr-FR" sz="2800" b="1" dirty="0">
              <a:latin typeface="Sakkal Majalla" pitchFamily="2" charset="-7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ctr" rtl="1"/>
            <a:r>
              <a:rPr lang="ar-DZ" sz="6000" b="1" dirty="0" smtClean="0">
                <a:solidFill>
                  <a:srgbClr val="FF0000"/>
                </a:solidFill>
                <a:latin typeface="Sakkal Majalla" pitchFamily="2" charset="-78"/>
                <a:cs typeface="+mn-cs"/>
              </a:rPr>
              <a:t>2. مهارة الكتابة</a:t>
            </a:r>
            <a:endParaRPr lang="fr-FR" sz="6000" b="1" dirty="0">
              <a:solidFill>
                <a:srgbClr val="FF0000"/>
              </a:solidFill>
              <a:latin typeface="Sakkal Majalla" pitchFamily="2" charset="-78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57158" y="1071546"/>
            <a:ext cx="8472518" cy="5195910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ar-DZ" sz="3200" b="1" dirty="0" smtClean="0">
                <a:latin typeface="Sakkal Majalla" pitchFamily="2" charset="-78"/>
                <a:cs typeface="+mn-cs"/>
              </a:rPr>
              <a:t>يمكن تنمية هذه المهارة عن طريق الاهتمام بالنقاط التالية:</a:t>
            </a:r>
          </a:p>
          <a:p>
            <a:pPr algn="r" rtl="1">
              <a:buFont typeface="Wingdings" pitchFamily="2" charset="2"/>
              <a:buChar char="q"/>
            </a:pPr>
            <a:r>
              <a:rPr lang="ar-DZ" sz="3200" b="1" dirty="0" smtClean="0">
                <a:latin typeface="Sakkal Majalla" pitchFamily="2" charset="-78"/>
                <a:cs typeface="+mn-cs"/>
              </a:rPr>
              <a:t>التعرف الجيد على الأشخاص الذين سنتواصل معهم كتابيا.</a:t>
            </a:r>
          </a:p>
          <a:p>
            <a:pPr marL="0" indent="0" algn="r" rtl="1">
              <a:buFont typeface="Wingdings" pitchFamily="2" charset="2"/>
              <a:buChar char="q"/>
            </a:pPr>
            <a:r>
              <a:rPr lang="ar-DZ" sz="3200" b="1" dirty="0" smtClean="0">
                <a:latin typeface="Sakkal Majalla" pitchFamily="2" charset="-78"/>
                <a:cs typeface="+mn-cs"/>
              </a:rPr>
              <a:t>عدم البدء بالكتابة إلا بعد الحصول على المعلومات الكافية المتعلقة بالموضوع.</a:t>
            </a:r>
          </a:p>
          <a:p>
            <a:pPr algn="r" rtl="1">
              <a:buFont typeface="Wingdings" pitchFamily="2" charset="2"/>
              <a:buChar char="q"/>
            </a:pPr>
            <a:r>
              <a:rPr lang="ar-DZ" sz="3200" b="1" dirty="0" smtClean="0">
                <a:latin typeface="Sakkal Majalla" pitchFamily="2" charset="-78"/>
                <a:cs typeface="+mn-cs"/>
              </a:rPr>
              <a:t>التخطيط الجيد(الشكل </a:t>
            </a:r>
            <a:r>
              <a:rPr lang="ar-DZ" sz="3200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sz="3200" b="1" dirty="0" smtClean="0">
                <a:latin typeface="Sakkal Majalla" pitchFamily="2" charset="-78"/>
                <a:cs typeface="+mn-cs"/>
              </a:rPr>
              <a:t> المضمون).</a:t>
            </a:r>
          </a:p>
          <a:p>
            <a:pPr marL="0" indent="0" algn="r" rtl="1">
              <a:buFont typeface="Wingdings" pitchFamily="2" charset="2"/>
              <a:buChar char="q"/>
            </a:pPr>
            <a:r>
              <a:rPr lang="ar-DZ" sz="3200" b="1" dirty="0" smtClean="0">
                <a:latin typeface="Sakkal Majalla" pitchFamily="2" charset="-78"/>
                <a:cs typeface="+mn-cs"/>
              </a:rPr>
              <a:t>استخدام الكلمات </a:t>
            </a:r>
            <a:r>
              <a:rPr lang="ar-DZ" sz="3200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sz="3200" b="1" dirty="0" smtClean="0">
                <a:latin typeface="Sakkal Majalla" pitchFamily="2" charset="-78"/>
                <a:cs typeface="+mn-cs"/>
              </a:rPr>
              <a:t> المصطلحات محددة المعنى </a:t>
            </a:r>
            <a:r>
              <a:rPr lang="ar-DZ" sz="3200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sz="3200" b="1" dirty="0" smtClean="0">
                <a:latin typeface="Sakkal Majalla" pitchFamily="2" charset="-78"/>
                <a:cs typeface="+mn-cs"/>
              </a:rPr>
              <a:t> التي لا تحتمل أكثر من تفسير.</a:t>
            </a:r>
          </a:p>
          <a:p>
            <a:pPr algn="r" rtl="1">
              <a:buFont typeface="Wingdings" pitchFamily="2" charset="2"/>
              <a:buChar char="q"/>
            </a:pPr>
            <a:r>
              <a:rPr lang="ar-DZ" sz="3200" b="1" dirty="0" smtClean="0">
                <a:latin typeface="Sakkal Majalla" pitchFamily="2" charset="-78"/>
                <a:cs typeface="+mn-cs"/>
              </a:rPr>
              <a:t>تجنب الأخطاء النحوية </a:t>
            </a:r>
            <a:r>
              <a:rPr lang="ar-DZ" sz="3200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sz="3200" b="1" dirty="0" smtClean="0">
                <a:latin typeface="Sakkal Majalla" pitchFamily="2" charset="-78"/>
                <a:cs typeface="+mn-cs"/>
              </a:rPr>
              <a:t> الإملائية.</a:t>
            </a:r>
          </a:p>
          <a:p>
            <a:pPr algn="r" rtl="1">
              <a:buFont typeface="Wingdings" pitchFamily="2" charset="2"/>
              <a:buChar char="q"/>
            </a:pPr>
            <a:r>
              <a:rPr lang="ar-DZ" sz="3200" b="1" dirty="0" smtClean="0">
                <a:latin typeface="Sakkal Majalla" pitchFamily="2" charset="-78"/>
                <a:cs typeface="+mn-cs"/>
              </a:rPr>
              <a:t>مراعاة اللهجة(النبرة) في الكتابة، فلا يجب أن تثير رد فعل سلبي. </a:t>
            </a:r>
            <a:endParaRPr lang="fr-FR" sz="3200" b="1" dirty="0">
              <a:latin typeface="Sakkal Majalla" pitchFamily="2" charset="-7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pPr algn="ctr" rtl="1"/>
            <a:r>
              <a:rPr lang="ar-DZ" sz="4800" b="1" dirty="0" smtClean="0">
                <a:solidFill>
                  <a:srgbClr val="FF0000"/>
                </a:solidFill>
                <a:latin typeface="Sakkal Majalla" pitchFamily="2" charset="-78"/>
                <a:cs typeface="+mn-cs"/>
              </a:rPr>
              <a:t>3. مهارة الاستماع أو الإنصات </a:t>
            </a:r>
            <a:endParaRPr lang="fr-FR" sz="4800" b="1" dirty="0">
              <a:solidFill>
                <a:srgbClr val="FF0000"/>
              </a:solidFill>
              <a:latin typeface="Sakkal Majalla" pitchFamily="2" charset="-78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57158" y="928670"/>
            <a:ext cx="8401080" cy="5195910"/>
          </a:xfrm>
        </p:spPr>
        <p:txBody>
          <a:bodyPr>
            <a:noAutofit/>
          </a:bodyPr>
          <a:lstStyle/>
          <a:p>
            <a:pPr algn="r" rtl="1"/>
            <a:r>
              <a:rPr lang="ar-DZ" sz="3200" b="1" dirty="0" smtClean="0">
                <a:latin typeface="Sakkal Majalla" pitchFamily="2" charset="-78"/>
                <a:cs typeface="+mn-cs"/>
              </a:rPr>
              <a:t>ما الفرق بين </a:t>
            </a:r>
            <a:r>
              <a:rPr lang="ar-DZ" sz="3200" b="1" dirty="0" smtClean="0">
                <a:solidFill>
                  <a:srgbClr val="FF0000"/>
                </a:solidFill>
                <a:latin typeface="Sakkal Majalla" pitchFamily="2" charset="-78"/>
                <a:cs typeface="+mn-cs"/>
              </a:rPr>
              <a:t>السمع</a:t>
            </a:r>
            <a:r>
              <a:rPr lang="ar-DZ" sz="3200" b="1" dirty="0" smtClean="0">
                <a:latin typeface="Sakkal Majalla" pitchFamily="2" charset="-78"/>
                <a:cs typeface="+mn-cs"/>
              </a:rPr>
              <a:t> </a:t>
            </a:r>
            <a:r>
              <a:rPr lang="ar-DZ" sz="3200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sz="3200" b="1" dirty="0" smtClean="0">
                <a:latin typeface="Sakkal Majalla" pitchFamily="2" charset="-78"/>
                <a:cs typeface="+mn-cs"/>
              </a:rPr>
              <a:t> </a:t>
            </a:r>
            <a:r>
              <a:rPr lang="ar-DZ" sz="3200" b="1" dirty="0" smtClean="0">
                <a:solidFill>
                  <a:srgbClr val="FF0000"/>
                </a:solidFill>
                <a:latin typeface="Sakkal Majalla" pitchFamily="2" charset="-78"/>
                <a:cs typeface="+mn-cs"/>
              </a:rPr>
              <a:t>الاستماع</a:t>
            </a:r>
            <a:r>
              <a:rPr lang="ar-DZ" sz="3200" b="1" dirty="0" smtClean="0">
                <a:latin typeface="Sakkal Majalla" pitchFamily="2" charset="-78"/>
                <a:cs typeface="+mn-cs"/>
              </a:rPr>
              <a:t>؟</a:t>
            </a:r>
          </a:p>
          <a:p>
            <a:pPr marL="355600" indent="0" algn="r" rtl="1">
              <a:buFont typeface="Wingdings" pitchFamily="2" charset="2"/>
              <a:buChar char="v"/>
            </a:pPr>
            <a:r>
              <a:rPr lang="ar-DZ" sz="3200" b="1" dirty="0" smtClean="0">
                <a:solidFill>
                  <a:srgbClr val="FF0000"/>
                </a:solidFill>
                <a:latin typeface="Sakkal Majalla" pitchFamily="2" charset="-78"/>
                <a:cs typeface="+mn-cs"/>
              </a:rPr>
              <a:t>السمع: </a:t>
            </a:r>
            <a:r>
              <a:rPr lang="ar-DZ" sz="3200" b="1" dirty="0" smtClean="0">
                <a:latin typeface="Sakkal Majalla" pitchFamily="2" charset="-78"/>
                <a:cs typeface="+mn-cs"/>
              </a:rPr>
              <a:t>يتعلق بوظيفة الأذن في تلقي المؤثرات الصوتية.</a:t>
            </a:r>
          </a:p>
          <a:p>
            <a:pPr marL="355600" indent="0" algn="r" rtl="1">
              <a:buFont typeface="Wingdings" pitchFamily="2" charset="2"/>
              <a:buChar char="v"/>
            </a:pPr>
            <a:r>
              <a:rPr lang="ar-DZ" sz="3200" b="1" dirty="0" smtClean="0">
                <a:solidFill>
                  <a:srgbClr val="FF0000"/>
                </a:solidFill>
                <a:latin typeface="Sakkal Majalla" pitchFamily="2" charset="-78"/>
                <a:cs typeface="+mn-cs"/>
              </a:rPr>
              <a:t>الاستماع: </a:t>
            </a:r>
            <a:r>
              <a:rPr lang="ar-DZ" sz="3200" b="1" dirty="0" smtClean="0">
                <a:latin typeface="Sakkal Majalla" pitchFamily="2" charset="-78"/>
                <a:cs typeface="+mn-cs"/>
              </a:rPr>
              <a:t>يتعلق بمدى انتباه الفرد </a:t>
            </a:r>
            <a:r>
              <a:rPr lang="ar-DZ" sz="3200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sz="3200" b="1" dirty="0" smtClean="0">
                <a:latin typeface="Sakkal Majalla" pitchFamily="2" charset="-78"/>
                <a:cs typeface="+mn-cs"/>
              </a:rPr>
              <a:t> تركيزه على مضمون الرسالة </a:t>
            </a:r>
            <a:r>
              <a:rPr lang="ar-DZ" sz="3200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sz="3200" b="1" dirty="0" smtClean="0">
                <a:latin typeface="Sakkal Majalla" pitchFamily="2" charset="-78"/>
                <a:cs typeface="+mn-cs"/>
              </a:rPr>
              <a:t> أيضا عدم مقاطعة المتحدث</a:t>
            </a:r>
            <a:r>
              <a:rPr lang="ar-DZ" sz="3200" b="1" dirty="0" smtClean="0">
                <a:latin typeface="Sakkal Majalla" pitchFamily="2" charset="-78"/>
                <a:cs typeface="+mn-cs"/>
              </a:rPr>
              <a:t>.</a:t>
            </a:r>
          </a:p>
          <a:p>
            <a:pPr marL="355600" indent="0" algn="r" rtl="1">
              <a:buNone/>
            </a:pPr>
            <a:endParaRPr lang="ar-DZ" sz="3200" b="1" dirty="0" smtClean="0">
              <a:latin typeface="Sakkal Majalla" pitchFamily="2" charset="-78"/>
              <a:cs typeface="+mn-cs"/>
            </a:endParaRPr>
          </a:p>
          <a:p>
            <a:pPr algn="r" rtl="1">
              <a:buFont typeface="Arial" pitchFamily="34" charset="0"/>
              <a:buChar char="•"/>
            </a:pPr>
            <a:r>
              <a:rPr lang="ar-DZ" sz="3200" b="1" dirty="0" smtClean="0">
                <a:latin typeface="Sakkal Majalla" pitchFamily="2" charset="-78"/>
                <a:cs typeface="+mn-cs"/>
              </a:rPr>
              <a:t>يمكن التأكد من أن الطرف المستلم للرسالة قد استمع لها </a:t>
            </a:r>
            <a:r>
              <a:rPr lang="ar-DZ" sz="3200" b="1" dirty="0" smtClean="0">
                <a:latin typeface="Sakkal Majalla" pitchFamily="2" charset="-78"/>
                <a:cs typeface="+mn-cs"/>
              </a:rPr>
              <a:t>من خلال </a:t>
            </a:r>
            <a:r>
              <a:rPr lang="ar-DZ" sz="3200" b="1" dirty="0" smtClean="0">
                <a:latin typeface="Sakkal Majalla" pitchFamily="2" charset="-78"/>
                <a:cs typeface="+mn-cs"/>
              </a:rPr>
              <a:t>ما يلي:</a:t>
            </a:r>
          </a:p>
          <a:p>
            <a:pPr marL="273050" indent="0" algn="r" rtl="1">
              <a:buFont typeface="Wingdings" pitchFamily="2" charset="2"/>
              <a:buChar char="v"/>
            </a:pPr>
            <a:r>
              <a:rPr lang="ar-DZ" sz="3200" b="1" dirty="0" smtClean="0">
                <a:latin typeface="Sakkal Majalla" pitchFamily="2" charset="-78"/>
                <a:cs typeface="+mn-cs"/>
              </a:rPr>
              <a:t>طرح سؤال الإيضاح.</a:t>
            </a:r>
          </a:p>
          <a:p>
            <a:pPr marL="273050" indent="0" algn="r" rtl="1">
              <a:buFont typeface="Wingdings" pitchFamily="2" charset="2"/>
              <a:buChar char="v"/>
            </a:pPr>
            <a:r>
              <a:rPr lang="ar-DZ" sz="3200" b="1" dirty="0" smtClean="0">
                <a:latin typeface="Sakkal Majalla" pitchFamily="2" charset="-78"/>
                <a:cs typeface="+mn-cs"/>
              </a:rPr>
              <a:t>تقديم حوصلة عما تم الاستماع له.</a:t>
            </a:r>
          </a:p>
          <a:p>
            <a:pPr marL="273050" indent="0" algn="r" rtl="1">
              <a:buFont typeface="Wingdings" pitchFamily="2" charset="2"/>
              <a:buChar char="v"/>
            </a:pPr>
            <a:r>
              <a:rPr lang="ar-DZ" sz="3200" b="1" dirty="0" smtClean="0">
                <a:latin typeface="Sakkal Majalla" pitchFamily="2" charset="-78"/>
                <a:cs typeface="+mn-cs"/>
              </a:rPr>
              <a:t>إعادة صياغة ما سمعه من كلام بأسلوبه الخاص.</a:t>
            </a:r>
            <a:endParaRPr lang="fr-FR" sz="3200" b="1" dirty="0">
              <a:latin typeface="Sakkal Majalla" pitchFamily="2" charset="-7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ctr" rtl="1"/>
            <a:r>
              <a:rPr lang="ar-DZ" sz="4800" b="1" dirty="0" smtClean="0">
                <a:solidFill>
                  <a:srgbClr val="FF0000"/>
                </a:solidFill>
                <a:latin typeface="Sakkal Majalla" pitchFamily="2" charset="-78"/>
                <a:cs typeface="+mn-cs"/>
              </a:rPr>
              <a:t>4. مهارة الحوار </a:t>
            </a:r>
            <a:r>
              <a:rPr lang="ar-DZ" sz="4800" b="1" dirty="0" err="1" smtClean="0">
                <a:solidFill>
                  <a:srgbClr val="FF0000"/>
                </a:solidFill>
                <a:latin typeface="Sakkal Majalla" pitchFamily="2" charset="-78"/>
                <a:cs typeface="+mn-cs"/>
              </a:rPr>
              <a:t>و</a:t>
            </a:r>
            <a:r>
              <a:rPr lang="ar-DZ" sz="4800" b="1" dirty="0" smtClean="0">
                <a:solidFill>
                  <a:srgbClr val="FF0000"/>
                </a:solidFill>
                <a:latin typeface="Sakkal Majalla" pitchFamily="2" charset="-78"/>
                <a:cs typeface="+mn-cs"/>
              </a:rPr>
              <a:t> الإقناع </a:t>
            </a:r>
            <a:endParaRPr lang="fr-FR" sz="4800" b="1" dirty="0">
              <a:solidFill>
                <a:srgbClr val="FF0000"/>
              </a:solidFill>
              <a:latin typeface="Sakkal Majalla" pitchFamily="2" charset="-78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r" rtl="1">
              <a:lnSpc>
                <a:spcPct val="150000"/>
              </a:lnSpc>
            </a:pPr>
            <a:r>
              <a:rPr lang="ar-DZ" b="1" dirty="0" smtClean="0">
                <a:cs typeface="+mn-cs"/>
              </a:rPr>
              <a:t>ما الفرق بين </a:t>
            </a:r>
            <a:r>
              <a:rPr lang="ar-DZ" b="1" dirty="0" smtClean="0">
                <a:solidFill>
                  <a:srgbClr val="FF0000"/>
                </a:solidFill>
                <a:cs typeface="+mn-cs"/>
              </a:rPr>
              <a:t>الحوار</a:t>
            </a:r>
            <a:r>
              <a:rPr lang="ar-DZ" b="1" dirty="0" smtClean="0">
                <a:cs typeface="+mn-cs"/>
              </a:rPr>
              <a:t> </a:t>
            </a:r>
            <a:r>
              <a:rPr lang="ar-DZ" b="1" dirty="0" err="1" smtClean="0">
                <a:cs typeface="+mn-cs"/>
              </a:rPr>
              <a:t>و</a:t>
            </a:r>
            <a:r>
              <a:rPr lang="ar-DZ" b="1" dirty="0" smtClean="0">
                <a:cs typeface="+mn-cs"/>
              </a:rPr>
              <a:t> </a:t>
            </a:r>
            <a:r>
              <a:rPr lang="ar-DZ" b="1" dirty="0" smtClean="0">
                <a:solidFill>
                  <a:schemeClr val="bg2">
                    <a:lumMod val="50000"/>
                  </a:schemeClr>
                </a:solidFill>
                <a:cs typeface="+mn-cs"/>
              </a:rPr>
              <a:t>ا</a:t>
            </a:r>
            <a:r>
              <a:rPr lang="ar-DZ" b="1" dirty="0" smtClean="0">
                <a:solidFill>
                  <a:srgbClr val="FF0000"/>
                </a:solidFill>
                <a:cs typeface="+mn-cs"/>
              </a:rPr>
              <a:t>لإقناع</a:t>
            </a:r>
            <a:r>
              <a:rPr lang="ar-DZ" b="1" dirty="0" smtClean="0">
                <a:cs typeface="+mn-cs"/>
              </a:rPr>
              <a:t>؟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v"/>
            </a:pPr>
            <a:r>
              <a:rPr lang="ar-DZ" b="1" dirty="0" smtClean="0">
                <a:solidFill>
                  <a:srgbClr val="FF0000"/>
                </a:solidFill>
                <a:cs typeface="+mn-cs"/>
              </a:rPr>
              <a:t>الحوار: </a:t>
            </a:r>
            <a:r>
              <a:rPr lang="ar-DZ" b="1" dirty="0" smtClean="0">
                <a:cs typeface="+mn-cs"/>
              </a:rPr>
              <a:t>هو تبادل الحديث </a:t>
            </a:r>
            <a:r>
              <a:rPr lang="ar-DZ" b="1" dirty="0" err="1" smtClean="0">
                <a:cs typeface="+mn-cs"/>
              </a:rPr>
              <a:t>و</a:t>
            </a:r>
            <a:r>
              <a:rPr lang="ar-DZ" b="1" dirty="0" smtClean="0">
                <a:cs typeface="+mn-cs"/>
              </a:rPr>
              <a:t> الأخذ </a:t>
            </a:r>
            <a:r>
              <a:rPr lang="ar-DZ" b="1" dirty="0" err="1" smtClean="0">
                <a:cs typeface="+mn-cs"/>
              </a:rPr>
              <a:t>و</a:t>
            </a:r>
            <a:r>
              <a:rPr lang="ar-DZ" b="1" dirty="0" smtClean="0">
                <a:cs typeface="+mn-cs"/>
              </a:rPr>
              <a:t> الرد مع طرف أو أكثر في العملية الاتصالية.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v"/>
            </a:pPr>
            <a:r>
              <a:rPr lang="ar-DZ" b="1" dirty="0" smtClean="0">
                <a:solidFill>
                  <a:srgbClr val="FF0000"/>
                </a:solidFill>
                <a:cs typeface="+mn-cs"/>
              </a:rPr>
              <a:t>الإقناع: </a:t>
            </a:r>
            <a:r>
              <a:rPr lang="ar-DZ" b="1" dirty="0" smtClean="0">
                <a:cs typeface="+mn-cs"/>
              </a:rPr>
              <a:t>هو محاولة جعل الطرف الآخر من الحوار يتبنى فكرتك أو أفكارك</a:t>
            </a:r>
            <a:r>
              <a:rPr lang="ar-DZ" b="1" dirty="0" smtClean="0">
                <a:cs typeface="+mn-cs"/>
              </a:rPr>
              <a:t>.</a:t>
            </a:r>
          </a:p>
          <a:p>
            <a:pPr algn="r" rtl="1">
              <a:lnSpc>
                <a:spcPct val="150000"/>
              </a:lnSpc>
              <a:buNone/>
            </a:pPr>
            <a:endParaRPr lang="ar-DZ" b="1" dirty="0" smtClean="0">
              <a:cs typeface="+mn-cs"/>
            </a:endParaRPr>
          </a:p>
          <a:p>
            <a:pPr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DZ" b="1" dirty="0" smtClean="0">
                <a:cs typeface="+mn-cs"/>
              </a:rPr>
              <a:t>غالبا ما يتم الربط بينهما لأن الهدف من الحوار في كثير من العمليات الاتصالية هو الإقناع </a:t>
            </a:r>
            <a:r>
              <a:rPr lang="ar-DZ" b="1" dirty="0" err="1" smtClean="0">
                <a:cs typeface="+mn-cs"/>
              </a:rPr>
              <a:t>و</a:t>
            </a:r>
            <a:r>
              <a:rPr lang="ar-DZ" b="1" dirty="0" smtClean="0">
                <a:cs typeface="+mn-cs"/>
              </a:rPr>
              <a:t> لا يمكن تحقيق الثاني إلا </a:t>
            </a:r>
            <a:r>
              <a:rPr lang="ar-DZ" b="1" dirty="0" smtClean="0">
                <a:cs typeface="+mn-cs"/>
              </a:rPr>
              <a:t>بحدوث الأول</a:t>
            </a:r>
            <a:r>
              <a:rPr lang="ar-DZ" b="1" dirty="0" smtClean="0">
                <a:cs typeface="+mn-cs"/>
              </a:rPr>
              <a:t>.</a:t>
            </a:r>
          </a:p>
          <a:p>
            <a:pPr algn="r" rtl="1">
              <a:lnSpc>
                <a:spcPct val="150000"/>
              </a:lnSpc>
              <a:buNone/>
            </a:pPr>
            <a:endParaRPr lang="ar-DZ" b="1" dirty="0" smtClean="0">
              <a:cs typeface="+mn-cs"/>
            </a:endParaRPr>
          </a:p>
          <a:p>
            <a:pPr algn="r" rtl="1">
              <a:lnSpc>
                <a:spcPct val="150000"/>
              </a:lnSpc>
            </a:pPr>
            <a:endParaRPr lang="fr-FR" b="1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844" y="1000108"/>
            <a:ext cx="8543956" cy="5643602"/>
          </a:xfrm>
        </p:spPr>
        <p:txBody>
          <a:bodyPr>
            <a:normAutofit/>
          </a:bodyPr>
          <a:lstStyle/>
          <a:p>
            <a:pPr marL="274320" lvl="8" indent="-274320" algn="r" rtl="1">
              <a:spcBef>
                <a:spcPts val="580"/>
              </a:spcBef>
              <a:buClr>
                <a:schemeClr val="accent1"/>
              </a:buClr>
              <a:buSzPct val="85000"/>
              <a:buNone/>
            </a:pPr>
            <a:r>
              <a:rPr lang="ar-DZ" sz="2800" b="1" dirty="0" smtClean="0">
                <a:latin typeface="Sakkal Majalla" pitchFamily="2" charset="-78"/>
                <a:cs typeface="+mn-cs"/>
              </a:rPr>
              <a:t>تتطلب مهارة الحوار </a:t>
            </a:r>
            <a:r>
              <a:rPr lang="ar-DZ" sz="2800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sz="2800" b="1" dirty="0" smtClean="0">
                <a:latin typeface="Sakkal Majalla" pitchFamily="2" charset="-78"/>
                <a:cs typeface="+mn-cs"/>
              </a:rPr>
              <a:t> الإقناع ما يلي: </a:t>
            </a:r>
          </a:p>
          <a:p>
            <a:pPr marL="274320" lvl="8" indent="-274320" algn="r" rtl="1">
              <a:spcBef>
                <a:spcPts val="580"/>
              </a:spcBef>
              <a:buSzPct val="85000"/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+mn-cs"/>
              </a:rPr>
              <a:t>القدرة على التعرف على شخصية المحاور </a:t>
            </a:r>
            <a:r>
              <a:rPr lang="ar-DZ" sz="2400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sz="2400" b="1" dirty="0" smtClean="0">
                <a:latin typeface="Sakkal Majalla" pitchFamily="2" charset="-78"/>
                <a:cs typeface="+mn-cs"/>
              </a:rPr>
              <a:t> محاولة تحديد نمط سلوكه.</a:t>
            </a:r>
          </a:p>
          <a:p>
            <a:pPr marL="274320" lvl="8" indent="-274320" algn="r" rtl="1">
              <a:spcBef>
                <a:spcPts val="580"/>
              </a:spcBef>
              <a:buSzPct val="85000"/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+mn-cs"/>
              </a:rPr>
              <a:t>حصر الحوار في مجال محدد </a:t>
            </a:r>
            <a:r>
              <a:rPr lang="ar-DZ" sz="2400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sz="2400" b="1" dirty="0" smtClean="0">
                <a:latin typeface="Sakkal Majalla" pitchFamily="2" charset="-78"/>
                <a:cs typeface="+mn-cs"/>
              </a:rPr>
              <a:t> التركيز على النقاط المهمة.</a:t>
            </a:r>
          </a:p>
          <a:p>
            <a:pPr marL="274320" lvl="8" indent="-274320" algn="r" rtl="1">
              <a:spcBef>
                <a:spcPts val="580"/>
              </a:spcBef>
              <a:buSzPct val="85000"/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+mn-cs"/>
              </a:rPr>
              <a:t>عدم الاستئثار بالكلام </a:t>
            </a:r>
            <a:r>
              <a:rPr lang="ar-DZ" sz="2400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sz="2400" b="1" dirty="0" smtClean="0">
                <a:latin typeface="Sakkal Majalla" pitchFamily="2" charset="-78"/>
                <a:cs typeface="+mn-cs"/>
              </a:rPr>
              <a:t> الإطالة على حساب الآخرين.</a:t>
            </a:r>
          </a:p>
          <a:p>
            <a:pPr marL="274320" lvl="8" indent="-274320" algn="r" rtl="1">
              <a:spcBef>
                <a:spcPts val="580"/>
              </a:spcBef>
              <a:buSzPct val="85000"/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+mn-cs"/>
              </a:rPr>
              <a:t>عدم التشبث برأي ثبت ضعفه.</a:t>
            </a:r>
          </a:p>
          <a:p>
            <a:pPr marL="274320" lvl="8" indent="-274320" algn="r" rtl="1">
              <a:spcBef>
                <a:spcPts val="580"/>
              </a:spcBef>
              <a:buSzPct val="85000"/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+mn-cs"/>
              </a:rPr>
              <a:t>البحث عن نقاط الالتقاء </a:t>
            </a:r>
            <a:r>
              <a:rPr lang="ar-DZ" sz="2400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sz="2400" b="1" dirty="0" smtClean="0">
                <a:latin typeface="Sakkal Majalla" pitchFamily="2" charset="-78"/>
                <a:cs typeface="+mn-cs"/>
              </a:rPr>
              <a:t> محاولة بناء الحجج عليها.</a:t>
            </a:r>
          </a:p>
          <a:p>
            <a:pPr marL="274320" lvl="8" indent="-274320" algn="r" rtl="1">
              <a:spcBef>
                <a:spcPts val="580"/>
              </a:spcBef>
              <a:buSzPct val="85000"/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+mn-cs"/>
              </a:rPr>
              <a:t>ادعم فكرتك بأدلة علمية </a:t>
            </a:r>
            <a:r>
              <a:rPr lang="ar-DZ" sz="2400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sz="2400" b="1" dirty="0" smtClean="0">
                <a:latin typeface="Sakkal Majalla" pitchFamily="2" charset="-78"/>
                <a:cs typeface="+mn-cs"/>
              </a:rPr>
              <a:t> معلية </a:t>
            </a:r>
            <a:r>
              <a:rPr lang="ar-DZ" sz="2400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sz="2400" b="1" dirty="0" smtClean="0">
                <a:latin typeface="Sakkal Majalla" pitchFamily="2" charset="-78"/>
                <a:cs typeface="+mn-cs"/>
              </a:rPr>
              <a:t> إحصائيات.</a:t>
            </a:r>
          </a:p>
          <a:p>
            <a:pPr marL="274320" lvl="8" indent="-274320" algn="r" rtl="1">
              <a:spcBef>
                <a:spcPts val="580"/>
              </a:spcBef>
              <a:buSzPct val="85000"/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+mn-cs"/>
              </a:rPr>
              <a:t>فرق بين الفكرة </a:t>
            </a:r>
            <a:r>
              <a:rPr lang="ar-DZ" sz="2400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sz="2400" b="1" dirty="0" smtClean="0">
                <a:latin typeface="Sakkal Majalla" pitchFamily="2" charset="-78"/>
                <a:cs typeface="+mn-cs"/>
              </a:rPr>
              <a:t> صاحبها، حيث </a:t>
            </a:r>
            <a:r>
              <a:rPr lang="ar-DZ" sz="2400" b="1" dirty="0" err="1" smtClean="0">
                <a:latin typeface="Sakkal Majalla" pitchFamily="2" charset="-78"/>
                <a:cs typeface="+mn-cs"/>
              </a:rPr>
              <a:t>لك</a:t>
            </a:r>
            <a:r>
              <a:rPr lang="ar-DZ" sz="2400" b="1" dirty="0" smtClean="0">
                <a:latin typeface="Sakkal Majalla" pitchFamily="2" charset="-78"/>
                <a:cs typeface="+mn-cs"/>
              </a:rPr>
              <a:t> أن تناقش الفكرة </a:t>
            </a:r>
            <a:r>
              <a:rPr lang="ar-DZ" sz="2400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sz="2400" b="1" dirty="0" smtClean="0">
                <a:latin typeface="Sakkal Majalla" pitchFamily="2" charset="-78"/>
                <a:cs typeface="+mn-cs"/>
              </a:rPr>
              <a:t> لكن لا تتعرض لشخص صاحبها. </a:t>
            </a:r>
          </a:p>
          <a:p>
            <a:pPr marL="274320" lvl="8" indent="-274320" algn="r" rtl="1">
              <a:spcBef>
                <a:spcPts val="580"/>
              </a:spcBef>
              <a:buSzPct val="85000"/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+mn-cs"/>
              </a:rPr>
              <a:t>اشكر محاورك إذا حصلت منه على فكرة أو معلومة جديدة.</a:t>
            </a:r>
          </a:p>
          <a:p>
            <a:pPr marL="274320" lvl="8" indent="-274320" algn="r" rtl="1">
              <a:spcBef>
                <a:spcPts val="580"/>
              </a:spcBef>
              <a:buSzPct val="85000"/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+mn-cs"/>
              </a:rPr>
              <a:t>حاول دائما التغلب على الحركات الاستفزازية من الطرف الآخر.</a:t>
            </a:r>
          </a:p>
          <a:p>
            <a:pPr marL="274320" lvl="8" indent="-274320" algn="r" rtl="1">
              <a:spcBef>
                <a:spcPts val="580"/>
              </a:spcBef>
              <a:buSzPct val="85000"/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+mn-cs"/>
              </a:rPr>
              <a:t>اذكر اسم محاورك من حين إلى آخر، </a:t>
            </a:r>
            <a:r>
              <a:rPr lang="ar-DZ" sz="2400" b="1" dirty="0" err="1" smtClean="0">
                <a:latin typeface="Sakkal Majalla" pitchFamily="2" charset="-78"/>
                <a:cs typeface="+mn-cs"/>
              </a:rPr>
              <a:t>و</a:t>
            </a:r>
            <a:r>
              <a:rPr lang="ar-DZ" sz="2400" b="1" dirty="0" smtClean="0">
                <a:latin typeface="Sakkal Majalla" pitchFamily="2" charset="-78"/>
                <a:cs typeface="+mn-cs"/>
              </a:rPr>
              <a:t> لا تتحدث إليه بتعالي.</a:t>
            </a:r>
            <a:r>
              <a:rPr lang="ar-DZ" dirty="0" smtClean="0">
                <a:latin typeface="Sakkal Majalla" pitchFamily="2" charset="-78"/>
                <a:cs typeface="+mn-cs"/>
              </a:rPr>
              <a:t> </a:t>
            </a:r>
          </a:p>
          <a:p>
            <a:pPr algn="r" rtl="1">
              <a:buNone/>
            </a:pPr>
            <a:endParaRPr lang="fr-FR" dirty="0">
              <a:latin typeface="Sakkal Majalla" pitchFamily="2" charset="-78"/>
              <a:cs typeface="+mn-cs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28670"/>
          </a:xfrm>
        </p:spPr>
        <p:txBody>
          <a:bodyPr>
            <a:normAutofit/>
          </a:bodyPr>
          <a:lstStyle/>
          <a:p>
            <a:pPr algn="ctr" rtl="1"/>
            <a:r>
              <a:rPr lang="ar-DZ" sz="4800" b="1" dirty="0" smtClean="0">
                <a:solidFill>
                  <a:srgbClr val="FF0000"/>
                </a:solidFill>
                <a:latin typeface="Sakkal Majalla" pitchFamily="2" charset="-78"/>
                <a:cs typeface="+mn-cs"/>
              </a:rPr>
              <a:t>4. مهارة الحوار </a:t>
            </a:r>
            <a:r>
              <a:rPr lang="ar-DZ" sz="4800" b="1" dirty="0" err="1" smtClean="0">
                <a:solidFill>
                  <a:srgbClr val="FF0000"/>
                </a:solidFill>
                <a:latin typeface="Sakkal Majalla" pitchFamily="2" charset="-78"/>
                <a:cs typeface="+mn-cs"/>
              </a:rPr>
              <a:t>و</a:t>
            </a:r>
            <a:r>
              <a:rPr lang="ar-DZ" sz="4800" b="1" dirty="0" smtClean="0">
                <a:solidFill>
                  <a:srgbClr val="FF0000"/>
                </a:solidFill>
                <a:latin typeface="Sakkal Majalla" pitchFamily="2" charset="-78"/>
                <a:cs typeface="+mn-cs"/>
              </a:rPr>
              <a:t> الإقناع </a:t>
            </a:r>
            <a:endParaRPr lang="fr-FR" sz="4800" b="1" dirty="0">
              <a:solidFill>
                <a:srgbClr val="FF0000"/>
              </a:solidFill>
              <a:latin typeface="Sakkal Majalla" pitchFamily="2" charset="-7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527</Words>
  <Application>Microsoft Office PowerPoint</Application>
  <PresentationFormat>Affichage à l'écran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Diapositive 1</vt:lpstr>
      <vt:lpstr>Diapositive 2</vt:lpstr>
      <vt:lpstr>Diapositive 3</vt:lpstr>
      <vt:lpstr>1. مهارة التحدث</vt:lpstr>
      <vt:lpstr>2. مهارة الكتابة</vt:lpstr>
      <vt:lpstr>3. مهارة الاستماع أو الإنصات </vt:lpstr>
      <vt:lpstr>4. مهارة الحوار و الإقناع </vt:lpstr>
      <vt:lpstr>4. مهارة الحوار و الإقناع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hp</dc:creator>
  <cp:lastModifiedBy>hp</cp:lastModifiedBy>
  <cp:revision>6</cp:revision>
  <dcterms:created xsi:type="dcterms:W3CDTF">2021-03-09T14:05:32Z</dcterms:created>
  <dcterms:modified xsi:type="dcterms:W3CDTF">2021-03-10T22:40:42Z</dcterms:modified>
</cp:coreProperties>
</file>