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5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CAD4E3-525B-440E-A282-90F1CB7DE6DB}" type="datetimeFigureOut">
              <a:rPr lang="fr-FR" smtClean="0"/>
              <a:t>03/03/2021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EB186-8C9A-4115-90ED-C2B1C662C454}"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1B4A3C2-CDD4-427E-9FDA-C76C75C17B38}"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5419B79-3E9C-451D-8644-668BAE7D20C5}"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5419B79-3E9C-451D-8644-668BAE7D20C5}" type="datetimeFigureOut">
              <a:rPr lang="fr-FR" smtClean="0"/>
              <a:t>03/03/2021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5419B79-3E9C-451D-8644-668BAE7D20C5}" type="datetimeFigureOut">
              <a:rPr lang="fr-FR" smtClean="0"/>
              <a:t>03/03/2021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419B79-3E9C-451D-8644-668BAE7D20C5}" type="datetimeFigureOut">
              <a:rPr lang="fr-FR" smtClean="0"/>
              <a:t>03/03/2021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5419B79-3E9C-451D-8644-668BAE7D20C5}"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5419B79-3E9C-451D-8644-668BAE7D20C5}"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D1D438-3F29-4D0E-BA50-3622F88216C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19B79-3E9C-451D-8644-668BAE7D20C5}" type="datetimeFigureOut">
              <a:rPr lang="fr-FR" smtClean="0"/>
              <a:t>03/03/2021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1D438-3F29-4D0E-BA50-3622F88216C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5992"/>
            <a:ext cx="8658196" cy="4572008"/>
          </a:xfrm>
        </p:spPr>
        <p:txBody>
          <a:bodyPr>
            <a:normAutofit fontScale="90000"/>
          </a:bodyPr>
          <a:lstStyle/>
          <a:p>
            <a:pPr algn="r" rtl="1"/>
            <a:r>
              <a:rPr lang="ar-DZ" sz="3100" b="1" dirty="0" smtClean="0">
                <a:solidFill>
                  <a:srgbClr val="FF0000"/>
                </a:solidFill>
              </a:rPr>
              <a:t>المحور الخامس</a:t>
            </a:r>
            <a:r>
              <a:rPr lang="ar-DZ" sz="3100" dirty="0" smtClean="0"/>
              <a:t/>
            </a:r>
            <a:br>
              <a:rPr lang="ar-DZ" sz="3100" dirty="0" smtClean="0"/>
            </a:br>
            <a:r>
              <a:rPr lang="ar-DZ" sz="3100" b="1" dirty="0" err="1" smtClean="0">
                <a:solidFill>
                  <a:srgbClr val="FF0000"/>
                </a:solidFill>
              </a:rPr>
              <a:t>العومل</a:t>
            </a:r>
            <a:r>
              <a:rPr lang="ar-DZ" sz="3100" b="1" dirty="0" smtClean="0">
                <a:solidFill>
                  <a:srgbClr val="FF0000"/>
                </a:solidFill>
              </a:rPr>
              <a:t> </a:t>
            </a:r>
            <a:r>
              <a:rPr lang="ar-DZ" sz="3100" b="1" dirty="0" err="1" smtClean="0">
                <a:solidFill>
                  <a:srgbClr val="FF0000"/>
                </a:solidFill>
              </a:rPr>
              <a:t>الديمغرافية</a:t>
            </a:r>
            <a:r>
              <a:rPr lang="ar-DZ" sz="3100" b="1" dirty="0" smtClean="0">
                <a:solidFill>
                  <a:srgbClr val="FF0000"/>
                </a:solidFill>
              </a:rPr>
              <a:t> و الموقفية المؤثرة في سلوك المستهلك</a:t>
            </a:r>
            <a:r>
              <a:rPr lang="ar-DZ" b="1" dirty="0" smtClean="0">
                <a:solidFill>
                  <a:srgbClr val="FF0000"/>
                </a:solidFill>
              </a:rPr>
              <a:t/>
            </a:r>
            <a:br>
              <a:rPr lang="ar-DZ" b="1" dirty="0" smtClean="0">
                <a:solidFill>
                  <a:srgbClr val="FF0000"/>
                </a:solidFill>
              </a:rPr>
            </a:br>
            <a:r>
              <a:rPr lang="en-US" b="1" dirty="0" smtClean="0"/>
              <a:t>I</a:t>
            </a:r>
            <a:r>
              <a:rPr lang="ar-DZ" b="1" dirty="0" smtClean="0">
                <a:solidFill>
                  <a:srgbClr val="FF0000"/>
                </a:solidFill>
              </a:rPr>
              <a:t> </a:t>
            </a:r>
            <a:r>
              <a:rPr lang="ar-DZ" sz="2700" b="1" dirty="0" err="1" smtClean="0"/>
              <a:t>العومل</a:t>
            </a:r>
            <a:r>
              <a:rPr lang="ar-DZ" sz="2700" b="1" dirty="0" smtClean="0"/>
              <a:t> </a:t>
            </a:r>
            <a:r>
              <a:rPr lang="ar-DZ" sz="2700" b="1" dirty="0" err="1" smtClean="0"/>
              <a:t>الديمغرافية</a:t>
            </a:r>
            <a:r>
              <a:rPr lang="ar-DZ" sz="2700" b="1" dirty="0" smtClean="0"/>
              <a:t> المؤثرة في سلوك المستهلك</a:t>
            </a:r>
            <a:r>
              <a:rPr lang="en-US" sz="2700" b="1" dirty="0" smtClean="0"/>
              <a:t/>
            </a:r>
            <a:br>
              <a:rPr lang="en-US" sz="2700" b="1" dirty="0" smtClean="0"/>
            </a:br>
            <a:r>
              <a:rPr lang="fr-FR" sz="2700" b="1" dirty="0" smtClean="0"/>
              <a:t>1 </a:t>
            </a:r>
            <a:r>
              <a:rPr lang="ar-DZ" sz="2700" b="1" dirty="0" smtClean="0"/>
              <a:t>العمر</a:t>
            </a:r>
            <a:r>
              <a:rPr lang="fr-FR" sz="2700" b="1" dirty="0" smtClean="0"/>
              <a:t/>
            </a:r>
            <a:br>
              <a:rPr lang="fr-FR" sz="2700" b="1" dirty="0" smtClean="0"/>
            </a:br>
            <a:r>
              <a:rPr lang="fr-FR" sz="2700" b="1" dirty="0" smtClean="0"/>
              <a:t>2</a:t>
            </a:r>
            <a:r>
              <a:rPr lang="ar-DZ" sz="2700" b="1" dirty="0" smtClean="0"/>
              <a:t> الجنس</a:t>
            </a:r>
            <a:r>
              <a:rPr lang="fr-FR" sz="2700" b="1" dirty="0" smtClean="0"/>
              <a:t/>
            </a:r>
            <a:br>
              <a:rPr lang="fr-FR" sz="2700" b="1" dirty="0" smtClean="0"/>
            </a:br>
            <a:r>
              <a:rPr lang="fr-FR" sz="2700" b="1" dirty="0" smtClean="0"/>
              <a:t>3</a:t>
            </a:r>
            <a:r>
              <a:rPr lang="ar-DZ" sz="2700" b="1" dirty="0" smtClean="0"/>
              <a:t> الدخل</a:t>
            </a:r>
            <a:r>
              <a:rPr lang="fr-FR" sz="2700" b="1" dirty="0" smtClean="0"/>
              <a:t/>
            </a:r>
            <a:br>
              <a:rPr lang="fr-FR" sz="2700" b="1" dirty="0" smtClean="0"/>
            </a:br>
            <a:r>
              <a:rPr lang="fr-FR" sz="2700" b="1" dirty="0" smtClean="0"/>
              <a:t>4</a:t>
            </a:r>
            <a:r>
              <a:rPr lang="ar-DZ" sz="2700" b="1" dirty="0" smtClean="0"/>
              <a:t> المهنة</a:t>
            </a:r>
            <a:r>
              <a:rPr lang="fr-FR" sz="2700" b="1" dirty="0" smtClean="0"/>
              <a:t/>
            </a:r>
            <a:br>
              <a:rPr lang="fr-FR" sz="2700" b="1" dirty="0" smtClean="0"/>
            </a:br>
            <a:r>
              <a:rPr lang="fr-FR" sz="2700" b="1" dirty="0" smtClean="0"/>
              <a:t>5</a:t>
            </a:r>
            <a:r>
              <a:rPr lang="ar-DZ" sz="2700" b="1" dirty="0" smtClean="0"/>
              <a:t> المستوى التعليمي</a:t>
            </a:r>
            <a:r>
              <a:rPr lang="fr-FR" sz="2700" b="1" dirty="0" smtClean="0"/>
              <a:t/>
            </a:r>
            <a:br>
              <a:rPr lang="fr-FR" sz="2700" b="1" dirty="0" smtClean="0"/>
            </a:br>
            <a:r>
              <a:rPr lang="fr-FR" sz="2700" b="1" dirty="0" smtClean="0"/>
              <a:t>6</a:t>
            </a:r>
            <a:r>
              <a:rPr lang="ar-DZ" sz="2700" b="1" dirty="0" smtClean="0"/>
              <a:t> منطقة السكن</a:t>
            </a:r>
            <a:br>
              <a:rPr lang="ar-DZ" sz="2700" b="1" dirty="0" smtClean="0"/>
            </a:br>
            <a:r>
              <a:rPr lang="ar-DZ" sz="2700" b="1" dirty="0" smtClean="0"/>
              <a:t>7 نمط الحياة</a:t>
            </a:r>
            <a:r>
              <a:rPr lang="ar-DZ" b="1" dirty="0" smtClean="0"/>
              <a:t/>
            </a:r>
            <a:br>
              <a:rPr lang="ar-DZ" b="1" dirty="0" smtClean="0"/>
            </a:br>
            <a:r>
              <a:rPr lang="en-US" b="1" dirty="0" smtClean="0"/>
              <a:t>II</a:t>
            </a:r>
            <a:r>
              <a:rPr lang="ar-DZ" b="1" dirty="0" smtClean="0"/>
              <a:t> </a:t>
            </a:r>
            <a:r>
              <a:rPr lang="ar-DZ" sz="3100" b="1" dirty="0" err="1" smtClean="0"/>
              <a:t>العومل</a:t>
            </a:r>
            <a:r>
              <a:rPr lang="ar-DZ" sz="3100" b="1" dirty="0" smtClean="0"/>
              <a:t> الموقفية المؤثرة في سلوك المستهلك</a:t>
            </a:r>
            <a:br>
              <a:rPr lang="ar-DZ" sz="3100" b="1" dirty="0" smtClean="0"/>
            </a:br>
            <a:r>
              <a:rPr lang="ar-DZ" sz="3100" b="1" dirty="0" smtClean="0"/>
              <a:t>1 المؤثرات الاجتماعية المحيطة بعملية الشراء </a:t>
            </a:r>
            <a:br>
              <a:rPr lang="ar-DZ" sz="3100" b="1" dirty="0" smtClean="0"/>
            </a:br>
            <a:r>
              <a:rPr lang="ar-DZ" sz="3100" b="1" dirty="0" smtClean="0"/>
              <a:t>2الحالة النفسية للمستهلك</a:t>
            </a:r>
            <a:br>
              <a:rPr lang="ar-DZ" sz="3100" b="1" dirty="0" smtClean="0"/>
            </a:br>
            <a:r>
              <a:rPr lang="ar-DZ" sz="3100" b="1" dirty="0" smtClean="0"/>
              <a:t>3 </a:t>
            </a:r>
            <a:r>
              <a:rPr lang="ar-DZ" sz="3100" b="1" dirty="0" err="1" smtClean="0"/>
              <a:t>الاطار</a:t>
            </a:r>
            <a:r>
              <a:rPr lang="ar-DZ" sz="3100" b="1" dirty="0" smtClean="0"/>
              <a:t> الزمني للموقف </a:t>
            </a:r>
            <a:r>
              <a:rPr lang="ar-DZ" sz="3100" b="1" dirty="0" smtClean="0"/>
              <a:t>الشرائي</a:t>
            </a:r>
            <a:r>
              <a:rPr lang="en-US" sz="3100" b="1" dirty="0" smtClean="0"/>
              <a:t/>
            </a:r>
            <a:br>
              <a:rPr lang="en-US" sz="3100" b="1" dirty="0" smtClean="0"/>
            </a:br>
            <a:r>
              <a:rPr lang="en-US" sz="3100" b="1" dirty="0" smtClean="0"/>
              <a:t>4</a:t>
            </a:r>
            <a:r>
              <a:rPr lang="ar-DZ" sz="2800" b="1" dirty="0" smtClean="0">
                <a:solidFill>
                  <a:srgbClr val="FF0000"/>
                </a:solidFill>
              </a:rPr>
              <a:t> </a:t>
            </a:r>
            <a:r>
              <a:rPr lang="ar-SA" sz="2800" b="1" dirty="0" smtClean="0"/>
              <a:t>طبیعة </a:t>
            </a:r>
            <a:r>
              <a:rPr lang="ar-SA" sz="2800" b="1" dirty="0" smtClean="0"/>
              <a:t>المهمة الشرائیة </a:t>
            </a:r>
            <a:r>
              <a:rPr lang="ar-DZ" sz="3100" b="1" dirty="0" smtClean="0"/>
              <a:t/>
            </a:r>
            <a:br>
              <a:rPr lang="ar-DZ" sz="3100" b="1" dirty="0" smtClean="0"/>
            </a:br>
            <a:r>
              <a:rPr lang="ar-DZ" b="1" dirty="0" smtClean="0">
                <a:solidFill>
                  <a:srgbClr val="FF0000"/>
                </a:solidFill>
              </a:rPr>
              <a:t/>
            </a:r>
            <a:br>
              <a:rPr lang="ar-DZ" b="1" dirty="0" smtClean="0">
                <a:solidFill>
                  <a:srgbClr val="FF0000"/>
                </a:solidFill>
              </a:rPr>
            </a:br>
            <a:r>
              <a:rPr lang="ar-DZ" b="1" dirty="0" smtClean="0">
                <a:solidFill>
                  <a:srgbClr val="FF0000"/>
                </a:solidFill>
              </a:rPr>
              <a:t/>
            </a:r>
            <a:br>
              <a:rPr lang="ar-DZ" b="1" dirty="0" smtClean="0">
                <a:solidFill>
                  <a:srgbClr val="FF0000"/>
                </a:solidFill>
              </a:rPr>
            </a:br>
            <a:r>
              <a:rPr lang="ar-DZ" b="1" dirty="0" smtClean="0">
                <a:solidFill>
                  <a:srgbClr val="FF0000"/>
                </a:solidFill>
              </a:rPr>
              <a:t/>
            </a:r>
            <a:br>
              <a:rPr lang="ar-DZ" b="1" dirty="0" smtClean="0">
                <a:solidFill>
                  <a:srgbClr val="FF0000"/>
                </a:solidFill>
              </a:rPr>
            </a:b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429684" cy="6215106"/>
          </a:xfrm>
        </p:spPr>
        <p:txBody>
          <a:bodyPr>
            <a:normAutofit fontScale="90000"/>
          </a:bodyPr>
          <a:lstStyle/>
          <a:p>
            <a:pPr rtl="1"/>
            <a:r>
              <a:rPr lang="ar-DZ" b="1" dirty="0" smtClean="0">
                <a:solidFill>
                  <a:srgbClr val="FF0000"/>
                </a:solidFill>
              </a:rPr>
              <a:t>1) المؤثرات </a:t>
            </a:r>
            <a:r>
              <a:rPr lang="ar-SA" b="1" dirty="0" smtClean="0">
                <a:solidFill>
                  <a:srgbClr val="FF0000"/>
                </a:solidFill>
              </a:rPr>
              <a:t>الاجتماعیة المحیطة بعملیة الشرا</a:t>
            </a:r>
            <a:r>
              <a:rPr lang="ar-SA" dirty="0" smtClean="0">
                <a:solidFill>
                  <a:srgbClr val="FF0000"/>
                </a:solidFill>
              </a:rPr>
              <a:t>ء </a:t>
            </a:r>
            <a:r>
              <a:rPr lang="ar-SA" dirty="0" smtClean="0"/>
              <a:t>ونعني </a:t>
            </a:r>
            <a:r>
              <a:rPr lang="ar-SA" dirty="0" err="1" smtClean="0"/>
              <a:t>بها</a:t>
            </a:r>
            <a:r>
              <a:rPr lang="ar-SA" dirty="0" smtClean="0"/>
              <a:t> الإطار الاجتماعي  للموقف الشرائي كوجود أو غیاب أشخاص آخرین </a:t>
            </a:r>
            <a:r>
              <a:rPr lang="fr-FR" dirty="0" smtClean="0"/>
              <a:t>)</a:t>
            </a:r>
            <a:r>
              <a:rPr lang="ar-SA" dirty="0" smtClean="0"/>
              <a:t>أصدقاء جیران</a:t>
            </a:r>
            <a:r>
              <a:rPr lang="fr-FR" dirty="0" smtClean="0"/>
              <a:t>...</a:t>
            </a:r>
            <a:r>
              <a:rPr lang="ar-SA" dirty="0" smtClean="0"/>
              <a:t>الخ </a:t>
            </a:r>
            <a:r>
              <a:rPr lang="fr-FR" dirty="0" smtClean="0"/>
              <a:t>(</a:t>
            </a:r>
            <a:r>
              <a:rPr lang="ar-SA" dirty="0" smtClean="0"/>
              <a:t>عند قیام الفرد المستهلك بعملیة الشراء،فمثلا إذا أراد فرد </a:t>
            </a:r>
            <a:r>
              <a:rPr lang="ar-SA" dirty="0" err="1" smtClean="0"/>
              <a:t>ا</a:t>
            </a:r>
            <a:r>
              <a:rPr lang="ar-SA" dirty="0" smtClean="0"/>
              <a:t> ما أن یشتري سلع معینة أو یطلب خدمات محددة وكان برفقة زملائه أو أحد أفراد عائلته، فإن هناك </a:t>
            </a:r>
            <a:r>
              <a:rPr lang="ar-SA" dirty="0" err="1" smtClean="0"/>
              <a:t>تأثیرواضح</a:t>
            </a:r>
            <a:r>
              <a:rPr lang="ar-SA" dirty="0" smtClean="0"/>
              <a:t> لهؤلاء على اتجاه سلوكه الاستهلاكي</a:t>
            </a:r>
            <a:r>
              <a:rPr lang="ar-DZ" dirty="0" smtClean="0"/>
              <a:t>.</a:t>
            </a:r>
            <a:r>
              <a:rPr lang="ar-SA" dirty="0" smtClean="0"/>
              <a:t> بالإضافة إلى أن اتجاه سلوكه هذا یتغیر وفق الم</a:t>
            </a:r>
            <a:r>
              <a:rPr lang="ar-DZ" dirty="0" smtClean="0"/>
              <a:t>واقف</a:t>
            </a:r>
            <a:r>
              <a:rPr lang="ar-SA" dirty="0" smtClean="0"/>
              <a:t> الاجتماعیة</a:t>
            </a:r>
            <a:r>
              <a:rPr lang="ar-DZ" dirty="0" smtClean="0"/>
              <a:t> غير المتوقعة التي يمكن أن</a:t>
            </a:r>
            <a:r>
              <a:rPr lang="ar-SA" dirty="0" smtClean="0"/>
              <a:t> یعیشها.</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369072"/>
          </a:xfrm>
        </p:spPr>
        <p:txBody>
          <a:bodyPr>
            <a:normAutofit fontScale="90000"/>
          </a:bodyPr>
          <a:lstStyle/>
          <a:p>
            <a:pPr algn="r" rtl="1"/>
            <a:r>
              <a:rPr lang="ar-DZ" b="1" dirty="0" smtClean="0">
                <a:solidFill>
                  <a:srgbClr val="FF0000"/>
                </a:solidFill>
              </a:rPr>
              <a:t>2) </a:t>
            </a:r>
            <a:r>
              <a:rPr lang="ar-SA" b="1" dirty="0" smtClean="0">
                <a:solidFill>
                  <a:srgbClr val="FF0000"/>
                </a:solidFill>
              </a:rPr>
              <a:t>الحالة النفسية للمستهلك</a:t>
            </a:r>
            <a:r>
              <a:rPr lang="ar-DZ" b="1" dirty="0" smtClean="0">
                <a:solidFill>
                  <a:srgbClr val="FF0000"/>
                </a:solidFill>
              </a:rPr>
              <a:t/>
            </a:r>
            <a:br>
              <a:rPr lang="ar-DZ" b="1" dirty="0" smtClean="0">
                <a:solidFill>
                  <a:srgbClr val="FF0000"/>
                </a:solidFill>
              </a:rPr>
            </a:br>
            <a:r>
              <a:rPr lang="ar-SA" dirty="0" smtClean="0"/>
              <a:t>وتعني تلك الحالة </a:t>
            </a:r>
            <a:r>
              <a:rPr lang="ar-SA" dirty="0" err="1" smtClean="0"/>
              <a:t>البسيكولوجية</a:t>
            </a:r>
            <a:r>
              <a:rPr lang="ar-SA" dirty="0" smtClean="0"/>
              <a:t> التي يكون عليها المستهلك أثناء قیامه بالشراء </a:t>
            </a:r>
            <a:r>
              <a:rPr lang="ar-SA" dirty="0" err="1" smtClean="0"/>
              <a:t>أوالاستهلاك</a:t>
            </a:r>
            <a:r>
              <a:rPr lang="ar-SA" dirty="0" smtClean="0"/>
              <a:t>، وتتضمن عدد من العناصر منها المزاج، مدى</a:t>
            </a:r>
            <a:r>
              <a:rPr lang="ar-DZ" dirty="0" smtClean="0"/>
              <a:t>  </a:t>
            </a:r>
            <a:r>
              <a:rPr lang="ar-SA" dirty="0" err="1" smtClean="0"/>
              <a:t>الشعوربالسعادة</a:t>
            </a:r>
            <a:r>
              <a:rPr lang="ar-DZ" dirty="0" smtClean="0"/>
              <a:t> </a:t>
            </a:r>
            <a:r>
              <a:rPr lang="ar-SA" dirty="0" smtClean="0"/>
              <a:t>،التعب،التوتر، الكآبة</a:t>
            </a:r>
            <a:r>
              <a:rPr lang="ar-DZ" dirty="0" smtClean="0"/>
              <a:t>، المرض</a:t>
            </a:r>
            <a:r>
              <a:rPr lang="fr-FR" dirty="0" smtClean="0"/>
              <a:t>...</a:t>
            </a:r>
            <a:r>
              <a:rPr lang="ar-SA" dirty="0" smtClean="0"/>
              <a:t>الخ، وهذه العناصر لها تأثیر واضح وكبیر في كل مراحل عملیة الشراء النهائي، حيث تؤثر تلك الحالات على كمیة المنتجات </a:t>
            </a:r>
            <a:r>
              <a:rPr lang="ar-SA" dirty="0" err="1" smtClean="0"/>
              <a:t>المشتراة</a:t>
            </a:r>
            <a:r>
              <a:rPr lang="ar-SA" dirty="0" smtClean="0"/>
              <a:t> و القیمة المالیة المنفقة في عملیة الشراء، </a:t>
            </a:r>
            <a:r>
              <a:rPr lang="ar-SA" dirty="0" err="1" smtClean="0"/>
              <a:t>و</a:t>
            </a:r>
            <a:r>
              <a:rPr lang="ar-SA" dirty="0" smtClean="0"/>
              <a:t> على الوقت المخصص لعملية الشراء</a:t>
            </a:r>
            <a:r>
              <a:rPr lang="fr-FR" dirty="0" smtClean="0"/>
              <a:t>.</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lstStyle/>
          <a:p>
            <a:pPr algn="r" rtl="1"/>
            <a:r>
              <a:rPr lang="ar-DZ" b="1" dirty="0" smtClean="0">
                <a:solidFill>
                  <a:srgbClr val="FF0000"/>
                </a:solidFill>
              </a:rPr>
              <a:t>3) </a:t>
            </a:r>
            <a:r>
              <a:rPr lang="ar-SA" b="1" dirty="0" smtClean="0">
                <a:solidFill>
                  <a:srgbClr val="FF0000"/>
                </a:solidFill>
              </a:rPr>
              <a:t>الإطار الزمني للموقف  الشرائي</a:t>
            </a:r>
            <a:r>
              <a:rPr lang="ar-SA" dirty="0" smtClean="0">
                <a:solidFill>
                  <a:srgbClr val="FF0000"/>
                </a:solidFill>
              </a:rPr>
              <a:t> </a:t>
            </a:r>
            <a:r>
              <a:rPr lang="ar-DZ" dirty="0" smtClean="0"/>
              <a:t/>
            </a:r>
            <a:br>
              <a:rPr lang="ar-DZ" dirty="0" smtClean="0"/>
            </a:br>
            <a:r>
              <a:rPr lang="ar-SA" dirty="0" smtClean="0"/>
              <a:t>وهو زمن شراء سلعة أو اقتناء خدمة ، يمكن تحديد مدى تأثير هذا العامل </a:t>
            </a:r>
            <a:r>
              <a:rPr lang="ar-SA" dirty="0" err="1" smtClean="0"/>
              <a:t>بالاجابة</a:t>
            </a:r>
            <a:r>
              <a:rPr lang="ar-SA" dirty="0" smtClean="0"/>
              <a:t> على هته الأسئلة:</a:t>
            </a:r>
            <a:r>
              <a:rPr lang="fr-FR" dirty="0" smtClean="0"/>
              <a:t/>
            </a:r>
            <a:br>
              <a:rPr lang="fr-FR" dirty="0" smtClean="0"/>
            </a:br>
            <a:r>
              <a:rPr lang="ar-DZ" dirty="0" smtClean="0"/>
              <a:t>- </a:t>
            </a:r>
            <a:r>
              <a:rPr lang="ar-SA" dirty="0" smtClean="0"/>
              <a:t>متى يتم شراء المنتج؟ (كل يوم أم كل أسبوع أم في فصول </a:t>
            </a:r>
            <a:r>
              <a:rPr lang="ar-SA" dirty="0" err="1" smtClean="0"/>
              <a:t>و</a:t>
            </a:r>
            <a:r>
              <a:rPr lang="ar-SA" dirty="0" smtClean="0"/>
              <a:t> فترات محددة)</a:t>
            </a:r>
            <a:r>
              <a:rPr lang="fr-FR" dirty="0" smtClean="0"/>
              <a:t/>
            </a:r>
            <a:br>
              <a:rPr lang="fr-FR" dirty="0" smtClean="0"/>
            </a:br>
            <a:r>
              <a:rPr lang="ar-DZ" dirty="0" smtClean="0"/>
              <a:t>- </a:t>
            </a:r>
            <a:r>
              <a:rPr lang="ar-SA" dirty="0" smtClean="0"/>
              <a:t>متى يتم استهلاكه؟</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lstStyle/>
          <a:p>
            <a:pPr algn="r" rtl="1"/>
            <a:r>
              <a:rPr lang="ar-DZ" b="1" dirty="0" smtClean="0">
                <a:solidFill>
                  <a:srgbClr val="FF0000"/>
                </a:solidFill>
              </a:rPr>
              <a:t>4) </a:t>
            </a:r>
            <a:r>
              <a:rPr lang="ar-SA" b="1" dirty="0" smtClean="0">
                <a:solidFill>
                  <a:srgbClr val="FF0000"/>
                </a:solidFill>
              </a:rPr>
              <a:t>طبیعة المهمة الشرائیة</a:t>
            </a:r>
            <a:r>
              <a:rPr lang="ar-DZ" b="1" dirty="0" smtClean="0"/>
              <a:t/>
            </a:r>
            <a:br>
              <a:rPr lang="ar-DZ" b="1" dirty="0" smtClean="0"/>
            </a:br>
            <a:r>
              <a:rPr lang="ar-DZ" dirty="0" smtClean="0"/>
              <a:t>تتمثل في </a:t>
            </a:r>
            <a:r>
              <a:rPr lang="ar-SA" dirty="0" smtClean="0"/>
              <a:t>الظروف التي </a:t>
            </a:r>
            <a:r>
              <a:rPr lang="ar-DZ" dirty="0" smtClean="0"/>
              <a:t>ت</a:t>
            </a:r>
            <a:r>
              <a:rPr lang="ar-SA" dirty="0" smtClean="0"/>
              <a:t>تم فیها </a:t>
            </a:r>
            <a:r>
              <a:rPr lang="ar-DZ" dirty="0" smtClean="0"/>
              <a:t>عملية الشراء </a:t>
            </a:r>
            <a:r>
              <a:rPr lang="ar-DZ" dirty="0" err="1" smtClean="0"/>
              <a:t>و</a:t>
            </a:r>
            <a:r>
              <a:rPr lang="ar-DZ" dirty="0" smtClean="0"/>
              <a:t> استهلاك المنتجات. و هنا يجب </a:t>
            </a:r>
            <a:r>
              <a:rPr lang="ar-DZ" dirty="0" err="1" smtClean="0"/>
              <a:t>الاجابة</a:t>
            </a:r>
            <a:r>
              <a:rPr lang="ar-DZ" dirty="0" smtClean="0"/>
              <a:t> على </a:t>
            </a:r>
            <a:r>
              <a:rPr lang="ar-DZ" dirty="0" err="1" smtClean="0"/>
              <a:t>الاسئلة</a:t>
            </a:r>
            <a:r>
              <a:rPr lang="ar-DZ" dirty="0" smtClean="0"/>
              <a:t> الآتية لتحديد مدى تأثير هذا العامل:</a:t>
            </a:r>
            <a:br>
              <a:rPr lang="ar-DZ" dirty="0" smtClean="0"/>
            </a:br>
            <a:r>
              <a:rPr lang="ar-DZ" dirty="0" smtClean="0"/>
              <a:t>-  </a:t>
            </a:r>
            <a:r>
              <a:rPr lang="ar-SA" dirty="0" smtClean="0"/>
              <a:t>هل </a:t>
            </a:r>
            <a:r>
              <a:rPr lang="ar-SA" dirty="0" err="1" smtClean="0"/>
              <a:t>المست</a:t>
            </a:r>
            <a:r>
              <a:rPr lang="ar-DZ" dirty="0" smtClean="0"/>
              <a:t>خدم هو من</a:t>
            </a:r>
            <a:r>
              <a:rPr lang="ar-SA" dirty="0" smtClean="0"/>
              <a:t> یقوم بعملیة </a:t>
            </a:r>
            <a:r>
              <a:rPr lang="ar-DZ" dirty="0" err="1" smtClean="0"/>
              <a:t>ال</a:t>
            </a:r>
            <a:r>
              <a:rPr lang="ar-SA" dirty="0" smtClean="0"/>
              <a:t>شراء؟</a:t>
            </a:r>
            <a:r>
              <a:rPr lang="ar-DZ" dirty="0" smtClean="0"/>
              <a:t> </a:t>
            </a:r>
            <a:br>
              <a:rPr lang="ar-DZ" dirty="0" smtClean="0"/>
            </a:br>
            <a:r>
              <a:rPr lang="ar-DZ" dirty="0" smtClean="0"/>
              <a:t>- </a:t>
            </a:r>
            <a:r>
              <a:rPr lang="ar-SA" dirty="0" smtClean="0"/>
              <a:t>هل هذا متعلق </a:t>
            </a:r>
            <a:r>
              <a:rPr lang="ar-SA" dirty="0" err="1" smtClean="0"/>
              <a:t>به</a:t>
            </a:r>
            <a:r>
              <a:rPr lang="ar-SA" dirty="0" smtClean="0"/>
              <a:t> فقط؟ أم </a:t>
            </a:r>
            <a:r>
              <a:rPr lang="ar-SA" dirty="0" err="1" smtClean="0"/>
              <a:t>به</a:t>
            </a:r>
            <a:r>
              <a:rPr lang="ar-SA" dirty="0" smtClean="0"/>
              <a:t> وبأفراد أسرته؟ </a:t>
            </a:r>
            <a:r>
              <a:rPr lang="ar-DZ" dirty="0" smtClean="0"/>
              <a:t>- </a:t>
            </a:r>
            <a:r>
              <a:rPr lang="ar-SA" dirty="0" err="1" smtClean="0"/>
              <a:t>ماهي</a:t>
            </a:r>
            <a:r>
              <a:rPr lang="ar-SA" dirty="0" smtClean="0"/>
              <a:t> المناسبة التي یمكن أن  یقتني فيها  هدیة ما؟</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571480"/>
            <a:ext cx="8929718" cy="5500726"/>
          </a:xfrm>
        </p:spPr>
        <p:txBody>
          <a:bodyPr>
            <a:normAutofit fontScale="90000"/>
          </a:bodyPr>
          <a:lstStyle/>
          <a:p>
            <a:pPr marL="857250" indent="-857250" algn="r" rtl="1">
              <a:buFont typeface="+mj-lt"/>
              <a:buAutoNum type="romanUcPeriod"/>
            </a:pPr>
            <a:r>
              <a:rPr lang="ar-DZ" sz="4000" b="1" dirty="0" err="1" smtClean="0">
                <a:solidFill>
                  <a:srgbClr val="FF0000"/>
                </a:solidFill>
              </a:rPr>
              <a:t>العومل</a:t>
            </a:r>
            <a:r>
              <a:rPr lang="ar-DZ" sz="4000" b="1" dirty="0" smtClean="0">
                <a:solidFill>
                  <a:srgbClr val="FF0000"/>
                </a:solidFill>
              </a:rPr>
              <a:t> </a:t>
            </a:r>
            <a:r>
              <a:rPr lang="ar-DZ" sz="4000" b="1" dirty="0" err="1" smtClean="0">
                <a:solidFill>
                  <a:srgbClr val="FF0000"/>
                </a:solidFill>
              </a:rPr>
              <a:t>الديمغرافية</a:t>
            </a:r>
            <a:r>
              <a:rPr lang="ar-DZ" sz="4000" b="1" dirty="0" smtClean="0">
                <a:solidFill>
                  <a:srgbClr val="FF0000"/>
                </a:solidFill>
              </a:rPr>
              <a:t> المؤثرة في سلوك المستهلك:</a:t>
            </a:r>
            <a:br>
              <a:rPr lang="ar-DZ" sz="4000" b="1" dirty="0" smtClean="0">
                <a:solidFill>
                  <a:srgbClr val="FF0000"/>
                </a:solidFill>
              </a:rPr>
            </a:br>
            <a:r>
              <a:rPr lang="ar-DZ" sz="4000" b="1" dirty="0" smtClean="0">
                <a:solidFill>
                  <a:srgbClr val="FF0000"/>
                </a:solidFill>
              </a:rPr>
              <a:t/>
            </a:r>
            <a:br>
              <a:rPr lang="ar-DZ" sz="4000" b="1" dirty="0" smtClean="0">
                <a:solidFill>
                  <a:srgbClr val="FF0000"/>
                </a:solidFill>
              </a:rPr>
            </a:br>
            <a:r>
              <a:rPr lang="ar-DZ" sz="4000" b="1" dirty="0" smtClean="0">
                <a:solidFill>
                  <a:srgbClr val="FF0000"/>
                </a:solidFill>
              </a:rPr>
              <a:t>1) </a:t>
            </a:r>
            <a:r>
              <a:rPr lang="ar-SA" sz="4000" b="1" dirty="0" smtClean="0">
                <a:solidFill>
                  <a:srgbClr val="FF0000"/>
                </a:solidFill>
              </a:rPr>
              <a:t>العمر</a:t>
            </a:r>
            <a:r>
              <a:rPr lang="fr-FR" sz="4000" dirty="0" smtClean="0">
                <a:solidFill>
                  <a:srgbClr val="FF0000"/>
                </a:solidFill>
              </a:rPr>
              <a:t>:</a:t>
            </a:r>
            <a:r>
              <a:rPr lang="ar-DZ" sz="4000" dirty="0" smtClean="0"/>
              <a:t> </a:t>
            </a:r>
            <a:r>
              <a:rPr lang="ar-DZ" sz="3600" b="1" dirty="0" smtClean="0"/>
              <a:t>ت</a:t>
            </a:r>
            <a:r>
              <a:rPr lang="ar-SA" sz="3600" b="1" dirty="0" err="1" smtClean="0"/>
              <a:t>ؤثر</a:t>
            </a:r>
            <a:r>
              <a:rPr lang="ar-DZ" sz="3600" b="1" dirty="0" smtClean="0"/>
              <a:t> المرحلة</a:t>
            </a:r>
            <a:r>
              <a:rPr lang="ar-SA" sz="3600" b="1" dirty="0" smtClean="0"/>
              <a:t> العمر</a:t>
            </a:r>
            <a:r>
              <a:rPr lang="ar-DZ" sz="3600" b="1" dirty="0" err="1" smtClean="0"/>
              <a:t>ية</a:t>
            </a:r>
            <a:r>
              <a:rPr lang="ar-SA" sz="3600" b="1" dirty="0" smtClean="0"/>
              <a:t> في حاجات الأفراد، اهتماماتهم، أذواقهم ، </a:t>
            </a:r>
            <a:r>
              <a:rPr lang="ar-SA" sz="3600" b="1" dirty="0" err="1" smtClean="0"/>
              <a:t>تفضیلاتهم</a:t>
            </a:r>
            <a:r>
              <a:rPr lang="ar-SA" sz="3600" b="1" dirty="0" smtClean="0"/>
              <a:t> و قدراتهم الشرائیة. فمثلا یمیل كبار السن إلى الاهتمام بالمنتجات ذات النوعیة العالیة مع حساسیة اقل إلى السعر، كما یحصلون على المعلومات ویتأثرون </a:t>
            </a:r>
            <a:r>
              <a:rPr lang="ar-SA" sz="3600" b="1" dirty="0" err="1" smtClean="0"/>
              <a:t>بها</a:t>
            </a:r>
            <a:r>
              <a:rPr lang="ar-SA" sz="3600" b="1" dirty="0" smtClean="0"/>
              <a:t> من وسائل الإعلام كالصحف </a:t>
            </a:r>
            <a:r>
              <a:rPr lang="ar-SA" sz="3600" b="1" dirty="0" err="1" smtClean="0"/>
              <a:t>و</a:t>
            </a:r>
            <a:r>
              <a:rPr lang="ar-SA" sz="3600" b="1" dirty="0" smtClean="0"/>
              <a:t> التلفزیون</a:t>
            </a:r>
            <a:r>
              <a:rPr lang="ar-DZ" sz="3600" b="1" dirty="0" smtClean="0"/>
              <a:t>.</a:t>
            </a:r>
            <a:r>
              <a:rPr lang="ar-SA" sz="3600" b="1" dirty="0" smtClean="0"/>
              <a:t> أما فئة الشباب فیمیلون إلى الاهتمام بالمظهر </a:t>
            </a:r>
            <a:r>
              <a:rPr lang="ar-SA" sz="3600" b="1" dirty="0" err="1" smtClean="0"/>
              <a:t>و</a:t>
            </a:r>
            <a:r>
              <a:rPr lang="ar-SA" sz="3600" b="1" dirty="0" smtClean="0"/>
              <a:t> الموضة </a:t>
            </a:r>
            <a:r>
              <a:rPr lang="ar-SA" sz="3600" b="1" dirty="0" err="1" smtClean="0"/>
              <a:t>و</a:t>
            </a:r>
            <a:r>
              <a:rPr lang="ar-SA" sz="3600" b="1" dirty="0" smtClean="0"/>
              <a:t> متابعتها </a:t>
            </a:r>
            <a:r>
              <a:rPr lang="ar-SA" sz="3600" b="1" dirty="0" err="1" smtClean="0"/>
              <a:t>و</a:t>
            </a:r>
            <a:r>
              <a:rPr lang="ar-SA" sz="3600" b="1" dirty="0" smtClean="0"/>
              <a:t> شراء منتجاتها بغض النظر إلى السعر، المهم أن هذه المنتجات تمنحهم الشعور بالسعادة، كما یتصف الشباب باتخاذ القرارات السریعة.</a:t>
            </a:r>
            <a:r>
              <a:rPr lang="fr-FR" sz="4000" dirty="0" smtClean="0"/>
              <a:t/>
            </a:r>
            <a:br>
              <a:rPr lang="fr-FR" sz="4000" dirty="0" smtClean="0"/>
            </a:br>
            <a:endParaRPr lang="fr-FR" sz="40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858280" cy="5869006"/>
          </a:xfrm>
        </p:spPr>
        <p:txBody>
          <a:bodyPr>
            <a:normAutofit fontScale="90000"/>
          </a:bodyPr>
          <a:lstStyle/>
          <a:p>
            <a:pPr algn="r" rtl="1"/>
            <a:r>
              <a:rPr lang="ar-DZ" b="1" dirty="0" smtClean="0">
                <a:solidFill>
                  <a:srgbClr val="FF0000"/>
                </a:solidFill>
              </a:rPr>
              <a:t>2) </a:t>
            </a:r>
            <a:r>
              <a:rPr lang="ar-SA" b="1" dirty="0" smtClean="0">
                <a:solidFill>
                  <a:srgbClr val="FF0000"/>
                </a:solidFill>
              </a:rPr>
              <a:t>الجنس</a:t>
            </a:r>
            <a:r>
              <a:rPr lang="ar-SA" dirty="0" smtClean="0">
                <a:solidFill>
                  <a:srgbClr val="FF0000"/>
                </a:solidFill>
              </a:rPr>
              <a:t> </a:t>
            </a:r>
            <a:r>
              <a:rPr lang="ar-DZ" dirty="0" smtClean="0">
                <a:solidFill>
                  <a:srgbClr val="FF0000"/>
                </a:solidFill>
              </a:rPr>
              <a:t>:</a:t>
            </a:r>
            <a:br>
              <a:rPr lang="ar-DZ" dirty="0" smtClean="0">
                <a:solidFill>
                  <a:srgbClr val="FF0000"/>
                </a:solidFill>
              </a:rPr>
            </a:br>
            <a:r>
              <a:rPr lang="ar-SA" b="1" dirty="0" smtClean="0"/>
              <a:t>ینقسم الأفراد من حیث الجنس إلى ذكور </a:t>
            </a:r>
            <a:r>
              <a:rPr lang="ar-SA" b="1" dirty="0" err="1" smtClean="0"/>
              <a:t>و</a:t>
            </a:r>
            <a:r>
              <a:rPr lang="ar-SA" b="1" dirty="0" smtClean="0"/>
              <a:t> إناث </a:t>
            </a:r>
            <a:r>
              <a:rPr lang="ar-SA" b="1" dirty="0" err="1" smtClean="0"/>
              <a:t>و</a:t>
            </a:r>
            <a:r>
              <a:rPr lang="ar-SA" b="1" dirty="0" smtClean="0"/>
              <a:t> یختلف الجنسان في الحاجات والأذواق </a:t>
            </a:r>
            <a:r>
              <a:rPr lang="ar-SA" b="1" dirty="0" err="1" smtClean="0"/>
              <a:t>و</a:t>
            </a:r>
            <a:r>
              <a:rPr lang="ar-SA" b="1" dirty="0" smtClean="0"/>
              <a:t> </a:t>
            </a:r>
            <a:r>
              <a:rPr lang="ar-SA" b="1" dirty="0" err="1" smtClean="0"/>
              <a:t>السلوكات</a:t>
            </a:r>
            <a:r>
              <a:rPr lang="ar-SA" b="1" dirty="0" smtClean="0"/>
              <a:t>، فعلى سبیل المثال یختلف الجنسان في اختیار ألوان بعض السلع مثل الملابس، إذ تمیل الإناث إلى الألوان الجذابة بینما یمیل الذكور إلى الألوان البسیطة، لذا على رجل التسویق الأخذ بعین الاعتبار عامل الجنس في إعداد الإستراتیجیة التسویقیة لما له من تأثیر على قرار الشراء.</a:t>
            </a:r>
            <a:r>
              <a:rPr lang="fr-FR" b="1" dirty="0" smtClean="0"/>
              <a:t/>
            </a:r>
            <a:br>
              <a:rPr lang="fr-FR" b="1" dirty="0" smtClean="0"/>
            </a:br>
            <a:r>
              <a:rPr lang="fr-FR" dirty="0" smtClean="0">
                <a:solidFill>
                  <a:srgbClr val="FF0000"/>
                </a:solidFill>
              </a:rPr>
              <a:t>:</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6297634"/>
          </a:xfrm>
        </p:spPr>
        <p:txBody>
          <a:bodyPr/>
          <a:lstStyle/>
          <a:p>
            <a:pPr algn="r" rtl="1"/>
            <a:r>
              <a:rPr lang="ar-DZ" b="1" dirty="0" smtClean="0">
                <a:solidFill>
                  <a:srgbClr val="FF0000"/>
                </a:solidFill>
              </a:rPr>
              <a:t>3) </a:t>
            </a:r>
            <a:r>
              <a:rPr lang="ar-SA" b="1" dirty="0" smtClean="0">
                <a:solidFill>
                  <a:srgbClr val="FF0000"/>
                </a:solidFill>
              </a:rPr>
              <a:t>الدخل</a:t>
            </a:r>
            <a:r>
              <a:rPr lang="ar-SA" dirty="0" smtClean="0">
                <a:solidFill>
                  <a:srgbClr val="FF0000"/>
                </a:solidFill>
              </a:rPr>
              <a:t> </a:t>
            </a:r>
            <a:r>
              <a:rPr lang="fr-FR" dirty="0" smtClean="0">
                <a:solidFill>
                  <a:srgbClr val="FF0000"/>
                </a:solidFill>
              </a:rPr>
              <a:t>:</a:t>
            </a:r>
            <a:r>
              <a:rPr lang="ar-DZ" dirty="0" smtClean="0"/>
              <a:t/>
            </a:r>
            <a:br>
              <a:rPr lang="ar-DZ" dirty="0" smtClean="0"/>
            </a:br>
            <a:r>
              <a:rPr lang="ar-SA" dirty="0" smtClean="0"/>
              <a:t>یشكل الدخل إحدى أهم المتغیرات المستخدمة في توقع سلوك المستهلك، حيث تزيد وتيرة </a:t>
            </a:r>
            <a:r>
              <a:rPr lang="ar-SA" dirty="0" err="1" smtClean="0"/>
              <a:t>و</a:t>
            </a:r>
            <a:r>
              <a:rPr lang="ar-SA" dirty="0" smtClean="0"/>
              <a:t> كمية استهلاك المنتجات </a:t>
            </a:r>
            <a:r>
              <a:rPr lang="ar-SA" dirty="0" err="1" smtClean="0"/>
              <a:t>و</a:t>
            </a:r>
            <a:r>
              <a:rPr lang="ar-SA" dirty="0" smtClean="0"/>
              <a:t> تتطور </a:t>
            </a:r>
            <a:r>
              <a:rPr lang="ar-SA" dirty="0" err="1" smtClean="0"/>
              <a:t>السلوكات</a:t>
            </a:r>
            <a:r>
              <a:rPr lang="ar-SA" dirty="0" smtClean="0"/>
              <a:t> الاستهلاكية بزيادة الدخل </a:t>
            </a:r>
            <a:r>
              <a:rPr lang="ar-SA" dirty="0" err="1" smtClean="0"/>
              <a:t>و</a:t>
            </a:r>
            <a:r>
              <a:rPr lang="ar-SA" dirty="0" smtClean="0"/>
              <a:t> العكس صحيح .</a:t>
            </a:r>
            <a:r>
              <a:rPr lang="fr-FR" dirty="0" smtClean="0"/>
              <a:t/>
            </a:r>
            <a:br>
              <a:rPr lang="fr-FR" dirty="0" smtClean="0"/>
            </a:br>
            <a:r>
              <a:rPr lang="ar-SA" dirty="0" smtClean="0"/>
              <a:t>غیر أن الدراسات أثبتت أن الدخل غیر مناسب لشرح استهلاك بعض المنتجات الخاصة ذات المكانة المعتبرة كالعطور ، </a:t>
            </a:r>
            <a:r>
              <a:rPr lang="ar-SA" dirty="0" err="1" smtClean="0"/>
              <a:t>و</a:t>
            </a:r>
            <a:r>
              <a:rPr lang="ar-SA" dirty="0" smtClean="0"/>
              <a:t> المطاعم </a:t>
            </a:r>
            <a:r>
              <a:rPr lang="fr-FR" dirty="0" smtClean="0"/>
              <a:t>...</a:t>
            </a:r>
            <a:r>
              <a:rPr lang="ar-SA" dirty="0" smtClean="0"/>
              <a:t>الخ</a:t>
            </a: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lstStyle/>
          <a:p>
            <a:pPr algn="r" rtl="1"/>
            <a:r>
              <a:rPr lang="ar-DZ" b="1" dirty="0" smtClean="0">
                <a:solidFill>
                  <a:srgbClr val="FF0000"/>
                </a:solidFill>
              </a:rPr>
              <a:t>4) </a:t>
            </a:r>
            <a:r>
              <a:rPr lang="ar-SA" b="1" dirty="0" smtClean="0">
                <a:solidFill>
                  <a:srgbClr val="FF0000"/>
                </a:solidFill>
              </a:rPr>
              <a:t>المهنة</a:t>
            </a:r>
            <a:r>
              <a:rPr lang="ar-SA" dirty="0" smtClean="0">
                <a:solidFill>
                  <a:srgbClr val="FF0000"/>
                </a:solidFill>
              </a:rPr>
              <a:t> :</a:t>
            </a:r>
            <a:r>
              <a:rPr lang="ar-DZ" dirty="0" smtClean="0">
                <a:solidFill>
                  <a:srgbClr val="FF0000"/>
                </a:solidFill>
              </a:rPr>
              <a:t/>
            </a:r>
            <a:br>
              <a:rPr lang="ar-DZ" dirty="0" smtClean="0">
                <a:solidFill>
                  <a:srgbClr val="FF0000"/>
                </a:solidFill>
              </a:rPr>
            </a:br>
            <a:r>
              <a:rPr lang="ar-SA" dirty="0" smtClean="0"/>
              <a:t>إن طبيعة مهنـة المستهلك لهـا تـأثير علـى قـراره الشـرائي، فكــل وظيفــة لهــا متطلبــات واجــب الالتــزام </a:t>
            </a:r>
            <a:r>
              <a:rPr lang="ar-SA" dirty="0" err="1" smtClean="0"/>
              <a:t>بها</a:t>
            </a:r>
            <a:r>
              <a:rPr lang="ar-SA" dirty="0" smtClean="0"/>
              <a:t>، فمدير البنك أو الأستاذ أو الطبيب لــهم ســلوك خــاص بهــم يتعلق بالمظهر الخارجي من أكل </a:t>
            </a:r>
            <a:r>
              <a:rPr lang="ar-SA" dirty="0" err="1" smtClean="0"/>
              <a:t>و</a:t>
            </a:r>
            <a:r>
              <a:rPr lang="ar-SA" dirty="0" smtClean="0"/>
              <a:t> لباس ...</a:t>
            </a:r>
            <a:r>
              <a:rPr lang="ar-SA" dirty="0" err="1" smtClean="0"/>
              <a:t>إلأخ</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normAutofit/>
          </a:bodyPr>
          <a:lstStyle/>
          <a:p>
            <a:pPr rtl="1"/>
            <a:r>
              <a:rPr lang="ar-DZ" b="1" dirty="0" smtClean="0">
                <a:solidFill>
                  <a:srgbClr val="FF0000"/>
                </a:solidFill>
              </a:rPr>
              <a:t>5) </a:t>
            </a:r>
            <a:r>
              <a:rPr lang="ar-SA" b="1" dirty="0" smtClean="0">
                <a:solidFill>
                  <a:srgbClr val="FF0000"/>
                </a:solidFill>
              </a:rPr>
              <a:t>المستوى التعلیمي</a:t>
            </a:r>
            <a:r>
              <a:rPr lang="ar-SA" dirty="0" smtClean="0">
                <a:solidFill>
                  <a:srgbClr val="FF0000"/>
                </a:solidFill>
              </a:rPr>
              <a:t> </a:t>
            </a:r>
            <a:r>
              <a:rPr lang="fr-FR" dirty="0" smtClean="0">
                <a:solidFill>
                  <a:srgbClr val="FF0000"/>
                </a:solidFill>
              </a:rPr>
              <a:t>:</a:t>
            </a:r>
            <a:r>
              <a:rPr lang="ar-DZ" dirty="0" smtClean="0"/>
              <a:t> </a:t>
            </a:r>
            <a:r>
              <a:rPr lang="ar-SA" dirty="0" smtClean="0"/>
              <a:t>من الطبیعي ظهور تأثیر المستوى التعلیمي في أنماط الأفراد الاستهلاكیة، فنجد المتعلمین ذوي المستوى الجامعي مثلا يميلون إلى الاهتمام بالدورات التكوينية </a:t>
            </a:r>
            <a:r>
              <a:rPr lang="ar-SA" dirty="0" err="1" smtClean="0"/>
              <a:t>و</a:t>
            </a:r>
            <a:r>
              <a:rPr lang="ar-SA" dirty="0" smtClean="0"/>
              <a:t> التدريبية  </a:t>
            </a:r>
            <a:r>
              <a:rPr lang="ar-SA" dirty="0" err="1" smtClean="0"/>
              <a:t>و</a:t>
            </a:r>
            <a:r>
              <a:rPr lang="ar-SA" dirty="0" smtClean="0"/>
              <a:t> اقتناء الكتب ...</a:t>
            </a:r>
            <a:r>
              <a:rPr lang="ar-SA" dirty="0" err="1" smtClean="0"/>
              <a:t>إلخ</a:t>
            </a:r>
            <a:r>
              <a:rPr lang="fr-FR" dirty="0" smtClean="0"/>
              <a:t/>
            </a:r>
            <a:br>
              <a:rPr lang="fr-FR" dirty="0" smtClean="0"/>
            </a:br>
            <a:r>
              <a:rPr lang="ar-SA" dirty="0" smtClean="0"/>
              <a:t> </a:t>
            </a:r>
            <a:r>
              <a:rPr lang="fr-FR" dirty="0" smtClean="0"/>
              <a:t/>
            </a:r>
            <a:br>
              <a:rPr lang="fr-FR" dirty="0" smtClean="0"/>
            </a:br>
            <a:r>
              <a:rPr lang="fr-FR" dirty="0" smtClean="0"/>
              <a:t/>
            </a:r>
            <a:br>
              <a:rPr lang="fr-FR"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lstStyle/>
          <a:p>
            <a:pPr algn="r" rtl="1"/>
            <a:r>
              <a:rPr lang="ar-DZ" b="1" dirty="0" smtClean="0">
                <a:solidFill>
                  <a:srgbClr val="FF0000"/>
                </a:solidFill>
              </a:rPr>
              <a:t>6) </a:t>
            </a:r>
            <a:r>
              <a:rPr lang="ar-SA" b="1" dirty="0" smtClean="0">
                <a:solidFill>
                  <a:srgbClr val="FF0000"/>
                </a:solidFill>
              </a:rPr>
              <a:t>منطقة السكن</a:t>
            </a:r>
            <a:r>
              <a:rPr lang="ar-SA" dirty="0" smtClean="0">
                <a:solidFill>
                  <a:srgbClr val="FF0000"/>
                </a:solidFill>
              </a:rPr>
              <a:t> </a:t>
            </a:r>
            <a:r>
              <a:rPr lang="fr-FR" dirty="0" smtClean="0">
                <a:solidFill>
                  <a:srgbClr val="FF0000"/>
                </a:solidFill>
              </a:rPr>
              <a:t>:</a:t>
            </a:r>
            <a:r>
              <a:rPr lang="ar-DZ" dirty="0" smtClean="0">
                <a:solidFill>
                  <a:srgbClr val="FF0000"/>
                </a:solidFill>
              </a:rPr>
              <a:t/>
            </a:r>
            <a:br>
              <a:rPr lang="ar-DZ" dirty="0" smtClean="0">
                <a:solidFill>
                  <a:srgbClr val="FF0000"/>
                </a:solidFill>
              </a:rPr>
            </a:br>
            <a:r>
              <a:rPr lang="ar-SA" b="1" dirty="0" smtClean="0"/>
              <a:t>تمثل منطقة السكن الموقع الجغرافي الذي يقع فيه مكان إقامة المستهلكین سواء كانوا یقیمون في مناطق ريفية أو حضرية ، الأمر الذي سیستدعي وضع استراتیجیات تسویقیة تبعا لذلك، فالمستهلكون في الحضر لهم أنماط شرائیة في المأكل </a:t>
            </a:r>
            <a:r>
              <a:rPr lang="ar-SA" b="1" dirty="0" err="1" smtClean="0"/>
              <a:t>و</a:t>
            </a:r>
            <a:r>
              <a:rPr lang="ar-SA" b="1" dirty="0" smtClean="0"/>
              <a:t> الملبس تختلف عن تلك الأنماط التي لدى سكان الریف أو البادیة.</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74638"/>
            <a:ext cx="8501122" cy="6154758"/>
          </a:xfrm>
        </p:spPr>
        <p:txBody>
          <a:bodyPr>
            <a:normAutofit fontScale="90000"/>
          </a:bodyPr>
          <a:lstStyle/>
          <a:p>
            <a:pPr algn="r" rtl="1">
              <a:lnSpc>
                <a:spcPct val="150000"/>
              </a:lnSpc>
            </a:pPr>
            <a:r>
              <a:rPr lang="ar-DZ" b="1" dirty="0" smtClean="0">
                <a:solidFill>
                  <a:srgbClr val="FF0000"/>
                </a:solidFill>
              </a:rPr>
              <a:t>7) </a:t>
            </a:r>
            <a:r>
              <a:rPr lang="ar-SA" b="1" dirty="0" smtClean="0">
                <a:solidFill>
                  <a:srgbClr val="FF0000"/>
                </a:solidFill>
              </a:rPr>
              <a:t>نمط الحياة:</a:t>
            </a:r>
            <a:r>
              <a:rPr lang="fr-FR" b="1" dirty="0" smtClean="0">
                <a:solidFill>
                  <a:srgbClr val="FF0000"/>
                </a:solidFill>
              </a:rPr>
              <a:t> </a:t>
            </a:r>
            <a:r>
              <a:rPr lang="ar-DZ" b="1" dirty="0" smtClean="0">
                <a:solidFill>
                  <a:srgbClr val="FF0000"/>
                </a:solidFill>
              </a:rPr>
              <a:t/>
            </a:r>
            <a:br>
              <a:rPr lang="ar-DZ" b="1" dirty="0" smtClean="0">
                <a:solidFill>
                  <a:srgbClr val="FF0000"/>
                </a:solidFill>
              </a:rPr>
            </a:br>
            <a:r>
              <a:rPr lang="ar-SA" sz="4000" b="1" dirty="0" smtClean="0"/>
              <a:t>هو مستوى </a:t>
            </a:r>
            <a:r>
              <a:rPr lang="ar-SA" sz="4000" b="1" dirty="0" err="1" smtClean="0"/>
              <a:t>و</a:t>
            </a:r>
            <a:r>
              <a:rPr lang="ar-SA" sz="4000" b="1" dirty="0" smtClean="0"/>
              <a:t> طبيعة حياة الفرد الذي يظهر من خلال أنشطته واهتماماته  وآرائه، كممارسة الرياضة </a:t>
            </a:r>
            <a:r>
              <a:rPr lang="ar-DZ" sz="4000" b="1" dirty="0" smtClean="0"/>
              <a:t>أ</a:t>
            </a:r>
            <a:r>
              <a:rPr lang="ar-SA" sz="4000" b="1" dirty="0" smtClean="0"/>
              <a:t>و السفر </a:t>
            </a:r>
            <a:r>
              <a:rPr lang="ar-DZ" sz="4000" b="1" dirty="0" smtClean="0"/>
              <a:t>أ</a:t>
            </a:r>
            <a:r>
              <a:rPr lang="ar-SA" sz="4000" b="1" dirty="0" smtClean="0"/>
              <a:t>و استهلاك كل ما هو بيولوجي ....</a:t>
            </a:r>
            <a:r>
              <a:rPr lang="ar-SA" sz="4000" b="1" dirty="0" err="1" smtClean="0"/>
              <a:t>إلخ</a:t>
            </a:r>
            <a:r>
              <a:rPr lang="fr-FR" sz="4000" b="1" dirty="0" smtClean="0"/>
              <a:t/>
            </a:r>
            <a:br>
              <a:rPr lang="fr-FR" sz="4000" b="1" dirty="0" smtClean="0"/>
            </a:br>
            <a:r>
              <a:rPr lang="ar-SA" sz="4000" b="1" dirty="0" smtClean="0"/>
              <a:t>إن مفهوم نمط الحياة أذا استخدم بعناية يمكن أن يساعد مدير التسويق في دراسته للتغيرات في قيم المستهلك وكيف</a:t>
            </a:r>
            <a:r>
              <a:rPr lang="ar-DZ" sz="4000" b="1" dirty="0" err="1" smtClean="0"/>
              <a:t>ية</a:t>
            </a:r>
            <a:r>
              <a:rPr lang="ar-DZ" sz="4000" b="1" dirty="0" smtClean="0"/>
              <a:t> تأثيرها </a:t>
            </a:r>
            <a:r>
              <a:rPr lang="ar-SA" sz="4000" b="1" dirty="0" smtClean="0"/>
              <a:t>على سلوكه الشرائي</a:t>
            </a:r>
            <a:r>
              <a:rPr lang="ar-DZ" sz="4000" b="1" dirty="0" smtClean="0"/>
              <a:t>.</a:t>
            </a:r>
            <a:endParaRPr lang="fr-F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5511816"/>
          </a:xfrm>
        </p:spPr>
        <p:txBody>
          <a:bodyPr>
            <a:normAutofit/>
          </a:bodyPr>
          <a:lstStyle/>
          <a:p>
            <a:pPr marL="857250" indent="-857250" rtl="1">
              <a:buFont typeface="+mj-lt"/>
              <a:buAutoNum type="romanUcPeriod" startAt="2"/>
            </a:pPr>
            <a:r>
              <a:rPr lang="ar-DZ" sz="4000" b="1" dirty="0" smtClean="0">
                <a:solidFill>
                  <a:srgbClr val="FF0000"/>
                </a:solidFill>
              </a:rPr>
              <a:t>العوامل الموقفية المؤثرة في سلوك المستهلك:</a:t>
            </a:r>
            <a:r>
              <a:rPr lang="ar-DZ" b="1" dirty="0" smtClean="0">
                <a:solidFill>
                  <a:srgbClr val="FF0000"/>
                </a:solidFill>
              </a:rPr>
              <a:t/>
            </a:r>
            <a:br>
              <a:rPr lang="ar-DZ" b="1" dirty="0" smtClean="0">
                <a:solidFill>
                  <a:srgbClr val="FF0000"/>
                </a:solidFill>
              </a:rPr>
            </a:br>
            <a:r>
              <a:rPr lang="ar-DZ" b="1" dirty="0" smtClean="0">
                <a:solidFill>
                  <a:srgbClr val="FF0000"/>
                </a:solidFill>
              </a:rPr>
              <a:t/>
            </a:r>
            <a:br>
              <a:rPr lang="ar-DZ" b="1" dirty="0" smtClean="0">
                <a:solidFill>
                  <a:srgbClr val="FF0000"/>
                </a:solidFill>
              </a:rPr>
            </a:br>
            <a:r>
              <a:rPr lang="ar-SA" sz="4000" b="1" dirty="0" smtClean="0"/>
              <a:t> هي عوامل مستقلة عن الفرد </a:t>
            </a:r>
            <a:r>
              <a:rPr lang="ar-SA" sz="4000" b="1" dirty="0" err="1" smtClean="0"/>
              <a:t>و</a:t>
            </a:r>
            <a:r>
              <a:rPr lang="ar-SA" sz="4000" b="1" dirty="0" smtClean="0"/>
              <a:t> خصائصه، </a:t>
            </a:r>
            <a:r>
              <a:rPr lang="ar-SA" sz="4000" b="1" dirty="0" err="1" smtClean="0"/>
              <a:t>و</a:t>
            </a:r>
            <a:r>
              <a:rPr lang="ar-SA" sz="4000" b="1" dirty="0" smtClean="0"/>
              <a:t> تتعلق بمكان </a:t>
            </a:r>
            <a:r>
              <a:rPr lang="ar-SA" sz="4000" b="1" dirty="0" err="1" smtClean="0"/>
              <a:t>و</a:t>
            </a:r>
            <a:r>
              <a:rPr lang="ar-SA" sz="4000" b="1" dirty="0" smtClean="0"/>
              <a:t> وقت الشراء أو الاستهلاك، </a:t>
            </a:r>
            <a:r>
              <a:rPr lang="ar-SA" sz="4000" b="1" dirty="0" err="1" smtClean="0"/>
              <a:t>و</a:t>
            </a:r>
            <a:r>
              <a:rPr lang="ar-SA" sz="4000" b="1" dirty="0" smtClean="0"/>
              <a:t> تعرف على أنها </a:t>
            </a:r>
            <a:r>
              <a:rPr lang="fr-FR" sz="4000" b="1" dirty="0" smtClean="0"/>
              <a:t>»</a:t>
            </a:r>
            <a:r>
              <a:rPr lang="ar-SA" sz="4000" b="1" dirty="0" smtClean="0"/>
              <a:t>الظروف الزمنیة </a:t>
            </a:r>
            <a:r>
              <a:rPr lang="ar-SA" sz="4000" b="1" dirty="0" err="1" smtClean="0"/>
              <a:t>و</a:t>
            </a:r>
            <a:r>
              <a:rPr lang="ar-SA" sz="4000" b="1" dirty="0" smtClean="0"/>
              <a:t> المكانیة المحیطة بالموقف الشرائي </a:t>
            </a:r>
            <a:r>
              <a:rPr lang="ar-SA" sz="4000" b="1" dirty="0" err="1" smtClean="0"/>
              <a:t>و</a:t>
            </a:r>
            <a:r>
              <a:rPr lang="ar-SA" sz="4000" b="1" dirty="0" smtClean="0"/>
              <a:t> الاستهلاكي التي تؤثر بصفة مؤقتة في سلوك الفرد </a:t>
            </a:r>
            <a:r>
              <a:rPr lang="fr-FR" sz="4000" b="1" dirty="0" smtClean="0"/>
              <a:t>« </a:t>
            </a:r>
            <a:endParaRPr lang="fr-FR" b="1" dirty="0">
              <a:solidFill>
                <a:srgbClr val="FF0000"/>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167</Words>
  <Application>Microsoft Office PowerPoint</Application>
  <PresentationFormat>Affichage à l'écran (4:3)</PresentationFormat>
  <Paragraphs>14</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المحور الخامس العومل الديمغرافية و الموقفية المؤثرة في سلوك المستهلك I العومل الديمغرافية المؤثرة في سلوك المستهلك 1 العمر 2 الجنس 3 الدخل 4 المهنة 5 المستوى التعليمي 6 منطقة السكن 7 نمط الحياة II العومل الموقفية المؤثرة في سلوك المستهلك 1 المؤثرات الاجتماعية المحيطة بعملية الشراء  2الحالة النفسية للمستهلك 3 الاطار الزمني للموقف الشرائي 4 طبیعة المهمة الشرائیة     </vt:lpstr>
      <vt:lpstr>العومل الديمغرافية المؤثرة في سلوك المستهلك:  1) العمر: تؤثر المرحلة العمرية في حاجات الأفراد، اهتماماتهم، أذواقهم ، تفضیلاتهم و قدراتهم الشرائیة. فمثلا یمیل كبار السن إلى الاهتمام بالمنتجات ذات النوعیة العالیة مع حساسیة اقل إلى السعر، كما یحصلون على المعلومات ویتأثرون بها من وسائل الإعلام كالصحف و التلفزیون. أما فئة الشباب فیمیلون إلى الاهتمام بالمظهر و الموضة و متابعتها و شراء منتجاتها بغض النظر إلى السعر، المهم أن هذه المنتجات تمنحهم الشعور بالسعادة، كما یتصف الشباب باتخاذ القرارات السریعة. </vt:lpstr>
      <vt:lpstr>2) الجنس : ینقسم الأفراد من حیث الجنس إلى ذكور و إناث و یختلف الجنسان في الحاجات والأذواق و السلوكات، فعلى سبیل المثال یختلف الجنسان في اختیار ألوان بعض السلع مثل الملابس، إذ تمیل الإناث إلى الألوان الجذابة بینما یمیل الذكور إلى الألوان البسیطة، لذا على رجل التسویق الأخذ بعین الاعتبار عامل الجنس في إعداد الإستراتیجیة التسویقیة لما له من تأثیر على قرار الشراء. :</vt:lpstr>
      <vt:lpstr>3) الدخل : یشكل الدخل إحدى أهم المتغیرات المستخدمة في توقع سلوك المستهلك، حيث تزيد وتيرة و كمية استهلاك المنتجات و تتطور السلوكات الاستهلاكية بزيادة الدخل و العكس صحيح . غیر أن الدراسات أثبتت أن الدخل غیر مناسب لشرح استهلاك بعض المنتجات الخاصة ذات المكانة المعتبرة كالعطور ، و المطاعم ...الخ </vt:lpstr>
      <vt:lpstr>4) المهنة : إن طبيعة مهنـة المستهلك لهـا تـأثير علـى قـراره الشـرائي، فكــل وظيفــة لهــا متطلبــات واجــب الالتــزام بها، فمدير البنك أو الأستاذ أو الطبيب لــهم ســلوك خــاص بهــم يتعلق بالمظهر الخارجي من أكل و لباس ...إلأخ</vt:lpstr>
      <vt:lpstr>5) المستوى التعلیمي : من الطبیعي ظهور تأثیر المستوى التعلیمي في أنماط الأفراد الاستهلاكیة، فنجد المتعلمین ذوي المستوى الجامعي مثلا يميلون إلى الاهتمام بالدورات التكوينية و التدريبية  و اقتناء الكتب ...إلخ    </vt:lpstr>
      <vt:lpstr>6) منطقة السكن : تمثل منطقة السكن الموقع الجغرافي الذي يقع فيه مكان إقامة المستهلكین سواء كانوا یقیمون في مناطق ريفية أو حضرية ، الأمر الذي سیستدعي وضع استراتیجیات تسویقیة تبعا لذلك، فالمستهلكون في الحضر لهم أنماط شرائیة في المأكل و الملبس تختلف عن تلك الأنماط التي لدى سكان الریف أو البادیة.</vt:lpstr>
      <vt:lpstr>7) نمط الحياة:  هو مستوى و طبيعة حياة الفرد الذي يظهر من خلال أنشطته واهتماماته  وآرائه، كممارسة الرياضة أو السفر أو استهلاك كل ما هو بيولوجي ....إلخ إن مفهوم نمط الحياة أذا استخدم بعناية يمكن أن يساعد مدير التسويق في دراسته للتغيرات في قيم المستهلك وكيفية تأثيرها على سلوكه الشرائي.</vt:lpstr>
      <vt:lpstr>العوامل الموقفية المؤثرة في سلوك المستهلك:   هي عوامل مستقلة عن الفرد و خصائصه، و تتعلق بمكان و وقت الشراء أو الاستهلاك، و تعرف على أنها »الظروف الزمنیة و المكانیة المحیطة بالموقف الشرائي و الاستهلاكي التي تؤثر بصفة مؤقتة في سلوك الفرد « </vt:lpstr>
      <vt:lpstr>1) المؤثرات الاجتماعیة المحیطة بعملیة الشراء ونعني بها الإطار الاجتماعي  للموقف الشرائي كوجود أو غیاب أشخاص آخرین )أصدقاء جیران...الخ (عند قیام الفرد المستهلك بعملیة الشراء،فمثلا إذا أراد فرد ا ما أن یشتري سلع معینة أو یطلب خدمات محددة وكان برفقة زملائه أو أحد أفراد عائلته، فإن هناك تأثیرواضح لهؤلاء على اتجاه سلوكه الاستهلاكي. بالإضافة إلى أن اتجاه سلوكه هذا یتغیر وفق المواقف الاجتماعیة غير المتوقعة التي يمكن أن یعیشها.</vt:lpstr>
      <vt:lpstr>2) الحالة النفسية للمستهلك وتعني تلك الحالة البسيكولوجية التي يكون عليها المستهلك أثناء قیامه بالشراء أوالاستهلاك، وتتضمن عدد من العناصر منها المزاج، مدى  الشعوربالسعادة ،التعب،التوتر، الكآبة، المرض...الخ، وهذه العناصر لها تأثیر واضح وكبیر في كل مراحل عملیة الشراء النهائي، حيث تؤثر تلك الحالات على كمیة المنتجات المشتراة و القیمة المالیة المنفقة في عملیة الشراء، و على الوقت المخصص لعملية الشراء.</vt:lpstr>
      <vt:lpstr>3) الإطار الزمني للموقف  الشرائي  وهو زمن شراء سلعة أو اقتناء خدمة ، يمكن تحديد مدى تأثير هذا العامل بالاجابة على هته الأسئلة: - متى يتم شراء المنتج؟ (كل يوم أم كل أسبوع أم في فصول و فترات محددة) - متى يتم استهلاكه؟</vt:lpstr>
      <vt:lpstr>4) طبیعة المهمة الشرائیة تتمثل في الظروف التي تتم فیها عملية الشراء و استهلاك المنتجات. و هنا يجب الاجابة على الاسئلة الآتية لتحديد مدى تأثير هذا العامل: -  هل المستخدم هو من یقوم بعملیة الشراء؟  - هل هذا متعلق به فقط؟ أم به وبأفراد أسرته؟ - ماهي المناسبة التي یمكن أن  یقتني فيها  هدیة 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الخامس العومل الديمغرافية و الموقفية المؤثرة في سلوك المستهلك I العومل الديمغرافية المؤثرة في سلوك المستهلك 1 العمر 2 الجنس 3 الدخل 4 المهنة 5 المستوى التعليمي 6 منطقة السكن 7 نمط الحياة II العومل الموقفية المؤثرة في سلوك المستهلك 1 المؤثرات الاجتماعية المحيطة بعملية الشراء  2الحالة النفسية للمستهلك 3 الاطار الزمني للموقف الشرائي 4 طبیعة المهمة الشرائیة     </dc:title>
  <dc:creator>Utilisateur Windows</dc:creator>
  <cp:lastModifiedBy>Utilisateur Windows</cp:lastModifiedBy>
  <cp:revision>1</cp:revision>
  <dcterms:created xsi:type="dcterms:W3CDTF">2021-03-03T00:20:53Z</dcterms:created>
  <dcterms:modified xsi:type="dcterms:W3CDTF">2021-03-03T00:23:26Z</dcterms:modified>
</cp:coreProperties>
</file>