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2" r:id="rId4"/>
    <p:sldId id="259" r:id="rId5"/>
    <p:sldId id="263" r:id="rId6"/>
    <p:sldId id="260"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7" d="100"/>
          <a:sy n="77" d="100"/>
        </p:scale>
        <p:origin x="-117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A124B8-45C1-4B5D-BD26-A048830A444B}" type="doc">
      <dgm:prSet loTypeId="urn:microsoft.com/office/officeart/2005/8/layout/pyramid4" loCatId="pyramid" qsTypeId="urn:microsoft.com/office/officeart/2005/8/quickstyle/3d2" qsCatId="3D" csTypeId="urn:microsoft.com/office/officeart/2005/8/colors/accent1_2" csCatId="accent1" phldr="1"/>
      <dgm:spPr/>
      <dgm:t>
        <a:bodyPr/>
        <a:lstStyle/>
        <a:p>
          <a:endParaRPr lang="fr-FR"/>
        </a:p>
      </dgm:t>
    </dgm:pt>
    <dgm:pt modelId="{01F57F86-AB5A-4663-8582-CE4091370DEE}">
      <dgm:prSet phldrT="[Texte]"/>
      <dgm:spPr/>
      <dgm:t>
        <a:bodyPr/>
        <a:lstStyle/>
        <a:p>
          <a:r>
            <a:rPr lang="ar-DZ" dirty="0" smtClean="0">
              <a:latin typeface="Sakkal Majalla" pitchFamily="2" charset="-78"/>
              <a:cs typeface="Sakkal Majalla" pitchFamily="2" charset="-78"/>
            </a:rPr>
            <a:t>الزبون</a:t>
          </a:r>
          <a:endParaRPr lang="fr-FR" dirty="0">
            <a:latin typeface="Sakkal Majalla" pitchFamily="2" charset="-78"/>
            <a:cs typeface="Sakkal Majalla" pitchFamily="2" charset="-78"/>
          </a:endParaRPr>
        </a:p>
      </dgm:t>
    </dgm:pt>
    <dgm:pt modelId="{908CE1B2-1D8C-486E-AB29-E2D4B82ADE0F}" type="parTrans" cxnId="{BE16A39B-BEEC-4161-8916-9A743FC1D849}">
      <dgm:prSet/>
      <dgm:spPr/>
      <dgm:t>
        <a:bodyPr/>
        <a:lstStyle/>
        <a:p>
          <a:endParaRPr lang="fr-FR">
            <a:latin typeface="Sakkal Majalla" pitchFamily="2" charset="-78"/>
            <a:cs typeface="Sakkal Majalla" pitchFamily="2" charset="-78"/>
          </a:endParaRPr>
        </a:p>
      </dgm:t>
    </dgm:pt>
    <dgm:pt modelId="{AEA2236E-D3AD-4ACB-A877-614AB76D2BE1}" type="sibTrans" cxnId="{BE16A39B-BEEC-4161-8916-9A743FC1D849}">
      <dgm:prSet/>
      <dgm:spPr/>
      <dgm:t>
        <a:bodyPr/>
        <a:lstStyle/>
        <a:p>
          <a:endParaRPr lang="fr-FR">
            <a:latin typeface="Sakkal Majalla" pitchFamily="2" charset="-78"/>
            <a:cs typeface="Sakkal Majalla" pitchFamily="2" charset="-78"/>
          </a:endParaRPr>
        </a:p>
      </dgm:t>
    </dgm:pt>
    <dgm:pt modelId="{021B2589-9A31-4AC1-956C-26D167E73E9A}">
      <dgm:prSet phldrT="[Texte]"/>
      <dgm:spPr/>
      <dgm:t>
        <a:bodyPr/>
        <a:lstStyle/>
        <a:p>
          <a:r>
            <a:rPr lang="ar-DZ" dirty="0" smtClean="0">
              <a:latin typeface="Sakkal Majalla" pitchFamily="2" charset="-78"/>
              <a:cs typeface="Sakkal Majalla" pitchFamily="2" charset="-78"/>
            </a:rPr>
            <a:t>إدارة</a:t>
          </a:r>
          <a:endParaRPr lang="fr-FR" dirty="0">
            <a:latin typeface="Sakkal Majalla" pitchFamily="2" charset="-78"/>
            <a:cs typeface="Sakkal Majalla" pitchFamily="2" charset="-78"/>
          </a:endParaRPr>
        </a:p>
      </dgm:t>
    </dgm:pt>
    <dgm:pt modelId="{FF2ABE8C-EA26-42B8-944B-330604F82BCA}" type="parTrans" cxnId="{A0735D25-0E21-4F05-B2FB-49E5640CC121}">
      <dgm:prSet/>
      <dgm:spPr/>
      <dgm:t>
        <a:bodyPr/>
        <a:lstStyle/>
        <a:p>
          <a:endParaRPr lang="fr-FR">
            <a:latin typeface="Sakkal Majalla" pitchFamily="2" charset="-78"/>
            <a:cs typeface="Sakkal Majalla" pitchFamily="2" charset="-78"/>
          </a:endParaRPr>
        </a:p>
      </dgm:t>
    </dgm:pt>
    <dgm:pt modelId="{A6C2A815-65B2-46B2-932E-17B3AF6F1A75}" type="sibTrans" cxnId="{A0735D25-0E21-4F05-B2FB-49E5640CC121}">
      <dgm:prSet/>
      <dgm:spPr/>
      <dgm:t>
        <a:bodyPr/>
        <a:lstStyle/>
        <a:p>
          <a:endParaRPr lang="fr-FR">
            <a:latin typeface="Sakkal Majalla" pitchFamily="2" charset="-78"/>
            <a:cs typeface="Sakkal Majalla" pitchFamily="2" charset="-78"/>
          </a:endParaRPr>
        </a:p>
      </dgm:t>
    </dgm:pt>
    <dgm:pt modelId="{D248A3C0-61A8-4134-894E-6D8A89BC9ABA}">
      <dgm:prSet phldrT="[Texte]"/>
      <dgm:spPr/>
      <dgm:t>
        <a:bodyPr/>
        <a:lstStyle/>
        <a:p>
          <a:r>
            <a:rPr lang="ar-DZ" dirty="0" smtClean="0">
              <a:latin typeface="Sakkal Majalla" pitchFamily="2" charset="-78"/>
              <a:cs typeface="Sakkal Majalla" pitchFamily="2" charset="-78"/>
            </a:rPr>
            <a:t>تفاعل</a:t>
          </a:r>
          <a:endParaRPr lang="fr-FR" dirty="0">
            <a:latin typeface="Sakkal Majalla" pitchFamily="2" charset="-78"/>
            <a:cs typeface="Sakkal Majalla" pitchFamily="2" charset="-78"/>
          </a:endParaRPr>
        </a:p>
      </dgm:t>
    </dgm:pt>
    <dgm:pt modelId="{2D4ECCAC-9DDA-43C7-97F5-D27979F1FEDF}" type="parTrans" cxnId="{9B8F198A-A4C0-42E3-B16C-A5AA1E55DF4E}">
      <dgm:prSet/>
      <dgm:spPr/>
      <dgm:t>
        <a:bodyPr/>
        <a:lstStyle/>
        <a:p>
          <a:endParaRPr lang="fr-FR">
            <a:latin typeface="Sakkal Majalla" pitchFamily="2" charset="-78"/>
            <a:cs typeface="Sakkal Majalla" pitchFamily="2" charset="-78"/>
          </a:endParaRPr>
        </a:p>
      </dgm:t>
    </dgm:pt>
    <dgm:pt modelId="{025F2168-C3A9-4BB6-9D32-101129106AB1}" type="sibTrans" cxnId="{9B8F198A-A4C0-42E3-B16C-A5AA1E55DF4E}">
      <dgm:prSet/>
      <dgm:spPr/>
      <dgm:t>
        <a:bodyPr/>
        <a:lstStyle/>
        <a:p>
          <a:endParaRPr lang="fr-FR">
            <a:latin typeface="Sakkal Majalla" pitchFamily="2" charset="-78"/>
            <a:cs typeface="Sakkal Majalla" pitchFamily="2" charset="-78"/>
          </a:endParaRPr>
        </a:p>
      </dgm:t>
    </dgm:pt>
    <dgm:pt modelId="{C5FD5DEC-1D29-4764-8BEE-8B824C6B7528}">
      <dgm:prSet phldrT="[Texte]"/>
      <dgm:spPr/>
      <dgm:t>
        <a:bodyPr/>
        <a:lstStyle/>
        <a:p>
          <a:r>
            <a:rPr lang="ar-DZ" dirty="0" smtClean="0">
              <a:latin typeface="Sakkal Majalla" pitchFamily="2" charset="-78"/>
              <a:cs typeface="Sakkal Majalla" pitchFamily="2" charset="-78"/>
            </a:rPr>
            <a:t>علاقات</a:t>
          </a:r>
          <a:endParaRPr lang="fr-FR" dirty="0">
            <a:latin typeface="Sakkal Majalla" pitchFamily="2" charset="-78"/>
            <a:cs typeface="Sakkal Majalla" pitchFamily="2" charset="-78"/>
          </a:endParaRPr>
        </a:p>
      </dgm:t>
    </dgm:pt>
    <dgm:pt modelId="{CECD299B-90E2-4A4C-9A2A-46715A11DA1B}" type="sibTrans" cxnId="{3CA01EE4-058C-4F3B-AFE2-ACFE1AC11111}">
      <dgm:prSet/>
      <dgm:spPr/>
      <dgm:t>
        <a:bodyPr/>
        <a:lstStyle/>
        <a:p>
          <a:endParaRPr lang="fr-FR">
            <a:latin typeface="Sakkal Majalla" pitchFamily="2" charset="-78"/>
            <a:cs typeface="Sakkal Majalla" pitchFamily="2" charset="-78"/>
          </a:endParaRPr>
        </a:p>
      </dgm:t>
    </dgm:pt>
    <dgm:pt modelId="{60333D6F-CF1C-49EA-A1E0-857BF91967D9}" type="parTrans" cxnId="{3CA01EE4-058C-4F3B-AFE2-ACFE1AC11111}">
      <dgm:prSet/>
      <dgm:spPr/>
      <dgm:t>
        <a:bodyPr/>
        <a:lstStyle/>
        <a:p>
          <a:endParaRPr lang="fr-FR">
            <a:latin typeface="Sakkal Majalla" pitchFamily="2" charset="-78"/>
            <a:cs typeface="Sakkal Majalla" pitchFamily="2" charset="-78"/>
          </a:endParaRPr>
        </a:p>
      </dgm:t>
    </dgm:pt>
    <dgm:pt modelId="{1B3B74BA-F9CA-4B5D-814E-A55B1B79FBCC}" type="pres">
      <dgm:prSet presAssocID="{50A124B8-45C1-4B5D-BD26-A048830A444B}" presName="compositeShape" presStyleCnt="0">
        <dgm:presLayoutVars>
          <dgm:chMax val="9"/>
          <dgm:dir/>
          <dgm:resizeHandles val="exact"/>
        </dgm:presLayoutVars>
      </dgm:prSet>
      <dgm:spPr/>
      <dgm:t>
        <a:bodyPr/>
        <a:lstStyle/>
        <a:p>
          <a:endParaRPr lang="fr-FR"/>
        </a:p>
      </dgm:t>
    </dgm:pt>
    <dgm:pt modelId="{866693B2-9B31-4041-96A6-7AD249C85E32}" type="pres">
      <dgm:prSet presAssocID="{50A124B8-45C1-4B5D-BD26-A048830A444B}" presName="triangle1" presStyleLbl="node1" presStyleIdx="0" presStyleCnt="4">
        <dgm:presLayoutVars>
          <dgm:bulletEnabled val="1"/>
        </dgm:presLayoutVars>
      </dgm:prSet>
      <dgm:spPr/>
      <dgm:t>
        <a:bodyPr/>
        <a:lstStyle/>
        <a:p>
          <a:endParaRPr lang="fr-FR"/>
        </a:p>
      </dgm:t>
    </dgm:pt>
    <dgm:pt modelId="{BF96D13B-DE32-41F6-A630-ABD6E71C803A}" type="pres">
      <dgm:prSet presAssocID="{50A124B8-45C1-4B5D-BD26-A048830A444B}" presName="triangle2" presStyleLbl="node1" presStyleIdx="1" presStyleCnt="4">
        <dgm:presLayoutVars>
          <dgm:bulletEnabled val="1"/>
        </dgm:presLayoutVars>
      </dgm:prSet>
      <dgm:spPr/>
      <dgm:t>
        <a:bodyPr/>
        <a:lstStyle/>
        <a:p>
          <a:endParaRPr lang="fr-FR"/>
        </a:p>
      </dgm:t>
    </dgm:pt>
    <dgm:pt modelId="{9FE34E62-5649-4698-AAD8-F2704BBD6728}" type="pres">
      <dgm:prSet presAssocID="{50A124B8-45C1-4B5D-BD26-A048830A444B}" presName="triangle3" presStyleLbl="node1" presStyleIdx="2" presStyleCnt="4">
        <dgm:presLayoutVars>
          <dgm:bulletEnabled val="1"/>
        </dgm:presLayoutVars>
      </dgm:prSet>
      <dgm:spPr/>
      <dgm:t>
        <a:bodyPr/>
        <a:lstStyle/>
        <a:p>
          <a:endParaRPr lang="fr-FR"/>
        </a:p>
      </dgm:t>
    </dgm:pt>
    <dgm:pt modelId="{E53C66B8-062F-463F-9C23-2EE2887702AF}" type="pres">
      <dgm:prSet presAssocID="{50A124B8-45C1-4B5D-BD26-A048830A444B}" presName="triangle4" presStyleLbl="node1" presStyleIdx="3" presStyleCnt="4">
        <dgm:presLayoutVars>
          <dgm:bulletEnabled val="1"/>
        </dgm:presLayoutVars>
      </dgm:prSet>
      <dgm:spPr/>
      <dgm:t>
        <a:bodyPr/>
        <a:lstStyle/>
        <a:p>
          <a:endParaRPr lang="fr-FR"/>
        </a:p>
      </dgm:t>
    </dgm:pt>
  </dgm:ptLst>
  <dgm:cxnLst>
    <dgm:cxn modelId="{AFB3D557-0F49-4A20-8CB5-7198D7831120}" type="presOf" srcId="{021B2589-9A31-4AC1-956C-26D167E73E9A}" destId="{BF96D13B-DE32-41F6-A630-ABD6E71C803A}" srcOrd="0" destOrd="0" presId="urn:microsoft.com/office/officeart/2005/8/layout/pyramid4"/>
    <dgm:cxn modelId="{9B8F198A-A4C0-42E3-B16C-A5AA1E55DF4E}" srcId="{50A124B8-45C1-4B5D-BD26-A048830A444B}" destId="{D248A3C0-61A8-4134-894E-6D8A89BC9ABA}" srcOrd="2" destOrd="0" parTransId="{2D4ECCAC-9DDA-43C7-97F5-D27979F1FEDF}" sibTransId="{025F2168-C3A9-4BB6-9D32-101129106AB1}"/>
    <dgm:cxn modelId="{B76D3585-9160-4852-8C18-049DF25CEEDB}" type="presOf" srcId="{C5FD5DEC-1D29-4764-8BEE-8B824C6B7528}" destId="{E53C66B8-062F-463F-9C23-2EE2887702AF}" srcOrd="0" destOrd="0" presId="urn:microsoft.com/office/officeart/2005/8/layout/pyramid4"/>
    <dgm:cxn modelId="{5A207699-F48C-47AB-A4A9-FCF76E40AC00}" type="presOf" srcId="{50A124B8-45C1-4B5D-BD26-A048830A444B}" destId="{1B3B74BA-F9CA-4B5D-814E-A55B1B79FBCC}" srcOrd="0" destOrd="0" presId="urn:microsoft.com/office/officeart/2005/8/layout/pyramid4"/>
    <dgm:cxn modelId="{A0735D25-0E21-4F05-B2FB-49E5640CC121}" srcId="{50A124B8-45C1-4B5D-BD26-A048830A444B}" destId="{021B2589-9A31-4AC1-956C-26D167E73E9A}" srcOrd="1" destOrd="0" parTransId="{FF2ABE8C-EA26-42B8-944B-330604F82BCA}" sibTransId="{A6C2A815-65B2-46B2-932E-17B3AF6F1A75}"/>
    <dgm:cxn modelId="{9F05818F-948C-42BC-98EB-DC8D9710387B}" type="presOf" srcId="{01F57F86-AB5A-4663-8582-CE4091370DEE}" destId="{866693B2-9B31-4041-96A6-7AD249C85E32}" srcOrd="0" destOrd="0" presId="urn:microsoft.com/office/officeart/2005/8/layout/pyramid4"/>
    <dgm:cxn modelId="{BE16A39B-BEEC-4161-8916-9A743FC1D849}" srcId="{50A124B8-45C1-4B5D-BD26-A048830A444B}" destId="{01F57F86-AB5A-4663-8582-CE4091370DEE}" srcOrd="0" destOrd="0" parTransId="{908CE1B2-1D8C-486E-AB29-E2D4B82ADE0F}" sibTransId="{AEA2236E-D3AD-4ACB-A877-614AB76D2BE1}"/>
    <dgm:cxn modelId="{DFB16457-A7FE-422E-84E6-8FC226DA23B5}" type="presOf" srcId="{D248A3C0-61A8-4134-894E-6D8A89BC9ABA}" destId="{9FE34E62-5649-4698-AAD8-F2704BBD6728}" srcOrd="0" destOrd="0" presId="urn:microsoft.com/office/officeart/2005/8/layout/pyramid4"/>
    <dgm:cxn modelId="{3CA01EE4-058C-4F3B-AFE2-ACFE1AC11111}" srcId="{50A124B8-45C1-4B5D-BD26-A048830A444B}" destId="{C5FD5DEC-1D29-4764-8BEE-8B824C6B7528}" srcOrd="3" destOrd="0" parTransId="{60333D6F-CF1C-49EA-A1E0-857BF91967D9}" sibTransId="{CECD299B-90E2-4A4C-9A2A-46715A11DA1B}"/>
    <dgm:cxn modelId="{1CD78AAF-9DC5-48A7-AE6F-961588F20BA3}" type="presParOf" srcId="{1B3B74BA-F9CA-4B5D-814E-A55B1B79FBCC}" destId="{866693B2-9B31-4041-96A6-7AD249C85E32}" srcOrd="0" destOrd="0" presId="urn:microsoft.com/office/officeart/2005/8/layout/pyramid4"/>
    <dgm:cxn modelId="{1D29AC05-B5B1-4E58-AD2F-3E8384C608E6}" type="presParOf" srcId="{1B3B74BA-F9CA-4B5D-814E-A55B1B79FBCC}" destId="{BF96D13B-DE32-41F6-A630-ABD6E71C803A}" srcOrd="1" destOrd="0" presId="urn:microsoft.com/office/officeart/2005/8/layout/pyramid4"/>
    <dgm:cxn modelId="{DCE946F8-7D09-462A-AF3B-120AD95520B1}" type="presParOf" srcId="{1B3B74BA-F9CA-4B5D-814E-A55B1B79FBCC}" destId="{9FE34E62-5649-4698-AAD8-F2704BBD6728}" srcOrd="2" destOrd="0" presId="urn:microsoft.com/office/officeart/2005/8/layout/pyramid4"/>
    <dgm:cxn modelId="{F93FA88C-EE46-4E96-AF91-30E24A83844A}" type="presParOf" srcId="{1B3B74BA-F9CA-4B5D-814E-A55B1B79FBCC}" destId="{E53C66B8-062F-463F-9C23-2EE2887702AF}" srcOrd="3" destOrd="0" presId="urn:microsoft.com/office/officeart/2005/8/layout/pyramid4"/>
  </dgm:cxnLst>
  <dgm:bg/>
  <dgm:whole/>
</dgm:dataModel>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647C79FC-59C6-41BE-B12D-45458B2AB0D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7C79FC-59C6-41BE-B12D-45458B2AB0D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7C79FC-59C6-41BE-B12D-45458B2AB0D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7C79FC-59C6-41BE-B12D-45458B2AB0D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7C79FC-59C6-41BE-B12D-45458B2AB0D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7C79FC-59C6-41BE-B12D-45458B2AB0D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47C79FC-59C6-41BE-B12D-45458B2AB0D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47C79FC-59C6-41BE-B12D-45458B2AB0D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47C79FC-59C6-41BE-B12D-45458B2AB0D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7C79FC-59C6-41BE-B12D-45458B2AB0D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88F17CF-55BA-4B0E-87B6-7F0AA57C669E}" type="datetimeFigureOut">
              <a:rPr lang="fr-FR" smtClean="0"/>
              <a:pPr/>
              <a:t>01/05/2021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47C79FC-59C6-41BE-B12D-45458B2AB0DA}"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8F17CF-55BA-4B0E-87B6-7F0AA57C669E}" type="datetimeFigureOut">
              <a:rPr lang="fr-FR" smtClean="0"/>
              <a:pPr/>
              <a:t>01/05/2021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47C79FC-59C6-41BE-B12D-45458B2AB0DA}"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428604"/>
            <a:ext cx="7772400" cy="1470025"/>
          </a:xfrm>
        </p:spPr>
        <p:txBody>
          <a:bodyPr/>
          <a:lstStyle/>
          <a:p>
            <a:r>
              <a:rPr lang="ar-DZ" dirty="0" smtClean="0">
                <a:latin typeface="Sakkal Majalla" pitchFamily="2" charset="-78"/>
                <a:cs typeface="Sakkal Majalla" pitchFamily="2" charset="-78"/>
              </a:rPr>
              <a:t>مدخل لإدارة العلاقة مع الزبون</a:t>
            </a:r>
            <a:endParaRPr lang="fr-FR" dirty="0">
              <a:latin typeface="Sakkal Majalla" pitchFamily="2" charset="-78"/>
              <a:cs typeface="Sakkal Majalla" pitchFamily="2" charset="-78"/>
            </a:endParaRPr>
          </a:p>
        </p:txBody>
      </p:sp>
      <p:sp>
        <p:nvSpPr>
          <p:cNvPr id="3" name="Sous-titre 2"/>
          <p:cNvSpPr>
            <a:spLocks noGrp="1"/>
          </p:cNvSpPr>
          <p:nvPr>
            <p:ph type="subTitle" idx="1"/>
          </p:nvPr>
        </p:nvSpPr>
        <p:spPr>
          <a:xfrm>
            <a:off x="571472" y="2000240"/>
            <a:ext cx="7786742" cy="3643338"/>
          </a:xfrm>
        </p:spPr>
        <p:txBody>
          <a:bodyPr>
            <a:normAutofit/>
          </a:bodyPr>
          <a:lstStyle/>
          <a:p>
            <a:pPr algn="just" rtl="1"/>
            <a:r>
              <a:rPr lang="ar-DZ" dirty="0" smtClean="0">
                <a:latin typeface="Sakkal Majalla" pitchFamily="2" charset="-78"/>
                <a:cs typeface="Sakkal Majalla" pitchFamily="2" charset="-78"/>
              </a:rPr>
              <a:t>أولا/ مفهوم إدارة العلاقة مع الزبون</a:t>
            </a:r>
          </a:p>
          <a:p>
            <a:pPr marL="514350" indent="-514350" algn="just" rtl="1">
              <a:buAutoNum type="arabicPeriod"/>
            </a:pPr>
            <a:r>
              <a:rPr lang="ar-DZ" dirty="0" smtClean="0">
                <a:latin typeface="Sakkal Majalla" pitchFamily="2" charset="-78"/>
                <a:cs typeface="Sakkal Majalla" pitchFamily="2" charset="-78"/>
              </a:rPr>
              <a:t>تعريف إدارة العلاقة مع الزبون</a:t>
            </a:r>
          </a:p>
          <a:p>
            <a:pPr marL="514350" indent="-514350" algn="just" rtl="1">
              <a:buAutoNum type="arabicPeriod"/>
            </a:pPr>
            <a:r>
              <a:rPr lang="ar-DZ" dirty="0" smtClean="0">
                <a:latin typeface="Sakkal Majalla" pitchFamily="2" charset="-78"/>
                <a:cs typeface="Sakkal Majalla" pitchFamily="2" charset="-78"/>
              </a:rPr>
              <a:t>أهمية إدارة العلاقة مع الزبون</a:t>
            </a:r>
          </a:p>
          <a:p>
            <a:pPr marL="514350" indent="-514350" algn="just" rtl="1"/>
            <a:r>
              <a:rPr lang="ar-DZ" dirty="0" smtClean="0">
                <a:latin typeface="Sakkal Majalla" pitchFamily="2" charset="-78"/>
                <a:cs typeface="Sakkal Majalla" pitchFamily="2" charset="-78"/>
              </a:rPr>
              <a:t>ثانيا/ أبعاد إدارة العلاقة مع الزبون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أدواتها</a:t>
            </a:r>
          </a:p>
          <a:p>
            <a:pPr marL="514350" indent="-514350" algn="just" rtl="1">
              <a:buAutoNum type="arabicPeriod"/>
            </a:pPr>
            <a:r>
              <a:rPr lang="ar-DZ" dirty="0" smtClean="0">
                <a:latin typeface="Sakkal Majalla" pitchFamily="2" charset="-78"/>
                <a:cs typeface="Sakkal Majalla" pitchFamily="2" charset="-78"/>
              </a:rPr>
              <a:t>أبعاد(مكونات، عناصر) إدارة العلاقة مع الزبون </a:t>
            </a:r>
          </a:p>
          <a:p>
            <a:pPr marL="514350" indent="-514350" algn="just" rtl="1">
              <a:buAutoNum type="arabicPeriod"/>
            </a:pPr>
            <a:r>
              <a:rPr lang="ar-DZ" dirty="0" smtClean="0">
                <a:latin typeface="Sakkal Majalla" pitchFamily="2" charset="-78"/>
                <a:cs typeface="Sakkal Majalla" pitchFamily="2" charset="-78"/>
              </a:rPr>
              <a:t>أدوات(وسائل) تطبيق إدارة العلاقة مع الزبون </a:t>
            </a:r>
            <a:endParaRPr lang="fr-FR" dirty="0">
              <a:latin typeface="Sakkal Majalla" pitchFamily="2" charset="-78"/>
              <a:cs typeface="Sakkal Majalla"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type="title"/>
          </p:nvPr>
        </p:nvSpPr>
        <p:spPr/>
        <p:txBody>
          <a:bodyPr>
            <a:noAutofit/>
          </a:bodyPr>
          <a:lstStyle/>
          <a:p>
            <a:pPr algn="r" rtl="1"/>
            <a:r>
              <a:rPr lang="ar-DZ" sz="3600" dirty="0" smtClean="0">
                <a:latin typeface="Sakkal Majalla" pitchFamily="2" charset="-78"/>
                <a:cs typeface="Sakkal Majalla" pitchFamily="2" charset="-78"/>
              </a:rPr>
              <a:t>ثانيا/ أبعاد إدارة العلاقة مع الزبون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أدواتها</a:t>
            </a:r>
            <a:r>
              <a:rPr lang="fr-FR" sz="3600" dirty="0" smtClean="0">
                <a:latin typeface="Sakkal Majalla" pitchFamily="2" charset="-78"/>
                <a:cs typeface="Sakkal Majalla" pitchFamily="2" charset="-78"/>
              </a:rPr>
              <a:t>/</a:t>
            </a:r>
            <a:r>
              <a:rPr lang="ar-DZ" sz="3600" dirty="0" smtClean="0">
                <a:latin typeface="Sakkal Majalla" pitchFamily="2" charset="-78"/>
                <a:cs typeface="Sakkal Majalla" pitchFamily="2" charset="-78"/>
              </a:rPr>
              <a:t> أبعاد</a:t>
            </a:r>
            <a:r>
              <a:rPr lang="fr-FR" sz="3600" dirty="0" smtClean="0">
                <a:latin typeface="Sakkal Majalla" pitchFamily="2" charset="-78"/>
                <a:cs typeface="Sakkal Majalla" pitchFamily="2" charset="-78"/>
              </a:rPr>
              <a:t>CRM</a:t>
            </a:r>
            <a:r>
              <a:rPr lang="ar-DZ" sz="3600" dirty="0" smtClean="0">
                <a:latin typeface="Sakkal Majalla" pitchFamily="2" charset="-78"/>
                <a:cs typeface="Sakkal Majalla" pitchFamily="2" charset="-78"/>
              </a:rPr>
              <a:t/>
            </a:r>
            <a:br>
              <a:rPr lang="ar-DZ" sz="3600" dirty="0" smtClean="0">
                <a:latin typeface="Sakkal Majalla" pitchFamily="2" charset="-78"/>
                <a:cs typeface="Sakkal Majalla" pitchFamily="2" charset="-78"/>
              </a:rPr>
            </a:br>
            <a:endParaRPr lang="fr-FR" sz="3600" dirty="0"/>
          </a:p>
        </p:txBody>
      </p:sp>
      <p:sp>
        <p:nvSpPr>
          <p:cNvPr id="2" name="Espace réservé du contenu 1"/>
          <p:cNvSpPr>
            <a:spLocks noGrp="1"/>
          </p:cNvSpPr>
          <p:nvPr>
            <p:ph idx="1"/>
          </p:nvPr>
        </p:nvSpPr>
        <p:spPr/>
        <p:txBody>
          <a:bodyPr>
            <a:normAutofit fontScale="92500" lnSpcReduction="10000"/>
          </a:bodyPr>
          <a:lstStyle/>
          <a:p>
            <a:pPr algn="just" rtl="1">
              <a:lnSpc>
                <a:spcPct val="150000"/>
              </a:lnSpc>
              <a:buNone/>
            </a:pPr>
            <a:r>
              <a:rPr lang="ar-DZ" dirty="0" smtClean="0">
                <a:latin typeface="Sakkal Majalla" pitchFamily="2" charset="-78"/>
                <a:cs typeface="Sakkal Majalla" pitchFamily="2" charset="-78"/>
              </a:rPr>
              <a:t>عناصر خدمة الزبون:</a:t>
            </a:r>
          </a:p>
          <a:p>
            <a:pPr marL="624078" indent="-514350" algn="just" rtl="1">
              <a:lnSpc>
                <a:spcPct val="150000"/>
              </a:lnSpc>
              <a:buFont typeface="+mj-lt"/>
              <a:buAutoNum type="arabicPeriod"/>
            </a:pPr>
            <a:r>
              <a:rPr lang="ar-DZ" b="1" dirty="0" smtClean="0">
                <a:latin typeface="Sakkal Majalla" pitchFamily="2" charset="-78"/>
                <a:cs typeface="Sakkal Majalla" pitchFamily="2" charset="-78"/>
              </a:rPr>
              <a:t>العنصر المادي: </a:t>
            </a:r>
            <a:r>
              <a:rPr lang="ar-DZ" dirty="0" smtClean="0">
                <a:latin typeface="Sakkal Majalla" pitchFamily="2" charset="-78"/>
                <a:cs typeface="Sakkal Majalla" pitchFamily="2" charset="-78"/>
              </a:rPr>
              <a:t>تصميمات المباني، أماكن تقديم الخدمة،مستوى التكنولوجيا المستخدمة،مظهر العاملين، إجراءات التعامل، الإضاءة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التهوية، اللوحات الإرشادية....</a:t>
            </a:r>
          </a:p>
          <a:p>
            <a:pPr marL="624078" indent="-514350" algn="just" rtl="1">
              <a:lnSpc>
                <a:spcPct val="150000"/>
              </a:lnSpc>
              <a:buFont typeface="+mj-lt"/>
              <a:buAutoNum type="arabicPeriod"/>
            </a:pPr>
            <a:r>
              <a:rPr lang="ar-DZ" b="1" dirty="0" smtClean="0">
                <a:latin typeface="Sakkal Majalla" pitchFamily="2" charset="-78"/>
                <a:cs typeface="Sakkal Majalla" pitchFamily="2" charset="-78"/>
              </a:rPr>
              <a:t>العنصر التفاعلي: </a:t>
            </a:r>
            <a:r>
              <a:rPr lang="ar-DZ" dirty="0" smtClean="0">
                <a:latin typeface="Sakkal Majalla" pitchFamily="2" charset="-78"/>
                <a:cs typeface="Sakkal Majalla" pitchFamily="2" charset="-78"/>
              </a:rPr>
              <a:t>المعاملة الودية،حسن الإنصات، إظهار الاهتمام، سرعة الاستجابة، العلاقة الشخصية....</a:t>
            </a:r>
          </a:p>
          <a:p>
            <a:pPr marL="624078" indent="-514350" algn="just" rtl="1">
              <a:lnSpc>
                <a:spcPct val="150000"/>
              </a:lnSpc>
              <a:buFont typeface="+mj-lt"/>
              <a:buAutoNum type="arabicPeriod"/>
            </a:pPr>
            <a:r>
              <a:rPr lang="ar-DZ" b="1" dirty="0" smtClean="0">
                <a:latin typeface="Sakkal Majalla" pitchFamily="2" charset="-78"/>
                <a:cs typeface="Sakkal Majalla" pitchFamily="2" charset="-78"/>
              </a:rPr>
              <a:t>الصورة الذهنية للمؤسسة: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يتعلق الأمر بالصورة الذهنية التي يكونها الزبون عن سمعة المؤسسة، سياساتها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تاريخها،إضافة إلى اتجاهاتهم نحو العاملين </a:t>
            </a:r>
            <a:r>
              <a:rPr lang="ar-DZ" dirty="0" err="1" smtClean="0">
                <a:latin typeface="Sakkal Majalla" pitchFamily="2" charset="-78"/>
                <a:cs typeface="Sakkal Majalla" pitchFamily="2" charset="-78"/>
              </a:rPr>
              <a:t>بها</a:t>
            </a:r>
            <a:r>
              <a:rPr lang="ar-DZ" dirty="0" smtClean="0">
                <a:latin typeface="Sakkal Majalla" pitchFamily="2" charset="-78"/>
                <a:cs typeface="Sakkal Majalla" pitchFamily="2" charset="-78"/>
              </a:rPr>
              <a:t>.  </a:t>
            </a:r>
            <a:endParaRPr lang="fr-FR" dirty="0">
              <a:latin typeface="Sakkal Majalla" pitchFamily="2" charset="-78"/>
              <a:cs typeface="Sakkal Majalla"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type="title"/>
          </p:nvPr>
        </p:nvSpPr>
        <p:spPr/>
        <p:txBody>
          <a:bodyPr>
            <a:noAutofit/>
          </a:bodyPr>
          <a:lstStyle/>
          <a:p>
            <a:pPr algn="r" rtl="1"/>
            <a:r>
              <a:rPr lang="ar-DZ" sz="3200" dirty="0" smtClean="0">
                <a:latin typeface="Sakkal Majalla" pitchFamily="2" charset="-78"/>
                <a:cs typeface="Sakkal Majalla" pitchFamily="2" charset="-78"/>
              </a:rPr>
              <a:t>ثانيا/ أبعاد إدارة العلاقة مع الزبون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أدواتها</a:t>
            </a:r>
            <a:r>
              <a:rPr lang="fr-FR" sz="3200" dirty="0" smtClean="0">
                <a:latin typeface="Sakkal Majalla" pitchFamily="2" charset="-78"/>
                <a:cs typeface="Sakkal Majalla" pitchFamily="2" charset="-78"/>
              </a:rPr>
              <a:t>/</a:t>
            </a:r>
            <a:r>
              <a:rPr lang="ar-DZ" sz="3200" dirty="0" smtClean="0">
                <a:latin typeface="Sakkal Majalla" pitchFamily="2" charset="-78"/>
                <a:cs typeface="Sakkal Majalla" pitchFamily="2" charset="-78"/>
              </a:rPr>
              <a:t> أدوات تطبيق</a:t>
            </a:r>
            <a:r>
              <a:rPr lang="fr-FR" sz="3200" dirty="0" smtClean="0">
                <a:latin typeface="Sakkal Majalla" pitchFamily="2" charset="-78"/>
                <a:cs typeface="Sakkal Majalla" pitchFamily="2" charset="-78"/>
              </a:rPr>
              <a:t>CRM</a:t>
            </a:r>
            <a:r>
              <a:rPr lang="ar-DZ" sz="3200" dirty="0" smtClean="0">
                <a:latin typeface="Sakkal Majalla" pitchFamily="2" charset="-78"/>
                <a:cs typeface="Sakkal Majalla" pitchFamily="2" charset="-78"/>
              </a:rPr>
              <a:t/>
            </a:r>
            <a:br>
              <a:rPr lang="ar-DZ" sz="3200" dirty="0" smtClean="0">
                <a:latin typeface="Sakkal Majalla" pitchFamily="2" charset="-78"/>
                <a:cs typeface="Sakkal Majalla" pitchFamily="2" charset="-78"/>
              </a:rPr>
            </a:br>
            <a:endParaRPr lang="fr-FR" sz="3200" dirty="0"/>
          </a:p>
        </p:txBody>
      </p:sp>
      <p:sp>
        <p:nvSpPr>
          <p:cNvPr id="2" name="Espace réservé du contenu 1"/>
          <p:cNvSpPr>
            <a:spLocks noGrp="1"/>
          </p:cNvSpPr>
          <p:nvPr>
            <p:ph idx="1"/>
          </p:nvPr>
        </p:nvSpPr>
        <p:spPr/>
        <p:txBody>
          <a:bodyPr>
            <a:normAutofit/>
          </a:bodyPr>
          <a:lstStyle/>
          <a:p>
            <a:pPr marL="90488" indent="19050" algn="just" rtl="1">
              <a:lnSpc>
                <a:spcPct val="150000"/>
              </a:lnSpc>
              <a:buNone/>
            </a:pPr>
            <a:r>
              <a:rPr lang="ar-DZ" sz="3200" b="1" dirty="0" smtClean="0">
                <a:latin typeface="Sakkal Majalla" pitchFamily="2" charset="-78"/>
                <a:cs typeface="Sakkal Majalla" pitchFamily="2" charset="-78"/>
              </a:rPr>
              <a:t>1. التطبيقات الآلية لقوى البيع: </a:t>
            </a:r>
            <a:r>
              <a:rPr lang="ar-DZ" sz="3200" dirty="0" smtClean="0">
                <a:latin typeface="Sakkal Majalla" pitchFamily="2" charset="-78"/>
                <a:cs typeface="Sakkal Majalla" pitchFamily="2" charset="-78"/>
              </a:rPr>
              <a:t>وهي عبارة عن برمجيات الإعلام الآلي التي تساعد في إعطاء عمليات البيع صفة آلية من أجل تقصير دورة البيع وزيادة </a:t>
            </a:r>
            <a:r>
              <a:rPr lang="ar-DZ" sz="3200" dirty="0" err="1" smtClean="0">
                <a:latin typeface="Sakkal Majalla" pitchFamily="2" charset="-78"/>
                <a:cs typeface="Sakkal Majalla" pitchFamily="2" charset="-78"/>
              </a:rPr>
              <a:t>مردودية</a:t>
            </a:r>
            <a:r>
              <a:rPr lang="ar-DZ" sz="3200" dirty="0" smtClean="0">
                <a:latin typeface="Sakkal Majalla" pitchFamily="2" charset="-78"/>
                <a:cs typeface="Sakkal Majalla" pitchFamily="2" charset="-78"/>
              </a:rPr>
              <a:t> عملية البيع. كما تسمح للمؤسسة بتخطيط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إدارة عمليات الاتصال من خلال دورة البيع التي تتضمن وظيفة مساعدة الزبون. كما تحسن هذه البرمجيات من برامج الاتصالات التسويقية وتعطي الدقة لعملية التنبؤ بالمبيعات.</a:t>
            </a:r>
            <a:endParaRPr lang="fr-FR" sz="3200" dirty="0">
              <a:latin typeface="Sakkal Majalla" pitchFamily="2" charset="-78"/>
              <a:cs typeface="Sakkal Majalla"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type="title"/>
          </p:nvPr>
        </p:nvSpPr>
        <p:spPr/>
        <p:txBody>
          <a:bodyPr>
            <a:noAutofit/>
          </a:bodyPr>
          <a:lstStyle/>
          <a:p>
            <a:pPr algn="r" rtl="1"/>
            <a:r>
              <a:rPr lang="ar-DZ" sz="3200" dirty="0" smtClean="0">
                <a:latin typeface="Sakkal Majalla" pitchFamily="2" charset="-78"/>
                <a:cs typeface="Sakkal Majalla" pitchFamily="2" charset="-78"/>
              </a:rPr>
              <a:t>ثانيا/ أبعاد إدارة العلاقة مع الزبون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أدواتها</a:t>
            </a:r>
            <a:r>
              <a:rPr lang="fr-FR" sz="3200" dirty="0" smtClean="0">
                <a:latin typeface="Sakkal Majalla" pitchFamily="2" charset="-78"/>
                <a:cs typeface="Sakkal Majalla" pitchFamily="2" charset="-78"/>
              </a:rPr>
              <a:t>/</a:t>
            </a:r>
            <a:r>
              <a:rPr lang="ar-DZ" sz="3200" dirty="0" smtClean="0">
                <a:latin typeface="Sakkal Majalla" pitchFamily="2" charset="-78"/>
                <a:cs typeface="Sakkal Majalla" pitchFamily="2" charset="-78"/>
              </a:rPr>
              <a:t> أدوات تطبيق</a:t>
            </a:r>
            <a:r>
              <a:rPr lang="fr-FR" sz="3200" dirty="0" smtClean="0">
                <a:latin typeface="Sakkal Majalla" pitchFamily="2" charset="-78"/>
                <a:cs typeface="Sakkal Majalla" pitchFamily="2" charset="-78"/>
              </a:rPr>
              <a:t>CRM</a:t>
            </a:r>
            <a:r>
              <a:rPr lang="ar-DZ" sz="3200" dirty="0" smtClean="0">
                <a:latin typeface="Sakkal Majalla" pitchFamily="2" charset="-78"/>
                <a:cs typeface="Sakkal Majalla" pitchFamily="2" charset="-78"/>
              </a:rPr>
              <a:t/>
            </a:r>
            <a:br>
              <a:rPr lang="ar-DZ" sz="3200" dirty="0" smtClean="0">
                <a:latin typeface="Sakkal Majalla" pitchFamily="2" charset="-78"/>
                <a:cs typeface="Sakkal Majalla" pitchFamily="2" charset="-78"/>
              </a:rPr>
            </a:br>
            <a:endParaRPr lang="fr-FR" sz="3200" dirty="0"/>
          </a:p>
        </p:txBody>
      </p:sp>
      <p:sp>
        <p:nvSpPr>
          <p:cNvPr id="2" name="Espace réservé du contenu 1"/>
          <p:cNvSpPr>
            <a:spLocks noGrp="1"/>
          </p:cNvSpPr>
          <p:nvPr>
            <p:ph idx="1"/>
          </p:nvPr>
        </p:nvSpPr>
        <p:spPr/>
        <p:txBody>
          <a:bodyPr>
            <a:noAutofit/>
          </a:bodyPr>
          <a:lstStyle/>
          <a:p>
            <a:pPr marL="90488" indent="19050" algn="just" rtl="1">
              <a:lnSpc>
                <a:spcPct val="150000"/>
              </a:lnSpc>
              <a:buNone/>
            </a:pPr>
            <a:r>
              <a:rPr lang="ar-DZ" sz="3200" b="1" dirty="0" smtClean="0">
                <a:latin typeface="Sakkal Majalla" pitchFamily="2" charset="-78"/>
                <a:cs typeface="Sakkal Majalla" pitchFamily="2" charset="-78"/>
              </a:rPr>
              <a:t>2. مراكز الاتصالات: </a:t>
            </a:r>
            <a:r>
              <a:rPr lang="ar-DZ" sz="3200" dirty="0" smtClean="0">
                <a:latin typeface="Sakkal Majalla" pitchFamily="2" charset="-78"/>
                <a:cs typeface="Sakkal Majalla" pitchFamily="2" charset="-78"/>
              </a:rPr>
              <a:t>تنشأ مراكز الاتصالات من استعمال الهاتف والجهاز الآلي إضافة إلى استعمال تكنولوجيا معالجة الصوت والبيانات، ويتكون هذا النظام من:</a:t>
            </a:r>
          </a:p>
          <a:p>
            <a:pPr algn="just" rtl="1">
              <a:lnSpc>
                <a:spcPct val="150000"/>
              </a:lnSpc>
              <a:buFont typeface="Wingdings" pitchFamily="2" charset="2"/>
              <a:buChar char="q"/>
            </a:pPr>
            <a:r>
              <a:rPr lang="ar-DZ" sz="3200" dirty="0" smtClean="0">
                <a:latin typeface="Sakkal Majalla" pitchFamily="2" charset="-78"/>
                <a:cs typeface="Sakkal Majalla" pitchFamily="2" charset="-78"/>
              </a:rPr>
              <a:t>مركز تليفوني</a:t>
            </a:r>
          </a:p>
          <a:p>
            <a:pPr algn="just" rtl="1">
              <a:lnSpc>
                <a:spcPct val="150000"/>
              </a:lnSpc>
              <a:buFont typeface="Wingdings" pitchFamily="2" charset="2"/>
              <a:buChar char="q"/>
            </a:pPr>
            <a:r>
              <a:rPr lang="ar-DZ" sz="3200" dirty="0" smtClean="0">
                <a:latin typeface="Sakkal Majalla" pitchFamily="2" charset="-78"/>
                <a:cs typeface="Sakkal Majalla" pitchFamily="2" charset="-78"/>
              </a:rPr>
              <a:t>موزع آلي متخصص (موزع صوتي، موزع انترنت، موزع بريدي، موزع يسمح بالحصول على التطبيقات وقواعد البيانات الموجودة)</a:t>
            </a:r>
            <a:endParaRPr lang="fr-FR" sz="3200" dirty="0">
              <a:latin typeface="Sakkal Majalla" pitchFamily="2" charset="-78"/>
              <a:cs typeface="Sakkal Majalla"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type="title"/>
          </p:nvPr>
        </p:nvSpPr>
        <p:spPr/>
        <p:txBody>
          <a:bodyPr>
            <a:noAutofit/>
          </a:bodyPr>
          <a:lstStyle/>
          <a:p>
            <a:pPr algn="r" rtl="1"/>
            <a:r>
              <a:rPr lang="ar-DZ" sz="3200" dirty="0" smtClean="0">
                <a:latin typeface="Sakkal Majalla" pitchFamily="2" charset="-78"/>
                <a:cs typeface="Sakkal Majalla" pitchFamily="2" charset="-78"/>
              </a:rPr>
              <a:t>ثانيا/ أبعاد إدارة العلاقة مع الزبون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أدواتها</a:t>
            </a:r>
            <a:r>
              <a:rPr lang="fr-FR" sz="3200" dirty="0" smtClean="0">
                <a:latin typeface="Sakkal Majalla" pitchFamily="2" charset="-78"/>
                <a:cs typeface="Sakkal Majalla" pitchFamily="2" charset="-78"/>
              </a:rPr>
              <a:t>/</a:t>
            </a:r>
            <a:r>
              <a:rPr lang="ar-DZ" sz="3200" dirty="0" smtClean="0">
                <a:latin typeface="Sakkal Majalla" pitchFamily="2" charset="-78"/>
                <a:cs typeface="Sakkal Majalla" pitchFamily="2" charset="-78"/>
              </a:rPr>
              <a:t> أدوات تطبيق</a:t>
            </a:r>
            <a:r>
              <a:rPr lang="fr-FR" sz="3200" dirty="0" smtClean="0">
                <a:latin typeface="Sakkal Majalla" pitchFamily="2" charset="-78"/>
                <a:cs typeface="Sakkal Majalla" pitchFamily="2" charset="-78"/>
              </a:rPr>
              <a:t>CRM</a:t>
            </a:r>
            <a:r>
              <a:rPr lang="ar-DZ" sz="3200" dirty="0" smtClean="0">
                <a:latin typeface="Sakkal Majalla" pitchFamily="2" charset="-78"/>
                <a:cs typeface="Sakkal Majalla" pitchFamily="2" charset="-78"/>
              </a:rPr>
              <a:t/>
            </a:r>
            <a:br>
              <a:rPr lang="ar-DZ" sz="3200" dirty="0" smtClean="0">
                <a:latin typeface="Sakkal Majalla" pitchFamily="2" charset="-78"/>
                <a:cs typeface="Sakkal Majalla" pitchFamily="2" charset="-78"/>
              </a:rPr>
            </a:br>
            <a:endParaRPr lang="fr-FR" sz="3200" dirty="0"/>
          </a:p>
        </p:txBody>
      </p:sp>
      <p:sp>
        <p:nvSpPr>
          <p:cNvPr id="2" name="Espace réservé du contenu 1"/>
          <p:cNvSpPr>
            <a:spLocks noGrp="1"/>
          </p:cNvSpPr>
          <p:nvPr>
            <p:ph idx="1"/>
          </p:nvPr>
        </p:nvSpPr>
        <p:spPr>
          <a:xfrm>
            <a:off x="457200" y="1357298"/>
            <a:ext cx="8229600" cy="4649993"/>
          </a:xfrm>
        </p:spPr>
        <p:txBody>
          <a:bodyPr>
            <a:normAutofit fontScale="85000" lnSpcReduction="20000"/>
          </a:bodyPr>
          <a:lstStyle/>
          <a:p>
            <a:pPr marL="90488" indent="19050" algn="just" rtl="1">
              <a:lnSpc>
                <a:spcPct val="150000"/>
              </a:lnSpc>
              <a:buNone/>
            </a:pPr>
            <a:r>
              <a:rPr lang="ar-DZ" b="1" dirty="0" smtClean="0">
                <a:latin typeface="Sakkal Majalla" pitchFamily="2" charset="-78"/>
                <a:cs typeface="Sakkal Majalla" pitchFamily="2" charset="-78"/>
              </a:rPr>
              <a:t>3. مخزن البيانات: </a:t>
            </a:r>
            <a:r>
              <a:rPr lang="ar-DZ" dirty="0" smtClean="0">
                <a:latin typeface="Sakkal Majalla" pitchFamily="2" charset="-78"/>
                <a:cs typeface="Sakkal Majalla" pitchFamily="2" charset="-78"/>
              </a:rPr>
              <a:t>هو عبارة عن أداة تهدف إلى جمع المعطيات من مصادر مختلفة متواجدة في المؤسسة ليتم تحويلها إلى معطيات متجانسة ومعلومات تساعد على اتخاذ القرارات التسويقية، كما تمكن العاملين بالمؤسسة من الولوج إلى هذه المعلومات. ومن بين المزايا التي تتيحها هذه الأداة نجد:</a:t>
            </a:r>
          </a:p>
          <a:p>
            <a:pPr algn="just" rtl="1">
              <a:lnSpc>
                <a:spcPct val="150000"/>
              </a:lnSpc>
              <a:buFont typeface="Wingdings" pitchFamily="2" charset="2"/>
              <a:buChar char="q"/>
            </a:pPr>
            <a:r>
              <a:rPr lang="ar-DZ" dirty="0" smtClean="0">
                <a:latin typeface="Sakkal Majalla" pitchFamily="2" charset="-78"/>
                <a:cs typeface="Sakkal Majalla" pitchFamily="2" charset="-78"/>
              </a:rPr>
              <a:t>إعطاء صورة موحدة وشاملة عن الزبون لمختلف الأقسام في المؤسسة. </a:t>
            </a:r>
          </a:p>
          <a:p>
            <a:pPr algn="just" rtl="1">
              <a:lnSpc>
                <a:spcPct val="150000"/>
              </a:lnSpc>
              <a:buFont typeface="Wingdings" pitchFamily="2" charset="2"/>
              <a:buChar char="q"/>
            </a:pPr>
            <a:r>
              <a:rPr lang="ar-DZ" dirty="0" smtClean="0">
                <a:latin typeface="Sakkal Majalla" pitchFamily="2" charset="-78"/>
                <a:cs typeface="Sakkal Majalla" pitchFamily="2" charset="-78"/>
              </a:rPr>
              <a:t>توفير أكبر كم ممكن من المعلومات، ولجميع العاملين بالمؤسسة. </a:t>
            </a:r>
          </a:p>
          <a:p>
            <a:pPr algn="just" rtl="1">
              <a:lnSpc>
                <a:spcPct val="150000"/>
              </a:lnSpc>
              <a:buFont typeface="Wingdings" pitchFamily="2" charset="2"/>
              <a:buChar char="q"/>
            </a:pPr>
            <a:r>
              <a:rPr lang="ar-DZ" dirty="0" smtClean="0">
                <a:latin typeface="Sakkal Majalla" pitchFamily="2" charset="-78"/>
                <a:cs typeface="Sakkal Majalla" pitchFamily="2" charset="-78"/>
              </a:rPr>
              <a:t>توفير الوقت اللازم لإعداد التقارير المشتركة. </a:t>
            </a:r>
          </a:p>
          <a:p>
            <a:pPr algn="just" rtl="1">
              <a:lnSpc>
                <a:spcPct val="150000"/>
              </a:lnSpc>
              <a:buFont typeface="Wingdings" pitchFamily="2" charset="2"/>
              <a:buChar char="q"/>
            </a:pPr>
            <a:r>
              <a:rPr lang="ar-DZ" dirty="0" smtClean="0">
                <a:latin typeface="Sakkal Majalla" pitchFamily="2" charset="-78"/>
                <a:cs typeface="Sakkal Majalla" pitchFamily="2" charset="-78"/>
              </a:rPr>
              <a:t>مراقبة سلوك الزبون. </a:t>
            </a:r>
          </a:p>
          <a:p>
            <a:pPr algn="just" rtl="1">
              <a:lnSpc>
                <a:spcPct val="150000"/>
              </a:lnSpc>
              <a:buFont typeface="Wingdings" pitchFamily="2" charset="2"/>
              <a:buChar char="q"/>
            </a:pPr>
            <a:r>
              <a:rPr lang="ar-DZ" dirty="0" smtClean="0">
                <a:latin typeface="Sakkal Majalla" pitchFamily="2" charset="-78"/>
                <a:cs typeface="Sakkal Majalla" pitchFamily="2" charset="-78"/>
              </a:rPr>
              <a:t>التنبؤ بالمشتريات.</a:t>
            </a:r>
            <a:endParaRPr lang="fr-FR" dirty="0">
              <a:latin typeface="Sakkal Majalla" pitchFamily="2" charset="-78"/>
              <a:cs typeface="Sakkal Majalla"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p:cNvSpPr>
            <a:spLocks noGrp="1"/>
          </p:cNvSpPr>
          <p:nvPr>
            <p:ph type="title"/>
          </p:nvPr>
        </p:nvSpPr>
        <p:spPr/>
        <p:txBody>
          <a:bodyPr>
            <a:noAutofit/>
          </a:bodyPr>
          <a:lstStyle/>
          <a:p>
            <a:pPr algn="r" rtl="1"/>
            <a:r>
              <a:rPr lang="ar-DZ" sz="3200" dirty="0" smtClean="0">
                <a:latin typeface="Sakkal Majalla" pitchFamily="2" charset="-78"/>
                <a:cs typeface="Sakkal Majalla" pitchFamily="2" charset="-78"/>
              </a:rPr>
              <a:t>ثانيا/ أبعاد إدارة العلاقة مع الزبون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أدواتها</a:t>
            </a:r>
            <a:r>
              <a:rPr lang="fr-FR" sz="3200" dirty="0" smtClean="0">
                <a:latin typeface="Sakkal Majalla" pitchFamily="2" charset="-78"/>
                <a:cs typeface="Sakkal Majalla" pitchFamily="2" charset="-78"/>
              </a:rPr>
              <a:t>/</a:t>
            </a:r>
            <a:r>
              <a:rPr lang="ar-DZ" sz="3200" dirty="0" smtClean="0">
                <a:latin typeface="Sakkal Majalla" pitchFamily="2" charset="-78"/>
                <a:cs typeface="Sakkal Majalla" pitchFamily="2" charset="-78"/>
              </a:rPr>
              <a:t> أدوات تطبيق</a:t>
            </a:r>
            <a:r>
              <a:rPr lang="fr-FR" sz="3200" dirty="0" smtClean="0">
                <a:latin typeface="Sakkal Majalla" pitchFamily="2" charset="-78"/>
                <a:cs typeface="Sakkal Majalla" pitchFamily="2" charset="-78"/>
              </a:rPr>
              <a:t>CRM</a:t>
            </a:r>
            <a:r>
              <a:rPr lang="ar-DZ" sz="3200" dirty="0" smtClean="0">
                <a:latin typeface="Sakkal Majalla" pitchFamily="2" charset="-78"/>
                <a:cs typeface="Sakkal Majalla" pitchFamily="2" charset="-78"/>
              </a:rPr>
              <a:t/>
            </a:r>
            <a:br>
              <a:rPr lang="ar-DZ" sz="3200" dirty="0" smtClean="0">
                <a:latin typeface="Sakkal Majalla" pitchFamily="2" charset="-78"/>
                <a:cs typeface="Sakkal Majalla" pitchFamily="2" charset="-78"/>
              </a:rPr>
            </a:br>
            <a:endParaRPr lang="fr-FR" sz="3200" dirty="0"/>
          </a:p>
        </p:txBody>
      </p:sp>
      <p:sp>
        <p:nvSpPr>
          <p:cNvPr id="2" name="Espace réservé du contenu 1"/>
          <p:cNvSpPr>
            <a:spLocks noGrp="1"/>
          </p:cNvSpPr>
          <p:nvPr>
            <p:ph idx="1"/>
          </p:nvPr>
        </p:nvSpPr>
        <p:spPr/>
        <p:txBody>
          <a:bodyPr>
            <a:normAutofit/>
          </a:bodyPr>
          <a:lstStyle/>
          <a:p>
            <a:pPr marL="90488" indent="19050" algn="just" rtl="1">
              <a:lnSpc>
                <a:spcPct val="150000"/>
              </a:lnSpc>
              <a:buNone/>
            </a:pPr>
            <a:r>
              <a:rPr lang="ar-DZ" sz="3600" b="1" dirty="0" smtClean="0">
                <a:latin typeface="Sakkal Majalla" pitchFamily="2" charset="-78"/>
                <a:cs typeface="Sakkal Majalla" pitchFamily="2" charset="-78"/>
              </a:rPr>
              <a:t>4. أداة التنقيب عن البيانات: </a:t>
            </a:r>
            <a:r>
              <a:rPr lang="ar-DZ" sz="3600" dirty="0" smtClean="0">
                <a:latin typeface="Sakkal Majalla" pitchFamily="2" charset="-78"/>
                <a:cs typeface="Sakkal Majalla" pitchFamily="2" charset="-78"/>
              </a:rPr>
              <a:t>يتضمن مفهوم التنقيب عن البيانات استخلاص المعلومات المفيدة عن الأفراد والاتجاهات وأقسام الزبائن، ويرتكز هذا المفهوم على تقنيات إحصائية ورياضية.</a:t>
            </a:r>
            <a:endParaRPr lang="fr-FR" sz="3600" dirty="0">
              <a:latin typeface="Sakkal Majalla" pitchFamily="2" charset="-78"/>
              <a:cs typeface="Sakkal Majalla"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pPr algn="ctr" rtl="1"/>
            <a:r>
              <a:rPr lang="ar-DZ" dirty="0" smtClean="0">
                <a:latin typeface="Sakkal Majalla" pitchFamily="2" charset="-78"/>
                <a:cs typeface="Sakkal Majalla" pitchFamily="2" charset="-78"/>
              </a:rPr>
              <a:t>أولا/ مفهوم إدارة العلاقة مع الزبون/ تعريف</a:t>
            </a:r>
            <a:r>
              <a:rPr lang="en-US" dirty="0" smtClean="0">
                <a:latin typeface="Sakkal Majalla" pitchFamily="2" charset="-78"/>
                <a:cs typeface="Sakkal Majalla" pitchFamily="2" charset="-78"/>
              </a:rPr>
              <a:t>CR</a:t>
            </a:r>
            <a:r>
              <a:rPr lang="fr-FR" dirty="0" smtClean="0">
                <a:latin typeface="Sakkal Majalla" pitchFamily="2" charset="-78"/>
                <a:cs typeface="Sakkal Majalla" pitchFamily="2" charset="-78"/>
              </a:rPr>
              <a:t>M</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endParaRPr lang="fr-FR" dirty="0"/>
          </a:p>
        </p:txBody>
      </p:sp>
      <p:sp>
        <p:nvSpPr>
          <p:cNvPr id="2" name="Espace réservé du contenu 1"/>
          <p:cNvSpPr>
            <a:spLocks noGrp="1"/>
          </p:cNvSpPr>
          <p:nvPr>
            <p:ph idx="1"/>
          </p:nvPr>
        </p:nvSpPr>
        <p:spPr>
          <a:xfrm>
            <a:off x="785786" y="1142984"/>
            <a:ext cx="7972452" cy="4786346"/>
          </a:xfrm>
        </p:spPr>
        <p:txBody>
          <a:bodyPr>
            <a:normAutofit fontScale="92500"/>
          </a:bodyPr>
          <a:lstStyle/>
          <a:p>
            <a:pPr algn="just" rtl="1">
              <a:lnSpc>
                <a:spcPct val="150000"/>
              </a:lnSpc>
              <a:buNone/>
            </a:pPr>
            <a:r>
              <a:rPr lang="ar-DZ" dirty="0" smtClean="0">
                <a:latin typeface="Sakkal Majalla" pitchFamily="2" charset="-78"/>
                <a:cs typeface="Sakkal Majalla" pitchFamily="2" charset="-78"/>
              </a:rPr>
              <a:t>يعود أصل هذا المصطلح التسويقي إلى مصطلح:</a:t>
            </a:r>
            <a:r>
              <a:rPr lang="ar-DZ" b="1" dirty="0" smtClean="0">
                <a:latin typeface="Sakkal Majalla" pitchFamily="2" charset="-78"/>
                <a:cs typeface="Sakkal Majalla" pitchFamily="2" charset="-78"/>
              </a:rPr>
              <a:t>(</a:t>
            </a:r>
            <a:r>
              <a:rPr lang="fr-FR" sz="2400" b="1" u="sng" dirty="0" smtClean="0">
                <a:solidFill>
                  <a:srgbClr val="FF0000"/>
                </a:solidFill>
                <a:latin typeface="Sakkal Majalla" pitchFamily="2" charset="-78"/>
                <a:cs typeface="Sakkal Majalla" pitchFamily="2" charset="-78"/>
              </a:rPr>
              <a:t>C</a:t>
            </a:r>
            <a:r>
              <a:rPr lang="fr-FR" sz="2400" b="1" dirty="0" smtClean="0">
                <a:latin typeface="Sakkal Majalla" pitchFamily="2" charset="-78"/>
                <a:cs typeface="Sakkal Majalla" pitchFamily="2" charset="-78"/>
              </a:rPr>
              <a:t>ustomer </a:t>
            </a:r>
            <a:r>
              <a:rPr lang="fr-FR" sz="2400" b="1" u="sng" dirty="0" smtClean="0">
                <a:solidFill>
                  <a:srgbClr val="FF0000"/>
                </a:solidFill>
                <a:latin typeface="Sakkal Majalla" pitchFamily="2" charset="-78"/>
                <a:cs typeface="Sakkal Majalla" pitchFamily="2" charset="-78"/>
              </a:rPr>
              <a:t>R</a:t>
            </a:r>
            <a:r>
              <a:rPr lang="fr-FR" sz="2400" b="1" dirty="0" smtClean="0">
                <a:latin typeface="Sakkal Majalla" pitchFamily="2" charset="-78"/>
                <a:cs typeface="Sakkal Majalla" pitchFamily="2" charset="-78"/>
              </a:rPr>
              <a:t>elationship </a:t>
            </a:r>
            <a:r>
              <a:rPr lang="fr-FR" sz="2400" b="1" u="sng" dirty="0" smtClean="0">
                <a:solidFill>
                  <a:srgbClr val="FF0000"/>
                </a:solidFill>
                <a:latin typeface="Sakkal Majalla" pitchFamily="2" charset="-78"/>
                <a:cs typeface="Sakkal Majalla" pitchFamily="2" charset="-78"/>
              </a:rPr>
              <a:t>M</a:t>
            </a:r>
            <a:r>
              <a:rPr lang="fr-FR" sz="2400" b="1" dirty="0" smtClean="0">
                <a:latin typeface="Sakkal Majalla" pitchFamily="2" charset="-78"/>
                <a:cs typeface="Sakkal Majalla" pitchFamily="2" charset="-78"/>
              </a:rPr>
              <a:t>anagement</a:t>
            </a:r>
            <a:r>
              <a:rPr lang="ar-DZ" b="1" dirty="0" smtClean="0">
                <a:latin typeface="Sakkal Majalla" pitchFamily="2" charset="-78"/>
                <a:cs typeface="Sakkal Majalla" pitchFamily="2" charset="-78"/>
              </a:rPr>
              <a:t>) </a:t>
            </a:r>
            <a:r>
              <a:rPr lang="ar-DZ" dirty="0" smtClean="0">
                <a:latin typeface="Sakkal Majalla" pitchFamily="2" charset="-78"/>
                <a:cs typeface="Sakkal Majalla" pitchFamily="2" charset="-78"/>
              </a:rPr>
              <a:t>باللغة الإنجليزية والذي يطلق عيه اختصارا</a:t>
            </a:r>
            <a:r>
              <a:rPr lang="fr-FR" dirty="0" smtClean="0">
                <a:latin typeface="Sakkal Majalla" pitchFamily="2" charset="-78"/>
                <a:cs typeface="Sakkal Majalla" pitchFamily="2" charset="-78"/>
              </a:rPr>
              <a:t>." </a:t>
            </a:r>
            <a:r>
              <a:rPr lang="fr-FR" b="1" dirty="0" smtClean="0">
                <a:latin typeface="Sakkal Majalla" pitchFamily="2" charset="-78"/>
                <a:cs typeface="Sakkal Majalla" pitchFamily="2" charset="-78"/>
              </a:rPr>
              <a:t>CRM "</a:t>
            </a:r>
          </a:p>
          <a:p>
            <a:pPr marL="0" indent="0" algn="just" rtl="1">
              <a:lnSpc>
                <a:spcPct val="150000"/>
              </a:lnSpc>
              <a:buFont typeface="Wingdings" pitchFamily="2" charset="2"/>
              <a:buChar char="q"/>
            </a:pPr>
            <a:r>
              <a:rPr lang="ar-DZ" dirty="0" smtClean="0">
                <a:latin typeface="Sakkal Majalla" pitchFamily="2" charset="-78"/>
                <a:cs typeface="Sakkal Majalla" pitchFamily="2" charset="-78"/>
              </a:rPr>
              <a:t>يعرف (</a:t>
            </a:r>
            <a:r>
              <a:rPr lang="en-US" dirty="0" smtClean="0">
                <a:latin typeface="Sakkal Majalla" pitchFamily="2" charset="-78"/>
                <a:cs typeface="Sakkal Majalla" pitchFamily="2" charset="-78"/>
              </a:rPr>
              <a:t>D.LENDREVIE</a:t>
            </a:r>
            <a:r>
              <a:rPr lang="ar-DZ" dirty="0" smtClean="0">
                <a:latin typeface="Sakkal Majalla" pitchFamily="2" charset="-78"/>
                <a:cs typeface="Sakkal Majalla" pitchFamily="2" charset="-78"/>
              </a:rPr>
              <a:t>) فيعرفان إدارة العلاقة مع الزبون بأنها</a:t>
            </a:r>
            <a:r>
              <a:rPr lang="ar-DZ" dirty="0" smtClean="0"/>
              <a:t> ”مجموعة من الأدوات التي تسمح بإقامة علاقات شخصية </a:t>
            </a:r>
            <a:r>
              <a:rPr lang="ar-DZ" dirty="0" err="1" smtClean="0"/>
              <a:t>و</a:t>
            </a:r>
            <a:r>
              <a:rPr lang="ar-DZ" dirty="0" smtClean="0"/>
              <a:t> متبادلة مع الزبائن بهدف خلق </a:t>
            </a:r>
            <a:r>
              <a:rPr lang="ar-DZ" dirty="0" err="1" smtClean="0"/>
              <a:t>و</a:t>
            </a:r>
            <a:r>
              <a:rPr lang="ar-DZ" dirty="0" smtClean="0"/>
              <a:t> تعهد عادات إيجابية </a:t>
            </a:r>
            <a:r>
              <a:rPr lang="ar-DZ" dirty="0" err="1" smtClean="0"/>
              <a:t>و</a:t>
            </a:r>
            <a:r>
              <a:rPr lang="ar-DZ" dirty="0" smtClean="0"/>
              <a:t> دائمة لديهم تجاه المؤسسة أو تجاه ماركة معينة”.</a:t>
            </a:r>
            <a:r>
              <a:rPr lang="fr-FR" dirty="0" smtClean="0"/>
              <a:t> </a:t>
            </a:r>
            <a:endParaRPr lang="ar-DZ" dirty="0" smtClean="0"/>
          </a:p>
          <a:p>
            <a:pPr marL="0" indent="0" algn="just" rtl="1">
              <a:lnSpc>
                <a:spcPct val="150000"/>
              </a:lnSpc>
              <a:buFont typeface="Wingdings" pitchFamily="2" charset="2"/>
              <a:buChar char="q"/>
            </a:pPr>
            <a:r>
              <a:rPr lang="ar-DZ" dirty="0" smtClean="0">
                <a:latin typeface="Sakkal Majalla" pitchFamily="2" charset="-78"/>
                <a:cs typeface="Sakkal Majalla" pitchFamily="2" charset="-78"/>
              </a:rPr>
              <a:t>و قد عرف </a:t>
            </a:r>
            <a:r>
              <a:rPr lang="ar-DZ" dirty="0" err="1" smtClean="0">
                <a:latin typeface="Sakkal Majalla" pitchFamily="2" charset="-78"/>
                <a:cs typeface="Sakkal Majalla" pitchFamily="2" charset="-78"/>
              </a:rPr>
              <a:t>كوتلر</a:t>
            </a:r>
            <a:r>
              <a:rPr lang="ar-DZ" dirty="0" smtClean="0">
                <a:latin typeface="Sakkal Majalla" pitchFamily="2" charset="-78"/>
                <a:cs typeface="Sakkal Majalla" pitchFamily="2" charset="-78"/>
              </a:rPr>
              <a:t> إدارة العلاقة مع الزبون كالتالي</a:t>
            </a:r>
            <a:r>
              <a:rPr lang="ar-DZ" b="1" dirty="0" smtClean="0">
                <a:latin typeface="Sakkal Majalla" pitchFamily="2" charset="-78"/>
                <a:cs typeface="Sakkal Majalla" pitchFamily="2" charset="-78"/>
              </a:rPr>
              <a:t>“عملية تتضمن جمع المعلومات المفصلة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المتعلقة بكل زبون على حدا،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كذا التسيير بعناية لكل لحظات الاتصال مع الزبائن،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هذا كله من أجل تحقيق الاحتفاظ بولاء الزبائن للمؤسسة“.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pPr algn="ctr" rtl="1"/>
            <a:r>
              <a:rPr lang="ar-DZ" dirty="0" smtClean="0">
                <a:latin typeface="Sakkal Majalla" pitchFamily="2" charset="-78"/>
                <a:cs typeface="Sakkal Majalla" pitchFamily="2" charset="-78"/>
              </a:rPr>
              <a:t>أولا/ مفهوم إدارة العلاقة مع الزبون/ تعريف</a:t>
            </a:r>
            <a:r>
              <a:rPr lang="en-US" dirty="0" smtClean="0">
                <a:latin typeface="Sakkal Majalla" pitchFamily="2" charset="-78"/>
                <a:cs typeface="Sakkal Majalla" pitchFamily="2" charset="-78"/>
              </a:rPr>
              <a:t>CR</a:t>
            </a:r>
            <a:r>
              <a:rPr lang="fr-FR" dirty="0" smtClean="0">
                <a:latin typeface="Sakkal Majalla" pitchFamily="2" charset="-78"/>
                <a:cs typeface="Sakkal Majalla" pitchFamily="2" charset="-78"/>
              </a:rPr>
              <a:t>M</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endParaRPr lang="fr-FR" dirty="0"/>
          </a:p>
        </p:txBody>
      </p:sp>
      <p:sp>
        <p:nvSpPr>
          <p:cNvPr id="2" name="Espace réservé du contenu 1"/>
          <p:cNvSpPr>
            <a:spLocks noGrp="1"/>
          </p:cNvSpPr>
          <p:nvPr>
            <p:ph idx="1"/>
          </p:nvPr>
        </p:nvSpPr>
        <p:spPr>
          <a:xfrm>
            <a:off x="785786" y="1142984"/>
            <a:ext cx="7972452" cy="4786346"/>
          </a:xfrm>
        </p:spPr>
        <p:txBody>
          <a:bodyPr>
            <a:normAutofit fontScale="92500" lnSpcReduction="20000"/>
          </a:bodyPr>
          <a:lstStyle/>
          <a:p>
            <a:pPr marL="90488" indent="358775" algn="just" rtl="1">
              <a:lnSpc>
                <a:spcPct val="150000"/>
              </a:lnSpc>
              <a:buNone/>
            </a:pPr>
            <a:r>
              <a:rPr lang="ar-DZ" dirty="0" smtClean="0">
                <a:latin typeface="Sakkal Majalla" pitchFamily="2" charset="-78"/>
                <a:cs typeface="Sakkal Majalla" pitchFamily="2" charset="-78"/>
              </a:rPr>
              <a:t>أما ”</a:t>
            </a:r>
            <a:r>
              <a:rPr lang="ar-DZ" b="1" dirty="0" err="1" smtClean="0">
                <a:latin typeface="Sakkal Majalla" pitchFamily="2" charset="-78"/>
                <a:cs typeface="Sakkal Majalla" pitchFamily="2" charset="-78"/>
              </a:rPr>
              <a:t>سويفت</a:t>
            </a:r>
            <a:r>
              <a:rPr lang="ar-DZ" b="1" dirty="0" smtClean="0">
                <a:latin typeface="Sakkal Majalla" pitchFamily="2" charset="-78"/>
                <a:cs typeface="Sakkal Majalla" pitchFamily="2" charset="-78"/>
              </a:rPr>
              <a:t>“</a:t>
            </a:r>
            <a:r>
              <a:rPr lang="ar-DZ" dirty="0" smtClean="0">
                <a:latin typeface="Sakkal Majalla" pitchFamily="2" charset="-78"/>
                <a:cs typeface="Sakkal Majalla" pitchFamily="2" charset="-78"/>
              </a:rPr>
              <a:t> فيعرف(</a:t>
            </a:r>
            <a:r>
              <a:rPr lang="fr-FR" dirty="0" smtClean="0">
                <a:latin typeface="Sakkal Majalla" pitchFamily="2" charset="-78"/>
                <a:cs typeface="Sakkal Majalla" pitchFamily="2" charset="-78"/>
              </a:rPr>
              <a:t>CRM</a:t>
            </a:r>
            <a:r>
              <a:rPr lang="ar-DZ" dirty="0" smtClean="0">
                <a:latin typeface="Sakkal Majalla" pitchFamily="2" charset="-78"/>
                <a:cs typeface="Sakkal Majalla" pitchFamily="2" charset="-78"/>
              </a:rPr>
              <a:t>) </a:t>
            </a:r>
            <a:r>
              <a:rPr lang="ar-DZ" b="1" dirty="0" smtClean="0">
                <a:latin typeface="Sakkal Majalla" pitchFamily="2" charset="-78"/>
                <a:cs typeface="Sakkal Majalla" pitchFamily="2" charset="-78"/>
              </a:rPr>
              <a:t>”نظام جذب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اكتساب الزبائن المربحين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الاحتفاظ بهم ، من خلال تحليل معلوماتهم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فهم متطلباتهم عبر عملية طويلة تأخذ بعين الاعتبار التوفيق بين نشاط المؤسسة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إستراتيجيتها، لتوطيد العلاقة مع الزبائن المربحين </a:t>
            </a:r>
            <a:r>
              <a:rPr lang="ar-DZ" b="1" dirty="0" err="1" smtClean="0">
                <a:latin typeface="Sakkal Majalla" pitchFamily="2" charset="-78"/>
                <a:cs typeface="Sakkal Majalla" pitchFamily="2" charset="-78"/>
              </a:rPr>
              <a:t>و</a:t>
            </a:r>
            <a:r>
              <a:rPr lang="ar-DZ" b="1" dirty="0" smtClean="0">
                <a:latin typeface="Sakkal Majalla" pitchFamily="2" charset="-78"/>
                <a:cs typeface="Sakkal Majalla" pitchFamily="2" charset="-78"/>
              </a:rPr>
              <a:t> تقليص مستوى العلاقات مع الزبائن غير المربحين“</a:t>
            </a:r>
          </a:p>
          <a:p>
            <a:pPr marL="90488" indent="358775" algn="just" rtl="1">
              <a:buNone/>
            </a:pPr>
            <a:r>
              <a:rPr lang="ar-DZ" b="1" dirty="0" smtClean="0">
                <a:latin typeface="Sakkal Majalla" pitchFamily="2" charset="-78"/>
                <a:cs typeface="Sakkal Majalla" pitchFamily="2" charset="-78"/>
              </a:rPr>
              <a:t>وانطلاقا من </a:t>
            </a:r>
            <a:r>
              <a:rPr lang="ar-DZ" b="1" dirty="0" err="1" smtClean="0">
                <a:latin typeface="Sakkal Majalla" pitchFamily="2" charset="-78"/>
                <a:cs typeface="Sakkal Majalla" pitchFamily="2" charset="-78"/>
              </a:rPr>
              <a:t>التعاريف</a:t>
            </a:r>
            <a:r>
              <a:rPr lang="ar-DZ" b="1" dirty="0" smtClean="0">
                <a:latin typeface="Sakkal Majalla" pitchFamily="2" charset="-78"/>
                <a:cs typeface="Sakkal Majalla" pitchFamily="2" charset="-78"/>
              </a:rPr>
              <a:t> السابقة، يمكن استنتاج مجموعة من الخصائص المتعلقة بإدارة علاقات الزبائن، والمتمثلة فيما يلي:</a:t>
            </a:r>
          </a:p>
          <a:p>
            <a:pPr marL="90488" indent="19050" algn="just" rtl="1">
              <a:buFont typeface="Wingdings" pitchFamily="2" charset="2"/>
              <a:buChar char="q"/>
            </a:pPr>
            <a:r>
              <a:rPr lang="ar-DZ" b="1" dirty="0" smtClean="0">
                <a:latin typeface="Sakkal Majalla" pitchFamily="2" charset="-78"/>
                <a:cs typeface="Sakkal Majalla" pitchFamily="2" charset="-78"/>
              </a:rPr>
              <a:t>المعرفة الشخصية للزبون: من خلال جمع معلومات كافية عن كل زبون تسمح للمؤسسة بالاتصال </a:t>
            </a:r>
            <a:r>
              <a:rPr lang="ar-DZ" b="1" dirty="0" err="1" smtClean="0">
                <a:latin typeface="Sakkal Majalla" pitchFamily="2" charset="-78"/>
                <a:cs typeface="Sakkal Majalla" pitchFamily="2" charset="-78"/>
              </a:rPr>
              <a:t>به</a:t>
            </a:r>
            <a:r>
              <a:rPr lang="ar-DZ" b="1" dirty="0" smtClean="0">
                <a:latin typeface="Sakkal Majalla" pitchFamily="2" charset="-78"/>
                <a:cs typeface="Sakkal Majalla" pitchFamily="2" charset="-78"/>
              </a:rPr>
              <a:t> بشكل مستمر ومعرفة حاجاته ورغباته.</a:t>
            </a:r>
          </a:p>
          <a:p>
            <a:pPr algn="just" rtl="1">
              <a:buFont typeface="Wingdings" pitchFamily="2" charset="2"/>
              <a:buChar char="q"/>
            </a:pPr>
            <a:r>
              <a:rPr lang="ar-DZ" b="1" dirty="0" smtClean="0">
                <a:latin typeface="Sakkal Majalla" pitchFamily="2" charset="-78"/>
                <a:cs typeface="Sakkal Majalla" pitchFamily="2" charset="-78"/>
              </a:rPr>
              <a:t>تقديم عروض شخصية للزبائن. </a:t>
            </a:r>
          </a:p>
          <a:p>
            <a:pPr algn="just" rtl="1">
              <a:buFont typeface="Wingdings" pitchFamily="2" charset="2"/>
              <a:buChar char="q"/>
            </a:pPr>
            <a:r>
              <a:rPr lang="ar-DZ" b="1" dirty="0" smtClean="0">
                <a:latin typeface="Sakkal Majalla" pitchFamily="2" charset="-78"/>
                <a:cs typeface="Sakkal Majalla" pitchFamily="2" charset="-78"/>
              </a:rPr>
              <a:t>إعطاء أهمية أكبر للاحتفاظ بالزبائن مقارنة بالبحث عن زبائن جدد.</a:t>
            </a:r>
          </a:p>
          <a:p>
            <a:pPr algn="just" rtl="1">
              <a:buFont typeface="Wingdings" pitchFamily="2" charset="2"/>
              <a:buChar char="q"/>
            </a:pPr>
            <a:r>
              <a:rPr lang="ar-DZ" dirty="0" smtClean="0"/>
              <a:t>وضع برامج تهدف لضمان ولاء الزبون المربح بالنسبة للمؤسسة.</a:t>
            </a:r>
            <a:endParaRPr lang="ar-DZ" b="1" dirty="0" smtClean="0">
              <a:latin typeface="Sakkal Majalla" pitchFamily="2" charset="-78"/>
              <a:cs typeface="Sakkal Majalla"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pPr algn="r" rtl="1"/>
            <a:r>
              <a:rPr lang="ar-DZ" dirty="0" smtClean="0">
                <a:latin typeface="Sakkal Majalla" pitchFamily="2" charset="-78"/>
                <a:cs typeface="Sakkal Majalla" pitchFamily="2" charset="-78"/>
              </a:rPr>
              <a:t>أولا/ مفهوم إدارة العلاقة مع الزبون</a:t>
            </a:r>
            <a:r>
              <a:rPr lang="fr-FR" dirty="0" smtClean="0">
                <a:latin typeface="Sakkal Majalla" pitchFamily="2" charset="-78"/>
                <a:cs typeface="Sakkal Majalla" pitchFamily="2" charset="-78"/>
              </a:rPr>
              <a:t>/</a:t>
            </a:r>
            <a:r>
              <a:rPr lang="ar-DZ" dirty="0" smtClean="0">
                <a:latin typeface="Sakkal Majalla" pitchFamily="2" charset="-78"/>
                <a:cs typeface="Sakkal Majalla" pitchFamily="2" charset="-78"/>
              </a:rPr>
              <a:t>أهمية </a:t>
            </a:r>
            <a:r>
              <a:rPr lang="fr-FR" dirty="0" smtClean="0">
                <a:latin typeface="Sakkal Majalla" pitchFamily="2" charset="-78"/>
                <a:cs typeface="Sakkal Majalla" pitchFamily="2" charset="-78"/>
              </a:rPr>
              <a:t>CRM</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endParaRPr lang="fr-FR" dirty="0"/>
          </a:p>
        </p:txBody>
      </p:sp>
      <p:sp>
        <p:nvSpPr>
          <p:cNvPr id="2" name="Espace réservé du contenu 1"/>
          <p:cNvSpPr>
            <a:spLocks noGrp="1"/>
          </p:cNvSpPr>
          <p:nvPr>
            <p:ph idx="1"/>
          </p:nvPr>
        </p:nvSpPr>
        <p:spPr>
          <a:xfrm>
            <a:off x="457200" y="1071546"/>
            <a:ext cx="8229600" cy="5500726"/>
          </a:xfrm>
        </p:spPr>
        <p:txBody>
          <a:bodyPr>
            <a:normAutofit fontScale="77500" lnSpcReduction="20000"/>
          </a:bodyPr>
          <a:lstStyle/>
          <a:p>
            <a:pPr algn="just" rtl="1">
              <a:buNone/>
            </a:pPr>
            <a:r>
              <a:rPr lang="ar-DZ" dirty="0" smtClean="0">
                <a:latin typeface="Sakkal Majalla" pitchFamily="2" charset="-78"/>
                <a:cs typeface="Sakkal Majalla" pitchFamily="2" charset="-78"/>
              </a:rPr>
              <a:t>قبل التطرق لأهمية </a:t>
            </a:r>
            <a:r>
              <a:rPr lang="fr-FR" dirty="0" smtClean="0">
                <a:latin typeface="Sakkal Majalla" pitchFamily="2" charset="-78"/>
                <a:cs typeface="Sakkal Majalla" pitchFamily="2" charset="-78"/>
              </a:rPr>
              <a:t>CRM</a:t>
            </a:r>
            <a:r>
              <a:rPr lang="ar-DZ" dirty="0" smtClean="0">
                <a:latin typeface="Sakkal Majalla" pitchFamily="2" charset="-78"/>
                <a:cs typeface="Sakkal Majalla" pitchFamily="2" charset="-78"/>
              </a:rPr>
              <a:t> ، نذكر بعض الحقائق التي أفرزتها الدراسات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الأبحاث في هذا المجال:</a:t>
            </a:r>
          </a:p>
          <a:p>
            <a:pPr marL="90488" indent="19050" algn="just" rtl="1">
              <a:lnSpc>
                <a:spcPct val="170000"/>
              </a:lnSpc>
              <a:buFont typeface="Wingdings" pitchFamily="2" charset="2"/>
              <a:buChar char="q"/>
            </a:pPr>
            <a:r>
              <a:rPr lang="ar-DZ" dirty="0" smtClean="0">
                <a:latin typeface="Sakkal Majalla" pitchFamily="2" charset="-78"/>
                <a:cs typeface="Sakkal Majalla" pitchFamily="2" charset="-78"/>
              </a:rPr>
              <a:t>تكلف عملية البيع للزبون الجديد 6 مرات أكثر للزبون المعتاد.</a:t>
            </a:r>
          </a:p>
          <a:p>
            <a:pPr marL="90488" indent="19050" algn="just" rtl="1">
              <a:lnSpc>
                <a:spcPct val="170000"/>
              </a:lnSpc>
              <a:buFont typeface="Wingdings" pitchFamily="2" charset="2"/>
              <a:buChar char="q"/>
            </a:pPr>
            <a:r>
              <a:rPr lang="ar-DZ" dirty="0" smtClean="0">
                <a:latin typeface="Sakkal Majalla" pitchFamily="2" charset="-78"/>
                <a:cs typeface="Sakkal Majalla" pitchFamily="2" charset="-78"/>
              </a:rPr>
              <a:t>الزبون غير الراضي سيبلغ نمطيا 8 إلى 10من الأفراد الآخرين عن تجربته.</a:t>
            </a:r>
          </a:p>
          <a:p>
            <a:pPr marL="90488" indent="19050" algn="just" rtl="1">
              <a:lnSpc>
                <a:spcPct val="170000"/>
              </a:lnSpc>
              <a:buFont typeface="Wingdings" pitchFamily="2" charset="2"/>
              <a:buChar char="q"/>
            </a:pPr>
            <a:r>
              <a:rPr lang="ar-DZ" dirty="0" smtClean="0">
                <a:latin typeface="Sakkal Majalla" pitchFamily="2" charset="-78"/>
                <a:cs typeface="Sakkal Majalla" pitchFamily="2" charset="-78"/>
              </a:rPr>
              <a:t>يمكن أن تزيد أرباح المؤسسة بنسبة (85 </a:t>
            </a:r>
            <a:r>
              <a:rPr lang="fr-FR" dirty="0" smtClean="0">
                <a:latin typeface="Sakkal Majalla" pitchFamily="2" charset="-78"/>
                <a:cs typeface="Sakkal Majalla" pitchFamily="2" charset="-78"/>
              </a:rPr>
              <a:t>% </a:t>
            </a:r>
            <a:r>
              <a:rPr lang="ar-DZ" dirty="0" smtClean="0">
                <a:latin typeface="Sakkal Majalla" pitchFamily="2" charset="-78"/>
                <a:cs typeface="Sakkal Majalla" pitchFamily="2" charset="-78"/>
              </a:rPr>
              <a:t>) من خلال معودة الزبون السنوية للشراء بنسبة(</a:t>
            </a:r>
            <a:r>
              <a:rPr lang="en-US" dirty="0" smtClean="0">
                <a:latin typeface="Sakkal Majalla" pitchFamily="2" charset="-78"/>
                <a:cs typeface="Sakkal Majalla" pitchFamily="2" charset="-78"/>
              </a:rPr>
              <a:t>5</a:t>
            </a:r>
            <a:r>
              <a:rPr lang="fr-FR" dirty="0" smtClean="0">
                <a:latin typeface="Sakkal Majalla" pitchFamily="2" charset="-78"/>
                <a:cs typeface="Sakkal Majalla" pitchFamily="2" charset="-78"/>
              </a:rPr>
              <a:t>%</a:t>
            </a:r>
            <a:r>
              <a:rPr lang="ar-DZ" dirty="0" smtClean="0">
                <a:latin typeface="Sakkal Majalla" pitchFamily="2" charset="-78"/>
                <a:cs typeface="Sakkal Majalla" pitchFamily="2" charset="-78"/>
              </a:rPr>
              <a:t>) فقط.</a:t>
            </a:r>
          </a:p>
          <a:p>
            <a:pPr marL="90488" indent="19050" algn="just" rtl="1">
              <a:lnSpc>
                <a:spcPct val="170000"/>
              </a:lnSpc>
              <a:buFont typeface="Wingdings" pitchFamily="2" charset="2"/>
              <a:buChar char="q"/>
            </a:pPr>
            <a:r>
              <a:rPr lang="ar-DZ" dirty="0" smtClean="0">
                <a:latin typeface="Sakkal Majalla" pitchFamily="2" charset="-78"/>
                <a:cs typeface="Sakkal Majalla" pitchFamily="2" charset="-78"/>
              </a:rPr>
              <a:t>إمكانية بيع المنتج للزبون الجديد(</a:t>
            </a:r>
            <a:r>
              <a:rPr lang="fr-FR" dirty="0" smtClean="0">
                <a:latin typeface="Sakkal Majalla" pitchFamily="2" charset="-78"/>
                <a:cs typeface="Sakkal Majalla" pitchFamily="2" charset="-78"/>
              </a:rPr>
              <a:t>15%</a:t>
            </a:r>
            <a:r>
              <a:rPr lang="ar-DZ" dirty="0" smtClean="0">
                <a:latin typeface="Sakkal Majalla" pitchFamily="2" charset="-78"/>
                <a:cs typeface="Sakkal Majalla" pitchFamily="2" charset="-78"/>
              </a:rPr>
              <a:t>) بينما بيع المنتج للزبون المعتاد هي(50</a:t>
            </a:r>
            <a:r>
              <a:rPr lang="fr-FR" dirty="0" smtClean="0">
                <a:latin typeface="Sakkal Majalla" pitchFamily="2" charset="-78"/>
                <a:cs typeface="Sakkal Majalla" pitchFamily="2" charset="-78"/>
              </a:rPr>
              <a:t>%</a:t>
            </a:r>
            <a:r>
              <a:rPr lang="ar-DZ" dirty="0" smtClean="0">
                <a:latin typeface="Sakkal Majalla" pitchFamily="2" charset="-78"/>
                <a:cs typeface="Sakkal Majalla" pitchFamily="2" charset="-78"/>
              </a:rPr>
              <a:t>).</a:t>
            </a:r>
            <a:endParaRPr lang="fr-FR" dirty="0" smtClean="0">
              <a:latin typeface="Sakkal Majalla" pitchFamily="2" charset="-78"/>
              <a:cs typeface="Sakkal Majalla" pitchFamily="2" charset="-78"/>
            </a:endParaRPr>
          </a:p>
          <a:p>
            <a:pPr marL="90488" indent="19050" algn="just" rtl="1">
              <a:lnSpc>
                <a:spcPct val="170000"/>
              </a:lnSpc>
              <a:buFont typeface="Wingdings" pitchFamily="2" charset="2"/>
              <a:buChar char="q"/>
            </a:pPr>
            <a:r>
              <a:rPr lang="ar-DZ" dirty="0" smtClean="0">
                <a:latin typeface="Sakkal Majalla" pitchFamily="2" charset="-78"/>
                <a:cs typeface="Sakkal Majalla" pitchFamily="2" charset="-78"/>
              </a:rPr>
              <a:t>نسبة (70</a:t>
            </a:r>
            <a:r>
              <a:rPr lang="fr-FR" dirty="0" smtClean="0">
                <a:latin typeface="Sakkal Majalla" pitchFamily="2" charset="-78"/>
                <a:cs typeface="Sakkal Majalla" pitchFamily="2" charset="-78"/>
              </a:rPr>
              <a:t>%</a:t>
            </a:r>
            <a:r>
              <a:rPr lang="ar-DZ" dirty="0" smtClean="0">
                <a:latin typeface="Sakkal Majalla" pitchFamily="2" charset="-78"/>
                <a:cs typeface="Sakkal Majalla" pitchFamily="2" charset="-78"/>
              </a:rPr>
              <a:t>) من الزبائن الذين يشتكون سيواصلون التعامل مع المؤسسة إذا  تم التكفل بشكواهم بسرعة.</a:t>
            </a:r>
            <a:endParaRPr lang="fr-FR" dirty="0" smtClean="0">
              <a:latin typeface="Sakkal Majalla" pitchFamily="2" charset="-78"/>
              <a:cs typeface="Sakkal Majalla" pitchFamily="2" charset="-78"/>
            </a:endParaRPr>
          </a:p>
          <a:p>
            <a:pPr marL="90488" indent="19050" algn="just" rtl="1">
              <a:lnSpc>
                <a:spcPct val="170000"/>
              </a:lnSpc>
              <a:buFont typeface="Wingdings" pitchFamily="2" charset="2"/>
              <a:buChar char="q"/>
            </a:pPr>
            <a:r>
              <a:rPr lang="fr-FR" dirty="0" smtClean="0">
                <a:latin typeface="Sakkal Majalla" pitchFamily="2" charset="-78"/>
                <a:cs typeface="Sakkal Majalla" pitchFamily="2" charset="-78"/>
              </a:rPr>
              <a:t>(</a:t>
            </a:r>
            <a:r>
              <a:rPr lang="en-US" dirty="0" smtClean="0">
                <a:latin typeface="Sakkal Majalla" pitchFamily="2" charset="-78"/>
                <a:cs typeface="Sakkal Majalla" pitchFamily="2" charset="-78"/>
              </a:rPr>
              <a:t>68</a:t>
            </a:r>
            <a:r>
              <a:rPr lang="fr-FR" dirty="0" smtClean="0">
                <a:latin typeface="Sakkal Majalla" pitchFamily="2" charset="-78"/>
                <a:cs typeface="Sakkal Majalla" pitchFamily="2" charset="-78"/>
              </a:rPr>
              <a:t>%)</a:t>
            </a:r>
            <a:r>
              <a:rPr lang="ar-DZ" dirty="0" smtClean="0">
                <a:latin typeface="Sakkal Majalla" pitchFamily="2" charset="-78"/>
                <a:cs typeface="Sakkal Majalla" pitchFamily="2" charset="-78"/>
              </a:rPr>
              <a:t> من الزبائن يغيرون مؤسساتهم التي يتعاملون معها بسبب الخدمات،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الملاحظ أن (</a:t>
            </a:r>
            <a:r>
              <a:rPr lang="fr-FR" dirty="0" smtClean="0">
                <a:latin typeface="Sakkal Majalla" pitchFamily="2" charset="-78"/>
                <a:cs typeface="Sakkal Majalla" pitchFamily="2" charset="-78"/>
              </a:rPr>
              <a:t>4%</a:t>
            </a:r>
            <a:r>
              <a:rPr lang="ar-DZ" dirty="0" smtClean="0">
                <a:latin typeface="Sakkal Majalla" pitchFamily="2" charset="-78"/>
                <a:cs typeface="Sakkal Majalla" pitchFamily="2" charset="-78"/>
              </a:rPr>
              <a:t>) من هؤلاء  سبق لهم أن اشتكوا، بينما (</a:t>
            </a:r>
            <a:r>
              <a:rPr lang="fr-FR" dirty="0" smtClean="0">
                <a:latin typeface="Sakkal Majalla" pitchFamily="2" charset="-78"/>
                <a:cs typeface="Sakkal Majalla" pitchFamily="2" charset="-78"/>
              </a:rPr>
              <a:t>90%</a:t>
            </a:r>
            <a:r>
              <a:rPr lang="ar-DZ" dirty="0" smtClean="0">
                <a:latin typeface="Sakkal Majalla" pitchFamily="2" charset="-78"/>
                <a:cs typeface="Sakkal Majalla" pitchFamily="2" charset="-78"/>
              </a:rPr>
              <a:t>) تركوا</a:t>
            </a:r>
            <a:r>
              <a:rPr lang="fr-FR" dirty="0" smtClean="0">
                <a:latin typeface="Sakkal Majalla" pitchFamily="2" charset="-78"/>
                <a:cs typeface="Sakkal Majalla" pitchFamily="2" charset="-78"/>
              </a:rPr>
              <a:t> </a:t>
            </a:r>
            <a:r>
              <a:rPr lang="ar-DZ" dirty="0" smtClean="0">
                <a:latin typeface="Sakkal Majalla" pitchFamily="2" charset="-78"/>
                <a:cs typeface="Sakkal Majalla" pitchFamily="2" charset="-78"/>
              </a:rPr>
              <a:t>لمؤسسة دون سابق إنذار. </a:t>
            </a:r>
            <a:endParaRPr lang="fr-FR" dirty="0" smtClean="0">
              <a:latin typeface="Sakkal Majalla" pitchFamily="2" charset="-78"/>
              <a:cs typeface="Sakkal Majalla" pitchFamily="2" charset="-78"/>
            </a:endParaRPr>
          </a:p>
          <a:p>
            <a:pPr marL="90488" indent="19050" algn="just" rtl="1">
              <a:lnSpc>
                <a:spcPct val="170000"/>
              </a:lnSpc>
              <a:buFont typeface="Wingdings" pitchFamily="2" charset="2"/>
              <a:buChar char="q"/>
            </a:pPr>
            <a:r>
              <a:rPr lang="ar-DZ" dirty="0" smtClean="0">
                <a:latin typeface="Sakkal Majalla" pitchFamily="2" charset="-78"/>
                <a:cs typeface="Sakkal Majalla" pitchFamily="2" charset="-78"/>
              </a:rPr>
              <a:t>معدل فقدان الزبائن  قد يبلغ (</a:t>
            </a:r>
            <a:r>
              <a:rPr lang="en-US" dirty="0" smtClean="0">
                <a:latin typeface="Sakkal Majalla" pitchFamily="2" charset="-78"/>
                <a:cs typeface="Sakkal Majalla" pitchFamily="2" charset="-78"/>
              </a:rPr>
              <a:t>20</a:t>
            </a:r>
            <a:r>
              <a:rPr lang="fr-FR" dirty="0" smtClean="0">
                <a:latin typeface="Sakkal Majalla" pitchFamily="2" charset="-78"/>
                <a:cs typeface="Sakkal Majalla" pitchFamily="2" charset="-78"/>
              </a:rPr>
              <a:t>%</a:t>
            </a:r>
            <a:r>
              <a:rPr lang="ar-DZ" dirty="0" smtClean="0">
                <a:latin typeface="Sakkal Majalla" pitchFamily="2" charset="-78"/>
                <a:cs typeface="Sakkal Majalla" pitchFamily="2" charset="-78"/>
              </a:rPr>
              <a:t>) من العدد الكلي .</a:t>
            </a:r>
          </a:p>
          <a:p>
            <a:pPr algn="just" rtl="1">
              <a:buNone/>
            </a:pPr>
            <a:endParaRPr lang="fr-FR" dirty="0">
              <a:latin typeface="Sakkal Majalla" pitchFamily="2" charset="-78"/>
              <a:cs typeface="Sakkal Majalla" pitchFamily="2" charset="-78"/>
            </a:endParaRPr>
          </a:p>
        </p:txBody>
      </p:sp>
      <p:sp>
        <p:nvSpPr>
          <p:cNvPr id="4" name="Rectangle 3"/>
          <p:cNvSpPr/>
          <p:nvPr/>
        </p:nvSpPr>
        <p:spPr>
          <a:xfrm>
            <a:off x="4282497" y="3244334"/>
            <a:ext cx="579005" cy="646331"/>
          </a:xfrm>
          <a:prstGeom prst="rect">
            <a:avLst/>
          </a:prstGeom>
        </p:spPr>
        <p:txBody>
          <a:bodyPr wrap="none">
            <a:spAutoFit/>
          </a:bodyPr>
          <a:lstStyle/>
          <a:p>
            <a:r>
              <a:rPr lang="ar-DZ" dirty="0" smtClean="0">
                <a:latin typeface="Sakkal Majalla" pitchFamily="2" charset="-78"/>
                <a:cs typeface="Sakkal Majalla" pitchFamily="2" charset="-78"/>
              </a:rPr>
              <a:t>85 </a:t>
            </a:r>
            <a:r>
              <a:rPr lang="fr-FR" dirty="0" smtClean="0">
                <a:latin typeface="Sakkal Majalla" pitchFamily="2" charset="-78"/>
                <a:cs typeface="Sakkal Majalla" pitchFamily="2" charset="-78"/>
              </a:rPr>
              <a:t>% </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a:spLocks noGrp="1"/>
          </p:cNvSpPr>
          <p:nvPr>
            <p:ph type="title"/>
          </p:nvPr>
        </p:nvSpPr>
        <p:spPr/>
        <p:txBody>
          <a:bodyPr anchor="t">
            <a:normAutofit fontScale="90000"/>
          </a:bodyPr>
          <a:lstStyle/>
          <a:p>
            <a:pPr algn="r" rtl="1"/>
            <a:r>
              <a:rPr lang="ar-DZ" dirty="0" smtClean="0">
                <a:latin typeface="Sakkal Majalla" pitchFamily="2" charset="-78"/>
                <a:cs typeface="Sakkal Majalla" pitchFamily="2" charset="-78"/>
              </a:rPr>
              <a:t>أولا/ مفهوم إدارة العلاقة مع الزبون</a:t>
            </a:r>
            <a:r>
              <a:rPr lang="fr-FR" dirty="0" smtClean="0">
                <a:latin typeface="Sakkal Majalla" pitchFamily="2" charset="-78"/>
                <a:cs typeface="Sakkal Majalla" pitchFamily="2" charset="-78"/>
              </a:rPr>
              <a:t>/</a:t>
            </a:r>
            <a:r>
              <a:rPr lang="ar-DZ" dirty="0" smtClean="0">
                <a:latin typeface="Sakkal Majalla" pitchFamily="2" charset="-78"/>
                <a:cs typeface="Sakkal Majalla" pitchFamily="2" charset="-78"/>
              </a:rPr>
              <a:t>أهمية </a:t>
            </a:r>
            <a:r>
              <a:rPr lang="fr-FR" dirty="0" smtClean="0">
                <a:latin typeface="Sakkal Majalla" pitchFamily="2" charset="-78"/>
                <a:cs typeface="Sakkal Majalla" pitchFamily="2" charset="-78"/>
              </a:rPr>
              <a:t>CRM</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endParaRPr lang="fr-FR" dirty="0"/>
          </a:p>
        </p:txBody>
      </p:sp>
      <p:sp>
        <p:nvSpPr>
          <p:cNvPr id="2" name="Espace réservé du contenu 1"/>
          <p:cNvSpPr>
            <a:spLocks noGrp="1"/>
          </p:cNvSpPr>
          <p:nvPr>
            <p:ph idx="1"/>
          </p:nvPr>
        </p:nvSpPr>
        <p:spPr/>
        <p:txBody>
          <a:bodyPr>
            <a:normAutofit fontScale="92500" lnSpcReduction="20000"/>
          </a:bodyPr>
          <a:lstStyle/>
          <a:p>
            <a:pPr algn="r" rtl="1">
              <a:buNone/>
            </a:pPr>
            <a:r>
              <a:rPr lang="ar-DZ" dirty="0" smtClean="0">
                <a:latin typeface="Sakkal Majalla" pitchFamily="2" charset="-78"/>
                <a:cs typeface="Sakkal Majalla" pitchFamily="2" charset="-78"/>
              </a:rPr>
              <a:t>يمكن تلخيص أهمية (</a:t>
            </a:r>
            <a:r>
              <a:rPr lang="fr-FR" dirty="0" smtClean="0">
                <a:latin typeface="Sakkal Majalla" pitchFamily="2" charset="-78"/>
                <a:cs typeface="Sakkal Majalla" pitchFamily="2" charset="-78"/>
              </a:rPr>
              <a:t>CRM</a:t>
            </a:r>
            <a:r>
              <a:rPr lang="ar-DZ" dirty="0" smtClean="0">
                <a:latin typeface="Sakkal Majalla" pitchFamily="2" charset="-78"/>
                <a:cs typeface="Sakkal Majalla" pitchFamily="2" charset="-78"/>
              </a:rPr>
              <a:t>) في النقاط التالية:</a:t>
            </a:r>
            <a:endParaRPr lang="fr-FR" dirty="0" smtClean="0">
              <a:latin typeface="Sakkal Majalla" pitchFamily="2" charset="-78"/>
              <a:cs typeface="Sakkal Majalla" pitchFamily="2" charset="-78"/>
            </a:endParaRPr>
          </a:p>
          <a:p>
            <a:pPr algn="r" rtl="1">
              <a:buFont typeface="Wingdings" pitchFamily="2" charset="2"/>
              <a:buChar char="q"/>
            </a:pPr>
            <a:r>
              <a:rPr lang="ar-DZ" dirty="0" smtClean="0">
                <a:latin typeface="Sakkal Majalla" pitchFamily="2" charset="-78"/>
                <a:cs typeface="Sakkal Majalla" pitchFamily="2" charset="-78"/>
              </a:rPr>
              <a:t>تحقيق ولاء الزبائن. </a:t>
            </a:r>
          </a:p>
          <a:p>
            <a:pPr algn="r" rtl="1">
              <a:buFont typeface="Wingdings" pitchFamily="2" charset="2"/>
              <a:buChar char="q"/>
            </a:pPr>
            <a:r>
              <a:rPr lang="ar-DZ" dirty="0" smtClean="0">
                <a:latin typeface="Sakkal Majalla" pitchFamily="2" charset="-78"/>
                <a:cs typeface="Sakkal Majalla" pitchFamily="2" charset="-78"/>
              </a:rPr>
              <a:t>تحقيق خدمات شخصية للزبون الفرد.</a:t>
            </a:r>
            <a:endParaRPr lang="fr-FR" dirty="0" smtClean="0">
              <a:latin typeface="Sakkal Majalla" pitchFamily="2" charset="-78"/>
              <a:cs typeface="Sakkal Majalla" pitchFamily="2" charset="-78"/>
            </a:endParaRPr>
          </a:p>
          <a:p>
            <a:pPr algn="r" rtl="1">
              <a:buFont typeface="Wingdings" pitchFamily="2" charset="2"/>
              <a:buChar char="q"/>
            </a:pPr>
            <a:r>
              <a:rPr lang="ar-DZ" dirty="0" smtClean="0">
                <a:latin typeface="Sakkal Majalla" pitchFamily="2" charset="-78"/>
                <a:cs typeface="Sakkal Majalla" pitchFamily="2" charset="-78"/>
              </a:rPr>
              <a:t>معرفة أكثر بالزبائن. </a:t>
            </a:r>
          </a:p>
          <a:p>
            <a:pPr algn="r" rtl="1">
              <a:buFont typeface="Wingdings" pitchFamily="2" charset="2"/>
              <a:buChar char="q"/>
            </a:pPr>
            <a:r>
              <a:rPr lang="ar-DZ" dirty="0" smtClean="0">
                <a:latin typeface="Sakkal Majalla" pitchFamily="2" charset="-78"/>
                <a:cs typeface="Sakkal Majalla" pitchFamily="2" charset="-78"/>
              </a:rPr>
              <a:t>التميّز عن المنافسين. </a:t>
            </a:r>
          </a:p>
          <a:p>
            <a:pPr algn="r" rtl="1">
              <a:buFont typeface="Wingdings" pitchFamily="2" charset="2"/>
              <a:buChar char="q"/>
            </a:pPr>
            <a:r>
              <a:rPr lang="ar-DZ" dirty="0" smtClean="0">
                <a:latin typeface="Sakkal Majalla" pitchFamily="2" charset="-78"/>
                <a:cs typeface="Sakkal Majalla" pitchFamily="2" charset="-78"/>
              </a:rPr>
              <a:t>تحديد الزبائن الذين يحققون أكبر </a:t>
            </a:r>
            <a:r>
              <a:rPr lang="ar-DZ" dirty="0" err="1" smtClean="0">
                <a:latin typeface="Sakkal Majalla" pitchFamily="2" charset="-78"/>
                <a:cs typeface="Sakkal Majalla" pitchFamily="2" charset="-78"/>
              </a:rPr>
              <a:t>مردودية</a:t>
            </a:r>
            <a:r>
              <a:rPr lang="ar-DZ" dirty="0" smtClean="0">
                <a:latin typeface="Sakkal Majalla" pitchFamily="2" charset="-78"/>
                <a:cs typeface="Sakkal Majalla" pitchFamily="2" charset="-78"/>
              </a:rPr>
              <a:t> للمؤسسة. </a:t>
            </a:r>
          </a:p>
          <a:p>
            <a:pPr algn="r" rtl="1">
              <a:buFont typeface="Wingdings" pitchFamily="2" charset="2"/>
              <a:buChar char="q"/>
            </a:pPr>
            <a:r>
              <a:rPr lang="ar-DZ" dirty="0" smtClean="0">
                <a:latin typeface="Sakkal Majalla" pitchFamily="2" charset="-78"/>
                <a:cs typeface="Sakkal Majalla" pitchFamily="2" charset="-78"/>
              </a:rPr>
              <a:t>رفع العائد الناتج عن الزبون الواحد. </a:t>
            </a:r>
          </a:p>
          <a:p>
            <a:pPr algn="r" rtl="1">
              <a:buFont typeface="Wingdings" pitchFamily="2" charset="2"/>
              <a:buChar char="q"/>
            </a:pPr>
            <a:r>
              <a:rPr lang="ar-DZ" dirty="0" smtClean="0">
                <a:latin typeface="Sakkal Majalla" pitchFamily="2" charset="-78"/>
                <a:cs typeface="Sakkal Majalla" pitchFamily="2" charset="-78"/>
              </a:rPr>
              <a:t>التسريع في تنفيذ الطلبات. </a:t>
            </a:r>
          </a:p>
          <a:p>
            <a:pPr algn="r" rtl="1">
              <a:buFont typeface="Wingdings" pitchFamily="2" charset="2"/>
              <a:buChar char="q"/>
            </a:pPr>
            <a:r>
              <a:rPr lang="ar-DZ" dirty="0" smtClean="0">
                <a:latin typeface="Sakkal Majalla" pitchFamily="2" charset="-78"/>
                <a:cs typeface="Sakkal Majalla" pitchFamily="2" charset="-78"/>
              </a:rPr>
              <a:t>الحصول على زبائن جدد. </a:t>
            </a:r>
          </a:p>
          <a:p>
            <a:pPr algn="r" rtl="1">
              <a:buFont typeface="Wingdings" pitchFamily="2" charset="2"/>
              <a:buChar char="q"/>
            </a:pPr>
            <a:r>
              <a:rPr lang="ar-DZ" dirty="0" smtClean="0">
                <a:latin typeface="Sakkal Majalla" pitchFamily="2" charset="-78"/>
                <a:cs typeface="Sakkal Majalla" pitchFamily="2" charset="-78"/>
              </a:rPr>
              <a:t>تخفيض تكاليف تنفيذ طلبات الزبائن. </a:t>
            </a:r>
          </a:p>
          <a:p>
            <a:pPr algn="r" rtl="1">
              <a:buFont typeface="Wingdings" pitchFamily="2" charset="2"/>
              <a:buChar char="q"/>
            </a:pPr>
            <a:r>
              <a:rPr lang="ar-DZ" dirty="0" smtClean="0">
                <a:latin typeface="Sakkal Majalla" pitchFamily="2" charset="-78"/>
                <a:cs typeface="Sakkal Majalla" pitchFamily="2" charset="-78"/>
              </a:rPr>
              <a:t>تخفيض تكلفة الحصول على زبائن جدد.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Autofit/>
          </a:bodyPr>
          <a:lstStyle/>
          <a:p>
            <a:pPr algn="r" rtl="1"/>
            <a:r>
              <a:rPr lang="ar-DZ" sz="3600" dirty="0" smtClean="0">
                <a:latin typeface="Sakkal Majalla" pitchFamily="2" charset="-78"/>
                <a:cs typeface="Sakkal Majalla" pitchFamily="2" charset="-78"/>
              </a:rPr>
              <a:t>ثانيا/ أبعاد إدارة العلاقة مع الزبون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أدواتها</a:t>
            </a:r>
            <a:r>
              <a:rPr lang="fr-FR" sz="3600" dirty="0" smtClean="0">
                <a:latin typeface="Sakkal Majalla" pitchFamily="2" charset="-78"/>
                <a:cs typeface="Sakkal Majalla" pitchFamily="2" charset="-78"/>
              </a:rPr>
              <a:t>/</a:t>
            </a:r>
            <a:r>
              <a:rPr lang="ar-DZ" sz="3600" dirty="0" smtClean="0">
                <a:latin typeface="Sakkal Majalla" pitchFamily="2" charset="-78"/>
                <a:cs typeface="Sakkal Majalla" pitchFamily="2" charset="-78"/>
              </a:rPr>
              <a:t> أبعاد</a:t>
            </a:r>
            <a:r>
              <a:rPr lang="fr-FR" sz="3600" dirty="0" smtClean="0">
                <a:latin typeface="Sakkal Majalla" pitchFamily="2" charset="-78"/>
                <a:cs typeface="Sakkal Majalla" pitchFamily="2" charset="-78"/>
              </a:rPr>
              <a:t>CRM</a:t>
            </a:r>
            <a:r>
              <a:rPr lang="ar-DZ" sz="3600" dirty="0" smtClean="0">
                <a:latin typeface="Sakkal Majalla" pitchFamily="2" charset="-78"/>
                <a:cs typeface="Sakkal Majalla" pitchFamily="2" charset="-78"/>
              </a:rPr>
              <a:t/>
            </a:r>
            <a:br>
              <a:rPr lang="ar-DZ" sz="3600" dirty="0" smtClean="0">
                <a:latin typeface="Sakkal Majalla" pitchFamily="2" charset="-78"/>
                <a:cs typeface="Sakkal Majalla" pitchFamily="2" charset="-78"/>
              </a:rPr>
            </a:br>
            <a:endParaRPr lang="fr-FR" sz="3600" dirty="0"/>
          </a:p>
        </p:txBody>
      </p:sp>
      <p:graphicFrame>
        <p:nvGraphicFramePr>
          <p:cNvPr id="5" name="Espace réservé du contenu 4"/>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type="title"/>
          </p:nvPr>
        </p:nvSpPr>
        <p:spPr/>
        <p:txBody>
          <a:bodyPr>
            <a:noAutofit/>
          </a:bodyPr>
          <a:lstStyle/>
          <a:p>
            <a:pPr algn="r" rtl="1"/>
            <a:r>
              <a:rPr lang="ar-DZ" sz="3600" dirty="0" smtClean="0">
                <a:latin typeface="Sakkal Majalla" pitchFamily="2" charset="-78"/>
                <a:cs typeface="Sakkal Majalla" pitchFamily="2" charset="-78"/>
              </a:rPr>
              <a:t>ثانيا/ أبعاد إدارة العلاقة مع الزبون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أدواتها</a:t>
            </a:r>
            <a:r>
              <a:rPr lang="fr-FR" sz="3600" dirty="0" smtClean="0">
                <a:latin typeface="Sakkal Majalla" pitchFamily="2" charset="-78"/>
                <a:cs typeface="Sakkal Majalla" pitchFamily="2" charset="-78"/>
              </a:rPr>
              <a:t>/</a:t>
            </a:r>
            <a:r>
              <a:rPr lang="ar-DZ" sz="3600" dirty="0" smtClean="0">
                <a:latin typeface="Sakkal Majalla" pitchFamily="2" charset="-78"/>
                <a:cs typeface="Sakkal Majalla" pitchFamily="2" charset="-78"/>
              </a:rPr>
              <a:t> أبعاد</a:t>
            </a:r>
            <a:r>
              <a:rPr lang="fr-FR" sz="3600" dirty="0" smtClean="0">
                <a:latin typeface="Sakkal Majalla" pitchFamily="2" charset="-78"/>
                <a:cs typeface="Sakkal Majalla" pitchFamily="2" charset="-78"/>
              </a:rPr>
              <a:t>CRM</a:t>
            </a:r>
            <a:r>
              <a:rPr lang="ar-DZ" sz="3600" dirty="0" smtClean="0">
                <a:latin typeface="Sakkal Majalla" pitchFamily="2" charset="-78"/>
                <a:cs typeface="Sakkal Majalla" pitchFamily="2" charset="-78"/>
              </a:rPr>
              <a:t/>
            </a:r>
            <a:br>
              <a:rPr lang="ar-DZ" sz="3600" dirty="0" smtClean="0">
                <a:latin typeface="Sakkal Majalla" pitchFamily="2" charset="-78"/>
                <a:cs typeface="Sakkal Majalla" pitchFamily="2" charset="-78"/>
              </a:rPr>
            </a:br>
            <a:endParaRPr lang="fr-FR" sz="3600" dirty="0"/>
          </a:p>
        </p:txBody>
      </p:sp>
      <p:sp>
        <p:nvSpPr>
          <p:cNvPr id="2" name="Espace réservé du contenu 1"/>
          <p:cNvSpPr>
            <a:spLocks noGrp="1"/>
          </p:cNvSpPr>
          <p:nvPr>
            <p:ph idx="1"/>
          </p:nvPr>
        </p:nvSpPr>
        <p:spPr/>
        <p:txBody>
          <a:bodyPr>
            <a:noAutofit/>
          </a:bodyPr>
          <a:lstStyle/>
          <a:p>
            <a:pPr algn="r" rtl="1">
              <a:lnSpc>
                <a:spcPct val="160000"/>
              </a:lnSpc>
              <a:buNone/>
            </a:pPr>
            <a:r>
              <a:rPr lang="ar-DZ" sz="2000" b="1" dirty="0" smtClean="0">
                <a:latin typeface="Sakkal Majalla" pitchFamily="2" charset="-78"/>
                <a:cs typeface="Sakkal Majalla" pitchFamily="2" charset="-78"/>
              </a:rPr>
              <a:t>1. المبيعات: </a:t>
            </a:r>
            <a:r>
              <a:rPr lang="ar-DZ" sz="2000" dirty="0" smtClean="0">
                <a:latin typeface="Sakkal Majalla" pitchFamily="2" charset="-78"/>
                <a:cs typeface="Sakkal Majalla" pitchFamily="2" charset="-78"/>
              </a:rPr>
              <a:t>تتمثل قوة البيع أو قوة المبيعات((</a:t>
            </a:r>
            <a:r>
              <a:rPr lang="fr-FR" sz="2000" dirty="0" smtClean="0">
                <a:latin typeface="Sakkal Majalla" pitchFamily="2" charset="-78"/>
                <a:cs typeface="Sakkal Majalla" pitchFamily="2" charset="-78"/>
              </a:rPr>
              <a:t>La force de vente) </a:t>
            </a:r>
            <a:r>
              <a:rPr lang="ar-DZ" sz="2000" dirty="0" smtClean="0">
                <a:latin typeface="Sakkal Majalla" pitchFamily="2" charset="-78"/>
                <a:cs typeface="Sakkal Majalla" pitchFamily="2" charset="-78"/>
              </a:rPr>
              <a:t>) في جميع المتدخلين في عملية بيع منتجات المؤسسة. ويمكن أن تتخذ عدة أشكال:</a:t>
            </a:r>
          </a:p>
          <a:p>
            <a:pPr algn="r" rtl="1">
              <a:lnSpc>
                <a:spcPct val="160000"/>
              </a:lnSpc>
              <a:buFont typeface="Wingdings" pitchFamily="2" charset="2"/>
              <a:buChar char="q"/>
            </a:pPr>
            <a:r>
              <a:rPr lang="ar-DZ" sz="2000" dirty="0" smtClean="0">
                <a:latin typeface="Sakkal Majalla" pitchFamily="2" charset="-78"/>
                <a:cs typeface="Sakkal Majalla" pitchFamily="2" charset="-78"/>
              </a:rPr>
              <a:t>قوة بيع داخلية/قوة بيع خارجية.</a:t>
            </a:r>
          </a:p>
          <a:p>
            <a:pPr algn="r" rtl="1">
              <a:lnSpc>
                <a:spcPct val="160000"/>
              </a:lnSpc>
              <a:buFont typeface="Wingdings" pitchFamily="2" charset="2"/>
              <a:buChar char="q"/>
            </a:pPr>
            <a:r>
              <a:rPr lang="ar-DZ" sz="2000" dirty="0" smtClean="0">
                <a:latin typeface="Sakkal Majalla" pitchFamily="2" charset="-78"/>
                <a:cs typeface="Sakkal Majalla" pitchFamily="2" charset="-78"/>
              </a:rPr>
              <a:t>قوة بيع دائمة قوة بيع إضافية.</a:t>
            </a:r>
          </a:p>
          <a:p>
            <a:pPr marL="0" indent="539750" algn="just" rtl="1">
              <a:lnSpc>
                <a:spcPct val="160000"/>
              </a:lnSpc>
              <a:buNone/>
            </a:pPr>
            <a:r>
              <a:rPr lang="ar-DZ" sz="2000" dirty="0" smtClean="0">
                <a:latin typeface="Sakkal Majalla" pitchFamily="2" charset="-78"/>
                <a:cs typeface="Sakkal Majalla" pitchFamily="2" charset="-78"/>
              </a:rPr>
              <a:t>إذ تتفاعل قوة البيع المتمثلة في رجال البيع الشخصي والأعوان التجاريون والمندوبين بالمؤسسة مع الزبون المحتمل للحصول عليه وتحويله إلى زبون دائم ومن ثم الاحتفاظ </a:t>
            </a:r>
            <a:r>
              <a:rPr lang="ar-DZ" sz="2000" dirty="0" err="1" smtClean="0">
                <a:latin typeface="Sakkal Majalla" pitchFamily="2" charset="-78"/>
                <a:cs typeface="Sakkal Majalla" pitchFamily="2" charset="-78"/>
              </a:rPr>
              <a:t>به</a:t>
            </a:r>
            <a:r>
              <a:rPr lang="ar-DZ" sz="2000" dirty="0" smtClean="0">
                <a:latin typeface="Sakkal Majalla" pitchFamily="2" charset="-78"/>
                <a:cs typeface="Sakkal Majalla" pitchFamily="2" charset="-78"/>
              </a:rPr>
              <a:t> لفترة طويلة لأنه يعد أمر ضروري لأعمال المؤسسة من أجل النجاح والتفوق على الآخرين، ويقع ذلك على عاتق إدارة المؤسسة عبر الكثير من مجالاتها المتداخلة مع وحدات الأعمال الأخرى. ويعد رجل البيع مصدرا مهما للمعلومات الأساسية، فينبغي أن يمتلك الأدوات والآليات الحديثة والمبدعة للحصول على معلومات حول الزبون وخاصة فيما يتعلق بحاجاته ورغباته وتوقعاته.</a:t>
            </a:r>
            <a:endParaRPr lang="fr-FR" sz="2000" dirty="0">
              <a:latin typeface="Sakkal Majalla" pitchFamily="2" charset="-78"/>
              <a:cs typeface="Sakkal Majalla"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type="title"/>
          </p:nvPr>
        </p:nvSpPr>
        <p:spPr/>
        <p:txBody>
          <a:bodyPr>
            <a:noAutofit/>
          </a:bodyPr>
          <a:lstStyle/>
          <a:p>
            <a:pPr algn="r" rtl="1"/>
            <a:r>
              <a:rPr lang="ar-DZ" sz="3600" dirty="0" smtClean="0">
                <a:latin typeface="Sakkal Majalla" pitchFamily="2" charset="-78"/>
                <a:cs typeface="Sakkal Majalla" pitchFamily="2" charset="-78"/>
              </a:rPr>
              <a:t>ثانيا/ أبعاد إدارة العلاقة مع الزبون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أدواتها</a:t>
            </a:r>
            <a:r>
              <a:rPr lang="fr-FR" sz="3600" dirty="0" smtClean="0">
                <a:latin typeface="Sakkal Majalla" pitchFamily="2" charset="-78"/>
                <a:cs typeface="Sakkal Majalla" pitchFamily="2" charset="-78"/>
              </a:rPr>
              <a:t>/</a:t>
            </a:r>
            <a:r>
              <a:rPr lang="ar-DZ" sz="3600" dirty="0" smtClean="0">
                <a:latin typeface="Sakkal Majalla" pitchFamily="2" charset="-78"/>
                <a:cs typeface="Sakkal Majalla" pitchFamily="2" charset="-78"/>
              </a:rPr>
              <a:t> أبعاد</a:t>
            </a:r>
            <a:r>
              <a:rPr lang="fr-FR" sz="3600" dirty="0" smtClean="0">
                <a:latin typeface="Sakkal Majalla" pitchFamily="2" charset="-78"/>
                <a:cs typeface="Sakkal Majalla" pitchFamily="2" charset="-78"/>
              </a:rPr>
              <a:t>CRM</a:t>
            </a:r>
            <a:r>
              <a:rPr lang="ar-DZ" sz="3600" dirty="0" smtClean="0">
                <a:latin typeface="Sakkal Majalla" pitchFamily="2" charset="-78"/>
                <a:cs typeface="Sakkal Majalla" pitchFamily="2" charset="-78"/>
              </a:rPr>
              <a:t/>
            </a:r>
            <a:br>
              <a:rPr lang="ar-DZ" sz="3600" dirty="0" smtClean="0">
                <a:latin typeface="Sakkal Majalla" pitchFamily="2" charset="-78"/>
                <a:cs typeface="Sakkal Majalla" pitchFamily="2" charset="-78"/>
              </a:rPr>
            </a:br>
            <a:endParaRPr lang="fr-FR" sz="3600" dirty="0"/>
          </a:p>
        </p:txBody>
      </p:sp>
      <p:sp>
        <p:nvSpPr>
          <p:cNvPr id="2" name="Espace réservé du contenu 1"/>
          <p:cNvSpPr>
            <a:spLocks noGrp="1"/>
          </p:cNvSpPr>
          <p:nvPr>
            <p:ph idx="1"/>
          </p:nvPr>
        </p:nvSpPr>
        <p:spPr/>
        <p:txBody>
          <a:bodyPr>
            <a:normAutofit/>
          </a:bodyPr>
          <a:lstStyle/>
          <a:p>
            <a:pPr marL="90488" indent="19050" algn="just" rtl="1">
              <a:lnSpc>
                <a:spcPct val="150000"/>
              </a:lnSpc>
              <a:buNone/>
            </a:pPr>
            <a:r>
              <a:rPr lang="ar-DZ" b="1" dirty="0" smtClean="0">
                <a:latin typeface="Sakkal Majalla" pitchFamily="2" charset="-78"/>
                <a:cs typeface="Sakkal Majalla" pitchFamily="2" charset="-78"/>
              </a:rPr>
              <a:t>2. التسويق: </a:t>
            </a:r>
            <a:r>
              <a:rPr lang="ar-DZ" dirty="0" smtClean="0">
                <a:latin typeface="Sakkal Majalla" pitchFamily="2" charset="-78"/>
                <a:cs typeface="Sakkal Majalla" pitchFamily="2" charset="-78"/>
              </a:rPr>
              <a:t>تبدأ نشاطات التسويق من التسويق التقليدي إلى حملات البريد الالكتروني وشبكة الانترنيت العالمية، هذه الأنشطة التسويقية تعطي خبرة أفضل للزبائن في مواصلة التعامل مع المؤسسة.</a:t>
            </a:r>
            <a:r>
              <a:rPr lang="ar-DZ" b="1" dirty="0" smtClean="0">
                <a:latin typeface="Sakkal Majalla" pitchFamily="2" charset="-78"/>
                <a:cs typeface="Sakkal Majalla" pitchFamily="2" charset="-78"/>
              </a:rPr>
              <a:t> لذا يجب عليها امتلاك قاعدة بيانات(</a:t>
            </a:r>
            <a:r>
              <a:rPr lang="fr-FR" b="1" dirty="0" smtClean="0">
                <a:latin typeface="Sakkal Majalla" pitchFamily="2" charset="-78"/>
                <a:cs typeface="Sakkal Majalla" pitchFamily="2" charset="-78"/>
              </a:rPr>
              <a:t>DATABASE</a:t>
            </a:r>
            <a:r>
              <a:rPr lang="ar-DZ" b="1" dirty="0" smtClean="0">
                <a:latin typeface="Sakkal Majalla" pitchFamily="2" charset="-78"/>
                <a:cs typeface="Sakkal Majalla" pitchFamily="2" charset="-78"/>
              </a:rPr>
              <a:t>)  </a:t>
            </a:r>
            <a:r>
              <a:rPr lang="ar-DZ" dirty="0" smtClean="0">
                <a:latin typeface="Sakkal Majalla" pitchFamily="2" charset="-78"/>
                <a:cs typeface="Sakkal Majalla" pitchFamily="2" charset="-78"/>
              </a:rPr>
              <a:t>قوية عنهم تمكنها من تقديم تحليل كمي ونوعي وحقيقي وفي الوقت الآني للبيانات كنقطة بداية، كما يجب تحقيق قيمة للزبون من خلال التغذية العكسية، وحينها يجب على قادة المؤسسة اتخاذ القرار المناسب فيما يخص الحالة التي من المطلوب جمع البيانات عنها.</a:t>
            </a:r>
            <a:endParaRPr lang="fr-FR" dirty="0" smtClean="0">
              <a:latin typeface="Sakkal Majalla" pitchFamily="2" charset="-78"/>
              <a:cs typeface="Sakkal Majalla" pitchFamily="2" charset="-78"/>
            </a:endParaRPr>
          </a:p>
          <a:p>
            <a:pPr marL="90488" indent="19050" algn="just" rtl="1">
              <a:lnSpc>
                <a:spcPct val="150000"/>
              </a:lnSpc>
              <a:buNone/>
            </a:pPr>
            <a:endParaRPr lang="ar-DZ" dirty="0" smtClean="0">
              <a:latin typeface="Sakkal Majalla" pitchFamily="2" charset="-78"/>
              <a:cs typeface="Sakkal Majalla"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type="title"/>
          </p:nvPr>
        </p:nvSpPr>
        <p:spPr/>
        <p:txBody>
          <a:bodyPr>
            <a:noAutofit/>
          </a:bodyPr>
          <a:lstStyle/>
          <a:p>
            <a:pPr algn="r" rtl="1"/>
            <a:r>
              <a:rPr lang="ar-DZ" sz="3600" dirty="0" smtClean="0">
                <a:latin typeface="Sakkal Majalla" pitchFamily="2" charset="-78"/>
                <a:cs typeface="Sakkal Majalla" pitchFamily="2" charset="-78"/>
              </a:rPr>
              <a:t>ثانيا/ أبعاد إدارة العلاقة مع الزبون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أدواتها</a:t>
            </a:r>
            <a:r>
              <a:rPr lang="fr-FR" sz="3600" dirty="0" smtClean="0">
                <a:latin typeface="Sakkal Majalla" pitchFamily="2" charset="-78"/>
                <a:cs typeface="Sakkal Majalla" pitchFamily="2" charset="-78"/>
              </a:rPr>
              <a:t>/</a:t>
            </a:r>
            <a:r>
              <a:rPr lang="ar-DZ" sz="3600" dirty="0" smtClean="0">
                <a:latin typeface="Sakkal Majalla" pitchFamily="2" charset="-78"/>
                <a:cs typeface="Sakkal Majalla" pitchFamily="2" charset="-78"/>
              </a:rPr>
              <a:t> أبعاد</a:t>
            </a:r>
            <a:r>
              <a:rPr lang="fr-FR" sz="3600" dirty="0" smtClean="0">
                <a:latin typeface="Sakkal Majalla" pitchFamily="2" charset="-78"/>
                <a:cs typeface="Sakkal Majalla" pitchFamily="2" charset="-78"/>
              </a:rPr>
              <a:t>CRM</a:t>
            </a:r>
            <a:r>
              <a:rPr lang="ar-DZ" sz="3600" dirty="0" smtClean="0">
                <a:latin typeface="Sakkal Majalla" pitchFamily="2" charset="-78"/>
                <a:cs typeface="Sakkal Majalla" pitchFamily="2" charset="-78"/>
              </a:rPr>
              <a:t/>
            </a:r>
            <a:br>
              <a:rPr lang="ar-DZ" sz="3600" dirty="0" smtClean="0">
                <a:latin typeface="Sakkal Majalla" pitchFamily="2" charset="-78"/>
                <a:cs typeface="Sakkal Majalla" pitchFamily="2" charset="-78"/>
              </a:rPr>
            </a:br>
            <a:endParaRPr lang="fr-FR" sz="3600" dirty="0"/>
          </a:p>
        </p:txBody>
      </p:sp>
      <p:sp>
        <p:nvSpPr>
          <p:cNvPr id="2" name="Espace réservé du contenu 1"/>
          <p:cNvSpPr>
            <a:spLocks noGrp="1"/>
          </p:cNvSpPr>
          <p:nvPr>
            <p:ph idx="1"/>
          </p:nvPr>
        </p:nvSpPr>
        <p:spPr/>
        <p:txBody>
          <a:bodyPr>
            <a:normAutofit/>
          </a:bodyPr>
          <a:lstStyle/>
          <a:p>
            <a:pPr marL="90488" indent="19050" algn="just" rtl="1">
              <a:lnSpc>
                <a:spcPct val="150000"/>
              </a:lnSpc>
              <a:buNone/>
            </a:pPr>
            <a:r>
              <a:rPr lang="ar-DZ" b="1" dirty="0" smtClean="0">
                <a:latin typeface="Sakkal Majalla" pitchFamily="2" charset="-78"/>
                <a:cs typeface="Sakkal Majalla" pitchFamily="2" charset="-78"/>
              </a:rPr>
              <a:t>3. الخدمة: </a:t>
            </a:r>
            <a:r>
              <a:rPr lang="ar-DZ" dirty="0" smtClean="0">
                <a:latin typeface="Sakkal Majalla" pitchFamily="2" charset="-78"/>
                <a:cs typeface="Sakkal Majalla" pitchFamily="2" charset="-78"/>
              </a:rPr>
              <a:t>هي مجموعة من الأنشطة والتصرفات التي تستهدف تحقيق رضا الزبون عن تعامله مع المؤسسة وتنمية ولائه لها. ومنه فإن خدمة الزبون تعني باختصار كل ما تقوم </a:t>
            </a:r>
            <a:r>
              <a:rPr lang="ar-DZ" dirty="0" err="1" smtClean="0">
                <a:latin typeface="Sakkal Majalla" pitchFamily="2" charset="-78"/>
                <a:cs typeface="Sakkal Majalla" pitchFamily="2" charset="-78"/>
              </a:rPr>
              <a:t>به</a:t>
            </a:r>
            <a:r>
              <a:rPr lang="ar-DZ" dirty="0" smtClean="0">
                <a:latin typeface="Sakkal Majalla" pitchFamily="2" charset="-78"/>
                <a:cs typeface="Sakkal Majalla" pitchFamily="2" charset="-78"/>
              </a:rPr>
              <a:t> المؤسسة أو تمتنع عنه من أجل مصلحة الزبون، بما يؤدي إلى خلق تفاعلات شخصية إيجابية تجعله يشعر بالرضا عن تعامله معها، ويرغب في استمرار هذا التعامل. ويرى العديد من الباحثين والمتخصصين في مجال التسويق أن خدمة الزبون تتكون من ثلاث عناصر:</a:t>
            </a:r>
            <a:endParaRPr lang="fr-FR" dirty="0">
              <a:latin typeface="Sakkal Majalla" pitchFamily="2" charset="-78"/>
              <a:cs typeface="Sakkal Majalla"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212</TotalTime>
  <Words>1226</Words>
  <Application>Microsoft Office PowerPoint</Application>
  <PresentationFormat>Affichage à l'écran (4:3)</PresentationFormat>
  <Paragraphs>74</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Débit</vt:lpstr>
      <vt:lpstr>مدخل لإدارة العلاقة مع الزبون</vt:lpstr>
      <vt:lpstr>أولا/ مفهوم إدارة العلاقة مع الزبون/ تعريفCRM </vt:lpstr>
      <vt:lpstr>أولا/ مفهوم إدارة العلاقة مع الزبون/ تعريفCRM </vt:lpstr>
      <vt:lpstr>أولا/ مفهوم إدارة العلاقة مع الزبون/أهمية CRM </vt:lpstr>
      <vt:lpstr>أولا/ مفهوم إدارة العلاقة مع الزبون/أهمية CRM </vt:lpstr>
      <vt:lpstr>ثانيا/ أبعاد إدارة العلاقة مع الزبون و أدواتها/ أبعادCRM </vt:lpstr>
      <vt:lpstr>ثانيا/ أبعاد إدارة العلاقة مع الزبون و أدواتها/ أبعادCRM </vt:lpstr>
      <vt:lpstr>ثانيا/ أبعاد إدارة العلاقة مع الزبون و أدواتها/ أبعادCRM </vt:lpstr>
      <vt:lpstr>ثانيا/ أبعاد إدارة العلاقة مع الزبون و أدواتها/ أبعادCRM </vt:lpstr>
      <vt:lpstr>ثانيا/ أبعاد إدارة العلاقة مع الزبون و أدواتها/ أبعادCRM </vt:lpstr>
      <vt:lpstr>ثانيا/ أبعاد إدارة العلاقة مع الزبون و أدواتها/ أدوات تطبيقCRM </vt:lpstr>
      <vt:lpstr>ثانيا/ أبعاد إدارة العلاقة مع الزبون و أدواتها/ أدوات تطبيقCRM </vt:lpstr>
      <vt:lpstr>ثانيا/ أبعاد إدارة العلاقة مع الزبون و أدواتها/ أدوات تطبيقCRM </vt:lpstr>
      <vt:lpstr>ثانيا/ أبعاد إدارة العلاقة مع الزبون و أدواتها/ أدوات تطبيقCRM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35</cp:revision>
  <dcterms:created xsi:type="dcterms:W3CDTF">2021-04-19T14:42:40Z</dcterms:created>
  <dcterms:modified xsi:type="dcterms:W3CDTF">2021-05-01T12:21:51Z</dcterms:modified>
</cp:coreProperties>
</file>