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2"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fld id="{AB7CC4EF-4BC1-489A-A00D-6024A5ACF3C2}" type="datetimeFigureOut">
              <a:rPr lang="en-US" smtClean="0"/>
              <a:t>2/7/2021</a:t>
            </a:fld>
            <a:endParaRPr lang="en-GB"/>
          </a:p>
        </p:txBody>
      </p:sp>
      <p:sp>
        <p:nvSpPr>
          <p:cNvPr id="17" name="Espace réservé du pied de page 16"/>
          <p:cNvSpPr>
            <a:spLocks noGrp="1"/>
          </p:cNvSpPr>
          <p:nvPr>
            <p:ph type="ftr" sz="quarter" idx="11"/>
          </p:nvPr>
        </p:nvSpPr>
        <p:spPr/>
        <p:txBody>
          <a:bodyPr/>
          <a:lstStyle/>
          <a:p>
            <a:endParaRPr lang="en-GB"/>
          </a:p>
        </p:txBody>
      </p:sp>
      <p:sp>
        <p:nvSpPr>
          <p:cNvPr id="29" name="Espace réservé du numéro de diapositive 28"/>
          <p:cNvSpPr>
            <a:spLocks noGrp="1"/>
          </p:cNvSpPr>
          <p:nvPr>
            <p:ph type="sldNum" sz="quarter" idx="12"/>
          </p:nvPr>
        </p:nvSpPr>
        <p:spPr/>
        <p:txBody>
          <a:bodyPr/>
          <a:lstStyle/>
          <a:p>
            <a:fld id="{8BD30C0E-71DD-4E17-8187-F23D01D1944C}" type="slidenum">
              <a:rPr lang="en-GB" smtClean="0"/>
              <a:t>‹N°›</a:t>
            </a:fld>
            <a:endParaRPr lang="en-GB"/>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B7CC4EF-4BC1-489A-A00D-6024A5ACF3C2}" type="datetimeFigureOut">
              <a:rPr lang="en-US" smtClean="0"/>
              <a:t>2/7/2021</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8BD30C0E-71DD-4E17-8187-F23D01D1944C}" type="slidenum">
              <a:rPr lang="en-GB" smtClean="0"/>
              <a:t>‹N°›</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B7CC4EF-4BC1-489A-A00D-6024A5ACF3C2}" type="datetimeFigureOut">
              <a:rPr lang="en-US" smtClean="0"/>
              <a:t>2/7/2021</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8BD30C0E-71DD-4E17-8187-F23D01D1944C}" type="slidenum">
              <a:rPr lang="en-GB" smtClean="0"/>
              <a:t>‹N°›</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B7CC4EF-4BC1-489A-A00D-6024A5ACF3C2}" type="datetimeFigureOut">
              <a:rPr lang="en-US" smtClean="0"/>
              <a:t>2/7/2021</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8BD30C0E-71DD-4E17-8187-F23D01D1944C}" type="slidenum">
              <a:rPr lang="en-GB" smtClean="0"/>
              <a:t>‹N°›</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B7CC4EF-4BC1-489A-A00D-6024A5ACF3C2}" type="datetimeFigureOut">
              <a:rPr lang="en-US" smtClean="0"/>
              <a:t>2/7/2021</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a:xfrm>
            <a:off x="7924800" y="6416675"/>
            <a:ext cx="762000" cy="365125"/>
          </a:xfrm>
        </p:spPr>
        <p:txBody>
          <a:bodyPr/>
          <a:lstStyle/>
          <a:p>
            <a:fld id="{8BD30C0E-71DD-4E17-8187-F23D01D1944C}" type="slidenum">
              <a:rPr lang="en-GB" smtClean="0"/>
              <a:t>‹N°›</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B7CC4EF-4BC1-489A-A00D-6024A5ACF3C2}" type="datetimeFigureOut">
              <a:rPr lang="en-US" smtClean="0"/>
              <a:t>2/7/2021</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8BD30C0E-71DD-4E17-8187-F23D01D1944C}" type="slidenum">
              <a:rPr lang="en-GB" smtClean="0"/>
              <a:t>‹N°›</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B7CC4EF-4BC1-489A-A00D-6024A5ACF3C2}" type="datetimeFigureOut">
              <a:rPr lang="en-US" smtClean="0"/>
              <a:t>2/7/2021</a:t>
            </a:fld>
            <a:endParaRPr lang="en-GB"/>
          </a:p>
        </p:txBody>
      </p:sp>
      <p:sp>
        <p:nvSpPr>
          <p:cNvPr id="8" name="Espace réservé du pied de page 7"/>
          <p:cNvSpPr>
            <a:spLocks noGrp="1"/>
          </p:cNvSpPr>
          <p:nvPr>
            <p:ph type="ftr" sz="quarter" idx="11"/>
          </p:nvPr>
        </p:nvSpPr>
        <p:spPr/>
        <p:txBody>
          <a:bodyPr/>
          <a:lstStyle/>
          <a:p>
            <a:endParaRPr lang="en-GB"/>
          </a:p>
        </p:txBody>
      </p:sp>
      <p:sp>
        <p:nvSpPr>
          <p:cNvPr id="9" name="Espace réservé du numéro de diapositive 8"/>
          <p:cNvSpPr>
            <a:spLocks noGrp="1"/>
          </p:cNvSpPr>
          <p:nvPr>
            <p:ph type="sldNum" sz="quarter" idx="12"/>
          </p:nvPr>
        </p:nvSpPr>
        <p:spPr/>
        <p:txBody>
          <a:bodyPr/>
          <a:lstStyle/>
          <a:p>
            <a:fld id="{8BD30C0E-71DD-4E17-8187-F23D01D1944C}" type="slidenum">
              <a:rPr lang="en-GB" smtClean="0"/>
              <a:t>‹N°›</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B7CC4EF-4BC1-489A-A00D-6024A5ACF3C2}" type="datetimeFigureOut">
              <a:rPr lang="en-US" smtClean="0"/>
              <a:t>2/7/2021</a:t>
            </a:fld>
            <a:endParaRPr lang="en-GB"/>
          </a:p>
        </p:txBody>
      </p:sp>
      <p:sp>
        <p:nvSpPr>
          <p:cNvPr id="4" name="Espace réservé du pied de page 3"/>
          <p:cNvSpPr>
            <a:spLocks noGrp="1"/>
          </p:cNvSpPr>
          <p:nvPr>
            <p:ph type="ftr" sz="quarter" idx="11"/>
          </p:nvPr>
        </p:nvSpPr>
        <p:spPr/>
        <p:txBody>
          <a:bodyPr/>
          <a:lstStyle/>
          <a:p>
            <a:endParaRPr lang="en-GB"/>
          </a:p>
        </p:txBody>
      </p:sp>
      <p:sp>
        <p:nvSpPr>
          <p:cNvPr id="5" name="Espace réservé du numéro de diapositive 4"/>
          <p:cNvSpPr>
            <a:spLocks noGrp="1"/>
          </p:cNvSpPr>
          <p:nvPr>
            <p:ph type="sldNum" sz="quarter" idx="12"/>
          </p:nvPr>
        </p:nvSpPr>
        <p:spPr/>
        <p:txBody>
          <a:bodyPr/>
          <a:lstStyle/>
          <a:p>
            <a:fld id="{8BD30C0E-71DD-4E17-8187-F23D01D1944C}" type="slidenum">
              <a:rPr lang="en-GB" smtClean="0"/>
              <a:t>‹N°›</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B7CC4EF-4BC1-489A-A00D-6024A5ACF3C2}" type="datetimeFigureOut">
              <a:rPr lang="en-US" smtClean="0"/>
              <a:t>2/7/2021</a:t>
            </a:fld>
            <a:endParaRPr lang="en-GB"/>
          </a:p>
        </p:txBody>
      </p:sp>
      <p:sp>
        <p:nvSpPr>
          <p:cNvPr id="3" name="Espace réservé du pied de page 2"/>
          <p:cNvSpPr>
            <a:spLocks noGrp="1"/>
          </p:cNvSpPr>
          <p:nvPr>
            <p:ph type="ftr" sz="quarter" idx="11"/>
          </p:nvPr>
        </p:nvSpPr>
        <p:spPr/>
        <p:txBody>
          <a:bodyPr/>
          <a:lstStyle/>
          <a:p>
            <a:endParaRPr lang="en-GB"/>
          </a:p>
        </p:txBody>
      </p:sp>
      <p:sp>
        <p:nvSpPr>
          <p:cNvPr id="4" name="Espace réservé du numéro de diapositive 3"/>
          <p:cNvSpPr>
            <a:spLocks noGrp="1"/>
          </p:cNvSpPr>
          <p:nvPr>
            <p:ph type="sldNum" sz="quarter" idx="12"/>
          </p:nvPr>
        </p:nvSpPr>
        <p:spPr/>
        <p:txBody>
          <a:bodyPr/>
          <a:lstStyle/>
          <a:p>
            <a:fld id="{8BD30C0E-71DD-4E17-8187-F23D01D1944C}" type="slidenum">
              <a:rPr lang="en-GB" smtClean="0"/>
              <a:t>‹N°›</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B7CC4EF-4BC1-489A-A00D-6024A5ACF3C2}" type="datetimeFigureOut">
              <a:rPr lang="en-US" smtClean="0"/>
              <a:t>2/7/2021</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8BD30C0E-71DD-4E17-8187-F23D01D1944C}" type="slidenum">
              <a:rPr lang="en-GB" smtClean="0"/>
              <a:t>‹N°›</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B7CC4EF-4BC1-489A-A00D-6024A5ACF3C2}" type="datetimeFigureOut">
              <a:rPr lang="en-US" smtClean="0"/>
              <a:t>2/7/2021</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8BD30C0E-71DD-4E17-8187-F23D01D1944C}" type="slidenum">
              <a:rPr lang="en-GB" smtClean="0"/>
              <a:t>‹N°›</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B7CC4EF-4BC1-489A-A00D-6024A5ACF3C2}" type="datetimeFigureOut">
              <a:rPr lang="en-US" smtClean="0"/>
              <a:t>2/7/2021</a:t>
            </a:fld>
            <a:endParaRPr lang="en-GB"/>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GB"/>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BD30C0E-71DD-4E17-8187-F23D01D1944C}" type="slidenum">
              <a:rPr lang="en-GB" smtClean="0"/>
              <a:t>‹N°›</a:t>
            </a:fld>
            <a:endParaRPr lang="en-GB"/>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dirty="0" smtClean="0"/>
              <a:t>The </a:t>
            </a:r>
            <a:r>
              <a:rPr lang="fr-FR" dirty="0" err="1" smtClean="0"/>
              <a:t>African</a:t>
            </a:r>
            <a:r>
              <a:rPr lang="fr-FR" dirty="0" smtClean="0"/>
              <a:t> </a:t>
            </a:r>
            <a:r>
              <a:rPr lang="fr-FR" dirty="0" err="1" smtClean="0"/>
              <a:t>Novel</a:t>
            </a:r>
            <a:endParaRPr lang="en-GB" dirty="0"/>
          </a:p>
        </p:txBody>
      </p:sp>
      <p:sp>
        <p:nvSpPr>
          <p:cNvPr id="3" name="Sous-titre 2"/>
          <p:cNvSpPr>
            <a:spLocks noGrp="1"/>
          </p:cNvSpPr>
          <p:nvPr>
            <p:ph type="subTitle" idx="1"/>
          </p:nvPr>
        </p:nvSpPr>
        <p:spPr/>
        <p:txBody>
          <a:bodyPr/>
          <a:lstStyle/>
          <a:p>
            <a:r>
              <a:rPr lang="fr-FR" dirty="0" smtClean="0"/>
              <a:t>Mrs. BOUALLEGUE N.</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err="1" smtClean="0"/>
              <a:t>Characteristics</a:t>
            </a:r>
            <a:r>
              <a:rPr lang="fr-FR" dirty="0" smtClean="0"/>
              <a:t> of the first </a:t>
            </a:r>
            <a:r>
              <a:rPr lang="fr-FR" dirty="0" err="1" smtClean="0"/>
              <a:t>African</a:t>
            </a:r>
            <a:r>
              <a:rPr lang="fr-FR" dirty="0" smtClean="0"/>
              <a:t> </a:t>
            </a:r>
            <a:r>
              <a:rPr lang="fr-FR" smtClean="0"/>
              <a:t>novels</a:t>
            </a:r>
            <a:endParaRPr lang="en-GB"/>
          </a:p>
        </p:txBody>
      </p:sp>
      <p:sp>
        <p:nvSpPr>
          <p:cNvPr id="3" name="Espace réservé du contenu 2"/>
          <p:cNvSpPr>
            <a:spLocks noGrp="1"/>
          </p:cNvSpPr>
          <p:nvPr>
            <p:ph idx="1"/>
          </p:nvPr>
        </p:nvSpPr>
        <p:spPr/>
        <p:txBody>
          <a:bodyPr>
            <a:normAutofit fontScale="85000" lnSpcReduction="10000"/>
          </a:bodyPr>
          <a:lstStyle/>
          <a:p>
            <a:r>
              <a:rPr lang="en-GB" dirty="0" smtClean="0"/>
              <a:t>In </a:t>
            </a:r>
            <a:r>
              <a:rPr lang="en-GB" dirty="0" smtClean="0"/>
              <a:t>the circumstances</a:t>
            </a:r>
            <a:r>
              <a:rPr lang="en-GB" dirty="0" smtClean="0"/>
              <a:t>, the first </a:t>
            </a:r>
            <a:r>
              <a:rPr lang="en-GB" dirty="0" smtClean="0"/>
              <a:t>African novelists were products of missionary schools, so that </a:t>
            </a:r>
            <a:r>
              <a:rPr lang="en-GB" dirty="0" smtClean="0"/>
              <a:t>a didactic </a:t>
            </a:r>
            <a:r>
              <a:rPr lang="en-GB" dirty="0" smtClean="0"/>
              <a:t>and evangelical purpose came to predominate in this early literature</a:t>
            </a:r>
            <a:r>
              <a:rPr lang="en-GB" dirty="0" smtClean="0"/>
              <a:t>, intent </a:t>
            </a:r>
            <a:r>
              <a:rPr lang="en-GB" dirty="0" smtClean="0"/>
              <a:t>as the writers were on producing works of moral edification, as part </a:t>
            </a:r>
            <a:r>
              <a:rPr lang="en-GB" dirty="0" smtClean="0"/>
              <a:t>of Christian </a:t>
            </a:r>
            <a:r>
              <a:rPr lang="en-GB" dirty="0" smtClean="0"/>
              <a:t>teaching. Beyond this limited purpose of the writers, these mission-inspired works came to contain a larger cultural effect, for they bore </a:t>
            </a:r>
            <a:r>
              <a:rPr lang="en-GB" dirty="0" smtClean="0"/>
              <a:t>witness to </a:t>
            </a:r>
            <a:r>
              <a:rPr lang="en-GB" dirty="0" smtClean="0"/>
              <a:t>the profound transformation of values that the impact of Christianity had </a:t>
            </a:r>
            <a:r>
              <a:rPr lang="en-GB" dirty="0" err="1" smtClean="0"/>
              <a:t>setin</a:t>
            </a:r>
            <a:r>
              <a:rPr lang="en-GB" dirty="0" smtClean="0"/>
              <a:t> motion in Africa, a process in which the traditional religions and </a:t>
            </a:r>
            <a:r>
              <a:rPr lang="en-GB" dirty="0" smtClean="0"/>
              <a:t>systems of </a:t>
            </a:r>
            <a:r>
              <a:rPr lang="en-GB" dirty="0" smtClean="0"/>
              <a:t>belief came to exist in a state of tension with the new religion </a:t>
            </a:r>
            <a:r>
              <a:rPr lang="en-GB" dirty="0" smtClean="0"/>
              <a:t>and with </a:t>
            </a:r>
            <a:r>
              <a:rPr lang="en-GB" dirty="0" smtClean="0"/>
              <a:t>structures of mind associated with Western civilization. </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a:t>
            </a:r>
            <a:r>
              <a:rPr lang="fr-FR" dirty="0" err="1" smtClean="0"/>
              <a:t>role</a:t>
            </a:r>
            <a:r>
              <a:rPr lang="fr-FR" dirty="0" smtClean="0"/>
              <a:t> of </a:t>
            </a:r>
            <a:r>
              <a:rPr lang="fr-FR" dirty="0" err="1" smtClean="0"/>
              <a:t>orality</a:t>
            </a:r>
            <a:endParaRPr lang="en-GB" dirty="0"/>
          </a:p>
        </p:txBody>
      </p:sp>
      <p:sp>
        <p:nvSpPr>
          <p:cNvPr id="3" name="Espace réservé du contenu 2"/>
          <p:cNvSpPr>
            <a:spLocks noGrp="1"/>
          </p:cNvSpPr>
          <p:nvPr>
            <p:ph idx="1"/>
          </p:nvPr>
        </p:nvSpPr>
        <p:spPr/>
        <p:txBody>
          <a:bodyPr>
            <a:normAutofit fontScale="77500" lnSpcReduction="20000"/>
          </a:bodyPr>
          <a:lstStyle/>
          <a:p>
            <a:r>
              <a:rPr lang="en-GB" dirty="0" smtClean="0"/>
              <a:t>Although </a:t>
            </a:r>
            <a:r>
              <a:rPr lang="en-GB" dirty="0"/>
              <a:t>Africa has had a long and enduring tradition of poetry and drama</a:t>
            </a:r>
            <a:r>
              <a:rPr lang="en-GB" dirty="0" smtClean="0"/>
              <a:t>, the </a:t>
            </a:r>
            <a:r>
              <a:rPr lang="en-GB" dirty="0"/>
              <a:t>novel is today, as almost everywhere else in the world, the </a:t>
            </a:r>
            <a:r>
              <a:rPr lang="en-GB" dirty="0" smtClean="0"/>
              <a:t>dominant literary </a:t>
            </a:r>
            <a:r>
              <a:rPr lang="en-GB" dirty="0"/>
              <a:t>genre on the continent. Its privileged status as a written genre may </a:t>
            </a:r>
            <a:r>
              <a:rPr lang="en-GB" dirty="0" smtClean="0"/>
              <a:t>be attributed </a:t>
            </a:r>
            <a:r>
              <a:rPr lang="en-GB" dirty="0"/>
              <a:t>to European influence and its association with an </a:t>
            </a:r>
            <a:r>
              <a:rPr lang="en-GB" dirty="0" smtClean="0"/>
              <a:t>imaginative consciousness </a:t>
            </a:r>
            <a:r>
              <a:rPr lang="en-GB" dirty="0"/>
              <a:t>grounded in literate modernity. However, there can be </a:t>
            </a:r>
            <a:r>
              <a:rPr lang="en-GB" dirty="0" smtClean="0"/>
              <a:t>no doubt </a:t>
            </a:r>
            <a:r>
              <a:rPr lang="en-GB" dirty="0"/>
              <a:t>that the appeal of the novel has to do with the integrative </a:t>
            </a:r>
            <a:r>
              <a:rPr lang="en-GB" dirty="0" smtClean="0"/>
              <a:t>function that </a:t>
            </a:r>
            <a:r>
              <a:rPr lang="en-GB" dirty="0"/>
              <a:t>narratives have always played in African societies, a role that is </a:t>
            </a:r>
            <a:r>
              <a:rPr lang="en-GB" dirty="0" smtClean="0"/>
              <a:t>well illustrated </a:t>
            </a:r>
            <a:r>
              <a:rPr lang="en-GB" dirty="0"/>
              <a:t>not only by the didactic and reflexive purpose of the folk tales </a:t>
            </a:r>
            <a:r>
              <a:rPr lang="en-GB" dirty="0" smtClean="0"/>
              <a:t>and fables </a:t>
            </a:r>
            <a:r>
              <a:rPr lang="en-GB" dirty="0"/>
              <a:t>that inform the sensibility and define a primary level of the </a:t>
            </a:r>
            <a:r>
              <a:rPr lang="en-GB" dirty="0" smtClean="0"/>
              <a:t>imaginative faculty </a:t>
            </a:r>
            <a:r>
              <a:rPr lang="en-GB" dirty="0"/>
              <a:t>in traditional African societies,1but also by the centrality of </a:t>
            </a:r>
            <a:r>
              <a:rPr lang="en-GB" dirty="0" smtClean="0"/>
              <a:t>the mythical </a:t>
            </a:r>
            <a:r>
              <a:rPr lang="en-GB" dirty="0"/>
              <a:t>tale, extending to the great oral epics–as exemplified by </a:t>
            </a:r>
            <a:r>
              <a:rPr lang="en-GB" dirty="0" smtClean="0"/>
              <a:t>the </a:t>
            </a:r>
            <a:r>
              <a:rPr lang="en-GB" dirty="0" err="1" smtClean="0"/>
              <a:t>Sundiata</a:t>
            </a:r>
            <a:r>
              <a:rPr lang="en-GB" dirty="0" smtClean="0"/>
              <a:t> </a:t>
            </a:r>
            <a:r>
              <a:rPr lang="en-GB" dirty="0"/>
              <a:t>epic of Mali and the </a:t>
            </a:r>
            <a:r>
              <a:rPr lang="en-GB" dirty="0" err="1"/>
              <a:t>Ozidi</a:t>
            </a:r>
            <a:r>
              <a:rPr lang="en-GB" dirty="0"/>
              <a:t> saga of the </a:t>
            </a:r>
            <a:r>
              <a:rPr lang="en-GB" dirty="0" err="1"/>
              <a:t>Ijaws</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sp>
        <p:nvSpPr>
          <p:cNvPr id="3" name="Espace réservé du contenu 2"/>
          <p:cNvSpPr>
            <a:spLocks noGrp="1"/>
          </p:cNvSpPr>
          <p:nvPr>
            <p:ph idx="1"/>
          </p:nvPr>
        </p:nvSpPr>
        <p:spPr/>
        <p:txBody>
          <a:bodyPr>
            <a:normAutofit fontScale="92500" lnSpcReduction="10000"/>
          </a:bodyPr>
          <a:lstStyle/>
          <a:p>
            <a:r>
              <a:rPr lang="en-GB" dirty="0"/>
              <a:t>The continuity with the oral tradition is evident in the novels written in </a:t>
            </a:r>
            <a:r>
              <a:rPr lang="en-GB" dirty="0" smtClean="0"/>
              <a:t>the African </a:t>
            </a:r>
            <a:r>
              <a:rPr lang="en-GB" dirty="0"/>
              <a:t>languages, in which the derivation of content and mode is direct </a:t>
            </a:r>
            <a:r>
              <a:rPr lang="en-GB" dirty="0" smtClean="0"/>
              <a:t>and immediate.</a:t>
            </a:r>
          </a:p>
          <a:p>
            <a:r>
              <a:rPr lang="en-GB" dirty="0"/>
              <a:t>the </a:t>
            </a:r>
            <a:r>
              <a:rPr lang="en-GB" dirty="0" smtClean="0"/>
              <a:t>genres of </a:t>
            </a:r>
            <a:r>
              <a:rPr lang="en-GB" dirty="0"/>
              <a:t>oral narrative and the aesthetics they illustrate–insofar as this </a:t>
            </a:r>
            <a:r>
              <a:rPr lang="en-GB" dirty="0" smtClean="0"/>
              <a:t>involves the </a:t>
            </a:r>
            <a:r>
              <a:rPr lang="en-GB" dirty="0"/>
              <a:t>recital of texts in the living contexts of performance–can be said </a:t>
            </a:r>
            <a:r>
              <a:rPr lang="en-GB" dirty="0" smtClean="0"/>
              <a:t>to provide </a:t>
            </a:r>
            <a:r>
              <a:rPr lang="en-GB" dirty="0"/>
              <a:t>the imaginative background and, often, the structural model for </a:t>
            </a:r>
            <a:r>
              <a:rPr lang="en-GB" dirty="0" smtClean="0"/>
              <a:t>the appropriation </a:t>
            </a:r>
            <a:r>
              <a:rPr lang="en-GB" dirty="0"/>
              <a:t>of the novel genre by African writers, in both the </a:t>
            </a:r>
            <a:r>
              <a:rPr lang="en-GB" dirty="0" smtClean="0"/>
              <a:t>indigenous languages </a:t>
            </a:r>
            <a:r>
              <a:rPr lang="en-GB" dirty="0"/>
              <a:t>and the imported European tongues.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The </a:t>
            </a:r>
            <a:r>
              <a:rPr lang="fr-FR" dirty="0" err="1" smtClean="0"/>
              <a:t>historical</a:t>
            </a:r>
            <a:r>
              <a:rPr lang="fr-FR" dirty="0" smtClean="0"/>
              <a:t> </a:t>
            </a:r>
            <a:r>
              <a:rPr lang="fr-FR" dirty="0" err="1" smtClean="0"/>
              <a:t>development</a:t>
            </a:r>
            <a:r>
              <a:rPr lang="fr-FR" dirty="0" smtClean="0"/>
              <a:t> of the </a:t>
            </a:r>
            <a:r>
              <a:rPr lang="fr-FR" dirty="0" err="1" smtClean="0"/>
              <a:t>novel</a:t>
            </a:r>
            <a:r>
              <a:rPr lang="fr-FR" dirty="0" smtClean="0"/>
              <a:t> </a:t>
            </a:r>
            <a:r>
              <a:rPr lang="fr-FR" dirty="0" err="1" smtClean="0"/>
              <a:t>writing</a:t>
            </a:r>
            <a:endParaRPr lang="en-GB" dirty="0"/>
          </a:p>
        </p:txBody>
      </p:sp>
      <p:sp>
        <p:nvSpPr>
          <p:cNvPr id="3" name="Espace réservé du contenu 2"/>
          <p:cNvSpPr>
            <a:spLocks noGrp="1"/>
          </p:cNvSpPr>
          <p:nvPr>
            <p:ph idx="1"/>
          </p:nvPr>
        </p:nvSpPr>
        <p:spPr/>
        <p:txBody>
          <a:bodyPr>
            <a:normAutofit lnSpcReduction="10000"/>
          </a:bodyPr>
          <a:lstStyle/>
          <a:p>
            <a:r>
              <a:rPr lang="en-GB" dirty="0"/>
              <a:t>In this explanation of the </a:t>
            </a:r>
            <a:r>
              <a:rPr lang="en-GB" dirty="0" smtClean="0"/>
              <a:t>rise of </a:t>
            </a:r>
            <a:r>
              <a:rPr lang="en-GB" dirty="0"/>
              <a:t>the novel in Africa, literacy and writing are represented as having </a:t>
            </a:r>
            <a:r>
              <a:rPr lang="en-GB" dirty="0" smtClean="0"/>
              <a:t>developed </a:t>
            </a:r>
            <a:r>
              <a:rPr lang="en-GB" dirty="0"/>
              <a:t>largely as a function of Western education introduced by the </a:t>
            </a:r>
            <a:r>
              <a:rPr lang="en-GB" dirty="0" smtClean="0"/>
              <a:t>various Christian </a:t>
            </a:r>
            <a:r>
              <a:rPr lang="en-GB" dirty="0"/>
              <a:t>missions in their </a:t>
            </a:r>
            <a:r>
              <a:rPr lang="en-GB" dirty="0" smtClean="0"/>
              <a:t>evangelical effort</a:t>
            </a:r>
            <a:r>
              <a:rPr lang="en-GB" dirty="0"/>
              <a:t>. The centrality of the Bible </a:t>
            </a:r>
            <a:r>
              <a:rPr lang="en-GB" dirty="0" smtClean="0"/>
              <a:t>to this </a:t>
            </a:r>
            <a:r>
              <a:rPr lang="en-GB" dirty="0"/>
              <a:t>effort has thus been advanced as the constitutive factor in the creation </a:t>
            </a:r>
            <a:r>
              <a:rPr lang="en-GB" dirty="0" smtClean="0"/>
              <a:t>of a </a:t>
            </a:r>
            <a:r>
              <a:rPr lang="en-GB" dirty="0"/>
              <a:t>new literature by the elite that, over time, emerged from the </a:t>
            </a:r>
            <a:r>
              <a:rPr lang="en-GB" dirty="0" smtClean="0"/>
              <a:t>African encounter </a:t>
            </a:r>
            <a:r>
              <a:rPr lang="en-GB" dirty="0"/>
              <a:t>with Europe, with its corollary of colonial domination and </a:t>
            </a:r>
            <a:r>
              <a:rPr lang="en-GB" dirty="0" smtClean="0"/>
              <a:t>its cultural </a:t>
            </a:r>
            <a:r>
              <a:rPr lang="en-GB" dirty="0"/>
              <a:t>impositions.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dirty="0"/>
          </a:p>
        </p:txBody>
      </p:sp>
      <p:sp>
        <p:nvSpPr>
          <p:cNvPr id="3" name="Espace réservé du contenu 2"/>
          <p:cNvSpPr>
            <a:spLocks noGrp="1"/>
          </p:cNvSpPr>
          <p:nvPr>
            <p:ph idx="1"/>
          </p:nvPr>
        </p:nvSpPr>
        <p:spPr/>
        <p:txBody>
          <a:bodyPr/>
          <a:lstStyle/>
          <a:p>
            <a:r>
              <a:rPr lang="en-GB" dirty="0"/>
              <a:t>literacy </a:t>
            </a:r>
            <a:r>
              <a:rPr lang="en-GB" dirty="0" smtClean="0"/>
              <a:t>was first </a:t>
            </a:r>
            <a:r>
              <a:rPr lang="en-GB" dirty="0"/>
              <a:t>introduced into Africa by Arabs prior to the arrival </a:t>
            </a:r>
            <a:r>
              <a:rPr lang="en-GB" dirty="0" smtClean="0"/>
              <a:t>of Europeans</a:t>
            </a:r>
            <a:r>
              <a:rPr lang="en-GB" dirty="0"/>
              <a:t>. </a:t>
            </a:r>
            <a:endParaRPr lang="en-GB" dirty="0" smtClean="0"/>
          </a:p>
          <a:p>
            <a:r>
              <a:rPr lang="en-GB" dirty="0"/>
              <a:t>The Koran has thus served for a much longer period than </a:t>
            </a:r>
            <a:r>
              <a:rPr lang="en-GB" dirty="0" smtClean="0"/>
              <a:t>the Bible </a:t>
            </a:r>
            <a:r>
              <a:rPr lang="en-GB" dirty="0"/>
              <a:t>as a reference text for the protocols of writing and the formation of </a:t>
            </a:r>
            <a:r>
              <a:rPr lang="en-GB" dirty="0" smtClean="0"/>
              <a:t>the literary </a:t>
            </a:r>
            <a:r>
              <a:rPr lang="en-GB" dirty="0"/>
              <a:t>sensibility in Africa.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The </a:t>
            </a:r>
            <a:r>
              <a:rPr lang="fr-FR" dirty="0" err="1" smtClean="0"/>
              <a:t>beginning</a:t>
            </a:r>
            <a:r>
              <a:rPr lang="fr-FR" dirty="0" smtClean="0"/>
              <a:t> of the </a:t>
            </a:r>
            <a:r>
              <a:rPr lang="fr-FR" dirty="0" err="1" smtClean="0"/>
              <a:t>African</a:t>
            </a:r>
            <a:r>
              <a:rPr lang="fr-FR" dirty="0" smtClean="0"/>
              <a:t> </a:t>
            </a:r>
            <a:r>
              <a:rPr lang="fr-FR" dirty="0" err="1" smtClean="0"/>
              <a:t>novel</a:t>
            </a:r>
            <a:endParaRPr lang="en-GB" dirty="0"/>
          </a:p>
        </p:txBody>
      </p:sp>
      <p:sp>
        <p:nvSpPr>
          <p:cNvPr id="3" name="Espace réservé du contenu 2"/>
          <p:cNvSpPr>
            <a:spLocks noGrp="1"/>
          </p:cNvSpPr>
          <p:nvPr>
            <p:ph idx="1"/>
          </p:nvPr>
        </p:nvSpPr>
        <p:spPr/>
        <p:txBody>
          <a:bodyPr>
            <a:normAutofit/>
          </a:bodyPr>
          <a:lstStyle/>
          <a:p>
            <a:r>
              <a:rPr lang="en-GB" dirty="0"/>
              <a:t>The beginnings of the novel in Africa go back </a:t>
            </a:r>
            <a:r>
              <a:rPr lang="en-GB" dirty="0" smtClean="0"/>
              <a:t>in fact </a:t>
            </a:r>
            <a:r>
              <a:rPr lang="en-GB" dirty="0"/>
              <a:t>to the formative period of Western literature itself, with works </a:t>
            </a:r>
            <a:r>
              <a:rPr lang="en-GB" dirty="0" smtClean="0"/>
              <a:t>related to </a:t>
            </a:r>
            <a:r>
              <a:rPr lang="en-GB" dirty="0"/>
              <a:t>Africa constituting part of its early corpus of canonical texts. Of </a:t>
            </a:r>
            <a:r>
              <a:rPr lang="en-GB" dirty="0" smtClean="0"/>
              <a:t>the works </a:t>
            </a:r>
            <a:r>
              <a:rPr lang="en-GB" dirty="0"/>
              <a:t>that have survived from this period, two in particular have </a:t>
            </a:r>
            <a:r>
              <a:rPr lang="en-GB" dirty="0" smtClean="0"/>
              <a:t>an immediate </a:t>
            </a:r>
            <a:r>
              <a:rPr lang="en-GB" dirty="0"/>
              <a:t>bearing on the practice </a:t>
            </a:r>
            <a:r>
              <a:rPr lang="en-GB" dirty="0" smtClean="0"/>
              <a:t>of fiction </a:t>
            </a:r>
            <a:r>
              <a:rPr lang="en-GB" dirty="0"/>
              <a:t>in Africa: the Greek master-piece</a:t>
            </a:r>
            <a:r>
              <a:rPr lang="en-GB" dirty="0" smtClean="0"/>
              <a:t>, </a:t>
            </a:r>
            <a:r>
              <a:rPr lang="en-GB" dirty="0" err="1" smtClean="0"/>
              <a:t>Aethiopicaby</a:t>
            </a:r>
            <a:r>
              <a:rPr lang="en-GB" dirty="0" smtClean="0"/>
              <a:t> </a:t>
            </a:r>
            <a:r>
              <a:rPr lang="en-GB" dirty="0"/>
              <a:t>the Hellenic writer </a:t>
            </a:r>
            <a:r>
              <a:rPr lang="en-GB" dirty="0" err="1"/>
              <a:t>Heliodorus</a:t>
            </a:r>
            <a:r>
              <a:rPr lang="en-GB" dirty="0"/>
              <a:t>, </a:t>
            </a:r>
            <a:r>
              <a:rPr lang="en-GB" dirty="0" smtClean="0"/>
              <a:t>and The </a:t>
            </a:r>
            <a:r>
              <a:rPr lang="en-GB" dirty="0"/>
              <a:t>Golden </a:t>
            </a:r>
            <a:r>
              <a:rPr lang="en-GB" dirty="0" smtClean="0"/>
              <a:t>Ass by the </a:t>
            </a:r>
            <a:r>
              <a:rPr lang="en-GB" dirty="0"/>
              <a:t>Latin author, Apuleius.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sp>
        <p:nvSpPr>
          <p:cNvPr id="3" name="Espace réservé du contenu 2"/>
          <p:cNvSpPr>
            <a:spLocks noGrp="1"/>
          </p:cNvSpPr>
          <p:nvPr>
            <p:ph idx="1"/>
          </p:nvPr>
        </p:nvSpPr>
        <p:spPr/>
        <p:txBody>
          <a:bodyPr>
            <a:normAutofit/>
          </a:bodyPr>
          <a:lstStyle/>
          <a:p>
            <a:r>
              <a:rPr lang="en-GB" dirty="0"/>
              <a:t>the Greek master-piece</a:t>
            </a:r>
            <a:r>
              <a:rPr lang="en-GB" dirty="0" smtClean="0"/>
              <a:t>, </a:t>
            </a:r>
            <a:r>
              <a:rPr lang="en-GB" dirty="0" err="1" smtClean="0"/>
              <a:t>Aethiopica</a:t>
            </a:r>
            <a:r>
              <a:rPr lang="en-GB" dirty="0" smtClean="0"/>
              <a:t> by </a:t>
            </a:r>
            <a:r>
              <a:rPr lang="en-GB" dirty="0"/>
              <a:t>the Hellenic writer </a:t>
            </a:r>
            <a:r>
              <a:rPr lang="en-GB" dirty="0" err="1"/>
              <a:t>Heliodorus</a:t>
            </a:r>
            <a:r>
              <a:rPr lang="en-GB" dirty="0"/>
              <a:t>, </a:t>
            </a:r>
            <a:r>
              <a:rPr lang="en-GB" dirty="0" smtClean="0"/>
              <a:t>and The </a:t>
            </a:r>
            <a:r>
              <a:rPr lang="en-GB" dirty="0"/>
              <a:t>Golden </a:t>
            </a:r>
            <a:r>
              <a:rPr lang="en-GB" dirty="0" smtClean="0"/>
              <a:t>Ass by the </a:t>
            </a:r>
            <a:r>
              <a:rPr lang="en-GB" dirty="0"/>
              <a:t>Latin author, Apuleius. </a:t>
            </a:r>
            <a:r>
              <a:rPr lang="en-GB" dirty="0" smtClean="0"/>
              <a:t>illustrate </a:t>
            </a:r>
            <a:r>
              <a:rPr lang="en-GB" dirty="0"/>
              <a:t>a phenomenon that </a:t>
            </a:r>
            <a:r>
              <a:rPr lang="en-GB" dirty="0" smtClean="0"/>
              <a:t>was to </a:t>
            </a:r>
            <a:r>
              <a:rPr lang="en-GB" dirty="0"/>
              <a:t>assume significance many centuries later</a:t>
            </a:r>
            <a:r>
              <a:rPr lang="en-GB" dirty="0" smtClean="0"/>
              <a:t>, namely</a:t>
            </a:r>
            <a:r>
              <a:rPr lang="en-GB" dirty="0"/>
              <a:t>, the appropriation </a:t>
            </a:r>
            <a:r>
              <a:rPr lang="en-GB" dirty="0" smtClean="0"/>
              <a:t>by the </a:t>
            </a:r>
            <a:r>
              <a:rPr lang="en-GB" dirty="0"/>
              <a:t>African writer of a second language for expressive purposes, the </a:t>
            </a:r>
            <a:r>
              <a:rPr lang="en-GB" dirty="0" smtClean="0"/>
              <a:t>deployment </a:t>
            </a:r>
            <a:r>
              <a:rPr lang="en-GB" dirty="0"/>
              <a:t>for literary ends of a foreign tongue serving as a dominant language </a:t>
            </a:r>
            <a:r>
              <a:rPr lang="en-GB" dirty="0" smtClean="0"/>
              <a:t>of culture </a:t>
            </a:r>
            <a:r>
              <a:rPr lang="en-GB" dirty="0"/>
              <a:t>in its own time and place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The </a:t>
            </a:r>
            <a:r>
              <a:rPr lang="fr-FR" dirty="0" err="1" smtClean="0"/>
              <a:t>African</a:t>
            </a:r>
            <a:r>
              <a:rPr lang="fr-FR" dirty="0" smtClean="0"/>
              <a:t> </a:t>
            </a:r>
            <a:r>
              <a:rPr lang="fr-FR" dirty="0" err="1" smtClean="0"/>
              <a:t>origin</a:t>
            </a:r>
            <a:r>
              <a:rPr lang="fr-FR" dirty="0" smtClean="0"/>
              <a:t> of </a:t>
            </a:r>
            <a:r>
              <a:rPr lang="fr-FR" dirty="0" err="1" smtClean="0"/>
              <a:t>these</a:t>
            </a:r>
            <a:r>
              <a:rPr lang="fr-FR" dirty="0" smtClean="0"/>
              <a:t> </a:t>
            </a:r>
            <a:r>
              <a:rPr lang="fr-FR" dirty="0" err="1" smtClean="0"/>
              <a:t>works</a:t>
            </a:r>
            <a:endParaRPr lang="en-GB" dirty="0"/>
          </a:p>
        </p:txBody>
      </p:sp>
      <p:sp>
        <p:nvSpPr>
          <p:cNvPr id="3" name="Espace réservé du contenu 2"/>
          <p:cNvSpPr>
            <a:spLocks noGrp="1"/>
          </p:cNvSpPr>
          <p:nvPr>
            <p:ph idx="1"/>
          </p:nvPr>
        </p:nvSpPr>
        <p:spPr/>
        <p:txBody>
          <a:bodyPr/>
          <a:lstStyle/>
          <a:p>
            <a:r>
              <a:rPr lang="en-GB" dirty="0"/>
              <a:t>In this sense, it can also </a:t>
            </a:r>
            <a:r>
              <a:rPr lang="en-GB" dirty="0" smtClean="0"/>
              <a:t>be regarded </a:t>
            </a:r>
            <a:r>
              <a:rPr lang="en-GB" dirty="0"/>
              <a:t>as a remarkable antecedent to some of the most significant works </a:t>
            </a:r>
            <a:r>
              <a:rPr lang="en-GB" dirty="0" smtClean="0"/>
              <a:t>in modern African fiction</a:t>
            </a:r>
            <a:r>
              <a:rPr lang="en-GB" dirty="0"/>
              <a:t>, such as Amos </a:t>
            </a:r>
            <a:r>
              <a:rPr lang="en-GB" dirty="0" err="1" smtClean="0"/>
              <a:t>Tutuola’s</a:t>
            </a:r>
            <a:r>
              <a:rPr lang="en-GB" dirty="0" smtClean="0"/>
              <a:t> The </a:t>
            </a:r>
            <a:r>
              <a:rPr lang="en-GB" dirty="0"/>
              <a:t>Palm-Wine </a:t>
            </a:r>
            <a:r>
              <a:rPr lang="en-GB" dirty="0" err="1"/>
              <a:t>Drinkard</a:t>
            </a:r>
            <a:r>
              <a:rPr lang="en-GB" dirty="0" smtClean="0"/>
              <a:t>, </a:t>
            </a:r>
            <a:r>
              <a:rPr lang="en-GB" dirty="0" err="1" smtClean="0"/>
              <a:t>Kojo</a:t>
            </a:r>
            <a:r>
              <a:rPr lang="en-GB" dirty="0" smtClean="0"/>
              <a:t> Laing’s Woman </a:t>
            </a:r>
            <a:r>
              <a:rPr lang="en-GB" dirty="0"/>
              <a:t>of the Aeroplanes, Ben </a:t>
            </a:r>
            <a:r>
              <a:rPr lang="en-GB" dirty="0" err="1" smtClean="0"/>
              <a:t>Okri’s</a:t>
            </a:r>
            <a:r>
              <a:rPr lang="en-GB" dirty="0" smtClean="0"/>
              <a:t> The </a:t>
            </a:r>
            <a:r>
              <a:rPr lang="en-GB" dirty="0"/>
              <a:t>Famished </a:t>
            </a:r>
            <a:r>
              <a:rPr lang="en-GB" dirty="0" smtClean="0"/>
              <a:t>Road and </a:t>
            </a:r>
            <a:r>
              <a:rPr lang="en-GB" dirty="0" err="1" smtClean="0"/>
              <a:t>Pepetela’sThe</a:t>
            </a:r>
            <a:r>
              <a:rPr lang="en-GB" dirty="0" smtClean="0"/>
              <a:t> </a:t>
            </a:r>
            <a:r>
              <a:rPr lang="en-GB" dirty="0"/>
              <a:t>Return of the Water </a:t>
            </a:r>
            <a:r>
              <a:rPr lang="en-GB" dirty="0" smtClean="0"/>
              <a:t>Spirit.</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The full </a:t>
            </a:r>
            <a:r>
              <a:rPr lang="fr-FR" dirty="0" err="1" smtClean="0"/>
              <a:t>emergence</a:t>
            </a:r>
            <a:r>
              <a:rPr lang="fr-FR" dirty="0" smtClean="0"/>
              <a:t> of the </a:t>
            </a:r>
            <a:r>
              <a:rPr lang="fr-FR" dirty="0" err="1" smtClean="0"/>
              <a:t>novel</a:t>
            </a:r>
            <a:r>
              <a:rPr lang="fr-FR" dirty="0" smtClean="0"/>
              <a:t> genre</a:t>
            </a:r>
            <a:endParaRPr lang="en-GB" dirty="0"/>
          </a:p>
        </p:txBody>
      </p:sp>
      <p:sp>
        <p:nvSpPr>
          <p:cNvPr id="3" name="Espace réservé du contenu 2"/>
          <p:cNvSpPr>
            <a:spLocks noGrp="1"/>
          </p:cNvSpPr>
          <p:nvPr>
            <p:ph idx="1"/>
          </p:nvPr>
        </p:nvSpPr>
        <p:spPr/>
        <p:txBody>
          <a:bodyPr>
            <a:normAutofit lnSpcReduction="10000"/>
          </a:bodyPr>
          <a:lstStyle/>
          <a:p>
            <a:r>
              <a:rPr lang="en-GB" dirty="0"/>
              <a:t>It was to take nearly a thousand years, however, before we were to </a:t>
            </a:r>
            <a:r>
              <a:rPr lang="en-GB" dirty="0" smtClean="0"/>
              <a:t>witness the full emergence of the African novel as a literate genre. It is important to note in this respect the primary role played in this development by the African languages, which came to offer the writer the natural means of literate expression once these languages began to be reduced to writing throughout the continent in the course of the nineteenth century, mainly through Christian evangelical effort. </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45</TotalTime>
  <Words>835</Words>
  <Application>Microsoft Office PowerPoint</Application>
  <PresentationFormat>Affichage à l'écran (4:3)</PresentationFormat>
  <Paragraphs>19</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Apex</vt:lpstr>
      <vt:lpstr>The African Novel</vt:lpstr>
      <vt:lpstr>The role of orality</vt:lpstr>
      <vt:lpstr>Diapositive 3</vt:lpstr>
      <vt:lpstr>The historical development of the novel writing</vt:lpstr>
      <vt:lpstr>Diapositive 5</vt:lpstr>
      <vt:lpstr>The beginning of the African novel</vt:lpstr>
      <vt:lpstr>Diapositive 7</vt:lpstr>
      <vt:lpstr>The African origin of these works</vt:lpstr>
      <vt:lpstr>The full emergence of the novel genre</vt:lpstr>
      <vt:lpstr>Characteristics of the first African novels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African Novel</dc:title>
  <dc:creator>Gateway</dc:creator>
  <cp:lastModifiedBy>Gateway</cp:lastModifiedBy>
  <cp:revision>13</cp:revision>
  <dcterms:created xsi:type="dcterms:W3CDTF">2021-02-07T07:14:21Z</dcterms:created>
  <dcterms:modified xsi:type="dcterms:W3CDTF">2021-02-07T07:59:23Z</dcterms:modified>
</cp:coreProperties>
</file>