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03" r:id="rId4"/>
    <p:sldId id="304" r:id="rId5"/>
    <p:sldId id="259" r:id="rId6"/>
    <p:sldId id="284" r:id="rId7"/>
    <p:sldId id="260" r:id="rId8"/>
    <p:sldId id="265" r:id="rId9"/>
    <p:sldId id="261" r:id="rId10"/>
    <p:sldId id="302" r:id="rId11"/>
    <p:sldId id="305" r:id="rId12"/>
    <p:sldId id="30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FF45213A-114C-44D8-91B7-9E219E599EE1}">
          <p14:sldIdLst>
            <p14:sldId id="256"/>
            <p14:sldId id="257"/>
            <p14:sldId id="303"/>
            <p14:sldId id="304"/>
            <p14:sldId id="259"/>
            <p14:sldId id="284"/>
            <p14:sldId id="260"/>
            <p14:sldId id="265"/>
            <p14:sldId id="261"/>
            <p14:sldId id="302"/>
            <p14:sldId id="305"/>
            <p14:sldId id="30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adaneassia@yahoo.com" userId="5f4d886691d65ef3" providerId="LiveId" clId="{CDAD0321-9BDF-48DF-BFDB-1AF929F321A0}"/>
    <pc:docChg chg="modSld">
      <pc:chgData name="saadaneassia@yahoo.com" userId="5f4d886691d65ef3" providerId="LiveId" clId="{CDAD0321-9BDF-48DF-BFDB-1AF929F321A0}" dt="2024-01-13T13:57:05.624" v="13" actId="20577"/>
      <pc:docMkLst>
        <pc:docMk/>
      </pc:docMkLst>
      <pc:sldChg chg="modSp mod">
        <pc:chgData name="saadaneassia@yahoo.com" userId="5f4d886691d65ef3" providerId="LiveId" clId="{CDAD0321-9BDF-48DF-BFDB-1AF929F321A0}" dt="2024-01-13T13:57:05.624" v="13" actId="20577"/>
        <pc:sldMkLst>
          <pc:docMk/>
          <pc:sldMk cId="1261165708" sldId="256"/>
        </pc:sldMkLst>
        <pc:spChg chg="mod">
          <ac:chgData name="saadaneassia@yahoo.com" userId="5f4d886691d65ef3" providerId="LiveId" clId="{CDAD0321-9BDF-48DF-BFDB-1AF929F321A0}" dt="2024-01-13T13:57:05.624" v="13" actId="20577"/>
          <ac:spMkLst>
            <pc:docMk/>
            <pc:sldMk cId="1261165708" sldId="256"/>
            <ac:spMk id="2" creationId="{F9C40FA4-07BB-4F47-A80A-2A51C8E06373}"/>
          </ac:spMkLst>
        </pc:spChg>
      </pc:sldChg>
      <pc:sldChg chg="modSp mod">
        <pc:chgData name="saadaneassia@yahoo.com" userId="5f4d886691d65ef3" providerId="LiveId" clId="{CDAD0321-9BDF-48DF-BFDB-1AF929F321A0}" dt="2024-01-13T13:38:47.298" v="5" actId="20577"/>
        <pc:sldMkLst>
          <pc:docMk/>
          <pc:sldMk cId="776671198" sldId="257"/>
        </pc:sldMkLst>
        <pc:spChg chg="mod">
          <ac:chgData name="saadaneassia@yahoo.com" userId="5f4d886691d65ef3" providerId="LiveId" clId="{CDAD0321-9BDF-48DF-BFDB-1AF929F321A0}" dt="2024-01-13T13:38:47.298" v="5" actId="20577"/>
          <ac:spMkLst>
            <pc:docMk/>
            <pc:sldMk cId="776671198" sldId="257"/>
            <ac:spMk id="2" creationId="{25CA78E8-2BE5-4D9F-8366-1F3C04563F8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C40FA4-07BB-4F47-A80A-2A51C8E06373}"/>
              </a:ext>
            </a:extLst>
          </p:cNvPr>
          <p:cNvSpPr>
            <a:spLocks noGrp="1"/>
          </p:cNvSpPr>
          <p:nvPr>
            <p:ph type="ctrTitle"/>
          </p:nvPr>
        </p:nvSpPr>
        <p:spPr>
          <a:xfrm>
            <a:off x="1390526" y="1281953"/>
            <a:ext cx="7766936" cy="3065929"/>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r>
              <a:rPr lang="ar-DZ" sz="6600">
                <a:latin typeface="Sakkal Majalla" panose="02000000000000000000" pitchFamily="2" charset="-78"/>
                <a:cs typeface="Sakkal Majalla" panose="02000000000000000000" pitchFamily="2" charset="-78"/>
              </a:rPr>
              <a:t>المحور الحادي</a:t>
            </a:r>
            <a:br>
              <a:rPr lang="ar-DZ" sz="6600">
                <a:latin typeface="Sakkal Majalla" panose="02000000000000000000" pitchFamily="2" charset="-78"/>
                <a:cs typeface="Sakkal Majalla" panose="02000000000000000000" pitchFamily="2" charset="-78"/>
              </a:rPr>
            </a:br>
            <a:br>
              <a:rPr lang="ar-DZ" sz="6600">
                <a:latin typeface="Sakkal Majalla" panose="02000000000000000000" pitchFamily="2" charset="-78"/>
                <a:cs typeface="Sakkal Majalla" panose="02000000000000000000" pitchFamily="2" charset="-78"/>
              </a:rPr>
            </a:br>
            <a:r>
              <a:rPr lang="ar-DZ" sz="6600">
                <a:latin typeface="Sakkal Majalla" panose="02000000000000000000" pitchFamily="2" charset="-78"/>
                <a:cs typeface="Sakkal Majalla" panose="02000000000000000000" pitchFamily="2" charset="-78"/>
              </a:rPr>
              <a:t> </a:t>
            </a:r>
            <a:r>
              <a:rPr lang="ar-DZ" sz="6600" dirty="0">
                <a:latin typeface="Sakkal Majalla" panose="02000000000000000000" pitchFamily="2" charset="-78"/>
                <a:cs typeface="Sakkal Majalla" panose="02000000000000000000" pitchFamily="2" charset="-78"/>
              </a:rPr>
              <a:t>عشر: إدارة الأعمال الدولية</a:t>
            </a:r>
            <a:endParaRPr lang="x-none" sz="6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61165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51EB1AC-F1E2-4BD2-8578-0EA9A6ABCA48}"/>
              </a:ext>
            </a:extLst>
          </p:cNvPr>
          <p:cNvSpPr>
            <a:spLocks noGrp="1"/>
          </p:cNvSpPr>
          <p:nvPr>
            <p:ph idx="1"/>
          </p:nvPr>
        </p:nvSpPr>
        <p:spPr>
          <a:xfrm>
            <a:off x="677334" y="439271"/>
            <a:ext cx="8596668" cy="5602091"/>
          </a:xfrm>
        </p:spPr>
        <p:txBody>
          <a:bodyPr>
            <a:noAutofit/>
          </a:bodyPr>
          <a:lstStyle/>
          <a:p>
            <a:pPr marL="0" indent="0" algn="r" rtl="1">
              <a:buNone/>
            </a:pPr>
            <a:r>
              <a:rPr lang="ar-DZ" sz="3600" b="1" dirty="0">
                <a:latin typeface="Traditional Arabic" panose="02020603050405020304" pitchFamily="18" charset="-78"/>
                <a:cs typeface="Traditional Arabic" panose="02020603050405020304" pitchFamily="18" charset="-78"/>
              </a:rPr>
              <a:t>ب. عوامل اقتصادية:</a:t>
            </a:r>
          </a:p>
          <a:p>
            <a:pPr algn="r" rtl="1">
              <a:buFont typeface="Wingdings" panose="05000000000000000000" pitchFamily="2" charset="2"/>
              <a:buChar char="q"/>
            </a:pPr>
            <a:r>
              <a:rPr lang="ar-DZ" sz="3600" dirty="0">
                <a:latin typeface="Traditional Arabic" panose="02020603050405020304" pitchFamily="18" charset="-78"/>
                <a:cs typeface="Traditional Arabic" panose="02020603050405020304" pitchFamily="18" charset="-78"/>
              </a:rPr>
              <a:t>الرغبة في الاستفادة من وفورات الحجم الكبير.</a:t>
            </a:r>
          </a:p>
          <a:p>
            <a:pPr algn="r" rtl="1">
              <a:buFont typeface="Wingdings" panose="05000000000000000000" pitchFamily="2" charset="2"/>
              <a:buChar char="q"/>
            </a:pPr>
            <a:r>
              <a:rPr lang="ar-DZ" sz="3600" dirty="0">
                <a:latin typeface="Traditional Arabic" panose="02020603050405020304" pitchFamily="18" charset="-78"/>
                <a:cs typeface="Traditional Arabic" panose="02020603050405020304" pitchFamily="18" charset="-78"/>
              </a:rPr>
              <a:t>انخفاض أجور العمال في بعض الأسواق العالمية.</a:t>
            </a:r>
          </a:p>
          <a:p>
            <a:pPr marL="0" indent="0" algn="r" rtl="1">
              <a:buNone/>
            </a:pPr>
            <a:r>
              <a:rPr lang="ar-DZ" sz="3600" b="1" dirty="0">
                <a:latin typeface="Traditional Arabic" panose="02020603050405020304" pitchFamily="18" charset="-78"/>
                <a:cs typeface="Traditional Arabic" panose="02020603050405020304" pitchFamily="18" charset="-78"/>
              </a:rPr>
              <a:t>ج. العوامل اللوجستية: </a:t>
            </a:r>
          </a:p>
          <a:p>
            <a:pPr marL="0" indent="0" algn="r" rtl="1">
              <a:buNone/>
            </a:pPr>
            <a:r>
              <a:rPr lang="ar-DZ" sz="3600" dirty="0">
                <a:latin typeface="Traditional Arabic" panose="02020603050405020304" pitchFamily="18" charset="-78"/>
                <a:cs typeface="Traditional Arabic" panose="02020603050405020304" pitchFamily="18" charset="-78"/>
              </a:rPr>
              <a:t>وتتعلق هذه العوامل بتوفر المواد الخام والمواد الوسيطة في بعض دول العالم. </a:t>
            </a:r>
          </a:p>
        </p:txBody>
      </p:sp>
    </p:spTree>
    <p:extLst>
      <p:ext uri="{BB962C8B-B14F-4D97-AF65-F5344CB8AC3E}">
        <p14:creationId xmlns:p14="http://schemas.microsoft.com/office/powerpoint/2010/main" val="3214258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51EB1AC-F1E2-4BD2-8578-0EA9A6ABCA48}"/>
              </a:ext>
            </a:extLst>
          </p:cNvPr>
          <p:cNvSpPr>
            <a:spLocks noGrp="1"/>
          </p:cNvSpPr>
          <p:nvPr>
            <p:ph idx="1"/>
          </p:nvPr>
        </p:nvSpPr>
        <p:spPr>
          <a:xfrm>
            <a:off x="677334" y="439271"/>
            <a:ext cx="8596668" cy="5602091"/>
          </a:xfrm>
        </p:spPr>
        <p:txBody>
          <a:bodyPr>
            <a:noAutofit/>
          </a:bodyPr>
          <a:lstStyle/>
          <a:p>
            <a:pPr marL="0" indent="0" algn="r" rtl="1">
              <a:buNone/>
            </a:pPr>
            <a:r>
              <a:rPr lang="ar-DZ" sz="3600" b="1" dirty="0">
                <a:latin typeface="Traditional Arabic" panose="02020603050405020304" pitchFamily="18" charset="-78"/>
                <a:cs typeface="Traditional Arabic" panose="02020603050405020304" pitchFamily="18" charset="-78"/>
              </a:rPr>
              <a:t>د. العوامل التقنية : </a:t>
            </a:r>
            <a:r>
              <a:rPr lang="ar-DZ" sz="3600" dirty="0">
                <a:latin typeface="Traditional Arabic" panose="02020603050405020304" pitchFamily="18" charset="-78"/>
                <a:cs typeface="Traditional Arabic" panose="02020603050405020304" pitchFamily="18" charset="-78"/>
              </a:rPr>
              <a:t>ومنها:</a:t>
            </a:r>
          </a:p>
          <a:p>
            <a:pPr algn="r" rtl="1">
              <a:buFont typeface="Wingdings" panose="05000000000000000000" pitchFamily="2" charset="2"/>
              <a:buChar char="q"/>
            </a:pPr>
            <a:r>
              <a:rPr lang="ar-DZ" sz="3600" dirty="0">
                <a:latin typeface="Traditional Arabic" panose="02020603050405020304" pitchFamily="18" charset="-78"/>
                <a:cs typeface="Traditional Arabic" panose="02020603050405020304" pitchFamily="18" charset="-78"/>
              </a:rPr>
              <a:t>توفر وسائل المواصلات والاتصالات والنقل.</a:t>
            </a:r>
          </a:p>
          <a:p>
            <a:pPr algn="r" rtl="1">
              <a:buFont typeface="Wingdings" panose="05000000000000000000" pitchFamily="2" charset="2"/>
              <a:buChar char="q"/>
            </a:pPr>
            <a:r>
              <a:rPr lang="ar-DZ" sz="3600" dirty="0">
                <a:latin typeface="Traditional Arabic" panose="02020603050405020304" pitchFamily="18" charset="-78"/>
                <a:cs typeface="Traditional Arabic" panose="02020603050405020304" pitchFamily="18" charset="-78"/>
              </a:rPr>
              <a:t>إمكانية الاستفادة من فرص التجارة الإلكترونية عبر الانترنت.</a:t>
            </a:r>
          </a:p>
          <a:p>
            <a:pPr marL="0" indent="0" algn="r" rtl="1">
              <a:buNone/>
            </a:pPr>
            <a:r>
              <a:rPr lang="ar-DZ" sz="3600" b="1" dirty="0">
                <a:latin typeface="Traditional Arabic" panose="02020603050405020304" pitchFamily="18" charset="-78"/>
                <a:cs typeface="Traditional Arabic" panose="02020603050405020304" pitchFamily="18" charset="-78"/>
              </a:rPr>
              <a:t>هـ. العوامل الاجتماعية: </a:t>
            </a:r>
            <a:r>
              <a:rPr lang="ar-DZ" sz="3600" dirty="0">
                <a:latin typeface="Traditional Arabic" panose="02020603050405020304" pitchFamily="18" charset="-78"/>
                <a:cs typeface="Traditional Arabic" panose="02020603050405020304" pitchFamily="18" charset="-78"/>
              </a:rPr>
              <a:t>وأبرزها :</a:t>
            </a:r>
          </a:p>
          <a:p>
            <a:pPr marL="0" indent="0" algn="r" rtl="1">
              <a:buNone/>
            </a:pPr>
            <a:r>
              <a:rPr lang="ar-DZ" sz="3600" dirty="0">
                <a:latin typeface="Traditional Arabic" panose="02020603050405020304" pitchFamily="18" charset="-78"/>
                <a:cs typeface="Traditional Arabic" panose="02020603050405020304" pitchFamily="18" charset="-78"/>
              </a:rPr>
              <a:t>الرغبة في الحصول على منتجات ذات جودة أفضل وسعر أقل. </a:t>
            </a:r>
            <a:endParaRPr lang="fr-DZ" sz="36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11725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Une image contenant texte, cercle, diagramme, écriture manuscrite&#10;&#10;Description générée automatiquement">
            <a:extLst>
              <a:ext uri="{FF2B5EF4-FFF2-40B4-BE49-F238E27FC236}">
                <a16:creationId xmlns:a16="http://schemas.microsoft.com/office/drawing/2014/main" id="{2435D8D0-48CC-4662-98E1-EE16F5ABA1CF}"/>
              </a:ext>
            </a:extLst>
          </p:cNvPr>
          <p:cNvPicPr>
            <a:picLocks noGrp="1" noChangeAspect="1"/>
          </p:cNvPicPr>
          <p:nvPr>
            <p:ph idx="1"/>
          </p:nvPr>
        </p:nvPicPr>
        <p:blipFill>
          <a:blip r:embed="rId2"/>
          <a:stretch>
            <a:fillRect/>
          </a:stretch>
        </p:blipFill>
        <p:spPr>
          <a:xfrm>
            <a:off x="613095" y="1019163"/>
            <a:ext cx="8237271" cy="5611719"/>
          </a:xfrm>
        </p:spPr>
      </p:pic>
      <p:sp>
        <p:nvSpPr>
          <p:cNvPr id="9" name="ZoneTexte 8">
            <a:extLst>
              <a:ext uri="{FF2B5EF4-FFF2-40B4-BE49-F238E27FC236}">
                <a16:creationId xmlns:a16="http://schemas.microsoft.com/office/drawing/2014/main" id="{D99DA772-3129-4553-BC51-5130DE7E53F2}"/>
              </a:ext>
            </a:extLst>
          </p:cNvPr>
          <p:cNvSpPr txBox="1"/>
          <p:nvPr/>
        </p:nvSpPr>
        <p:spPr>
          <a:xfrm>
            <a:off x="2308693" y="236641"/>
            <a:ext cx="6105524" cy="1047979"/>
          </a:xfrm>
          <a:prstGeom prst="rect">
            <a:avLst/>
          </a:prstGeom>
          <a:noFill/>
        </p:spPr>
        <p:txBody>
          <a:bodyPr wrap="square">
            <a:spAutoFit/>
          </a:bodyPr>
          <a:lstStyle/>
          <a:p>
            <a:pPr marL="0" marR="0" lvl="0" indent="0" algn="ctr" defTabSz="457200" rtl="1" eaLnBrk="1" fontAlgn="auto" latinLnBrk="0" hangingPunct="1">
              <a:lnSpc>
                <a:spcPct val="115000"/>
              </a:lnSpc>
              <a:spcBef>
                <a:spcPts val="1000"/>
              </a:spcBef>
              <a:spcAft>
                <a:spcPts val="0"/>
              </a:spcAft>
              <a:buClr>
                <a:srgbClr val="F496CB">
                  <a:lumMod val="75000"/>
                </a:srgbClr>
              </a:buClr>
              <a:buSzPct val="80000"/>
              <a:buFont typeface="Wingdings 3" charset="2"/>
              <a:buNone/>
              <a:tabLst/>
              <a:defRPr/>
            </a:pPr>
            <a:r>
              <a:rPr kumimoji="0" lang="fr-FR"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V</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 </a:t>
            </a:r>
            <a:r>
              <a:rPr kumimoji="0" lang="ar-DZ" sz="3900" b="1" i="0" u="none" strike="noStrike" kern="1200" cap="none" spc="0" normalizeH="0" baseline="0" noProof="0" dirty="0">
                <a:ln>
                  <a:noFill/>
                </a:ln>
                <a:solidFill>
                  <a:srgbClr val="F496CB">
                    <a:lumMod val="75000"/>
                  </a:srgbClr>
                </a:solidFill>
                <a:effectLst>
                  <a:outerShdw blurRad="38100" dist="38100" dir="2700000" algn="tl">
                    <a:srgbClr val="000000">
                      <a:alpha val="43137"/>
                    </a:srgbClr>
                  </a:outerShdw>
                </a:effectLst>
                <a:uLnTx/>
                <a:uFillTx/>
                <a:latin typeface="Traditional Arabic" panose="02020603050405020304" pitchFamily="18" charset="-78"/>
                <a:ea typeface="Calibri" panose="020F0502020204030204" pitchFamily="34" charset="0"/>
                <a:cs typeface="Traditional Arabic" panose="02020603050405020304" pitchFamily="18" charset="-78"/>
              </a:rPr>
              <a:t>أبعاد إدارة الأعمال الدولية: </a:t>
            </a:r>
          </a:p>
        </p:txBody>
      </p:sp>
    </p:spTree>
    <p:extLst>
      <p:ext uri="{BB962C8B-B14F-4D97-AF65-F5344CB8AC3E}">
        <p14:creationId xmlns:p14="http://schemas.microsoft.com/office/powerpoint/2010/main" val="3483967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CA78E8-2BE5-4D9F-8366-1F3C04563F89}"/>
              </a:ext>
            </a:extLst>
          </p:cNvPr>
          <p:cNvSpPr>
            <a:spLocks noGrp="1"/>
          </p:cNvSpPr>
          <p:nvPr>
            <p:ph type="title"/>
          </p:nvPr>
        </p:nvSpPr>
        <p:spPr>
          <a:xfrm>
            <a:off x="677334" y="80682"/>
            <a:ext cx="8596668" cy="1057836"/>
          </a:xfrm>
        </p:spPr>
        <p:txBody>
          <a:bodyPr>
            <a:normAutofit fontScale="90000"/>
          </a:bodyPr>
          <a:lstStyle/>
          <a:p>
            <a:pPr algn="ctr" rtl="1"/>
            <a:r>
              <a:rPr kumimoji="0" lang="fr-FR"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-مفهوم إدارة الأعمال الدولية</a:t>
            </a:r>
            <a:br>
              <a:rPr kumimoji="0" lang="x-none"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Arial" panose="020B0604020202020204" pitchFamily="34" charset="0"/>
              </a:rPr>
            </a:br>
            <a:endParaRPr lang="x-none" dirty="0"/>
          </a:p>
        </p:txBody>
      </p:sp>
      <p:sp>
        <p:nvSpPr>
          <p:cNvPr id="3" name="Espace réservé du contenu 2">
            <a:extLst>
              <a:ext uri="{FF2B5EF4-FFF2-40B4-BE49-F238E27FC236}">
                <a16:creationId xmlns:a16="http://schemas.microsoft.com/office/drawing/2014/main" id="{0C654A71-958B-4061-8DDE-89B23C413AFA}"/>
              </a:ext>
            </a:extLst>
          </p:cNvPr>
          <p:cNvSpPr>
            <a:spLocks noGrp="1"/>
          </p:cNvSpPr>
          <p:nvPr>
            <p:ph idx="1"/>
          </p:nvPr>
        </p:nvSpPr>
        <p:spPr>
          <a:xfrm>
            <a:off x="143435" y="1237130"/>
            <a:ext cx="9130567" cy="5136776"/>
          </a:xfrm>
        </p:spPr>
        <p:txBody>
          <a:bodyPr>
            <a:noAutofit/>
          </a:bodyPr>
          <a:lstStyle/>
          <a:p>
            <a:pPr marL="0" indent="0" algn="just" rtl="1">
              <a:lnSpc>
                <a:spcPct val="150000"/>
              </a:lnSpc>
              <a:buNone/>
            </a:pP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       عرف دونالد بول </a:t>
            </a:r>
            <a:r>
              <a:rPr lang="ar-DZ" sz="3600" b="1" dirty="0" err="1">
                <a:effectLst/>
                <a:latin typeface="Calibri" panose="020F0502020204030204" pitchFamily="34" charset="0"/>
                <a:ea typeface="Times New Roman" panose="02020603050405020304" pitchFamily="18" charset="0"/>
                <a:cs typeface="Sakkal Majalla" panose="02000000000000000000" pitchFamily="2" charset="-78"/>
              </a:rPr>
              <a:t>وواندل</a:t>
            </a: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 </a:t>
            </a:r>
            <a:r>
              <a:rPr lang="fr-FR" sz="3600" b="1" dirty="0">
                <a:effectLst/>
                <a:latin typeface="Calibri" panose="020F0502020204030204" pitchFamily="34" charset="0"/>
                <a:ea typeface="Times New Roman" panose="02020603050405020304" pitchFamily="18" charset="0"/>
                <a:cs typeface="Sakkal Majalla" panose="02000000000000000000" pitchFamily="2" charset="-78"/>
              </a:rPr>
              <a:t>H .Wendel ,Ball Donald </a:t>
            </a: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إدارة الأعمال الدولية بأنها إدارة الأنشطة التي تتعدى الحدود الوطنية، وفي ذات السياق عرفها </a:t>
            </a:r>
            <a:r>
              <a:rPr lang="ar-DZ" sz="3600" b="1" dirty="0" err="1">
                <a:effectLst/>
                <a:latin typeface="Calibri" panose="020F0502020204030204" pitchFamily="34" charset="0"/>
                <a:ea typeface="Times New Roman" panose="02020603050405020304" pitchFamily="18" charset="0"/>
                <a:cs typeface="Sakkal Majalla" panose="02000000000000000000" pitchFamily="2" charset="-78"/>
              </a:rPr>
              <a:t>زينوتا</a:t>
            </a: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 وأخرون</a:t>
            </a:r>
            <a:r>
              <a:rPr lang="fr-FR" sz="3600" b="1" dirty="0" err="1">
                <a:effectLst/>
                <a:latin typeface="Calibri" panose="020F0502020204030204" pitchFamily="34" charset="0"/>
                <a:ea typeface="Times New Roman" panose="02020603050405020304" pitchFamily="18" charset="0"/>
                <a:cs typeface="Sakkal Majalla" panose="02000000000000000000" pitchFamily="2" charset="-78"/>
              </a:rPr>
              <a:t>Zenota</a:t>
            </a: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 </a:t>
            </a:r>
            <a:r>
              <a:rPr lang="fr-FR" sz="3600" b="1" dirty="0">
                <a:effectLst/>
                <a:latin typeface="Calibri" panose="020F0502020204030204" pitchFamily="34" charset="0"/>
                <a:ea typeface="Times New Roman" panose="02020603050405020304" pitchFamily="18" charset="0"/>
                <a:cs typeface="Sakkal Majalla" panose="02000000000000000000" pitchFamily="2" charset="-78"/>
              </a:rPr>
              <a:t> </a:t>
            </a: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بأنها تلك التي تتضمن العمليات والأنشطة التي تنشأ وتنفذ خارج حدود الدولة لتحقيق أهداف أفراد ومنظمات.</a:t>
            </a:r>
          </a:p>
          <a:p>
            <a:pPr marL="0" indent="0" algn="just" rtl="1">
              <a:lnSpc>
                <a:spcPct val="115000"/>
              </a:lnSpc>
              <a:buNone/>
            </a:pPr>
            <a:r>
              <a:rPr lang="fr-FR" sz="3600" dirty="0">
                <a:effectLst/>
                <a:latin typeface="Calibri" panose="020F0502020204030204" pitchFamily="34" charset="0"/>
                <a:ea typeface="Times New Roman" panose="02020603050405020304" pitchFamily="18" charset="0"/>
                <a:cs typeface="Sakkal Majalla" panose="02000000000000000000" pitchFamily="2" charset="-78"/>
              </a:rPr>
              <a:t>	</a:t>
            </a:r>
            <a:endParaRPr lang="fr-FR" sz="2800" dirty="0">
              <a:latin typeface="Simplified Arabic" panose="02020603050405020304" pitchFamily="18" charset="-78"/>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776671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C654A71-958B-4061-8DDE-89B23C413AFA}"/>
              </a:ext>
            </a:extLst>
          </p:cNvPr>
          <p:cNvSpPr>
            <a:spLocks noGrp="1"/>
          </p:cNvSpPr>
          <p:nvPr>
            <p:ph idx="1"/>
          </p:nvPr>
        </p:nvSpPr>
        <p:spPr>
          <a:xfrm>
            <a:off x="143435" y="134472"/>
            <a:ext cx="9130567" cy="6266328"/>
          </a:xfrm>
        </p:spPr>
        <p:txBody>
          <a:bodyPr>
            <a:noAutofit/>
          </a:bodyPr>
          <a:lstStyle/>
          <a:p>
            <a:pPr marL="0" indent="0" algn="just" rtl="1">
              <a:lnSpc>
                <a:spcPct val="115000"/>
              </a:lnSpc>
              <a:buNone/>
            </a:pPr>
            <a:r>
              <a:rPr lang="fr-FR"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a:t>
            </a:r>
            <a:r>
              <a:rPr lang="ar-DZ"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إدارة الأعمال الدولية </a:t>
            </a:r>
            <a:r>
              <a:rPr lang="fr-FR"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International Business Management </a:t>
            </a:r>
            <a:r>
              <a:rPr lang="ar-DZ"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هي عملية تخطيط وتنظيم وتوجيه ومراقبة الأنشطة التجارية داخل وخارج الحدود الوطنية للشركات والمنظمات.</a:t>
            </a:r>
          </a:p>
          <a:p>
            <a:pPr marL="0" indent="0" algn="just" rtl="1">
              <a:lnSpc>
                <a:spcPct val="115000"/>
              </a:lnSpc>
              <a:buNone/>
            </a:pPr>
            <a:r>
              <a:rPr lang="ar-DZ"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إدارة الأعمال الدولية هي التعاملات الاقتصادية التي يتم تنظيمها وتنفيذها عبـر الحـدود الإقليمية للدول المختلفة بغرض تحقيق الأهداف الخاصة بالأشخاص والمؤسسات المسئولة عن هذه التعاملات، فإدارة الأعمال الدولية هي عملية إدارية مستمرة شاملة تهدف إلى تشكيل وتطبيق استراتيجيات أعمال متكاملة وقادرة من تمكين المنظمة من المنافسة على المستوى الدولي وبكفاءة وفعالية.</a:t>
            </a:r>
            <a:endParaRPr lang="fr-FR" sz="2800" b="1" dirty="0">
              <a:solidFill>
                <a:schemeClr val="tx1"/>
              </a:solidFill>
              <a:latin typeface="Simplified Arabic" panose="02020603050405020304" pitchFamily="18" charset="-78"/>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929134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712C49-A975-4F70-930B-E09CFC3B3F59}"/>
              </a:ext>
            </a:extLst>
          </p:cNvPr>
          <p:cNvSpPr>
            <a:spLocks noGrp="1"/>
          </p:cNvSpPr>
          <p:nvPr>
            <p:ph type="title"/>
          </p:nvPr>
        </p:nvSpPr>
        <p:spPr>
          <a:xfrm>
            <a:off x="677334" y="0"/>
            <a:ext cx="8596668" cy="1320800"/>
          </a:xfrm>
        </p:spPr>
        <p:txBody>
          <a:bodyPr/>
          <a:lstStyle/>
          <a:p>
            <a:pPr algn="ctr"/>
            <a:r>
              <a:rPr kumimoji="0" lang="ar-DZ" sz="3600" b="1" i="0" u="none" strike="noStrike" kern="1200" normalizeH="0" baseline="0" noProof="0" dirty="0">
                <a:ln w="22225">
                  <a:solidFill>
                    <a:schemeClr val="accent2"/>
                  </a:solidFill>
                  <a:prstDash val="solid"/>
                </a:ln>
                <a:solidFill>
                  <a:schemeClr val="accent2">
                    <a:lumMod val="40000"/>
                    <a:lumOff val="60000"/>
                  </a:schemeClr>
                </a:solidFill>
                <a:uLnTx/>
                <a:uFillTx/>
                <a:latin typeface="Calibri" panose="020F0502020204030204" pitchFamily="34" charset="0"/>
                <a:ea typeface="Times New Roman" panose="02020603050405020304" pitchFamily="18" charset="0"/>
                <a:cs typeface="Sakkal Majalla" panose="02000000000000000000" pitchFamily="2" charset="-78"/>
              </a:rPr>
              <a:t>خصائص إدارة الأعمال الدولية </a:t>
            </a:r>
            <a:endParaRPr lang="fr-DZ" dirty="0"/>
          </a:p>
        </p:txBody>
      </p:sp>
      <p:sp>
        <p:nvSpPr>
          <p:cNvPr id="3" name="Espace réservé du contenu 2">
            <a:extLst>
              <a:ext uri="{FF2B5EF4-FFF2-40B4-BE49-F238E27FC236}">
                <a16:creationId xmlns:a16="http://schemas.microsoft.com/office/drawing/2014/main" id="{88F14172-8074-400D-9C8C-2CB4CB1F0514}"/>
              </a:ext>
            </a:extLst>
          </p:cNvPr>
          <p:cNvSpPr>
            <a:spLocks noGrp="1"/>
          </p:cNvSpPr>
          <p:nvPr>
            <p:ph idx="1"/>
          </p:nvPr>
        </p:nvSpPr>
        <p:spPr>
          <a:xfrm>
            <a:off x="578722" y="618565"/>
            <a:ext cx="8596668" cy="5827059"/>
          </a:xfrm>
        </p:spPr>
        <p:txBody>
          <a:bodyPr>
            <a:normAutofit fontScale="92500"/>
          </a:bodyPr>
          <a:lstStyle/>
          <a:p>
            <a:pPr algn="just" rtl="1">
              <a:buFont typeface="Wingdings" panose="05000000000000000000" pitchFamily="2" charset="2"/>
              <a:buChar char="q"/>
            </a:pPr>
            <a:r>
              <a:rPr lang="ar-DZ" sz="3600" b="1" dirty="0">
                <a:latin typeface="Traditional Arabic" panose="02020603050405020304" pitchFamily="18" charset="-78"/>
                <a:cs typeface="Traditional Arabic" panose="02020603050405020304" pitchFamily="18" charset="-78"/>
              </a:rPr>
              <a:t>الإدراك الثقافي: </a:t>
            </a:r>
            <a:r>
              <a:rPr lang="ar-DZ" sz="3600" dirty="0">
                <a:latin typeface="Traditional Arabic" panose="02020603050405020304" pitchFamily="18" charset="-78"/>
                <a:cs typeface="Traditional Arabic" panose="02020603050405020304" pitchFamily="18" charset="-78"/>
              </a:rPr>
              <a:t>هي معرفة كل ما يخص الممارسة الثقافية داخل الدولة أو داخل المنطقة التي يحدث بها تداول الأعمال.</a:t>
            </a:r>
          </a:p>
          <a:p>
            <a:pPr algn="just" rtl="1">
              <a:buFont typeface="Wingdings" panose="05000000000000000000" pitchFamily="2" charset="2"/>
              <a:buChar char="q"/>
            </a:pPr>
            <a:r>
              <a:rPr lang="ar-DZ" sz="3600" b="1" dirty="0">
                <a:latin typeface="Traditional Arabic" panose="02020603050405020304" pitchFamily="18" charset="-78"/>
                <a:cs typeface="Traditional Arabic" panose="02020603050405020304" pitchFamily="18" charset="-78"/>
              </a:rPr>
              <a:t>الهيكل التنظيمي: </a:t>
            </a:r>
            <a:r>
              <a:rPr lang="ar-DZ" sz="3600" dirty="0">
                <a:latin typeface="Traditional Arabic" panose="02020603050405020304" pitchFamily="18" charset="-78"/>
                <a:cs typeface="Traditional Arabic" panose="02020603050405020304" pitchFamily="18" charset="-78"/>
              </a:rPr>
              <a:t>عبارة عن تسلسل هرمي اجتماعي، حيث أن كلما كانت الثقافات متقاربة ومتساوية فإنها تعمل بشكل أفضل مع الهيكل التنظيمي.</a:t>
            </a:r>
          </a:p>
          <a:p>
            <a:pPr algn="just" rtl="1">
              <a:buFont typeface="Wingdings" panose="05000000000000000000" pitchFamily="2" charset="2"/>
              <a:buChar char="q"/>
            </a:pPr>
            <a:r>
              <a:rPr lang="ar-DZ" sz="3600" b="1" dirty="0">
                <a:latin typeface="Traditional Arabic" panose="02020603050405020304" pitchFamily="18" charset="-78"/>
                <a:cs typeface="Traditional Arabic" panose="02020603050405020304" pitchFamily="18" charset="-78"/>
              </a:rPr>
              <a:t>المرونة: </a:t>
            </a:r>
            <a:r>
              <a:rPr lang="ar-DZ" sz="3600" dirty="0">
                <a:latin typeface="Traditional Arabic" panose="02020603050405020304" pitchFamily="18" charset="-78"/>
                <a:cs typeface="Traditional Arabic" panose="02020603050405020304" pitchFamily="18" charset="-78"/>
              </a:rPr>
              <a:t>المرونة هي حسن التعامل مع الأزمات والتحديات التي يمكن أن تواجه الإدارة.</a:t>
            </a:r>
          </a:p>
          <a:p>
            <a:pPr algn="just" rtl="1">
              <a:buFont typeface="Wingdings" panose="05000000000000000000" pitchFamily="2" charset="2"/>
              <a:buChar char="q"/>
            </a:pPr>
            <a:r>
              <a:rPr lang="ar-DZ" sz="3600" b="1" dirty="0">
                <a:latin typeface="Traditional Arabic" panose="02020603050405020304" pitchFamily="18" charset="-78"/>
                <a:cs typeface="Traditional Arabic" panose="02020603050405020304" pitchFamily="18" charset="-78"/>
              </a:rPr>
              <a:t>توسع الشبكات: </a:t>
            </a:r>
            <a:r>
              <a:rPr lang="ar-DZ" sz="3600" dirty="0">
                <a:latin typeface="Traditional Arabic" panose="02020603050405020304" pitchFamily="18" charset="-78"/>
                <a:cs typeface="Traditional Arabic" panose="02020603050405020304" pitchFamily="18" charset="-78"/>
              </a:rPr>
              <a:t>أفضل الإدارات ذات فاعلية هي التي تمتلك شبكة مميزة كي تشارك في كافة الاتجاهات.</a:t>
            </a:r>
          </a:p>
          <a:p>
            <a:pPr algn="just" rtl="1">
              <a:buFont typeface="Wingdings" panose="05000000000000000000" pitchFamily="2" charset="2"/>
              <a:buChar char="q"/>
            </a:pPr>
            <a:r>
              <a:rPr lang="ar-DZ" sz="3600" b="1" dirty="0">
                <a:latin typeface="Traditional Arabic" panose="02020603050405020304" pitchFamily="18" charset="-78"/>
                <a:cs typeface="Traditional Arabic" panose="02020603050405020304" pitchFamily="18" charset="-78"/>
              </a:rPr>
              <a:t>الشمولية: </a:t>
            </a:r>
            <a:r>
              <a:rPr lang="ar-DZ" sz="3600" dirty="0">
                <a:latin typeface="Traditional Arabic" panose="02020603050405020304" pitchFamily="18" charset="-78"/>
                <a:cs typeface="Traditional Arabic" panose="02020603050405020304" pitchFamily="18" charset="-78"/>
              </a:rPr>
              <a:t>يحب أن يكون لدى الإدارة بيئة شاملة حتى تتمكن الإدارة من الإبداع والابتكار.</a:t>
            </a:r>
          </a:p>
          <a:p>
            <a:pPr marL="0" indent="0" algn="r" rtl="1">
              <a:buNone/>
            </a:pPr>
            <a:endParaRPr lang="fr-DZ" dirty="0"/>
          </a:p>
        </p:txBody>
      </p:sp>
    </p:spTree>
    <p:extLst>
      <p:ext uri="{BB962C8B-B14F-4D97-AF65-F5344CB8AC3E}">
        <p14:creationId xmlns:p14="http://schemas.microsoft.com/office/powerpoint/2010/main" val="840053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1FACD6-AE07-4568-8E84-323ACE0119FF}"/>
              </a:ext>
            </a:extLst>
          </p:cNvPr>
          <p:cNvSpPr>
            <a:spLocks noGrp="1"/>
          </p:cNvSpPr>
          <p:nvPr>
            <p:ph type="title"/>
          </p:nvPr>
        </p:nvSpPr>
        <p:spPr>
          <a:xfrm>
            <a:off x="877860" y="0"/>
            <a:ext cx="8596668" cy="1264024"/>
          </a:xfrm>
          <a:ln w="34925">
            <a:noFill/>
          </a:ln>
          <a:effectLst>
            <a:outerShdw blurRad="57785" dist="33020" dir="3180000" algn="ctr">
              <a:srgbClr val="000000">
                <a:alpha val="30000"/>
              </a:srgbClr>
            </a:outerShdw>
          </a:effectLst>
          <a:scene3d>
            <a:camera prst="obliqueTopLeft"/>
            <a:lightRig rig="brightRoom" dir="t">
              <a:rot lat="0" lon="0" rev="600000"/>
            </a:lightRig>
          </a:scene3d>
          <a:sp3d prstMaterial="metal">
            <a:bevelT w="38100" h="57150" prst="angle"/>
          </a:sp3d>
        </p:spPr>
        <p:txBody>
          <a:bodyPr>
            <a:noAutofit/>
          </a:bodyPr>
          <a:lstStyle/>
          <a:p>
            <a:pPr marL="342900" marR="0" lvl="0" indent="-342900" algn="ctr" defTabSz="457200" rtl="1" eaLnBrk="1" fontAlgn="auto" latinLnBrk="0" hangingPunct="1">
              <a:lnSpc>
                <a:spcPct val="115000"/>
              </a:lnSpc>
              <a:spcBef>
                <a:spcPts val="1000"/>
              </a:spcBef>
              <a:spcAft>
                <a:spcPts val="1000"/>
              </a:spcAft>
              <a:tabLst/>
              <a:defRPr/>
            </a:pPr>
            <a:r>
              <a:rPr kumimoji="0" lang="fr-FR" sz="5400" b="1" i="0" u="none" strike="noStrike" kern="1200" normalizeH="0" baseline="0" noProof="0" dirty="0">
                <a:ln w="22225">
                  <a:solidFill>
                    <a:schemeClr val="accent2"/>
                  </a:solidFill>
                  <a:prstDash val="solid"/>
                </a:ln>
                <a:solidFill>
                  <a:schemeClr val="accent2">
                    <a:lumMod val="40000"/>
                    <a:lumOff val="60000"/>
                  </a:schemeClr>
                </a:solidFill>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normalizeH="0" baseline="0" noProof="0" dirty="0">
                <a:ln w="22225">
                  <a:solidFill>
                    <a:schemeClr val="accent2"/>
                  </a:solidFill>
                  <a:prstDash val="solid"/>
                </a:ln>
                <a:solidFill>
                  <a:schemeClr val="accent2">
                    <a:lumMod val="40000"/>
                    <a:lumOff val="60000"/>
                  </a:schemeClr>
                </a:solidFill>
                <a:uLnTx/>
                <a:uFillTx/>
                <a:latin typeface="Calibri" panose="020F0502020204030204" pitchFamily="34" charset="0"/>
                <a:ea typeface="Times New Roman" panose="02020603050405020304" pitchFamily="18" charset="0"/>
                <a:cs typeface="Sakkal Majalla" panose="02000000000000000000" pitchFamily="2" charset="-78"/>
              </a:rPr>
              <a:t>- أنواع إدارة الأعمال الدولية </a:t>
            </a:r>
            <a:endParaRPr lang="x-none" sz="5400" b="1" dirty="0">
              <a:ln w="22225">
                <a:solidFill>
                  <a:schemeClr val="accent2"/>
                </a:solidFill>
                <a:prstDash val="solid"/>
              </a:ln>
              <a:solidFill>
                <a:schemeClr val="accent2">
                  <a:lumMod val="40000"/>
                  <a:lumOff val="60000"/>
                </a:schemeClr>
              </a:solidFill>
            </a:endParaRPr>
          </a:p>
        </p:txBody>
      </p:sp>
      <p:sp>
        <p:nvSpPr>
          <p:cNvPr id="3" name="Espace réservé du contenu 2">
            <a:extLst>
              <a:ext uri="{FF2B5EF4-FFF2-40B4-BE49-F238E27FC236}">
                <a16:creationId xmlns:a16="http://schemas.microsoft.com/office/drawing/2014/main" id="{20A68747-37E5-45F7-B603-87EE6710D6AD}"/>
              </a:ext>
            </a:extLst>
          </p:cNvPr>
          <p:cNvSpPr>
            <a:spLocks noGrp="1"/>
          </p:cNvSpPr>
          <p:nvPr>
            <p:ph idx="1"/>
          </p:nvPr>
        </p:nvSpPr>
        <p:spPr>
          <a:xfrm>
            <a:off x="170329" y="1255059"/>
            <a:ext cx="9103673" cy="4760730"/>
          </a:xfrm>
        </p:spPr>
        <p:txBody>
          <a:bodyPr>
            <a:normAutofit fontScale="62500" lnSpcReduction="20000"/>
          </a:bodyPr>
          <a:lstStyle/>
          <a:p>
            <a:pPr marL="0" indent="0" algn="just" rtl="1">
              <a:lnSpc>
                <a:spcPct val="115000"/>
              </a:lnSpc>
              <a:spcAft>
                <a:spcPts val="1000"/>
              </a:spcAft>
              <a:buNone/>
            </a:pPr>
            <a:r>
              <a:rPr lang="ar-DZ" sz="6500" b="1" dirty="0">
                <a:solidFill>
                  <a:schemeClr val="tx2"/>
                </a:solidFill>
                <a:latin typeface="Calibri" panose="020F0502020204030204" pitchFamily="34" charset="0"/>
                <a:ea typeface="Times New Roman" panose="02020603050405020304" pitchFamily="18" charset="0"/>
                <a:cs typeface="Sakkal Majalla" panose="02000000000000000000" pitchFamily="2" charset="-78"/>
              </a:rPr>
              <a:t>1- الواردات والصادرات: </a:t>
            </a:r>
            <a:r>
              <a:rPr lang="ar-DZ" sz="6500" dirty="0">
                <a:solidFill>
                  <a:schemeClr val="tx2"/>
                </a:solidFill>
                <a:latin typeface="Calibri" panose="020F0502020204030204" pitchFamily="34" charset="0"/>
                <a:ea typeface="Times New Roman" panose="02020603050405020304" pitchFamily="18" charset="0"/>
                <a:cs typeface="Sakkal Majalla" panose="02000000000000000000" pitchFamily="2" charset="-78"/>
              </a:rPr>
              <a:t>يعد ذلك النوع من أكثر الأنواع التي أصبحت منتشرة من أنواع إدارة الأعمال الدولية، وهذا لأنها تعد من أساسيات المعاملات التجارية الدولية، حيث تجد أن الواردات تقوم بتدفق الداخل من قبل البضائع إلى الأسواق المحلية، بينما الصادرات فهي تقوم بتدفق البضائع أيضًا لخارج البلد ذاتها ويتم بيعها في البلدان الثانية.</a:t>
            </a:r>
            <a:endParaRPr lang="x-none" dirty="0"/>
          </a:p>
        </p:txBody>
      </p:sp>
    </p:spTree>
    <p:extLst>
      <p:ext uri="{BB962C8B-B14F-4D97-AF65-F5344CB8AC3E}">
        <p14:creationId xmlns:p14="http://schemas.microsoft.com/office/powerpoint/2010/main" val="2561531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0A68747-37E5-45F7-B603-87EE6710D6AD}"/>
              </a:ext>
            </a:extLst>
          </p:cNvPr>
          <p:cNvSpPr>
            <a:spLocks noGrp="1"/>
          </p:cNvSpPr>
          <p:nvPr>
            <p:ph idx="1"/>
          </p:nvPr>
        </p:nvSpPr>
        <p:spPr>
          <a:xfrm>
            <a:off x="170329" y="324852"/>
            <a:ext cx="9103673" cy="5835315"/>
          </a:xfrm>
        </p:spPr>
        <p:txBody>
          <a:bodyPr>
            <a:normAutofit fontScale="62500" lnSpcReduction="20000"/>
          </a:bodyPr>
          <a:lstStyle/>
          <a:p>
            <a:pPr marL="0" indent="0" algn="just" rtl="1">
              <a:lnSpc>
                <a:spcPct val="115000"/>
              </a:lnSpc>
              <a:spcAft>
                <a:spcPts val="1000"/>
              </a:spcAft>
              <a:buNone/>
            </a:pPr>
            <a:r>
              <a:rPr lang="ar-DZ" sz="9000" b="1" dirty="0">
                <a:solidFill>
                  <a:schemeClr val="tx2"/>
                </a:solidFill>
                <a:latin typeface="Traditional Arabic" panose="02020603050405020304" pitchFamily="18" charset="-78"/>
                <a:ea typeface="Times New Roman" panose="02020603050405020304" pitchFamily="18" charset="0"/>
                <a:cs typeface="Traditional Arabic" panose="02020603050405020304" pitchFamily="18" charset="-78"/>
              </a:rPr>
              <a:t>2- الترخيص: </a:t>
            </a:r>
            <a:r>
              <a:rPr lang="ar-DZ" sz="9000" dirty="0">
                <a:solidFill>
                  <a:schemeClr val="tx2"/>
                </a:solidFill>
                <a:latin typeface="Traditional Arabic" panose="02020603050405020304" pitchFamily="18" charset="-78"/>
                <a:ea typeface="Times New Roman" panose="02020603050405020304" pitchFamily="18" charset="0"/>
                <a:cs typeface="Traditional Arabic" panose="02020603050405020304" pitchFamily="18" charset="-78"/>
              </a:rPr>
              <a:t>ويعد من الأنواع السهلة في الطرق المتبعة التي تستخدم في توسيع الأعمال التجارية بشكل دولي، حيث تجد أن هناك شركات تقوم باللجوء إلى ذلك النوع وهذا بسبب عدم ملكها لحق الملكية بمنتجات معينة، وهذا الأمر يحدث من خلال استعمال الترخيص الخاص بتصدير المنتج وبيعه بالأسواق الدولية المجاورة.</a:t>
            </a:r>
            <a:endParaRPr lang="x-none" dirty="0"/>
          </a:p>
        </p:txBody>
      </p:sp>
    </p:spTree>
    <p:extLst>
      <p:ext uri="{BB962C8B-B14F-4D97-AF65-F5344CB8AC3E}">
        <p14:creationId xmlns:p14="http://schemas.microsoft.com/office/powerpoint/2010/main" val="1424388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61CE086-D598-43D3-895E-992A20DE1B23}"/>
              </a:ext>
            </a:extLst>
          </p:cNvPr>
          <p:cNvSpPr>
            <a:spLocks noGrp="1"/>
          </p:cNvSpPr>
          <p:nvPr>
            <p:ph idx="1"/>
          </p:nvPr>
        </p:nvSpPr>
        <p:spPr>
          <a:xfrm>
            <a:off x="277906" y="295835"/>
            <a:ext cx="8996096" cy="5816207"/>
          </a:xfrm>
          <a:solidFill>
            <a:schemeClr val="bg1"/>
          </a:solidFill>
        </p:spPr>
        <p:txBody>
          <a:bodyPr>
            <a:noAutofit/>
          </a:bodyPr>
          <a:lstStyle/>
          <a:p>
            <a:pPr marL="0" indent="0" algn="just" rtl="1">
              <a:buNone/>
            </a:pPr>
            <a:r>
              <a:rPr lang="ar-DZ" sz="3600" dirty="0">
                <a:latin typeface="Traditional Arabic" panose="02020603050405020304" pitchFamily="18" charset="-78"/>
                <a:cs typeface="Traditional Arabic" panose="02020603050405020304" pitchFamily="18" charset="-78"/>
              </a:rPr>
              <a:t>‌</a:t>
            </a:r>
          </a:p>
          <a:p>
            <a:pPr marL="0" indent="0" algn="just" rtl="1">
              <a:buNone/>
            </a:pPr>
            <a:r>
              <a:rPr lang="ar-DZ" sz="4400" b="1" dirty="0">
                <a:solidFill>
                  <a:schemeClr val="tx1"/>
                </a:solidFill>
                <a:latin typeface="Traditional Arabic" panose="02020603050405020304" pitchFamily="18" charset="-78"/>
                <a:cs typeface="Traditional Arabic" panose="02020603050405020304" pitchFamily="18" charset="-78"/>
              </a:rPr>
              <a:t>3- حق الامتياز: </a:t>
            </a:r>
            <a:r>
              <a:rPr lang="ar-DZ" sz="4400" dirty="0">
                <a:solidFill>
                  <a:schemeClr val="tx1"/>
                </a:solidFill>
                <a:latin typeface="Traditional Arabic" panose="02020603050405020304" pitchFamily="18" charset="-78"/>
                <a:cs typeface="Traditional Arabic" panose="02020603050405020304" pitchFamily="18" charset="-78"/>
              </a:rPr>
              <a:t>من الطرق الفعالة التي يتم استخدامها بهدف التوسيع في الأعمال التجارية وهذا يحدث بشكل عام على المستوي الوطني والمستوي الدولي، وهنا تجد أن الشركة الأم تقوم بمنح حق الامتياز إلى الشركات الثانية هذا حتى تستطيع تلك الشركات أن تقوم بممارسة الأعمال التجارية باستعمال هذه العلامة التجارية المخصصة بالشركة الأم أو يتم استعمال الاسم التجاري التابع لها.</a:t>
            </a:r>
          </a:p>
        </p:txBody>
      </p:sp>
    </p:spTree>
    <p:extLst>
      <p:ext uri="{BB962C8B-B14F-4D97-AF65-F5344CB8AC3E}">
        <p14:creationId xmlns:p14="http://schemas.microsoft.com/office/powerpoint/2010/main" val="1638715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6EA0E-95DE-42F7-A205-96340F2BA64A}"/>
              </a:ext>
            </a:extLst>
          </p:cNvPr>
          <p:cNvSpPr>
            <a:spLocks noGrp="1"/>
          </p:cNvSpPr>
          <p:nvPr>
            <p:ph idx="1"/>
          </p:nvPr>
        </p:nvSpPr>
        <p:spPr>
          <a:xfrm>
            <a:off x="677334" y="152401"/>
            <a:ext cx="8596668" cy="5888962"/>
          </a:xfrm>
        </p:spPr>
        <p:txBody>
          <a:bodyPr>
            <a:normAutofit/>
          </a:bodyPr>
          <a:lstStyle/>
          <a:p>
            <a:pPr marL="0" lvl="0" indent="0" algn="just" rtl="1">
              <a:lnSpc>
                <a:spcPct val="115000"/>
              </a:lnSpc>
              <a:buNone/>
            </a:pPr>
            <a:r>
              <a:rPr lang="ar-DZ"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4- </a:t>
            </a:r>
            <a:r>
              <a:rPr lang="ar-SA"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المشاريع المشتركة.</a:t>
            </a:r>
          </a:p>
          <a:p>
            <a:pPr marL="0" lvl="0" indent="0" algn="just" rtl="1">
              <a:lnSpc>
                <a:spcPct val="115000"/>
              </a:lnSpc>
              <a:buNone/>
            </a:pPr>
            <a:r>
              <a:rPr lang="ar-DZ"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5- </a:t>
            </a:r>
            <a:r>
              <a:rPr lang="ar-SA"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الشركات </a:t>
            </a:r>
            <a:r>
              <a:rPr lang="ar-DZ"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المتعددة</a:t>
            </a:r>
            <a:r>
              <a:rPr lang="ar-SA"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 الجنسيات</a:t>
            </a:r>
            <a:r>
              <a:rPr lang="ar-DZ"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a:t>
            </a:r>
          </a:p>
          <a:p>
            <a:pPr marL="0" lvl="0" indent="0" algn="just" rtl="1">
              <a:lnSpc>
                <a:spcPct val="115000"/>
              </a:lnSpc>
              <a:buNone/>
            </a:pPr>
            <a:r>
              <a:rPr lang="ar-SA"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 </a:t>
            </a:r>
            <a:r>
              <a:rPr lang="ar-DZ"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6- </a:t>
            </a:r>
            <a:r>
              <a:rPr lang="ar-SA"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الاستثمار الأجنبي بشكل مباشر</a:t>
            </a:r>
            <a:r>
              <a:rPr lang="ar-DZ" sz="3600" b="1"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 </a:t>
            </a:r>
            <a:r>
              <a:rPr lang="ar-DZ" sz="3600" dirty="0">
                <a:solidFill>
                  <a:schemeClr val="tx1"/>
                </a:solidFill>
                <a:latin typeface="Traditional Arabic" panose="02020603050405020304" pitchFamily="18" charset="-78"/>
                <a:ea typeface="Calibri" panose="020F0502020204030204" pitchFamily="34" charset="0"/>
                <a:cs typeface="Traditional Arabic" panose="02020603050405020304" pitchFamily="18" charset="-78"/>
              </a:rPr>
              <a:t>يتطلب الاستثمار المباشر انتقال رأس المال والإطارات البشرية والإدارية والفنية بالإضافة إلى المواد الأولية أو شبه المصنعة، ولذا عملية الاستثمار الخارجي أكثر تعقيدا من التجارة الخارجية، وتتطلب إجراءات وترتيبات أكثر ومخاطرها أكثر.</a:t>
            </a:r>
            <a:endParaRPr lang="x-none" dirty="0">
              <a:solidFill>
                <a:schemeClr val="tx1"/>
              </a:solidFill>
            </a:endParaRPr>
          </a:p>
        </p:txBody>
      </p:sp>
    </p:spTree>
    <p:extLst>
      <p:ext uri="{BB962C8B-B14F-4D97-AF65-F5344CB8AC3E}">
        <p14:creationId xmlns:p14="http://schemas.microsoft.com/office/powerpoint/2010/main" val="1146379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80DBF43-0F09-4FC2-8DAD-D9C1DE900B3A}"/>
              </a:ext>
            </a:extLst>
          </p:cNvPr>
          <p:cNvSpPr>
            <a:spLocks noGrp="1"/>
          </p:cNvSpPr>
          <p:nvPr>
            <p:ph idx="1"/>
          </p:nvPr>
        </p:nvSpPr>
        <p:spPr>
          <a:xfrm>
            <a:off x="242047" y="233082"/>
            <a:ext cx="9031955" cy="6121998"/>
          </a:xfrm>
        </p:spPr>
        <p:txBody>
          <a:bodyPr>
            <a:normAutofit lnSpcReduction="10000"/>
          </a:bodyPr>
          <a:lstStyle/>
          <a:p>
            <a:pPr marL="0" lvl="0" indent="0" algn="ctr" rtl="1">
              <a:lnSpc>
                <a:spcPct val="115000"/>
              </a:lnSpc>
              <a:buNone/>
            </a:pPr>
            <a:r>
              <a:rPr kumimoji="0" lang="fr-FR"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a:t>
            </a:r>
            <a:r>
              <a:rPr lang="ar-DZ" sz="3900" b="1" dirty="0">
                <a:solidFill>
                  <a:schemeClr val="accent1">
                    <a:lumMod val="75000"/>
                  </a:schemeClr>
                </a:solidFill>
                <a:effectLst>
                  <a:outerShdw blurRad="38100" dist="38100" dir="2700000" algn="tl">
                    <a:srgbClr val="000000">
                      <a:alpha val="43137"/>
                    </a:srgbClr>
                  </a:outerShdw>
                </a:effectLst>
                <a:latin typeface="Traditional Arabic" panose="02020603050405020304" pitchFamily="18" charset="-78"/>
                <a:ea typeface="Calibri" panose="020F0502020204030204" pitchFamily="34" charset="0"/>
                <a:cs typeface="Traditional Arabic" panose="02020603050405020304" pitchFamily="18" charset="-78"/>
              </a:rPr>
              <a:t>أسباب التوجه نحو إدارة الأعمال الدولية: </a:t>
            </a:r>
          </a:p>
          <a:p>
            <a:pPr marL="0" lvl="0" indent="0" algn="just" rtl="1">
              <a:lnSpc>
                <a:spcPct val="115000"/>
              </a:lnSpc>
              <a:buNone/>
            </a:pPr>
            <a:r>
              <a:rPr lang="ar-DZ" sz="3600" b="1" dirty="0">
                <a:latin typeface="Traditional Arabic" panose="02020603050405020304" pitchFamily="18" charset="-78"/>
                <a:ea typeface="Calibri" panose="020F0502020204030204" pitchFamily="34" charset="0"/>
                <a:cs typeface="Traditional Arabic" panose="02020603050405020304" pitchFamily="18" charset="-78"/>
              </a:rPr>
              <a:t>	توجد</a:t>
            </a:r>
            <a:r>
              <a:rPr lang="ar-SA" sz="3600" b="1" dirty="0">
                <a:latin typeface="Traditional Arabic" panose="02020603050405020304" pitchFamily="18" charset="-78"/>
                <a:ea typeface="Calibri" panose="020F0502020204030204" pitchFamily="34" charset="0"/>
                <a:cs typeface="Traditional Arabic" panose="02020603050405020304" pitchFamily="18" charset="-78"/>
              </a:rPr>
              <a:t>خمس مجموعات </a:t>
            </a:r>
            <a:r>
              <a:rPr lang="ar-DZ" sz="3600" b="1" dirty="0">
                <a:latin typeface="Traditional Arabic" panose="02020603050405020304" pitchFamily="18" charset="-78"/>
                <a:ea typeface="Calibri" panose="020F0502020204030204" pitchFamily="34" charset="0"/>
                <a:cs typeface="Traditional Arabic" panose="02020603050405020304" pitchFamily="18" charset="-78"/>
              </a:rPr>
              <a:t>أساسية </a:t>
            </a:r>
            <a:r>
              <a:rPr lang="ar-SA" sz="3600" b="1" dirty="0">
                <a:latin typeface="Traditional Arabic" panose="02020603050405020304" pitchFamily="18" charset="-78"/>
                <a:ea typeface="Calibri" panose="020F0502020204030204" pitchFamily="34" charset="0"/>
                <a:cs typeface="Traditional Arabic" panose="02020603050405020304" pitchFamily="18" charset="-78"/>
              </a:rPr>
              <a:t>من الأسباب</a:t>
            </a:r>
            <a:r>
              <a:rPr lang="ar-DZ" sz="3600" b="1" dirty="0">
                <a:latin typeface="Traditional Arabic" panose="02020603050405020304" pitchFamily="18" charset="-78"/>
                <a:ea typeface="Calibri" panose="020F0502020204030204" pitchFamily="34" charset="0"/>
                <a:cs typeface="Traditional Arabic" panose="02020603050405020304" pitchFamily="18" charset="-78"/>
              </a:rPr>
              <a:t> للتوجه نحو إدارة الأعمال الدولية وهي</a:t>
            </a:r>
            <a:r>
              <a:rPr lang="ar-SA" sz="3600" b="1" dirty="0">
                <a:latin typeface="Traditional Arabic" panose="02020603050405020304" pitchFamily="18" charset="-78"/>
                <a:ea typeface="Calibri" panose="020F0502020204030204" pitchFamily="34" charset="0"/>
                <a:cs typeface="Traditional Arabic" panose="02020603050405020304" pitchFamily="18" charset="-78"/>
              </a:rPr>
              <a:t>:</a:t>
            </a:r>
          </a:p>
          <a:p>
            <a:pPr marL="0" lvl="0" indent="0" algn="just" rtl="1">
              <a:lnSpc>
                <a:spcPct val="115000"/>
              </a:lnSpc>
              <a:buNone/>
            </a:pPr>
            <a:r>
              <a:rPr lang="ar-SA" sz="3600" b="1" dirty="0">
                <a:latin typeface="Traditional Arabic" panose="02020603050405020304" pitchFamily="18" charset="-78"/>
                <a:ea typeface="Calibri" panose="020F0502020204030204" pitchFamily="34" charset="0"/>
                <a:cs typeface="Traditional Arabic" panose="02020603050405020304" pitchFamily="18" charset="-78"/>
              </a:rPr>
              <a:t>أ. عوامل لها علاقة بالسوق المحلي</a:t>
            </a:r>
            <a:r>
              <a:rPr lang="ar-DZ" sz="3600" b="1" dirty="0">
                <a:latin typeface="Traditional Arabic" panose="02020603050405020304" pitchFamily="18" charset="-78"/>
                <a:ea typeface="Calibri" panose="020F0502020204030204" pitchFamily="34" charset="0"/>
                <a:cs typeface="Traditional Arabic" panose="02020603050405020304" pitchFamily="18" charset="-78"/>
              </a:rPr>
              <a:t>:</a:t>
            </a:r>
            <a:r>
              <a:rPr lang="ar-SA" sz="3600" b="1" dirty="0">
                <a:latin typeface="Traditional Arabic" panose="02020603050405020304" pitchFamily="18" charset="-78"/>
                <a:ea typeface="Calibri" panose="020F0502020204030204" pitchFamily="34" charset="0"/>
                <a:cs typeface="Traditional Arabic" panose="02020603050405020304" pitchFamily="18" charset="-78"/>
              </a:rPr>
              <a:t> </a:t>
            </a:r>
          </a:p>
          <a:p>
            <a:pPr lvl="0" algn="just" rtl="1">
              <a:lnSpc>
                <a:spcPct val="115000"/>
              </a:lnSpc>
              <a:buFont typeface="Wingdings" panose="05000000000000000000" pitchFamily="2" charset="2"/>
              <a:buChar char="q"/>
            </a:pPr>
            <a:r>
              <a:rPr lang="ar-SA" sz="3600" dirty="0">
                <a:latin typeface="Traditional Arabic" panose="02020603050405020304" pitchFamily="18" charset="-78"/>
                <a:ea typeface="Calibri" panose="020F0502020204030204" pitchFamily="34" charset="0"/>
                <a:cs typeface="Traditional Arabic" panose="02020603050405020304" pitchFamily="18" charset="-78"/>
              </a:rPr>
              <a:t>ارتفاع درجة المخاطرة عند الاعتماد على سوق واحد.</a:t>
            </a:r>
          </a:p>
          <a:p>
            <a:pPr lvl="0" algn="just" rtl="1">
              <a:lnSpc>
                <a:spcPct val="115000"/>
              </a:lnSpc>
              <a:buFont typeface="Wingdings" panose="05000000000000000000" pitchFamily="2" charset="2"/>
              <a:buChar char="q"/>
            </a:pPr>
            <a:r>
              <a:rPr lang="ar-SA" sz="3600" dirty="0">
                <a:latin typeface="Traditional Arabic" panose="02020603050405020304" pitchFamily="18" charset="-78"/>
                <a:ea typeface="Calibri" panose="020F0502020204030204" pitchFamily="34" charset="0"/>
                <a:cs typeface="Traditional Arabic" panose="02020603050405020304" pitchFamily="18" charset="-78"/>
              </a:rPr>
              <a:t>الرغبة في تحقيق الأرباح الكثيرة .</a:t>
            </a:r>
          </a:p>
          <a:p>
            <a:pPr lvl="0" algn="just" rtl="1">
              <a:lnSpc>
                <a:spcPct val="115000"/>
              </a:lnSpc>
              <a:buFont typeface="Wingdings" panose="05000000000000000000" pitchFamily="2" charset="2"/>
              <a:buChar char="q"/>
            </a:pPr>
            <a:r>
              <a:rPr lang="ar-SA" sz="3600" dirty="0">
                <a:latin typeface="Traditional Arabic" panose="02020603050405020304" pitchFamily="18" charset="-78"/>
                <a:ea typeface="Calibri" panose="020F0502020204030204" pitchFamily="34" charset="0"/>
                <a:cs typeface="Traditional Arabic" panose="02020603050405020304" pitchFamily="18" charset="-78"/>
              </a:rPr>
              <a:t>تعويض الخسائر الناجمة عن ثقافة السوق الواحد.</a:t>
            </a:r>
          </a:p>
          <a:p>
            <a:pPr lvl="0" algn="just" rtl="1">
              <a:lnSpc>
                <a:spcPct val="115000"/>
              </a:lnSpc>
              <a:buFont typeface="Wingdings" panose="05000000000000000000" pitchFamily="2" charset="2"/>
              <a:buChar char="q"/>
            </a:pPr>
            <a:r>
              <a:rPr lang="ar-SA" sz="3600" dirty="0">
                <a:latin typeface="Traditional Arabic" panose="02020603050405020304" pitchFamily="18" charset="-78"/>
                <a:ea typeface="Calibri" panose="020F0502020204030204" pitchFamily="34" charset="0"/>
                <a:cs typeface="Traditional Arabic" panose="02020603050405020304" pitchFamily="18" charset="-78"/>
              </a:rPr>
              <a:t>الاستفادة من مراحل دورة الحياة في الأسواق الأخرى .</a:t>
            </a:r>
          </a:p>
          <a:p>
            <a:pPr lvl="0" algn="just" rtl="1">
              <a:lnSpc>
                <a:spcPct val="115000"/>
              </a:lnSpc>
              <a:spcAft>
                <a:spcPts val="1000"/>
              </a:spcAft>
              <a:buFont typeface="Wingdings" panose="05000000000000000000" pitchFamily="2" charset="2"/>
              <a:buChar char="Ø"/>
              <a:tabLst>
                <a:tab pos="269875" algn="r"/>
              </a:tabLst>
            </a:pPr>
            <a:endParaRPr lang="x-none" dirty="0"/>
          </a:p>
        </p:txBody>
      </p:sp>
    </p:spTree>
    <p:extLst>
      <p:ext uri="{BB962C8B-B14F-4D97-AF65-F5344CB8AC3E}">
        <p14:creationId xmlns:p14="http://schemas.microsoft.com/office/powerpoint/2010/main" val="1725420798"/>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818</TotalTime>
  <Words>618</Words>
  <Application>Microsoft Office PowerPoint</Application>
  <PresentationFormat>Grand écran</PresentationFormat>
  <Paragraphs>38</Paragraphs>
  <Slides>12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12</vt:i4>
      </vt:variant>
    </vt:vector>
  </HeadingPairs>
  <TitlesOfParts>
    <vt:vector size="21" baseType="lpstr">
      <vt:lpstr>Arial</vt:lpstr>
      <vt:lpstr>Calibri</vt:lpstr>
      <vt:lpstr>Sakkal Majalla</vt:lpstr>
      <vt:lpstr>Simplified Arabic</vt:lpstr>
      <vt:lpstr>Traditional Arabic</vt:lpstr>
      <vt:lpstr>Trebuchet MS</vt:lpstr>
      <vt:lpstr>Wingdings</vt:lpstr>
      <vt:lpstr>Wingdings 3</vt:lpstr>
      <vt:lpstr>Facette</vt:lpstr>
      <vt:lpstr>المحور الحادي   عشر: إدارة الأعمال الدولية</vt:lpstr>
      <vt:lpstr>-مفهوم إدارة الأعمال الدولية </vt:lpstr>
      <vt:lpstr>Présentation PowerPoint</vt:lpstr>
      <vt:lpstr>خصائص إدارة الأعمال الدولية </vt:lpstr>
      <vt:lpstr>- أنواع إدارة الأعمال الدولية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saadaneassia@yahoo.com</dc:creator>
  <cp:lastModifiedBy>saadaneassia@yahoo.com</cp:lastModifiedBy>
  <cp:revision>53</cp:revision>
  <dcterms:created xsi:type="dcterms:W3CDTF">2023-10-04T07:53:47Z</dcterms:created>
  <dcterms:modified xsi:type="dcterms:W3CDTF">2024-01-13T13:57:09Z</dcterms:modified>
</cp:coreProperties>
</file>