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b="1" dirty="0" smtClean="0"/>
              <a:t>المشروع البيبليوغرافي</a:t>
            </a:r>
            <a:endParaRPr lang="en-US" dirty="0"/>
          </a:p>
        </p:txBody>
      </p:sp>
    </p:spTree>
    <p:extLst>
      <p:ext uri="{BB962C8B-B14F-4D97-AF65-F5344CB8AC3E}">
        <p14:creationId xmlns:p14="http://schemas.microsoft.com/office/powerpoint/2010/main" val="11146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fontScale="70000" lnSpcReduction="20000"/>
          </a:bodyPr>
          <a:lstStyle/>
          <a:p>
            <a:pPr marL="0" lvl="0" indent="0" algn="just" rtl="1">
              <a:buNone/>
            </a:pPr>
            <a:r>
              <a:rPr lang="ar-DZ" sz="3300" b="1" dirty="0" smtClean="0">
                <a:solidFill>
                  <a:srgbClr val="FF0000"/>
                </a:solidFill>
              </a:rPr>
              <a:t>3. مرحلة </a:t>
            </a:r>
            <a:r>
              <a:rPr lang="ar-DZ" sz="3300" b="1" dirty="0">
                <a:solidFill>
                  <a:srgbClr val="FF0000"/>
                </a:solidFill>
              </a:rPr>
              <a:t>التحرير والإخراج:</a:t>
            </a:r>
            <a:endParaRPr lang="en-US" sz="3300" b="1" dirty="0">
              <a:solidFill>
                <a:srgbClr val="FF0000"/>
              </a:solidFill>
            </a:endParaRPr>
          </a:p>
          <a:p>
            <a:pPr marL="0" indent="0" algn="just" rtl="1">
              <a:buNone/>
            </a:pPr>
            <a:r>
              <a:rPr lang="ar-DZ" sz="2800" dirty="0"/>
              <a:t>بعد الانتهاء من جميع مفردات ومكونات القائمة البيبليوغرافية وترتيبها وتبويبها تأتي مرحلة التحرير والإخراج. ونعني بعملية التحرير مراجعة كل جزئية في المشروع النهائي والتأكد من مطابقتها لكل ما حددناه في مرحلة التخطيط البيبليوغرافي كما يقصد بها أيضا عملية مراجعة بطاقات الفهرسة والتأكيد من انسجامها وعليه فالتحرير هو نظرة سطحية على العمل ككل وخلال هذه العملية يجب التأكد من العناصر التالية:</a:t>
            </a:r>
            <a:endParaRPr lang="en-US" sz="2800" dirty="0"/>
          </a:p>
          <a:p>
            <a:pPr lvl="0" indent="-17463" algn="just" rtl="1">
              <a:buFont typeface="Wingdings" panose="05000000000000000000" pitchFamily="2" charset="2"/>
              <a:buChar char="q"/>
            </a:pPr>
            <a:r>
              <a:rPr lang="ar-DZ" sz="2800" dirty="0"/>
              <a:t>التأكد من عناصر التخطيط البيبليوغرافي واحترام الحدود المختلفة للمشروع.</a:t>
            </a:r>
            <a:endParaRPr lang="en-US" sz="2800" dirty="0"/>
          </a:p>
          <a:p>
            <a:pPr lvl="0" indent="-17463" algn="just" rtl="1">
              <a:buFont typeface="Wingdings" panose="05000000000000000000" pitchFamily="2" charset="2"/>
              <a:buChar char="q"/>
            </a:pPr>
            <a:r>
              <a:rPr lang="ar-DZ" sz="2800" dirty="0"/>
              <a:t>التأكد من تغطية جميع مصادر جمع المفردات وطرق تجميعها.</a:t>
            </a:r>
            <a:endParaRPr lang="en-US" sz="2800" dirty="0"/>
          </a:p>
          <a:p>
            <a:pPr lvl="0" indent="-17463" algn="just" rtl="1">
              <a:buFont typeface="Wingdings" panose="05000000000000000000" pitchFamily="2" charset="2"/>
              <a:buChar char="q"/>
            </a:pPr>
            <a:r>
              <a:rPr lang="ar-DZ" sz="2800" dirty="0"/>
              <a:t>التأكد من صحة الوصف الموضوعي والمادي للمصادر.</a:t>
            </a:r>
            <a:endParaRPr lang="en-US" sz="2800" dirty="0"/>
          </a:p>
          <a:p>
            <a:pPr lvl="0" indent="-17463" algn="just" rtl="1">
              <a:buFont typeface="Wingdings" panose="05000000000000000000" pitchFamily="2" charset="2"/>
              <a:buChar char="q"/>
            </a:pPr>
            <a:r>
              <a:rPr lang="ar-DZ" sz="2800" dirty="0"/>
              <a:t>استبعاد التكرارات في المصادر.</a:t>
            </a:r>
            <a:endParaRPr lang="en-US" sz="2800" dirty="0"/>
          </a:p>
          <a:p>
            <a:pPr lvl="0" indent="-17463" algn="just" rtl="1">
              <a:buFont typeface="Wingdings" panose="05000000000000000000" pitchFamily="2" charset="2"/>
              <a:buChar char="q"/>
            </a:pPr>
            <a:r>
              <a:rPr lang="ar-DZ" sz="2800" dirty="0"/>
              <a:t>التأكد من الترقيم التسلسلي للقائمة البيبليوغرافية.</a:t>
            </a:r>
            <a:endParaRPr lang="en-US" sz="2800" dirty="0"/>
          </a:p>
          <a:p>
            <a:pPr lvl="0" indent="-17463" algn="just" rtl="1">
              <a:buFont typeface="Wingdings" panose="05000000000000000000" pitchFamily="2" charset="2"/>
              <a:buChar char="q"/>
            </a:pPr>
            <a:r>
              <a:rPr lang="ar-DZ" sz="2800" dirty="0"/>
              <a:t>مراجعة عنوان القائمة البيبليوغرافية.</a:t>
            </a:r>
            <a:endParaRPr lang="en-US" sz="2800" dirty="0"/>
          </a:p>
          <a:p>
            <a:pPr indent="-17463" algn="just" rtl="1">
              <a:buFont typeface="Wingdings" panose="05000000000000000000" pitchFamily="2" charset="2"/>
              <a:buChar char="q"/>
            </a:pPr>
            <a:r>
              <a:rPr lang="ar-DZ" sz="2800" dirty="0"/>
              <a:t>وبعد التأكد من هذه العناصر يتم إخراج القائمة البيبليوغرافية </a:t>
            </a:r>
            <a:r>
              <a:rPr lang="ar-DZ" sz="2800" dirty="0" smtClean="0"/>
              <a:t>ونشرها.</a:t>
            </a:r>
          </a:p>
          <a:p>
            <a:pPr marL="268287" indent="0" algn="just" rtl="1">
              <a:buNone/>
            </a:pPr>
            <a:r>
              <a:rPr lang="ar-DZ" sz="2800" dirty="0" smtClean="0"/>
              <a:t> </a:t>
            </a:r>
            <a:r>
              <a:rPr lang="ar-DZ" sz="2800" dirty="0"/>
              <a:t>وترتبط هذه العملية بالعناصر التالية:</a:t>
            </a:r>
            <a:endParaRPr lang="en-US" sz="2800" dirty="0"/>
          </a:p>
          <a:p>
            <a:pPr marL="725487" lvl="0" indent="-457200" algn="just" rtl="1">
              <a:buFont typeface="Wingdings" panose="05000000000000000000" pitchFamily="2" charset="2"/>
              <a:buChar char="Ø"/>
            </a:pPr>
            <a:r>
              <a:rPr lang="ar-DZ" sz="2800" b="1" dirty="0"/>
              <a:t>الإخراج</a:t>
            </a:r>
            <a:r>
              <a:rPr lang="ar-DZ" sz="2800" dirty="0"/>
              <a:t>: يرتبط بالشكل الخارجي؛ الغلاف، طريقة الكتابة، حجم الخط، نوعية الورق،...</a:t>
            </a:r>
            <a:endParaRPr lang="en-US" sz="2800" dirty="0"/>
          </a:p>
          <a:p>
            <a:pPr marL="725487" lvl="0" indent="-457200" algn="just" rtl="1">
              <a:buFont typeface="Wingdings" panose="05000000000000000000" pitchFamily="2" charset="2"/>
              <a:buChar char="Ø"/>
            </a:pPr>
            <a:r>
              <a:rPr lang="ar-DZ" sz="2800" dirty="0"/>
              <a:t>النشر: تتم من خلال الطرق التقليدية أو الحديثة</a:t>
            </a:r>
            <a:r>
              <a:rPr lang="ar-DZ" sz="2800" dirty="0" smtClean="0"/>
              <a:t>.</a:t>
            </a:r>
            <a:endParaRPr lang="en-US" sz="2800" dirty="0"/>
          </a:p>
        </p:txBody>
      </p:sp>
    </p:spTree>
    <p:extLst>
      <p:ext uri="{BB962C8B-B14F-4D97-AF65-F5344CB8AC3E}">
        <p14:creationId xmlns:p14="http://schemas.microsoft.com/office/powerpoint/2010/main" val="156659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4" y="1062318"/>
            <a:ext cx="10183903" cy="4813550"/>
          </a:xfrm>
        </p:spPr>
        <p:txBody>
          <a:bodyPr>
            <a:normAutofit lnSpcReduction="10000"/>
          </a:bodyPr>
          <a:lstStyle/>
          <a:p>
            <a:pPr marL="0" indent="0" algn="just" rtl="1">
              <a:buNone/>
            </a:pPr>
            <a:r>
              <a:rPr lang="ar-DZ" sz="3600" dirty="0"/>
              <a:t>تمر عملية إعداد مشروع بيبليوغرافي بمجموعة من الخطوات أو المراحل يمكن حصرها في ثلاثة مراحل، وهي:</a:t>
            </a:r>
            <a:endParaRPr lang="en-US" sz="3600" dirty="0"/>
          </a:p>
          <a:p>
            <a:pPr lvl="0" algn="just" rtl="1"/>
            <a:r>
              <a:rPr lang="ar-DZ" sz="3600" dirty="0">
                <a:solidFill>
                  <a:srgbClr val="FF0000"/>
                </a:solidFill>
              </a:rPr>
              <a:t>مرحلة التخطيط:</a:t>
            </a:r>
            <a:endParaRPr lang="en-US" sz="3600" dirty="0">
              <a:solidFill>
                <a:srgbClr val="FF0000"/>
              </a:solidFill>
            </a:endParaRPr>
          </a:p>
          <a:p>
            <a:pPr marL="0" indent="0" algn="just" rtl="1">
              <a:buNone/>
            </a:pPr>
            <a:r>
              <a:rPr lang="ar-DZ" sz="3600" dirty="0"/>
              <a:t>هي مرحلة تحليلية تتضمن الاختيار الواعي للحلول الصحيحة من أجل تنفيذ المشروع البيبليوغرافي على أكمل وجه ويتمثل في تحديد الخطوات المتبعة لإنجاز المشروع ووضع الحلول والبدائل لمساعدة القائمين على المشروع على اتخاذ القرارات الصائبة بشأن المشروع البيبليوغرافي.</a:t>
            </a:r>
            <a:endParaRPr lang="en-US" sz="3600" dirty="0"/>
          </a:p>
          <a:p>
            <a:endParaRPr lang="en-US" dirty="0"/>
          </a:p>
        </p:txBody>
      </p:sp>
    </p:spTree>
    <p:extLst>
      <p:ext uri="{BB962C8B-B14F-4D97-AF65-F5344CB8AC3E}">
        <p14:creationId xmlns:p14="http://schemas.microsoft.com/office/powerpoint/2010/main" val="295867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47918"/>
            <a:ext cx="11793070" cy="6589058"/>
          </a:xfrm>
        </p:spPr>
        <p:txBody>
          <a:bodyPr>
            <a:normAutofit fontScale="77500" lnSpcReduction="20000"/>
          </a:bodyPr>
          <a:lstStyle/>
          <a:p>
            <a:pPr marL="742950" lvl="0" indent="-742950" algn="just" rtl="1">
              <a:buFont typeface="+mj-lt"/>
              <a:buAutoNum type="arabicPeriod"/>
            </a:pPr>
            <a:r>
              <a:rPr lang="ar-DZ" sz="3600" u="sng" dirty="0"/>
              <a:t>التخطيط البيبليوغرافي</a:t>
            </a:r>
            <a:r>
              <a:rPr lang="ar-DZ" sz="3600" dirty="0"/>
              <a:t>: هو عملية مستمرة تتطلب مراجعة دائمة لمراحل الإنجاز من أجل التنبؤ بالعراقيل الممكنة قبل وقوعها ومن ثم حسن اختيار الحلول والبدائل المناسبة لإتمام انجاز المشروع البيبليوغرافي كما يكون التخطيط البيبليوغرافي بوضع أسس لتقويم النتائج </a:t>
            </a:r>
            <a:r>
              <a:rPr lang="ar-DZ" sz="3600" dirty="0" err="1"/>
              <a:t>المتوصل</a:t>
            </a:r>
            <a:r>
              <a:rPr lang="ar-DZ" sz="3600" dirty="0"/>
              <a:t> إليها.</a:t>
            </a:r>
            <a:endParaRPr lang="en-US" sz="3600" dirty="0"/>
          </a:p>
          <a:p>
            <a:pPr marL="742950" lvl="0" indent="-742950" algn="just" rtl="1">
              <a:buFont typeface="+mj-lt"/>
              <a:buAutoNum type="arabicPeriod"/>
            </a:pPr>
            <a:r>
              <a:rPr lang="ar-DZ" sz="3600" u="sng" dirty="0"/>
              <a:t>متطلبات </a:t>
            </a:r>
            <a:r>
              <a:rPr lang="ar-DZ" sz="3600" u="sng" dirty="0" smtClean="0"/>
              <a:t>إنجاز </a:t>
            </a:r>
            <a:r>
              <a:rPr lang="ar-DZ" sz="3600" u="sng" dirty="0"/>
              <a:t>مشروع بيبليوغرافي</a:t>
            </a:r>
            <a:r>
              <a:rPr lang="ar-DZ" sz="3600" dirty="0"/>
              <a:t>: وهي العوامل الواجب توفرها أو معرفتها قبل الانطلاق في انجاز مشروع بيبليوغرافي، وتشمل النقاط التالية:</a:t>
            </a:r>
            <a:endParaRPr lang="en-US" sz="3600" dirty="0"/>
          </a:p>
          <a:p>
            <a:pPr lvl="0" indent="77788" algn="just" rtl="1"/>
            <a:r>
              <a:rPr lang="ar-DZ" sz="3600" dirty="0"/>
              <a:t>توفر النتاج الفكري.</a:t>
            </a:r>
            <a:endParaRPr lang="en-US" sz="3600" dirty="0"/>
          </a:p>
          <a:p>
            <a:pPr lvl="0" indent="77788" algn="just" rtl="1"/>
            <a:r>
              <a:rPr lang="ar-DZ" sz="3600" dirty="0"/>
              <a:t>معرفة الفئة الموجهة إليها المشروع البيبليوغرافي.</a:t>
            </a:r>
            <a:endParaRPr lang="en-US" sz="3600" dirty="0"/>
          </a:p>
          <a:p>
            <a:pPr lvl="0" indent="77788" algn="just" rtl="1"/>
            <a:r>
              <a:rPr lang="ar-DZ" sz="3600" dirty="0"/>
              <a:t>تحديد الموضوع (المجال المعرفي).</a:t>
            </a:r>
            <a:endParaRPr lang="en-US" sz="3600" dirty="0"/>
          </a:p>
          <a:p>
            <a:pPr lvl="0" indent="77788" algn="just" rtl="1"/>
            <a:r>
              <a:rPr lang="ar-DZ" sz="3600" dirty="0"/>
              <a:t>تحديد الحاجة أو الهدف من المشروع البيبليوغرافي.</a:t>
            </a:r>
            <a:endParaRPr lang="en-US" sz="3600" dirty="0"/>
          </a:p>
          <a:p>
            <a:pPr lvl="0" indent="77788" algn="just" rtl="1"/>
            <a:r>
              <a:rPr lang="ar-DZ" sz="3600" dirty="0"/>
              <a:t>توفر الفنيين أو المهنيين ذوي الكفاءات العالية لضمان انجاز مشروع عالي المستوى.</a:t>
            </a:r>
            <a:endParaRPr lang="en-US" sz="3600" dirty="0"/>
          </a:p>
          <a:p>
            <a:pPr lvl="0" indent="77788" algn="just" rtl="1"/>
            <a:r>
              <a:rPr lang="ar-DZ" sz="3600" dirty="0"/>
              <a:t>معرفة مدى توفر مصادر المعلومات والوثائق الممكن دمجها في القوائم البيبليوغرافية.</a:t>
            </a:r>
            <a:endParaRPr lang="en-US" sz="3600" dirty="0"/>
          </a:p>
          <a:p>
            <a:pPr lvl="0" indent="77788" algn="just" rtl="1"/>
            <a:r>
              <a:rPr lang="ar-DZ" sz="3600" dirty="0"/>
              <a:t>توفر القواعد العلمية للوصف البيبليوغرافي وطرق ترتيب المداخل وتبويبها.</a:t>
            </a:r>
            <a:endParaRPr lang="en-US" sz="3600" dirty="0"/>
          </a:p>
          <a:p>
            <a:pPr lvl="0" indent="77788" algn="just" rtl="1"/>
            <a:r>
              <a:rPr lang="ar-DZ" sz="3600" dirty="0"/>
              <a:t>تقديرات الموارد البشرية اللازمة لضمان حسن سير المشروع</a:t>
            </a:r>
            <a:r>
              <a:rPr lang="ar-DZ" sz="3600" dirty="0" smtClean="0"/>
              <a:t>.</a:t>
            </a:r>
            <a:endParaRPr lang="en-US" sz="3600" dirty="0"/>
          </a:p>
        </p:txBody>
      </p:sp>
    </p:spTree>
    <p:extLst>
      <p:ext uri="{BB962C8B-B14F-4D97-AF65-F5344CB8AC3E}">
        <p14:creationId xmlns:p14="http://schemas.microsoft.com/office/powerpoint/2010/main" val="91074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2693" y="201707"/>
            <a:ext cx="10878671" cy="6158752"/>
          </a:xfrm>
        </p:spPr>
        <p:txBody>
          <a:bodyPr>
            <a:normAutofit/>
          </a:bodyPr>
          <a:lstStyle/>
          <a:p>
            <a:pPr lvl="0" rtl="1"/>
            <a:r>
              <a:rPr lang="fr-FR" sz="3200" dirty="0"/>
              <a:t> </a:t>
            </a:r>
            <a:endParaRPr lang="en-US" sz="3200" dirty="0"/>
          </a:p>
          <a:p>
            <a:pPr marL="0" indent="0" algn="just" rtl="1">
              <a:buNone/>
            </a:pPr>
            <a:r>
              <a:rPr lang="ar-DZ" sz="3200" dirty="0" smtClean="0"/>
              <a:t>3. </a:t>
            </a:r>
            <a:r>
              <a:rPr lang="ar-DZ" sz="3200" u="sng" dirty="0"/>
              <a:t>مراحل التخطيط البيبليوغرافي</a:t>
            </a:r>
            <a:r>
              <a:rPr lang="ar-DZ" sz="3200" dirty="0"/>
              <a:t>: يمر التخطيط البيبليوغرافي بدوره بمجموعة من المراحل، وهي:</a:t>
            </a:r>
            <a:endParaRPr lang="en-US" sz="3200" dirty="0"/>
          </a:p>
          <a:p>
            <a:pPr lvl="0" indent="-17463" algn="just" rtl="1"/>
            <a:r>
              <a:rPr lang="ar-DZ" sz="3200" u="sng" dirty="0"/>
              <a:t>المسح الأولي</a:t>
            </a:r>
            <a:r>
              <a:rPr lang="ar-DZ" sz="3200" dirty="0"/>
              <a:t>: هو التعرف على الموضوع المتناول في حجم المصادر والمؤلفات المتوفرة فيه وتغطيتها الزمنية والمكانية واللغوية وطريقة إيجاد هذه المصادر من خلال الفهارس أو من خلال البيبليوغرافيات.</a:t>
            </a:r>
            <a:endParaRPr lang="en-US" sz="3200" dirty="0"/>
          </a:p>
          <a:p>
            <a:pPr lvl="0" indent="-17463" algn="just" rtl="1"/>
            <a:r>
              <a:rPr lang="ar-DZ" sz="3200" u="sng" dirty="0"/>
              <a:t>تقرير المسح الأولي</a:t>
            </a:r>
            <a:r>
              <a:rPr lang="ar-DZ" sz="3200" dirty="0"/>
              <a:t>: يقوم به المسؤول عن المشروع البيبليوغرافي من خلال تقديم تقرير عن المسح الولي ويسجل فيه كل ملاحظات ما توصل إليه من أجل تمكين فريق العمل من اتخاذ القرارات الصائبة.</a:t>
            </a:r>
            <a:endParaRPr lang="en-US" sz="3200" dirty="0"/>
          </a:p>
          <a:p>
            <a:pPr marL="0" indent="0">
              <a:buNone/>
            </a:pPr>
            <a:endParaRPr lang="en-US" dirty="0"/>
          </a:p>
        </p:txBody>
      </p:sp>
    </p:spTree>
    <p:extLst>
      <p:ext uri="{BB962C8B-B14F-4D97-AF65-F5344CB8AC3E}">
        <p14:creationId xmlns:p14="http://schemas.microsoft.com/office/powerpoint/2010/main" val="37962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363071"/>
            <a:ext cx="10932459" cy="5876364"/>
          </a:xfrm>
        </p:spPr>
        <p:txBody>
          <a:bodyPr>
            <a:normAutofit fontScale="92500" lnSpcReduction="20000"/>
          </a:bodyPr>
          <a:lstStyle/>
          <a:p>
            <a:pPr lvl="0" algn="just" rtl="1"/>
            <a:r>
              <a:rPr lang="ar-DZ" sz="3200" u="sng" dirty="0"/>
              <a:t>وضع ورقة العمل</a:t>
            </a:r>
            <a:r>
              <a:rPr lang="ar-DZ" sz="3200" dirty="0"/>
              <a:t>: تعتبر ورقة العمل وثيقة تعرفنا بخصوصيات المشروع البيبليوغرافي وهي بمثابة تقنية عن المشروع وتشمل البيانات التالية:</a:t>
            </a:r>
            <a:endParaRPr lang="en-US" sz="3200" dirty="0"/>
          </a:p>
          <a:p>
            <a:pPr lvl="0" indent="252413" algn="just" rtl="1">
              <a:buFont typeface="Wingdings" panose="05000000000000000000" pitchFamily="2" charset="2"/>
              <a:buChar char="§"/>
            </a:pPr>
            <a:r>
              <a:rPr lang="ar-DZ" sz="3200" dirty="0"/>
              <a:t>العنوان النهائي للمشروع البيبليوغرافي.</a:t>
            </a:r>
            <a:endParaRPr lang="en-US" sz="3200" dirty="0"/>
          </a:p>
          <a:p>
            <a:pPr lvl="0" indent="252413" algn="just" rtl="1">
              <a:buFont typeface="Wingdings" panose="05000000000000000000" pitchFamily="2" charset="2"/>
              <a:buChar char="§"/>
            </a:pPr>
            <a:r>
              <a:rPr lang="ar-DZ" sz="3200" dirty="0"/>
              <a:t>اسم المسؤول عن المشروع البيبليوغرافي وأعضاء فريق العمل كل حسب تخصصه ودرجته العلمية.</a:t>
            </a:r>
            <a:endParaRPr lang="en-US" sz="3200" dirty="0"/>
          </a:p>
          <a:p>
            <a:pPr lvl="0" indent="252413" algn="just" rtl="1">
              <a:buFont typeface="Wingdings" panose="05000000000000000000" pitchFamily="2" charset="2"/>
              <a:buChar char="§"/>
            </a:pPr>
            <a:r>
              <a:rPr lang="ar-DZ" sz="3200" dirty="0"/>
              <a:t>تحديد المجال الموضوعي المغطى بالقائمة البيبليوغرافية (المجال المعرفي).</a:t>
            </a:r>
            <a:endParaRPr lang="en-US" sz="3200" dirty="0"/>
          </a:p>
          <a:p>
            <a:pPr lvl="0" indent="252413" algn="just" rtl="1">
              <a:buFont typeface="Wingdings" panose="05000000000000000000" pitchFamily="2" charset="2"/>
              <a:buChar char="§"/>
            </a:pPr>
            <a:r>
              <a:rPr lang="ar-DZ" sz="3200" dirty="0"/>
              <a:t>أهمية القائمة البيبليوغرافية ومدى الحاجة إليها ودرجة اتساعها.</a:t>
            </a:r>
            <a:endParaRPr lang="en-US" sz="3200" dirty="0"/>
          </a:p>
          <a:p>
            <a:pPr lvl="0" indent="252413" algn="just" rtl="1">
              <a:buFont typeface="Wingdings" panose="05000000000000000000" pitchFamily="2" charset="2"/>
              <a:buChar char="§"/>
            </a:pPr>
            <a:r>
              <a:rPr lang="ar-DZ" sz="3200" dirty="0"/>
              <a:t>الفئة التي يوجه إليها المشروع.</a:t>
            </a:r>
            <a:endParaRPr lang="en-US" sz="3200" dirty="0"/>
          </a:p>
          <a:p>
            <a:pPr lvl="0" indent="252413" algn="just" rtl="1">
              <a:buFont typeface="Wingdings" panose="05000000000000000000" pitchFamily="2" charset="2"/>
              <a:buChar char="§"/>
            </a:pPr>
            <a:r>
              <a:rPr lang="ar-DZ" sz="3200" dirty="0"/>
              <a:t>الطريقة المتبعة في الوصف البيبليوغرافي.</a:t>
            </a:r>
            <a:endParaRPr lang="en-US" sz="3200" dirty="0"/>
          </a:p>
          <a:p>
            <a:pPr lvl="0" indent="252413" algn="just" rtl="1">
              <a:buFont typeface="Wingdings" panose="05000000000000000000" pitchFamily="2" charset="2"/>
              <a:buChar char="§"/>
            </a:pPr>
            <a:r>
              <a:rPr lang="ar-DZ" sz="3200" dirty="0"/>
              <a:t>تقديرات التكلفة المالية (أجور العمال، أموال التجهيزات، مصاريف النقل،...).</a:t>
            </a:r>
            <a:endParaRPr lang="en-US" sz="3200" dirty="0"/>
          </a:p>
          <a:p>
            <a:pPr lvl="0" indent="252413" algn="just" rtl="1">
              <a:buFont typeface="Wingdings" panose="05000000000000000000" pitchFamily="2" charset="2"/>
              <a:buChar char="§"/>
            </a:pPr>
            <a:r>
              <a:rPr lang="ar-DZ" sz="3200" dirty="0"/>
              <a:t>تقديرات الموارد البشرية اللازمة لضمان حسن سير المشروع البيبليوغرافي.</a:t>
            </a:r>
            <a:endParaRPr lang="en-US" sz="3200" dirty="0"/>
          </a:p>
          <a:p>
            <a:endParaRPr lang="en-US" dirty="0"/>
          </a:p>
        </p:txBody>
      </p:sp>
    </p:spTree>
    <p:extLst>
      <p:ext uri="{BB962C8B-B14F-4D97-AF65-F5344CB8AC3E}">
        <p14:creationId xmlns:p14="http://schemas.microsoft.com/office/powerpoint/2010/main" val="226561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632011"/>
            <a:ext cx="10824883" cy="5607423"/>
          </a:xfrm>
        </p:spPr>
        <p:txBody>
          <a:bodyPr>
            <a:normAutofit/>
          </a:bodyPr>
          <a:lstStyle/>
          <a:p>
            <a:pPr lvl="0" algn="just" rtl="1"/>
            <a:r>
              <a:rPr lang="ar-DZ" sz="2800" u="sng" dirty="0"/>
              <a:t>وضع تقارير سير العمل</a:t>
            </a:r>
            <a:r>
              <a:rPr lang="ar-DZ" sz="2800" dirty="0"/>
              <a:t>: وتتضمن تقارير سير العمل البيبليوغرافي مجمل الملاحظات والعراقيل التي وجهها فريق العمل في كل مرحلة كما تشمل أيضا على اقتراحات وآراء فريق العمل حول الحلول والبدائل الممكنة لضمان السير الحسن للمشروع البيبليوغرافي ويتم إعداد هذه التقارير بصفة دورية.</a:t>
            </a:r>
            <a:endParaRPr lang="en-US" sz="2800" dirty="0"/>
          </a:p>
          <a:p>
            <a:pPr lvl="0" algn="just" rtl="1"/>
            <a:r>
              <a:rPr lang="ar-DZ" sz="2800" u="sng" dirty="0"/>
              <a:t>تحديد أسس تقييم العمل البيبليوغرافي</a:t>
            </a:r>
            <a:r>
              <a:rPr lang="ar-DZ" sz="2800" dirty="0"/>
              <a:t>: تعتبر القائمة البيبليوغرافية ثمرة المشروع ومستواها يتوقف على مستوى أداء فريق العمل في كل مرحلة من مراحل الإنجاز من أول ظهور فكرة المشروع حتى الإخراج النهائي للقائمة البيبليوغرافية. ويتم تقييم القائمة البيبليوغرافية من جانبين أساسيين هما:</a:t>
            </a:r>
            <a:endParaRPr lang="en-US" sz="2800" dirty="0"/>
          </a:p>
          <a:p>
            <a:pPr marL="514350" lvl="0" indent="-514350" algn="just" rtl="1">
              <a:buFont typeface="+mj-lt"/>
              <a:buAutoNum type="arabicPeriod"/>
            </a:pPr>
            <a:r>
              <a:rPr lang="ar-DZ" sz="2800" dirty="0"/>
              <a:t>من حيث مستوى الإعداد: أهمية وحدات الموضوع المفصل، مدى تحقيق أهداف الموضوع،...</a:t>
            </a:r>
            <a:endParaRPr lang="en-US" sz="2800" dirty="0"/>
          </a:p>
          <a:p>
            <a:pPr marL="514350" indent="-514350" algn="just" rtl="1">
              <a:buFont typeface="+mj-lt"/>
              <a:buAutoNum type="arabicPeriod"/>
            </a:pPr>
            <a:r>
              <a:rPr lang="ar-DZ" sz="2800" dirty="0"/>
              <a:t>من حيث مستوى التغطية.</a:t>
            </a:r>
            <a:endParaRPr lang="en-US" dirty="0"/>
          </a:p>
        </p:txBody>
      </p:sp>
    </p:spTree>
    <p:extLst>
      <p:ext uri="{BB962C8B-B14F-4D97-AF65-F5344CB8AC3E}">
        <p14:creationId xmlns:p14="http://schemas.microsoft.com/office/powerpoint/2010/main" val="76405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fontScale="85000" lnSpcReduction="10000"/>
          </a:bodyPr>
          <a:lstStyle/>
          <a:p>
            <a:pPr marL="0" lvl="0" indent="0" algn="just" rtl="1">
              <a:buNone/>
            </a:pPr>
            <a:r>
              <a:rPr lang="ar-DZ" sz="2800" b="1" dirty="0" smtClean="0">
                <a:solidFill>
                  <a:srgbClr val="FF0000"/>
                </a:solidFill>
              </a:rPr>
              <a:t>2. مرحلة </a:t>
            </a:r>
            <a:r>
              <a:rPr lang="ar-DZ" sz="2800" b="1" dirty="0">
                <a:solidFill>
                  <a:srgbClr val="FF0000"/>
                </a:solidFill>
              </a:rPr>
              <a:t>تنفيذ المشروع البيبليوغرافي:</a:t>
            </a:r>
            <a:endParaRPr lang="en-US" sz="2800" b="1" dirty="0">
              <a:solidFill>
                <a:srgbClr val="FF0000"/>
              </a:solidFill>
            </a:endParaRPr>
          </a:p>
          <a:p>
            <a:pPr marL="0" indent="0" algn="just" rtl="1">
              <a:buNone/>
            </a:pPr>
            <a:r>
              <a:rPr lang="ar-DZ" sz="2800" dirty="0"/>
              <a:t>تنقسم هذه المرحلة بدورها إلى مجموعة من المراحل، وهي:</a:t>
            </a:r>
            <a:endParaRPr lang="en-US" sz="2800" dirty="0"/>
          </a:p>
          <a:p>
            <a:pPr marL="0" lvl="0" indent="0" algn="just" rtl="1">
              <a:buNone/>
            </a:pPr>
            <a:r>
              <a:rPr lang="ar-DZ" sz="2800" b="1" u="sng" dirty="0" smtClean="0"/>
              <a:t>1.2. مرحلة </a:t>
            </a:r>
            <a:r>
              <a:rPr lang="ar-DZ" sz="2800" b="1" u="sng" dirty="0"/>
              <a:t>جمع المصادر والمراجع</a:t>
            </a:r>
            <a:r>
              <a:rPr lang="ar-DZ" sz="2800" dirty="0"/>
              <a:t>: بعد أن اتضحت المعاني والخطوط العريضة للمشروع البيبليوغرافي يتم البدء في أول خطوة في تنفيذه وهي مرحلة تجميع المصادر أو المفردات البيبليوغرافية ويتم في هذه المرحلة العمل إما بصورة يدوية أو بصورة آلية ويتوقف ذلك على نوع مصادر التجميع وأشكالها، فإذا كان التجميع يدوي تسجل البيانات الخاصة بالوثائق على بطاقات تسمى بطاقات الفهرسة، أما إذا كان العمل بطريقة آلية فتستخدم المعلوماتية (الحاسب الآلي) من خلال توفير برمجية خاصة بالوصف البيبليوغرافي. وتنقسم مصادر تجميع القائمة البيبليوغرافية إلى: مصادر مباشرة ومصادر غير مباشرة.</a:t>
            </a:r>
            <a:endParaRPr lang="en-US" sz="2800" dirty="0"/>
          </a:p>
          <a:p>
            <a:pPr lvl="0" algn="just" rtl="1">
              <a:buFont typeface="Wingdings" panose="05000000000000000000" pitchFamily="2" charset="2"/>
              <a:buChar char="q"/>
            </a:pPr>
            <a:r>
              <a:rPr lang="ar-DZ" sz="2800" u="sng" dirty="0"/>
              <a:t>المصادر المباشرة</a:t>
            </a:r>
            <a:r>
              <a:rPr lang="ar-DZ" sz="2800" dirty="0"/>
              <a:t>: ويقصد بها التفحص الفعلي للأوعية المعلوماتية ذاتها ويتم استنباط البيانات البيبليوغرافية منها وإذا أردنا أن نقيم هذه المصادر فيتم ذلك بطريقة مباشرة وليس عن طريق وسيط.</a:t>
            </a:r>
            <a:endParaRPr lang="en-US" sz="2800" dirty="0"/>
          </a:p>
          <a:p>
            <a:pPr lvl="0" algn="just" rtl="1">
              <a:buFont typeface="Wingdings" panose="05000000000000000000" pitchFamily="2" charset="2"/>
              <a:buChar char="q"/>
            </a:pPr>
            <a:r>
              <a:rPr lang="ar-DZ" sz="2800" u="sng" dirty="0"/>
              <a:t>المصادر غير المباشرة</a:t>
            </a:r>
            <a:r>
              <a:rPr lang="ar-DZ" sz="2800" dirty="0"/>
              <a:t>: ويقصد بها الأدوات التي تمد البيبليوغرافي بمعلومات عن المصادر المباشرة ونجد منها عدة أنواع، وهي: البيبليوغرافيات بأنواعها، الفهارس بأنواعها، بالإضافة إلى قوائم الناشرين وعليه يمكن الاعتماد على هذين النوعين من المصادر في تجميع المفردات البيبليوغرافية، ويستحب أن نبدأ من مصادر غير مباشرة لاحتوائها على عدد كبير من المفردات أكثر من المصادر المباشرة</a:t>
            </a:r>
            <a:r>
              <a:rPr lang="ar-DZ" sz="2800" dirty="0" smtClean="0"/>
              <a:t>.</a:t>
            </a:r>
            <a:endParaRPr lang="en-US" sz="2800" dirty="0"/>
          </a:p>
        </p:txBody>
      </p:sp>
    </p:spTree>
    <p:extLst>
      <p:ext uri="{BB962C8B-B14F-4D97-AF65-F5344CB8AC3E}">
        <p14:creationId xmlns:p14="http://schemas.microsoft.com/office/powerpoint/2010/main" val="114299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3" y="726141"/>
            <a:ext cx="10717306" cy="5513293"/>
          </a:xfrm>
        </p:spPr>
        <p:txBody>
          <a:bodyPr>
            <a:normAutofit/>
          </a:bodyPr>
          <a:lstStyle/>
          <a:p>
            <a:pPr marL="0" lvl="0" indent="0" algn="just" rtl="1">
              <a:buNone/>
            </a:pPr>
            <a:r>
              <a:rPr lang="ar-DZ" sz="2800" b="1" u="sng" dirty="0" smtClean="0"/>
              <a:t>2.2. مرحلة </a:t>
            </a:r>
            <a:r>
              <a:rPr lang="ar-DZ" sz="2800" b="1" u="sng" dirty="0"/>
              <a:t>الوصف البيبليوغرافي</a:t>
            </a:r>
            <a:r>
              <a:rPr lang="ar-DZ" sz="2800" dirty="0"/>
              <a:t>: وهو عملية فكرية تهدف إلى إعداد المفردات البيبليوغرافية إعدادا فنيا لتكون في متناول القراء في شكل متعارف عليه ويحترم المواصفات والمعايير العلمية في ذلك وينقسم الوصف البيبليوغرافي إلى وصف مادي ووصف موضوعي.</a:t>
            </a:r>
            <a:endParaRPr lang="en-US" sz="2800" dirty="0"/>
          </a:p>
          <a:p>
            <a:pPr lvl="0" algn="just" rtl="1">
              <a:buFont typeface="Wingdings" panose="05000000000000000000" pitchFamily="2" charset="2"/>
              <a:buChar char="q"/>
            </a:pPr>
            <a:r>
              <a:rPr lang="ar-DZ" sz="2800" dirty="0"/>
              <a:t>الفهرسة المادية: تتمثل في الوصف المادي للأوعية الفكرية بطريقة تمكن المستفيدين من التعرف بوضوح على كل مصدر أو مرجع دون اللجوء إلى الاطلاع المباشر عليه، وهذا الوصف يرتكز على مواصفات عالمية خاصة بالوصف البيبليوغرافي أهمها: التقنين الدولي للوصف البيبليوغرافي </a:t>
            </a:r>
            <a:r>
              <a:rPr lang="fr-FR" sz="2800" dirty="0"/>
              <a:t>ISBD </a:t>
            </a:r>
            <a:r>
              <a:rPr lang="ar-DZ" sz="2800" dirty="0"/>
              <a:t>، قواعد الفهرسة </a:t>
            </a:r>
            <a:r>
              <a:rPr lang="ar-DZ" sz="2800" dirty="0" err="1"/>
              <a:t>الأنجلوأمريكية</a:t>
            </a:r>
            <a:r>
              <a:rPr lang="ar-DZ" sz="2800" dirty="0"/>
              <a:t> </a:t>
            </a:r>
            <a:r>
              <a:rPr lang="fr-FR" sz="2800" dirty="0"/>
              <a:t>AACR </a:t>
            </a:r>
            <a:r>
              <a:rPr lang="ar-DZ" sz="2800" dirty="0"/>
              <a:t>، معايير فهرسة الجمعية الفرنسية للتقنين </a:t>
            </a:r>
            <a:r>
              <a:rPr lang="fr-FR" sz="2800" dirty="0"/>
              <a:t>AFNOR</a:t>
            </a:r>
            <a:r>
              <a:rPr lang="ar-DZ" sz="2800" dirty="0"/>
              <a:t>،...الخ.</a:t>
            </a:r>
            <a:endParaRPr lang="en-US" sz="2800" dirty="0"/>
          </a:p>
          <a:p>
            <a:pPr lvl="0" algn="just" rtl="1">
              <a:buFont typeface="Wingdings" panose="05000000000000000000" pitchFamily="2" charset="2"/>
              <a:buChar char="q"/>
            </a:pPr>
            <a:r>
              <a:rPr lang="ar-DZ" sz="2800" dirty="0"/>
              <a:t>الفهرسة الموضوعية: وهي عملية استخراج رؤوس الموضوعات الدالة على المحتوى الفكري للوثيقة بحيث يسهل على المستفيد معرفتها عن قرب دون الحاجة إلى الاطلاع عليها ويعبر على هذه الموضوعات برموز أو كلمات أو أرقام (وضع تصنيف للوثيقة).</a:t>
            </a:r>
            <a:endParaRPr lang="en-US" sz="2800" dirty="0"/>
          </a:p>
          <a:p>
            <a:pPr marL="0" indent="0" algn="just">
              <a:buNone/>
            </a:pPr>
            <a:endParaRPr lang="en-US" dirty="0"/>
          </a:p>
        </p:txBody>
      </p:sp>
    </p:spTree>
    <p:extLst>
      <p:ext uri="{BB962C8B-B14F-4D97-AF65-F5344CB8AC3E}">
        <p14:creationId xmlns:p14="http://schemas.microsoft.com/office/powerpoint/2010/main" val="31263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6482" y="537881"/>
            <a:ext cx="10797989" cy="5701553"/>
          </a:xfrm>
        </p:spPr>
        <p:txBody>
          <a:bodyPr>
            <a:normAutofit fontScale="85000" lnSpcReduction="20000"/>
          </a:bodyPr>
          <a:lstStyle/>
          <a:p>
            <a:pPr marL="0" indent="0" algn="just" rtl="1">
              <a:buNone/>
            </a:pPr>
            <a:r>
              <a:rPr lang="ar-DZ" sz="2800" b="1" u="sng" dirty="0" smtClean="0"/>
              <a:t>3.2. مرحلة </a:t>
            </a:r>
            <a:r>
              <a:rPr lang="ar-DZ" sz="2800" b="1" u="sng" dirty="0"/>
              <a:t>ترتيب وتبويب القائمة البيبليوغرافية</a:t>
            </a:r>
            <a:r>
              <a:rPr lang="ar-DZ" sz="2800" dirty="0"/>
              <a:t>: إن المصادر المجمعة قد يتراوح عددها إلى عشرات أو مئات المصادر وذلك حسب حجم المشروع البيبليوغرافي وطبيعة موضوعه ومن أجل الوصول إلى هذه المصادر داخل القائمة البيبليوغرافية لابد من ترتيبها وتبويبها بطريقة علمية تسهل الوصول إلى هذه المصادر بأقل جهد وأقصر وقت خاصة في البيبليوغرافيات اليدوية، وهناك مجموعة من طرق الترتيب هي:</a:t>
            </a:r>
            <a:endParaRPr lang="en-US" sz="2800" dirty="0"/>
          </a:p>
          <a:p>
            <a:pPr lvl="0" algn="just" rtl="1">
              <a:buFont typeface="Wingdings" panose="05000000000000000000" pitchFamily="2" charset="2"/>
              <a:buChar char="q"/>
            </a:pPr>
            <a:r>
              <a:rPr lang="ar-DZ" sz="2800" u="sng" dirty="0"/>
              <a:t>الترتيب الزمني:</a:t>
            </a:r>
            <a:r>
              <a:rPr lang="ar-DZ" sz="2800" dirty="0"/>
              <a:t> ترتب فيه المؤلفات ترتيبا زمنيا تبعا لتواريخ صدورها أو تبعا للعصور التاريخية كأن يتم تجميع مؤلفات خاصة بعصر معين أو بين فترات زمنية محددة، وفي هذه الحالة يمكن الحديث عن البيبليوغرافية الراجعة والبيبليوغرافية الجارية ويتم اعتماد هذا الأساس عندما يكون الجانب التاريخي من قائمة بيبليوغرافية له أهمية كبيرة أو حاجة الباحثين إليها حاجة تاريخية.</a:t>
            </a:r>
            <a:endParaRPr lang="en-US" sz="2800" dirty="0"/>
          </a:p>
          <a:p>
            <a:pPr lvl="0" algn="just" rtl="1">
              <a:buFont typeface="Wingdings" panose="05000000000000000000" pitchFamily="2" charset="2"/>
              <a:buChar char="q"/>
            </a:pPr>
            <a:r>
              <a:rPr lang="ar-DZ" sz="2800" u="sng" dirty="0"/>
              <a:t>الترتيب المكاني:</a:t>
            </a:r>
            <a:r>
              <a:rPr lang="ar-DZ" sz="2800" dirty="0"/>
              <a:t> يكون ترتيب المؤلفات داخل القائمة البيبليوغرافية تبعا لأماكن صدورها ويستخدم هذا الأساس لتجميع المصادر والمؤلفات الصادرة في مناطق محددة جغرافيا بغية معرفة حلقة التأليف فيها، وتكون هذه القوائم عامة أو متخصصة موضوعية أو عالمية، إقليمية أو محلية.</a:t>
            </a:r>
            <a:endParaRPr lang="en-US" sz="2800" dirty="0"/>
          </a:p>
          <a:p>
            <a:pPr lvl="0" algn="just" rtl="1">
              <a:buFont typeface="Wingdings" panose="05000000000000000000" pitchFamily="2" charset="2"/>
              <a:buChar char="q"/>
            </a:pPr>
            <a:r>
              <a:rPr lang="ar-DZ" sz="2800" u="sng" dirty="0"/>
              <a:t>الترتيب النوعي:</a:t>
            </a:r>
            <a:r>
              <a:rPr lang="ar-DZ" sz="2800" dirty="0"/>
              <a:t> يقصد به نوع المادة المطلوب تجميعها حيث لم يعد الكتاب والدورية الوعاءان الوحيدان بل أصبح هناك أوعية أخرى مثل: التقارير العلمية، الأفلام، الأوعية السمعية البصرية، الأقراص المضغوطة،...الخ.</a:t>
            </a:r>
            <a:endParaRPr lang="en-US" sz="2800" dirty="0"/>
          </a:p>
          <a:p>
            <a:pPr lvl="0" algn="just" rtl="1">
              <a:buFont typeface="Wingdings" panose="05000000000000000000" pitchFamily="2" charset="2"/>
              <a:buChar char="q"/>
            </a:pPr>
            <a:r>
              <a:rPr lang="ar-DZ" sz="2800" u="sng" dirty="0"/>
              <a:t>الترتيب اللغوي</a:t>
            </a:r>
            <a:r>
              <a:rPr lang="ar-DZ" sz="2800" dirty="0"/>
              <a:t>: يمكن للقائمة البيبليوغرافية أن تجمع مؤلفات بلغة واحدة أو مؤلفات صادرة بأكثر من لغة.</a:t>
            </a:r>
            <a:endParaRPr lang="en-US" sz="2800" dirty="0"/>
          </a:p>
          <a:p>
            <a:pPr lvl="0" algn="just" rtl="1">
              <a:buFont typeface="Wingdings" panose="05000000000000000000" pitchFamily="2" charset="2"/>
              <a:buChar char="q"/>
            </a:pPr>
            <a:r>
              <a:rPr lang="ar-DZ" sz="2800" u="sng" dirty="0"/>
              <a:t>الترتيب الألفبائي</a:t>
            </a:r>
            <a:r>
              <a:rPr lang="ar-DZ" sz="2800" dirty="0"/>
              <a:t>: يتم ترتيب هذه المؤلفات حسب أسماء مؤلفها أو عناوين موضوعاتها.</a:t>
            </a:r>
            <a:endParaRPr lang="en-US" sz="2800" dirty="0"/>
          </a:p>
          <a:p>
            <a:endParaRPr lang="en-US" dirty="0"/>
          </a:p>
        </p:txBody>
      </p:sp>
    </p:spTree>
    <p:extLst>
      <p:ext uri="{BB962C8B-B14F-4D97-AF65-F5344CB8AC3E}">
        <p14:creationId xmlns:p14="http://schemas.microsoft.com/office/powerpoint/2010/main" val="14407410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1126</Words>
  <Application>Microsoft Office PowerPoint</Application>
  <PresentationFormat>Grand écran</PresentationFormat>
  <Paragraphs>57</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Garamond</vt:lpstr>
      <vt:lpstr>Times New Roman</vt:lpstr>
      <vt:lpstr>Wingdings</vt:lpstr>
      <vt:lpstr>Organique</vt:lpstr>
      <vt:lpstr>المشروع البيبليوغرافي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المصادر المرجعية  - الأوعية المرجعية-</dc:title>
  <dc:creator>Windows User</dc:creator>
  <cp:lastModifiedBy>Windows User</cp:lastModifiedBy>
  <cp:revision>28</cp:revision>
  <dcterms:created xsi:type="dcterms:W3CDTF">2021-11-17T20:50:04Z</dcterms:created>
  <dcterms:modified xsi:type="dcterms:W3CDTF">2021-11-18T07:34:42Z</dcterms:modified>
</cp:coreProperties>
</file>