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69"/>
  </p:notesMasterIdLst>
  <p:handoutMasterIdLst>
    <p:handoutMasterId r:id="rId70"/>
  </p:handoutMasterIdLst>
  <p:sldIdLst>
    <p:sldId id="322" r:id="rId3"/>
    <p:sldId id="324" r:id="rId4"/>
    <p:sldId id="366" r:id="rId5"/>
    <p:sldId id="368" r:id="rId6"/>
    <p:sldId id="369" r:id="rId7"/>
    <p:sldId id="370" r:id="rId8"/>
    <p:sldId id="371" r:id="rId9"/>
    <p:sldId id="416" r:id="rId10"/>
    <p:sldId id="355" r:id="rId11"/>
    <p:sldId id="323" r:id="rId12"/>
    <p:sldId id="367" r:id="rId13"/>
    <p:sldId id="343" r:id="rId14"/>
    <p:sldId id="364" r:id="rId15"/>
    <p:sldId id="348" r:id="rId16"/>
    <p:sldId id="356" r:id="rId17"/>
    <p:sldId id="349" r:id="rId18"/>
    <p:sldId id="354" r:id="rId19"/>
    <p:sldId id="413" r:id="rId20"/>
    <p:sldId id="372" r:id="rId21"/>
    <p:sldId id="373" r:id="rId22"/>
    <p:sldId id="374" r:id="rId23"/>
    <p:sldId id="375" r:id="rId24"/>
    <p:sldId id="376" r:id="rId25"/>
    <p:sldId id="378" r:id="rId26"/>
    <p:sldId id="377" r:id="rId27"/>
    <p:sldId id="381" r:id="rId28"/>
    <p:sldId id="379" r:id="rId29"/>
    <p:sldId id="380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421" r:id="rId39"/>
    <p:sldId id="393" r:id="rId40"/>
    <p:sldId id="390" r:id="rId41"/>
    <p:sldId id="391" r:id="rId42"/>
    <p:sldId id="394" r:id="rId43"/>
    <p:sldId id="392" r:id="rId44"/>
    <p:sldId id="396" r:id="rId45"/>
    <p:sldId id="404" r:id="rId46"/>
    <p:sldId id="403" r:id="rId47"/>
    <p:sldId id="397" r:id="rId48"/>
    <p:sldId id="398" r:id="rId49"/>
    <p:sldId id="399" r:id="rId50"/>
    <p:sldId id="402" r:id="rId51"/>
    <p:sldId id="401" r:id="rId52"/>
    <p:sldId id="422" r:id="rId53"/>
    <p:sldId id="424" r:id="rId54"/>
    <p:sldId id="423" r:id="rId55"/>
    <p:sldId id="405" r:id="rId56"/>
    <p:sldId id="406" r:id="rId57"/>
    <p:sldId id="407" r:id="rId58"/>
    <p:sldId id="408" r:id="rId59"/>
    <p:sldId id="410" r:id="rId60"/>
    <p:sldId id="409" r:id="rId61"/>
    <p:sldId id="417" r:id="rId62"/>
    <p:sldId id="418" r:id="rId63"/>
    <p:sldId id="419" r:id="rId64"/>
    <p:sldId id="420" r:id="rId65"/>
    <p:sldId id="412" r:id="rId66"/>
    <p:sldId id="411" r:id="rId67"/>
    <p:sldId id="352" r:id="rId68"/>
  </p:sldIdLst>
  <p:sldSz cx="12188825" cy="6858000"/>
  <p:notesSz cx="6858000" cy="9144000"/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FF99"/>
    <a:srgbClr val="0099FF"/>
    <a:srgbClr val="FFFFFF"/>
    <a:srgbClr val="CC0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581" autoAdjust="0"/>
  </p:normalViewPr>
  <p:slideViewPr>
    <p:cSldViewPr showGuides="1">
      <p:cViewPr varScale="1">
        <p:scale>
          <a:sx n="84" d="100"/>
          <a:sy n="84" d="100"/>
        </p:scale>
        <p:origin x="132" y="7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1/27/2021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1/27/2021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012" y="5362565"/>
            <a:ext cx="5529149" cy="800101"/>
          </a:xfrm>
        </p:spPr>
        <p:txBody>
          <a:bodyPr>
            <a:noAutofit/>
          </a:bodyPr>
          <a:lstStyle/>
          <a:p>
            <a:pPr algn="ctr" rtl="1"/>
            <a:r>
              <a:rPr lang="ar-DZ" sz="2800" dirty="0" smtClean="0">
                <a:solidFill>
                  <a:srgbClr val="FFFF00"/>
                </a:solidFill>
              </a:rPr>
              <a:t>أستاذة المقياس </a:t>
            </a:r>
            <a:r>
              <a:rPr lang="ar-DZ" sz="2800" dirty="0" smtClean="0">
                <a:solidFill>
                  <a:schemeClr val="bg1"/>
                </a:solidFill>
              </a:rPr>
              <a:t>:</a:t>
            </a:r>
          </a:p>
          <a:p>
            <a:pPr algn="ctr" rtl="1"/>
            <a:r>
              <a:rPr lang="ar-DZ" sz="2800" dirty="0">
                <a:solidFill>
                  <a:schemeClr val="bg1"/>
                </a:solidFill>
              </a:rPr>
              <a:t>د</a:t>
            </a:r>
            <a:r>
              <a:rPr lang="ar-DZ" sz="2800" dirty="0" smtClean="0">
                <a:solidFill>
                  <a:schemeClr val="bg1"/>
                </a:solidFill>
              </a:rPr>
              <a:t>. قرايرية</a:t>
            </a:r>
            <a:r>
              <a:rPr lang="ar-SA" sz="2800" dirty="0" smtClean="0">
                <a:solidFill>
                  <a:schemeClr val="bg1"/>
                </a:solidFill>
              </a:rPr>
              <a:t>/</a:t>
            </a:r>
            <a:r>
              <a:rPr lang="ar-DZ" sz="2800" dirty="0" smtClean="0">
                <a:solidFill>
                  <a:schemeClr val="bg1"/>
                </a:solidFill>
              </a:rPr>
              <a:t>حرقاس وسيلة</a:t>
            </a:r>
            <a:endParaRPr lang="ar-DZ" sz="2800" dirty="0">
              <a:solidFill>
                <a:schemeClr val="bg1"/>
              </a:solidFill>
            </a:endParaRPr>
          </a:p>
          <a:p>
            <a:pPr algn="ctr" rtl="1"/>
            <a:endParaRPr lang="ar-DZ" sz="28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53" y="102644"/>
            <a:ext cx="10820400" cy="2057400"/>
          </a:xfrm>
        </p:spPr>
        <p:txBody>
          <a:bodyPr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ar-DZ" sz="3200" dirty="0" smtClean="0"/>
              <a:t>الجمهورية الجزائرية الديمقراطية الشعبية</a:t>
            </a:r>
            <a:br>
              <a:rPr lang="ar-DZ" sz="3200" dirty="0" smtClean="0"/>
            </a:br>
            <a:r>
              <a:rPr lang="ar-DZ" sz="3200" dirty="0" smtClean="0"/>
              <a:t>وزارة التعليم العالي والبحث العلمي</a:t>
            </a:r>
            <a:br>
              <a:rPr lang="ar-DZ" sz="3200" dirty="0" smtClean="0"/>
            </a:br>
            <a:r>
              <a:rPr lang="ar-DZ" sz="3200" dirty="0" smtClean="0"/>
              <a:t>جامعة </a:t>
            </a:r>
            <a:r>
              <a:rPr lang="ar-DZ" sz="3200" dirty="0"/>
              <a:t>08 ماي 1945 – قالمة –</a:t>
            </a:r>
            <a:br>
              <a:rPr lang="ar-DZ" sz="3200" dirty="0"/>
            </a:br>
            <a:r>
              <a:rPr lang="ar-DZ" sz="3200" dirty="0"/>
              <a:t>قسم علم النفس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8" b="98261" l="0" r="98174">
                        <a14:foregroundMark x1="82648" y1="47391" x2="82648" y2="47391"/>
                        <a14:foregroundMark x1="74429" y1="40870" x2="74429" y2="40870"/>
                        <a14:foregroundMark x1="75342" y1="37391" x2="75342" y2="37391"/>
                        <a14:foregroundMark x1="89954" y1="52174" x2="89954" y2="52174"/>
                        <a14:foregroundMark x1="77626" y1="68696" x2="77626" y2="68696"/>
                        <a14:foregroundMark x1="79452" y1="63043" x2="79452" y2="63043"/>
                        <a14:foregroundMark x1="80365" y1="60000" x2="80365" y2="60000"/>
                        <a14:foregroundMark x1="73516" y1="73478" x2="73516" y2="73478"/>
                        <a14:foregroundMark x1="71233" y1="74783" x2="71233" y2="74783"/>
                        <a14:foregroundMark x1="69406" y1="77391" x2="69406" y2="77391"/>
                        <a14:foregroundMark x1="67123" y1="80435" x2="67123" y2="80435"/>
                        <a14:foregroundMark x1="73059" y1="88696" x2="73059" y2="88696"/>
                        <a14:foregroundMark x1="73059" y1="82609" x2="73059" y2="82609"/>
                        <a14:foregroundMark x1="86301" y1="75217" x2="86301" y2="75217"/>
                        <a14:foregroundMark x1="31963" y1="79130" x2="31963" y2="79130"/>
                        <a14:foregroundMark x1="30594" y1="77826" x2="30594" y2="77826"/>
                        <a14:foregroundMark x1="28311" y1="74783" x2="28311" y2="74783"/>
                        <a14:foregroundMark x1="24201" y1="73913" x2="24201" y2="73913"/>
                        <a14:foregroundMark x1="24201" y1="68261" x2="24201" y2="68261"/>
                        <a14:foregroundMark x1="22374" y1="62609" x2="22374" y2="62609"/>
                        <a14:foregroundMark x1="21005" y1="60000" x2="21005" y2="60000"/>
                        <a14:foregroundMark x1="21005" y1="56957" x2="21005" y2="56957"/>
                        <a14:foregroundMark x1="20091" y1="53913" x2="20091" y2="53913"/>
                        <a14:foregroundMark x1="21005" y1="50000" x2="21005" y2="50000"/>
                        <a14:foregroundMark x1="21005" y1="46522" x2="21005" y2="46522"/>
                        <a14:foregroundMark x1="21005" y1="43478" x2="21005" y2="43478"/>
                        <a14:foregroundMark x1="21918" y1="40870" x2="21918" y2="40870"/>
                        <a14:foregroundMark x1="22374" y1="38696" x2="22374" y2="38696"/>
                        <a14:foregroundMark x1="26027" y1="33478" x2="26027" y2="334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2012" y="137627"/>
            <a:ext cx="1981200" cy="2080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8" b="98261" l="0" r="98174">
                        <a14:foregroundMark x1="82648" y1="47391" x2="82648" y2="47391"/>
                        <a14:foregroundMark x1="74429" y1="40870" x2="74429" y2="40870"/>
                        <a14:foregroundMark x1="75342" y1="37391" x2="75342" y2="37391"/>
                        <a14:foregroundMark x1="89954" y1="52174" x2="89954" y2="52174"/>
                        <a14:foregroundMark x1="77626" y1="68696" x2="77626" y2="68696"/>
                        <a14:foregroundMark x1="79452" y1="63043" x2="79452" y2="63043"/>
                        <a14:foregroundMark x1="80365" y1="60000" x2="80365" y2="60000"/>
                        <a14:foregroundMark x1="73516" y1="73478" x2="73516" y2="73478"/>
                        <a14:foregroundMark x1="71233" y1="74783" x2="71233" y2="74783"/>
                        <a14:foregroundMark x1="69406" y1="77391" x2="69406" y2="77391"/>
                        <a14:foregroundMark x1="67123" y1="80435" x2="67123" y2="80435"/>
                        <a14:foregroundMark x1="73059" y1="88696" x2="73059" y2="88696"/>
                        <a14:foregroundMark x1="73059" y1="82609" x2="73059" y2="82609"/>
                        <a14:foregroundMark x1="86301" y1="75217" x2="86301" y2="75217"/>
                        <a14:foregroundMark x1="31963" y1="79130" x2="31963" y2="79130"/>
                        <a14:foregroundMark x1="30594" y1="77826" x2="30594" y2="77826"/>
                        <a14:foregroundMark x1="28311" y1="74783" x2="28311" y2="74783"/>
                        <a14:foregroundMark x1="24201" y1="73913" x2="24201" y2="73913"/>
                        <a14:foregroundMark x1="24201" y1="68261" x2="24201" y2="68261"/>
                        <a14:foregroundMark x1="22374" y1="62609" x2="22374" y2="62609"/>
                        <a14:foregroundMark x1="21005" y1="60000" x2="21005" y2="60000"/>
                        <a14:foregroundMark x1="21005" y1="56957" x2="21005" y2="56957"/>
                        <a14:foregroundMark x1="20091" y1="53913" x2="20091" y2="53913"/>
                        <a14:foregroundMark x1="21005" y1="50000" x2="21005" y2="50000"/>
                        <a14:foregroundMark x1="21005" y1="46522" x2="21005" y2="46522"/>
                        <a14:foregroundMark x1="21005" y1="43478" x2="21005" y2="43478"/>
                        <a14:foregroundMark x1="21918" y1="40870" x2="21918" y2="40870"/>
                        <a14:foregroundMark x1="22374" y1="38696" x2="22374" y2="38696"/>
                        <a14:foregroundMark x1="26027" y1="33478" x2="26027" y2="334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49" y="102644"/>
            <a:ext cx="1981200" cy="2080712"/>
          </a:xfrm>
          <a:prstGeom prst="rect">
            <a:avLst/>
          </a:prstGeom>
        </p:spPr>
      </p:pic>
      <p:sp>
        <p:nvSpPr>
          <p:cNvPr id="10" name="Shape 2363"/>
          <p:cNvSpPr/>
          <p:nvPr/>
        </p:nvSpPr>
        <p:spPr>
          <a:xfrm>
            <a:off x="2894012" y="2591753"/>
            <a:ext cx="6160547" cy="1541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16" y="0"/>
                </a:moveTo>
                <a:cubicBezTo>
                  <a:pt x="17172" y="0"/>
                  <a:pt x="18571" y="2418"/>
                  <a:pt x="19042" y="5400"/>
                </a:cubicBezTo>
                <a:lnTo>
                  <a:pt x="21600" y="21600"/>
                </a:lnTo>
                <a:lnTo>
                  <a:pt x="6126" y="21600"/>
                </a:lnTo>
                <a:cubicBezTo>
                  <a:pt x="4905" y="21600"/>
                  <a:pt x="3478" y="19182"/>
                  <a:pt x="2937" y="16200"/>
                </a:cubicBezTo>
                <a:lnTo>
                  <a:pt x="0" y="0"/>
                </a:lnTo>
                <a:cubicBezTo>
                  <a:pt x="0" y="0"/>
                  <a:pt x="15916" y="0"/>
                  <a:pt x="15916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ar-SA" sz="4400" b="1" dirty="0" smtClean="0">
                <a:solidFill>
                  <a:srgbClr val="FF0000"/>
                </a:solidFill>
              </a:rPr>
              <a:t>التربية الخاصة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8367" y="4564795"/>
            <a:ext cx="1111045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التكفل البيداغوجي و</a:t>
            </a:r>
            <a:r>
              <a:rPr lang="ar-DZ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النفسي</a:t>
            </a:r>
            <a:r>
              <a:rPr lang="fr-FR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الوسط المدرسي</a:t>
            </a:r>
            <a:endParaRPr lang="en-GB" sz="3200" b="1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28425" y="-63633"/>
            <a:ext cx="9144001" cy="914400"/>
          </a:xfrm>
        </p:spPr>
        <p:txBody>
          <a:bodyPr>
            <a:normAutofit/>
          </a:bodyPr>
          <a:lstStyle/>
          <a:p>
            <a:pPr algn="r" rtl="1"/>
            <a:r>
              <a:rPr lang="ar-DZ" sz="4400" dirty="0">
                <a:solidFill>
                  <a:srgbClr val="FF0000"/>
                </a:solidFill>
              </a:rPr>
              <a:t>4-	 مراحل التكفل: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9412" y="2245836"/>
            <a:ext cx="11359699" cy="1947740"/>
          </a:xfrm>
          <a:custGeom>
            <a:avLst/>
            <a:gdLst>
              <a:gd name="connsiteX0" fmla="*/ 0 w 2444561"/>
              <a:gd name="connsiteY0" fmla="*/ 201625 h 2016252"/>
              <a:gd name="connsiteX1" fmla="*/ 201625 w 2444561"/>
              <a:gd name="connsiteY1" fmla="*/ 0 h 2016252"/>
              <a:gd name="connsiteX2" fmla="*/ 2242936 w 2444561"/>
              <a:gd name="connsiteY2" fmla="*/ 0 h 2016252"/>
              <a:gd name="connsiteX3" fmla="*/ 2444561 w 2444561"/>
              <a:gd name="connsiteY3" fmla="*/ 201625 h 2016252"/>
              <a:gd name="connsiteX4" fmla="*/ 2444561 w 2444561"/>
              <a:gd name="connsiteY4" fmla="*/ 1814627 h 2016252"/>
              <a:gd name="connsiteX5" fmla="*/ 2242936 w 2444561"/>
              <a:gd name="connsiteY5" fmla="*/ 2016252 h 2016252"/>
              <a:gd name="connsiteX6" fmla="*/ 201625 w 2444561"/>
              <a:gd name="connsiteY6" fmla="*/ 2016252 h 2016252"/>
              <a:gd name="connsiteX7" fmla="*/ 0 w 2444561"/>
              <a:gd name="connsiteY7" fmla="*/ 1814627 h 2016252"/>
              <a:gd name="connsiteX8" fmla="*/ 0 w 2444561"/>
              <a:gd name="connsiteY8" fmla="*/ 201625 h 201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4561" h="2016252">
                <a:moveTo>
                  <a:pt x="0" y="201625"/>
                </a:moveTo>
                <a:cubicBezTo>
                  <a:pt x="0" y="90271"/>
                  <a:pt x="90271" y="0"/>
                  <a:pt x="201625" y="0"/>
                </a:cubicBezTo>
                <a:lnTo>
                  <a:pt x="2242936" y="0"/>
                </a:lnTo>
                <a:cubicBezTo>
                  <a:pt x="2354290" y="0"/>
                  <a:pt x="2444561" y="90271"/>
                  <a:pt x="2444561" y="201625"/>
                </a:cubicBezTo>
                <a:lnTo>
                  <a:pt x="2444561" y="1814627"/>
                </a:lnTo>
                <a:cubicBezTo>
                  <a:pt x="2444561" y="1925981"/>
                  <a:pt x="2354290" y="2016252"/>
                  <a:pt x="2242936" y="2016252"/>
                </a:cubicBezTo>
                <a:lnTo>
                  <a:pt x="201625" y="2016252"/>
                </a:lnTo>
                <a:cubicBezTo>
                  <a:pt x="90271" y="2016252"/>
                  <a:pt x="0" y="1925981"/>
                  <a:pt x="0" y="1814627"/>
                </a:cubicBezTo>
                <a:lnTo>
                  <a:pt x="0" y="201625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215" tIns="522269" rIns="90215" bIns="90215" numCol="1" spcCol="1270" anchor="t" anchorCtr="0">
            <a:noAutofit/>
          </a:bodyPr>
          <a:lstStyle/>
          <a:p>
            <a:pPr marL="0" lvl="1" algn="just" defTabSz="10223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r-DZ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هو </a:t>
            </a:r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 الخطوات التقنية التي تستخدم في البحث عن طبيعة المشكلة أو مصدرها وهنا نتحدث عن الفحص الطبي و النفسي و التربوي </a:t>
            </a:r>
            <a:r>
              <a:rPr lang="ar-DZ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والاجتماعي.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56213" y="1741549"/>
            <a:ext cx="4861448" cy="864108"/>
          </a:xfrm>
          <a:custGeom>
            <a:avLst/>
            <a:gdLst>
              <a:gd name="connsiteX0" fmla="*/ 0 w 2172943"/>
              <a:gd name="connsiteY0" fmla="*/ 86411 h 864108"/>
              <a:gd name="connsiteX1" fmla="*/ 86411 w 2172943"/>
              <a:gd name="connsiteY1" fmla="*/ 0 h 864108"/>
              <a:gd name="connsiteX2" fmla="*/ 2086532 w 2172943"/>
              <a:gd name="connsiteY2" fmla="*/ 0 h 864108"/>
              <a:gd name="connsiteX3" fmla="*/ 2172943 w 2172943"/>
              <a:gd name="connsiteY3" fmla="*/ 86411 h 864108"/>
              <a:gd name="connsiteX4" fmla="*/ 2172943 w 2172943"/>
              <a:gd name="connsiteY4" fmla="*/ 777697 h 864108"/>
              <a:gd name="connsiteX5" fmla="*/ 2086532 w 2172943"/>
              <a:gd name="connsiteY5" fmla="*/ 864108 h 864108"/>
              <a:gd name="connsiteX6" fmla="*/ 86411 w 2172943"/>
              <a:gd name="connsiteY6" fmla="*/ 864108 h 864108"/>
              <a:gd name="connsiteX7" fmla="*/ 0 w 2172943"/>
              <a:gd name="connsiteY7" fmla="*/ 777697 h 864108"/>
              <a:gd name="connsiteX8" fmla="*/ 0 w 2172943"/>
              <a:gd name="connsiteY8" fmla="*/ 86411 h 86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2943" h="864108">
                <a:moveTo>
                  <a:pt x="0" y="86411"/>
                </a:moveTo>
                <a:cubicBezTo>
                  <a:pt x="0" y="38688"/>
                  <a:pt x="38688" y="0"/>
                  <a:pt x="86411" y="0"/>
                </a:cubicBezTo>
                <a:lnTo>
                  <a:pt x="2086532" y="0"/>
                </a:lnTo>
                <a:cubicBezTo>
                  <a:pt x="2134255" y="0"/>
                  <a:pt x="2172943" y="38688"/>
                  <a:pt x="2172943" y="86411"/>
                </a:cubicBezTo>
                <a:lnTo>
                  <a:pt x="2172943" y="777697"/>
                </a:lnTo>
                <a:cubicBezTo>
                  <a:pt x="2172943" y="825420"/>
                  <a:pt x="2134255" y="864108"/>
                  <a:pt x="2086532" y="864108"/>
                </a:cubicBezTo>
                <a:lnTo>
                  <a:pt x="86411" y="864108"/>
                </a:lnTo>
                <a:cubicBezTo>
                  <a:pt x="38688" y="864108"/>
                  <a:pt x="0" y="825420"/>
                  <a:pt x="0" y="777697"/>
                </a:cubicBezTo>
                <a:lnTo>
                  <a:pt x="0" y="86411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2459" tIns="63409" rIns="82459" bIns="63409" numCol="1" spcCol="1270" anchor="ctr" anchorCtr="0">
            <a:noAutofit/>
          </a:bodyPr>
          <a:lstStyle/>
          <a:p>
            <a:pPr lvl="0"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المفهومه العام </a:t>
            </a:r>
            <a:r>
              <a:rPr lang="ar-D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للفحص</a:t>
            </a:r>
            <a:endPara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79412" y="4867475"/>
            <a:ext cx="11430000" cy="1547245"/>
          </a:xfrm>
          <a:custGeom>
            <a:avLst/>
            <a:gdLst>
              <a:gd name="connsiteX0" fmla="*/ 0 w 2444561"/>
              <a:gd name="connsiteY0" fmla="*/ 201625 h 2016252"/>
              <a:gd name="connsiteX1" fmla="*/ 201625 w 2444561"/>
              <a:gd name="connsiteY1" fmla="*/ 0 h 2016252"/>
              <a:gd name="connsiteX2" fmla="*/ 2242936 w 2444561"/>
              <a:gd name="connsiteY2" fmla="*/ 0 h 2016252"/>
              <a:gd name="connsiteX3" fmla="*/ 2444561 w 2444561"/>
              <a:gd name="connsiteY3" fmla="*/ 201625 h 2016252"/>
              <a:gd name="connsiteX4" fmla="*/ 2444561 w 2444561"/>
              <a:gd name="connsiteY4" fmla="*/ 1814627 h 2016252"/>
              <a:gd name="connsiteX5" fmla="*/ 2242936 w 2444561"/>
              <a:gd name="connsiteY5" fmla="*/ 2016252 h 2016252"/>
              <a:gd name="connsiteX6" fmla="*/ 201625 w 2444561"/>
              <a:gd name="connsiteY6" fmla="*/ 2016252 h 2016252"/>
              <a:gd name="connsiteX7" fmla="*/ 0 w 2444561"/>
              <a:gd name="connsiteY7" fmla="*/ 1814627 h 2016252"/>
              <a:gd name="connsiteX8" fmla="*/ 0 w 2444561"/>
              <a:gd name="connsiteY8" fmla="*/ 201625 h 201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4561" h="2016252">
                <a:moveTo>
                  <a:pt x="0" y="201625"/>
                </a:moveTo>
                <a:cubicBezTo>
                  <a:pt x="0" y="90271"/>
                  <a:pt x="90271" y="0"/>
                  <a:pt x="201625" y="0"/>
                </a:cubicBezTo>
                <a:lnTo>
                  <a:pt x="2242936" y="0"/>
                </a:lnTo>
                <a:cubicBezTo>
                  <a:pt x="2354290" y="0"/>
                  <a:pt x="2444561" y="90271"/>
                  <a:pt x="2444561" y="201625"/>
                </a:cubicBezTo>
                <a:lnTo>
                  <a:pt x="2444561" y="1814627"/>
                </a:lnTo>
                <a:cubicBezTo>
                  <a:pt x="2444561" y="1925981"/>
                  <a:pt x="2354290" y="2016252"/>
                  <a:pt x="2242936" y="2016252"/>
                </a:cubicBezTo>
                <a:lnTo>
                  <a:pt x="201625" y="2016252"/>
                </a:lnTo>
                <a:cubicBezTo>
                  <a:pt x="90271" y="2016252"/>
                  <a:pt x="0" y="1925981"/>
                  <a:pt x="0" y="1814627"/>
                </a:cubicBezTo>
                <a:lnTo>
                  <a:pt x="0" y="201625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215" tIns="90215" rIns="90215" bIns="522269" numCol="1" spcCol="1270" anchor="t" anchorCtr="0">
            <a:noAutofit/>
          </a:bodyPr>
          <a:lstStyle/>
          <a:p>
            <a:pPr marL="0" lvl="1" algn="just" defTabSz="10223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ar-DZ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lvl="1" algn="just" defTabSz="10223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ar-DZ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يركز </a:t>
            </a:r>
            <a:r>
              <a:rPr lang="ar-DZ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شخصية العميل وفحصها من </a:t>
            </a:r>
            <a:r>
              <a:rPr lang="ar-DZ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جميع </a:t>
            </a:r>
            <a:r>
              <a:rPr lang="ar-DZ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جوانبها كما يؤكد ذلك </a:t>
            </a:r>
            <a:r>
              <a:rPr lang="en-US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STERM &amp; ROBBIN </a:t>
            </a:r>
            <a:r>
              <a:rPr lang="ar-DZ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وذلك </a:t>
            </a:r>
            <a:r>
              <a:rPr lang="ar-DZ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لتحديد المتغيرات التالية:</a:t>
            </a:r>
            <a:endParaRPr lang="en-US" sz="3200" kern="1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61012" y="4414949"/>
            <a:ext cx="4800600" cy="864108"/>
          </a:xfrm>
          <a:custGeom>
            <a:avLst/>
            <a:gdLst>
              <a:gd name="connsiteX0" fmla="*/ 0 w 2172943"/>
              <a:gd name="connsiteY0" fmla="*/ 86411 h 864108"/>
              <a:gd name="connsiteX1" fmla="*/ 86411 w 2172943"/>
              <a:gd name="connsiteY1" fmla="*/ 0 h 864108"/>
              <a:gd name="connsiteX2" fmla="*/ 2086532 w 2172943"/>
              <a:gd name="connsiteY2" fmla="*/ 0 h 864108"/>
              <a:gd name="connsiteX3" fmla="*/ 2172943 w 2172943"/>
              <a:gd name="connsiteY3" fmla="*/ 86411 h 864108"/>
              <a:gd name="connsiteX4" fmla="*/ 2172943 w 2172943"/>
              <a:gd name="connsiteY4" fmla="*/ 777697 h 864108"/>
              <a:gd name="connsiteX5" fmla="*/ 2086532 w 2172943"/>
              <a:gd name="connsiteY5" fmla="*/ 864108 h 864108"/>
              <a:gd name="connsiteX6" fmla="*/ 86411 w 2172943"/>
              <a:gd name="connsiteY6" fmla="*/ 864108 h 864108"/>
              <a:gd name="connsiteX7" fmla="*/ 0 w 2172943"/>
              <a:gd name="connsiteY7" fmla="*/ 777697 h 864108"/>
              <a:gd name="connsiteX8" fmla="*/ 0 w 2172943"/>
              <a:gd name="connsiteY8" fmla="*/ 86411 h 86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2943" h="864108">
                <a:moveTo>
                  <a:pt x="0" y="86411"/>
                </a:moveTo>
                <a:cubicBezTo>
                  <a:pt x="0" y="38688"/>
                  <a:pt x="38688" y="0"/>
                  <a:pt x="86411" y="0"/>
                </a:cubicBezTo>
                <a:lnTo>
                  <a:pt x="2086532" y="0"/>
                </a:lnTo>
                <a:cubicBezTo>
                  <a:pt x="2134255" y="0"/>
                  <a:pt x="2172943" y="38688"/>
                  <a:pt x="2172943" y="86411"/>
                </a:cubicBezTo>
                <a:lnTo>
                  <a:pt x="2172943" y="777697"/>
                </a:lnTo>
                <a:cubicBezTo>
                  <a:pt x="2172943" y="825420"/>
                  <a:pt x="2134255" y="864108"/>
                  <a:pt x="2086532" y="864108"/>
                </a:cubicBezTo>
                <a:lnTo>
                  <a:pt x="86411" y="864108"/>
                </a:lnTo>
                <a:cubicBezTo>
                  <a:pt x="38688" y="864108"/>
                  <a:pt x="0" y="825420"/>
                  <a:pt x="0" y="777697"/>
                </a:cubicBezTo>
                <a:lnTo>
                  <a:pt x="0" y="86411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82459" tIns="63409" rIns="82459" bIns="63409" numCol="1" spcCol="1270" anchor="ctr" anchorCtr="0">
            <a:noAutofit/>
          </a:bodyPr>
          <a:lstStyle/>
          <a:p>
            <a:pPr lvl="0"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A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الفحص النفسي</a:t>
            </a:r>
            <a:endPara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6529" y="822968"/>
            <a:ext cx="5229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DZ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الفحص 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8" grpId="1" build="allAtOnce" animBg="1"/>
      <p:bldP spid="10" grpId="0" animBg="1"/>
      <p:bldP spid="10" grpId="1" build="allAtOnce" animBg="1"/>
      <p:bldP spid="11" grpId="0" animBg="1"/>
      <p:bldP spid="12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0699" y="1953093"/>
            <a:ext cx="11277600" cy="1188196"/>
            <a:chOff x="520699" y="1648293"/>
            <a:chExt cx="11277600" cy="1188196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 flipH="1">
              <a:off x="520699" y="1854577"/>
              <a:ext cx="10368116" cy="7921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gray">
            <a:xfrm flipH="1">
              <a:off x="10161228" y="1648293"/>
              <a:ext cx="1637071" cy="1188196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gray">
            <a:xfrm flipH="1">
              <a:off x="702596" y="1937091"/>
              <a:ext cx="917820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/>
              <a:r>
                <a:rPr lang="ar-DZ" altLang="en-US" sz="3200" b="1" dirty="0">
                  <a:solidFill>
                    <a:srgbClr val="00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لمقارنة التناسب بين الشخصية والعمر الزمني للمفحوص.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gray">
            <a:xfrm flipH="1">
              <a:off x="10741930" y="1821572"/>
              <a:ext cx="574196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ar-DZ" altLang="en-US" sz="5400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2</a:t>
              </a:r>
              <a:endParaRPr lang="en-US" altLang="en-US" sz="54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305518" y="914400"/>
            <a:ext cx="11671761" cy="1245935"/>
            <a:chOff x="-305518" y="609600"/>
            <a:chExt cx="11671761" cy="1245935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 flipH="1">
              <a:off x="88643" y="825908"/>
              <a:ext cx="10368116" cy="8306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 flipH="1">
              <a:off x="9729172" y="609600"/>
              <a:ext cx="1637071" cy="1245935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 flipH="1">
              <a:off x="-305518" y="812582"/>
              <a:ext cx="982621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ar-DZ" altLang="en-US" sz="3200" b="1" dirty="0">
                  <a:solidFill>
                    <a:srgbClr val="00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فهم ابعاد الشخصية ومدى نضجها.</a:t>
              </a: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gray">
            <a:xfrm flipH="1">
              <a:off x="9894671" y="798245"/>
              <a:ext cx="133396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4800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1</a:t>
              </a:r>
              <a:endParaRPr lang="en-US" altLang="en-US" sz="48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1225" y="2952215"/>
            <a:ext cx="11277600" cy="1251356"/>
            <a:chOff x="911225" y="2647415"/>
            <a:chExt cx="11277600" cy="1251356"/>
          </a:xfrm>
        </p:grpSpPr>
        <p:sp>
          <p:nvSpPr>
            <p:cNvPr id="25" name="AutoShape 15"/>
            <p:cNvSpPr>
              <a:spLocks noChangeArrowheads="1"/>
            </p:cNvSpPr>
            <p:nvPr/>
          </p:nvSpPr>
          <p:spPr bwMode="gray">
            <a:xfrm flipH="1">
              <a:off x="911225" y="2864664"/>
              <a:ext cx="10368116" cy="8342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gray">
            <a:xfrm flipH="1">
              <a:off x="10551754" y="2647415"/>
              <a:ext cx="1637071" cy="1251356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gray">
            <a:xfrm flipH="1">
              <a:off x="1492574" y="3066926"/>
              <a:ext cx="890915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rtl="1"/>
              <a:r>
                <a:rPr lang="ar-DZ" altLang="en-US" sz="3200" b="1" dirty="0">
                  <a:solidFill>
                    <a:srgbClr val="00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التعرف على اضطرابات الشخصية في حالة وجودها.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gray">
            <a:xfrm flipH="1">
              <a:off x="11088670" y="2890319"/>
              <a:ext cx="574196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ar-DZ" altLang="en-US" sz="5400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3</a:t>
              </a:r>
              <a:endParaRPr lang="en-US" altLang="en-US" sz="54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2762" y="3984720"/>
            <a:ext cx="11247012" cy="1274940"/>
            <a:chOff x="512762" y="3679920"/>
            <a:chExt cx="11247012" cy="1274940"/>
          </a:xfrm>
        </p:grpSpPr>
        <p:sp>
          <p:nvSpPr>
            <p:cNvPr id="30" name="AutoShape 20"/>
            <p:cNvSpPr>
              <a:spLocks noChangeArrowheads="1"/>
            </p:cNvSpPr>
            <p:nvPr/>
          </p:nvSpPr>
          <p:spPr bwMode="gray">
            <a:xfrm flipH="1">
              <a:off x="512762" y="3901264"/>
              <a:ext cx="10368116" cy="8499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1" name="AutoShape 21"/>
            <p:cNvSpPr>
              <a:spLocks noChangeArrowheads="1"/>
            </p:cNvSpPr>
            <p:nvPr/>
          </p:nvSpPr>
          <p:spPr bwMode="gray">
            <a:xfrm flipH="1">
              <a:off x="10183878" y="3679920"/>
              <a:ext cx="1575896" cy="1274940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gray">
            <a:xfrm flipH="1">
              <a:off x="631134" y="3888312"/>
              <a:ext cx="938970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ar-DZ" altLang="en-US" sz="3200" b="1" dirty="0" smtClean="0">
                  <a:solidFill>
                    <a:srgbClr val="00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تحديد </a:t>
              </a:r>
              <a:r>
                <a:rPr lang="ar-DZ" altLang="en-US" sz="3200" b="1" dirty="0">
                  <a:solidFill>
                    <a:srgbClr val="00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هذه الاضطرابات ودلالاتها المرضية.</a:t>
              </a: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gray">
            <a:xfrm flipH="1">
              <a:off x="10414371" y="3940768"/>
              <a:ext cx="108510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4800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4</a:t>
              </a:r>
              <a:endParaRPr lang="en-US" altLang="en-US" sz="48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662" y="5038356"/>
            <a:ext cx="11301581" cy="1277056"/>
            <a:chOff x="64662" y="4733556"/>
            <a:chExt cx="11301581" cy="1277056"/>
          </a:xfrm>
        </p:grpSpPr>
        <p:sp>
          <p:nvSpPr>
            <p:cNvPr id="35" name="AutoShape 26"/>
            <p:cNvSpPr>
              <a:spLocks noChangeArrowheads="1"/>
            </p:cNvSpPr>
            <p:nvPr/>
          </p:nvSpPr>
          <p:spPr bwMode="gray">
            <a:xfrm flipH="1">
              <a:off x="88643" y="4955267"/>
              <a:ext cx="10368116" cy="8513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6" name="AutoShape 27"/>
            <p:cNvSpPr>
              <a:spLocks noChangeArrowheads="1"/>
            </p:cNvSpPr>
            <p:nvPr/>
          </p:nvSpPr>
          <p:spPr bwMode="gray">
            <a:xfrm flipH="1">
              <a:off x="9729172" y="4733556"/>
              <a:ext cx="1637071" cy="1277056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r" rtl="1"/>
              <a:endParaRPr lang="en-US" sz="20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gray">
            <a:xfrm flipH="1">
              <a:off x="64662" y="4872494"/>
              <a:ext cx="9632943" cy="938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DZ" altLang="en-US" sz="4000" b="1" dirty="0">
                  <a:solidFill>
                    <a:srgbClr val="00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تحديد منشأ هذه الاضطرابات.</a:t>
              </a: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gray">
            <a:xfrm flipH="1">
              <a:off x="10238969" y="4990422"/>
              <a:ext cx="61747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ar-DZ" altLang="en-US" sz="6000" b="1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5</a:t>
              </a:r>
              <a:endParaRPr lang="en-US" altLang="en-US" sz="6000" b="1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59772" y="64594"/>
            <a:ext cx="4960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DZ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شروط </a:t>
            </a:r>
            <a:r>
              <a:rPr lang="ar-DZ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الفحص النفسي:</a:t>
            </a: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0488" y="1019644"/>
            <a:ext cx="5835575" cy="1678590"/>
            <a:chOff x="2356" y="960"/>
            <a:chExt cx="1192" cy="959"/>
          </a:xfrm>
        </p:grpSpPr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057" y="862"/>
              <a:chExt cx="1549" cy="1351"/>
            </a:xfrm>
          </p:grpSpPr>
          <p:sp>
            <p:nvSpPr>
              <p:cNvPr id="46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Text Box 16"/>
            <p:cNvSpPr txBox="1">
              <a:spLocks noChangeArrowheads="1"/>
            </p:cNvSpPr>
            <p:nvPr/>
          </p:nvSpPr>
          <p:spPr bwMode="gray">
            <a:xfrm>
              <a:off x="2394" y="1110"/>
              <a:ext cx="1092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عدم الاكتفاء بأداة واحدة إنما ينبغي تنويع الادواة لضمان الدقة وسلامة التقدير</a:t>
              </a:r>
              <a:endParaRPr lang="en-US" alt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111326" y="3083060"/>
            <a:ext cx="5794737" cy="1678590"/>
            <a:chOff x="3223" y="2400"/>
            <a:chExt cx="1193" cy="959"/>
          </a:xfrm>
        </p:grpSpPr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174" y="2656"/>
              <a:chExt cx="1549" cy="1351"/>
            </a:xfrm>
          </p:grpSpPr>
          <p:sp>
            <p:nvSpPr>
              <p:cNvPr id="26" name="AutoShape 24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utoShape 25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AutoShape 26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 Box 28"/>
            <p:cNvSpPr txBox="1">
              <a:spLocks noChangeArrowheads="1"/>
            </p:cNvSpPr>
            <p:nvPr/>
          </p:nvSpPr>
          <p:spPr bwMode="gray">
            <a:xfrm>
              <a:off x="3383" y="2675"/>
              <a:ext cx="859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التأني في الحكم و اتقدير وتجنب التخمين والاستنتاج الخاطئ.</a:t>
              </a:r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119464" y="4861049"/>
            <a:ext cx="5902086" cy="1678590"/>
            <a:chOff x="2356" y="2881"/>
            <a:chExt cx="1192" cy="959"/>
          </a:xfrm>
        </p:grpSpPr>
        <p:grpSp>
          <p:nvGrpSpPr>
            <p:cNvPr id="14" name="Group 34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3174" y="2656"/>
              <a:chExt cx="1549" cy="1351"/>
            </a:xfrm>
          </p:grpSpPr>
          <p:sp>
            <p:nvSpPr>
              <p:cNvPr id="16" name="AutoShape 3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3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utoShape 3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 Box 38"/>
            <p:cNvSpPr txBox="1">
              <a:spLocks noChangeArrowheads="1"/>
            </p:cNvSpPr>
            <p:nvPr/>
          </p:nvSpPr>
          <p:spPr bwMode="gray">
            <a:xfrm>
              <a:off x="2547" y="3152"/>
              <a:ext cx="738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ar-DZ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مراعاة الفروق الفردية بين العملاء </a:t>
              </a:r>
              <a:endParaRPr lang="en-US" alt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75750" y="1220710"/>
            <a:ext cx="4813075" cy="1662999"/>
            <a:chOff x="9275366" y="2180816"/>
            <a:chExt cx="2426421" cy="1662999"/>
          </a:xfrm>
        </p:grpSpPr>
        <p:sp>
          <p:nvSpPr>
            <p:cNvPr id="178" name="AutoShape 36"/>
            <p:cNvSpPr>
              <a:spLocks noChangeArrowheads="1"/>
            </p:cNvSpPr>
            <p:nvPr/>
          </p:nvSpPr>
          <p:spPr bwMode="gray">
            <a:xfrm>
              <a:off x="9275366" y="2194697"/>
              <a:ext cx="2405453" cy="164911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3" name="Group 41"/>
            <p:cNvGrpSpPr>
              <a:grpSpLocks/>
            </p:cNvGrpSpPr>
            <p:nvPr/>
          </p:nvGrpSpPr>
          <p:grpSpPr bwMode="auto">
            <a:xfrm>
              <a:off x="9300395" y="2180816"/>
              <a:ext cx="2401392" cy="1650585"/>
              <a:chOff x="3256" y="536"/>
              <a:chExt cx="1183" cy="943"/>
            </a:xfrm>
          </p:grpSpPr>
          <p:grpSp>
            <p:nvGrpSpPr>
              <p:cNvPr id="72" name="Group 19"/>
              <p:cNvGrpSpPr>
                <a:grpSpLocks/>
              </p:cNvGrpSpPr>
              <p:nvPr/>
            </p:nvGrpSpPr>
            <p:grpSpPr bwMode="auto">
              <a:xfrm>
                <a:off x="3256" y="536"/>
                <a:ext cx="1183" cy="943"/>
                <a:chOff x="2100" y="-410"/>
                <a:chExt cx="1536" cy="1328"/>
              </a:xfrm>
            </p:grpSpPr>
            <p:sp>
              <p:nvSpPr>
                <p:cNvPr id="74" name="AutoShape 20"/>
                <p:cNvSpPr>
                  <a:spLocks noChangeArrowheads="1"/>
                </p:cNvSpPr>
                <p:nvPr/>
              </p:nvSpPr>
              <p:spPr bwMode="gray">
                <a:xfrm>
                  <a:off x="2100" y="-410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AutoShape 22"/>
                <p:cNvSpPr>
                  <a:spLocks noChangeArrowheads="1"/>
                </p:cNvSpPr>
                <p:nvPr/>
              </p:nvSpPr>
              <p:spPr bwMode="gray">
                <a:xfrm>
                  <a:off x="2204" y="-334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1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3" name="Text Box 27"/>
              <p:cNvSpPr txBox="1">
                <a:spLocks noChangeArrowheads="1"/>
              </p:cNvSpPr>
              <p:nvPr/>
            </p:nvSpPr>
            <p:spPr bwMode="gray">
              <a:xfrm>
                <a:off x="3342" y="751"/>
                <a:ext cx="1004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DZ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تحري الدقة  والموضوعية في الفحص لضمان دقة التشخيص وصحة العلاج</a:t>
                </a:r>
              </a:p>
            </p:txBody>
          </p:sp>
        </p:grpSp>
      </p:grpSp>
      <p:grpSp>
        <p:nvGrpSpPr>
          <p:cNvPr id="54" name="Group 42"/>
          <p:cNvGrpSpPr>
            <a:grpSpLocks/>
          </p:cNvGrpSpPr>
          <p:nvPr/>
        </p:nvGrpSpPr>
        <p:grpSpPr bwMode="auto">
          <a:xfrm>
            <a:off x="5426292" y="2125433"/>
            <a:ext cx="2427781" cy="1666338"/>
            <a:chOff x="1448" y="528"/>
            <a:chExt cx="1196" cy="952"/>
          </a:xfrm>
        </p:grpSpPr>
        <p:grpSp>
          <p:nvGrpSpPr>
            <p:cNvPr id="67" name="Group 66"/>
            <p:cNvGrpSpPr>
              <a:grpSpLocks/>
            </p:cNvGrpSpPr>
            <p:nvPr/>
          </p:nvGrpSpPr>
          <p:grpSpPr bwMode="auto">
            <a:xfrm>
              <a:off x="1448" y="528"/>
              <a:ext cx="1196" cy="952"/>
              <a:chOff x="870" y="19"/>
              <a:chExt cx="1552" cy="1341"/>
            </a:xfrm>
          </p:grpSpPr>
          <p:sp>
            <p:nvSpPr>
              <p:cNvPr id="69" name="AutoShape 24"/>
              <p:cNvSpPr>
                <a:spLocks noChangeArrowheads="1"/>
              </p:cNvSpPr>
              <p:nvPr/>
            </p:nvSpPr>
            <p:spPr bwMode="gray">
              <a:xfrm>
                <a:off x="886" y="3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AutoShape 25"/>
              <p:cNvSpPr>
                <a:spLocks noChangeArrowheads="1"/>
              </p:cNvSpPr>
              <p:nvPr/>
            </p:nvSpPr>
            <p:spPr bwMode="gray">
              <a:xfrm>
                <a:off x="870" y="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AutoShape 26"/>
              <p:cNvSpPr>
                <a:spLocks noChangeArrowheads="1"/>
              </p:cNvSpPr>
              <p:nvPr/>
            </p:nvSpPr>
            <p:spPr bwMode="gray">
              <a:xfrm>
                <a:off x="964" y="120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4DC9B1">
                      <a:gamma/>
                      <a:shade val="46275"/>
                      <a:invGamma/>
                    </a:srgbClr>
                  </a:gs>
                  <a:gs pos="100000">
                    <a:srgbClr val="4DC9B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Text Box 28"/>
            <p:cNvSpPr txBox="1">
              <a:spLocks noChangeArrowheads="1"/>
            </p:cNvSpPr>
            <p:nvPr/>
          </p:nvSpPr>
          <p:spPr bwMode="gray">
            <a:xfrm>
              <a:off x="1624" y="642"/>
              <a:ext cx="898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معرفة ماذا، لماذا، كيف، ومتى </a:t>
              </a:r>
              <a:r>
                <a:rPr lang="ar-DZ" altLang="en-US" sz="24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يسأل</a:t>
              </a:r>
              <a:endParaRPr lang="en-US" alt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44"/>
          <p:cNvGrpSpPr>
            <a:grpSpLocks/>
          </p:cNvGrpSpPr>
          <p:nvPr/>
        </p:nvGrpSpPr>
        <p:grpSpPr bwMode="auto">
          <a:xfrm>
            <a:off x="7451129" y="3055594"/>
            <a:ext cx="4725156" cy="1678590"/>
            <a:chOff x="1488" y="2400"/>
            <a:chExt cx="1193" cy="959"/>
          </a:xfrm>
        </p:grpSpPr>
        <p:grpSp>
          <p:nvGrpSpPr>
            <p:cNvPr id="62" name="Group 29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3174" y="2656"/>
              <a:chExt cx="1549" cy="1351"/>
            </a:xfrm>
          </p:grpSpPr>
          <p:sp>
            <p:nvSpPr>
              <p:cNvPr id="64" name="AutoShape 3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AutoShape 3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AutoShape 3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3" name="Text Box 33"/>
            <p:cNvSpPr txBox="1">
              <a:spLocks noChangeArrowheads="1"/>
            </p:cNvSpPr>
            <p:nvPr/>
          </p:nvSpPr>
          <p:spPr bwMode="gray">
            <a:xfrm>
              <a:off x="1780" y="2516"/>
              <a:ext cx="635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كسب ثقة العميل و تعاونه واقناعه باهمية الفحص والعلاج</a:t>
              </a:r>
              <a:endParaRPr lang="en-US" alt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43"/>
          <p:cNvGrpSpPr>
            <a:grpSpLocks/>
          </p:cNvGrpSpPr>
          <p:nvPr/>
        </p:nvGrpSpPr>
        <p:grpSpPr bwMode="auto">
          <a:xfrm>
            <a:off x="7375750" y="4906186"/>
            <a:ext cx="4764343" cy="1727600"/>
            <a:chOff x="3232" y="2333"/>
            <a:chExt cx="1190" cy="987"/>
          </a:xfrm>
        </p:grpSpPr>
        <p:grpSp>
          <p:nvGrpSpPr>
            <p:cNvPr id="57" name="Group 34"/>
            <p:cNvGrpSpPr>
              <a:grpSpLocks/>
            </p:cNvGrpSpPr>
            <p:nvPr/>
          </p:nvGrpSpPr>
          <p:grpSpPr bwMode="auto">
            <a:xfrm>
              <a:off x="3232" y="2333"/>
              <a:ext cx="1190" cy="987"/>
              <a:chOff x="4314" y="1887"/>
              <a:chExt cx="1547" cy="1392"/>
            </a:xfrm>
          </p:grpSpPr>
          <p:sp>
            <p:nvSpPr>
              <p:cNvPr id="59" name="AutoShape 35"/>
              <p:cNvSpPr>
                <a:spLocks noChangeArrowheads="1"/>
              </p:cNvSpPr>
              <p:nvPr/>
            </p:nvSpPr>
            <p:spPr bwMode="gray">
              <a:xfrm>
                <a:off x="4314" y="1951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AutoShape 36"/>
              <p:cNvSpPr>
                <a:spLocks noChangeArrowheads="1"/>
              </p:cNvSpPr>
              <p:nvPr/>
            </p:nvSpPr>
            <p:spPr bwMode="gray">
              <a:xfrm>
                <a:off x="4321" y="1887"/>
                <a:ext cx="1540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AutoShape 37"/>
              <p:cNvSpPr>
                <a:spLocks noChangeArrowheads="1"/>
              </p:cNvSpPr>
              <p:nvPr/>
            </p:nvSpPr>
            <p:spPr bwMode="gray">
              <a:xfrm>
                <a:off x="4410" y="2019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BFAA4F">
                      <a:gamma/>
                      <a:shade val="46275"/>
                      <a:invGamma/>
                    </a:srgbClr>
                  </a:gs>
                  <a:gs pos="100000">
                    <a:srgbClr val="BFAA4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07" y="2512"/>
              <a:ext cx="795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ar-DZ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سرية المعلومات حتى يستطيع العميل العبير بحرية ودون احراج أو خوف </a:t>
              </a:r>
              <a:endParaRPr lang="en-US" alt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2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413" y="1746393"/>
            <a:ext cx="11658600" cy="2368407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DZ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هي </a:t>
            </a:r>
            <a:r>
              <a:rPr lang="ar-DZ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أول وسيلة تستخدم في الفحص والتشخيص وهي علاقة اجتماعية ووجود المعالج و العميل وجها لوجه في جو آمن تسود الثقة المتبادلة وحسن الاصغاء ودقة الملاحظة من </a:t>
            </a:r>
            <a:r>
              <a:rPr lang="ar-DZ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أجل </a:t>
            </a:r>
            <a:r>
              <a:rPr lang="ar-DZ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جمع أكبر قدر ممكن من المعلومات عن خبرات العميل ومشاعره واتجاهاته، وقد تكون المقابلة مع الأهل والاصدقاء إذا تطلب الامر ذلك </a:t>
            </a:r>
            <a:r>
              <a:rPr lang="ar-DZ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وفي </a:t>
            </a:r>
            <a:r>
              <a:rPr lang="ar-DZ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اثناء المقابلة يقوم الاخصائي بما يلي: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8212" y="228600"/>
            <a:ext cx="9144001" cy="762000"/>
          </a:xfrm>
        </p:spPr>
        <p:txBody>
          <a:bodyPr>
            <a:normAutofit/>
          </a:bodyPr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DZ" sz="44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وسائل </a:t>
            </a:r>
            <a:r>
              <a:rPr lang="ar-DZ" sz="44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جمع المعلومات: من أهمها:</a:t>
            </a:r>
            <a:endParaRPr lang="en-US" sz="44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488" y="1009934"/>
            <a:ext cx="11379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	</a:t>
            </a:r>
            <a:r>
              <a:rPr lang="ar-DZ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المقابلة الاكلينيكية: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L’ENTRETIEN CLINIQUE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037" y="3886200"/>
            <a:ext cx="9982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دراسة </a:t>
            </a:r>
            <a:r>
              <a:rPr lang="ar-AE" sz="3200" dirty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المظهر الخارجي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شكل </a:t>
            </a:r>
            <a:r>
              <a:rPr lang="ar-AE" sz="3200" dirty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الوجه، </a:t>
            </a:r>
            <a:r>
              <a:rPr lang="ar-AE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تعابريه ودلالاتها (حزن، قلق، انزعاج....)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دراسة </a:t>
            </a:r>
            <a:r>
              <a:rPr lang="ar-AE" sz="3200" dirty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المزاج</a:t>
            </a:r>
            <a:r>
              <a:rPr lang="ar-AE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متفائل، متشائم، متقلب، ثابت.............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مرا</a:t>
            </a:r>
            <a:r>
              <a:rPr lang="ar-SA" sz="3200" dirty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</a:t>
            </a:r>
            <a:r>
              <a:rPr lang="ar-AE" sz="3200" dirty="0" err="1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بة</a:t>
            </a:r>
            <a:r>
              <a:rPr lang="ar-AE" sz="3200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AE" sz="3200" dirty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النشاط العام للمفحوص</a:t>
            </a:r>
            <a:r>
              <a:rPr lang="ar-AE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ثابت، نشيط ،يرتجف ،خامل........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AE" sz="3200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دراسة </a:t>
            </a:r>
            <a:r>
              <a:rPr lang="ar-AE" sz="3200" dirty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النظرة: </a:t>
            </a:r>
            <a:r>
              <a:rPr lang="ar-AE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حزينة، ثابتة، متحركة، كثيرة الحركة......</a:t>
            </a:r>
          </a:p>
        </p:txBody>
      </p:sp>
    </p:spTree>
    <p:extLst>
      <p:ext uri="{BB962C8B-B14F-4D97-AF65-F5344CB8AC3E}">
        <p14:creationId xmlns:p14="http://schemas.microsoft.com/office/powerpoint/2010/main" val="31254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11"/>
          <p:cNvSpPr>
            <a:spLocks noChangeArrowheads="1"/>
          </p:cNvSpPr>
          <p:nvPr/>
        </p:nvSpPr>
        <p:spPr bwMode="gray">
          <a:xfrm flipH="1">
            <a:off x="-253207" y="1776393"/>
            <a:ext cx="8585200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8" name="AutoShape 12"/>
          <p:cNvSpPr>
            <a:spLocks noChangeArrowheads="1"/>
          </p:cNvSpPr>
          <p:nvPr/>
        </p:nvSpPr>
        <p:spPr bwMode="gray">
          <a:xfrm flipH="1">
            <a:off x="7501734" y="2579617"/>
            <a:ext cx="307062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16988" y="469863"/>
            <a:ext cx="5257802" cy="685800"/>
          </a:xfrm>
        </p:spPr>
        <p:txBody>
          <a:bodyPr>
            <a:noAutofit/>
          </a:bodyPr>
          <a:lstStyle/>
          <a:p>
            <a:pPr marL="857250" indent="-857250" algn="r" rtl="1">
              <a:buFont typeface="+mj-lt"/>
              <a:buAutoNum type="romanUcPeriod" startAt="2"/>
            </a:pPr>
            <a:r>
              <a:rPr lang="ar-DZ" sz="6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الملاحظة</a:t>
            </a:r>
            <a:endParaRPr lang="en-US" sz="6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 flipH="1">
            <a:off x="9409112" y="2109787"/>
            <a:ext cx="1912938" cy="3605213"/>
            <a:chOff x="513" y="998"/>
            <a:chExt cx="1109" cy="2271"/>
          </a:xfrm>
        </p:grpSpPr>
        <p:sp>
          <p:nvSpPr>
            <p:cNvPr id="75" name="Freeform 7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55" name="AutoShape 7"/>
          <p:cNvSpPr>
            <a:spLocks noChangeArrowheads="1"/>
          </p:cNvSpPr>
          <p:nvPr/>
        </p:nvSpPr>
        <p:spPr bwMode="gray">
          <a:xfrm flipH="1">
            <a:off x="379412" y="3263900"/>
            <a:ext cx="8356600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6" name="AutoShape 8"/>
          <p:cNvSpPr>
            <a:spLocks noChangeArrowheads="1"/>
          </p:cNvSpPr>
          <p:nvPr/>
        </p:nvSpPr>
        <p:spPr bwMode="gray">
          <a:xfrm flipH="1">
            <a:off x="7480300" y="3709987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7" name="AutoShape 9"/>
          <p:cNvSpPr>
            <a:spLocks noChangeArrowheads="1"/>
          </p:cNvSpPr>
          <p:nvPr/>
        </p:nvSpPr>
        <p:spPr bwMode="ltGray">
          <a:xfrm flipH="1">
            <a:off x="150812" y="4786312"/>
            <a:ext cx="85471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gray">
          <a:xfrm flipH="1">
            <a:off x="7507287" y="5251450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gray">
          <a:xfrm flipH="1">
            <a:off x="7497230" y="1962136"/>
            <a:ext cx="355336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1" name="AutoShape 13"/>
          <p:cNvSpPr>
            <a:spLocks noChangeArrowheads="1"/>
          </p:cNvSpPr>
          <p:nvPr/>
        </p:nvSpPr>
        <p:spPr bwMode="gray">
          <a:xfrm flipH="1">
            <a:off x="7689850" y="1752600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2" name="Freeform 61"/>
          <p:cNvSpPr>
            <a:spLocks/>
          </p:cNvSpPr>
          <p:nvPr/>
        </p:nvSpPr>
        <p:spPr bwMode="gray">
          <a:xfrm flipH="1">
            <a:off x="8443912" y="1817687"/>
            <a:ext cx="811213" cy="6492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gray">
          <a:xfrm flipH="1">
            <a:off x="7677149" y="3254375"/>
            <a:ext cx="1686038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4" name="Freeform 63"/>
          <p:cNvSpPr>
            <a:spLocks/>
          </p:cNvSpPr>
          <p:nvPr/>
        </p:nvSpPr>
        <p:spPr bwMode="gray">
          <a:xfrm flipH="1">
            <a:off x="8440737" y="3319462"/>
            <a:ext cx="811213" cy="64928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5" name="AutoShape 17"/>
          <p:cNvSpPr>
            <a:spLocks noChangeArrowheads="1"/>
          </p:cNvSpPr>
          <p:nvPr/>
        </p:nvSpPr>
        <p:spPr bwMode="gray">
          <a:xfrm flipH="1">
            <a:off x="7696200" y="4776787"/>
            <a:ext cx="1600962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 bwMode="gray">
          <a:xfrm flipH="1">
            <a:off x="8459787" y="4832350"/>
            <a:ext cx="811213" cy="64928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8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7" name="Picture 66" descr="YG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8712" y="2928937"/>
            <a:ext cx="1882775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21"/>
          <p:cNvSpPr txBox="1">
            <a:spLocks noChangeArrowheads="1"/>
          </p:cNvSpPr>
          <p:nvPr/>
        </p:nvSpPr>
        <p:spPr bwMode="black">
          <a:xfrm flipH="1">
            <a:off x="642741" y="3436968"/>
            <a:ext cx="69124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r" rtl="1" eaLnBrk="0" hangingPunct="0">
              <a:buFont typeface="Wingdings" panose="05000000000000000000" pitchFamily="2" charset="2"/>
              <a:buChar char="v"/>
            </a:pP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الملاحظة </a:t>
            </a:r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المباشرة (وجها لوجه</a:t>
            </a: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ar-DZ" sz="28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 eaLnBrk="0" hangingPunct="0">
              <a:buFont typeface="Wingdings" panose="05000000000000000000" pitchFamily="2" charset="2"/>
              <a:buChar char="v"/>
            </a:pP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الملاحضة </a:t>
            </a:r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غير المباشرة (دون اتصال)</a:t>
            </a:r>
            <a:endParaRPr lang="ar-DZ" sz="2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1" name="Text Box 23"/>
          <p:cNvSpPr txBox="1">
            <a:spLocks noChangeArrowheads="1"/>
          </p:cNvSpPr>
          <p:nvPr/>
        </p:nvSpPr>
        <p:spPr bwMode="gray">
          <a:xfrm flipH="1">
            <a:off x="10139052" y="3546187"/>
            <a:ext cx="15732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ar-DZ" sz="3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الملاحظة</a:t>
            </a:r>
            <a:endParaRPr lang="en-US" alt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white">
          <a:xfrm flipH="1">
            <a:off x="7636179" y="1771749"/>
            <a:ext cx="16732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b="1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الملاحظة </a:t>
            </a:r>
            <a:r>
              <a:rPr lang="ar-SA" sz="28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العلمية المنظمة</a:t>
            </a:r>
            <a:endParaRPr lang="en-US" altLang="en-US" sz="28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white">
          <a:xfrm flipH="1">
            <a:off x="7744724" y="3598771"/>
            <a:ext cx="13907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DZ" altLang="en-US" sz="3600" b="1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أنواعها</a:t>
            </a:r>
            <a:endParaRPr lang="en-US" altLang="en-US" sz="36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white">
          <a:xfrm flipH="1">
            <a:off x="7733212" y="5068669"/>
            <a:ext cx="15126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 b="1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شروط</a:t>
            </a:r>
            <a:r>
              <a:rPr lang="ar-DZ" sz="3600" b="1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ها</a:t>
            </a:r>
            <a:endParaRPr lang="en-US" altLang="en-US" sz="3600" b="1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black">
          <a:xfrm flipH="1">
            <a:off x="196699" y="1894829"/>
            <a:ext cx="70432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 eaLnBrk="0" hangingPunct="0"/>
            <a:r>
              <a:rPr lang="ar-SA" sz="3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ملاحظة </a:t>
            </a:r>
            <a:r>
              <a:rPr lang="ar-SA" sz="3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سلوك العميل في مواقف الحياة اليومية، ومواقف التفاعل الاجتماعي. </a:t>
            </a:r>
            <a:endParaRPr lang="en-US" altLang="en-US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5" name="Text Box 21"/>
          <p:cNvSpPr txBox="1">
            <a:spLocks noChangeArrowheads="1"/>
          </p:cNvSpPr>
          <p:nvPr/>
        </p:nvSpPr>
        <p:spPr bwMode="black">
          <a:xfrm flipH="1">
            <a:off x="379411" y="4724400"/>
            <a:ext cx="71478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 eaLnBrk="0" hangingPunct="0"/>
            <a:r>
              <a:rPr lang="en-US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ii </a:t>
            </a: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السرية</a:t>
            </a:r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المهنية، الموضوعية، الشمولية، (لعينات مختلفة من السلوك:ايجابيات، سلبيات، نقاط القوة، والضعف)، التركيز على السلوك المتكرر والثابة نسبيا.</a:t>
            </a:r>
            <a:endParaRPr lang="en-US" altLang="en-US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77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78" grpId="0" animBg="1"/>
      <p:bldP spid="78" grpId="1" animBg="1"/>
      <p:bldP spid="3" grpId="0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9" grpId="0" build="p"/>
      <p:bldP spid="69" grpId="1" build="allAtOnce"/>
      <p:bldP spid="72" grpId="0"/>
      <p:bldP spid="72" grpId="1"/>
      <p:bldP spid="73" grpId="0"/>
      <p:bldP spid="73" grpId="1"/>
      <p:bldP spid="68" grpId="0"/>
      <p:bldP spid="68" grpId="1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50812" y="3220360"/>
            <a:ext cx="5500758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88CE5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425300" y="2942949"/>
            <a:ext cx="4466038" cy="55482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B828"/>
              </a:gs>
              <a:gs pos="100000">
                <a:srgbClr val="2F611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flipH="1">
            <a:off x="4469277" y="3183467"/>
            <a:ext cx="236400" cy="132939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7BCF5D"/>
              </a:gs>
              <a:gs pos="100000">
                <a:srgbClr val="7BCF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flipH="1">
            <a:off x="572779" y="3183467"/>
            <a:ext cx="174990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7BCF5D"/>
              </a:gs>
              <a:gs pos="100000">
                <a:srgbClr val="7BCF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gray">
          <a:xfrm>
            <a:off x="572779" y="2957548"/>
            <a:ext cx="36600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627063" rtl="1"/>
            <a:r>
              <a:rPr lang="en-US" altLang="en-US" sz="3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IV</a:t>
            </a:r>
            <a:r>
              <a:rPr lang="en-US" altLang="en-US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DZ" altLang="en-US" sz="32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الاختبارات والمقاييس: </a:t>
            </a:r>
            <a:endParaRPr lang="en-US" altLang="en-US" sz="3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44822" y="3546511"/>
            <a:ext cx="511273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Low" rtl="1"/>
            <a:r>
              <a:rPr lang="ar-DZ" altLang="en-US" sz="40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</a:t>
            </a:r>
            <a:r>
              <a:rPr lang="ar-DZ" altLang="en-US" sz="4000" b="1" dirty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تطبيق الاختبارات والمقاييس لتحديد القيم الكمية التي تقدر بها </a:t>
            </a:r>
            <a:r>
              <a:rPr lang="ar-DZ" altLang="en-US" sz="40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</a:t>
            </a:r>
            <a:r>
              <a:rPr lang="ar-SA" altLang="en-US" sz="40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</a:t>
            </a:r>
            <a:r>
              <a:rPr lang="ar-DZ" altLang="en-US" sz="40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ات </a:t>
            </a:r>
            <a:r>
              <a:rPr lang="ar-DZ" altLang="en-US" sz="4000" b="1" dirty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وتستخدم في الحكم و المقارنة </a:t>
            </a:r>
            <a:endParaRPr lang="en-US" altLang="en-US" sz="4000" dirty="0">
              <a:solidFill>
                <a:srgbClr val="FFFFFF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gray">
          <a:xfrm>
            <a:off x="6431823" y="1172499"/>
            <a:ext cx="4694412" cy="5186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D8CE5"/>
              </a:gs>
              <a:gs pos="100000">
                <a:srgbClr val="6D8CE5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endParaRPr lang="en-US" sz="24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888008" y="1429617"/>
            <a:ext cx="5782043" cy="3370983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4B71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6079138" y="2009020"/>
            <a:ext cx="537659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Low" rtl="1"/>
            <a:r>
              <a:rPr lang="ar-DZ" altLang="en-US" sz="3200" b="1" dirty="0" smtClean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تعتمد </a:t>
            </a:r>
            <a:r>
              <a:rPr lang="ar-DZ" altLang="en-US" sz="3200" b="1" dirty="0">
                <a:solidFill>
                  <a:srgbClr val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التحليل الدقيق للموقف العام للمريض أو العميل بهدف جمع المعلومات ومراجعتها وتحليلها وتلخيصها بعيدا عن التفصيل الممل أو الاختصار المخل.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gray">
          <a:xfrm>
            <a:off x="7214729" y="1201386"/>
            <a:ext cx="31054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rtl="1"/>
            <a:r>
              <a:rPr lang="en-US" altLang="en-US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III</a:t>
            </a:r>
            <a:r>
              <a:rPr lang="en-US" altLang="en-US" sz="32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lang="ar-DZ" altLang="en-US" sz="32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دراسة حالة: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gray">
          <a:xfrm flipH="1">
            <a:off x="10735299" y="1340505"/>
            <a:ext cx="169594" cy="152610"/>
          </a:xfrm>
          <a:prstGeom prst="octagon">
            <a:avLst>
              <a:gd name="adj" fmla="val 29287"/>
            </a:avLst>
          </a:prstGeom>
          <a:solidFill>
            <a:srgbClr val="6FC5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endParaRPr lang="en-US" sz="24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gray">
          <a:xfrm flipH="1">
            <a:off x="6902623" y="1353311"/>
            <a:ext cx="179941" cy="152610"/>
          </a:xfrm>
          <a:prstGeom prst="octagon">
            <a:avLst>
              <a:gd name="adj" fmla="val 29287"/>
            </a:avLst>
          </a:prstGeom>
          <a:solidFill>
            <a:srgbClr val="6FC5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endParaRPr lang="en-US" sz="24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0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/>
      <p:bldP spid="16" grpId="0"/>
      <p:bldP spid="11" grpId="0" animBg="1"/>
      <p:bldP spid="11" grpId="1" animBg="1"/>
      <p:bldP spid="10" grpId="0" animBg="1"/>
      <p:bldP spid="10" grpId="1" animBg="1"/>
      <p:bldP spid="17" grpId="0" build="allAtOnce"/>
      <p:bldP spid="15" grpId="0"/>
      <p:bldP spid="15" grpId="1"/>
      <p:bldP spid="12" grpId="0" animBg="1"/>
      <p:bldP spid="12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/>
          <p:cNvSpPr txBox="1">
            <a:spLocks/>
          </p:cNvSpPr>
          <p:nvPr/>
        </p:nvSpPr>
        <p:spPr>
          <a:xfrm>
            <a:off x="2941736" y="69371"/>
            <a:ext cx="9144001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44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 التشخيص: </a:t>
            </a:r>
            <a:endParaRPr lang="en-US" sz="44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gray">
          <a:xfrm flipH="1">
            <a:off x="533182" y="1668233"/>
            <a:ext cx="7586528" cy="7323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 flipH="1">
            <a:off x="533182" y="1823642"/>
            <a:ext cx="6793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 eaLnBrk="0" hangingPunct="0"/>
            <a:r>
              <a:rPr lang="ar-DZ" altLang="en-US" sz="2400" b="1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معرفة العوامل المسببة للمرض</a:t>
            </a: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gray">
          <a:xfrm flipH="1">
            <a:off x="822771" y="2708187"/>
            <a:ext cx="7157102" cy="7230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 flipH="1">
            <a:off x="762150" y="2905371"/>
            <a:ext cx="6846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DZ" altLang="en-US" sz="2400" b="1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مصدر ومنشأ المرض أو الاضطراب: عضويا وظيفيا ،نفسيا...</a:t>
            </a:r>
          </a:p>
        </p:txBody>
      </p:sp>
      <p:sp>
        <p:nvSpPr>
          <p:cNvPr id="44" name="AutoShape 24"/>
          <p:cNvSpPr>
            <a:spLocks noChangeArrowheads="1"/>
          </p:cNvSpPr>
          <p:nvPr/>
        </p:nvSpPr>
        <p:spPr bwMode="gray">
          <a:xfrm flipH="1">
            <a:off x="827222" y="3806783"/>
            <a:ext cx="7157102" cy="7230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 flipH="1">
            <a:off x="3464537" y="3943740"/>
            <a:ext cx="3853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DZ" altLang="en-US" sz="2800" b="1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مسار الاضطراب مستقبلا.</a:t>
            </a:r>
          </a:p>
        </p:txBody>
      </p:sp>
      <p:sp>
        <p:nvSpPr>
          <p:cNvPr id="46" name="Oval 26"/>
          <p:cNvSpPr>
            <a:spLocks noChangeArrowheads="1"/>
          </p:cNvSpPr>
          <p:nvPr/>
        </p:nvSpPr>
        <p:spPr bwMode="gray">
          <a:xfrm flipH="1">
            <a:off x="7907545" y="1873750"/>
            <a:ext cx="320467" cy="33803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7" name="Oval 27"/>
          <p:cNvSpPr>
            <a:spLocks noChangeArrowheads="1"/>
          </p:cNvSpPr>
          <p:nvPr/>
        </p:nvSpPr>
        <p:spPr bwMode="gray">
          <a:xfrm flipH="1">
            <a:off x="7766228" y="2905371"/>
            <a:ext cx="320467" cy="33803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8" name="Oval 28"/>
          <p:cNvSpPr>
            <a:spLocks noChangeArrowheads="1"/>
          </p:cNvSpPr>
          <p:nvPr/>
        </p:nvSpPr>
        <p:spPr bwMode="gray">
          <a:xfrm flipH="1">
            <a:off x="7766228" y="4022746"/>
            <a:ext cx="320467" cy="33803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9" name="AutoShape 29"/>
          <p:cNvSpPr>
            <a:spLocks noChangeArrowheads="1"/>
          </p:cNvSpPr>
          <p:nvPr/>
        </p:nvSpPr>
        <p:spPr bwMode="gray">
          <a:xfrm flipH="1">
            <a:off x="822771" y="4888948"/>
            <a:ext cx="7157102" cy="7230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 flipH="1">
            <a:off x="3030977" y="4973454"/>
            <a:ext cx="4352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DZ" altLang="en-US" sz="2800" b="1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وضع المريض ضمن صفة تصنيفية.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gray">
          <a:xfrm flipH="1">
            <a:off x="7784032" y="5093173"/>
            <a:ext cx="320467" cy="33803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35741" y="2116983"/>
            <a:ext cx="4470936" cy="4176733"/>
            <a:chOff x="7527612" y="2004144"/>
            <a:chExt cx="4205598" cy="4480870"/>
          </a:xfrm>
        </p:grpSpPr>
        <p:sp>
          <p:nvSpPr>
            <p:cNvPr id="32" name="Line 2"/>
            <p:cNvSpPr>
              <a:spLocks noChangeShapeType="1"/>
            </p:cNvSpPr>
            <p:nvPr/>
          </p:nvSpPr>
          <p:spPr bwMode="auto">
            <a:xfrm flipH="1" flipV="1">
              <a:off x="8382191" y="2090630"/>
              <a:ext cx="534112" cy="563383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3" name="Line 3"/>
            <p:cNvSpPr>
              <a:spLocks noChangeShapeType="1"/>
            </p:cNvSpPr>
            <p:nvPr/>
          </p:nvSpPr>
          <p:spPr bwMode="auto">
            <a:xfrm flipH="1">
              <a:off x="8382191" y="6034308"/>
              <a:ext cx="640934" cy="450706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4" name="Line 4"/>
            <p:cNvSpPr>
              <a:spLocks noChangeShapeType="1"/>
            </p:cNvSpPr>
            <p:nvPr/>
          </p:nvSpPr>
          <p:spPr bwMode="auto">
            <a:xfrm flipH="1">
              <a:off x="7527612" y="2090630"/>
              <a:ext cx="854579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H="1">
              <a:off x="7527612" y="6485014"/>
              <a:ext cx="854579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 flipV="1">
              <a:off x="7527612" y="3217395"/>
              <a:ext cx="961402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H="1">
              <a:off x="7527612" y="4344160"/>
              <a:ext cx="854579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H="1" flipV="1">
              <a:off x="7527612" y="5358249"/>
              <a:ext cx="961402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grpSp>
          <p:nvGrpSpPr>
            <p:cNvPr id="39" name="Group 10"/>
            <p:cNvGrpSpPr>
              <a:grpSpLocks/>
            </p:cNvGrpSpPr>
            <p:nvPr/>
          </p:nvGrpSpPr>
          <p:grpSpPr bwMode="auto">
            <a:xfrm flipH="1">
              <a:off x="8295396" y="2787818"/>
              <a:ext cx="3251408" cy="2997666"/>
              <a:chOff x="258" y="1623"/>
              <a:chExt cx="1461" cy="1277"/>
            </a:xfrm>
          </p:grpSpPr>
          <p:sp>
            <p:nvSpPr>
              <p:cNvPr id="57" name="Oval 13"/>
              <p:cNvSpPr>
                <a:spLocks noChangeArrowheads="1"/>
              </p:cNvSpPr>
              <p:nvPr/>
            </p:nvSpPr>
            <p:spPr bwMode="gray">
              <a:xfrm>
                <a:off x="258" y="2156"/>
                <a:ext cx="1461" cy="221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6352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r" rtl="1"/>
                <a:endParaRPr lang="en-US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58" name="Oval 14"/>
              <p:cNvSpPr>
                <a:spLocks noChangeArrowheads="1"/>
              </p:cNvSpPr>
              <p:nvPr/>
            </p:nvSpPr>
            <p:spPr bwMode="gray">
              <a:xfrm>
                <a:off x="323" y="2149"/>
                <a:ext cx="1317" cy="22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r" rtl="1"/>
                <a:endParaRPr lang="en-US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59" name="Oval 15"/>
              <p:cNvSpPr>
                <a:spLocks noChangeArrowheads="1"/>
              </p:cNvSpPr>
              <p:nvPr/>
            </p:nvSpPr>
            <p:spPr bwMode="gray">
              <a:xfrm>
                <a:off x="344" y="1623"/>
                <a:ext cx="1276" cy="127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en-US"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p:grpSp>
        <p:sp>
          <p:nvSpPr>
            <p:cNvPr id="64" name="Oval 11"/>
            <p:cNvSpPr>
              <a:spLocks noChangeArrowheads="1"/>
            </p:cNvSpPr>
            <p:nvPr/>
          </p:nvSpPr>
          <p:spPr bwMode="gray">
            <a:xfrm flipH="1">
              <a:off x="7985522" y="2004144"/>
              <a:ext cx="3747688" cy="395072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12"/>
            <p:cNvSpPr>
              <a:spLocks noChangeArrowheads="1"/>
            </p:cNvSpPr>
            <p:nvPr/>
          </p:nvSpPr>
          <p:spPr bwMode="gray">
            <a:xfrm flipH="1">
              <a:off x="8234774" y="2260014"/>
              <a:ext cx="3251409" cy="343428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gray">
            <a:xfrm flipH="1">
              <a:off x="8470674" y="2499452"/>
              <a:ext cx="2772933" cy="292489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7" name="Oval 17"/>
            <p:cNvSpPr>
              <a:spLocks noChangeArrowheads="1"/>
            </p:cNvSpPr>
            <p:nvPr/>
          </p:nvSpPr>
          <p:spPr bwMode="gray">
            <a:xfrm flipH="1">
              <a:off x="8577496" y="2527621"/>
              <a:ext cx="2634954" cy="273240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8" name="Oval 18"/>
            <p:cNvSpPr>
              <a:spLocks noChangeArrowheads="1"/>
            </p:cNvSpPr>
            <p:nvPr/>
          </p:nvSpPr>
          <p:spPr bwMode="gray">
            <a:xfrm flipH="1">
              <a:off x="8715475" y="2605086"/>
              <a:ext cx="2343418" cy="22183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53" name="AutoShape 29"/>
          <p:cNvSpPr>
            <a:spLocks noChangeArrowheads="1"/>
          </p:cNvSpPr>
          <p:nvPr/>
        </p:nvSpPr>
        <p:spPr bwMode="gray">
          <a:xfrm flipH="1">
            <a:off x="875545" y="5815298"/>
            <a:ext cx="7157102" cy="7230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4" name="Rectangle 30"/>
          <p:cNvSpPr>
            <a:spLocks noChangeArrowheads="1"/>
          </p:cNvSpPr>
          <p:nvPr/>
        </p:nvSpPr>
        <p:spPr bwMode="auto">
          <a:xfrm flipH="1">
            <a:off x="2028975" y="5899804"/>
            <a:ext cx="5407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ar-DZ" altLang="en-US" sz="2800" b="1" dirty="0">
                <a:solidFill>
                  <a:srgbClr val="0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المناهج العلاجية المناسبة لهذه الحالة.</a:t>
            </a:r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gray">
          <a:xfrm flipH="1">
            <a:off x="7836806" y="6019523"/>
            <a:ext cx="320467" cy="3380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r" rtl="1"/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8846141" y="3709984"/>
            <a:ext cx="2661741" cy="1253015"/>
          </a:xfrm>
        </p:spPr>
        <p:txBody>
          <a:bodyPr>
            <a:normAutofit fontScale="90000"/>
          </a:bodyPr>
          <a:lstStyle/>
          <a:p>
            <a:pPr algn="ctr" rtl="1"/>
            <a:r>
              <a:rPr lang="ar-DZ" sz="28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اعتمادا على كل الأدوات السابقة تتم عملية التشخيص لتحديد مايسمى ايضا "التقييم النفسي للحالة" </a:t>
            </a:r>
            <a:endParaRPr lang="en-US" sz="2800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7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5" grpId="0" build="allAtOnce"/>
      <p:bldP spid="49" grpId="0" animBg="1"/>
      <p:bldP spid="49" grpId="1" animBg="1"/>
      <p:bldP spid="50" grpId="0" build="allAtOnce"/>
      <p:bldP spid="53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2"/>
          <p:cNvSpPr txBox="1">
            <a:spLocks/>
          </p:cNvSpPr>
          <p:nvPr/>
        </p:nvSpPr>
        <p:spPr>
          <a:xfrm>
            <a:off x="1522412" y="1338239"/>
            <a:ext cx="413827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DZ" sz="80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 العلاج: </a:t>
            </a:r>
            <a:endParaRPr lang="en-US" sz="80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7008812" y="1076276"/>
            <a:ext cx="4953001" cy="5221177"/>
            <a:chOff x="8147001" y="997858"/>
            <a:chExt cx="3423757" cy="2017670"/>
          </a:xfrm>
          <a:effectLst/>
        </p:grpSpPr>
        <p:sp>
          <p:nvSpPr>
            <p:cNvPr id="80" name="Rectangle 79"/>
            <p:cNvSpPr/>
            <p:nvPr/>
          </p:nvSpPr>
          <p:spPr>
            <a:xfrm>
              <a:off x="8147001" y="997858"/>
              <a:ext cx="3423757" cy="358166"/>
            </a:xfrm>
            <a:prstGeom prst="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DZ" sz="3600" b="1" dirty="0" smtClean="0">
                  <a:solidFill>
                    <a:schemeClr val="tx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التعريف</a:t>
              </a:r>
              <a:endParaRPr lang="ar-DZ" sz="3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147001" y="1356024"/>
              <a:ext cx="3423757" cy="1659504"/>
            </a:xfrm>
            <a:prstGeom prst="rect">
              <a:avLst/>
            </a:prstGeom>
            <a:gradFill>
              <a:gsLst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>
                    <a:lumMod val="95000"/>
                  </a:sysClr>
                </a:gs>
              </a:gsLst>
              <a:lin ang="5400000" scaled="0"/>
            </a:gra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182880" tIns="182880" rIns="182880" bIns="182880" rtlCol="0" anchor="t"/>
            <a:lstStyle/>
            <a:p>
              <a:pPr lvl="0" algn="just" rtl="1">
                <a:defRPr/>
              </a:pPr>
              <a:r>
                <a:rPr lang="ar-DZ" sz="2800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هو </a:t>
              </a:r>
              <a:r>
                <a:rPr lang="ar-DZ" sz="28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عملية ازالة الاعراض المرضية أو تعديلها او تعطيل اثرها مع مساعدة المريض على حل مشكلاته اخاصة و التوافق مع بيئته باستخدام إمكانية الاستفادة من قدراته في تنمية بعض المهارات التي تحقق له التوافق النفسي والاجتماعي وبالتالي توازن الشخصية واتمام الشفاء والحيلولة دون حدوث النكسة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27012" y="2242782"/>
            <a:ext cx="6553198" cy="4148840"/>
            <a:chOff x="7871034" y="4129230"/>
            <a:chExt cx="3423757" cy="3313963"/>
          </a:xfrm>
          <a:effectLst/>
        </p:grpSpPr>
        <p:sp>
          <p:nvSpPr>
            <p:cNvPr id="83" name="Rectangle 82"/>
            <p:cNvSpPr/>
            <p:nvPr/>
          </p:nvSpPr>
          <p:spPr>
            <a:xfrm>
              <a:off x="7871034" y="4129230"/>
              <a:ext cx="3423757" cy="52804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ar-DZ" sz="3600" b="1" dirty="0" smtClean="0">
                  <a:solidFill>
                    <a:schemeClr val="tx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الانواع</a:t>
              </a:r>
              <a:endParaRPr lang="ar-DZ" sz="36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871034" y="4643650"/>
              <a:ext cx="3423757" cy="2799543"/>
            </a:xfrm>
            <a:prstGeom prst="rect">
              <a:avLst/>
            </a:prstGeom>
            <a:gradFill>
              <a:gsLst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>
                    <a:lumMod val="95000"/>
                  </a:sysClr>
                </a:gs>
              </a:gsLst>
              <a:lin ang="5400000" scaled="0"/>
            </a:gra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182880" tIns="182880" rIns="182880" bIns="182880" rtlCol="0" anchor="t"/>
            <a:lstStyle/>
            <a:p>
              <a:pPr marL="285750" lvl="0" indent="-285750" algn="just" rtl="1">
                <a:buFont typeface="Wingdings" panose="05000000000000000000" pitchFamily="2" charset="2"/>
                <a:buChar char="Ø"/>
                <a:defRPr/>
              </a:pPr>
              <a:r>
                <a:rPr lang="ar-DZ" sz="3200" kern="0" dirty="0" smtClean="0">
                  <a:solidFill>
                    <a:srgbClr val="FF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فردي</a:t>
              </a:r>
              <a:r>
                <a:rPr lang="ar-DZ" sz="3200" kern="0" dirty="0">
                  <a:solidFill>
                    <a:srgbClr val="FF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: </a:t>
              </a:r>
              <a:r>
                <a:rPr lang="ar-DZ" sz="2000" b="1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مباشر خالية من النقد </a:t>
              </a:r>
              <a:r>
                <a:rPr lang="ar-DZ" sz="2000" b="1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والمدح</a:t>
              </a:r>
            </a:p>
            <a:p>
              <a:pPr lvl="0" algn="just" rtl="1">
                <a:defRPr/>
              </a:pPr>
              <a:endParaRPr lang="ar-DZ" sz="2000" b="1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marL="285750" indent="-285750" algn="just" rtl="1">
                <a:buFont typeface="Wingdings" panose="05000000000000000000" pitchFamily="2" charset="2"/>
                <a:buChar char="Ø"/>
                <a:defRPr/>
              </a:pPr>
              <a:r>
                <a:rPr lang="ar-DZ" sz="3200" kern="0" dirty="0">
                  <a:solidFill>
                    <a:srgbClr val="FF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جماعي</a:t>
              </a:r>
              <a:r>
                <a:rPr lang="ar-DZ" sz="2000" b="1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: بين مجموعة متشابهة ومعالج او أكثر ــــــــــ&gt; توجيه التفاعلل مميا يؤي إلى تغيير سلوكهم المضطرب وتعديل نظرتهم إلى الحياة وتصحيح افكارهم عن أمراضهم</a:t>
              </a:r>
              <a:r>
                <a:rPr lang="ar-DZ" sz="2000" b="1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.</a:t>
              </a:r>
            </a:p>
            <a:p>
              <a:pPr algn="just" rtl="1">
                <a:defRPr/>
              </a:pPr>
              <a:endParaRPr lang="ar-DZ" sz="2000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marL="457200" lvl="0" indent="-457200" algn="just" rtl="1">
                <a:buFont typeface="Wingdings" panose="05000000000000000000" pitchFamily="2" charset="2"/>
                <a:buChar char="Ø"/>
                <a:defRPr/>
              </a:pPr>
              <a:r>
                <a:rPr lang="ar-DZ" sz="3200" kern="0" dirty="0">
                  <a:solidFill>
                    <a:srgbClr val="FF0000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أسري</a:t>
              </a:r>
              <a:r>
                <a:rPr lang="ar-DZ" sz="2400" b="1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: مساعدة افراد الاسرة كنسق اجتماعي على التغلب على المشكلات بتغيير نمط التفاعل المرضي داخل </a:t>
              </a:r>
              <a:r>
                <a:rPr lang="ar-DZ" sz="2400" b="1" kern="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الاسرة</a:t>
              </a:r>
              <a:endParaRPr lang="ar-DZ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0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3" y="1524000"/>
            <a:ext cx="11734799" cy="5181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الاستراتيجية النسقية في التكفل بذوي الاحتياجات الخاصة التي تشمل هذه البعاد:</a:t>
            </a:r>
          </a:p>
          <a:p>
            <a:pPr marL="0" indent="0" algn="r">
              <a:buNone/>
            </a:pP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علاج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طبي</a:t>
            </a:r>
          </a:p>
          <a:p>
            <a:pPr marL="0" indent="0" algn="r">
              <a:buNone/>
            </a:pP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علاج نفسي </a:t>
            </a:r>
          </a:p>
          <a:p>
            <a:pPr marL="0" indent="0" algn="r">
              <a:buNone/>
            </a:pP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علاج معرفي سلوك</a:t>
            </a:r>
          </a:p>
          <a:p>
            <a:pPr marL="0" indent="0" algn="r">
              <a:buNone/>
            </a:pP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علاج تربوي تعليمي</a:t>
            </a:r>
          </a:p>
          <a:p>
            <a:pPr marL="0" indent="0" algn="r">
              <a:buNone/>
            </a:pP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علاج اجتماعي</a:t>
            </a:r>
            <a:endParaRPr lang="fr-FR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066800"/>
          </a:xfrm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 العلاج</a:t>
            </a:r>
            <a:endParaRPr lang="fr-FR" sz="60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057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12" y="1600200"/>
            <a:ext cx="11353799" cy="5029199"/>
          </a:xfrm>
        </p:spPr>
        <p:txBody>
          <a:bodyPr>
            <a:noAutofit/>
          </a:bodyPr>
          <a:lstStyle/>
          <a:p>
            <a:pPr marL="0" lvl="0" indent="0" algn="just" rtl="1">
              <a:buNone/>
            </a:pPr>
            <a:r>
              <a:rPr lang="ar-DZ" sz="6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</a:t>
            </a:r>
            <a:r>
              <a:rPr lang="ar-SA" sz="6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التزام من طرف شخص متخصص بتقديم مساعدة طبية أو نفسية أو اجتماعية أو اقتصادية بهدف تحقيق </a:t>
            </a:r>
            <a:r>
              <a:rPr lang="ar-SA" sz="6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العلاج أو إعادة </a:t>
            </a:r>
            <a:r>
              <a:rPr lang="ar-SA" sz="6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التدريب </a:t>
            </a:r>
            <a:r>
              <a:rPr lang="ar-SA" sz="6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التأهيل أو إعادة </a:t>
            </a:r>
            <a:r>
              <a:rPr lang="ar-SA" sz="6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الإدماج </a:t>
            </a:r>
            <a:r>
              <a:rPr lang="ar-SA" sz="6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تحقيق الراحة </a:t>
            </a:r>
            <a:r>
              <a:rPr lang="ar-SA" sz="6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النفسية،(تعديل السلوك).</a:t>
            </a:r>
          </a:p>
          <a:p>
            <a:pPr marL="0" lvl="0" indent="0" algn="just" rtl="1">
              <a:buNone/>
            </a:pPr>
            <a:endParaRPr lang="ar-SA" sz="6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1612" y="228600"/>
            <a:ext cx="9144001" cy="914400"/>
          </a:xfrm>
        </p:spPr>
        <p:txBody>
          <a:bodyPr>
            <a:normAutofit/>
          </a:bodyPr>
          <a:lstStyle/>
          <a:p>
            <a:pPr algn="r" rtl="1"/>
            <a:r>
              <a:rPr lang="ar-DZ" sz="6000" dirty="0">
                <a:solidFill>
                  <a:srgbClr val="FFFF00"/>
                </a:solidFill>
              </a:rPr>
              <a:t>1-	تعريف التكفل: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6612" y="2286000"/>
            <a:ext cx="10201192" cy="4114801"/>
          </a:xfrm>
        </p:spPr>
        <p:txBody>
          <a:bodyPr>
            <a:normAutofit/>
          </a:bodyPr>
          <a:lstStyle/>
          <a:p>
            <a:pPr marL="0" lvl="2" indent="0" algn="r">
              <a:spcBef>
                <a:spcPts val="1800"/>
              </a:spcBef>
              <a:buNone/>
            </a:pPr>
            <a:r>
              <a:rPr lang="ar-DZ" sz="4800" b="1" spc="-15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حالة مرضية عصبية سلوكية لدى الأطفال و المراهقين تظهر أعراض معرفية و سلوكية تؤدي إلى صعوبات التكيف مع الحياة في المنزل و الشارع و المدرسة و إلى صعوبات التعلم و الفشل الدراسي .</a:t>
            </a:r>
            <a:endParaRPr lang="fr-FR" sz="4800" spc="-15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1365207" y="457200"/>
            <a:ext cx="9144001" cy="1371600"/>
          </a:xfrm>
        </p:spPr>
        <p:txBody>
          <a:bodyPr>
            <a:normAutofit fontScale="90000"/>
          </a:bodyPr>
          <a:lstStyle/>
          <a:p>
            <a:pPr algn="r"/>
            <a:r>
              <a:rPr lang="ar-DZ" sz="4400" dirty="0" smtClean="0">
                <a:solidFill>
                  <a:srgbClr val="FFFF00"/>
                </a:solidFill>
              </a:rPr>
              <a:t>اضطراب فرط الحركة و تشتت الانتباه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fr-FR" sz="4900" dirty="0" smtClean="0">
                <a:solidFill>
                  <a:srgbClr val="FF0000"/>
                </a:solidFill>
              </a:rPr>
              <a:t>DTAH </a:t>
            </a:r>
            <a:r>
              <a:rPr lang="fr-FR" sz="3100" dirty="0" smtClean="0">
                <a:solidFill>
                  <a:srgbClr val="FFFF00"/>
                </a:solidFill>
              </a:rPr>
              <a:t>Trouble Déficit de l'Attention/Hyperactivité</a:t>
            </a:r>
            <a:endParaRPr lang="fr-FR" sz="3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5612" y="1219200"/>
            <a:ext cx="11259183" cy="5334000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SA" sz="3200" dirty="0" smtClean="0"/>
              <a:t>يشخص </a:t>
            </a:r>
            <a:r>
              <a:rPr lang="ar-DZ" sz="3200" dirty="0" smtClean="0"/>
              <a:t>من </a:t>
            </a:r>
            <a:r>
              <a:rPr lang="ar-DZ" sz="3200" dirty="0"/>
              <a:t>خلال 3 أعراض أساسية </a:t>
            </a:r>
          </a:p>
          <a:p>
            <a:pPr lvl="0" algn="r" rtl="1">
              <a:buNone/>
            </a:pPr>
            <a:r>
              <a:rPr lang="ar-DZ" sz="3200" dirty="0"/>
              <a:t>  </a:t>
            </a:r>
            <a:r>
              <a:rPr lang="ar-DZ" sz="3200" b="1" dirty="0">
                <a:solidFill>
                  <a:schemeClr val="accent2"/>
                </a:solidFill>
              </a:rPr>
              <a:t>1- فرط الحركة </a:t>
            </a:r>
          </a:p>
          <a:p>
            <a:pPr lvl="0" algn="r" rtl="1">
              <a:buNone/>
            </a:pPr>
            <a:r>
              <a:rPr lang="ar-DZ" sz="3200" dirty="0"/>
              <a:t>فرط الحركة هو اضطراب شائع ينتشر بين الذكور بمعدل 3 إلى 9 أضعاف منه عند الإناث , </a:t>
            </a:r>
            <a:r>
              <a:rPr lang="ar-DZ" sz="3200" dirty="0" smtClean="0"/>
              <a:t>أطلق</a:t>
            </a:r>
            <a:r>
              <a:rPr lang="ar-SA" sz="3200" dirty="0" smtClean="0"/>
              <a:t>ت</a:t>
            </a:r>
            <a:r>
              <a:rPr lang="ar-DZ" sz="3200" dirty="0" smtClean="0"/>
              <a:t> </a:t>
            </a:r>
            <a:r>
              <a:rPr lang="ar-DZ" sz="3200" dirty="0"/>
              <a:t>عليه تسميات مختلفة : متلازمة النشاط الزائد , التلف الدماغي البسيط , الصعوبات التعليمية </a:t>
            </a:r>
            <a:r>
              <a:rPr lang="fr-FR" sz="3200" dirty="0"/>
              <a:t>..</a:t>
            </a:r>
          </a:p>
          <a:p>
            <a:pPr lvl="0" algn="r" rtl="1">
              <a:buNone/>
            </a:pPr>
            <a:r>
              <a:rPr lang="ar-DZ" sz="3200" dirty="0"/>
              <a:t>ينبغي التمييز بين زيادة الحركة و فرط الحركة </a:t>
            </a:r>
            <a:endParaRPr lang="fr-FR" sz="3200" dirty="0"/>
          </a:p>
          <a:p>
            <a:pPr lvl="0" algn="r" rtl="1">
              <a:buNone/>
            </a:pPr>
            <a:r>
              <a:rPr lang="ar-DZ" sz="3200" dirty="0"/>
              <a:t>يميز البعض بين فرط النشاط الحركي و فرط النشاط الحسي الذي يعني تشتت الانتباه و التهور و قد يحدث النوعين معا أو أحدهما و في الحالتين يؤثر ذلك على الطفل سلبا على قدرته في التعلم و التكيف</a:t>
            </a:r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51303" y="152400"/>
            <a:ext cx="9067799" cy="914400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>
                <a:solidFill>
                  <a:srgbClr val="FFFF00"/>
                </a:solidFill>
              </a:rPr>
              <a:t>الاعراض</a:t>
            </a:r>
            <a:endParaRPr lang="fr-F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2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9412" y="1219200"/>
            <a:ext cx="11267991" cy="5486400"/>
          </a:xfrm>
        </p:spPr>
        <p:txBody>
          <a:bodyPr>
            <a:normAutofit fontScale="70000" lnSpcReduction="20000"/>
          </a:bodyPr>
          <a:lstStyle/>
          <a:p>
            <a:pPr lvl="0" algn="r" rtl="1"/>
            <a:r>
              <a:rPr lang="ar-DZ" sz="4800" dirty="0"/>
              <a:t>كثرة الحركة حتى أثناء النوم</a:t>
            </a:r>
            <a:endParaRPr lang="fr-FR" sz="4800" dirty="0"/>
          </a:p>
          <a:p>
            <a:pPr lvl="0" algn="r" rtl="1"/>
            <a:r>
              <a:rPr lang="ar-DZ" sz="4800" dirty="0"/>
              <a:t>عدم القدرة على الجلوس </a:t>
            </a:r>
            <a:endParaRPr lang="fr-FR" sz="4800" dirty="0"/>
          </a:p>
          <a:p>
            <a:pPr lvl="0" algn="r" rtl="1"/>
            <a:r>
              <a:rPr lang="ar-DZ" sz="4800" dirty="0"/>
              <a:t>إذا جلس يتلوى و بتململ</a:t>
            </a:r>
            <a:endParaRPr lang="fr-FR" sz="4800" dirty="0"/>
          </a:p>
          <a:p>
            <a:pPr lvl="0" algn="r" rtl="1"/>
            <a:r>
              <a:rPr lang="ar-DZ" sz="4800" dirty="0"/>
              <a:t>إذا استلقى يقف على رأسه </a:t>
            </a:r>
            <a:endParaRPr lang="fr-FR" sz="4800" dirty="0"/>
          </a:p>
          <a:p>
            <a:pPr lvl="0" algn="r" rtl="1"/>
            <a:r>
              <a:rPr lang="ar-DZ" sz="4800" dirty="0"/>
              <a:t>يجري في كل مكان </a:t>
            </a:r>
            <a:endParaRPr lang="fr-FR" sz="4800" dirty="0"/>
          </a:p>
          <a:p>
            <a:pPr lvl="0" algn="r" rtl="1"/>
            <a:r>
              <a:rPr lang="ar-DZ" sz="4800" dirty="0"/>
              <a:t>يتكلم كثيرا بلا هدف محدد </a:t>
            </a:r>
            <a:endParaRPr lang="fr-FR" sz="4800" dirty="0"/>
          </a:p>
          <a:p>
            <a:pPr lvl="0" algn="r" rtl="1"/>
            <a:r>
              <a:rPr lang="ar-DZ" sz="4800" dirty="0"/>
              <a:t>لا يستطيع اللعب ضمن جماعة</a:t>
            </a:r>
            <a:endParaRPr lang="fr-FR" sz="4800" dirty="0"/>
          </a:p>
          <a:p>
            <a:pPr lvl="0" algn="r" rtl="1"/>
            <a:r>
              <a:rPr lang="ar-DZ" sz="4800" dirty="0"/>
              <a:t>المراهق بتململ باستمرار , يتنقل من مكان لأخر , و لا يجد متعة في القيام بالأنشطة التي تتطلب الهدوء (</a:t>
            </a:r>
            <a:r>
              <a:rPr lang="ar-DZ" sz="4800" dirty="0" err="1"/>
              <a:t>القراءة,مشاهدة</a:t>
            </a:r>
            <a:r>
              <a:rPr lang="ar-DZ" sz="4800" dirty="0"/>
              <a:t> التلفزيون)</a:t>
            </a:r>
            <a:endParaRPr lang="fr-FR" sz="4800" dirty="0"/>
          </a:p>
          <a:p>
            <a:pPr algn="r"/>
            <a:endParaRPr lang="fr-FR" sz="4800" dirty="0"/>
          </a:p>
          <a:p>
            <a:endParaRPr lang="fr-FR" sz="4800" dirty="0">
              <a:solidFill>
                <a:srgbClr val="FFFF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/>
          </a:bodyPr>
          <a:lstStyle/>
          <a:p>
            <a:pPr algn="ctr"/>
            <a:r>
              <a:rPr lang="ar-DZ" sz="4800" dirty="0">
                <a:solidFill>
                  <a:srgbClr val="FFFF00"/>
                </a:solidFill>
              </a:rPr>
              <a:t>مظاهر فرط الحركة</a:t>
            </a:r>
            <a:endParaRPr lang="fr-F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9412" y="1143000"/>
            <a:ext cx="11658599" cy="6172199"/>
          </a:xfrm>
        </p:spPr>
        <p:txBody>
          <a:bodyPr>
            <a:noAutofit/>
          </a:bodyPr>
          <a:lstStyle/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3600" dirty="0"/>
              <a:t>سرعة </a:t>
            </a:r>
            <a:r>
              <a:rPr lang="ar-DZ" sz="3600" dirty="0" smtClean="0"/>
              <a:t>الاستجابة </a:t>
            </a:r>
            <a:r>
              <a:rPr lang="ar-DZ" sz="3600" dirty="0"/>
              <a:t>بدون تفكير </a:t>
            </a:r>
            <a:endParaRPr lang="fr-FR" sz="3600" dirty="0"/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3600" dirty="0"/>
              <a:t>يجيب على السؤال بل الانتهاء منه و يقطع الشارع دون نظر </a:t>
            </a:r>
            <a:endParaRPr lang="fr-FR" sz="3600" dirty="0"/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3600" dirty="0" smtClean="0"/>
              <a:t>لا</a:t>
            </a:r>
            <a:r>
              <a:rPr lang="fr-FR" sz="3600" dirty="0" smtClean="0"/>
              <a:t> </a:t>
            </a:r>
            <a:r>
              <a:rPr lang="ar-DZ" sz="3600" dirty="0" smtClean="0"/>
              <a:t>ينتظر </a:t>
            </a:r>
            <a:r>
              <a:rPr lang="ar-DZ" sz="3600" dirty="0"/>
              <a:t>دوره لأخذ الكلمة </a:t>
            </a:r>
            <a:endParaRPr lang="fr-FR" sz="3600" dirty="0"/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3600" dirty="0"/>
              <a:t>يقاطع باستمرار المتحدث </a:t>
            </a:r>
            <a:endParaRPr lang="ar-SA" sz="3600" dirty="0" smtClean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DZ" sz="3600" dirty="0"/>
              <a:t>الاصابات المتكررة بسبب كثرة السقوط  و حوادث أخرى </a:t>
            </a:r>
            <a:endParaRPr lang="fr-FR" sz="3600" dirty="0"/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3600" dirty="0"/>
              <a:t>" الكبير " يتخذ قرارات خاطئة دون قراءة لعواقبها </a:t>
            </a:r>
            <a:endParaRPr lang="fr-FR" sz="3600" dirty="0"/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3600" dirty="0"/>
              <a:t>يصرف أمواله دون تفكير </a:t>
            </a:r>
            <a:endParaRPr lang="fr-FR" sz="3600" dirty="0"/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DZ" sz="3600" dirty="0"/>
              <a:t>علاقته </a:t>
            </a:r>
            <a:r>
              <a:rPr lang="ar-DZ" sz="3600" dirty="0" smtClean="0"/>
              <a:t>الاجتماعية </a:t>
            </a:r>
            <a:r>
              <a:rPr lang="ar-DZ" sz="3600" dirty="0"/>
              <a:t>متوترة و قليلة</a:t>
            </a:r>
            <a:endParaRPr lang="fr-FR" sz="3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ar-DZ" sz="5400" dirty="0">
                <a:solidFill>
                  <a:srgbClr val="FFFF00"/>
                </a:solidFill>
              </a:rPr>
              <a:t>2- الاندفاعية </a:t>
            </a:r>
            <a:endParaRPr lang="fr-F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9413" y="1371601"/>
            <a:ext cx="10277392" cy="4648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DZ" sz="5400" dirty="0">
                <a:latin typeface="Simplified Arabic" pitchFamily="18" charset="-78"/>
                <a:cs typeface="Simplified Arabic" pitchFamily="18" charset="-78"/>
              </a:rPr>
              <a:t>نقص الانتباه أو صعوبات الانتباه هو ضعف القدرة على تركيز الفعالية الذهنية و النفسية في موضوع أو شيء خاصة أثناء </a:t>
            </a:r>
            <a:r>
              <a:rPr lang="ar-DZ" sz="5400" dirty="0" smtClean="0">
                <a:latin typeface="Simplified Arabic" pitchFamily="18" charset="-78"/>
                <a:cs typeface="Simplified Arabic" pitchFamily="18" charset="-78"/>
              </a:rPr>
              <a:t>التعلم</a:t>
            </a:r>
            <a:endParaRPr lang="ar-SA" sz="54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>
              <a:buNone/>
            </a:pPr>
            <a:r>
              <a:rPr lang="ar-DZ" sz="54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fr-FR" sz="5400" dirty="0">
              <a:latin typeface="Simplified Arabic" pitchFamily="18" charset="-78"/>
              <a:cs typeface="Simplified Arabic" pitchFamily="18" charset="-78"/>
            </a:endParaRPr>
          </a:p>
          <a:p>
            <a:pPr algn="r">
              <a:buNone/>
            </a:pPr>
            <a:endParaRPr lang="fr-FR" sz="54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ar-DZ" sz="5400" dirty="0">
                <a:solidFill>
                  <a:srgbClr val="FFFF00"/>
                </a:solidFill>
              </a:rPr>
              <a:t>3 – نقص </a:t>
            </a:r>
            <a:r>
              <a:rPr lang="ar-DZ" sz="5400" dirty="0" smtClean="0">
                <a:solidFill>
                  <a:srgbClr val="FFFF00"/>
                </a:solidFill>
              </a:rPr>
              <a:t>الانتباه </a:t>
            </a:r>
            <a:endParaRPr lang="fr-F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DZ" sz="6000" b="1" dirty="0">
                <a:latin typeface="Simplified Arabic" pitchFamily="18" charset="-78"/>
                <a:cs typeface="Simplified Arabic" pitchFamily="18" charset="-78"/>
              </a:rPr>
              <a:t>قد يظهر نقص الانتباه مع العزلة و الشرود و ليس مع فرط النشاط</a:t>
            </a:r>
            <a:endParaRPr lang="fr-FR" sz="6000" dirty="0">
              <a:latin typeface="Simplified Arabic" pitchFamily="18" charset="-78"/>
              <a:cs typeface="Simplified Arabic" pitchFamily="18" charset="-78"/>
            </a:endParaRPr>
          </a:p>
          <a:p>
            <a:pPr algn="r">
              <a:buNone/>
            </a:pPr>
            <a:endParaRPr lang="fr-FR" sz="60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sz="6600" dirty="0">
                <a:solidFill>
                  <a:srgbClr val="FFFF00"/>
                </a:solidFill>
              </a:rPr>
              <a:t>ملاحظة </a:t>
            </a:r>
            <a:endParaRPr lang="fr-FR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22413" y="1524001"/>
            <a:ext cx="9134391" cy="44958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sz="5400" dirty="0">
                <a:latin typeface="Simplified Arabic" pitchFamily="18" charset="-78"/>
                <a:cs typeface="Simplified Arabic" pitchFamily="18" charset="-78"/>
              </a:rPr>
              <a:t>تختلف مدة التركيز باختلاف مراحل النمو و تتراوح </a:t>
            </a:r>
            <a:r>
              <a:rPr lang="ar-DZ" sz="5400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من </a:t>
            </a:r>
            <a:r>
              <a:rPr lang="ar-DZ" sz="5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3 – 5 د /عن كل سنة</a:t>
            </a:r>
            <a:endParaRPr lang="fr-FR" sz="5400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buNone/>
            </a:pPr>
            <a:r>
              <a:rPr lang="ar-DZ" sz="5400" dirty="0">
                <a:latin typeface="Simplified Arabic" pitchFamily="18" charset="-78"/>
                <a:cs typeface="Simplified Arabic" pitchFamily="18" charset="-78"/>
              </a:rPr>
              <a:t>فترة مشاهدة التلفاز لا تدرج ضمن القدرة على التركيز</a:t>
            </a:r>
            <a:endParaRPr lang="fr-FR" sz="5400" dirty="0">
              <a:latin typeface="Simplified Arabic" pitchFamily="18" charset="-78"/>
              <a:cs typeface="Simplified Arabic" pitchFamily="18" charset="-78"/>
            </a:endParaRPr>
          </a:p>
          <a:p>
            <a:pPr algn="r">
              <a:buNone/>
            </a:pPr>
            <a:endParaRPr lang="fr-FR" sz="5400" dirty="0">
              <a:latin typeface="Simplified Arabic" pitchFamily="18" charset="-78"/>
              <a:cs typeface="Simplified Arabic" pitchFamily="18" charset="-78"/>
            </a:endParaRPr>
          </a:p>
          <a:p>
            <a:endParaRPr lang="fr-FR" sz="5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49802" y="533400"/>
            <a:ext cx="9144001" cy="685800"/>
          </a:xfrm>
        </p:spPr>
        <p:txBody>
          <a:bodyPr/>
          <a:lstStyle/>
          <a:p>
            <a:r>
              <a:rPr lang="ar-DZ" dirty="0">
                <a:solidFill>
                  <a:srgbClr val="FFFF00"/>
                </a:solidFill>
              </a:rPr>
              <a:t>ما هي مدة التركيز لدى مفرطي الحركة؟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12" y="457200"/>
            <a:ext cx="11125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DZ" sz="4000" dirty="0">
                <a:latin typeface="Simplified Arabic" pitchFamily="18" charset="-78"/>
                <a:cs typeface="Simplified Arabic" pitchFamily="18" charset="-78"/>
              </a:rPr>
              <a:t>يعاني منه 3% إلى  6 % من أطفال المرحلة الابتدائية و 3 % لدى الكبار  حسب تقديرات الجمعية الأمريكية للطب النفسي , في الطبعة </a:t>
            </a:r>
            <a:r>
              <a:rPr lang="ar-DZ" sz="4000" dirty="0" smtClean="0">
                <a:latin typeface="Simplified Arabic" pitchFamily="18" charset="-78"/>
                <a:cs typeface="Simplified Arabic" pitchFamily="18" charset="-78"/>
              </a:rPr>
              <a:t>ال</a:t>
            </a:r>
            <a:r>
              <a:rPr lang="ar-SA" sz="4000" dirty="0" smtClean="0">
                <a:latin typeface="Simplified Arabic" pitchFamily="18" charset="-78"/>
                <a:cs typeface="Simplified Arabic" pitchFamily="18" charset="-78"/>
              </a:rPr>
              <a:t>خامسة</a:t>
            </a:r>
            <a:r>
              <a:rPr lang="ar-DZ" sz="4000" dirty="0" smtClean="0"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ar-DZ" sz="4000" dirty="0">
                <a:latin typeface="Simplified Arabic" pitchFamily="18" charset="-78"/>
                <a:cs typeface="Simplified Arabic" pitchFamily="18" charset="-78"/>
              </a:rPr>
              <a:t>للدليل التشخيصي و الإحصائي للاضطرابات العقلية </a:t>
            </a:r>
            <a:r>
              <a:rPr lang="fr-FR" sz="4000" dirty="0">
                <a:latin typeface="Simplified Arabic" pitchFamily="18" charset="-78"/>
                <a:cs typeface="Simplified Arabic" pitchFamily="18" charset="-78"/>
              </a:rPr>
              <a:t>DSM </a:t>
            </a:r>
            <a:r>
              <a:rPr lang="ar-DZ" sz="4000" dirty="0">
                <a:latin typeface="Simplified Arabic" pitchFamily="18" charset="-78"/>
                <a:cs typeface="Simplified Arabic" pitchFamily="18" charset="-78"/>
              </a:rPr>
              <a:t>5 </a:t>
            </a:r>
            <a:r>
              <a:rPr lang="fr-FR" sz="4000" b="1" dirty="0">
                <a:solidFill>
                  <a:srgbClr val="FFFF00"/>
                </a:solidFill>
              </a:rPr>
              <a:t>M</a:t>
            </a:r>
            <a:r>
              <a:rPr lang="fr-FR" sz="4000" dirty="0"/>
              <a:t>anuel </a:t>
            </a:r>
            <a:r>
              <a:rPr lang="fr-FR" sz="4000" b="1" dirty="0">
                <a:solidFill>
                  <a:srgbClr val="FFFF00"/>
                </a:solidFill>
              </a:rPr>
              <a:t>D</a:t>
            </a:r>
            <a:r>
              <a:rPr lang="fr-FR" sz="4000" dirty="0"/>
              <a:t>iagnostique et </a:t>
            </a:r>
            <a:r>
              <a:rPr lang="fr-FR" sz="4000" b="1" dirty="0">
                <a:solidFill>
                  <a:srgbClr val="FFFF00"/>
                </a:solidFill>
              </a:rPr>
              <a:t>S</a:t>
            </a:r>
            <a:r>
              <a:rPr lang="fr-FR" sz="4000" dirty="0"/>
              <a:t>tatistique des Troubles Mentaux .mis au point par l'American </a:t>
            </a:r>
            <a:r>
              <a:rPr lang="fr-FR" sz="4000" dirty="0" err="1"/>
              <a:t>Psychiatric</a:t>
            </a:r>
            <a:r>
              <a:rPr lang="fr-FR" sz="4000" dirty="0"/>
              <a:t> Association (DSM-5) </a:t>
            </a:r>
            <a:r>
              <a:rPr lang="ar-DZ" sz="4000" dirty="0" smtClean="0">
                <a:latin typeface="Simplified Arabic" pitchFamily="18" charset="-78"/>
                <a:cs typeface="Simplified Arabic" pitchFamily="18" charset="-78"/>
              </a:rPr>
              <a:t>يشترط </a:t>
            </a:r>
            <a:r>
              <a:rPr lang="ar-DZ" sz="4000" dirty="0">
                <a:latin typeface="Simplified Arabic" pitchFamily="18" charset="-78"/>
                <a:cs typeface="Simplified Arabic" pitchFamily="18" charset="-78"/>
              </a:rPr>
              <a:t>في الدول الأوروبية وجود  3 أعراض في التشخيص : و تحدد نسبته ب5 % </a:t>
            </a:r>
            <a:r>
              <a:rPr lang="fr-FR" sz="4000" dirty="0" smtClean="0">
                <a:latin typeface="Simplified Arabic" pitchFamily="18" charset="-78"/>
                <a:cs typeface="Simplified Arabic" pitchFamily="18" charset="-78"/>
              </a:rPr>
              <a:t>,</a:t>
            </a:r>
            <a:r>
              <a:rPr lang="ar-DZ" sz="40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4000" dirty="0">
                <a:latin typeface="Simplified Arabic" pitchFamily="18" charset="-78"/>
                <a:cs typeface="Simplified Arabic" pitchFamily="18" charset="-78"/>
              </a:rPr>
              <a:t>أما أمريكا فلا يشترط وجود 3 أعراض و نسبته 10 إلى 20%</a:t>
            </a:r>
            <a:endParaRPr lang="fr-FR" sz="4000" dirty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fr-FR" sz="4000" dirty="0">
              <a:latin typeface="Simplified Arabic" pitchFamily="18" charset="-78"/>
              <a:cs typeface="Simplified Arabic" pitchFamily="18" charset="-78"/>
            </a:endParaRPr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7777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3213" y="1219200"/>
            <a:ext cx="11582400" cy="5867400"/>
          </a:xfrm>
        </p:spPr>
        <p:txBody>
          <a:bodyPr>
            <a:noAutofit/>
          </a:bodyPr>
          <a:lstStyle/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يثير انتباهه كل ما يحدث من حوله سمعيا أو بصريا و غيره </a:t>
            </a:r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يجد صعوبة في متابعة ما يقرأ و يسمع </a:t>
            </a:r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ينتقل من نشاط لأخر دون الانتهاء من الأول و لا يتبع التعليمات </a:t>
            </a:r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يضيع أدواته باستمرار , كثير النسيان </a:t>
            </a:r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قد يقول كلاما لا علاقة له بموضوع الدرس أو المناقشة </a:t>
            </a:r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صعوبات الإدراك و الفهم و كل العمليات العقلية باعتباره بوابة ...للنشاط العقلي </a:t>
            </a:r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صعوبات التعلم و الفشل 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الدراسي</a:t>
            </a:r>
            <a:endParaRPr lang="ar-SA" sz="32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lvl="0" algn="r" rtl="1"/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3200" b="1" dirty="0"/>
              <a:t>لا يستطيع أن يركز في الجو الصاخب </a:t>
            </a:r>
            <a:r>
              <a:rPr lang="ar-SA" sz="3200" b="1" dirty="0"/>
              <a:t>و</a:t>
            </a:r>
            <a:r>
              <a:rPr lang="ar-DZ" sz="3200" b="1" dirty="0"/>
              <a:t> الأماكن التي يوجد بها أناس كثيرون </a:t>
            </a:r>
            <a:endParaRPr lang="fr-FR" sz="3200" b="1" dirty="0"/>
          </a:p>
          <a:p>
            <a:pPr marL="0" indent="0" algn="r" rtl="1">
              <a:buNone/>
            </a:pPr>
            <a:r>
              <a:rPr lang="fr-FR" sz="3200" b="1" dirty="0"/>
              <a:t> </a:t>
            </a:r>
          </a:p>
          <a:p>
            <a:pPr lvl="0" algn="r" rtl="1"/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  <a:p>
            <a:endParaRPr lang="fr-FR" sz="32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ar-DZ" sz="6600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مظاهره تشتت الانتباه</a:t>
            </a:r>
            <a:endParaRPr lang="fr-FR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2" y="1904999"/>
            <a:ext cx="11506199" cy="4114801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ar-DZ" sz="4000" b="1" dirty="0" smtClean="0">
                <a:solidFill>
                  <a:srgbClr val="FF6600"/>
                </a:solidFill>
              </a:rPr>
              <a:t>1 – الاسباب البيولوجية </a:t>
            </a:r>
            <a:endParaRPr lang="fr-FR" sz="4000" b="1" dirty="0" smtClean="0">
              <a:solidFill>
                <a:srgbClr val="FF6600"/>
              </a:solidFill>
            </a:endParaRPr>
          </a:p>
          <a:p>
            <a:pPr marL="0" indent="0" algn="r" rtl="1">
              <a:buNone/>
            </a:pPr>
            <a:r>
              <a:rPr lang="ar-DZ" sz="48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 – وراثية :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أظهرت دراسة </a:t>
            </a:r>
            <a:r>
              <a:rPr lang="fr-FR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2000 </a:t>
            </a:r>
            <a:r>
              <a:rPr lang="fr-FR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Weiss</a:t>
            </a:r>
            <a:r>
              <a:rPr lang="fr-FR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,M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 أكثر من 1/ّ2  من 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باء 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ذوي اضطراب الانتباه و النشاط الزائد يورثونه لأبنائهم و أكدت بحوث </a:t>
            </a:r>
            <a:r>
              <a:rPr lang="fr-FR" sz="4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willcutt</a:t>
            </a:r>
            <a:r>
              <a:rPr lang="fr-FR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. </a:t>
            </a:r>
            <a:r>
              <a:rPr lang="fr-FR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E( 2000)</a:t>
            </a:r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 الأطفال المصابين يوجد في أسرهم من يعاني  من نفس  الاضطراب خاصة بين التوائم </a:t>
            </a:r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الحقيقية </a:t>
            </a:r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fr-FR" sz="4000" dirty="0">
              <a:solidFill>
                <a:srgbClr val="FF66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>
                <a:solidFill>
                  <a:srgbClr val="FFFF00"/>
                </a:solidFill>
              </a:rPr>
              <a:t>أسباب اضطراب فرط الحركة و تشتت الانتباه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1600200"/>
            <a:ext cx="11201399" cy="5562599"/>
          </a:xfrm>
        </p:spPr>
        <p:txBody>
          <a:bodyPr>
            <a:noAutofit/>
          </a:bodyPr>
          <a:lstStyle/>
          <a:p>
            <a:pPr marL="0" lvl="0" indent="0" algn="just" rtl="1">
              <a:buNone/>
            </a:pPr>
            <a:r>
              <a:rPr lang="ar-DZ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</a:t>
            </a:r>
            <a:r>
              <a:rPr lang="ar-SA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ايضا </a:t>
            </a:r>
            <a:r>
              <a:rPr lang="ar-SA" sz="4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مجموعة الخدمات النفسية التي تقدم للفرد في وضعية مشكلة صحية جسمية أو نفسية واجتماعية. تبدأ هذه الخدمات بمعرفة إمكانيات </a:t>
            </a:r>
            <a:r>
              <a:rPr lang="ar-SA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الفرد </a:t>
            </a:r>
            <a:r>
              <a:rPr lang="ar-SA" sz="4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واستعداداته وقدراته، ثم فهم واقعه و تشخيص الصعوبات التي يعانيها وتنتهي بوضع الخطط والبرامج المناسبة لمساعدته على تحقيق أكبر قدر من الكفاية والوصول إلى درجة التوافق </a:t>
            </a:r>
            <a:r>
              <a:rPr lang="ar-DZ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4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1612" y="228600"/>
            <a:ext cx="9144001" cy="914400"/>
          </a:xfrm>
        </p:spPr>
        <p:txBody>
          <a:bodyPr>
            <a:normAutofit fontScale="90000"/>
          </a:bodyPr>
          <a:lstStyle/>
          <a:p>
            <a:pPr algn="r" rtl="1"/>
            <a:r>
              <a:rPr lang="ar-DZ" sz="6000" dirty="0">
                <a:solidFill>
                  <a:srgbClr val="FFFF00"/>
                </a:solidFill>
              </a:rPr>
              <a:t>2-	تعريف التكفل النفسي: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3212" y="1219200"/>
            <a:ext cx="11496592" cy="54102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48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 – عصبية </a:t>
            </a:r>
            <a:r>
              <a:rPr lang="ar-DZ" sz="4800" b="1" i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SA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رجع 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الى خلل طفيف في الخلايا العصبية في الدماغ ما يؤدي الى التشتت و عدم ضبط الحركي  , بناءا على هذه الدلائل </a:t>
            </a:r>
            <a:r>
              <a:rPr lang="fr-FR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</a:p>
          <a:p>
            <a:pPr marL="0" indent="0" algn="r" rtl="1">
              <a:buNone/>
            </a:pPr>
            <a:r>
              <a:rPr lang="fr-FR" sz="4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</a:t>
            </a:r>
            <a:r>
              <a:rPr lang="ar-DZ" sz="4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دلت 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الدراسات 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التشريحية و الفيزيولوجية العصبية على 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انخفاض 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التمثيل الغذائي ' 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الغلوكوز</a:t>
            </a: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في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المخ </a:t>
            </a: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بالتحديد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DZ" sz="4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المادة البيضاء في الفص 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الصدغي</a:t>
            </a:r>
            <a:r>
              <a:rPr lang="ar-SA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r>
              <a:rPr lang="ar-DZ" sz="4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endParaRPr lang="fr-FR" sz="4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152400"/>
            <a:ext cx="9144001" cy="990600"/>
          </a:xfrm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rgbClr val="FFFF00"/>
                </a:solidFill>
              </a:rPr>
              <a:t>الأسباب </a:t>
            </a:r>
            <a:endParaRPr lang="fr-F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1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610" y="1524000"/>
            <a:ext cx="11952202" cy="51816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r-FR" sz="4000" b="1" dirty="0">
                <a:solidFill>
                  <a:srgbClr val="FF0000"/>
                </a:solidFill>
              </a:rPr>
              <a:t>2</a:t>
            </a:r>
            <a:r>
              <a:rPr lang="ar-DZ" sz="4000" b="1" dirty="0">
                <a:solidFill>
                  <a:srgbClr val="FF0000"/>
                </a:solidFill>
              </a:rPr>
              <a:t>– </a:t>
            </a:r>
            <a:r>
              <a:rPr lang="ar-DZ" sz="4000" dirty="0"/>
              <a:t>كشف الرنين المغناطيسي  ( </a:t>
            </a:r>
            <a:r>
              <a:rPr lang="fr-FR" sz="4000" dirty="0"/>
              <a:t>IRM</a:t>
            </a:r>
            <a:r>
              <a:rPr lang="ar-DZ" sz="4000" dirty="0"/>
              <a:t> ) عن وجود نمو شاذ في الفص الجبهي و عدم تناسق بين الكرة المخية </a:t>
            </a:r>
            <a:endParaRPr lang="fr-FR" sz="4000" dirty="0"/>
          </a:p>
          <a:p>
            <a:pPr algn="r"/>
            <a:r>
              <a:rPr lang="ar-DZ" sz="4000" b="1" dirty="0">
                <a:solidFill>
                  <a:srgbClr val="FF0000"/>
                </a:solidFill>
              </a:rPr>
              <a:t>3 - </a:t>
            </a:r>
            <a:r>
              <a:rPr lang="ar-DZ" sz="4000" dirty="0"/>
              <a:t>كشفت نتائج الدراسات الالكترونية الفيزيولوجية  عن عدم انتظام موجات ألفا و نقص لموجات بيتا و كذلك خلل في رسم المخ لدلى حوالي 65 % من هؤلاء  الأطفال بسبب تلف في نسيج </a:t>
            </a:r>
            <a:r>
              <a:rPr lang="ar-SA" sz="4000" dirty="0" smtClean="0"/>
              <a:t>المخ</a:t>
            </a:r>
            <a:endParaRPr lang="fr-FR" sz="4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152400"/>
            <a:ext cx="9144001" cy="990600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الدليل 2 و 3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3212" y="1600200"/>
            <a:ext cx="11420391" cy="4572000"/>
          </a:xfrm>
        </p:spPr>
        <p:txBody>
          <a:bodyPr/>
          <a:lstStyle/>
          <a:p>
            <a:pPr marL="0" indent="0" algn="r" rtl="1">
              <a:buNone/>
            </a:pPr>
            <a:r>
              <a:rPr lang="ar-DZ" sz="4800" b="1" i="1" dirty="0">
                <a:solidFill>
                  <a:srgbClr val="FF6600"/>
                </a:solidFill>
              </a:rPr>
              <a:t>ج – </a:t>
            </a:r>
            <a:r>
              <a:rPr lang="ar-DZ" sz="4800" b="1" i="1" dirty="0" smtClean="0">
                <a:solidFill>
                  <a:srgbClr val="FF6600"/>
                </a:solidFill>
              </a:rPr>
              <a:t>كيميائية</a:t>
            </a:r>
            <a:endParaRPr lang="ar-SA" sz="4800" b="1" i="1" dirty="0" smtClean="0">
              <a:solidFill>
                <a:srgbClr val="FF6600"/>
              </a:solidFill>
            </a:endParaRPr>
          </a:p>
          <a:p>
            <a:pPr marL="0" indent="0" algn="r" rtl="1">
              <a:buNone/>
            </a:pPr>
            <a:r>
              <a:rPr lang="ar-DZ" sz="4800" dirty="0" smtClean="0"/>
              <a:t>تثبت العديد من الدراسات أن ضعف الانتباه و النشاط الزائد راجع الى الخلل الكيميائي للنواقل العصبية و اضطراب في افراز </a:t>
            </a:r>
            <a:r>
              <a:rPr lang="ar-DZ" sz="4800" dirty="0" err="1" smtClean="0"/>
              <a:t>الدوبامين</a:t>
            </a:r>
            <a:r>
              <a:rPr lang="ar-DZ" sz="4800" dirty="0" smtClean="0"/>
              <a:t> , النور</a:t>
            </a:r>
            <a:r>
              <a:rPr lang="ar-SA" sz="4800" dirty="0" smtClean="0"/>
              <a:t>أ</a:t>
            </a:r>
            <a:r>
              <a:rPr lang="ar-DZ" sz="4800" dirty="0" err="1" smtClean="0"/>
              <a:t>درينالين</a:t>
            </a:r>
            <a:r>
              <a:rPr lang="ar-DZ" sz="4800" dirty="0" smtClean="0"/>
              <a:t> , و الأدرينالين .</a:t>
            </a:r>
            <a:endParaRPr lang="fr-FR" sz="4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solidFill>
                  <a:srgbClr val="FFFF00"/>
                </a:solidFill>
              </a:rPr>
              <a:t>الاسباب</a:t>
            </a:r>
            <a:endParaRPr lang="fr-FR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291" y="1447800"/>
            <a:ext cx="11733211" cy="464820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DZ" sz="4000" b="1" i="1" dirty="0">
                <a:solidFill>
                  <a:srgbClr val="FF6600"/>
                </a:solidFill>
              </a:rPr>
              <a:t>د – </a:t>
            </a:r>
            <a:r>
              <a:rPr lang="ar-DZ" sz="4000" b="1" i="1" dirty="0" smtClean="0">
                <a:solidFill>
                  <a:srgbClr val="FF6600"/>
                </a:solidFill>
              </a:rPr>
              <a:t>غذائية</a:t>
            </a:r>
            <a:endParaRPr lang="ar-SA" sz="4000" b="1" i="1" dirty="0" smtClean="0">
              <a:solidFill>
                <a:srgbClr val="FF6600"/>
              </a:solidFill>
            </a:endParaRPr>
          </a:p>
          <a:p>
            <a:pPr marL="0" indent="0" algn="r">
              <a:buNone/>
            </a:pPr>
            <a:r>
              <a:rPr lang="ar-DZ" sz="4000" dirty="0" smtClean="0"/>
              <a:t>لم </a:t>
            </a:r>
            <a:r>
              <a:rPr lang="ar-DZ" sz="4000" dirty="0"/>
              <a:t>يحسم </a:t>
            </a:r>
            <a:r>
              <a:rPr lang="ar-DZ" sz="4000" dirty="0" smtClean="0"/>
              <a:t>حتى ال</a:t>
            </a:r>
            <a:r>
              <a:rPr lang="ar-SA" sz="4000" dirty="0" smtClean="0"/>
              <a:t>آ</a:t>
            </a:r>
            <a:r>
              <a:rPr lang="ar-DZ" sz="4000" dirty="0" smtClean="0"/>
              <a:t>ن </a:t>
            </a:r>
            <a:r>
              <a:rPr lang="ar-DZ" sz="4000" dirty="0"/>
              <a:t>ما اذا كانت الأغذية لها علاقة بفرط النشاط و تشتت الانتباه حيث تتضارب نتائج </a:t>
            </a:r>
            <a:r>
              <a:rPr lang="ar-DZ" sz="4000" dirty="0" smtClean="0"/>
              <a:t>البحوث</a:t>
            </a:r>
            <a:r>
              <a:rPr lang="ar-SA" sz="4000" dirty="0" smtClean="0"/>
              <a:t>.</a:t>
            </a:r>
            <a:r>
              <a:rPr lang="ar-DZ" sz="4000" dirty="0" smtClean="0"/>
              <a:t> </a:t>
            </a:r>
            <a:r>
              <a:rPr lang="ar-DZ" sz="4000" dirty="0"/>
              <a:t>و يتفق كل الباحثين على منع الأطفال من تناول الأغذية التي تحتوي على نسب عالية من السكريات و المنتجات المحلات صناعيا وكذلك التي تحتوي على المواد الحافظة و الملونة , و تزويدهم </a:t>
            </a:r>
            <a:r>
              <a:rPr lang="ar-DZ" sz="4000" dirty="0" err="1"/>
              <a:t>بالأوميغا</a:t>
            </a:r>
            <a:r>
              <a:rPr lang="ar-DZ" sz="4000" dirty="0"/>
              <a:t> 3 </a:t>
            </a:r>
            <a:r>
              <a:rPr lang="ar-SA" sz="4000" dirty="0" smtClean="0"/>
              <a:t>.</a:t>
            </a:r>
            <a:endParaRPr lang="fr-FR" sz="4000" dirty="0"/>
          </a:p>
          <a:p>
            <a:pPr marL="0" indent="0" algn="r">
              <a:buNone/>
            </a:pPr>
            <a:endParaRPr lang="fr-FR" sz="4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الاسباب</a:t>
            </a:r>
            <a:endParaRPr lang="fr-F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1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2" y="1066800"/>
            <a:ext cx="11811000" cy="5791200"/>
          </a:xfrm>
        </p:spPr>
        <p:txBody>
          <a:bodyPr>
            <a:noAutofit/>
          </a:bodyPr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ar-DZ" sz="4400" b="1" dirty="0">
                <a:latin typeface="Simplified Arabic" panose="02020603050405020304" pitchFamily="18" charset="-78"/>
                <a:cs typeface="+mj-cs"/>
              </a:rPr>
              <a:t>– </a:t>
            </a:r>
            <a:r>
              <a:rPr lang="ar-DZ" sz="4800" b="1" dirty="0">
                <a:solidFill>
                  <a:srgbClr val="FF6600"/>
                </a:solidFill>
                <a:latin typeface="Simplified Arabic" panose="02020603050405020304" pitchFamily="18" charset="-78"/>
                <a:cs typeface="+mj-cs"/>
              </a:rPr>
              <a:t>أسباب بيئية </a:t>
            </a:r>
            <a:r>
              <a:rPr lang="ar-DZ" sz="4400" b="1" dirty="0">
                <a:latin typeface="Simplified Arabic" panose="02020603050405020304" pitchFamily="18" charset="-78"/>
                <a:cs typeface="+mj-cs"/>
              </a:rPr>
              <a:t>:</a:t>
            </a:r>
            <a:endParaRPr lang="fr-FR" sz="4400" dirty="0">
              <a:latin typeface="Simplified Arabic" panose="02020603050405020304" pitchFamily="18" charset="-78"/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DZ" sz="4400" dirty="0">
                <a:solidFill>
                  <a:srgbClr val="99FF99"/>
                </a:solidFill>
                <a:latin typeface="Simplified Arabic" panose="02020603050405020304" pitchFamily="18" charset="-78"/>
                <a:cs typeface="+mj-cs"/>
              </a:rPr>
              <a:t>أ – داخلية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 </a:t>
            </a:r>
            <a:r>
              <a:rPr lang="fr-FR" sz="4400" dirty="0">
                <a:latin typeface="Simplified Arabic" panose="02020603050405020304" pitchFamily="18" charset="-78"/>
                <a:cs typeface="+mj-cs"/>
              </a:rPr>
              <a:t>: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 تعرض الأم الحامل للإشعاعات الضارة </a:t>
            </a:r>
            <a:r>
              <a:rPr lang="fr-FR" sz="4400" dirty="0">
                <a:latin typeface="Simplified Arabic" panose="02020603050405020304" pitchFamily="18" charset="-78"/>
                <a:cs typeface="+mj-cs"/>
              </a:rPr>
              <a:t> X </a:t>
            </a: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 -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تناول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بعض الأدوية</a:t>
            </a:r>
            <a:endParaRPr lang="fr-FR" sz="4400" dirty="0">
              <a:latin typeface="Simplified Arabic" panose="02020603050405020304" pitchFamily="18" charset="-78"/>
              <a:cs typeface="+mj-cs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- 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تناول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المخدرات , الكحوليات </a:t>
            </a:r>
            <a:endParaRPr lang="fr-FR" sz="4400" dirty="0">
              <a:latin typeface="Simplified Arabic" panose="02020603050405020304" pitchFamily="18" charset="-78"/>
              <a:cs typeface="+mj-cs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- 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اصابة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الأم ببعض الأمراض 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،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الحصبة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الألمانية 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،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الزهري </a:t>
            </a:r>
            <a:endParaRPr lang="fr-FR" sz="4400" dirty="0">
              <a:latin typeface="Simplified Arabic" panose="02020603050405020304" pitchFamily="18" charset="-78"/>
              <a:cs typeface="+mj-cs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ar-DZ" sz="4400" dirty="0">
                <a:latin typeface="Simplified Arabic" panose="02020603050405020304" pitchFamily="18" charset="-78"/>
                <a:cs typeface="+mj-cs"/>
              </a:rPr>
              <a:t>عسر 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ال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و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لادة 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،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نقص تروية الدماغ 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، 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استخدام ال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آ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لات </a:t>
            </a:r>
            <a:r>
              <a:rPr lang="ar-DZ" sz="4400" dirty="0">
                <a:latin typeface="Simplified Arabic" panose="02020603050405020304" pitchFamily="18" charset="-78"/>
                <a:cs typeface="+mj-cs"/>
              </a:rPr>
              <a:t>أثناء 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الولادة</a:t>
            </a:r>
            <a:r>
              <a:rPr lang="ar-SA" sz="4400" dirty="0" smtClean="0">
                <a:latin typeface="Simplified Arabic" panose="02020603050405020304" pitchFamily="18" charset="-78"/>
                <a:cs typeface="+mj-cs"/>
              </a:rPr>
              <a:t>...</a:t>
            </a:r>
            <a:r>
              <a:rPr lang="ar-DZ" sz="4400" dirty="0" smtClean="0">
                <a:latin typeface="Simplified Arabic" panose="02020603050405020304" pitchFamily="18" charset="-78"/>
                <a:cs typeface="+mj-cs"/>
              </a:rPr>
              <a:t> </a:t>
            </a:r>
            <a:endParaRPr lang="fr-FR" sz="4400" dirty="0">
              <a:latin typeface="Simplified Arabic" panose="02020603050405020304" pitchFamily="18" charset="-78"/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400" dirty="0">
                <a:solidFill>
                  <a:srgbClr val="FFFF00"/>
                </a:solidFill>
              </a:rPr>
              <a:t>الاسباب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445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3" y="1295400"/>
            <a:ext cx="11734800" cy="518159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4800" b="1" dirty="0">
                <a:solidFill>
                  <a:srgbClr val="99FF99"/>
                </a:solidFill>
                <a:latin typeface="Simplified Arabic" panose="02020603050405020304" pitchFamily="18" charset="-78"/>
                <a:cs typeface="+mj-cs"/>
              </a:rPr>
              <a:t>ب – خارجية</a:t>
            </a:r>
            <a:r>
              <a:rPr lang="fr-FR" sz="4800" b="1" dirty="0">
                <a:solidFill>
                  <a:srgbClr val="99FF99"/>
                </a:solidFill>
                <a:latin typeface="Simplified Arabic" panose="02020603050405020304" pitchFamily="18" charset="-78"/>
                <a:cs typeface="+mj-cs"/>
              </a:rPr>
              <a:t> :</a:t>
            </a:r>
            <a:r>
              <a:rPr lang="fr-FR" sz="4800" b="1" dirty="0">
                <a:solidFill>
                  <a:srgbClr val="FF6600"/>
                </a:solidFill>
                <a:latin typeface="Simplified Arabic" panose="02020603050405020304" pitchFamily="18" charset="-78"/>
                <a:cs typeface="+mj-cs"/>
              </a:rPr>
              <a:t> </a:t>
            </a:r>
          </a:p>
          <a:p>
            <a:pPr marL="0" lvl="0" indent="0" algn="r" rtl="1">
              <a:buNone/>
            </a:pPr>
            <a:r>
              <a:rPr lang="ar-DZ" sz="4800" dirty="0">
                <a:latin typeface="Simplified Arabic" panose="02020603050405020304" pitchFamily="18" charset="-78"/>
                <a:cs typeface="+mj-cs"/>
              </a:rPr>
              <a:t>- تعرض الطفل للحوادث و السقوط المتكرر على الرأس </a:t>
            </a:r>
            <a:endParaRPr lang="fr-FR" sz="4800" dirty="0">
              <a:latin typeface="Simplified Arabic" panose="02020603050405020304" pitchFamily="18" charset="-78"/>
              <a:cs typeface="+mj-cs"/>
            </a:endParaRPr>
          </a:p>
          <a:p>
            <a:pPr marL="0" lvl="0" indent="0" algn="r" rtl="1">
              <a:buNone/>
            </a:pPr>
            <a:r>
              <a:rPr lang="ar-DZ" sz="4800" dirty="0">
                <a:latin typeface="Simplified Arabic" panose="02020603050405020304" pitchFamily="18" charset="-78"/>
                <a:cs typeface="+mj-cs"/>
              </a:rPr>
              <a:t>الإصابة بالتهاب السحايا و الدفتيريا </a:t>
            </a:r>
            <a:endParaRPr lang="fr-FR" sz="4800" dirty="0">
              <a:latin typeface="Simplified Arabic" panose="02020603050405020304" pitchFamily="18" charset="-78"/>
              <a:cs typeface="+mj-cs"/>
            </a:endParaRPr>
          </a:p>
          <a:p>
            <a:pPr marL="0" lvl="0" indent="0" algn="r" rtl="1">
              <a:buNone/>
            </a:pPr>
            <a:r>
              <a:rPr lang="ar-DZ" sz="4800" dirty="0">
                <a:latin typeface="Simplified Arabic" panose="02020603050405020304" pitchFamily="18" charset="-78"/>
                <a:cs typeface="+mj-cs"/>
              </a:rPr>
              <a:t>التسمم بالأدوية  أو الغازات أو المعادن " الرصاص , الزئبق " </a:t>
            </a:r>
            <a:endParaRPr lang="fr-FR" sz="4800" dirty="0">
              <a:latin typeface="Simplified Arabic" panose="02020603050405020304" pitchFamily="18" charset="-78"/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ar-SA" sz="5400" dirty="0">
                <a:solidFill>
                  <a:srgbClr val="FFFF00"/>
                </a:solidFill>
              </a:rPr>
              <a:t>الاسباب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7198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4713" y="1256763"/>
            <a:ext cx="10439399" cy="457200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4400" b="1" dirty="0">
                <a:solidFill>
                  <a:srgbClr val="FF6600"/>
                </a:solidFill>
              </a:rPr>
              <a:t>ج – أسرية</a:t>
            </a:r>
            <a:r>
              <a:rPr lang="ar-DZ" sz="4400" dirty="0">
                <a:solidFill>
                  <a:srgbClr val="FF6600"/>
                </a:solidFill>
              </a:rPr>
              <a:t> </a:t>
            </a:r>
            <a:r>
              <a:rPr lang="fr-FR" sz="4400" dirty="0" smtClean="0">
                <a:solidFill>
                  <a:srgbClr val="FF6600"/>
                </a:solidFill>
              </a:rPr>
              <a:t>:</a:t>
            </a:r>
            <a:endParaRPr lang="ar-SA" sz="4400" dirty="0" smtClean="0">
              <a:solidFill>
                <a:srgbClr val="FF6600"/>
              </a:solidFill>
            </a:endParaRPr>
          </a:p>
          <a:p>
            <a:pPr marL="0" indent="0" algn="r" rtl="1">
              <a:buNone/>
            </a:pPr>
            <a:r>
              <a:rPr lang="ar-DZ" sz="4400" dirty="0" smtClean="0"/>
              <a:t> </a:t>
            </a:r>
            <a:r>
              <a:rPr lang="ar-DZ" sz="4400" dirty="0"/>
              <a:t>أساليب المعاملة </a:t>
            </a:r>
            <a:r>
              <a:rPr lang="ar-DZ" sz="4400" dirty="0" smtClean="0"/>
              <a:t>الل</a:t>
            </a:r>
            <a:r>
              <a:rPr lang="ar-SA" sz="4400" dirty="0" smtClean="0"/>
              <a:t>آ</a:t>
            </a:r>
            <a:r>
              <a:rPr lang="ar-DZ" sz="4400" dirty="0" smtClean="0"/>
              <a:t>سوية </a:t>
            </a:r>
            <a:r>
              <a:rPr lang="ar-SA" sz="4400" dirty="0" smtClean="0"/>
              <a:t>:</a:t>
            </a:r>
            <a:r>
              <a:rPr lang="ar-DZ" sz="4400" dirty="0" smtClean="0"/>
              <a:t>التسلط </a:t>
            </a:r>
            <a:r>
              <a:rPr lang="ar-DZ" sz="4400" dirty="0"/>
              <a:t>,التذبذب , </a:t>
            </a:r>
            <a:r>
              <a:rPr lang="ar-DZ" sz="4400" dirty="0" smtClean="0"/>
              <a:t>التمييز</a:t>
            </a:r>
            <a:r>
              <a:rPr lang="ar-SA" sz="4400" dirty="0" smtClean="0"/>
              <a:t>، الإهمال...</a:t>
            </a:r>
            <a:endParaRPr lang="fr-FR" sz="4400" dirty="0"/>
          </a:p>
          <a:p>
            <a:pPr marL="0" lvl="0" indent="0" algn="r" rtl="1">
              <a:buNone/>
            </a:pPr>
            <a:r>
              <a:rPr lang="ar-DZ" sz="4400" dirty="0"/>
              <a:t>حدوث </a:t>
            </a:r>
            <a:r>
              <a:rPr lang="ar-DZ" sz="4400" dirty="0" smtClean="0"/>
              <a:t>وفا</a:t>
            </a:r>
            <a:r>
              <a:rPr lang="ar-SA" sz="4400" dirty="0" smtClean="0"/>
              <a:t>ة</a:t>
            </a:r>
            <a:r>
              <a:rPr lang="ar-DZ" sz="4400" dirty="0" smtClean="0"/>
              <a:t> </a:t>
            </a:r>
            <a:r>
              <a:rPr lang="ar-DZ" sz="4400" dirty="0"/>
              <a:t>أو طلاق في العائلة </a:t>
            </a:r>
            <a:endParaRPr lang="fr-FR" sz="4400" dirty="0"/>
          </a:p>
          <a:p>
            <a:pPr marL="0" lvl="0" indent="0" algn="r" rtl="1">
              <a:buNone/>
            </a:pPr>
            <a:r>
              <a:rPr lang="ar-DZ" sz="4400" dirty="0"/>
              <a:t>التعرض لخبرات سيئة في المدرسة أو الشارع </a:t>
            </a:r>
            <a:r>
              <a:rPr lang="ar-DZ" sz="4400" dirty="0" smtClean="0"/>
              <a:t> احباط</a:t>
            </a:r>
            <a:r>
              <a:rPr lang="ar-SA" sz="4400" dirty="0" smtClean="0"/>
              <a:t> </a:t>
            </a:r>
            <a:r>
              <a:rPr lang="ar-DZ" sz="4400" dirty="0" smtClean="0"/>
              <a:t>,</a:t>
            </a:r>
            <a:r>
              <a:rPr lang="ar-SA" sz="4400" dirty="0" smtClean="0"/>
              <a:t> </a:t>
            </a:r>
            <a:r>
              <a:rPr lang="ar-DZ" sz="4400" dirty="0" smtClean="0"/>
              <a:t>اعتداء </a:t>
            </a:r>
            <a:r>
              <a:rPr lang="ar-DZ" sz="4400" dirty="0"/>
              <a:t>جنسي, خطف, تهديد, حروب </a:t>
            </a:r>
            <a:r>
              <a:rPr lang="ar-DZ" sz="4400" dirty="0" smtClean="0"/>
              <a:t> </a:t>
            </a:r>
            <a:endParaRPr lang="fr-FR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solidFill>
                  <a:srgbClr val="FFFF00"/>
                </a:solidFill>
              </a:rPr>
              <a:t>الاسباب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4624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</p:spPr>
      </p:pic>
    </p:spTree>
    <p:extLst>
      <p:ext uri="{BB962C8B-B14F-4D97-AF65-F5344CB8AC3E}">
        <p14:creationId xmlns:p14="http://schemas.microsoft.com/office/powerpoint/2010/main" val="9499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2" y="1904999"/>
            <a:ext cx="11582399" cy="411480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5400" dirty="0" smtClean="0">
                <a:cs typeface="+mj-cs"/>
              </a:rPr>
              <a:t>وضعت </a:t>
            </a:r>
            <a:r>
              <a:rPr lang="ar-DZ" sz="5400" dirty="0">
                <a:cs typeface="+mj-cs"/>
              </a:rPr>
              <a:t>الجمعية الأمريكية </a:t>
            </a:r>
            <a:r>
              <a:rPr lang="ar-SA" sz="5400" dirty="0" smtClean="0">
                <a:cs typeface="+mj-cs"/>
              </a:rPr>
              <a:t>ل</a:t>
            </a:r>
            <a:r>
              <a:rPr lang="ar-DZ" sz="5400" dirty="0" smtClean="0">
                <a:cs typeface="+mj-cs"/>
              </a:rPr>
              <a:t>لطب النفس</a:t>
            </a:r>
            <a:r>
              <a:rPr lang="ar-SA" sz="5400" dirty="0" smtClean="0">
                <a:cs typeface="+mj-cs"/>
              </a:rPr>
              <a:t>ي</a:t>
            </a:r>
            <a:r>
              <a:rPr lang="ar-DZ" sz="5400" dirty="0" smtClean="0">
                <a:cs typeface="+mj-cs"/>
              </a:rPr>
              <a:t>  </a:t>
            </a:r>
            <a:r>
              <a:rPr lang="ar-DZ" sz="5400" dirty="0">
                <a:cs typeface="+mj-cs"/>
              </a:rPr>
              <a:t>مقاييس للتشخيص ونشرتها في الدليل التشخيصي للاضطرابات العقلية  في الاصدار الرابع </a:t>
            </a:r>
            <a:r>
              <a:rPr lang="fr-FR" sz="5400" dirty="0" smtClean="0">
                <a:cs typeface="+mj-cs"/>
              </a:rPr>
              <a:t>DSM</a:t>
            </a:r>
            <a:r>
              <a:rPr lang="ar-SA" sz="5400" dirty="0" smtClean="0">
                <a:cs typeface="+mj-cs"/>
              </a:rPr>
              <a:t> 5</a:t>
            </a:r>
            <a:r>
              <a:rPr lang="fr-FR" sz="5400" dirty="0" smtClean="0">
                <a:cs typeface="+mj-cs"/>
              </a:rPr>
              <a:t> </a:t>
            </a:r>
            <a:r>
              <a:rPr lang="ar-DZ" sz="5400" dirty="0" smtClean="0">
                <a:cs typeface="+mj-cs"/>
              </a:rPr>
              <a:t> </a:t>
            </a:r>
            <a:r>
              <a:rPr lang="ar-DZ" sz="5400" dirty="0">
                <a:cs typeface="+mj-cs"/>
              </a:rPr>
              <a:t>حسب الشروط </a:t>
            </a:r>
            <a:r>
              <a:rPr lang="ar-DZ" sz="5400" dirty="0" smtClean="0">
                <a:cs typeface="+mj-cs"/>
              </a:rPr>
              <a:t>التالية</a:t>
            </a:r>
            <a:r>
              <a:rPr lang="ar-SA" sz="5400" dirty="0">
                <a:cs typeface="+mj-cs"/>
              </a:rPr>
              <a:t>:</a:t>
            </a:r>
            <a:endParaRPr lang="fr-FR" sz="5400" dirty="0">
              <a:cs typeface="+mj-cs"/>
            </a:endParaRPr>
          </a:p>
          <a:p>
            <a:pPr marL="0" indent="0" algn="r">
              <a:buNone/>
            </a:pPr>
            <a:endParaRPr lang="fr-FR" sz="5400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ar-DZ" sz="5400" dirty="0">
                <a:solidFill>
                  <a:srgbClr val="FF0000"/>
                </a:solidFill>
              </a:rPr>
              <a:t>قواعد التشخيص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3" y="1142999"/>
            <a:ext cx="12038012" cy="571500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4400" b="1" dirty="0" smtClean="0">
                <a:solidFill>
                  <a:schemeClr val="accent1"/>
                </a:solidFill>
                <a:cs typeface="+mj-cs"/>
              </a:rPr>
              <a:t>1-</a:t>
            </a:r>
            <a:r>
              <a:rPr lang="ar-SA" sz="4400" dirty="0" smtClean="0">
                <a:cs typeface="+mj-cs"/>
              </a:rPr>
              <a:t> </a:t>
            </a:r>
            <a:r>
              <a:rPr lang="ar-DZ" sz="4400" dirty="0" smtClean="0">
                <a:cs typeface="+mj-cs"/>
              </a:rPr>
              <a:t>أن </a:t>
            </a:r>
            <a:r>
              <a:rPr lang="ar-DZ" sz="4400" dirty="0">
                <a:cs typeface="+mj-cs"/>
              </a:rPr>
              <a:t>يتم اجراء الاختبارات على </a:t>
            </a:r>
            <a:r>
              <a:rPr lang="ar-DZ" sz="4400" dirty="0" smtClean="0">
                <a:cs typeface="+mj-cs"/>
              </a:rPr>
              <a:t>الطفل</a:t>
            </a:r>
            <a:r>
              <a:rPr lang="ar-SA" sz="4400" dirty="0">
                <a:cs typeface="+mj-cs"/>
              </a:rPr>
              <a:t>(</a:t>
            </a:r>
            <a:r>
              <a:rPr lang="ar-SA" sz="4400" dirty="0" smtClean="0">
                <a:cs typeface="+mj-cs"/>
              </a:rPr>
              <a:t> الرسمي</a:t>
            </a:r>
            <a:r>
              <a:rPr lang="ar-DZ" sz="4400" dirty="0" smtClean="0">
                <a:cs typeface="+mj-cs"/>
              </a:rPr>
              <a:t> </a:t>
            </a:r>
            <a:r>
              <a:rPr lang="ar-SA" sz="4400" dirty="0" smtClean="0">
                <a:cs typeface="+mj-cs"/>
              </a:rPr>
              <a:t>)</a:t>
            </a:r>
            <a:endParaRPr lang="fr-FR" sz="4400" dirty="0">
              <a:cs typeface="+mj-cs"/>
            </a:endParaRPr>
          </a:p>
          <a:p>
            <a:pPr marL="0" indent="0" algn="r" rtl="1">
              <a:buNone/>
            </a:pPr>
            <a:r>
              <a:rPr lang="ar-SA" sz="4400" b="1" dirty="0" smtClean="0">
                <a:solidFill>
                  <a:schemeClr val="accent1"/>
                </a:solidFill>
                <a:cs typeface="+mj-cs"/>
              </a:rPr>
              <a:t>2-</a:t>
            </a:r>
            <a:r>
              <a:rPr lang="ar-SA" sz="4400" dirty="0" smtClean="0">
                <a:cs typeface="+mj-cs"/>
              </a:rPr>
              <a:t> </a:t>
            </a:r>
            <a:r>
              <a:rPr lang="ar-DZ" sz="4400" dirty="0" smtClean="0">
                <a:cs typeface="+mj-cs"/>
              </a:rPr>
              <a:t>أن </a:t>
            </a:r>
            <a:r>
              <a:rPr lang="ar-DZ" sz="4400" dirty="0">
                <a:cs typeface="+mj-cs"/>
              </a:rPr>
              <a:t>تكون بداية ظهور الأعراض قبل سن 7 </a:t>
            </a:r>
            <a:r>
              <a:rPr lang="ar-DZ" sz="4400" dirty="0" smtClean="0">
                <a:cs typeface="+mj-cs"/>
              </a:rPr>
              <a:t>سنوات</a:t>
            </a:r>
            <a:endParaRPr lang="ar-SA" sz="4400" dirty="0" smtClean="0">
              <a:cs typeface="+mj-cs"/>
            </a:endParaRPr>
          </a:p>
          <a:p>
            <a:pPr marL="0" lvl="0" indent="0" algn="r" rtl="1">
              <a:buNone/>
            </a:pPr>
            <a:r>
              <a:rPr lang="ar-SA" sz="4400" b="1" dirty="0" smtClean="0">
                <a:solidFill>
                  <a:schemeClr val="accent1"/>
                </a:solidFill>
                <a:cs typeface="+mj-cs"/>
              </a:rPr>
              <a:t>3-</a:t>
            </a:r>
            <a:r>
              <a:rPr lang="ar-SA" sz="4400" dirty="0" smtClean="0">
                <a:cs typeface="+mj-cs"/>
              </a:rPr>
              <a:t> </a:t>
            </a:r>
            <a:r>
              <a:rPr lang="ar-DZ" sz="4400" dirty="0" smtClean="0"/>
              <a:t>يظهر </a:t>
            </a:r>
            <a:r>
              <a:rPr lang="ar-DZ" sz="4400" dirty="0"/>
              <a:t>فرط الحركة في سن 3 تقريبا , و يتضح في سن 6 سنوات الى 10 سنوات </a:t>
            </a:r>
            <a:r>
              <a:rPr lang="ar-SA" sz="4400" dirty="0" smtClean="0"/>
              <a:t>.</a:t>
            </a:r>
            <a:endParaRPr lang="fr-FR" sz="4400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9412" y="152400"/>
            <a:ext cx="10515601" cy="762000"/>
          </a:xfrm>
        </p:spPr>
        <p:txBody>
          <a:bodyPr>
            <a:normAutofit fontScale="90000"/>
          </a:bodyPr>
          <a:lstStyle/>
          <a:p>
            <a:pPr algn="r"/>
            <a:r>
              <a:rPr lang="ar-SA" sz="4400" dirty="0" smtClean="0">
                <a:solidFill>
                  <a:srgbClr val="FFFF00"/>
                </a:solidFill>
              </a:rPr>
              <a:t>قواعد التشخيص:</a:t>
            </a:r>
            <a:r>
              <a:rPr lang="ar-DZ" sz="4400" dirty="0" smtClean="0">
                <a:solidFill>
                  <a:srgbClr val="FFFF00"/>
                </a:solidFill>
              </a:rPr>
              <a:t>الشروط</a:t>
            </a:r>
            <a:r>
              <a:rPr lang="ar-SA" sz="4400" dirty="0" smtClean="0">
                <a:solidFill>
                  <a:srgbClr val="FFFF00"/>
                </a:solidFill>
              </a:rPr>
              <a:t> حسب الدليل 4</a:t>
            </a:r>
            <a:r>
              <a:rPr lang="fr-FR" sz="4400" dirty="0" smtClean="0">
                <a:solidFill>
                  <a:srgbClr val="FFFF00"/>
                </a:solidFill>
              </a:rPr>
              <a:t> </a:t>
            </a:r>
            <a:r>
              <a:rPr lang="ar-SA" sz="4400" dirty="0" smtClean="0">
                <a:solidFill>
                  <a:srgbClr val="FFFF00"/>
                </a:solidFill>
              </a:rPr>
              <a:t> </a:t>
            </a:r>
            <a:endParaRPr lang="fr-F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2" y="1904999"/>
            <a:ext cx="11887199" cy="4876801"/>
          </a:xfrm>
        </p:spPr>
        <p:txBody>
          <a:bodyPr>
            <a:noAutofit/>
          </a:bodyPr>
          <a:lstStyle/>
          <a:p>
            <a:pPr marL="0" lvl="0" indent="0" algn="just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DZ" sz="4400" spc="-150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يحتاج التلاميذ الذين يعانون من صعوبات </a:t>
            </a:r>
            <a:r>
              <a:rPr lang="ar-DZ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التعلم</a:t>
            </a:r>
            <a:r>
              <a:rPr lang="fr-FR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ar-SA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او </a:t>
            </a:r>
            <a:r>
              <a:rPr lang="ar-SA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مشكلات اخرى</a:t>
            </a:r>
            <a:r>
              <a:rPr lang="ar-DZ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ar-DZ" sz="4400" spc="-150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الى تدريس مكيف لحالاتهم لأن وجودهم مع الأطفال  العاديين يزيد من مشكلاتهم وهذا ما يعاني منهم هؤلاء التلاميذ إذ أن أساليب التعليم تكيف للأغلبية و لا تراعي بأي شكل من الأشكال الحالات غير </a:t>
            </a:r>
            <a:r>
              <a:rPr lang="ar-DZ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</a:t>
            </a:r>
            <a:r>
              <a:rPr lang="ar-SA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لعادية</a:t>
            </a:r>
            <a:r>
              <a:rPr lang="ar-DZ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ar-DZ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.</a:t>
            </a:r>
            <a:endParaRPr lang="fr-FR" sz="4400" spc="-150" dirty="0" smtClean="0"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  <a:p>
            <a:pPr marL="0" lvl="0" indent="0" algn="just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sz="4400" spc="-150" dirty="0" smtClean="0">
                <a:latin typeface="Simplified Arabic" pitchFamily="18" charset="-78"/>
                <a:cs typeface="Simplified Arabic" pitchFamily="18" charset="-78"/>
              </a:rPr>
              <a:t>تختلف أساليب التكفل باختلاف الاتجاهات المفسرة للإعاقة او المشكلة, </a:t>
            </a:r>
            <a:endParaRPr lang="fr-FR" sz="4400" spc="-150" dirty="0">
              <a:latin typeface="Simplified Arabic" pitchFamily="18" charset="-78"/>
              <a:cs typeface="Simplified Arabic" pitchFamily="18" charset="-78"/>
            </a:endParaRPr>
          </a:p>
          <a:p>
            <a:pPr marL="0" lvl="0" indent="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DZ" sz="4400" spc="-150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لعلاج صعوبات </a:t>
            </a:r>
            <a:r>
              <a:rPr lang="ar-DZ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التعلم</a:t>
            </a:r>
            <a:r>
              <a:rPr lang="ar-SA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مثلا</a:t>
            </a:r>
            <a:r>
              <a:rPr lang="ar-DZ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ar-SA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يوجد </a:t>
            </a:r>
            <a:r>
              <a:rPr lang="ar-DZ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أ</a:t>
            </a:r>
            <a:r>
              <a:rPr lang="ar-SA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سلوبين اساسيين تبعا لاتجاهين رئيسيين </a:t>
            </a:r>
            <a:r>
              <a:rPr lang="ar-SA" sz="4400" spc="-15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في تفسير صعوبات </a:t>
            </a:r>
            <a:r>
              <a:rPr lang="ar-SA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التعلم </a:t>
            </a:r>
            <a:r>
              <a:rPr lang="ar-DZ" sz="4400" spc="-150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ar-DZ" sz="4400" spc="-150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:</a:t>
            </a:r>
            <a:endParaRPr lang="ar-DZ" sz="4400" spc="-150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fr-FR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endParaRPr lang="fr-FR" sz="4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381000"/>
            <a:ext cx="12038012" cy="1295400"/>
          </a:xfrm>
        </p:spPr>
        <p:txBody>
          <a:bodyPr>
            <a:noAutofit/>
          </a:bodyPr>
          <a:lstStyle/>
          <a:p>
            <a:pPr algn="ctr"/>
            <a:r>
              <a:rPr lang="ar-DZ" sz="4400" spc="-300" dirty="0">
                <a:solidFill>
                  <a:srgbClr val="FFFF00"/>
                </a:solidFill>
                <a:latin typeface="Simplified Arabic" pitchFamily="18" charset="-78"/>
              </a:rPr>
              <a:t>أساليب الفحص و التدخل لمواجهة المشكلات   المدرسية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8254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3" y="1163392"/>
            <a:ext cx="11734800" cy="5486400"/>
          </a:xfrm>
        </p:spPr>
        <p:txBody>
          <a:bodyPr>
            <a:noAutofit/>
          </a:bodyPr>
          <a:lstStyle/>
          <a:p>
            <a:pPr marL="0" lvl="0" indent="0" algn="r" rtl="1">
              <a:buNone/>
            </a:pPr>
            <a:endParaRPr lang="ar-SA" sz="3600" b="1" dirty="0" smtClean="0">
              <a:solidFill>
                <a:schemeClr val="accent1"/>
              </a:solidFill>
              <a:cs typeface="+mj-cs"/>
            </a:endParaRPr>
          </a:p>
          <a:p>
            <a:pPr marL="0" lv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4-</a:t>
            </a:r>
            <a:r>
              <a:rPr lang="ar-SA" sz="3600" dirty="0" smtClean="0"/>
              <a:t> </a:t>
            </a:r>
            <a:r>
              <a:rPr lang="ar-DZ" sz="3600" dirty="0" smtClean="0"/>
              <a:t>أن </a:t>
            </a:r>
            <a:r>
              <a:rPr lang="ar-DZ" sz="3600" dirty="0"/>
              <a:t>تكون جميع  الأعراض موجودة لمدة 6 أشهر أو أكثر</a:t>
            </a:r>
            <a:endParaRPr lang="fr-FR" sz="3600" dirty="0"/>
          </a:p>
          <a:p>
            <a:pPr marL="0" lvl="0" indent="0" algn="r" rtl="1">
              <a:buNone/>
            </a:pPr>
            <a:r>
              <a:rPr lang="ar-DZ" sz="3600" dirty="0"/>
              <a:t>أن تظهر الأعراض في بيئتين مختلفتين أو أكثر </a:t>
            </a:r>
            <a:endParaRPr lang="fr-FR" sz="3600" dirty="0"/>
          </a:p>
          <a:p>
            <a:pPr marL="0" indent="0" algn="r" rtl="1">
              <a:buNone/>
            </a:pPr>
            <a:r>
              <a:rPr lang="ar-SA" sz="3600" b="1" dirty="0" smtClean="0">
                <a:solidFill>
                  <a:schemeClr val="accent1"/>
                </a:solidFill>
              </a:rPr>
              <a:t>5-</a:t>
            </a:r>
            <a:r>
              <a:rPr lang="ar-SA" sz="3600" dirty="0" smtClean="0"/>
              <a:t> </a:t>
            </a:r>
            <a:r>
              <a:rPr lang="ar-DZ" sz="3600" dirty="0" smtClean="0"/>
              <a:t>أن </a:t>
            </a:r>
            <a:r>
              <a:rPr lang="ar-DZ" sz="3600" dirty="0"/>
              <a:t>تكون الأعراض قد أثرت على مستواه الأكاديمي و الاجتماعي تأثيرا واض</a:t>
            </a:r>
            <a:r>
              <a:rPr lang="ar-SA" sz="3600" dirty="0" err="1"/>
              <a:t>حا</a:t>
            </a:r>
            <a:r>
              <a:rPr lang="ar-SA" sz="3600" dirty="0" smtClean="0"/>
              <a:t>: تأخر </a:t>
            </a:r>
            <a:r>
              <a:rPr lang="ar-SA" sz="3600" dirty="0"/>
              <a:t>تحصيلي، صعوبات </a:t>
            </a:r>
            <a:r>
              <a:rPr lang="ar-SA" sz="3600" dirty="0" smtClean="0"/>
              <a:t>اجتماعية</a:t>
            </a:r>
            <a:endParaRPr lang="ar-SA" sz="3600" b="1" dirty="0">
              <a:solidFill>
                <a:schemeClr val="accent1"/>
              </a:solidFill>
              <a:cs typeface="+mj-cs"/>
            </a:endParaRPr>
          </a:p>
          <a:p>
            <a:pPr marL="0" lvl="0" indent="0" algn="r" rtl="1">
              <a:buNone/>
            </a:pPr>
            <a:r>
              <a:rPr lang="en-US" sz="3600" b="1" dirty="0" smtClean="0">
                <a:solidFill>
                  <a:schemeClr val="accent1"/>
                </a:solidFill>
                <a:cs typeface="+mj-cs"/>
              </a:rPr>
              <a:t>-6</a:t>
            </a:r>
            <a:r>
              <a:rPr lang="ar-SA" sz="3600" dirty="0" smtClean="0">
                <a:cs typeface="+mj-cs"/>
              </a:rPr>
              <a:t> </a:t>
            </a:r>
            <a:r>
              <a:rPr lang="ar-DZ" sz="3600" dirty="0" smtClean="0">
                <a:cs typeface="+mj-cs"/>
              </a:rPr>
              <a:t>أن </a:t>
            </a:r>
            <a:r>
              <a:rPr lang="ar-DZ" sz="3600" dirty="0">
                <a:cs typeface="+mj-cs"/>
              </a:rPr>
              <a:t>لا تكون الأعراض محسوبة على أمراض أو حالات أخرى </a:t>
            </a:r>
            <a:r>
              <a:rPr lang="ar-SA" sz="3600" dirty="0" smtClean="0">
                <a:cs typeface="+mj-cs"/>
              </a:rPr>
              <a:t>،</a:t>
            </a:r>
            <a:r>
              <a:rPr lang="ar-DZ" sz="3600" dirty="0" smtClean="0">
                <a:cs typeface="+mj-cs"/>
              </a:rPr>
              <a:t> </a:t>
            </a:r>
            <a:r>
              <a:rPr lang="ar-DZ" sz="3600" dirty="0">
                <a:cs typeface="+mj-cs"/>
              </a:rPr>
              <a:t>القلق</a:t>
            </a:r>
            <a:r>
              <a:rPr lang="ar-DZ" sz="3600" dirty="0" smtClean="0">
                <a:cs typeface="+mj-cs"/>
              </a:rPr>
              <a:t>,</a:t>
            </a:r>
            <a:r>
              <a:rPr lang="ar-SA" sz="3600" dirty="0" smtClean="0">
                <a:cs typeface="+mj-cs"/>
              </a:rPr>
              <a:t> </a:t>
            </a:r>
            <a:r>
              <a:rPr lang="ar-DZ" sz="3600" dirty="0" smtClean="0">
                <a:cs typeface="+mj-cs"/>
              </a:rPr>
              <a:t>الاكتئاب, </a:t>
            </a:r>
            <a:r>
              <a:rPr lang="ar-DZ" sz="3600" dirty="0">
                <a:cs typeface="+mj-cs"/>
              </a:rPr>
              <a:t>اضطرابات </a:t>
            </a:r>
            <a:r>
              <a:rPr lang="ar-DZ" sz="3600" dirty="0" smtClean="0">
                <a:cs typeface="+mj-cs"/>
              </a:rPr>
              <a:t>الشخصية, الهيستيريا, الفصام</a:t>
            </a:r>
            <a:r>
              <a:rPr lang="ar-SA" sz="3600" dirty="0" smtClean="0">
                <a:cs typeface="+mj-cs"/>
              </a:rPr>
              <a:t>...</a:t>
            </a:r>
            <a:endParaRPr lang="fr-FR" sz="3600" dirty="0">
              <a:cs typeface="+mj-cs"/>
            </a:endParaRPr>
          </a:p>
          <a:p>
            <a:pPr marL="0" lvl="0" indent="0" algn="r" rtl="1">
              <a:buNone/>
            </a:pPr>
            <a:endParaRPr lang="fr-FR" sz="3600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0813" y="304800"/>
            <a:ext cx="11887199" cy="838200"/>
          </a:xfrm>
        </p:spPr>
        <p:txBody>
          <a:bodyPr>
            <a:normAutofit/>
          </a:bodyPr>
          <a:lstStyle/>
          <a:p>
            <a:pPr algn="ctr"/>
            <a:r>
              <a:rPr lang="ar-SA" dirty="0">
                <a:solidFill>
                  <a:srgbClr val="FFFF00"/>
                </a:solidFill>
              </a:rPr>
              <a:t>قواعد التشخيص:</a:t>
            </a:r>
            <a:r>
              <a:rPr lang="ar-DZ" dirty="0" smtClean="0">
                <a:solidFill>
                  <a:srgbClr val="FFFF00"/>
                </a:solidFill>
              </a:rPr>
              <a:t>الشروط</a:t>
            </a:r>
            <a:r>
              <a:rPr lang="ar-SA" dirty="0" smtClean="0">
                <a:solidFill>
                  <a:srgbClr val="FFFF00"/>
                </a:solidFill>
              </a:rPr>
              <a:t> الدليل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94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12812" y="1311498"/>
            <a:ext cx="11137520" cy="5394101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en-US" sz="4000" b="1" dirty="0">
                <a:solidFill>
                  <a:schemeClr val="accent1"/>
                </a:solidFill>
              </a:rPr>
              <a:t>7</a:t>
            </a:r>
            <a:r>
              <a:rPr lang="ar-SA" sz="4000" dirty="0"/>
              <a:t> </a:t>
            </a:r>
            <a:r>
              <a:rPr lang="ar-DZ" sz="4000" dirty="0"/>
              <a:t>أن تكون هنالك 6 أعراض على الأقل من أعراض نقص الانتباه ( بالنسبة للاضطراب الذي يغلب عليه نقص الانتباه )</a:t>
            </a:r>
            <a:endParaRPr lang="fr-FR" sz="4000" dirty="0"/>
          </a:p>
          <a:p>
            <a:pPr marL="0" lvl="0" indent="0" algn="r" rtl="1">
              <a:buNone/>
            </a:pPr>
            <a:r>
              <a:rPr lang="en-US" sz="4000" b="1" dirty="0">
                <a:solidFill>
                  <a:schemeClr val="accent1"/>
                </a:solidFill>
              </a:rPr>
              <a:t>-8</a:t>
            </a:r>
            <a:r>
              <a:rPr lang="ar-SA" sz="4000" dirty="0"/>
              <a:t> </a:t>
            </a:r>
            <a:r>
              <a:rPr lang="ar-DZ" sz="4000" dirty="0"/>
              <a:t>وجود 6 أعراض على الأقل من أعراض فرط الحركة ( بالنسبة للنوع الذي يكون فيه فرط النشاط و الاندفاعية مسيطر )</a:t>
            </a:r>
            <a:endParaRPr lang="fr-FR" sz="4000" dirty="0"/>
          </a:p>
          <a:p>
            <a:pPr marL="0" lvl="0" indent="0" algn="r" rtl="1">
              <a:buNone/>
            </a:pPr>
            <a:r>
              <a:rPr lang="ar-DZ" sz="4000" dirty="0"/>
              <a:t>في حالة وجود الحالتين معا ينبغي ظهور 6 أعراض من كل جهة </a:t>
            </a:r>
            <a:endParaRPr lang="fr-FR" sz="4000" dirty="0"/>
          </a:p>
          <a:p>
            <a:pPr algn="r"/>
            <a:endParaRPr lang="fr-FR" sz="4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12812" y="228600"/>
            <a:ext cx="10666414" cy="914400"/>
          </a:xfrm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solidFill>
                  <a:srgbClr val="FFFF00"/>
                </a:solidFill>
              </a:rPr>
              <a:t>قواعد</a:t>
            </a:r>
            <a:r>
              <a:rPr lang="ar-DZ" sz="6000" dirty="0" smtClean="0">
                <a:solidFill>
                  <a:srgbClr val="FFFF00"/>
                </a:solidFill>
              </a:rPr>
              <a:t> </a:t>
            </a:r>
            <a:r>
              <a:rPr lang="ar-DZ" sz="6000" dirty="0">
                <a:solidFill>
                  <a:srgbClr val="FFFF00"/>
                </a:solidFill>
              </a:rPr>
              <a:t>التشخيص</a:t>
            </a:r>
            <a:r>
              <a:rPr lang="fr-FR" sz="6000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71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3" y="1219200"/>
            <a:ext cx="11887198" cy="5638799"/>
          </a:xfrm>
        </p:spPr>
        <p:txBody>
          <a:bodyPr>
            <a:normAutofit fontScale="85000" lnSpcReduction="10000"/>
          </a:bodyPr>
          <a:lstStyle/>
          <a:p>
            <a:pPr marL="0" lvl="0" indent="0" algn="r" rtl="1">
              <a:buNone/>
            </a:pPr>
            <a:r>
              <a:rPr lang="ar-SA" sz="4400" dirty="0" smtClean="0"/>
              <a:t>- </a:t>
            </a:r>
            <a:r>
              <a:rPr lang="ar-DZ" sz="4400" dirty="0" smtClean="0"/>
              <a:t>سجلات </a:t>
            </a:r>
            <a:r>
              <a:rPr lang="ar-DZ" sz="4400" dirty="0"/>
              <a:t>السيرة المرضية و الكشف السريري </a:t>
            </a:r>
            <a:endParaRPr lang="fr-FR" sz="4400" dirty="0"/>
          </a:p>
          <a:p>
            <a:pPr marL="0" lvl="0" indent="0" algn="r" rtl="1">
              <a:buNone/>
            </a:pPr>
            <a:r>
              <a:rPr lang="ar-SA" sz="4400" dirty="0" smtClean="0"/>
              <a:t>- </a:t>
            </a:r>
            <a:r>
              <a:rPr lang="ar-DZ" sz="4400" dirty="0" smtClean="0"/>
              <a:t>الملاحظة</a:t>
            </a:r>
            <a:endParaRPr lang="fr-FR" sz="4400" dirty="0"/>
          </a:p>
          <a:p>
            <a:pPr marL="0" lvl="0" indent="0" algn="r" rtl="1">
              <a:buNone/>
            </a:pPr>
            <a:r>
              <a:rPr lang="ar-SA" sz="4400" dirty="0" smtClean="0"/>
              <a:t>- </a:t>
            </a:r>
            <a:r>
              <a:rPr lang="ar-DZ" sz="4400" dirty="0" smtClean="0"/>
              <a:t>المقابلة </a:t>
            </a:r>
            <a:r>
              <a:rPr lang="ar-DZ" sz="4400" dirty="0"/>
              <a:t>: الطفل الوالدين , المعلمين </a:t>
            </a:r>
            <a:endParaRPr lang="fr-FR" sz="4400" dirty="0"/>
          </a:p>
          <a:p>
            <a:pPr marL="0" lvl="0" indent="0" algn="r" rtl="1">
              <a:buNone/>
            </a:pPr>
            <a:r>
              <a:rPr lang="ar-SA" sz="4400" dirty="0" smtClean="0"/>
              <a:t>- </a:t>
            </a:r>
            <a:r>
              <a:rPr lang="ar-DZ" sz="4400" dirty="0" smtClean="0"/>
              <a:t>سجلات </a:t>
            </a:r>
            <a:r>
              <a:rPr lang="ar-DZ" sz="4400" dirty="0"/>
              <a:t>التقييم النفسي التربوي ( قياس القدرات </a:t>
            </a:r>
            <a:r>
              <a:rPr lang="ar-DZ" sz="4400" dirty="0" smtClean="0"/>
              <a:t>الأكاديمية</a:t>
            </a:r>
            <a:endParaRPr lang="fr-FR" sz="4400" dirty="0"/>
          </a:p>
          <a:p>
            <a:pPr marL="0" indent="0" algn="r" rtl="1">
              <a:buNone/>
            </a:pPr>
            <a:r>
              <a:rPr lang="ar-DZ" sz="4400" dirty="0" smtClean="0"/>
              <a:t>القدرات </a:t>
            </a:r>
            <a:r>
              <a:rPr lang="ar-DZ" sz="4400" dirty="0"/>
              <a:t>السلوكية ,الكفاءات  </a:t>
            </a:r>
            <a:r>
              <a:rPr lang="ar-DZ" sz="4400" dirty="0" smtClean="0"/>
              <a:t>الاجتماعية </a:t>
            </a:r>
            <a:r>
              <a:rPr lang="ar-DZ" sz="4400" dirty="0"/>
              <a:t>, الذكاء , باستخدام </a:t>
            </a:r>
            <a:r>
              <a:rPr lang="ar-SA" sz="4400" dirty="0" smtClean="0"/>
              <a:t> </a:t>
            </a:r>
            <a:r>
              <a:rPr lang="ar-DZ" sz="4400" dirty="0" smtClean="0"/>
              <a:t>مقياس </a:t>
            </a:r>
            <a:r>
              <a:rPr lang="ar-DZ" sz="4400" dirty="0"/>
              <a:t>كورنز , مقياس </a:t>
            </a:r>
            <a:r>
              <a:rPr lang="fr-FR" sz="4400" dirty="0"/>
              <a:t>Adds</a:t>
            </a:r>
            <a:r>
              <a:rPr lang="ar-DZ" sz="4400" dirty="0"/>
              <a:t> لقياس تشتت </a:t>
            </a:r>
            <a:r>
              <a:rPr lang="ar-DZ" sz="4400" dirty="0" smtClean="0"/>
              <a:t>الانتباه </a:t>
            </a:r>
            <a:r>
              <a:rPr lang="ar-DZ" sz="4400" dirty="0"/>
              <a:t>, مقياس </a:t>
            </a:r>
            <a:r>
              <a:rPr lang="fr-FR" sz="4400" dirty="0" err="1"/>
              <a:t>Adel</a:t>
            </a:r>
            <a:r>
              <a:rPr lang="fr-FR" sz="4400" dirty="0"/>
              <a:t> broch</a:t>
            </a:r>
            <a:r>
              <a:rPr lang="ar-DZ" sz="4400" dirty="0"/>
              <a:t> و </a:t>
            </a:r>
            <a:r>
              <a:rPr lang="fr-FR" sz="4400" dirty="0"/>
              <a:t>Achenbach</a:t>
            </a:r>
            <a:r>
              <a:rPr lang="ar-DZ" sz="4400" dirty="0"/>
              <a:t> , مقياس قائمة تحديد سلوك </a:t>
            </a:r>
            <a:r>
              <a:rPr lang="ar-DZ" sz="4400" dirty="0" smtClean="0"/>
              <a:t>الطفل </a:t>
            </a:r>
            <a:r>
              <a:rPr lang="fr-FR" sz="4400" dirty="0"/>
              <a:t>CBCL </a:t>
            </a:r>
            <a:r>
              <a:rPr lang="fr-FR" sz="4400" dirty="0" smtClean="0"/>
              <a:t>Child </a:t>
            </a:r>
            <a:r>
              <a:rPr lang="fr-FR" sz="4400" dirty="0" err="1" smtClean="0"/>
              <a:t>behavior</a:t>
            </a:r>
            <a:r>
              <a:rPr lang="fr-FR" sz="4400" dirty="0" smtClean="0"/>
              <a:t> </a:t>
            </a:r>
            <a:r>
              <a:rPr lang="fr-FR" sz="4400" dirty="0"/>
              <a:t>check </a:t>
            </a:r>
            <a:r>
              <a:rPr lang="fr-FR" sz="4400" dirty="0" smtClean="0"/>
              <a:t>List</a:t>
            </a:r>
            <a:endParaRPr lang="fr-FR" sz="4400" dirty="0"/>
          </a:p>
          <a:p>
            <a:pPr marL="0" indent="0" algn="r" rtl="1">
              <a:buNone/>
            </a:pPr>
            <a:r>
              <a:rPr lang="fr-FR" sz="4400" dirty="0"/>
              <a:t> </a:t>
            </a:r>
          </a:p>
          <a:p>
            <a:pPr marL="0" indent="0" algn="r">
              <a:buNone/>
            </a:pPr>
            <a:endParaRPr lang="fr-FR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5612" y="381000"/>
            <a:ext cx="11582399" cy="838200"/>
          </a:xfrm>
        </p:spPr>
        <p:txBody>
          <a:bodyPr>
            <a:normAutofit/>
          </a:bodyPr>
          <a:lstStyle/>
          <a:p>
            <a:pPr rtl="1"/>
            <a:r>
              <a:rPr lang="ar-DZ" sz="4400" dirty="0">
                <a:solidFill>
                  <a:srgbClr val="FFFF00"/>
                </a:solidFill>
              </a:rPr>
              <a:t>أدوات جمع </a:t>
            </a:r>
            <a:r>
              <a:rPr lang="ar-DZ" sz="4400" dirty="0" smtClean="0">
                <a:solidFill>
                  <a:srgbClr val="FFFF00"/>
                </a:solidFill>
              </a:rPr>
              <a:t>البيانات </a:t>
            </a:r>
            <a:r>
              <a:rPr lang="ar-DZ" sz="4400" dirty="0">
                <a:solidFill>
                  <a:srgbClr val="FFFF00"/>
                </a:solidFill>
              </a:rPr>
              <a:t>( الكشف و التشخيص )</a:t>
            </a:r>
            <a:endParaRPr lang="fr-F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3212" y="1219200"/>
            <a:ext cx="11582400" cy="5410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DZ" sz="4800" b="1" i="1" dirty="0"/>
              <a:t>1</a:t>
            </a:r>
            <a:r>
              <a:rPr lang="ar-DZ" sz="4800" b="1" i="1" dirty="0">
                <a:solidFill>
                  <a:srgbClr val="FF6600"/>
                </a:solidFill>
              </a:rPr>
              <a:t> – </a:t>
            </a:r>
            <a:r>
              <a:rPr lang="ar-DZ" sz="4800" b="1" i="1" dirty="0" smtClean="0">
                <a:solidFill>
                  <a:srgbClr val="FF6600"/>
                </a:solidFill>
              </a:rPr>
              <a:t>الفحص</a:t>
            </a:r>
            <a:r>
              <a:rPr lang="ar-SA" sz="4800" b="1" i="1" dirty="0" smtClean="0">
                <a:solidFill>
                  <a:srgbClr val="FF6600"/>
                </a:solidFill>
              </a:rPr>
              <a:t> الطبي العيادي</a:t>
            </a:r>
          </a:p>
          <a:p>
            <a:pPr marL="0" lvl="0" indent="0" algn="r">
              <a:buNone/>
            </a:pPr>
            <a:r>
              <a:rPr lang="ar-DZ" sz="4800" b="1" i="1" dirty="0" smtClean="0"/>
              <a:t> </a:t>
            </a:r>
            <a:r>
              <a:rPr lang="ar-DZ" sz="4800" b="1" i="1" dirty="0"/>
              <a:t>العصبي , الغدي </a:t>
            </a:r>
            <a:r>
              <a:rPr lang="ar-DZ" sz="4800" b="1" i="1" dirty="0" smtClean="0"/>
              <a:t> الجسمي</a:t>
            </a:r>
            <a:r>
              <a:rPr lang="ar-DZ" sz="4800" dirty="0" smtClean="0"/>
              <a:t> ل</a:t>
            </a:r>
            <a:r>
              <a:rPr lang="ar-SA" sz="4800" dirty="0" smtClean="0"/>
              <a:t>ا</a:t>
            </a:r>
            <a:r>
              <a:rPr lang="ar-DZ" sz="4800" dirty="0" smtClean="0"/>
              <a:t>ستبعاد الأمراض</a:t>
            </a:r>
            <a:r>
              <a:rPr lang="ar-SA" sz="4800" dirty="0" smtClean="0"/>
              <a:t> العضوية.</a:t>
            </a:r>
            <a:r>
              <a:rPr lang="ar-DZ" sz="4800" dirty="0" smtClean="0"/>
              <a:t> </a:t>
            </a:r>
            <a:r>
              <a:rPr lang="ar-DZ" sz="4800" dirty="0"/>
              <a:t>الطول الوزن محيط الراس , الضغط , قياس السمع و النظر, فحص عام , الكشف عن الرقبة و الغدد , الكشف عن الجهاز العصبي و الحركي , القدرة على التوافق الحركي , حركات غير طبيعية </a:t>
            </a:r>
            <a:endParaRPr lang="fr-FR" sz="4800" dirty="0"/>
          </a:p>
          <a:p>
            <a:pPr marL="0" indent="0" algn="r">
              <a:buNone/>
            </a:pPr>
            <a:endParaRPr lang="fr-FR" sz="4800" dirty="0"/>
          </a:p>
          <a:p>
            <a:pPr marL="0" indent="0" algn="r">
              <a:buNone/>
            </a:pPr>
            <a:endParaRPr lang="fr-FR" sz="4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5425" y="114300"/>
            <a:ext cx="11963400" cy="1104900"/>
          </a:xfrm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العلاج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2" y="1524001"/>
            <a:ext cx="11582399" cy="4495800"/>
          </a:xfrm>
        </p:spPr>
        <p:txBody>
          <a:bodyPr>
            <a:noAutofit/>
          </a:bodyPr>
          <a:lstStyle/>
          <a:p>
            <a:pPr marL="0" lvl="0" indent="0" algn="r" rtl="1">
              <a:buNone/>
            </a:pPr>
            <a:r>
              <a:rPr lang="ar-DZ" sz="4000" dirty="0"/>
              <a:t>–</a:t>
            </a:r>
            <a:r>
              <a:rPr lang="ar-DZ" sz="4000" b="1" i="1" dirty="0">
                <a:solidFill>
                  <a:srgbClr val="FF6600"/>
                </a:solidFill>
              </a:rPr>
              <a:t>الفحوصات المخبرية </a:t>
            </a:r>
            <a:r>
              <a:rPr lang="ar-DZ" sz="4000" b="1" i="1" dirty="0"/>
              <a:t>:</a:t>
            </a:r>
            <a:endParaRPr lang="fr-FR" sz="4000" dirty="0"/>
          </a:p>
          <a:p>
            <a:pPr marL="0" lvl="0" indent="0" algn="r" rtl="1">
              <a:buNone/>
            </a:pPr>
            <a:r>
              <a:rPr lang="ar-DZ" sz="4000" dirty="0"/>
              <a:t>اختبار الغدة الدرقية لقياس مستوى </a:t>
            </a:r>
            <a:r>
              <a:rPr lang="ar-DZ" sz="4000" dirty="0" smtClean="0"/>
              <a:t>الثيروكسين </a:t>
            </a:r>
            <a:r>
              <a:rPr lang="fr-FR" sz="4000" dirty="0"/>
              <a:t>TSH –T3 – T4</a:t>
            </a:r>
          </a:p>
          <a:p>
            <a:pPr marL="0" lvl="0" indent="0" algn="r" rtl="1">
              <a:buNone/>
            </a:pPr>
            <a:r>
              <a:rPr lang="ar-DZ" sz="4000" dirty="0"/>
              <a:t>في حالة التشنج -</a:t>
            </a:r>
            <a:r>
              <a:rPr lang="fr-FR" sz="4000" dirty="0"/>
              <a:t>&lt;</a:t>
            </a:r>
            <a:r>
              <a:rPr lang="ar-DZ" sz="4000" dirty="0"/>
              <a:t>تخطيط الدماغ </a:t>
            </a:r>
            <a:r>
              <a:rPr lang="fr-FR" sz="4000" dirty="0"/>
              <a:t>EEG</a:t>
            </a:r>
          </a:p>
          <a:p>
            <a:pPr marL="0" lvl="0" indent="0" algn="r" rtl="1">
              <a:buNone/>
            </a:pPr>
            <a:r>
              <a:rPr lang="ar-DZ" sz="4000" dirty="0"/>
              <a:t>في حالة العيوب الدماغية الأشعة المقطعية للدماغ </a:t>
            </a:r>
            <a:r>
              <a:rPr lang="fr-FR" sz="4000" dirty="0"/>
              <a:t> CT scan </a:t>
            </a:r>
            <a:r>
              <a:rPr lang="ar-DZ" sz="4000" dirty="0"/>
              <a:t>الرنين المغنطيسي </a:t>
            </a:r>
            <a:r>
              <a:rPr lang="fr-FR" sz="4000" dirty="0"/>
              <a:t>IRM </a:t>
            </a:r>
          </a:p>
          <a:p>
            <a:pPr marL="0" indent="0" algn="r">
              <a:buNone/>
            </a:pPr>
            <a:endParaRPr lang="fr-FR" sz="4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marL="0" indent="0" algn="ctr"/>
            <a:r>
              <a:rPr lang="ar-DZ" sz="4800" i="1" dirty="0">
                <a:solidFill>
                  <a:srgbClr val="FF6600"/>
                </a:solidFill>
              </a:rPr>
              <a:t>الفحص</a:t>
            </a:r>
            <a:r>
              <a:rPr lang="ar-SA" sz="4800" i="1" dirty="0">
                <a:solidFill>
                  <a:srgbClr val="FF6600"/>
                </a:solidFill>
              </a:rPr>
              <a:t> الطبي العيادي</a:t>
            </a:r>
          </a:p>
        </p:txBody>
      </p:sp>
    </p:spTree>
    <p:extLst>
      <p:ext uri="{BB962C8B-B14F-4D97-AF65-F5344CB8AC3E}">
        <p14:creationId xmlns:p14="http://schemas.microsoft.com/office/powerpoint/2010/main" val="30438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8013" y="1600200"/>
            <a:ext cx="10972800" cy="411480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800" b="1" i="1" dirty="0" smtClean="0">
                <a:solidFill>
                  <a:srgbClr val="FF6600"/>
                </a:solidFill>
              </a:rPr>
              <a:t>2</a:t>
            </a:r>
            <a:r>
              <a:rPr lang="ar-DZ" sz="4800" b="1" i="1" dirty="0" smtClean="0">
                <a:solidFill>
                  <a:srgbClr val="FF6600"/>
                </a:solidFill>
              </a:rPr>
              <a:t>– </a:t>
            </a:r>
            <a:r>
              <a:rPr lang="ar-DZ" sz="4800" b="1" i="1" dirty="0">
                <a:solidFill>
                  <a:srgbClr val="FF6600"/>
                </a:solidFill>
              </a:rPr>
              <a:t>الحمل و الولادة: </a:t>
            </a:r>
            <a:r>
              <a:rPr lang="ar-DZ" sz="4800" i="1" dirty="0"/>
              <a:t>حالة</a:t>
            </a:r>
            <a:r>
              <a:rPr lang="ar-DZ" sz="4800" dirty="0">
                <a:solidFill>
                  <a:srgbClr val="FF6600"/>
                </a:solidFill>
              </a:rPr>
              <a:t> </a:t>
            </a:r>
            <a:r>
              <a:rPr lang="ar-DZ" sz="4800" dirty="0"/>
              <a:t>الأم </a:t>
            </a:r>
            <a:r>
              <a:rPr lang="ar-SA" sz="4800" dirty="0" smtClean="0"/>
              <a:t>اثناء الحمل </a:t>
            </a:r>
            <a:r>
              <a:rPr lang="ar-DZ" sz="4800" dirty="0" smtClean="0"/>
              <a:t>و المضاعفات</a:t>
            </a:r>
            <a:r>
              <a:rPr lang="ar-SA" sz="4800" dirty="0"/>
              <a:t>،</a:t>
            </a:r>
            <a:r>
              <a:rPr lang="ar-DZ" sz="4800" dirty="0"/>
              <a:t> كيف تمت الولادة , حالته الصحية , الطول </a:t>
            </a:r>
            <a:r>
              <a:rPr lang="ar-DZ" sz="4800" dirty="0" smtClean="0"/>
              <a:t>الوزن</a:t>
            </a:r>
            <a:r>
              <a:rPr lang="ar-SA" sz="4800" dirty="0" smtClean="0"/>
              <a:t>، علامات « ابكار» 7من 10 علامات على الأقل.</a:t>
            </a:r>
            <a:endParaRPr lang="ar-SA" sz="4800" dirty="0"/>
          </a:p>
          <a:p>
            <a:pPr marL="0" indent="0" algn="r">
              <a:buNone/>
            </a:pPr>
            <a:r>
              <a:rPr lang="ar-SA" sz="4800" dirty="0" smtClean="0"/>
              <a:t>التنفس و الانعاش...</a:t>
            </a:r>
            <a:endParaRPr lang="fr-FR" sz="4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العلاج</a:t>
            </a:r>
            <a:r>
              <a:rPr lang="ar-SA" sz="3200" dirty="0" smtClean="0">
                <a:solidFill>
                  <a:srgbClr val="FF0000"/>
                </a:solidFill>
              </a:rPr>
              <a:t>(تابع)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3212" y="1086118"/>
            <a:ext cx="11353800" cy="4648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b="1" i="1" dirty="0" smtClean="0">
                <a:solidFill>
                  <a:srgbClr val="FF6600"/>
                </a:solidFill>
                <a:cs typeface="+mj-cs"/>
              </a:rPr>
              <a:t>3-</a:t>
            </a:r>
            <a:r>
              <a:rPr lang="ar-SA" sz="3600" i="1" dirty="0" smtClean="0">
                <a:cs typeface="+mj-cs"/>
              </a:rPr>
              <a:t> </a:t>
            </a:r>
            <a:r>
              <a:rPr lang="ar-DZ" sz="4400" b="1" i="1" dirty="0" smtClean="0">
                <a:solidFill>
                  <a:srgbClr val="FF6600"/>
                </a:solidFill>
                <a:cs typeface="+mj-cs"/>
              </a:rPr>
              <a:t>التاريخ </a:t>
            </a:r>
            <a:r>
              <a:rPr lang="ar-DZ" sz="4400" b="1" i="1" dirty="0">
                <a:solidFill>
                  <a:srgbClr val="FF6600"/>
                </a:solidFill>
                <a:cs typeface="+mj-cs"/>
              </a:rPr>
              <a:t>الصحي </a:t>
            </a:r>
            <a:r>
              <a:rPr lang="ar-DZ" sz="4400" b="1" i="1" dirty="0" smtClean="0">
                <a:solidFill>
                  <a:srgbClr val="FF6600"/>
                </a:solidFill>
                <a:cs typeface="+mj-cs"/>
              </a:rPr>
              <a:t>للطفل</a:t>
            </a:r>
            <a:r>
              <a:rPr lang="ar-DZ" sz="3600" b="1" i="1" dirty="0" smtClean="0">
                <a:cs typeface="+mj-cs"/>
              </a:rPr>
              <a:t>:</a:t>
            </a:r>
            <a:endParaRPr lang="ar-SA" sz="3600" b="1" i="1" dirty="0" smtClean="0">
              <a:cs typeface="+mj-cs"/>
            </a:endParaRPr>
          </a:p>
          <a:p>
            <a:pPr marL="0" indent="0" algn="r">
              <a:buNone/>
            </a:pPr>
            <a:r>
              <a:rPr lang="ar-SA" sz="3600" b="1" i="1" dirty="0" smtClean="0">
                <a:cs typeface="+mj-cs"/>
              </a:rPr>
              <a:t> </a:t>
            </a:r>
            <a:r>
              <a:rPr lang="ar-DZ" sz="4400" dirty="0" smtClean="0">
                <a:cs typeface="+mj-cs"/>
              </a:rPr>
              <a:t>هل </a:t>
            </a:r>
            <a:r>
              <a:rPr lang="ar-DZ" sz="4400" dirty="0">
                <a:cs typeface="+mj-cs"/>
              </a:rPr>
              <a:t>أصيب بأمراض عضوية أو نفسية , ماهي مراحل التطور </a:t>
            </a:r>
            <a:r>
              <a:rPr lang="ar-DZ" sz="4400" dirty="0" smtClean="0">
                <a:cs typeface="+mj-cs"/>
              </a:rPr>
              <a:t>الحركي</a:t>
            </a:r>
            <a:r>
              <a:rPr lang="ar-SA" sz="4400" dirty="0" smtClean="0">
                <a:cs typeface="+mj-cs"/>
              </a:rPr>
              <a:t>،</a:t>
            </a:r>
            <a:r>
              <a:rPr lang="ar-DZ" sz="4400" dirty="0" smtClean="0">
                <a:cs typeface="+mj-cs"/>
              </a:rPr>
              <a:t> </a:t>
            </a:r>
            <a:r>
              <a:rPr lang="ar-DZ" sz="4400" dirty="0"/>
              <a:t>اللغوي </a:t>
            </a:r>
            <a:r>
              <a:rPr lang="ar-SA" sz="4400" dirty="0" smtClean="0"/>
              <a:t>،</a:t>
            </a:r>
            <a:r>
              <a:rPr lang="ar-DZ" sz="4400" dirty="0" smtClean="0"/>
              <a:t> </a:t>
            </a:r>
            <a:r>
              <a:rPr lang="ar-DZ" sz="4400" dirty="0"/>
              <a:t>هل وجدت صعوبات النطق </a:t>
            </a:r>
            <a:r>
              <a:rPr lang="ar-SA" sz="4400" dirty="0" smtClean="0"/>
              <a:t>،</a:t>
            </a:r>
            <a:r>
              <a:rPr lang="ar-DZ" sz="4400" dirty="0" smtClean="0"/>
              <a:t> </a:t>
            </a:r>
            <a:r>
              <a:rPr lang="ar-DZ" sz="4400" dirty="0"/>
              <a:t>التطور النفسي </a:t>
            </a:r>
            <a:r>
              <a:rPr lang="ar-SA" sz="4400" dirty="0" smtClean="0"/>
              <a:t>،</a:t>
            </a:r>
            <a:r>
              <a:rPr lang="ar-DZ" sz="4400" dirty="0" smtClean="0"/>
              <a:t>اللعب </a:t>
            </a:r>
            <a:r>
              <a:rPr lang="ar-SA" sz="4400" dirty="0" smtClean="0"/>
              <a:t>،</a:t>
            </a:r>
            <a:r>
              <a:rPr lang="ar-DZ" sz="4400" dirty="0" smtClean="0"/>
              <a:t> </a:t>
            </a:r>
            <a:r>
              <a:rPr lang="ar-DZ" sz="4400" dirty="0"/>
              <a:t>العلاقة مع الأطفال </a:t>
            </a:r>
            <a:r>
              <a:rPr lang="ar-SA" sz="4400" dirty="0"/>
              <a:t>،</a:t>
            </a:r>
            <a:r>
              <a:rPr lang="ar-DZ" sz="4400" dirty="0" smtClean="0"/>
              <a:t> </a:t>
            </a:r>
            <a:r>
              <a:rPr lang="ar-DZ" sz="4400" dirty="0"/>
              <a:t>أي يد يستخدم </a:t>
            </a:r>
            <a:r>
              <a:rPr lang="ar-SA" sz="4400" dirty="0" smtClean="0"/>
              <a:t>،</a:t>
            </a:r>
            <a:r>
              <a:rPr lang="ar-DZ" sz="4400" dirty="0" smtClean="0"/>
              <a:t> </a:t>
            </a:r>
            <a:r>
              <a:rPr lang="ar-DZ" sz="4400" dirty="0"/>
              <a:t>عاداته الغذائية </a:t>
            </a:r>
            <a:r>
              <a:rPr lang="ar-SA" sz="4400" dirty="0" smtClean="0"/>
              <a:t>،</a:t>
            </a:r>
            <a:r>
              <a:rPr lang="ar-DZ" sz="4400" dirty="0" smtClean="0"/>
              <a:t> </a:t>
            </a:r>
            <a:r>
              <a:rPr lang="ar-DZ" sz="4400" dirty="0"/>
              <a:t>هل يتحكم في عملية التبول ليلا و </a:t>
            </a:r>
            <a:r>
              <a:rPr lang="ar-DZ" sz="4400" dirty="0" smtClean="0"/>
              <a:t>نهارا</a:t>
            </a:r>
            <a:r>
              <a:rPr lang="ar-SA" sz="4400" dirty="0" smtClean="0"/>
              <a:t>...</a:t>
            </a:r>
            <a:r>
              <a:rPr lang="ar-DZ" sz="4400" dirty="0" smtClean="0"/>
              <a:t> </a:t>
            </a:r>
            <a:endParaRPr lang="fr-FR" sz="4400" dirty="0"/>
          </a:p>
          <a:p>
            <a:pPr marL="0" indent="0" algn="r">
              <a:buNone/>
            </a:pPr>
            <a:endParaRPr lang="fr-FR" sz="3600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9412" y="152400"/>
            <a:ext cx="10666414" cy="914400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العلاج</a:t>
            </a:r>
            <a:r>
              <a:rPr lang="ar-SA" sz="3200" dirty="0" smtClean="0">
                <a:solidFill>
                  <a:srgbClr val="FF0000"/>
                </a:solidFill>
              </a:rPr>
              <a:t>(تابع)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12812" y="1676400"/>
            <a:ext cx="11125200" cy="4114801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ar-SA" sz="4800" b="1" i="1" dirty="0" smtClean="0">
                <a:solidFill>
                  <a:srgbClr val="FF6600"/>
                </a:solidFill>
              </a:rPr>
              <a:t>4- فحص</a:t>
            </a:r>
            <a:r>
              <a:rPr lang="ar-DZ" sz="4800" b="1" i="1" dirty="0" smtClean="0">
                <a:solidFill>
                  <a:srgbClr val="FF6600"/>
                </a:solidFill>
              </a:rPr>
              <a:t> السلوك</a:t>
            </a:r>
            <a:r>
              <a:rPr lang="ar-DZ" sz="4800" b="1" i="1" dirty="0" smtClean="0"/>
              <a:t>:</a:t>
            </a:r>
            <a:r>
              <a:rPr lang="ar-SA" sz="4800" b="1" i="1" dirty="0" smtClean="0"/>
              <a:t> -</a:t>
            </a:r>
            <a:r>
              <a:rPr lang="ar-DZ" sz="4800" dirty="0" smtClean="0"/>
              <a:t>ماهي </a:t>
            </a:r>
            <a:r>
              <a:rPr lang="ar-DZ" sz="4800" dirty="0"/>
              <a:t>سمات شخصيته </a:t>
            </a:r>
            <a:r>
              <a:rPr lang="ar-DZ" sz="4800" dirty="0" smtClean="0"/>
              <a:t>العامة</a:t>
            </a:r>
            <a:r>
              <a:rPr lang="ar-SA" sz="4800" dirty="0" smtClean="0"/>
              <a:t>؟</a:t>
            </a:r>
            <a:r>
              <a:rPr lang="ar-DZ" sz="4800" dirty="0" smtClean="0"/>
              <a:t> </a:t>
            </a:r>
            <a:r>
              <a:rPr lang="ar-DZ" sz="4800" dirty="0"/>
              <a:t>– كيف هي </a:t>
            </a:r>
            <a:r>
              <a:rPr lang="ar-DZ" sz="4800" dirty="0" smtClean="0"/>
              <a:t>سلوكياته </a:t>
            </a:r>
            <a:r>
              <a:rPr lang="ar-DZ" sz="4800" dirty="0"/>
              <a:t>مقارنة مع </a:t>
            </a:r>
            <a:r>
              <a:rPr lang="ar-DZ" sz="4800" dirty="0" smtClean="0"/>
              <a:t>أقرانه</a:t>
            </a:r>
            <a:r>
              <a:rPr lang="ar-SA" sz="4800" dirty="0" smtClean="0"/>
              <a:t>؟</a:t>
            </a:r>
            <a:r>
              <a:rPr lang="ar-DZ" sz="4800" dirty="0" smtClean="0"/>
              <a:t> </a:t>
            </a:r>
            <a:r>
              <a:rPr lang="ar-DZ" sz="4800" dirty="0"/>
              <a:t>– ما هي علاقته مع أفراد العائلة و </a:t>
            </a:r>
            <a:r>
              <a:rPr lang="ar-DZ" sz="4800" dirty="0" smtClean="0"/>
              <a:t>أقرانه</a:t>
            </a:r>
            <a:r>
              <a:rPr lang="ar-SA" sz="4800" dirty="0" smtClean="0"/>
              <a:t>؟</a:t>
            </a:r>
            <a:r>
              <a:rPr lang="ar-DZ" sz="4800" dirty="0" smtClean="0"/>
              <a:t>  </a:t>
            </a:r>
            <a:r>
              <a:rPr lang="ar-DZ" sz="4800" dirty="0"/>
              <a:t>- هل تصيبه نوبات </a:t>
            </a:r>
            <a:r>
              <a:rPr lang="ar-DZ" sz="4800" dirty="0" smtClean="0"/>
              <a:t>غضب</a:t>
            </a:r>
            <a:r>
              <a:rPr lang="ar-SA" sz="4800" dirty="0" smtClean="0"/>
              <a:t>؟...</a:t>
            </a:r>
            <a:r>
              <a:rPr lang="ar-DZ" sz="4800" dirty="0" smtClean="0"/>
              <a:t> </a:t>
            </a:r>
            <a:endParaRPr lang="fr-FR" sz="4800" dirty="0"/>
          </a:p>
          <a:p>
            <a:pPr marL="0" indent="0" algn="r">
              <a:buNone/>
            </a:pPr>
            <a:endParaRPr lang="fr-FR" sz="4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العلاج </a:t>
            </a:r>
            <a:r>
              <a:rPr lang="ar-SA" sz="2400" dirty="0" smtClean="0">
                <a:solidFill>
                  <a:srgbClr val="FF0000"/>
                </a:solidFill>
              </a:rPr>
              <a:t>(تابع)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5613" y="1447800"/>
            <a:ext cx="11277599" cy="4724400"/>
          </a:xfrm>
        </p:spPr>
        <p:txBody>
          <a:bodyPr>
            <a:normAutofit/>
          </a:bodyPr>
          <a:lstStyle/>
          <a:p>
            <a:pPr lvl="0" algn="r" rtl="1"/>
            <a:r>
              <a:rPr lang="ar-DZ" sz="4400" b="1" i="1" dirty="0" smtClean="0">
                <a:cs typeface="+mj-cs"/>
              </a:rPr>
              <a:t>–</a:t>
            </a:r>
            <a:r>
              <a:rPr lang="ar-SA" sz="4400" b="1" i="1" dirty="0" smtClean="0">
                <a:solidFill>
                  <a:srgbClr val="FF6600"/>
                </a:solidFill>
                <a:cs typeface="+mj-cs"/>
              </a:rPr>
              <a:t>في</a:t>
            </a:r>
            <a:r>
              <a:rPr lang="ar-DZ" sz="4400" b="1" i="1" dirty="0" smtClean="0">
                <a:solidFill>
                  <a:srgbClr val="FF6600"/>
                </a:solidFill>
                <a:cs typeface="+mj-cs"/>
              </a:rPr>
              <a:t> </a:t>
            </a:r>
            <a:r>
              <a:rPr lang="ar-DZ" sz="4400" b="1" i="1" dirty="0">
                <a:solidFill>
                  <a:srgbClr val="FF6600"/>
                </a:solidFill>
                <a:cs typeface="+mj-cs"/>
              </a:rPr>
              <a:t>المدرسة</a:t>
            </a:r>
            <a:r>
              <a:rPr lang="ar-DZ" sz="4400" b="1" i="1" dirty="0">
                <a:cs typeface="+mj-cs"/>
              </a:rPr>
              <a:t>:</a:t>
            </a:r>
            <a:r>
              <a:rPr lang="ar-DZ" sz="4400" dirty="0">
                <a:cs typeface="+mj-cs"/>
              </a:rPr>
              <a:t> أي مدرسة – أي مرحلة – المستوى  - القدرة على القراءة و الكتابة – القدرة على أداء الواجبات –اختيارات علاقاته مع زملائه – مشاركته  الرياضية </a:t>
            </a:r>
            <a:endParaRPr lang="fr-FR" sz="4400" dirty="0">
              <a:cs typeface="+mj-cs"/>
            </a:endParaRPr>
          </a:p>
          <a:p>
            <a:pPr algn="r" rtl="1"/>
            <a:r>
              <a:rPr lang="ar-DZ" sz="4400" b="1" dirty="0" smtClean="0">
                <a:cs typeface="+mj-cs"/>
              </a:rPr>
              <a:t>–</a:t>
            </a:r>
            <a:r>
              <a:rPr lang="ar-SA" sz="4400" b="1" dirty="0" smtClean="0">
                <a:solidFill>
                  <a:srgbClr val="FF6600"/>
                </a:solidFill>
                <a:cs typeface="+mj-cs"/>
              </a:rPr>
              <a:t>في</a:t>
            </a:r>
            <a:r>
              <a:rPr lang="ar-DZ" sz="4400" b="1" dirty="0" smtClean="0">
                <a:solidFill>
                  <a:srgbClr val="FF6600"/>
                </a:solidFill>
                <a:cs typeface="+mj-cs"/>
              </a:rPr>
              <a:t> </a:t>
            </a:r>
            <a:r>
              <a:rPr lang="ar-DZ" sz="4400" b="1" dirty="0">
                <a:solidFill>
                  <a:srgbClr val="FF6600"/>
                </a:solidFill>
                <a:cs typeface="+mj-cs"/>
              </a:rPr>
              <a:t>العائلة </a:t>
            </a:r>
            <a:r>
              <a:rPr lang="ar-SA" sz="4400" b="1" dirty="0" smtClean="0">
                <a:cs typeface="+mj-cs"/>
              </a:rPr>
              <a:t>:</a:t>
            </a:r>
            <a:r>
              <a:rPr lang="ar-DZ" sz="4400" b="1" dirty="0" smtClean="0">
                <a:cs typeface="+mj-cs"/>
              </a:rPr>
              <a:t> </a:t>
            </a:r>
            <a:r>
              <a:rPr lang="ar-DZ" sz="4400" dirty="0"/>
              <a:t>ترتيبه ، علاقته مع والديه ،مع اخوته...</a:t>
            </a:r>
            <a:endParaRPr lang="fr-FR" sz="4400" dirty="0"/>
          </a:p>
          <a:p>
            <a:pPr lvl="0" algn="r" rtl="1"/>
            <a:endParaRPr lang="fr-FR" sz="4400" dirty="0">
              <a:cs typeface="+mj-cs"/>
            </a:endParaRPr>
          </a:p>
          <a:p>
            <a:pPr algn="r"/>
            <a:endParaRPr lang="fr-FR" sz="4400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العلاج </a:t>
            </a:r>
            <a:r>
              <a:rPr lang="ar-SA" sz="2800" dirty="0" smtClean="0">
                <a:solidFill>
                  <a:srgbClr val="FF0000"/>
                </a:solidFill>
              </a:rPr>
              <a:t>(تابع)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1066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65212" y="1600200"/>
            <a:ext cx="10047831" cy="411480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DZ" sz="5400" dirty="0"/>
              <a:t>يختلف باختلاف الأسباب و الأعراض و طبيعة شخصية الطفل ودرجة المشكلة و ظروفه النفسية الاجتماعية </a:t>
            </a:r>
            <a:endParaRPr lang="fr-FR" sz="5400" dirty="0"/>
          </a:p>
          <a:p>
            <a:pPr marL="0" indent="0" algn="r">
              <a:buNone/>
            </a:pP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8013" y="381000"/>
            <a:ext cx="10058402" cy="990600"/>
          </a:xfrm>
        </p:spPr>
        <p:txBody>
          <a:bodyPr>
            <a:normAutofit/>
          </a:bodyPr>
          <a:lstStyle/>
          <a:p>
            <a:pPr algn="ctr"/>
            <a:r>
              <a:rPr lang="ar-DZ" sz="5400" dirty="0">
                <a:solidFill>
                  <a:srgbClr val="FF0000"/>
                </a:solidFill>
              </a:rPr>
              <a:t>العلاج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600198"/>
            <a:ext cx="11733212" cy="525780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sz="6600" dirty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ar-DZ" sz="6600" dirty="0">
                <a:solidFill>
                  <a:srgbClr val="92D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لاتجاه الطبي</a:t>
            </a:r>
            <a:r>
              <a:rPr lang="ar-DZ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</a:t>
            </a:r>
            <a:endParaRPr lang="fr-FR" sz="6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5400" dirty="0">
                <a:latin typeface="Simplified Arabic" pitchFamily="18" charset="-78"/>
                <a:cs typeface="Simplified Arabic" pitchFamily="18" charset="-78"/>
              </a:rPr>
              <a:t>يعتقد أطباء الأطفال و أطباء الأعصاب أن صعوبات التعلم ترجع إلى خلل وظيفي في الدماغ</a:t>
            </a:r>
            <a:endParaRPr lang="fr-FR" sz="5400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endParaRPr lang="fr-FR" sz="5400" dirty="0">
              <a:latin typeface="Simplified Arabic" pitchFamily="18" charset="-78"/>
              <a:cs typeface="Simplified Arabic" pitchFamily="18" charset="-78"/>
            </a:endParaRPr>
          </a:p>
          <a:p>
            <a:endParaRPr lang="fr-FR" sz="5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2538"/>
            <a:ext cx="12038012" cy="1752600"/>
          </a:xfrm>
        </p:spPr>
        <p:txBody>
          <a:bodyPr>
            <a:noAutofit/>
          </a:bodyPr>
          <a:lstStyle/>
          <a:p>
            <a:pPr algn="ctr"/>
            <a:r>
              <a:rPr lang="ar-DZ" sz="5400" dirty="0">
                <a:solidFill>
                  <a:srgbClr val="FFFF00"/>
                </a:solidFill>
                <a:latin typeface="Simplified Arabic" panose="02020603050405020304" pitchFamily="18" charset="-78"/>
              </a:rPr>
              <a:t>أساليب التدخل السيكولوجي لمواجهة المشكلات </a:t>
            </a:r>
            <a:r>
              <a:rPr lang="ar-DZ" sz="5400" dirty="0" smtClean="0">
                <a:solidFill>
                  <a:srgbClr val="FFFF00"/>
                </a:solidFill>
                <a:latin typeface="Simplified Arabic" panose="02020603050405020304" pitchFamily="18" charset="-78"/>
              </a:rPr>
              <a:t>المدرسية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9393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77788" y="1143000"/>
            <a:ext cx="12266613" cy="57150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DZ" sz="54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 – العلاج الدوائي </a:t>
            </a:r>
            <a:endParaRPr lang="ar-SA" sz="5400" b="1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just" rtl="1">
              <a:buNone/>
            </a:pPr>
            <a:r>
              <a:rPr lang="ar-DZ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توجد </a:t>
            </a:r>
            <a:r>
              <a:rPr lang="ar-DZ" sz="5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أدوية للتقليل من فرط الحركة و زيادة التركيز  و التخفيف من الاندفاعية و القلق و </a:t>
            </a:r>
            <a:r>
              <a:rPr lang="ar-DZ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الاكتئاب</a:t>
            </a:r>
            <a:r>
              <a:rPr lang="ar-SA" sz="5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.من أهمها:</a:t>
            </a:r>
            <a:endParaRPr lang="fr-FR" sz="54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just" rtl="1">
              <a:buNone/>
            </a:pPr>
            <a:endParaRPr lang="fr-FR" sz="5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2" y="2286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ar-DZ" sz="5400" dirty="0">
                <a:solidFill>
                  <a:srgbClr val="FF0000"/>
                </a:solidFill>
              </a:rPr>
              <a:t>أنواع العلاج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2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3212" y="762001"/>
            <a:ext cx="11506200" cy="5257800"/>
          </a:xfrm>
        </p:spPr>
        <p:txBody>
          <a:bodyPr>
            <a:noAutofit/>
          </a:bodyPr>
          <a:lstStyle/>
          <a:p>
            <a:pPr algn="r" rtl="1"/>
            <a:r>
              <a:rPr lang="ar-DZ" sz="3200" b="1" dirty="0">
                <a:solidFill>
                  <a:srgbClr val="FFFF00"/>
                </a:solidFill>
              </a:rPr>
              <a:t>أ – المنبهات العصبية:</a:t>
            </a:r>
            <a:endParaRPr lang="fr-FR" sz="3200" b="1" dirty="0">
              <a:solidFill>
                <a:srgbClr val="FFFF00"/>
              </a:solidFill>
            </a:endParaRPr>
          </a:p>
          <a:p>
            <a:pPr algn="r" rtl="1"/>
            <a:r>
              <a:rPr lang="fr-FR" sz="3200" dirty="0"/>
              <a:t>Ritaline</a:t>
            </a:r>
            <a:r>
              <a:rPr lang="ar-DZ" sz="3200" dirty="0"/>
              <a:t>( تقلل الحركة و تزيد </a:t>
            </a:r>
            <a:r>
              <a:rPr lang="ar-DZ" sz="3200" dirty="0" smtClean="0"/>
              <a:t>الانتباه </a:t>
            </a:r>
            <a:r>
              <a:rPr lang="ar-DZ" sz="3200" dirty="0"/>
              <a:t>, تعدل المزاج ), </a:t>
            </a:r>
            <a:r>
              <a:rPr lang="fr-FR" sz="3200" dirty="0" err="1" smtClean="0"/>
              <a:t>methylphenidate</a:t>
            </a:r>
            <a:endParaRPr lang="ar-SA" sz="3200" dirty="0" smtClean="0"/>
          </a:p>
          <a:p>
            <a:pPr algn="r" rtl="1"/>
            <a:r>
              <a:rPr lang="ar-DZ" sz="3200" b="1" dirty="0">
                <a:solidFill>
                  <a:srgbClr val="FFFF00"/>
                </a:solidFill>
              </a:rPr>
              <a:t>ب – مركبات </a:t>
            </a:r>
            <a:r>
              <a:rPr lang="ar-DZ" sz="3200" b="1" dirty="0" err="1">
                <a:solidFill>
                  <a:srgbClr val="FFFF00"/>
                </a:solidFill>
              </a:rPr>
              <a:t>أمفيتامين</a:t>
            </a:r>
            <a:r>
              <a:rPr lang="ar-DZ" sz="3200" b="1" dirty="0">
                <a:solidFill>
                  <a:srgbClr val="FFFF00"/>
                </a:solidFill>
              </a:rPr>
              <a:t> </a:t>
            </a:r>
            <a:r>
              <a:rPr lang="ar-DZ" sz="3200" b="1" dirty="0" smtClean="0">
                <a:solidFill>
                  <a:srgbClr val="FFFF00"/>
                </a:solidFill>
              </a:rPr>
              <a:t>المخدر</a:t>
            </a:r>
            <a:r>
              <a:rPr lang="ar-SA" sz="3200" b="1" dirty="0" smtClean="0">
                <a:solidFill>
                  <a:srgbClr val="FFFF00"/>
                </a:solidFill>
              </a:rPr>
              <a:t> </a:t>
            </a:r>
            <a:r>
              <a:rPr lang="fr-FR" sz="3200" dirty="0"/>
              <a:t>Amphétamine</a:t>
            </a:r>
          </a:p>
          <a:p>
            <a:pPr algn="r" rtl="1"/>
            <a:r>
              <a:rPr lang="ar-DZ" sz="3200" b="1" dirty="0" smtClean="0">
                <a:solidFill>
                  <a:srgbClr val="FFFF00"/>
                </a:solidFill>
              </a:rPr>
              <a:t> </a:t>
            </a:r>
            <a:r>
              <a:rPr lang="ar-DZ" sz="3200" i="1" dirty="0"/>
              <a:t>:</a:t>
            </a:r>
            <a:r>
              <a:rPr lang="fr-FR" sz="3200" dirty="0" err="1"/>
              <a:t>dexedrine</a:t>
            </a:r>
            <a:r>
              <a:rPr lang="ar-DZ" sz="3200" dirty="0"/>
              <a:t>  - </a:t>
            </a:r>
            <a:r>
              <a:rPr lang="fr-FR" sz="3200" dirty="0" err="1"/>
              <a:t>adderall</a:t>
            </a:r>
            <a:endParaRPr lang="fr-FR" sz="3200" dirty="0"/>
          </a:p>
          <a:p>
            <a:pPr algn="r" rtl="1"/>
            <a:r>
              <a:rPr lang="ar-DZ" sz="3200" b="1" dirty="0">
                <a:solidFill>
                  <a:srgbClr val="FFFF00"/>
                </a:solidFill>
              </a:rPr>
              <a:t>ج – مضادات </a:t>
            </a:r>
            <a:r>
              <a:rPr lang="ar-DZ" sz="3200" b="1" dirty="0" smtClean="0">
                <a:solidFill>
                  <a:srgbClr val="FFFF00"/>
                </a:solidFill>
              </a:rPr>
              <a:t>الاكتئاب </a:t>
            </a:r>
            <a:r>
              <a:rPr lang="ar-DZ" sz="3200" i="1" dirty="0"/>
              <a:t>:</a:t>
            </a:r>
            <a:r>
              <a:rPr lang="ar-DZ" sz="3200" dirty="0"/>
              <a:t> - المركبات الثلاثية الحلقات </a:t>
            </a:r>
            <a:r>
              <a:rPr lang="fr-FR" sz="3200" dirty="0" err="1"/>
              <a:t>trycilique</a:t>
            </a:r>
            <a:r>
              <a:rPr lang="ar-DZ" sz="3200" dirty="0"/>
              <a:t>:</a:t>
            </a:r>
            <a:r>
              <a:rPr lang="fr-FR" sz="3200" dirty="0" err="1"/>
              <a:t>impramine</a:t>
            </a:r>
            <a:r>
              <a:rPr lang="fr-FR" sz="3200" dirty="0"/>
              <a:t> </a:t>
            </a:r>
            <a:r>
              <a:rPr lang="fr-FR" sz="3200" dirty="0" smtClean="0"/>
              <a:t> </a:t>
            </a:r>
            <a:endParaRPr lang="fr-FR" sz="3200" dirty="0"/>
          </a:p>
          <a:p>
            <a:pPr algn="r" rtl="1"/>
            <a:r>
              <a:rPr lang="ar-DZ" sz="3200" b="1" dirty="0">
                <a:solidFill>
                  <a:srgbClr val="FFFF00"/>
                </a:solidFill>
              </a:rPr>
              <a:t>د – مضادات </a:t>
            </a:r>
            <a:r>
              <a:rPr lang="ar-DZ" sz="3200" b="1" dirty="0" err="1">
                <a:solidFill>
                  <a:srgbClr val="FFFF00"/>
                </a:solidFill>
              </a:rPr>
              <a:t>الإكتئاب</a:t>
            </a:r>
            <a:r>
              <a:rPr lang="ar-DZ" sz="3200" b="1" dirty="0">
                <a:solidFill>
                  <a:srgbClr val="FFFF00"/>
                </a:solidFill>
              </a:rPr>
              <a:t> الأخرى:</a:t>
            </a:r>
            <a:r>
              <a:rPr lang="fr-FR" sz="3200" dirty="0" err="1"/>
              <a:t>paxil</a:t>
            </a:r>
            <a:r>
              <a:rPr lang="ar-DZ" sz="3200" dirty="0"/>
              <a:t>,</a:t>
            </a:r>
            <a:r>
              <a:rPr lang="fr-FR" sz="3200" dirty="0"/>
              <a:t> prozac </a:t>
            </a:r>
            <a:r>
              <a:rPr lang="ar-DZ" sz="3200" dirty="0"/>
              <a:t>, </a:t>
            </a:r>
            <a:r>
              <a:rPr lang="fr-FR" sz="3200" dirty="0" err="1"/>
              <a:t>haldol</a:t>
            </a:r>
            <a:r>
              <a:rPr lang="ar-DZ" sz="3200" dirty="0"/>
              <a:t>, </a:t>
            </a:r>
            <a:r>
              <a:rPr lang="fr-FR" sz="3200" dirty="0" err="1"/>
              <a:t>melléril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120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" y="1447801"/>
            <a:ext cx="12114212" cy="541020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العلاج الطبي باستخدام العقاقير لن يجعل الأطفال يتعلمون، ولكنه قد يجعلهم أكثر قابلية للتعلم، ولذلك فإن المعلمين والآباء بحاجة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 مساعدة الأطباء و تشخيصهم </a:t>
            </a: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للحالة، ووصف الدواء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المناسب عند الضرورة </a:t>
            </a: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ومقدار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الجرعـة، </a:t>
            </a: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كما أن الأطباء بحاجة إلى أن يقوم المعلمون والآباء بتقديم التغذية الراجعة الدقيقة حول </a:t>
            </a:r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مدى استجابة الحالة من حيث التعلم و السلوك الاجتماعي</a:t>
            </a:r>
            <a:r>
              <a:rPr lang="ar-SA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حتى يتمكنوا من وصف الدواء الصحيح بالجرعة المناسبة، وذلك إذا ما كان استخدام الدواء ضروريا</a:t>
            </a:r>
            <a:r>
              <a:rPr lang="fr-FR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0" indent="0" algn="just" rtl="1">
              <a:buNone/>
            </a:pPr>
            <a:endParaRPr lang="fr-FR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>
                <a:solidFill>
                  <a:srgbClr val="FF0000"/>
                </a:solidFill>
              </a:rPr>
              <a:t>تنبيه مهم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5612" y="457201"/>
            <a:ext cx="11125199" cy="55626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DZ" sz="44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 – العلاج الغذائي </a:t>
            </a:r>
            <a:r>
              <a:rPr lang="fr-FR" sz="40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SA" sz="40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يكون عن طريق إما:</a:t>
            </a:r>
            <a:endParaRPr lang="fr-FR" sz="4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 – الأغذية </a:t>
            </a:r>
            <a:r>
              <a:rPr lang="ar-DZ" sz="4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الطبيعية </a:t>
            </a:r>
            <a:endParaRPr lang="ar-SA" sz="4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 </a:t>
            </a:r>
            <a:r>
              <a:rPr lang="ar-DZ" sz="4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– الأغذية التكميلية </a:t>
            </a:r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(مكملات غذائية)</a:t>
            </a:r>
            <a:endParaRPr lang="fr-FR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DZ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ج</a:t>
            </a:r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DZ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– الفيتامينات</a:t>
            </a:r>
            <a:endParaRPr lang="ar-SA" sz="4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في كل الحالات ينبغي:</a:t>
            </a:r>
            <a:r>
              <a:rPr lang="ar-DZ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sz="4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تجنب كل أنواع السكر المصنع</a:t>
            </a:r>
          </a:p>
          <a:p>
            <a:pPr algn="r" rtl="1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تجنب الأغذية التي تحتوي على المواد الملونة و الحافظة</a:t>
            </a:r>
          </a:p>
          <a:p>
            <a:pPr algn="r" rtl="1"/>
            <a:r>
              <a:rPr lang="ar-SA" sz="4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تناول السكر الطبيعي (الفواكه الطازجة و الجافة)</a:t>
            </a:r>
            <a:endParaRPr lang="fr-FR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endParaRPr lang="fr-FR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60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7622" y="1143000"/>
            <a:ext cx="10048792" cy="4876800"/>
          </a:xfrm>
        </p:spPr>
        <p:txBody>
          <a:bodyPr>
            <a:noAutofit/>
          </a:bodyPr>
          <a:lstStyle/>
          <a:p>
            <a:pPr lvl="0" algn="r" rtl="1"/>
            <a:r>
              <a:rPr lang="ar-DZ" sz="3200" dirty="0"/>
              <a:t>استبدال السلوك السلبي ,بالسلوك الايجابي </a:t>
            </a:r>
            <a:endParaRPr lang="fr-FR" sz="3200" dirty="0"/>
          </a:p>
          <a:p>
            <a:pPr lvl="0" algn="r" rtl="1"/>
            <a:r>
              <a:rPr lang="ar-DZ" sz="3200" dirty="0"/>
              <a:t>الثواب و العقاب </a:t>
            </a:r>
            <a:endParaRPr lang="fr-FR" sz="3200" dirty="0"/>
          </a:p>
          <a:p>
            <a:pPr lvl="0" algn="r" rtl="1"/>
            <a:r>
              <a:rPr lang="ar-DZ" sz="3200" dirty="0"/>
              <a:t>التعزيز السلبي و الإيجابي </a:t>
            </a:r>
            <a:endParaRPr lang="fr-FR" sz="3200" dirty="0"/>
          </a:p>
          <a:p>
            <a:pPr lvl="0" algn="r" rtl="1"/>
            <a:r>
              <a:rPr lang="ar-DZ" sz="3200" dirty="0"/>
              <a:t>جداول التعزيز </a:t>
            </a:r>
            <a:endParaRPr lang="fr-FR" sz="3200" dirty="0"/>
          </a:p>
          <a:p>
            <a:pPr lvl="0" algn="r" rtl="1"/>
            <a:r>
              <a:rPr lang="ar-DZ" sz="3200" dirty="0"/>
              <a:t>جداول المهمات </a:t>
            </a:r>
            <a:endParaRPr lang="fr-FR" sz="3200" dirty="0"/>
          </a:p>
          <a:p>
            <a:pPr lvl="0" algn="r" rtl="1"/>
            <a:r>
              <a:rPr lang="ar-DZ" sz="3200" dirty="0"/>
              <a:t>التدريب و التكرار + التحفيز</a:t>
            </a:r>
            <a:endParaRPr lang="fr-FR" sz="3200" dirty="0"/>
          </a:p>
          <a:p>
            <a:pPr lvl="0" algn="r" rtl="1"/>
            <a:r>
              <a:rPr lang="ar-DZ" sz="3200" dirty="0"/>
              <a:t>نظام العقود و </a:t>
            </a:r>
            <a:r>
              <a:rPr lang="ar-DZ" sz="3200" dirty="0" smtClean="0"/>
              <a:t>الاتفاق </a:t>
            </a:r>
            <a:r>
              <a:rPr lang="ar-DZ" sz="3200" dirty="0"/>
              <a:t>. اذا عملت كذا تتحصل على كذا ( جداول في البيت و المدرسة) </a:t>
            </a:r>
            <a:endParaRPr lang="fr-FR" sz="3200" dirty="0"/>
          </a:p>
          <a:p>
            <a:pPr algn="r"/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51012" y="228600"/>
            <a:ext cx="9144001" cy="685800"/>
          </a:xfrm>
        </p:spPr>
        <p:txBody>
          <a:bodyPr>
            <a:normAutofit/>
          </a:bodyPr>
          <a:lstStyle/>
          <a:p>
            <a:pPr algn="r"/>
            <a:r>
              <a:rPr lang="ar-DZ" sz="4000" dirty="0">
                <a:solidFill>
                  <a:srgbClr val="FFFF00"/>
                </a:solidFill>
              </a:rPr>
              <a:t>3 – العلاج السلوكي 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8012" y="1371600"/>
            <a:ext cx="9896392" cy="5334001"/>
          </a:xfrm>
        </p:spPr>
        <p:txBody>
          <a:bodyPr>
            <a:noAutofit/>
          </a:bodyPr>
          <a:lstStyle/>
          <a:p>
            <a:pPr algn="r" rtl="1"/>
            <a:r>
              <a:rPr lang="ar-DZ" sz="2800" dirty="0" smtClean="0"/>
              <a:t>الاتصال </a:t>
            </a:r>
            <a:r>
              <a:rPr lang="ar-DZ" sz="2800" dirty="0"/>
              <a:t>البصري </a:t>
            </a:r>
            <a:endParaRPr lang="ar-SA" sz="2800" dirty="0" smtClean="0"/>
          </a:p>
          <a:p>
            <a:pPr algn="r" rtl="1"/>
            <a:r>
              <a:rPr lang="ar-DZ" sz="2800" dirty="0" smtClean="0"/>
              <a:t> </a:t>
            </a:r>
            <a:r>
              <a:rPr lang="ar-DZ" sz="2800" dirty="0"/>
              <a:t>التقليل من المثيرات المحيطة به  </a:t>
            </a:r>
            <a:endParaRPr lang="ar-SA" sz="2800" dirty="0" smtClean="0"/>
          </a:p>
          <a:p>
            <a:pPr algn="r" rtl="1"/>
            <a:r>
              <a:rPr lang="ar-DZ" sz="2800" dirty="0" smtClean="0"/>
              <a:t>زيادة </a:t>
            </a:r>
            <a:r>
              <a:rPr lang="ar-DZ" sz="2800" dirty="0"/>
              <a:t>وسائل التسلية </a:t>
            </a:r>
            <a:r>
              <a:rPr lang="ar-SA" sz="2800" dirty="0" smtClean="0"/>
              <a:t>و</a:t>
            </a:r>
            <a:r>
              <a:rPr lang="ar-DZ" sz="2800" dirty="0" smtClean="0"/>
              <a:t> تنو</a:t>
            </a:r>
            <a:r>
              <a:rPr lang="ar-SA" sz="2800" dirty="0" smtClean="0"/>
              <a:t>ي</a:t>
            </a:r>
            <a:r>
              <a:rPr lang="ar-DZ" sz="2800" dirty="0" smtClean="0"/>
              <a:t>ع </a:t>
            </a:r>
            <a:r>
              <a:rPr lang="ar-DZ" sz="2800" dirty="0"/>
              <a:t>النشاط </a:t>
            </a:r>
            <a:endParaRPr lang="fr-FR" sz="2800" dirty="0"/>
          </a:p>
          <a:p>
            <a:pPr algn="r" rtl="1"/>
            <a:r>
              <a:rPr lang="ar-SA" sz="2800" dirty="0" smtClean="0"/>
              <a:t>استخدام </a:t>
            </a:r>
            <a:r>
              <a:rPr lang="ar-DZ" sz="2800" dirty="0" smtClean="0"/>
              <a:t>الشكل اللون و الحجم </a:t>
            </a:r>
            <a:r>
              <a:rPr lang="ar-SA" sz="2800" dirty="0" smtClean="0"/>
              <a:t>.</a:t>
            </a:r>
          </a:p>
          <a:p>
            <a:pPr algn="r" rtl="1"/>
            <a:r>
              <a:rPr lang="ar-DZ" sz="2800" dirty="0" smtClean="0"/>
              <a:t> التعليمات الإيجابية و ليست </a:t>
            </a:r>
            <a:r>
              <a:rPr lang="ar-SA" sz="2800" dirty="0" smtClean="0"/>
              <a:t>ال</a:t>
            </a:r>
            <a:r>
              <a:rPr lang="ar-DZ" sz="2800" dirty="0" smtClean="0"/>
              <a:t>سلبية + التعزيز  ( دراسة , مشاهدة , خروج </a:t>
            </a:r>
            <a:endParaRPr lang="ar-SA" sz="2800" dirty="0" smtClean="0"/>
          </a:p>
          <a:p>
            <a:pPr algn="r" rtl="1"/>
            <a:r>
              <a:rPr lang="ar-DZ" sz="2800" dirty="0" smtClean="0"/>
              <a:t>اجراء </a:t>
            </a:r>
            <a:r>
              <a:rPr lang="ar-DZ" sz="2800" dirty="0"/>
              <a:t>تدريبات التنفس من حين الى آخر , </a:t>
            </a:r>
            <a:endParaRPr lang="ar-SA" sz="2800" dirty="0" smtClean="0"/>
          </a:p>
          <a:p>
            <a:pPr algn="r" rtl="1"/>
            <a:r>
              <a:rPr lang="ar-DZ" sz="2800" dirty="0" smtClean="0"/>
              <a:t>التقليل </a:t>
            </a:r>
            <a:r>
              <a:rPr lang="ar-DZ" sz="2800" dirty="0"/>
              <a:t>من تناول السكريات و في حالة تناولها ( يضاف اليها البروتينات لأنها تبطل مفعولها </a:t>
            </a:r>
            <a:endParaRPr lang="fr-FR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12803" y="152400"/>
            <a:ext cx="9144001" cy="1219200"/>
          </a:xfrm>
        </p:spPr>
        <p:txBody>
          <a:bodyPr>
            <a:noAutofit/>
          </a:bodyPr>
          <a:lstStyle/>
          <a:p>
            <a:pPr algn="ctr"/>
            <a:r>
              <a:rPr lang="ar-DZ" sz="4000" dirty="0">
                <a:solidFill>
                  <a:srgbClr val="FFFF00"/>
                </a:solidFill>
              </a:rPr>
              <a:t>قواعد العلاج السلوكي </a:t>
            </a:r>
            <a:r>
              <a:rPr lang="fr-FR" sz="4000" dirty="0">
                <a:solidFill>
                  <a:srgbClr val="FFFF00"/>
                </a:solidFill>
              </a:rPr>
              <a:t>:</a:t>
            </a:r>
            <a:br>
              <a:rPr lang="fr-FR" sz="4000" dirty="0">
                <a:solidFill>
                  <a:srgbClr val="FFFF00"/>
                </a:solidFill>
              </a:rPr>
            </a:br>
            <a:endParaRPr lang="fr-F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8012" y="1447801"/>
            <a:ext cx="10048791" cy="464820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SA" sz="6000" dirty="0" smtClean="0"/>
              <a:t>تعديل السلوك =</a:t>
            </a:r>
          </a:p>
          <a:p>
            <a:pPr algn="r" rtl="1"/>
            <a:r>
              <a:rPr lang="ar-DZ" sz="6000" dirty="0" smtClean="0"/>
              <a:t>زيادة الانتباه </a:t>
            </a:r>
            <a:endParaRPr lang="fr-FR" sz="6000" dirty="0" smtClean="0"/>
          </a:p>
          <a:p>
            <a:pPr algn="r" rtl="1"/>
            <a:r>
              <a:rPr lang="fr-FR" sz="6000" dirty="0" smtClean="0"/>
              <a:t>+           </a:t>
            </a:r>
            <a:endParaRPr lang="ar-SA" sz="6000" dirty="0" smtClean="0"/>
          </a:p>
          <a:p>
            <a:pPr algn="r" rtl="1"/>
            <a:r>
              <a:rPr lang="ar-DZ" sz="6000" dirty="0" smtClean="0"/>
              <a:t>تقليل فرط </a:t>
            </a:r>
            <a:r>
              <a:rPr lang="ar-DZ" sz="6000" dirty="0"/>
              <a:t>الحركة </a:t>
            </a:r>
            <a:endParaRPr lang="fr-FR" sz="6000" dirty="0" smtClean="0"/>
          </a:p>
          <a:p>
            <a:pPr algn="r" rtl="1"/>
            <a:r>
              <a:rPr lang="fr-FR" sz="6000" smtClean="0"/>
              <a:t>+            </a:t>
            </a:r>
            <a:endParaRPr lang="ar-SA" sz="6000" dirty="0" smtClean="0"/>
          </a:p>
          <a:p>
            <a:pPr algn="r" rtl="1"/>
            <a:r>
              <a:rPr lang="ar-DZ" sz="6000" dirty="0" smtClean="0"/>
              <a:t>مشاركة الاجتماعية</a:t>
            </a:r>
            <a:endParaRPr lang="fr-FR" sz="6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2" y="457200"/>
            <a:ext cx="9144001" cy="762000"/>
          </a:xfrm>
        </p:spPr>
        <p:txBody>
          <a:bodyPr>
            <a:normAutofit/>
          </a:bodyPr>
          <a:lstStyle/>
          <a:p>
            <a:pPr algn="ctr"/>
            <a:r>
              <a:rPr lang="ar-DZ" sz="4000" dirty="0">
                <a:solidFill>
                  <a:srgbClr val="FFFF00"/>
                </a:solidFill>
              </a:rPr>
              <a:t>نشاطات تعديل السلوك 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22413" y="1295400"/>
            <a:ext cx="10439399" cy="5562600"/>
          </a:xfrm>
        </p:spPr>
        <p:txBody>
          <a:bodyPr>
            <a:normAutofit/>
          </a:bodyPr>
          <a:lstStyle/>
          <a:p>
            <a:pPr algn="r" rtl="1"/>
            <a:r>
              <a:rPr lang="ar-DZ" sz="4400" dirty="0"/>
              <a:t>مكان مناسب </a:t>
            </a:r>
            <a:endParaRPr lang="ar-SA" sz="4400" dirty="0" smtClean="0"/>
          </a:p>
          <a:p>
            <a:pPr algn="r" rtl="1"/>
            <a:r>
              <a:rPr lang="ar-DZ" sz="4400" dirty="0" smtClean="0"/>
              <a:t>وسائل </a:t>
            </a:r>
            <a:r>
              <a:rPr lang="ar-DZ" sz="4400" dirty="0"/>
              <a:t>و </a:t>
            </a:r>
            <a:r>
              <a:rPr lang="ar-DZ" sz="4400" dirty="0" smtClean="0"/>
              <a:t>أدوات</a:t>
            </a:r>
            <a:endParaRPr lang="ar-SA" sz="4400" dirty="0" smtClean="0"/>
          </a:p>
          <a:p>
            <a:pPr algn="r" rtl="1"/>
            <a:r>
              <a:rPr lang="ar-DZ" sz="4400" dirty="0" smtClean="0"/>
              <a:t>إبعاد </a:t>
            </a:r>
            <a:r>
              <a:rPr lang="ar-DZ" sz="4400" dirty="0"/>
              <a:t>المشتتات </a:t>
            </a:r>
            <a:endParaRPr lang="ar-SA" sz="4400" dirty="0" smtClean="0"/>
          </a:p>
          <a:p>
            <a:pPr algn="r" rtl="1"/>
            <a:r>
              <a:rPr lang="ar-DZ" sz="4400" dirty="0" smtClean="0"/>
              <a:t> </a:t>
            </a:r>
            <a:r>
              <a:rPr lang="ar-DZ" sz="4400" dirty="0"/>
              <a:t>شرح النشاط ، و تحديد الزمن المكافأة المناسبة </a:t>
            </a:r>
            <a:endParaRPr lang="ar-SA" sz="4400" dirty="0" smtClean="0"/>
          </a:p>
          <a:p>
            <a:pPr algn="r" rtl="1"/>
            <a:r>
              <a:rPr lang="ar-DZ" sz="4400" dirty="0" smtClean="0"/>
              <a:t> </a:t>
            </a:r>
            <a:r>
              <a:rPr lang="ar-DZ" sz="4400" dirty="0"/>
              <a:t>تدرج النشاطات من السهل الى الصعب </a:t>
            </a:r>
            <a:r>
              <a:rPr lang="ar-DZ" sz="4400" dirty="0" smtClean="0"/>
              <a:t>التعزيز </a:t>
            </a:r>
            <a:r>
              <a:rPr lang="ar-DZ" sz="4400" dirty="0"/>
              <a:t>و المشاركة </a:t>
            </a:r>
            <a:endParaRPr lang="fr-FR" sz="4400" dirty="0"/>
          </a:p>
          <a:p>
            <a:pPr algn="r" rtl="1"/>
            <a:endParaRPr lang="fr-FR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>
            <a:normAutofit/>
          </a:bodyPr>
          <a:lstStyle/>
          <a:p>
            <a:pPr algn="ctr"/>
            <a:r>
              <a:rPr lang="ar-SA" sz="4400" dirty="0" smtClean="0">
                <a:solidFill>
                  <a:srgbClr val="FFFF00"/>
                </a:solidFill>
              </a:rPr>
              <a:t>مستلزمات تعديل السلوك</a:t>
            </a:r>
            <a:endParaRPr lang="fr-F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0812" y="914400"/>
            <a:ext cx="11810999" cy="5791199"/>
          </a:xfrm>
        </p:spPr>
        <p:txBody>
          <a:bodyPr>
            <a:normAutofit/>
          </a:bodyPr>
          <a:lstStyle/>
          <a:p>
            <a:pPr lvl="0" algn="r" rtl="1"/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الرسم و التلوين ، اللعب بالصلصال أو العجين  الأدوات الموسيقية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/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اللعب بالعرائس ، اللعب بالبالون ، النفخ  الملاحقة ' الكرات البلاستيكية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/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ألعاب الحركة </a:t>
            </a:r>
            <a:r>
              <a:rPr lang="fr-FR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وقوف جلوس ، لعبة الكراسي  فقاعات الصابون ، التركيب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/>
            <a:r>
              <a:rPr lang="ar-DZ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الاستماع </a:t>
            </a:r>
            <a:r>
              <a:rPr lang="fr-FR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ربط الصوت بالصورة ، الأصوات الموسيقية ، الظهور و </a:t>
            </a:r>
            <a:r>
              <a:rPr lang="ar-DZ" sz="36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الإختفاء</a:t>
            </a:r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/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ألعاب جسدية </a:t>
            </a:r>
            <a:r>
              <a:rPr lang="fr-FR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لعبة القطار ، حركات .. المتابعة ' ترتيب حسب التسلسل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/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اتمام الجمل – حل المشكلات </a:t>
            </a:r>
            <a:r>
              <a:rPr lang="fr-FR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حل باب مغلق ، عمل وجبة ، عبور الطريق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DZ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علاج نفسي  و فيه علاج دوائي ، سلوكي </a:t>
            </a:r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/>
            <a:endParaRPr lang="fr-FR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334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4400" dirty="0" smtClean="0">
                <a:solidFill>
                  <a:srgbClr val="FFFF00"/>
                </a:solidFill>
              </a:rPr>
              <a:t>أنواع </a:t>
            </a:r>
            <a:r>
              <a:rPr lang="ar-DZ" sz="4400" dirty="0" smtClean="0">
                <a:solidFill>
                  <a:srgbClr val="FFFF00"/>
                </a:solidFill>
              </a:rPr>
              <a:t>النشاطات</a:t>
            </a:r>
            <a:r>
              <a:rPr lang="ar-DZ" sz="4400" dirty="0">
                <a:solidFill>
                  <a:srgbClr val="FFFF00"/>
                </a:solidFill>
              </a:rPr>
              <a:t>:</a:t>
            </a:r>
            <a:endParaRPr lang="fr-F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46212" y="1143000"/>
            <a:ext cx="10363199" cy="4724401"/>
          </a:xfrm>
        </p:spPr>
        <p:txBody>
          <a:bodyPr>
            <a:noAutofit/>
          </a:bodyPr>
          <a:lstStyle/>
          <a:p>
            <a:pPr algn="just" rtl="1">
              <a:lnSpc>
                <a:spcPct val="100000"/>
              </a:lnSpc>
            </a:pPr>
            <a:r>
              <a:rPr lang="ar-DZ" sz="3200" dirty="0">
                <a:cs typeface="+mj-cs"/>
              </a:rPr>
              <a:t>برامج خاصة بهؤلاء الأطفال </a:t>
            </a:r>
            <a:endParaRPr lang="ar-SA" sz="3200" dirty="0" smtClean="0">
              <a:cs typeface="+mj-cs"/>
            </a:endParaRPr>
          </a:p>
          <a:p>
            <a:pPr algn="just" rtl="1">
              <a:lnSpc>
                <a:spcPct val="100000"/>
              </a:lnSpc>
            </a:pPr>
            <a:r>
              <a:rPr lang="ar-DZ" sz="3200" dirty="0" smtClean="0">
                <a:cs typeface="+mj-cs"/>
              </a:rPr>
              <a:t>أقسام </a:t>
            </a:r>
            <a:r>
              <a:rPr lang="ar-DZ" sz="3200" dirty="0">
                <a:cs typeface="+mj-cs"/>
              </a:rPr>
              <a:t>خاصة و مربون متخصصون في التعليم </a:t>
            </a:r>
            <a:r>
              <a:rPr lang="ar-DZ" sz="3200" dirty="0" smtClean="0">
                <a:cs typeface="+mj-cs"/>
              </a:rPr>
              <a:t>المكيف</a:t>
            </a:r>
            <a:endParaRPr lang="ar-SA" sz="3200" dirty="0" smtClean="0">
              <a:cs typeface="+mj-cs"/>
            </a:endParaRPr>
          </a:p>
          <a:p>
            <a:pPr algn="just" rtl="1">
              <a:lnSpc>
                <a:spcPct val="100000"/>
              </a:lnSpc>
            </a:pPr>
            <a:r>
              <a:rPr lang="ar-DZ" sz="3200" dirty="0" smtClean="0">
                <a:cs typeface="+mj-cs"/>
              </a:rPr>
              <a:t> قياس</a:t>
            </a:r>
            <a:r>
              <a:rPr lang="fr-FR" sz="3200" dirty="0" smtClean="0">
                <a:cs typeface="+mj-cs"/>
              </a:rPr>
              <a:t>:</a:t>
            </a:r>
            <a:r>
              <a:rPr lang="ar-SA" sz="3200" dirty="0" smtClean="0">
                <a:cs typeface="+mj-cs"/>
              </a:rPr>
              <a:t>نسبة </a:t>
            </a:r>
            <a:r>
              <a:rPr lang="ar-DZ" sz="3200" dirty="0" smtClean="0">
                <a:cs typeface="+mj-cs"/>
              </a:rPr>
              <a:t>الذكاء </a:t>
            </a:r>
            <a:r>
              <a:rPr lang="ar-DZ" sz="3200" dirty="0">
                <a:cs typeface="+mj-cs"/>
              </a:rPr>
              <a:t>، </a:t>
            </a:r>
            <a:r>
              <a:rPr lang="ar-SA" sz="3200" dirty="0" smtClean="0">
                <a:cs typeface="+mj-cs"/>
              </a:rPr>
              <a:t>نسبة </a:t>
            </a:r>
            <a:r>
              <a:rPr lang="ar-DZ" sz="3200" dirty="0" smtClean="0">
                <a:cs typeface="+mj-cs"/>
              </a:rPr>
              <a:t>التحصيل </a:t>
            </a:r>
            <a:r>
              <a:rPr lang="ar-DZ" sz="3200" dirty="0">
                <a:cs typeface="+mj-cs"/>
              </a:rPr>
              <a:t>، </a:t>
            </a:r>
            <a:r>
              <a:rPr lang="ar-SA" sz="3200" dirty="0" smtClean="0">
                <a:cs typeface="+mj-cs"/>
              </a:rPr>
              <a:t>قدرة </a:t>
            </a:r>
            <a:r>
              <a:rPr lang="ar-DZ" sz="3200" dirty="0" smtClean="0">
                <a:cs typeface="+mj-cs"/>
              </a:rPr>
              <a:t>الإدراك </a:t>
            </a:r>
            <a:r>
              <a:rPr lang="ar-DZ" sz="3200" dirty="0">
                <a:cs typeface="+mj-cs"/>
              </a:rPr>
              <a:t>البصري و السمعي ، الذاكرة اللغة، الانفعالات</a:t>
            </a:r>
            <a:r>
              <a:rPr lang="ar-DZ" sz="3200" dirty="0" smtClean="0">
                <a:cs typeface="+mj-cs"/>
              </a:rPr>
              <a:t>،</a:t>
            </a:r>
            <a:r>
              <a:rPr lang="ar-SA" sz="3200" dirty="0" smtClean="0">
                <a:cs typeface="+mj-cs"/>
              </a:rPr>
              <a:t> </a:t>
            </a:r>
            <a:r>
              <a:rPr lang="ar-DZ" sz="3200" dirty="0" smtClean="0">
                <a:cs typeface="+mj-cs"/>
              </a:rPr>
              <a:t>النشاط </a:t>
            </a:r>
            <a:r>
              <a:rPr lang="ar-DZ" sz="3200" dirty="0">
                <a:cs typeface="+mj-cs"/>
              </a:rPr>
              <a:t>الحركي</a:t>
            </a:r>
            <a:endParaRPr lang="fr-FR" sz="3200" dirty="0">
              <a:cs typeface="+mj-cs"/>
            </a:endParaRPr>
          </a:p>
          <a:p>
            <a:pPr lvl="0" algn="just" rtl="1">
              <a:lnSpc>
                <a:spcPct val="100000"/>
              </a:lnSpc>
            </a:pPr>
            <a:r>
              <a:rPr lang="ar-DZ" sz="3200" dirty="0">
                <a:cs typeface="+mj-cs"/>
              </a:rPr>
              <a:t>تنظيم القسم </a:t>
            </a:r>
            <a:r>
              <a:rPr lang="ar-SA" sz="3200" dirty="0" smtClean="0">
                <a:cs typeface="+mj-cs"/>
              </a:rPr>
              <a:t>و</a:t>
            </a:r>
            <a:r>
              <a:rPr lang="ar-DZ" sz="3200" dirty="0" smtClean="0">
                <a:cs typeface="+mj-cs"/>
              </a:rPr>
              <a:t> </a:t>
            </a:r>
            <a:r>
              <a:rPr lang="ar-DZ" sz="3200" dirty="0">
                <a:cs typeface="+mj-cs"/>
              </a:rPr>
              <a:t>التقليل من المثيرات البصرية و السمعية </a:t>
            </a:r>
            <a:r>
              <a:rPr lang="ar-DZ" sz="3200" dirty="0" smtClean="0">
                <a:cs typeface="+mj-cs"/>
              </a:rPr>
              <a:t>تقويم </a:t>
            </a:r>
            <a:r>
              <a:rPr lang="ar-DZ" sz="3200" dirty="0">
                <a:cs typeface="+mj-cs"/>
              </a:rPr>
              <a:t>النتيجة بعد الجهد </a:t>
            </a:r>
            <a:endParaRPr lang="ar-SA" sz="3200" dirty="0" smtClean="0">
              <a:cs typeface="+mj-cs"/>
            </a:endParaRPr>
          </a:p>
          <a:p>
            <a:pPr lvl="0" algn="just" rtl="1">
              <a:lnSpc>
                <a:spcPct val="100000"/>
              </a:lnSpc>
            </a:pPr>
            <a:r>
              <a:rPr lang="ar-DZ" sz="3200" dirty="0" smtClean="0">
                <a:cs typeface="+mj-cs"/>
              </a:rPr>
              <a:t>التعزيز </a:t>
            </a:r>
            <a:r>
              <a:rPr lang="ar-DZ" sz="3200" dirty="0">
                <a:cs typeface="+mj-cs"/>
              </a:rPr>
              <a:t>الإيجابي  </a:t>
            </a:r>
            <a:endParaRPr lang="fr-FR" sz="3200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144001" cy="838200"/>
          </a:xfrm>
        </p:spPr>
        <p:txBody>
          <a:bodyPr>
            <a:normAutofit/>
          </a:bodyPr>
          <a:lstStyle/>
          <a:p>
            <a:pPr algn="r" rtl="1"/>
            <a:r>
              <a:rPr lang="ar-SA" sz="4000" dirty="0" smtClean="0">
                <a:solidFill>
                  <a:srgbClr val="FFFF00"/>
                </a:solidFill>
              </a:rPr>
              <a:t> 4- ال</a:t>
            </a:r>
            <a:r>
              <a:rPr lang="ar-DZ" sz="4000" dirty="0" smtClean="0">
                <a:solidFill>
                  <a:srgbClr val="FFFF00"/>
                </a:solidFill>
              </a:rPr>
              <a:t>علاج </a:t>
            </a:r>
            <a:r>
              <a:rPr lang="ar-SA" sz="4000" dirty="0" smtClean="0">
                <a:solidFill>
                  <a:srgbClr val="FFFF00"/>
                </a:solidFill>
              </a:rPr>
              <a:t>ال</a:t>
            </a:r>
            <a:r>
              <a:rPr lang="ar-DZ" sz="4000" dirty="0" smtClean="0">
                <a:solidFill>
                  <a:srgbClr val="FFFF00"/>
                </a:solidFill>
              </a:rPr>
              <a:t>تربوي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295400"/>
            <a:ext cx="12038011" cy="5562599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SA" sz="48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</a:t>
            </a:r>
            <a:r>
              <a:rPr lang="ar-DZ" sz="48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-  </a:t>
            </a:r>
            <a:r>
              <a:rPr lang="ar-DZ" sz="48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خلل عصبي  </a:t>
            </a:r>
            <a:r>
              <a:rPr lang="ar-DZ" sz="4800" b="1" dirty="0"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SA" sz="4800" b="1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4800" b="1" dirty="0">
                <a:latin typeface="Simplified Arabic" pitchFamily="18" charset="-78"/>
                <a:cs typeface="Simplified Arabic" pitchFamily="18" charset="-78"/>
              </a:rPr>
              <a:t>قد يكون بزيادة الاستثارة العصبية  حساسية عصبية زائدة للمنبهات الخارجية و الداخلية حيث يستجيب الطفل لكل المثيرات المحيطة به حتى  و إن كانت غير مهمة : ( صراخ خارجي , صوت السيارات , الرياح , الأشخاص ... ) </a:t>
            </a:r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buNone/>
            </a:pPr>
            <a:r>
              <a:rPr lang="ar-DZ" sz="4800" b="1" dirty="0">
                <a:latin typeface="Simplified Arabic" pitchFamily="18" charset="-78"/>
                <a:cs typeface="Simplified Arabic" pitchFamily="18" charset="-78"/>
              </a:rPr>
              <a:t>- أو نقص و بطء الاستجابة و انتقال السيالة العصبية و أن فرط النشاط و الاندفاعية هما محاولة لتيسير المدخلات الحسية و زيادتها بحيث تصل إلى المستوى الأمثل للاستثارة</a:t>
            </a:r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fr-FR" sz="48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11166" y="7620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ar-SA" sz="7200" dirty="0">
                <a:solidFill>
                  <a:srgbClr val="92D050"/>
                </a:solidFill>
                <a:latin typeface="Simplified Arabic" panose="02020603050405020304" pitchFamily="18" charset="-78"/>
              </a:rPr>
              <a:t>ا</a:t>
            </a:r>
            <a:r>
              <a:rPr lang="ar-DZ" sz="7200" dirty="0">
                <a:solidFill>
                  <a:srgbClr val="92D050"/>
                </a:solidFill>
                <a:latin typeface="Simplified Arabic" panose="02020603050405020304" pitchFamily="18" charset="-78"/>
              </a:rPr>
              <a:t>لاتجاه الطبي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7794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2" y="1447800"/>
            <a:ext cx="11811000" cy="519591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DZ" sz="40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 البيداغوجيا الفارقية </a:t>
            </a:r>
            <a:br>
              <a:rPr lang="ar-DZ" sz="40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fr-FR" sz="40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pédagogie </a:t>
            </a:r>
            <a:r>
              <a:rPr lang="fr-FR" sz="4000" b="1" dirty="0" smtClean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différenciée                          </a:t>
            </a:r>
            <a:r>
              <a:rPr lang="ar-DZ" sz="4000" b="1" dirty="0" smtClean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endParaRPr lang="fr-FR" sz="40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rtl="1">
              <a:buNone/>
            </a:pPr>
            <a:r>
              <a:rPr lang="ar-DZ" sz="4000" b="1" dirty="0" smtClean="0">
                <a:latin typeface="Simplified Arabic" pitchFamily="18" charset="-78"/>
                <a:cs typeface="Simplified Arabic" pitchFamily="18" charset="-78"/>
              </a:rPr>
              <a:t>تعتمد على استراتيجية تفريد التعليم باعتماد الأسلوب المناسب للتلميذ الواحد الذي يعاني من مشكلة , بتخصيص وقت له</a:t>
            </a:r>
            <a:r>
              <a:rPr lang="ar-SA" sz="4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4000" b="1" dirty="0" smtClean="0">
                <a:latin typeface="Simplified Arabic" pitchFamily="18" charset="-78"/>
                <a:cs typeface="Simplified Arabic" pitchFamily="18" charset="-78"/>
              </a:rPr>
              <a:t>ضمن الجماعة في خلال الحصة أو نهايتها أو في حصة الاستدراك أو في أي وقت أخر يراه المعلم مناسبا , دون التقصير في الاهتمام ببقية التلاميذ </a:t>
            </a:r>
            <a:endParaRPr lang="fr-FR" sz="40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9412" y="304800"/>
            <a:ext cx="11506200" cy="914400"/>
          </a:xfrm>
        </p:spPr>
        <p:txBody>
          <a:bodyPr>
            <a:noAutofit/>
          </a:bodyPr>
          <a:lstStyle/>
          <a:p>
            <a:pPr lvl="0" algn="ctr" rtl="1"/>
            <a:r>
              <a:rPr lang="ar-DZ" sz="4000" dirty="0">
                <a:solidFill>
                  <a:srgbClr val="92D050"/>
                </a:solidFill>
              </a:rPr>
              <a:t> </a:t>
            </a:r>
            <a:r>
              <a:rPr lang="ar-SA" sz="40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استراتيجيات العلاج التربوي التعليمي</a:t>
            </a:r>
            <a:endParaRPr lang="fr-FR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012" y="2071679"/>
            <a:ext cx="11582400" cy="3935613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ar-SA" sz="5400" b="1" dirty="0" smtClean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2- </a:t>
            </a:r>
            <a:r>
              <a:rPr lang="ar-DZ" sz="5400" b="1" dirty="0" smtClean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التدريس الدقيق </a:t>
            </a:r>
            <a:r>
              <a:rPr lang="fr-FR" sz="4800" b="1" dirty="0" smtClean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L'enseignement de</a:t>
            </a:r>
            <a:r>
              <a:rPr lang="fr-FR" sz="4800" b="1" dirty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fr-FR" sz="4800" b="1" dirty="0" smtClean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précision  </a:t>
            </a:r>
            <a:r>
              <a:rPr lang="ar-DZ" sz="4800" b="1" dirty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DZ" sz="4800" b="1" dirty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fr-FR" sz="4800" b="1" dirty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                    </a:t>
            </a:r>
            <a:endParaRPr lang="ar-SA" sz="4800" b="1" dirty="0" smtClean="0">
              <a:solidFill>
                <a:schemeClr val="accent2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r>
              <a:rPr lang="fr-FR" sz="4800" b="1" dirty="0" smtClean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4800" b="1" dirty="0" smtClean="0">
                <a:solidFill>
                  <a:schemeClr val="accent2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4800" b="1" dirty="0">
                <a:latin typeface="Simplified Arabic" pitchFamily="18" charset="-78"/>
                <a:cs typeface="Simplified Arabic" pitchFamily="18" charset="-78"/>
              </a:rPr>
              <a:t>التركيز على نشاط واحد أو سلوك واحد بدل الاهتمام بنشاطات تعليمية متعددة </a:t>
            </a:r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r>
              <a:rPr lang="ar-DZ" sz="4800" b="1" dirty="0">
                <a:latin typeface="Simplified Arabic" pitchFamily="18" charset="-78"/>
                <a:cs typeface="Simplified Arabic" pitchFamily="18" charset="-78"/>
              </a:rPr>
              <a:t> </a:t>
            </a:r>
            <a:endParaRPr lang="fr-FR" sz="48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22446" y="571480"/>
            <a:ext cx="8229600" cy="952520"/>
          </a:xfrm>
        </p:spPr>
        <p:txBody>
          <a:bodyPr>
            <a:noAutofit/>
          </a:bodyPr>
          <a:lstStyle/>
          <a:p>
            <a:pPr algn="ctr" rtl="1"/>
            <a:r>
              <a:rPr lang="ar-SA" sz="4000" dirty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استراتيجيات العلاج التربوي </a:t>
            </a:r>
            <a:r>
              <a:rPr lang="ar-SA" sz="40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التعليمي(تابع)</a:t>
            </a:r>
            <a:endParaRPr lang="fr-FR" sz="4000" dirty="0">
              <a:solidFill>
                <a:schemeClr val="accent2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92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295400"/>
            <a:ext cx="12188825" cy="575363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4400" dirty="0">
                <a:solidFill>
                  <a:schemeClr val="accent2"/>
                </a:solidFill>
              </a:rPr>
              <a:t>3 – التدريس التشخيصي  </a:t>
            </a:r>
            <a:r>
              <a:rPr lang="fr-FR" sz="4400" dirty="0">
                <a:solidFill>
                  <a:schemeClr val="accent2"/>
                </a:solidFill>
              </a:rPr>
              <a:t>L'enseignement de diagnostic</a:t>
            </a:r>
            <a:endParaRPr lang="ar-SA" sz="4400" spc="-15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r>
              <a:rPr lang="ar-SA" sz="4400" spc="-150" dirty="0" smtClean="0">
                <a:latin typeface="Simplified Arabic" pitchFamily="18" charset="-78"/>
                <a:cs typeface="Simplified Arabic" pitchFamily="18" charset="-78"/>
              </a:rPr>
              <a:t>1- </a:t>
            </a:r>
            <a:r>
              <a:rPr lang="ar-DZ" sz="4400" spc="-150" dirty="0" smtClean="0">
                <a:latin typeface="Simplified Arabic" pitchFamily="18" charset="-78"/>
                <a:cs typeface="Simplified Arabic" pitchFamily="18" charset="-78"/>
              </a:rPr>
              <a:t>من </a:t>
            </a:r>
            <a:r>
              <a:rPr lang="ar-DZ" sz="4400" spc="-150" dirty="0">
                <a:latin typeface="Simplified Arabic" pitchFamily="18" charset="-78"/>
                <a:cs typeface="Simplified Arabic" pitchFamily="18" charset="-78"/>
              </a:rPr>
              <a:t>خلال برامج خاصة و مكيفة يتم تحديد ( يطبق إما عن طريق أخصائي نفساني أو معلم ) </a:t>
            </a:r>
            <a:endParaRPr lang="fr-FR" sz="4400" spc="-150" dirty="0">
              <a:latin typeface="Simplified Arabic" pitchFamily="18" charset="-78"/>
              <a:cs typeface="Simplified Arabic" pitchFamily="18" charset="-78"/>
            </a:endParaRPr>
          </a:p>
          <a:p>
            <a:pPr marL="0" lvl="0" indent="0" algn="r" rtl="1">
              <a:buNone/>
            </a:pPr>
            <a:r>
              <a:rPr lang="ar-SA" sz="4400" spc="-150" dirty="0" smtClean="0">
                <a:latin typeface="Simplified Arabic" pitchFamily="18" charset="-78"/>
                <a:cs typeface="Simplified Arabic" pitchFamily="18" charset="-78"/>
              </a:rPr>
              <a:t>2- </a:t>
            </a:r>
            <a:r>
              <a:rPr lang="ar-DZ" sz="4400" spc="-150" dirty="0" smtClean="0">
                <a:latin typeface="Simplified Arabic" pitchFamily="18" charset="-78"/>
                <a:cs typeface="Simplified Arabic" pitchFamily="18" charset="-78"/>
              </a:rPr>
              <a:t>نمط </a:t>
            </a:r>
            <a:r>
              <a:rPr lang="ar-DZ" sz="4400" spc="-150" dirty="0">
                <a:latin typeface="Simplified Arabic" pitchFamily="18" charset="-78"/>
                <a:cs typeface="Simplified Arabic" pitchFamily="18" charset="-78"/>
              </a:rPr>
              <a:t>التعلم عند التلميذ ( سمعي, حسي, حركي , بصري , مشاعري  )</a:t>
            </a:r>
            <a:endParaRPr lang="fr-FR" sz="4400" spc="-150" dirty="0">
              <a:latin typeface="Simplified Arabic" pitchFamily="18" charset="-78"/>
              <a:cs typeface="Simplified Arabic" pitchFamily="18" charset="-78"/>
            </a:endParaRPr>
          </a:p>
          <a:p>
            <a:pPr marL="0" lvl="0" indent="0" algn="r" rtl="1">
              <a:buNone/>
            </a:pPr>
            <a:r>
              <a:rPr lang="ar-SA" sz="4400" spc="-150" dirty="0" smtClean="0">
                <a:latin typeface="Simplified Arabic" pitchFamily="18" charset="-78"/>
                <a:cs typeface="Simplified Arabic" pitchFamily="18" charset="-78"/>
              </a:rPr>
              <a:t>3- </a:t>
            </a:r>
            <a:r>
              <a:rPr lang="ar-DZ" sz="4400" spc="-150" dirty="0" smtClean="0">
                <a:latin typeface="Simplified Arabic" pitchFamily="18" charset="-78"/>
                <a:cs typeface="Simplified Arabic" pitchFamily="18" charset="-78"/>
              </a:rPr>
              <a:t>ما </a:t>
            </a:r>
            <a:r>
              <a:rPr lang="ar-DZ" sz="4400" spc="-150" dirty="0">
                <a:latin typeface="Simplified Arabic" pitchFamily="18" charset="-78"/>
                <a:cs typeface="Simplified Arabic" pitchFamily="18" charset="-78"/>
              </a:rPr>
              <a:t>هي النشاطات التعليمية التي لا يستطيع أداؤها. </a:t>
            </a:r>
            <a:endParaRPr lang="fr-FR" sz="4400" spc="-150" dirty="0">
              <a:latin typeface="Simplified Arabic" pitchFamily="18" charset="-78"/>
              <a:cs typeface="Simplified Arabic" pitchFamily="18" charset="-78"/>
            </a:endParaRPr>
          </a:p>
          <a:p>
            <a:pPr marL="0" lvl="0" indent="0" algn="r" rtl="1">
              <a:buNone/>
            </a:pPr>
            <a:r>
              <a:rPr lang="ar-SA" sz="4400" spc="-150" dirty="0" smtClean="0">
                <a:latin typeface="Simplified Arabic" pitchFamily="18" charset="-78"/>
                <a:cs typeface="Simplified Arabic" pitchFamily="18" charset="-78"/>
              </a:rPr>
              <a:t>4- </a:t>
            </a:r>
            <a:r>
              <a:rPr lang="ar-DZ" sz="4400" spc="-150" dirty="0" smtClean="0">
                <a:latin typeface="Simplified Arabic" pitchFamily="18" charset="-78"/>
                <a:cs typeface="Simplified Arabic" pitchFamily="18" charset="-78"/>
              </a:rPr>
              <a:t>ما </a:t>
            </a:r>
            <a:r>
              <a:rPr lang="ar-DZ" sz="4400" spc="-150" dirty="0">
                <a:latin typeface="Simplified Arabic" pitchFamily="18" charset="-78"/>
                <a:cs typeface="Simplified Arabic" pitchFamily="18" charset="-78"/>
              </a:rPr>
              <a:t>هي  أفضل طريقة </a:t>
            </a:r>
            <a:r>
              <a:rPr lang="ar-DZ" sz="4400" spc="-150" dirty="0" smtClean="0">
                <a:latin typeface="Simplified Arabic" pitchFamily="18" charset="-78"/>
                <a:cs typeface="Simplified Arabic" pitchFamily="18" charset="-78"/>
              </a:rPr>
              <a:t>لتع</a:t>
            </a:r>
            <a:r>
              <a:rPr lang="ar-SA" sz="4400" spc="-150" dirty="0" smtClean="0"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DZ" sz="4400" spc="-150" dirty="0" smtClean="0">
                <a:latin typeface="Simplified Arabic" pitchFamily="18" charset="-78"/>
                <a:cs typeface="Simplified Arabic" pitchFamily="18" charset="-78"/>
              </a:rPr>
              <a:t>م </a:t>
            </a:r>
            <a:r>
              <a:rPr lang="ar-DZ" sz="4400" spc="-150" dirty="0">
                <a:latin typeface="Simplified Arabic" pitchFamily="18" charset="-78"/>
                <a:cs typeface="Simplified Arabic" pitchFamily="18" charset="-78"/>
              </a:rPr>
              <a:t>التلميذ </a:t>
            </a:r>
            <a:endParaRPr lang="fr-FR" sz="4400" spc="-150" dirty="0">
              <a:latin typeface="Simplified Arabic" pitchFamily="18" charset="-78"/>
              <a:cs typeface="Simplified Arabic" pitchFamily="18" charset="-78"/>
            </a:endParaRPr>
          </a:p>
          <a:p>
            <a:pPr algn="r" rtl="1"/>
            <a:r>
              <a:rPr lang="fr-FR" sz="4400" spc="-150" dirty="0">
                <a:latin typeface="Simplified Arabic" pitchFamily="18" charset="-78"/>
                <a:cs typeface="Simplified Arabic" pitchFamily="18" charset="-78"/>
              </a:rPr>
              <a:t> 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1812" y="228600"/>
            <a:ext cx="10439399" cy="762000"/>
          </a:xfrm>
        </p:spPr>
        <p:txBody>
          <a:bodyPr>
            <a:noAutofit/>
          </a:bodyPr>
          <a:lstStyle/>
          <a:p>
            <a:pPr algn="ctr" rtl="1"/>
            <a:r>
              <a:rPr lang="ar-SA" sz="4800" dirty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استراتيجيات العلاج التربوي </a:t>
            </a:r>
            <a:r>
              <a:rPr lang="ar-SA" sz="48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التعليمي(تابع)</a:t>
            </a:r>
            <a:endParaRPr lang="fr-FR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6542" y="1524000"/>
            <a:ext cx="11235742" cy="4114801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sz="40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4</a:t>
            </a:r>
            <a:r>
              <a:rPr lang="ar-DZ" sz="40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تحليل المهام  </a:t>
            </a:r>
            <a:r>
              <a:rPr lang="fr-FR" sz="4000" b="1" dirty="0">
                <a:solidFill>
                  <a:schemeClr val="accent2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L'analyse des tâches</a:t>
            </a:r>
            <a:endParaRPr lang="ar-SA" sz="4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buNone/>
            </a:pPr>
            <a:r>
              <a:rPr lang="ar-DZ" sz="4000" b="1" dirty="0" smtClean="0">
                <a:latin typeface="Simplified Arabic" pitchFamily="18" charset="-78"/>
                <a:cs typeface="Simplified Arabic" pitchFamily="18" charset="-78"/>
              </a:rPr>
              <a:t>من </a:t>
            </a:r>
            <a:r>
              <a:rPr lang="ar-DZ" sz="4000" b="1" dirty="0">
                <a:latin typeface="Simplified Arabic" pitchFamily="18" charset="-78"/>
                <a:cs typeface="Simplified Arabic" pitchFamily="18" charset="-78"/>
              </a:rPr>
              <a:t>خلال تحديد الأخطاء و طريقة الإجابة و كيفية تنظيمها يقوم الأخصائيون بتحليل أنواع الأخطاء و تصنيفها و تفسير طريقة الإجابة </a:t>
            </a:r>
            <a:r>
              <a:rPr lang="ar-DZ" sz="4000" b="1" dirty="0" smtClean="0">
                <a:latin typeface="Simplified Arabic" pitchFamily="18" charset="-78"/>
                <a:cs typeface="Simplified Arabic" pitchFamily="18" charset="-78"/>
              </a:rPr>
              <a:t>و </a:t>
            </a:r>
            <a:r>
              <a:rPr lang="ar-DZ" sz="4000" b="1" dirty="0">
                <a:latin typeface="Simplified Arabic" pitchFamily="18" charset="-78"/>
                <a:cs typeface="Simplified Arabic" pitchFamily="18" charset="-78"/>
              </a:rPr>
              <a:t>بالتالي تحديد نوع المشكلة التي يعاني منها </a:t>
            </a:r>
            <a:r>
              <a:rPr lang="ar-DZ" sz="4000" b="1" dirty="0" smtClean="0">
                <a:latin typeface="Simplified Arabic" pitchFamily="18" charset="-78"/>
                <a:cs typeface="Simplified Arabic" pitchFamily="18" charset="-78"/>
              </a:rPr>
              <a:t>التلميذ</a:t>
            </a:r>
            <a:endParaRPr lang="ar-SA" sz="4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buNone/>
            </a:pPr>
            <a:r>
              <a:rPr lang="ar-SA" sz="4000" b="1" dirty="0" smtClean="0">
                <a:latin typeface="Simplified Arabic" pitchFamily="18" charset="-78"/>
                <a:cs typeface="Simplified Arabic" pitchFamily="18" charset="-78"/>
              </a:rPr>
              <a:t>في ضوء ذلك يتم </a:t>
            </a:r>
            <a:r>
              <a:rPr lang="ar-SA" sz="4000" b="1" dirty="0" err="1" smtClean="0">
                <a:latin typeface="Simplified Arabic" pitchFamily="18" charset="-78"/>
                <a:cs typeface="Simplified Arabic" pitchFamily="18" charset="-78"/>
              </a:rPr>
              <a:t>الركيز</a:t>
            </a:r>
            <a:r>
              <a:rPr lang="ar-SA" sz="4000" b="1" dirty="0" smtClean="0">
                <a:latin typeface="Simplified Arabic" pitchFamily="18" charset="-78"/>
                <a:cs typeface="Simplified Arabic" pitchFamily="18" charset="-78"/>
              </a:rPr>
              <a:t> على المهارات </a:t>
            </a:r>
            <a:r>
              <a:rPr lang="ar-SA" sz="4000" b="1" smtClean="0">
                <a:latin typeface="Simplified Arabic" pitchFamily="18" charset="-78"/>
                <a:cs typeface="Simplified Arabic" pitchFamily="18" charset="-78"/>
              </a:rPr>
              <a:t>التي يعجز عن القيام بها</a:t>
            </a:r>
            <a:endParaRPr lang="ar-SA" sz="4000" b="1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38200"/>
          </a:xfrm>
        </p:spPr>
        <p:txBody>
          <a:bodyPr>
            <a:normAutofit/>
          </a:bodyPr>
          <a:lstStyle/>
          <a:p>
            <a:pPr algn="ctr" rtl="1"/>
            <a:r>
              <a:rPr lang="ar-SA" sz="4400" dirty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استراتيجيات العلاج التربوي </a:t>
            </a:r>
            <a:r>
              <a:rPr lang="ar-SA" sz="44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التعليمي(تابع)</a:t>
            </a:r>
            <a:endParaRPr lang="fr-FR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8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65212" y="1066800"/>
            <a:ext cx="10972800" cy="5706415"/>
          </a:xfrm>
        </p:spPr>
        <p:txBody>
          <a:bodyPr>
            <a:normAutofit fontScale="85000" lnSpcReduction="20000"/>
          </a:bodyPr>
          <a:lstStyle/>
          <a:p>
            <a:pPr lvl="0" algn="r" rtl="1"/>
            <a:r>
              <a:rPr lang="ar-DZ" sz="4400" dirty="0"/>
              <a:t>تقبل محدودية قدرات الطفل </a:t>
            </a:r>
            <a:endParaRPr lang="fr-FR" sz="4400" dirty="0"/>
          </a:p>
          <a:p>
            <a:pPr lvl="0" algn="r" rtl="1"/>
            <a:r>
              <a:rPr lang="ar-DZ" sz="4400" dirty="0"/>
              <a:t>الوعي بحجم المشكلة</a:t>
            </a:r>
            <a:endParaRPr lang="fr-FR" sz="4400" dirty="0"/>
          </a:p>
          <a:p>
            <a:pPr lvl="0" algn="r" rtl="1"/>
            <a:r>
              <a:rPr lang="ar-DZ" sz="4400" dirty="0"/>
              <a:t>اكتساب معرفة علمية عن المشكلة </a:t>
            </a:r>
            <a:endParaRPr lang="fr-FR" sz="4400" dirty="0"/>
          </a:p>
          <a:p>
            <a:pPr lvl="0" algn="r" rtl="1"/>
            <a:r>
              <a:rPr lang="ar-DZ" sz="4400" dirty="0"/>
              <a:t>التوجه للمراكز العلاجية </a:t>
            </a:r>
            <a:endParaRPr lang="fr-FR" sz="4400" dirty="0"/>
          </a:p>
          <a:p>
            <a:pPr lvl="0" algn="r" rtl="1"/>
            <a:r>
              <a:rPr lang="ar-DZ" sz="4400" dirty="0"/>
              <a:t>توفير الدعم النفسي للطفل </a:t>
            </a:r>
            <a:r>
              <a:rPr lang="fr-FR" sz="4400" dirty="0"/>
              <a:t>:</a:t>
            </a:r>
            <a:r>
              <a:rPr lang="ar-DZ" sz="4400" dirty="0"/>
              <a:t>عدم عقابه </a:t>
            </a:r>
            <a:r>
              <a:rPr lang="ar-DZ" sz="4400" dirty="0" smtClean="0"/>
              <a:t>،</a:t>
            </a:r>
            <a:endParaRPr lang="ar-SA" sz="4400" dirty="0" smtClean="0"/>
          </a:p>
          <a:p>
            <a:pPr lvl="0" algn="r" rtl="1"/>
            <a:r>
              <a:rPr lang="ar-DZ" sz="4400" dirty="0" smtClean="0"/>
              <a:t> </a:t>
            </a:r>
            <a:r>
              <a:rPr lang="ar-DZ" sz="4400" dirty="0"/>
              <a:t>تجنب </a:t>
            </a:r>
            <a:r>
              <a:rPr lang="ar-DZ" sz="4400" dirty="0" smtClean="0"/>
              <a:t>الإحباط </a:t>
            </a:r>
            <a:endParaRPr lang="ar-SA" sz="4400" dirty="0" smtClean="0"/>
          </a:p>
          <a:p>
            <a:pPr lvl="0" algn="r" rtl="1"/>
            <a:r>
              <a:rPr lang="ar-SA" sz="4400" dirty="0" smtClean="0"/>
              <a:t>تجنب تضييق </a:t>
            </a:r>
            <a:r>
              <a:rPr lang="ar-DZ" sz="4400" dirty="0" smtClean="0"/>
              <a:t>حرية </a:t>
            </a:r>
            <a:r>
              <a:rPr lang="ar-DZ" sz="4400" dirty="0"/>
              <a:t>الحركة و اللعب </a:t>
            </a:r>
            <a:r>
              <a:rPr lang="ar-DZ" sz="4400" dirty="0" smtClean="0"/>
              <a:t>،</a:t>
            </a:r>
            <a:endParaRPr lang="ar-SA" sz="4400" dirty="0" smtClean="0"/>
          </a:p>
          <a:p>
            <a:pPr lvl="0" algn="r" rtl="1"/>
            <a:r>
              <a:rPr lang="ar-SA" sz="4400" dirty="0" smtClean="0"/>
              <a:t>تمكين الطفل من </a:t>
            </a:r>
            <a:r>
              <a:rPr lang="ar-DZ" sz="4400" dirty="0" smtClean="0"/>
              <a:t>ممارسة </a:t>
            </a:r>
            <a:r>
              <a:rPr lang="ar-DZ" sz="4400" dirty="0"/>
              <a:t>الرياضة </a:t>
            </a:r>
            <a:endParaRPr lang="ar-SA" sz="4400" dirty="0" smtClean="0"/>
          </a:p>
          <a:p>
            <a:pPr lvl="0" algn="r" rtl="1"/>
            <a:r>
              <a:rPr lang="ar-DZ" sz="4400" dirty="0" smtClean="0"/>
              <a:t>المشاركة </a:t>
            </a:r>
            <a:r>
              <a:rPr lang="ar-DZ" sz="4400" dirty="0"/>
              <a:t>في تنفيذ الخطط العلاجية النفسية و التربوية </a:t>
            </a:r>
            <a:endParaRPr lang="fr-FR" sz="4400" dirty="0"/>
          </a:p>
          <a:p>
            <a:pPr algn="r"/>
            <a:endParaRPr lang="fr-FR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5612" y="228600"/>
            <a:ext cx="10515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sz="4400" dirty="0" smtClean="0">
                <a:solidFill>
                  <a:srgbClr val="FFFF00"/>
                </a:solidFill>
              </a:rPr>
              <a:t> 5- ال</a:t>
            </a:r>
            <a:r>
              <a:rPr lang="ar-DZ" sz="4400" dirty="0" smtClean="0">
                <a:solidFill>
                  <a:srgbClr val="FFFF00"/>
                </a:solidFill>
              </a:rPr>
              <a:t>علاج </a:t>
            </a:r>
            <a:r>
              <a:rPr lang="ar-SA" sz="4400" dirty="0" smtClean="0">
                <a:solidFill>
                  <a:srgbClr val="FFFF00"/>
                </a:solidFill>
              </a:rPr>
              <a:t>ال</a:t>
            </a:r>
            <a:r>
              <a:rPr lang="ar-DZ" sz="4400" dirty="0" smtClean="0">
                <a:solidFill>
                  <a:srgbClr val="FFFF00"/>
                </a:solidFill>
              </a:rPr>
              <a:t>أسري</a:t>
            </a:r>
            <a:r>
              <a:rPr lang="ar-SA" sz="4400" dirty="0" smtClean="0">
                <a:solidFill>
                  <a:srgbClr val="FFFF00"/>
                </a:solidFill>
              </a:rPr>
              <a:t>- الاجتماعي</a:t>
            </a:r>
            <a:r>
              <a:rPr lang="fr-FR" sz="4400" dirty="0" smtClean="0">
                <a:solidFill>
                  <a:srgbClr val="FFFF00"/>
                </a:solidFill>
              </a:rPr>
              <a:t/>
            </a:r>
            <a:br>
              <a:rPr lang="fr-FR" sz="4400" dirty="0" smtClean="0">
                <a:solidFill>
                  <a:srgbClr val="FFFF00"/>
                </a:solidFill>
              </a:rPr>
            </a:br>
            <a:endParaRPr lang="fr-F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88913" y="1676400"/>
            <a:ext cx="11811000" cy="4114801"/>
          </a:xfrm>
        </p:spPr>
        <p:txBody>
          <a:bodyPr>
            <a:normAutofit/>
          </a:bodyPr>
          <a:lstStyle/>
          <a:p>
            <a:pPr lvl="0" algn="r" rtl="1"/>
            <a:r>
              <a:rPr lang="ar-DZ" sz="4000" dirty="0"/>
              <a:t>تطوير الذاكرة السمعية </a:t>
            </a:r>
            <a:r>
              <a:rPr lang="fr-FR" sz="4000" dirty="0"/>
              <a:t>:</a:t>
            </a:r>
            <a:r>
              <a:rPr lang="ar-DZ" sz="4000" dirty="0"/>
              <a:t> بهدوء ، ببطء ، بعيدا عن المثيرات الجانبية </a:t>
            </a:r>
            <a:endParaRPr lang="fr-FR" sz="4000" dirty="0"/>
          </a:p>
          <a:p>
            <a:pPr lvl="0" algn="r" rtl="1"/>
            <a:r>
              <a:rPr lang="ar-DZ" sz="4000" dirty="0"/>
              <a:t>تنظيم حياة الطفل و تعويده على </a:t>
            </a:r>
            <a:r>
              <a:rPr lang="fr-FR" sz="4000" dirty="0"/>
              <a:t>:</a:t>
            </a:r>
            <a:r>
              <a:rPr lang="ar-DZ" sz="4000" dirty="0"/>
              <a:t> احترام الوقت  الشراء </a:t>
            </a:r>
            <a:r>
              <a:rPr lang="ar-DZ" sz="4000" dirty="0" smtClean="0"/>
              <a:t>الذهاب </a:t>
            </a:r>
            <a:r>
              <a:rPr lang="ar-DZ" sz="4000" dirty="0"/>
              <a:t>إلى المدرسة.</a:t>
            </a:r>
            <a:endParaRPr lang="fr-FR" sz="4000" dirty="0"/>
          </a:p>
          <a:p>
            <a:pPr marL="0" indent="0" algn="r" rtl="1">
              <a:buNone/>
            </a:pPr>
            <a:r>
              <a:rPr lang="ar-DZ" sz="4000" dirty="0"/>
              <a:t> </a:t>
            </a:r>
            <a:endParaRPr lang="fr-FR" sz="4000" dirty="0"/>
          </a:p>
          <a:p>
            <a:pPr algn="r"/>
            <a:endParaRPr lang="fr-FR" sz="4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rgbClr val="FFFF00"/>
                </a:solidFill>
              </a:rPr>
              <a:t>تابع للعلاج الاسري الاجتماعي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88825" cy="6825018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8913812" y="533400"/>
            <a:ext cx="4663351" cy="155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ar-DZ" sz="138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ae_Dimnah" panose="02060603050605020204" pitchFamily="18" charset="-78"/>
              </a:rPr>
              <a:t>شكرا </a:t>
            </a:r>
            <a:endParaRPr lang="en-US" sz="138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ae_Dimnah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71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89013" y="1904999"/>
            <a:ext cx="10668000" cy="464820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4800" b="1" dirty="0" smtClean="0">
                <a:latin typeface="Simplified Arabic" pitchFamily="18" charset="-78"/>
                <a:cs typeface="Simplified Arabic" pitchFamily="18" charset="-78"/>
              </a:rPr>
              <a:t>2</a:t>
            </a:r>
            <a:r>
              <a:rPr lang="ar-DZ" sz="4800" b="1" dirty="0" smtClean="0"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DZ" sz="48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الخلل البيو كيميائي : اضطراب المستقبلات </a:t>
            </a:r>
            <a:r>
              <a:rPr lang="ar-DZ" sz="4800" dirty="0">
                <a:latin typeface="Simplified Arabic" pitchFamily="18" charset="-78"/>
                <a:cs typeface="Simplified Arabic" pitchFamily="18" charset="-78"/>
              </a:rPr>
              <a:t>العصبية بالزيادة أو </a:t>
            </a:r>
            <a:r>
              <a:rPr lang="ar-DZ" sz="48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4800" dirty="0" smtClean="0">
                <a:latin typeface="Simplified Arabic" pitchFamily="18" charset="-78"/>
                <a:cs typeface="Simplified Arabic" pitchFamily="18" charset="-78"/>
              </a:rPr>
              <a:t>ب</a:t>
            </a:r>
            <a:r>
              <a:rPr lang="ar-DZ" sz="4800" dirty="0" smtClean="0">
                <a:latin typeface="Simplified Arabic" pitchFamily="18" charset="-78"/>
                <a:cs typeface="Simplified Arabic" pitchFamily="18" charset="-78"/>
              </a:rPr>
              <a:t>النقصان </a:t>
            </a:r>
            <a:endParaRPr lang="fr-FR" sz="4800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r>
              <a:rPr lang="ar-DZ" sz="4800" dirty="0">
                <a:latin typeface="Simplified Arabic" pitchFamily="18" charset="-78"/>
                <a:cs typeface="Simplified Arabic" pitchFamily="18" charset="-78"/>
              </a:rPr>
              <a:t>يؤدي الى حدوث ظاهرتي " سرعة الاستثارة العصبية و السلوكية  أو الكف العصبي و البطء السلوكي </a:t>
            </a:r>
            <a:endParaRPr lang="fr-FR" sz="4800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r>
              <a:rPr lang="ar-DZ" sz="4800" dirty="0">
                <a:latin typeface="Simplified Arabic" pitchFamily="18" charset="-78"/>
                <a:cs typeface="Simplified Arabic" pitchFamily="18" charset="-78"/>
              </a:rPr>
              <a:t>العلاج " دوائي , غذائي , مكمل غذائي "</a:t>
            </a:r>
            <a:endParaRPr lang="fr-FR" sz="4800" dirty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fr-FR" sz="4800" dirty="0">
              <a:latin typeface="Simplified Arabic" pitchFamily="18" charset="-78"/>
              <a:cs typeface="Simplified Arabic" pitchFamily="18" charset="-78"/>
            </a:endParaRPr>
          </a:p>
          <a:p>
            <a:pPr algn="r"/>
            <a:endParaRPr lang="fr-FR" sz="48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800" dirty="0">
                <a:solidFill>
                  <a:srgbClr val="92D050"/>
                </a:solidFill>
                <a:latin typeface="Simplified Arabic" panose="02020603050405020304" pitchFamily="18" charset="-78"/>
              </a:rPr>
              <a:t>ا</a:t>
            </a:r>
            <a:r>
              <a:rPr lang="ar-DZ" sz="8800" dirty="0">
                <a:solidFill>
                  <a:srgbClr val="92D050"/>
                </a:solidFill>
                <a:latin typeface="Simplified Arabic" panose="02020603050405020304" pitchFamily="18" charset="-78"/>
              </a:rPr>
              <a:t>لاتجاه الطبي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18617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DZ" sz="4000" b="1" dirty="0">
                <a:latin typeface="Simplified Arabic" pitchFamily="18" charset="-78"/>
                <a:cs typeface="Simplified Arabic" pitchFamily="18" charset="-78"/>
              </a:rPr>
              <a:t>يميل أصحاب هذا الاتجاه إلى تفسير صعوبات التعلم و إرجاعها إلى أساليب التعليم و استراتيجياته و أن التخفيف من هذه الصعوبات يكون بتعديل و تكييف أساليب التدريس حسب مستوى نمو المتعلم " عقليا , معرفيا , نفسيا " ملمح التعلم , نحو البنيات المعرفية</a:t>
            </a:r>
            <a:r>
              <a:rPr lang="fr-FR" sz="4000" b="1" dirty="0"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fr-FR" sz="4000" b="1" dirty="0" smtClean="0">
                <a:latin typeface="Simplified Arabic" pitchFamily="18" charset="-78"/>
                <a:cs typeface="Simplified Arabic" pitchFamily="18" charset="-78"/>
              </a:rPr>
              <a:t> n+1 </a:t>
            </a:r>
            <a:r>
              <a:rPr lang="ar-DZ" sz="4000" b="1" dirty="0">
                <a:latin typeface="Simplified Arabic" pitchFamily="18" charset="-78"/>
                <a:cs typeface="Simplified Arabic" pitchFamily="18" charset="-78"/>
              </a:rPr>
              <a:t>تتمثل العلاجات </a:t>
            </a:r>
            <a:r>
              <a:rPr lang="ar-DZ" sz="4000" b="1" dirty="0" err="1">
                <a:latin typeface="Simplified Arabic" pitchFamily="18" charset="-78"/>
                <a:cs typeface="Simplified Arabic" pitchFamily="18" charset="-78"/>
              </a:rPr>
              <a:t>النفسوتربوية</a:t>
            </a:r>
            <a:r>
              <a:rPr lang="ar-DZ" sz="4000" b="1" dirty="0">
                <a:latin typeface="Simplified Arabic" pitchFamily="18" charset="-78"/>
                <a:cs typeface="Simplified Arabic" pitchFamily="18" charset="-78"/>
              </a:rPr>
              <a:t> في هذه الاستراتيجيات </a:t>
            </a:r>
            <a:endParaRPr lang="fr-FR" sz="4000" b="1" dirty="0">
              <a:latin typeface="Simplified Arabic" pitchFamily="18" charset="-78"/>
              <a:cs typeface="Simplified Arabic" pitchFamily="18" charset="-78"/>
            </a:endParaRPr>
          </a:p>
          <a:p>
            <a:pPr algn="just" rtl="1"/>
            <a:endParaRPr lang="fr-FR" sz="40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14400"/>
          </a:xfrm>
        </p:spPr>
        <p:txBody>
          <a:bodyPr>
            <a:normAutofit/>
          </a:bodyPr>
          <a:lstStyle/>
          <a:p>
            <a:pPr algn="ctr" rtl="1"/>
            <a:r>
              <a:rPr lang="ar-DZ" sz="6000" dirty="0" smtClean="0">
                <a:solidFill>
                  <a:srgbClr val="92D050"/>
                </a:solidFill>
              </a:rPr>
              <a:t> </a:t>
            </a:r>
            <a:r>
              <a:rPr lang="fr-FR" sz="60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2</a:t>
            </a:r>
            <a:r>
              <a:rPr lang="ar-DZ" sz="6000" dirty="0" smtClean="0">
                <a:solidFill>
                  <a:srgbClr val="92D050"/>
                </a:solidFill>
                <a:latin typeface="Simplified Arabic" pitchFamily="18" charset="-78"/>
                <a:cs typeface="Simplified Arabic" pitchFamily="18" charset="-78"/>
              </a:rPr>
              <a:t> - الاتجاه النفسي التربوي</a:t>
            </a:r>
            <a:endParaRPr lang="fr-FR" sz="6000" dirty="0">
              <a:solidFill>
                <a:srgbClr val="92D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9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5173032" y="300126"/>
            <a:ext cx="642427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DZ" sz="54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	دواعي التكفل:</a:t>
            </a:r>
            <a:endParaRPr lang="en-US" sz="54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 flipH="1">
            <a:off x="274963" y="1189888"/>
            <a:ext cx="11325828" cy="1128697"/>
            <a:chOff x="910318" y="1358685"/>
            <a:chExt cx="8114274" cy="1124011"/>
          </a:xfrm>
        </p:grpSpPr>
        <p:grpSp>
          <p:nvGrpSpPr>
            <p:cNvPr id="23" name="Group 22"/>
            <p:cNvGrpSpPr/>
            <p:nvPr/>
          </p:nvGrpSpPr>
          <p:grpSpPr>
            <a:xfrm>
              <a:off x="912812" y="1358685"/>
              <a:ext cx="8062662" cy="990600"/>
              <a:chOff x="1102466" y="1262742"/>
              <a:chExt cx="8062662" cy="990600"/>
            </a:xfrm>
          </p:grpSpPr>
          <p:sp>
            <p:nvSpPr>
              <p:cNvPr id="13" name="Pentagon 12"/>
              <p:cNvSpPr/>
              <p:nvPr/>
            </p:nvSpPr>
            <p:spPr>
              <a:xfrm>
                <a:off x="2351315" y="1262742"/>
                <a:ext cx="6813813" cy="990600"/>
              </a:xfrm>
              <a:prstGeom prst="homePlate">
                <a:avLst>
                  <a:gd name="adj" fmla="val 0"/>
                </a:avLst>
              </a:prstGeom>
              <a:gradFill flip="none" rotWithShape="1">
                <a:gsLst>
                  <a:gs pos="83000">
                    <a:srgbClr val="5A930E"/>
                  </a:gs>
                  <a:gs pos="0">
                    <a:srgbClr val="9BED17"/>
                  </a:gs>
                  <a:gs pos="100000">
                    <a:srgbClr val="305808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rtl="1"/>
                <a:endParaRPr lang="en-US" kern="0" dirty="0">
                  <a:solidFill>
                    <a:sysClr val="window" lastClr="FFFFFF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  <p:sp>
            <p:nvSpPr>
              <p:cNvPr id="14" name="Pentagon 13"/>
              <p:cNvSpPr/>
              <p:nvPr/>
            </p:nvSpPr>
            <p:spPr>
              <a:xfrm>
                <a:off x="1102466" y="1262742"/>
                <a:ext cx="2007220" cy="990600"/>
              </a:xfrm>
              <a:prstGeom prst="homePlate">
                <a:avLst/>
              </a:prstGeom>
              <a:gradFill flip="none" rotWithShape="1">
                <a:gsLst>
                  <a:gs pos="83000">
                    <a:srgbClr val="5A930E"/>
                  </a:gs>
                  <a:gs pos="0">
                    <a:srgbClr val="9BED17"/>
                  </a:gs>
                  <a:gs pos="100000">
                    <a:srgbClr val="305808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rtl="1"/>
                <a:endParaRPr lang="en-US" kern="0" dirty="0">
                  <a:solidFill>
                    <a:sysClr val="window" lastClr="FFFFFF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910318" y="1471250"/>
              <a:ext cx="1696079" cy="101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DZ" sz="6000" b="1" dirty="0" smtClean="0">
                  <a:solidFill>
                    <a:schemeClr val="bg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1</a:t>
              </a:r>
              <a:endParaRPr lang="ar-DZ" sz="60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21933" y="1613781"/>
              <a:ext cx="6002659" cy="582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DZ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هو امتداد </a:t>
              </a:r>
              <a:r>
                <a:rPr lang="ar-DZ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لع</a:t>
              </a:r>
              <a:r>
                <a:rPr lang="ar-SA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مل</a:t>
              </a:r>
              <a:r>
                <a:rPr lang="ar-DZ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ية</a:t>
              </a:r>
              <a:r>
                <a:rPr lang="ar-DZ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</a:t>
              </a:r>
              <a:r>
                <a:rPr lang="ar-DZ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التكافل باعتباره سمة انسانية، أخلاقية، دينية.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343521" y="2287731"/>
            <a:ext cx="11289221" cy="1104501"/>
            <a:chOff x="1102466" y="2467428"/>
            <a:chExt cx="7112619" cy="1099914"/>
          </a:xfrm>
        </p:grpSpPr>
        <p:sp>
          <p:nvSpPr>
            <p:cNvPr id="11" name="Pentagon 10"/>
            <p:cNvSpPr/>
            <p:nvPr/>
          </p:nvSpPr>
          <p:spPr>
            <a:xfrm>
              <a:off x="2351314" y="2467428"/>
              <a:ext cx="5863771" cy="990600"/>
            </a:xfrm>
            <a:prstGeom prst="homePlate">
              <a:avLst>
                <a:gd name="adj" fmla="val 0"/>
              </a:avLst>
            </a:prstGeom>
            <a:gradFill flip="none" rotWithShape="1">
              <a:gsLst>
                <a:gs pos="81000">
                  <a:srgbClr val="0E618F"/>
                </a:gs>
                <a:gs pos="0">
                  <a:srgbClr val="00B0F0"/>
                </a:gs>
                <a:gs pos="100000">
                  <a:srgbClr val="182848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1"/>
              <a:endParaRPr lang="en-US" kern="0" dirty="0">
                <a:solidFill>
                  <a:sysClr val="window" lastClr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102466" y="2467428"/>
              <a:ext cx="1770604" cy="990600"/>
            </a:xfrm>
            <a:prstGeom prst="homePlate">
              <a:avLst/>
            </a:prstGeom>
            <a:gradFill flip="none" rotWithShape="1">
              <a:gsLst>
                <a:gs pos="81000">
                  <a:srgbClr val="0E618F"/>
                </a:gs>
                <a:gs pos="0">
                  <a:srgbClr val="00B0F0"/>
                </a:gs>
                <a:gs pos="100000">
                  <a:srgbClr val="182848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1"/>
              <a:endParaRPr lang="en-US" kern="0" dirty="0">
                <a:solidFill>
                  <a:sysClr val="window" lastClr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8830" y="2555897"/>
              <a:ext cx="1401227" cy="101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DZ" sz="6000" b="1" dirty="0" smtClean="0">
                  <a:solidFill>
                    <a:schemeClr val="bg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2</a:t>
              </a:r>
              <a:endParaRPr lang="en-US" sz="60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11722" y="2494432"/>
              <a:ext cx="5192343" cy="950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DZ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صعوبة الحياة وزيادة متطلباته في مقابل محدودية الامكانيات زاد من الشعور بالضغط النفسي وظهور الاضطرابات والامراض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flipH="1">
            <a:off x="329410" y="4508425"/>
            <a:ext cx="11249402" cy="1377883"/>
            <a:chOff x="1102468" y="3659993"/>
            <a:chExt cx="7112930" cy="1372164"/>
          </a:xfrm>
        </p:grpSpPr>
        <p:sp>
          <p:nvSpPr>
            <p:cNvPr id="9" name="Pentagon 8"/>
            <p:cNvSpPr/>
            <p:nvPr/>
          </p:nvSpPr>
          <p:spPr>
            <a:xfrm>
              <a:off x="2351314" y="3672114"/>
              <a:ext cx="5863771" cy="990600"/>
            </a:xfrm>
            <a:prstGeom prst="homePlate">
              <a:avLst>
                <a:gd name="adj" fmla="val 0"/>
              </a:avLst>
            </a:prstGeom>
            <a:gradFill flip="none" rotWithShape="1">
              <a:gsLst>
                <a:gs pos="81000">
                  <a:srgbClr val="910808"/>
                </a:gs>
                <a:gs pos="0">
                  <a:srgbClr val="ED1111"/>
                </a:gs>
                <a:gs pos="100000">
                  <a:srgbClr val="3E0000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/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102468" y="3672114"/>
              <a:ext cx="1770587" cy="990600"/>
            </a:xfrm>
            <a:prstGeom prst="homePlate">
              <a:avLst/>
            </a:prstGeom>
            <a:gradFill flip="none" rotWithShape="1">
              <a:gsLst>
                <a:gs pos="81000">
                  <a:srgbClr val="910808"/>
                </a:gs>
                <a:gs pos="0">
                  <a:srgbClr val="ED1111"/>
                </a:gs>
                <a:gs pos="100000">
                  <a:srgbClr val="3E0000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/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60511" y="3714210"/>
              <a:ext cx="1268293" cy="1317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DZ" sz="8000" b="1" dirty="0" smtClean="0">
                  <a:solidFill>
                    <a:schemeClr val="bg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4</a:t>
              </a:r>
              <a:endParaRPr lang="en-US" sz="80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3055" y="3659993"/>
              <a:ext cx="5342343" cy="1072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DZ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التطور </a:t>
              </a:r>
              <a:r>
                <a:rPr lang="ar-DZ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التكن</a:t>
              </a:r>
              <a:r>
                <a:rPr lang="ar-SA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و</a:t>
              </a:r>
              <a:r>
                <a:rPr lang="ar-DZ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لوجي </a:t>
              </a:r>
              <a:r>
                <a:rPr lang="ar-DZ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وتسارع وتيرة الحياة في مقابل تراجع النضج النفسي الإجتماعي وضعف الآليات الدفاعية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43521" y="3258501"/>
            <a:ext cx="11367983" cy="1313883"/>
            <a:chOff x="1018465" y="4728938"/>
            <a:chExt cx="7196620" cy="1308430"/>
          </a:xfrm>
        </p:grpSpPr>
        <p:sp>
          <p:nvSpPr>
            <p:cNvPr id="7" name="Pentagon 6"/>
            <p:cNvSpPr/>
            <p:nvPr/>
          </p:nvSpPr>
          <p:spPr>
            <a:xfrm>
              <a:off x="2351314" y="4890337"/>
              <a:ext cx="5863771" cy="990600"/>
            </a:xfrm>
            <a:prstGeom prst="homePlate">
              <a:avLst>
                <a:gd name="adj" fmla="val 0"/>
              </a:avLst>
            </a:prstGeom>
            <a:gradFill flip="none" rotWithShape="1">
              <a:gsLst>
                <a:gs pos="78000">
                  <a:srgbClr val="D9A803"/>
                </a:gs>
                <a:gs pos="0">
                  <a:srgbClr val="FFE101"/>
                </a:gs>
                <a:gs pos="100000">
                  <a:srgbClr val="F79646">
                    <a:lumMod val="5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 rtl="1"/>
              <a:endParaRPr lang="en-US" sz="3600" kern="0" dirty="0">
                <a:solidFill>
                  <a:sysClr val="window" lastClr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1102467" y="4876800"/>
              <a:ext cx="1744963" cy="990600"/>
            </a:xfrm>
            <a:prstGeom prst="homePlate">
              <a:avLst/>
            </a:prstGeom>
            <a:gradFill flip="none" rotWithShape="1">
              <a:gsLst>
                <a:gs pos="78000">
                  <a:srgbClr val="D9A803"/>
                </a:gs>
                <a:gs pos="0">
                  <a:srgbClr val="FFE101"/>
                </a:gs>
                <a:gs pos="100000">
                  <a:srgbClr val="F79646">
                    <a:lumMod val="5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 rtl="1"/>
              <a:endParaRPr lang="en-US" kern="0" dirty="0">
                <a:solidFill>
                  <a:sysClr val="window" lastClr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18465" y="4933971"/>
              <a:ext cx="1638867" cy="110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DZ" sz="6600" b="1" dirty="0" smtClean="0">
                  <a:solidFill>
                    <a:schemeClr val="bg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34563" y="4728938"/>
              <a:ext cx="5105400" cy="950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endParaRPr lang="ar-D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just" rtl="1"/>
              <a:r>
                <a:rPr lang="ar-DZ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سرعة </a:t>
              </a:r>
              <a:r>
                <a:rPr lang="ar-DZ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التغيرات الإجتماعية والسياسية و ظهور الأمراض والحروب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3521" y="5553952"/>
            <a:ext cx="11257270" cy="1263707"/>
            <a:chOff x="1634020" y="5614801"/>
            <a:chExt cx="9958412" cy="1263707"/>
          </a:xfrm>
        </p:grpSpPr>
        <p:sp>
          <p:nvSpPr>
            <p:cNvPr id="45" name="Pentagon 44"/>
            <p:cNvSpPr/>
            <p:nvPr/>
          </p:nvSpPr>
          <p:spPr>
            <a:xfrm flipH="1">
              <a:off x="1634020" y="5628394"/>
              <a:ext cx="8209894" cy="994730"/>
            </a:xfrm>
            <a:prstGeom prst="homePlate">
              <a:avLst>
                <a:gd name="adj" fmla="val 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 rtl="1"/>
              <a:endParaRPr lang="en-US" kern="0" dirty="0">
                <a:solidFill>
                  <a:sysClr val="window" lastClr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46" name="Pentagon 45"/>
            <p:cNvSpPr/>
            <p:nvPr/>
          </p:nvSpPr>
          <p:spPr>
            <a:xfrm flipH="1">
              <a:off x="9107866" y="5614801"/>
              <a:ext cx="2484566" cy="994730"/>
            </a:xfrm>
            <a:prstGeom prst="homePlate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just" rtl="1"/>
              <a:endParaRPr lang="en-US" kern="0" dirty="0">
                <a:solidFill>
                  <a:sysClr val="window" lastClr="FFFF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9080359" y="5678179"/>
              <a:ext cx="17841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DZ" sz="7200" b="1" dirty="0" smtClean="0">
                  <a:solidFill>
                    <a:schemeClr val="bg1"/>
                  </a:solidFill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5</a:t>
              </a:r>
              <a:endParaRPr lang="en-US" sz="7200" b="1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1645604" y="5886946"/>
              <a:ext cx="73550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DZ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عجز الفرد على حل مشكلاته بمفرده يستدعي تفعيل عمليات التكفل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9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template" id="{88D99BA8-EA61-49B7-A82C-02C934D1545A}" vid="{E9C00F38-7B18-4192-A9FF-2047DACB0129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CB4D22-CC71-4301-BDD0-992E9D52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0</TotalTime>
  <Words>2998</Words>
  <Application>Microsoft Office PowerPoint</Application>
  <PresentationFormat>Personnalisé</PresentationFormat>
  <Paragraphs>326</Paragraphs>
  <Slides>66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6" baseType="lpstr">
      <vt:lpstr>ae_Dimnah</vt:lpstr>
      <vt:lpstr>Arial</vt:lpstr>
      <vt:lpstr>Calibri</vt:lpstr>
      <vt:lpstr>Century Gothic</vt:lpstr>
      <vt:lpstr>Helvetica Light</vt:lpstr>
      <vt:lpstr>Simplified Arabic</vt:lpstr>
      <vt:lpstr>Tahoma</vt:lpstr>
      <vt:lpstr>Times New Roman</vt:lpstr>
      <vt:lpstr>Wingdings</vt:lpstr>
      <vt:lpstr>Blue atom design template</vt:lpstr>
      <vt:lpstr>الجمهورية الجزائرية الديمقراطية الشعبية وزارة التعليم العالي والبحث العلمي جامعة 08 ماي 1945 – قالمة – قسم علم النفس</vt:lpstr>
      <vt:lpstr>1- تعريف التكفل: </vt:lpstr>
      <vt:lpstr>2- تعريف التكفل النفسي: </vt:lpstr>
      <vt:lpstr>أساليب الفحص و التدخل لمواجهة المشكلات   المدرسية</vt:lpstr>
      <vt:lpstr>أساليب التدخل السيكولوجي لمواجهة المشكلات المدرسية</vt:lpstr>
      <vt:lpstr>الاتجاه الطبي</vt:lpstr>
      <vt:lpstr>الاتجاه الطبي</vt:lpstr>
      <vt:lpstr> 2 - الاتجاه النفسي التربوي</vt:lpstr>
      <vt:lpstr>Présentation PowerPoint</vt:lpstr>
      <vt:lpstr>4-  مراحل التكفل:</vt:lpstr>
      <vt:lpstr>Présentation PowerPoint</vt:lpstr>
      <vt:lpstr>Présentation PowerPoint</vt:lpstr>
      <vt:lpstr>وسائل جمع المعلومات: من أهمها:</vt:lpstr>
      <vt:lpstr>الملاحظة</vt:lpstr>
      <vt:lpstr>Présentation PowerPoint</vt:lpstr>
      <vt:lpstr>اعتمادا على كل الأدوات السابقة تتم عملية التشخيص لتحديد مايسمى ايضا "التقييم النفسي للحالة" </vt:lpstr>
      <vt:lpstr>Présentation PowerPoint</vt:lpstr>
      <vt:lpstr>3- العلاج</vt:lpstr>
      <vt:lpstr>Présentation PowerPoint</vt:lpstr>
      <vt:lpstr>اضطراب فرط الحركة و تشتت الانتباه DTAH Trouble Déficit de l'Attention/Hyperactivité</vt:lpstr>
      <vt:lpstr>الاعراض</vt:lpstr>
      <vt:lpstr>مظاهر فرط الحركة</vt:lpstr>
      <vt:lpstr>2- الاندفاعية </vt:lpstr>
      <vt:lpstr>3 – نقص الانتباه </vt:lpstr>
      <vt:lpstr>ملاحظة </vt:lpstr>
      <vt:lpstr>ما هي مدة التركيز لدى مفرطي الحركة؟</vt:lpstr>
      <vt:lpstr>Présentation PowerPoint</vt:lpstr>
      <vt:lpstr>مظاهره تشتت الانتباه</vt:lpstr>
      <vt:lpstr>أسباب اضطراب فرط الحركة و تشتت الانتباه</vt:lpstr>
      <vt:lpstr>الأسباب </vt:lpstr>
      <vt:lpstr>الدليل 2 و 3</vt:lpstr>
      <vt:lpstr>الاسباب</vt:lpstr>
      <vt:lpstr>الاسباب</vt:lpstr>
      <vt:lpstr>الاسباب</vt:lpstr>
      <vt:lpstr>الاسباب</vt:lpstr>
      <vt:lpstr>الاسباب</vt:lpstr>
      <vt:lpstr>Présentation PowerPoint</vt:lpstr>
      <vt:lpstr>قواعد التشخيص</vt:lpstr>
      <vt:lpstr>قواعد التشخيص:الشروط حسب الدليل 4  </vt:lpstr>
      <vt:lpstr>قواعد التشخيص:الشروط الدليل 5</vt:lpstr>
      <vt:lpstr>قواعد التشخيص </vt:lpstr>
      <vt:lpstr>أدوات جمع البيانات ( الكشف و التشخيص )</vt:lpstr>
      <vt:lpstr>العلاج</vt:lpstr>
      <vt:lpstr>الفحص الطبي العيادي</vt:lpstr>
      <vt:lpstr>العلاج(تابع)</vt:lpstr>
      <vt:lpstr>العلاج(تابع)</vt:lpstr>
      <vt:lpstr>العلاج (تابع)</vt:lpstr>
      <vt:lpstr>العلاج (تابع)</vt:lpstr>
      <vt:lpstr>العلاج</vt:lpstr>
      <vt:lpstr>أنواع العلاج</vt:lpstr>
      <vt:lpstr>Présentation PowerPoint</vt:lpstr>
      <vt:lpstr>تنبيه مهم</vt:lpstr>
      <vt:lpstr>Présentation PowerPoint</vt:lpstr>
      <vt:lpstr>3 – العلاج السلوكي </vt:lpstr>
      <vt:lpstr>قواعد العلاج السلوكي : </vt:lpstr>
      <vt:lpstr>نشاطات تعديل السلوك </vt:lpstr>
      <vt:lpstr>مستلزمات تعديل السلوك</vt:lpstr>
      <vt:lpstr>أنواع النشاطات:</vt:lpstr>
      <vt:lpstr> 4- العلاج التربوي</vt:lpstr>
      <vt:lpstr> استراتيجيات العلاج التربوي التعليمي</vt:lpstr>
      <vt:lpstr>استراتيجيات العلاج التربوي التعليمي(تابع)</vt:lpstr>
      <vt:lpstr>استراتيجيات العلاج التربوي التعليمي(تابع)</vt:lpstr>
      <vt:lpstr>استراتيجيات العلاج التربوي التعليمي(تابع)</vt:lpstr>
      <vt:lpstr> 5- العلاج الأسري- الاجتماعي </vt:lpstr>
      <vt:lpstr>تابع للعلاج الاسري الاجتماعي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2013-01-20T19:25:10Z</dcterms:created>
  <dcterms:modified xsi:type="dcterms:W3CDTF">2021-01-27T17:20:03Z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TC034606369991</vt:lpwstr>
  </property>
</Properties>
</file>