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6"/>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24" autoAdjust="0"/>
  </p:normalViewPr>
  <p:slideViewPr>
    <p:cSldViewPr>
      <p:cViewPr varScale="1">
        <p:scale>
          <a:sx n="69" d="100"/>
          <a:sy n="69" d="100"/>
        </p:scale>
        <p:origin x="-546" y="-102"/>
      </p:cViewPr>
      <p:guideLst>
        <p:guide orient="horz" pos="2160"/>
        <p:guide pos="2880"/>
      </p:guideLst>
    </p:cSldViewPr>
  </p:slideViewPr>
  <p:outlineViewPr>
    <p:cViewPr>
      <p:scale>
        <a:sx n="33" d="100"/>
        <a:sy n="33" d="100"/>
      </p:scale>
      <p:origin x="0" y="7638"/>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349640-554E-43E1-AF69-DD075248AAD3}" type="datetimeFigureOut">
              <a:rPr lang="fr-FR" smtClean="0"/>
              <a:pPr/>
              <a:t>15/10/2024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DBDE4E-8F31-494B-A2EB-EBDED76A7D3F}" type="slidenum">
              <a:rPr lang="fr-FR" smtClean="0"/>
              <a:pPr/>
              <a:t>‹N°›</a:t>
            </a:fld>
            <a:endParaRPr lang="fr-FR"/>
          </a:p>
        </p:txBody>
      </p:sp>
    </p:spTree>
    <p:extLst>
      <p:ext uri="{BB962C8B-B14F-4D97-AF65-F5344CB8AC3E}">
        <p14:creationId xmlns="" xmlns:p14="http://schemas.microsoft.com/office/powerpoint/2010/main" val="661314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E9E9E398-5162-4203-A83E-BC266ED16B4A}" type="datetimeFigureOut">
              <a:rPr lang="fr-FR" smtClean="0"/>
              <a:pPr/>
              <a:t>15/10/2024</a:t>
            </a:fld>
            <a:endParaRPr lang="fr-FR"/>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FR"/>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EECA631B-7459-4978-8728-4C8C0EB10424}" type="slidenum">
              <a:rPr lang="fr-FR" smtClean="0"/>
              <a:pPr/>
              <a:t>‹N°›</a:t>
            </a:fld>
            <a:endParaRPr lang="fr-F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spd="slow">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9E9E398-5162-4203-A83E-BC266ED16B4A}" type="datetimeFigureOut">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CA631B-7459-4978-8728-4C8C0EB10424}" type="slidenum">
              <a:rPr lang="fr-FR" smtClean="0"/>
              <a:pPr/>
              <a:t>‹N°›</a:t>
            </a:fld>
            <a:endParaRPr lang="fr-FR"/>
          </a:p>
        </p:txBody>
      </p:sp>
    </p:spTree>
  </p:cSld>
  <p:clrMapOvr>
    <a:masterClrMapping/>
  </p:clrMapOvr>
  <p:transition spd="slow">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9E9E398-5162-4203-A83E-BC266ED16B4A}" type="datetimeFigureOut">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CA631B-7459-4978-8728-4C8C0EB10424}" type="slidenum">
              <a:rPr lang="fr-FR" smtClean="0"/>
              <a:pPr/>
              <a:t>‹N°›</a:t>
            </a:fld>
            <a:endParaRPr lang="fr-FR"/>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slow">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E9E9E398-5162-4203-A83E-BC266ED16B4A}" type="datetimeFigureOut">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CA631B-7459-4978-8728-4C8C0EB10424}" type="slidenum">
              <a:rPr lang="fr-FR" smtClean="0"/>
              <a:pPr/>
              <a:t>‹N°›</a:t>
            </a:fld>
            <a:endParaRPr lang="fr-FR"/>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spd="slow">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E9E9E398-5162-4203-A83E-BC266ED16B4A}" type="datetimeFigureOut">
              <a:rPr lang="fr-FR" smtClean="0"/>
              <a:pPr/>
              <a:t>15/10/2024</a:t>
            </a:fld>
            <a:endParaRPr lang="fr-FR"/>
          </a:p>
        </p:txBody>
      </p:sp>
      <p:sp>
        <p:nvSpPr>
          <p:cNvPr id="5" name="Espace réservé du pied de page 4"/>
          <p:cNvSpPr>
            <a:spLocks noGrp="1"/>
          </p:cNvSpPr>
          <p:nvPr>
            <p:ph type="ftr" sz="quarter" idx="11"/>
          </p:nvPr>
        </p:nvSpPr>
        <p:spPr>
          <a:xfrm>
            <a:off x="2898648" y="6355080"/>
            <a:ext cx="3474720" cy="365760"/>
          </a:xfrm>
        </p:spPr>
        <p:txBody>
          <a:bodyPr/>
          <a:lstStyle/>
          <a:p>
            <a:endParaRPr lang="fr-FR"/>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EECA631B-7459-4978-8728-4C8C0EB10424}" type="slidenum">
              <a:rPr lang="fr-FR" smtClean="0"/>
              <a:pPr/>
              <a:t>‹N°›</a:t>
            </a:fld>
            <a:endParaRPr lang="fr-F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E9E9E398-5162-4203-A83E-BC266ED16B4A}" type="datetimeFigureOut">
              <a:rPr lang="fr-FR" smtClean="0"/>
              <a:pPr/>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ECA631B-7459-4978-8728-4C8C0EB10424}" type="slidenum">
              <a:rPr lang="fr-FR" smtClean="0"/>
              <a:pPr/>
              <a:t>‹N°›</a:t>
            </a:fld>
            <a:endParaRPr lang="fr-FR"/>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spd="slow">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E9E9E398-5162-4203-A83E-BC266ED16B4A}" type="datetimeFigureOut">
              <a:rPr lang="fr-FR" smtClean="0"/>
              <a:pPr/>
              <a:t>15/10/2024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ECA631B-7459-4978-8728-4C8C0EB10424}" type="slidenum">
              <a:rPr lang="fr-FR" smtClean="0"/>
              <a:pPr/>
              <a:t>‹N°›</a:t>
            </a:fld>
            <a:endParaRPr lang="fr-FR"/>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spd="slow">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E9E9E398-5162-4203-A83E-BC266ED16B4A}" type="datetimeFigureOut">
              <a:rPr lang="fr-FR" smtClean="0"/>
              <a:pPr/>
              <a:t>15/10/2024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ECA631B-7459-4978-8728-4C8C0EB10424}" type="slidenum">
              <a:rPr lang="fr-FR" smtClean="0"/>
              <a:pPr/>
              <a:t>‹N°›</a:t>
            </a:fld>
            <a:endParaRPr lang="fr-FR"/>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spd="slow">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9E9E398-5162-4203-A83E-BC266ED16B4A}" type="datetimeFigureOut">
              <a:rPr lang="fr-FR" smtClean="0"/>
              <a:pPr/>
              <a:t>15/10/2024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ECA631B-7459-4978-8728-4C8C0EB10424}" type="slidenum">
              <a:rPr lang="fr-FR" smtClean="0"/>
              <a:pPr/>
              <a:t>‹N°›</a:t>
            </a:fld>
            <a:endParaRPr lang="fr-FR"/>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spd="slow">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E9E9E398-5162-4203-A83E-BC266ED16B4A}" type="datetimeFigureOut">
              <a:rPr lang="fr-FR" smtClean="0"/>
              <a:pPr/>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ECA631B-7459-4978-8728-4C8C0EB10424}" type="slidenum">
              <a:rPr lang="fr-FR" smtClean="0"/>
              <a:pPr/>
              <a:t>‹N°›</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spd="slow">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E9E9E398-5162-4203-A83E-BC266ED16B4A}" type="datetimeFigureOut">
              <a:rPr lang="fr-FR" smtClean="0"/>
              <a:pPr/>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ECA631B-7459-4978-8728-4C8C0EB10424}" type="slidenum">
              <a:rPr lang="fr-FR" smtClean="0"/>
              <a:pPr/>
              <a:t>‹N°›</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9E9E398-5162-4203-A83E-BC266ED16B4A}" type="datetimeFigureOut">
              <a:rPr lang="fr-FR" smtClean="0"/>
              <a:pPr/>
              <a:t>15/10/2024</a:t>
            </a:fld>
            <a:endParaRPr lang="fr-FR"/>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ECA631B-7459-4978-8728-4C8C0EB10424}" type="slidenum">
              <a:rPr lang="fr-FR" smtClean="0"/>
              <a:pPr/>
              <a:t>‹N°›</a:t>
            </a:fld>
            <a:endParaRPr lang="fr-FR"/>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ransition spd="slow">
    <p:dissolve/>
  </p:transition>
  <p:timing>
    <p:tnLst>
      <p:par>
        <p:cTn id="1" dur="indefinite" restart="never" nodeType="tmRoot"/>
      </p:par>
    </p:tnLst>
  </p:timing>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14290"/>
            <a:ext cx="8177562" cy="2103052"/>
          </a:xfrm>
          <a:ln>
            <a:solidFill>
              <a:schemeClr val="bg1"/>
            </a:solidFill>
          </a:ln>
        </p:spPr>
        <p:txBody>
          <a:bodyPr>
            <a:normAutofit fontScale="90000"/>
          </a:bodyPr>
          <a:lstStyle/>
          <a:p>
            <a:pPr algn="ctr"/>
            <a:r>
              <a:rPr lang="ar-DZ" sz="2200" b="1" dirty="0" smtClean="0">
                <a:solidFill>
                  <a:schemeClr val="tx1">
                    <a:lumMod val="95000"/>
                    <a:lumOff val="5000"/>
                  </a:schemeClr>
                </a:solidFill>
              </a:rPr>
              <a:t/>
            </a:r>
            <a:br>
              <a:rPr lang="ar-DZ" sz="2200" b="1" dirty="0" smtClean="0">
                <a:solidFill>
                  <a:schemeClr val="tx1">
                    <a:lumMod val="95000"/>
                    <a:lumOff val="5000"/>
                  </a:schemeClr>
                </a:solidFill>
              </a:rPr>
            </a:br>
            <a:r>
              <a:rPr lang="ar-DZ" sz="2200" b="1" dirty="0" smtClean="0">
                <a:solidFill>
                  <a:schemeClr val="tx1">
                    <a:lumMod val="95000"/>
                    <a:lumOff val="5000"/>
                  </a:schemeClr>
                </a:solidFill>
              </a:rPr>
              <a:t>وزارة التعليم العالي و البحث العلمي</a:t>
            </a:r>
            <a:br>
              <a:rPr lang="ar-DZ" sz="2200" b="1" dirty="0" smtClean="0">
                <a:solidFill>
                  <a:schemeClr val="tx1">
                    <a:lumMod val="95000"/>
                    <a:lumOff val="5000"/>
                  </a:schemeClr>
                </a:solidFill>
              </a:rPr>
            </a:br>
            <a:r>
              <a:rPr lang="ar-DZ" sz="2200" b="1" dirty="0" smtClean="0">
                <a:solidFill>
                  <a:schemeClr val="tx1">
                    <a:lumMod val="95000"/>
                    <a:lumOff val="5000"/>
                  </a:schemeClr>
                </a:solidFill>
              </a:rPr>
              <a:t>جامعة 8 ماي 1945 </a:t>
            </a:r>
            <a:r>
              <a:rPr lang="ar-DZ" sz="2200" b="1" dirty="0" err="1" smtClean="0">
                <a:solidFill>
                  <a:schemeClr val="tx1">
                    <a:lumMod val="95000"/>
                    <a:lumOff val="5000"/>
                  </a:schemeClr>
                </a:solidFill>
              </a:rPr>
              <a:t>قالمة</a:t>
            </a:r>
            <a:r>
              <a:rPr lang="ar-DZ" sz="2000" dirty="0" smtClean="0">
                <a:solidFill>
                  <a:schemeClr val="tx1">
                    <a:lumMod val="95000"/>
                    <a:lumOff val="5000"/>
                  </a:schemeClr>
                </a:solidFill>
              </a:rPr>
              <a:t/>
            </a:r>
            <a:br>
              <a:rPr lang="ar-DZ" sz="2000" dirty="0" smtClean="0">
                <a:solidFill>
                  <a:schemeClr val="tx1">
                    <a:lumMod val="95000"/>
                    <a:lumOff val="5000"/>
                  </a:schemeClr>
                </a:solidFill>
              </a:rPr>
            </a:br>
            <a:r>
              <a:rPr lang="ar-DZ" sz="2200" b="1" dirty="0" smtClean="0">
                <a:solidFill>
                  <a:schemeClr val="tx1">
                    <a:lumMod val="95000"/>
                    <a:lumOff val="5000"/>
                  </a:schemeClr>
                </a:solidFill>
              </a:rPr>
              <a:t>كلية العلوم الاقتصادية والتجارية وعلوم التسيير</a:t>
            </a:r>
            <a:br>
              <a:rPr lang="ar-DZ" sz="2200" b="1" dirty="0" smtClean="0">
                <a:solidFill>
                  <a:schemeClr val="tx1">
                    <a:lumMod val="95000"/>
                    <a:lumOff val="5000"/>
                  </a:schemeClr>
                </a:solidFill>
              </a:rPr>
            </a:br>
            <a:r>
              <a:rPr lang="ar-DZ" sz="2200" b="1" dirty="0" smtClean="0">
                <a:solidFill>
                  <a:schemeClr val="tx1">
                    <a:lumMod val="95000"/>
                    <a:lumOff val="5000"/>
                  </a:schemeClr>
                </a:solidFill>
              </a:rPr>
              <a:t>قسم العلوم التجارية</a:t>
            </a:r>
            <a:br>
              <a:rPr lang="ar-DZ" sz="2200" b="1" dirty="0" smtClean="0">
                <a:solidFill>
                  <a:schemeClr val="tx1">
                    <a:lumMod val="95000"/>
                    <a:lumOff val="5000"/>
                  </a:schemeClr>
                </a:solidFill>
              </a:rPr>
            </a:br>
            <a:r>
              <a:rPr lang="ar-DZ" sz="2200" b="1" dirty="0" smtClean="0">
                <a:solidFill>
                  <a:schemeClr val="tx1">
                    <a:lumMod val="95000"/>
                    <a:lumOff val="5000"/>
                  </a:schemeClr>
                </a:solidFill>
              </a:rPr>
              <a:t>سنة ثانية ليسانس</a:t>
            </a:r>
            <a:r>
              <a:rPr lang="fr-FR" sz="2700" b="1" dirty="0" smtClean="0"/>
              <a:t/>
            </a:r>
            <a:br>
              <a:rPr lang="fr-FR" sz="2700" b="1" dirty="0" smtClean="0"/>
            </a:br>
            <a:endParaRPr lang="fr-FR" sz="2000" b="1" i="1" dirty="0"/>
          </a:p>
        </p:txBody>
      </p:sp>
      <p:sp>
        <p:nvSpPr>
          <p:cNvPr id="3" name="Sous-titre 2"/>
          <p:cNvSpPr>
            <a:spLocks noGrp="1"/>
          </p:cNvSpPr>
          <p:nvPr>
            <p:ph type="subTitle" idx="1"/>
          </p:nvPr>
        </p:nvSpPr>
        <p:spPr>
          <a:xfrm>
            <a:off x="1071538" y="3071810"/>
            <a:ext cx="7215238" cy="1071570"/>
          </a:xfrm>
        </p:spPr>
        <p:txBody>
          <a:bodyPr>
            <a:noAutofit/>
          </a:bodyPr>
          <a:lstStyle/>
          <a:p>
            <a:pPr algn="ctr"/>
            <a:r>
              <a:rPr lang="ar-DZ" sz="7200" b="1" i="1" dirty="0" smtClean="0">
                <a:solidFill>
                  <a:schemeClr val="tx2">
                    <a:lumMod val="75000"/>
                  </a:schemeClr>
                </a:solidFill>
                <a:effectLst>
                  <a:glow rad="139700">
                    <a:schemeClr val="accent4">
                      <a:satMod val="175000"/>
                      <a:alpha val="40000"/>
                    </a:schemeClr>
                  </a:glow>
                </a:effectLst>
              </a:rPr>
              <a:t>المقدمة</a:t>
            </a:r>
            <a:endParaRPr lang="fr-FR" sz="7200" dirty="0" smtClean="0">
              <a:solidFill>
                <a:schemeClr val="tx2">
                  <a:lumMod val="75000"/>
                </a:schemeClr>
              </a:solidFill>
              <a:effectLst>
                <a:glow rad="139700">
                  <a:schemeClr val="accent4">
                    <a:satMod val="175000"/>
                    <a:alpha val="40000"/>
                  </a:schemeClr>
                </a:glow>
              </a:effectLst>
            </a:endParaRPr>
          </a:p>
          <a:p>
            <a:pPr algn="ctr"/>
            <a:endParaRPr lang="fr-FR" sz="4400" dirty="0">
              <a:solidFill>
                <a:schemeClr val="tx1">
                  <a:lumMod val="95000"/>
                  <a:lumOff val="5000"/>
                </a:schemeClr>
              </a:solidFill>
            </a:endParaRPr>
          </a:p>
        </p:txBody>
      </p:sp>
      <p:sp>
        <p:nvSpPr>
          <p:cNvPr id="5" name="Ellipse 4"/>
          <p:cNvSpPr/>
          <p:nvPr/>
        </p:nvSpPr>
        <p:spPr>
          <a:xfrm>
            <a:off x="5724128" y="4869160"/>
            <a:ext cx="3278168" cy="150019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i="1" dirty="0" smtClean="0">
                <a:solidFill>
                  <a:schemeClr val="tx1"/>
                </a:solidFill>
              </a:rPr>
              <a:t>من إعداد الطالبتين</a:t>
            </a:r>
          </a:p>
          <a:p>
            <a:pPr algn="ctr"/>
            <a:r>
              <a:rPr lang="ar-DZ" sz="2000" dirty="0" smtClean="0">
                <a:solidFill>
                  <a:schemeClr val="tx1"/>
                </a:solidFill>
              </a:rPr>
              <a:t>عطايلية ملاك  </a:t>
            </a:r>
          </a:p>
          <a:p>
            <a:pPr algn="ctr"/>
            <a:r>
              <a:rPr lang="ar-DZ" sz="2000" dirty="0" smtClean="0">
                <a:solidFill>
                  <a:schemeClr val="tx1"/>
                </a:solidFill>
              </a:rPr>
              <a:t>بن يحي أية    </a:t>
            </a:r>
            <a:endParaRPr lang="fr-FR" sz="2400" dirty="0">
              <a:solidFill>
                <a:schemeClr val="tx1"/>
              </a:solidFill>
            </a:endParaRPr>
          </a:p>
        </p:txBody>
      </p:sp>
      <p:sp>
        <p:nvSpPr>
          <p:cNvPr id="8" name="Explosion 1 7"/>
          <p:cNvSpPr/>
          <p:nvPr/>
        </p:nvSpPr>
        <p:spPr>
          <a:xfrm>
            <a:off x="467544" y="4736749"/>
            <a:ext cx="3637638" cy="2143140"/>
          </a:xfrm>
          <a:prstGeom prst="irregularSeal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ar-DZ" b="1" i="1" dirty="0" smtClean="0">
                <a:solidFill>
                  <a:schemeClr val="tx1"/>
                </a:solidFill>
              </a:rPr>
              <a:t>تحت إشراف الدكتورة</a:t>
            </a:r>
          </a:p>
          <a:p>
            <a:pPr algn="ctr"/>
            <a:r>
              <a:rPr lang="ar-DZ" b="1" dirty="0" smtClean="0">
                <a:solidFill>
                  <a:schemeClr val="tx1"/>
                </a:solidFill>
              </a:rPr>
              <a:t>حاجي أسماء </a:t>
            </a:r>
            <a:endParaRPr lang="fr-FR" b="1" dirty="0">
              <a:solidFill>
                <a:schemeClr val="tx1"/>
              </a:solidFill>
            </a:endParaRPr>
          </a:p>
        </p:txBody>
      </p:sp>
      <p:pic>
        <p:nvPicPr>
          <p:cNvPr id="6" name="Image 5"/>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831510" y="341975"/>
            <a:ext cx="1537379" cy="1458478"/>
          </a:xfrm>
          <a:prstGeom prst="rect">
            <a:avLst/>
          </a:prstGeom>
        </p:spPr>
      </p:pic>
      <p:pic>
        <p:nvPicPr>
          <p:cNvPr id="7" name="Image 6"/>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7164288" y="331247"/>
            <a:ext cx="1552826" cy="1403000"/>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1357298"/>
            <a:ext cx="8229600" cy="4768865"/>
          </a:xfrm>
        </p:spPr>
        <p:txBody>
          <a:bodyPr>
            <a:normAutofit/>
          </a:bodyPr>
          <a:lstStyle/>
          <a:p>
            <a:pPr>
              <a:buNone/>
            </a:pPr>
            <a:r>
              <a:rPr lang="ar-DZ" sz="800" dirty="0" smtClean="0"/>
              <a:t>.؟</a:t>
            </a:r>
            <a:endParaRPr lang="fr-FR" sz="800" dirty="0"/>
          </a:p>
        </p:txBody>
      </p:sp>
      <p:sp>
        <p:nvSpPr>
          <p:cNvPr id="4" name="Ellipse 3"/>
          <p:cNvSpPr/>
          <p:nvPr/>
        </p:nvSpPr>
        <p:spPr>
          <a:xfrm>
            <a:off x="5072066" y="1857364"/>
            <a:ext cx="4071934" cy="3857652"/>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b="1" dirty="0" smtClean="0">
                <a:solidFill>
                  <a:schemeClr val="tx1"/>
                </a:solidFill>
              </a:rPr>
              <a:t>الأسئلة الفرعية هي تجزئة لسؤال الإشكالية المطروحة. كما تعتبر أيضا أسئلة ثانوية تستخدم لتحليل واستكشاف جانب معين من السؤال الرئيسي </a:t>
            </a:r>
          </a:p>
          <a:p>
            <a:pPr algn="ctr"/>
            <a:r>
              <a:rPr lang="ar-DZ" sz="1600" b="1" dirty="0" smtClean="0">
                <a:solidFill>
                  <a:schemeClr val="tx1"/>
                </a:solidFill>
              </a:rPr>
              <a:t>تساعد في توضيح الإشكالية الرئيسية وتوفير اتجاه أكثر تحديدا للبحث.</a:t>
            </a:r>
            <a:endParaRPr lang="fr-FR" sz="1600" b="1" dirty="0">
              <a:solidFill>
                <a:schemeClr val="tx1"/>
              </a:solidFill>
            </a:endParaRPr>
          </a:p>
        </p:txBody>
      </p:sp>
      <p:sp>
        <p:nvSpPr>
          <p:cNvPr id="5" name="Rectangle 4"/>
          <p:cNvSpPr/>
          <p:nvPr/>
        </p:nvSpPr>
        <p:spPr>
          <a:xfrm>
            <a:off x="1928794" y="357166"/>
            <a:ext cx="5786478" cy="571504"/>
          </a:xfrm>
          <a:prstGeom prst="rect">
            <a:avLst/>
          </a:prstGeom>
          <a:solidFill>
            <a:schemeClr val="accent5"/>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i="1" dirty="0" smtClean="0">
                <a:solidFill>
                  <a:schemeClr val="tx1">
                    <a:lumMod val="65000"/>
                    <a:lumOff val="35000"/>
                  </a:schemeClr>
                </a:solidFill>
              </a:rPr>
              <a:t>المطلب الثاني :</a:t>
            </a:r>
            <a:r>
              <a:rPr lang="ar-DZ" sz="2000" b="1" i="1" dirty="0" smtClean="0">
                <a:solidFill>
                  <a:schemeClr val="tx1">
                    <a:lumMod val="65000"/>
                    <a:lumOff val="35000"/>
                  </a:schemeClr>
                </a:solidFill>
              </a:rPr>
              <a:t> </a:t>
            </a:r>
            <a:r>
              <a:rPr lang="ar-DZ" sz="2000" b="1" i="1" dirty="0" smtClean="0">
                <a:solidFill>
                  <a:schemeClr val="tx1"/>
                </a:solidFill>
              </a:rPr>
              <a:t>الأسئلة الفرعية والفرضيات</a:t>
            </a:r>
            <a:endParaRPr lang="fr-FR" sz="2000" dirty="0"/>
          </a:p>
        </p:txBody>
      </p:sp>
      <p:sp>
        <p:nvSpPr>
          <p:cNvPr id="6" name="Ellipse 5"/>
          <p:cNvSpPr/>
          <p:nvPr/>
        </p:nvSpPr>
        <p:spPr>
          <a:xfrm>
            <a:off x="785786" y="2000240"/>
            <a:ext cx="3714776" cy="3714776"/>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الفرضيات هي توقعات تبنى على أساس معلومات معينة.</a:t>
            </a:r>
          </a:p>
          <a:p>
            <a:pPr algn="ctr"/>
            <a:r>
              <a:rPr lang="ar-DZ" b="1" dirty="0" smtClean="0">
                <a:solidFill>
                  <a:schemeClr val="tx1"/>
                </a:solidFill>
              </a:rPr>
              <a:t>يمكن اعتبارها إجابة مؤقتة على الأسئلة الفرعية ويتم اختيارها من خلال جمع البيانات وتحليلها.</a:t>
            </a:r>
          </a:p>
          <a:p>
            <a:pPr algn="ctr"/>
            <a:r>
              <a:rPr lang="ar-DZ" b="1" dirty="0" smtClean="0">
                <a:solidFill>
                  <a:schemeClr val="tx1"/>
                </a:solidFill>
              </a:rPr>
              <a:t>إذا تم إثبات الفرضية يمكن اعتبارها صحيحة وإذا لم يتم إثباتها قد يتم تعديلها أو رفضها</a:t>
            </a:r>
            <a:endParaRPr lang="fr-FR" b="1" dirty="0">
              <a:solidFill>
                <a:schemeClr val="tx1"/>
              </a:solidFill>
            </a:endParaRPr>
          </a:p>
        </p:txBody>
      </p:sp>
      <p:sp>
        <p:nvSpPr>
          <p:cNvPr id="7" name="Rectangle 6"/>
          <p:cNvSpPr/>
          <p:nvPr/>
        </p:nvSpPr>
        <p:spPr>
          <a:xfrm>
            <a:off x="6215074" y="1071546"/>
            <a:ext cx="1928826" cy="50006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ا</a:t>
            </a:r>
            <a:r>
              <a:rPr lang="ar-DZ" sz="2000" b="1" dirty="0" smtClean="0">
                <a:solidFill>
                  <a:schemeClr val="tx1"/>
                </a:solidFill>
              </a:rPr>
              <a:t>لأسئلة الفرعية</a:t>
            </a:r>
            <a:endParaRPr lang="fr-FR" b="1" dirty="0">
              <a:solidFill>
                <a:schemeClr val="tx1"/>
              </a:solidFill>
            </a:endParaRPr>
          </a:p>
        </p:txBody>
      </p:sp>
      <p:sp>
        <p:nvSpPr>
          <p:cNvPr id="8" name="Rectangle 7"/>
          <p:cNvSpPr/>
          <p:nvPr/>
        </p:nvSpPr>
        <p:spPr>
          <a:xfrm>
            <a:off x="1428728" y="1071546"/>
            <a:ext cx="1857388" cy="571504"/>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الفرضيات</a:t>
            </a:r>
            <a:endParaRPr lang="fr-FR" sz="2400" b="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1142984"/>
            <a:ext cx="8643998" cy="5429288"/>
          </a:xfrm>
        </p:spPr>
        <p:txBody>
          <a:bodyPr>
            <a:normAutofit/>
          </a:bodyPr>
          <a:lstStyle/>
          <a:p>
            <a:pPr>
              <a:buNone/>
            </a:pPr>
            <a:r>
              <a:rPr lang="ar-DZ" sz="800" dirty="0" smtClean="0"/>
              <a:t>,</a:t>
            </a:r>
            <a:endParaRPr lang="fr-FR" sz="800" dirty="0"/>
          </a:p>
        </p:txBody>
      </p:sp>
      <p:sp>
        <p:nvSpPr>
          <p:cNvPr id="4" name="Rectangle à coins arrondis 3"/>
          <p:cNvSpPr/>
          <p:nvPr/>
        </p:nvSpPr>
        <p:spPr>
          <a:xfrm>
            <a:off x="6143636" y="1299714"/>
            <a:ext cx="2288181" cy="41477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i="1" dirty="0" smtClean="0">
                <a:solidFill>
                  <a:schemeClr val="tx1"/>
                </a:solidFill>
              </a:rPr>
              <a:t>أهداف البحث</a:t>
            </a:r>
            <a:endParaRPr lang="fr-FR" sz="2000" b="1" i="1" dirty="0">
              <a:solidFill>
                <a:schemeClr val="tx1"/>
              </a:solidFill>
            </a:endParaRPr>
          </a:p>
        </p:txBody>
      </p:sp>
      <p:sp>
        <p:nvSpPr>
          <p:cNvPr id="6" name="Rectangle à coins arrondis 5"/>
          <p:cNvSpPr/>
          <p:nvPr/>
        </p:nvSpPr>
        <p:spPr>
          <a:xfrm>
            <a:off x="1357290" y="1357298"/>
            <a:ext cx="1714512" cy="42862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i="1" dirty="0" smtClean="0">
                <a:solidFill>
                  <a:schemeClr val="tx1"/>
                </a:solidFill>
              </a:rPr>
              <a:t> أهمية البحث</a:t>
            </a:r>
            <a:endParaRPr lang="fr-FR" sz="2000" b="1" i="1" dirty="0">
              <a:solidFill>
                <a:schemeClr val="tx1"/>
              </a:solidFill>
            </a:endParaRPr>
          </a:p>
        </p:txBody>
      </p:sp>
      <p:sp>
        <p:nvSpPr>
          <p:cNvPr id="7" name="Organigramme : Terminateur 6"/>
          <p:cNvSpPr/>
          <p:nvPr/>
        </p:nvSpPr>
        <p:spPr>
          <a:xfrm>
            <a:off x="214282" y="2071678"/>
            <a:ext cx="4286280" cy="1071570"/>
          </a:xfrm>
          <a:prstGeom prst="flowChartTerminator">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i="1" dirty="0" smtClean="0">
                <a:solidFill>
                  <a:schemeClr val="tx1"/>
                </a:solidFill>
              </a:rPr>
              <a:t>يساهم البحث العلمي في زيادة خبرة الباحث في إجراء البحوث العلمية كما يزيد من معرفته ويساعد على التوصل إلى حقائق جديدة ومفيدة</a:t>
            </a:r>
            <a:endParaRPr lang="fr-FR" b="1" i="1" dirty="0">
              <a:solidFill>
                <a:schemeClr val="tx1"/>
              </a:solidFill>
            </a:endParaRPr>
          </a:p>
        </p:txBody>
      </p:sp>
      <p:sp>
        <p:nvSpPr>
          <p:cNvPr id="10" name="Organigramme : Terminateur 9"/>
          <p:cNvSpPr/>
          <p:nvPr/>
        </p:nvSpPr>
        <p:spPr>
          <a:xfrm>
            <a:off x="214282" y="3429000"/>
            <a:ext cx="4357718" cy="928694"/>
          </a:xfrm>
          <a:prstGeom prst="flowChartTerminator">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i="1" dirty="0" smtClean="0">
                <a:solidFill>
                  <a:schemeClr val="tx1"/>
                </a:solidFill>
              </a:rPr>
              <a:t>تعزز ثقة الباحث بنفسه فيصبح قادرا على تجاوز العوائق في أبحاثه العلمية</a:t>
            </a:r>
            <a:endParaRPr lang="fr-FR" b="1" i="1" dirty="0">
              <a:solidFill>
                <a:schemeClr val="tx1"/>
              </a:solidFill>
            </a:endParaRPr>
          </a:p>
        </p:txBody>
      </p:sp>
      <p:sp>
        <p:nvSpPr>
          <p:cNvPr id="11" name="Organigramme : Terminateur 10"/>
          <p:cNvSpPr/>
          <p:nvPr/>
        </p:nvSpPr>
        <p:spPr>
          <a:xfrm>
            <a:off x="214282" y="4714884"/>
            <a:ext cx="4143404" cy="1000132"/>
          </a:xfrm>
          <a:prstGeom prst="flowChartTerminator">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i="1" dirty="0" smtClean="0">
                <a:solidFill>
                  <a:schemeClr val="tx1"/>
                </a:solidFill>
              </a:rPr>
              <a:t>تزيد من رغبة الباحث في القراءة والبحث والقيام بدراسات دقيقة للتوصل إلى أهم النتائج </a:t>
            </a:r>
            <a:endParaRPr lang="fr-FR" b="1" i="1" dirty="0">
              <a:solidFill>
                <a:schemeClr val="tx1"/>
              </a:solidFill>
            </a:endParaRPr>
          </a:p>
        </p:txBody>
      </p:sp>
      <p:sp>
        <p:nvSpPr>
          <p:cNvPr id="14" name="Organigramme : Terminateur 13"/>
          <p:cNvSpPr/>
          <p:nvPr/>
        </p:nvSpPr>
        <p:spPr>
          <a:xfrm>
            <a:off x="0" y="6097926"/>
            <a:ext cx="45719" cy="45719"/>
          </a:xfrm>
          <a:prstGeom prst="flowChartTerminator">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Organigramme : Terminateur 14"/>
          <p:cNvSpPr/>
          <p:nvPr/>
        </p:nvSpPr>
        <p:spPr>
          <a:xfrm>
            <a:off x="5357786" y="2214554"/>
            <a:ext cx="3786214" cy="3000396"/>
          </a:xfrm>
          <a:prstGeom prst="flowChartTerminator">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i="1" dirty="0" smtClean="0">
                <a:solidFill>
                  <a:schemeClr val="tx1"/>
                </a:solidFill>
              </a:rPr>
              <a:t>هي النتائج التي سيتوصل لها الباحث في النهاية. إلا انه يتم صياغة تلك النتائج في صورة أهداف توضح كجزء من خطة البحث</a:t>
            </a:r>
            <a:endParaRPr lang="fr-FR" sz="2000" b="1" i="1" dirty="0">
              <a:solidFill>
                <a:schemeClr val="tx1"/>
              </a:solidFill>
            </a:endParaRPr>
          </a:p>
        </p:txBody>
      </p:sp>
      <p:sp>
        <p:nvSpPr>
          <p:cNvPr id="18" name="Rectangle 17"/>
          <p:cNvSpPr/>
          <p:nvPr/>
        </p:nvSpPr>
        <p:spPr>
          <a:xfrm>
            <a:off x="1214414" y="285728"/>
            <a:ext cx="7358114" cy="642942"/>
          </a:xfrm>
          <a:prstGeom prst="rect">
            <a:avLst/>
          </a:prstGeom>
          <a:solidFill>
            <a:schemeClr val="accent5"/>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i="1" dirty="0" smtClean="0">
                <a:solidFill>
                  <a:schemeClr val="tx1">
                    <a:lumMod val="65000"/>
                    <a:lumOff val="35000"/>
                  </a:schemeClr>
                </a:solidFill>
              </a:rPr>
              <a:t>المطلب الثالث : </a:t>
            </a:r>
            <a:r>
              <a:rPr lang="ar-DZ" sz="2000" b="1" i="1" dirty="0" smtClean="0">
                <a:solidFill>
                  <a:schemeClr val="tx1"/>
                </a:solidFill>
              </a:rPr>
              <a:t>أهداف وأهمية البحث العلمي</a:t>
            </a:r>
            <a:endParaRPr lang="fr-FR" sz="2000" dirty="0"/>
          </a:p>
        </p:txBody>
      </p:sp>
    </p:spTree>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amond(in)">
                                      <p:cBhvr>
                                        <p:cTn id="7" dur="20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4"/>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blinds(horizontal)">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8" presetClass="emph" presetSubtype="0" fill="hold" grpId="0" nodeType="clickEffect">
                                  <p:stCondLst>
                                    <p:cond delay="0"/>
                                  </p:stCondLst>
                                  <p:childTnLst>
                                    <p:animRot by="21600000">
                                      <p:cBhvr>
                                        <p:cTn id="20" dur="2000" fill="hold"/>
                                        <p:tgtEl>
                                          <p:spTgt spid="6"/>
                                        </p:tgtEl>
                                        <p:attrNameLst>
                                          <p:attrName>r</p:attrName>
                                        </p:attrNameLst>
                                      </p:cBhvr>
                                    </p:animRo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blinds(horizontal)">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linds(horizontal)">
                                      <p:cBhvr>
                                        <p:cTn id="3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10" grpId="0" animBg="1"/>
      <p:bldP spid="11" grpId="0" animBg="1"/>
      <p:bldP spid="15"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1214422"/>
            <a:ext cx="8229600" cy="4911741"/>
          </a:xfrm>
        </p:spPr>
        <p:txBody>
          <a:bodyPr>
            <a:normAutofit/>
          </a:bodyPr>
          <a:lstStyle/>
          <a:p>
            <a:pPr algn="r">
              <a:buNone/>
            </a:pPr>
            <a:r>
              <a:rPr lang="ar-DZ" sz="1800" b="1" dirty="0" smtClean="0"/>
              <a:t>   </a:t>
            </a:r>
            <a:endParaRPr lang="fr-FR" sz="1800" b="1" dirty="0"/>
          </a:p>
        </p:txBody>
      </p:sp>
      <p:sp>
        <p:nvSpPr>
          <p:cNvPr id="4" name="Rectangle 3"/>
          <p:cNvSpPr/>
          <p:nvPr/>
        </p:nvSpPr>
        <p:spPr>
          <a:xfrm>
            <a:off x="1142976" y="142852"/>
            <a:ext cx="7600358" cy="571504"/>
          </a:xfrm>
          <a:prstGeom prst="rect">
            <a:avLst/>
          </a:prstGeom>
          <a:solidFill>
            <a:schemeClr val="accent5"/>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i="1" dirty="0" smtClean="0">
                <a:solidFill>
                  <a:schemeClr val="tx1">
                    <a:lumMod val="65000"/>
                    <a:lumOff val="35000"/>
                  </a:schemeClr>
                </a:solidFill>
              </a:rPr>
              <a:t>المطلب الرابع : </a:t>
            </a:r>
            <a:r>
              <a:rPr lang="ar-DZ" sz="2000" b="1" i="1" dirty="0" smtClean="0">
                <a:solidFill>
                  <a:schemeClr val="tx1"/>
                </a:solidFill>
              </a:rPr>
              <a:t>المناهج المتبعة في البحث العلمي</a:t>
            </a:r>
            <a:endParaRPr lang="fr-FR" sz="2000" dirty="0"/>
          </a:p>
        </p:txBody>
      </p:sp>
      <p:sp>
        <p:nvSpPr>
          <p:cNvPr id="5" name="Rectangle 4"/>
          <p:cNvSpPr/>
          <p:nvPr/>
        </p:nvSpPr>
        <p:spPr>
          <a:xfrm>
            <a:off x="7215206" y="1000108"/>
            <a:ext cx="1714512" cy="42862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t>ا</a:t>
            </a:r>
            <a:r>
              <a:rPr lang="ar-DZ" b="1" dirty="0" smtClean="0">
                <a:solidFill>
                  <a:schemeClr val="tx1"/>
                </a:solidFill>
              </a:rPr>
              <a:t>لمنهج الوصفي</a:t>
            </a:r>
            <a:endParaRPr lang="fr-FR" b="1" dirty="0">
              <a:solidFill>
                <a:schemeClr val="tx1"/>
              </a:solidFill>
            </a:endParaRPr>
          </a:p>
        </p:txBody>
      </p:sp>
      <p:sp>
        <p:nvSpPr>
          <p:cNvPr id="6" name="Ellipse 5"/>
          <p:cNvSpPr/>
          <p:nvPr/>
        </p:nvSpPr>
        <p:spPr>
          <a:xfrm>
            <a:off x="7000860" y="1785926"/>
            <a:ext cx="2143140" cy="178595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b="1" dirty="0" smtClean="0">
                <a:solidFill>
                  <a:schemeClr val="tx1"/>
                </a:solidFill>
              </a:rPr>
              <a:t>هو المنهج الذي يعمل على دراسة وتحليل الظاهرة وتحديد مكوناتها كما يعمل على وصف طبيعة العلاقة المكونة لها</a:t>
            </a:r>
            <a:endParaRPr lang="fr-FR" sz="1600" b="1" dirty="0">
              <a:solidFill>
                <a:schemeClr val="tx1"/>
              </a:solidFill>
            </a:endParaRPr>
          </a:p>
        </p:txBody>
      </p:sp>
      <p:sp>
        <p:nvSpPr>
          <p:cNvPr id="7" name="Ellipse 6"/>
          <p:cNvSpPr/>
          <p:nvPr/>
        </p:nvSpPr>
        <p:spPr>
          <a:xfrm>
            <a:off x="7000892" y="4214818"/>
            <a:ext cx="2143108" cy="2428892"/>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Font typeface="Wingdings" pitchFamily="2" charset="2"/>
              <a:buChar char="ü"/>
            </a:pPr>
            <a:r>
              <a:rPr lang="ar-DZ" b="1" dirty="0" smtClean="0">
                <a:solidFill>
                  <a:schemeClr val="tx1"/>
                </a:solidFill>
              </a:rPr>
              <a:t>يقوم بالدراسة</a:t>
            </a:r>
            <a:r>
              <a:rPr lang="ar-DZ" sz="1600" b="1" dirty="0" smtClean="0">
                <a:solidFill>
                  <a:schemeClr val="tx1"/>
                </a:solidFill>
              </a:rPr>
              <a:t> والتعرف على أبعاد الظاهرة المدروسة</a:t>
            </a:r>
          </a:p>
          <a:p>
            <a:pPr algn="r" rtl="1">
              <a:buFont typeface="Wingdings" pitchFamily="2" charset="2"/>
              <a:buChar char="ü"/>
            </a:pPr>
            <a:r>
              <a:rPr lang="ar-DZ" sz="1600" b="1" dirty="0" smtClean="0">
                <a:solidFill>
                  <a:schemeClr val="tx1"/>
                </a:solidFill>
              </a:rPr>
              <a:t>تحليل وتفسير الحقائق</a:t>
            </a:r>
          </a:p>
          <a:p>
            <a:pPr algn="r" rtl="1">
              <a:buFont typeface="Wingdings" pitchFamily="2" charset="2"/>
              <a:buChar char="ü"/>
            </a:pPr>
            <a:r>
              <a:rPr lang="ar-DZ" sz="1600" b="1" dirty="0" smtClean="0">
                <a:solidFill>
                  <a:schemeClr val="tx1"/>
                </a:solidFill>
              </a:rPr>
              <a:t>دراسة الظاهرة في زمان ومكان معين</a:t>
            </a:r>
          </a:p>
          <a:p>
            <a:pPr algn="ctr"/>
            <a:endParaRPr lang="fr-FR" dirty="0">
              <a:solidFill>
                <a:schemeClr val="tx1"/>
              </a:solidFill>
            </a:endParaRPr>
          </a:p>
        </p:txBody>
      </p:sp>
      <p:sp>
        <p:nvSpPr>
          <p:cNvPr id="8" name="Rectangle 7"/>
          <p:cNvSpPr/>
          <p:nvPr/>
        </p:nvSpPr>
        <p:spPr>
          <a:xfrm>
            <a:off x="7143768" y="3643314"/>
            <a:ext cx="1785950" cy="500066"/>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خصائصه</a:t>
            </a:r>
            <a:endParaRPr lang="fr-FR" b="1" dirty="0">
              <a:solidFill>
                <a:schemeClr val="tx1"/>
              </a:solidFill>
            </a:endParaRPr>
          </a:p>
        </p:txBody>
      </p:sp>
      <p:sp>
        <p:nvSpPr>
          <p:cNvPr id="9" name="Rectangle 8"/>
          <p:cNvSpPr/>
          <p:nvPr/>
        </p:nvSpPr>
        <p:spPr>
          <a:xfrm>
            <a:off x="4857752" y="1071546"/>
            <a:ext cx="1785950" cy="42862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المنهج التاريخي</a:t>
            </a:r>
            <a:endParaRPr lang="fr-FR" b="1" dirty="0">
              <a:solidFill>
                <a:schemeClr val="tx1"/>
              </a:solidFill>
            </a:endParaRPr>
          </a:p>
        </p:txBody>
      </p:sp>
      <p:sp>
        <p:nvSpPr>
          <p:cNvPr id="10" name="Ellipse 9"/>
          <p:cNvSpPr/>
          <p:nvPr/>
        </p:nvSpPr>
        <p:spPr>
          <a:xfrm>
            <a:off x="4643438" y="1857364"/>
            <a:ext cx="2143140" cy="1571636"/>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يقوم بدراسة الظواهر والوقائع في سياقها التاريخي</a:t>
            </a:r>
            <a:endParaRPr lang="fr-FR" b="1" dirty="0"/>
          </a:p>
        </p:txBody>
      </p:sp>
      <p:sp>
        <p:nvSpPr>
          <p:cNvPr id="11" name="Rectangle 10"/>
          <p:cNvSpPr/>
          <p:nvPr/>
        </p:nvSpPr>
        <p:spPr>
          <a:xfrm>
            <a:off x="4857752" y="3643314"/>
            <a:ext cx="1928826" cy="42862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tx1"/>
                </a:solidFill>
              </a:rPr>
              <a:t>خصائصه</a:t>
            </a:r>
            <a:endParaRPr lang="fr-FR" sz="2000" b="1" dirty="0">
              <a:solidFill>
                <a:schemeClr val="tx1"/>
              </a:solidFill>
            </a:endParaRPr>
          </a:p>
        </p:txBody>
      </p:sp>
      <p:sp>
        <p:nvSpPr>
          <p:cNvPr id="12" name="Ellipse 11"/>
          <p:cNvSpPr/>
          <p:nvPr/>
        </p:nvSpPr>
        <p:spPr>
          <a:xfrm>
            <a:off x="4786314" y="4357694"/>
            <a:ext cx="2071702" cy="2143140"/>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Font typeface="Wingdings" pitchFamily="2" charset="2"/>
              <a:buChar char="ü"/>
            </a:pPr>
            <a:r>
              <a:rPr lang="ar-DZ" sz="1600" b="1" dirty="0" smtClean="0">
                <a:solidFill>
                  <a:schemeClr val="tx1"/>
                </a:solidFill>
              </a:rPr>
              <a:t>يعتمد على السجلات</a:t>
            </a:r>
            <a:r>
              <a:rPr lang="ar-DZ" b="1" dirty="0" smtClean="0">
                <a:solidFill>
                  <a:schemeClr val="tx1"/>
                </a:solidFill>
              </a:rPr>
              <a:t> </a:t>
            </a:r>
            <a:r>
              <a:rPr lang="ar-DZ" sz="1600" b="1" dirty="0" smtClean="0">
                <a:solidFill>
                  <a:schemeClr val="tx1"/>
                </a:solidFill>
              </a:rPr>
              <a:t>والوثائق التاريخية</a:t>
            </a:r>
          </a:p>
          <a:p>
            <a:pPr algn="r" rtl="1">
              <a:buFont typeface="Wingdings" pitchFamily="2" charset="2"/>
              <a:buChar char="ü"/>
            </a:pPr>
            <a:r>
              <a:rPr lang="ar-DZ" sz="1600" b="1" dirty="0" smtClean="0">
                <a:solidFill>
                  <a:schemeClr val="tx1"/>
                </a:solidFill>
              </a:rPr>
              <a:t>تحليل الوثائق التاريخية وربطها بما يقابلها من حقائق</a:t>
            </a:r>
          </a:p>
          <a:p>
            <a:pPr algn="r" rtl="1">
              <a:buFont typeface="Wingdings" pitchFamily="2" charset="2"/>
              <a:buChar char="ü"/>
            </a:pPr>
            <a:endParaRPr lang="fr-FR" dirty="0">
              <a:solidFill>
                <a:schemeClr val="tx1"/>
              </a:solidFill>
            </a:endParaRPr>
          </a:p>
        </p:txBody>
      </p:sp>
      <p:sp>
        <p:nvSpPr>
          <p:cNvPr id="13" name="Rectangle 12"/>
          <p:cNvSpPr/>
          <p:nvPr/>
        </p:nvSpPr>
        <p:spPr>
          <a:xfrm>
            <a:off x="2928926" y="1071546"/>
            <a:ext cx="1571636" cy="42862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المنهج التطوري</a:t>
            </a:r>
            <a:endParaRPr lang="fr-FR" b="1" dirty="0">
              <a:solidFill>
                <a:schemeClr val="tx1"/>
              </a:solidFill>
            </a:endParaRPr>
          </a:p>
        </p:txBody>
      </p:sp>
      <p:sp>
        <p:nvSpPr>
          <p:cNvPr id="14" name="Ellipse 13"/>
          <p:cNvSpPr/>
          <p:nvPr/>
        </p:nvSpPr>
        <p:spPr>
          <a:xfrm>
            <a:off x="3000364" y="1928802"/>
            <a:ext cx="1500198" cy="1643074"/>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b="1" dirty="0" smtClean="0">
                <a:solidFill>
                  <a:schemeClr val="tx1"/>
                </a:solidFill>
              </a:rPr>
              <a:t>يدرس الظواهر أثناء تغيرها وتطورها من فترة إلى أخرى</a:t>
            </a:r>
            <a:endParaRPr lang="fr-FR" sz="1600" b="1" dirty="0">
              <a:solidFill>
                <a:schemeClr val="tx1"/>
              </a:solidFill>
            </a:endParaRPr>
          </a:p>
        </p:txBody>
      </p:sp>
      <p:sp>
        <p:nvSpPr>
          <p:cNvPr id="15" name="Rectangle 14"/>
          <p:cNvSpPr/>
          <p:nvPr/>
        </p:nvSpPr>
        <p:spPr>
          <a:xfrm>
            <a:off x="3214678" y="3714752"/>
            <a:ext cx="1285884" cy="42862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خصائصه</a:t>
            </a:r>
            <a:endParaRPr lang="fr-FR" b="1" dirty="0">
              <a:solidFill>
                <a:schemeClr val="tx1"/>
              </a:solidFill>
            </a:endParaRPr>
          </a:p>
        </p:txBody>
      </p:sp>
      <p:sp>
        <p:nvSpPr>
          <p:cNvPr id="16" name="Ellipse 15"/>
          <p:cNvSpPr/>
          <p:nvPr/>
        </p:nvSpPr>
        <p:spPr>
          <a:xfrm>
            <a:off x="2928926" y="4429132"/>
            <a:ext cx="1785950" cy="1928826"/>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يتبع سيرة حياة الظاهرة وتطورها عبر الزمن </a:t>
            </a:r>
            <a:endParaRPr lang="fr-FR" b="1" dirty="0">
              <a:solidFill>
                <a:schemeClr val="tx1"/>
              </a:solidFill>
            </a:endParaRPr>
          </a:p>
        </p:txBody>
      </p:sp>
      <p:sp>
        <p:nvSpPr>
          <p:cNvPr id="17" name="Rectangle 16"/>
          <p:cNvSpPr/>
          <p:nvPr/>
        </p:nvSpPr>
        <p:spPr>
          <a:xfrm>
            <a:off x="642910" y="1142984"/>
            <a:ext cx="1500198" cy="42862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المنهج التجريبي</a:t>
            </a:r>
            <a:endParaRPr lang="fr-FR" b="1" dirty="0">
              <a:solidFill>
                <a:schemeClr val="tx1"/>
              </a:solidFill>
            </a:endParaRPr>
          </a:p>
        </p:txBody>
      </p:sp>
      <p:sp>
        <p:nvSpPr>
          <p:cNvPr id="18" name="Ellipse 17"/>
          <p:cNvSpPr/>
          <p:nvPr/>
        </p:nvSpPr>
        <p:spPr>
          <a:xfrm>
            <a:off x="785786" y="2000240"/>
            <a:ext cx="1500198" cy="1714512"/>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ملاحظة تغييرات   الظاهرة المدروسة وتفسيرها</a:t>
            </a:r>
            <a:endParaRPr lang="fr-FR" b="1" dirty="0">
              <a:solidFill>
                <a:schemeClr val="tx1"/>
              </a:solidFill>
            </a:endParaRPr>
          </a:p>
        </p:txBody>
      </p:sp>
      <p:sp>
        <p:nvSpPr>
          <p:cNvPr id="19" name="Rectangle 18"/>
          <p:cNvSpPr/>
          <p:nvPr/>
        </p:nvSpPr>
        <p:spPr>
          <a:xfrm>
            <a:off x="714348" y="3857628"/>
            <a:ext cx="1643074" cy="42862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خصائصه</a:t>
            </a:r>
            <a:endParaRPr lang="fr-FR" b="1" dirty="0">
              <a:solidFill>
                <a:schemeClr val="tx1"/>
              </a:solidFill>
            </a:endParaRPr>
          </a:p>
        </p:txBody>
      </p:sp>
      <p:sp>
        <p:nvSpPr>
          <p:cNvPr id="20" name="Ellipse 19"/>
          <p:cNvSpPr/>
          <p:nvPr/>
        </p:nvSpPr>
        <p:spPr>
          <a:xfrm>
            <a:off x="428596" y="4714884"/>
            <a:ext cx="2000264" cy="1428760"/>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b="1" dirty="0" smtClean="0">
                <a:solidFill>
                  <a:schemeClr val="tx1"/>
                </a:solidFill>
              </a:rPr>
              <a:t>إحداث تغييرات وتعديلات على الظروف والعوامل المحيطة بالظاهرة</a:t>
            </a:r>
            <a:r>
              <a:rPr lang="ar-DZ" b="1" dirty="0" smtClean="0">
                <a:solidFill>
                  <a:schemeClr val="tx1"/>
                </a:solidFill>
              </a:rPr>
              <a:t> </a:t>
            </a:r>
            <a:endParaRPr lang="fr-FR" b="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par>
                                <p:cTn id="8" presetID="3" presetClass="entr" presetSubtype="1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ar-DZ" sz="9600" dirty="0" smtClean="0">
                <a:solidFill>
                  <a:schemeClr val="tx1"/>
                </a:solidFill>
              </a:rPr>
              <a:t> </a:t>
            </a:r>
            <a:endParaRPr lang="fr-FR" sz="9600" dirty="0">
              <a:solidFill>
                <a:schemeClr val="tx1"/>
              </a:solidFill>
            </a:endParaRPr>
          </a:p>
        </p:txBody>
      </p:sp>
      <p:sp>
        <p:nvSpPr>
          <p:cNvPr id="4" name="Parchemin horizontal 3"/>
          <p:cNvSpPr/>
          <p:nvPr/>
        </p:nvSpPr>
        <p:spPr>
          <a:xfrm>
            <a:off x="1785918" y="1285860"/>
            <a:ext cx="6500858" cy="3605041"/>
          </a:xfrm>
          <a:prstGeom prst="horizontalScroll">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scene3d>
              <a:camera prst="perspectiveLeft"/>
              <a:lightRig rig="threePt" dir="t"/>
            </a:scene3d>
          </a:bodyPr>
          <a:lstStyle/>
          <a:p>
            <a:pPr algn="ctr"/>
            <a:r>
              <a:rPr lang="ar-DZ" sz="8000" b="1" i="1" dirty="0" smtClean="0"/>
              <a:t>الخاتمة</a:t>
            </a:r>
            <a:endParaRPr lang="fr-FR" sz="8000" b="1" i="1" dirty="0"/>
          </a:p>
        </p:txBody>
      </p:sp>
    </p:spTree>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285728"/>
            <a:ext cx="7972452" cy="6188224"/>
          </a:xfrm>
        </p:spPr>
        <p:txBody>
          <a:bodyPr>
            <a:normAutofit/>
          </a:bodyPr>
          <a:lstStyle/>
          <a:p>
            <a:pPr algn="r">
              <a:buNone/>
            </a:pPr>
            <a:endParaRPr lang="fr-FR" sz="2000" b="1" dirty="0"/>
          </a:p>
        </p:txBody>
      </p:sp>
    </p:spTree>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00034" y="1214422"/>
            <a:ext cx="8229600" cy="4525963"/>
          </a:xfrm>
        </p:spPr>
        <p:txBody>
          <a:bodyPr>
            <a:normAutofit/>
          </a:bodyPr>
          <a:lstStyle/>
          <a:p>
            <a:pPr algn="r">
              <a:buNone/>
            </a:pPr>
            <a:endParaRPr lang="ar-DZ" sz="2800" b="1" i="1" dirty="0" smtClean="0">
              <a:solidFill>
                <a:schemeClr val="accent4"/>
              </a:solidFill>
            </a:endParaRPr>
          </a:p>
          <a:p>
            <a:pPr algn="r">
              <a:buNone/>
            </a:pPr>
            <a:r>
              <a:rPr lang="ar-DZ" sz="2800" b="1" i="1" dirty="0" smtClean="0">
                <a:solidFill>
                  <a:schemeClr val="tx1">
                    <a:lumMod val="75000"/>
                    <a:lumOff val="25000"/>
                  </a:schemeClr>
                </a:solidFill>
              </a:rPr>
              <a:t>المبحث الأول  : </a:t>
            </a:r>
            <a:r>
              <a:rPr lang="ar-DZ" sz="2400" b="1" i="1" dirty="0" smtClean="0"/>
              <a:t>ماهية المقدمة</a:t>
            </a:r>
            <a:endParaRPr lang="ar-DZ" sz="2800" b="1" i="1" dirty="0">
              <a:solidFill>
                <a:schemeClr val="tx1">
                  <a:lumMod val="75000"/>
                  <a:lumOff val="25000"/>
                </a:schemeClr>
              </a:solidFill>
            </a:endParaRPr>
          </a:p>
          <a:p>
            <a:pPr algn="r">
              <a:buNone/>
            </a:pPr>
            <a:r>
              <a:rPr lang="ar-DZ" sz="1900" b="1" i="1" dirty="0" smtClean="0">
                <a:solidFill>
                  <a:schemeClr val="tx1">
                    <a:lumMod val="65000"/>
                    <a:lumOff val="35000"/>
                  </a:schemeClr>
                </a:solidFill>
              </a:rPr>
              <a:t>     المطلب الأول </a:t>
            </a:r>
            <a:r>
              <a:rPr lang="ar-DZ" sz="1800" b="1" i="1" dirty="0" smtClean="0">
                <a:solidFill>
                  <a:schemeClr val="tx1">
                    <a:lumMod val="65000"/>
                    <a:lumOff val="35000"/>
                  </a:schemeClr>
                </a:solidFill>
              </a:rPr>
              <a:t>: </a:t>
            </a:r>
            <a:r>
              <a:rPr lang="ar-DZ" sz="1800" b="1" i="1" dirty="0" smtClean="0"/>
              <a:t>تعريف المقدمة</a:t>
            </a:r>
          </a:p>
          <a:p>
            <a:pPr algn="r">
              <a:buNone/>
            </a:pPr>
            <a:r>
              <a:rPr lang="ar-DZ" sz="1800" b="1" i="1" dirty="0"/>
              <a:t> </a:t>
            </a:r>
            <a:r>
              <a:rPr lang="ar-DZ" sz="1800" b="1" i="1" dirty="0" smtClean="0"/>
              <a:t>     </a:t>
            </a:r>
            <a:r>
              <a:rPr lang="ar-DZ" sz="1800" b="1" i="1" dirty="0" smtClean="0">
                <a:solidFill>
                  <a:schemeClr val="tx1">
                    <a:lumMod val="65000"/>
                    <a:lumOff val="35000"/>
                  </a:schemeClr>
                </a:solidFill>
              </a:rPr>
              <a:t>المطلب الثاني : </a:t>
            </a:r>
            <a:r>
              <a:rPr lang="ar-DZ" sz="1800" b="1" i="1" dirty="0" smtClean="0"/>
              <a:t>خصائص المقدمة</a:t>
            </a:r>
          </a:p>
          <a:p>
            <a:pPr algn="r">
              <a:buNone/>
            </a:pPr>
            <a:r>
              <a:rPr lang="ar-DZ" sz="1800" b="1" i="1" dirty="0" smtClean="0"/>
              <a:t>      </a:t>
            </a:r>
            <a:r>
              <a:rPr lang="ar-DZ" sz="1800" b="1" i="1" dirty="0" smtClean="0">
                <a:solidFill>
                  <a:schemeClr val="tx1">
                    <a:lumMod val="65000"/>
                    <a:lumOff val="35000"/>
                  </a:schemeClr>
                </a:solidFill>
              </a:rPr>
              <a:t>المطلب الثالث : </a:t>
            </a:r>
            <a:r>
              <a:rPr lang="ar-DZ" sz="1800" b="1" i="1" dirty="0" smtClean="0"/>
              <a:t>أهمية المقدمة </a:t>
            </a:r>
          </a:p>
          <a:p>
            <a:pPr algn="r">
              <a:buNone/>
            </a:pPr>
            <a:r>
              <a:rPr lang="ar-DZ" sz="2800" b="1" i="1" dirty="0" smtClean="0">
                <a:solidFill>
                  <a:schemeClr val="tx1">
                    <a:lumMod val="75000"/>
                    <a:lumOff val="25000"/>
                  </a:schemeClr>
                </a:solidFill>
              </a:rPr>
              <a:t>المبحث الثاني </a:t>
            </a:r>
            <a:r>
              <a:rPr lang="ar-DZ" sz="3000" b="1" i="1" dirty="0" smtClean="0">
                <a:solidFill>
                  <a:schemeClr val="tx1">
                    <a:lumMod val="75000"/>
                    <a:lumOff val="25000"/>
                  </a:schemeClr>
                </a:solidFill>
              </a:rPr>
              <a:t>: </a:t>
            </a:r>
            <a:r>
              <a:rPr lang="ar-DZ" sz="2400" b="1" i="1" dirty="0" smtClean="0"/>
              <a:t>عناصر المقدمة</a:t>
            </a:r>
          </a:p>
          <a:p>
            <a:pPr algn="r">
              <a:buNone/>
            </a:pPr>
            <a:r>
              <a:rPr lang="ar-DZ" sz="2400" b="1" i="1" dirty="0"/>
              <a:t> </a:t>
            </a:r>
            <a:r>
              <a:rPr lang="ar-DZ" sz="2400" b="1" i="1" dirty="0" smtClean="0"/>
              <a:t>   </a:t>
            </a:r>
            <a:r>
              <a:rPr lang="ar-DZ" sz="1800" b="1" i="1" dirty="0" smtClean="0">
                <a:solidFill>
                  <a:schemeClr val="tx1">
                    <a:lumMod val="65000"/>
                    <a:lumOff val="35000"/>
                  </a:schemeClr>
                </a:solidFill>
              </a:rPr>
              <a:t>المطلب الأول :</a:t>
            </a:r>
            <a:r>
              <a:rPr lang="ar-DZ" sz="1800" b="1" i="1" dirty="0" smtClean="0"/>
              <a:t> التمهيد والإشكالية الرئيسية</a:t>
            </a:r>
          </a:p>
          <a:p>
            <a:pPr algn="r">
              <a:buNone/>
            </a:pPr>
            <a:r>
              <a:rPr lang="ar-DZ" sz="1800" b="1" i="1" dirty="0"/>
              <a:t> </a:t>
            </a:r>
            <a:r>
              <a:rPr lang="ar-DZ" sz="1800" b="1" i="1" dirty="0" smtClean="0"/>
              <a:t>    </a:t>
            </a:r>
            <a:r>
              <a:rPr lang="ar-DZ" sz="1800" b="1" i="1" dirty="0" smtClean="0">
                <a:solidFill>
                  <a:schemeClr val="tx1">
                    <a:lumMod val="65000"/>
                    <a:lumOff val="35000"/>
                  </a:schemeClr>
                </a:solidFill>
              </a:rPr>
              <a:t>المطلب الثاني : </a:t>
            </a:r>
            <a:r>
              <a:rPr lang="ar-DZ" sz="1800" b="1" i="1" dirty="0" smtClean="0"/>
              <a:t>الأسئلة الفرعية والفرضيات</a:t>
            </a:r>
          </a:p>
          <a:p>
            <a:pPr algn="r">
              <a:buNone/>
            </a:pPr>
            <a:r>
              <a:rPr lang="ar-DZ" sz="1800" b="1" i="1" dirty="0"/>
              <a:t> </a:t>
            </a:r>
            <a:r>
              <a:rPr lang="ar-DZ" sz="1800" b="1" i="1" dirty="0" smtClean="0"/>
              <a:t>    </a:t>
            </a:r>
            <a:r>
              <a:rPr lang="ar-DZ" sz="1800" b="1" i="1" dirty="0" smtClean="0">
                <a:solidFill>
                  <a:schemeClr val="tx1">
                    <a:lumMod val="65000"/>
                    <a:lumOff val="35000"/>
                  </a:schemeClr>
                </a:solidFill>
              </a:rPr>
              <a:t>المطلب الثالث : </a:t>
            </a:r>
            <a:r>
              <a:rPr lang="ar-DZ" sz="1800" b="1" i="1" dirty="0" smtClean="0"/>
              <a:t>أهداف وأهمية البحث العلمي</a:t>
            </a:r>
          </a:p>
          <a:p>
            <a:pPr algn="r">
              <a:buNone/>
            </a:pPr>
            <a:r>
              <a:rPr lang="ar-DZ" sz="1800" b="1" i="1" dirty="0"/>
              <a:t> </a:t>
            </a:r>
            <a:r>
              <a:rPr lang="ar-DZ" sz="1800" b="1" i="1" dirty="0" smtClean="0"/>
              <a:t>    </a:t>
            </a:r>
            <a:r>
              <a:rPr lang="ar-DZ" sz="1800" b="1" i="1" dirty="0" smtClean="0">
                <a:solidFill>
                  <a:schemeClr val="tx1">
                    <a:lumMod val="65000"/>
                    <a:lumOff val="35000"/>
                  </a:schemeClr>
                </a:solidFill>
              </a:rPr>
              <a:t>المطلب الرابع : </a:t>
            </a:r>
            <a:r>
              <a:rPr lang="ar-DZ" sz="1800" b="1" i="1" dirty="0" smtClean="0"/>
              <a:t>المناهج المتبعة في البحث العلمي</a:t>
            </a:r>
          </a:p>
          <a:p>
            <a:pPr algn="r">
              <a:buNone/>
            </a:pPr>
            <a:r>
              <a:rPr lang="ar-DZ" sz="1800" b="1" i="1" dirty="0"/>
              <a:t> </a:t>
            </a:r>
            <a:r>
              <a:rPr lang="ar-DZ" sz="1800" b="1" i="1" dirty="0" smtClean="0"/>
              <a:t>    </a:t>
            </a:r>
            <a:endParaRPr lang="fr-FR" sz="1800" b="1" i="1" dirty="0">
              <a:solidFill>
                <a:schemeClr val="tx1">
                  <a:lumMod val="65000"/>
                  <a:lumOff val="35000"/>
                </a:schemeClr>
              </a:solidFill>
            </a:endParaRPr>
          </a:p>
        </p:txBody>
      </p:sp>
      <p:sp>
        <p:nvSpPr>
          <p:cNvPr id="6" name="Ellipse 5"/>
          <p:cNvSpPr/>
          <p:nvPr/>
        </p:nvSpPr>
        <p:spPr>
          <a:xfrm>
            <a:off x="6357950" y="928670"/>
            <a:ext cx="2143140" cy="500066"/>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i="1" dirty="0" smtClean="0">
                <a:solidFill>
                  <a:schemeClr val="tx1"/>
                </a:solidFill>
              </a:rPr>
              <a:t>المقدمة</a:t>
            </a:r>
            <a:endParaRPr lang="fr-FR" sz="2800" b="1" i="1" dirty="0">
              <a:solidFill>
                <a:schemeClr val="tx1"/>
              </a:solidFill>
            </a:endParaRPr>
          </a:p>
        </p:txBody>
      </p:sp>
      <p:sp>
        <p:nvSpPr>
          <p:cNvPr id="7" name="Ellipse 6"/>
          <p:cNvSpPr/>
          <p:nvPr/>
        </p:nvSpPr>
        <p:spPr>
          <a:xfrm>
            <a:off x="6357950" y="5643578"/>
            <a:ext cx="2286016" cy="571504"/>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i="1" dirty="0" smtClean="0">
                <a:solidFill>
                  <a:schemeClr val="tx1"/>
                </a:solidFill>
              </a:rPr>
              <a:t>الخاتمة</a:t>
            </a:r>
            <a:endParaRPr lang="fr-FR" sz="3200" b="1" i="1" dirty="0">
              <a:solidFill>
                <a:schemeClr val="tx1"/>
              </a:solidFill>
            </a:endParaRPr>
          </a:p>
        </p:txBody>
      </p:sp>
      <p:sp>
        <p:nvSpPr>
          <p:cNvPr id="9" name="Rectangle 8"/>
          <p:cNvSpPr/>
          <p:nvPr/>
        </p:nvSpPr>
        <p:spPr>
          <a:xfrm>
            <a:off x="2143108" y="214290"/>
            <a:ext cx="4143404" cy="923330"/>
          </a:xfrm>
          <a:prstGeom prst="rect">
            <a:avLst/>
          </a:prstGeom>
        </p:spPr>
        <p:style>
          <a:lnRef idx="2">
            <a:schemeClr val="accent3"/>
          </a:lnRef>
          <a:fillRef idx="1">
            <a:schemeClr val="lt1"/>
          </a:fillRef>
          <a:effectRef idx="0">
            <a:schemeClr val="accent3"/>
          </a:effectRef>
          <a:fontRef idx="minor">
            <a:schemeClr val="dk1"/>
          </a:fontRef>
        </p:style>
        <p:txBody>
          <a:bodyPr wrap="square" lIns="91440" tIns="45720" rIns="91440" bIns="45720">
            <a:spAutoFit/>
          </a:bodyPr>
          <a:lstStyle/>
          <a:p>
            <a:pPr algn="ctr"/>
            <a:r>
              <a:rPr lang="ar-DZ" sz="5400" b="1" i="1" cap="none" spc="0" dirty="0" smtClean="0">
                <a:ln w="18000">
                  <a:solidFill>
                    <a:schemeClr val="accent2">
                      <a:satMod val="140000"/>
                    </a:schemeClr>
                  </a:solidFill>
                  <a:prstDash val="solid"/>
                  <a:miter lim="800000"/>
                </a:ln>
                <a:solidFill>
                  <a:srgbClr val="002060"/>
                </a:solidFill>
                <a:effectLst>
                  <a:outerShdw blurRad="25500" dist="23000" dir="7020000" algn="tl">
                    <a:srgbClr val="000000">
                      <a:alpha val="50000"/>
                    </a:srgbClr>
                  </a:outerShdw>
                </a:effectLst>
              </a:rPr>
              <a:t>خطة</a:t>
            </a:r>
            <a:r>
              <a:rPr lang="ar-DZ" sz="5400" b="1" i="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ar-DZ" sz="5400" b="1" i="1" cap="none" spc="0" dirty="0" smtClean="0">
                <a:ln w="18000">
                  <a:solidFill>
                    <a:schemeClr val="accent2">
                      <a:satMod val="140000"/>
                    </a:schemeClr>
                  </a:solidFill>
                  <a:prstDash val="solid"/>
                  <a:miter lim="800000"/>
                </a:ln>
                <a:solidFill>
                  <a:srgbClr val="002060"/>
                </a:solidFill>
                <a:effectLst>
                  <a:outerShdw blurRad="25500" dist="23000" dir="7020000" algn="tl">
                    <a:srgbClr val="000000">
                      <a:alpha val="50000"/>
                    </a:srgbClr>
                  </a:outerShdw>
                </a:effectLst>
              </a:rPr>
              <a:t>البحث</a:t>
            </a:r>
            <a:r>
              <a:rPr lang="ar-DZ" sz="5400" b="1" i="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endParaRPr lang="fr-FR"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mph" presetSubtype="0" fill="hold" grpId="0" nodeType="clickEffect">
                                  <p:stCondLst>
                                    <p:cond delay="0"/>
                                  </p:stCondLst>
                                  <p:childTnLst>
                                    <p:animScale>
                                      <p:cBhvr>
                                        <p:cTn id="12" dur="2000" fill="hold"/>
                                        <p:tgtEl>
                                          <p:spTgt spid="6"/>
                                        </p:tgtEl>
                                      </p:cBhvr>
                                      <p:by x="150000" y="150000"/>
                                    </p:animScale>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checkerboard(across)">
                                      <p:cBhvr>
                                        <p:cTn id="25" dur="500"/>
                                        <p:tgtEl>
                                          <p:spTgt spid="3">
                                            <p:txEl>
                                              <p:pRg st="3" end="3"/>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checkerboard(across)">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4"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checkerboard(across)">
                                      <p:cBhvr>
                                        <p:cTn id="40" dur="500"/>
                                        <p:tgtEl>
                                          <p:spTgt spid="3">
                                            <p:txEl>
                                              <p:pRg st="6" end="6"/>
                                            </p:txEl>
                                          </p:spTgt>
                                        </p:tgtEl>
                                      </p:cBhvr>
                                    </p:animEffect>
                                  </p:childTnLst>
                                </p:cTn>
                              </p:par>
                              <p:par>
                                <p:cTn id="41" presetID="5" presetClass="entr" presetSubtype="10"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checkerboard(across)">
                                      <p:cBhvr>
                                        <p:cTn id="43" dur="500"/>
                                        <p:tgtEl>
                                          <p:spTgt spid="3">
                                            <p:txEl>
                                              <p:pRg st="7" end="7"/>
                                            </p:txEl>
                                          </p:spTgt>
                                        </p:tgtEl>
                                      </p:cBhvr>
                                    </p:animEffect>
                                  </p:childTnLst>
                                </p:cTn>
                              </p:par>
                              <p:par>
                                <p:cTn id="44" presetID="5" presetClass="entr" presetSubtype="10" fill="hold" nodeType="with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checkerboard(across)">
                                      <p:cBhvr>
                                        <p:cTn id="46" dur="500"/>
                                        <p:tgtEl>
                                          <p:spTgt spid="3">
                                            <p:txEl>
                                              <p:pRg st="8" end="8"/>
                                            </p:txEl>
                                          </p:spTgt>
                                        </p:tgtEl>
                                      </p:cBhvr>
                                    </p:animEffect>
                                  </p:childTnLst>
                                </p:cTn>
                              </p:par>
                              <p:par>
                                <p:cTn id="47" presetID="5" presetClass="entr" presetSubtype="10"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checkerboard(across)">
                                      <p:cBhvr>
                                        <p:cTn id="49" dur="500"/>
                                        <p:tgtEl>
                                          <p:spTgt spid="3">
                                            <p:txEl>
                                              <p:pRg st="9" end="9"/>
                                            </p:txEl>
                                          </p:spTgt>
                                        </p:tgtEl>
                                      </p:cBhvr>
                                    </p:animEffect>
                                  </p:childTnLst>
                                </p:cTn>
                              </p:par>
                              <p:par>
                                <p:cTn id="50" presetID="5" presetClass="entr" presetSubtype="10" fill="hold" nodeType="with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grpId="0" nodeType="clickEffect">
                                  <p:stCondLst>
                                    <p:cond delay="0"/>
                                  </p:stCondLst>
                                  <p:iterate type="lt">
                                    <p:tmPct val="5000"/>
                                  </p:iterate>
                                  <p:childTnLst>
                                    <p:set>
                                      <p:cBhvr>
                                        <p:cTn id="56" dur="1" fill="hold">
                                          <p:stCondLst>
                                            <p:cond delay="0"/>
                                          </p:stCondLst>
                                        </p:cTn>
                                        <p:tgtEl>
                                          <p:spTgt spid="7"/>
                                        </p:tgtEl>
                                        <p:attrNameLst>
                                          <p:attrName>style.visibility</p:attrName>
                                        </p:attrNameLst>
                                      </p:cBhvr>
                                      <p:to>
                                        <p:strVal val="visible"/>
                                      </p:to>
                                    </p:set>
                                    <p:anim calcmode="lin" valueType="num">
                                      <p:cBhvr>
                                        <p:cTn id="57" dur="1000" fill="hold"/>
                                        <p:tgtEl>
                                          <p:spTgt spid="7"/>
                                        </p:tgtEl>
                                        <p:attrNameLst>
                                          <p:attrName>ppt_w</p:attrName>
                                        </p:attrNameLst>
                                      </p:cBhvr>
                                      <p:tavLst>
                                        <p:tav tm="0">
                                          <p:val>
                                            <p:fltVal val="0"/>
                                          </p:val>
                                        </p:tav>
                                        <p:tav tm="100000">
                                          <p:val>
                                            <p:strVal val="#ppt_w"/>
                                          </p:val>
                                        </p:tav>
                                      </p:tavLst>
                                    </p:anim>
                                    <p:anim calcmode="lin" valueType="num">
                                      <p:cBhvr>
                                        <p:cTn id="58" dur="1000" fill="hold"/>
                                        <p:tgtEl>
                                          <p:spTgt spid="7"/>
                                        </p:tgtEl>
                                        <p:attrNameLst>
                                          <p:attrName>ppt_h</p:attrName>
                                        </p:attrNameLst>
                                      </p:cBhvr>
                                      <p:tavLst>
                                        <p:tav tm="0">
                                          <p:val>
                                            <p:fltVal val="0"/>
                                          </p:val>
                                        </p:tav>
                                        <p:tav tm="100000">
                                          <p:val>
                                            <p:strVal val="#ppt_h"/>
                                          </p:val>
                                        </p:tav>
                                      </p:tavLst>
                                    </p:anim>
                                    <p:anim calcmode="lin" valueType="num">
                                      <p:cBhvr>
                                        <p:cTn id="59" dur="1000" fill="hold"/>
                                        <p:tgtEl>
                                          <p:spTgt spid="7"/>
                                        </p:tgtEl>
                                        <p:attrNameLst>
                                          <p:attrName>style.rotation</p:attrName>
                                        </p:attrNameLst>
                                      </p:cBhvr>
                                      <p:tavLst>
                                        <p:tav tm="0">
                                          <p:val>
                                            <p:fltVal val="90"/>
                                          </p:val>
                                        </p:tav>
                                        <p:tav tm="100000">
                                          <p:val>
                                            <p:fltVal val="0"/>
                                          </p:val>
                                        </p:tav>
                                      </p:tavLst>
                                    </p:anim>
                                    <p:animEffect transition="in" filter="fade">
                                      <p:cBhvr>
                                        <p:cTn id="6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archemin horizontal 6"/>
          <p:cNvSpPr/>
          <p:nvPr/>
        </p:nvSpPr>
        <p:spPr>
          <a:xfrm>
            <a:off x="714348" y="1714488"/>
            <a:ext cx="7572428" cy="3571900"/>
          </a:xfrm>
          <a:prstGeom prst="horizontalScroll">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ar-DZ" sz="13800" b="1" i="1" dirty="0" smtClean="0"/>
              <a:t>المقدمة</a:t>
            </a:r>
            <a:endParaRPr lang="fr-FR" b="1" i="1" dirty="0"/>
          </a:p>
        </p:txBody>
      </p:sp>
    </p:spTree>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28596" y="857232"/>
            <a:ext cx="8229600" cy="5240343"/>
          </a:xfrm>
        </p:spPr>
        <p:txBody>
          <a:bodyPr anchor="ctr">
            <a:normAutofit/>
          </a:bodyPr>
          <a:lstStyle/>
          <a:p>
            <a:pPr algn="r" rtl="1">
              <a:buNone/>
            </a:pPr>
            <a:r>
              <a:rPr lang="ar-DZ" sz="1800" b="1" dirty="0"/>
              <a:t> </a:t>
            </a:r>
            <a:r>
              <a:rPr lang="ar-DZ" sz="1800" b="1" dirty="0" smtClean="0"/>
              <a:t> </a:t>
            </a:r>
            <a:r>
              <a:rPr lang="fr-FR" sz="1800" b="1" dirty="0" smtClean="0"/>
              <a:t>    </a:t>
            </a:r>
            <a:r>
              <a:rPr lang="ar-DZ" sz="1800" b="1" dirty="0" smtClean="0"/>
              <a:t>  </a:t>
            </a:r>
            <a:r>
              <a:rPr lang="ar-DZ" sz="2400" b="1" dirty="0" smtClean="0"/>
              <a:t>إن الباحثين الذين يقومون بدراسات علمية في كل مشروع بحث للتوصل إلى أهم النتائج يتبعون خطوات منهجية معتمدة فيجتهدون للتقيد بقواعدها وتطبيقها. ومن أهم هذه الخطوات المقدمة فهي أساس البحث العلمي </a:t>
            </a:r>
            <a:r>
              <a:rPr lang="ar-DZ" sz="2400" b="1" dirty="0" err="1" smtClean="0"/>
              <a:t>و</a:t>
            </a:r>
            <a:r>
              <a:rPr lang="ar-DZ" sz="2400" b="1" dirty="0" smtClean="0"/>
              <a:t> </a:t>
            </a:r>
            <a:r>
              <a:rPr lang="ar-DZ" sz="2400" b="1" dirty="0" err="1" smtClean="0"/>
              <a:t>مرتكزه</a:t>
            </a:r>
            <a:r>
              <a:rPr lang="ar-DZ" sz="2400" b="1" dirty="0" smtClean="0"/>
              <a:t> فلا يمكن الحديث عن بحث خال من المقدمة لكونها مفتاح الوضوح فهذه الأخيرة لها منهجا علميا وخطوات مضبوطة قد تختلف باختلاف منهج الباحث ومحاور بحثه واجتهاده لكن هذا لا </a:t>
            </a:r>
            <a:r>
              <a:rPr lang="ar-DZ" sz="2400" b="1" dirty="0" err="1" smtClean="0"/>
              <a:t>ينقس</a:t>
            </a:r>
            <a:r>
              <a:rPr lang="ar-DZ" sz="2400" b="1" dirty="0" smtClean="0"/>
              <a:t> من قيمتها في البحث. فالبحث دون مقدمة كالكتاب دون عنوان يتعمق القارئ فيه دون معرفة أساس الموضوع.</a:t>
            </a:r>
            <a:endParaRPr lang="fr-FR" sz="2400" b="1" dirty="0"/>
          </a:p>
        </p:txBody>
      </p:sp>
    </p:spTree>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1785926"/>
            <a:ext cx="7239000" cy="4669810"/>
          </a:xfrm>
        </p:spPr>
        <p:txBody>
          <a:bodyPr>
            <a:normAutofit/>
          </a:bodyPr>
          <a:lstStyle/>
          <a:p>
            <a:pPr algn="r">
              <a:buNone/>
            </a:pPr>
            <a:endParaRPr lang="fr-FR" sz="2400" b="1" i="1" dirty="0">
              <a:solidFill>
                <a:schemeClr val="tx1">
                  <a:lumMod val="65000"/>
                  <a:lumOff val="35000"/>
                </a:schemeClr>
              </a:solidFill>
            </a:endParaRPr>
          </a:p>
        </p:txBody>
      </p:sp>
      <p:sp>
        <p:nvSpPr>
          <p:cNvPr id="5" name="Organigramme : Préparation 4"/>
          <p:cNvSpPr/>
          <p:nvPr/>
        </p:nvSpPr>
        <p:spPr>
          <a:xfrm>
            <a:off x="500034" y="2786058"/>
            <a:ext cx="7429552" cy="2357454"/>
          </a:xfrm>
          <a:prstGeom prst="flowChartPreparati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dirty="0" smtClean="0">
                <a:solidFill>
                  <a:schemeClr val="tx1"/>
                </a:solidFill>
              </a:rPr>
              <a:t>هي الجزء الأول من البحث التي يقوم الباحث فيها بكتابة الفكرة الرئيسية للموضوع الذي يبحث عنه أو باختصار هي التي توضح للقارئ غرض البحث</a:t>
            </a:r>
            <a:endParaRPr lang="fr-FR" sz="2400" b="1" dirty="0">
              <a:solidFill>
                <a:schemeClr val="tx1"/>
              </a:solidFill>
            </a:endParaRPr>
          </a:p>
        </p:txBody>
      </p:sp>
      <p:sp>
        <p:nvSpPr>
          <p:cNvPr id="12" name="Organigramme : Terminateur 11"/>
          <p:cNvSpPr/>
          <p:nvPr/>
        </p:nvSpPr>
        <p:spPr>
          <a:xfrm>
            <a:off x="571472" y="357166"/>
            <a:ext cx="7786742" cy="785818"/>
          </a:xfrm>
          <a:prstGeom prst="flowChartTerminator">
            <a:avLst/>
          </a:prstGeom>
          <a:blipFill>
            <a:blip r:embed="rId2"/>
            <a:tile tx="0" ty="0" sx="100000" sy="100000" flip="none" algn="tl"/>
          </a:blipFill>
          <a:ln>
            <a:prstDash val="dash"/>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r-FR"/>
          </a:p>
        </p:txBody>
      </p:sp>
      <p:sp>
        <p:nvSpPr>
          <p:cNvPr id="13" name="Rectangle 12"/>
          <p:cNvSpPr/>
          <p:nvPr/>
        </p:nvSpPr>
        <p:spPr>
          <a:xfrm>
            <a:off x="214282" y="428604"/>
            <a:ext cx="7715304" cy="89255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2800" b="1" i="1" dirty="0" smtClean="0">
                <a:solidFill>
                  <a:schemeClr val="tx1">
                    <a:lumMod val="75000"/>
                    <a:lumOff val="25000"/>
                  </a:schemeClr>
                </a:solidFill>
              </a:rPr>
              <a:t>المبحث الأول :</a:t>
            </a:r>
            <a:r>
              <a:rPr lang="ar-DZ" sz="2800" dirty="0" smtClean="0">
                <a:solidFill>
                  <a:schemeClr val="tx1">
                    <a:lumMod val="75000"/>
                    <a:lumOff val="25000"/>
                  </a:schemeClr>
                </a:solidFill>
              </a:rPr>
              <a:t> </a:t>
            </a:r>
            <a:r>
              <a:rPr lang="ar-DZ" sz="2400" b="1" i="1" dirty="0" smtClean="0"/>
              <a:t>ماهية المقدمة</a:t>
            </a:r>
          </a:p>
          <a:p>
            <a:pPr algn="ctr"/>
            <a:endParaRPr lang="fr-FR" sz="2400" i="1" dirty="0" smtClean="0"/>
          </a:p>
        </p:txBody>
      </p:sp>
      <p:sp>
        <p:nvSpPr>
          <p:cNvPr id="6" name="Rectangle 5"/>
          <p:cNvSpPr/>
          <p:nvPr/>
        </p:nvSpPr>
        <p:spPr>
          <a:xfrm>
            <a:off x="2571736" y="1785926"/>
            <a:ext cx="5143536" cy="714380"/>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buNone/>
            </a:pPr>
            <a:r>
              <a:rPr lang="ar-DZ" sz="2400" b="1" i="1" dirty="0" smtClean="0">
                <a:solidFill>
                  <a:schemeClr val="tx1">
                    <a:lumMod val="65000"/>
                    <a:lumOff val="35000"/>
                  </a:schemeClr>
                </a:solidFill>
              </a:rPr>
              <a:t>المطلب الأول: </a:t>
            </a:r>
            <a:r>
              <a:rPr lang="ar-DZ" sz="2000" b="1" i="1" dirty="0" smtClean="0">
                <a:solidFill>
                  <a:schemeClr val="tx1"/>
                </a:solidFill>
              </a:rPr>
              <a:t>تعريف المقدمة</a:t>
            </a:r>
            <a:endParaRPr lang="fr-FR" sz="2000" b="1"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mph" presetSubtype="0" grpId="0" nodeType="clickEffect">
                                  <p:stCondLst>
                                    <p:cond delay="0"/>
                                  </p:stCondLst>
                                  <p:childTnLst>
                                    <p:set>
                                      <p:cBhvr override="childStyle">
                                        <p:cTn id="12" dur="indefinite"/>
                                        <p:tgtEl>
                                          <p:spTgt spid="6"/>
                                        </p:tgtEl>
                                        <p:attrNameLst>
                                          <p:attrName>style.fontFamily</p:attrName>
                                        </p:attrNameLst>
                                      </p:cBhvr>
                                      <p:to>
                                        <p:strVal val="Times New Roma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00232" y="285728"/>
            <a:ext cx="5195902" cy="608630"/>
          </a:xfrm>
          <a:solidFill>
            <a:schemeClr val="accent2">
              <a:lumMod val="60000"/>
              <a:lumOff val="40000"/>
            </a:schemeClr>
          </a:solidFill>
        </p:spPr>
        <p:style>
          <a:lnRef idx="1">
            <a:schemeClr val="accent2"/>
          </a:lnRef>
          <a:fillRef idx="2">
            <a:schemeClr val="accent2"/>
          </a:fillRef>
          <a:effectRef idx="1">
            <a:schemeClr val="accent2"/>
          </a:effectRef>
          <a:fontRef idx="minor">
            <a:schemeClr val="dk1"/>
          </a:fontRef>
        </p:style>
        <p:txBody>
          <a:bodyPr>
            <a:normAutofit/>
          </a:bodyPr>
          <a:lstStyle/>
          <a:p>
            <a:pPr algn="r"/>
            <a:r>
              <a:rPr lang="ar-DZ" sz="2400" b="1" i="1" dirty="0" smtClean="0">
                <a:solidFill>
                  <a:schemeClr val="tx1">
                    <a:lumMod val="65000"/>
                    <a:lumOff val="35000"/>
                  </a:schemeClr>
                </a:solidFill>
              </a:rPr>
              <a:t>المطلب الثاني : </a:t>
            </a:r>
            <a:r>
              <a:rPr lang="ar-DZ" sz="2400" b="1" i="1" dirty="0" smtClean="0"/>
              <a:t>خصائص المقدمة</a:t>
            </a:r>
            <a:endParaRPr lang="fr-FR" sz="2400" b="1" i="1" dirty="0">
              <a:solidFill>
                <a:schemeClr val="tx1">
                  <a:lumMod val="65000"/>
                  <a:lumOff val="35000"/>
                </a:schemeClr>
              </a:solidFill>
            </a:endParaRPr>
          </a:p>
        </p:txBody>
      </p:sp>
      <p:sp>
        <p:nvSpPr>
          <p:cNvPr id="9" name="Rectangle à coins arrondis 8"/>
          <p:cNvSpPr/>
          <p:nvPr/>
        </p:nvSpPr>
        <p:spPr>
          <a:xfrm>
            <a:off x="1428728" y="1785926"/>
            <a:ext cx="6000792" cy="50006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ترتيب وترقيم عناصر المقدمة</a:t>
            </a:r>
            <a:endParaRPr lang="fr-FR" sz="2400" b="1" dirty="0">
              <a:solidFill>
                <a:schemeClr val="tx1"/>
              </a:solidFill>
            </a:endParaRPr>
          </a:p>
        </p:txBody>
      </p:sp>
      <p:sp>
        <p:nvSpPr>
          <p:cNvPr id="11" name="Rectangle à coins arrondis 10"/>
          <p:cNvSpPr/>
          <p:nvPr/>
        </p:nvSpPr>
        <p:spPr>
          <a:xfrm>
            <a:off x="1428728" y="2643182"/>
            <a:ext cx="5929354" cy="57150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tx1"/>
                </a:solidFill>
              </a:rPr>
              <a:t>الإيجاز والاختصار فيها لتتضمن العناصر الأساسية فقط</a:t>
            </a:r>
            <a:endParaRPr lang="fr-FR" sz="2000" b="1" dirty="0">
              <a:solidFill>
                <a:schemeClr val="tx1"/>
              </a:solidFill>
            </a:endParaRPr>
          </a:p>
        </p:txBody>
      </p:sp>
      <p:sp>
        <p:nvSpPr>
          <p:cNvPr id="12" name="Rectangle à coins arrondis 11"/>
          <p:cNvSpPr/>
          <p:nvPr/>
        </p:nvSpPr>
        <p:spPr>
          <a:xfrm>
            <a:off x="1500166" y="3571876"/>
            <a:ext cx="5786478" cy="71438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تكون مشوقة ومثيرة لاهتمام القارئ</a:t>
            </a:r>
            <a:endParaRPr lang="fr-FR" sz="2400" b="1" dirty="0">
              <a:solidFill>
                <a:schemeClr val="tx1"/>
              </a:solidFill>
            </a:endParaRPr>
          </a:p>
        </p:txBody>
      </p:sp>
      <p:sp>
        <p:nvSpPr>
          <p:cNvPr id="13" name="Rectangle à coins arrondis 12"/>
          <p:cNvSpPr/>
          <p:nvPr/>
        </p:nvSpPr>
        <p:spPr>
          <a:xfrm>
            <a:off x="1500166" y="4643446"/>
            <a:ext cx="5786478" cy="57150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تكتب في نهاية البحث لعرض كافة الجوانب دون السهو عن نقطة ما</a:t>
            </a:r>
            <a:endParaRPr lang="fr-FR" b="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714876" y="1500174"/>
            <a:ext cx="4286280" cy="5072098"/>
          </a:xfrm>
          <a:prstGeom prst="ellipse">
            <a:avLst/>
          </a:prstGeom>
          <a:solidFill>
            <a:schemeClr val="accent2">
              <a:lumMod val="20000"/>
              <a:lumOff val="8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b="1" dirty="0" smtClean="0">
                <a:solidFill>
                  <a:schemeClr val="tx1"/>
                </a:solidFill>
              </a:rPr>
              <a:t>تعد المقدمة من أهم أجزاء البحث حيث تلعب دورا حاسما في إبراز الموضوع بشكل عام للقارئ في تعرف القارئ بالمشكلة المطروحة وتستدرج اهتمامه للاستمرار بقراءة البحث. تساعد مقدمة البحث في توضيح أهمية المشكلة التي يناقشها وتسلط الضوء على جديتها وأثرها في المجال الذي يتناوله الباحث. كذلك تساعد في رسم صورة دافعة لأغراض وأهداف البحث.</a:t>
            </a:r>
          </a:p>
          <a:p>
            <a:pPr algn="r"/>
            <a:r>
              <a:rPr lang="ar-DZ" b="1" dirty="0" smtClean="0">
                <a:solidFill>
                  <a:schemeClr val="tx1"/>
                </a:solidFill>
              </a:rPr>
              <a:t>كما تكمن أهمية المقدمة في عدة نقاط أيضا</a:t>
            </a:r>
          </a:p>
          <a:p>
            <a:pPr algn="r" rtl="1">
              <a:buFont typeface="Wingdings" pitchFamily="2" charset="2"/>
              <a:buChar char="ü"/>
            </a:pPr>
            <a:r>
              <a:rPr lang="ar-DZ" b="1" dirty="0" smtClean="0">
                <a:solidFill>
                  <a:schemeClr val="tx1"/>
                </a:solidFill>
              </a:rPr>
              <a:t>جذب الانتباه</a:t>
            </a:r>
          </a:p>
          <a:p>
            <a:pPr algn="r" rtl="1">
              <a:buFont typeface="Wingdings" pitchFamily="2" charset="2"/>
              <a:buChar char="ü"/>
            </a:pPr>
            <a:r>
              <a:rPr lang="ar-DZ" b="1" dirty="0" smtClean="0">
                <a:solidFill>
                  <a:schemeClr val="tx1"/>
                </a:solidFill>
              </a:rPr>
              <a:t>تحديد الموضوع</a:t>
            </a:r>
          </a:p>
          <a:p>
            <a:pPr algn="r" rtl="1">
              <a:buFont typeface="Wingdings" pitchFamily="2" charset="2"/>
              <a:buChar char="ü"/>
            </a:pPr>
            <a:r>
              <a:rPr lang="ar-DZ" b="1" dirty="0" smtClean="0">
                <a:solidFill>
                  <a:schemeClr val="tx1"/>
                </a:solidFill>
              </a:rPr>
              <a:t>تقديم السياق</a:t>
            </a:r>
          </a:p>
          <a:p>
            <a:pPr algn="r" rtl="1">
              <a:buFont typeface="Wingdings" pitchFamily="2" charset="2"/>
              <a:buChar char="ü"/>
            </a:pPr>
            <a:r>
              <a:rPr lang="ar-DZ" b="1" dirty="0" smtClean="0">
                <a:solidFill>
                  <a:schemeClr val="tx1"/>
                </a:solidFill>
              </a:rPr>
              <a:t>بيان الأطروحة </a:t>
            </a:r>
          </a:p>
          <a:p>
            <a:pPr algn="r" rtl="1">
              <a:buFont typeface="Wingdings" pitchFamily="2" charset="2"/>
              <a:buChar char="ü"/>
            </a:pPr>
            <a:r>
              <a:rPr lang="ar-DZ" b="1" dirty="0" smtClean="0">
                <a:solidFill>
                  <a:schemeClr val="tx1"/>
                </a:solidFill>
              </a:rPr>
              <a:t>تهيئة القارئ</a:t>
            </a:r>
          </a:p>
        </p:txBody>
      </p:sp>
      <p:sp>
        <p:nvSpPr>
          <p:cNvPr id="5" name="Rectangle 4"/>
          <p:cNvSpPr/>
          <p:nvPr/>
        </p:nvSpPr>
        <p:spPr>
          <a:xfrm>
            <a:off x="928662" y="0"/>
            <a:ext cx="7215238" cy="714380"/>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i="1" dirty="0" smtClean="0">
                <a:solidFill>
                  <a:schemeClr val="tx1">
                    <a:lumMod val="65000"/>
                    <a:lumOff val="35000"/>
                  </a:schemeClr>
                </a:solidFill>
              </a:rPr>
              <a:t>المطلب الثالث</a:t>
            </a:r>
            <a:r>
              <a:rPr lang="ar-DZ" sz="2800" b="1" i="1" dirty="0" smtClean="0">
                <a:solidFill>
                  <a:schemeClr val="tx1"/>
                </a:solidFill>
              </a:rPr>
              <a:t>: أهمية المقدمة وأهمية كتابة عناصرها</a:t>
            </a:r>
            <a:endParaRPr lang="fr-FR" sz="2400" dirty="0">
              <a:solidFill>
                <a:schemeClr val="tx1"/>
              </a:solidFill>
            </a:endParaRPr>
          </a:p>
        </p:txBody>
      </p:sp>
      <p:sp>
        <p:nvSpPr>
          <p:cNvPr id="6" name="Rectangle 5"/>
          <p:cNvSpPr/>
          <p:nvPr/>
        </p:nvSpPr>
        <p:spPr>
          <a:xfrm>
            <a:off x="5429256" y="857232"/>
            <a:ext cx="2786082" cy="50006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أهمية المقدمة</a:t>
            </a:r>
            <a:endParaRPr lang="fr-FR" sz="2400" b="1" dirty="0">
              <a:solidFill>
                <a:schemeClr val="tx1"/>
              </a:solidFill>
            </a:endParaRPr>
          </a:p>
        </p:txBody>
      </p:sp>
      <p:sp>
        <p:nvSpPr>
          <p:cNvPr id="7" name="Rectangle 6"/>
          <p:cNvSpPr/>
          <p:nvPr/>
        </p:nvSpPr>
        <p:spPr>
          <a:xfrm>
            <a:off x="1071538" y="857232"/>
            <a:ext cx="2571768" cy="50006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tx1"/>
                </a:solidFill>
              </a:rPr>
              <a:t>أهمية كتابة عناصر المقدمة</a:t>
            </a:r>
            <a:endParaRPr lang="fr-FR" sz="2000" b="1" dirty="0">
              <a:solidFill>
                <a:schemeClr val="tx1"/>
              </a:solidFill>
            </a:endParaRPr>
          </a:p>
        </p:txBody>
      </p:sp>
      <p:sp>
        <p:nvSpPr>
          <p:cNvPr id="8" name="Rectangle 7"/>
          <p:cNvSpPr/>
          <p:nvPr/>
        </p:nvSpPr>
        <p:spPr>
          <a:xfrm>
            <a:off x="500034" y="1571612"/>
            <a:ext cx="3857652" cy="41434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Font typeface="Wingdings" pitchFamily="2" charset="2"/>
              <a:buChar char="ü"/>
            </a:pPr>
            <a:r>
              <a:rPr lang="ar-DZ" b="1" dirty="0" smtClean="0">
                <a:solidFill>
                  <a:schemeClr val="tx1"/>
                </a:solidFill>
              </a:rPr>
              <a:t>إعطاء انطباع أولي للجنة المشرفة عن الباحث وقدراته العلمية والأكاديمية</a:t>
            </a:r>
          </a:p>
          <a:p>
            <a:pPr algn="r" rtl="1">
              <a:buFont typeface="Wingdings" pitchFamily="2" charset="2"/>
              <a:buChar char="ü"/>
            </a:pPr>
            <a:r>
              <a:rPr lang="ar-DZ" b="1" dirty="0" smtClean="0">
                <a:solidFill>
                  <a:schemeClr val="tx1"/>
                </a:solidFill>
              </a:rPr>
              <a:t>القدرة على إقناع اللجنة المشرفة بالعرض</a:t>
            </a:r>
          </a:p>
          <a:p>
            <a:pPr algn="r" rtl="1">
              <a:buFont typeface="Wingdings" pitchFamily="2" charset="2"/>
              <a:buChar char="ü"/>
            </a:pPr>
            <a:r>
              <a:rPr lang="ar-DZ" b="1" dirty="0" smtClean="0">
                <a:solidFill>
                  <a:schemeClr val="tx1"/>
                </a:solidFill>
              </a:rPr>
              <a:t>تشجيع القارئ على استكمال قراءة البحث من خلال العرض الجيد</a:t>
            </a:r>
          </a:p>
          <a:p>
            <a:pPr algn="r" rtl="1">
              <a:buFont typeface="Wingdings" pitchFamily="2" charset="2"/>
              <a:buChar char="ü"/>
            </a:pPr>
            <a:r>
              <a:rPr lang="ar-DZ" b="1" dirty="0" smtClean="0">
                <a:solidFill>
                  <a:schemeClr val="tx1"/>
                </a:solidFill>
              </a:rPr>
              <a:t>جذب القارئ والمشرفين من خلال صياغة مقدمة جيدة</a:t>
            </a:r>
          </a:p>
        </p:txBody>
      </p:sp>
    </p:spTree>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14290"/>
            <a:ext cx="7772400" cy="1071594"/>
          </a:xfrm>
        </p:spPr>
        <p:txBody>
          <a:bodyPr/>
          <a:lstStyle/>
          <a:p>
            <a:pPr algn="r"/>
            <a:endParaRPr lang="fr-FR" sz="2400" b="1" i="1" dirty="0">
              <a:solidFill>
                <a:schemeClr val="tx1">
                  <a:lumMod val="65000"/>
                  <a:lumOff val="35000"/>
                </a:schemeClr>
              </a:solidFill>
            </a:endParaRPr>
          </a:p>
        </p:txBody>
      </p:sp>
      <p:sp>
        <p:nvSpPr>
          <p:cNvPr id="4" name="Rectangle à coins arrondis 3"/>
          <p:cNvSpPr/>
          <p:nvPr/>
        </p:nvSpPr>
        <p:spPr>
          <a:xfrm>
            <a:off x="714348" y="214290"/>
            <a:ext cx="8072494" cy="785818"/>
          </a:xfrm>
          <a:prstGeom prst="round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i="1" dirty="0" smtClean="0">
                <a:solidFill>
                  <a:schemeClr val="tx1">
                    <a:lumMod val="65000"/>
                    <a:lumOff val="35000"/>
                  </a:schemeClr>
                </a:solidFill>
              </a:rPr>
              <a:t>المبحث الثاني : </a:t>
            </a:r>
            <a:r>
              <a:rPr lang="ar-DZ" sz="2400" b="1" i="1" dirty="0" smtClean="0">
                <a:solidFill>
                  <a:schemeClr val="tx1"/>
                </a:solidFill>
              </a:rPr>
              <a:t>عناصر المقدمة</a:t>
            </a:r>
            <a:endParaRPr lang="fr-FR" sz="2400" dirty="0">
              <a:solidFill>
                <a:schemeClr val="tx1"/>
              </a:solidFill>
            </a:endParaRPr>
          </a:p>
        </p:txBody>
      </p:sp>
      <p:sp>
        <p:nvSpPr>
          <p:cNvPr id="5" name="Ellipse 4"/>
          <p:cNvSpPr/>
          <p:nvPr/>
        </p:nvSpPr>
        <p:spPr>
          <a:xfrm>
            <a:off x="5000628" y="1857364"/>
            <a:ext cx="3500462" cy="5000636"/>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r"/>
            <a:endParaRPr lang="ar-DZ" b="1" dirty="0" smtClean="0">
              <a:solidFill>
                <a:schemeClr val="tx1"/>
              </a:solidFill>
            </a:endParaRPr>
          </a:p>
          <a:p>
            <a:pPr lvl="1" algn="r"/>
            <a:r>
              <a:rPr lang="ar-DZ" sz="2000" b="1" dirty="0" smtClean="0">
                <a:solidFill>
                  <a:schemeClr val="tx1"/>
                </a:solidFill>
              </a:rPr>
              <a:t>   </a:t>
            </a:r>
            <a:r>
              <a:rPr lang="ar-DZ" sz="2400" b="1" dirty="0" smtClean="0">
                <a:solidFill>
                  <a:schemeClr val="tx1">
                    <a:lumMod val="65000"/>
                    <a:lumOff val="35000"/>
                  </a:schemeClr>
                </a:solidFill>
              </a:rPr>
              <a:t>التمهيد</a:t>
            </a:r>
            <a:endParaRPr lang="ar-DZ" sz="2000" b="1" dirty="0" smtClean="0">
              <a:solidFill>
                <a:schemeClr val="tx1">
                  <a:lumMod val="65000"/>
                  <a:lumOff val="35000"/>
                </a:schemeClr>
              </a:solidFill>
            </a:endParaRPr>
          </a:p>
          <a:p>
            <a:pPr lvl="1" algn="r"/>
            <a:r>
              <a:rPr lang="ar-DZ" b="1" dirty="0" smtClean="0">
                <a:solidFill>
                  <a:schemeClr val="tx1"/>
                </a:solidFill>
              </a:rPr>
              <a:t>الجزء الرابط بين المقدمة والبحث.هو الذي يقوم بتهيئة القارئ للدخول في أعماق البحث يتناول مجموعة من الأفكار لها علاقة بالموضوع فمن التمهيد يستطيع القارئ اخذ فكرة عن البحث</a:t>
            </a:r>
            <a:r>
              <a:rPr lang="ar-DZ" sz="2000" b="1" dirty="0" smtClean="0">
                <a:solidFill>
                  <a:schemeClr val="tx1"/>
                </a:solidFill>
              </a:rPr>
              <a:t>.</a:t>
            </a:r>
            <a:endParaRPr lang="fr-FR" b="1" dirty="0">
              <a:solidFill>
                <a:schemeClr val="tx1"/>
              </a:solidFill>
            </a:endParaRPr>
          </a:p>
        </p:txBody>
      </p:sp>
      <p:sp>
        <p:nvSpPr>
          <p:cNvPr id="6" name="Rectangle 5"/>
          <p:cNvSpPr/>
          <p:nvPr/>
        </p:nvSpPr>
        <p:spPr>
          <a:xfrm>
            <a:off x="5286380" y="1071546"/>
            <a:ext cx="3500430" cy="571504"/>
          </a:xfrm>
          <a:prstGeom prst="rect">
            <a:avLst/>
          </a:prstGeom>
          <a:solidFill>
            <a:schemeClr val="accent5">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sz="2000" b="1" i="1" dirty="0" smtClean="0">
                <a:solidFill>
                  <a:schemeClr val="tx1">
                    <a:lumMod val="65000"/>
                    <a:lumOff val="35000"/>
                  </a:schemeClr>
                </a:solidFill>
              </a:rPr>
              <a:t>المطلب الأول</a:t>
            </a:r>
            <a:r>
              <a:rPr lang="ar-DZ" b="1" i="1" dirty="0" smtClean="0">
                <a:solidFill>
                  <a:schemeClr val="tx1">
                    <a:lumMod val="65000"/>
                    <a:lumOff val="35000"/>
                  </a:schemeClr>
                </a:solidFill>
              </a:rPr>
              <a:t>:</a:t>
            </a:r>
            <a:r>
              <a:rPr lang="ar-DZ" b="1" i="1" dirty="0" smtClean="0">
                <a:solidFill>
                  <a:schemeClr val="tx1"/>
                </a:solidFill>
              </a:rPr>
              <a:t> التمهيد والإشكالية الرئيسية</a:t>
            </a:r>
            <a:endParaRPr lang="fr-FR" sz="2000" b="1" i="1" dirty="0">
              <a:solidFill>
                <a:schemeClr val="tx1">
                  <a:lumMod val="65000"/>
                  <a:lumOff val="35000"/>
                </a:schemeClr>
              </a:solidFill>
            </a:endParaRPr>
          </a:p>
        </p:txBody>
      </p:sp>
      <p:sp>
        <p:nvSpPr>
          <p:cNvPr id="7" name="Ellipse 6"/>
          <p:cNvSpPr/>
          <p:nvPr/>
        </p:nvSpPr>
        <p:spPr>
          <a:xfrm>
            <a:off x="1214414" y="1928802"/>
            <a:ext cx="3286148" cy="457203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هي تساؤل يشير إلى هدف البحث ويتيح للباحث مجالا واسعا للبحث والتوسع من اجل الوصول إلى الإجابة. وهي أيضا مسالة تحتاج إلى توضيحات يتم صياغتها على شكل جملة استفهامية تعبر عن عنوان الموضوع</a:t>
            </a:r>
            <a:r>
              <a:rPr lang="ar-DZ" dirty="0" smtClean="0">
                <a:solidFill>
                  <a:schemeClr val="tx1"/>
                </a:solidFill>
              </a:rPr>
              <a:t>.</a:t>
            </a:r>
            <a:endParaRPr lang="fr-FR" dirty="0">
              <a:solidFill>
                <a:schemeClr val="tx1"/>
              </a:solidFill>
            </a:endParaRPr>
          </a:p>
        </p:txBody>
      </p:sp>
      <p:sp>
        <p:nvSpPr>
          <p:cNvPr id="8" name="Rectangle 7"/>
          <p:cNvSpPr/>
          <p:nvPr/>
        </p:nvSpPr>
        <p:spPr>
          <a:xfrm>
            <a:off x="1000100" y="1071546"/>
            <a:ext cx="2928958" cy="642942"/>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تعريف الإشكالية الرئيسية</a:t>
            </a:r>
            <a:endParaRPr lang="fr-FR" b="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to="" calcmode="lin" valueType="num">
                                      <p:cBhvr>
                                        <p:cTn id="12" dur="1" fill="hold"/>
                                        <p:tgtEl>
                                          <p:spTgt spid="6"/>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amond(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785794"/>
            <a:ext cx="9144000" cy="5715040"/>
          </a:xfrm>
        </p:spPr>
        <p:txBody>
          <a:bodyPr>
            <a:normAutofit/>
          </a:bodyPr>
          <a:lstStyle/>
          <a:p>
            <a:r>
              <a:rPr lang="ar-DZ" sz="800" dirty="0" smtClean="0"/>
              <a:t>”</a:t>
            </a:r>
            <a:endParaRPr lang="fr-FR" sz="800" dirty="0"/>
          </a:p>
        </p:txBody>
      </p:sp>
      <p:sp>
        <p:nvSpPr>
          <p:cNvPr id="4" name="Organigramme : Alternative 3"/>
          <p:cNvSpPr/>
          <p:nvPr/>
        </p:nvSpPr>
        <p:spPr>
          <a:xfrm>
            <a:off x="6858016" y="714356"/>
            <a:ext cx="2071702" cy="42862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i="1" dirty="0" smtClean="0">
                <a:solidFill>
                  <a:schemeClr val="tx1"/>
                </a:solidFill>
              </a:rPr>
              <a:t>مواصفات الإشكالية</a:t>
            </a:r>
            <a:endParaRPr lang="fr-FR" sz="2000" b="1" i="1" dirty="0">
              <a:solidFill>
                <a:schemeClr val="tx1"/>
              </a:solidFill>
            </a:endParaRPr>
          </a:p>
        </p:txBody>
      </p:sp>
      <p:sp>
        <p:nvSpPr>
          <p:cNvPr id="5" name="Parallélogramme 4"/>
          <p:cNvSpPr/>
          <p:nvPr/>
        </p:nvSpPr>
        <p:spPr>
          <a:xfrm>
            <a:off x="6143604" y="1357298"/>
            <a:ext cx="3000396" cy="4929222"/>
          </a:xfrm>
          <a:prstGeom prst="parallelogram">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Font typeface="Wingdings" pitchFamily="2" charset="2"/>
              <a:buChar char="ü"/>
            </a:pPr>
            <a:r>
              <a:rPr lang="ar-DZ" b="1" dirty="0" smtClean="0">
                <a:solidFill>
                  <a:schemeClr val="tx1"/>
                </a:solidFill>
              </a:rPr>
              <a:t>الوضوح  تكون الإشكالية واضحة ودقيقة ومصاغة بلغة سليمة</a:t>
            </a:r>
          </a:p>
          <a:p>
            <a:pPr algn="r" rtl="1">
              <a:buFont typeface="Wingdings" pitchFamily="2" charset="2"/>
              <a:buChar char="ü"/>
            </a:pPr>
            <a:r>
              <a:rPr lang="ar-DZ" b="1" dirty="0" smtClean="0">
                <a:solidFill>
                  <a:schemeClr val="tx1"/>
                </a:solidFill>
              </a:rPr>
              <a:t>القابلية للبحث آن تكون واقعية وقابلة للاختبار علميا </a:t>
            </a:r>
          </a:p>
          <a:p>
            <a:pPr algn="r" rtl="1">
              <a:buFont typeface="Wingdings" pitchFamily="2" charset="2"/>
              <a:buChar char="ü"/>
            </a:pPr>
            <a:r>
              <a:rPr lang="ar-DZ" b="1" dirty="0" smtClean="0">
                <a:solidFill>
                  <a:schemeClr val="tx1"/>
                </a:solidFill>
              </a:rPr>
              <a:t>الملائمة لها صلة بموضوع البحث ومحددة بدقة للتمييز بين متغيرات البحث </a:t>
            </a:r>
          </a:p>
        </p:txBody>
      </p:sp>
      <p:sp>
        <p:nvSpPr>
          <p:cNvPr id="6" name="Rectangle à coins arrondis 5"/>
          <p:cNvSpPr/>
          <p:nvPr/>
        </p:nvSpPr>
        <p:spPr>
          <a:xfrm>
            <a:off x="3929058" y="785794"/>
            <a:ext cx="2357454" cy="35719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i="1" dirty="0" smtClean="0">
                <a:solidFill>
                  <a:schemeClr val="tx1"/>
                </a:solidFill>
              </a:rPr>
              <a:t>كيفية صياغة الإشكالية</a:t>
            </a:r>
            <a:r>
              <a:rPr lang="ar-DZ" sz="2400" b="1" i="1" dirty="0" smtClean="0">
                <a:solidFill>
                  <a:schemeClr val="tx1"/>
                </a:solidFill>
              </a:rPr>
              <a:t>:</a:t>
            </a:r>
            <a:endParaRPr lang="fr-FR" sz="2400" b="1" i="1" dirty="0">
              <a:solidFill>
                <a:schemeClr val="tx1"/>
              </a:solidFill>
            </a:endParaRPr>
          </a:p>
        </p:txBody>
      </p:sp>
      <p:sp>
        <p:nvSpPr>
          <p:cNvPr id="7" name="Organigramme : Données 6"/>
          <p:cNvSpPr/>
          <p:nvPr/>
        </p:nvSpPr>
        <p:spPr>
          <a:xfrm>
            <a:off x="3428992" y="1285860"/>
            <a:ext cx="2786050" cy="5072074"/>
          </a:xfrm>
          <a:prstGeom prst="flowChartInputOutp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b="1" dirty="0" smtClean="0">
                <a:solidFill>
                  <a:schemeClr val="tx1"/>
                </a:solidFill>
              </a:rPr>
              <a:t>تتم صياغتها استنادا إلى عنوان البحث بأسلوب علمي وبلغة سليمة توحي للقارئ مدى العمق النظري والصلة العلمية والمنهجية في تصور كل ما يتعلق بالموضوع وإبراز خصوصياته التي تميزه عن غيره </a:t>
            </a:r>
            <a:r>
              <a:rPr lang="ar-DZ" dirty="0" smtClean="0">
                <a:solidFill>
                  <a:schemeClr val="tx1"/>
                </a:solidFill>
              </a:rPr>
              <a:t>  </a:t>
            </a:r>
            <a:endParaRPr lang="fr-FR" dirty="0">
              <a:solidFill>
                <a:schemeClr val="tx1"/>
              </a:solidFill>
            </a:endParaRPr>
          </a:p>
        </p:txBody>
      </p:sp>
      <p:sp>
        <p:nvSpPr>
          <p:cNvPr id="9" name="Organigramme : Données 8"/>
          <p:cNvSpPr/>
          <p:nvPr/>
        </p:nvSpPr>
        <p:spPr>
          <a:xfrm>
            <a:off x="357158" y="1357298"/>
            <a:ext cx="2857520" cy="5072098"/>
          </a:xfrm>
          <a:prstGeom prst="flowChartInputOutp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Font typeface="Wingdings" pitchFamily="2" charset="2"/>
              <a:buChar char="ü"/>
            </a:pPr>
            <a:r>
              <a:rPr lang="ar-DZ" b="1" dirty="0" smtClean="0">
                <a:solidFill>
                  <a:schemeClr val="tx1"/>
                </a:solidFill>
              </a:rPr>
              <a:t>المحرك</a:t>
            </a:r>
            <a:r>
              <a:rPr lang="ar-DZ" dirty="0" smtClean="0">
                <a:solidFill>
                  <a:schemeClr val="tx1"/>
                </a:solidFill>
              </a:rPr>
              <a:t> </a:t>
            </a:r>
            <a:r>
              <a:rPr lang="ar-DZ" b="1" dirty="0" smtClean="0">
                <a:solidFill>
                  <a:schemeClr val="tx1"/>
                </a:solidFill>
              </a:rPr>
              <a:t>الأساسي الذي يرشد الباحث أثناء كتابة البحث</a:t>
            </a:r>
          </a:p>
          <a:p>
            <a:pPr algn="r" rtl="1">
              <a:buFont typeface="Wingdings" pitchFamily="2" charset="2"/>
              <a:buChar char="ü"/>
            </a:pPr>
            <a:r>
              <a:rPr lang="ar-DZ" b="1" dirty="0" smtClean="0">
                <a:solidFill>
                  <a:schemeClr val="tx1"/>
                </a:solidFill>
              </a:rPr>
              <a:t>تساعد الباحث على تحديد الخطوات التي تليها كصياغة الفرضيات </a:t>
            </a:r>
          </a:p>
          <a:p>
            <a:pPr algn="r" rtl="1">
              <a:buFont typeface="Wingdings" pitchFamily="2" charset="2"/>
              <a:buChar char="ü"/>
            </a:pPr>
            <a:r>
              <a:rPr lang="ar-DZ" b="1" dirty="0" smtClean="0">
                <a:solidFill>
                  <a:schemeClr val="tx1"/>
                </a:solidFill>
              </a:rPr>
              <a:t>تساعد على التركيز في موضوع البحث والإلمام </a:t>
            </a:r>
            <a:r>
              <a:rPr lang="ar-DZ" b="1" dirty="0" err="1" smtClean="0">
                <a:solidFill>
                  <a:schemeClr val="tx1"/>
                </a:solidFill>
              </a:rPr>
              <a:t>به</a:t>
            </a:r>
            <a:r>
              <a:rPr lang="ar-DZ" b="1" dirty="0" smtClean="0">
                <a:solidFill>
                  <a:schemeClr val="tx1"/>
                </a:solidFill>
              </a:rPr>
              <a:t> وحصره حول المتغيرات الأساسية وتجنب الأمور الخارجة عن الموضوع</a:t>
            </a:r>
          </a:p>
        </p:txBody>
      </p:sp>
      <p:sp>
        <p:nvSpPr>
          <p:cNvPr id="10" name="Rectangle à coins arrondis 9"/>
          <p:cNvSpPr/>
          <p:nvPr/>
        </p:nvSpPr>
        <p:spPr>
          <a:xfrm>
            <a:off x="1214414" y="857232"/>
            <a:ext cx="1928826" cy="357190"/>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tx1"/>
                </a:solidFill>
              </a:rPr>
              <a:t>أهمية الإشكالية</a:t>
            </a:r>
            <a:endParaRPr lang="fr-FR" sz="2000" b="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791</TotalTime>
  <Words>805</Words>
  <Application>Microsoft Office PowerPoint</Application>
  <PresentationFormat>Affichage à l'écran (4:3)</PresentationFormat>
  <Paragraphs>103</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Origine</vt:lpstr>
      <vt:lpstr> وزارة التعليم العالي و البحث العلمي جامعة 8 ماي 1945 قالمة كلية العلوم الاقتصادية والتجارية وعلوم التسيير قسم العلوم التجارية سنة ثانية ليسانس </vt:lpstr>
      <vt:lpstr>Diapositive 2</vt:lpstr>
      <vt:lpstr>Diapositive 3</vt:lpstr>
      <vt:lpstr>Diapositive 4</vt:lpstr>
      <vt:lpstr>Diapositive 5</vt:lpstr>
      <vt:lpstr>المطلب الثاني : خصائص المقدمة</vt:lpstr>
      <vt:lpstr>Diapositive 7</vt:lpstr>
      <vt:lpstr>Diapositive 8</vt:lpstr>
      <vt:lpstr>Diapositive 9</vt:lpstr>
      <vt:lpstr>Diapositive 10</vt:lpstr>
      <vt:lpstr>Diapositive 11</vt:lpstr>
      <vt:lpstr>Diapositive 12</vt:lpstr>
      <vt:lpstr> </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 البحث العلمي  جامعة 8 ماي 1945 قالمة</dc:title>
  <dc:creator>rachid</dc:creator>
  <cp:lastModifiedBy>rachid</cp:lastModifiedBy>
  <cp:revision>126</cp:revision>
  <dcterms:created xsi:type="dcterms:W3CDTF">2023-03-04T03:26:06Z</dcterms:created>
  <dcterms:modified xsi:type="dcterms:W3CDTF">2024-10-16T10:27:22Z</dcterms:modified>
</cp:coreProperties>
</file>