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54"/>
  </p:notesMasterIdLst>
  <p:sldIdLst>
    <p:sldId id="490" r:id="rId2"/>
    <p:sldId id="348" r:id="rId3"/>
    <p:sldId id="495" r:id="rId4"/>
    <p:sldId id="349" r:id="rId5"/>
    <p:sldId id="496" r:id="rId6"/>
    <p:sldId id="503" r:id="rId7"/>
    <p:sldId id="375" r:id="rId8"/>
    <p:sldId id="350" r:id="rId9"/>
    <p:sldId id="506" r:id="rId10"/>
    <p:sldId id="352" r:id="rId11"/>
    <p:sldId id="353" r:id="rId12"/>
    <p:sldId id="356" r:id="rId13"/>
    <p:sldId id="357" r:id="rId14"/>
    <p:sldId id="358" r:id="rId15"/>
    <p:sldId id="516" r:id="rId16"/>
    <p:sldId id="359" r:id="rId17"/>
    <p:sldId id="360" r:id="rId18"/>
    <p:sldId id="361" r:id="rId19"/>
    <p:sldId id="364" r:id="rId20"/>
    <p:sldId id="377" r:id="rId21"/>
    <p:sldId id="365" r:id="rId22"/>
    <p:sldId id="366" r:id="rId23"/>
    <p:sldId id="367" r:id="rId24"/>
    <p:sldId id="537" r:id="rId25"/>
    <p:sldId id="380" r:id="rId26"/>
    <p:sldId id="383" r:id="rId27"/>
    <p:sldId id="491" r:id="rId28"/>
    <p:sldId id="492" r:id="rId29"/>
    <p:sldId id="487" r:id="rId30"/>
    <p:sldId id="488" r:id="rId31"/>
    <p:sldId id="535" r:id="rId32"/>
    <p:sldId id="384" r:id="rId33"/>
    <p:sldId id="370" r:id="rId34"/>
    <p:sldId id="379" r:id="rId35"/>
    <p:sldId id="371" r:id="rId36"/>
    <p:sldId id="368" r:id="rId37"/>
    <p:sldId id="378" r:id="rId38"/>
    <p:sldId id="372" r:id="rId39"/>
    <p:sldId id="425" r:id="rId40"/>
    <p:sldId id="517" r:id="rId41"/>
    <p:sldId id="521" r:id="rId42"/>
    <p:sldId id="518" r:id="rId43"/>
    <p:sldId id="427" r:id="rId44"/>
    <p:sldId id="428" r:id="rId45"/>
    <p:sldId id="520" r:id="rId46"/>
    <p:sldId id="429" r:id="rId47"/>
    <p:sldId id="528" r:id="rId48"/>
    <p:sldId id="530" r:id="rId49"/>
    <p:sldId id="422" r:id="rId50"/>
    <p:sldId id="423" r:id="rId51"/>
    <p:sldId id="532" r:id="rId52"/>
    <p:sldId id="431" r:id="rId53"/>
  </p:sldIdLst>
  <p:sldSz cx="9144000" cy="6858000" type="screen4x3"/>
  <p:notesSz cx="6735763" cy="986948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8235" autoAdjust="0"/>
    <p:restoredTop sz="98208" autoAdjust="0"/>
  </p:normalViewPr>
  <p:slideViewPr>
    <p:cSldViewPr>
      <p:cViewPr>
        <p:scale>
          <a:sx n="70" d="100"/>
          <a:sy n="70" d="100"/>
        </p:scale>
        <p:origin x="-1446" y="-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26EBFC0C-CAAE-49A2-AB08-93AF1D027700}" type="datetimeFigureOut">
              <a:rPr lang="fr-FR" smtClean="0"/>
              <a:pPr/>
              <a:t>10/03/2020</a:t>
            </a:fld>
            <a:endParaRPr lang="fr-FR"/>
          </a:p>
        </p:txBody>
      </p:sp>
      <p:sp>
        <p:nvSpPr>
          <p:cNvPr id="4" name="Espace réservé de l'image des diapositives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3100" y="4687888"/>
            <a:ext cx="5389563" cy="4441825"/>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374188"/>
            <a:ext cx="2919413" cy="49371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4763" y="9374188"/>
            <a:ext cx="2919412" cy="493712"/>
          </a:xfrm>
          <a:prstGeom prst="rect">
            <a:avLst/>
          </a:prstGeom>
        </p:spPr>
        <p:txBody>
          <a:bodyPr vert="horz" lIns="91440" tIns="45720" rIns="91440" bIns="45720" rtlCol="0" anchor="b"/>
          <a:lstStyle>
            <a:lvl1pPr algn="r">
              <a:defRPr sz="1200"/>
            </a:lvl1pPr>
          </a:lstStyle>
          <a:p>
            <a:fld id="{B479C7A3-A5DE-4B46-B791-86DDF1E6EF4F}"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r" rtl="1"/>
            <a:endParaRPr lang="ar-SA" sz="1200" kern="1200" baseline="0" dirty="0" smtClean="0">
              <a:solidFill>
                <a:schemeClr val="tx1"/>
              </a:solidFill>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B479C7A3-A5DE-4B46-B791-86DDF1E6EF4F}" type="slidenum">
              <a:rPr lang="fr-FR" smtClean="0"/>
              <a:pPr/>
              <a:t>30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3B1BB476-6494-4E00-A93D-304E530836F7}" type="datetime1">
              <a:rPr lang="fr-FR" smtClean="0"/>
              <a:pPr/>
              <a:t>10/03/2020</a:t>
            </a:fld>
            <a:endParaRPr lang="fr-FR"/>
          </a:p>
        </p:txBody>
      </p:sp>
      <p:sp>
        <p:nvSpPr>
          <p:cNvPr id="5" name="Espace réservé du pied de page 4"/>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6" name="Espace réservé du numéro de diapositive 5"/>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DA145BC-DFFB-4A57-AB84-E1149D5AF349}" type="datetime1">
              <a:rPr lang="fr-FR" smtClean="0"/>
              <a:pPr/>
              <a:t>10/03/2020</a:t>
            </a:fld>
            <a:endParaRPr lang="fr-FR"/>
          </a:p>
        </p:txBody>
      </p:sp>
      <p:sp>
        <p:nvSpPr>
          <p:cNvPr id="5" name="Espace réservé du pied de page 4"/>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6" name="Espace réservé du numéro de diapositive 5"/>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35DA0D9-C458-4E8A-A153-37106B754FD2}" type="datetime1">
              <a:rPr lang="fr-FR" smtClean="0"/>
              <a:pPr/>
              <a:t>10/03/2020</a:t>
            </a:fld>
            <a:endParaRPr lang="fr-FR"/>
          </a:p>
        </p:txBody>
      </p:sp>
      <p:sp>
        <p:nvSpPr>
          <p:cNvPr id="5" name="Espace réservé du pied de page 4"/>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6" name="Espace réservé du numéro de diapositive 5"/>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C36C40C-CCB3-4BF2-9131-BB2818F60909}" type="datetime1">
              <a:rPr lang="fr-FR" smtClean="0"/>
              <a:pPr/>
              <a:t>10/03/2020</a:t>
            </a:fld>
            <a:endParaRPr lang="fr-FR"/>
          </a:p>
        </p:txBody>
      </p:sp>
      <p:sp>
        <p:nvSpPr>
          <p:cNvPr id="5" name="Espace réservé du pied de page 4"/>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6" name="Espace réservé du numéro de diapositive 5"/>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043730E-965D-4B0C-87F5-F46D732D7ADB}" type="datetime1">
              <a:rPr lang="fr-FR" smtClean="0"/>
              <a:pPr/>
              <a:t>10/03/2020</a:t>
            </a:fld>
            <a:endParaRPr lang="fr-FR"/>
          </a:p>
        </p:txBody>
      </p:sp>
      <p:sp>
        <p:nvSpPr>
          <p:cNvPr id="5" name="Espace réservé du pied de page 4"/>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6" name="Espace réservé du numéro de diapositive 5"/>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C016E8E-A2D9-45D6-964A-F5E7035DA239}" type="datetime1">
              <a:rPr lang="fr-FR" smtClean="0"/>
              <a:pPr/>
              <a:t>10/03/2020</a:t>
            </a:fld>
            <a:endParaRPr lang="fr-FR"/>
          </a:p>
        </p:txBody>
      </p:sp>
      <p:sp>
        <p:nvSpPr>
          <p:cNvPr id="6" name="Espace réservé du pied de page 5"/>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7" name="Espace réservé du numéro de diapositive 6"/>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D8E293B-FCD8-44C7-BF90-FEB9DA290C2B}" type="datetime1">
              <a:rPr lang="fr-FR" smtClean="0"/>
              <a:pPr/>
              <a:t>10/03/2020</a:t>
            </a:fld>
            <a:endParaRPr lang="fr-FR"/>
          </a:p>
        </p:txBody>
      </p:sp>
      <p:sp>
        <p:nvSpPr>
          <p:cNvPr id="8" name="Espace réservé du pied de page 7"/>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9" name="Espace réservé du numéro de diapositive 8"/>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13549733-5287-43AB-BD48-AC698ABEA061}" type="datetime1">
              <a:rPr lang="fr-FR" smtClean="0"/>
              <a:pPr/>
              <a:t>10/03/2020</a:t>
            </a:fld>
            <a:endParaRPr lang="fr-FR"/>
          </a:p>
        </p:txBody>
      </p:sp>
      <p:sp>
        <p:nvSpPr>
          <p:cNvPr id="4" name="Espace réservé du pied de page 3"/>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45210A3-F364-4904-BD79-5AD32793E507}" type="datetime1">
              <a:rPr lang="fr-FR" smtClean="0"/>
              <a:pPr/>
              <a:t>10/03/2020</a:t>
            </a:fld>
            <a:endParaRPr lang="fr-FR"/>
          </a:p>
        </p:txBody>
      </p:sp>
      <p:sp>
        <p:nvSpPr>
          <p:cNvPr id="3" name="Espace réservé du pied de page 2"/>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4" name="Espace réservé du numéro de diapositive 3"/>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289F5DA-BE63-452A-A433-45397EDD9F1B}" type="datetime1">
              <a:rPr lang="fr-FR" smtClean="0"/>
              <a:pPr/>
              <a:t>10/03/2020</a:t>
            </a:fld>
            <a:endParaRPr lang="fr-FR"/>
          </a:p>
        </p:txBody>
      </p:sp>
      <p:sp>
        <p:nvSpPr>
          <p:cNvPr id="6" name="Espace réservé du pied de page 5"/>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7" name="Espace réservé du numéro de diapositive 6"/>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F6E275D-D774-40F4-828F-07C945DE00F2}" type="datetime1">
              <a:rPr lang="fr-FR" smtClean="0"/>
              <a:pPr/>
              <a:t>10/03/2020</a:t>
            </a:fld>
            <a:endParaRPr lang="fr-FR"/>
          </a:p>
        </p:txBody>
      </p:sp>
      <p:sp>
        <p:nvSpPr>
          <p:cNvPr id="6" name="Espace réservé du pied de page 5"/>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7" name="Espace réservé du numéro de diapositive 6"/>
          <p:cNvSpPr>
            <a:spLocks noGrp="1"/>
          </p:cNvSpPr>
          <p:nvPr>
            <p:ph type="sldNum" sz="quarter" idx="12"/>
          </p:nvPr>
        </p:nvSpPr>
        <p:spPr/>
        <p:txBody>
          <a:bodyPr/>
          <a:lstStyle/>
          <a:p>
            <a:fld id="{FC9C25CD-EBF1-42A0-99BB-DE66FAE18107}"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470D30-DC52-4C71-B4BC-C1886D441FB0}" type="datetime1">
              <a:rPr lang="fr-FR" smtClean="0"/>
              <a:pPr/>
              <a:t>10/03/2020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ar-SA" smtClean="0"/>
              <a:t>أنواع الضرائب، عدالتها وآثارها الاقتصادية</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9C25CD-EBF1-42A0-99BB-DE66FAE18107}"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357298"/>
            <a:ext cx="7772400" cy="1470025"/>
          </a:xfrm>
        </p:spPr>
        <p:txBody>
          <a:bodyPr>
            <a:noAutofit/>
          </a:bodyPr>
          <a:lstStyle/>
          <a:p>
            <a:r>
              <a:rPr lang="ar-DZ" sz="4800" b="1" dirty="0" smtClean="0">
                <a:solidFill>
                  <a:srgbClr val="FF0000"/>
                </a:solidFill>
              </a:rPr>
              <a:t>الفصل الخامس: أنواع الضرائب، </a:t>
            </a:r>
            <a:r>
              <a:rPr lang="ar-DZ" sz="4800" b="1" dirty="0" smtClean="0">
                <a:solidFill>
                  <a:srgbClr val="FF0000"/>
                </a:solidFill>
              </a:rPr>
              <a:t>وآثارها </a:t>
            </a:r>
            <a:r>
              <a:rPr lang="ar-DZ" sz="4800" b="1" dirty="0" smtClean="0">
                <a:solidFill>
                  <a:srgbClr val="FF0000"/>
                </a:solidFill>
              </a:rPr>
              <a:t>الاقتصادية</a:t>
            </a:r>
            <a:endParaRPr lang="fr-FR" sz="4800" dirty="0">
              <a:solidFill>
                <a:srgbClr val="FF0000"/>
              </a:solidFill>
            </a:endParaRPr>
          </a:p>
        </p:txBody>
      </p:sp>
      <p:sp>
        <p:nvSpPr>
          <p:cNvPr id="3" name="Sous-titre 2"/>
          <p:cNvSpPr>
            <a:spLocks noGrp="1"/>
          </p:cNvSpPr>
          <p:nvPr>
            <p:ph type="subTitle" idx="1"/>
          </p:nvPr>
        </p:nvSpPr>
        <p:spPr>
          <a:xfrm>
            <a:off x="1371600" y="3357562"/>
            <a:ext cx="6400800" cy="1752600"/>
          </a:xfrm>
        </p:spPr>
        <p:txBody>
          <a:bodyPr>
            <a:noAutofit/>
          </a:bodyPr>
          <a:lstStyle/>
          <a:p>
            <a:pPr algn="r" rtl="1">
              <a:buFont typeface="Wingdings" pitchFamily="2" charset="2"/>
              <a:buChar char="q"/>
            </a:pPr>
            <a:r>
              <a:rPr lang="ar-DZ" sz="3600" b="1" dirty="0" smtClean="0">
                <a:solidFill>
                  <a:srgbClr val="FF0000"/>
                </a:solidFill>
              </a:rPr>
              <a:t> أنواع الضرائب</a:t>
            </a:r>
          </a:p>
          <a:p>
            <a:pPr algn="r" rtl="1">
              <a:buFont typeface="Wingdings" pitchFamily="2" charset="2"/>
              <a:buChar char="ü"/>
            </a:pPr>
            <a:r>
              <a:rPr lang="ar-DZ" sz="3600" b="1" dirty="0" smtClean="0">
                <a:solidFill>
                  <a:srgbClr val="FF0000"/>
                </a:solidFill>
              </a:rPr>
              <a:t> أنواع الضرائب </a:t>
            </a:r>
            <a:r>
              <a:rPr lang="ar-DZ" sz="3600" b="1" dirty="0" smtClean="0">
                <a:solidFill>
                  <a:srgbClr val="FF0000"/>
                </a:solidFill>
              </a:rPr>
              <a:t>المباشرة</a:t>
            </a:r>
          </a:p>
          <a:p>
            <a:pPr algn="r" rtl="1">
              <a:buFont typeface="Wingdings" pitchFamily="2" charset="2"/>
              <a:buChar char="ü"/>
            </a:pPr>
            <a:r>
              <a:rPr lang="ar-DZ" sz="3600" b="1" dirty="0" smtClean="0">
                <a:solidFill>
                  <a:srgbClr val="FF0000"/>
                </a:solidFill>
              </a:rPr>
              <a:t> أنواع الضرائب </a:t>
            </a:r>
            <a:r>
              <a:rPr lang="ar-DZ" sz="3600" b="1" dirty="0" smtClean="0">
                <a:solidFill>
                  <a:srgbClr val="FF0000"/>
                </a:solidFill>
              </a:rPr>
              <a:t>غير </a:t>
            </a:r>
            <a:r>
              <a:rPr lang="ar-DZ" sz="3600" b="1" dirty="0" smtClean="0">
                <a:solidFill>
                  <a:srgbClr val="FF0000"/>
                </a:solidFill>
              </a:rPr>
              <a:t>المباشرة</a:t>
            </a:r>
            <a:endParaRPr lang="ar-DZ" sz="3600" b="1" dirty="0" smtClean="0">
              <a:solidFill>
                <a:srgbClr val="FF0000"/>
              </a:solidFill>
            </a:endParaRPr>
          </a:p>
          <a:p>
            <a:pPr algn="r" rtl="1">
              <a:buFont typeface="Wingdings" pitchFamily="2" charset="2"/>
              <a:buChar char="q"/>
            </a:pPr>
            <a:r>
              <a:rPr lang="ar-DZ" sz="3600" b="1" dirty="0" smtClean="0">
                <a:solidFill>
                  <a:srgbClr val="FF0000"/>
                </a:solidFill>
              </a:rPr>
              <a:t> الآثار </a:t>
            </a:r>
            <a:r>
              <a:rPr lang="ar-DZ" sz="3600" b="1" dirty="0" smtClean="0">
                <a:solidFill>
                  <a:srgbClr val="FF0000"/>
                </a:solidFill>
              </a:rPr>
              <a:t>الاقتصادية للضريبة</a:t>
            </a:r>
          </a:p>
          <a:p>
            <a:pPr>
              <a:buFont typeface="Wingdings" pitchFamily="2" charset="2"/>
              <a:buChar char="q"/>
            </a:pPr>
            <a:endParaRPr lang="fr-FR" sz="3600" dirty="0">
              <a:solidFill>
                <a:srgbClr val="FF0000"/>
              </a:solidFill>
            </a:endParaRPr>
          </a:p>
        </p:txBody>
      </p:sp>
      <p:sp>
        <p:nvSpPr>
          <p:cNvPr id="4" name="Espace réservé du pied de page 3"/>
          <p:cNvSpPr>
            <a:spLocks noGrp="1"/>
          </p:cNvSpPr>
          <p:nvPr>
            <p:ph type="ftr" sz="quarter" idx="11"/>
          </p:nvPr>
        </p:nvSpPr>
        <p:spPr/>
        <p:txBody>
          <a:bodyPr/>
          <a:lstStyle/>
          <a:p>
            <a:r>
              <a:rPr lang="ar-SA" smtClean="0"/>
              <a:t>أنواع الضرائب، عدالتها وآثارها الاقتصادية</a:t>
            </a:r>
            <a:endParaRPr lang="fr-FR" dirty="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1</a:t>
            </a:fld>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483328"/>
            <a:ext cx="8229600" cy="4525963"/>
          </a:xfrm>
        </p:spPr>
        <p:txBody>
          <a:bodyPr>
            <a:noAutofit/>
          </a:bodyPr>
          <a:lstStyle/>
          <a:p>
            <a:pPr algn="r" rtl="1">
              <a:buNone/>
            </a:pPr>
            <a:r>
              <a:rPr lang="ar-DZ" b="1" dirty="0" smtClean="0"/>
              <a:t>وتميل الكثير </a:t>
            </a:r>
            <a:r>
              <a:rPr lang="ar-DZ" b="1" dirty="0" err="1" smtClean="0"/>
              <a:t>م</a:t>
            </a:r>
            <a:r>
              <a:rPr lang="ar-SA" b="1" dirty="0" smtClean="0"/>
              <a:t>ن النظم المالية </a:t>
            </a:r>
            <a:r>
              <a:rPr lang="ar-DZ" b="1" dirty="0" smtClean="0"/>
              <a:t>إلى </a:t>
            </a:r>
            <a:r>
              <a:rPr lang="ar-DZ" b="1" dirty="0" smtClean="0">
                <a:solidFill>
                  <a:srgbClr val="0070C0"/>
                </a:solidFill>
              </a:rPr>
              <a:t>الأخذ بهذه النظرية نظرا لاستجابتها لمبدأ العدالة</a:t>
            </a:r>
            <a:r>
              <a:rPr lang="ar-DZ" b="1" dirty="0" smtClean="0"/>
              <a:t>، إذ </a:t>
            </a:r>
            <a:r>
              <a:rPr lang="ar-DZ" b="1" dirty="0" smtClean="0">
                <a:solidFill>
                  <a:srgbClr val="0070C0"/>
                </a:solidFill>
              </a:rPr>
              <a:t>ليس من العدل </a:t>
            </a:r>
            <a:r>
              <a:rPr lang="ar-DZ" b="1" dirty="0" smtClean="0"/>
              <a:t>في شيء </a:t>
            </a:r>
            <a:r>
              <a:rPr lang="ar-DZ" b="1" dirty="0" smtClean="0">
                <a:solidFill>
                  <a:srgbClr val="0070C0"/>
                </a:solidFill>
              </a:rPr>
              <a:t>ألا يخضع الشخص الذي يحصل على دخل كبير من عملية عرضية لأية ضريبة</a:t>
            </a:r>
            <a:r>
              <a:rPr lang="ar-DZ" b="1" dirty="0" smtClean="0"/>
              <a:t> في حين </a:t>
            </a:r>
            <a:r>
              <a:rPr lang="ar-DZ" b="1" dirty="0" smtClean="0">
                <a:solidFill>
                  <a:srgbClr val="0070C0"/>
                </a:solidFill>
              </a:rPr>
              <a:t>يخضع الأجير البسيط </a:t>
            </a:r>
            <a:r>
              <a:rPr lang="ar-DZ" b="1" dirty="0" smtClean="0"/>
              <a:t>الذي يحصل على أجرته </a:t>
            </a:r>
            <a:r>
              <a:rPr lang="ar-DZ" b="1" dirty="0" smtClean="0">
                <a:solidFill>
                  <a:srgbClr val="0070C0"/>
                </a:solidFill>
              </a:rPr>
              <a:t>بصفة دورية للضريبة</a:t>
            </a:r>
            <a:r>
              <a:rPr lang="ar-DZ" b="1" dirty="0" smtClean="0"/>
              <a:t>. وحتى لا تفوت </a:t>
            </a:r>
            <a:r>
              <a:rPr lang="ar-SA" b="1" dirty="0" smtClean="0"/>
              <a:t>الدولة </a:t>
            </a:r>
            <a:r>
              <a:rPr lang="ar-DZ" b="1" dirty="0" smtClean="0"/>
              <a:t>عليها حصيلة وافرة في بعض الأوقات، </a:t>
            </a:r>
            <a:r>
              <a:rPr lang="ar-DZ" b="1" dirty="0" err="1" smtClean="0"/>
              <a:t>ف</a:t>
            </a:r>
            <a:r>
              <a:rPr lang="ar-SA" b="1" dirty="0" smtClean="0"/>
              <a:t>قد يحدث أن يحصل بعض الممولين من المنتجين والتجار على أرباح</a:t>
            </a:r>
            <a:r>
              <a:rPr lang="ar-DZ" b="1" dirty="0" smtClean="0"/>
              <a:t> </a:t>
            </a:r>
            <a:r>
              <a:rPr lang="ar-SA" b="1" dirty="0" smtClean="0"/>
              <a:t>استثنائية في </a:t>
            </a:r>
            <a:r>
              <a:rPr lang="ar-DZ" b="1" dirty="0" smtClean="0"/>
              <a:t>أ</a:t>
            </a:r>
            <a:r>
              <a:rPr lang="ar-SA" b="1" dirty="0" smtClean="0"/>
              <a:t>وق</a:t>
            </a:r>
            <a:r>
              <a:rPr lang="ar-DZ" b="1" dirty="0" smtClean="0"/>
              <a:t>ا</a:t>
            </a:r>
            <a:r>
              <a:rPr lang="ar-SA" b="1" dirty="0" smtClean="0"/>
              <a:t>ت الحروب والأزمات بسبب هذه الظروف</a:t>
            </a:r>
            <a:r>
              <a:rPr lang="ar-DZ" b="1" dirty="0" smtClean="0"/>
              <a:t>،</a:t>
            </a:r>
            <a:r>
              <a:rPr lang="ar-SA" b="1" dirty="0" smtClean="0"/>
              <a:t> ولذا تقوم</a:t>
            </a:r>
            <a:r>
              <a:rPr lang="ar-DZ" b="1" dirty="0" smtClean="0"/>
              <a:t> الدولة </a:t>
            </a:r>
            <a:r>
              <a:rPr lang="ar-SA" b="1" dirty="0" smtClean="0"/>
              <a:t>بفرض الضرائب على هذه الأرباح الاستثنائية، على أن تنتهي هذه الضرائب</a:t>
            </a:r>
            <a:r>
              <a:rPr lang="ar-DZ" b="1" dirty="0" smtClean="0"/>
              <a:t> </a:t>
            </a:r>
            <a:r>
              <a:rPr lang="ar-SA" b="1" dirty="0" smtClean="0"/>
              <a:t>بانتهاء الظروف التي فرضت فيها</a:t>
            </a:r>
            <a:r>
              <a:rPr lang="ar-DZ" b="1" dirty="0" smtClean="0"/>
              <a:t>.</a:t>
            </a:r>
            <a:endParaRPr lang="fr-FR" b="1" dirty="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10</a:t>
            </a:fld>
            <a:endParaRPr lang="fr-F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sz="3600" b="1" dirty="0" smtClean="0">
                <a:solidFill>
                  <a:srgbClr val="FF0000"/>
                </a:solidFill>
              </a:rPr>
              <a:t>ب) </a:t>
            </a:r>
            <a:r>
              <a:rPr lang="ar-SA" sz="3600" b="1" dirty="0" smtClean="0">
                <a:solidFill>
                  <a:srgbClr val="FF0000"/>
                </a:solidFill>
              </a:rPr>
              <a:t>الدخل الإجمالي والدخل الصافي</a:t>
            </a:r>
            <a:endParaRPr lang="fr-FR" sz="3600" dirty="0">
              <a:solidFill>
                <a:srgbClr val="FF0000"/>
              </a:solidFill>
            </a:endParaRPr>
          </a:p>
        </p:txBody>
      </p:sp>
      <p:sp>
        <p:nvSpPr>
          <p:cNvPr id="3" name="Espace réservé du contenu 2"/>
          <p:cNvSpPr>
            <a:spLocks noGrp="1"/>
          </p:cNvSpPr>
          <p:nvPr>
            <p:ph idx="1"/>
          </p:nvPr>
        </p:nvSpPr>
        <p:spPr>
          <a:xfrm>
            <a:off x="457200" y="1472878"/>
            <a:ext cx="8229600" cy="4525963"/>
          </a:xfrm>
        </p:spPr>
        <p:txBody>
          <a:bodyPr>
            <a:noAutofit/>
          </a:bodyPr>
          <a:lstStyle/>
          <a:p>
            <a:pPr algn="r" rtl="1">
              <a:buNone/>
            </a:pPr>
            <a:r>
              <a:rPr lang="ar-SA" b="1" dirty="0" smtClean="0"/>
              <a:t>يقصد ب</a:t>
            </a:r>
            <a:r>
              <a:rPr lang="ar-SA" b="1" dirty="0" smtClean="0">
                <a:solidFill>
                  <a:srgbClr val="FF0000"/>
                </a:solidFill>
              </a:rPr>
              <a:t>الدخل الإجمالي </a:t>
            </a:r>
            <a:r>
              <a:rPr lang="ar-SA" b="1" dirty="0" smtClean="0"/>
              <a:t>كل ما يحصل عليه الممول من إيرادات</a:t>
            </a:r>
            <a:r>
              <a:rPr lang="ar-DZ" b="1" dirty="0" smtClean="0"/>
              <a:t> من مختلف المصادر</a:t>
            </a:r>
            <a:r>
              <a:rPr lang="ar-SA" b="1" dirty="0" smtClean="0"/>
              <a:t> دون خصم</a:t>
            </a:r>
            <a:r>
              <a:rPr lang="ar-DZ" b="1" dirty="0" smtClean="0"/>
              <a:t> </a:t>
            </a:r>
            <a:r>
              <a:rPr lang="ar-SA" b="1" dirty="0" smtClean="0"/>
              <a:t>التكاليف اللازمة للحصول على الدخل.</a:t>
            </a:r>
            <a:r>
              <a:rPr lang="ar-DZ" b="1" dirty="0" smtClean="0"/>
              <a:t> </a:t>
            </a:r>
            <a:r>
              <a:rPr lang="ar-SA" b="1" dirty="0" smtClean="0"/>
              <a:t>ويقصد ب</a:t>
            </a:r>
            <a:r>
              <a:rPr lang="ar-SA" b="1" dirty="0" smtClean="0">
                <a:solidFill>
                  <a:srgbClr val="FF0000"/>
                </a:solidFill>
              </a:rPr>
              <a:t>الدخل الصافي </a:t>
            </a:r>
            <a:r>
              <a:rPr lang="ar-SA" b="1" dirty="0" smtClean="0">
                <a:solidFill>
                  <a:srgbClr val="0070C0"/>
                </a:solidFill>
              </a:rPr>
              <a:t>الإيرادات المتبقية للممول بعد خصم التكاليف</a:t>
            </a:r>
            <a:r>
              <a:rPr lang="ar-DZ" b="1" dirty="0" smtClean="0">
                <a:solidFill>
                  <a:srgbClr val="0070C0"/>
                </a:solidFill>
              </a:rPr>
              <a:t> </a:t>
            </a:r>
            <a:r>
              <a:rPr lang="ar-SA" b="1" dirty="0" smtClean="0">
                <a:solidFill>
                  <a:srgbClr val="0070C0"/>
                </a:solidFill>
              </a:rPr>
              <a:t>اللازمة للحصول على الدخل</a:t>
            </a:r>
            <a:r>
              <a:rPr lang="ar-DZ" b="1" dirty="0" smtClean="0">
                <a:solidFill>
                  <a:srgbClr val="0070C0"/>
                </a:solidFill>
              </a:rPr>
              <a:t> بالنسبة للشركات، والاقتطاعات والاستثناءات بالنسبة للأفراد</a:t>
            </a:r>
            <a:r>
              <a:rPr lang="ar-DZ" b="1" dirty="0" smtClean="0"/>
              <a:t>. وتعتبر من تكاليف الدخل </a:t>
            </a:r>
            <a:r>
              <a:rPr lang="ar-DZ" b="1" dirty="0" smtClean="0">
                <a:solidFill>
                  <a:srgbClr val="C00000"/>
                </a:solidFill>
              </a:rPr>
              <a:t>بالنسبة للمؤسسات</a:t>
            </a:r>
            <a:r>
              <a:rPr lang="ar-DZ" b="1" dirty="0" smtClean="0"/>
              <a:t>: نفقات الصيانة، مخصصات </a:t>
            </a:r>
            <a:r>
              <a:rPr lang="ar-DZ" b="1" dirty="0" err="1" smtClean="0"/>
              <a:t>الاهتلاك</a:t>
            </a:r>
            <a:r>
              <a:rPr lang="ar-DZ" b="1" dirty="0" smtClean="0"/>
              <a:t>، ثمن المواد الأولية، نفقات الطاقة المحركة والنقل والتأمين والإيجار وأجور العمال وفوائد القروض وغيرها. أما </a:t>
            </a:r>
            <a:r>
              <a:rPr lang="ar-DZ" b="1" dirty="0" smtClean="0">
                <a:solidFill>
                  <a:srgbClr val="C00000"/>
                </a:solidFill>
              </a:rPr>
              <a:t>بالنسبة </a:t>
            </a:r>
            <a:r>
              <a:rPr lang="ar-DZ" b="1" dirty="0" err="1" smtClean="0">
                <a:solidFill>
                  <a:srgbClr val="C00000"/>
                </a:solidFill>
              </a:rPr>
              <a:t>ل</a:t>
            </a:r>
            <a:r>
              <a:rPr lang="ar-SA" b="1" dirty="0" smtClean="0">
                <a:solidFill>
                  <a:srgbClr val="C00000"/>
                </a:solidFill>
              </a:rPr>
              <a:t>دخل العمل </a:t>
            </a:r>
            <a:r>
              <a:rPr lang="ar-DZ" b="1" dirty="0" smtClean="0"/>
              <a:t>فيمكن خصم </a:t>
            </a:r>
            <a:r>
              <a:rPr lang="ar-SA" b="1" dirty="0" smtClean="0"/>
              <a:t>ما يعرف ب</a:t>
            </a:r>
            <a:r>
              <a:rPr lang="ar-SA" b="1" dirty="0" smtClean="0">
                <a:solidFill>
                  <a:srgbClr val="0070C0"/>
                </a:solidFill>
              </a:rPr>
              <a:t>الحد الأدنى</a:t>
            </a:r>
            <a:r>
              <a:rPr lang="ar-DZ" b="1" dirty="0" smtClean="0">
                <a:solidFill>
                  <a:srgbClr val="0070C0"/>
                </a:solidFill>
              </a:rPr>
              <a:t> </a:t>
            </a:r>
            <a:r>
              <a:rPr lang="ar-SA" b="1" dirty="0" smtClean="0">
                <a:solidFill>
                  <a:srgbClr val="0070C0"/>
                </a:solidFill>
              </a:rPr>
              <a:t>للمعيشة</a:t>
            </a:r>
            <a:r>
              <a:rPr lang="ar-DZ" b="1" dirty="0" smtClean="0">
                <a:solidFill>
                  <a:srgbClr val="0070C0"/>
                </a:solidFill>
              </a:rPr>
              <a:t> وأعباء الإعالة </a:t>
            </a:r>
            <a:r>
              <a:rPr lang="ar-DZ" b="1" dirty="0" smtClean="0"/>
              <a:t>باعتبارها نفقات صيانة للمورد البشري</a:t>
            </a:r>
            <a:r>
              <a:rPr lang="ar-SA" b="1" dirty="0" smtClean="0"/>
              <a:t>.</a:t>
            </a: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11</a:t>
            </a:fld>
            <a:endParaRPr lang="fr-F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SA" b="1" dirty="0" smtClean="0"/>
              <a:t>ويعتبر </a:t>
            </a:r>
            <a:r>
              <a:rPr lang="ar-SA" b="1" dirty="0" smtClean="0">
                <a:solidFill>
                  <a:srgbClr val="0070C0"/>
                </a:solidFill>
              </a:rPr>
              <a:t>الدخل الصافي أكثر دلالة </a:t>
            </a:r>
            <a:r>
              <a:rPr lang="ar-DZ" b="1" dirty="0" smtClean="0">
                <a:solidFill>
                  <a:srgbClr val="0070C0"/>
                </a:solidFill>
              </a:rPr>
              <a:t>ل</a:t>
            </a:r>
            <a:r>
              <a:rPr lang="ar-SA" b="1" dirty="0" smtClean="0">
                <a:solidFill>
                  <a:srgbClr val="0070C0"/>
                </a:solidFill>
              </a:rPr>
              <a:t>لتعبير عن المقدرة </a:t>
            </a:r>
            <a:r>
              <a:rPr lang="ar-SA" b="1" dirty="0" err="1" smtClean="0">
                <a:solidFill>
                  <a:srgbClr val="0070C0"/>
                </a:solidFill>
              </a:rPr>
              <a:t>التكليفية</a:t>
            </a:r>
            <a:r>
              <a:rPr lang="ar-DZ" b="1" dirty="0" smtClean="0">
                <a:solidFill>
                  <a:srgbClr val="0070C0"/>
                </a:solidFill>
              </a:rPr>
              <a:t> </a:t>
            </a:r>
            <a:r>
              <a:rPr lang="ar-SA" b="1" dirty="0" smtClean="0">
                <a:solidFill>
                  <a:srgbClr val="0070C0"/>
                </a:solidFill>
              </a:rPr>
              <a:t>للممول</a:t>
            </a:r>
            <a:r>
              <a:rPr lang="ar-SA" b="1" dirty="0" smtClean="0"/>
              <a:t>، ولذا فإن قاعدة العدالة تفرض أن يكون هذا الدخل وعاءا للضريبة</a:t>
            </a:r>
            <a:r>
              <a:rPr lang="ar-DZ" b="1" dirty="0" smtClean="0"/>
              <a:t>.</a:t>
            </a:r>
          </a:p>
          <a:p>
            <a:pPr algn="r" rtl="1">
              <a:buNone/>
            </a:pPr>
            <a:r>
              <a:rPr lang="ar-SA" b="1" dirty="0" smtClean="0"/>
              <a:t>والقاعدة في تحديد الدخل تنصرف إلى القيام ب</a:t>
            </a:r>
            <a:r>
              <a:rPr lang="ar-SA" b="1" dirty="0" smtClean="0">
                <a:solidFill>
                  <a:srgbClr val="0070C0"/>
                </a:solidFill>
              </a:rPr>
              <a:t>خصم تكاليف الدخل دون</a:t>
            </a:r>
            <a:r>
              <a:rPr lang="ar-DZ" b="1" dirty="0" smtClean="0">
                <a:solidFill>
                  <a:srgbClr val="0070C0"/>
                </a:solidFill>
              </a:rPr>
              <a:t> </a:t>
            </a:r>
            <a:r>
              <a:rPr lang="ar-SA" b="1" dirty="0" smtClean="0">
                <a:solidFill>
                  <a:srgbClr val="0070C0"/>
                </a:solidFill>
              </a:rPr>
              <a:t>خصم استعمالاته</a:t>
            </a:r>
            <a:r>
              <a:rPr lang="ar-SA" b="1" dirty="0" smtClean="0"/>
              <a:t>، ويقصد ب</a:t>
            </a:r>
            <a:r>
              <a:rPr lang="ar-SA" b="1" dirty="0" smtClean="0">
                <a:solidFill>
                  <a:srgbClr val="C00000"/>
                </a:solidFill>
              </a:rPr>
              <a:t>تكاليف الدخل </a:t>
            </a:r>
            <a:r>
              <a:rPr lang="ar-SA" b="1" dirty="0" smtClean="0"/>
              <a:t>المبالغ اللازم إنفاقها للحصول على الدخل</a:t>
            </a:r>
            <a:r>
              <a:rPr lang="ar-DZ" b="1" dirty="0" smtClean="0"/>
              <a:t> (أي </a:t>
            </a:r>
            <a:r>
              <a:rPr lang="ar-DZ" b="1" dirty="0" smtClean="0">
                <a:solidFill>
                  <a:srgbClr val="0070C0"/>
                </a:solidFill>
              </a:rPr>
              <a:t>هي وسيلة الحصول عليه</a:t>
            </a:r>
            <a:r>
              <a:rPr lang="ar-DZ" b="1" dirty="0" smtClean="0"/>
              <a:t>)، أما </a:t>
            </a:r>
            <a:r>
              <a:rPr lang="ar-DZ" b="1" dirty="0" err="1" smtClean="0">
                <a:solidFill>
                  <a:srgbClr val="C00000"/>
                </a:solidFill>
              </a:rPr>
              <a:t>إ</a:t>
            </a:r>
            <a:r>
              <a:rPr lang="ar-SA" b="1" dirty="0" err="1" smtClean="0">
                <a:solidFill>
                  <a:srgbClr val="C00000"/>
                </a:solidFill>
              </a:rPr>
              <a:t>ستعمالات</a:t>
            </a:r>
            <a:r>
              <a:rPr lang="ar-SA" b="1" dirty="0" smtClean="0">
                <a:solidFill>
                  <a:srgbClr val="C00000"/>
                </a:solidFill>
              </a:rPr>
              <a:t> الدخل </a:t>
            </a:r>
            <a:r>
              <a:rPr lang="ar-DZ" b="1" dirty="0" smtClean="0"/>
              <a:t>ف</a:t>
            </a:r>
            <a:r>
              <a:rPr lang="ar-SA" b="1" dirty="0" smtClean="0"/>
              <a:t>يقصد</a:t>
            </a:r>
            <a:r>
              <a:rPr lang="ar-DZ" b="1" dirty="0" smtClean="0"/>
              <a:t> </a:t>
            </a:r>
            <a:r>
              <a:rPr lang="ar-DZ" b="1" dirty="0" err="1" smtClean="0"/>
              <a:t>بها</a:t>
            </a:r>
            <a:r>
              <a:rPr lang="ar-DZ" b="1" dirty="0" smtClean="0"/>
              <a:t> </a:t>
            </a:r>
            <a:r>
              <a:rPr lang="ar-SA" b="1" dirty="0" smtClean="0"/>
              <a:t>المبالغ التي لا يكون إنفاقها لازما للحصول على</a:t>
            </a:r>
            <a:r>
              <a:rPr lang="ar-DZ" b="1" dirty="0" smtClean="0"/>
              <a:t> </a:t>
            </a:r>
            <a:r>
              <a:rPr lang="ar-SA" b="1" dirty="0" smtClean="0"/>
              <a:t>الدخل، وهو ما يشكل </a:t>
            </a:r>
            <a:r>
              <a:rPr lang="ar-SA" b="1" dirty="0" smtClean="0">
                <a:solidFill>
                  <a:srgbClr val="0070C0"/>
                </a:solidFill>
              </a:rPr>
              <a:t>نوعا من الانتفاع بالدخل</a:t>
            </a:r>
            <a:r>
              <a:rPr lang="ar-DZ" b="1" dirty="0" smtClean="0">
                <a:solidFill>
                  <a:srgbClr val="0070C0"/>
                </a:solidFill>
              </a:rPr>
              <a:t> </a:t>
            </a:r>
            <a:r>
              <a:rPr lang="ar-DZ" b="1" dirty="0" smtClean="0"/>
              <a:t>(أي هي الغاية منه)، مثل توزيعات الأرباح والنفقات الرأسمالية والإنفاق على الكماليات.</a:t>
            </a:r>
            <a:endParaRPr lang="fr-FR" b="1" dirty="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12</a:t>
            </a:fld>
            <a:endParaRPr lang="fr-F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rtl="1"/>
            <a:r>
              <a:rPr lang="ar-DZ" sz="3300" b="1" dirty="0" smtClean="0">
                <a:solidFill>
                  <a:srgbClr val="FF0000"/>
                </a:solidFill>
              </a:rPr>
              <a:t>ج) </a:t>
            </a:r>
            <a:r>
              <a:rPr lang="ar-SA" sz="3300" b="1" dirty="0" smtClean="0">
                <a:solidFill>
                  <a:srgbClr val="FF0000"/>
                </a:solidFill>
              </a:rPr>
              <a:t>الضرائب على فروع الدخل والضريبة العامة على الدخل</a:t>
            </a:r>
            <a:endParaRPr lang="fr-FR" sz="3300" dirty="0">
              <a:solidFill>
                <a:srgbClr val="FF0000"/>
              </a:solidFill>
            </a:endParaRPr>
          </a:p>
        </p:txBody>
      </p:sp>
      <p:sp>
        <p:nvSpPr>
          <p:cNvPr id="3" name="Espace réservé du contenu 2"/>
          <p:cNvSpPr>
            <a:spLocks noGrp="1"/>
          </p:cNvSpPr>
          <p:nvPr>
            <p:ph idx="1"/>
          </p:nvPr>
        </p:nvSpPr>
        <p:spPr/>
        <p:txBody>
          <a:bodyPr>
            <a:normAutofit/>
          </a:bodyPr>
          <a:lstStyle/>
          <a:p>
            <a:pPr algn="r" rtl="1">
              <a:buNone/>
            </a:pPr>
            <a:r>
              <a:rPr lang="ar-SA" b="1" dirty="0" smtClean="0"/>
              <a:t>سبق أن تعرضنا للتفرقة بين الضريبة الواحدة والضرائب المتعددة بصدد</a:t>
            </a:r>
            <a:r>
              <a:rPr lang="ar-DZ" b="1" dirty="0" smtClean="0"/>
              <a:t> </a:t>
            </a:r>
            <a:r>
              <a:rPr lang="ar-SA" b="1" dirty="0" smtClean="0"/>
              <a:t>موضوع الضريبة ويمكن أن يوجد هذا التقسيم في نطاق الضرائب على الدخل.</a:t>
            </a:r>
            <a:r>
              <a:rPr lang="ar-DZ" b="1" dirty="0" smtClean="0"/>
              <a:t> </a:t>
            </a:r>
            <a:r>
              <a:rPr lang="ar-SA" b="1" dirty="0" smtClean="0"/>
              <a:t>فقد تفرض ضريبة خاصة بكل فرع من فروع الدخل، ويعنى هذا أن تتعدد</a:t>
            </a:r>
            <a:r>
              <a:rPr lang="ar-DZ" b="1" dirty="0" smtClean="0"/>
              <a:t> </a:t>
            </a:r>
            <a:r>
              <a:rPr lang="ar-SA" b="1" dirty="0" smtClean="0"/>
              <a:t>الضرائب تبعاً لتعدد فروع الدخل، أي تبعا لتعدد مصادره، وتعرف هذه الضرائب</a:t>
            </a:r>
            <a:r>
              <a:rPr lang="ar-DZ" b="1" dirty="0" smtClean="0"/>
              <a:t> </a:t>
            </a:r>
            <a:r>
              <a:rPr lang="ar-SA" b="1" dirty="0" smtClean="0"/>
              <a:t>بالضرائب النوعية على فروع الدخل، ومثال ذلك الضريبة على</a:t>
            </a:r>
            <a:r>
              <a:rPr lang="ar-DZ" b="1" dirty="0" smtClean="0"/>
              <a:t> </a:t>
            </a:r>
            <a:r>
              <a:rPr lang="ar-SA" b="1" dirty="0" smtClean="0"/>
              <a:t>الأجور والمرتبات والضريبة على أرباح المهن الحرة... </a:t>
            </a:r>
            <a:r>
              <a:rPr lang="ar-SA" b="1" dirty="0" err="1" smtClean="0"/>
              <a:t>إلخ</a:t>
            </a:r>
            <a:r>
              <a:rPr lang="ar-DZ" b="1" dirty="0" smtClean="0"/>
              <a:t>.</a:t>
            </a:r>
            <a:endParaRPr lang="fr-FR" b="1" dirty="0"/>
          </a:p>
        </p:txBody>
      </p:sp>
      <p:sp>
        <p:nvSpPr>
          <p:cNvPr id="4" name="Espace réservé du pied de page 3"/>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13</a:t>
            </a:fld>
            <a:endParaRPr lang="fr-F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SA" b="1" dirty="0" smtClean="0"/>
              <a:t>وقد يقتصر فرض الضريبة على ضريبة واحدة عامة تشمل</a:t>
            </a:r>
            <a:r>
              <a:rPr lang="ar-DZ" b="1" dirty="0" smtClean="0"/>
              <a:t> </a:t>
            </a:r>
            <a:r>
              <a:rPr lang="ar-SA" b="1" dirty="0" smtClean="0"/>
              <a:t>دخل الممول</a:t>
            </a:r>
            <a:r>
              <a:rPr lang="ar-DZ" b="1" dirty="0" smtClean="0"/>
              <a:t> </a:t>
            </a:r>
            <a:r>
              <a:rPr lang="ar-SA" b="1" dirty="0" smtClean="0"/>
              <a:t>كله</a:t>
            </a:r>
            <a:r>
              <a:rPr lang="ar-DZ" b="1" dirty="0" smtClean="0"/>
              <a:t> </a:t>
            </a:r>
            <a:r>
              <a:rPr lang="ar-SA" b="1" dirty="0" smtClean="0"/>
              <a:t>بصرف النظر عن مصادره، وهذا ما يعرف بالضريبة على الدخل العام أو</a:t>
            </a:r>
            <a:r>
              <a:rPr lang="ar-DZ" b="1" dirty="0" smtClean="0"/>
              <a:t> </a:t>
            </a:r>
            <a:r>
              <a:rPr lang="ar-SA" b="1" dirty="0" smtClean="0"/>
              <a:t>بالضريبة العامة على </a:t>
            </a:r>
            <a:r>
              <a:rPr lang="ar-DZ" b="1" dirty="0" smtClean="0"/>
              <a:t>مجموع </a:t>
            </a:r>
            <a:r>
              <a:rPr lang="ar-SA" b="1" dirty="0" smtClean="0"/>
              <a:t>الدخل</a:t>
            </a:r>
            <a:r>
              <a:rPr lang="ar-DZ" b="1" dirty="0" smtClean="0"/>
              <a:t> (ا</a:t>
            </a:r>
            <a:r>
              <a:rPr lang="ar-SA" b="1" dirty="0" smtClean="0"/>
              <a:t>لضريبة على الدخل </a:t>
            </a:r>
            <a:r>
              <a:rPr lang="ar-DZ" b="1" dirty="0" smtClean="0"/>
              <a:t>الإجمالي في بلادنا).</a:t>
            </a:r>
          </a:p>
          <a:p>
            <a:pPr algn="r" rtl="1">
              <a:buNone/>
            </a:pPr>
            <a:r>
              <a:rPr lang="ar-DZ" b="1" dirty="0" smtClean="0"/>
              <a:t>وهذه الضريبة تمتاز عن </a:t>
            </a:r>
            <a:r>
              <a:rPr lang="ar-SA" b="1" dirty="0" smtClean="0"/>
              <a:t>الضر</a:t>
            </a:r>
            <a:r>
              <a:rPr lang="ar-DZ" b="1" dirty="0" smtClean="0"/>
              <a:t>ي</a:t>
            </a:r>
            <a:r>
              <a:rPr lang="ar-SA" b="1" dirty="0" smtClean="0"/>
              <a:t>ب</a:t>
            </a:r>
            <a:r>
              <a:rPr lang="ar-DZ" b="1" dirty="0" smtClean="0"/>
              <a:t>ة</a:t>
            </a:r>
            <a:r>
              <a:rPr lang="ar-SA" b="1" dirty="0" smtClean="0"/>
              <a:t> على فروع الدخل</a:t>
            </a:r>
            <a:r>
              <a:rPr lang="ar-DZ" b="1" dirty="0" smtClean="0"/>
              <a:t> بأنها أقرب لتحقيق العدالة لأنها تقدر مركز الممول في مجموعه، فالشخص الذي يحصل على كل دخله من مصدر واحد ينظر إليه بحسب </a:t>
            </a:r>
            <a:r>
              <a:rPr lang="ar-SA" b="1" dirty="0" smtClean="0"/>
              <a:t>الضر</a:t>
            </a:r>
            <a:r>
              <a:rPr lang="ar-DZ" b="1" dirty="0" smtClean="0"/>
              <a:t>ي</a:t>
            </a:r>
            <a:r>
              <a:rPr lang="ar-SA" b="1" dirty="0" smtClean="0"/>
              <a:t>ب</a:t>
            </a:r>
            <a:r>
              <a:rPr lang="ar-DZ" b="1" dirty="0" smtClean="0"/>
              <a:t>ة</a:t>
            </a:r>
            <a:r>
              <a:rPr lang="ar-SA" b="1" dirty="0" smtClean="0"/>
              <a:t> </a:t>
            </a:r>
            <a:r>
              <a:rPr lang="ar-DZ" b="1" dirty="0" smtClean="0"/>
              <a:t>النوعية </a:t>
            </a:r>
            <a:r>
              <a:rPr lang="ar-SA" b="1" dirty="0" smtClean="0"/>
              <a:t>على فروع الدخل</a:t>
            </a:r>
            <a:r>
              <a:rPr lang="ar-DZ" b="1" dirty="0" smtClean="0"/>
              <a:t> نظرة تختلف عن الشخص الذي يحصل على نفس الدخل من مصادر متعددة في حين أن العدالة تقتضي التسوية بينهما. </a:t>
            </a:r>
            <a:endParaRPr lang="fr-FR" b="1" dirty="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14</a:t>
            </a:fld>
            <a:endParaRPr lang="fr-F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DZ" b="1" dirty="0" smtClean="0"/>
              <a:t>و</a:t>
            </a:r>
            <a:r>
              <a:rPr lang="ar-SA" b="1" dirty="0" smtClean="0"/>
              <a:t>الضريبة العامة على </a:t>
            </a:r>
            <a:r>
              <a:rPr lang="ar-DZ" b="1" dirty="0" smtClean="0"/>
              <a:t>مجموع </a:t>
            </a:r>
            <a:r>
              <a:rPr lang="ar-SA" b="1" dirty="0" smtClean="0"/>
              <a:t>الدخل </a:t>
            </a:r>
            <a:r>
              <a:rPr lang="ar-DZ" b="1" dirty="0" smtClean="0"/>
              <a:t>في الواقع العملي تنطبق فقط على ما يسمى </a:t>
            </a:r>
            <a:r>
              <a:rPr lang="ar-DZ" b="1" dirty="0" err="1" smtClean="0"/>
              <a:t>بـ</a:t>
            </a:r>
            <a:r>
              <a:rPr lang="ar-DZ" b="1" dirty="0" smtClean="0"/>
              <a:t> </a:t>
            </a:r>
            <a:r>
              <a:rPr lang="ar-DZ" b="1" dirty="0" smtClean="0">
                <a:solidFill>
                  <a:srgbClr val="002060"/>
                </a:solidFill>
              </a:rPr>
              <a:t>ضريبة الدخل الشخصي </a:t>
            </a:r>
            <a:r>
              <a:rPr lang="ar-DZ" b="1" dirty="0" smtClean="0"/>
              <a:t>والذي يصنف لغرض حساب الضريبة إلى نوعين: الدخل المكتسب: ويتضمن جميع الأجور والرواتب؛ والدخل غير المكتسب: ويتضمن الأرباح الرأسمالية والإيرادات من الأسهم والدخل من الفوائد والإيجارات، والدخل من المؤسسات الفردية وشركات التضامن.</a:t>
            </a:r>
          </a:p>
          <a:p>
            <a:pPr algn="r" rtl="1">
              <a:buNone/>
            </a:pPr>
            <a:r>
              <a:rPr lang="ar-DZ" b="1" dirty="0" smtClean="0"/>
              <a:t>أما </a:t>
            </a:r>
            <a:r>
              <a:rPr lang="ar-DZ" b="1" dirty="0" smtClean="0">
                <a:solidFill>
                  <a:srgbClr val="002060"/>
                </a:solidFill>
              </a:rPr>
              <a:t>الضريبة على أرباح شركات الأموال </a:t>
            </a:r>
            <a:r>
              <a:rPr lang="ar-DZ" b="1" dirty="0" smtClean="0"/>
              <a:t>فهي </a:t>
            </a:r>
            <a:r>
              <a:rPr lang="ar-SA" b="1" dirty="0" smtClean="0"/>
              <a:t>ضر</a:t>
            </a:r>
            <a:r>
              <a:rPr lang="ar-DZ" b="1" dirty="0" smtClean="0"/>
              <a:t>ي</a:t>
            </a:r>
            <a:r>
              <a:rPr lang="ar-SA" b="1" dirty="0" smtClean="0"/>
              <a:t>ب</a:t>
            </a:r>
            <a:r>
              <a:rPr lang="ar-DZ" b="1" dirty="0" smtClean="0"/>
              <a:t>ة</a:t>
            </a:r>
            <a:r>
              <a:rPr lang="ar-SA" b="1" dirty="0" smtClean="0"/>
              <a:t> نوعية على </a:t>
            </a:r>
            <a:r>
              <a:rPr lang="ar-DZ" b="1" dirty="0" smtClean="0"/>
              <a:t>فرع من </a:t>
            </a:r>
            <a:r>
              <a:rPr lang="ar-SA" b="1" dirty="0" smtClean="0"/>
              <a:t>فروع الدخل</a:t>
            </a:r>
            <a:r>
              <a:rPr lang="ar-DZ" b="1" dirty="0" smtClean="0"/>
              <a:t> وهو صافي أرباح هذه الشركات.</a:t>
            </a:r>
            <a:endParaRPr lang="fr-FR" b="1" dirty="0" smtClean="0"/>
          </a:p>
          <a:p>
            <a:pPr algn="r" rtl="1">
              <a:buNone/>
            </a:pPr>
            <a:endParaRPr lang="fr-FR" b="1" dirty="0" smtClean="0"/>
          </a:p>
        </p:txBody>
      </p:sp>
      <p:sp>
        <p:nvSpPr>
          <p:cNvPr id="4" name="Espace réservé du pied de page 3"/>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15</a:t>
            </a:fld>
            <a:endParaRPr lang="fr-F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3600" b="1" dirty="0" smtClean="0">
                <a:solidFill>
                  <a:srgbClr val="FF0000"/>
                </a:solidFill>
              </a:rPr>
              <a:t>1-2- </a:t>
            </a:r>
            <a:r>
              <a:rPr lang="ar-SA" sz="3600" b="1" dirty="0" smtClean="0">
                <a:solidFill>
                  <a:srgbClr val="FF0000"/>
                </a:solidFill>
              </a:rPr>
              <a:t>الضرائب على رأس المال</a:t>
            </a:r>
            <a:endParaRPr lang="fr-FR" sz="3600" dirty="0">
              <a:solidFill>
                <a:srgbClr val="FF0000"/>
              </a:solidFill>
            </a:endParaRPr>
          </a:p>
        </p:txBody>
      </p:sp>
      <p:sp>
        <p:nvSpPr>
          <p:cNvPr id="3" name="Espace réservé du contenu 2"/>
          <p:cNvSpPr>
            <a:spLocks noGrp="1"/>
          </p:cNvSpPr>
          <p:nvPr>
            <p:ph idx="1"/>
          </p:nvPr>
        </p:nvSpPr>
        <p:spPr/>
        <p:txBody>
          <a:bodyPr/>
          <a:lstStyle/>
          <a:p>
            <a:pPr algn="r" rtl="1">
              <a:buNone/>
            </a:pPr>
            <a:r>
              <a:rPr lang="ar-SA" b="1" dirty="0" smtClean="0"/>
              <a:t>سبق أن أشرنا إلى أن رأس المال لا يعدو أن يكون وعاءا</a:t>
            </a:r>
            <a:r>
              <a:rPr lang="ar-DZ" b="1" dirty="0" smtClean="0"/>
              <a:t> </a:t>
            </a:r>
            <a:r>
              <a:rPr lang="ar-SA" b="1" dirty="0" smtClean="0"/>
              <a:t>تكميليا للضريبة</a:t>
            </a:r>
            <a:r>
              <a:rPr lang="ar-DZ" b="1" dirty="0" smtClean="0"/>
              <a:t> </a:t>
            </a:r>
            <a:r>
              <a:rPr lang="ar-SA" b="1" dirty="0" smtClean="0"/>
              <a:t>إلى جانب الدخل ومن ثم تفرض عليه في حالات معينة</a:t>
            </a:r>
            <a:r>
              <a:rPr lang="ar-DZ" b="1" dirty="0" smtClean="0"/>
              <a:t>.</a:t>
            </a:r>
          </a:p>
          <a:p>
            <a:pPr algn="r" rtl="1">
              <a:buNone/>
            </a:pPr>
            <a:r>
              <a:rPr lang="ar-DZ" sz="3600" b="1" dirty="0" smtClean="0">
                <a:solidFill>
                  <a:srgbClr val="FF0000"/>
                </a:solidFill>
              </a:rPr>
              <a:t>أ) تعريف </a:t>
            </a:r>
            <a:r>
              <a:rPr lang="ar-SA" sz="3600" b="1" dirty="0" smtClean="0">
                <a:solidFill>
                  <a:srgbClr val="FF0000"/>
                </a:solidFill>
              </a:rPr>
              <a:t>رأس المال</a:t>
            </a:r>
            <a:r>
              <a:rPr lang="ar-DZ" sz="3600" b="1" dirty="0" smtClean="0">
                <a:solidFill>
                  <a:srgbClr val="FF0000"/>
                </a:solidFill>
              </a:rPr>
              <a:t> من الناحية الضريبية</a:t>
            </a:r>
          </a:p>
          <a:p>
            <a:pPr algn="r" rtl="1">
              <a:buNone/>
            </a:pPr>
            <a:r>
              <a:rPr lang="ar-SA" b="1" dirty="0" smtClean="0"/>
              <a:t>المقصود</a:t>
            </a:r>
            <a:r>
              <a:rPr lang="ar-DZ" b="1" dirty="0" smtClean="0"/>
              <a:t> </a:t>
            </a:r>
            <a:r>
              <a:rPr lang="ar-SA" b="1" dirty="0" smtClean="0"/>
              <a:t>هنا برأس المال من وجهة النظر الضريبية</a:t>
            </a:r>
            <a:r>
              <a:rPr lang="ar-DZ" b="1" dirty="0" smtClean="0"/>
              <a:t> “</a:t>
            </a:r>
            <a:r>
              <a:rPr lang="ar-SA" b="1" dirty="0" smtClean="0"/>
              <a:t>مجموع الأموال العقارية والمنقولة المادية</a:t>
            </a:r>
            <a:r>
              <a:rPr lang="ar-DZ" b="1" dirty="0" smtClean="0"/>
              <a:t> </a:t>
            </a:r>
            <a:r>
              <a:rPr lang="ar-SA" b="1" dirty="0" smtClean="0"/>
              <a:t>والمعنوية القابلة للتقويم نقدا، والتي يمتلكها الفرد في لحظة معينة سواء كانت تدر دخلا</a:t>
            </a:r>
            <a:r>
              <a:rPr lang="ar-DZ" b="1" dirty="0" smtClean="0"/>
              <a:t> </a:t>
            </a:r>
            <a:r>
              <a:rPr lang="ar-SA" b="1" dirty="0" smtClean="0"/>
              <a:t>نقديا أو عينيا أو حتى كانت </a:t>
            </a:r>
            <a:r>
              <a:rPr lang="ar-DZ" b="1" dirty="0" err="1" smtClean="0"/>
              <a:t>عاط</a:t>
            </a:r>
            <a:r>
              <a:rPr lang="ar-SA" b="1" dirty="0" err="1" smtClean="0"/>
              <a:t>لة</a:t>
            </a:r>
            <a:r>
              <a:rPr lang="ar-SA" b="1" dirty="0" smtClean="0"/>
              <a:t> عن الإنتاج</a:t>
            </a:r>
            <a:r>
              <a:rPr lang="ar-DZ" b="1" dirty="0" smtClean="0"/>
              <a:t>”.</a:t>
            </a:r>
            <a:endParaRPr lang="fr-FR" b="1" dirty="0"/>
          </a:p>
        </p:txBody>
      </p:sp>
      <p:sp>
        <p:nvSpPr>
          <p:cNvPr id="4" name="Espace réservé du pied de page 3"/>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16</a:t>
            </a:fld>
            <a:endParaRPr lang="fr-F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lgn="r" rtl="1">
              <a:buNone/>
            </a:pPr>
            <a:r>
              <a:rPr lang="ar-SA" b="1" dirty="0" smtClean="0"/>
              <a:t>فتوافر قدرة رأس المال على إنتاج الدخل، كفيل</a:t>
            </a:r>
            <a:r>
              <a:rPr lang="ar-DZ" b="1" dirty="0" smtClean="0"/>
              <a:t> </a:t>
            </a:r>
            <a:r>
              <a:rPr lang="ar-SA" b="1" dirty="0" smtClean="0"/>
              <a:t>بإلصاق صفة رأس المال هذه حتى ولو لم تستخدم هذه القدرة، كالأرض </a:t>
            </a:r>
            <a:r>
              <a:rPr lang="ar-DZ" b="1" dirty="0" smtClean="0"/>
              <a:t>غير المستغلة </a:t>
            </a:r>
            <a:r>
              <a:rPr lang="ar-SA" b="1" dirty="0" smtClean="0"/>
              <a:t>والمصنع المعطل، فكلاهما رأسمال، ولو أنهما لا ينتجان دخلا ، لأن لهما القدرة على</a:t>
            </a:r>
            <a:r>
              <a:rPr lang="ar-DZ" b="1" dirty="0" smtClean="0"/>
              <a:t> </a:t>
            </a:r>
            <a:r>
              <a:rPr lang="ar-SA" b="1" dirty="0" smtClean="0"/>
              <a:t>إنتاج الدخل إذا ما استغلا</a:t>
            </a:r>
            <a:r>
              <a:rPr lang="ar-DZ" b="1" dirty="0" smtClean="0"/>
              <a:t>.</a:t>
            </a:r>
          </a:p>
          <a:p>
            <a:pPr algn="r" rtl="1">
              <a:buNone/>
            </a:pPr>
            <a:r>
              <a:rPr lang="ar-SA" b="1" dirty="0" smtClean="0"/>
              <a:t>لا </a:t>
            </a:r>
            <a:r>
              <a:rPr lang="ar-SA" b="1" dirty="0" err="1" smtClean="0"/>
              <a:t>ي</a:t>
            </a:r>
            <a:r>
              <a:rPr lang="ar-DZ" b="1" dirty="0" smtClean="0"/>
              <a:t>مكن </a:t>
            </a:r>
            <a:r>
              <a:rPr lang="ar-DZ" b="1" dirty="0" err="1" smtClean="0"/>
              <a:t>ت</a:t>
            </a:r>
            <a:r>
              <a:rPr lang="ar-SA" b="1" dirty="0" smtClean="0"/>
              <a:t>قد</a:t>
            </a:r>
            <a:r>
              <a:rPr lang="ar-DZ" b="1" dirty="0" smtClean="0"/>
              <a:t>ي</a:t>
            </a:r>
            <a:r>
              <a:rPr lang="ar-SA" b="1" dirty="0" smtClean="0"/>
              <a:t>ر رأس المال إلا في لحظة</a:t>
            </a:r>
            <a:r>
              <a:rPr lang="ar-DZ" b="1" dirty="0" smtClean="0"/>
              <a:t> </a:t>
            </a:r>
            <a:r>
              <a:rPr lang="ar-SA" b="1" dirty="0" smtClean="0"/>
              <a:t>معينة لأن قابلي</a:t>
            </a:r>
            <a:r>
              <a:rPr lang="ar-DZ" b="1" dirty="0" smtClean="0"/>
              <a:t>ته</a:t>
            </a:r>
            <a:r>
              <a:rPr lang="ar-SA" b="1" dirty="0" smtClean="0"/>
              <a:t> للتغير شديدة التأثير</a:t>
            </a:r>
            <a:r>
              <a:rPr lang="ar-DZ" b="1" dirty="0" smtClean="0"/>
              <a:t> </a:t>
            </a:r>
            <a:r>
              <a:rPr lang="ar-SA" b="1" dirty="0" smtClean="0"/>
              <a:t>من لحظة إلى أخرى</a:t>
            </a:r>
            <a:r>
              <a:rPr lang="ar-DZ" b="1" dirty="0" smtClean="0"/>
              <a:t>، وذلك على خلاف الدخل الذي لا </a:t>
            </a:r>
            <a:r>
              <a:rPr lang="ar-SA" b="1" dirty="0" smtClean="0"/>
              <a:t>يقدر في لحظة</a:t>
            </a:r>
            <a:r>
              <a:rPr lang="ar-DZ" b="1" dirty="0" smtClean="0"/>
              <a:t> </a:t>
            </a:r>
            <a:r>
              <a:rPr lang="ar-SA" b="1" dirty="0" smtClean="0"/>
              <a:t>معينة</a:t>
            </a:r>
            <a:r>
              <a:rPr lang="ar-DZ" b="1" dirty="0" smtClean="0"/>
              <a:t> بل خلال فترة من الزمن تطول أو تقصر حسب الأحوال.</a:t>
            </a:r>
            <a:endParaRPr lang="fr-FR" b="1" dirty="0"/>
          </a:p>
        </p:txBody>
      </p:sp>
      <p:sp>
        <p:nvSpPr>
          <p:cNvPr id="4" name="Espace réservé du pied de page 3"/>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17</a:t>
            </a:fld>
            <a:endParaRPr lang="fr-F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3600" b="1" dirty="0" smtClean="0">
                <a:solidFill>
                  <a:srgbClr val="FF0000"/>
                </a:solidFill>
              </a:rPr>
              <a:t>ب) أنواع </a:t>
            </a:r>
            <a:r>
              <a:rPr lang="ar-SA" sz="3600" b="1" dirty="0" smtClean="0">
                <a:solidFill>
                  <a:srgbClr val="FF0000"/>
                </a:solidFill>
              </a:rPr>
              <a:t>الضرائب على رأس المال</a:t>
            </a:r>
            <a:endParaRPr lang="fr-FR" sz="3600" b="1" dirty="0">
              <a:solidFill>
                <a:srgbClr val="FF0000"/>
              </a:solidFill>
            </a:endParaRPr>
          </a:p>
        </p:txBody>
      </p:sp>
      <p:sp>
        <p:nvSpPr>
          <p:cNvPr id="3" name="Espace réservé du contenu 2"/>
          <p:cNvSpPr>
            <a:spLocks noGrp="1"/>
          </p:cNvSpPr>
          <p:nvPr>
            <p:ph idx="1"/>
          </p:nvPr>
        </p:nvSpPr>
        <p:spPr>
          <a:xfrm>
            <a:off x="457200" y="1486526"/>
            <a:ext cx="8229600" cy="4525963"/>
          </a:xfrm>
        </p:spPr>
        <p:txBody>
          <a:bodyPr>
            <a:noAutofit/>
          </a:bodyPr>
          <a:lstStyle/>
          <a:p>
            <a:pPr algn="r" rtl="1">
              <a:buNone/>
            </a:pPr>
            <a:r>
              <a:rPr lang="ar-DZ" b="1" dirty="0" smtClean="0"/>
              <a:t>الأصل أن الضرائب لا تفرض إلا على الدخل، لأنها تتكرر سنويا فيجب أن يكون الوعاء الذي تغترف منه مماثلا لها في التجدد، أما إذا تجاوزت الضرائب دخل الأفراد وامتدت إلى رأس المال المنتج لهذا الدخل فإنها تلتهم تدريجيا رأس المال الوطني. ولكن يحدث أحيانا أن تفرض الضريبة على عين المال سواء أنتج أم لم ينتج دخلا، وسواء أكان إنتاجه مستمرا أم طارئا، والضريبة على رأس المال إما أن تصيب رأس المال وتقتطع من دخله إذا كان معدلها خفيفا، أو أن تفرض على رأس المال وتقتطع جزءا منه إذا كان معدلها عاليا بحيث تتجاوز دخله. وعموما </a:t>
            </a:r>
            <a:r>
              <a:rPr lang="ar-SA" b="1" dirty="0" smtClean="0"/>
              <a:t>يمكن تمييز </a:t>
            </a:r>
            <a:r>
              <a:rPr lang="ar-DZ" b="1" dirty="0" smtClean="0"/>
              <a:t>ثلاث </a:t>
            </a:r>
            <a:r>
              <a:rPr lang="ar-DZ" b="1" dirty="0" err="1" smtClean="0"/>
              <a:t>أ</a:t>
            </a:r>
            <a:r>
              <a:rPr lang="ar-SA" b="1" dirty="0" smtClean="0"/>
              <a:t>نو</a:t>
            </a:r>
            <a:r>
              <a:rPr lang="ar-DZ" b="1" dirty="0" smtClean="0"/>
              <a:t>ا</a:t>
            </a:r>
            <a:r>
              <a:rPr lang="ar-SA" b="1" dirty="0" smtClean="0"/>
              <a:t>ع من الضرائب التي تتخذ </a:t>
            </a:r>
            <a:r>
              <a:rPr lang="ar-DZ" b="1" dirty="0" smtClean="0"/>
              <a:t>من </a:t>
            </a:r>
            <a:r>
              <a:rPr lang="ar-SA" b="1" dirty="0" smtClean="0"/>
              <a:t>رأس المال</a:t>
            </a:r>
            <a:r>
              <a:rPr lang="ar-DZ" b="1" dirty="0" smtClean="0"/>
              <a:t> </a:t>
            </a:r>
            <a:r>
              <a:rPr lang="ar-SA" b="1" dirty="0" smtClean="0"/>
              <a:t>وعاءا لها</a:t>
            </a:r>
            <a:r>
              <a:rPr lang="ar-DZ" b="1" dirty="0" smtClean="0"/>
              <a:t>:</a:t>
            </a:r>
            <a:endParaRPr lang="fr-FR" b="1" dirty="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18</a:t>
            </a:fld>
            <a:endParaRPr lang="fr-F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buFont typeface="Wingdings" pitchFamily="2" charset="2"/>
              <a:buChar char="q"/>
            </a:pPr>
            <a:r>
              <a:rPr lang="ar-DZ" sz="3600" b="1" dirty="0" smtClean="0">
                <a:solidFill>
                  <a:srgbClr val="FF0000"/>
                </a:solidFill>
              </a:rPr>
              <a:t> </a:t>
            </a:r>
            <a:r>
              <a:rPr lang="ar-SA" sz="3600" b="1" dirty="0" smtClean="0">
                <a:solidFill>
                  <a:srgbClr val="FF0000"/>
                </a:solidFill>
              </a:rPr>
              <a:t>الضريبة </a:t>
            </a:r>
            <a:r>
              <a:rPr lang="ar-DZ" sz="3600" b="1" dirty="0" smtClean="0">
                <a:solidFill>
                  <a:srgbClr val="FF0000"/>
                </a:solidFill>
              </a:rPr>
              <a:t>على </a:t>
            </a:r>
            <a:r>
              <a:rPr lang="ar-SA" sz="3600" b="1" dirty="0" smtClean="0">
                <a:solidFill>
                  <a:srgbClr val="FF0000"/>
                </a:solidFill>
              </a:rPr>
              <a:t>ملك</a:t>
            </a:r>
            <a:r>
              <a:rPr lang="ar-DZ" sz="3600" b="1" dirty="0" err="1" smtClean="0">
                <a:solidFill>
                  <a:srgbClr val="FF0000"/>
                </a:solidFill>
              </a:rPr>
              <a:t>ية</a:t>
            </a:r>
            <a:r>
              <a:rPr lang="ar-SA" sz="3600" b="1" dirty="0" smtClean="0">
                <a:solidFill>
                  <a:srgbClr val="FF0000"/>
                </a:solidFill>
              </a:rPr>
              <a:t> رأس المال</a:t>
            </a:r>
            <a:r>
              <a:rPr lang="ar-DZ" sz="3600" b="1" dirty="0" smtClean="0">
                <a:solidFill>
                  <a:srgbClr val="FF0000"/>
                </a:solidFill>
              </a:rPr>
              <a:t> (على الممتلكات)</a:t>
            </a:r>
            <a:endParaRPr lang="fr-FR" sz="3600" dirty="0">
              <a:solidFill>
                <a:srgbClr val="FF0000"/>
              </a:solidFill>
            </a:endParaRPr>
          </a:p>
        </p:txBody>
      </p:sp>
      <p:sp>
        <p:nvSpPr>
          <p:cNvPr id="3" name="Espace réservé du contenu 2"/>
          <p:cNvSpPr>
            <a:spLocks noGrp="1"/>
          </p:cNvSpPr>
          <p:nvPr>
            <p:ph idx="1"/>
          </p:nvPr>
        </p:nvSpPr>
        <p:spPr/>
        <p:txBody>
          <a:bodyPr>
            <a:normAutofit lnSpcReduction="10000"/>
          </a:bodyPr>
          <a:lstStyle/>
          <a:p>
            <a:pPr algn="r" rtl="1">
              <a:buNone/>
            </a:pPr>
            <a:r>
              <a:rPr lang="ar-SA" b="1" dirty="0" smtClean="0"/>
              <a:t>وتفرض بناءا على ملكية رأس المال</a:t>
            </a:r>
            <a:r>
              <a:rPr lang="ar-DZ" b="1" dirty="0" smtClean="0"/>
              <a:t> ذاته (الأرض أو ما عليها من مباني) بغض النظر عن مصدره سواء أحصل عليه صاحبه عن طريق العمل أو </a:t>
            </a:r>
            <a:r>
              <a:rPr lang="ar-DZ" b="1" dirty="0" err="1" smtClean="0"/>
              <a:t>الإدخار</a:t>
            </a:r>
            <a:r>
              <a:rPr lang="ar-DZ" b="1" dirty="0" smtClean="0"/>
              <a:t> أم عن أي طريق آخر.</a:t>
            </a:r>
            <a:r>
              <a:rPr lang="ar-SA" b="1" dirty="0" smtClean="0"/>
              <a:t> و</a:t>
            </a:r>
            <a:r>
              <a:rPr lang="ar-DZ" b="1" dirty="0" smtClean="0"/>
              <a:t>لقد كانت هذه الضريبة في السابق </a:t>
            </a:r>
            <a:r>
              <a:rPr lang="ar-SA" b="1" dirty="0" smtClean="0"/>
              <a:t>ت</a:t>
            </a:r>
            <a:r>
              <a:rPr lang="ar-DZ" b="1" dirty="0" smtClean="0"/>
              <a:t>فرض</a:t>
            </a:r>
            <a:r>
              <a:rPr lang="ar-SA" b="1" dirty="0" smtClean="0"/>
              <a:t> في الحالات الاستثنائية</a:t>
            </a:r>
            <a:r>
              <a:rPr lang="ar-DZ" b="1" dirty="0" smtClean="0"/>
              <a:t> كالأزمات المالية والحروب</a:t>
            </a:r>
            <a:r>
              <a:rPr lang="ar-SA" b="1" dirty="0" smtClean="0"/>
              <a:t> والكوارث الطبيعية </a:t>
            </a:r>
            <a:r>
              <a:rPr lang="ar-DZ" b="1" dirty="0" smtClean="0"/>
              <a:t>(</a:t>
            </a:r>
            <a:r>
              <a:rPr lang="ar-SA" b="1" dirty="0" smtClean="0"/>
              <a:t>الزلازل والفيضانات</a:t>
            </a:r>
            <a:r>
              <a:rPr lang="ar-DZ" b="1" dirty="0" smtClean="0"/>
              <a:t>)، ولذا عدت بمثابة ضريبة تضامن وطني. أما الآن وفي إطار اللامركزية واستقلالية المالية المحلية فقد أصبحت </a:t>
            </a:r>
            <a:r>
              <a:rPr lang="ar-SA" b="1" dirty="0" smtClean="0"/>
              <a:t>الضريبة </a:t>
            </a:r>
            <a:r>
              <a:rPr lang="ar-DZ" b="1" dirty="0" smtClean="0"/>
              <a:t>على الممتلكات من أهم الضرائب المحلية لعدم إمكانية نقل الملكيات العقارية ومن ثم عدم إمكانية التهرب من الضريبة المفروضة عليها.</a:t>
            </a:r>
          </a:p>
          <a:p>
            <a:pPr algn="r" rtl="1"/>
            <a:endParaRPr lang="fr-FR" b="1" dirty="0"/>
          </a:p>
        </p:txBody>
      </p:sp>
      <p:sp>
        <p:nvSpPr>
          <p:cNvPr id="4" name="Espace réservé du pied de page 3"/>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19</a:t>
            </a:fld>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dirty="0" smtClean="0">
                <a:solidFill>
                  <a:srgbClr val="FF0000"/>
                </a:solidFill>
              </a:rPr>
              <a:t>أولا: أنواع الضرائب </a:t>
            </a:r>
            <a:endParaRPr lang="fr-FR" b="1" dirty="0">
              <a:solidFill>
                <a:srgbClr val="FF0000"/>
              </a:solidFill>
            </a:endParaRPr>
          </a:p>
        </p:txBody>
      </p:sp>
      <p:sp>
        <p:nvSpPr>
          <p:cNvPr id="3" name="Espace réservé du contenu 2"/>
          <p:cNvSpPr>
            <a:spLocks noGrp="1"/>
          </p:cNvSpPr>
          <p:nvPr>
            <p:ph idx="1"/>
          </p:nvPr>
        </p:nvSpPr>
        <p:spPr>
          <a:xfrm>
            <a:off x="457200" y="1559256"/>
            <a:ext cx="8229600" cy="4525963"/>
          </a:xfrm>
        </p:spPr>
        <p:txBody>
          <a:bodyPr>
            <a:noAutofit/>
          </a:bodyPr>
          <a:lstStyle/>
          <a:p>
            <a:pPr algn="r" rtl="1">
              <a:buNone/>
            </a:pPr>
            <a:r>
              <a:rPr lang="ar-DZ" sz="3600" b="1" dirty="0" smtClean="0">
                <a:solidFill>
                  <a:srgbClr val="FF0000"/>
                </a:solidFill>
              </a:rPr>
              <a:t>1) </a:t>
            </a:r>
            <a:r>
              <a:rPr lang="ar-SA" sz="3600" b="1" dirty="0" smtClean="0">
                <a:solidFill>
                  <a:srgbClr val="FF0000"/>
                </a:solidFill>
              </a:rPr>
              <a:t>أنواع الضرائب المباشرة</a:t>
            </a:r>
            <a:endParaRPr lang="ar-DZ" sz="3600" b="1" dirty="0" smtClean="0">
              <a:solidFill>
                <a:srgbClr val="FF0000"/>
              </a:solidFill>
            </a:endParaRPr>
          </a:p>
          <a:p>
            <a:pPr algn="r" rtl="1">
              <a:buNone/>
            </a:pPr>
            <a:r>
              <a:rPr lang="ar-SA" b="1" dirty="0" smtClean="0"/>
              <a:t>ت</a:t>
            </a:r>
            <a:r>
              <a:rPr lang="ar-DZ" b="1" dirty="0" smtClean="0"/>
              <a:t>ق</a:t>
            </a:r>
            <a:r>
              <a:rPr lang="ar-SA" b="1" dirty="0" smtClean="0"/>
              <a:t>سم الضرائب المباشرة بحسب طبيعة المادة الخاضعة لها ومدى تجددها إلى</a:t>
            </a:r>
            <a:r>
              <a:rPr lang="ar-DZ" b="1" dirty="0" smtClean="0"/>
              <a:t> </a:t>
            </a:r>
            <a:r>
              <a:rPr lang="ar-SA" b="1" dirty="0" smtClean="0"/>
              <a:t>ضرائب على الدخل</a:t>
            </a:r>
            <a:r>
              <a:rPr lang="ar-DZ" b="1" dirty="0" smtClean="0"/>
              <a:t> </a:t>
            </a:r>
            <a:r>
              <a:rPr lang="ar-SA" b="1" dirty="0" smtClean="0"/>
              <a:t>وضرائب على رأس المال</a:t>
            </a:r>
            <a:r>
              <a:rPr lang="ar-DZ" b="1" dirty="0" smtClean="0"/>
              <a:t>.</a:t>
            </a:r>
          </a:p>
          <a:p>
            <a:pPr algn="r" rtl="1">
              <a:buNone/>
            </a:pPr>
            <a:r>
              <a:rPr lang="ar-DZ" sz="3600" b="1" dirty="0" smtClean="0">
                <a:solidFill>
                  <a:srgbClr val="FF0000"/>
                </a:solidFill>
              </a:rPr>
              <a:t>1-1- </a:t>
            </a:r>
            <a:r>
              <a:rPr lang="ar-SA" sz="3600" b="1" dirty="0" smtClean="0">
                <a:solidFill>
                  <a:srgbClr val="FF0000"/>
                </a:solidFill>
              </a:rPr>
              <a:t>الضرائب على الدخل</a:t>
            </a:r>
            <a:endParaRPr lang="ar-DZ" sz="3600" b="1" dirty="0" smtClean="0">
              <a:solidFill>
                <a:srgbClr val="FF0000"/>
              </a:solidFill>
            </a:endParaRPr>
          </a:p>
          <a:p>
            <a:pPr algn="r" rtl="1">
              <a:buNone/>
            </a:pPr>
            <a:r>
              <a:rPr lang="ar-SA" b="1" dirty="0" smtClean="0"/>
              <a:t>مع مطلع القرن العشرين</a:t>
            </a:r>
            <a:r>
              <a:rPr lang="ar-DZ" b="1" dirty="0" smtClean="0"/>
              <a:t> أصبح ينظر إلى</a:t>
            </a:r>
            <a:r>
              <a:rPr lang="ar-SA" b="1" dirty="0" smtClean="0"/>
              <a:t> ا</a:t>
            </a:r>
            <a:r>
              <a:rPr lang="ar-SA" b="1" dirty="0" smtClean="0">
                <a:solidFill>
                  <a:srgbClr val="0070C0"/>
                </a:solidFill>
              </a:rPr>
              <a:t>لدخل </a:t>
            </a:r>
            <a:r>
              <a:rPr lang="ar-SA" b="1" dirty="0" smtClean="0"/>
              <a:t>على </a:t>
            </a:r>
            <a:r>
              <a:rPr lang="ar-DZ" b="1" dirty="0" smtClean="0"/>
              <a:t>أنه </a:t>
            </a:r>
            <a:r>
              <a:rPr lang="ar-SA" b="1" dirty="0" smtClean="0">
                <a:solidFill>
                  <a:srgbClr val="0070C0"/>
                </a:solidFill>
              </a:rPr>
              <a:t>التعبير الأساسي </a:t>
            </a:r>
            <a:r>
              <a:rPr lang="ar-DZ" b="1" dirty="0" smtClean="0">
                <a:solidFill>
                  <a:srgbClr val="0070C0"/>
                </a:solidFill>
              </a:rPr>
              <a:t>ل</a:t>
            </a:r>
            <a:r>
              <a:rPr lang="ar-SA" b="1" dirty="0" smtClean="0">
                <a:solidFill>
                  <a:srgbClr val="0070C0"/>
                </a:solidFill>
              </a:rPr>
              <a:t>لمقدرة </a:t>
            </a:r>
            <a:r>
              <a:rPr lang="ar-SA" b="1" dirty="0" err="1" smtClean="0">
                <a:solidFill>
                  <a:srgbClr val="0070C0"/>
                </a:solidFill>
              </a:rPr>
              <a:t>التكليفية</a:t>
            </a:r>
            <a:r>
              <a:rPr lang="ar-SA" b="1" dirty="0" smtClean="0">
                <a:solidFill>
                  <a:srgbClr val="0070C0"/>
                </a:solidFill>
              </a:rPr>
              <a:t> للممول</a:t>
            </a:r>
            <a:r>
              <a:rPr lang="ar-DZ" b="1" dirty="0" smtClean="0">
                <a:solidFill>
                  <a:srgbClr val="0070C0"/>
                </a:solidFill>
              </a:rPr>
              <a:t>،</a:t>
            </a:r>
            <a:r>
              <a:rPr lang="ar-SA" b="1" dirty="0" smtClean="0">
                <a:solidFill>
                  <a:srgbClr val="0070C0"/>
                </a:solidFill>
              </a:rPr>
              <a:t> </a:t>
            </a:r>
            <a:r>
              <a:rPr lang="ar-DZ" b="1" dirty="0" err="1" smtClean="0">
                <a:solidFill>
                  <a:srgbClr val="0070C0"/>
                </a:solidFill>
              </a:rPr>
              <a:t>وا</a:t>
            </a:r>
            <a:r>
              <a:rPr lang="ar-SA" b="1" dirty="0" smtClean="0">
                <a:solidFill>
                  <a:srgbClr val="0070C0"/>
                </a:solidFill>
              </a:rPr>
              <a:t>نتقل أساس فرض الضريبة من رأس المال إلى الدخل</a:t>
            </a:r>
            <a:r>
              <a:rPr lang="ar-DZ" b="1" dirty="0" smtClean="0"/>
              <a:t>،</a:t>
            </a:r>
            <a:r>
              <a:rPr lang="ar-SA" b="1" dirty="0" smtClean="0"/>
              <a:t> على أن يشكل </a:t>
            </a:r>
            <a:r>
              <a:rPr lang="ar-SA" b="1" dirty="0" smtClean="0">
                <a:solidFill>
                  <a:srgbClr val="0070C0"/>
                </a:solidFill>
              </a:rPr>
              <a:t>رأس المال وعاءا تكميليا للضريبة </a:t>
            </a:r>
            <a:r>
              <a:rPr lang="ar-SA" b="1" dirty="0" smtClean="0"/>
              <a:t>وأن تفرض </a:t>
            </a:r>
            <a:r>
              <a:rPr lang="ar-DZ" b="1" dirty="0" smtClean="0"/>
              <a:t>عليه </a:t>
            </a:r>
            <a:r>
              <a:rPr lang="ar-SA" b="1" dirty="0" smtClean="0">
                <a:solidFill>
                  <a:srgbClr val="0070C0"/>
                </a:solidFill>
              </a:rPr>
              <a:t>بسعر منخفض</a:t>
            </a:r>
            <a:r>
              <a:rPr lang="ar-SA" b="1" dirty="0" smtClean="0"/>
              <a:t>، بحيث يمكن الوفاء </a:t>
            </a:r>
            <a:r>
              <a:rPr lang="ar-SA" b="1" dirty="0" err="1" smtClean="0"/>
              <a:t>بها</a:t>
            </a:r>
            <a:r>
              <a:rPr lang="ar-SA" b="1" dirty="0" smtClean="0"/>
              <a:t> من الدخل</a:t>
            </a:r>
            <a:r>
              <a:rPr lang="ar-DZ" b="1" dirty="0" smtClean="0"/>
              <a:t>.</a:t>
            </a: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2</a:t>
            </a:fld>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buFont typeface="Wingdings" pitchFamily="2" charset="2"/>
              <a:buChar char="q"/>
            </a:pPr>
            <a:r>
              <a:rPr lang="ar-DZ" sz="3600" b="1" dirty="0" smtClean="0">
                <a:solidFill>
                  <a:srgbClr val="FF0000"/>
                </a:solidFill>
              </a:rPr>
              <a:t> </a:t>
            </a:r>
            <a:r>
              <a:rPr lang="ar-SA" sz="3600" b="1" dirty="0" smtClean="0">
                <a:solidFill>
                  <a:srgbClr val="FF0000"/>
                </a:solidFill>
              </a:rPr>
              <a:t>الضريبة على زيادة قيمة رأس المال</a:t>
            </a:r>
            <a:endParaRPr lang="fr-FR" sz="3600" dirty="0">
              <a:solidFill>
                <a:srgbClr val="FF0000"/>
              </a:solidFill>
            </a:endParaRPr>
          </a:p>
        </p:txBody>
      </p:sp>
      <p:sp>
        <p:nvSpPr>
          <p:cNvPr id="3" name="Espace réservé du contenu 2"/>
          <p:cNvSpPr>
            <a:spLocks noGrp="1"/>
          </p:cNvSpPr>
          <p:nvPr>
            <p:ph idx="1"/>
          </p:nvPr>
        </p:nvSpPr>
        <p:spPr/>
        <p:txBody>
          <a:bodyPr>
            <a:noAutofit/>
          </a:bodyPr>
          <a:lstStyle/>
          <a:p>
            <a:pPr algn="r" rtl="1">
              <a:buNone/>
            </a:pPr>
            <a:r>
              <a:rPr lang="ar-SA" b="1" dirty="0" smtClean="0"/>
              <a:t>وتفرض أيضا بناء على ملكية رأس المال، </a:t>
            </a:r>
            <a:r>
              <a:rPr lang="ar-SA" b="1" dirty="0" err="1" smtClean="0"/>
              <a:t>و</a:t>
            </a:r>
            <a:r>
              <a:rPr lang="ar-DZ" b="1" dirty="0" smtClean="0"/>
              <a:t>بالتحديد على </a:t>
            </a:r>
            <a:r>
              <a:rPr lang="ar-SA" b="1" dirty="0" smtClean="0"/>
              <a:t>الزيادة الحاصلة فيه. وسندها يقوم</a:t>
            </a:r>
            <a:r>
              <a:rPr lang="ar-DZ" b="1" dirty="0" smtClean="0"/>
              <a:t> </a:t>
            </a:r>
            <a:r>
              <a:rPr lang="ar-SA" b="1" dirty="0" smtClean="0"/>
              <a:t>على اعتبارات العدالة الضريبية</a:t>
            </a:r>
            <a:r>
              <a:rPr lang="ar-DZ" b="1" dirty="0" smtClean="0"/>
              <a:t>،</a:t>
            </a:r>
            <a:r>
              <a:rPr lang="ar-SA" b="1" dirty="0" smtClean="0"/>
              <a:t> على اعتبار أن الزيادة في قيمة رأس المال</a:t>
            </a:r>
            <a:r>
              <a:rPr lang="ar-DZ" b="1" dirty="0" smtClean="0"/>
              <a:t> </a:t>
            </a:r>
            <a:r>
              <a:rPr lang="ar-SA" b="1" dirty="0" smtClean="0"/>
              <a:t>لم تحصل نتيجة جهد الممول، وإنما بسبب ظروف طارئة، كتحسينات </a:t>
            </a:r>
            <a:r>
              <a:rPr lang="ar-SA" b="1" dirty="0" err="1" smtClean="0"/>
              <a:t>ال</a:t>
            </a:r>
            <a:r>
              <a:rPr lang="ar-DZ" b="1" dirty="0" smtClean="0"/>
              <a:t>أشغال</a:t>
            </a:r>
            <a:r>
              <a:rPr lang="ar-SA" b="1" dirty="0" smtClean="0"/>
              <a:t> العامة</a:t>
            </a:r>
            <a:r>
              <a:rPr lang="ar-DZ" b="1" dirty="0" smtClean="0"/>
              <a:t> بالنسبة </a:t>
            </a:r>
            <a:r>
              <a:rPr lang="ar-DZ" b="1" dirty="0" err="1" smtClean="0"/>
              <a:t>ل</a:t>
            </a:r>
            <a:r>
              <a:rPr lang="ar-SA" b="1" dirty="0" smtClean="0"/>
              <a:t>لضريبة على زيادة </a:t>
            </a:r>
            <a:r>
              <a:rPr lang="ar-DZ" b="1" dirty="0" err="1" smtClean="0"/>
              <a:t>ال</a:t>
            </a:r>
            <a:r>
              <a:rPr lang="ar-SA" b="1" dirty="0" smtClean="0"/>
              <a:t>قيمة</a:t>
            </a:r>
            <a:r>
              <a:rPr lang="ar-DZ" b="1" dirty="0" smtClean="0"/>
              <a:t> العقارية. ومن ثم فإن السبب في فرضها يرجع إلى ضرورة تقليل الفوارق الضخمة بين الثروات، وتقرير حق الدولة في استرداد بعض الزيادة الطارئة في الثروات نتيجة جهود المجتمع وبغير عمل من جانب أصحابها. </a:t>
            </a:r>
          </a:p>
          <a:p>
            <a:endParaRPr lang="fr-FR" dirty="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20</a:t>
            </a:fld>
            <a:endParaRPr lang="fr-F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buFont typeface="Wingdings" pitchFamily="2" charset="2"/>
              <a:buChar char="q"/>
            </a:pPr>
            <a:r>
              <a:rPr lang="ar-DZ" sz="3600" b="1" dirty="0" smtClean="0">
                <a:solidFill>
                  <a:srgbClr val="FF0000"/>
                </a:solidFill>
              </a:rPr>
              <a:t> </a:t>
            </a:r>
            <a:r>
              <a:rPr lang="ar-SA" sz="3600" b="1" dirty="0" smtClean="0">
                <a:solidFill>
                  <a:srgbClr val="FF0000"/>
                </a:solidFill>
              </a:rPr>
              <a:t>الضريبة على </a:t>
            </a:r>
            <a:r>
              <a:rPr lang="ar-DZ" sz="3600" b="1" dirty="0" smtClean="0">
                <a:solidFill>
                  <a:srgbClr val="FF0000"/>
                </a:solidFill>
              </a:rPr>
              <a:t>الثروات المكتسبة</a:t>
            </a:r>
            <a:endParaRPr lang="fr-FR" sz="3600" b="1" dirty="0">
              <a:solidFill>
                <a:srgbClr val="FF0000"/>
              </a:solidFill>
            </a:endParaRPr>
          </a:p>
        </p:txBody>
      </p:sp>
      <p:sp>
        <p:nvSpPr>
          <p:cNvPr id="3" name="Espace réservé du contenu 2"/>
          <p:cNvSpPr>
            <a:spLocks noGrp="1"/>
          </p:cNvSpPr>
          <p:nvPr>
            <p:ph idx="1"/>
          </p:nvPr>
        </p:nvSpPr>
        <p:spPr>
          <a:xfrm>
            <a:off x="457200" y="1260491"/>
            <a:ext cx="8229600" cy="4525963"/>
          </a:xfrm>
        </p:spPr>
        <p:txBody>
          <a:bodyPr>
            <a:noAutofit/>
          </a:bodyPr>
          <a:lstStyle/>
          <a:p>
            <a:pPr algn="r" rtl="1">
              <a:buNone/>
            </a:pPr>
            <a:r>
              <a:rPr lang="ar-SA" b="1" dirty="0" smtClean="0"/>
              <a:t>وه</a:t>
            </a:r>
            <a:r>
              <a:rPr lang="ar-DZ" b="1" dirty="0" smtClean="0"/>
              <a:t>ي</a:t>
            </a:r>
            <a:r>
              <a:rPr lang="ar-SA" b="1" dirty="0" smtClean="0"/>
              <a:t> الضريبة التي تفرض على انتقال رأس المال من المورث إلى ورثته</a:t>
            </a:r>
            <a:r>
              <a:rPr lang="ar-DZ" b="1" dirty="0" smtClean="0"/>
              <a:t> </a:t>
            </a:r>
            <a:r>
              <a:rPr lang="ar-SA" b="1" dirty="0" smtClean="0"/>
              <a:t>أو إلى الموصى لهم،</a:t>
            </a:r>
            <a:r>
              <a:rPr lang="ar-DZ" b="1" dirty="0" smtClean="0"/>
              <a:t> </a:t>
            </a:r>
            <a:r>
              <a:rPr lang="ar-SA" b="1" dirty="0" smtClean="0"/>
              <a:t>أو إلى </a:t>
            </a:r>
            <a:r>
              <a:rPr lang="ar-SA" b="1" dirty="0" err="1" smtClean="0"/>
              <a:t>المو</a:t>
            </a:r>
            <a:r>
              <a:rPr lang="ar-DZ" b="1" dirty="0" err="1" smtClean="0"/>
              <a:t>هوب</a:t>
            </a:r>
            <a:r>
              <a:rPr lang="ar-SA" b="1" dirty="0" smtClean="0"/>
              <a:t> لهم</a:t>
            </a:r>
            <a:r>
              <a:rPr lang="ar-DZ" b="1" dirty="0" smtClean="0"/>
              <a:t>، فالواقعة المنشئة للضريبة هنا هي الوفاة أو </a:t>
            </a:r>
            <a:r>
              <a:rPr lang="ar-DZ" b="1" dirty="0" err="1" smtClean="0"/>
              <a:t>الوهب</a:t>
            </a:r>
            <a:r>
              <a:rPr lang="ar-DZ" b="1" dirty="0" smtClean="0"/>
              <a:t>، وتجد مبررا لها في كون الميراث أو الهبة اغتناء غير مكتسب لم يبدل الممول مجهودا في سبيل الوصول إليه (أي </a:t>
            </a:r>
            <a:r>
              <a:rPr lang="ar-SA" b="1" dirty="0" smtClean="0"/>
              <a:t>تملك </a:t>
            </a:r>
            <a:r>
              <a:rPr lang="ar-DZ" b="1" dirty="0" smtClean="0"/>
              <a:t>ل</a:t>
            </a:r>
            <a:r>
              <a:rPr lang="ar-SA" b="1" dirty="0" smtClean="0"/>
              <a:t>أموال </a:t>
            </a:r>
            <a:r>
              <a:rPr lang="ar-DZ" b="1" dirty="0" smtClean="0"/>
              <a:t>لا </a:t>
            </a:r>
            <a:r>
              <a:rPr lang="ar-SA" b="1" dirty="0" smtClean="0"/>
              <a:t>تعود إلى نشاطه، وإنما نتيجة حدوث</a:t>
            </a:r>
            <a:r>
              <a:rPr lang="ar-DZ" b="1" dirty="0" smtClean="0"/>
              <a:t> </a:t>
            </a:r>
            <a:r>
              <a:rPr lang="ar-SA" b="1" dirty="0" smtClean="0"/>
              <a:t>ظرف </a:t>
            </a:r>
            <a:r>
              <a:rPr lang="ar-DZ" b="1" dirty="0" smtClean="0"/>
              <a:t>طارئ). وهذه </a:t>
            </a:r>
            <a:r>
              <a:rPr lang="ar-SA" b="1" dirty="0" smtClean="0"/>
              <a:t>الضريبة </a:t>
            </a:r>
            <a:r>
              <a:rPr lang="ar-DZ" b="1" dirty="0" smtClean="0"/>
              <a:t>هي من الضرائب المباشرة على رأس المال التي تقتطع جزءا منه طالما كان سعرها الذي تفرض </a:t>
            </a:r>
            <a:r>
              <a:rPr lang="ar-DZ" b="1" dirty="0" err="1" smtClean="0"/>
              <a:t>به</a:t>
            </a:r>
            <a:r>
              <a:rPr lang="ar-DZ" b="1" dirty="0" smtClean="0"/>
              <a:t> مرتفعا، أما إن كان سعرها منخفضا فيمكن اعتبارها من الضرائب غير المباشرة وبالتحديد الضرائب الخاصة بانتقال الملكية.</a:t>
            </a: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21</a:t>
            </a:fld>
            <a:endParaRPr lang="fr-FR"/>
          </a:p>
        </p:txBody>
      </p:sp>
      <p:sp>
        <p:nvSpPr>
          <p:cNvPr id="6" name="Espace réservé du pied de page 5"/>
          <p:cNvSpPr>
            <a:spLocks noGrp="1"/>
          </p:cNvSpPr>
          <p:nvPr>
            <p:ph type="ftr" sz="quarter" idx="11"/>
          </p:nvPr>
        </p:nvSpPr>
        <p:spPr/>
        <p:txBody>
          <a:bodyPr/>
          <a:lstStyle/>
          <a:p>
            <a:r>
              <a:rPr lang="ar-SA" dirty="0" smtClean="0"/>
              <a:t>أنواع الضرائب، عدالتها وآثارها الاقتصادية</a:t>
            </a:r>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3600" b="1" dirty="0" smtClean="0">
                <a:solidFill>
                  <a:srgbClr val="FF0000"/>
                </a:solidFill>
              </a:rPr>
              <a:t>2) </a:t>
            </a:r>
            <a:r>
              <a:rPr lang="ar-SA" sz="3600" b="1" dirty="0" smtClean="0">
                <a:solidFill>
                  <a:srgbClr val="FF0000"/>
                </a:solidFill>
              </a:rPr>
              <a:t>أنواع الضرائب غير المباشرة</a:t>
            </a:r>
            <a:endParaRPr lang="fr-FR" sz="3600" dirty="0">
              <a:solidFill>
                <a:srgbClr val="FF0000"/>
              </a:solidFill>
            </a:endParaRPr>
          </a:p>
        </p:txBody>
      </p:sp>
      <p:sp>
        <p:nvSpPr>
          <p:cNvPr id="3" name="Espace réservé du contenu 2"/>
          <p:cNvSpPr>
            <a:spLocks noGrp="1"/>
          </p:cNvSpPr>
          <p:nvPr>
            <p:ph idx="1"/>
          </p:nvPr>
        </p:nvSpPr>
        <p:spPr/>
        <p:txBody>
          <a:bodyPr/>
          <a:lstStyle/>
          <a:p>
            <a:pPr algn="r" rtl="1">
              <a:buNone/>
            </a:pPr>
            <a:r>
              <a:rPr lang="ar-SA" b="1" dirty="0" smtClean="0"/>
              <a:t>الضرائب غير المباشرة تنصب على مظاهر الثروة وتداولها في صورة إنفاق، أو</a:t>
            </a:r>
            <a:r>
              <a:rPr lang="ar-DZ" b="1" dirty="0" smtClean="0"/>
              <a:t> </a:t>
            </a:r>
            <a:r>
              <a:rPr lang="ar-SA" b="1" dirty="0" smtClean="0"/>
              <a:t>تداول للدخل أو الثروة، يحصر علماء المالية الحديثة الضرائب غير المباشرة في أربعة</a:t>
            </a:r>
            <a:r>
              <a:rPr lang="ar-DZ" b="1" dirty="0" smtClean="0"/>
              <a:t> </a:t>
            </a:r>
            <a:r>
              <a:rPr lang="ar-SA" b="1" dirty="0" smtClean="0"/>
              <a:t>أنواع هي: الضرائب على الإنفاق</a:t>
            </a:r>
            <a:r>
              <a:rPr lang="ar-DZ" b="1" dirty="0" smtClean="0"/>
              <a:t>؛ </a:t>
            </a:r>
            <a:r>
              <a:rPr lang="ar-SA" b="1" dirty="0" smtClean="0"/>
              <a:t>الضرائب على التداول</a:t>
            </a:r>
            <a:r>
              <a:rPr lang="ar-DZ" b="1" dirty="0" smtClean="0"/>
              <a:t>؛</a:t>
            </a:r>
            <a:r>
              <a:rPr lang="ar-SA" b="1" dirty="0" smtClean="0"/>
              <a:t> الضرائب على الإنتاج</a:t>
            </a:r>
            <a:r>
              <a:rPr lang="ar-DZ" b="1" dirty="0" smtClean="0"/>
              <a:t>؛ </a:t>
            </a:r>
            <a:r>
              <a:rPr lang="ar-SA" b="1" dirty="0" smtClean="0"/>
              <a:t>الضرائب الجمركية</a:t>
            </a:r>
            <a:r>
              <a:rPr lang="ar-DZ" b="1" dirty="0" smtClean="0"/>
              <a:t>.</a:t>
            </a:r>
            <a:endParaRPr lang="fr-FR" b="1" dirty="0"/>
          </a:p>
        </p:txBody>
      </p:sp>
      <p:sp>
        <p:nvSpPr>
          <p:cNvPr id="4" name="Espace réservé du pied de page 3"/>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22</a:t>
            </a:fld>
            <a:endParaRPr lang="fr-FR"/>
          </a:p>
        </p:txBody>
      </p:sp>
      <p:pic>
        <p:nvPicPr>
          <p:cNvPr id="4098" name="Picture 2"/>
          <p:cNvPicPr>
            <a:picLocks noChangeAspect="1" noChangeArrowheads="1"/>
          </p:cNvPicPr>
          <p:nvPr/>
        </p:nvPicPr>
        <p:blipFill>
          <a:blip r:embed="rId2"/>
          <a:srcRect/>
          <a:stretch>
            <a:fillRect/>
          </a:stretch>
        </p:blipFill>
        <p:spPr bwMode="auto">
          <a:xfrm>
            <a:off x="352425" y="4071942"/>
            <a:ext cx="8439150" cy="2786082"/>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1000"/>
                                        <p:tgtEl>
                                          <p:spTgt spid="4098"/>
                                        </p:tgtEl>
                                      </p:cBhvr>
                                    </p:animEffect>
                                    <p:anim calcmode="lin" valueType="num">
                                      <p:cBhvr>
                                        <p:cTn id="8" dur="1000" fill="hold"/>
                                        <p:tgtEl>
                                          <p:spTgt spid="4098"/>
                                        </p:tgtEl>
                                        <p:attrNameLst>
                                          <p:attrName>ppt_x</p:attrName>
                                        </p:attrNameLst>
                                      </p:cBhvr>
                                      <p:tavLst>
                                        <p:tav tm="0">
                                          <p:val>
                                            <p:strVal val="#ppt_x"/>
                                          </p:val>
                                        </p:tav>
                                        <p:tav tm="100000">
                                          <p:val>
                                            <p:strVal val="#ppt_x"/>
                                          </p:val>
                                        </p:tav>
                                      </p:tavLst>
                                    </p:anim>
                                    <p:anim calcmode="lin" valueType="num">
                                      <p:cBhvr>
                                        <p:cTn id="9" dur="1000" fill="hold"/>
                                        <p:tgtEl>
                                          <p:spTgt spid="409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3600" b="1" dirty="0" smtClean="0">
                <a:solidFill>
                  <a:srgbClr val="FF0000"/>
                </a:solidFill>
              </a:rPr>
              <a:t>2-1- </a:t>
            </a:r>
            <a:r>
              <a:rPr lang="ar-SA" sz="3600" b="1" dirty="0" smtClean="0">
                <a:solidFill>
                  <a:srgbClr val="FF0000"/>
                </a:solidFill>
              </a:rPr>
              <a:t>الضرائب على </a:t>
            </a:r>
            <a:r>
              <a:rPr lang="ar-DZ" sz="3600" b="1" dirty="0" smtClean="0">
                <a:solidFill>
                  <a:srgbClr val="FF0000"/>
                </a:solidFill>
              </a:rPr>
              <a:t>ا</a:t>
            </a:r>
            <a:r>
              <a:rPr lang="ar-SA" sz="3600" b="1" dirty="0" smtClean="0">
                <a:solidFill>
                  <a:srgbClr val="FF0000"/>
                </a:solidFill>
              </a:rPr>
              <a:t>لاستهلاك </a:t>
            </a:r>
            <a:r>
              <a:rPr lang="ar-DZ" sz="3600" b="1" dirty="0" smtClean="0">
                <a:solidFill>
                  <a:srgbClr val="FF0000"/>
                </a:solidFill>
              </a:rPr>
              <a:t>(</a:t>
            </a:r>
            <a:r>
              <a:rPr lang="ar-SA" sz="3600" b="1" dirty="0" smtClean="0">
                <a:solidFill>
                  <a:srgbClr val="FF0000"/>
                </a:solidFill>
              </a:rPr>
              <a:t>الضرائب على</a:t>
            </a:r>
            <a:r>
              <a:rPr lang="ar-DZ" sz="3600" b="1" dirty="0" smtClean="0">
                <a:solidFill>
                  <a:srgbClr val="FF0000"/>
                </a:solidFill>
              </a:rPr>
              <a:t> </a:t>
            </a:r>
            <a:r>
              <a:rPr lang="ar-SA" sz="3600" b="1" dirty="0" smtClean="0">
                <a:solidFill>
                  <a:srgbClr val="FF0000"/>
                </a:solidFill>
              </a:rPr>
              <a:t>الإنفاق</a:t>
            </a:r>
            <a:r>
              <a:rPr lang="ar-DZ" sz="3600" b="1" dirty="0" smtClean="0">
                <a:solidFill>
                  <a:srgbClr val="FF0000"/>
                </a:solidFill>
              </a:rPr>
              <a:t>)</a:t>
            </a:r>
            <a:endParaRPr lang="fr-FR" sz="3600" b="1" dirty="0">
              <a:solidFill>
                <a:srgbClr val="FF0000"/>
              </a:solidFill>
            </a:endParaRPr>
          </a:p>
        </p:txBody>
      </p:sp>
      <p:sp>
        <p:nvSpPr>
          <p:cNvPr id="3" name="Espace réservé du contenu 2"/>
          <p:cNvSpPr>
            <a:spLocks noGrp="1"/>
          </p:cNvSpPr>
          <p:nvPr>
            <p:ph idx="1"/>
          </p:nvPr>
        </p:nvSpPr>
        <p:spPr/>
        <p:txBody>
          <a:bodyPr>
            <a:normAutofit lnSpcReduction="10000"/>
          </a:bodyPr>
          <a:lstStyle/>
          <a:p>
            <a:pPr algn="r" rtl="1">
              <a:buNone/>
            </a:pPr>
            <a:r>
              <a:rPr lang="ar-SA" b="1" dirty="0" smtClean="0"/>
              <a:t>وهي تلك الضرائب التي تفرض على </a:t>
            </a:r>
            <a:r>
              <a:rPr lang="ar-DZ" b="1" dirty="0" smtClean="0"/>
              <a:t>استعمال الدخل في الأغراض الاستهلاكية، أي </a:t>
            </a:r>
            <a:r>
              <a:rPr lang="ar-SA" b="1" dirty="0" smtClean="0"/>
              <a:t>إنفاق</a:t>
            </a:r>
            <a:r>
              <a:rPr lang="ar-DZ" b="1" dirty="0" smtClean="0"/>
              <a:t>ه</a:t>
            </a:r>
            <a:r>
              <a:rPr lang="ar-SA" b="1" dirty="0" smtClean="0"/>
              <a:t> على </a:t>
            </a:r>
            <a:r>
              <a:rPr lang="ar-DZ" b="1" dirty="0" smtClean="0"/>
              <a:t>مختلف</a:t>
            </a:r>
            <a:r>
              <a:rPr lang="ar-SA" b="1" dirty="0" smtClean="0"/>
              <a:t> السلع والخدمات</a:t>
            </a:r>
            <a:r>
              <a:rPr lang="ar-DZ" b="1" dirty="0" smtClean="0"/>
              <a:t>.</a:t>
            </a:r>
            <a:r>
              <a:rPr lang="ar-SA" b="1" dirty="0" smtClean="0"/>
              <a:t> </a:t>
            </a:r>
            <a:r>
              <a:rPr lang="ar-DZ" b="1" dirty="0" smtClean="0"/>
              <a:t>و</a:t>
            </a:r>
            <a:r>
              <a:rPr lang="ar-SA" b="1" dirty="0" smtClean="0"/>
              <a:t>الضرائب على </a:t>
            </a:r>
            <a:r>
              <a:rPr lang="ar-DZ" b="1" dirty="0" smtClean="0"/>
              <a:t>ا</a:t>
            </a:r>
            <a:r>
              <a:rPr lang="ar-SA" b="1" dirty="0" smtClean="0"/>
              <a:t>لاستهلاك</a:t>
            </a:r>
            <a:r>
              <a:rPr lang="ar-DZ" b="1" dirty="0" smtClean="0"/>
              <a:t> نوعين، فقد تفرض على </a:t>
            </a:r>
            <a:r>
              <a:rPr lang="ar-SA" b="1" dirty="0" smtClean="0"/>
              <a:t>استهلاك</a:t>
            </a:r>
            <a:r>
              <a:rPr lang="ar-DZ" b="1" dirty="0" smtClean="0"/>
              <a:t> أنواع معينة من السلع، كما </a:t>
            </a:r>
            <a:r>
              <a:rPr lang="ar-SA" b="1" dirty="0" smtClean="0"/>
              <a:t>قد تفرض ضريبة</a:t>
            </a:r>
            <a:r>
              <a:rPr lang="ar-DZ" b="1" dirty="0" smtClean="0"/>
              <a:t> عامة على الاستهلاك في مجموعه. كما يمكن التمييز من حيث الواقعة المنشئة لضرائب </a:t>
            </a:r>
            <a:r>
              <a:rPr lang="ar-DZ" b="1" dirty="0" err="1" smtClean="0"/>
              <a:t>الإستهلاك</a:t>
            </a:r>
            <a:r>
              <a:rPr lang="ar-DZ" b="1" dirty="0" smtClean="0"/>
              <a:t> بين عدة أنواع: ضريبة جمركية (تفرض بمناسبة عبور السلعة للحدود)؛ ضريبة الإنتاج (تفرض بمناسبة إنتاج السلعة)؛ ضريبة المبيعات (تفرض بمناسبة بيع السلعة) وهذه الأخيرة هي ذاتها الضريبة العامة على الاستهلاك.</a:t>
            </a:r>
          </a:p>
        </p:txBody>
      </p:sp>
      <p:sp>
        <p:nvSpPr>
          <p:cNvPr id="4" name="Espace réservé du pied de page 3"/>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23</a:t>
            </a:fld>
            <a:endParaRPr lang="fr-F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3" name="Espace réservé du numéro de diapositive 2"/>
          <p:cNvSpPr>
            <a:spLocks noGrp="1"/>
          </p:cNvSpPr>
          <p:nvPr>
            <p:ph type="sldNum" sz="quarter" idx="12"/>
          </p:nvPr>
        </p:nvSpPr>
        <p:spPr/>
        <p:txBody>
          <a:bodyPr/>
          <a:lstStyle/>
          <a:p>
            <a:fld id="{FC9C25CD-EBF1-42A0-99BB-DE66FAE18107}" type="slidenum">
              <a:rPr lang="fr-FR" smtClean="0"/>
              <a:pPr/>
              <a:t>24</a:t>
            </a:fld>
            <a:endParaRPr lang="fr-FR"/>
          </a:p>
        </p:txBody>
      </p:sp>
      <p:pic>
        <p:nvPicPr>
          <p:cNvPr id="1026" name="Picture 2"/>
          <p:cNvPicPr>
            <a:picLocks noChangeAspect="1" noChangeArrowheads="1"/>
          </p:cNvPicPr>
          <p:nvPr/>
        </p:nvPicPr>
        <p:blipFill>
          <a:blip r:embed="rId2"/>
          <a:srcRect/>
          <a:stretch>
            <a:fillRect/>
          </a:stretch>
        </p:blipFill>
        <p:spPr bwMode="auto">
          <a:xfrm>
            <a:off x="131760" y="142852"/>
            <a:ext cx="8855748" cy="6643710"/>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3200" b="1" dirty="0" smtClean="0">
                <a:solidFill>
                  <a:srgbClr val="FF0000"/>
                </a:solidFill>
              </a:rPr>
              <a:t>أ) </a:t>
            </a:r>
            <a:r>
              <a:rPr lang="ar-DZ" sz="3200" b="1" dirty="0" err="1" smtClean="0">
                <a:solidFill>
                  <a:srgbClr val="FF0000"/>
                </a:solidFill>
              </a:rPr>
              <a:t>ا</a:t>
            </a:r>
            <a:r>
              <a:rPr lang="ar-SA" sz="3200" b="1" dirty="0" smtClean="0">
                <a:solidFill>
                  <a:srgbClr val="FF0000"/>
                </a:solidFill>
              </a:rPr>
              <a:t>لضرائب </a:t>
            </a:r>
            <a:r>
              <a:rPr lang="ar-DZ" sz="3200" b="1" dirty="0" smtClean="0">
                <a:solidFill>
                  <a:srgbClr val="FF0000"/>
                </a:solidFill>
              </a:rPr>
              <a:t>المفروضة على </a:t>
            </a:r>
            <a:r>
              <a:rPr lang="ar-SA" sz="3200" b="1" dirty="0" smtClean="0">
                <a:solidFill>
                  <a:srgbClr val="FF0000"/>
                </a:solidFill>
              </a:rPr>
              <a:t>استهلاك</a:t>
            </a:r>
            <a:r>
              <a:rPr lang="ar-DZ" sz="3200" b="1" dirty="0" smtClean="0">
                <a:solidFill>
                  <a:srgbClr val="FF0000"/>
                </a:solidFill>
              </a:rPr>
              <a:t> أنواع معينة من السلع</a:t>
            </a:r>
            <a:endParaRPr lang="fr-FR" sz="3200" dirty="0"/>
          </a:p>
        </p:txBody>
      </p:sp>
      <p:sp>
        <p:nvSpPr>
          <p:cNvPr id="3" name="Espace réservé du contenu 2"/>
          <p:cNvSpPr>
            <a:spLocks noGrp="1"/>
          </p:cNvSpPr>
          <p:nvPr>
            <p:ph idx="1"/>
          </p:nvPr>
        </p:nvSpPr>
        <p:spPr/>
        <p:txBody>
          <a:bodyPr>
            <a:normAutofit lnSpcReduction="10000"/>
          </a:bodyPr>
          <a:lstStyle/>
          <a:p>
            <a:pPr algn="r" rtl="1">
              <a:buNone/>
            </a:pPr>
            <a:r>
              <a:rPr lang="ar-DZ" b="1" dirty="0" smtClean="0"/>
              <a:t>تسترشد الدولة في اختيار السلع التي تفرض عليها ضرائب الاستهلاك باعتبارين متعارضين: الأول هو </a:t>
            </a:r>
            <a:r>
              <a:rPr lang="ar-DZ" b="1" dirty="0" smtClean="0">
                <a:solidFill>
                  <a:srgbClr val="C00000"/>
                </a:solidFill>
              </a:rPr>
              <a:t>اعتبار العدالة </a:t>
            </a:r>
            <a:r>
              <a:rPr lang="ar-DZ" b="1" dirty="0" smtClean="0"/>
              <a:t>في توزيع الأعباء الضريبية والذي يقضي بعدم فرض ضريبة على السلع الضرورية التي يحتاج إليها الفقراء، الاعتبار الثاني هو </a:t>
            </a:r>
            <a:r>
              <a:rPr lang="ar-DZ" b="1" dirty="0" err="1" smtClean="0">
                <a:solidFill>
                  <a:srgbClr val="C00000"/>
                </a:solidFill>
              </a:rPr>
              <a:t>الإعتبار</a:t>
            </a:r>
            <a:r>
              <a:rPr lang="ar-DZ" b="1" dirty="0" smtClean="0">
                <a:solidFill>
                  <a:srgbClr val="C00000"/>
                </a:solidFill>
              </a:rPr>
              <a:t> المالي </a:t>
            </a:r>
            <a:r>
              <a:rPr lang="ar-DZ" b="1" dirty="0" smtClean="0"/>
              <a:t>الذي يتطلب فرض الضريبة على السلع كثيرة الاستعمال حتى تأتي بحصيلة وفيرة. وللتوفيق بين الاعتبارين معا تختار الدول لفرض ضرائب </a:t>
            </a:r>
            <a:r>
              <a:rPr lang="ar-DZ" b="1" dirty="0" err="1" smtClean="0"/>
              <a:t>الإستهلاك</a:t>
            </a:r>
            <a:r>
              <a:rPr lang="ar-DZ" b="1" dirty="0" smtClean="0"/>
              <a:t> سلعا واسعة الاستعمال ولكنها لا ترقى لمرتبة الضروريات. والواقع أن الظروف المالية للدولة هي التي تفرض عليها تغليب أحد </a:t>
            </a:r>
            <a:r>
              <a:rPr lang="ar-DZ" b="1" dirty="0" err="1" smtClean="0"/>
              <a:t>الإعتبارين</a:t>
            </a:r>
            <a:r>
              <a:rPr lang="ar-DZ" b="1" dirty="0" smtClean="0"/>
              <a:t> على الآخر،</a:t>
            </a:r>
            <a:endParaRPr lang="fr-FR" b="1" dirty="0"/>
          </a:p>
        </p:txBody>
      </p:sp>
      <p:sp>
        <p:nvSpPr>
          <p:cNvPr id="4" name="Espace réservé du pied de page 3"/>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25</a:t>
            </a:fld>
            <a:endParaRPr lang="fr-F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903301"/>
            <a:ext cx="8229600" cy="4525963"/>
          </a:xfrm>
        </p:spPr>
        <p:txBody>
          <a:bodyPr>
            <a:noAutofit/>
          </a:bodyPr>
          <a:lstStyle/>
          <a:p>
            <a:pPr algn="r" rtl="1">
              <a:buNone/>
            </a:pPr>
            <a:r>
              <a:rPr lang="ar-DZ" b="1" dirty="0" smtClean="0"/>
              <a:t>فإذا كانت مالية الدولة في حالة عسر، يتم تغليب الاعتبار المالي حيث لا تترد الدولة في فرض الضرائب حتى على السلع الضرورية، أما إذا كانت مالية الدولة في حالة يسر فإنها ترجح اعتبار العدالة وتعفي السلع الضرورية من الضريبة. </a:t>
            </a:r>
          </a:p>
          <a:p>
            <a:pPr algn="r" rtl="1">
              <a:buNone/>
            </a:pPr>
            <a:r>
              <a:rPr lang="ar-DZ" b="1" dirty="0" smtClean="0"/>
              <a:t>وتجدر الإشارة إلى أن هذين الاعتبارين ليسا الوحيدين في تحديد السع التي تفرض عليها ضرائب الاستهلاك بل هناك اعتبارات اجتماعية كمحاربة البذخ والذي يقتضي فرض </a:t>
            </a:r>
            <a:r>
              <a:rPr lang="ar-DZ" b="1" dirty="0" smtClean="0">
                <a:solidFill>
                  <a:srgbClr val="C00000"/>
                </a:solidFill>
              </a:rPr>
              <a:t>ضريبة على الكماليات</a:t>
            </a:r>
            <a:r>
              <a:rPr lang="ar-DZ" b="1" dirty="0" smtClean="0"/>
              <a:t> للتقليل من استهلاك هذا النوع من السلع، </a:t>
            </a:r>
            <a:r>
              <a:rPr lang="ar-DZ" b="1" dirty="0" err="1" smtClean="0"/>
              <a:t>وإعتبارات</a:t>
            </a:r>
            <a:r>
              <a:rPr lang="ar-DZ" b="1" dirty="0" smtClean="0"/>
              <a:t> اقتصادية كحماية الصناعة الناشئة من المنافسة الأجنبية والذي يقتضي فرض </a:t>
            </a:r>
            <a:r>
              <a:rPr lang="ar-DZ" b="1" dirty="0" smtClean="0">
                <a:solidFill>
                  <a:srgbClr val="C00000"/>
                </a:solidFill>
              </a:rPr>
              <a:t>ضريبة جمركية على الواردات</a:t>
            </a:r>
            <a:r>
              <a:rPr lang="ar-DZ" b="1" dirty="0" smtClean="0"/>
              <a:t> من السلع المنافسة.</a:t>
            </a:r>
            <a:endParaRPr lang="fr-FR" b="1" dirty="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26</a:t>
            </a:fld>
            <a:endParaRPr lang="fr-F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3600" b="1" dirty="0" smtClean="0">
                <a:solidFill>
                  <a:srgbClr val="FF0000"/>
                </a:solidFill>
              </a:rPr>
              <a:t>ب) الضريبة العامة على الاستهلاك</a:t>
            </a:r>
            <a:endParaRPr lang="fr-FR" sz="3600" dirty="0"/>
          </a:p>
        </p:txBody>
      </p:sp>
      <p:sp>
        <p:nvSpPr>
          <p:cNvPr id="3" name="Espace réservé du contenu 2"/>
          <p:cNvSpPr>
            <a:spLocks noGrp="1"/>
          </p:cNvSpPr>
          <p:nvPr>
            <p:ph idx="1"/>
          </p:nvPr>
        </p:nvSpPr>
        <p:spPr/>
        <p:txBody>
          <a:bodyPr>
            <a:noAutofit/>
          </a:bodyPr>
          <a:lstStyle/>
          <a:p>
            <a:pPr algn="r" rtl="1">
              <a:buNone/>
            </a:pPr>
            <a:r>
              <a:rPr lang="ar-DZ" b="1" dirty="0" smtClean="0"/>
              <a:t>تسري على مجموع ما ينفقه الشخص في </a:t>
            </a:r>
            <a:r>
              <a:rPr lang="ar-DZ" b="1" dirty="0" err="1" smtClean="0"/>
              <a:t>الإستهلاك</a:t>
            </a:r>
            <a:r>
              <a:rPr lang="ar-DZ" b="1" dirty="0" smtClean="0"/>
              <a:t> عموما دون تمييز بين السلع المختلفة. ومن الصور الشائعة لهذه الضريبة: </a:t>
            </a:r>
            <a:r>
              <a:rPr lang="ar-DZ" b="1" dirty="0" smtClean="0">
                <a:solidFill>
                  <a:srgbClr val="C00000"/>
                </a:solidFill>
              </a:rPr>
              <a:t>الضريبة على القيمة المضافة</a:t>
            </a:r>
            <a:r>
              <a:rPr lang="fr-FR" b="1" dirty="0" smtClean="0">
                <a:solidFill>
                  <a:srgbClr val="C00000"/>
                </a:solidFill>
              </a:rPr>
              <a:t> </a:t>
            </a:r>
            <a:r>
              <a:rPr lang="ar-DZ" b="1" dirty="0" smtClean="0"/>
              <a:t>وهي الضريبة التي أخذت تدريجيا تحل محل الضريبة على المبيعات (الضريبة على رقم الأعمال)، وتدفع على القيمة التي أضيفت إلى السلعة في كل مرحلة من عمليات الإنتاج، أي أنها تفرض على الفرق بين قيمة </a:t>
            </a:r>
            <a:r>
              <a:rPr lang="ar-DZ" b="1" dirty="0" err="1" smtClean="0"/>
              <a:t>مدخلات</a:t>
            </a:r>
            <a:r>
              <a:rPr lang="ar-DZ" b="1" dirty="0" smtClean="0"/>
              <a:t> كل مؤسسة وقيمة مخرجاتها.</a:t>
            </a:r>
          </a:p>
          <a:p>
            <a:pPr algn="r" rtl="1">
              <a:buNone/>
            </a:pPr>
            <a:r>
              <a:rPr lang="ar-DZ" b="1" dirty="0" smtClean="0"/>
              <a:t>وينطبق عليها وصف أنها ضريبة على الاستهلاك لأنها تجبى من البائعين وقت الشراء ثم عند البيع يستردونها من المستهلكين بإضافتها إلى الثمن.</a:t>
            </a: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27</a:t>
            </a:fld>
            <a:endParaRPr lang="fr-F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FC9C25CD-EBF1-42A0-99BB-DE66FAE18107}" type="slidenum">
              <a:rPr lang="fr-FR" smtClean="0"/>
              <a:pPr/>
              <a:t>28</a:t>
            </a:fld>
            <a:endParaRPr lang="fr-FR"/>
          </a:p>
        </p:txBody>
      </p:sp>
      <p:graphicFrame>
        <p:nvGraphicFramePr>
          <p:cNvPr id="6" name="Tableau 5"/>
          <p:cNvGraphicFramePr>
            <a:graphicFrameLocks noGrp="1"/>
          </p:cNvGraphicFramePr>
          <p:nvPr/>
        </p:nvGraphicFramePr>
        <p:xfrm>
          <a:off x="241579" y="452698"/>
          <a:ext cx="8643996" cy="5841397"/>
        </p:xfrm>
        <a:graphic>
          <a:graphicData uri="http://schemas.openxmlformats.org/drawingml/2006/table">
            <a:tbl>
              <a:tblPr firstRow="1" bandRow="1">
                <a:tableStyleId>{5C22544A-7EE6-4342-B048-85BDC9FD1C3A}</a:tableStyleId>
              </a:tblPr>
              <a:tblGrid>
                <a:gridCol w="2881332"/>
                <a:gridCol w="2881332"/>
                <a:gridCol w="2881332"/>
              </a:tblGrid>
              <a:tr h="1048332">
                <a:tc rowSpan="2">
                  <a:txBody>
                    <a:bodyPr/>
                    <a:lstStyle/>
                    <a:p>
                      <a:pPr algn="ctr" rtl="1">
                        <a:buNone/>
                      </a:pPr>
                      <a:r>
                        <a:rPr lang="ar-DZ" sz="3200" b="1" dirty="0" smtClean="0">
                          <a:solidFill>
                            <a:schemeClr val="tx1"/>
                          </a:solidFill>
                        </a:rPr>
                        <a:t>رقم الأعمال</a:t>
                      </a:r>
                    </a:p>
                    <a:p>
                      <a:pPr algn="ctr" rtl="1">
                        <a:buNone/>
                      </a:pPr>
                      <a:r>
                        <a:rPr lang="ar-DZ" sz="3200" b="1" dirty="0" smtClean="0">
                          <a:solidFill>
                            <a:schemeClr val="tx1"/>
                          </a:solidFill>
                        </a:rPr>
                        <a:t>خارج الرسم</a:t>
                      </a:r>
                      <a:endParaRPr lang="fr-FR" sz="3200" b="1"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fr-FR" sz="3200" b="1"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B w="38100" cap="flat" cmpd="sng" algn="ctr">
                      <a:solidFill>
                        <a:schemeClr val="tx1"/>
                      </a:solidFill>
                      <a:prstDash val="solid"/>
                      <a:round/>
                      <a:headEnd type="none" w="med" len="med"/>
                      <a:tailEnd type="none" w="med" len="med"/>
                    </a:lnB>
                    <a:noFill/>
                  </a:tcPr>
                </a:tc>
                <a:tc rowSpan="3">
                  <a:txBody>
                    <a:bodyPr/>
                    <a:lstStyle/>
                    <a:p>
                      <a:pPr algn="ctr"/>
                      <a:endParaRPr lang="fr-FR" sz="3200" b="1" dirty="0">
                        <a:solidFill>
                          <a:schemeClr val="tx1"/>
                        </a:solidFill>
                      </a:endParaRPr>
                    </a:p>
                  </a:txBody>
                  <a:tcPr anchor="ctr">
                    <a:lnL w="38100" cap="flat" cmpd="sng" algn="ctr">
                      <a:noFill/>
                      <a:prstDash val="solid"/>
                      <a:round/>
                      <a:headEnd type="none" w="med" len="med"/>
                      <a:tailEnd type="none" w="med" len="med"/>
                    </a:lnL>
                    <a:lnB w="38100" cap="flat" cmpd="sng" algn="ctr">
                      <a:solidFill>
                        <a:schemeClr val="tx1"/>
                      </a:solidFill>
                      <a:prstDash val="solid"/>
                      <a:round/>
                      <a:headEnd type="none" w="med" len="med"/>
                      <a:tailEnd type="none" w="med" len="med"/>
                    </a:lnB>
                    <a:noFill/>
                  </a:tcPr>
                </a:tc>
              </a:tr>
              <a:tr h="2105463">
                <a:tc vMerge="1">
                  <a:txBody>
                    <a:bodyPr/>
                    <a:lstStyle/>
                    <a:p>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algn="ctr" rtl="1">
                        <a:buNone/>
                      </a:pPr>
                      <a:r>
                        <a:rPr lang="ar-DZ" sz="3200" b="1" dirty="0" smtClean="0">
                          <a:solidFill>
                            <a:schemeClr val="tx1"/>
                          </a:solidFill>
                        </a:rPr>
                        <a:t>المشتريات</a:t>
                      </a:r>
                    </a:p>
                    <a:p>
                      <a:pPr algn="ctr" rtl="1">
                        <a:buNone/>
                      </a:pPr>
                      <a:r>
                        <a:rPr lang="ar-DZ" sz="3200" b="1" dirty="0" smtClean="0">
                          <a:solidFill>
                            <a:schemeClr val="tx1"/>
                          </a:solidFill>
                        </a:rPr>
                        <a:t>خارج الرسم</a:t>
                      </a:r>
                      <a:endParaRPr lang="fr-FR" sz="3200" b="1" dirty="0" smtClean="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endParaRPr lang="fr-FR" sz="3200" b="1" dirty="0">
                        <a:solidFill>
                          <a:schemeClr val="tx1"/>
                        </a:solidFill>
                      </a:endParaRPr>
                    </a:p>
                  </a:txBody>
                  <a:tcPr anchor="ctr">
                    <a:lnL w="12700" cap="flat" cmpd="sng" algn="ctr">
                      <a:solidFill>
                        <a:schemeClr val="tx1"/>
                      </a:solidFill>
                      <a:prstDash val="solid"/>
                      <a:round/>
                      <a:headEnd type="none" w="med" len="med"/>
                      <a:tailEnd type="none" w="med" len="med"/>
                    </a:lnL>
                    <a:noFill/>
                  </a:tcPr>
                </a:tc>
              </a:tr>
              <a:tr h="1516054">
                <a:tc rowSpan="2">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DZ" sz="3200" b="1" dirty="0" smtClean="0"/>
                        <a:t>ضريبة على القيمة المضافة مجمعة</a:t>
                      </a:r>
                    </a:p>
                    <a:p>
                      <a:pPr algn="ctr" rtl="1"/>
                      <a:endParaRPr lang="fr-FR" sz="3200" b="1"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DZ" sz="3200" b="1" dirty="0" smtClean="0"/>
                        <a:t>ضريبة على القيمة المضافة قابلة للاسترداد</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vMerge="1">
                  <a:txBody>
                    <a:bodyPr/>
                    <a:lstStyle/>
                    <a:p>
                      <a:pPr algn="ctr"/>
                      <a:endParaRPr lang="fr-FR" sz="3200" b="1" dirty="0">
                        <a:solidFill>
                          <a:schemeClr val="tx1"/>
                        </a:solidFill>
                      </a:endParaRPr>
                    </a:p>
                  </a:txBody>
                  <a:tcPr anchor="ctr">
                    <a:lnL w="12700" cap="flat" cmpd="sng" algn="ctr">
                      <a:solidFill>
                        <a:schemeClr val="tx1"/>
                      </a:solidFill>
                      <a:prstDash val="solid"/>
                      <a:round/>
                      <a:headEnd type="none" w="med" len="med"/>
                      <a:tailEnd type="none" w="med" len="med"/>
                    </a:lnL>
                    <a:noFill/>
                  </a:tcPr>
                </a:tc>
              </a:tr>
              <a:tr h="1133122">
                <a:tc vMerge="1">
                  <a:txBody>
                    <a:bodyPr/>
                    <a:lstStyle/>
                    <a:p>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algn="ctr"/>
                      <a:endParaRPr lang="fr-FR" sz="3200" b="1"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no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DZ" sz="3200" b="1" dirty="0" smtClean="0"/>
                        <a:t>ضريبة على القيمة المضافة واجبة الدفع</a:t>
                      </a:r>
                      <a:endParaRPr lang="fr-FR" sz="3200" b="1" dirty="0" smtClean="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r>
            </a:tbl>
          </a:graphicData>
        </a:graphic>
      </p:graphicFrame>
      <p:sp>
        <p:nvSpPr>
          <p:cNvPr id="4" name="Rectangle 3"/>
          <p:cNvSpPr/>
          <p:nvPr/>
        </p:nvSpPr>
        <p:spPr>
          <a:xfrm>
            <a:off x="3428992" y="285728"/>
            <a:ext cx="5089855" cy="584775"/>
          </a:xfrm>
          <a:prstGeom prst="rect">
            <a:avLst/>
          </a:prstGeom>
        </p:spPr>
        <p:txBody>
          <a:bodyPr wrap="none">
            <a:spAutoFit/>
          </a:bodyPr>
          <a:lstStyle/>
          <a:p>
            <a:r>
              <a:rPr lang="ar-DZ" sz="3200" b="1" dirty="0" smtClean="0">
                <a:solidFill>
                  <a:srgbClr val="C00000"/>
                </a:solidFill>
              </a:rPr>
              <a:t>الضريبة على القيمة المضافة</a:t>
            </a:r>
            <a:r>
              <a:rPr lang="fr-FR" sz="3200" b="1" dirty="0" smtClean="0">
                <a:solidFill>
                  <a:srgbClr val="C00000"/>
                </a:solidFill>
              </a:rPr>
              <a:t> </a:t>
            </a:r>
            <a:r>
              <a:rPr lang="ar-DZ" sz="3200" b="1" dirty="0" smtClean="0">
                <a:solidFill>
                  <a:srgbClr val="C00000"/>
                </a:solidFill>
              </a:rPr>
              <a:t>محاسبة</a:t>
            </a:r>
            <a:endParaRPr lang="fr-FR" sz="32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DZ" b="1" dirty="0" smtClean="0"/>
              <a:t>ويعتقد المدافعون بشدة عن ضريبة القيمة المضافة أنه يجب فرض ضريبة على ما يأخذه الناس من موارد المجتمع وليس على ما يضيفونه إليها، وب</a:t>
            </a:r>
            <a:r>
              <a:rPr lang="ar-DZ" b="1" dirty="0" smtClean="0">
                <a:solidFill>
                  <a:srgbClr val="0070C0"/>
                </a:solidFill>
              </a:rPr>
              <a:t>فرض ضريبة على ما ينفقه الناس بدلا على ما يكسبونه</a:t>
            </a:r>
            <a:r>
              <a:rPr lang="ar-DZ" b="1" dirty="0" smtClean="0"/>
              <a:t>، يتحول العبء من عمل عقابي إلى وضع قيود على </a:t>
            </a:r>
            <a:r>
              <a:rPr lang="ar-DZ" b="1" dirty="0" err="1" smtClean="0"/>
              <a:t>الإستهلاك</a:t>
            </a:r>
            <a:r>
              <a:rPr lang="ar-DZ" b="1" dirty="0" smtClean="0"/>
              <a:t> المفرط.</a:t>
            </a:r>
          </a:p>
          <a:p>
            <a:pPr algn="r" rtl="1">
              <a:buNone/>
            </a:pPr>
            <a:r>
              <a:rPr lang="ar-DZ" b="1" dirty="0" smtClean="0"/>
              <a:t>كما تمتاز الضريبة العامة على الاستهلاك بكونها غزيرة الحصيلة بسبب عموميتها وشمولها لكل أصناف الاستهلاك، كما أنها تبدو أكثر عدالة من </a:t>
            </a:r>
            <a:r>
              <a:rPr lang="ar-DZ" b="1" dirty="0" err="1" smtClean="0"/>
              <a:t>ا</a:t>
            </a:r>
            <a:r>
              <a:rPr lang="ar-SA" b="1" dirty="0" smtClean="0"/>
              <a:t>لضرائب </a:t>
            </a:r>
            <a:r>
              <a:rPr lang="ar-DZ" b="1" dirty="0" smtClean="0"/>
              <a:t>التي تفرض على </a:t>
            </a:r>
            <a:r>
              <a:rPr lang="ar-SA" b="1" dirty="0" smtClean="0"/>
              <a:t>استهلاك</a:t>
            </a:r>
            <a:r>
              <a:rPr lang="ar-DZ" b="1" dirty="0" smtClean="0"/>
              <a:t> أنواع معينة من السلع لوجود نوع من العلاقة بين مجموع نفقات الشخص ومقدار دخله.</a:t>
            </a:r>
            <a:endParaRPr lang="fr-FR" b="1" dirty="0" smtClean="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29</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3600" b="1" dirty="0" smtClean="0">
                <a:solidFill>
                  <a:srgbClr val="FF0000"/>
                </a:solidFill>
              </a:rPr>
              <a:t>أ) </a:t>
            </a:r>
            <a:r>
              <a:rPr lang="ar-SA" sz="3600" b="1" dirty="0" smtClean="0">
                <a:solidFill>
                  <a:srgbClr val="FF0000"/>
                </a:solidFill>
              </a:rPr>
              <a:t>تعريف الدخل</a:t>
            </a:r>
            <a:r>
              <a:rPr lang="ar-DZ" sz="3600" b="1" dirty="0" smtClean="0">
                <a:solidFill>
                  <a:srgbClr val="FF0000"/>
                </a:solidFill>
              </a:rPr>
              <a:t> </a:t>
            </a:r>
            <a:r>
              <a:rPr lang="ar-SA" sz="3600" b="1" dirty="0" smtClean="0">
                <a:solidFill>
                  <a:srgbClr val="FF0000"/>
                </a:solidFill>
              </a:rPr>
              <a:t>في نطاق الضرائب </a:t>
            </a:r>
            <a:endParaRPr lang="fr-FR" sz="3600" dirty="0"/>
          </a:p>
        </p:txBody>
      </p:sp>
      <p:sp>
        <p:nvSpPr>
          <p:cNvPr id="3" name="Espace réservé du contenu 2"/>
          <p:cNvSpPr>
            <a:spLocks noGrp="1"/>
          </p:cNvSpPr>
          <p:nvPr>
            <p:ph idx="1"/>
          </p:nvPr>
        </p:nvSpPr>
        <p:spPr>
          <a:xfrm>
            <a:off x="457200" y="1302706"/>
            <a:ext cx="8229600" cy="4525963"/>
          </a:xfrm>
        </p:spPr>
        <p:txBody>
          <a:bodyPr>
            <a:noAutofit/>
          </a:bodyPr>
          <a:lstStyle/>
          <a:p>
            <a:pPr algn="r" rtl="1">
              <a:buNone/>
            </a:pPr>
            <a:r>
              <a:rPr lang="ar-DZ" b="1" dirty="0" smtClean="0"/>
              <a:t>لقد تراوح تعريف الدخل من الوجهة المالية الضريبية </a:t>
            </a:r>
            <a:r>
              <a:rPr lang="ar-DZ" b="1" dirty="0" err="1" smtClean="0"/>
              <a:t>ب</a:t>
            </a:r>
            <a:r>
              <a:rPr lang="ar-SA" b="1" dirty="0" smtClean="0"/>
              <a:t>ين نظريتين إحداهما ترمي إلى </a:t>
            </a:r>
            <a:r>
              <a:rPr lang="ar-SA" b="1" dirty="0" smtClean="0">
                <a:solidFill>
                  <a:srgbClr val="0070C0"/>
                </a:solidFill>
              </a:rPr>
              <a:t>تضييقه</a:t>
            </a:r>
            <a:r>
              <a:rPr lang="ar-SA" b="1" dirty="0" smtClean="0"/>
              <a:t>، وهي </a:t>
            </a:r>
            <a:r>
              <a:rPr lang="ar-SA" b="1" dirty="0" smtClean="0">
                <a:solidFill>
                  <a:srgbClr val="0070C0"/>
                </a:solidFill>
              </a:rPr>
              <a:t>نظرية المصدر </a:t>
            </a:r>
            <a:r>
              <a:rPr lang="ar-SA" b="1" dirty="0" smtClean="0"/>
              <a:t>أو المنبع، والثانية ترمي إلى </a:t>
            </a:r>
            <a:r>
              <a:rPr lang="ar-SA" b="1" dirty="0" smtClean="0">
                <a:solidFill>
                  <a:srgbClr val="0070C0"/>
                </a:solidFill>
              </a:rPr>
              <a:t>توسيعه</a:t>
            </a:r>
            <a:r>
              <a:rPr lang="ar-SA" b="1" dirty="0" smtClean="0"/>
              <a:t> وهي </a:t>
            </a:r>
            <a:r>
              <a:rPr lang="ar-SA" b="1" dirty="0" smtClean="0">
                <a:solidFill>
                  <a:srgbClr val="0070C0"/>
                </a:solidFill>
              </a:rPr>
              <a:t>نظرية الإثراء</a:t>
            </a:r>
            <a:r>
              <a:rPr lang="ar-DZ" b="1" dirty="0" smtClean="0">
                <a:solidFill>
                  <a:srgbClr val="0070C0"/>
                </a:solidFill>
              </a:rPr>
              <a:t> </a:t>
            </a:r>
            <a:r>
              <a:rPr lang="ar-DZ" b="1" dirty="0" smtClean="0"/>
              <a:t>(</a:t>
            </a:r>
            <a:r>
              <a:rPr lang="ar-SA" b="1" dirty="0" smtClean="0"/>
              <a:t>نظرية زيادة القيمة الإيجابية</a:t>
            </a:r>
            <a:r>
              <a:rPr lang="ar-DZ" b="1" dirty="0" smtClean="0"/>
              <a:t>)</a:t>
            </a:r>
            <a:r>
              <a:rPr lang="ar-SA" b="1" dirty="0" smtClean="0"/>
              <a:t>.</a:t>
            </a:r>
            <a:endParaRPr lang="ar-DZ" b="1" dirty="0" smtClean="0"/>
          </a:p>
          <a:p>
            <a:pPr algn="r" rtl="1">
              <a:buFont typeface="Wingdings" pitchFamily="2" charset="2"/>
              <a:buChar char="q"/>
            </a:pPr>
            <a:r>
              <a:rPr lang="ar-DZ" b="1" dirty="0" smtClean="0"/>
              <a:t> </a:t>
            </a:r>
            <a:r>
              <a:rPr lang="ar-SA" b="1" dirty="0" smtClean="0"/>
              <a:t>يعرف الدخل </a:t>
            </a:r>
            <a:r>
              <a:rPr lang="ar-DZ" b="1" dirty="0" smtClean="0"/>
              <a:t>من وجهة نظر أصحاب </a:t>
            </a:r>
            <a:r>
              <a:rPr lang="ar-DZ" b="1" dirty="0" smtClean="0">
                <a:solidFill>
                  <a:srgbClr val="FF0000"/>
                </a:solidFill>
              </a:rPr>
              <a:t>نظرية</a:t>
            </a:r>
            <a:r>
              <a:rPr lang="ar-SA" b="1" dirty="0" smtClean="0">
                <a:solidFill>
                  <a:srgbClr val="FF0000"/>
                </a:solidFill>
              </a:rPr>
              <a:t> المنبع</a:t>
            </a:r>
            <a:r>
              <a:rPr lang="ar-DZ" b="1" dirty="0" smtClean="0">
                <a:solidFill>
                  <a:srgbClr val="FF0000"/>
                </a:solidFill>
              </a:rPr>
              <a:t> </a:t>
            </a:r>
            <a:r>
              <a:rPr lang="ar-SA" b="1" dirty="0" smtClean="0"/>
              <a:t>بأنه </a:t>
            </a:r>
            <a:r>
              <a:rPr lang="ar-DZ" b="1" dirty="0" smtClean="0"/>
              <a:t>“</a:t>
            </a:r>
            <a:r>
              <a:rPr lang="ar-SA" b="1" dirty="0" smtClean="0"/>
              <a:t>كل </a:t>
            </a:r>
            <a:r>
              <a:rPr lang="ar-SA" b="1" dirty="0" smtClean="0">
                <a:solidFill>
                  <a:srgbClr val="0070C0"/>
                </a:solidFill>
              </a:rPr>
              <a:t>ثروة </a:t>
            </a:r>
            <a:r>
              <a:rPr lang="ar-SA" b="1" dirty="0" smtClean="0"/>
              <a:t>قابلة للتقويم النقدي ويأتي </a:t>
            </a:r>
            <a:r>
              <a:rPr lang="ar-SA" b="1" dirty="0" smtClean="0">
                <a:solidFill>
                  <a:srgbClr val="0070C0"/>
                </a:solidFill>
              </a:rPr>
              <a:t>بصفة دورية </a:t>
            </a:r>
            <a:r>
              <a:rPr lang="ar-SA" b="1" dirty="0" smtClean="0"/>
              <a:t>من </a:t>
            </a:r>
            <a:r>
              <a:rPr lang="ar-SA" b="1" dirty="0" smtClean="0">
                <a:solidFill>
                  <a:srgbClr val="0070C0"/>
                </a:solidFill>
              </a:rPr>
              <a:t>مصدر يتمتع بقدر من الثبات </a:t>
            </a:r>
            <a:r>
              <a:rPr lang="ar-SA" b="1" dirty="0" smtClean="0"/>
              <a:t>خلال فترة زمنية معينة</a:t>
            </a:r>
            <a:r>
              <a:rPr lang="ar-DZ" b="1" dirty="0" smtClean="0"/>
              <a:t>”، </a:t>
            </a:r>
            <a:r>
              <a:rPr lang="ar-SA" b="1" dirty="0" smtClean="0"/>
              <a:t>وعلى ذلك فإن</a:t>
            </a:r>
            <a:r>
              <a:rPr lang="ar-DZ" b="1" dirty="0" smtClean="0"/>
              <a:t> أركان الدخل هي:</a:t>
            </a:r>
          </a:p>
          <a:p>
            <a:pPr algn="r" rtl="1"/>
            <a:r>
              <a:rPr lang="ar-DZ" b="1" dirty="0" smtClean="0"/>
              <a:t>التقويم بالنقود: </a:t>
            </a:r>
            <a:r>
              <a:rPr lang="ar-SA" b="1" dirty="0" smtClean="0"/>
              <a:t>يشترط أن يكون الدخل مالا نقديا كالرواتب والأجور،</a:t>
            </a:r>
            <a:r>
              <a:rPr lang="ar-DZ" b="1" dirty="0" smtClean="0"/>
              <a:t> </a:t>
            </a:r>
            <a:r>
              <a:rPr lang="ar-SA" b="1" dirty="0" smtClean="0"/>
              <a:t>والمعاشات ... </a:t>
            </a:r>
            <a:r>
              <a:rPr lang="ar-SA" b="1" dirty="0" err="1" smtClean="0"/>
              <a:t>إلخ</a:t>
            </a:r>
            <a:r>
              <a:rPr lang="ar-SA" b="1" dirty="0" smtClean="0"/>
              <a:t> أو قابل للتقدير بالنقد كالمنافع والخدمات</a:t>
            </a:r>
            <a:r>
              <a:rPr lang="ar-DZ" b="1" dirty="0" smtClean="0"/>
              <a:t>.</a:t>
            </a: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3</a:t>
            </a:fld>
            <a:endParaRPr lang="fr-F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DZ" b="1" dirty="0" smtClean="0"/>
              <a:t>غير أنه يعاب على ضريبة القيمة المضافة </a:t>
            </a:r>
            <a:r>
              <a:rPr lang="ar-DZ" b="1" dirty="0" smtClean="0">
                <a:solidFill>
                  <a:srgbClr val="0070C0"/>
                </a:solidFill>
              </a:rPr>
              <a:t>طبيعتها التنازلية</a:t>
            </a:r>
            <a:r>
              <a:rPr lang="ar-DZ" b="1" dirty="0" smtClean="0"/>
              <a:t>، فهي تثقل كاهل الفئات ذات الدخل المنخفض، لاسيما إذا فرضت على الضروريات الأساسية مثل المواد الغذائية والملابس والرعاية الصحية، كما أنها تضع حملا كبيرا على الأعمال الصغيرة الأقل مقدرة على امتصاص ونقل التكاليف. ولذلك قامت العديد من الدول بتخفيف الطبيعة التنازلية لضريبة القيمة المضافة من خلال إعفاء الضروريات الأساسية والأعمال الصغيرة.</a:t>
            </a:r>
            <a:endParaRPr lang="fr-FR" dirty="0"/>
          </a:p>
        </p:txBody>
      </p:sp>
      <p:sp>
        <p:nvSpPr>
          <p:cNvPr id="4" name="Espace réservé du pied de page 3"/>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30</a:t>
            </a:fld>
            <a:endParaRPr lang="fr-F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3" name="Espace réservé du numéro de diapositive 2"/>
          <p:cNvSpPr>
            <a:spLocks noGrp="1"/>
          </p:cNvSpPr>
          <p:nvPr>
            <p:ph type="sldNum" sz="quarter" idx="12"/>
          </p:nvPr>
        </p:nvSpPr>
        <p:spPr/>
        <p:txBody>
          <a:bodyPr/>
          <a:lstStyle/>
          <a:p>
            <a:fld id="{FC9C25CD-EBF1-42A0-99BB-DE66FAE18107}" type="slidenum">
              <a:rPr lang="fr-FR" smtClean="0"/>
              <a:pPr/>
              <a:t>31</a:t>
            </a:fld>
            <a:endParaRPr lang="fr-FR"/>
          </a:p>
        </p:txBody>
      </p:sp>
      <p:sp>
        <p:nvSpPr>
          <p:cNvPr id="4" name="Espace réservé du pied de page 1"/>
          <p:cNvSpPr txBox="1">
            <a:spLocks/>
          </p:cNvSpPr>
          <p:nvPr/>
        </p:nvSpPr>
        <p:spPr>
          <a:xfrm>
            <a:off x="3124200" y="6356350"/>
            <a:ext cx="2895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smtClean="0">
                <a:ln>
                  <a:noFill/>
                </a:ln>
                <a:solidFill>
                  <a:schemeClr val="tx1">
                    <a:tint val="75000"/>
                  </a:schemeClr>
                </a:solidFill>
                <a:effectLst/>
                <a:uLnTx/>
                <a:uFillTx/>
                <a:latin typeface="+mn-lt"/>
                <a:ea typeface="+mn-ea"/>
                <a:cs typeface="+mn-cs"/>
              </a:rPr>
              <a:t>أنواع الضرائب، عدالتها وآثارها الاقتصادية</a:t>
            </a:r>
            <a:endParaRPr kumimoji="0" lang="fr-F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Espace réservé du numéro de diapositive 2"/>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FC9C25CD-EBF1-42A0-99BB-DE66FAE18107}" type="slidenum">
              <a:rPr kumimoji="0" lang="fr-FR"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fr-F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graphicFrame>
        <p:nvGraphicFramePr>
          <p:cNvPr id="6" name="Espace réservé du contenu 5"/>
          <p:cNvGraphicFramePr>
            <a:graphicFrameLocks/>
          </p:cNvGraphicFramePr>
          <p:nvPr/>
        </p:nvGraphicFramePr>
        <p:xfrm>
          <a:off x="285721" y="1000108"/>
          <a:ext cx="8572558" cy="5597329"/>
        </p:xfrm>
        <a:graphic>
          <a:graphicData uri="http://schemas.openxmlformats.org/drawingml/2006/table">
            <a:tbl>
              <a:tblPr firstRow="1" bandRow="1">
                <a:tableStyleId>{5C22544A-7EE6-4342-B048-85BDC9FD1C3A}</a:tableStyleId>
              </a:tblPr>
              <a:tblGrid>
                <a:gridCol w="1643073"/>
                <a:gridCol w="1214446"/>
                <a:gridCol w="1285884"/>
                <a:gridCol w="1428760"/>
                <a:gridCol w="1500198"/>
                <a:gridCol w="1500197"/>
              </a:tblGrid>
              <a:tr h="1391089">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DZ" sz="2800" baseline="0" dirty="0" smtClean="0"/>
                        <a:t>الضريبة على </a:t>
                      </a:r>
                      <a:r>
                        <a:rPr lang="ar-DZ" sz="2800" dirty="0" smtClean="0"/>
                        <a:t>القيمة المضافة</a:t>
                      </a:r>
                      <a:endParaRPr lang="fr-FR" sz="2800" dirty="0" smtClean="0"/>
                    </a:p>
                  </a:txBody>
                  <a:tcPr/>
                </a:tc>
                <a:tc>
                  <a:txBody>
                    <a:bodyPr/>
                    <a:lstStyle/>
                    <a:p>
                      <a:pPr algn="ctr" rtl="1"/>
                      <a:r>
                        <a:rPr lang="ar-DZ" sz="2800" dirty="0" smtClean="0"/>
                        <a:t>معدل</a:t>
                      </a:r>
                      <a:r>
                        <a:rPr lang="ar-DZ" sz="2800" baseline="0" dirty="0" smtClean="0"/>
                        <a:t> الضريبة</a:t>
                      </a:r>
                      <a:endParaRPr lang="fr-FR" sz="2800" dirty="0"/>
                    </a:p>
                  </a:txBody>
                  <a:tcPr/>
                </a:tc>
                <a:tc>
                  <a:txBody>
                    <a:bodyPr/>
                    <a:lstStyle/>
                    <a:p>
                      <a:pPr algn="ctr" rtl="1"/>
                      <a:r>
                        <a:rPr lang="ar-DZ" sz="2800" dirty="0" smtClean="0"/>
                        <a:t>القيمة المضافة</a:t>
                      </a:r>
                      <a:endParaRPr lang="fr-FR" sz="2800" dirty="0"/>
                    </a:p>
                  </a:txBody>
                  <a:tcPr/>
                </a:tc>
                <a:tc>
                  <a:txBody>
                    <a:bodyPr/>
                    <a:lstStyle/>
                    <a:p>
                      <a:pPr algn="ctr" rtl="1"/>
                      <a:r>
                        <a:rPr lang="ar-DZ" sz="2800" dirty="0" smtClean="0"/>
                        <a:t>الاستهلاك الوسيط</a:t>
                      </a:r>
                      <a:endParaRPr lang="fr-FR" sz="2800" dirty="0"/>
                    </a:p>
                  </a:txBody>
                  <a:tcPr/>
                </a:tc>
                <a:tc>
                  <a:txBody>
                    <a:bodyPr/>
                    <a:lstStyle/>
                    <a:p>
                      <a:pPr algn="ctr" rtl="1"/>
                      <a:r>
                        <a:rPr lang="ar-DZ" sz="2800" dirty="0" smtClean="0"/>
                        <a:t>الناتج (المبيعات)</a:t>
                      </a:r>
                      <a:endParaRPr lang="fr-FR" sz="2800" dirty="0"/>
                    </a:p>
                  </a:txBody>
                  <a:tcPr/>
                </a:tc>
                <a:tc>
                  <a:txBody>
                    <a:bodyPr/>
                    <a:lstStyle/>
                    <a:p>
                      <a:pPr algn="r" rtl="1"/>
                      <a:endParaRPr lang="fr-FR" sz="2800" dirty="0"/>
                    </a:p>
                  </a:txBody>
                  <a:tcPr/>
                </a:tc>
              </a:tr>
              <a:tr h="805948">
                <a:tc>
                  <a:txBody>
                    <a:bodyPr/>
                    <a:lstStyle/>
                    <a:p>
                      <a:pPr algn="ctr" rtl="1"/>
                      <a:r>
                        <a:rPr lang="ar-DZ" sz="2800" dirty="0" smtClean="0">
                          <a:solidFill>
                            <a:schemeClr val="tx1"/>
                          </a:solidFill>
                        </a:rPr>
                        <a:t>55</a:t>
                      </a:r>
                      <a:endParaRPr lang="fr-FR" sz="2800" dirty="0">
                        <a:solidFill>
                          <a:schemeClr val="tx1"/>
                        </a:solidFill>
                      </a:endParaRPr>
                    </a:p>
                  </a:txBody>
                  <a:tcPr/>
                </a:tc>
                <a:tc>
                  <a:txBody>
                    <a:bodyPr/>
                    <a:lstStyle/>
                    <a:p>
                      <a:pPr algn="ctr" rtl="1"/>
                      <a:r>
                        <a:rPr lang="ar-DZ" sz="2800" dirty="0" smtClean="0">
                          <a:solidFill>
                            <a:schemeClr val="tx1"/>
                          </a:solidFill>
                        </a:rPr>
                        <a:t>5,5%</a:t>
                      </a:r>
                      <a:endParaRPr lang="fr-FR" sz="2800" dirty="0">
                        <a:solidFill>
                          <a:schemeClr val="tx1"/>
                        </a:solidFill>
                      </a:endParaRPr>
                    </a:p>
                  </a:txBody>
                  <a:tcPr/>
                </a:tc>
                <a:tc>
                  <a:txBody>
                    <a:bodyPr/>
                    <a:lstStyle/>
                    <a:p>
                      <a:pPr algn="ctr" rtl="1"/>
                      <a:r>
                        <a:rPr lang="ar-DZ" sz="2800" dirty="0" smtClean="0">
                          <a:solidFill>
                            <a:schemeClr val="tx1"/>
                          </a:solidFill>
                        </a:rPr>
                        <a:t>1000</a:t>
                      </a:r>
                      <a:endParaRPr lang="fr-FR" sz="2800" dirty="0">
                        <a:solidFill>
                          <a:schemeClr val="tx1"/>
                        </a:solidFill>
                      </a:endParaRPr>
                    </a:p>
                  </a:txBody>
                  <a:tcPr/>
                </a:tc>
                <a:tc>
                  <a:txBody>
                    <a:bodyPr/>
                    <a:lstStyle/>
                    <a:p>
                      <a:pPr algn="ctr" rtl="1"/>
                      <a:r>
                        <a:rPr lang="ar-DZ" sz="2800" dirty="0" smtClean="0">
                          <a:solidFill>
                            <a:schemeClr val="tx1"/>
                          </a:solidFill>
                        </a:rPr>
                        <a:t>0</a:t>
                      </a:r>
                      <a:endParaRPr lang="fr-FR" sz="2800" dirty="0">
                        <a:solidFill>
                          <a:schemeClr val="tx1"/>
                        </a:solidFill>
                      </a:endParaRPr>
                    </a:p>
                  </a:txBody>
                  <a:tcPr/>
                </a:tc>
                <a:tc>
                  <a:txBody>
                    <a:bodyPr/>
                    <a:lstStyle/>
                    <a:p>
                      <a:pPr algn="ctr" rtl="1"/>
                      <a:r>
                        <a:rPr lang="ar-DZ" sz="2800" dirty="0" smtClean="0">
                          <a:solidFill>
                            <a:schemeClr val="tx1"/>
                          </a:solidFill>
                        </a:rPr>
                        <a:t>1000</a:t>
                      </a:r>
                      <a:endParaRPr lang="fr-FR" sz="2800" dirty="0">
                        <a:solidFill>
                          <a:schemeClr val="tx1"/>
                        </a:solidFill>
                      </a:endParaRPr>
                    </a:p>
                  </a:txBody>
                  <a:tcPr/>
                </a:tc>
                <a:tc>
                  <a:txBody>
                    <a:bodyPr/>
                    <a:lstStyle/>
                    <a:p>
                      <a:pPr algn="ctr" rtl="1"/>
                      <a:r>
                        <a:rPr lang="ar-DZ" sz="2800" b="1" dirty="0" smtClean="0">
                          <a:solidFill>
                            <a:schemeClr val="tx1"/>
                          </a:solidFill>
                        </a:rPr>
                        <a:t>المزارع (القمح)</a:t>
                      </a:r>
                      <a:endParaRPr lang="fr-FR" sz="2800" b="1" dirty="0">
                        <a:solidFill>
                          <a:schemeClr val="tx1"/>
                        </a:solidFill>
                      </a:endParaRPr>
                    </a:p>
                  </a:txBody>
                  <a:tcPr/>
                </a:tc>
              </a:tr>
              <a:tr h="805948">
                <a:tc>
                  <a:txBody>
                    <a:bodyPr/>
                    <a:lstStyle/>
                    <a:p>
                      <a:pPr algn="ctr" rtl="1"/>
                      <a:r>
                        <a:rPr lang="ar-DZ" sz="2800" dirty="0" smtClean="0">
                          <a:solidFill>
                            <a:schemeClr val="tx1"/>
                          </a:solidFill>
                        </a:rPr>
                        <a:t>44</a:t>
                      </a:r>
                      <a:endParaRPr lang="fr-FR" sz="2800" dirty="0">
                        <a:solidFill>
                          <a:schemeClr val="tx1"/>
                        </a:solidFill>
                      </a:endParaRPr>
                    </a:p>
                  </a:txBody>
                  <a:tcPr/>
                </a:tc>
                <a:tc>
                  <a:txBody>
                    <a:bodyPr/>
                    <a:lstStyle/>
                    <a:p>
                      <a:pPr algn="ctr" rtl="1"/>
                      <a:r>
                        <a:rPr lang="ar-DZ" sz="2800" dirty="0" smtClean="0">
                          <a:solidFill>
                            <a:schemeClr val="tx1"/>
                          </a:solidFill>
                        </a:rPr>
                        <a:t>5,5%</a:t>
                      </a:r>
                      <a:endParaRPr lang="fr-FR" sz="2800" dirty="0">
                        <a:solidFill>
                          <a:schemeClr val="tx1"/>
                        </a:solidFill>
                      </a:endParaRPr>
                    </a:p>
                  </a:txBody>
                  <a:tcPr/>
                </a:tc>
                <a:tc>
                  <a:txBody>
                    <a:bodyPr/>
                    <a:lstStyle/>
                    <a:p>
                      <a:pPr algn="ctr" rtl="1"/>
                      <a:r>
                        <a:rPr lang="ar-DZ" sz="2800" dirty="0" smtClean="0">
                          <a:solidFill>
                            <a:schemeClr val="tx1"/>
                          </a:solidFill>
                        </a:rPr>
                        <a:t>800</a:t>
                      </a:r>
                      <a:endParaRPr lang="fr-FR" sz="2800" dirty="0">
                        <a:solidFill>
                          <a:schemeClr val="tx1"/>
                        </a:solidFill>
                      </a:endParaRPr>
                    </a:p>
                  </a:txBody>
                  <a:tcPr/>
                </a:tc>
                <a:tc>
                  <a:txBody>
                    <a:bodyPr/>
                    <a:lstStyle/>
                    <a:p>
                      <a:pPr algn="ctr" rtl="1"/>
                      <a:r>
                        <a:rPr lang="ar-DZ" sz="2800" dirty="0" smtClean="0">
                          <a:solidFill>
                            <a:schemeClr val="tx1"/>
                          </a:solidFill>
                        </a:rPr>
                        <a:t>1000</a:t>
                      </a:r>
                      <a:endParaRPr lang="fr-FR" sz="2800" dirty="0">
                        <a:solidFill>
                          <a:schemeClr val="tx1"/>
                        </a:solidFill>
                      </a:endParaRPr>
                    </a:p>
                  </a:txBody>
                  <a:tcPr/>
                </a:tc>
                <a:tc>
                  <a:txBody>
                    <a:bodyPr/>
                    <a:lstStyle/>
                    <a:p>
                      <a:pPr algn="ctr" rtl="1"/>
                      <a:r>
                        <a:rPr lang="ar-DZ" sz="2800" dirty="0" smtClean="0">
                          <a:solidFill>
                            <a:schemeClr val="tx1"/>
                          </a:solidFill>
                        </a:rPr>
                        <a:t>1800</a:t>
                      </a:r>
                      <a:endParaRPr lang="fr-FR" sz="2800" dirty="0">
                        <a:solidFill>
                          <a:schemeClr val="tx1"/>
                        </a:solidFill>
                      </a:endParaRPr>
                    </a:p>
                  </a:txBody>
                  <a:tcPr/>
                </a:tc>
                <a:tc>
                  <a:txBody>
                    <a:bodyPr/>
                    <a:lstStyle/>
                    <a:p>
                      <a:pPr algn="ctr" rtl="1"/>
                      <a:r>
                        <a:rPr lang="ar-DZ" sz="2800" b="1" dirty="0" smtClean="0">
                          <a:solidFill>
                            <a:schemeClr val="tx1"/>
                          </a:solidFill>
                        </a:rPr>
                        <a:t>المطحنة (الطحين)</a:t>
                      </a:r>
                      <a:endParaRPr lang="fr-FR" sz="2800" b="1" dirty="0">
                        <a:solidFill>
                          <a:schemeClr val="tx1"/>
                        </a:solidFill>
                      </a:endParaRPr>
                    </a:p>
                  </a:txBody>
                  <a:tcPr/>
                </a:tc>
              </a:tr>
              <a:tr h="805948">
                <a:tc>
                  <a:txBody>
                    <a:bodyPr/>
                    <a:lstStyle/>
                    <a:p>
                      <a:pPr algn="ctr" rtl="1"/>
                      <a:r>
                        <a:rPr lang="ar-DZ" sz="2800" dirty="0" smtClean="0">
                          <a:solidFill>
                            <a:schemeClr val="tx1"/>
                          </a:solidFill>
                        </a:rPr>
                        <a:t>66</a:t>
                      </a:r>
                      <a:endParaRPr lang="fr-FR" sz="2800" dirty="0">
                        <a:solidFill>
                          <a:schemeClr val="tx1"/>
                        </a:solidFill>
                      </a:endParaRPr>
                    </a:p>
                  </a:txBody>
                  <a:tcPr/>
                </a:tc>
                <a:tc>
                  <a:txBody>
                    <a:bodyPr/>
                    <a:lstStyle/>
                    <a:p>
                      <a:pPr algn="ctr" rtl="1"/>
                      <a:r>
                        <a:rPr lang="ar-DZ" sz="2800" dirty="0" smtClean="0">
                          <a:solidFill>
                            <a:schemeClr val="tx1"/>
                          </a:solidFill>
                        </a:rPr>
                        <a:t>5,5%</a:t>
                      </a:r>
                      <a:endParaRPr lang="fr-FR" sz="2800" dirty="0">
                        <a:solidFill>
                          <a:schemeClr val="tx1"/>
                        </a:solidFill>
                      </a:endParaRPr>
                    </a:p>
                  </a:txBody>
                  <a:tcPr/>
                </a:tc>
                <a:tc>
                  <a:txBody>
                    <a:bodyPr/>
                    <a:lstStyle/>
                    <a:p>
                      <a:pPr algn="ctr" rtl="1"/>
                      <a:r>
                        <a:rPr lang="ar-DZ" sz="2800" dirty="0" smtClean="0">
                          <a:solidFill>
                            <a:schemeClr val="tx1"/>
                          </a:solidFill>
                        </a:rPr>
                        <a:t>1200</a:t>
                      </a:r>
                      <a:endParaRPr lang="fr-FR" sz="2800" dirty="0">
                        <a:solidFill>
                          <a:schemeClr val="tx1"/>
                        </a:solidFill>
                      </a:endParaRPr>
                    </a:p>
                  </a:txBody>
                  <a:tcPr/>
                </a:tc>
                <a:tc>
                  <a:txBody>
                    <a:bodyPr/>
                    <a:lstStyle/>
                    <a:p>
                      <a:pPr algn="ctr" rtl="1"/>
                      <a:r>
                        <a:rPr lang="ar-DZ" sz="2800" dirty="0" smtClean="0">
                          <a:solidFill>
                            <a:schemeClr val="tx1"/>
                          </a:solidFill>
                        </a:rPr>
                        <a:t>1800</a:t>
                      </a:r>
                      <a:endParaRPr lang="fr-FR" sz="2800" dirty="0">
                        <a:solidFill>
                          <a:schemeClr val="tx1"/>
                        </a:solidFill>
                      </a:endParaRPr>
                    </a:p>
                  </a:txBody>
                  <a:tcPr/>
                </a:tc>
                <a:tc>
                  <a:txBody>
                    <a:bodyPr/>
                    <a:lstStyle/>
                    <a:p>
                      <a:pPr algn="ctr" rtl="1"/>
                      <a:r>
                        <a:rPr lang="ar-DZ" sz="2800" dirty="0" smtClean="0">
                          <a:solidFill>
                            <a:schemeClr val="tx1"/>
                          </a:solidFill>
                        </a:rPr>
                        <a:t>3000</a:t>
                      </a:r>
                      <a:endParaRPr lang="fr-FR" sz="2800" dirty="0">
                        <a:solidFill>
                          <a:schemeClr val="tx1"/>
                        </a:solidFill>
                      </a:endParaRPr>
                    </a:p>
                  </a:txBody>
                  <a:tcPr/>
                </a:tc>
                <a:tc>
                  <a:txBody>
                    <a:bodyPr/>
                    <a:lstStyle/>
                    <a:p>
                      <a:pPr algn="ctr" rtl="1"/>
                      <a:r>
                        <a:rPr lang="ar-DZ" sz="2800" b="1" dirty="0" smtClean="0">
                          <a:solidFill>
                            <a:schemeClr val="tx1"/>
                          </a:solidFill>
                        </a:rPr>
                        <a:t>الخباز (الخبز)</a:t>
                      </a:r>
                      <a:endParaRPr lang="fr-FR" sz="2800" b="1" dirty="0">
                        <a:solidFill>
                          <a:schemeClr val="tx1"/>
                        </a:solidFill>
                      </a:endParaRPr>
                    </a:p>
                  </a:txBody>
                  <a:tcPr/>
                </a:tc>
              </a:tr>
              <a:tr h="805948">
                <a:tc>
                  <a:txBody>
                    <a:bodyPr/>
                    <a:lstStyle/>
                    <a:p>
                      <a:pPr algn="ctr" rtl="1"/>
                      <a:r>
                        <a:rPr lang="ar-DZ" sz="2800" b="1" dirty="0" smtClean="0"/>
                        <a:t>165</a:t>
                      </a:r>
                      <a:endParaRPr lang="fr-FR" sz="2800" b="1"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DZ" sz="2800" dirty="0" smtClean="0">
                          <a:solidFill>
                            <a:schemeClr val="tx1"/>
                          </a:solidFill>
                        </a:rPr>
                        <a:t>5,5%</a:t>
                      </a:r>
                      <a:endParaRPr lang="fr-FR" sz="2800" dirty="0" smtClean="0">
                        <a:solidFill>
                          <a:schemeClr val="tx1"/>
                        </a:solidFill>
                      </a:endParaRPr>
                    </a:p>
                  </a:txBody>
                  <a:tcPr/>
                </a:tc>
                <a:tc>
                  <a:txBody>
                    <a:bodyPr/>
                    <a:lstStyle/>
                    <a:p>
                      <a:pPr algn="ctr" rtl="1"/>
                      <a:r>
                        <a:rPr lang="ar-DZ" sz="2800" b="1" dirty="0" smtClean="0">
                          <a:solidFill>
                            <a:schemeClr val="tx1"/>
                          </a:solidFill>
                        </a:rPr>
                        <a:t>3000</a:t>
                      </a:r>
                      <a:endParaRPr lang="fr-FR" sz="2800" b="1" dirty="0"/>
                    </a:p>
                  </a:txBody>
                  <a:tcPr/>
                </a:tc>
                <a:tc>
                  <a:txBody>
                    <a:bodyPr/>
                    <a:lstStyle/>
                    <a:p>
                      <a:pPr algn="r" rtl="1"/>
                      <a:endParaRPr lang="fr-FR" sz="2800" dirty="0"/>
                    </a:p>
                  </a:txBody>
                  <a:tcPr/>
                </a:tc>
                <a:tc>
                  <a:txBody>
                    <a:bodyPr/>
                    <a:lstStyle/>
                    <a:p>
                      <a:pPr algn="r" rtl="1"/>
                      <a:endParaRPr lang="fr-FR" sz="2800"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DZ" sz="2800" b="1" dirty="0" smtClean="0"/>
                        <a:t>المجموع</a:t>
                      </a:r>
                      <a:endParaRPr lang="fr-FR" sz="2800" b="1" dirty="0" smtClean="0"/>
                    </a:p>
                    <a:p>
                      <a:pPr marL="0" marR="0" indent="0" algn="ctr" defTabSz="914400" rtl="1" eaLnBrk="1" fontAlgn="auto" latinLnBrk="0" hangingPunct="1">
                        <a:lnSpc>
                          <a:spcPct val="100000"/>
                        </a:lnSpc>
                        <a:spcBef>
                          <a:spcPts val="0"/>
                        </a:spcBef>
                        <a:spcAft>
                          <a:spcPts val="0"/>
                        </a:spcAft>
                        <a:buClrTx/>
                        <a:buSzTx/>
                        <a:buFontTx/>
                        <a:buNone/>
                        <a:tabLst/>
                        <a:defRPr/>
                      </a:pPr>
                      <a:r>
                        <a:rPr lang="ar-DZ" sz="2800" b="1" dirty="0" smtClean="0">
                          <a:solidFill>
                            <a:srgbClr val="C00000"/>
                          </a:solidFill>
                        </a:rPr>
                        <a:t>(المستهلك النهائي)</a:t>
                      </a:r>
                      <a:endParaRPr lang="fr-FR" sz="2800" b="1" dirty="0" smtClean="0">
                        <a:solidFill>
                          <a:srgbClr val="C00000"/>
                        </a:solidFill>
                      </a:endParaRPr>
                    </a:p>
                  </a:txBody>
                  <a:tcPr/>
                </a:tc>
              </a:tr>
            </a:tbl>
          </a:graphicData>
        </a:graphic>
      </p:graphicFrame>
      <p:cxnSp>
        <p:nvCxnSpPr>
          <p:cNvPr id="7" name="Connecteur droit avec flèche 6"/>
          <p:cNvCxnSpPr/>
          <p:nvPr/>
        </p:nvCxnSpPr>
        <p:spPr>
          <a:xfrm rot="10800000" flipV="1">
            <a:off x="5529950" y="2928934"/>
            <a:ext cx="828000" cy="50006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Connecteur droit avec flèche 7"/>
          <p:cNvCxnSpPr/>
          <p:nvPr/>
        </p:nvCxnSpPr>
        <p:spPr>
          <a:xfrm rot="10800000" flipV="1">
            <a:off x="5500695" y="3857628"/>
            <a:ext cx="828000" cy="50006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DZ" b="1" dirty="0" smtClean="0"/>
              <a:t>كما يعاب على الضريبة العامة على الاستهلاك من الناحية الاقتصادية كونها تؤدي إلى رفع تكاليف المعيشة نتيجة إضافتها إلى أثمان مختلف السلع، كما يعاب عليها من الناحية الإدارية كونها تجبر التجار والصناع على إمساك دفاتر وحسابات خاصة بالسلع التي يتجرون فيها وتجعلهم في حساب مستمر مع الإدارات </a:t>
            </a:r>
            <a:r>
              <a:rPr lang="ar-DZ" b="1" dirty="0" err="1" smtClean="0"/>
              <a:t>الجبائية</a:t>
            </a:r>
            <a:r>
              <a:rPr lang="ar-DZ" b="1" dirty="0" smtClean="0"/>
              <a:t>، وتلزمهم بإتباع الكثير من الإجراءات التي تعرقل نشاط المعاملات.</a:t>
            </a:r>
            <a:endParaRPr lang="fr-FR" b="1" dirty="0"/>
          </a:p>
        </p:txBody>
      </p:sp>
      <p:sp>
        <p:nvSpPr>
          <p:cNvPr id="4" name="Espace réservé du pied de page 3"/>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32</a:t>
            </a:fld>
            <a:endParaRPr lang="fr-F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3600" b="1" dirty="0" smtClean="0">
                <a:solidFill>
                  <a:srgbClr val="FF0000"/>
                </a:solidFill>
              </a:rPr>
              <a:t>ج) </a:t>
            </a:r>
            <a:r>
              <a:rPr lang="ar-SA" sz="3600" b="1" dirty="0" smtClean="0">
                <a:solidFill>
                  <a:srgbClr val="FF0000"/>
                </a:solidFill>
              </a:rPr>
              <a:t>الضرائب الجمركية</a:t>
            </a:r>
            <a:endParaRPr lang="fr-FR" sz="3600" dirty="0">
              <a:solidFill>
                <a:srgbClr val="FF0000"/>
              </a:solidFill>
            </a:endParaRPr>
          </a:p>
        </p:txBody>
      </p:sp>
      <p:sp>
        <p:nvSpPr>
          <p:cNvPr id="3" name="Espace réservé du contenu 2"/>
          <p:cNvSpPr>
            <a:spLocks noGrp="1"/>
          </p:cNvSpPr>
          <p:nvPr>
            <p:ph idx="1"/>
          </p:nvPr>
        </p:nvSpPr>
        <p:spPr/>
        <p:txBody>
          <a:bodyPr>
            <a:noAutofit/>
          </a:bodyPr>
          <a:lstStyle/>
          <a:p>
            <a:pPr algn="r" rtl="1">
              <a:buNone/>
            </a:pPr>
            <a:r>
              <a:rPr lang="ar-DZ" b="1" dirty="0" smtClean="0"/>
              <a:t>كما يمكن أن </a:t>
            </a:r>
            <a:r>
              <a:rPr lang="ar-SA" b="1" dirty="0" smtClean="0"/>
              <a:t>ت</a:t>
            </a:r>
            <a:r>
              <a:rPr lang="ar-DZ" b="1" dirty="0" smtClean="0"/>
              <a:t>فرض</a:t>
            </a:r>
            <a:r>
              <a:rPr lang="ar-SA" b="1" dirty="0" smtClean="0"/>
              <a:t> ضريبة </a:t>
            </a:r>
            <a:r>
              <a:rPr lang="ar-DZ" b="1" dirty="0" smtClean="0"/>
              <a:t>الاستهلاك </a:t>
            </a:r>
            <a:r>
              <a:rPr lang="ar-SA" b="1" dirty="0" smtClean="0"/>
              <a:t>على السلع </a:t>
            </a:r>
            <a:r>
              <a:rPr lang="ar-DZ" b="1" dirty="0" smtClean="0"/>
              <a:t>بمناسبة عبورها الحدود، وهذه هي حالة الضرائب الجمركية التي </a:t>
            </a:r>
            <a:r>
              <a:rPr lang="ar-SA" b="1" dirty="0" smtClean="0"/>
              <a:t>تفرض على السلع المستوردة للدولة أو المصدرة منها.</a:t>
            </a:r>
            <a:r>
              <a:rPr lang="ar-DZ" b="1" dirty="0" smtClean="0"/>
              <a:t> و</a:t>
            </a:r>
            <a:r>
              <a:rPr lang="ar-SA" b="1" dirty="0" smtClean="0"/>
              <a:t>الضرائب الجمركية</a:t>
            </a:r>
            <a:r>
              <a:rPr lang="ar-DZ" b="1" dirty="0" smtClean="0"/>
              <a:t> على الواردات هي أهم أنواع الضرائب على الاستهلاك لأنها </a:t>
            </a:r>
            <a:r>
              <a:rPr lang="ar-SA" b="1" dirty="0" smtClean="0"/>
              <a:t>تهدف إلى تحقيق عدد من الأهداف </a:t>
            </a:r>
            <a:r>
              <a:rPr lang="ar-DZ" b="1" dirty="0" smtClean="0"/>
              <a:t>منه</a:t>
            </a:r>
            <a:r>
              <a:rPr lang="ar-SA" b="1" dirty="0" smtClean="0"/>
              <a:t>ا</a:t>
            </a:r>
            <a:r>
              <a:rPr lang="ar-DZ" b="1" dirty="0" smtClean="0"/>
              <a:t> ما هو </a:t>
            </a:r>
            <a:r>
              <a:rPr lang="ar-SA" b="1" dirty="0" smtClean="0"/>
              <a:t>مالي بقصد زيادة حصيلة</a:t>
            </a:r>
            <a:r>
              <a:rPr lang="ar-DZ" b="1" dirty="0" smtClean="0"/>
              <a:t> </a:t>
            </a:r>
            <a:r>
              <a:rPr lang="ar-SA" b="1" dirty="0" smtClean="0"/>
              <a:t>الإيرادات العامة، </a:t>
            </a:r>
            <a:r>
              <a:rPr lang="ar-DZ" b="1" dirty="0" smtClean="0"/>
              <a:t>ومنها ما هو</a:t>
            </a:r>
            <a:r>
              <a:rPr lang="ar-SA" b="1" dirty="0" smtClean="0"/>
              <a:t> اقتصادي لتحقيق حماية </a:t>
            </a:r>
            <a:r>
              <a:rPr lang="ar-DZ" b="1" dirty="0" smtClean="0"/>
              <a:t>ا</a:t>
            </a:r>
            <a:r>
              <a:rPr lang="ar-SA" b="1" dirty="0" smtClean="0"/>
              <a:t>لصناعات الوطنية </a:t>
            </a:r>
            <a:r>
              <a:rPr lang="ar-DZ" b="1" dirty="0" err="1" smtClean="0"/>
              <a:t>ال</a:t>
            </a:r>
            <a:r>
              <a:rPr lang="ar-SA" b="1" dirty="0" smtClean="0"/>
              <a:t>ناشئة من المنافسة الأجنبية</a:t>
            </a:r>
            <a:r>
              <a:rPr lang="ar-DZ" b="1" dirty="0" smtClean="0"/>
              <a:t>،</a:t>
            </a:r>
            <a:r>
              <a:rPr lang="ar-SA" b="1" dirty="0" smtClean="0"/>
              <a:t> </a:t>
            </a:r>
            <a:r>
              <a:rPr lang="ar-DZ" b="1" dirty="0" smtClean="0"/>
              <a:t>ومنها ما هو</a:t>
            </a:r>
            <a:r>
              <a:rPr lang="ar-SA" b="1" dirty="0" smtClean="0"/>
              <a:t> اجتماعي</a:t>
            </a:r>
            <a:r>
              <a:rPr lang="ar-DZ" b="1" dirty="0" smtClean="0"/>
              <a:t> ل</a:t>
            </a:r>
            <a:r>
              <a:rPr lang="ar-SA" b="1" dirty="0" smtClean="0"/>
              <a:t>لحد من استهلاك الكماليات والتشجيع </a:t>
            </a:r>
            <a:r>
              <a:rPr lang="ar-SA" b="1" dirty="0" err="1" smtClean="0"/>
              <a:t>ع</a:t>
            </a:r>
            <a:r>
              <a:rPr lang="ar-DZ" b="1" dirty="0" err="1" smtClean="0"/>
              <a:t>لى</a:t>
            </a:r>
            <a:r>
              <a:rPr lang="ar-DZ" b="1" dirty="0" smtClean="0"/>
              <a:t> </a:t>
            </a:r>
            <a:r>
              <a:rPr lang="ar-SA" b="1" dirty="0" smtClean="0"/>
              <a:t>الاستهلاك الضروري فقط للسلع</a:t>
            </a:r>
            <a:r>
              <a:rPr lang="ar-DZ" b="1" dirty="0" smtClean="0"/>
              <a:t>.</a:t>
            </a:r>
          </a:p>
        </p:txBody>
      </p:sp>
      <p:sp>
        <p:nvSpPr>
          <p:cNvPr id="4" name="Espace réservé du pied de page 3"/>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33</a:t>
            </a:fld>
            <a:endParaRPr lang="fr-F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DZ" b="1" dirty="0" smtClean="0"/>
              <a:t>وتحتل ضريبة الصادرات أهمية أقل من تلك التي تحتلها ضريبة الواردات بسبب اتجاه الدول إلى إلغاء هذه الضريبة لأن فرضها يسيء إلى الوضع التنافسي للسلعة نتيجة لارتفاع سعرها.</a:t>
            </a:r>
          </a:p>
          <a:p>
            <a:pPr algn="r" rtl="1">
              <a:buNone/>
            </a:pPr>
            <a:r>
              <a:rPr lang="ar-DZ" b="1" dirty="0" smtClean="0"/>
              <a:t>و</a:t>
            </a:r>
            <a:r>
              <a:rPr lang="ar-SA" b="1" dirty="0" smtClean="0"/>
              <a:t>نفرق بين نوعين من الضرائب الجمركية</a:t>
            </a:r>
            <a:r>
              <a:rPr lang="ar-DZ" b="1" dirty="0" smtClean="0"/>
              <a:t>:</a:t>
            </a:r>
            <a:endParaRPr lang="ar-DZ" b="1" u="sng" dirty="0" smtClean="0"/>
          </a:p>
          <a:p>
            <a:pPr algn="r" rtl="1"/>
            <a:r>
              <a:rPr lang="ar-SA" b="1" u="sng" dirty="0" smtClean="0"/>
              <a:t>الضرائب </a:t>
            </a:r>
            <a:r>
              <a:rPr lang="ar-SA" b="1" u="sng" dirty="0" err="1" smtClean="0"/>
              <a:t>القيمية</a:t>
            </a:r>
            <a:r>
              <a:rPr lang="ar-DZ" b="1" u="sng" dirty="0" smtClean="0"/>
              <a:t>:</a:t>
            </a:r>
            <a:r>
              <a:rPr lang="ar-DZ" b="1" dirty="0" smtClean="0"/>
              <a:t> </a:t>
            </a:r>
            <a:r>
              <a:rPr lang="ar-SA" b="1" dirty="0" smtClean="0"/>
              <a:t>وتفرض </a:t>
            </a:r>
            <a:r>
              <a:rPr lang="ar-DZ" b="1" dirty="0" smtClean="0"/>
              <a:t>بنسبة معينة </a:t>
            </a:r>
            <a:r>
              <a:rPr lang="ar-SA" b="1" dirty="0" smtClean="0"/>
              <a:t>على القيمة النقدية للسلع المستوردة وتشمل ثمنها، وكلفة نقلها وتأمينها</a:t>
            </a:r>
            <a:r>
              <a:rPr lang="ar-DZ" b="1" dirty="0" smtClean="0"/>
              <a:t>.</a:t>
            </a:r>
          </a:p>
          <a:p>
            <a:pPr algn="r" rtl="1"/>
            <a:r>
              <a:rPr lang="ar-SA" b="1" u="sng" dirty="0" smtClean="0"/>
              <a:t>الضرائب النوعية</a:t>
            </a:r>
            <a:r>
              <a:rPr lang="ar-DZ" b="1" u="sng" dirty="0" smtClean="0"/>
              <a:t>:</a:t>
            </a:r>
            <a:r>
              <a:rPr lang="ar-DZ" b="1" dirty="0" smtClean="0"/>
              <a:t> </a:t>
            </a:r>
            <a:r>
              <a:rPr lang="ar-SA" b="1" dirty="0" smtClean="0"/>
              <a:t>وتفرض على أساس مبلغ </a:t>
            </a:r>
            <a:r>
              <a:rPr lang="ar-DZ" b="1" dirty="0" smtClean="0"/>
              <a:t>ثابت</a:t>
            </a:r>
            <a:r>
              <a:rPr lang="ar-SA" b="1" dirty="0" smtClean="0"/>
              <a:t> على كل وحدة قياسية من السلعة </a:t>
            </a:r>
            <a:r>
              <a:rPr lang="ar-DZ" b="1" dirty="0" smtClean="0"/>
              <a:t>(</a:t>
            </a:r>
            <a:r>
              <a:rPr lang="ar-SA" b="1" dirty="0" smtClean="0"/>
              <a:t>كالوزن أو الحجم</a:t>
            </a:r>
            <a:r>
              <a:rPr lang="ar-DZ" b="1" dirty="0" smtClean="0"/>
              <a:t> </a:t>
            </a:r>
            <a:r>
              <a:rPr lang="ar-SA" b="1" dirty="0" smtClean="0"/>
              <a:t>أو العدد أو الطول أو القياس أو المساحة</a:t>
            </a:r>
            <a:r>
              <a:rPr lang="ar-DZ" b="1" dirty="0" smtClean="0"/>
              <a:t>)</a:t>
            </a:r>
            <a:r>
              <a:rPr lang="ar-SA" b="1" dirty="0" smtClean="0"/>
              <a:t> بصرف النظر عن قيم</a:t>
            </a:r>
            <a:r>
              <a:rPr lang="ar-DZ" b="1" dirty="0" err="1" smtClean="0"/>
              <a:t>تها</a:t>
            </a:r>
            <a:r>
              <a:rPr lang="ar-DZ" b="1" dirty="0" smtClean="0"/>
              <a:t>.</a:t>
            </a: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34</a:t>
            </a:fld>
            <a:endParaRPr lang="fr-F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89119"/>
            <a:ext cx="8229600" cy="4525963"/>
          </a:xfrm>
        </p:spPr>
        <p:txBody>
          <a:bodyPr>
            <a:noAutofit/>
          </a:bodyPr>
          <a:lstStyle/>
          <a:p>
            <a:pPr algn="r" rtl="1">
              <a:buNone/>
            </a:pPr>
            <a:r>
              <a:rPr lang="ar-DZ" b="1" dirty="0" smtClean="0"/>
              <a:t>وتمتاز الضريبة </a:t>
            </a:r>
            <a:r>
              <a:rPr lang="ar-DZ" b="1" dirty="0" err="1" smtClean="0"/>
              <a:t>القيمية</a:t>
            </a:r>
            <a:r>
              <a:rPr lang="ar-DZ" b="1" dirty="0" smtClean="0"/>
              <a:t> </a:t>
            </a:r>
            <a:r>
              <a:rPr lang="ar-SA" b="1" dirty="0" smtClean="0"/>
              <a:t>بالوضوح</a:t>
            </a:r>
            <a:r>
              <a:rPr lang="ar-DZ" b="1" dirty="0" smtClean="0"/>
              <a:t>، وبأنها أكثر مرونة من الضريبة النوعية، إذ إن حصيلتها تزداد بارتفاع أسعار السلع، ولكن يؤخذ عليها أنها معقدة وتتطلب نفقات مرتفعة للجباية كما أنها </a:t>
            </a:r>
            <a:r>
              <a:rPr lang="ar-DZ" b="1" dirty="0" smtClean="0">
                <a:solidFill>
                  <a:srgbClr val="0070C0"/>
                </a:solidFill>
              </a:rPr>
              <a:t>تحفز المستوردين للتهرب منها </a:t>
            </a:r>
            <a:r>
              <a:rPr lang="ar-DZ" b="1" dirty="0" smtClean="0"/>
              <a:t>بتخفيض قيم الفواتير.</a:t>
            </a:r>
          </a:p>
          <a:p>
            <a:pPr algn="r" rtl="1">
              <a:buNone/>
            </a:pPr>
            <a:r>
              <a:rPr lang="ar-DZ" b="1" dirty="0" smtClean="0"/>
              <a:t>وفي المقابل تتميز الضريبة النوعية بالسهولة في </a:t>
            </a:r>
            <a:r>
              <a:rPr lang="ar-SA" b="1" dirty="0" smtClean="0"/>
              <a:t>حسابها</a:t>
            </a:r>
            <a:r>
              <a:rPr lang="ar-DZ" b="1" dirty="0" smtClean="0"/>
              <a:t> وجبايتها </a:t>
            </a:r>
            <a:r>
              <a:rPr lang="ar-SA" b="1" dirty="0" smtClean="0"/>
              <a:t>ومنع الغش والتلاعب</a:t>
            </a:r>
            <a:r>
              <a:rPr lang="ar-DZ" b="1" dirty="0" smtClean="0"/>
              <a:t>، غير أنها </a:t>
            </a:r>
            <a:r>
              <a:rPr lang="ar-DZ" b="1" dirty="0" smtClean="0">
                <a:solidFill>
                  <a:srgbClr val="0070C0"/>
                </a:solidFill>
              </a:rPr>
              <a:t>غير عادلة </a:t>
            </a:r>
            <a:r>
              <a:rPr lang="ar-DZ" b="1" dirty="0" smtClean="0"/>
              <a:t>لأن معدلها يكون أكثر ارتفاعا على السلع الرخيصة منه على السلع الغالية.</a:t>
            </a:r>
            <a:endParaRPr lang="fr-FR" b="1" dirty="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35</a:t>
            </a:fld>
            <a:endParaRPr lang="fr-F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3600" b="1" dirty="0" smtClean="0">
                <a:solidFill>
                  <a:srgbClr val="FF0000"/>
                </a:solidFill>
              </a:rPr>
              <a:t>2-2- </a:t>
            </a:r>
            <a:r>
              <a:rPr lang="ar-SA" sz="3600" b="1" dirty="0" smtClean="0">
                <a:solidFill>
                  <a:srgbClr val="FF0000"/>
                </a:solidFill>
              </a:rPr>
              <a:t>الضرائب على </a:t>
            </a:r>
            <a:r>
              <a:rPr lang="ar-DZ" sz="3600" b="1" dirty="0" err="1" smtClean="0">
                <a:solidFill>
                  <a:srgbClr val="FF0000"/>
                </a:solidFill>
              </a:rPr>
              <a:t>ال</a:t>
            </a:r>
            <a:r>
              <a:rPr lang="ar-SA" sz="3600" b="1" dirty="0" smtClean="0">
                <a:solidFill>
                  <a:srgbClr val="FF0000"/>
                </a:solidFill>
              </a:rPr>
              <a:t>تداول</a:t>
            </a:r>
            <a:r>
              <a:rPr lang="ar-DZ" sz="3600" b="1" dirty="0" smtClean="0">
                <a:solidFill>
                  <a:srgbClr val="FF0000"/>
                </a:solidFill>
              </a:rPr>
              <a:t> والمعاملات</a:t>
            </a:r>
            <a:endParaRPr lang="fr-FR" sz="3600" dirty="0">
              <a:solidFill>
                <a:srgbClr val="FF0000"/>
              </a:solidFill>
            </a:endParaRPr>
          </a:p>
        </p:txBody>
      </p:sp>
      <p:sp>
        <p:nvSpPr>
          <p:cNvPr id="3" name="Espace réservé du contenu 2"/>
          <p:cNvSpPr>
            <a:spLocks noGrp="1"/>
          </p:cNvSpPr>
          <p:nvPr>
            <p:ph idx="1"/>
          </p:nvPr>
        </p:nvSpPr>
        <p:spPr/>
        <p:txBody>
          <a:bodyPr>
            <a:noAutofit/>
          </a:bodyPr>
          <a:lstStyle/>
          <a:p>
            <a:pPr algn="r" rtl="1">
              <a:buNone/>
            </a:pPr>
            <a:r>
              <a:rPr lang="ar-DZ" b="1" dirty="0" smtClean="0"/>
              <a:t>قد لا ينفق الفرد دخله كاملا في شراء سلع الاستهلاك، ويدخر جزء منه ليوظفه في عمليات مربحة كشراء أرض أو مسكن، ويجب أن تخضع هذه المدخرات - التي لم تصل إليها ضرائب الاستهلاك - لضرائب أخرى هي </a:t>
            </a:r>
            <a:r>
              <a:rPr lang="ar-SA" b="1" dirty="0" smtClean="0"/>
              <a:t>الضرائب على تداول</a:t>
            </a:r>
            <a:r>
              <a:rPr lang="ar-DZ" b="1" dirty="0" smtClean="0"/>
              <a:t> الأموال، ونميز في هذا الصدد بين نوعين منها:</a:t>
            </a:r>
          </a:p>
          <a:p>
            <a:pPr algn="r" rtl="1">
              <a:buNone/>
            </a:pPr>
            <a:r>
              <a:rPr lang="ar-DZ" sz="3600" b="1" dirty="0" smtClean="0">
                <a:solidFill>
                  <a:srgbClr val="FF0000"/>
                </a:solidFill>
              </a:rPr>
              <a:t>أ) الضريبة على انتقال الملكية</a:t>
            </a:r>
          </a:p>
          <a:p>
            <a:pPr algn="r" rtl="1">
              <a:buNone/>
            </a:pPr>
            <a:r>
              <a:rPr lang="ar-DZ" b="1" dirty="0" smtClean="0"/>
              <a:t>يقتضي تداول بعض الثروات تسجيل ملكيتها لمن انتقلت إليه نظير ضريبة تسجيل كما هو الحال بالنسبة لتداول الأراضي أو العقارات المبنية. </a:t>
            </a:r>
            <a:endParaRPr lang="fr-FR" b="1" u="sng" dirty="0"/>
          </a:p>
        </p:txBody>
      </p:sp>
      <p:sp>
        <p:nvSpPr>
          <p:cNvPr id="4" name="Espace réservé du pied de page 3"/>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36</a:t>
            </a:fld>
            <a:endParaRPr lang="fr-F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Autofit/>
          </a:bodyPr>
          <a:lstStyle/>
          <a:p>
            <a:pPr algn="r" rtl="1">
              <a:buNone/>
            </a:pPr>
            <a:r>
              <a:rPr lang="ar-DZ" b="1" dirty="0" smtClean="0"/>
              <a:t>وإن كانت معظم التشريعات المالية تطلق عليها تسمية رسم إلا أنها في حقيقتها ضريبة بالمعنى الفني لهذه الفريضة. فبعد أن كانت مبالغها – في الماضي - معتدلة </a:t>
            </a:r>
            <a:r>
              <a:rPr lang="ar-DZ" b="1" dirty="0" smtClean="0">
                <a:solidFill>
                  <a:srgbClr val="0070C0"/>
                </a:solidFill>
              </a:rPr>
              <a:t>وتتناسب مع نفقات الخدمة المقدمة</a:t>
            </a:r>
            <a:r>
              <a:rPr lang="ar-DZ" b="1" dirty="0" smtClean="0"/>
              <a:t> من الدولة أو المنفعة التي يحصل عليها دافعها وهي تسجيل ملكيته للمال في سجل خاص للمحافظة على حقه، وبذلك حق عليها إطلاق تسمية رسوم. غير أنه في الوقت الراهن أصبحت قيمة هذه الفرائض </a:t>
            </a:r>
            <a:r>
              <a:rPr lang="ar-DZ" b="1" dirty="0" smtClean="0">
                <a:solidFill>
                  <a:srgbClr val="0070C0"/>
                </a:solidFill>
              </a:rPr>
              <a:t>تفوق تكاليف الخدمة</a:t>
            </a:r>
            <a:r>
              <a:rPr lang="ar-DZ" b="1" dirty="0" smtClean="0"/>
              <a:t> التي تؤديها الدولة نظيرها (أو مقدار المنفعة التي تعود على دافعها) بل إن قيمتها أصبحت تتناسب والوعاء الخاضع لها، وبذلك نكون بصدد ضريبة ولسنا أمام رسم.</a:t>
            </a:r>
            <a:endParaRPr lang="fr-FR" b="1" dirty="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37</a:t>
            </a:fld>
            <a:endParaRPr lang="fr-F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3600" b="1" dirty="0" smtClean="0">
                <a:solidFill>
                  <a:srgbClr val="FF0000"/>
                </a:solidFill>
              </a:rPr>
              <a:t>ب) ضريبة الدمغة (الطابع)</a:t>
            </a:r>
            <a:endParaRPr lang="fr-FR" sz="3600" dirty="0"/>
          </a:p>
        </p:txBody>
      </p:sp>
      <p:sp>
        <p:nvSpPr>
          <p:cNvPr id="3" name="Espace réservé du contenu 2"/>
          <p:cNvSpPr>
            <a:spLocks noGrp="1"/>
          </p:cNvSpPr>
          <p:nvPr>
            <p:ph idx="1"/>
          </p:nvPr>
        </p:nvSpPr>
        <p:spPr/>
        <p:txBody>
          <a:bodyPr>
            <a:normAutofit/>
          </a:bodyPr>
          <a:lstStyle/>
          <a:p>
            <a:pPr algn="r" rtl="1">
              <a:buNone/>
            </a:pPr>
            <a:r>
              <a:rPr lang="ar-DZ" b="1" dirty="0" smtClean="0"/>
              <a:t>وتفرض على بعض عمليات </a:t>
            </a:r>
            <a:r>
              <a:rPr lang="ar-SA" b="1" dirty="0" smtClean="0"/>
              <a:t>تداول</a:t>
            </a:r>
            <a:r>
              <a:rPr lang="ar-DZ" b="1" dirty="0" smtClean="0"/>
              <a:t> الأموال التي تتم عن طريق تحرير مستندات كالعقود والفواتير والشيكات والأوراق التجارية. وتجبى هذه الضريبة إما عن طريق بيع مستندات مدموغة تدون عليها هذه المحررات، وإما عن طريق ختم الورق العادي بختم خاص بإدارة الدمغة نظير دفع مبلغ معين كما هو الحال في دمغ الشيكات، وإما عن طريق لصق طوابع دمغة.</a:t>
            </a:r>
            <a:endParaRPr lang="fr-FR" b="1" dirty="0"/>
          </a:p>
        </p:txBody>
      </p:sp>
      <p:sp>
        <p:nvSpPr>
          <p:cNvPr id="4" name="Espace réservé du pied de page 3"/>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38</a:t>
            </a:fld>
            <a:endParaRPr lang="fr-F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b="1" dirty="0" smtClean="0">
                <a:solidFill>
                  <a:srgbClr val="FF0000"/>
                </a:solidFill>
              </a:rPr>
              <a:t>ثانيا: الآثار </a:t>
            </a:r>
            <a:r>
              <a:rPr lang="ar-DZ" sz="4000" b="1" dirty="0" smtClean="0">
                <a:solidFill>
                  <a:srgbClr val="FF0000"/>
                </a:solidFill>
              </a:rPr>
              <a:t>الاقتصادية للضريبة</a:t>
            </a:r>
            <a:endParaRPr lang="fr-FR" sz="4000" dirty="0">
              <a:solidFill>
                <a:srgbClr val="FF0000"/>
              </a:solidFill>
            </a:endParaRPr>
          </a:p>
        </p:txBody>
      </p:sp>
      <p:sp>
        <p:nvSpPr>
          <p:cNvPr id="3" name="Espace réservé du contenu 2"/>
          <p:cNvSpPr>
            <a:spLocks noGrp="1"/>
          </p:cNvSpPr>
          <p:nvPr>
            <p:ph idx="1"/>
          </p:nvPr>
        </p:nvSpPr>
        <p:spPr>
          <a:xfrm>
            <a:off x="457200" y="1513822"/>
            <a:ext cx="8229600" cy="4525963"/>
          </a:xfrm>
        </p:spPr>
        <p:txBody>
          <a:bodyPr>
            <a:noAutofit/>
          </a:bodyPr>
          <a:lstStyle/>
          <a:p>
            <a:pPr algn="r" rtl="1">
              <a:buNone/>
            </a:pPr>
            <a:r>
              <a:rPr lang="ar-DZ" sz="3600" b="1" dirty="0" smtClean="0">
                <a:solidFill>
                  <a:srgbClr val="FF0000"/>
                </a:solidFill>
              </a:rPr>
              <a:t>1) </a:t>
            </a:r>
            <a:r>
              <a:rPr lang="ar-EG" sz="3600" b="1" dirty="0" smtClean="0">
                <a:solidFill>
                  <a:srgbClr val="FF0000"/>
                </a:solidFill>
              </a:rPr>
              <a:t>أثر الضر</a:t>
            </a:r>
            <a:r>
              <a:rPr lang="ar-DZ" sz="3600" b="1" dirty="0" err="1" smtClean="0">
                <a:solidFill>
                  <a:srgbClr val="FF0000"/>
                </a:solidFill>
              </a:rPr>
              <a:t>ائ</a:t>
            </a:r>
            <a:r>
              <a:rPr lang="ar-EG" sz="3600" b="1" dirty="0" smtClean="0">
                <a:solidFill>
                  <a:srgbClr val="FF0000"/>
                </a:solidFill>
              </a:rPr>
              <a:t>ب على </a:t>
            </a:r>
            <a:r>
              <a:rPr lang="ar-EG" sz="3600" b="1" dirty="0" err="1" smtClean="0">
                <a:solidFill>
                  <a:srgbClr val="FF0000"/>
                </a:solidFill>
              </a:rPr>
              <a:t>الاست</a:t>
            </a:r>
            <a:r>
              <a:rPr lang="ar-DZ" sz="3600" b="1" dirty="0" smtClean="0">
                <a:solidFill>
                  <a:srgbClr val="FF0000"/>
                </a:solidFill>
              </a:rPr>
              <a:t>هلاك </a:t>
            </a:r>
            <a:r>
              <a:rPr lang="ar-EG" sz="3600" b="1" dirty="0" smtClean="0">
                <a:solidFill>
                  <a:srgbClr val="FF0000"/>
                </a:solidFill>
              </a:rPr>
              <a:t>والادخار</a:t>
            </a:r>
            <a:endParaRPr lang="fr-FR" sz="3600" dirty="0" smtClean="0">
              <a:solidFill>
                <a:srgbClr val="FF0000"/>
              </a:solidFill>
            </a:endParaRPr>
          </a:p>
          <a:p>
            <a:pPr algn="r" rtl="1">
              <a:buNone/>
            </a:pPr>
            <a:r>
              <a:rPr lang="ar-DZ" b="1" dirty="0" smtClean="0"/>
              <a:t>نميز هنا بين أثر الضرائب المباشرة وغير المباشرة. وبشكل عام كلما زادت الضرائب غير المباشرة أدت إلى خفض الاستهلاك الخاص، وكلما زادت الضرائب المباشرة أدت إلى خفض </a:t>
            </a:r>
            <a:r>
              <a:rPr lang="ar-DZ" b="1" dirty="0" err="1" smtClean="0"/>
              <a:t>الإدخار</a:t>
            </a:r>
            <a:r>
              <a:rPr lang="ar-DZ" b="1" dirty="0" smtClean="0"/>
              <a:t> الخاص:</a:t>
            </a:r>
          </a:p>
          <a:p>
            <a:pPr algn="r" rtl="1">
              <a:buNone/>
            </a:pPr>
            <a:r>
              <a:rPr lang="ar-DZ" sz="3600" b="1" dirty="0" smtClean="0">
                <a:solidFill>
                  <a:srgbClr val="FF0000"/>
                </a:solidFill>
              </a:rPr>
              <a:t>1-1- </a:t>
            </a:r>
            <a:r>
              <a:rPr lang="ar-EG" sz="3600" b="1" dirty="0" smtClean="0">
                <a:solidFill>
                  <a:srgbClr val="FF0000"/>
                </a:solidFill>
              </a:rPr>
              <a:t>أثر </a:t>
            </a:r>
            <a:r>
              <a:rPr lang="ar-DZ" sz="3600" b="1" dirty="0" smtClean="0">
                <a:solidFill>
                  <a:srgbClr val="FF0000"/>
                </a:solidFill>
              </a:rPr>
              <a:t>الضرائب المباشرة </a:t>
            </a:r>
            <a:r>
              <a:rPr lang="ar-EG" sz="3600" b="1" dirty="0" smtClean="0">
                <a:solidFill>
                  <a:srgbClr val="FF0000"/>
                </a:solidFill>
              </a:rPr>
              <a:t>على </a:t>
            </a:r>
            <a:r>
              <a:rPr lang="ar-EG" sz="3600" b="1" dirty="0" err="1" smtClean="0">
                <a:solidFill>
                  <a:srgbClr val="FF0000"/>
                </a:solidFill>
              </a:rPr>
              <a:t>الاست</a:t>
            </a:r>
            <a:r>
              <a:rPr lang="ar-DZ" sz="3600" b="1" dirty="0" smtClean="0">
                <a:solidFill>
                  <a:srgbClr val="FF0000"/>
                </a:solidFill>
              </a:rPr>
              <a:t>هلاك </a:t>
            </a:r>
            <a:r>
              <a:rPr lang="ar-EG" sz="3600" b="1" dirty="0" smtClean="0">
                <a:solidFill>
                  <a:srgbClr val="FF0000"/>
                </a:solidFill>
              </a:rPr>
              <a:t>والادخار</a:t>
            </a:r>
            <a:endParaRPr lang="ar-DZ" sz="3600" b="1" dirty="0" smtClean="0">
              <a:solidFill>
                <a:srgbClr val="FF0000"/>
              </a:solidFill>
            </a:endParaRPr>
          </a:p>
          <a:p>
            <a:pPr algn="r" rtl="1">
              <a:buNone/>
            </a:pPr>
            <a:r>
              <a:rPr lang="ar-DZ" b="1" dirty="0" smtClean="0"/>
              <a:t>فيما </a:t>
            </a:r>
            <a:r>
              <a:rPr lang="ar-DZ" b="1" dirty="0" smtClean="0"/>
              <a:t>يتعلق بالضرائب المباشرة، يؤدي فرض ضريبة على الدخل إلى تخفيض الدخل القابل للتصرف، مما ينعكس بشكل مباشر على </a:t>
            </a:r>
            <a:r>
              <a:rPr lang="ar-EG" b="1" dirty="0" smtClean="0"/>
              <a:t>كل من الاستهلاك والادخار</a:t>
            </a:r>
            <a:r>
              <a:rPr lang="ar-DZ" b="1" dirty="0" smtClean="0"/>
              <a:t> فيقل كلاهما لأنهما يمثلان دالة موجبة في الدخل (</a:t>
            </a:r>
            <a:r>
              <a:rPr lang="en-US" b="1" dirty="0" smtClean="0"/>
              <a:t>Y = C + S</a:t>
            </a:r>
            <a:r>
              <a:rPr lang="ar-DZ" b="1" dirty="0" smtClean="0"/>
              <a:t>).</a:t>
            </a: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39</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endParaRPr lang="fr-FR" sz="3600" b="1" dirty="0" smtClean="0">
              <a:solidFill>
                <a:srgbClr val="FF0000"/>
              </a:solidFill>
            </a:endParaRPr>
          </a:p>
        </p:txBody>
      </p:sp>
      <p:sp>
        <p:nvSpPr>
          <p:cNvPr id="3" name="Espace réservé du contenu 2"/>
          <p:cNvSpPr>
            <a:spLocks noGrp="1"/>
          </p:cNvSpPr>
          <p:nvPr>
            <p:ph idx="1"/>
          </p:nvPr>
        </p:nvSpPr>
        <p:spPr/>
        <p:txBody>
          <a:bodyPr>
            <a:noAutofit/>
          </a:bodyPr>
          <a:lstStyle/>
          <a:p>
            <a:pPr algn="r" rtl="1"/>
            <a:r>
              <a:rPr lang="ar-SA" b="1" dirty="0" smtClean="0">
                <a:solidFill>
                  <a:srgbClr val="C00000"/>
                </a:solidFill>
              </a:rPr>
              <a:t>الدورية</a:t>
            </a:r>
            <a:r>
              <a:rPr lang="ar-SA" b="1" dirty="0" smtClean="0"/>
              <a:t>: بمعنى أن يتجدد المال بصفة منتظمة </a:t>
            </a:r>
            <a:r>
              <a:rPr lang="ar-DZ" b="1" dirty="0" smtClean="0"/>
              <a:t>أ</a:t>
            </a:r>
            <a:r>
              <a:rPr lang="ar-SA" b="1" dirty="0" smtClean="0"/>
              <a:t>و دورية</a:t>
            </a:r>
            <a:r>
              <a:rPr lang="ar-DZ" b="1" dirty="0" smtClean="0"/>
              <a:t>،</a:t>
            </a:r>
            <a:r>
              <a:rPr lang="ar-SA" b="1" dirty="0" smtClean="0"/>
              <a:t> </a:t>
            </a:r>
            <a:r>
              <a:rPr lang="ar-DZ" b="1" dirty="0" smtClean="0"/>
              <a:t>ف</a:t>
            </a:r>
            <a:r>
              <a:rPr lang="ar-SA" b="1" dirty="0" smtClean="0"/>
              <a:t>ما يحصل عليه الممول</a:t>
            </a:r>
            <a:r>
              <a:rPr lang="ar-DZ" b="1" dirty="0" smtClean="0"/>
              <a:t> </a:t>
            </a:r>
            <a:r>
              <a:rPr lang="ar-SA" b="1" dirty="0" smtClean="0">
                <a:solidFill>
                  <a:srgbClr val="0070C0"/>
                </a:solidFill>
              </a:rPr>
              <a:t>بصفة عرضية لا يعتبر دخلا</a:t>
            </a:r>
            <a:r>
              <a:rPr lang="ar-DZ" b="1" dirty="0" smtClean="0">
                <a:solidFill>
                  <a:srgbClr val="0070C0"/>
                </a:solidFill>
              </a:rPr>
              <a:t> </a:t>
            </a:r>
            <a:r>
              <a:rPr lang="ar-DZ" b="1" dirty="0" smtClean="0"/>
              <a:t>كالربح العارض الذي يحققه مضارب في البورصة من دون احترافه لذلك. </a:t>
            </a:r>
            <a:r>
              <a:rPr lang="ar-SA" b="1" dirty="0" smtClean="0"/>
              <a:t>و</a:t>
            </a:r>
            <a:r>
              <a:rPr lang="ar-SA" b="1" dirty="0" smtClean="0">
                <a:solidFill>
                  <a:srgbClr val="0070C0"/>
                </a:solidFill>
              </a:rPr>
              <a:t>ليس  شرطاً في الدورية أن يكون مقدار الدخل في كل مرة متماثل </a:t>
            </a:r>
            <a:r>
              <a:rPr lang="ar-SA" b="1" dirty="0" smtClean="0"/>
              <a:t>كما في دخل العامل مثلاً.</a:t>
            </a:r>
            <a:endParaRPr lang="ar-DZ" b="1" dirty="0" smtClean="0"/>
          </a:p>
          <a:p>
            <a:pPr algn="r" rtl="1">
              <a:buNone/>
            </a:pPr>
            <a:r>
              <a:rPr lang="ar-DZ" b="1" dirty="0" smtClean="0"/>
              <a:t>تجدر الإشارة إلى أن هناك من ينتقد عنصر الدورية والانتظام لاعتبار الإيراد أو الربح دخلا ويطالب باعتبار جميع الأرباح - سواء كانت عرضية أم غير عرضية - دخلا تفرض عليه الضريبة على الدخل.</a:t>
            </a: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4</a:t>
            </a:fld>
            <a:endParaRPr lang="fr-F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pPr algn="r" rtl="1">
              <a:buNone/>
            </a:pPr>
            <a:r>
              <a:rPr lang="ar-DZ" b="1" dirty="0" smtClean="0"/>
              <a:t>ويعتمد </a:t>
            </a:r>
            <a:r>
              <a:rPr lang="ar-EG" b="1" dirty="0" smtClean="0"/>
              <a:t>أثر الضر</a:t>
            </a:r>
            <a:r>
              <a:rPr lang="ar-DZ" b="1" dirty="0" err="1" smtClean="0"/>
              <a:t>ائ</a:t>
            </a:r>
            <a:r>
              <a:rPr lang="ar-EG" b="1" dirty="0" smtClean="0"/>
              <a:t>ب </a:t>
            </a:r>
            <a:r>
              <a:rPr lang="ar-DZ" b="1" dirty="0" smtClean="0"/>
              <a:t>المباشرة </a:t>
            </a:r>
            <a:r>
              <a:rPr lang="ar-EG" b="1" dirty="0" smtClean="0"/>
              <a:t>على </a:t>
            </a:r>
            <a:r>
              <a:rPr lang="ar-EG" b="1" dirty="0" err="1" smtClean="0"/>
              <a:t>الاست</a:t>
            </a:r>
            <a:r>
              <a:rPr lang="ar-DZ" b="1" dirty="0" smtClean="0"/>
              <a:t>هلاك </a:t>
            </a:r>
            <a:r>
              <a:rPr lang="ar-EG" b="1" dirty="0" smtClean="0"/>
              <a:t>والادخار</a:t>
            </a:r>
            <a:r>
              <a:rPr lang="ar-DZ" b="1" dirty="0" smtClean="0"/>
              <a:t>على كونها نسبية أم تصاعدية، فالضرائب النسبية تؤدي إلى خفض الاستهلاك بشكل أكبر من التصاعدية لأنها تأخذ نسبة واحدة من جميع الدخول، وبما أن الدخول المنخفضة أكثر من المرتفعة فإن أصحابها وهم الفقراء سوف يقللون من استهلاكهم، أما الأغنياء فإنهم سوف يقللون فقط من ادخارهم. أما الضرائب التصاعدية فإنها تصيب أكثر الدخول العالية لذلك تأثيرها يكون قليلا على الاستهلاك وكبيرا على الادخار. </a:t>
            </a:r>
            <a:endParaRPr lang="fr-FR" dirty="0"/>
          </a:p>
        </p:txBody>
      </p:sp>
      <p:sp>
        <p:nvSpPr>
          <p:cNvPr id="4" name="Espace réservé du pied de page 3"/>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40</a:t>
            </a:fld>
            <a:endParaRPr lang="fr-F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a:bodyPr>
          <a:lstStyle/>
          <a:p>
            <a:pPr algn="r" rtl="1">
              <a:buNone/>
            </a:pPr>
            <a:r>
              <a:rPr lang="ar-DZ" b="1" dirty="0" smtClean="0"/>
              <a:t>ويمكن توضيح </a:t>
            </a:r>
            <a:r>
              <a:rPr lang="ar-EG" b="1" dirty="0" smtClean="0"/>
              <a:t>أثر ضر</a:t>
            </a:r>
            <a:r>
              <a:rPr lang="ar-DZ" b="1" dirty="0" err="1" smtClean="0"/>
              <a:t>ائ</a:t>
            </a:r>
            <a:r>
              <a:rPr lang="ar-EG" b="1" dirty="0" smtClean="0"/>
              <a:t>ب </a:t>
            </a:r>
            <a:r>
              <a:rPr lang="ar-DZ" b="1" dirty="0" smtClean="0"/>
              <a:t>الدخل على </a:t>
            </a:r>
            <a:r>
              <a:rPr lang="ar-DZ" b="1" dirty="0" err="1" smtClean="0"/>
              <a:t>الإدخار</a:t>
            </a:r>
            <a:r>
              <a:rPr lang="ar-DZ" b="1" dirty="0" smtClean="0"/>
              <a:t> بحسب نوع كل منها كما يلي: الضريبة على أرباح الشركات وهي ضريبة نسبية تخفض من الأرباح الصافية ومن ثم تؤدي إلى تخفيض مدخرات هذه الشركات المتمثلة في الأرباح المحتجزة.</a:t>
            </a:r>
          </a:p>
          <a:p>
            <a:pPr algn="r" rtl="1">
              <a:buNone/>
            </a:pPr>
            <a:r>
              <a:rPr lang="ar-DZ" b="1" dirty="0" smtClean="0"/>
              <a:t>أما الضريبة على الدخل الشخصي وهي ضريبة تصاعدية فتخفض من </a:t>
            </a:r>
            <a:r>
              <a:rPr lang="ar-DZ" b="1" dirty="0" err="1" smtClean="0"/>
              <a:t>المداخيل</a:t>
            </a:r>
            <a:r>
              <a:rPr lang="ar-DZ" b="1" dirty="0" smtClean="0"/>
              <a:t> الشخصية الصافية للشرائح العليا من سلم الدخول ومن ثم تخفض من ادخار فئة مرتفعي الدخل أكثر من مدخرات غيرها من الفئات كونها تميل إلى الادخار بمعدلات أكبر من المتوسط.</a:t>
            </a:r>
            <a:endParaRPr lang="fr-FR" b="1" dirty="0"/>
          </a:p>
        </p:txBody>
      </p:sp>
      <p:sp>
        <p:nvSpPr>
          <p:cNvPr id="4" name="Espace réservé du pied de page 3"/>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41</a:t>
            </a:fld>
            <a:endParaRPr lang="fr-F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rtl="1"/>
            <a:r>
              <a:rPr lang="ar-DZ" sz="3600" b="1" dirty="0" smtClean="0">
                <a:solidFill>
                  <a:srgbClr val="FF0000"/>
                </a:solidFill>
              </a:rPr>
              <a:t>1-2- </a:t>
            </a:r>
            <a:r>
              <a:rPr lang="ar-EG" sz="3600" b="1" dirty="0" smtClean="0">
                <a:solidFill>
                  <a:srgbClr val="FF0000"/>
                </a:solidFill>
              </a:rPr>
              <a:t>أثر </a:t>
            </a:r>
            <a:r>
              <a:rPr lang="ar-DZ" sz="3600" b="1" dirty="0" smtClean="0">
                <a:solidFill>
                  <a:srgbClr val="FF0000"/>
                </a:solidFill>
              </a:rPr>
              <a:t>الضرائب </a:t>
            </a:r>
            <a:r>
              <a:rPr lang="ar-DZ" sz="3600" b="1" dirty="0" smtClean="0">
                <a:solidFill>
                  <a:srgbClr val="FF0000"/>
                </a:solidFill>
              </a:rPr>
              <a:t>غير المباشرة </a:t>
            </a:r>
            <a:r>
              <a:rPr lang="ar-EG" sz="3600" b="1" dirty="0" smtClean="0">
                <a:solidFill>
                  <a:srgbClr val="FF0000"/>
                </a:solidFill>
              </a:rPr>
              <a:t>على </a:t>
            </a:r>
            <a:r>
              <a:rPr lang="ar-EG" sz="3600" b="1" dirty="0" err="1" smtClean="0">
                <a:solidFill>
                  <a:srgbClr val="FF0000"/>
                </a:solidFill>
              </a:rPr>
              <a:t>الاست</a:t>
            </a:r>
            <a:r>
              <a:rPr lang="ar-DZ" sz="3600" b="1" dirty="0" smtClean="0">
                <a:solidFill>
                  <a:srgbClr val="FF0000"/>
                </a:solidFill>
              </a:rPr>
              <a:t>هلاك </a:t>
            </a:r>
            <a:r>
              <a:rPr lang="ar-EG" sz="3600" b="1" dirty="0" smtClean="0">
                <a:solidFill>
                  <a:srgbClr val="FF0000"/>
                </a:solidFill>
              </a:rPr>
              <a:t>والادخار</a:t>
            </a:r>
            <a:endParaRPr lang="fr-FR" sz="3600" dirty="0"/>
          </a:p>
        </p:txBody>
      </p:sp>
      <p:sp>
        <p:nvSpPr>
          <p:cNvPr id="3" name="Espace réservé du contenu 2"/>
          <p:cNvSpPr>
            <a:spLocks noGrp="1"/>
          </p:cNvSpPr>
          <p:nvPr>
            <p:ph idx="1"/>
          </p:nvPr>
        </p:nvSpPr>
        <p:spPr/>
        <p:txBody>
          <a:bodyPr>
            <a:normAutofit/>
          </a:bodyPr>
          <a:lstStyle/>
          <a:p>
            <a:pPr algn="r" rtl="1">
              <a:buNone/>
            </a:pPr>
            <a:r>
              <a:rPr lang="ar-DZ" b="1" dirty="0" smtClean="0"/>
              <a:t>أما الضرائب غير المباشرة فتؤدي إلى رفع أسعار السلع التي فرضت عليها مما يؤدي إلى انخفاض الطلب عليها والتقليل من استهلاكها، وهذا الانخفاض في الاستهلاك يختلف من سلعة لأخرى وذلك تبعا لطبيعة الطلب على كل منها.</a:t>
            </a:r>
          </a:p>
          <a:p>
            <a:pPr algn="r" rtl="1">
              <a:buNone/>
            </a:pPr>
            <a:r>
              <a:rPr lang="ar-DZ" b="1" dirty="0" smtClean="0"/>
              <a:t>وحتى ولو لم ينخفض استهلاك سلعة ما لأنها ضرورية والطلب عليها غير مرن أو انخفض بنسبة ضئيلة فإن ذلك سوف يقلل من استهلاك السلع الأخرى لزيادة ما خصص من الدخل للسلع التي ارتفع سعرها.</a:t>
            </a:r>
          </a:p>
          <a:p>
            <a:pPr algn="r" rtl="1">
              <a:buNone/>
            </a:pPr>
            <a:endParaRPr lang="fr-FR" dirty="0"/>
          </a:p>
        </p:txBody>
      </p:sp>
      <p:sp>
        <p:nvSpPr>
          <p:cNvPr id="4" name="Espace réservé du pied de page 3"/>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42</a:t>
            </a:fld>
            <a:endParaRPr lang="fr-F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DZ" b="1" dirty="0" smtClean="0"/>
              <a:t>ويبقى أثر هذه الضرائب على الاستهلاك والادخار الكلي مرهونا بطبيعة الإنفاق العام، فنقص الاستهلاك الخاص الذي تحدثه الضرائب قد يعوضه الاستهلاك العام (الإنفاق الجاري)، ويبقى حجم الاستهلاك الكلي ثابتا، كما قد يعوض نقص </a:t>
            </a:r>
            <a:r>
              <a:rPr lang="ar-DZ" b="1" dirty="0" err="1" smtClean="0"/>
              <a:t>الإدخار</a:t>
            </a:r>
            <a:r>
              <a:rPr lang="ar-DZ" b="1" dirty="0" smtClean="0"/>
              <a:t> الخاص عن طريق زيادة </a:t>
            </a:r>
            <a:r>
              <a:rPr lang="ar-DZ" b="1" dirty="0" err="1" smtClean="0"/>
              <a:t>الإدخار</a:t>
            </a:r>
            <a:r>
              <a:rPr lang="ar-DZ" b="1" dirty="0" smtClean="0"/>
              <a:t> العام (الضرائب والرسوم – الإنفاق الجاري) بحيث يبقى حجم </a:t>
            </a:r>
            <a:r>
              <a:rPr lang="ar-DZ" b="1" dirty="0" err="1" smtClean="0"/>
              <a:t>الإدخار</a:t>
            </a:r>
            <a:r>
              <a:rPr lang="ar-DZ" b="1" dirty="0" smtClean="0"/>
              <a:t> الكلي ثابتا.</a:t>
            </a:r>
            <a:endParaRPr lang="fr-FR" dirty="0"/>
          </a:p>
        </p:txBody>
      </p:sp>
      <p:sp>
        <p:nvSpPr>
          <p:cNvPr id="4" name="Espace réservé du pied de page 3"/>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43</a:t>
            </a:fld>
            <a:endParaRPr lang="fr-F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3600" b="1" dirty="0" smtClean="0">
                <a:solidFill>
                  <a:srgbClr val="FF0000"/>
                </a:solidFill>
              </a:rPr>
              <a:t>2) </a:t>
            </a:r>
            <a:r>
              <a:rPr lang="ar-EG" sz="3600" b="1" dirty="0" smtClean="0">
                <a:solidFill>
                  <a:srgbClr val="FF0000"/>
                </a:solidFill>
              </a:rPr>
              <a:t>أثر الضر</a:t>
            </a:r>
            <a:r>
              <a:rPr lang="ar-DZ" sz="3600" b="1" dirty="0" err="1" smtClean="0">
                <a:solidFill>
                  <a:srgbClr val="FF0000"/>
                </a:solidFill>
              </a:rPr>
              <a:t>ائ</a:t>
            </a:r>
            <a:r>
              <a:rPr lang="ar-EG" sz="3600" b="1" dirty="0" smtClean="0">
                <a:solidFill>
                  <a:srgbClr val="FF0000"/>
                </a:solidFill>
              </a:rPr>
              <a:t>ب على الإنتاج والاستثمار </a:t>
            </a:r>
            <a:endParaRPr lang="fr-FR" sz="3600" dirty="0"/>
          </a:p>
        </p:txBody>
      </p:sp>
      <p:sp>
        <p:nvSpPr>
          <p:cNvPr id="3" name="Espace réservé du contenu 2"/>
          <p:cNvSpPr>
            <a:spLocks noGrp="1"/>
          </p:cNvSpPr>
          <p:nvPr>
            <p:ph idx="1"/>
          </p:nvPr>
        </p:nvSpPr>
        <p:spPr>
          <a:xfrm>
            <a:off x="457200" y="1428736"/>
            <a:ext cx="8229600" cy="4525963"/>
          </a:xfrm>
        </p:spPr>
        <p:txBody>
          <a:bodyPr>
            <a:noAutofit/>
          </a:bodyPr>
          <a:lstStyle/>
          <a:p>
            <a:pPr algn="r" rtl="1">
              <a:buNone/>
            </a:pPr>
            <a:r>
              <a:rPr lang="ar-DZ" b="1" dirty="0" smtClean="0"/>
              <a:t>تأثير </a:t>
            </a:r>
            <a:r>
              <a:rPr lang="ar-EG" b="1" dirty="0" smtClean="0"/>
              <a:t>الضر</a:t>
            </a:r>
            <a:r>
              <a:rPr lang="ar-DZ" b="1" dirty="0" err="1" smtClean="0"/>
              <a:t>ائ</a:t>
            </a:r>
            <a:r>
              <a:rPr lang="ar-EG" b="1" dirty="0" smtClean="0"/>
              <a:t>ب على </a:t>
            </a:r>
            <a:r>
              <a:rPr lang="ar-EG" b="1" dirty="0" err="1" smtClean="0"/>
              <a:t>الاست</a:t>
            </a:r>
            <a:r>
              <a:rPr lang="ar-DZ" b="1" dirty="0" smtClean="0"/>
              <a:t>هلاك </a:t>
            </a:r>
            <a:r>
              <a:rPr lang="ar-EG" b="1" dirty="0" smtClean="0"/>
              <a:t>والادخار</a:t>
            </a:r>
            <a:r>
              <a:rPr lang="ar-DZ" b="1" dirty="0" smtClean="0"/>
              <a:t> يؤثر بالتبعية على الإنتاج </a:t>
            </a:r>
            <a:r>
              <a:rPr lang="ar-DZ" b="1" dirty="0" err="1" smtClean="0"/>
              <a:t>والإستثمار</a:t>
            </a:r>
            <a:r>
              <a:rPr lang="ar-DZ" b="1" dirty="0" smtClean="0"/>
              <a:t>، وذلك كما يلي:</a:t>
            </a:r>
          </a:p>
          <a:p>
            <a:pPr algn="r" rtl="1">
              <a:buNone/>
            </a:pPr>
            <a:r>
              <a:rPr lang="ar-DZ" sz="3600" b="1" dirty="0" smtClean="0">
                <a:solidFill>
                  <a:srgbClr val="FF0000"/>
                </a:solidFill>
              </a:rPr>
              <a:t>2-1- أثر </a:t>
            </a:r>
            <a:r>
              <a:rPr lang="ar-DZ" sz="3600" b="1" dirty="0" smtClean="0">
                <a:solidFill>
                  <a:srgbClr val="FF0000"/>
                </a:solidFill>
              </a:rPr>
              <a:t>الضرائب على الإنتاج</a:t>
            </a:r>
          </a:p>
          <a:p>
            <a:pPr algn="r" rtl="1">
              <a:buNone/>
            </a:pPr>
            <a:r>
              <a:rPr lang="ar-DZ" b="1" dirty="0" smtClean="0"/>
              <a:t>إذا ما أثرت </a:t>
            </a:r>
            <a:r>
              <a:rPr lang="ar-EG" b="1" dirty="0" smtClean="0"/>
              <a:t>الضر</a:t>
            </a:r>
            <a:r>
              <a:rPr lang="ar-DZ" b="1" dirty="0" err="1" smtClean="0"/>
              <a:t>ائ</a:t>
            </a:r>
            <a:r>
              <a:rPr lang="ar-EG" b="1" dirty="0" smtClean="0"/>
              <a:t>ب </a:t>
            </a:r>
            <a:r>
              <a:rPr lang="ar-DZ" b="1" dirty="0" smtClean="0"/>
              <a:t>في خفض</a:t>
            </a:r>
            <a:r>
              <a:rPr lang="ar-EG" b="1" dirty="0" smtClean="0"/>
              <a:t> </a:t>
            </a:r>
            <a:r>
              <a:rPr lang="ar-EG" b="1" dirty="0" err="1" smtClean="0"/>
              <a:t>الاست</a:t>
            </a:r>
            <a:r>
              <a:rPr lang="ar-DZ" b="1" dirty="0" smtClean="0"/>
              <a:t>هلاك فهذا يؤدي بالضرورة إلى خفض إنتاج المنتجات التي انخفض الطلب عليها لعدم إمكانية تصريفها. </a:t>
            </a:r>
          </a:p>
          <a:p>
            <a:pPr algn="r" rtl="1">
              <a:buNone/>
            </a:pPr>
            <a:r>
              <a:rPr lang="ar-DZ" b="1" dirty="0" smtClean="0"/>
              <a:t>كما </a:t>
            </a:r>
            <a:r>
              <a:rPr lang="ar-EG" b="1" dirty="0" smtClean="0"/>
              <a:t>تؤثر الضر</a:t>
            </a:r>
            <a:r>
              <a:rPr lang="ar-DZ" b="1" dirty="0" err="1" smtClean="0"/>
              <a:t>ائ</a:t>
            </a:r>
            <a:r>
              <a:rPr lang="ar-EG" b="1" dirty="0" smtClean="0"/>
              <a:t>ب </a:t>
            </a:r>
            <a:r>
              <a:rPr lang="ar-DZ" b="1" dirty="0" smtClean="0"/>
              <a:t>في توجيه عناصر</a:t>
            </a:r>
            <a:r>
              <a:rPr lang="ar-EG" b="1" dirty="0" smtClean="0"/>
              <a:t> الإنتاج </a:t>
            </a:r>
            <a:r>
              <a:rPr lang="ar-DZ" b="1" dirty="0" smtClean="0"/>
              <a:t>إلى قطاع </a:t>
            </a:r>
            <a:r>
              <a:rPr lang="ar-EG" b="1" dirty="0" smtClean="0"/>
              <a:t>إنتاج</a:t>
            </a:r>
            <a:r>
              <a:rPr lang="ar-DZ" b="1" dirty="0" smtClean="0"/>
              <a:t>ي</a:t>
            </a:r>
            <a:r>
              <a:rPr lang="ar-EG" b="1" dirty="0" smtClean="0"/>
              <a:t> </a:t>
            </a:r>
            <a:r>
              <a:rPr lang="ar-DZ" b="1" dirty="0" smtClean="0"/>
              <a:t>أكثر من غيره وذلك من خلال تشديد </a:t>
            </a:r>
            <a:r>
              <a:rPr lang="ar-EG" b="1" dirty="0" smtClean="0"/>
              <a:t>الضر</a:t>
            </a:r>
            <a:r>
              <a:rPr lang="ar-DZ" b="1" dirty="0" err="1" smtClean="0"/>
              <a:t>ائ</a:t>
            </a:r>
            <a:r>
              <a:rPr lang="ar-EG" b="1" dirty="0" smtClean="0"/>
              <a:t>ب </a:t>
            </a:r>
            <a:r>
              <a:rPr lang="ar-DZ" b="1" dirty="0" smtClean="0"/>
              <a:t>على منتجات القطاعات غير المرغوبة وتخفيضها على القطاعات </a:t>
            </a:r>
            <a:r>
              <a:rPr lang="ar-EG" b="1" dirty="0" smtClean="0"/>
              <a:t>الإنتاج</a:t>
            </a:r>
            <a:r>
              <a:rPr lang="ar-DZ" b="1" dirty="0" err="1" smtClean="0"/>
              <a:t>ية</a:t>
            </a:r>
            <a:r>
              <a:rPr lang="ar-DZ" b="1" dirty="0" smtClean="0"/>
              <a:t> المرغوب فيها.</a:t>
            </a:r>
            <a:endParaRPr lang="fr-FR" dirty="0" smtClean="0"/>
          </a:p>
          <a:p>
            <a:pPr algn="r" rtl="1">
              <a:buNone/>
            </a:pPr>
            <a:endParaRPr lang="fr-FR" dirty="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44</a:t>
            </a:fld>
            <a:endParaRPr lang="fr-F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lgn="r" rtl="1">
              <a:buNone/>
            </a:pPr>
            <a:r>
              <a:rPr lang="ar-DZ" b="1" dirty="0" smtClean="0"/>
              <a:t>كما </a:t>
            </a:r>
            <a:r>
              <a:rPr lang="ar-EG" b="1" dirty="0" smtClean="0"/>
              <a:t>ت</a:t>
            </a:r>
            <a:r>
              <a:rPr lang="ar-DZ" b="1" dirty="0" smtClean="0"/>
              <a:t>ستخدم</a:t>
            </a:r>
            <a:r>
              <a:rPr lang="ar-EG" b="1" dirty="0" smtClean="0"/>
              <a:t> الضر</a:t>
            </a:r>
            <a:r>
              <a:rPr lang="ar-DZ" b="1" dirty="0" err="1" smtClean="0"/>
              <a:t>ائ</a:t>
            </a:r>
            <a:r>
              <a:rPr lang="ar-EG" b="1" dirty="0" smtClean="0"/>
              <a:t>ب </a:t>
            </a:r>
            <a:r>
              <a:rPr lang="ar-DZ" b="1" dirty="0" smtClean="0"/>
              <a:t>الجمركية في تشجيع الإنتاج الوطني وحمايته من المنافسة الأجنبية، </a:t>
            </a:r>
            <a:r>
              <a:rPr lang="ar-SA" b="1" dirty="0" smtClean="0"/>
              <a:t>على أساس أن</a:t>
            </a:r>
            <a:r>
              <a:rPr lang="ar-DZ" b="1" dirty="0" smtClean="0"/>
              <a:t> تلك الضرائب</a:t>
            </a:r>
            <a:r>
              <a:rPr lang="ar-SA" b="1" dirty="0" smtClean="0"/>
              <a:t> تسفر عن رفع أسعار السلع المستوردة في السوق المحلية </a:t>
            </a:r>
            <a:r>
              <a:rPr lang="ar-DZ" b="1" dirty="0" smtClean="0"/>
              <a:t>وت</a:t>
            </a:r>
            <a:r>
              <a:rPr lang="ar-SA" b="1" dirty="0" smtClean="0"/>
              <a:t>قلل من قدرتها على منافسة الإنتاج المحلي. </a:t>
            </a:r>
            <a:endParaRPr lang="ar-DZ" b="1" dirty="0" smtClean="0"/>
          </a:p>
          <a:p>
            <a:pPr algn="r" rtl="1">
              <a:buNone/>
            </a:pPr>
            <a:r>
              <a:rPr lang="ar-DZ" sz="3600" b="1" dirty="0" smtClean="0">
                <a:solidFill>
                  <a:srgbClr val="FF0000"/>
                </a:solidFill>
              </a:rPr>
              <a:t>2-2- أثر </a:t>
            </a:r>
            <a:r>
              <a:rPr lang="ar-DZ" sz="3600" b="1" dirty="0" smtClean="0">
                <a:solidFill>
                  <a:srgbClr val="FF0000"/>
                </a:solidFill>
              </a:rPr>
              <a:t>الضرائب على </a:t>
            </a:r>
            <a:r>
              <a:rPr lang="ar-DZ" sz="3600" b="1" dirty="0" err="1" smtClean="0">
                <a:solidFill>
                  <a:srgbClr val="FF0000"/>
                </a:solidFill>
              </a:rPr>
              <a:t>الإستثمار</a:t>
            </a:r>
            <a:endParaRPr lang="ar-DZ" sz="3600" b="1" dirty="0" smtClean="0"/>
          </a:p>
          <a:p>
            <a:pPr algn="r" rtl="1">
              <a:buNone/>
            </a:pPr>
            <a:r>
              <a:rPr lang="ar-DZ" b="1" dirty="0" smtClean="0"/>
              <a:t>أما إذا أثرت </a:t>
            </a:r>
            <a:r>
              <a:rPr lang="ar-EG" b="1" dirty="0" smtClean="0"/>
              <a:t>الضر</a:t>
            </a:r>
            <a:r>
              <a:rPr lang="ar-DZ" b="1" dirty="0" err="1" smtClean="0"/>
              <a:t>ائ</a:t>
            </a:r>
            <a:r>
              <a:rPr lang="ar-EG" b="1" dirty="0" smtClean="0"/>
              <a:t>ب </a:t>
            </a:r>
            <a:r>
              <a:rPr lang="ar-DZ" b="1" dirty="0" smtClean="0"/>
              <a:t>في خفض</a:t>
            </a:r>
            <a:r>
              <a:rPr lang="ar-EG" b="1" dirty="0" smtClean="0"/>
              <a:t> الادخار</a:t>
            </a:r>
            <a:r>
              <a:rPr lang="ar-DZ" b="1" dirty="0" smtClean="0"/>
              <a:t> الخاص فإن هذا يؤدي إلى </a:t>
            </a:r>
            <a:r>
              <a:rPr lang="ar-DZ" b="1" dirty="0" err="1" smtClean="0"/>
              <a:t>إرتفاع</a:t>
            </a:r>
            <a:r>
              <a:rPr lang="ar-DZ" b="1" dirty="0" smtClean="0"/>
              <a:t> أسعار الفائدة مما يعني زيادة تكلفة تمويل الاستثمارات الجديدة وهو ما يؤدي إلى تقليص معدل الاستثمار.</a:t>
            </a:r>
            <a:endParaRPr lang="fr-FR" dirty="0"/>
          </a:p>
        </p:txBody>
      </p:sp>
      <p:sp>
        <p:nvSpPr>
          <p:cNvPr id="4" name="Espace réservé du pied de page 3"/>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45</a:t>
            </a:fld>
            <a:endParaRPr lang="fr-F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Autofit/>
          </a:bodyPr>
          <a:lstStyle/>
          <a:p>
            <a:pPr algn="r" rtl="1">
              <a:buNone/>
            </a:pPr>
            <a:r>
              <a:rPr lang="ar-DZ" b="1" dirty="0" smtClean="0"/>
              <a:t>كما </a:t>
            </a:r>
            <a:r>
              <a:rPr lang="ar-EG" b="1" dirty="0" smtClean="0"/>
              <a:t>تؤثر الضر</a:t>
            </a:r>
            <a:r>
              <a:rPr lang="ar-DZ" b="1" dirty="0" err="1" smtClean="0"/>
              <a:t>ائ</a:t>
            </a:r>
            <a:r>
              <a:rPr lang="ar-EG" b="1" dirty="0" smtClean="0"/>
              <a:t>ب على الاستثمار من خلال تأثيرها على حافز الربح الذي يتحقق في السوق فكلما زادت</a:t>
            </a:r>
            <a:r>
              <a:rPr lang="ar-DZ" b="1" dirty="0" smtClean="0"/>
              <a:t> اقتطاعات</a:t>
            </a:r>
            <a:r>
              <a:rPr lang="ar-EG" b="1" dirty="0" smtClean="0"/>
              <a:t> الضر</a:t>
            </a:r>
            <a:r>
              <a:rPr lang="ar-DZ" b="1" dirty="0" err="1" smtClean="0"/>
              <a:t>ائ</a:t>
            </a:r>
            <a:r>
              <a:rPr lang="ar-EG" b="1" dirty="0" smtClean="0"/>
              <a:t>ب </a:t>
            </a:r>
            <a:r>
              <a:rPr lang="ar-DZ" b="1" dirty="0" smtClean="0"/>
              <a:t>لصالح الحكومة </a:t>
            </a:r>
            <a:r>
              <a:rPr lang="ar-EG" b="1" dirty="0" smtClean="0"/>
              <a:t>انخفضت الأرباح </a:t>
            </a:r>
            <a:r>
              <a:rPr lang="ar-DZ" b="1" dirty="0" smtClean="0"/>
              <a:t>الصافية المتبقية للخواص وقلت </a:t>
            </a:r>
            <a:r>
              <a:rPr lang="ar-EG" b="1" dirty="0" smtClean="0"/>
              <a:t>م</a:t>
            </a:r>
            <a:r>
              <a:rPr lang="ar-DZ" b="1" dirty="0" smtClean="0"/>
              <a:t>عه</a:t>
            </a:r>
            <a:r>
              <a:rPr lang="ar-EG" b="1" dirty="0" smtClean="0"/>
              <a:t>ا </a:t>
            </a:r>
            <a:r>
              <a:rPr lang="ar-DZ" b="1" dirty="0" smtClean="0"/>
              <a:t>الحوافز </a:t>
            </a:r>
            <a:r>
              <a:rPr lang="ar-EG" b="1" dirty="0" smtClean="0"/>
              <a:t>على</a:t>
            </a:r>
            <a:r>
              <a:rPr lang="ar-DZ" b="1" dirty="0" smtClean="0"/>
              <a:t> التوسع في </a:t>
            </a:r>
            <a:r>
              <a:rPr lang="ar-EG" b="1" dirty="0" smtClean="0"/>
              <a:t>الإنتاج </a:t>
            </a:r>
            <a:r>
              <a:rPr lang="ar-DZ" b="1" dirty="0" smtClean="0"/>
              <a:t>القائم أو إقامة مشاريع إنتاجية جديدة.</a:t>
            </a:r>
            <a:endParaRPr lang="fr-FR" b="1" dirty="0" smtClean="0"/>
          </a:p>
          <a:p>
            <a:pPr algn="r" rtl="1">
              <a:buNone/>
            </a:pPr>
            <a:r>
              <a:rPr lang="ar-DZ" b="1" dirty="0" smtClean="0"/>
              <a:t>ولكن هذا لا يعني أن تخفيض الضرائب سوف يزيد الاستثمار في كل الأحوال، ذلك أن بلوغ الضرائب إلى مستويات منخفضة سوف يقلل من التمويل المتاح للاستثمار العام الضروري لتوفير بيئة ملائمة للاستثمار الخاص.</a:t>
            </a:r>
            <a:endParaRPr lang="fr-FR" b="1" dirty="0"/>
          </a:p>
        </p:txBody>
      </p:sp>
      <p:sp>
        <p:nvSpPr>
          <p:cNvPr id="4" name="Espace réservé du pied de page 3"/>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46</a:t>
            </a:fld>
            <a:endParaRPr lang="fr-F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3" name="Espace réservé du numéro de diapositive 2"/>
          <p:cNvSpPr>
            <a:spLocks noGrp="1"/>
          </p:cNvSpPr>
          <p:nvPr>
            <p:ph type="sldNum" sz="quarter" idx="12"/>
          </p:nvPr>
        </p:nvSpPr>
        <p:spPr/>
        <p:txBody>
          <a:bodyPr/>
          <a:lstStyle/>
          <a:p>
            <a:fld id="{FC9C25CD-EBF1-42A0-99BB-DE66FAE18107}" type="slidenum">
              <a:rPr lang="fr-FR" smtClean="0"/>
              <a:pPr/>
              <a:t>47</a:t>
            </a:fld>
            <a:endParaRPr lang="fr-FR"/>
          </a:p>
        </p:txBody>
      </p:sp>
      <p:pic>
        <p:nvPicPr>
          <p:cNvPr id="1026" name="Picture 2"/>
          <p:cNvPicPr>
            <a:picLocks noChangeAspect="1" noChangeArrowheads="1"/>
          </p:cNvPicPr>
          <p:nvPr/>
        </p:nvPicPr>
        <p:blipFill>
          <a:blip r:embed="rId2"/>
          <a:srcRect/>
          <a:stretch>
            <a:fillRect/>
          </a:stretch>
        </p:blipFill>
        <p:spPr bwMode="auto">
          <a:xfrm>
            <a:off x="142844" y="1071547"/>
            <a:ext cx="8858312" cy="5643602"/>
          </a:xfrm>
          <a:prstGeom prst="rect">
            <a:avLst/>
          </a:prstGeom>
          <a:noFill/>
          <a:ln w="9525">
            <a:noFill/>
            <a:miter lim="800000"/>
            <a:headEnd/>
            <a:tailEnd/>
          </a:ln>
          <a:effectLst/>
        </p:spPr>
      </p:pic>
      <p:sp>
        <p:nvSpPr>
          <p:cNvPr id="5" name="Rectangle 4"/>
          <p:cNvSpPr/>
          <p:nvPr/>
        </p:nvSpPr>
        <p:spPr>
          <a:xfrm>
            <a:off x="72594" y="210901"/>
            <a:ext cx="9000000" cy="830997"/>
          </a:xfrm>
          <a:prstGeom prst="rect">
            <a:avLst/>
          </a:prstGeom>
        </p:spPr>
        <p:txBody>
          <a:bodyPr wrap="square">
            <a:spAutoFit/>
          </a:bodyPr>
          <a:lstStyle/>
          <a:p>
            <a:pPr algn="ctr" rtl="1"/>
            <a:r>
              <a:rPr lang="ar-DZ" sz="2400" b="1" dirty="0" smtClean="0"/>
              <a:t>شكل بياني يوضح أن </a:t>
            </a:r>
            <a:r>
              <a:rPr lang="ar-SA" sz="2400" b="1" dirty="0" smtClean="0"/>
              <a:t>الانخفاض التدريجي لمعدلات</a:t>
            </a:r>
            <a:r>
              <a:rPr lang="ar-DZ" sz="2400" b="1" dirty="0" smtClean="0"/>
              <a:t> </a:t>
            </a:r>
            <a:r>
              <a:rPr lang="ar-SA" sz="2400" b="1" dirty="0" smtClean="0"/>
              <a:t>ضرائب الدخل المفروضة على الشركات لم </a:t>
            </a:r>
            <a:r>
              <a:rPr lang="ar-DZ" sz="2400" b="1" dirty="0" smtClean="0"/>
              <a:t>ي</a:t>
            </a:r>
            <a:r>
              <a:rPr lang="ar-SA" sz="2400" b="1" dirty="0" smtClean="0"/>
              <a:t>سفر</a:t>
            </a:r>
            <a:r>
              <a:rPr lang="ar-DZ" sz="2400" b="1" dirty="0" smtClean="0"/>
              <a:t> </a:t>
            </a:r>
            <a:r>
              <a:rPr lang="ar-SA" sz="2400" b="1" dirty="0" smtClean="0"/>
              <a:t>عن زيادة </a:t>
            </a:r>
            <a:r>
              <a:rPr lang="ar-DZ" sz="2400" b="1" dirty="0" smtClean="0"/>
              <a:t>معدل </a:t>
            </a:r>
            <a:r>
              <a:rPr lang="ar-DZ" sz="2400" b="1" dirty="0" err="1" smtClean="0"/>
              <a:t>الإستثمار</a:t>
            </a:r>
            <a:r>
              <a:rPr lang="ar-DZ" sz="2400" b="1" dirty="0" smtClean="0"/>
              <a:t> </a:t>
            </a:r>
            <a:r>
              <a:rPr lang="ar-SA" sz="2400" b="1" dirty="0" smtClean="0"/>
              <a:t>في البلدان</a:t>
            </a:r>
            <a:r>
              <a:rPr lang="ar-DZ" sz="2400" b="1" dirty="0" smtClean="0"/>
              <a:t> </a:t>
            </a:r>
            <a:r>
              <a:rPr lang="ar-SA" sz="2400" b="1" dirty="0" smtClean="0"/>
              <a:t>المتقدمة بدءاً من التسعينات فصاعداً</a:t>
            </a:r>
            <a:endParaRPr lang="fr-FR" sz="2400" b="1"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3" name="Espace réservé du numéro de diapositive 2"/>
          <p:cNvSpPr>
            <a:spLocks noGrp="1"/>
          </p:cNvSpPr>
          <p:nvPr>
            <p:ph type="sldNum" sz="quarter" idx="12"/>
          </p:nvPr>
        </p:nvSpPr>
        <p:spPr/>
        <p:txBody>
          <a:bodyPr/>
          <a:lstStyle/>
          <a:p>
            <a:fld id="{FC9C25CD-EBF1-42A0-99BB-DE66FAE18107}" type="slidenum">
              <a:rPr lang="fr-FR" smtClean="0"/>
              <a:pPr/>
              <a:t>48</a:t>
            </a:fld>
            <a:endParaRPr lang="fr-FR"/>
          </a:p>
        </p:txBody>
      </p:sp>
      <p:pic>
        <p:nvPicPr>
          <p:cNvPr id="3074" name="Picture 2" descr="E:\شؤون التدريس\مالية عامة\الضريبة على الأرباح\fredgraph (1).png"/>
          <p:cNvPicPr>
            <a:picLocks noChangeAspect="1" noChangeArrowheads="1"/>
          </p:cNvPicPr>
          <p:nvPr/>
        </p:nvPicPr>
        <p:blipFill>
          <a:blip r:embed="rId2"/>
          <a:srcRect/>
          <a:stretch>
            <a:fillRect/>
          </a:stretch>
        </p:blipFill>
        <p:spPr bwMode="auto">
          <a:xfrm>
            <a:off x="0" y="1003350"/>
            <a:ext cx="9144000" cy="6286500"/>
          </a:xfrm>
          <a:prstGeom prst="rect">
            <a:avLst/>
          </a:prstGeom>
          <a:noFill/>
        </p:spPr>
      </p:pic>
      <p:sp>
        <p:nvSpPr>
          <p:cNvPr id="5" name="Rectangle 4"/>
          <p:cNvSpPr/>
          <p:nvPr/>
        </p:nvSpPr>
        <p:spPr>
          <a:xfrm>
            <a:off x="72594" y="14093"/>
            <a:ext cx="9000000" cy="1200329"/>
          </a:xfrm>
          <a:prstGeom prst="rect">
            <a:avLst/>
          </a:prstGeom>
        </p:spPr>
        <p:txBody>
          <a:bodyPr wrap="square">
            <a:spAutoFit/>
          </a:bodyPr>
          <a:lstStyle/>
          <a:p>
            <a:pPr algn="ctr" rtl="1"/>
            <a:r>
              <a:rPr lang="ar-DZ" sz="2400" b="1" dirty="0" smtClean="0"/>
              <a:t>الشكل البياني الموالي يوضح أيضا أنه </a:t>
            </a:r>
            <a:r>
              <a:rPr lang="ar-SA" sz="2400" b="1" dirty="0" smtClean="0"/>
              <a:t>من</a:t>
            </a:r>
            <a:r>
              <a:rPr lang="ar-DZ" sz="2400" b="1" dirty="0" smtClean="0"/>
              <a:t>ذ</a:t>
            </a:r>
            <a:r>
              <a:rPr lang="ar-SA" sz="2400" b="1" dirty="0" smtClean="0"/>
              <a:t> </a:t>
            </a:r>
            <a:r>
              <a:rPr lang="ar-SA" sz="2400" b="1" dirty="0" err="1" smtClean="0"/>
              <a:t>ال</a:t>
            </a:r>
            <a:r>
              <a:rPr lang="ar-DZ" sz="2400" b="1" dirty="0" smtClean="0"/>
              <a:t>ثمان</a:t>
            </a:r>
            <a:r>
              <a:rPr lang="ar-SA" sz="2400" b="1" dirty="0" err="1" smtClean="0"/>
              <a:t>ينات</a:t>
            </a:r>
            <a:r>
              <a:rPr lang="ar-SA" sz="2400" b="1" dirty="0" smtClean="0"/>
              <a:t> فصاعداً </a:t>
            </a:r>
            <a:r>
              <a:rPr lang="ar-DZ" sz="2400" b="1" dirty="0" smtClean="0"/>
              <a:t>لم تعد العلاقة بين </a:t>
            </a:r>
            <a:r>
              <a:rPr lang="ar-SA" sz="2400" b="1" dirty="0" smtClean="0"/>
              <a:t>معدل</a:t>
            </a:r>
            <a:r>
              <a:rPr lang="ar-DZ" sz="2400" b="1" dirty="0" smtClean="0"/>
              <a:t> </a:t>
            </a:r>
            <a:r>
              <a:rPr lang="ar-SA" sz="2400" b="1" dirty="0" smtClean="0"/>
              <a:t>ضر</a:t>
            </a:r>
            <a:r>
              <a:rPr lang="ar-DZ" sz="2400" b="1" dirty="0" smtClean="0"/>
              <a:t>ي</a:t>
            </a:r>
            <a:r>
              <a:rPr lang="ar-SA" sz="2400" b="1" dirty="0" smtClean="0"/>
              <a:t>ب</a:t>
            </a:r>
            <a:r>
              <a:rPr lang="ar-DZ" sz="2400" b="1" dirty="0" smtClean="0"/>
              <a:t>ة</a:t>
            </a:r>
            <a:r>
              <a:rPr lang="ar-SA" sz="2400" b="1" dirty="0" smtClean="0"/>
              <a:t> الدخل المفروضة على الشركات </a:t>
            </a:r>
            <a:r>
              <a:rPr lang="ar-DZ" sz="2400" b="1" dirty="0" smtClean="0"/>
              <a:t>ومعدل </a:t>
            </a:r>
            <a:r>
              <a:rPr lang="ar-DZ" sz="2400" b="1" dirty="0" err="1" smtClean="0"/>
              <a:t>الإستثمار</a:t>
            </a:r>
            <a:r>
              <a:rPr lang="ar-DZ" sz="2400" b="1" dirty="0" smtClean="0"/>
              <a:t> في الولايات المتحدة عكسية بل أصبحت طردية:</a:t>
            </a:r>
            <a:endParaRPr lang="fr-FR" sz="2400" b="1"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3600" b="1" dirty="0" smtClean="0">
                <a:solidFill>
                  <a:srgbClr val="FF0000"/>
                </a:solidFill>
              </a:rPr>
              <a:t>3) </a:t>
            </a:r>
            <a:r>
              <a:rPr lang="ar-DZ" sz="3600" b="1" dirty="0" err="1" smtClean="0">
                <a:solidFill>
                  <a:srgbClr val="FF0000"/>
                </a:solidFill>
              </a:rPr>
              <a:t>أ</a:t>
            </a:r>
            <a:r>
              <a:rPr lang="ar-SA" sz="3600" b="1" dirty="0" smtClean="0">
                <a:solidFill>
                  <a:srgbClr val="FF0000"/>
                </a:solidFill>
              </a:rPr>
              <a:t>ثر الضرائب على توزيع الدخل الو</a:t>
            </a:r>
            <a:r>
              <a:rPr lang="ar-DZ" sz="3600" b="1" dirty="0" smtClean="0">
                <a:solidFill>
                  <a:srgbClr val="FF0000"/>
                </a:solidFill>
              </a:rPr>
              <a:t>طن</a:t>
            </a:r>
            <a:r>
              <a:rPr lang="ar-SA" sz="3600" b="1" dirty="0" smtClean="0">
                <a:solidFill>
                  <a:srgbClr val="FF0000"/>
                </a:solidFill>
              </a:rPr>
              <a:t>ي </a:t>
            </a:r>
            <a:endParaRPr lang="fr-FR" sz="3600" b="1" dirty="0" smtClean="0">
              <a:solidFill>
                <a:srgbClr val="FF0000"/>
              </a:solidFill>
            </a:endParaRPr>
          </a:p>
        </p:txBody>
      </p:sp>
      <p:sp>
        <p:nvSpPr>
          <p:cNvPr id="3" name="Espace réservé du contenu 2"/>
          <p:cNvSpPr>
            <a:spLocks noGrp="1"/>
          </p:cNvSpPr>
          <p:nvPr>
            <p:ph idx="1"/>
          </p:nvPr>
        </p:nvSpPr>
        <p:spPr/>
        <p:txBody>
          <a:bodyPr/>
          <a:lstStyle/>
          <a:p>
            <a:pPr algn="r" rtl="1">
              <a:buNone/>
            </a:pPr>
            <a:r>
              <a:rPr lang="ar-DZ" sz="3600" b="1" dirty="0" smtClean="0">
                <a:solidFill>
                  <a:srgbClr val="FF0000"/>
                </a:solidFill>
              </a:rPr>
              <a:t>3-1- </a:t>
            </a:r>
            <a:r>
              <a:rPr lang="ar-EG" sz="3600" b="1" dirty="0" smtClean="0">
                <a:solidFill>
                  <a:srgbClr val="FF0000"/>
                </a:solidFill>
              </a:rPr>
              <a:t>إعادة </a:t>
            </a:r>
            <a:r>
              <a:rPr lang="ar-EG" sz="3600" b="1" dirty="0" smtClean="0">
                <a:solidFill>
                  <a:srgbClr val="FF0000"/>
                </a:solidFill>
              </a:rPr>
              <a:t>توزيع الدخل عن طريق الضرائب المباشرة</a:t>
            </a:r>
            <a:endParaRPr lang="fr-FR" sz="3600" dirty="0" smtClean="0">
              <a:solidFill>
                <a:srgbClr val="FF0000"/>
              </a:solidFill>
            </a:endParaRPr>
          </a:p>
          <a:p>
            <a:pPr lvl="0" algn="r" rtl="1">
              <a:buNone/>
            </a:pPr>
            <a:r>
              <a:rPr lang="ar-EG" b="1" dirty="0" smtClean="0"/>
              <a:t>الضرائب على الدخل إذا كانت مفروضة بسعر نسبى على ذوى الدخول المرتفعة تزيد من اختلال توزيع الدخل، أما إذا كانت بسعر تصاعدي فغالبا ما يكون تأثيره</a:t>
            </a:r>
            <a:r>
              <a:rPr lang="ar-DZ" b="1" dirty="0" smtClean="0"/>
              <a:t>ا</a:t>
            </a:r>
            <a:r>
              <a:rPr lang="ar-EG" b="1" dirty="0" smtClean="0"/>
              <a:t> في إعادة توزيع الدخل </a:t>
            </a:r>
            <a:r>
              <a:rPr lang="ar-EG" b="1" dirty="0" err="1" smtClean="0"/>
              <a:t>ال</a:t>
            </a:r>
            <a:r>
              <a:rPr lang="ar-DZ" b="1" dirty="0" smtClean="0"/>
              <a:t>وطن</a:t>
            </a:r>
            <a:r>
              <a:rPr lang="ar-EG" b="1" dirty="0" smtClean="0"/>
              <a:t>ي لصالح أصحاب الدخول الصغيرة.</a:t>
            </a:r>
            <a:endParaRPr lang="fr-FR" dirty="0" smtClean="0"/>
          </a:p>
          <a:p>
            <a:pPr algn="r" rtl="1">
              <a:buNone/>
            </a:pPr>
            <a:r>
              <a:rPr lang="ar-DZ" b="1" dirty="0" smtClean="0"/>
              <a:t>أما </a:t>
            </a:r>
            <a:r>
              <a:rPr lang="ar-EG" b="1" dirty="0" smtClean="0"/>
              <a:t>الضرائب على رأس المال </a:t>
            </a:r>
            <a:r>
              <a:rPr lang="ar-DZ" b="1" dirty="0" smtClean="0"/>
              <a:t>ف</a:t>
            </a:r>
            <a:r>
              <a:rPr lang="ar-EG" b="1" dirty="0" smtClean="0"/>
              <a:t>تؤدى إلى توزيع الدخل في غير صالح الطبقات الغنية مالكة رأس المال</a:t>
            </a:r>
            <a:r>
              <a:rPr lang="ar-DZ" b="1" dirty="0" smtClean="0"/>
              <a:t>.</a:t>
            </a:r>
            <a:endParaRPr lang="fr-FR" dirty="0"/>
          </a:p>
        </p:txBody>
      </p:sp>
      <p:sp>
        <p:nvSpPr>
          <p:cNvPr id="4" name="Espace réservé du pied de page 3"/>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49</a:t>
            </a:fld>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r>
              <a:rPr lang="ar-DZ" b="1" dirty="0" smtClean="0">
                <a:solidFill>
                  <a:srgbClr val="C00000"/>
                </a:solidFill>
              </a:rPr>
              <a:t>ثبات</a:t>
            </a:r>
            <a:r>
              <a:rPr lang="ar-SA" b="1" dirty="0" smtClean="0">
                <a:solidFill>
                  <a:srgbClr val="C00000"/>
                </a:solidFill>
              </a:rPr>
              <a:t> المصدر</a:t>
            </a:r>
            <a:r>
              <a:rPr lang="ar-SA" b="1" dirty="0" smtClean="0"/>
              <a:t>: </a:t>
            </a:r>
            <a:r>
              <a:rPr lang="ar-DZ" b="1" dirty="0" smtClean="0"/>
              <a:t>فما دام </a:t>
            </a:r>
            <a:r>
              <a:rPr lang="ar-DZ" b="1" dirty="0" smtClean="0">
                <a:solidFill>
                  <a:srgbClr val="0070C0"/>
                </a:solidFill>
              </a:rPr>
              <a:t>الدخل يتجدد </a:t>
            </a:r>
            <a:r>
              <a:rPr lang="ar-DZ" b="1" dirty="0" smtClean="0"/>
              <a:t>على فترات، فلا بد أن </a:t>
            </a:r>
            <a:r>
              <a:rPr lang="ar-SA" b="1" dirty="0" smtClean="0">
                <a:solidFill>
                  <a:srgbClr val="0070C0"/>
                </a:solidFill>
              </a:rPr>
              <a:t>المصدر</a:t>
            </a:r>
            <a:r>
              <a:rPr lang="ar-DZ" b="1" dirty="0" smtClean="0">
                <a:solidFill>
                  <a:srgbClr val="0070C0"/>
                </a:solidFill>
              </a:rPr>
              <a:t> الذي يأتي منه مستمرا ولا يختفي </a:t>
            </a:r>
            <a:r>
              <a:rPr lang="ar-DZ" b="1" dirty="0" smtClean="0"/>
              <a:t>بعد إنتاجه في مرة من المرات.</a:t>
            </a:r>
            <a:r>
              <a:rPr lang="ar-SA" b="1" dirty="0" smtClean="0"/>
              <a:t> إلا أن هذا </a:t>
            </a:r>
            <a:r>
              <a:rPr lang="ar-SA" b="1" dirty="0" smtClean="0">
                <a:solidFill>
                  <a:srgbClr val="0070C0"/>
                </a:solidFill>
              </a:rPr>
              <a:t>لا يعني استمرار المصدر إلى ما لا نهاية</a:t>
            </a:r>
            <a:r>
              <a:rPr lang="ar-SA" b="1" dirty="0" smtClean="0"/>
              <a:t> ولكن يكفي أن</a:t>
            </a:r>
            <a:r>
              <a:rPr lang="ar-DZ" b="1" dirty="0" smtClean="0"/>
              <a:t> </a:t>
            </a:r>
            <a:r>
              <a:rPr lang="ar-SA" b="1" dirty="0" smtClean="0"/>
              <a:t>يستمر ويبقى مدة طويلة تسمح على الأقل بتجدد </a:t>
            </a:r>
            <a:r>
              <a:rPr lang="ar-DZ" b="1" dirty="0" smtClean="0"/>
              <a:t>الدخل، </a:t>
            </a:r>
            <a:r>
              <a:rPr lang="ar-SA" b="1" dirty="0" smtClean="0"/>
              <a:t>كما في الدخل الذي مصدر</a:t>
            </a:r>
            <a:r>
              <a:rPr lang="ar-DZ" b="1" dirty="0" smtClean="0"/>
              <a:t>ه</a:t>
            </a:r>
            <a:r>
              <a:rPr lang="ar-SA" b="1" dirty="0" smtClean="0"/>
              <a:t> عقار فإن هذا المصدر ثابت إلى درجة </a:t>
            </a:r>
            <a:r>
              <a:rPr lang="ar-DZ" b="1" dirty="0" smtClean="0"/>
              <a:t> </a:t>
            </a:r>
            <a:r>
              <a:rPr lang="ar-SA" b="1" dirty="0" smtClean="0"/>
              <a:t>كبيرة، </a:t>
            </a:r>
            <a:r>
              <a:rPr lang="ar-DZ" b="1" dirty="0" smtClean="0"/>
              <a:t>أما </a:t>
            </a:r>
            <a:r>
              <a:rPr lang="ar-SA" b="1" dirty="0" smtClean="0"/>
              <a:t>العمل – سواء </a:t>
            </a:r>
            <a:r>
              <a:rPr lang="ar-DZ" b="1" dirty="0" smtClean="0"/>
              <a:t>كان </a:t>
            </a:r>
            <a:r>
              <a:rPr lang="ar-SA" b="1" dirty="0" smtClean="0"/>
              <a:t>عقلياً أو يدوياً - </a:t>
            </a:r>
            <a:r>
              <a:rPr lang="ar-DZ" b="1" dirty="0" smtClean="0"/>
              <a:t>ف</a:t>
            </a:r>
            <a:r>
              <a:rPr lang="ar-SA" b="1" dirty="0" smtClean="0"/>
              <a:t>مصدر ثابت بدرجة أقل لما له من </a:t>
            </a:r>
            <a:r>
              <a:rPr lang="ar-SA" b="1" dirty="0" err="1" smtClean="0"/>
              <a:t>إرتباط</a:t>
            </a:r>
            <a:r>
              <a:rPr lang="ar-SA" b="1" dirty="0" smtClean="0"/>
              <a:t> بحياة العامل وصحته</a:t>
            </a:r>
            <a:r>
              <a:rPr lang="ar-DZ" b="1" dirty="0" smtClean="0"/>
              <a:t>.</a:t>
            </a:r>
          </a:p>
          <a:p>
            <a:pPr algn="r" rtl="1">
              <a:buNone/>
            </a:pPr>
            <a:endParaRPr lang="fr-FR" dirty="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5</a:t>
            </a:fld>
            <a:endParaRPr lang="fr-F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rtl="1"/>
            <a:r>
              <a:rPr lang="ar-DZ" sz="3600" b="1" dirty="0" smtClean="0">
                <a:solidFill>
                  <a:srgbClr val="FF0000"/>
                </a:solidFill>
              </a:rPr>
              <a:t>3-2- </a:t>
            </a:r>
            <a:r>
              <a:rPr lang="ar-EG" sz="3600" b="1" dirty="0" smtClean="0">
                <a:solidFill>
                  <a:srgbClr val="FF0000"/>
                </a:solidFill>
              </a:rPr>
              <a:t>إعادة </a:t>
            </a:r>
            <a:r>
              <a:rPr lang="ar-EG" sz="3600" b="1" dirty="0" smtClean="0">
                <a:solidFill>
                  <a:srgbClr val="FF0000"/>
                </a:solidFill>
              </a:rPr>
              <a:t>توزيع الدخل عن طريق الضرائب الغير المباشرة</a:t>
            </a:r>
            <a:endParaRPr lang="fr-FR" sz="3600" dirty="0">
              <a:solidFill>
                <a:srgbClr val="FF0000"/>
              </a:solidFill>
            </a:endParaRPr>
          </a:p>
        </p:txBody>
      </p:sp>
      <p:sp>
        <p:nvSpPr>
          <p:cNvPr id="3" name="Espace réservé du contenu 2"/>
          <p:cNvSpPr>
            <a:spLocks noGrp="1"/>
          </p:cNvSpPr>
          <p:nvPr>
            <p:ph idx="1"/>
          </p:nvPr>
        </p:nvSpPr>
        <p:spPr>
          <a:xfrm>
            <a:off x="457200" y="1285860"/>
            <a:ext cx="8229600" cy="4525963"/>
          </a:xfrm>
        </p:spPr>
        <p:txBody>
          <a:bodyPr>
            <a:noAutofit/>
          </a:bodyPr>
          <a:lstStyle/>
          <a:p>
            <a:pPr algn="r" rtl="1">
              <a:buNone/>
            </a:pPr>
            <a:r>
              <a:rPr lang="ar-EG" b="1" dirty="0" smtClean="0"/>
              <a:t>الضرائب غير المباشرة بوجه عام تؤدى إلى إعادة توزيع الدخل </a:t>
            </a:r>
            <a:r>
              <a:rPr lang="ar-EG" b="1" dirty="0" err="1" smtClean="0"/>
              <a:t>ال</a:t>
            </a:r>
            <a:r>
              <a:rPr lang="ar-DZ" b="1" dirty="0" smtClean="0"/>
              <a:t>وطن</a:t>
            </a:r>
            <a:r>
              <a:rPr lang="ar-EG" b="1" dirty="0" smtClean="0"/>
              <a:t>ي في غير صالح الطبقات ذات الدخول المحدودة إلا أن فاعلية تأثير الضرائب الغير مباشرة يرتبط بنوع السلعة المفروض عليها الضريبة.</a:t>
            </a:r>
            <a:endParaRPr lang="fr-FR" dirty="0" smtClean="0"/>
          </a:p>
          <a:p>
            <a:pPr algn="r" rtl="1">
              <a:buNone/>
            </a:pPr>
            <a:r>
              <a:rPr lang="ar-EG" b="1" dirty="0" smtClean="0"/>
              <a:t>السلع الكمالية</a:t>
            </a:r>
            <a:r>
              <a:rPr lang="ar-DZ" b="1" dirty="0" smtClean="0"/>
              <a:t> </a:t>
            </a:r>
            <a:r>
              <a:rPr lang="en-US" b="1" dirty="0" smtClean="0">
                <a:sym typeface="Wingdings 3"/>
              </a:rPr>
              <a:t></a:t>
            </a:r>
            <a:r>
              <a:rPr lang="ar-DZ" b="1" dirty="0" smtClean="0">
                <a:sym typeface="Wingdings 3"/>
              </a:rPr>
              <a:t> </a:t>
            </a:r>
            <a:r>
              <a:rPr lang="ar-EG" b="1" dirty="0" smtClean="0"/>
              <a:t>الأثر </a:t>
            </a:r>
            <a:r>
              <a:rPr lang="ar-DZ" b="1" dirty="0" smtClean="0"/>
              <a:t>ا</a:t>
            </a:r>
            <a:r>
              <a:rPr lang="ar-EG" b="1" dirty="0" smtClean="0"/>
              <a:t>لتوزيعي للضريبة في صالح محدود</a:t>
            </a:r>
            <a:r>
              <a:rPr lang="ar-DZ" b="1" dirty="0" smtClean="0"/>
              <a:t>ي</a:t>
            </a:r>
            <a:r>
              <a:rPr lang="ar-EG" b="1" dirty="0" smtClean="0"/>
              <a:t> الدخل لأن الأغنياء هم </a:t>
            </a:r>
            <a:r>
              <a:rPr lang="ar-DZ" b="1" dirty="0" smtClean="0"/>
              <a:t>من يدفع </a:t>
            </a:r>
            <a:r>
              <a:rPr lang="ar-EG" b="1" dirty="0" smtClean="0"/>
              <a:t>الضر</a:t>
            </a:r>
            <a:r>
              <a:rPr lang="ar-DZ" b="1" dirty="0" err="1" smtClean="0"/>
              <a:t>ائ</a:t>
            </a:r>
            <a:r>
              <a:rPr lang="ar-EG" b="1" dirty="0" smtClean="0"/>
              <a:t>ب الغير مباشرة</a:t>
            </a:r>
            <a:r>
              <a:rPr lang="ar-DZ" b="1" dirty="0" smtClean="0"/>
              <a:t> لكونهم هم الأقدر على شراء</a:t>
            </a:r>
            <a:r>
              <a:rPr lang="ar-EG" b="1" dirty="0" smtClean="0"/>
              <a:t> السلع</a:t>
            </a:r>
            <a:r>
              <a:rPr lang="ar-DZ" b="1" dirty="0" smtClean="0"/>
              <a:t> الكمالية.</a:t>
            </a:r>
            <a:endParaRPr lang="fr-FR" dirty="0" smtClean="0"/>
          </a:p>
          <a:p>
            <a:pPr algn="r" rtl="1">
              <a:buNone/>
            </a:pPr>
            <a:r>
              <a:rPr lang="ar-EG" b="1" dirty="0" smtClean="0"/>
              <a:t>السلع الضرورية</a:t>
            </a:r>
            <a:r>
              <a:rPr lang="ar-DZ" b="1" dirty="0" smtClean="0"/>
              <a:t> </a:t>
            </a:r>
            <a:r>
              <a:rPr lang="en-US" b="1" dirty="0" smtClean="0">
                <a:sym typeface="Wingdings 3"/>
              </a:rPr>
              <a:t></a:t>
            </a:r>
            <a:r>
              <a:rPr lang="ar-EG" b="1" dirty="0" smtClean="0"/>
              <a:t> التوزيع في غير صالح محدود</a:t>
            </a:r>
            <a:r>
              <a:rPr lang="ar-DZ" b="1" dirty="0" smtClean="0"/>
              <a:t>ي</a:t>
            </a:r>
            <a:r>
              <a:rPr lang="ar-EG" b="1" dirty="0" smtClean="0"/>
              <a:t> الدخل لأن</a:t>
            </a:r>
            <a:r>
              <a:rPr lang="ar-DZ" b="1" dirty="0" smtClean="0"/>
              <a:t> نقل عبء الضريبة إلى الأمام سوف يحملهم القسط الأكبر من</a:t>
            </a:r>
            <a:r>
              <a:rPr lang="ar-EG" b="1" dirty="0" smtClean="0"/>
              <a:t> الضر</a:t>
            </a:r>
            <a:r>
              <a:rPr lang="ar-DZ" b="1" dirty="0" err="1" smtClean="0"/>
              <a:t>ائ</a:t>
            </a:r>
            <a:r>
              <a:rPr lang="ar-EG" b="1" dirty="0" smtClean="0"/>
              <a:t>ب غير المباشرة </a:t>
            </a:r>
            <a:r>
              <a:rPr lang="ar-DZ" b="1" dirty="0" smtClean="0"/>
              <a:t>كونهم الأكثر استهلاكا للسلع الضرورية.</a:t>
            </a:r>
            <a:endParaRPr lang="fr-FR" dirty="0"/>
          </a:p>
        </p:txBody>
      </p:sp>
      <p:sp>
        <p:nvSpPr>
          <p:cNvPr id="4" name="Espace réservé du pied de page 3"/>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50</a:t>
            </a:fld>
            <a:endParaRPr lang="fr-F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b="1" dirty="0" smtClean="0">
                <a:solidFill>
                  <a:srgbClr val="FF0000"/>
                </a:solidFill>
              </a:rPr>
              <a:t>4) </a:t>
            </a:r>
            <a:r>
              <a:rPr lang="ar-DZ" sz="4000" b="1" dirty="0" err="1" smtClean="0">
                <a:solidFill>
                  <a:srgbClr val="FF0000"/>
                </a:solidFill>
              </a:rPr>
              <a:t>أ</a:t>
            </a:r>
            <a:r>
              <a:rPr lang="ar-SA" sz="4000" b="1" dirty="0" smtClean="0">
                <a:solidFill>
                  <a:srgbClr val="FF0000"/>
                </a:solidFill>
              </a:rPr>
              <a:t>ثر الضرائب على</a:t>
            </a:r>
            <a:r>
              <a:rPr lang="ar-DZ" sz="4000" b="1" dirty="0" smtClean="0">
                <a:solidFill>
                  <a:srgbClr val="FF0000"/>
                </a:solidFill>
              </a:rPr>
              <a:t> التوظيف والأجور</a:t>
            </a:r>
            <a:endParaRPr lang="fr-FR" sz="4000" dirty="0"/>
          </a:p>
        </p:txBody>
      </p:sp>
      <p:sp>
        <p:nvSpPr>
          <p:cNvPr id="3" name="Espace réservé du contenu 2"/>
          <p:cNvSpPr>
            <a:spLocks noGrp="1"/>
          </p:cNvSpPr>
          <p:nvPr>
            <p:ph idx="1"/>
          </p:nvPr>
        </p:nvSpPr>
        <p:spPr/>
        <p:txBody>
          <a:bodyPr>
            <a:normAutofit/>
          </a:bodyPr>
          <a:lstStyle/>
          <a:p>
            <a:pPr algn="r" rtl="1">
              <a:buNone/>
            </a:pPr>
            <a:r>
              <a:rPr lang="ar-SA" b="1" dirty="0" smtClean="0"/>
              <a:t>مع اكتساب رأس المال المزيد من القدرة على التنقل، فإن العمالة غير القادرة على التحرك نسبياً تتحمل العبء </a:t>
            </a:r>
            <a:r>
              <a:rPr lang="ar-DZ" b="1" dirty="0" smtClean="0"/>
              <a:t>الأكبر من زيادة الضرائب ممثلا في شكل </a:t>
            </a:r>
            <a:r>
              <a:rPr lang="ar-SA" b="1" dirty="0" smtClean="0"/>
              <a:t>انخفاض الأجور وتضاؤل فرص العمل. </a:t>
            </a:r>
            <a:r>
              <a:rPr lang="ar-DZ" b="1" dirty="0" smtClean="0"/>
              <a:t>ذلك أن </a:t>
            </a:r>
            <a:r>
              <a:rPr lang="ar-SA" b="1" dirty="0" smtClean="0"/>
              <a:t>الشركات </a:t>
            </a:r>
            <a:r>
              <a:rPr lang="ar-DZ" b="1" dirty="0" smtClean="0"/>
              <a:t>سوف تضطر </a:t>
            </a:r>
            <a:r>
              <a:rPr lang="ar-DZ" b="1" dirty="0" err="1" smtClean="0"/>
              <a:t>إ</a:t>
            </a:r>
            <a:r>
              <a:rPr lang="ar-SA" b="1" dirty="0" err="1" smtClean="0"/>
              <a:t>لى</a:t>
            </a:r>
            <a:r>
              <a:rPr lang="ar-SA" b="1" dirty="0" smtClean="0"/>
              <a:t> نقل الاستثمارات وعمليات الإنتاج وتوظيف العمالة إلى دول أجنبية</a:t>
            </a:r>
            <a:r>
              <a:rPr lang="ar-DZ" b="1" dirty="0" smtClean="0"/>
              <a:t>. </a:t>
            </a:r>
            <a:r>
              <a:rPr lang="ar-SA" b="1" dirty="0" smtClean="0"/>
              <a:t>ولهذا السبب كانت الدول في أنحاء العالم المختلفة حريصة على خفض الضرائب على الشركات</a:t>
            </a:r>
            <a:r>
              <a:rPr lang="ar-DZ" b="1" dirty="0" smtClean="0"/>
              <a:t>، في </a:t>
            </a:r>
            <a:r>
              <a:rPr lang="ar-SA" b="1" dirty="0" smtClean="0"/>
              <a:t>س</a:t>
            </a:r>
            <a:r>
              <a:rPr lang="ar-DZ" b="1" dirty="0" smtClean="0"/>
              <a:t>ي</a:t>
            </a:r>
            <a:r>
              <a:rPr lang="ar-SA" b="1" dirty="0" err="1" smtClean="0"/>
              <a:t>اق</a:t>
            </a:r>
            <a:r>
              <a:rPr lang="ar-SA" b="1" dirty="0" smtClean="0"/>
              <a:t> منافسة عالمي</a:t>
            </a:r>
            <a:r>
              <a:rPr lang="ar-DZ" b="1" dirty="0" smtClean="0"/>
              <a:t>ة </a:t>
            </a:r>
            <a:r>
              <a:rPr lang="ar-SA" b="1" dirty="0" smtClean="0"/>
              <a:t>متزايدة الحدة على رأس المال والمعرفة التكنولوجية لدعم فرص العمل والأجور المحلية.</a:t>
            </a:r>
            <a:endParaRPr lang="fr-FR" b="1" dirty="0"/>
          </a:p>
        </p:txBody>
      </p:sp>
      <p:sp>
        <p:nvSpPr>
          <p:cNvPr id="4" name="Espace réservé du pied de page 3"/>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51</a:t>
            </a:fld>
            <a:endParaRPr lang="fr-F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t">
            <a:normAutofit/>
          </a:bodyPr>
          <a:lstStyle/>
          <a:p>
            <a:pPr algn="r" rtl="1"/>
            <a:r>
              <a:rPr lang="ar-DZ" sz="3600" b="1" dirty="0" smtClean="0">
                <a:solidFill>
                  <a:srgbClr val="FF0000"/>
                </a:solidFill>
              </a:rPr>
              <a:t>5) </a:t>
            </a:r>
            <a:r>
              <a:rPr lang="ar-DZ" sz="3600" b="1" dirty="0" err="1" smtClean="0">
                <a:solidFill>
                  <a:srgbClr val="FF0000"/>
                </a:solidFill>
              </a:rPr>
              <a:t>أ</a:t>
            </a:r>
            <a:r>
              <a:rPr lang="ar-SA" sz="3600" b="1" dirty="0" smtClean="0">
                <a:solidFill>
                  <a:srgbClr val="FF0000"/>
                </a:solidFill>
              </a:rPr>
              <a:t>ثر الضرائب على</a:t>
            </a:r>
            <a:r>
              <a:rPr lang="ar-DZ" sz="3600" b="1" dirty="0" smtClean="0">
                <a:solidFill>
                  <a:srgbClr val="FF0000"/>
                </a:solidFill>
              </a:rPr>
              <a:t> الأسعار</a:t>
            </a:r>
            <a:endParaRPr lang="fr-FR" sz="3600" dirty="0"/>
          </a:p>
        </p:txBody>
      </p:sp>
      <p:sp>
        <p:nvSpPr>
          <p:cNvPr id="3" name="Espace réservé du contenu 2"/>
          <p:cNvSpPr>
            <a:spLocks noGrp="1"/>
          </p:cNvSpPr>
          <p:nvPr>
            <p:ph idx="1"/>
          </p:nvPr>
        </p:nvSpPr>
        <p:spPr>
          <a:xfrm>
            <a:off x="457200" y="1046177"/>
            <a:ext cx="8229600" cy="4525963"/>
          </a:xfrm>
        </p:spPr>
        <p:txBody>
          <a:bodyPr>
            <a:noAutofit/>
          </a:bodyPr>
          <a:lstStyle/>
          <a:p>
            <a:pPr algn="r" rtl="1">
              <a:buNone/>
            </a:pPr>
            <a:r>
              <a:rPr lang="ar-DZ" b="1" dirty="0" smtClean="0"/>
              <a:t>يجب أن نفرق فيما يتعلق </a:t>
            </a:r>
            <a:r>
              <a:rPr lang="ar-DZ" b="1" dirty="0" err="1" smtClean="0"/>
              <a:t>بتأ</a:t>
            </a:r>
            <a:r>
              <a:rPr lang="ar-SA" b="1" dirty="0" smtClean="0"/>
              <a:t>ث</a:t>
            </a:r>
            <a:r>
              <a:rPr lang="ar-DZ" b="1" dirty="0" smtClean="0"/>
              <a:t>ي</a:t>
            </a:r>
            <a:r>
              <a:rPr lang="ar-SA" b="1" dirty="0" smtClean="0"/>
              <a:t>ر الضرائب على</a:t>
            </a:r>
            <a:r>
              <a:rPr lang="ar-DZ" b="1" dirty="0" smtClean="0"/>
              <a:t> الأسعار بين تأثيرها في ثمن سلعة معينة بالذات، وبين تأثيرها في المستوى العام للأسعار. بالنسبة لتأثير الضرائب في ثمن سلعة معينة بالذات، فنظرا لكون الضرائب على السلع والخدمات تعتبر تكلفة يتحملها المنتج فإنها تساهم في رفع أسعار السلع والخدمات المنتجة، لأن المنتج يحاول ما استطاع أن ينقل عبء الضريبة إلى الأمام أي إلى المستهلك. أما عن تأثير الضرائب في المستوى العام للأسعار فإن الضرائب على الدخل وهي تقتطع جزءا من دخول الأفراد فسوف تضطرهم إلى إنقاص طلبهم على السلع والخدمات، ويميل المستوى العام للأسعار نحو الانخفاض.</a:t>
            </a:r>
            <a:endParaRPr lang="fr-FR" b="1" dirty="0" smtClean="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52</a:t>
            </a:fld>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r" rtl="1">
              <a:buNone/>
            </a:pPr>
            <a:r>
              <a:rPr lang="ar-DZ" b="1" dirty="0" smtClean="0"/>
              <a:t>وتختلف </a:t>
            </a:r>
            <a:r>
              <a:rPr lang="ar-DZ" b="1" dirty="0" smtClean="0">
                <a:solidFill>
                  <a:srgbClr val="0070C0"/>
                </a:solidFill>
              </a:rPr>
              <a:t>مصادر الدخل من حيث قابليتها للبقاء</a:t>
            </a:r>
            <a:r>
              <a:rPr lang="ar-DZ" b="1" dirty="0" smtClean="0"/>
              <a:t>، ويمكن تمييز </a:t>
            </a:r>
            <a:r>
              <a:rPr lang="ar-DZ" b="1" dirty="0" smtClean="0">
                <a:solidFill>
                  <a:srgbClr val="0070C0"/>
                </a:solidFill>
              </a:rPr>
              <a:t>ثلاثة أقسام</a:t>
            </a:r>
            <a:r>
              <a:rPr lang="ar-DZ" b="1" dirty="0" smtClean="0"/>
              <a:t>:</a:t>
            </a:r>
          </a:p>
          <a:p>
            <a:pPr algn="r" rtl="1">
              <a:buFontTx/>
              <a:buChar char="-"/>
            </a:pPr>
            <a:r>
              <a:rPr lang="ar-DZ" b="1" dirty="0" smtClean="0"/>
              <a:t>العمل سواء أكان يدويا أم فكريا.</a:t>
            </a:r>
          </a:p>
          <a:p>
            <a:pPr algn="r" rtl="1">
              <a:buFontTx/>
              <a:buChar char="-"/>
            </a:pPr>
            <a:r>
              <a:rPr lang="ar-DZ" b="1" dirty="0" smtClean="0"/>
              <a:t>رأس المال سواء أكان عقاري كالمباني والأراضي أم رأس مال منقول كالأسهم والسندات.</a:t>
            </a:r>
          </a:p>
          <a:p>
            <a:pPr algn="r" rtl="1">
              <a:buFontTx/>
              <a:buChar char="-"/>
            </a:pPr>
            <a:r>
              <a:rPr lang="ar-DZ" b="1" dirty="0" smtClean="0"/>
              <a:t>تضافر العمل ورأس المال معا كما هو الحال بالنسبة للمشروعات الصناعية والزراعية والتجارية.</a:t>
            </a:r>
          </a:p>
          <a:p>
            <a:endParaRPr lang="fr-FR" dirty="0"/>
          </a:p>
        </p:txBody>
      </p:sp>
      <p:sp>
        <p:nvSpPr>
          <p:cNvPr id="4" name="Espace réservé du pied de page 3"/>
          <p:cNvSpPr>
            <a:spLocks noGrp="1"/>
          </p:cNvSpPr>
          <p:nvPr>
            <p:ph type="ftr" sz="quarter" idx="11"/>
          </p:nvPr>
        </p:nvSpPr>
        <p:spPr/>
        <p:txBody>
          <a:bodyPr/>
          <a:lstStyle/>
          <a:p>
            <a:r>
              <a:rPr lang="ar-SA" smtClean="0"/>
              <a:t>أنواع الضرائب، عدالتها وآثارها الاقتصادية</a:t>
            </a:r>
            <a:endParaRPr lang="fr-FR"/>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6</a:t>
            </a:fld>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SA" b="1" dirty="0" smtClean="0"/>
              <a:t>ولما لثبات المصدر من أهمية في التأثير على المقدرة </a:t>
            </a:r>
            <a:r>
              <a:rPr lang="ar-SA" b="1" dirty="0" err="1" smtClean="0"/>
              <a:t>التكليفية</a:t>
            </a:r>
            <a:r>
              <a:rPr lang="ar-SA" b="1" dirty="0" smtClean="0"/>
              <a:t> للممول فإن</a:t>
            </a:r>
            <a:r>
              <a:rPr lang="ar-DZ" b="1" dirty="0" smtClean="0"/>
              <a:t> التشريعات الضريبية تراعي </a:t>
            </a:r>
            <a:r>
              <a:rPr lang="ar-DZ" b="1" dirty="0" smtClean="0">
                <a:solidFill>
                  <a:srgbClr val="0070C0"/>
                </a:solidFill>
              </a:rPr>
              <a:t>تنويع سعر الضريبة المفروضة على دخل كل مصدر حسب درجة بقائه</a:t>
            </a:r>
            <a:r>
              <a:rPr lang="ar-DZ" b="1" dirty="0" smtClean="0"/>
              <a:t>، فتفرض سعرا </a:t>
            </a:r>
            <a:r>
              <a:rPr lang="ar-DZ" b="1" dirty="0" smtClean="0">
                <a:solidFill>
                  <a:srgbClr val="C00000"/>
                </a:solidFill>
              </a:rPr>
              <a:t>منخفضا</a:t>
            </a:r>
            <a:r>
              <a:rPr lang="ar-DZ" b="1" dirty="0" smtClean="0"/>
              <a:t> على الدخل </a:t>
            </a:r>
            <a:r>
              <a:rPr lang="ar-DZ" b="1" dirty="0" smtClean="0">
                <a:solidFill>
                  <a:srgbClr val="0070C0"/>
                </a:solidFill>
              </a:rPr>
              <a:t>الناشئ من العمل</a:t>
            </a:r>
            <a:r>
              <a:rPr lang="ar-DZ" b="1" dirty="0" smtClean="0"/>
              <a:t>، وسعرا </a:t>
            </a:r>
            <a:r>
              <a:rPr lang="ar-DZ" b="1" dirty="0" smtClean="0">
                <a:solidFill>
                  <a:srgbClr val="C00000"/>
                </a:solidFill>
              </a:rPr>
              <a:t>مرتفعا </a:t>
            </a:r>
            <a:r>
              <a:rPr lang="ar-DZ" b="1" dirty="0" smtClean="0"/>
              <a:t>على الدخل </a:t>
            </a:r>
            <a:r>
              <a:rPr lang="ar-DZ" b="1" dirty="0" smtClean="0">
                <a:solidFill>
                  <a:srgbClr val="0070C0"/>
                </a:solidFill>
              </a:rPr>
              <a:t>الناتج من رأس المال</a:t>
            </a:r>
            <a:r>
              <a:rPr lang="ar-DZ" b="1" dirty="0" smtClean="0"/>
              <a:t>، وسعرا </a:t>
            </a:r>
            <a:r>
              <a:rPr lang="ar-DZ" b="1" dirty="0" smtClean="0">
                <a:solidFill>
                  <a:srgbClr val="C00000"/>
                </a:solidFill>
              </a:rPr>
              <a:t>متوسطا</a:t>
            </a:r>
            <a:r>
              <a:rPr lang="ar-DZ" b="1" dirty="0" smtClean="0"/>
              <a:t> على الدخل </a:t>
            </a:r>
            <a:r>
              <a:rPr lang="ar-DZ" b="1" dirty="0" smtClean="0">
                <a:solidFill>
                  <a:srgbClr val="0070C0"/>
                </a:solidFill>
              </a:rPr>
              <a:t>الناشئ من العمل ورأس المال </a:t>
            </a:r>
            <a:r>
              <a:rPr lang="ar-DZ" b="1" dirty="0" smtClean="0"/>
              <a:t>معا.</a:t>
            </a:r>
          </a:p>
          <a:p>
            <a:pPr algn="r" rtl="1">
              <a:buNone/>
            </a:pPr>
            <a:r>
              <a:rPr lang="ar-DZ" b="1" dirty="0" smtClean="0"/>
              <a:t>غير أن </a:t>
            </a:r>
            <a:r>
              <a:rPr lang="ar-DZ" b="1" dirty="0" smtClean="0">
                <a:solidFill>
                  <a:srgbClr val="0070C0"/>
                </a:solidFill>
              </a:rPr>
              <a:t>قابلية مصدر الدخل للبقاء </a:t>
            </a:r>
            <a:r>
              <a:rPr lang="ar-DZ" b="1" dirty="0" smtClean="0"/>
              <a:t>تتوقف على درجة تعهده ب</a:t>
            </a:r>
            <a:r>
              <a:rPr lang="ar-DZ" b="1" dirty="0" smtClean="0">
                <a:solidFill>
                  <a:srgbClr val="0070C0"/>
                </a:solidFill>
              </a:rPr>
              <a:t>الصيانة</a:t>
            </a:r>
            <a:r>
              <a:rPr lang="ar-DZ" b="1" dirty="0" smtClean="0"/>
              <a:t> لضمان دوامه أو إطالة مدة بقائه من ناحية، وإتباع طريقة </a:t>
            </a:r>
            <a:r>
              <a:rPr lang="ar-DZ" b="1" dirty="0" err="1" smtClean="0">
                <a:solidFill>
                  <a:srgbClr val="0070C0"/>
                </a:solidFill>
              </a:rPr>
              <a:t>الاهتلاك</a:t>
            </a:r>
            <a:r>
              <a:rPr lang="ar-DZ" b="1" dirty="0" smtClean="0"/>
              <a:t> (بالنسبة لرأس المال) لتجديده أو إحلاله من ناحية أخرى.</a:t>
            </a:r>
            <a:endParaRPr lang="fr-FR" b="1" dirty="0" smtClean="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7</a:t>
            </a:fld>
            <a:endParaRPr 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Font typeface="Wingdings" pitchFamily="2" charset="2"/>
              <a:buChar char="q"/>
            </a:pPr>
            <a:r>
              <a:rPr lang="ar-DZ" b="1" dirty="0" smtClean="0"/>
              <a:t> بينما </a:t>
            </a:r>
            <a:r>
              <a:rPr lang="ar-SA" b="1" dirty="0" smtClean="0"/>
              <a:t>اتجه </a:t>
            </a:r>
            <a:r>
              <a:rPr lang="ar-DZ" b="1" dirty="0" smtClean="0"/>
              <a:t>أصحاب </a:t>
            </a:r>
            <a:r>
              <a:rPr lang="ar-SA" b="1" dirty="0" smtClean="0">
                <a:solidFill>
                  <a:srgbClr val="FF0000"/>
                </a:solidFill>
              </a:rPr>
              <a:t>نظرية زيادة القيمة الإيجابية</a:t>
            </a:r>
            <a:r>
              <a:rPr lang="ar-SA" b="1" dirty="0" smtClean="0"/>
              <a:t> إلى تعريف الدخل بطريق أوسع فعرفوه بأنه </a:t>
            </a:r>
            <a:r>
              <a:rPr lang="ar-DZ" b="1" dirty="0" smtClean="0"/>
              <a:t>“</a:t>
            </a:r>
            <a:r>
              <a:rPr lang="ar-SA" b="1" dirty="0" smtClean="0"/>
              <a:t>كل </a:t>
            </a:r>
            <a:r>
              <a:rPr lang="ar-SA" b="1" dirty="0" smtClean="0">
                <a:solidFill>
                  <a:srgbClr val="0070C0"/>
                </a:solidFill>
              </a:rPr>
              <a:t>زيادة </a:t>
            </a:r>
            <a:r>
              <a:rPr lang="ar-DZ" b="1" dirty="0" smtClean="0">
                <a:solidFill>
                  <a:srgbClr val="0070C0"/>
                </a:solidFill>
              </a:rPr>
              <a:t>إيجابية لذمة</a:t>
            </a:r>
            <a:r>
              <a:rPr lang="ar-SA" b="1" dirty="0" smtClean="0">
                <a:solidFill>
                  <a:srgbClr val="0070C0"/>
                </a:solidFill>
              </a:rPr>
              <a:t> </a:t>
            </a:r>
            <a:r>
              <a:rPr lang="ar-DZ" b="1" dirty="0" smtClean="0">
                <a:solidFill>
                  <a:srgbClr val="0070C0"/>
                </a:solidFill>
              </a:rPr>
              <a:t>ا</a:t>
            </a:r>
            <a:r>
              <a:rPr lang="ar-SA" b="1" dirty="0" smtClean="0">
                <a:solidFill>
                  <a:srgbClr val="0070C0"/>
                </a:solidFill>
              </a:rPr>
              <a:t>لمكلف</a:t>
            </a:r>
            <a:r>
              <a:rPr lang="ar-SA" b="1" dirty="0" smtClean="0"/>
              <a:t> بين</a:t>
            </a:r>
            <a:r>
              <a:rPr lang="ar-DZ" b="1" dirty="0" smtClean="0"/>
              <a:t> </a:t>
            </a:r>
            <a:r>
              <a:rPr lang="ar-SA" b="1" dirty="0" smtClean="0"/>
              <a:t>فترتين أيا كان مصدر هذه الزيادة</a:t>
            </a:r>
            <a:r>
              <a:rPr lang="ar-DZ" b="1" dirty="0" smtClean="0"/>
              <a:t>،</a:t>
            </a:r>
            <a:r>
              <a:rPr lang="ar-SA" b="1" dirty="0" smtClean="0"/>
              <a:t> </a:t>
            </a:r>
            <a:r>
              <a:rPr lang="ar-DZ" b="1" dirty="0" smtClean="0"/>
              <a:t>و</a:t>
            </a:r>
            <a:r>
              <a:rPr lang="ar-SA" b="1" dirty="0" smtClean="0">
                <a:solidFill>
                  <a:srgbClr val="0070C0"/>
                </a:solidFill>
              </a:rPr>
              <a:t>بصرف النظر </a:t>
            </a:r>
            <a:r>
              <a:rPr lang="ar-SA" b="1" dirty="0" smtClean="0"/>
              <a:t>عما إذا كانت هذه الزيادة </a:t>
            </a:r>
            <a:r>
              <a:rPr lang="ar-DZ" b="1" dirty="0" smtClean="0"/>
              <a:t>(</a:t>
            </a:r>
            <a:r>
              <a:rPr lang="ar-DZ" b="1" dirty="0" smtClean="0">
                <a:solidFill>
                  <a:srgbClr val="FF0000"/>
                </a:solidFill>
              </a:rPr>
              <a:t>الإثراء</a:t>
            </a:r>
            <a:r>
              <a:rPr lang="ar-DZ" b="1" dirty="0" smtClean="0"/>
              <a:t>) </a:t>
            </a:r>
            <a:r>
              <a:rPr lang="ar-SA" b="1" dirty="0" smtClean="0"/>
              <a:t>من طبيعة </a:t>
            </a:r>
            <a:r>
              <a:rPr lang="ar-SA" b="1" dirty="0" smtClean="0">
                <a:solidFill>
                  <a:srgbClr val="0070C0"/>
                </a:solidFill>
              </a:rPr>
              <a:t>دورية</a:t>
            </a:r>
            <a:r>
              <a:rPr lang="ar-SA" b="1" dirty="0" smtClean="0"/>
              <a:t> ومنتظمة</a:t>
            </a:r>
            <a:r>
              <a:rPr lang="ar-DZ" b="1" dirty="0" smtClean="0"/>
              <a:t> </a:t>
            </a:r>
            <a:r>
              <a:rPr lang="ar-SA" b="1" dirty="0" smtClean="0">
                <a:solidFill>
                  <a:srgbClr val="0070C0"/>
                </a:solidFill>
              </a:rPr>
              <a:t>أم</a:t>
            </a:r>
            <a:r>
              <a:rPr lang="ar-SA" b="1" dirty="0" smtClean="0"/>
              <a:t> من طبيعة </a:t>
            </a:r>
            <a:r>
              <a:rPr lang="ar-SA" b="1" dirty="0" smtClean="0">
                <a:solidFill>
                  <a:srgbClr val="0070C0"/>
                </a:solidFill>
              </a:rPr>
              <a:t>عرضية</a:t>
            </a:r>
            <a:r>
              <a:rPr lang="ar-SA" b="1" dirty="0" smtClean="0"/>
              <a:t> وغير منتظمة</a:t>
            </a:r>
            <a:r>
              <a:rPr lang="ar-DZ" b="1" dirty="0" smtClean="0"/>
              <a:t> (</a:t>
            </a:r>
            <a:r>
              <a:rPr lang="ar-SA" b="1" dirty="0" smtClean="0"/>
              <a:t>كجوائز السندات </a:t>
            </a:r>
            <a:r>
              <a:rPr lang="ar-SA" b="1" dirty="0" err="1" smtClean="0"/>
              <a:t>والمكافآ</a:t>
            </a:r>
            <a:r>
              <a:rPr lang="ar-DZ" b="1" dirty="0" smtClean="0"/>
              <a:t>ت</a:t>
            </a:r>
            <a:r>
              <a:rPr lang="ar-SA" b="1" dirty="0" smtClean="0"/>
              <a:t> التي</a:t>
            </a:r>
            <a:r>
              <a:rPr lang="ar-DZ" b="1" dirty="0" smtClean="0"/>
              <a:t> </a:t>
            </a:r>
            <a:r>
              <a:rPr lang="ar-SA" b="1" dirty="0" smtClean="0"/>
              <a:t>يحصل عليها </a:t>
            </a:r>
            <a:r>
              <a:rPr lang="ar-DZ" b="1" dirty="0" smtClean="0"/>
              <a:t>الموظفون</a:t>
            </a:r>
            <a:r>
              <a:rPr lang="ar-SA" b="1" dirty="0" smtClean="0"/>
              <a:t> بصفة غير منتظمة</a:t>
            </a:r>
            <a:r>
              <a:rPr lang="ar-DZ" b="1" dirty="0" smtClean="0"/>
              <a:t>)</a:t>
            </a:r>
            <a:r>
              <a:rPr lang="ar-SA" dirty="0" smtClean="0"/>
              <a:t>، </a:t>
            </a:r>
            <a:r>
              <a:rPr lang="ar-SA" b="1" dirty="0" smtClean="0"/>
              <a:t>وسواء كانت هذه الزيادة ناتجة عن طريق </a:t>
            </a:r>
            <a:r>
              <a:rPr lang="ar-SA" b="1" dirty="0" smtClean="0">
                <a:solidFill>
                  <a:srgbClr val="0070C0"/>
                </a:solidFill>
              </a:rPr>
              <a:t>الاستغلال العادي أو </a:t>
            </a:r>
            <a:r>
              <a:rPr lang="ar-SA" b="1" dirty="0" smtClean="0"/>
              <a:t>عن طريق </a:t>
            </a:r>
            <a:r>
              <a:rPr lang="ar-SA" b="1" dirty="0" smtClean="0">
                <a:solidFill>
                  <a:srgbClr val="0070C0"/>
                </a:solidFill>
              </a:rPr>
              <a:t>بيع مصدر الدخل أو زيادة قيمته</a:t>
            </a:r>
            <a:r>
              <a:rPr lang="ar-DZ" b="1" dirty="0" smtClean="0"/>
              <a:t>”.</a:t>
            </a:r>
            <a:endParaRPr lang="fr-FR" b="1" dirty="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8</a:t>
            </a:fld>
            <a:endParaRPr lang="fr-F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DZ" b="1" dirty="0" smtClean="0"/>
              <a:t>و</a:t>
            </a:r>
            <a:r>
              <a:rPr lang="ar-SA" b="1" dirty="0" smtClean="0"/>
              <a:t>يلاحظ </a:t>
            </a:r>
            <a:r>
              <a:rPr lang="ar-DZ" b="1" dirty="0" smtClean="0"/>
              <a:t>على هذه النظرية أنها توسع من مفهوم الدخل إذ </a:t>
            </a:r>
            <a:r>
              <a:rPr lang="ar-DZ" b="1" dirty="0" smtClean="0">
                <a:solidFill>
                  <a:srgbClr val="0070C0"/>
                </a:solidFill>
              </a:rPr>
              <a:t>تعد دخلا بعض العناصر التي تعد رأسمالا طبقا لنظرية المنبع</a:t>
            </a:r>
            <a:r>
              <a:rPr lang="ar-DZ" b="1" dirty="0" smtClean="0"/>
              <a:t>. و</a:t>
            </a:r>
            <a:r>
              <a:rPr lang="ar-EG" b="1" dirty="0" smtClean="0">
                <a:solidFill>
                  <a:srgbClr val="0070C0"/>
                </a:solidFill>
              </a:rPr>
              <a:t>يتسع</a:t>
            </a:r>
            <a:r>
              <a:rPr lang="ar-EG" b="1" dirty="0" smtClean="0"/>
              <a:t> في ظلها </a:t>
            </a:r>
            <a:r>
              <a:rPr lang="ar-EG" b="1" dirty="0" smtClean="0">
                <a:solidFill>
                  <a:srgbClr val="0070C0"/>
                </a:solidFill>
              </a:rPr>
              <a:t>مفهوم الدخل ليشمل الأرباح </a:t>
            </a:r>
            <a:r>
              <a:rPr lang="ar-EG" b="1" dirty="0" err="1" smtClean="0">
                <a:solidFill>
                  <a:srgbClr val="0070C0"/>
                </a:solidFill>
              </a:rPr>
              <a:t>ال</a:t>
            </a:r>
            <a:r>
              <a:rPr lang="ar-DZ" b="1" dirty="0" smtClean="0">
                <a:solidFill>
                  <a:srgbClr val="0070C0"/>
                </a:solidFill>
              </a:rPr>
              <a:t>ع</a:t>
            </a:r>
            <a:r>
              <a:rPr lang="ar-EG" b="1" dirty="0" err="1" smtClean="0">
                <a:solidFill>
                  <a:srgbClr val="0070C0"/>
                </a:solidFill>
              </a:rPr>
              <a:t>ادية</a:t>
            </a:r>
            <a:r>
              <a:rPr lang="ar-EG" b="1" dirty="0" smtClean="0">
                <a:solidFill>
                  <a:srgbClr val="0070C0"/>
                </a:solidFill>
              </a:rPr>
              <a:t> </a:t>
            </a:r>
            <a:r>
              <a:rPr lang="ar-EG" b="1" dirty="0" smtClean="0"/>
              <a:t>والأرباح </a:t>
            </a:r>
            <a:r>
              <a:rPr lang="ar-EG" b="1" dirty="0" smtClean="0">
                <a:solidFill>
                  <a:srgbClr val="0070C0"/>
                </a:solidFill>
              </a:rPr>
              <a:t>العرضية</a:t>
            </a:r>
            <a:r>
              <a:rPr lang="ar-EG" b="1" dirty="0" smtClean="0"/>
              <a:t> والأرباح </a:t>
            </a:r>
            <a:r>
              <a:rPr lang="ar-EG" b="1" dirty="0" smtClean="0">
                <a:solidFill>
                  <a:srgbClr val="0070C0"/>
                </a:solidFill>
              </a:rPr>
              <a:t>الرأسمالية</a:t>
            </a:r>
            <a:r>
              <a:rPr lang="ar-DZ" b="1" dirty="0" smtClean="0"/>
              <a:t>.</a:t>
            </a:r>
          </a:p>
          <a:p>
            <a:pPr algn="r" rtl="1">
              <a:buNone/>
              <a:defRPr/>
            </a:pPr>
            <a:r>
              <a:rPr lang="ar-DZ" b="1" dirty="0" smtClean="0"/>
              <a:t>و</a:t>
            </a:r>
            <a:r>
              <a:rPr lang="ar-EG" b="1" dirty="0" smtClean="0"/>
              <a:t>الأرباح العرضية هي </a:t>
            </a:r>
            <a:r>
              <a:rPr lang="ar-DZ" b="1" dirty="0" smtClean="0"/>
              <a:t>تلك</a:t>
            </a:r>
            <a:r>
              <a:rPr lang="ar-EG" b="1" dirty="0" smtClean="0"/>
              <a:t> الناتجة عن إيرادات عرضية غير متكررة ولا تدخل في نطاق النشاط</a:t>
            </a:r>
            <a:r>
              <a:rPr lang="ar-DZ" b="1" dirty="0" smtClean="0"/>
              <a:t> </a:t>
            </a:r>
            <a:r>
              <a:rPr lang="ar-EG" b="1" dirty="0" smtClean="0"/>
              <a:t>الرئيسي للمكلف،</a:t>
            </a:r>
            <a:r>
              <a:rPr lang="ar-DZ" b="1" dirty="0" smtClean="0"/>
              <a:t> أما </a:t>
            </a:r>
            <a:r>
              <a:rPr lang="ar-EG" b="1" dirty="0" err="1" smtClean="0"/>
              <a:t>ال</a:t>
            </a:r>
            <a:r>
              <a:rPr lang="ar-DZ" b="1" dirty="0" smtClean="0"/>
              <a:t>أرباح</a:t>
            </a:r>
            <a:r>
              <a:rPr lang="ar-EG" b="1" dirty="0" smtClean="0"/>
              <a:t> الرأسمالية</a:t>
            </a:r>
            <a:r>
              <a:rPr lang="ar-DZ" b="1" dirty="0" smtClean="0"/>
              <a:t> ف</a:t>
            </a:r>
            <a:r>
              <a:rPr lang="ar-EG" b="1" dirty="0" smtClean="0"/>
              <a:t>هي </a:t>
            </a:r>
            <a:r>
              <a:rPr lang="ar-DZ" b="1" dirty="0" smtClean="0"/>
              <a:t>تلك</a:t>
            </a:r>
            <a:r>
              <a:rPr lang="ar-EG" b="1" dirty="0" smtClean="0"/>
              <a:t> الناتجة عن عمليات بيع رأس مال المكلف، كما في:</a:t>
            </a:r>
            <a:r>
              <a:rPr lang="ar-DZ" b="1" dirty="0" smtClean="0"/>
              <a:t> </a:t>
            </a:r>
            <a:r>
              <a:rPr lang="ar-EG" b="1" dirty="0" smtClean="0"/>
              <a:t>أرباح بيع أصول ثابتة</a:t>
            </a:r>
            <a:r>
              <a:rPr lang="ar-DZ" b="1" dirty="0" smtClean="0"/>
              <a:t> والمتمثلة في</a:t>
            </a:r>
            <a:r>
              <a:rPr lang="ar-EG" b="1" dirty="0" smtClean="0"/>
              <a:t> الفرق بين القيمة</a:t>
            </a:r>
            <a:r>
              <a:rPr lang="ar-DZ" b="1" dirty="0" smtClean="0"/>
              <a:t> </a:t>
            </a:r>
            <a:r>
              <a:rPr lang="ar-EG" b="1" dirty="0" smtClean="0"/>
              <a:t>السوقية</a:t>
            </a:r>
            <a:r>
              <a:rPr lang="ar-DZ" b="1" dirty="0" smtClean="0"/>
              <a:t> </a:t>
            </a:r>
            <a:r>
              <a:rPr lang="ar-EG" b="1" dirty="0" smtClean="0"/>
              <a:t>والقيمة الدفترية.</a:t>
            </a:r>
            <a:endParaRPr lang="fr-FR" b="1" dirty="0" smtClean="0"/>
          </a:p>
          <a:p>
            <a:pPr algn="r" rtl="1">
              <a:buNone/>
            </a:pPr>
            <a:endParaRPr lang="fr-FR" dirty="0"/>
          </a:p>
        </p:txBody>
      </p:sp>
      <p:sp>
        <p:nvSpPr>
          <p:cNvPr id="5" name="Espace réservé du numéro de diapositive 4"/>
          <p:cNvSpPr>
            <a:spLocks noGrp="1"/>
          </p:cNvSpPr>
          <p:nvPr>
            <p:ph type="sldNum" sz="quarter" idx="12"/>
          </p:nvPr>
        </p:nvSpPr>
        <p:spPr/>
        <p:txBody>
          <a:bodyPr/>
          <a:lstStyle/>
          <a:p>
            <a:fld id="{FC9C25CD-EBF1-42A0-99BB-DE66FAE18107}" type="slidenum">
              <a:rPr lang="fr-FR" smtClean="0"/>
              <a:pPr/>
              <a:t>9</a:t>
            </a:fld>
            <a:endParaRPr lang="fr-F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54326</TotalTime>
  <Words>4423</Words>
  <Application>Microsoft Office PowerPoint</Application>
  <PresentationFormat>Affichage à l'écran (4:3)</PresentationFormat>
  <Paragraphs>237</Paragraphs>
  <Slides>52</Slides>
  <Notes>1</Notes>
  <HiddenSlides>0</HiddenSlides>
  <MMClips>0</MMClips>
  <ScaleCrop>false</ScaleCrop>
  <HeadingPairs>
    <vt:vector size="4" baseType="variant">
      <vt:variant>
        <vt:lpstr>Thème</vt:lpstr>
      </vt:variant>
      <vt:variant>
        <vt:i4>1</vt:i4>
      </vt:variant>
      <vt:variant>
        <vt:lpstr>Titres des diapositives</vt:lpstr>
      </vt:variant>
      <vt:variant>
        <vt:i4>52</vt:i4>
      </vt:variant>
    </vt:vector>
  </HeadingPairs>
  <TitlesOfParts>
    <vt:vector size="53" baseType="lpstr">
      <vt:lpstr>Thème Office</vt:lpstr>
      <vt:lpstr>الفصل الخامس: أنواع الضرائب، وآثارها الاقتصادية</vt:lpstr>
      <vt:lpstr>أولا: أنواع الضرائب </vt:lpstr>
      <vt:lpstr>أ) تعريف الدخل في نطاق الضرائب </vt:lpstr>
      <vt:lpstr>Diapositive 4</vt:lpstr>
      <vt:lpstr>Diapositive 5</vt:lpstr>
      <vt:lpstr>Diapositive 6</vt:lpstr>
      <vt:lpstr>Diapositive 7</vt:lpstr>
      <vt:lpstr>Diapositive 8</vt:lpstr>
      <vt:lpstr>Diapositive 9</vt:lpstr>
      <vt:lpstr>Diapositive 10</vt:lpstr>
      <vt:lpstr>ب) الدخل الإجمالي والدخل الصافي</vt:lpstr>
      <vt:lpstr>Diapositive 12</vt:lpstr>
      <vt:lpstr>ج) الضرائب على فروع الدخل والضريبة العامة على الدخل</vt:lpstr>
      <vt:lpstr>Diapositive 14</vt:lpstr>
      <vt:lpstr>Diapositive 15</vt:lpstr>
      <vt:lpstr>1-2- الضرائب على رأس المال</vt:lpstr>
      <vt:lpstr>Diapositive 17</vt:lpstr>
      <vt:lpstr>ب) أنواع الضرائب على رأس المال</vt:lpstr>
      <vt:lpstr> الضريبة على ملكية رأس المال (على الممتلكات)</vt:lpstr>
      <vt:lpstr> الضريبة على زيادة قيمة رأس المال</vt:lpstr>
      <vt:lpstr> الضريبة على الثروات المكتسبة</vt:lpstr>
      <vt:lpstr>2) أنواع الضرائب غير المباشرة</vt:lpstr>
      <vt:lpstr>2-1- الضرائب على الاستهلاك (الضرائب على الإنفاق)</vt:lpstr>
      <vt:lpstr>Diapositive 24</vt:lpstr>
      <vt:lpstr>أ) الضرائب المفروضة على استهلاك أنواع معينة من السلع</vt:lpstr>
      <vt:lpstr>Diapositive 26</vt:lpstr>
      <vt:lpstr>ب) الضريبة العامة على الاستهلاك</vt:lpstr>
      <vt:lpstr>Diapositive 28</vt:lpstr>
      <vt:lpstr>Diapositive 29</vt:lpstr>
      <vt:lpstr>Diapositive 30</vt:lpstr>
      <vt:lpstr>Diapositive 31</vt:lpstr>
      <vt:lpstr>Diapositive 32</vt:lpstr>
      <vt:lpstr>ج) الضرائب الجمركية</vt:lpstr>
      <vt:lpstr>Diapositive 34</vt:lpstr>
      <vt:lpstr>Diapositive 35</vt:lpstr>
      <vt:lpstr>2-2- الضرائب على التداول والمعاملات</vt:lpstr>
      <vt:lpstr>Diapositive 37</vt:lpstr>
      <vt:lpstr>ب) ضريبة الدمغة (الطابع)</vt:lpstr>
      <vt:lpstr>ثانيا: الآثار الاقتصادية للضريبة</vt:lpstr>
      <vt:lpstr>Diapositive 40</vt:lpstr>
      <vt:lpstr>Diapositive 41</vt:lpstr>
      <vt:lpstr>1-2- أثر الضرائب غير المباشرة على الاستهلاك والادخار</vt:lpstr>
      <vt:lpstr>Diapositive 43</vt:lpstr>
      <vt:lpstr>2) أثر الضرائب على الإنتاج والاستثمار </vt:lpstr>
      <vt:lpstr>Diapositive 45</vt:lpstr>
      <vt:lpstr>Diapositive 46</vt:lpstr>
      <vt:lpstr>Diapositive 47</vt:lpstr>
      <vt:lpstr>Diapositive 48</vt:lpstr>
      <vt:lpstr>3) أثر الضرائب على توزيع الدخل الوطني </vt:lpstr>
      <vt:lpstr>3-2- إعادة توزيع الدخل عن طريق الضرائب الغير المباشرة</vt:lpstr>
      <vt:lpstr>4) أثر الضرائب على التوظيف والأجور</vt:lpstr>
      <vt:lpstr>5) أثر الضرائب على الأسعار</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الثالث: الإيرادات العامة</dc:title>
  <dc:creator>DELL</dc:creator>
  <cp:lastModifiedBy>DELL</cp:lastModifiedBy>
  <cp:revision>513</cp:revision>
  <dcterms:created xsi:type="dcterms:W3CDTF">2015-02-22T18:37:25Z</dcterms:created>
  <dcterms:modified xsi:type="dcterms:W3CDTF">2020-03-10T20:53:51Z</dcterms:modified>
</cp:coreProperties>
</file>