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7.xml"/>
  <Override ContentType="application/vnd.openxmlformats-officedocument.presentationml.notesSlide+xml" PartName="/ppt/notesSlides/notesSlide5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107.xml"/>
  <Override ContentType="application/vnd.openxmlformats-officedocument.presentationml.notesSlide+xml" PartName="/ppt/notesSlides/notesSlide100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85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77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73.xml"/>
  <Override ContentType="application/vnd.openxmlformats-officedocument.presentationml.notesSlide+xml" PartName="/ppt/notesSlides/notesSlide8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69.xml"/>
  <Override ContentType="application/vnd.openxmlformats-officedocument.presentationml.notesSlide+xml" PartName="/ppt/notesSlides/notesSlide105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93.xml"/>
  <Override ContentType="application/vnd.openxmlformats-officedocument.presentationml.notesSlide+xml" PartName="/ppt/notesSlides/notesSlide87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75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103.xml"/>
  <Override ContentType="application/vnd.openxmlformats-officedocument.presentationml.notesSlide+xml" PartName="/ppt/notesSlides/notesSlide97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9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63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60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101.xml"/>
  <Override ContentType="application/vnd.openxmlformats-officedocument.presentationml.notesSlide+xml" PartName="/ppt/notesSlides/notesSlide95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5.xml"/>
  <Override ContentType="application/vnd.openxmlformats-officedocument.presentationml.notesSlide+xml" PartName="/ppt/notesSlides/notesSlide78.xml"/>
  <Override ContentType="application/vnd.openxmlformats-officedocument.presentationml.notesSlide+xml" PartName="/ppt/notesSlides/notesSlide71.xml"/>
  <Override ContentType="application/vnd.openxmlformats-officedocument.presentationml.notesSlide+xml" PartName="/ppt/notesSlides/notesSlide92.xml"/>
  <Override ContentType="application/vnd.openxmlformats-officedocument.presentationml.notesSlide+xml" PartName="/ppt/notesSlides/notesSlide84.xml"/>
  <Override ContentType="application/vnd.openxmlformats-officedocument.presentationml.notesSlide+xml" PartName="/ppt/notesSlides/notesSlide76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68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82.xml"/>
  <Override ContentType="application/vnd.openxmlformats-officedocument.presentationml.notesSlide+xml" PartName="/ppt/notesSlides/notesSlide9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108.xml"/>
  <Override ContentType="application/vnd.openxmlformats-officedocument.presentationml.notesSlide+xml" PartName="/ppt/notesSlides/notesSlide90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86.xml"/>
  <Override ContentType="application/vnd.openxmlformats-officedocument.presentationml.notesSlide+xml" PartName="/ppt/notesSlides/notesSlide106.xml"/>
  <Override ContentType="application/vnd.openxmlformats-officedocument.presentationml.notesSlide+xml" PartName="/ppt/notesSlides/notesSlide99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80.xml"/>
  <Override ContentType="application/vnd.openxmlformats-officedocument.presentationml.notesSlide+xml" PartName="/ppt/notesSlides/notesSlide61.xml"/>
  <Override ContentType="application/vnd.openxmlformats-officedocument.presentationml.notesSlide+xml" PartName="/ppt/notesSlides/notesSlide74.xml"/>
  <Override ContentType="application/vnd.openxmlformats-officedocument.presentationml.notesSlide+xml" PartName="/ppt/notesSlides/notesSlide58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8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62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70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72.xml"/>
  <Override ContentType="application/vnd.openxmlformats-officedocument.presentationml.notesSlide+xml" PartName="/ppt/notesSlides/notesSlide98.xml"/>
  <Override ContentType="application/vnd.openxmlformats-officedocument.presentationml.notesSlide+xml" PartName="/ppt/notesSlides/notesSlide104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64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9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96.xml"/>
  <Override ContentType="application/vnd.openxmlformats-officedocument.presentationml.notesSlide+xml" PartName="/ppt/notesSlides/notesSlide102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83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66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3.xml"/>
  <Override ContentType="application/vnd.openxmlformats-officedocument.presentationml.slide+xml" PartName="/ppt/slides/slide78.xml"/>
  <Override ContentType="application/vnd.openxmlformats-officedocument.presentationml.slide+xml" PartName="/ppt/slides/slide86.xml"/>
  <Override ContentType="application/vnd.openxmlformats-officedocument.presentationml.slide+xml" PartName="/ppt/slides/slide35.xml"/>
  <Override ContentType="application/vnd.openxmlformats-officedocument.presentationml.slide+xml" PartName="/ppt/slides/slide105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68.xml"/>
  <Override ContentType="application/vnd.openxmlformats-officedocument.presentationml.slide+xml" PartName="/ppt/slides/slide94.xml"/>
  <Override ContentType="application/vnd.openxmlformats-officedocument.presentationml.slide+xml" PartName="/ppt/slides/slide84.xml"/>
  <Override ContentType="application/vnd.openxmlformats-officedocument.presentationml.slide+xml" PartName="/ppt/slides/slide107.xml"/>
  <Override ContentType="application/vnd.openxmlformats-officedocument.presentationml.slide+xml" PartName="/ppt/slides/slide37.xml"/>
  <Override ContentType="application/vnd.openxmlformats-officedocument.presentationml.slide+xml" PartName="/ppt/slides/slide71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66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53.xml"/>
  <Override ContentType="application/vnd.openxmlformats-officedocument.presentationml.slide+xml" PartName="/ppt/slides/slide96.xml"/>
  <Override ContentType="application/vnd.openxmlformats-officedocument.presentationml.slide+xml" PartName="/ppt/slides/slide48.xml"/>
  <Override ContentType="application/vnd.openxmlformats-officedocument.presentationml.slide+xml" PartName="/ppt/slides/slide22.xml"/>
  <Override ContentType="application/vnd.openxmlformats-officedocument.presentationml.slide+xml" PartName="/ppt/slides/slide82.xml"/>
  <Override ContentType="application/vnd.openxmlformats-officedocument.presentationml.slide+xml" PartName="/ppt/slides/slide65.xml"/>
  <Override ContentType="application/vnd.openxmlformats-officedocument.presentationml.slide+xml" PartName="/ppt/slides/slide9.xml"/>
  <Override ContentType="application/vnd.openxmlformats-officedocument.presentationml.slide+xml" PartName="/ppt/slides/slide12.xml"/>
  <Override ContentType="application/vnd.openxmlformats-officedocument.presentationml.slide+xml" PartName="/ppt/slides/slide108.xml"/>
  <Override ContentType="application/vnd.openxmlformats-officedocument.presentationml.slide+xml" PartName="/ppt/slides/slide98.xml"/>
  <Override ContentType="application/vnd.openxmlformats-officedocument.presentationml.slide+xml" PartName="/ppt/slides/slide72.xml"/>
  <Override ContentType="application/vnd.openxmlformats-officedocument.presentationml.slide+xml" PartName="/ppt/slides/slide20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59.xml"/>
  <Override ContentType="application/vnd.openxmlformats-officedocument.presentationml.slide+xml" PartName="/ppt/slides/slide89.xml"/>
  <Override ContentType="application/vnd.openxmlformats-officedocument.presentationml.slide+xml" PartName="/ppt/slides/slide76.xml"/>
  <Override ContentType="application/vnd.openxmlformats-officedocument.presentationml.slide+xml" PartName="/ppt/slides/slide63.xml"/>
  <Override ContentType="application/vnd.openxmlformats-officedocument.presentationml.slide+xml" PartName="/ppt/slides/slide93.xml"/>
  <Override ContentType="application/vnd.openxmlformats-officedocument.presentationml.slide+xml" PartName="/ppt/slides/slide101.xml"/>
  <Override ContentType="application/vnd.openxmlformats-officedocument.presentationml.slide+xml" PartName="/ppt/slides/slide80.xml"/>
  <Override ContentType="application/vnd.openxmlformats-officedocument.presentationml.slide+xml" PartName="/ppt/slides/slide103.xml"/>
  <Override ContentType="application/vnd.openxmlformats-officedocument.presentationml.slide+xml" PartName="/ppt/slides/slide61.xml"/>
  <Override ContentType="application/vnd.openxmlformats-officedocument.presentationml.slide+xml" PartName="/ppt/slides/slide91.xml"/>
  <Override ContentType="application/vnd.openxmlformats-officedocument.presentationml.slide+xml" PartName="/ppt/slides/slide31.xml"/>
  <Override ContentType="application/vnd.openxmlformats-officedocument.presentationml.slide+xml" PartName="/ppt/slides/slide87.xml"/>
  <Override ContentType="application/vnd.openxmlformats-officedocument.presentationml.slide+xml" PartName="/ppt/slides/slide74.xml"/>
  <Override ContentType="application/vnd.openxmlformats-officedocument.presentationml.slide+xml" PartName="/ppt/slides/slide27.xml"/>
  <Override ContentType="application/vnd.openxmlformats-officedocument.presentationml.slide+xml" PartName="/ppt/slides/slide5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60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95.xml"/>
  <Override ContentType="application/vnd.openxmlformats-officedocument.presentationml.slide+xml" PartName="/ppt/slides/slide69.xml"/>
  <Override ContentType="application/vnd.openxmlformats-officedocument.presentationml.slide+xml" PartName="/ppt/slides/slide85.xml"/>
  <Override ContentType="application/vnd.openxmlformats-officedocument.presentationml.slide+xml" PartName="/ppt/slides/slide42.xml"/>
  <Override ContentType="application/vnd.openxmlformats-officedocument.presentationml.slide+xml" PartName="/ppt/slides/slide50.xml"/>
  <Override ContentType="application/vnd.openxmlformats-officedocument.presentationml.slide+xml" PartName="/ppt/slides/slide77.xml"/>
  <Override ContentType="application/vnd.openxmlformats-officedocument.presentationml.slide+xml" PartName="/ppt/slides/slide34.xml"/>
  <Override ContentType="application/vnd.openxmlformats-officedocument.presentationml.slide+xml" PartName="/ppt/slides/slide16.xml"/>
  <Override ContentType="application/vnd.openxmlformats-officedocument.presentationml.slide+xml" PartName="/ppt/slides/slide104.xml"/>
  <Override ContentType="application/vnd.openxmlformats-officedocument.presentationml.slide+xml" PartName="/ppt/slides/slide24.xml"/>
  <Override ContentType="application/vnd.openxmlformats-officedocument.presentationml.slide+xml" PartName="/ppt/slides/slide97.xml"/>
  <Override ContentType="application/vnd.openxmlformats-officedocument.presentationml.slide+xml" PartName="/ppt/slides/slide11.xml"/>
  <Override ContentType="application/vnd.openxmlformats-officedocument.presentationml.slide+xml" PartName="/ppt/slides/slide6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79.xml"/>
  <Override ContentType="application/vnd.openxmlformats-officedocument.presentationml.slide+xml" PartName="/ppt/slides/slide49.xml"/>
  <Override ContentType="application/vnd.openxmlformats-officedocument.presentationml.slide+xml" PartName="/ppt/slides/slide83.xml"/>
  <Override ContentType="application/vnd.openxmlformats-officedocument.presentationml.slide+xml" PartName="/ppt/slides/slide106.xml"/>
  <Override ContentType="application/vnd.openxmlformats-officedocument.presentationml.slide+xml" PartName="/ppt/slides/slide70.xml"/>
  <Override ContentType="application/vnd.openxmlformats-officedocument.presentationml.slide+xml" PartName="/ppt/slides/slide6.xml"/>
  <Override ContentType="application/vnd.openxmlformats-officedocument.presentationml.slide+xml" PartName="/ppt/slides/slide40.xml"/>
  <Override ContentType="application/vnd.openxmlformats-officedocument.presentationml.slide+xml" PartName="/ppt/slides/slide73.xml"/>
  <Override ContentType="application/vnd.openxmlformats-officedocument.presentationml.slide+xml" PartName="/ppt/slides/slide30.xml"/>
  <Override ContentType="application/vnd.openxmlformats-officedocument.presentationml.slide+xml" PartName="/ppt/slides/slide99.xml"/>
  <Override ContentType="application/vnd.openxmlformats-officedocument.presentationml.slide+xml" PartName="/ppt/slides/slide3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47.xml"/>
  <Override ContentType="application/vnd.openxmlformats-officedocument.presentationml.slide+xml" PartName="/ppt/slides/slide21.xml"/>
  <Override ContentType="application/vnd.openxmlformats-officedocument.presentationml.slide+xml" PartName="/ppt/slides/slide100.xml"/>
  <Override ContentType="application/vnd.openxmlformats-officedocument.presentationml.slide+xml" PartName="/ppt/slides/slide64.xml"/>
  <Override ContentType="application/vnd.openxmlformats-officedocument.presentationml.slide+xml" PartName="/ppt/slides/slide81.xml"/>
  <Override ContentType="application/vnd.openxmlformats-officedocument.presentationml.slide+xml" PartName="/ppt/slides/slide90.xml"/>
  <Override ContentType="application/vnd.openxmlformats-officedocument.presentationml.slide+xml" PartName="/ppt/slides/slide8.xml"/>
  <Override ContentType="application/vnd.openxmlformats-officedocument.presentationml.slide+xml" PartName="/ppt/slides/slide32.xml"/>
  <Override ContentType="application/vnd.openxmlformats-officedocument.presentationml.slide+xml" PartName="/ppt/slides/slide62.xml"/>
  <Override ContentType="application/vnd.openxmlformats-officedocument.presentationml.slide+xml" PartName="/ppt/slides/slide75.xml"/>
  <Override ContentType="application/vnd.openxmlformats-officedocument.presentationml.slide+xml" PartName="/ppt/slides/slide1.xml"/>
  <Override ContentType="application/vnd.openxmlformats-officedocument.presentationml.slide+xml" PartName="/ppt/slides/slide58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88.xml"/>
  <Override ContentType="application/vnd.openxmlformats-officedocument.presentationml.slide+xml" PartName="/ppt/slides/slide92.xml"/>
  <Override ContentType="application/vnd.openxmlformats-officedocument.presentationml.slide+xml" PartName="/ppt/slides/slide102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3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298" r:id="rId49"/>
    <p:sldId id="299" r:id="rId50"/>
    <p:sldId id="300" r:id="rId51"/>
    <p:sldId id="301" r:id="rId52"/>
    <p:sldId id="302" r:id="rId53"/>
    <p:sldId id="303" r:id="rId54"/>
    <p:sldId id="304" r:id="rId55"/>
    <p:sldId id="305" r:id="rId56"/>
    <p:sldId id="306" r:id="rId57"/>
    <p:sldId id="307" r:id="rId58"/>
    <p:sldId id="308" r:id="rId59"/>
    <p:sldId id="309" r:id="rId60"/>
    <p:sldId id="310" r:id="rId61"/>
    <p:sldId id="311" r:id="rId62"/>
    <p:sldId id="312" r:id="rId63"/>
    <p:sldId id="313" r:id="rId64"/>
    <p:sldId id="314" r:id="rId65"/>
    <p:sldId id="315" r:id="rId66"/>
    <p:sldId id="316" r:id="rId67"/>
    <p:sldId id="317" r:id="rId68"/>
    <p:sldId id="318" r:id="rId69"/>
    <p:sldId id="319" r:id="rId70"/>
    <p:sldId id="320" r:id="rId71"/>
    <p:sldId id="321" r:id="rId72"/>
    <p:sldId id="322" r:id="rId73"/>
    <p:sldId id="323" r:id="rId74"/>
    <p:sldId id="324" r:id="rId75"/>
    <p:sldId id="325" r:id="rId76"/>
    <p:sldId id="326" r:id="rId77"/>
    <p:sldId id="327" r:id="rId78"/>
    <p:sldId id="328" r:id="rId79"/>
    <p:sldId id="329" r:id="rId80"/>
    <p:sldId id="330" r:id="rId81"/>
    <p:sldId id="331" r:id="rId82"/>
    <p:sldId id="332" r:id="rId83"/>
    <p:sldId id="333" r:id="rId84"/>
    <p:sldId id="334" r:id="rId85"/>
    <p:sldId id="335" r:id="rId86"/>
    <p:sldId id="336" r:id="rId87"/>
    <p:sldId id="337" r:id="rId88"/>
    <p:sldId id="338" r:id="rId89"/>
    <p:sldId id="339" r:id="rId90"/>
    <p:sldId id="340" r:id="rId91"/>
    <p:sldId id="341" r:id="rId92"/>
    <p:sldId id="342" r:id="rId93"/>
    <p:sldId id="343" r:id="rId94"/>
    <p:sldId id="344" r:id="rId95"/>
    <p:sldId id="345" r:id="rId96"/>
    <p:sldId id="346" r:id="rId97"/>
    <p:sldId id="347" r:id="rId98"/>
    <p:sldId id="348" r:id="rId99"/>
    <p:sldId id="349" r:id="rId100"/>
    <p:sldId id="350" r:id="rId101"/>
    <p:sldId id="351" r:id="rId102"/>
    <p:sldId id="352" r:id="rId103"/>
    <p:sldId id="353" r:id="rId104"/>
    <p:sldId id="354" r:id="rId105"/>
    <p:sldId id="355" r:id="rId106"/>
    <p:sldId id="356" r:id="rId107"/>
    <p:sldId id="357" r:id="rId108"/>
    <p:sldId id="358" r:id="rId109"/>
    <p:sldId id="359" r:id="rId110"/>
    <p:sldId id="360" r:id="rId111"/>
    <p:sldId id="361" r:id="rId112"/>
    <p:sldId id="362" r:id="rId113"/>
    <p:sldId id="363" r:id="rId114"/>
  </p:sldIdLst>
  <p:sldSz cy="3460750" cx="4610100"/>
  <p:notesSz cx="4610100" cy="3460750"/>
  <p:embeddedFontLst>
    <p:embeddedFont>
      <p:font typeface="Tahoma"/>
      <p:regular r:id="rId115"/>
      <p:bold r:id="rId116"/>
    </p:embeddedFont>
    <p:embeddedFont>
      <p:font typeface="Helvetica Neue"/>
      <p:regular r:id="rId117"/>
      <p:bold r:id="rId118"/>
      <p:italic r:id="rId119"/>
      <p:boldItalic r:id="rId1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880">
          <p15:clr>
            <a:srgbClr val="000000"/>
          </p15:clr>
        </p15:guide>
        <p15:guide id="2" pos="216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5BFB574A-8F81-43B3-91F9-3E734C866663}">
  <a:tblStyle styleId="{5BFB574A-8F81-43B3-91F9-3E734C866663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880" orient="horz"/>
        <p:guide pos="216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4.xml"/><Relationship Id="rId42" Type="http://schemas.openxmlformats.org/officeDocument/2006/relationships/slide" Target="slides/slide36.xml"/><Relationship Id="rId41" Type="http://schemas.openxmlformats.org/officeDocument/2006/relationships/slide" Target="slides/slide35.xml"/><Relationship Id="rId44" Type="http://schemas.openxmlformats.org/officeDocument/2006/relationships/slide" Target="slides/slide38.xml"/><Relationship Id="rId43" Type="http://schemas.openxmlformats.org/officeDocument/2006/relationships/slide" Target="slides/slide37.xml"/><Relationship Id="rId46" Type="http://schemas.openxmlformats.org/officeDocument/2006/relationships/slide" Target="slides/slide40.xml"/><Relationship Id="rId45" Type="http://schemas.openxmlformats.org/officeDocument/2006/relationships/slide" Target="slides/slide39.xml"/><Relationship Id="rId107" Type="http://schemas.openxmlformats.org/officeDocument/2006/relationships/slide" Target="slides/slide101.xml"/><Relationship Id="rId106" Type="http://schemas.openxmlformats.org/officeDocument/2006/relationships/slide" Target="slides/slide100.xml"/><Relationship Id="rId105" Type="http://schemas.openxmlformats.org/officeDocument/2006/relationships/slide" Target="slides/slide99.xml"/><Relationship Id="rId104" Type="http://schemas.openxmlformats.org/officeDocument/2006/relationships/slide" Target="slides/slide98.xml"/><Relationship Id="rId109" Type="http://schemas.openxmlformats.org/officeDocument/2006/relationships/slide" Target="slides/slide103.xml"/><Relationship Id="rId108" Type="http://schemas.openxmlformats.org/officeDocument/2006/relationships/slide" Target="slides/slide102.xml"/><Relationship Id="rId48" Type="http://schemas.openxmlformats.org/officeDocument/2006/relationships/slide" Target="slides/slide42.xml"/><Relationship Id="rId47" Type="http://schemas.openxmlformats.org/officeDocument/2006/relationships/slide" Target="slides/slide41.xml"/><Relationship Id="rId49" Type="http://schemas.openxmlformats.org/officeDocument/2006/relationships/slide" Target="slides/slide43.xml"/><Relationship Id="rId103" Type="http://schemas.openxmlformats.org/officeDocument/2006/relationships/slide" Target="slides/slide97.xml"/><Relationship Id="rId102" Type="http://schemas.openxmlformats.org/officeDocument/2006/relationships/slide" Target="slides/slide96.xml"/><Relationship Id="rId101" Type="http://schemas.openxmlformats.org/officeDocument/2006/relationships/slide" Target="slides/slide95.xml"/><Relationship Id="rId100" Type="http://schemas.openxmlformats.org/officeDocument/2006/relationships/slide" Target="slides/slide94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33" Type="http://schemas.openxmlformats.org/officeDocument/2006/relationships/slide" Target="slides/slide27.xml"/><Relationship Id="rId32" Type="http://schemas.openxmlformats.org/officeDocument/2006/relationships/slide" Target="slides/slide26.xml"/><Relationship Id="rId35" Type="http://schemas.openxmlformats.org/officeDocument/2006/relationships/slide" Target="slides/slide29.xml"/><Relationship Id="rId34" Type="http://schemas.openxmlformats.org/officeDocument/2006/relationships/slide" Target="slides/slide28.xml"/><Relationship Id="rId37" Type="http://schemas.openxmlformats.org/officeDocument/2006/relationships/slide" Target="slides/slide31.xml"/><Relationship Id="rId36" Type="http://schemas.openxmlformats.org/officeDocument/2006/relationships/slide" Target="slides/slide30.xml"/><Relationship Id="rId39" Type="http://schemas.openxmlformats.org/officeDocument/2006/relationships/slide" Target="slides/slide33.xml"/><Relationship Id="rId38" Type="http://schemas.openxmlformats.org/officeDocument/2006/relationships/slide" Target="slides/slide32.xml"/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120" Type="http://schemas.openxmlformats.org/officeDocument/2006/relationships/font" Target="fonts/HelveticaNeue-boldItalic.fntdata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9" Type="http://schemas.openxmlformats.org/officeDocument/2006/relationships/slide" Target="slides/slide23.xml"/><Relationship Id="rId95" Type="http://schemas.openxmlformats.org/officeDocument/2006/relationships/slide" Target="slides/slide89.xml"/><Relationship Id="rId94" Type="http://schemas.openxmlformats.org/officeDocument/2006/relationships/slide" Target="slides/slide88.xml"/><Relationship Id="rId97" Type="http://schemas.openxmlformats.org/officeDocument/2006/relationships/slide" Target="slides/slide91.xml"/><Relationship Id="rId96" Type="http://schemas.openxmlformats.org/officeDocument/2006/relationships/slide" Target="slides/slide90.xml"/><Relationship Id="rId11" Type="http://schemas.openxmlformats.org/officeDocument/2006/relationships/slide" Target="slides/slide5.xml"/><Relationship Id="rId99" Type="http://schemas.openxmlformats.org/officeDocument/2006/relationships/slide" Target="slides/slide93.xml"/><Relationship Id="rId10" Type="http://schemas.openxmlformats.org/officeDocument/2006/relationships/slide" Target="slides/slide4.xml"/><Relationship Id="rId98" Type="http://schemas.openxmlformats.org/officeDocument/2006/relationships/slide" Target="slides/slide92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91" Type="http://schemas.openxmlformats.org/officeDocument/2006/relationships/slide" Target="slides/slide85.xml"/><Relationship Id="rId90" Type="http://schemas.openxmlformats.org/officeDocument/2006/relationships/slide" Target="slides/slide84.xml"/><Relationship Id="rId93" Type="http://schemas.openxmlformats.org/officeDocument/2006/relationships/slide" Target="slides/slide87.xml"/><Relationship Id="rId92" Type="http://schemas.openxmlformats.org/officeDocument/2006/relationships/slide" Target="slides/slide86.xml"/><Relationship Id="rId118" Type="http://schemas.openxmlformats.org/officeDocument/2006/relationships/font" Target="fonts/HelveticaNeue-bold.fntdata"/><Relationship Id="rId117" Type="http://schemas.openxmlformats.org/officeDocument/2006/relationships/font" Target="fonts/HelveticaNeue-regular.fntdata"/><Relationship Id="rId116" Type="http://schemas.openxmlformats.org/officeDocument/2006/relationships/font" Target="fonts/Tahoma-bold.fntdata"/><Relationship Id="rId115" Type="http://schemas.openxmlformats.org/officeDocument/2006/relationships/font" Target="fonts/Tahoma-regular.fntdata"/><Relationship Id="rId119" Type="http://schemas.openxmlformats.org/officeDocument/2006/relationships/font" Target="fonts/HelveticaNeue-italic.fntdata"/><Relationship Id="rId15" Type="http://schemas.openxmlformats.org/officeDocument/2006/relationships/slide" Target="slides/slide9.xml"/><Relationship Id="rId110" Type="http://schemas.openxmlformats.org/officeDocument/2006/relationships/slide" Target="slides/slide104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14" Type="http://schemas.openxmlformats.org/officeDocument/2006/relationships/slide" Target="slides/slide108.xml"/><Relationship Id="rId18" Type="http://schemas.openxmlformats.org/officeDocument/2006/relationships/slide" Target="slides/slide12.xml"/><Relationship Id="rId113" Type="http://schemas.openxmlformats.org/officeDocument/2006/relationships/slide" Target="slides/slide107.xml"/><Relationship Id="rId112" Type="http://schemas.openxmlformats.org/officeDocument/2006/relationships/slide" Target="slides/slide106.xml"/><Relationship Id="rId111" Type="http://schemas.openxmlformats.org/officeDocument/2006/relationships/slide" Target="slides/slide105.xml"/><Relationship Id="rId84" Type="http://schemas.openxmlformats.org/officeDocument/2006/relationships/slide" Target="slides/slide78.xml"/><Relationship Id="rId83" Type="http://schemas.openxmlformats.org/officeDocument/2006/relationships/slide" Target="slides/slide77.xml"/><Relationship Id="rId86" Type="http://schemas.openxmlformats.org/officeDocument/2006/relationships/slide" Target="slides/slide80.xml"/><Relationship Id="rId85" Type="http://schemas.openxmlformats.org/officeDocument/2006/relationships/slide" Target="slides/slide79.xml"/><Relationship Id="rId88" Type="http://schemas.openxmlformats.org/officeDocument/2006/relationships/slide" Target="slides/slide82.xml"/><Relationship Id="rId87" Type="http://schemas.openxmlformats.org/officeDocument/2006/relationships/slide" Target="slides/slide81.xml"/><Relationship Id="rId89" Type="http://schemas.openxmlformats.org/officeDocument/2006/relationships/slide" Target="slides/slide83.xml"/><Relationship Id="rId80" Type="http://schemas.openxmlformats.org/officeDocument/2006/relationships/slide" Target="slides/slide74.xml"/><Relationship Id="rId82" Type="http://schemas.openxmlformats.org/officeDocument/2006/relationships/slide" Target="slides/slide76.xml"/><Relationship Id="rId81" Type="http://schemas.openxmlformats.org/officeDocument/2006/relationships/slide" Target="slides/slide75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73" Type="http://schemas.openxmlformats.org/officeDocument/2006/relationships/slide" Target="slides/slide67.xml"/><Relationship Id="rId72" Type="http://schemas.openxmlformats.org/officeDocument/2006/relationships/slide" Target="slides/slide66.xml"/><Relationship Id="rId75" Type="http://schemas.openxmlformats.org/officeDocument/2006/relationships/slide" Target="slides/slide69.xml"/><Relationship Id="rId74" Type="http://schemas.openxmlformats.org/officeDocument/2006/relationships/slide" Target="slides/slide68.xml"/><Relationship Id="rId77" Type="http://schemas.openxmlformats.org/officeDocument/2006/relationships/slide" Target="slides/slide71.xml"/><Relationship Id="rId76" Type="http://schemas.openxmlformats.org/officeDocument/2006/relationships/slide" Target="slides/slide70.xml"/><Relationship Id="rId79" Type="http://schemas.openxmlformats.org/officeDocument/2006/relationships/slide" Target="slides/slide73.xml"/><Relationship Id="rId78" Type="http://schemas.openxmlformats.org/officeDocument/2006/relationships/slide" Target="slides/slide72.xml"/><Relationship Id="rId71" Type="http://schemas.openxmlformats.org/officeDocument/2006/relationships/slide" Target="slides/slide65.xml"/><Relationship Id="rId70" Type="http://schemas.openxmlformats.org/officeDocument/2006/relationships/slide" Target="slides/slide64.xml"/><Relationship Id="rId62" Type="http://schemas.openxmlformats.org/officeDocument/2006/relationships/slide" Target="slides/slide56.xml"/><Relationship Id="rId61" Type="http://schemas.openxmlformats.org/officeDocument/2006/relationships/slide" Target="slides/slide55.xml"/><Relationship Id="rId64" Type="http://schemas.openxmlformats.org/officeDocument/2006/relationships/slide" Target="slides/slide58.xml"/><Relationship Id="rId63" Type="http://schemas.openxmlformats.org/officeDocument/2006/relationships/slide" Target="slides/slide57.xml"/><Relationship Id="rId66" Type="http://schemas.openxmlformats.org/officeDocument/2006/relationships/slide" Target="slides/slide60.xml"/><Relationship Id="rId65" Type="http://schemas.openxmlformats.org/officeDocument/2006/relationships/slide" Target="slides/slide59.xml"/><Relationship Id="rId68" Type="http://schemas.openxmlformats.org/officeDocument/2006/relationships/slide" Target="slides/slide62.xml"/><Relationship Id="rId67" Type="http://schemas.openxmlformats.org/officeDocument/2006/relationships/slide" Target="slides/slide61.xml"/><Relationship Id="rId60" Type="http://schemas.openxmlformats.org/officeDocument/2006/relationships/slide" Target="slides/slide54.xml"/><Relationship Id="rId69" Type="http://schemas.openxmlformats.org/officeDocument/2006/relationships/slide" Target="slides/slide63.xml"/><Relationship Id="rId51" Type="http://schemas.openxmlformats.org/officeDocument/2006/relationships/slide" Target="slides/slide45.xml"/><Relationship Id="rId50" Type="http://schemas.openxmlformats.org/officeDocument/2006/relationships/slide" Target="slides/slide44.xml"/><Relationship Id="rId53" Type="http://schemas.openxmlformats.org/officeDocument/2006/relationships/slide" Target="slides/slide47.xml"/><Relationship Id="rId52" Type="http://schemas.openxmlformats.org/officeDocument/2006/relationships/slide" Target="slides/slide46.xml"/><Relationship Id="rId55" Type="http://schemas.openxmlformats.org/officeDocument/2006/relationships/slide" Target="slides/slide49.xml"/><Relationship Id="rId54" Type="http://schemas.openxmlformats.org/officeDocument/2006/relationships/slide" Target="slides/slide48.xml"/><Relationship Id="rId57" Type="http://schemas.openxmlformats.org/officeDocument/2006/relationships/slide" Target="slides/slide51.xml"/><Relationship Id="rId56" Type="http://schemas.openxmlformats.org/officeDocument/2006/relationships/slide" Target="slides/slide50.xml"/><Relationship Id="rId59" Type="http://schemas.openxmlformats.org/officeDocument/2006/relationships/slide" Target="slides/slide53.xml"/><Relationship Id="rId58" Type="http://schemas.openxmlformats.org/officeDocument/2006/relationships/slide" Target="slides/slide5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768500" y="259550"/>
            <a:ext cx="3073550" cy="12977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461000" y="1643850"/>
            <a:ext cx="3688075" cy="15573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:notes"/>
          <p:cNvSpPr txBox="1"/>
          <p:nvPr>
            <p:ph idx="1" type="body"/>
          </p:nvPr>
        </p:nvSpPr>
        <p:spPr>
          <a:xfrm>
            <a:off x="461000" y="1643850"/>
            <a:ext cx="3688075" cy="15573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" name="Google Shape;42;p1:notes"/>
          <p:cNvSpPr/>
          <p:nvPr>
            <p:ph idx="2" type="sldImg"/>
          </p:nvPr>
        </p:nvSpPr>
        <p:spPr>
          <a:xfrm>
            <a:off x="768500" y="259550"/>
            <a:ext cx="3073550" cy="12977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0:notes"/>
          <p:cNvSpPr txBox="1"/>
          <p:nvPr>
            <p:ph idx="1" type="body"/>
          </p:nvPr>
        </p:nvSpPr>
        <p:spPr>
          <a:xfrm>
            <a:off x="461000" y="1643850"/>
            <a:ext cx="3688075" cy="15573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" name="Google Shape;220;p10:notes"/>
          <p:cNvSpPr/>
          <p:nvPr>
            <p:ph idx="2" type="sldImg"/>
          </p:nvPr>
        </p:nvSpPr>
        <p:spPr>
          <a:xfrm>
            <a:off x="768500" y="259550"/>
            <a:ext cx="3073550" cy="12977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7" name="Shape 1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8" name="Google Shape;1308;p100:notes"/>
          <p:cNvSpPr txBox="1"/>
          <p:nvPr>
            <p:ph idx="1" type="body"/>
          </p:nvPr>
        </p:nvSpPr>
        <p:spPr>
          <a:xfrm>
            <a:off x="461000" y="1643850"/>
            <a:ext cx="3688075" cy="15573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9" name="Google Shape;1309;p100:notes"/>
          <p:cNvSpPr/>
          <p:nvPr>
            <p:ph idx="2" type="sldImg"/>
          </p:nvPr>
        </p:nvSpPr>
        <p:spPr>
          <a:xfrm>
            <a:off x="768500" y="259550"/>
            <a:ext cx="3073550" cy="12977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7" name="Shape 1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8" name="Google Shape;1318;p101:notes"/>
          <p:cNvSpPr txBox="1"/>
          <p:nvPr>
            <p:ph idx="1" type="body"/>
          </p:nvPr>
        </p:nvSpPr>
        <p:spPr>
          <a:xfrm>
            <a:off x="461000" y="1643850"/>
            <a:ext cx="3688075" cy="15573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9" name="Google Shape;1319;p101:notes"/>
          <p:cNvSpPr/>
          <p:nvPr>
            <p:ph idx="2" type="sldImg"/>
          </p:nvPr>
        </p:nvSpPr>
        <p:spPr>
          <a:xfrm>
            <a:off x="768500" y="259550"/>
            <a:ext cx="3073550" cy="12977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9" name="Shape 1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0" name="Google Shape;1330;p102:notes"/>
          <p:cNvSpPr txBox="1"/>
          <p:nvPr>
            <p:ph idx="1" type="body"/>
          </p:nvPr>
        </p:nvSpPr>
        <p:spPr>
          <a:xfrm>
            <a:off x="461000" y="1643850"/>
            <a:ext cx="3688075" cy="15573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1" name="Google Shape;1331;p102:notes"/>
          <p:cNvSpPr/>
          <p:nvPr>
            <p:ph idx="2" type="sldImg"/>
          </p:nvPr>
        </p:nvSpPr>
        <p:spPr>
          <a:xfrm>
            <a:off x="768500" y="259550"/>
            <a:ext cx="3073550" cy="12977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6" name="Shape 1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7" name="Google Shape;1337;p103:notes"/>
          <p:cNvSpPr txBox="1"/>
          <p:nvPr>
            <p:ph idx="1" type="body"/>
          </p:nvPr>
        </p:nvSpPr>
        <p:spPr>
          <a:xfrm>
            <a:off x="461000" y="1643850"/>
            <a:ext cx="3688075" cy="15573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8" name="Google Shape;1338;p103:notes"/>
          <p:cNvSpPr/>
          <p:nvPr>
            <p:ph idx="2" type="sldImg"/>
          </p:nvPr>
        </p:nvSpPr>
        <p:spPr>
          <a:xfrm>
            <a:off x="768500" y="259550"/>
            <a:ext cx="3073550" cy="12977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5" name="Shape 1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6" name="Google Shape;1346;p104:notes"/>
          <p:cNvSpPr txBox="1"/>
          <p:nvPr>
            <p:ph idx="1" type="body"/>
          </p:nvPr>
        </p:nvSpPr>
        <p:spPr>
          <a:xfrm>
            <a:off x="461000" y="1643850"/>
            <a:ext cx="3688075" cy="15573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7" name="Google Shape;1347;p104:notes"/>
          <p:cNvSpPr/>
          <p:nvPr>
            <p:ph idx="2" type="sldImg"/>
          </p:nvPr>
        </p:nvSpPr>
        <p:spPr>
          <a:xfrm>
            <a:off x="768500" y="259550"/>
            <a:ext cx="3073550" cy="12977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2" name="Shape 1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3" name="Google Shape;1353;p105:notes"/>
          <p:cNvSpPr txBox="1"/>
          <p:nvPr>
            <p:ph idx="1" type="body"/>
          </p:nvPr>
        </p:nvSpPr>
        <p:spPr>
          <a:xfrm>
            <a:off x="461000" y="1643850"/>
            <a:ext cx="3688075" cy="15573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4" name="Google Shape;1354;p105:notes"/>
          <p:cNvSpPr/>
          <p:nvPr>
            <p:ph idx="2" type="sldImg"/>
          </p:nvPr>
        </p:nvSpPr>
        <p:spPr>
          <a:xfrm>
            <a:off x="768500" y="259550"/>
            <a:ext cx="3073550" cy="12977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0" name="Shape 1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" name="Google Shape;1361;p106:notes"/>
          <p:cNvSpPr txBox="1"/>
          <p:nvPr>
            <p:ph idx="1" type="body"/>
          </p:nvPr>
        </p:nvSpPr>
        <p:spPr>
          <a:xfrm>
            <a:off x="461000" y="1643850"/>
            <a:ext cx="3688075" cy="15573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2" name="Google Shape;1362;p106:notes"/>
          <p:cNvSpPr/>
          <p:nvPr>
            <p:ph idx="2" type="sldImg"/>
          </p:nvPr>
        </p:nvSpPr>
        <p:spPr>
          <a:xfrm>
            <a:off x="768500" y="259550"/>
            <a:ext cx="3073550" cy="12977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8" name="Shape 1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9" name="Google Shape;1409;p107:notes"/>
          <p:cNvSpPr txBox="1"/>
          <p:nvPr>
            <p:ph idx="1" type="body"/>
          </p:nvPr>
        </p:nvSpPr>
        <p:spPr>
          <a:xfrm>
            <a:off x="461000" y="1643850"/>
            <a:ext cx="3688075" cy="15573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0" name="Google Shape;1410;p107:notes"/>
          <p:cNvSpPr/>
          <p:nvPr>
            <p:ph idx="2" type="sldImg"/>
          </p:nvPr>
        </p:nvSpPr>
        <p:spPr>
          <a:xfrm>
            <a:off x="768500" y="259550"/>
            <a:ext cx="3073550" cy="12977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9" name="Shape 1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0" name="Google Shape;1420;p108:notes"/>
          <p:cNvSpPr txBox="1"/>
          <p:nvPr>
            <p:ph idx="1" type="body"/>
          </p:nvPr>
        </p:nvSpPr>
        <p:spPr>
          <a:xfrm>
            <a:off x="461000" y="1643850"/>
            <a:ext cx="3688075" cy="15573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1" name="Google Shape;1421;p108:notes"/>
          <p:cNvSpPr/>
          <p:nvPr>
            <p:ph idx="2" type="sldImg"/>
          </p:nvPr>
        </p:nvSpPr>
        <p:spPr>
          <a:xfrm>
            <a:off x="768500" y="259550"/>
            <a:ext cx="3073550" cy="12977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1:notes"/>
          <p:cNvSpPr txBox="1"/>
          <p:nvPr>
            <p:ph idx="1" type="body"/>
          </p:nvPr>
        </p:nvSpPr>
        <p:spPr>
          <a:xfrm>
            <a:off x="461000" y="1643850"/>
            <a:ext cx="3688075" cy="15573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8" name="Google Shape;228;p11:notes"/>
          <p:cNvSpPr/>
          <p:nvPr>
            <p:ph idx="2" type="sldImg"/>
          </p:nvPr>
        </p:nvSpPr>
        <p:spPr>
          <a:xfrm>
            <a:off x="768500" y="259550"/>
            <a:ext cx="3073550" cy="12977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2:notes"/>
          <p:cNvSpPr txBox="1"/>
          <p:nvPr>
            <p:ph idx="1" type="body"/>
          </p:nvPr>
        </p:nvSpPr>
        <p:spPr>
          <a:xfrm>
            <a:off x="461000" y="1643850"/>
            <a:ext cx="3688075" cy="15573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7" name="Google Shape;237;p12:notes"/>
          <p:cNvSpPr/>
          <p:nvPr>
            <p:ph idx="2" type="sldImg"/>
          </p:nvPr>
        </p:nvSpPr>
        <p:spPr>
          <a:xfrm>
            <a:off x="768500" y="259550"/>
            <a:ext cx="3073550" cy="12977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13:notes"/>
          <p:cNvSpPr txBox="1"/>
          <p:nvPr>
            <p:ph idx="1" type="body"/>
          </p:nvPr>
        </p:nvSpPr>
        <p:spPr>
          <a:xfrm>
            <a:off x="461000" y="1643850"/>
            <a:ext cx="3688075" cy="15573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4" name="Google Shape;284;p13:notes"/>
          <p:cNvSpPr/>
          <p:nvPr>
            <p:ph idx="2" type="sldImg"/>
          </p:nvPr>
        </p:nvSpPr>
        <p:spPr>
          <a:xfrm>
            <a:off x="768500" y="259550"/>
            <a:ext cx="3073550" cy="12977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14:notes"/>
          <p:cNvSpPr txBox="1"/>
          <p:nvPr>
            <p:ph idx="1" type="body"/>
          </p:nvPr>
        </p:nvSpPr>
        <p:spPr>
          <a:xfrm>
            <a:off x="461000" y="1643850"/>
            <a:ext cx="3688075" cy="15573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4" name="Google Shape;294;p14:notes"/>
          <p:cNvSpPr/>
          <p:nvPr>
            <p:ph idx="2" type="sldImg"/>
          </p:nvPr>
        </p:nvSpPr>
        <p:spPr>
          <a:xfrm>
            <a:off x="768500" y="259550"/>
            <a:ext cx="3073550" cy="12977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15:notes"/>
          <p:cNvSpPr txBox="1"/>
          <p:nvPr>
            <p:ph idx="1" type="body"/>
          </p:nvPr>
        </p:nvSpPr>
        <p:spPr>
          <a:xfrm>
            <a:off x="461000" y="1643850"/>
            <a:ext cx="3688075" cy="15573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7" name="Google Shape;347;p15:notes"/>
          <p:cNvSpPr/>
          <p:nvPr>
            <p:ph idx="2" type="sldImg"/>
          </p:nvPr>
        </p:nvSpPr>
        <p:spPr>
          <a:xfrm>
            <a:off x="768500" y="259550"/>
            <a:ext cx="3073550" cy="12977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16:notes"/>
          <p:cNvSpPr txBox="1"/>
          <p:nvPr>
            <p:ph idx="1" type="body"/>
          </p:nvPr>
        </p:nvSpPr>
        <p:spPr>
          <a:xfrm>
            <a:off x="461000" y="1643850"/>
            <a:ext cx="3688075" cy="15573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6" name="Google Shape;356;p16:notes"/>
          <p:cNvSpPr/>
          <p:nvPr>
            <p:ph idx="2" type="sldImg"/>
          </p:nvPr>
        </p:nvSpPr>
        <p:spPr>
          <a:xfrm>
            <a:off x="768500" y="259550"/>
            <a:ext cx="3073550" cy="12977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17:notes"/>
          <p:cNvSpPr txBox="1"/>
          <p:nvPr>
            <p:ph idx="1" type="body"/>
          </p:nvPr>
        </p:nvSpPr>
        <p:spPr>
          <a:xfrm>
            <a:off x="461000" y="1643850"/>
            <a:ext cx="3688075" cy="15573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5" name="Google Shape;365;p17:notes"/>
          <p:cNvSpPr/>
          <p:nvPr>
            <p:ph idx="2" type="sldImg"/>
          </p:nvPr>
        </p:nvSpPr>
        <p:spPr>
          <a:xfrm>
            <a:off x="768500" y="259550"/>
            <a:ext cx="3073550" cy="12977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18:notes"/>
          <p:cNvSpPr txBox="1"/>
          <p:nvPr>
            <p:ph idx="1" type="body"/>
          </p:nvPr>
        </p:nvSpPr>
        <p:spPr>
          <a:xfrm>
            <a:off x="461000" y="1643850"/>
            <a:ext cx="3688075" cy="15573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4" name="Google Shape;374;p18:notes"/>
          <p:cNvSpPr/>
          <p:nvPr>
            <p:ph idx="2" type="sldImg"/>
          </p:nvPr>
        </p:nvSpPr>
        <p:spPr>
          <a:xfrm>
            <a:off x="768500" y="259550"/>
            <a:ext cx="3073550" cy="12977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19:notes"/>
          <p:cNvSpPr txBox="1"/>
          <p:nvPr>
            <p:ph idx="1" type="body"/>
          </p:nvPr>
        </p:nvSpPr>
        <p:spPr>
          <a:xfrm>
            <a:off x="461000" y="1643850"/>
            <a:ext cx="3688075" cy="15573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3" name="Google Shape;383;p19:notes"/>
          <p:cNvSpPr/>
          <p:nvPr>
            <p:ph idx="2" type="sldImg"/>
          </p:nvPr>
        </p:nvSpPr>
        <p:spPr>
          <a:xfrm>
            <a:off x="768500" y="259550"/>
            <a:ext cx="3073550" cy="12977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:notes"/>
          <p:cNvSpPr txBox="1"/>
          <p:nvPr>
            <p:ph idx="1" type="body"/>
          </p:nvPr>
        </p:nvSpPr>
        <p:spPr>
          <a:xfrm>
            <a:off x="461000" y="1643850"/>
            <a:ext cx="3688075" cy="15573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" name="Google Shape;50;p2:notes"/>
          <p:cNvSpPr/>
          <p:nvPr>
            <p:ph idx="2" type="sldImg"/>
          </p:nvPr>
        </p:nvSpPr>
        <p:spPr>
          <a:xfrm>
            <a:off x="768500" y="259550"/>
            <a:ext cx="3073550" cy="12977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20:notes"/>
          <p:cNvSpPr txBox="1"/>
          <p:nvPr>
            <p:ph idx="1" type="body"/>
          </p:nvPr>
        </p:nvSpPr>
        <p:spPr>
          <a:xfrm>
            <a:off x="461000" y="1643850"/>
            <a:ext cx="3688075" cy="15573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1" name="Google Shape;391;p20:notes"/>
          <p:cNvSpPr/>
          <p:nvPr>
            <p:ph idx="2" type="sldImg"/>
          </p:nvPr>
        </p:nvSpPr>
        <p:spPr>
          <a:xfrm>
            <a:off x="768500" y="259550"/>
            <a:ext cx="3073550" cy="12977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21:notes"/>
          <p:cNvSpPr txBox="1"/>
          <p:nvPr>
            <p:ph idx="1" type="body"/>
          </p:nvPr>
        </p:nvSpPr>
        <p:spPr>
          <a:xfrm>
            <a:off x="461000" y="1643850"/>
            <a:ext cx="3688075" cy="15573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5" name="Google Shape;405;p21:notes"/>
          <p:cNvSpPr/>
          <p:nvPr>
            <p:ph idx="2" type="sldImg"/>
          </p:nvPr>
        </p:nvSpPr>
        <p:spPr>
          <a:xfrm>
            <a:off x="768500" y="259550"/>
            <a:ext cx="3073550" cy="12977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22:notes"/>
          <p:cNvSpPr txBox="1"/>
          <p:nvPr>
            <p:ph idx="1" type="body"/>
          </p:nvPr>
        </p:nvSpPr>
        <p:spPr>
          <a:xfrm>
            <a:off x="461000" y="1643850"/>
            <a:ext cx="3688075" cy="15573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1" name="Google Shape;421;p22:notes"/>
          <p:cNvSpPr/>
          <p:nvPr>
            <p:ph idx="2" type="sldImg"/>
          </p:nvPr>
        </p:nvSpPr>
        <p:spPr>
          <a:xfrm>
            <a:off x="768500" y="259550"/>
            <a:ext cx="3073550" cy="12977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23:notes"/>
          <p:cNvSpPr txBox="1"/>
          <p:nvPr>
            <p:ph idx="1" type="body"/>
          </p:nvPr>
        </p:nvSpPr>
        <p:spPr>
          <a:xfrm>
            <a:off x="461000" y="1643850"/>
            <a:ext cx="3688075" cy="15573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9" name="Google Shape;429;p23:notes"/>
          <p:cNvSpPr/>
          <p:nvPr>
            <p:ph idx="2" type="sldImg"/>
          </p:nvPr>
        </p:nvSpPr>
        <p:spPr>
          <a:xfrm>
            <a:off x="768500" y="259550"/>
            <a:ext cx="3073550" cy="12977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4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24:notes"/>
          <p:cNvSpPr txBox="1"/>
          <p:nvPr>
            <p:ph idx="1" type="body"/>
          </p:nvPr>
        </p:nvSpPr>
        <p:spPr>
          <a:xfrm>
            <a:off x="461000" y="1643850"/>
            <a:ext cx="3688075" cy="15573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6" name="Google Shape;436;p24:notes"/>
          <p:cNvSpPr/>
          <p:nvPr>
            <p:ph idx="2" type="sldImg"/>
          </p:nvPr>
        </p:nvSpPr>
        <p:spPr>
          <a:xfrm>
            <a:off x="768500" y="259550"/>
            <a:ext cx="3073550" cy="12977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25:notes"/>
          <p:cNvSpPr txBox="1"/>
          <p:nvPr>
            <p:ph idx="1" type="body"/>
          </p:nvPr>
        </p:nvSpPr>
        <p:spPr>
          <a:xfrm>
            <a:off x="461000" y="1643850"/>
            <a:ext cx="3688075" cy="15573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3" name="Google Shape;443;p25:notes"/>
          <p:cNvSpPr/>
          <p:nvPr>
            <p:ph idx="2" type="sldImg"/>
          </p:nvPr>
        </p:nvSpPr>
        <p:spPr>
          <a:xfrm>
            <a:off x="768500" y="259550"/>
            <a:ext cx="3073550" cy="12977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8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26:notes"/>
          <p:cNvSpPr txBox="1"/>
          <p:nvPr>
            <p:ph idx="1" type="body"/>
          </p:nvPr>
        </p:nvSpPr>
        <p:spPr>
          <a:xfrm>
            <a:off x="461000" y="1643850"/>
            <a:ext cx="3688075" cy="15573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0" name="Google Shape;450;p26:notes"/>
          <p:cNvSpPr/>
          <p:nvPr>
            <p:ph idx="2" type="sldImg"/>
          </p:nvPr>
        </p:nvSpPr>
        <p:spPr>
          <a:xfrm>
            <a:off x="768500" y="259550"/>
            <a:ext cx="3073550" cy="12977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7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p27:notes"/>
          <p:cNvSpPr txBox="1"/>
          <p:nvPr>
            <p:ph idx="1" type="body"/>
          </p:nvPr>
        </p:nvSpPr>
        <p:spPr>
          <a:xfrm>
            <a:off x="461000" y="1643850"/>
            <a:ext cx="3688075" cy="15573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9" name="Google Shape;459;p27:notes"/>
          <p:cNvSpPr/>
          <p:nvPr>
            <p:ph idx="2" type="sldImg"/>
          </p:nvPr>
        </p:nvSpPr>
        <p:spPr>
          <a:xfrm>
            <a:off x="768500" y="259550"/>
            <a:ext cx="3073550" cy="12977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4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p28:notes"/>
          <p:cNvSpPr txBox="1"/>
          <p:nvPr>
            <p:ph idx="1" type="body"/>
          </p:nvPr>
        </p:nvSpPr>
        <p:spPr>
          <a:xfrm>
            <a:off x="461000" y="1643850"/>
            <a:ext cx="3688075" cy="15573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6" name="Google Shape;486;p28:notes"/>
          <p:cNvSpPr/>
          <p:nvPr>
            <p:ph idx="2" type="sldImg"/>
          </p:nvPr>
        </p:nvSpPr>
        <p:spPr>
          <a:xfrm>
            <a:off x="768500" y="259550"/>
            <a:ext cx="3073550" cy="12977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3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p29:notes"/>
          <p:cNvSpPr txBox="1"/>
          <p:nvPr>
            <p:ph idx="1" type="body"/>
          </p:nvPr>
        </p:nvSpPr>
        <p:spPr>
          <a:xfrm>
            <a:off x="461000" y="1643850"/>
            <a:ext cx="3688075" cy="15573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5" name="Google Shape;505;p29:notes"/>
          <p:cNvSpPr/>
          <p:nvPr>
            <p:ph idx="2" type="sldImg"/>
          </p:nvPr>
        </p:nvSpPr>
        <p:spPr>
          <a:xfrm>
            <a:off x="768500" y="259550"/>
            <a:ext cx="3073550" cy="12977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3:notes"/>
          <p:cNvSpPr txBox="1"/>
          <p:nvPr>
            <p:ph idx="1" type="body"/>
          </p:nvPr>
        </p:nvSpPr>
        <p:spPr>
          <a:xfrm>
            <a:off x="461000" y="1643850"/>
            <a:ext cx="3688075" cy="15573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Google Shape;57;p3:notes"/>
          <p:cNvSpPr/>
          <p:nvPr>
            <p:ph idx="2" type="sldImg"/>
          </p:nvPr>
        </p:nvSpPr>
        <p:spPr>
          <a:xfrm>
            <a:off x="768500" y="259550"/>
            <a:ext cx="3073550" cy="12977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2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p30:notes"/>
          <p:cNvSpPr txBox="1"/>
          <p:nvPr>
            <p:ph idx="1" type="body"/>
          </p:nvPr>
        </p:nvSpPr>
        <p:spPr>
          <a:xfrm>
            <a:off x="461000" y="1643850"/>
            <a:ext cx="3688075" cy="15573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4" name="Google Shape;524;p30:notes"/>
          <p:cNvSpPr/>
          <p:nvPr>
            <p:ph idx="2" type="sldImg"/>
          </p:nvPr>
        </p:nvSpPr>
        <p:spPr>
          <a:xfrm>
            <a:off x="768500" y="259550"/>
            <a:ext cx="3073550" cy="12977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3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p31:notes"/>
          <p:cNvSpPr txBox="1"/>
          <p:nvPr>
            <p:ph idx="1" type="body"/>
          </p:nvPr>
        </p:nvSpPr>
        <p:spPr>
          <a:xfrm>
            <a:off x="461000" y="1643850"/>
            <a:ext cx="3688075" cy="15573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5" name="Google Shape;535;p31:notes"/>
          <p:cNvSpPr/>
          <p:nvPr>
            <p:ph idx="2" type="sldImg"/>
          </p:nvPr>
        </p:nvSpPr>
        <p:spPr>
          <a:xfrm>
            <a:off x="768500" y="259550"/>
            <a:ext cx="3073550" cy="12977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0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p32:notes"/>
          <p:cNvSpPr txBox="1"/>
          <p:nvPr>
            <p:ph idx="1" type="body"/>
          </p:nvPr>
        </p:nvSpPr>
        <p:spPr>
          <a:xfrm>
            <a:off x="461000" y="1643850"/>
            <a:ext cx="3688075" cy="15573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2" name="Google Shape;542;p32:notes"/>
          <p:cNvSpPr/>
          <p:nvPr>
            <p:ph idx="2" type="sldImg"/>
          </p:nvPr>
        </p:nvSpPr>
        <p:spPr>
          <a:xfrm>
            <a:off x="768500" y="259550"/>
            <a:ext cx="3073550" cy="12977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9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p33:notes"/>
          <p:cNvSpPr txBox="1"/>
          <p:nvPr>
            <p:ph idx="1" type="body"/>
          </p:nvPr>
        </p:nvSpPr>
        <p:spPr>
          <a:xfrm>
            <a:off x="461000" y="1643850"/>
            <a:ext cx="3688075" cy="15573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1" name="Google Shape;551;p33:notes"/>
          <p:cNvSpPr/>
          <p:nvPr>
            <p:ph idx="2" type="sldImg"/>
          </p:nvPr>
        </p:nvSpPr>
        <p:spPr>
          <a:xfrm>
            <a:off x="768500" y="259550"/>
            <a:ext cx="3073550" cy="12977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9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p34:notes"/>
          <p:cNvSpPr txBox="1"/>
          <p:nvPr>
            <p:ph idx="1" type="body"/>
          </p:nvPr>
        </p:nvSpPr>
        <p:spPr>
          <a:xfrm>
            <a:off x="461000" y="1643850"/>
            <a:ext cx="3688075" cy="15573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1" name="Google Shape;561;p34:notes"/>
          <p:cNvSpPr/>
          <p:nvPr>
            <p:ph idx="2" type="sldImg"/>
          </p:nvPr>
        </p:nvSpPr>
        <p:spPr>
          <a:xfrm>
            <a:off x="768500" y="259550"/>
            <a:ext cx="3073550" cy="12977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8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p35:notes"/>
          <p:cNvSpPr txBox="1"/>
          <p:nvPr>
            <p:ph idx="1" type="body"/>
          </p:nvPr>
        </p:nvSpPr>
        <p:spPr>
          <a:xfrm>
            <a:off x="461000" y="1643850"/>
            <a:ext cx="3688075" cy="15573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0" name="Google Shape;570;p35:notes"/>
          <p:cNvSpPr/>
          <p:nvPr>
            <p:ph idx="2" type="sldImg"/>
          </p:nvPr>
        </p:nvSpPr>
        <p:spPr>
          <a:xfrm>
            <a:off x="768500" y="259550"/>
            <a:ext cx="3073550" cy="12977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7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Google Shape;578;p36:notes"/>
          <p:cNvSpPr txBox="1"/>
          <p:nvPr>
            <p:ph idx="1" type="body"/>
          </p:nvPr>
        </p:nvSpPr>
        <p:spPr>
          <a:xfrm>
            <a:off x="461000" y="1643850"/>
            <a:ext cx="3688075" cy="15573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9" name="Google Shape;579;p36:notes"/>
          <p:cNvSpPr/>
          <p:nvPr>
            <p:ph idx="2" type="sldImg"/>
          </p:nvPr>
        </p:nvSpPr>
        <p:spPr>
          <a:xfrm>
            <a:off x="768500" y="259550"/>
            <a:ext cx="3073550" cy="12977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5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p37:notes"/>
          <p:cNvSpPr txBox="1"/>
          <p:nvPr>
            <p:ph idx="1" type="body"/>
          </p:nvPr>
        </p:nvSpPr>
        <p:spPr>
          <a:xfrm>
            <a:off x="461000" y="1643850"/>
            <a:ext cx="3688075" cy="15573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7" name="Google Shape;587;p37:notes"/>
          <p:cNvSpPr/>
          <p:nvPr>
            <p:ph idx="2" type="sldImg"/>
          </p:nvPr>
        </p:nvSpPr>
        <p:spPr>
          <a:xfrm>
            <a:off x="768500" y="259550"/>
            <a:ext cx="3073550" cy="12977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3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p38:notes"/>
          <p:cNvSpPr txBox="1"/>
          <p:nvPr>
            <p:ph idx="1" type="body"/>
          </p:nvPr>
        </p:nvSpPr>
        <p:spPr>
          <a:xfrm>
            <a:off x="461000" y="1643850"/>
            <a:ext cx="3688075" cy="15573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5" name="Google Shape;595;p38:notes"/>
          <p:cNvSpPr/>
          <p:nvPr>
            <p:ph idx="2" type="sldImg"/>
          </p:nvPr>
        </p:nvSpPr>
        <p:spPr>
          <a:xfrm>
            <a:off x="768500" y="259550"/>
            <a:ext cx="3073550" cy="12977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2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" name="Google Shape;603;p39:notes"/>
          <p:cNvSpPr txBox="1"/>
          <p:nvPr>
            <p:ph idx="1" type="body"/>
          </p:nvPr>
        </p:nvSpPr>
        <p:spPr>
          <a:xfrm>
            <a:off x="461000" y="1643850"/>
            <a:ext cx="3688075" cy="15573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4" name="Google Shape;604;p39:notes"/>
          <p:cNvSpPr/>
          <p:nvPr>
            <p:ph idx="2" type="sldImg"/>
          </p:nvPr>
        </p:nvSpPr>
        <p:spPr>
          <a:xfrm>
            <a:off x="768500" y="259550"/>
            <a:ext cx="3073550" cy="12977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4:notes"/>
          <p:cNvSpPr txBox="1"/>
          <p:nvPr>
            <p:ph idx="1" type="body"/>
          </p:nvPr>
        </p:nvSpPr>
        <p:spPr>
          <a:xfrm>
            <a:off x="461000" y="1643850"/>
            <a:ext cx="3688075" cy="15573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" name="Google Shape;64;p4:notes"/>
          <p:cNvSpPr/>
          <p:nvPr>
            <p:ph idx="2" type="sldImg"/>
          </p:nvPr>
        </p:nvSpPr>
        <p:spPr>
          <a:xfrm>
            <a:off x="768500" y="259550"/>
            <a:ext cx="3073550" cy="12977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2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Google Shape;613;p40:notes"/>
          <p:cNvSpPr txBox="1"/>
          <p:nvPr>
            <p:ph idx="1" type="body"/>
          </p:nvPr>
        </p:nvSpPr>
        <p:spPr>
          <a:xfrm>
            <a:off x="461000" y="1643850"/>
            <a:ext cx="3688075" cy="15573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4" name="Google Shape;614;p40:notes"/>
          <p:cNvSpPr/>
          <p:nvPr>
            <p:ph idx="2" type="sldImg"/>
          </p:nvPr>
        </p:nvSpPr>
        <p:spPr>
          <a:xfrm>
            <a:off x="768500" y="259550"/>
            <a:ext cx="3073550" cy="12977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9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Google Shape;620;p41:notes"/>
          <p:cNvSpPr txBox="1"/>
          <p:nvPr>
            <p:ph idx="1" type="body"/>
          </p:nvPr>
        </p:nvSpPr>
        <p:spPr>
          <a:xfrm>
            <a:off x="461000" y="1643850"/>
            <a:ext cx="3688075" cy="15573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1" name="Google Shape;621;p41:notes"/>
          <p:cNvSpPr/>
          <p:nvPr>
            <p:ph idx="2" type="sldImg"/>
          </p:nvPr>
        </p:nvSpPr>
        <p:spPr>
          <a:xfrm>
            <a:off x="768500" y="259550"/>
            <a:ext cx="3073550" cy="12977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2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Google Shape;633;p42:notes"/>
          <p:cNvSpPr txBox="1"/>
          <p:nvPr>
            <p:ph idx="1" type="body"/>
          </p:nvPr>
        </p:nvSpPr>
        <p:spPr>
          <a:xfrm>
            <a:off x="461000" y="1643850"/>
            <a:ext cx="3688075" cy="15573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4" name="Google Shape;634;p42:notes"/>
          <p:cNvSpPr/>
          <p:nvPr>
            <p:ph idx="2" type="sldImg"/>
          </p:nvPr>
        </p:nvSpPr>
        <p:spPr>
          <a:xfrm>
            <a:off x="768500" y="259550"/>
            <a:ext cx="3073550" cy="12977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9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Google Shape;640;p43:notes"/>
          <p:cNvSpPr txBox="1"/>
          <p:nvPr>
            <p:ph idx="1" type="body"/>
          </p:nvPr>
        </p:nvSpPr>
        <p:spPr>
          <a:xfrm>
            <a:off x="461000" y="1643850"/>
            <a:ext cx="3688075" cy="15573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1" name="Google Shape;641;p43:notes"/>
          <p:cNvSpPr/>
          <p:nvPr>
            <p:ph idx="2" type="sldImg"/>
          </p:nvPr>
        </p:nvSpPr>
        <p:spPr>
          <a:xfrm>
            <a:off x="768500" y="259550"/>
            <a:ext cx="3073550" cy="12977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8" name="Shape 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" name="Google Shape;649;p44:notes"/>
          <p:cNvSpPr txBox="1"/>
          <p:nvPr>
            <p:ph idx="1" type="body"/>
          </p:nvPr>
        </p:nvSpPr>
        <p:spPr>
          <a:xfrm>
            <a:off x="461000" y="1643850"/>
            <a:ext cx="3688075" cy="15573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0" name="Google Shape;650;p44:notes"/>
          <p:cNvSpPr/>
          <p:nvPr>
            <p:ph idx="2" type="sldImg"/>
          </p:nvPr>
        </p:nvSpPr>
        <p:spPr>
          <a:xfrm>
            <a:off x="768500" y="259550"/>
            <a:ext cx="3073550" cy="12977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8" name="Shape 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" name="Google Shape;659;p45:notes"/>
          <p:cNvSpPr txBox="1"/>
          <p:nvPr>
            <p:ph idx="1" type="body"/>
          </p:nvPr>
        </p:nvSpPr>
        <p:spPr>
          <a:xfrm>
            <a:off x="461000" y="1643850"/>
            <a:ext cx="3688075" cy="15573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0" name="Google Shape;660;p45:notes"/>
          <p:cNvSpPr/>
          <p:nvPr>
            <p:ph idx="2" type="sldImg"/>
          </p:nvPr>
        </p:nvSpPr>
        <p:spPr>
          <a:xfrm>
            <a:off x="768500" y="259550"/>
            <a:ext cx="3073550" cy="12977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9" name="Shape 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" name="Google Shape;670;p46:notes"/>
          <p:cNvSpPr txBox="1"/>
          <p:nvPr>
            <p:ph idx="1" type="body"/>
          </p:nvPr>
        </p:nvSpPr>
        <p:spPr>
          <a:xfrm>
            <a:off x="461000" y="1643850"/>
            <a:ext cx="3688075" cy="15573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1" name="Google Shape;671;p46:notes"/>
          <p:cNvSpPr/>
          <p:nvPr>
            <p:ph idx="2" type="sldImg"/>
          </p:nvPr>
        </p:nvSpPr>
        <p:spPr>
          <a:xfrm>
            <a:off x="768500" y="259550"/>
            <a:ext cx="3073550" cy="12977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0" name="Shape 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" name="Google Shape;681;p47:notes"/>
          <p:cNvSpPr txBox="1"/>
          <p:nvPr>
            <p:ph idx="1" type="body"/>
          </p:nvPr>
        </p:nvSpPr>
        <p:spPr>
          <a:xfrm>
            <a:off x="461000" y="1643850"/>
            <a:ext cx="3688075" cy="15573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2" name="Google Shape;682;p47:notes"/>
          <p:cNvSpPr/>
          <p:nvPr>
            <p:ph idx="2" type="sldImg"/>
          </p:nvPr>
        </p:nvSpPr>
        <p:spPr>
          <a:xfrm>
            <a:off x="768500" y="259550"/>
            <a:ext cx="3073550" cy="12977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0" name="Shape 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" name="Google Shape;691;p48:notes"/>
          <p:cNvSpPr txBox="1"/>
          <p:nvPr>
            <p:ph idx="1" type="body"/>
          </p:nvPr>
        </p:nvSpPr>
        <p:spPr>
          <a:xfrm>
            <a:off x="461000" y="1643850"/>
            <a:ext cx="3688075" cy="15573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2" name="Google Shape;692;p48:notes"/>
          <p:cNvSpPr/>
          <p:nvPr>
            <p:ph idx="2" type="sldImg"/>
          </p:nvPr>
        </p:nvSpPr>
        <p:spPr>
          <a:xfrm>
            <a:off x="768500" y="259550"/>
            <a:ext cx="3073550" cy="12977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7" name="Shape 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" name="Google Shape;698;p49:notes"/>
          <p:cNvSpPr txBox="1"/>
          <p:nvPr>
            <p:ph idx="1" type="body"/>
          </p:nvPr>
        </p:nvSpPr>
        <p:spPr>
          <a:xfrm>
            <a:off x="461000" y="1643850"/>
            <a:ext cx="3688075" cy="15573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9" name="Google Shape;699;p49:notes"/>
          <p:cNvSpPr/>
          <p:nvPr>
            <p:ph idx="2" type="sldImg"/>
          </p:nvPr>
        </p:nvSpPr>
        <p:spPr>
          <a:xfrm>
            <a:off x="768500" y="259550"/>
            <a:ext cx="3073550" cy="12977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5:notes"/>
          <p:cNvSpPr txBox="1"/>
          <p:nvPr>
            <p:ph idx="1" type="body"/>
          </p:nvPr>
        </p:nvSpPr>
        <p:spPr>
          <a:xfrm>
            <a:off x="461000" y="1643850"/>
            <a:ext cx="3688075" cy="15573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" name="Google Shape;80;p5:notes"/>
          <p:cNvSpPr/>
          <p:nvPr>
            <p:ph idx="2" type="sldImg"/>
          </p:nvPr>
        </p:nvSpPr>
        <p:spPr>
          <a:xfrm>
            <a:off x="768500" y="259550"/>
            <a:ext cx="3073550" cy="12977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4" name="Shape 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" name="Google Shape;705;p50:notes"/>
          <p:cNvSpPr txBox="1"/>
          <p:nvPr>
            <p:ph idx="1" type="body"/>
          </p:nvPr>
        </p:nvSpPr>
        <p:spPr>
          <a:xfrm>
            <a:off x="461000" y="1643850"/>
            <a:ext cx="3688075" cy="15573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6" name="Google Shape;706;p50:notes"/>
          <p:cNvSpPr/>
          <p:nvPr>
            <p:ph idx="2" type="sldImg"/>
          </p:nvPr>
        </p:nvSpPr>
        <p:spPr>
          <a:xfrm>
            <a:off x="768500" y="259550"/>
            <a:ext cx="3073550" cy="12977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1" name="Shape 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" name="Google Shape;712;p51:notes"/>
          <p:cNvSpPr txBox="1"/>
          <p:nvPr>
            <p:ph idx="1" type="body"/>
          </p:nvPr>
        </p:nvSpPr>
        <p:spPr>
          <a:xfrm>
            <a:off x="461000" y="1643850"/>
            <a:ext cx="3688075" cy="15573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3" name="Google Shape;713;p51:notes"/>
          <p:cNvSpPr/>
          <p:nvPr>
            <p:ph idx="2" type="sldImg"/>
          </p:nvPr>
        </p:nvSpPr>
        <p:spPr>
          <a:xfrm>
            <a:off x="768500" y="259550"/>
            <a:ext cx="3073550" cy="12977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9" name="Shape 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" name="Google Shape;720;p52:notes"/>
          <p:cNvSpPr txBox="1"/>
          <p:nvPr>
            <p:ph idx="1" type="body"/>
          </p:nvPr>
        </p:nvSpPr>
        <p:spPr>
          <a:xfrm>
            <a:off x="461000" y="1643850"/>
            <a:ext cx="3688075" cy="15573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1" name="Google Shape;721;p52:notes"/>
          <p:cNvSpPr/>
          <p:nvPr>
            <p:ph idx="2" type="sldImg"/>
          </p:nvPr>
        </p:nvSpPr>
        <p:spPr>
          <a:xfrm>
            <a:off x="768500" y="259550"/>
            <a:ext cx="3073550" cy="12977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7" name="Shape 7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" name="Google Shape;728;p53:notes"/>
          <p:cNvSpPr txBox="1"/>
          <p:nvPr>
            <p:ph idx="1" type="body"/>
          </p:nvPr>
        </p:nvSpPr>
        <p:spPr>
          <a:xfrm>
            <a:off x="461000" y="1643850"/>
            <a:ext cx="3688075" cy="15573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9" name="Google Shape;729;p53:notes"/>
          <p:cNvSpPr/>
          <p:nvPr>
            <p:ph idx="2" type="sldImg"/>
          </p:nvPr>
        </p:nvSpPr>
        <p:spPr>
          <a:xfrm>
            <a:off x="768500" y="259550"/>
            <a:ext cx="3073550" cy="12977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5" name="Shape 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" name="Google Shape;736;p54:notes"/>
          <p:cNvSpPr txBox="1"/>
          <p:nvPr>
            <p:ph idx="1" type="body"/>
          </p:nvPr>
        </p:nvSpPr>
        <p:spPr>
          <a:xfrm>
            <a:off x="461000" y="1643850"/>
            <a:ext cx="3688075" cy="15573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7" name="Google Shape;737;p54:notes"/>
          <p:cNvSpPr/>
          <p:nvPr>
            <p:ph idx="2" type="sldImg"/>
          </p:nvPr>
        </p:nvSpPr>
        <p:spPr>
          <a:xfrm>
            <a:off x="768500" y="259550"/>
            <a:ext cx="3073550" cy="12977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9" name="Shape 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" name="Google Shape;750;p55:notes"/>
          <p:cNvSpPr txBox="1"/>
          <p:nvPr>
            <p:ph idx="1" type="body"/>
          </p:nvPr>
        </p:nvSpPr>
        <p:spPr>
          <a:xfrm>
            <a:off x="461000" y="1643850"/>
            <a:ext cx="3688075" cy="15573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1" name="Google Shape;751;p55:notes"/>
          <p:cNvSpPr/>
          <p:nvPr>
            <p:ph idx="2" type="sldImg"/>
          </p:nvPr>
        </p:nvSpPr>
        <p:spPr>
          <a:xfrm>
            <a:off x="768500" y="259550"/>
            <a:ext cx="3073550" cy="12977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5" name="Shape 7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" name="Google Shape;766;p56:notes"/>
          <p:cNvSpPr txBox="1"/>
          <p:nvPr>
            <p:ph idx="1" type="body"/>
          </p:nvPr>
        </p:nvSpPr>
        <p:spPr>
          <a:xfrm>
            <a:off x="461000" y="1643850"/>
            <a:ext cx="3688075" cy="15573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7" name="Google Shape;767;p56:notes"/>
          <p:cNvSpPr/>
          <p:nvPr>
            <p:ph idx="2" type="sldImg"/>
          </p:nvPr>
        </p:nvSpPr>
        <p:spPr>
          <a:xfrm>
            <a:off x="768500" y="259550"/>
            <a:ext cx="3073550" cy="12977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2" name="Shape 7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3" name="Google Shape;773;p57:notes"/>
          <p:cNvSpPr txBox="1"/>
          <p:nvPr>
            <p:ph idx="1" type="body"/>
          </p:nvPr>
        </p:nvSpPr>
        <p:spPr>
          <a:xfrm>
            <a:off x="461000" y="1643850"/>
            <a:ext cx="3688075" cy="15573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4" name="Google Shape;774;p57:notes"/>
          <p:cNvSpPr/>
          <p:nvPr>
            <p:ph idx="2" type="sldImg"/>
          </p:nvPr>
        </p:nvSpPr>
        <p:spPr>
          <a:xfrm>
            <a:off x="768500" y="259550"/>
            <a:ext cx="3073550" cy="12977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0" name="Shape 8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1" name="Google Shape;811;p58:notes"/>
          <p:cNvSpPr txBox="1"/>
          <p:nvPr>
            <p:ph idx="1" type="body"/>
          </p:nvPr>
        </p:nvSpPr>
        <p:spPr>
          <a:xfrm>
            <a:off x="461000" y="1643850"/>
            <a:ext cx="3688075" cy="15573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2" name="Google Shape;812;p58:notes"/>
          <p:cNvSpPr/>
          <p:nvPr>
            <p:ph idx="2" type="sldImg"/>
          </p:nvPr>
        </p:nvSpPr>
        <p:spPr>
          <a:xfrm>
            <a:off x="768500" y="259550"/>
            <a:ext cx="3073550" cy="12977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3" name="Shape 8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4" name="Google Shape;824;p59:notes"/>
          <p:cNvSpPr txBox="1"/>
          <p:nvPr>
            <p:ph idx="1" type="body"/>
          </p:nvPr>
        </p:nvSpPr>
        <p:spPr>
          <a:xfrm>
            <a:off x="461000" y="1643850"/>
            <a:ext cx="3688075" cy="15573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5" name="Google Shape;825;p59:notes"/>
          <p:cNvSpPr/>
          <p:nvPr>
            <p:ph idx="2" type="sldImg"/>
          </p:nvPr>
        </p:nvSpPr>
        <p:spPr>
          <a:xfrm>
            <a:off x="768500" y="259550"/>
            <a:ext cx="3073550" cy="12977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6:notes"/>
          <p:cNvSpPr txBox="1"/>
          <p:nvPr>
            <p:ph idx="1" type="body"/>
          </p:nvPr>
        </p:nvSpPr>
        <p:spPr>
          <a:xfrm>
            <a:off x="461000" y="1643850"/>
            <a:ext cx="3688075" cy="15573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6:notes"/>
          <p:cNvSpPr/>
          <p:nvPr>
            <p:ph idx="2" type="sldImg"/>
          </p:nvPr>
        </p:nvSpPr>
        <p:spPr>
          <a:xfrm>
            <a:off x="768500" y="259550"/>
            <a:ext cx="3073550" cy="12977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1" name="Shape 8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2" name="Google Shape;832;p60:notes"/>
          <p:cNvSpPr txBox="1"/>
          <p:nvPr>
            <p:ph idx="1" type="body"/>
          </p:nvPr>
        </p:nvSpPr>
        <p:spPr>
          <a:xfrm>
            <a:off x="461000" y="1643850"/>
            <a:ext cx="3688075" cy="15573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3" name="Google Shape;833;p60:notes"/>
          <p:cNvSpPr/>
          <p:nvPr>
            <p:ph idx="2" type="sldImg"/>
          </p:nvPr>
        </p:nvSpPr>
        <p:spPr>
          <a:xfrm>
            <a:off x="768500" y="259550"/>
            <a:ext cx="3073550" cy="12977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0" name="Shape 8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1" name="Google Shape;841;p61:notes"/>
          <p:cNvSpPr txBox="1"/>
          <p:nvPr>
            <p:ph idx="1" type="body"/>
          </p:nvPr>
        </p:nvSpPr>
        <p:spPr>
          <a:xfrm>
            <a:off x="461000" y="1643850"/>
            <a:ext cx="3688075" cy="15573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2" name="Google Shape;842;p61:notes"/>
          <p:cNvSpPr/>
          <p:nvPr>
            <p:ph idx="2" type="sldImg"/>
          </p:nvPr>
        </p:nvSpPr>
        <p:spPr>
          <a:xfrm>
            <a:off x="768500" y="259550"/>
            <a:ext cx="3073550" cy="12977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5" name="Shape 8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6" name="Google Shape;856;p62:notes"/>
          <p:cNvSpPr txBox="1"/>
          <p:nvPr>
            <p:ph idx="1" type="body"/>
          </p:nvPr>
        </p:nvSpPr>
        <p:spPr>
          <a:xfrm>
            <a:off x="461000" y="1643850"/>
            <a:ext cx="3688075" cy="15573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7" name="Google Shape;857;p62:notes"/>
          <p:cNvSpPr/>
          <p:nvPr>
            <p:ph idx="2" type="sldImg"/>
          </p:nvPr>
        </p:nvSpPr>
        <p:spPr>
          <a:xfrm>
            <a:off x="768500" y="259550"/>
            <a:ext cx="3073550" cy="12977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4" name="Shape 8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5" name="Google Shape;875;p63:notes"/>
          <p:cNvSpPr txBox="1"/>
          <p:nvPr>
            <p:ph idx="1" type="body"/>
          </p:nvPr>
        </p:nvSpPr>
        <p:spPr>
          <a:xfrm>
            <a:off x="461000" y="1643850"/>
            <a:ext cx="3688075" cy="15573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6" name="Google Shape;876;p63:notes"/>
          <p:cNvSpPr/>
          <p:nvPr>
            <p:ph idx="2" type="sldImg"/>
          </p:nvPr>
        </p:nvSpPr>
        <p:spPr>
          <a:xfrm>
            <a:off x="768500" y="259550"/>
            <a:ext cx="3073550" cy="12977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6" name="Shape 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7" name="Google Shape;887;p64:notes"/>
          <p:cNvSpPr txBox="1"/>
          <p:nvPr>
            <p:ph idx="1" type="body"/>
          </p:nvPr>
        </p:nvSpPr>
        <p:spPr>
          <a:xfrm>
            <a:off x="461000" y="1643850"/>
            <a:ext cx="3688075" cy="15573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8" name="Google Shape;888;p64:notes"/>
          <p:cNvSpPr/>
          <p:nvPr>
            <p:ph idx="2" type="sldImg"/>
          </p:nvPr>
        </p:nvSpPr>
        <p:spPr>
          <a:xfrm>
            <a:off x="768500" y="259550"/>
            <a:ext cx="3073550" cy="12977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3" name="Shape 8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4" name="Google Shape;894;p65:notes"/>
          <p:cNvSpPr txBox="1"/>
          <p:nvPr>
            <p:ph idx="1" type="body"/>
          </p:nvPr>
        </p:nvSpPr>
        <p:spPr>
          <a:xfrm>
            <a:off x="461000" y="1643850"/>
            <a:ext cx="3688075" cy="15573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5" name="Google Shape;895;p65:notes"/>
          <p:cNvSpPr/>
          <p:nvPr>
            <p:ph idx="2" type="sldImg"/>
          </p:nvPr>
        </p:nvSpPr>
        <p:spPr>
          <a:xfrm>
            <a:off x="768500" y="259550"/>
            <a:ext cx="3073550" cy="12977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2" name="Shape 9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3" name="Google Shape;903;p66:notes"/>
          <p:cNvSpPr txBox="1"/>
          <p:nvPr>
            <p:ph idx="1" type="body"/>
          </p:nvPr>
        </p:nvSpPr>
        <p:spPr>
          <a:xfrm>
            <a:off x="461000" y="1643850"/>
            <a:ext cx="3688075" cy="15573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4" name="Google Shape;904;p66:notes"/>
          <p:cNvSpPr/>
          <p:nvPr>
            <p:ph idx="2" type="sldImg"/>
          </p:nvPr>
        </p:nvSpPr>
        <p:spPr>
          <a:xfrm>
            <a:off x="768500" y="259550"/>
            <a:ext cx="3073550" cy="12977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1" name="Shape 9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2" name="Google Shape;912;p67:notes"/>
          <p:cNvSpPr txBox="1"/>
          <p:nvPr>
            <p:ph idx="1" type="body"/>
          </p:nvPr>
        </p:nvSpPr>
        <p:spPr>
          <a:xfrm>
            <a:off x="461000" y="1643850"/>
            <a:ext cx="3688075" cy="15573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3" name="Google Shape;913;p67:notes"/>
          <p:cNvSpPr/>
          <p:nvPr>
            <p:ph idx="2" type="sldImg"/>
          </p:nvPr>
        </p:nvSpPr>
        <p:spPr>
          <a:xfrm>
            <a:off x="768500" y="259550"/>
            <a:ext cx="3073550" cy="12977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9" name="Shape 9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0" name="Google Shape;920;p68:notes"/>
          <p:cNvSpPr txBox="1"/>
          <p:nvPr>
            <p:ph idx="1" type="body"/>
          </p:nvPr>
        </p:nvSpPr>
        <p:spPr>
          <a:xfrm>
            <a:off x="461000" y="1643850"/>
            <a:ext cx="3688075" cy="15573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1" name="Google Shape;921;p68:notes"/>
          <p:cNvSpPr/>
          <p:nvPr>
            <p:ph idx="2" type="sldImg"/>
          </p:nvPr>
        </p:nvSpPr>
        <p:spPr>
          <a:xfrm>
            <a:off x="768500" y="259550"/>
            <a:ext cx="3073550" cy="12977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8" name="Shape 9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9" name="Google Shape;929;p69:notes"/>
          <p:cNvSpPr txBox="1"/>
          <p:nvPr>
            <p:ph idx="1" type="body"/>
          </p:nvPr>
        </p:nvSpPr>
        <p:spPr>
          <a:xfrm>
            <a:off x="461000" y="1643850"/>
            <a:ext cx="3688075" cy="15573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0" name="Google Shape;930;p69:notes"/>
          <p:cNvSpPr/>
          <p:nvPr>
            <p:ph idx="2" type="sldImg"/>
          </p:nvPr>
        </p:nvSpPr>
        <p:spPr>
          <a:xfrm>
            <a:off x="768500" y="259550"/>
            <a:ext cx="3073550" cy="12977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7:notes"/>
          <p:cNvSpPr txBox="1"/>
          <p:nvPr>
            <p:ph idx="1" type="body"/>
          </p:nvPr>
        </p:nvSpPr>
        <p:spPr>
          <a:xfrm>
            <a:off x="461000" y="1643850"/>
            <a:ext cx="3688075" cy="15573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7:notes"/>
          <p:cNvSpPr/>
          <p:nvPr>
            <p:ph idx="2" type="sldImg"/>
          </p:nvPr>
        </p:nvSpPr>
        <p:spPr>
          <a:xfrm>
            <a:off x="768500" y="259550"/>
            <a:ext cx="3073550" cy="12977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6" name="Shape 9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7" name="Google Shape;937;p70:notes"/>
          <p:cNvSpPr txBox="1"/>
          <p:nvPr>
            <p:ph idx="1" type="body"/>
          </p:nvPr>
        </p:nvSpPr>
        <p:spPr>
          <a:xfrm>
            <a:off x="461000" y="1643850"/>
            <a:ext cx="3688075" cy="15573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8" name="Google Shape;938;p70:notes"/>
          <p:cNvSpPr/>
          <p:nvPr>
            <p:ph idx="2" type="sldImg"/>
          </p:nvPr>
        </p:nvSpPr>
        <p:spPr>
          <a:xfrm>
            <a:off x="768500" y="259550"/>
            <a:ext cx="3073550" cy="12977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4" name="Shape 9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5" name="Google Shape;945;p71:notes"/>
          <p:cNvSpPr txBox="1"/>
          <p:nvPr>
            <p:ph idx="1" type="body"/>
          </p:nvPr>
        </p:nvSpPr>
        <p:spPr>
          <a:xfrm>
            <a:off x="461000" y="1643850"/>
            <a:ext cx="3688075" cy="15573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6" name="Google Shape;946;p71:notes"/>
          <p:cNvSpPr/>
          <p:nvPr>
            <p:ph idx="2" type="sldImg"/>
          </p:nvPr>
        </p:nvSpPr>
        <p:spPr>
          <a:xfrm>
            <a:off x="768500" y="259550"/>
            <a:ext cx="3073550" cy="12977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4" name="Shape 9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5" name="Google Shape;955;p72:notes"/>
          <p:cNvSpPr txBox="1"/>
          <p:nvPr>
            <p:ph idx="1" type="body"/>
          </p:nvPr>
        </p:nvSpPr>
        <p:spPr>
          <a:xfrm>
            <a:off x="461000" y="1643850"/>
            <a:ext cx="3688075" cy="15573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6" name="Google Shape;956;p72:notes"/>
          <p:cNvSpPr/>
          <p:nvPr>
            <p:ph idx="2" type="sldImg"/>
          </p:nvPr>
        </p:nvSpPr>
        <p:spPr>
          <a:xfrm>
            <a:off x="768500" y="259550"/>
            <a:ext cx="3073550" cy="12977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7" name="Shape 9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8" name="Google Shape;968;p73:notes"/>
          <p:cNvSpPr txBox="1"/>
          <p:nvPr>
            <p:ph idx="1" type="body"/>
          </p:nvPr>
        </p:nvSpPr>
        <p:spPr>
          <a:xfrm>
            <a:off x="461000" y="1643850"/>
            <a:ext cx="3688075" cy="15573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9" name="Google Shape;969;p73:notes"/>
          <p:cNvSpPr/>
          <p:nvPr>
            <p:ph idx="2" type="sldImg"/>
          </p:nvPr>
        </p:nvSpPr>
        <p:spPr>
          <a:xfrm>
            <a:off x="768500" y="259550"/>
            <a:ext cx="3073550" cy="12977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1" name="Shape 9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2" name="Google Shape;982;p74:notes"/>
          <p:cNvSpPr txBox="1"/>
          <p:nvPr>
            <p:ph idx="1" type="body"/>
          </p:nvPr>
        </p:nvSpPr>
        <p:spPr>
          <a:xfrm>
            <a:off x="461000" y="1643850"/>
            <a:ext cx="3688075" cy="15573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3" name="Google Shape;983;p74:notes"/>
          <p:cNvSpPr/>
          <p:nvPr>
            <p:ph idx="2" type="sldImg"/>
          </p:nvPr>
        </p:nvSpPr>
        <p:spPr>
          <a:xfrm>
            <a:off x="768500" y="259550"/>
            <a:ext cx="3073550" cy="12977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5" name="Shape 9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6" name="Google Shape;996;p75:notes"/>
          <p:cNvSpPr txBox="1"/>
          <p:nvPr>
            <p:ph idx="1" type="body"/>
          </p:nvPr>
        </p:nvSpPr>
        <p:spPr>
          <a:xfrm>
            <a:off x="461000" y="1643850"/>
            <a:ext cx="3688075" cy="15573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7" name="Google Shape;997;p75:notes"/>
          <p:cNvSpPr/>
          <p:nvPr>
            <p:ph idx="2" type="sldImg"/>
          </p:nvPr>
        </p:nvSpPr>
        <p:spPr>
          <a:xfrm>
            <a:off x="768500" y="259550"/>
            <a:ext cx="3073550" cy="12977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9" name="Shape 10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0" name="Google Shape;1010;p76:notes"/>
          <p:cNvSpPr txBox="1"/>
          <p:nvPr>
            <p:ph idx="1" type="body"/>
          </p:nvPr>
        </p:nvSpPr>
        <p:spPr>
          <a:xfrm>
            <a:off x="461000" y="1643850"/>
            <a:ext cx="3688075" cy="15573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1" name="Google Shape;1011;p76:notes"/>
          <p:cNvSpPr/>
          <p:nvPr>
            <p:ph idx="2" type="sldImg"/>
          </p:nvPr>
        </p:nvSpPr>
        <p:spPr>
          <a:xfrm>
            <a:off x="768500" y="259550"/>
            <a:ext cx="3073550" cy="12977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4" name="Shape 10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Google Shape;1025;p77:notes"/>
          <p:cNvSpPr txBox="1"/>
          <p:nvPr>
            <p:ph idx="1" type="body"/>
          </p:nvPr>
        </p:nvSpPr>
        <p:spPr>
          <a:xfrm>
            <a:off x="461000" y="1643850"/>
            <a:ext cx="3688075" cy="15573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6" name="Google Shape;1026;p77:notes"/>
          <p:cNvSpPr/>
          <p:nvPr>
            <p:ph idx="2" type="sldImg"/>
          </p:nvPr>
        </p:nvSpPr>
        <p:spPr>
          <a:xfrm>
            <a:off x="768500" y="259550"/>
            <a:ext cx="3073550" cy="12977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9" name="Shape 10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0" name="Google Shape;1040;p78:notes"/>
          <p:cNvSpPr txBox="1"/>
          <p:nvPr>
            <p:ph idx="1" type="body"/>
          </p:nvPr>
        </p:nvSpPr>
        <p:spPr>
          <a:xfrm>
            <a:off x="461000" y="1643850"/>
            <a:ext cx="3688075" cy="15573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1" name="Google Shape;1041;p78:notes"/>
          <p:cNvSpPr/>
          <p:nvPr>
            <p:ph idx="2" type="sldImg"/>
          </p:nvPr>
        </p:nvSpPr>
        <p:spPr>
          <a:xfrm>
            <a:off x="768500" y="259550"/>
            <a:ext cx="3073550" cy="12977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4" name="Shape 10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5" name="Google Shape;1055;p79:notes"/>
          <p:cNvSpPr txBox="1"/>
          <p:nvPr>
            <p:ph idx="1" type="body"/>
          </p:nvPr>
        </p:nvSpPr>
        <p:spPr>
          <a:xfrm>
            <a:off x="461000" y="1643850"/>
            <a:ext cx="3688075" cy="15573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6" name="Google Shape;1056;p79:notes"/>
          <p:cNvSpPr/>
          <p:nvPr>
            <p:ph idx="2" type="sldImg"/>
          </p:nvPr>
        </p:nvSpPr>
        <p:spPr>
          <a:xfrm>
            <a:off x="768500" y="259550"/>
            <a:ext cx="3073550" cy="12977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8:notes"/>
          <p:cNvSpPr txBox="1"/>
          <p:nvPr>
            <p:ph idx="1" type="body"/>
          </p:nvPr>
        </p:nvSpPr>
        <p:spPr>
          <a:xfrm>
            <a:off x="461000" y="1643850"/>
            <a:ext cx="3688075" cy="15573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p8:notes"/>
          <p:cNvSpPr/>
          <p:nvPr>
            <p:ph idx="2" type="sldImg"/>
          </p:nvPr>
        </p:nvSpPr>
        <p:spPr>
          <a:xfrm>
            <a:off x="768500" y="259550"/>
            <a:ext cx="3073550" cy="12977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1" name="Shape 10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2" name="Google Shape;1062;p80:notes"/>
          <p:cNvSpPr txBox="1"/>
          <p:nvPr>
            <p:ph idx="1" type="body"/>
          </p:nvPr>
        </p:nvSpPr>
        <p:spPr>
          <a:xfrm>
            <a:off x="461000" y="1643850"/>
            <a:ext cx="3688075" cy="15573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3" name="Google Shape;1063;p80:notes"/>
          <p:cNvSpPr/>
          <p:nvPr>
            <p:ph idx="2" type="sldImg"/>
          </p:nvPr>
        </p:nvSpPr>
        <p:spPr>
          <a:xfrm>
            <a:off x="768500" y="259550"/>
            <a:ext cx="3073550" cy="12977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0" name="Shape 10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1" name="Google Shape;1071;p81:notes"/>
          <p:cNvSpPr txBox="1"/>
          <p:nvPr>
            <p:ph idx="1" type="body"/>
          </p:nvPr>
        </p:nvSpPr>
        <p:spPr>
          <a:xfrm>
            <a:off x="461000" y="1643850"/>
            <a:ext cx="3688075" cy="15573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2" name="Google Shape;1072;p81:notes"/>
          <p:cNvSpPr/>
          <p:nvPr>
            <p:ph idx="2" type="sldImg"/>
          </p:nvPr>
        </p:nvSpPr>
        <p:spPr>
          <a:xfrm>
            <a:off x="768500" y="259550"/>
            <a:ext cx="3073550" cy="12977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0" name="Shape 10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1" name="Google Shape;1081;p82:notes"/>
          <p:cNvSpPr txBox="1"/>
          <p:nvPr>
            <p:ph idx="1" type="body"/>
          </p:nvPr>
        </p:nvSpPr>
        <p:spPr>
          <a:xfrm>
            <a:off x="461000" y="1643850"/>
            <a:ext cx="3688075" cy="15573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2" name="Google Shape;1082;p82:notes"/>
          <p:cNvSpPr/>
          <p:nvPr>
            <p:ph idx="2" type="sldImg"/>
          </p:nvPr>
        </p:nvSpPr>
        <p:spPr>
          <a:xfrm>
            <a:off x="768500" y="259550"/>
            <a:ext cx="3073550" cy="12977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1" name="Shape 10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2" name="Google Shape;1092;p83:notes"/>
          <p:cNvSpPr txBox="1"/>
          <p:nvPr>
            <p:ph idx="1" type="body"/>
          </p:nvPr>
        </p:nvSpPr>
        <p:spPr>
          <a:xfrm>
            <a:off x="461000" y="1643850"/>
            <a:ext cx="3688075" cy="15573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3" name="Google Shape;1093;p83:notes"/>
          <p:cNvSpPr/>
          <p:nvPr>
            <p:ph idx="2" type="sldImg"/>
          </p:nvPr>
        </p:nvSpPr>
        <p:spPr>
          <a:xfrm>
            <a:off x="768500" y="259550"/>
            <a:ext cx="3073550" cy="12977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8" name="Shape 10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9" name="Google Shape;1099;p84:notes"/>
          <p:cNvSpPr txBox="1"/>
          <p:nvPr>
            <p:ph idx="1" type="body"/>
          </p:nvPr>
        </p:nvSpPr>
        <p:spPr>
          <a:xfrm>
            <a:off x="461000" y="1643850"/>
            <a:ext cx="3688075" cy="15573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0" name="Google Shape;1100;p84:notes"/>
          <p:cNvSpPr/>
          <p:nvPr>
            <p:ph idx="2" type="sldImg"/>
          </p:nvPr>
        </p:nvSpPr>
        <p:spPr>
          <a:xfrm>
            <a:off x="768500" y="259550"/>
            <a:ext cx="3073550" cy="12977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6" name="Shape 1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7" name="Google Shape;1107;p85:notes"/>
          <p:cNvSpPr txBox="1"/>
          <p:nvPr>
            <p:ph idx="1" type="body"/>
          </p:nvPr>
        </p:nvSpPr>
        <p:spPr>
          <a:xfrm>
            <a:off x="461000" y="1643850"/>
            <a:ext cx="3688075" cy="15573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8" name="Google Shape;1108;p85:notes"/>
          <p:cNvSpPr/>
          <p:nvPr>
            <p:ph idx="2" type="sldImg"/>
          </p:nvPr>
        </p:nvSpPr>
        <p:spPr>
          <a:xfrm>
            <a:off x="768500" y="259550"/>
            <a:ext cx="3073550" cy="12977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5" name="Shape 1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" name="Google Shape;1116;p86:notes"/>
          <p:cNvSpPr txBox="1"/>
          <p:nvPr>
            <p:ph idx="1" type="body"/>
          </p:nvPr>
        </p:nvSpPr>
        <p:spPr>
          <a:xfrm>
            <a:off x="461000" y="1643850"/>
            <a:ext cx="3688075" cy="15573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7" name="Google Shape;1117;p86:notes"/>
          <p:cNvSpPr/>
          <p:nvPr>
            <p:ph idx="2" type="sldImg"/>
          </p:nvPr>
        </p:nvSpPr>
        <p:spPr>
          <a:xfrm>
            <a:off x="768500" y="259550"/>
            <a:ext cx="3073550" cy="12977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5" name="Shape 1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" name="Google Shape;1126;p87:notes"/>
          <p:cNvSpPr txBox="1"/>
          <p:nvPr>
            <p:ph idx="1" type="body"/>
          </p:nvPr>
        </p:nvSpPr>
        <p:spPr>
          <a:xfrm>
            <a:off x="461000" y="1643850"/>
            <a:ext cx="3688075" cy="15573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7" name="Google Shape;1127;p87:notes"/>
          <p:cNvSpPr/>
          <p:nvPr>
            <p:ph idx="2" type="sldImg"/>
          </p:nvPr>
        </p:nvSpPr>
        <p:spPr>
          <a:xfrm>
            <a:off x="768500" y="259550"/>
            <a:ext cx="3073550" cy="12977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6" name="Shape 1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7" name="Google Shape;1137;p88:notes"/>
          <p:cNvSpPr txBox="1"/>
          <p:nvPr>
            <p:ph idx="1" type="body"/>
          </p:nvPr>
        </p:nvSpPr>
        <p:spPr>
          <a:xfrm>
            <a:off x="461000" y="1643850"/>
            <a:ext cx="3688075" cy="15573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8" name="Google Shape;1138;p88:notes"/>
          <p:cNvSpPr/>
          <p:nvPr>
            <p:ph idx="2" type="sldImg"/>
          </p:nvPr>
        </p:nvSpPr>
        <p:spPr>
          <a:xfrm>
            <a:off x="768500" y="259550"/>
            <a:ext cx="3073550" cy="12977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3" name="Shape 1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4" name="Google Shape;1144;p89:notes"/>
          <p:cNvSpPr txBox="1"/>
          <p:nvPr>
            <p:ph idx="1" type="body"/>
          </p:nvPr>
        </p:nvSpPr>
        <p:spPr>
          <a:xfrm>
            <a:off x="461000" y="1643850"/>
            <a:ext cx="3688075" cy="15573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5" name="Google Shape;1145;p89:notes"/>
          <p:cNvSpPr/>
          <p:nvPr>
            <p:ph idx="2" type="sldImg"/>
          </p:nvPr>
        </p:nvSpPr>
        <p:spPr>
          <a:xfrm>
            <a:off x="768500" y="259550"/>
            <a:ext cx="3073550" cy="12977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9:notes"/>
          <p:cNvSpPr txBox="1"/>
          <p:nvPr>
            <p:ph idx="1" type="body"/>
          </p:nvPr>
        </p:nvSpPr>
        <p:spPr>
          <a:xfrm>
            <a:off x="461000" y="1643850"/>
            <a:ext cx="3688075" cy="15573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9:notes"/>
          <p:cNvSpPr/>
          <p:nvPr>
            <p:ph idx="2" type="sldImg"/>
          </p:nvPr>
        </p:nvSpPr>
        <p:spPr>
          <a:xfrm>
            <a:off x="768500" y="259550"/>
            <a:ext cx="3073550" cy="12977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9" name="Shape 1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0" name="Google Shape;1160;p90:notes"/>
          <p:cNvSpPr txBox="1"/>
          <p:nvPr>
            <p:ph idx="1" type="body"/>
          </p:nvPr>
        </p:nvSpPr>
        <p:spPr>
          <a:xfrm>
            <a:off x="461000" y="1643850"/>
            <a:ext cx="3688075" cy="15573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1" name="Google Shape;1161;p90:notes"/>
          <p:cNvSpPr/>
          <p:nvPr>
            <p:ph idx="2" type="sldImg"/>
          </p:nvPr>
        </p:nvSpPr>
        <p:spPr>
          <a:xfrm>
            <a:off x="768500" y="259550"/>
            <a:ext cx="3073550" cy="12977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8" name="Shape 1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9" name="Google Shape;1179;p91:notes"/>
          <p:cNvSpPr txBox="1"/>
          <p:nvPr>
            <p:ph idx="1" type="body"/>
          </p:nvPr>
        </p:nvSpPr>
        <p:spPr>
          <a:xfrm>
            <a:off x="461000" y="1643850"/>
            <a:ext cx="3688075" cy="15573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0" name="Google Shape;1180;p91:notes"/>
          <p:cNvSpPr/>
          <p:nvPr>
            <p:ph idx="2" type="sldImg"/>
          </p:nvPr>
        </p:nvSpPr>
        <p:spPr>
          <a:xfrm>
            <a:off x="768500" y="259550"/>
            <a:ext cx="3073550" cy="12977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9" name="Shape 1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0" name="Google Shape;1190;p92:notes"/>
          <p:cNvSpPr txBox="1"/>
          <p:nvPr>
            <p:ph idx="1" type="body"/>
          </p:nvPr>
        </p:nvSpPr>
        <p:spPr>
          <a:xfrm>
            <a:off x="461000" y="1643850"/>
            <a:ext cx="3688075" cy="15573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1" name="Google Shape;1191;p92:notes"/>
          <p:cNvSpPr/>
          <p:nvPr>
            <p:ph idx="2" type="sldImg"/>
          </p:nvPr>
        </p:nvSpPr>
        <p:spPr>
          <a:xfrm>
            <a:off x="768500" y="259550"/>
            <a:ext cx="3073550" cy="12977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6" name="Shape 1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7" name="Google Shape;1197;p93:notes"/>
          <p:cNvSpPr txBox="1"/>
          <p:nvPr>
            <p:ph idx="1" type="body"/>
          </p:nvPr>
        </p:nvSpPr>
        <p:spPr>
          <a:xfrm>
            <a:off x="461000" y="1643850"/>
            <a:ext cx="3688075" cy="15573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8" name="Google Shape;1198;p93:notes"/>
          <p:cNvSpPr/>
          <p:nvPr>
            <p:ph idx="2" type="sldImg"/>
          </p:nvPr>
        </p:nvSpPr>
        <p:spPr>
          <a:xfrm>
            <a:off x="768500" y="259550"/>
            <a:ext cx="3073550" cy="12977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5" name="Shape 1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6" name="Google Shape;1246;p94:notes"/>
          <p:cNvSpPr txBox="1"/>
          <p:nvPr>
            <p:ph idx="1" type="body"/>
          </p:nvPr>
        </p:nvSpPr>
        <p:spPr>
          <a:xfrm>
            <a:off x="461000" y="1643850"/>
            <a:ext cx="3688075" cy="15573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7" name="Google Shape;1247;p94:notes"/>
          <p:cNvSpPr/>
          <p:nvPr>
            <p:ph idx="2" type="sldImg"/>
          </p:nvPr>
        </p:nvSpPr>
        <p:spPr>
          <a:xfrm>
            <a:off x="768500" y="259550"/>
            <a:ext cx="3073550" cy="12977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5" name="Shape 1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6" name="Google Shape;1256;p95:notes"/>
          <p:cNvSpPr txBox="1"/>
          <p:nvPr>
            <p:ph idx="1" type="body"/>
          </p:nvPr>
        </p:nvSpPr>
        <p:spPr>
          <a:xfrm>
            <a:off x="461000" y="1643850"/>
            <a:ext cx="3688075" cy="15573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7" name="Google Shape;1257;p95:notes"/>
          <p:cNvSpPr/>
          <p:nvPr>
            <p:ph idx="2" type="sldImg"/>
          </p:nvPr>
        </p:nvSpPr>
        <p:spPr>
          <a:xfrm>
            <a:off x="768500" y="259550"/>
            <a:ext cx="3073550" cy="12977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5" name="Shape 1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6" name="Google Shape;1266;p96:notes"/>
          <p:cNvSpPr txBox="1"/>
          <p:nvPr>
            <p:ph idx="1" type="body"/>
          </p:nvPr>
        </p:nvSpPr>
        <p:spPr>
          <a:xfrm>
            <a:off x="461000" y="1643850"/>
            <a:ext cx="3688075" cy="15573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7" name="Google Shape;1267;p96:notes"/>
          <p:cNvSpPr/>
          <p:nvPr>
            <p:ph idx="2" type="sldImg"/>
          </p:nvPr>
        </p:nvSpPr>
        <p:spPr>
          <a:xfrm>
            <a:off x="768500" y="259550"/>
            <a:ext cx="3073550" cy="12977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7" name="Shape 1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8" name="Google Shape;1278;p97:notes"/>
          <p:cNvSpPr txBox="1"/>
          <p:nvPr>
            <p:ph idx="1" type="body"/>
          </p:nvPr>
        </p:nvSpPr>
        <p:spPr>
          <a:xfrm>
            <a:off x="461000" y="1643850"/>
            <a:ext cx="3688075" cy="15573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9" name="Google Shape;1279;p97:notes"/>
          <p:cNvSpPr/>
          <p:nvPr>
            <p:ph idx="2" type="sldImg"/>
          </p:nvPr>
        </p:nvSpPr>
        <p:spPr>
          <a:xfrm>
            <a:off x="768500" y="259550"/>
            <a:ext cx="3073550" cy="12977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6" name="Shape 1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7" name="Google Shape;1287;p98:notes"/>
          <p:cNvSpPr txBox="1"/>
          <p:nvPr>
            <p:ph idx="1" type="body"/>
          </p:nvPr>
        </p:nvSpPr>
        <p:spPr>
          <a:xfrm>
            <a:off x="461000" y="1643850"/>
            <a:ext cx="3688075" cy="15573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8" name="Google Shape;1288;p98:notes"/>
          <p:cNvSpPr/>
          <p:nvPr>
            <p:ph idx="2" type="sldImg"/>
          </p:nvPr>
        </p:nvSpPr>
        <p:spPr>
          <a:xfrm>
            <a:off x="768500" y="259550"/>
            <a:ext cx="3073550" cy="12977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6" name="Shape 1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7" name="Google Shape;1297;p99:notes"/>
          <p:cNvSpPr txBox="1"/>
          <p:nvPr>
            <p:ph idx="1" type="body"/>
          </p:nvPr>
        </p:nvSpPr>
        <p:spPr>
          <a:xfrm>
            <a:off x="461000" y="1643850"/>
            <a:ext cx="3688075" cy="15573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8" name="Google Shape;1298;p99:notes"/>
          <p:cNvSpPr/>
          <p:nvPr>
            <p:ph idx="2" type="sldImg"/>
          </p:nvPr>
        </p:nvSpPr>
        <p:spPr>
          <a:xfrm>
            <a:off x="768500" y="259550"/>
            <a:ext cx="3073550" cy="12977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"/>
          <p:cNvSpPr txBox="1"/>
          <p:nvPr>
            <p:ph type="title"/>
          </p:nvPr>
        </p:nvSpPr>
        <p:spPr>
          <a:xfrm>
            <a:off x="1192453" y="59814"/>
            <a:ext cx="2223135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>
                <a:solidFill>
                  <a:srgbClr val="3333B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" type="body"/>
          </p:nvPr>
        </p:nvSpPr>
        <p:spPr>
          <a:xfrm>
            <a:off x="611695" y="685240"/>
            <a:ext cx="3687445" cy="19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2"/>
          <p:cNvSpPr txBox="1"/>
          <p:nvPr>
            <p:ph idx="11" type="ftr"/>
          </p:nvPr>
        </p:nvSpPr>
        <p:spPr>
          <a:xfrm>
            <a:off x="1567434" y="3218497"/>
            <a:ext cx="1475232" cy="17303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2"/>
          <p:cNvSpPr txBox="1"/>
          <p:nvPr>
            <p:ph idx="10" type="dt"/>
          </p:nvPr>
        </p:nvSpPr>
        <p:spPr>
          <a:xfrm>
            <a:off x="230505" y="3218497"/>
            <a:ext cx="1060323" cy="17303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"/>
          <p:cNvSpPr txBox="1"/>
          <p:nvPr>
            <p:ph idx="12" type="sldNum"/>
          </p:nvPr>
        </p:nvSpPr>
        <p:spPr>
          <a:xfrm>
            <a:off x="4409566" y="3370303"/>
            <a:ext cx="160654" cy="1219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38100" marR="0" algn="l">
              <a:lnSpc>
                <a:spcPct val="100000"/>
              </a:lnSpc>
              <a:spcBef>
                <a:spcPts val="0"/>
              </a:spcBef>
              <a:buNone/>
              <a:defRPr b="1" i="0" sz="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38100" marR="0" algn="l">
              <a:lnSpc>
                <a:spcPct val="100000"/>
              </a:lnSpc>
              <a:spcBef>
                <a:spcPts val="0"/>
              </a:spcBef>
              <a:buNone/>
              <a:defRPr b="1" i="0" sz="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38100" marR="0" algn="l">
              <a:lnSpc>
                <a:spcPct val="100000"/>
              </a:lnSpc>
              <a:spcBef>
                <a:spcPts val="0"/>
              </a:spcBef>
              <a:buNone/>
              <a:defRPr b="1" i="0" sz="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38100" marR="0" algn="l">
              <a:lnSpc>
                <a:spcPct val="100000"/>
              </a:lnSpc>
              <a:spcBef>
                <a:spcPts val="0"/>
              </a:spcBef>
              <a:buNone/>
              <a:defRPr b="1" i="0" sz="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38100" marR="0" algn="l">
              <a:lnSpc>
                <a:spcPct val="100000"/>
              </a:lnSpc>
              <a:spcBef>
                <a:spcPts val="0"/>
              </a:spcBef>
              <a:buNone/>
              <a:defRPr b="1" i="0" sz="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38100" marR="0" algn="l">
              <a:lnSpc>
                <a:spcPct val="100000"/>
              </a:lnSpc>
              <a:spcBef>
                <a:spcPts val="0"/>
              </a:spcBef>
              <a:buNone/>
              <a:defRPr b="1" i="0" sz="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8100" marR="0" algn="l">
              <a:lnSpc>
                <a:spcPct val="100000"/>
              </a:lnSpc>
              <a:spcBef>
                <a:spcPts val="0"/>
              </a:spcBef>
              <a:buNone/>
              <a:defRPr b="1" i="0" sz="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8100" marR="0" algn="l">
              <a:lnSpc>
                <a:spcPct val="100000"/>
              </a:lnSpc>
              <a:spcBef>
                <a:spcPts val="0"/>
              </a:spcBef>
              <a:buNone/>
              <a:defRPr b="1" i="0" sz="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8100" marR="0" algn="l">
              <a:lnSpc>
                <a:spcPct val="100000"/>
              </a:lnSpc>
              <a:spcBef>
                <a:spcPts val="0"/>
              </a:spcBef>
              <a:buNone/>
              <a:defRPr b="1" i="0" sz="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3810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"/>
          <p:cNvSpPr txBox="1"/>
          <p:nvPr>
            <p:ph idx="11" type="ftr"/>
          </p:nvPr>
        </p:nvSpPr>
        <p:spPr>
          <a:xfrm>
            <a:off x="1567434" y="3218497"/>
            <a:ext cx="1475232" cy="17303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0" type="dt"/>
          </p:nvPr>
        </p:nvSpPr>
        <p:spPr>
          <a:xfrm>
            <a:off x="230505" y="3218497"/>
            <a:ext cx="1060323" cy="17303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3"/>
          <p:cNvSpPr txBox="1"/>
          <p:nvPr>
            <p:ph idx="12" type="sldNum"/>
          </p:nvPr>
        </p:nvSpPr>
        <p:spPr>
          <a:xfrm>
            <a:off x="4409566" y="3370303"/>
            <a:ext cx="160654" cy="1219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38100" marR="0" algn="l">
              <a:lnSpc>
                <a:spcPct val="100000"/>
              </a:lnSpc>
              <a:spcBef>
                <a:spcPts val="0"/>
              </a:spcBef>
              <a:buNone/>
              <a:defRPr b="1" i="0" sz="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38100" marR="0" algn="l">
              <a:lnSpc>
                <a:spcPct val="100000"/>
              </a:lnSpc>
              <a:spcBef>
                <a:spcPts val="0"/>
              </a:spcBef>
              <a:buNone/>
              <a:defRPr b="1" i="0" sz="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38100" marR="0" algn="l">
              <a:lnSpc>
                <a:spcPct val="100000"/>
              </a:lnSpc>
              <a:spcBef>
                <a:spcPts val="0"/>
              </a:spcBef>
              <a:buNone/>
              <a:defRPr b="1" i="0" sz="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38100" marR="0" algn="l">
              <a:lnSpc>
                <a:spcPct val="100000"/>
              </a:lnSpc>
              <a:spcBef>
                <a:spcPts val="0"/>
              </a:spcBef>
              <a:buNone/>
              <a:defRPr b="1" i="0" sz="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38100" marR="0" algn="l">
              <a:lnSpc>
                <a:spcPct val="100000"/>
              </a:lnSpc>
              <a:spcBef>
                <a:spcPts val="0"/>
              </a:spcBef>
              <a:buNone/>
              <a:defRPr b="1" i="0" sz="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38100" marR="0" algn="l">
              <a:lnSpc>
                <a:spcPct val="100000"/>
              </a:lnSpc>
              <a:spcBef>
                <a:spcPts val="0"/>
              </a:spcBef>
              <a:buNone/>
              <a:defRPr b="1" i="0" sz="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8100" marR="0" algn="l">
              <a:lnSpc>
                <a:spcPct val="100000"/>
              </a:lnSpc>
              <a:spcBef>
                <a:spcPts val="0"/>
              </a:spcBef>
              <a:buNone/>
              <a:defRPr b="1" i="0" sz="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8100" marR="0" algn="l">
              <a:lnSpc>
                <a:spcPct val="100000"/>
              </a:lnSpc>
              <a:spcBef>
                <a:spcPts val="0"/>
              </a:spcBef>
              <a:buNone/>
              <a:defRPr b="1" i="0" sz="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8100" marR="0" algn="l">
              <a:lnSpc>
                <a:spcPct val="100000"/>
              </a:lnSpc>
              <a:spcBef>
                <a:spcPts val="0"/>
              </a:spcBef>
              <a:buNone/>
              <a:defRPr b="1" i="0" sz="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3810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"/>
          <p:cNvSpPr txBox="1"/>
          <p:nvPr>
            <p:ph type="ctrTitle"/>
          </p:nvPr>
        </p:nvSpPr>
        <p:spPr>
          <a:xfrm>
            <a:off x="1192453" y="59814"/>
            <a:ext cx="2223135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>
                <a:solidFill>
                  <a:srgbClr val="3333B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" type="subTitle"/>
          </p:nvPr>
        </p:nvSpPr>
        <p:spPr>
          <a:xfrm>
            <a:off x="699249" y="2028271"/>
            <a:ext cx="3211601" cy="49148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1" type="ftr"/>
          </p:nvPr>
        </p:nvSpPr>
        <p:spPr>
          <a:xfrm>
            <a:off x="1567434" y="3218497"/>
            <a:ext cx="1475232" cy="17303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0" type="dt"/>
          </p:nvPr>
        </p:nvSpPr>
        <p:spPr>
          <a:xfrm>
            <a:off x="230505" y="3218497"/>
            <a:ext cx="1060323" cy="17303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4"/>
          <p:cNvSpPr txBox="1"/>
          <p:nvPr>
            <p:ph idx="12" type="sldNum"/>
          </p:nvPr>
        </p:nvSpPr>
        <p:spPr>
          <a:xfrm>
            <a:off x="4409566" y="3370303"/>
            <a:ext cx="160654" cy="1219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38100" marR="0" algn="l">
              <a:lnSpc>
                <a:spcPct val="100000"/>
              </a:lnSpc>
              <a:spcBef>
                <a:spcPts val="0"/>
              </a:spcBef>
              <a:buNone/>
              <a:defRPr b="1" i="0" sz="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38100" marR="0" algn="l">
              <a:lnSpc>
                <a:spcPct val="100000"/>
              </a:lnSpc>
              <a:spcBef>
                <a:spcPts val="0"/>
              </a:spcBef>
              <a:buNone/>
              <a:defRPr b="1" i="0" sz="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38100" marR="0" algn="l">
              <a:lnSpc>
                <a:spcPct val="100000"/>
              </a:lnSpc>
              <a:spcBef>
                <a:spcPts val="0"/>
              </a:spcBef>
              <a:buNone/>
              <a:defRPr b="1" i="0" sz="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38100" marR="0" algn="l">
              <a:lnSpc>
                <a:spcPct val="100000"/>
              </a:lnSpc>
              <a:spcBef>
                <a:spcPts val="0"/>
              </a:spcBef>
              <a:buNone/>
              <a:defRPr b="1" i="0" sz="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38100" marR="0" algn="l">
              <a:lnSpc>
                <a:spcPct val="100000"/>
              </a:lnSpc>
              <a:spcBef>
                <a:spcPts val="0"/>
              </a:spcBef>
              <a:buNone/>
              <a:defRPr b="1" i="0" sz="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38100" marR="0" algn="l">
              <a:lnSpc>
                <a:spcPct val="100000"/>
              </a:lnSpc>
              <a:spcBef>
                <a:spcPts val="0"/>
              </a:spcBef>
              <a:buNone/>
              <a:defRPr b="1" i="0" sz="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8100" marR="0" algn="l">
              <a:lnSpc>
                <a:spcPct val="100000"/>
              </a:lnSpc>
              <a:spcBef>
                <a:spcPts val="0"/>
              </a:spcBef>
              <a:buNone/>
              <a:defRPr b="1" i="0" sz="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8100" marR="0" algn="l">
              <a:lnSpc>
                <a:spcPct val="100000"/>
              </a:lnSpc>
              <a:spcBef>
                <a:spcPts val="0"/>
              </a:spcBef>
              <a:buNone/>
              <a:defRPr b="1" i="0" sz="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8100" marR="0" algn="l">
              <a:lnSpc>
                <a:spcPct val="100000"/>
              </a:lnSpc>
              <a:spcBef>
                <a:spcPts val="0"/>
              </a:spcBef>
              <a:buNone/>
              <a:defRPr b="1" i="0" sz="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3810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5"/>
          <p:cNvSpPr txBox="1"/>
          <p:nvPr>
            <p:ph type="title"/>
          </p:nvPr>
        </p:nvSpPr>
        <p:spPr>
          <a:xfrm>
            <a:off x="1192453" y="59814"/>
            <a:ext cx="2223135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>
                <a:solidFill>
                  <a:srgbClr val="3333B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5"/>
          <p:cNvSpPr txBox="1"/>
          <p:nvPr>
            <p:ph idx="11" type="ftr"/>
          </p:nvPr>
        </p:nvSpPr>
        <p:spPr>
          <a:xfrm>
            <a:off x="1567434" y="3218497"/>
            <a:ext cx="1475232" cy="17303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0" type="dt"/>
          </p:nvPr>
        </p:nvSpPr>
        <p:spPr>
          <a:xfrm>
            <a:off x="230505" y="3218497"/>
            <a:ext cx="1060323" cy="17303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2" type="sldNum"/>
          </p:nvPr>
        </p:nvSpPr>
        <p:spPr>
          <a:xfrm>
            <a:off x="4409566" y="3370303"/>
            <a:ext cx="160654" cy="1219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38100" marR="0" algn="l">
              <a:lnSpc>
                <a:spcPct val="100000"/>
              </a:lnSpc>
              <a:spcBef>
                <a:spcPts val="0"/>
              </a:spcBef>
              <a:buNone/>
              <a:defRPr b="1" i="0" sz="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38100" marR="0" algn="l">
              <a:lnSpc>
                <a:spcPct val="100000"/>
              </a:lnSpc>
              <a:spcBef>
                <a:spcPts val="0"/>
              </a:spcBef>
              <a:buNone/>
              <a:defRPr b="1" i="0" sz="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38100" marR="0" algn="l">
              <a:lnSpc>
                <a:spcPct val="100000"/>
              </a:lnSpc>
              <a:spcBef>
                <a:spcPts val="0"/>
              </a:spcBef>
              <a:buNone/>
              <a:defRPr b="1" i="0" sz="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38100" marR="0" algn="l">
              <a:lnSpc>
                <a:spcPct val="100000"/>
              </a:lnSpc>
              <a:spcBef>
                <a:spcPts val="0"/>
              </a:spcBef>
              <a:buNone/>
              <a:defRPr b="1" i="0" sz="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38100" marR="0" algn="l">
              <a:lnSpc>
                <a:spcPct val="100000"/>
              </a:lnSpc>
              <a:spcBef>
                <a:spcPts val="0"/>
              </a:spcBef>
              <a:buNone/>
              <a:defRPr b="1" i="0" sz="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38100" marR="0" algn="l">
              <a:lnSpc>
                <a:spcPct val="100000"/>
              </a:lnSpc>
              <a:spcBef>
                <a:spcPts val="0"/>
              </a:spcBef>
              <a:buNone/>
              <a:defRPr b="1" i="0" sz="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8100" marR="0" algn="l">
              <a:lnSpc>
                <a:spcPct val="100000"/>
              </a:lnSpc>
              <a:spcBef>
                <a:spcPts val="0"/>
              </a:spcBef>
              <a:buNone/>
              <a:defRPr b="1" i="0" sz="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8100" marR="0" algn="l">
              <a:lnSpc>
                <a:spcPct val="100000"/>
              </a:lnSpc>
              <a:spcBef>
                <a:spcPts val="0"/>
              </a:spcBef>
              <a:buNone/>
              <a:defRPr b="1" i="0" sz="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8100" marR="0" algn="l">
              <a:lnSpc>
                <a:spcPct val="100000"/>
              </a:lnSpc>
              <a:spcBef>
                <a:spcPts val="0"/>
              </a:spcBef>
              <a:buNone/>
              <a:defRPr b="1" i="0" sz="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3810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/>
          <p:nvPr>
            <p:ph type="title"/>
          </p:nvPr>
        </p:nvSpPr>
        <p:spPr>
          <a:xfrm>
            <a:off x="1192453" y="59814"/>
            <a:ext cx="2223135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>
                <a:solidFill>
                  <a:srgbClr val="3333B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" type="body"/>
          </p:nvPr>
        </p:nvSpPr>
        <p:spPr>
          <a:xfrm>
            <a:off x="230505" y="795972"/>
            <a:ext cx="2005393" cy="22840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6"/>
          <p:cNvSpPr txBox="1"/>
          <p:nvPr>
            <p:ph idx="2" type="body"/>
          </p:nvPr>
        </p:nvSpPr>
        <p:spPr>
          <a:xfrm>
            <a:off x="2374201" y="795972"/>
            <a:ext cx="2005393" cy="22840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6"/>
          <p:cNvSpPr txBox="1"/>
          <p:nvPr>
            <p:ph idx="11" type="ftr"/>
          </p:nvPr>
        </p:nvSpPr>
        <p:spPr>
          <a:xfrm>
            <a:off x="1567434" y="3218497"/>
            <a:ext cx="1475232" cy="17303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0" type="dt"/>
          </p:nvPr>
        </p:nvSpPr>
        <p:spPr>
          <a:xfrm>
            <a:off x="230505" y="3218497"/>
            <a:ext cx="1060323" cy="17303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2" type="sldNum"/>
          </p:nvPr>
        </p:nvSpPr>
        <p:spPr>
          <a:xfrm>
            <a:off x="4409566" y="3370303"/>
            <a:ext cx="160654" cy="1219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38100" marR="0" algn="l">
              <a:lnSpc>
                <a:spcPct val="100000"/>
              </a:lnSpc>
              <a:spcBef>
                <a:spcPts val="0"/>
              </a:spcBef>
              <a:buNone/>
              <a:defRPr b="1" i="0" sz="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38100" marR="0" algn="l">
              <a:lnSpc>
                <a:spcPct val="100000"/>
              </a:lnSpc>
              <a:spcBef>
                <a:spcPts val="0"/>
              </a:spcBef>
              <a:buNone/>
              <a:defRPr b="1" i="0" sz="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38100" marR="0" algn="l">
              <a:lnSpc>
                <a:spcPct val="100000"/>
              </a:lnSpc>
              <a:spcBef>
                <a:spcPts val="0"/>
              </a:spcBef>
              <a:buNone/>
              <a:defRPr b="1" i="0" sz="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38100" marR="0" algn="l">
              <a:lnSpc>
                <a:spcPct val="100000"/>
              </a:lnSpc>
              <a:spcBef>
                <a:spcPts val="0"/>
              </a:spcBef>
              <a:buNone/>
              <a:defRPr b="1" i="0" sz="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38100" marR="0" algn="l">
              <a:lnSpc>
                <a:spcPct val="100000"/>
              </a:lnSpc>
              <a:spcBef>
                <a:spcPts val="0"/>
              </a:spcBef>
              <a:buNone/>
              <a:defRPr b="1" i="0" sz="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38100" marR="0" algn="l">
              <a:lnSpc>
                <a:spcPct val="100000"/>
              </a:lnSpc>
              <a:spcBef>
                <a:spcPts val="0"/>
              </a:spcBef>
              <a:buNone/>
              <a:defRPr b="1" i="0" sz="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8100" marR="0" algn="l">
              <a:lnSpc>
                <a:spcPct val="100000"/>
              </a:lnSpc>
              <a:spcBef>
                <a:spcPts val="0"/>
              </a:spcBef>
              <a:buNone/>
              <a:defRPr b="1" i="0" sz="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8100" marR="0" algn="l">
              <a:lnSpc>
                <a:spcPct val="100000"/>
              </a:lnSpc>
              <a:spcBef>
                <a:spcPts val="0"/>
              </a:spcBef>
              <a:buNone/>
              <a:defRPr b="1" i="0" sz="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8100" marR="0" algn="l">
              <a:lnSpc>
                <a:spcPct val="100000"/>
              </a:lnSpc>
              <a:spcBef>
                <a:spcPts val="0"/>
              </a:spcBef>
              <a:buNone/>
              <a:defRPr b="1" i="0" sz="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3810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0"/>
            <a:ext cx="4608004" cy="44999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1"/>
          <p:cNvSpPr txBox="1"/>
          <p:nvPr>
            <p:ph type="title"/>
          </p:nvPr>
        </p:nvSpPr>
        <p:spPr>
          <a:xfrm>
            <a:off x="1192453" y="59814"/>
            <a:ext cx="2223135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3333B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" name="Google Shape;8;p1"/>
          <p:cNvSpPr txBox="1"/>
          <p:nvPr>
            <p:ph idx="1" type="body"/>
          </p:nvPr>
        </p:nvSpPr>
        <p:spPr>
          <a:xfrm>
            <a:off x="611695" y="685240"/>
            <a:ext cx="3687445" cy="19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1567434" y="3218497"/>
            <a:ext cx="1475232" cy="17303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888888"/>
                </a:solidFill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0" name="Google Shape;10;p1"/>
          <p:cNvSpPr txBox="1"/>
          <p:nvPr>
            <p:ph idx="10" type="dt"/>
          </p:nvPr>
        </p:nvSpPr>
        <p:spPr>
          <a:xfrm>
            <a:off x="230505" y="3218497"/>
            <a:ext cx="1060323" cy="17303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888888"/>
                </a:solidFill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1" name="Google Shape;11;p1"/>
          <p:cNvSpPr txBox="1"/>
          <p:nvPr>
            <p:ph idx="12" type="sldNum"/>
          </p:nvPr>
        </p:nvSpPr>
        <p:spPr>
          <a:xfrm>
            <a:off x="4409566" y="3370303"/>
            <a:ext cx="160654" cy="1219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38100" marR="0" rtl="0" algn="l">
              <a:lnSpc>
                <a:spcPct val="100000"/>
              </a:lnSpc>
              <a:spcBef>
                <a:spcPts val="0"/>
              </a:spcBef>
              <a:buNone/>
              <a:defRPr b="1" i="0" sz="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38100" marR="0" rtl="0" algn="l">
              <a:lnSpc>
                <a:spcPct val="100000"/>
              </a:lnSpc>
              <a:spcBef>
                <a:spcPts val="0"/>
              </a:spcBef>
              <a:buNone/>
              <a:defRPr b="1" i="0" sz="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38100" marR="0" rtl="0" algn="l">
              <a:lnSpc>
                <a:spcPct val="100000"/>
              </a:lnSpc>
              <a:spcBef>
                <a:spcPts val="0"/>
              </a:spcBef>
              <a:buNone/>
              <a:defRPr b="1" i="0" sz="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38100" marR="0" rtl="0" algn="l">
              <a:lnSpc>
                <a:spcPct val="100000"/>
              </a:lnSpc>
              <a:spcBef>
                <a:spcPts val="0"/>
              </a:spcBef>
              <a:buNone/>
              <a:defRPr b="1" i="0" sz="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38100" marR="0" rtl="0" algn="l">
              <a:lnSpc>
                <a:spcPct val="100000"/>
              </a:lnSpc>
              <a:spcBef>
                <a:spcPts val="0"/>
              </a:spcBef>
              <a:buNone/>
              <a:defRPr b="1" i="0" sz="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38100" marR="0" rtl="0" algn="l">
              <a:lnSpc>
                <a:spcPct val="100000"/>
              </a:lnSpc>
              <a:spcBef>
                <a:spcPts val="0"/>
              </a:spcBef>
              <a:buNone/>
              <a:defRPr b="1" i="0" sz="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8100" marR="0" rtl="0" algn="l">
              <a:lnSpc>
                <a:spcPct val="100000"/>
              </a:lnSpc>
              <a:spcBef>
                <a:spcPts val="0"/>
              </a:spcBef>
              <a:buNone/>
              <a:defRPr b="1" i="0" sz="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8100" marR="0" rtl="0" algn="l">
              <a:lnSpc>
                <a:spcPct val="100000"/>
              </a:lnSpc>
              <a:spcBef>
                <a:spcPts val="0"/>
              </a:spcBef>
              <a:buNone/>
              <a:defRPr b="1" i="0" sz="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8100" marR="0" rtl="0" algn="l">
              <a:lnSpc>
                <a:spcPct val="100000"/>
              </a:lnSpc>
              <a:spcBef>
                <a:spcPts val="0"/>
              </a:spcBef>
              <a:buNone/>
              <a:defRPr b="1" i="0" sz="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3810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b="0" sz="1400">
              <a:solidFill>
                <a:srgbClr val="000000"/>
              </a:solidFill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0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0.xml"/></Relationships>
</file>

<file path=ppt/slides/_rels/slide10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1.xml"/></Relationships>
</file>

<file path=ppt/slides/_rels/slide10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2.xml"/><Relationship Id="rId3" Type="http://schemas.openxmlformats.org/officeDocument/2006/relationships/slide" Target="/ppt/slides/slide83.xml"/><Relationship Id="rId4" Type="http://schemas.openxmlformats.org/officeDocument/2006/relationships/slide" Target="/ppt/slides/slide88.xml"/><Relationship Id="rId5" Type="http://schemas.openxmlformats.org/officeDocument/2006/relationships/slide" Target="/ppt/slides/slide92.xml"/><Relationship Id="rId6" Type="http://schemas.openxmlformats.org/officeDocument/2006/relationships/slide" Target="/ppt/slides/slide102.xml"/></Relationships>
</file>

<file path=ppt/slides/_rels/slide10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3.xml"/></Relationships>
</file>

<file path=ppt/slides/_rels/slide10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4.xml"/><Relationship Id="rId3" Type="http://schemas.openxmlformats.org/officeDocument/2006/relationships/slide" Target="/ppt/slides/slide2.xml"/><Relationship Id="rId4" Type="http://schemas.openxmlformats.org/officeDocument/2006/relationships/slide" Target="/ppt/slides/slide40.xml"/><Relationship Id="rId11" Type="http://schemas.openxmlformats.org/officeDocument/2006/relationships/slide" Target="/ppt/slides/slide104.xml"/><Relationship Id="rId10" Type="http://schemas.openxmlformats.org/officeDocument/2006/relationships/slide" Target="/ppt/slides/slide83.xml"/><Relationship Id="rId9" Type="http://schemas.openxmlformats.org/officeDocument/2006/relationships/slide" Target="/ppt/slides/slide64.xml"/><Relationship Id="rId5" Type="http://schemas.openxmlformats.org/officeDocument/2006/relationships/slide" Target="/ppt/slides/slide49.xml"/><Relationship Id="rId6" Type="http://schemas.openxmlformats.org/officeDocument/2006/relationships/slide" Target="/ppt/slides/slide49.xml"/><Relationship Id="rId7" Type="http://schemas.openxmlformats.org/officeDocument/2006/relationships/slide" Target="/ppt/slides/slide49.xml"/><Relationship Id="rId8" Type="http://schemas.openxmlformats.org/officeDocument/2006/relationships/slide" Target="/ppt/slides/slide49.xml"/></Relationships>
</file>

<file path=ppt/slides/_rels/slide10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5.xml"/></Relationships>
</file>

<file path=ppt/slides/_rels/slide10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6.xml"/></Relationships>
</file>

<file path=ppt/slides/_rels/slide10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7.xml"/></Relationships>
</file>

<file path=ppt/slides/_rels/slide10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8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slide" Target="/ppt/slides/slide2.xml"/><Relationship Id="rId4" Type="http://schemas.openxmlformats.org/officeDocument/2006/relationships/slide" Target="/ppt/slides/slide40.xml"/><Relationship Id="rId11" Type="http://schemas.openxmlformats.org/officeDocument/2006/relationships/slide" Target="/ppt/slides/slide104.xml"/><Relationship Id="rId10" Type="http://schemas.openxmlformats.org/officeDocument/2006/relationships/slide" Target="/ppt/slides/slide83.xml"/><Relationship Id="rId9" Type="http://schemas.openxmlformats.org/officeDocument/2006/relationships/slide" Target="/ppt/slides/slide64.xml"/><Relationship Id="rId5" Type="http://schemas.openxmlformats.org/officeDocument/2006/relationships/slide" Target="/ppt/slides/slide49.xml"/><Relationship Id="rId6" Type="http://schemas.openxmlformats.org/officeDocument/2006/relationships/slide" Target="/ppt/slides/slide49.xml"/><Relationship Id="rId7" Type="http://schemas.openxmlformats.org/officeDocument/2006/relationships/slide" Target="/ppt/slides/slide49.xml"/><Relationship Id="rId8" Type="http://schemas.openxmlformats.org/officeDocument/2006/relationships/slide" Target="/ppt/slides/slide49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slide" Target="/ppt/slides/slide2.xml"/><Relationship Id="rId4" Type="http://schemas.openxmlformats.org/officeDocument/2006/relationships/slide" Target="/ppt/slides/slide3.xml"/><Relationship Id="rId5" Type="http://schemas.openxmlformats.org/officeDocument/2006/relationships/slide" Target="/ppt/slides/slide23.xml"/><Relationship Id="rId6" Type="http://schemas.openxmlformats.org/officeDocument/2006/relationships/slide" Target="/ppt/slides/slide25.xml"/><Relationship Id="rId7" Type="http://schemas.openxmlformats.org/officeDocument/2006/relationships/slide" Target="/ppt/slides/slide31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Relationship Id="rId3" Type="http://schemas.openxmlformats.org/officeDocument/2006/relationships/slide" Target="/ppt/slides/slide2.xml"/><Relationship Id="rId4" Type="http://schemas.openxmlformats.org/officeDocument/2006/relationships/slide" Target="/ppt/slides/slide3.xml"/><Relationship Id="rId5" Type="http://schemas.openxmlformats.org/officeDocument/2006/relationships/slide" Target="/ppt/slides/slide23.xml"/><Relationship Id="rId6" Type="http://schemas.openxmlformats.org/officeDocument/2006/relationships/slide" Target="/ppt/slides/slide25.xml"/><Relationship Id="rId7" Type="http://schemas.openxmlformats.org/officeDocument/2006/relationships/slide" Target="/ppt/slides/slide31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slide" Target="/ppt/slides/slide2.xml"/><Relationship Id="rId4" Type="http://schemas.openxmlformats.org/officeDocument/2006/relationships/slide" Target="/ppt/slides/slide3.xml"/><Relationship Id="rId5" Type="http://schemas.openxmlformats.org/officeDocument/2006/relationships/slide" Target="/ppt/slides/slide23.xml"/><Relationship Id="rId6" Type="http://schemas.openxmlformats.org/officeDocument/2006/relationships/slide" Target="/ppt/slides/slide25.xml"/><Relationship Id="rId7" Type="http://schemas.openxmlformats.org/officeDocument/2006/relationships/slide" Target="/ppt/slides/slide31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1.xml"/><Relationship Id="rId3" Type="http://schemas.openxmlformats.org/officeDocument/2006/relationships/slide" Target="/ppt/slides/slide2.xml"/><Relationship Id="rId4" Type="http://schemas.openxmlformats.org/officeDocument/2006/relationships/slide" Target="/ppt/slides/slide3.xml"/><Relationship Id="rId5" Type="http://schemas.openxmlformats.org/officeDocument/2006/relationships/slide" Target="/ppt/slides/slide23.xml"/><Relationship Id="rId6" Type="http://schemas.openxmlformats.org/officeDocument/2006/relationships/slide" Target="/ppt/slides/slide25.xml"/><Relationship Id="rId7" Type="http://schemas.openxmlformats.org/officeDocument/2006/relationships/slide" Target="/ppt/slides/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0.xml"/><Relationship Id="rId3" Type="http://schemas.openxmlformats.org/officeDocument/2006/relationships/slide" Target="/ppt/slides/slide2.xml"/><Relationship Id="rId4" Type="http://schemas.openxmlformats.org/officeDocument/2006/relationships/slide" Target="/ppt/slides/slide40.xml"/><Relationship Id="rId11" Type="http://schemas.openxmlformats.org/officeDocument/2006/relationships/slide" Target="/ppt/slides/slide104.xml"/><Relationship Id="rId10" Type="http://schemas.openxmlformats.org/officeDocument/2006/relationships/slide" Target="/ppt/slides/slide83.xml"/><Relationship Id="rId9" Type="http://schemas.openxmlformats.org/officeDocument/2006/relationships/slide" Target="/ppt/slides/slide64.xml"/><Relationship Id="rId5" Type="http://schemas.openxmlformats.org/officeDocument/2006/relationships/slide" Target="/ppt/slides/slide49.xml"/><Relationship Id="rId6" Type="http://schemas.openxmlformats.org/officeDocument/2006/relationships/slide" Target="/ppt/slides/slide49.xml"/><Relationship Id="rId7" Type="http://schemas.openxmlformats.org/officeDocument/2006/relationships/slide" Target="/ppt/slides/slide49.xml"/><Relationship Id="rId8" Type="http://schemas.openxmlformats.org/officeDocument/2006/relationships/slide" Target="/ppt/slides/slide49.xml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5.pn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2.xml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3.xml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4.xml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5.xml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6.xml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7.xml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8.xml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9.xml"/><Relationship Id="rId3" Type="http://schemas.openxmlformats.org/officeDocument/2006/relationships/slide" Target="/ppt/slides/slide2.xml"/><Relationship Id="rId4" Type="http://schemas.openxmlformats.org/officeDocument/2006/relationships/slide" Target="/ppt/slides/slide40.xml"/><Relationship Id="rId11" Type="http://schemas.openxmlformats.org/officeDocument/2006/relationships/slide" Target="/ppt/slides/slide104.xml"/><Relationship Id="rId10" Type="http://schemas.openxmlformats.org/officeDocument/2006/relationships/slide" Target="/ppt/slides/slide83.xml"/><Relationship Id="rId9" Type="http://schemas.openxmlformats.org/officeDocument/2006/relationships/slide" Target="/ppt/slides/slide64.xml"/><Relationship Id="rId5" Type="http://schemas.openxmlformats.org/officeDocument/2006/relationships/slide" Target="/ppt/slides/slide49.xml"/><Relationship Id="rId6" Type="http://schemas.openxmlformats.org/officeDocument/2006/relationships/slide" Target="/ppt/slides/slide49.xml"/><Relationship Id="rId7" Type="http://schemas.openxmlformats.org/officeDocument/2006/relationships/slide" Target="/ppt/slides/slide49.xml"/><Relationship Id="rId8" Type="http://schemas.openxmlformats.org/officeDocument/2006/relationships/slide" Target="/ppt/slides/slide49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0.xml"/><Relationship Id="rId3" Type="http://schemas.openxmlformats.org/officeDocument/2006/relationships/slide" Target="/ppt/slides/slide49.xml"/><Relationship Id="rId4" Type="http://schemas.openxmlformats.org/officeDocument/2006/relationships/slide" Target="/ppt/slides/slide49.xml"/><Relationship Id="rId5" Type="http://schemas.openxmlformats.org/officeDocument/2006/relationships/slide" Target="/ppt/slides/slide49.xml"/><Relationship Id="rId6" Type="http://schemas.openxmlformats.org/officeDocument/2006/relationships/slide" Target="/ppt/slides/slide49.xml"/><Relationship Id="rId7" Type="http://schemas.openxmlformats.org/officeDocument/2006/relationships/slide" Target="/ppt/slides/slide50.xml"/><Relationship Id="rId8" Type="http://schemas.openxmlformats.org/officeDocument/2006/relationships/slide" Target="/ppt/slides/slide56.xml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1.xml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2.xml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3.xml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4.xml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5.xml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6.xml"/><Relationship Id="rId3" Type="http://schemas.openxmlformats.org/officeDocument/2006/relationships/slide" Target="/ppt/slides/slide49.xml"/><Relationship Id="rId4" Type="http://schemas.openxmlformats.org/officeDocument/2006/relationships/slide" Target="/ppt/slides/slide49.xml"/><Relationship Id="rId5" Type="http://schemas.openxmlformats.org/officeDocument/2006/relationships/slide" Target="/ppt/slides/slide49.xml"/><Relationship Id="rId6" Type="http://schemas.openxmlformats.org/officeDocument/2006/relationships/slide" Target="/ppt/slides/slide49.xml"/><Relationship Id="rId7" Type="http://schemas.openxmlformats.org/officeDocument/2006/relationships/slide" Target="/ppt/slides/slide50.xml"/><Relationship Id="rId8" Type="http://schemas.openxmlformats.org/officeDocument/2006/relationships/slide" Target="/ppt/slides/slide56.xml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7.xml"/></Relationships>
</file>

<file path=ppt/slides/_rels/slide5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8.xml"/></Relationships>
</file>

<file path=ppt/slides/_rels/slide5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9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6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0.xml"/></Relationships>
</file>

<file path=ppt/slides/_rels/slide6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1.xml"/></Relationships>
</file>

<file path=ppt/slides/_rels/slide6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2.xml"/></Relationships>
</file>

<file path=ppt/slides/_rels/slide6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3.xml"/></Relationships>
</file>

<file path=ppt/slides/_rels/slide6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4.xml"/><Relationship Id="rId3" Type="http://schemas.openxmlformats.org/officeDocument/2006/relationships/slide" Target="/ppt/slides/slide2.xml"/><Relationship Id="rId4" Type="http://schemas.openxmlformats.org/officeDocument/2006/relationships/slide" Target="/ppt/slides/slide40.xml"/><Relationship Id="rId11" Type="http://schemas.openxmlformats.org/officeDocument/2006/relationships/slide" Target="/ppt/slides/slide104.xml"/><Relationship Id="rId10" Type="http://schemas.openxmlformats.org/officeDocument/2006/relationships/slide" Target="/ppt/slides/slide83.xml"/><Relationship Id="rId9" Type="http://schemas.openxmlformats.org/officeDocument/2006/relationships/slide" Target="/ppt/slides/slide64.xml"/><Relationship Id="rId5" Type="http://schemas.openxmlformats.org/officeDocument/2006/relationships/slide" Target="/ppt/slides/slide49.xml"/><Relationship Id="rId6" Type="http://schemas.openxmlformats.org/officeDocument/2006/relationships/slide" Target="/ppt/slides/slide49.xml"/><Relationship Id="rId7" Type="http://schemas.openxmlformats.org/officeDocument/2006/relationships/slide" Target="/ppt/slides/slide49.xml"/><Relationship Id="rId8" Type="http://schemas.openxmlformats.org/officeDocument/2006/relationships/slide" Target="/ppt/slides/slide49.xml"/></Relationships>
</file>

<file path=ppt/slides/_rels/slide6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5.xml"/></Relationships>
</file>

<file path=ppt/slides/_rels/slide6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6.xml"/></Relationships>
</file>

<file path=ppt/slides/_rels/slide6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7.xml"/></Relationships>
</file>

<file path=ppt/slides/_rels/slide6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8.xml"/></Relationships>
</file>

<file path=ppt/slides/_rels/slide6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9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7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0.xml"/></Relationships>
</file>

<file path=ppt/slides/_rels/slide7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1.xml"/></Relationships>
</file>

<file path=ppt/slides/_rels/slide7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2.xml"/></Relationships>
</file>

<file path=ppt/slides/_rels/slide7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3.xml"/></Relationships>
</file>

<file path=ppt/slides/_rels/slide7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4.xml"/></Relationships>
</file>

<file path=ppt/slides/_rels/slide7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5.xml"/></Relationships>
</file>

<file path=ppt/slides/_rels/slide7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6.xml"/></Relationships>
</file>

<file path=ppt/slides/_rels/slide7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7.xml"/></Relationships>
</file>

<file path=ppt/slides/_rels/slide7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8.xml"/></Relationships>
</file>

<file path=ppt/slides/_rels/slide7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9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8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0.xml"/></Relationships>
</file>

<file path=ppt/slides/_rels/slide8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1.xml"/></Relationships>
</file>

<file path=ppt/slides/_rels/slide8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2.xml"/></Relationships>
</file>

<file path=ppt/slides/_rels/slide8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3.xml"/><Relationship Id="rId3" Type="http://schemas.openxmlformats.org/officeDocument/2006/relationships/slide" Target="/ppt/slides/slide2.xml"/><Relationship Id="rId4" Type="http://schemas.openxmlformats.org/officeDocument/2006/relationships/slide" Target="/ppt/slides/slide40.xml"/><Relationship Id="rId11" Type="http://schemas.openxmlformats.org/officeDocument/2006/relationships/slide" Target="/ppt/slides/slide104.xml"/><Relationship Id="rId10" Type="http://schemas.openxmlformats.org/officeDocument/2006/relationships/slide" Target="/ppt/slides/slide83.xml"/><Relationship Id="rId9" Type="http://schemas.openxmlformats.org/officeDocument/2006/relationships/slide" Target="/ppt/slides/slide64.xml"/><Relationship Id="rId5" Type="http://schemas.openxmlformats.org/officeDocument/2006/relationships/slide" Target="/ppt/slides/slide49.xml"/><Relationship Id="rId6" Type="http://schemas.openxmlformats.org/officeDocument/2006/relationships/slide" Target="/ppt/slides/slide49.xml"/><Relationship Id="rId7" Type="http://schemas.openxmlformats.org/officeDocument/2006/relationships/slide" Target="/ppt/slides/slide49.xml"/><Relationship Id="rId8" Type="http://schemas.openxmlformats.org/officeDocument/2006/relationships/slide" Target="/ppt/slides/slide49.xml"/></Relationships>
</file>

<file path=ppt/slides/_rels/slide8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4.xml"/></Relationships>
</file>

<file path=ppt/slides/_rels/slide8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5.xml"/></Relationships>
</file>

<file path=ppt/slides/_rels/slide8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6.xml"/></Relationships>
</file>

<file path=ppt/slides/_rels/slide8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7.xml"/></Relationships>
</file>

<file path=ppt/slides/_rels/slide8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8.xml"/><Relationship Id="rId3" Type="http://schemas.openxmlformats.org/officeDocument/2006/relationships/slide" Target="/ppt/slides/slide83.xml"/><Relationship Id="rId4" Type="http://schemas.openxmlformats.org/officeDocument/2006/relationships/slide" Target="/ppt/slides/slide88.xml"/><Relationship Id="rId5" Type="http://schemas.openxmlformats.org/officeDocument/2006/relationships/slide" Target="/ppt/slides/slide92.xml"/><Relationship Id="rId6" Type="http://schemas.openxmlformats.org/officeDocument/2006/relationships/slide" Target="/ppt/slides/slide102.xml"/></Relationships>
</file>

<file path=ppt/slides/_rels/slide8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9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9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0.xml"/></Relationships>
</file>

<file path=ppt/slides/_rels/slide9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1.xml"/></Relationships>
</file>

<file path=ppt/slides/_rels/slide9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2.xml"/><Relationship Id="rId3" Type="http://schemas.openxmlformats.org/officeDocument/2006/relationships/slide" Target="/ppt/slides/slide83.xml"/><Relationship Id="rId4" Type="http://schemas.openxmlformats.org/officeDocument/2006/relationships/slide" Target="/ppt/slides/slide88.xml"/><Relationship Id="rId5" Type="http://schemas.openxmlformats.org/officeDocument/2006/relationships/slide" Target="/ppt/slides/slide92.xml"/><Relationship Id="rId6" Type="http://schemas.openxmlformats.org/officeDocument/2006/relationships/slide" Target="/ppt/slides/slide102.xml"/></Relationships>
</file>

<file path=ppt/slides/_rels/slide9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3.xml"/></Relationships>
</file>

<file path=ppt/slides/_rels/slide9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4.xml"/></Relationships>
</file>

<file path=ppt/slides/_rels/slide9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5.xml"/></Relationships>
</file>

<file path=ppt/slides/_rels/slide9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6.xml"/></Relationships>
</file>

<file path=ppt/slides/_rels/slide9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7.xml"/></Relationships>
</file>

<file path=ppt/slides/_rels/slide9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8.xml"/></Relationships>
</file>

<file path=ppt/slides/_rels/slide9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7"/>
          <p:cNvSpPr txBox="1"/>
          <p:nvPr>
            <p:ph type="title"/>
          </p:nvPr>
        </p:nvSpPr>
        <p:spPr>
          <a:xfrm>
            <a:off x="766419" y="329981"/>
            <a:ext cx="3126000" cy="232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71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Cours 4: NP-complétude: suite. Autres</a:t>
            </a:r>
            <a:endParaRPr/>
          </a:p>
        </p:txBody>
      </p:sp>
      <p:sp>
        <p:nvSpPr>
          <p:cNvPr id="45" name="Google Shape;45;p7"/>
          <p:cNvSpPr txBox="1"/>
          <p:nvPr/>
        </p:nvSpPr>
        <p:spPr>
          <a:xfrm>
            <a:off x="1813128" y="557730"/>
            <a:ext cx="982344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7125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3333B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complexités</a:t>
            </a:r>
            <a:endParaRPr b="0" i="0" sz="1400" u="none" cap="none" strike="noStrike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46" name="Google Shape;46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24000" y="975457"/>
            <a:ext cx="2159934" cy="1670574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7"/>
          <p:cNvSpPr txBox="1"/>
          <p:nvPr/>
        </p:nvSpPr>
        <p:spPr>
          <a:xfrm>
            <a:off x="4451781" y="3370303"/>
            <a:ext cx="118745" cy="1219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9525">
            <a:spAutoFit/>
          </a:bodyPr>
          <a:lstStyle/>
          <a:p>
            <a:pPr indent="0" lvl="0" marL="38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i="0" lang="en-US" sz="600" u="none" cap="none" strike="noStrike"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6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6"/>
          <p:cNvSpPr txBox="1"/>
          <p:nvPr>
            <p:ph type="title"/>
          </p:nvPr>
        </p:nvSpPr>
        <p:spPr>
          <a:xfrm>
            <a:off x="934313" y="59814"/>
            <a:ext cx="2740025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71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Du point de vue de la calculabilité</a:t>
            </a:r>
            <a:endParaRPr/>
          </a:p>
        </p:txBody>
      </p:sp>
      <p:sp>
        <p:nvSpPr>
          <p:cNvPr id="223" name="Google Shape;223;p16"/>
          <p:cNvSpPr/>
          <p:nvPr/>
        </p:nvSpPr>
        <p:spPr>
          <a:xfrm>
            <a:off x="495363" y="863358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224" name="Google Shape;224;p16"/>
          <p:cNvSpPr txBox="1"/>
          <p:nvPr/>
        </p:nvSpPr>
        <p:spPr>
          <a:xfrm>
            <a:off x="611695" y="784566"/>
            <a:ext cx="3564890" cy="9740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9200">
            <a:spAutoFit/>
          </a:bodyPr>
          <a:lstStyle/>
          <a:p>
            <a:pPr indent="0" lvl="0" marL="25400" marR="17780" rtl="0" algn="l">
              <a:lnSpc>
                <a:spcPct val="10909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Théorème. Une machine de Turing non-déterministe peut  être simulée par une machine de Turing déterministe :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5"/>
              </a:spcBef>
              <a:spcAft>
                <a:spcPts val="0"/>
              </a:spcAft>
              <a:buNone/>
            </a:pPr>
            <a:r>
              <a:t/>
            </a:r>
            <a:endParaRPr sz="115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1651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en-US" sz="900">
                <a:solidFill>
                  <a:srgbClr val="3333B2"/>
                </a:solidFill>
                <a:latin typeface="Lucida Sans"/>
                <a:ea typeface="Lucida Sans"/>
                <a:cs typeface="Lucida Sans"/>
                <a:sym typeface="Lucida Sans"/>
              </a:rPr>
              <a:t>)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un langage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L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est accepté par une machine de Turing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302260" marR="58419" rtl="0" algn="l">
              <a:lnSpc>
                <a:spcPct val="120000"/>
              </a:lnSpc>
              <a:spcBef>
                <a:spcPts val="35"/>
              </a:spcBef>
              <a:spcAft>
                <a:spcPts val="0"/>
              </a:spcAft>
              <a:buNone/>
            </a:pP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non-déterministe si et seulement si il est accepté par une  machine de Turing (déterministe).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25" name="Google Shape;225;p16"/>
          <p:cNvSpPr txBox="1"/>
          <p:nvPr/>
        </p:nvSpPr>
        <p:spPr>
          <a:xfrm>
            <a:off x="4477181" y="3371256"/>
            <a:ext cx="67945" cy="1212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82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">
                <a:latin typeface="Arial"/>
                <a:ea typeface="Arial"/>
                <a:cs typeface="Arial"/>
                <a:sym typeface="Arial"/>
              </a:rPr>
              <a:t>7</a:t>
            </a:r>
            <a:endParaRPr sz="6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 thruBlk="1"/>
  </p:transition>
</p:sld>
</file>

<file path=ppt/slides/slide10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0" name="Shape 1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1" name="Google Shape;1311;p106"/>
          <p:cNvSpPr txBox="1"/>
          <p:nvPr>
            <p:ph type="title"/>
          </p:nvPr>
        </p:nvSpPr>
        <p:spPr>
          <a:xfrm>
            <a:off x="1253070" y="59814"/>
            <a:ext cx="2102485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71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Algorithme </a:t>
            </a: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NC </a:t>
            </a:r>
            <a:r>
              <a:rPr lang="en-US"/>
              <a:t>randomisé</a:t>
            </a:r>
            <a:endParaRPr/>
          </a:p>
        </p:txBody>
      </p:sp>
      <p:sp>
        <p:nvSpPr>
          <p:cNvPr id="1312" name="Google Shape;1312;p106"/>
          <p:cNvSpPr/>
          <p:nvPr/>
        </p:nvSpPr>
        <p:spPr>
          <a:xfrm>
            <a:off x="495363" y="896188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313" name="Google Shape;1313;p106"/>
          <p:cNvSpPr/>
          <p:nvPr/>
        </p:nvSpPr>
        <p:spPr>
          <a:xfrm>
            <a:off x="495363" y="1602193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314" name="Google Shape;1314;p106"/>
          <p:cNvSpPr/>
          <p:nvPr/>
        </p:nvSpPr>
        <p:spPr>
          <a:xfrm>
            <a:off x="495363" y="2308212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315" name="Google Shape;1315;p106"/>
          <p:cNvSpPr txBox="1"/>
          <p:nvPr/>
        </p:nvSpPr>
        <p:spPr>
          <a:xfrm>
            <a:off x="548195" y="817396"/>
            <a:ext cx="3763645" cy="17760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975">
            <a:spAutoFit/>
          </a:bodyPr>
          <a:lstStyle/>
          <a:p>
            <a:pPr indent="0" lvl="0" marL="88900" marR="55880" rtl="0" algn="just">
              <a:lnSpc>
                <a:spcPct val="1026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On affecte à chaque arête </a:t>
            </a:r>
            <a:r>
              <a:rPr lang="en-US" sz="1100">
                <a:latin typeface="Tahoma"/>
                <a:ea typeface="Tahoma"/>
                <a:cs typeface="Tahoma"/>
                <a:sym typeface="Tahoma"/>
              </a:rPr>
              <a:t>(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i, j</a:t>
            </a:r>
            <a:r>
              <a:rPr lang="en-US" sz="1100">
                <a:latin typeface="Tahoma"/>
                <a:ea typeface="Tahoma"/>
                <a:cs typeface="Tahoma"/>
                <a:sym typeface="Tahoma"/>
              </a:rPr>
              <a:t>) 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de 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G 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une variable 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x</a:t>
            </a:r>
            <a:r>
              <a:rPr baseline="-25000" i="1" lang="en-US" sz="1200">
                <a:latin typeface="Arial"/>
                <a:ea typeface="Arial"/>
                <a:cs typeface="Arial"/>
                <a:sym typeface="Arial"/>
              </a:rPr>
              <a:t>i,j 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et on  considère la matrice d’adjacence 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X 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de taille 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n </a:t>
            </a:r>
            <a:r>
              <a:rPr lang="en-US" sz="1100">
                <a:latin typeface="Cambria"/>
                <a:ea typeface="Cambria"/>
                <a:cs typeface="Cambria"/>
                <a:sym typeface="Cambria"/>
              </a:rPr>
              <a:t>× 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n 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avec ces  indéterminées plutôt que 1.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25"/>
              </a:spcBef>
              <a:spcAft>
                <a:spcPts val="0"/>
              </a:spcAft>
              <a:buNone/>
            </a:pPr>
            <a:r>
              <a:t/>
            </a:r>
            <a:endParaRPr sz="13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88265" marR="125729" rtl="0" algn="l">
              <a:lnSpc>
                <a:spcPct val="1026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Le déterminant det</a:t>
            </a:r>
            <a:r>
              <a:rPr lang="en-US" sz="1100">
                <a:latin typeface="Tahoma"/>
                <a:ea typeface="Tahoma"/>
                <a:cs typeface="Tahoma"/>
                <a:sym typeface="Tahoma"/>
              </a:rPr>
              <a:t>(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X </a:t>
            </a:r>
            <a:r>
              <a:rPr lang="en-US" sz="1100">
                <a:latin typeface="Tahoma"/>
                <a:ea typeface="Tahoma"/>
                <a:cs typeface="Tahoma"/>
                <a:sym typeface="Tahoma"/>
              </a:rPr>
              <a:t>) 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est un polynôme de degré 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n 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en les  variables 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x</a:t>
            </a:r>
            <a:r>
              <a:rPr baseline="-25000" i="1" lang="en-US" sz="1200">
                <a:latin typeface="Arial"/>
                <a:ea typeface="Arial"/>
                <a:cs typeface="Arial"/>
                <a:sym typeface="Arial"/>
              </a:rPr>
              <a:t>i,j 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, avec un terme (non nul) pour chaque  couplage parfait.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20"/>
              </a:spcBef>
              <a:spcAft>
                <a:spcPts val="0"/>
              </a:spcAft>
              <a:buNone/>
            </a:pPr>
            <a:r>
              <a:t/>
            </a:r>
            <a:endParaRPr sz="13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88900" marR="525780" rtl="0" algn="l">
              <a:lnSpc>
                <a:spcPct val="1026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G 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possède un couplage parfait si et seulement si le  polynôme det</a:t>
            </a:r>
            <a:r>
              <a:rPr lang="en-US" sz="1100">
                <a:latin typeface="Tahoma"/>
                <a:ea typeface="Tahoma"/>
                <a:cs typeface="Tahoma"/>
                <a:sym typeface="Tahoma"/>
              </a:rPr>
              <a:t>(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X </a:t>
            </a:r>
            <a:r>
              <a:rPr lang="en-US" sz="1100">
                <a:latin typeface="Tahoma"/>
                <a:ea typeface="Tahoma"/>
                <a:cs typeface="Tahoma"/>
                <a:sym typeface="Tahoma"/>
              </a:rPr>
              <a:t>) 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ne s’annule pas.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16" name="Google Shape;1316;p106"/>
          <p:cNvSpPr txBox="1"/>
          <p:nvPr>
            <p:ph idx="12" type="sldNum"/>
          </p:nvPr>
        </p:nvSpPr>
        <p:spPr>
          <a:xfrm>
            <a:off x="4409566" y="3370303"/>
            <a:ext cx="160654" cy="1219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9525">
            <a:spAutoFit/>
          </a:bodyPr>
          <a:lstStyle/>
          <a:p>
            <a:pPr indent="0" lvl="0" marL="381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64</a:t>
            </a:r>
            <a:endParaRPr/>
          </a:p>
        </p:txBody>
      </p:sp>
    </p:spTree>
  </p:cSld>
  <p:clrMapOvr>
    <a:masterClrMapping/>
  </p:clrMapOvr>
  <p:transition>
    <p:fade thruBlk="1"/>
  </p:transition>
</p:sld>
</file>

<file path=ppt/slides/slide10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0" name="Shape 1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1" name="Google Shape;1321;p107"/>
          <p:cNvSpPr txBox="1"/>
          <p:nvPr>
            <p:ph type="title"/>
          </p:nvPr>
        </p:nvSpPr>
        <p:spPr>
          <a:xfrm>
            <a:off x="1253070" y="59814"/>
            <a:ext cx="2102485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71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Algorithme </a:t>
            </a: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NC </a:t>
            </a:r>
            <a:r>
              <a:rPr lang="en-US"/>
              <a:t>randomisé</a:t>
            </a:r>
            <a:endParaRPr/>
          </a:p>
        </p:txBody>
      </p:sp>
      <p:sp>
        <p:nvSpPr>
          <p:cNvPr id="1322" name="Google Shape;1322;p107"/>
          <p:cNvSpPr/>
          <p:nvPr/>
        </p:nvSpPr>
        <p:spPr>
          <a:xfrm>
            <a:off x="495363" y="764032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323" name="Google Shape;1323;p107"/>
          <p:cNvSpPr txBox="1"/>
          <p:nvPr>
            <p:ph idx="1" type="body"/>
          </p:nvPr>
        </p:nvSpPr>
        <p:spPr>
          <a:xfrm>
            <a:off x="611695" y="685240"/>
            <a:ext cx="3687445" cy="19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425">
            <a:spAutoFit/>
          </a:bodyPr>
          <a:lstStyle/>
          <a:p>
            <a:pPr indent="0" lvl="0" marL="25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Cela est difficile à vérifier de façon déterministe, car det</a:t>
            </a:r>
            <a:r>
              <a:rPr lang="en-US">
                <a:latin typeface="Tahoma"/>
                <a:ea typeface="Tahoma"/>
                <a:cs typeface="Tahoma"/>
                <a:sym typeface="Tahoma"/>
              </a:rPr>
              <a:t>(</a:t>
            </a:r>
            <a:r>
              <a:rPr i="1" lang="en-US">
                <a:latin typeface="Arial"/>
                <a:ea typeface="Arial"/>
                <a:cs typeface="Arial"/>
                <a:sym typeface="Arial"/>
              </a:rPr>
              <a:t>X </a:t>
            </a:r>
            <a:r>
              <a:rPr lang="en-US">
                <a:latin typeface="Tahoma"/>
                <a:ea typeface="Tahoma"/>
                <a:cs typeface="Tahoma"/>
                <a:sym typeface="Tahoma"/>
              </a:rPr>
              <a:t>)</a:t>
            </a:r>
            <a:endParaRPr/>
          </a:p>
          <a:p>
            <a:pPr indent="0" lvl="0" marL="25400" rtl="0" algn="l">
              <a:lnSpc>
                <a:spcPct val="100000"/>
              </a:lnSpc>
              <a:spcBef>
                <a:spcPts val="35"/>
              </a:spcBef>
              <a:spcAft>
                <a:spcPts val="0"/>
              </a:spcAft>
              <a:buNone/>
            </a:pPr>
            <a:r>
              <a:rPr lang="en-US"/>
              <a:t>peut être de grande taille.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0" lvl="0" marL="25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On peut le vérifier de façon probabiliste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-137159" lvl="0" marL="302260" marR="43180" rtl="0" algn="l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None/>
            </a:pPr>
            <a:r>
              <a:rPr baseline="30000" lang="en-US" sz="900">
                <a:solidFill>
                  <a:srgbClr val="3333B2"/>
                </a:solidFill>
                <a:latin typeface="Lucida Sans"/>
                <a:ea typeface="Lucida Sans"/>
                <a:cs typeface="Lucida Sans"/>
                <a:sym typeface="Lucida Sans"/>
              </a:rPr>
              <a:t>) </a:t>
            </a:r>
            <a:r>
              <a:rPr lang="en-US" sz="1000"/>
              <a:t>en choisissant des valeurs pour les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x</a:t>
            </a:r>
            <a:r>
              <a:rPr baseline="-25000" i="1" lang="en-US" sz="1050">
                <a:latin typeface="Arial"/>
                <a:ea typeface="Arial"/>
                <a:cs typeface="Arial"/>
                <a:sym typeface="Arial"/>
              </a:rPr>
              <a:t>i</a:t>
            </a:r>
            <a:r>
              <a:rPr baseline="-25000" i="1" lang="en-US" sz="1050">
                <a:latin typeface="Verdana"/>
                <a:ea typeface="Verdana"/>
                <a:cs typeface="Verdana"/>
                <a:sym typeface="Verdana"/>
              </a:rPr>
              <a:t>,</a:t>
            </a:r>
            <a:r>
              <a:rPr baseline="-25000" i="1" lang="en-US" sz="1050">
                <a:latin typeface="Arial"/>
                <a:ea typeface="Arial"/>
                <a:cs typeface="Arial"/>
                <a:sym typeface="Arial"/>
              </a:rPr>
              <a:t>j </a:t>
            </a:r>
            <a:r>
              <a:rPr lang="en-US" sz="1000"/>
              <a:t>dans un corps </a:t>
            </a:r>
            <a:r>
              <a:rPr lang="en-US" sz="1000">
                <a:latin typeface="Times New Roman"/>
                <a:ea typeface="Times New Roman"/>
                <a:cs typeface="Times New Roman"/>
                <a:sym typeface="Times New Roman"/>
              </a:rPr>
              <a:t>F </a:t>
            </a:r>
            <a:r>
              <a:rPr lang="en-US" sz="1000"/>
              <a:t>de  taille suffisamment grande (par exemple dans </a:t>
            </a:r>
            <a:r>
              <a:rPr lang="en-US" sz="1000">
                <a:latin typeface="Times New Roman"/>
                <a:ea typeface="Times New Roman"/>
                <a:cs typeface="Times New Roman"/>
                <a:sym typeface="Times New Roman"/>
              </a:rPr>
              <a:t>F</a:t>
            </a:r>
            <a:r>
              <a:rPr baseline="-25000" i="1" lang="en-US" sz="1050">
                <a:latin typeface="Arial"/>
                <a:ea typeface="Arial"/>
                <a:cs typeface="Arial"/>
                <a:sym typeface="Arial"/>
              </a:rPr>
              <a:t>p </a:t>
            </a:r>
            <a:r>
              <a:rPr lang="en-US" sz="1000"/>
              <a:t>, avec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p </a:t>
            </a:r>
            <a:r>
              <a:rPr lang="en-US" sz="1000"/>
              <a:t>un  nombre premier plus grand que 2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n</a:t>
            </a:r>
            <a:r>
              <a:rPr lang="en-US" sz="1000"/>
              <a:t>).</a:t>
            </a:r>
            <a:endParaRPr sz="1000">
              <a:latin typeface="Arial"/>
              <a:ea typeface="Arial"/>
              <a:cs typeface="Arial"/>
              <a:sym typeface="Arial"/>
            </a:endParaRPr>
          </a:p>
          <a:p>
            <a:pPr indent="-137159" lvl="0" marL="302260" marR="62864" rtl="0" algn="l">
              <a:lnSpc>
                <a:spcPct val="120000"/>
              </a:lnSpc>
              <a:spcBef>
                <a:spcPts val="25"/>
              </a:spcBef>
              <a:spcAft>
                <a:spcPts val="0"/>
              </a:spcAft>
              <a:buNone/>
            </a:pPr>
            <a:r>
              <a:rPr baseline="30000" lang="en-US" sz="900">
                <a:solidFill>
                  <a:srgbClr val="3333B2"/>
                </a:solidFill>
                <a:latin typeface="Lucida Sans"/>
                <a:ea typeface="Lucida Sans"/>
                <a:cs typeface="Lucida Sans"/>
                <a:sym typeface="Lucida Sans"/>
              </a:rPr>
              <a:t>) </a:t>
            </a:r>
            <a:r>
              <a:rPr lang="en-US" sz="1000"/>
              <a:t>On calcule alors le déterminant, et on teste s’il est nul. Si le  graphe ne possède pas de couplage parfait, cela se  produira à coup sûr.</a:t>
            </a:r>
            <a:endParaRPr sz="1000">
              <a:latin typeface="Lucida Sans"/>
              <a:ea typeface="Lucida Sans"/>
              <a:cs typeface="Lucida Sans"/>
              <a:sym typeface="Lucida Sans"/>
            </a:endParaRPr>
          </a:p>
          <a:p>
            <a:pPr indent="0" lvl="0" marL="165100" rtl="0" algn="l">
              <a:lnSpc>
                <a:spcPct val="114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en-US" sz="900">
                <a:solidFill>
                  <a:srgbClr val="3333B2"/>
                </a:solidFill>
                <a:latin typeface="Lucida Sans"/>
                <a:ea typeface="Lucida Sans"/>
                <a:cs typeface="Lucida Sans"/>
                <a:sym typeface="Lucida Sans"/>
              </a:rPr>
              <a:t>) </a:t>
            </a:r>
            <a:r>
              <a:rPr lang="en-US" sz="1000"/>
              <a:t>Si le graphe possède un couplage parfait, alors cela se</a:t>
            </a:r>
            <a:endParaRPr sz="1000"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1324" name="Google Shape;1324;p107"/>
          <p:cNvSpPr/>
          <p:nvPr/>
        </p:nvSpPr>
        <p:spPr>
          <a:xfrm>
            <a:off x="495363" y="1277734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325" name="Google Shape;1325;p107"/>
          <p:cNvSpPr/>
          <p:nvPr/>
        </p:nvSpPr>
        <p:spPr>
          <a:xfrm>
            <a:off x="3084995" y="2710332"/>
            <a:ext cx="49530" cy="0"/>
          </a:xfrm>
          <a:custGeom>
            <a:rect b="b" l="l" r="r" t="t"/>
            <a:pathLst>
              <a:path extrusionOk="0" h="120000" w="49530">
                <a:moveTo>
                  <a:pt x="0" y="0"/>
                </a:moveTo>
                <a:lnTo>
                  <a:pt x="49237" y="0"/>
                </a:lnTo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326" name="Google Shape;1326;p107"/>
          <p:cNvSpPr txBox="1"/>
          <p:nvPr/>
        </p:nvSpPr>
        <p:spPr>
          <a:xfrm>
            <a:off x="2773273" y="2684325"/>
            <a:ext cx="374015" cy="1320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latin typeface="Helvetica Neue"/>
                <a:ea typeface="Helvetica Neue"/>
                <a:cs typeface="Helvetica Neue"/>
                <a:sym typeface="Helvetica Neue"/>
              </a:rPr>
              <a:t>2</a:t>
            </a:r>
            <a:r>
              <a:rPr i="1" lang="en-US" sz="700">
                <a:latin typeface="Arial"/>
                <a:ea typeface="Arial"/>
                <a:cs typeface="Arial"/>
                <a:sym typeface="Arial"/>
              </a:rPr>
              <a:t>n	</a:t>
            </a:r>
            <a:r>
              <a:rPr lang="en-US" sz="700">
                <a:latin typeface="Helvetica Neue"/>
                <a:ea typeface="Helvetica Neue"/>
                <a:cs typeface="Helvetica Neue"/>
                <a:sym typeface="Helvetica Neue"/>
              </a:rPr>
              <a:t>2</a:t>
            </a:r>
            <a:endParaRPr sz="7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27" name="Google Shape;1327;p107"/>
          <p:cNvSpPr txBox="1"/>
          <p:nvPr>
            <p:ph idx="12" type="sldNum"/>
          </p:nvPr>
        </p:nvSpPr>
        <p:spPr>
          <a:xfrm>
            <a:off x="4409566" y="3370303"/>
            <a:ext cx="160654" cy="1219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9525">
            <a:spAutoFit/>
          </a:bodyPr>
          <a:lstStyle/>
          <a:p>
            <a:pPr indent="0" lvl="0" marL="381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65</a:t>
            </a:r>
            <a:endParaRPr/>
          </a:p>
        </p:txBody>
      </p:sp>
      <p:sp>
        <p:nvSpPr>
          <p:cNvPr id="1328" name="Google Shape;1328;p107"/>
          <p:cNvSpPr txBox="1"/>
          <p:nvPr/>
        </p:nvSpPr>
        <p:spPr>
          <a:xfrm>
            <a:off x="876084" y="2602743"/>
            <a:ext cx="2346960" cy="1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38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produira avec probabilité au plus </a:t>
            </a:r>
            <a:r>
              <a:rPr baseline="30000" lang="en-US" sz="1050" u="sng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aseline="30000" i="1" lang="en-US" sz="1050" u="sng">
                <a:latin typeface="Arial"/>
                <a:ea typeface="Arial"/>
                <a:cs typeface="Arial"/>
                <a:sym typeface="Arial"/>
              </a:rPr>
              <a:t>n </a:t>
            </a:r>
            <a:r>
              <a:rPr baseline="30000" i="1" lang="en-US" sz="1050"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-US" sz="1000">
                <a:latin typeface="Tahoma"/>
                <a:ea typeface="Tahoma"/>
                <a:cs typeface="Tahoma"/>
                <a:sym typeface="Tahoma"/>
              </a:rPr>
              <a:t>= </a:t>
            </a:r>
            <a:r>
              <a:rPr baseline="30000" lang="en-US" sz="1050">
                <a:latin typeface="Helvetica Neue"/>
                <a:ea typeface="Helvetica Neue"/>
                <a:cs typeface="Helvetica Neue"/>
                <a:sym typeface="Helvetica Neue"/>
              </a:rPr>
              <a:t>1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>
    <p:fade thruBlk="1"/>
  </p:transition>
</p:sld>
</file>

<file path=ppt/slides/slide10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2" name="Shape 1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3" name="Google Shape;1333;p108"/>
          <p:cNvSpPr txBox="1"/>
          <p:nvPr>
            <p:ph type="title"/>
          </p:nvPr>
        </p:nvSpPr>
        <p:spPr>
          <a:xfrm>
            <a:off x="1592668" y="59814"/>
            <a:ext cx="1423035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71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Plus précisément</a:t>
            </a:r>
            <a:endParaRPr/>
          </a:p>
        </p:txBody>
      </p:sp>
      <p:sp>
        <p:nvSpPr>
          <p:cNvPr id="1334" name="Google Shape;1334;p108"/>
          <p:cNvSpPr txBox="1"/>
          <p:nvPr>
            <p:ph idx="12" type="sldNum"/>
          </p:nvPr>
        </p:nvSpPr>
        <p:spPr>
          <a:xfrm>
            <a:off x="4409566" y="3370303"/>
            <a:ext cx="160654" cy="1219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9525">
            <a:spAutoFit/>
          </a:bodyPr>
          <a:lstStyle/>
          <a:p>
            <a:pPr indent="0" lvl="0" marL="381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66</a:t>
            </a:r>
            <a:endParaRPr/>
          </a:p>
        </p:txBody>
      </p:sp>
      <p:sp>
        <p:nvSpPr>
          <p:cNvPr id="1335" name="Google Shape;1335;p108"/>
          <p:cNvSpPr txBox="1"/>
          <p:nvPr/>
        </p:nvSpPr>
        <p:spPr>
          <a:xfrm>
            <a:off x="347294" y="1059559"/>
            <a:ext cx="3140075" cy="7080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425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action="ppaction://hlinksldjump" r:id="rId3"/>
              </a:rPr>
              <a:t>D’autres complexités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220345" marR="5080" rtl="0" algn="l">
              <a:lnSpc>
                <a:spcPct val="1026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action="ppaction://hlinksldjump" r:id="rId4"/>
              </a:rPr>
              <a:t>Quelques saveurs de la complexité parallèle </a:t>
            </a:r>
            <a:r>
              <a:rPr lang="en-US" sz="1100">
                <a:solidFill>
                  <a:srgbClr val="FFCCC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100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action="ppaction://hlinksldjump" r:id="rId5"/>
              </a:rPr>
              <a:t>Quelques saveurs de la complexité randomisée </a:t>
            </a:r>
            <a:r>
              <a:rPr lang="en-US" sz="1100">
                <a:solidFill>
                  <a:srgbClr val="FFCCC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100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action="ppaction://hlinksldjump" r:id="rId6"/>
              </a:rPr>
              <a:t>Quelques saveurs de la complexité quantique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>
    <p:fade thruBlk="1"/>
  </p:transition>
</p:sld>
</file>

<file path=ppt/slides/slide10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9" name="Shape 1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0" name="Google Shape;1340;p109"/>
          <p:cNvSpPr txBox="1"/>
          <p:nvPr>
            <p:ph type="title"/>
          </p:nvPr>
        </p:nvSpPr>
        <p:spPr>
          <a:xfrm>
            <a:off x="1413027" y="59814"/>
            <a:ext cx="1782445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71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Complexité quantique</a:t>
            </a:r>
            <a:endParaRPr/>
          </a:p>
        </p:txBody>
      </p:sp>
      <p:sp>
        <p:nvSpPr>
          <p:cNvPr id="1341" name="Google Shape;1341;p109"/>
          <p:cNvSpPr/>
          <p:nvPr/>
        </p:nvSpPr>
        <p:spPr>
          <a:xfrm>
            <a:off x="495363" y="1016317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342" name="Google Shape;1342;p109"/>
          <p:cNvSpPr txBox="1"/>
          <p:nvPr/>
        </p:nvSpPr>
        <p:spPr>
          <a:xfrm>
            <a:off x="611695" y="937525"/>
            <a:ext cx="3263900" cy="15081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975">
            <a:spAutoFit/>
          </a:bodyPr>
          <a:lstStyle/>
          <a:p>
            <a:pPr indent="0" lvl="0" marL="25400" marR="17780" rtl="0" algn="l">
              <a:lnSpc>
                <a:spcPct val="1026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Times New Roman"/>
                <a:ea typeface="Times New Roman"/>
                <a:cs typeface="Times New Roman"/>
                <a:sym typeface="Times New Roman"/>
              </a:rPr>
              <a:t>BQP 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: correspond aux problèmes solvables par un  ordinateur quantique en temps polynomial, avec une  probabilité d’erreur bornée par 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ϵ &gt; 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0.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25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Exemples :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5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1651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en-US" sz="900">
                <a:solidFill>
                  <a:srgbClr val="3333B2"/>
                </a:solidFill>
                <a:latin typeface="Lucida Sans"/>
                <a:ea typeface="Lucida Sans"/>
                <a:cs typeface="Lucida Sans"/>
                <a:sym typeface="Lucida Sans"/>
              </a:rPr>
              <a:t>)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Factorisation (Algorithme de Shor)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165100" marR="0" rtl="0" algn="l">
              <a:lnSpc>
                <a:spcPct val="119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en-US" sz="900">
                <a:solidFill>
                  <a:srgbClr val="3333B2"/>
                </a:solidFill>
                <a:latin typeface="Lucida Sans"/>
                <a:ea typeface="Lucida Sans"/>
                <a:cs typeface="Lucida Sans"/>
                <a:sym typeface="Lucida Sans"/>
              </a:rPr>
              <a:t>)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Logarithme Discret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1651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en-US" sz="900">
                <a:solidFill>
                  <a:srgbClr val="3333B2"/>
                </a:solidFill>
                <a:latin typeface="Lucida Sans"/>
                <a:ea typeface="Lucida Sans"/>
                <a:cs typeface="Lucida Sans"/>
                <a:sym typeface="Lucida Sans"/>
              </a:rPr>
              <a:t>)  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. . .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43" name="Google Shape;1343;p109"/>
          <p:cNvSpPr/>
          <p:nvPr/>
        </p:nvSpPr>
        <p:spPr>
          <a:xfrm>
            <a:off x="495363" y="1702092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344" name="Google Shape;1344;p109"/>
          <p:cNvSpPr txBox="1"/>
          <p:nvPr>
            <p:ph idx="12" type="sldNum"/>
          </p:nvPr>
        </p:nvSpPr>
        <p:spPr>
          <a:xfrm>
            <a:off x="4409566" y="3370303"/>
            <a:ext cx="160654" cy="1219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9525">
            <a:spAutoFit/>
          </a:bodyPr>
          <a:lstStyle/>
          <a:p>
            <a:pPr indent="0" lvl="0" marL="381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67</a:t>
            </a:r>
            <a:endParaRPr/>
          </a:p>
        </p:txBody>
      </p:sp>
    </p:spTree>
  </p:cSld>
  <p:clrMapOvr>
    <a:masterClrMapping/>
  </p:clrMapOvr>
  <p:transition>
    <p:fade thruBlk="1"/>
  </p:transition>
</p:sld>
</file>

<file path=ppt/slides/slide10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8" name="Shape 1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9" name="Google Shape;1349;p110"/>
          <p:cNvSpPr txBox="1"/>
          <p:nvPr>
            <p:ph type="title"/>
          </p:nvPr>
        </p:nvSpPr>
        <p:spPr>
          <a:xfrm>
            <a:off x="1930374" y="59814"/>
            <a:ext cx="747395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71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Au menu</a:t>
            </a:r>
            <a:endParaRPr/>
          </a:p>
        </p:txBody>
      </p:sp>
      <p:sp>
        <p:nvSpPr>
          <p:cNvPr id="1350" name="Google Shape;1350;p110"/>
          <p:cNvSpPr txBox="1"/>
          <p:nvPr>
            <p:ph idx="12" type="sldNum"/>
          </p:nvPr>
        </p:nvSpPr>
        <p:spPr>
          <a:xfrm>
            <a:off x="4409566" y="3370303"/>
            <a:ext cx="160654" cy="1219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9525">
            <a:spAutoFit/>
          </a:bodyPr>
          <a:lstStyle/>
          <a:p>
            <a:pPr indent="0" lvl="0" marL="381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68</a:t>
            </a:r>
            <a:endParaRPr/>
          </a:p>
        </p:txBody>
      </p:sp>
      <p:sp>
        <p:nvSpPr>
          <p:cNvPr id="1351" name="Google Shape;1351;p110"/>
          <p:cNvSpPr txBox="1"/>
          <p:nvPr/>
        </p:nvSpPr>
        <p:spPr>
          <a:xfrm>
            <a:off x="347294" y="663865"/>
            <a:ext cx="2250440" cy="209168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425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action="ppaction://hlinksldjump" r:id="rId3"/>
              </a:rPr>
              <a:t>Compléments sur la NP-complétude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12700" marR="735965" rtl="0" algn="l">
              <a:lnSpc>
                <a:spcPct val="2266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action="ppaction://hlinksldjump" r:id="rId4"/>
              </a:rPr>
              <a:t>Gérer la NP-complétude </a:t>
            </a:r>
            <a:r>
              <a:rPr lang="en-US" sz="1100">
                <a:solidFill>
                  <a:srgbClr val="FFCCC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100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action="ppaction://hlinksldjump" r:id="rId5"/>
              </a:rPr>
              <a:t>Au delà de </a:t>
            </a:r>
            <a:r>
              <a:rPr lang="en-US" sz="11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action="ppaction://hlinksldjump" r:id="rId6"/>
              </a:rPr>
              <a:t>P </a:t>
            </a:r>
            <a:r>
              <a:rPr lang="en-US" sz="1100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action="ppaction://hlinksldjump" r:id="rId7"/>
              </a:rPr>
              <a:t>et </a:t>
            </a:r>
            <a:r>
              <a:rPr lang="en-US" sz="11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action="ppaction://hlinksldjump" r:id="rId8"/>
              </a:rPr>
              <a:t>NP </a:t>
            </a:r>
            <a:r>
              <a:rPr lang="en-US" sz="1100">
                <a:solidFill>
                  <a:srgbClr val="FFCC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100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action="ppaction://hlinksldjump" r:id="rId9"/>
              </a:rPr>
              <a:t>Problèmes complets </a:t>
            </a:r>
            <a:r>
              <a:rPr lang="en-US" sz="1100">
                <a:solidFill>
                  <a:srgbClr val="FFCCC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100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action="ppaction://hlinksldjump" r:id="rId10"/>
              </a:rPr>
              <a:t>D’autres complexités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0"/>
              </a:spcBef>
              <a:spcAft>
                <a:spcPts val="0"/>
              </a:spcAft>
              <a:buNone/>
            </a:pPr>
            <a:r>
              <a:t/>
            </a:r>
            <a:endParaRPr sz="145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action="ppaction://hlinksldjump" r:id="rId11"/>
              </a:rPr>
              <a:t>Le grand tout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>
    <p:fade thruBlk="1"/>
  </p:transition>
</p:sld>
</file>

<file path=ppt/slides/slide10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5" name="Shape 1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6" name="Google Shape;1356;p111"/>
          <p:cNvSpPr/>
          <p:nvPr/>
        </p:nvSpPr>
        <p:spPr>
          <a:xfrm>
            <a:off x="495363" y="1046632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357" name="Google Shape;1357;p111"/>
          <p:cNvSpPr txBox="1"/>
          <p:nvPr/>
        </p:nvSpPr>
        <p:spPr>
          <a:xfrm>
            <a:off x="611695" y="967840"/>
            <a:ext cx="2272030" cy="10121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425">
            <a:spAutoFit/>
          </a:bodyPr>
          <a:lstStyle/>
          <a:p>
            <a:pPr indent="0" lvl="0" marL="25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Ceci est le dernier cours de INF412.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25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MERCI.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165100" marR="0" rtl="0" algn="l">
              <a:lnSpc>
                <a:spcPct val="120000"/>
              </a:lnSpc>
              <a:spcBef>
                <a:spcPts val="5"/>
              </a:spcBef>
              <a:spcAft>
                <a:spcPts val="0"/>
              </a:spcAft>
              <a:buNone/>
            </a:pPr>
            <a:r>
              <a:rPr baseline="30000" lang="en-US" sz="900">
                <a:solidFill>
                  <a:srgbClr val="3333B2"/>
                </a:solidFill>
                <a:latin typeface="Lucida Sans"/>
                <a:ea typeface="Lucida Sans"/>
                <a:cs typeface="Lucida Sans"/>
                <a:sym typeface="Lucida Sans"/>
              </a:rPr>
              <a:t>)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pour votre attention.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1651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en-US" sz="900">
                <a:solidFill>
                  <a:srgbClr val="3333B2"/>
                </a:solidFill>
                <a:latin typeface="Lucida Sans"/>
                <a:ea typeface="Lucida Sans"/>
                <a:cs typeface="Lucida Sans"/>
                <a:sym typeface="Lucida Sans"/>
              </a:rPr>
              <a:t>)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pour vos retours.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58" name="Google Shape;1358;p111"/>
          <p:cNvSpPr/>
          <p:nvPr/>
        </p:nvSpPr>
        <p:spPr>
          <a:xfrm>
            <a:off x="495363" y="1388249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359" name="Google Shape;1359;p111"/>
          <p:cNvSpPr txBox="1"/>
          <p:nvPr>
            <p:ph idx="12" type="sldNum"/>
          </p:nvPr>
        </p:nvSpPr>
        <p:spPr>
          <a:xfrm>
            <a:off x="4409566" y="3370303"/>
            <a:ext cx="160654" cy="1219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9525">
            <a:spAutoFit/>
          </a:bodyPr>
          <a:lstStyle/>
          <a:p>
            <a:pPr indent="0" lvl="0" marL="381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69</a:t>
            </a:r>
            <a:endParaRPr/>
          </a:p>
        </p:txBody>
      </p:sp>
    </p:spTree>
  </p:cSld>
  <p:clrMapOvr>
    <a:masterClrMapping/>
  </p:clrMapOvr>
  <p:transition>
    <p:fade thruBlk="1"/>
  </p:transition>
</p:sld>
</file>

<file path=ppt/slides/slide10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3" name="Shape 1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4" name="Google Shape;1364;p112"/>
          <p:cNvSpPr txBox="1"/>
          <p:nvPr>
            <p:ph type="title"/>
          </p:nvPr>
        </p:nvSpPr>
        <p:spPr>
          <a:xfrm>
            <a:off x="452564" y="452053"/>
            <a:ext cx="586105" cy="1587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52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50">
                <a:solidFill>
                  <a:srgbClr val="000000"/>
                </a:solidFill>
              </a:rPr>
              <a:t>Année 1 (L2)</a:t>
            </a:r>
            <a:endParaRPr sz="850"/>
          </a:p>
        </p:txBody>
      </p:sp>
      <p:sp>
        <p:nvSpPr>
          <p:cNvPr id="1365" name="Google Shape;1365;p112"/>
          <p:cNvSpPr txBox="1"/>
          <p:nvPr/>
        </p:nvSpPr>
        <p:spPr>
          <a:xfrm>
            <a:off x="526863" y="901090"/>
            <a:ext cx="437515" cy="34036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20300">
            <a:spAutoFit/>
          </a:bodyPr>
          <a:lstStyle/>
          <a:p>
            <a:pPr indent="0" lvl="0" marL="13779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50">
                <a:latin typeface="Helvetica Neue"/>
                <a:ea typeface="Helvetica Neue"/>
                <a:cs typeface="Helvetica Neue"/>
                <a:sym typeface="Helvetica Neue"/>
              </a:rPr>
              <a:t>321</a:t>
            </a:r>
            <a:endParaRPr sz="85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110489" marR="0" rtl="0" algn="l">
              <a:lnSpc>
                <a:spcPct val="100000"/>
              </a:lnSpc>
              <a:spcBef>
                <a:spcPts val="465"/>
              </a:spcBef>
              <a:spcAft>
                <a:spcPts val="0"/>
              </a:spcAft>
              <a:buNone/>
            </a:pPr>
            <a:r>
              <a:rPr lang="en-US" sz="450">
                <a:latin typeface="Helvetica Neue"/>
                <a:ea typeface="Helvetica Neue"/>
                <a:cs typeface="Helvetica Neue"/>
                <a:sym typeface="Helvetica Neue"/>
              </a:rPr>
              <a:t>langages</a:t>
            </a:r>
            <a:endParaRPr sz="45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66" name="Google Shape;1366;p112"/>
          <p:cNvSpPr txBox="1"/>
          <p:nvPr/>
        </p:nvSpPr>
        <p:spPr>
          <a:xfrm>
            <a:off x="430589" y="1425784"/>
            <a:ext cx="1512570" cy="864235"/>
          </a:xfrm>
          <a:prstGeom prst="rect">
            <a:avLst/>
          </a:prstGeom>
          <a:noFill/>
          <a:ln cap="flat" cmpd="sng" w="15175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71750">
            <a:spAutoFit/>
          </a:bodyPr>
          <a:lstStyle/>
          <a:p>
            <a:pPr indent="0" lvl="0" marL="0" marR="87376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50">
                <a:latin typeface="Helvetica Neue"/>
                <a:ea typeface="Helvetica Neue"/>
                <a:cs typeface="Helvetica Neue"/>
                <a:sym typeface="Helvetica Neue"/>
              </a:rPr>
              <a:t>311</a:t>
            </a:r>
            <a:endParaRPr sz="85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193675" marR="1068070" rtl="0" algn="ctr">
              <a:lnSpc>
                <a:spcPct val="240000"/>
              </a:lnSpc>
              <a:spcBef>
                <a:spcPts val="50"/>
              </a:spcBef>
              <a:spcAft>
                <a:spcPts val="0"/>
              </a:spcAft>
              <a:buNone/>
            </a:pPr>
            <a:r>
              <a:rPr lang="en-US" sz="450">
                <a:latin typeface="Helvetica Neue"/>
                <a:ea typeface="Helvetica Neue"/>
                <a:cs typeface="Helvetica Neue"/>
                <a:sym typeface="Helvetica Neue"/>
              </a:rPr>
              <a:t>tableaux  listes  récursivité</a:t>
            </a:r>
            <a:endParaRPr sz="45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pSp>
        <p:nvGrpSpPr>
          <p:cNvPr id="1367" name="Google Shape;1367;p112"/>
          <p:cNvGrpSpPr/>
          <p:nvPr/>
        </p:nvGrpSpPr>
        <p:grpSpPr>
          <a:xfrm>
            <a:off x="525094" y="1477096"/>
            <a:ext cx="441325" cy="615950"/>
            <a:chOff x="525094" y="1477096"/>
            <a:chExt cx="441325" cy="615950"/>
          </a:xfrm>
        </p:grpSpPr>
        <p:sp>
          <p:nvSpPr>
            <p:cNvPr id="1368" name="Google Shape;1368;p112"/>
            <p:cNvSpPr/>
            <p:nvPr/>
          </p:nvSpPr>
          <p:spPr>
            <a:xfrm>
              <a:off x="525094" y="1477096"/>
              <a:ext cx="441325" cy="0"/>
            </a:xfrm>
            <a:custGeom>
              <a:rect b="b" l="l" r="r" t="t"/>
              <a:pathLst>
                <a:path extrusionOk="0" h="120000" w="441325">
                  <a:moveTo>
                    <a:pt x="0" y="0"/>
                  </a:moveTo>
                  <a:lnTo>
                    <a:pt x="440997" y="0"/>
                  </a:lnTo>
                </a:path>
              </a:pathLst>
            </a:cu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369" name="Google Shape;1369;p112"/>
            <p:cNvSpPr/>
            <p:nvPr/>
          </p:nvSpPr>
          <p:spPr>
            <a:xfrm>
              <a:off x="526863" y="1477096"/>
              <a:ext cx="0" cy="615950"/>
            </a:xfrm>
            <a:custGeom>
              <a:rect b="b" l="l" r="r" t="t"/>
              <a:pathLst>
                <a:path extrusionOk="0" h="615950" w="120000">
                  <a:moveTo>
                    <a:pt x="0" y="615421"/>
                  </a:moveTo>
                  <a:lnTo>
                    <a:pt x="0" y="0"/>
                  </a:lnTo>
                </a:path>
              </a:pathLst>
            </a:cu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370" name="Google Shape;1370;p112"/>
            <p:cNvSpPr/>
            <p:nvPr/>
          </p:nvSpPr>
          <p:spPr>
            <a:xfrm>
              <a:off x="964322" y="1477096"/>
              <a:ext cx="0" cy="615950"/>
            </a:xfrm>
            <a:custGeom>
              <a:rect b="b" l="l" r="r" t="t"/>
              <a:pathLst>
                <a:path extrusionOk="0" h="615950" w="120000">
                  <a:moveTo>
                    <a:pt x="0" y="615421"/>
                  </a:moveTo>
                  <a:lnTo>
                    <a:pt x="0" y="0"/>
                  </a:lnTo>
                </a:path>
              </a:pathLst>
            </a:cu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371" name="Google Shape;1371;p112"/>
            <p:cNvSpPr/>
            <p:nvPr/>
          </p:nvSpPr>
          <p:spPr>
            <a:xfrm>
              <a:off x="525094" y="2092518"/>
              <a:ext cx="441325" cy="0"/>
            </a:xfrm>
            <a:custGeom>
              <a:rect b="b" l="l" r="r" t="t"/>
              <a:pathLst>
                <a:path extrusionOk="0" h="120000" w="441325">
                  <a:moveTo>
                    <a:pt x="0" y="0"/>
                  </a:moveTo>
                  <a:lnTo>
                    <a:pt x="440997" y="0"/>
                  </a:lnTo>
                </a:path>
              </a:pathLst>
            </a:cu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</p:grpSp>
      <p:sp>
        <p:nvSpPr>
          <p:cNvPr id="1372" name="Google Shape;1372;p112"/>
          <p:cNvSpPr txBox="1"/>
          <p:nvPr/>
        </p:nvSpPr>
        <p:spPr>
          <a:xfrm>
            <a:off x="1964563" y="452053"/>
            <a:ext cx="586105" cy="1587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5225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50">
                <a:latin typeface="Helvetica Neue"/>
                <a:ea typeface="Helvetica Neue"/>
                <a:cs typeface="Helvetica Neue"/>
                <a:sym typeface="Helvetica Neue"/>
              </a:rPr>
              <a:t>Année 2 (L3)</a:t>
            </a:r>
            <a:endParaRPr sz="85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73" name="Google Shape;1373;p112"/>
          <p:cNvSpPr/>
          <p:nvPr/>
        </p:nvSpPr>
        <p:spPr>
          <a:xfrm>
            <a:off x="1478977" y="1649163"/>
            <a:ext cx="297815" cy="0"/>
          </a:xfrm>
          <a:custGeom>
            <a:rect b="b" l="l" r="r" t="t"/>
            <a:pathLst>
              <a:path extrusionOk="0" h="120000" w="297814">
                <a:moveTo>
                  <a:pt x="0" y="0"/>
                </a:moveTo>
                <a:lnTo>
                  <a:pt x="297210" y="0"/>
                </a:lnTo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374" name="Google Shape;1374;p112"/>
          <p:cNvSpPr txBox="1"/>
          <p:nvPr/>
        </p:nvSpPr>
        <p:spPr>
          <a:xfrm>
            <a:off x="1408852" y="1477093"/>
            <a:ext cx="437515" cy="481965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20300">
            <a:spAutoFit/>
          </a:bodyPr>
          <a:lstStyle/>
          <a:p>
            <a:pPr indent="0" lvl="0" marL="13779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50">
                <a:latin typeface="Helvetica Neue"/>
                <a:ea typeface="Helvetica Neue"/>
                <a:cs typeface="Helvetica Neue"/>
                <a:sym typeface="Helvetica Neue"/>
              </a:rPr>
              <a:t>411</a:t>
            </a:r>
            <a:endParaRPr sz="85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19684" lvl="0" marL="123189" marR="115570" rtl="0" algn="l">
              <a:lnSpc>
                <a:spcPct val="240000"/>
              </a:lnSpc>
              <a:spcBef>
                <a:spcPts val="85"/>
              </a:spcBef>
              <a:spcAft>
                <a:spcPts val="0"/>
              </a:spcAft>
              <a:buNone/>
            </a:pPr>
            <a:r>
              <a:rPr lang="en-US" sz="450">
                <a:latin typeface="Helvetica Neue"/>
                <a:ea typeface="Helvetica Neue"/>
                <a:cs typeface="Helvetica Neue"/>
                <a:sym typeface="Helvetica Neue"/>
              </a:rPr>
              <a:t>arbres  graphes</a:t>
            </a:r>
            <a:endParaRPr sz="45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75" name="Google Shape;1375;p112"/>
          <p:cNvSpPr/>
          <p:nvPr/>
        </p:nvSpPr>
        <p:spPr>
          <a:xfrm>
            <a:off x="1442403" y="2513170"/>
            <a:ext cx="370840" cy="0"/>
          </a:xfrm>
          <a:custGeom>
            <a:rect b="b" l="l" r="r" t="t"/>
            <a:pathLst>
              <a:path extrusionOk="0" h="120000" w="370839">
                <a:moveTo>
                  <a:pt x="0" y="0"/>
                </a:moveTo>
                <a:lnTo>
                  <a:pt x="370357" y="0"/>
                </a:lnTo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376" name="Google Shape;1376;p112"/>
          <p:cNvSpPr txBox="1"/>
          <p:nvPr/>
        </p:nvSpPr>
        <p:spPr>
          <a:xfrm>
            <a:off x="1408852" y="2341100"/>
            <a:ext cx="437515" cy="34417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20300">
            <a:spAutoFit/>
          </a:bodyPr>
          <a:lstStyle/>
          <a:p>
            <a:pPr indent="0" lvl="0" marL="8636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50">
                <a:latin typeface="Helvetica Neue"/>
                <a:ea typeface="Helvetica Neue"/>
                <a:cs typeface="Helvetica Neue"/>
                <a:sym typeface="Helvetica Neue"/>
              </a:rPr>
              <a:t>Modal</a:t>
            </a:r>
            <a:endParaRPr sz="85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13208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-US" sz="450">
                <a:latin typeface="Helvetica Neue"/>
                <a:ea typeface="Helvetica Neue"/>
                <a:cs typeface="Helvetica Neue"/>
                <a:sym typeface="Helvetica Neue"/>
              </a:rPr>
              <a:t>tablette</a:t>
            </a:r>
            <a:endParaRPr sz="45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77" name="Google Shape;1377;p112"/>
          <p:cNvSpPr/>
          <p:nvPr/>
        </p:nvSpPr>
        <p:spPr>
          <a:xfrm>
            <a:off x="2066728" y="1505171"/>
            <a:ext cx="382270" cy="0"/>
          </a:xfrm>
          <a:custGeom>
            <a:rect b="b" l="l" r="r" t="t"/>
            <a:pathLst>
              <a:path extrusionOk="0" h="120000" w="382269">
                <a:moveTo>
                  <a:pt x="0" y="0"/>
                </a:moveTo>
                <a:lnTo>
                  <a:pt x="381709" y="0"/>
                </a:lnTo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378" name="Google Shape;1378;p112"/>
          <p:cNvSpPr txBox="1"/>
          <p:nvPr/>
        </p:nvSpPr>
        <p:spPr>
          <a:xfrm>
            <a:off x="2038857" y="1333091"/>
            <a:ext cx="437515" cy="34417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20300">
            <a:spAutoFit/>
          </a:bodyPr>
          <a:lstStyle/>
          <a:p>
            <a:pPr indent="0" lvl="0" marL="13779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50">
                <a:latin typeface="Helvetica Neue"/>
                <a:ea typeface="Helvetica Neue"/>
                <a:cs typeface="Helvetica Neue"/>
                <a:sym typeface="Helvetica Neue"/>
              </a:rPr>
              <a:t>421</a:t>
            </a:r>
            <a:endParaRPr sz="85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80645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-US" sz="450">
                <a:latin typeface="Helvetica Neue"/>
                <a:ea typeface="Helvetica Neue"/>
                <a:cs typeface="Helvetica Neue"/>
                <a:sym typeface="Helvetica Neue"/>
              </a:rPr>
              <a:t>algorithmes</a:t>
            </a:r>
            <a:endParaRPr sz="45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79" name="Google Shape;1379;p112"/>
          <p:cNvSpPr/>
          <p:nvPr/>
        </p:nvSpPr>
        <p:spPr>
          <a:xfrm>
            <a:off x="2072400" y="2513170"/>
            <a:ext cx="370840" cy="0"/>
          </a:xfrm>
          <a:custGeom>
            <a:rect b="b" l="l" r="r" t="t"/>
            <a:pathLst>
              <a:path extrusionOk="0" h="120000" w="370839">
                <a:moveTo>
                  <a:pt x="0" y="0"/>
                </a:moveTo>
                <a:lnTo>
                  <a:pt x="370357" y="0"/>
                </a:lnTo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380" name="Google Shape;1380;p112"/>
          <p:cNvSpPr txBox="1"/>
          <p:nvPr/>
        </p:nvSpPr>
        <p:spPr>
          <a:xfrm>
            <a:off x="2038857" y="2341100"/>
            <a:ext cx="437515" cy="34417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203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50">
                <a:latin typeface="Helvetica Neue"/>
                <a:ea typeface="Helvetica Neue"/>
                <a:cs typeface="Helvetica Neue"/>
                <a:sym typeface="Helvetica Neue"/>
              </a:rPr>
              <a:t>Modal</a:t>
            </a:r>
            <a:endParaRPr sz="85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-US" sz="450">
                <a:latin typeface="Helvetica Neue"/>
                <a:ea typeface="Helvetica Neue"/>
                <a:cs typeface="Helvetica Neue"/>
                <a:sym typeface="Helvetica Neue"/>
              </a:rPr>
              <a:t>WEB</a:t>
            </a:r>
            <a:endParaRPr sz="45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81" name="Google Shape;1381;p112"/>
          <p:cNvSpPr/>
          <p:nvPr/>
        </p:nvSpPr>
        <p:spPr>
          <a:xfrm>
            <a:off x="1474034" y="929162"/>
            <a:ext cx="307340" cy="0"/>
          </a:xfrm>
          <a:custGeom>
            <a:rect b="b" l="l" r="r" t="t"/>
            <a:pathLst>
              <a:path extrusionOk="0" h="120000" w="307339">
                <a:moveTo>
                  <a:pt x="0" y="0"/>
                </a:moveTo>
                <a:lnTo>
                  <a:pt x="307096" y="0"/>
                </a:lnTo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382" name="Google Shape;1382;p112"/>
          <p:cNvSpPr txBox="1"/>
          <p:nvPr/>
        </p:nvSpPr>
        <p:spPr>
          <a:xfrm>
            <a:off x="1408852" y="757092"/>
            <a:ext cx="437515" cy="481965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20300">
            <a:spAutoFit/>
          </a:bodyPr>
          <a:lstStyle/>
          <a:p>
            <a:pPr indent="0" lvl="0" marL="13779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50">
                <a:latin typeface="Helvetica Neue"/>
                <a:ea typeface="Helvetica Neue"/>
                <a:cs typeface="Helvetica Neue"/>
                <a:sym typeface="Helvetica Neue"/>
              </a:rPr>
              <a:t>412</a:t>
            </a:r>
            <a:endParaRPr sz="85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14604" lvl="0" marL="118110" marR="110489" rtl="0" algn="l">
              <a:lnSpc>
                <a:spcPct val="240000"/>
              </a:lnSpc>
              <a:spcBef>
                <a:spcPts val="85"/>
              </a:spcBef>
              <a:spcAft>
                <a:spcPts val="0"/>
              </a:spcAft>
              <a:buNone/>
            </a:pPr>
            <a:r>
              <a:rPr lang="en-US" sz="450">
                <a:latin typeface="Helvetica Neue"/>
                <a:ea typeface="Helvetica Neue"/>
                <a:cs typeface="Helvetica Neue"/>
                <a:sym typeface="Helvetica Neue"/>
              </a:rPr>
              <a:t>logique  modèles</a:t>
            </a:r>
            <a:endParaRPr sz="45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83" name="Google Shape;1383;p112"/>
          <p:cNvSpPr/>
          <p:nvPr/>
        </p:nvSpPr>
        <p:spPr>
          <a:xfrm>
            <a:off x="2688252" y="1505171"/>
            <a:ext cx="398780" cy="0"/>
          </a:xfrm>
          <a:custGeom>
            <a:rect b="b" l="l" r="r" t="t"/>
            <a:pathLst>
              <a:path extrusionOk="0" h="120000" w="398780">
                <a:moveTo>
                  <a:pt x="0" y="0"/>
                </a:moveTo>
                <a:lnTo>
                  <a:pt x="398654" y="0"/>
                </a:lnTo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384" name="Google Shape;1384;p112"/>
          <p:cNvSpPr txBox="1"/>
          <p:nvPr/>
        </p:nvSpPr>
        <p:spPr>
          <a:xfrm>
            <a:off x="2668854" y="1333091"/>
            <a:ext cx="437515" cy="34417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203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50">
                <a:latin typeface="Helvetica Neue"/>
                <a:ea typeface="Helvetica Neue"/>
                <a:cs typeface="Helvetica Neue"/>
                <a:sym typeface="Helvetica Neue"/>
              </a:rPr>
              <a:t>431</a:t>
            </a:r>
            <a:endParaRPr sz="85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-US" sz="450">
                <a:latin typeface="Helvetica Neue"/>
                <a:ea typeface="Helvetica Neue"/>
                <a:cs typeface="Helvetica Neue"/>
                <a:sym typeface="Helvetica Neue"/>
              </a:rPr>
              <a:t>concurrence</a:t>
            </a:r>
            <a:endParaRPr sz="45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85" name="Google Shape;1385;p112"/>
          <p:cNvSpPr/>
          <p:nvPr/>
        </p:nvSpPr>
        <p:spPr>
          <a:xfrm>
            <a:off x="2702396" y="2513170"/>
            <a:ext cx="370840" cy="0"/>
          </a:xfrm>
          <a:custGeom>
            <a:rect b="b" l="l" r="r" t="t"/>
            <a:pathLst>
              <a:path extrusionOk="0" h="120000" w="370839">
                <a:moveTo>
                  <a:pt x="0" y="0"/>
                </a:moveTo>
                <a:lnTo>
                  <a:pt x="370357" y="0"/>
                </a:lnTo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386" name="Google Shape;1386;p112"/>
          <p:cNvSpPr txBox="1"/>
          <p:nvPr/>
        </p:nvSpPr>
        <p:spPr>
          <a:xfrm>
            <a:off x="2668854" y="2341100"/>
            <a:ext cx="437515" cy="61976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203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50">
                <a:latin typeface="Helvetica Neue"/>
                <a:ea typeface="Helvetica Neue"/>
                <a:cs typeface="Helvetica Neue"/>
                <a:sym typeface="Helvetica Neue"/>
              </a:rPr>
              <a:t>Modal</a:t>
            </a:r>
            <a:endParaRPr sz="85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-US" sz="450">
                <a:latin typeface="Helvetica Neue"/>
                <a:ea typeface="Helvetica Neue"/>
                <a:cs typeface="Helvetica Neue"/>
                <a:sym typeface="Helvetica Neue"/>
              </a:rPr>
              <a:t>WEB</a:t>
            </a:r>
            <a:endParaRPr sz="45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127635" marR="120014" rtl="0" algn="ctr">
              <a:lnSpc>
                <a:spcPct val="2007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">
                <a:latin typeface="Helvetica Neue"/>
                <a:ea typeface="Helvetica Neue"/>
                <a:cs typeface="Helvetica Neue"/>
                <a:sym typeface="Helvetica Neue"/>
              </a:rPr>
              <a:t>Image  Bio-Info</a:t>
            </a:r>
            <a:endParaRPr sz="45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87" name="Google Shape;1387;p112"/>
          <p:cNvSpPr txBox="1"/>
          <p:nvPr/>
        </p:nvSpPr>
        <p:spPr>
          <a:xfrm>
            <a:off x="3298850" y="1045093"/>
            <a:ext cx="437515" cy="172085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20300">
            <a:spAutoFit/>
          </a:bodyPr>
          <a:lstStyle/>
          <a:p>
            <a:pPr indent="0" lvl="0" marL="13779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50">
                <a:latin typeface="Helvetica Neue"/>
                <a:ea typeface="Helvetica Neue"/>
                <a:cs typeface="Helvetica Neue"/>
                <a:sym typeface="Helvetica Neue"/>
              </a:rPr>
              <a:t>441</a:t>
            </a:r>
            <a:endParaRPr sz="85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88" name="Google Shape;1388;p112"/>
          <p:cNvSpPr txBox="1"/>
          <p:nvPr/>
        </p:nvSpPr>
        <p:spPr>
          <a:xfrm>
            <a:off x="3298850" y="1217163"/>
            <a:ext cx="437515" cy="172085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41275">
            <a:spAutoFit/>
          </a:bodyPr>
          <a:lstStyle/>
          <a:p>
            <a:pPr indent="0" lvl="0" marL="4826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">
                <a:latin typeface="Helvetica Neue"/>
                <a:ea typeface="Helvetica Neue"/>
                <a:cs typeface="Helvetica Neue"/>
                <a:sym typeface="Helvetica Neue"/>
              </a:rPr>
              <a:t>Prog. avancée</a:t>
            </a:r>
            <a:endParaRPr sz="45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89" name="Google Shape;1389;p112"/>
          <p:cNvSpPr/>
          <p:nvPr/>
        </p:nvSpPr>
        <p:spPr>
          <a:xfrm>
            <a:off x="3362511" y="1937174"/>
            <a:ext cx="310515" cy="0"/>
          </a:xfrm>
          <a:custGeom>
            <a:rect b="b" l="l" r="r" t="t"/>
            <a:pathLst>
              <a:path extrusionOk="0" h="120000" w="310514">
                <a:moveTo>
                  <a:pt x="0" y="0"/>
                </a:moveTo>
                <a:lnTo>
                  <a:pt x="310127" y="0"/>
                </a:lnTo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390" name="Google Shape;1390;p112"/>
          <p:cNvSpPr txBox="1"/>
          <p:nvPr/>
        </p:nvSpPr>
        <p:spPr>
          <a:xfrm>
            <a:off x="3298850" y="1765094"/>
            <a:ext cx="437515" cy="34417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20300">
            <a:spAutoFit/>
          </a:bodyPr>
          <a:lstStyle/>
          <a:p>
            <a:pPr indent="0" lvl="0" marL="13779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50">
                <a:latin typeface="Helvetica Neue"/>
                <a:ea typeface="Helvetica Neue"/>
                <a:cs typeface="Helvetica Neue"/>
                <a:sym typeface="Helvetica Neue"/>
              </a:rPr>
              <a:t>442</a:t>
            </a:r>
            <a:endParaRPr sz="85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116204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-US" sz="450">
                <a:latin typeface="Helvetica Neue"/>
                <a:ea typeface="Helvetica Neue"/>
                <a:cs typeface="Helvetica Neue"/>
                <a:sym typeface="Helvetica Neue"/>
              </a:rPr>
              <a:t>données</a:t>
            </a:r>
            <a:endParaRPr sz="45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91" name="Google Shape;1391;p112"/>
          <p:cNvSpPr txBox="1"/>
          <p:nvPr/>
        </p:nvSpPr>
        <p:spPr>
          <a:xfrm>
            <a:off x="3298850" y="2341100"/>
            <a:ext cx="437515" cy="172085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20300">
            <a:spAutoFit/>
          </a:bodyPr>
          <a:lstStyle/>
          <a:p>
            <a:pPr indent="0" lvl="0" marL="8636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50">
                <a:latin typeface="Helvetica Neue"/>
                <a:ea typeface="Helvetica Neue"/>
                <a:cs typeface="Helvetica Neue"/>
                <a:sym typeface="Helvetica Neue"/>
              </a:rPr>
              <a:t>Modal</a:t>
            </a:r>
            <a:endParaRPr sz="85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92" name="Google Shape;1392;p112"/>
          <p:cNvSpPr txBox="1"/>
          <p:nvPr/>
        </p:nvSpPr>
        <p:spPr>
          <a:xfrm>
            <a:off x="3298850" y="2513170"/>
            <a:ext cx="437515" cy="447675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41275">
            <a:spAutoFit/>
          </a:bodyPr>
          <a:lstStyle/>
          <a:p>
            <a:pPr indent="0" lvl="0" marL="127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">
                <a:latin typeface="Helvetica Neue"/>
                <a:ea typeface="Helvetica Neue"/>
                <a:cs typeface="Helvetica Neue"/>
                <a:sym typeface="Helvetica Neue"/>
              </a:rPr>
              <a:t>Réseau</a:t>
            </a:r>
            <a:endParaRPr sz="45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78105" lvl="0" marL="55880" marR="48260" rtl="0" algn="l">
              <a:lnSpc>
                <a:spcPct val="2007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">
                <a:latin typeface="Helvetica Neue"/>
                <a:ea typeface="Helvetica Neue"/>
                <a:cs typeface="Helvetica Neue"/>
                <a:sym typeface="Helvetica Neue"/>
              </a:rPr>
              <a:t>Robots  Prog. efficace</a:t>
            </a:r>
            <a:endParaRPr sz="45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pSp>
        <p:nvGrpSpPr>
          <p:cNvPr id="1393" name="Google Shape;1393;p112"/>
          <p:cNvGrpSpPr/>
          <p:nvPr/>
        </p:nvGrpSpPr>
        <p:grpSpPr>
          <a:xfrm>
            <a:off x="971411" y="1710899"/>
            <a:ext cx="430494" cy="60960"/>
            <a:chOff x="971411" y="1710899"/>
            <a:chExt cx="430494" cy="60960"/>
          </a:xfrm>
        </p:grpSpPr>
        <p:sp>
          <p:nvSpPr>
            <p:cNvPr id="1394" name="Google Shape;1394;p112"/>
            <p:cNvSpPr/>
            <p:nvPr/>
          </p:nvSpPr>
          <p:spPr>
            <a:xfrm>
              <a:off x="971411" y="1740579"/>
              <a:ext cx="358140" cy="27305"/>
            </a:xfrm>
            <a:custGeom>
              <a:rect b="b" l="l" r="r" t="t"/>
              <a:pathLst>
                <a:path extrusionOk="0" h="27305" w="358140">
                  <a:moveTo>
                    <a:pt x="-7591" y="13551"/>
                  </a:moveTo>
                  <a:lnTo>
                    <a:pt x="365273" y="13551"/>
                  </a:lnTo>
                </a:path>
              </a:pathLst>
            </a:custGeom>
            <a:noFill/>
            <a:ln cap="flat" cmpd="sng" w="422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395" name="Google Shape;1395;p112"/>
            <p:cNvSpPr/>
            <p:nvPr/>
          </p:nvSpPr>
          <p:spPr>
            <a:xfrm>
              <a:off x="1318720" y="1710899"/>
              <a:ext cx="83185" cy="60960"/>
            </a:xfrm>
            <a:custGeom>
              <a:rect b="b" l="l" r="r" t="t"/>
              <a:pathLst>
                <a:path extrusionOk="0" h="60960" w="83184">
                  <a:moveTo>
                    <a:pt x="0" y="0"/>
                  </a:moveTo>
                  <a:lnTo>
                    <a:pt x="4590" y="60584"/>
                  </a:lnTo>
                  <a:lnTo>
                    <a:pt x="23638" y="48954"/>
                  </a:lnTo>
                  <a:lnTo>
                    <a:pt x="44554" y="38515"/>
                  </a:lnTo>
                  <a:lnTo>
                    <a:pt x="65109" y="30007"/>
                  </a:lnTo>
                  <a:lnTo>
                    <a:pt x="83074" y="24172"/>
                  </a:lnTo>
                  <a:lnTo>
                    <a:pt x="64435" y="21109"/>
                  </a:lnTo>
                  <a:lnTo>
                    <a:pt x="42833" y="15796"/>
                  </a:lnTo>
                  <a:lnTo>
                    <a:pt x="20583" y="86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</p:grpSp>
      <p:sp>
        <p:nvSpPr>
          <p:cNvPr id="1396" name="Google Shape;1396;p112"/>
          <p:cNvSpPr txBox="1"/>
          <p:nvPr/>
        </p:nvSpPr>
        <p:spPr>
          <a:xfrm>
            <a:off x="3967124" y="452053"/>
            <a:ext cx="613410" cy="1587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5225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50">
                <a:latin typeface="Helvetica Neue"/>
                <a:ea typeface="Helvetica Neue"/>
                <a:cs typeface="Helvetica Neue"/>
                <a:sym typeface="Helvetica Neue"/>
              </a:rPr>
              <a:t>Année 3 (M1)</a:t>
            </a:r>
            <a:endParaRPr sz="85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97" name="Google Shape;1397;p112"/>
          <p:cNvSpPr txBox="1"/>
          <p:nvPr/>
        </p:nvSpPr>
        <p:spPr>
          <a:xfrm>
            <a:off x="4164469" y="1672942"/>
            <a:ext cx="218440" cy="1587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5225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50">
                <a:latin typeface="Helvetica Neue"/>
                <a:ea typeface="Helvetica Neue"/>
                <a:cs typeface="Helvetica Neue"/>
                <a:sym typeface="Helvetica Neue"/>
              </a:rPr>
              <a:t>P. A.</a:t>
            </a:r>
            <a:endParaRPr sz="85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pSp>
        <p:nvGrpSpPr>
          <p:cNvPr id="1398" name="Google Shape;1398;p112"/>
          <p:cNvGrpSpPr/>
          <p:nvPr/>
        </p:nvGrpSpPr>
        <p:grpSpPr>
          <a:xfrm>
            <a:off x="367588" y="574598"/>
            <a:ext cx="4240988" cy="60964"/>
            <a:chOff x="367588" y="574598"/>
            <a:chExt cx="4240988" cy="60964"/>
          </a:xfrm>
        </p:grpSpPr>
        <p:sp>
          <p:nvSpPr>
            <p:cNvPr id="1399" name="Google Shape;1399;p112"/>
            <p:cNvSpPr/>
            <p:nvPr/>
          </p:nvSpPr>
          <p:spPr>
            <a:xfrm>
              <a:off x="1196474" y="604893"/>
              <a:ext cx="1061720" cy="635"/>
            </a:xfrm>
            <a:custGeom>
              <a:rect b="b" l="l" r="r" t="t"/>
              <a:pathLst>
                <a:path extrusionOk="0" h="634" w="1061720">
                  <a:moveTo>
                    <a:pt x="0" y="72"/>
                  </a:moveTo>
                  <a:lnTo>
                    <a:pt x="1061157" y="0"/>
                  </a:lnTo>
                </a:path>
              </a:pathLst>
            </a:custGeom>
            <a:noFill/>
            <a:ln cap="flat" cmpd="sng" w="15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400" name="Google Shape;1400;p112"/>
            <p:cNvSpPr/>
            <p:nvPr/>
          </p:nvSpPr>
          <p:spPr>
            <a:xfrm>
              <a:off x="1123594" y="574598"/>
              <a:ext cx="81280" cy="60960"/>
            </a:xfrm>
            <a:custGeom>
              <a:rect b="b" l="l" r="r" t="t"/>
              <a:pathLst>
                <a:path extrusionOk="0" h="60959" w="81280">
                  <a:moveTo>
                    <a:pt x="80978" y="60732"/>
                  </a:moveTo>
                  <a:lnTo>
                    <a:pt x="80975" y="0"/>
                  </a:lnTo>
                  <a:lnTo>
                    <a:pt x="61111" y="10154"/>
                  </a:lnTo>
                  <a:lnTo>
                    <a:pt x="39475" y="18981"/>
                  </a:lnTo>
                  <a:lnTo>
                    <a:pt x="18346" y="25909"/>
                  </a:lnTo>
                  <a:lnTo>
                    <a:pt x="0" y="30370"/>
                  </a:lnTo>
                  <a:lnTo>
                    <a:pt x="18346" y="34829"/>
                  </a:lnTo>
                  <a:lnTo>
                    <a:pt x="39477" y="41755"/>
                  </a:lnTo>
                  <a:lnTo>
                    <a:pt x="61113" y="50579"/>
                  </a:lnTo>
                  <a:lnTo>
                    <a:pt x="80978" y="607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401" name="Google Shape;1401;p112"/>
            <p:cNvSpPr/>
            <p:nvPr/>
          </p:nvSpPr>
          <p:spPr>
            <a:xfrm>
              <a:off x="2257631" y="604893"/>
              <a:ext cx="1565275" cy="635"/>
            </a:xfrm>
            <a:custGeom>
              <a:rect b="b" l="l" r="r" t="t"/>
              <a:pathLst>
                <a:path extrusionOk="0" h="634" w="1565275">
                  <a:moveTo>
                    <a:pt x="0" y="0"/>
                  </a:moveTo>
                  <a:lnTo>
                    <a:pt x="1565105" y="73"/>
                  </a:lnTo>
                </a:path>
              </a:pathLst>
            </a:custGeom>
            <a:noFill/>
            <a:ln cap="flat" cmpd="sng" w="15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402" name="Google Shape;1402;p112"/>
            <p:cNvSpPr/>
            <p:nvPr/>
          </p:nvSpPr>
          <p:spPr>
            <a:xfrm>
              <a:off x="3814638" y="574600"/>
              <a:ext cx="81280" cy="60960"/>
            </a:xfrm>
            <a:custGeom>
              <a:rect b="b" l="l" r="r" t="t"/>
              <a:pathLst>
                <a:path extrusionOk="0" h="60959" w="81279">
                  <a:moveTo>
                    <a:pt x="1" y="0"/>
                  </a:moveTo>
                  <a:lnTo>
                    <a:pt x="0" y="60732"/>
                  </a:lnTo>
                  <a:lnTo>
                    <a:pt x="19864" y="50579"/>
                  </a:lnTo>
                  <a:lnTo>
                    <a:pt x="41500" y="41754"/>
                  </a:lnTo>
                  <a:lnTo>
                    <a:pt x="62631" y="34828"/>
                  </a:lnTo>
                  <a:lnTo>
                    <a:pt x="80977" y="30368"/>
                  </a:lnTo>
                  <a:lnTo>
                    <a:pt x="62631" y="25908"/>
                  </a:lnTo>
                  <a:lnTo>
                    <a:pt x="41501" y="18980"/>
                  </a:lnTo>
                  <a:lnTo>
                    <a:pt x="19866" y="1015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403" name="Google Shape;1403;p112"/>
            <p:cNvSpPr/>
            <p:nvPr/>
          </p:nvSpPr>
          <p:spPr>
            <a:xfrm>
              <a:off x="3968496" y="597377"/>
              <a:ext cx="640080" cy="15240"/>
            </a:xfrm>
            <a:custGeom>
              <a:rect b="b" l="l" r="r" t="t"/>
              <a:pathLst>
                <a:path extrusionOk="0" h="15240" w="640079">
                  <a:moveTo>
                    <a:pt x="0" y="15183"/>
                  </a:moveTo>
                  <a:lnTo>
                    <a:pt x="639508" y="15183"/>
                  </a:lnTo>
                  <a:lnTo>
                    <a:pt x="639508" y="0"/>
                  </a:lnTo>
                  <a:lnTo>
                    <a:pt x="0" y="0"/>
                  </a:lnTo>
                  <a:lnTo>
                    <a:pt x="0" y="1518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404" name="Google Shape;1404;p112"/>
            <p:cNvSpPr/>
            <p:nvPr/>
          </p:nvSpPr>
          <p:spPr>
            <a:xfrm>
              <a:off x="3895616" y="574602"/>
              <a:ext cx="81280" cy="60960"/>
            </a:xfrm>
            <a:custGeom>
              <a:rect b="b" l="l" r="r" t="t"/>
              <a:pathLst>
                <a:path extrusionOk="0" h="60959" w="81279">
                  <a:moveTo>
                    <a:pt x="80976" y="60732"/>
                  </a:moveTo>
                  <a:lnTo>
                    <a:pt x="80976" y="0"/>
                  </a:lnTo>
                  <a:lnTo>
                    <a:pt x="61112" y="10153"/>
                  </a:lnTo>
                  <a:lnTo>
                    <a:pt x="39476" y="18979"/>
                  </a:lnTo>
                  <a:lnTo>
                    <a:pt x="18346" y="25906"/>
                  </a:lnTo>
                  <a:lnTo>
                    <a:pt x="0" y="30366"/>
                  </a:lnTo>
                  <a:lnTo>
                    <a:pt x="18346" y="34826"/>
                  </a:lnTo>
                  <a:lnTo>
                    <a:pt x="39476" y="41753"/>
                  </a:lnTo>
                  <a:lnTo>
                    <a:pt x="61112" y="50578"/>
                  </a:lnTo>
                  <a:lnTo>
                    <a:pt x="80976" y="607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405" name="Google Shape;1405;p112"/>
            <p:cNvSpPr/>
            <p:nvPr/>
          </p:nvSpPr>
          <p:spPr>
            <a:xfrm>
              <a:off x="367588" y="604968"/>
              <a:ext cx="683260" cy="0"/>
            </a:xfrm>
            <a:custGeom>
              <a:rect b="b" l="l" r="r" t="t"/>
              <a:pathLst>
                <a:path extrusionOk="0" h="120000" w="683260">
                  <a:moveTo>
                    <a:pt x="0" y="0"/>
                  </a:moveTo>
                  <a:lnTo>
                    <a:pt x="683126" y="0"/>
                  </a:lnTo>
                </a:path>
              </a:pathLst>
            </a:custGeom>
            <a:noFill/>
            <a:ln cap="flat" cmpd="sng" w="15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406" name="Google Shape;1406;p112"/>
            <p:cNvSpPr/>
            <p:nvPr/>
          </p:nvSpPr>
          <p:spPr>
            <a:xfrm>
              <a:off x="1042617" y="574602"/>
              <a:ext cx="81280" cy="60960"/>
            </a:xfrm>
            <a:custGeom>
              <a:rect b="b" l="l" r="r" t="t"/>
              <a:pathLst>
                <a:path extrusionOk="0" h="60959" w="81280">
                  <a:moveTo>
                    <a:pt x="0" y="0"/>
                  </a:moveTo>
                  <a:lnTo>
                    <a:pt x="0" y="60732"/>
                  </a:lnTo>
                  <a:lnTo>
                    <a:pt x="19864" y="50578"/>
                  </a:lnTo>
                  <a:lnTo>
                    <a:pt x="41500" y="41753"/>
                  </a:lnTo>
                  <a:lnTo>
                    <a:pt x="62630" y="34826"/>
                  </a:lnTo>
                  <a:lnTo>
                    <a:pt x="80976" y="30366"/>
                  </a:lnTo>
                  <a:lnTo>
                    <a:pt x="62630" y="25906"/>
                  </a:lnTo>
                  <a:lnTo>
                    <a:pt x="41500" y="18979"/>
                  </a:lnTo>
                  <a:lnTo>
                    <a:pt x="19864" y="101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</p:grpSp>
      <p:sp>
        <p:nvSpPr>
          <p:cNvPr id="1407" name="Google Shape;1407;p112"/>
          <p:cNvSpPr txBox="1"/>
          <p:nvPr>
            <p:ph idx="12" type="sldNum"/>
          </p:nvPr>
        </p:nvSpPr>
        <p:spPr>
          <a:xfrm>
            <a:off x="4409566" y="3370303"/>
            <a:ext cx="160654" cy="1219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9525">
            <a:spAutoFit/>
          </a:bodyPr>
          <a:lstStyle/>
          <a:p>
            <a:pPr indent="0" lvl="0" marL="381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70</a:t>
            </a:r>
            <a:endParaRPr/>
          </a:p>
        </p:txBody>
      </p:sp>
    </p:spTree>
  </p:cSld>
  <p:clrMapOvr>
    <a:masterClrMapping/>
  </p:clrMapOvr>
  <p:transition>
    <p:fade thruBlk="1"/>
  </p:transition>
</p:sld>
</file>

<file path=ppt/slides/slide10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1" name="Shape 1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2" name="Google Shape;1412;p113"/>
          <p:cNvSpPr txBox="1"/>
          <p:nvPr>
            <p:ph type="title"/>
          </p:nvPr>
        </p:nvSpPr>
        <p:spPr>
          <a:xfrm>
            <a:off x="1992502" y="59814"/>
            <a:ext cx="623570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71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La pale</a:t>
            </a:r>
            <a:endParaRPr/>
          </a:p>
        </p:txBody>
      </p:sp>
      <p:sp>
        <p:nvSpPr>
          <p:cNvPr id="1413" name="Google Shape;1413;p113"/>
          <p:cNvSpPr/>
          <p:nvPr/>
        </p:nvSpPr>
        <p:spPr>
          <a:xfrm>
            <a:off x="495363" y="901814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414" name="Google Shape;1414;p113"/>
          <p:cNvSpPr txBox="1"/>
          <p:nvPr/>
        </p:nvSpPr>
        <p:spPr>
          <a:xfrm>
            <a:off x="624395" y="823022"/>
            <a:ext cx="3528695" cy="17938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975">
            <a:spAutoFit/>
          </a:bodyPr>
          <a:lstStyle/>
          <a:p>
            <a:pPr indent="0" lvl="0" marL="12700" marR="22225" rtl="0" algn="l">
              <a:lnSpc>
                <a:spcPct val="1026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Tous les documents (poly, copie des transparents, notes)  sont autorisés.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20"/>
              </a:spcBef>
              <a:spcAft>
                <a:spcPts val="0"/>
              </a:spcAft>
              <a:buNone/>
            </a:pPr>
            <a:r>
              <a:t/>
            </a:r>
            <a:endParaRPr sz="13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12700" marR="43180" rtl="0" algn="l">
              <a:lnSpc>
                <a:spcPct val="1026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Quand on demande un algorithme : du code haut niveau  suffit.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25"/>
              </a:spcBef>
              <a:spcAft>
                <a:spcPts val="0"/>
              </a:spcAft>
              <a:buNone/>
            </a:pPr>
            <a:r>
              <a:t/>
            </a:r>
            <a:endParaRPr sz="13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12700" marR="5080" rtl="0" algn="l">
              <a:lnSpc>
                <a:spcPct val="1026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Le poly est un sur-ensemble de ce que nous avons vu en  amphis.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Réviser les PCs.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415" name="Google Shape;1415;p113"/>
          <p:cNvSpPr/>
          <p:nvPr/>
        </p:nvSpPr>
        <p:spPr>
          <a:xfrm>
            <a:off x="495363" y="1435760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416" name="Google Shape;1416;p113"/>
          <p:cNvSpPr/>
          <p:nvPr/>
        </p:nvSpPr>
        <p:spPr>
          <a:xfrm>
            <a:off x="495363" y="1969693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417" name="Google Shape;1417;p113"/>
          <p:cNvSpPr/>
          <p:nvPr/>
        </p:nvSpPr>
        <p:spPr>
          <a:xfrm>
            <a:off x="495363" y="2503627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418" name="Google Shape;1418;p113"/>
          <p:cNvSpPr txBox="1"/>
          <p:nvPr>
            <p:ph idx="12" type="sldNum"/>
          </p:nvPr>
        </p:nvSpPr>
        <p:spPr>
          <a:xfrm>
            <a:off x="4409566" y="3370303"/>
            <a:ext cx="160654" cy="1219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9525">
            <a:spAutoFit/>
          </a:bodyPr>
          <a:lstStyle/>
          <a:p>
            <a:pPr indent="0" lvl="0" marL="381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71</a:t>
            </a:r>
            <a:endParaRPr/>
          </a:p>
        </p:txBody>
      </p:sp>
    </p:spTree>
  </p:cSld>
  <p:clrMapOvr>
    <a:masterClrMapping/>
  </p:clrMapOvr>
  <p:transition>
    <p:fade thruBlk="1"/>
  </p:transition>
</p:sld>
</file>

<file path=ppt/slides/slide10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2" name="Shape 1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" name="Google Shape;1423;p114"/>
          <p:cNvSpPr txBox="1"/>
          <p:nvPr/>
        </p:nvSpPr>
        <p:spPr>
          <a:xfrm>
            <a:off x="1815223" y="59814"/>
            <a:ext cx="977900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7125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3333B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Le sondage</a:t>
            </a:r>
            <a:endParaRPr sz="14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424" name="Google Shape;1424;p114"/>
          <p:cNvSpPr/>
          <p:nvPr/>
        </p:nvSpPr>
        <p:spPr>
          <a:xfrm>
            <a:off x="495363" y="1542542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425" name="Google Shape;1425;p114"/>
          <p:cNvSpPr txBox="1"/>
          <p:nvPr/>
        </p:nvSpPr>
        <p:spPr>
          <a:xfrm>
            <a:off x="624395" y="1463749"/>
            <a:ext cx="1165860" cy="1917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425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c’est IMPORTANT.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426" name="Google Shape;1426;p114"/>
          <p:cNvSpPr txBox="1"/>
          <p:nvPr>
            <p:ph idx="12" type="sldNum"/>
          </p:nvPr>
        </p:nvSpPr>
        <p:spPr>
          <a:xfrm>
            <a:off x="4409566" y="3370303"/>
            <a:ext cx="160654" cy="1219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9525">
            <a:spAutoFit/>
          </a:bodyPr>
          <a:lstStyle/>
          <a:p>
            <a:pPr indent="0" lvl="0" marL="381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72</a:t>
            </a:r>
            <a:endParaRPr/>
          </a:p>
        </p:txBody>
      </p:sp>
    </p:spTree>
  </p:cSld>
  <p:clrMapOvr>
    <a:masterClrMapping/>
  </p:clrMapOvr>
  <p:transition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7"/>
          <p:cNvSpPr txBox="1"/>
          <p:nvPr>
            <p:ph type="title"/>
          </p:nvPr>
        </p:nvSpPr>
        <p:spPr>
          <a:xfrm>
            <a:off x="934313" y="59814"/>
            <a:ext cx="2740025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71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Du point de vue de la calculabilité</a:t>
            </a:r>
            <a:endParaRPr/>
          </a:p>
        </p:txBody>
      </p:sp>
      <p:sp>
        <p:nvSpPr>
          <p:cNvPr id="231" name="Google Shape;231;p17"/>
          <p:cNvSpPr/>
          <p:nvPr/>
        </p:nvSpPr>
        <p:spPr>
          <a:xfrm>
            <a:off x="495363" y="863358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232" name="Google Shape;232;p17"/>
          <p:cNvSpPr txBox="1"/>
          <p:nvPr/>
        </p:nvSpPr>
        <p:spPr>
          <a:xfrm>
            <a:off x="598995" y="784566"/>
            <a:ext cx="3622040" cy="1859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9200">
            <a:spAutoFit/>
          </a:bodyPr>
          <a:lstStyle/>
          <a:p>
            <a:pPr indent="0" lvl="0" marL="38100" marR="62230" rtl="0" algn="l">
              <a:lnSpc>
                <a:spcPct val="10909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Théorème. Une machine de Turing non-déterministe peut  être simulée par une machine de Turing déterministe :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5"/>
              </a:spcBef>
              <a:spcAft>
                <a:spcPts val="0"/>
              </a:spcAft>
              <a:buNone/>
            </a:pPr>
            <a:r>
              <a:t/>
            </a:r>
            <a:endParaRPr sz="115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1778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en-US" sz="900">
                <a:solidFill>
                  <a:srgbClr val="3333B2"/>
                </a:solidFill>
                <a:latin typeface="Lucida Sans"/>
                <a:ea typeface="Lucida Sans"/>
                <a:cs typeface="Lucida Sans"/>
                <a:sym typeface="Lucida Sans"/>
              </a:rPr>
              <a:t>)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un langage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L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est accepté par une machine de Turing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314960" marR="102870" rtl="0" algn="l">
              <a:lnSpc>
                <a:spcPct val="120000"/>
              </a:lnSpc>
              <a:spcBef>
                <a:spcPts val="35"/>
              </a:spcBef>
              <a:spcAft>
                <a:spcPts val="0"/>
              </a:spcAft>
              <a:buNone/>
            </a:pP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non-déterministe si et seulement si il est accepté par une  machine de Turing (déterministe).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5"/>
              </a:spcBef>
              <a:spcAft>
                <a:spcPts val="0"/>
              </a:spcAft>
              <a:buNone/>
            </a:pPr>
            <a:r>
              <a:t/>
            </a:r>
            <a:endParaRPr sz="13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38100" marR="17780" rtl="0" algn="l">
              <a:lnSpc>
                <a:spcPct val="1026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Du point de vue de la calculabilité, les machines de Turing  non-déterministes ne sont donc qu’un modèle de plus  vérifiant la thèse de Church.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33" name="Google Shape;233;p17"/>
          <p:cNvSpPr/>
          <p:nvPr/>
        </p:nvSpPr>
        <p:spPr>
          <a:xfrm>
            <a:off x="495363" y="2186813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234" name="Google Shape;234;p17"/>
          <p:cNvSpPr txBox="1"/>
          <p:nvPr/>
        </p:nvSpPr>
        <p:spPr>
          <a:xfrm>
            <a:off x="4477181" y="3371256"/>
            <a:ext cx="67945" cy="1212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82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">
                <a:latin typeface="Arial"/>
                <a:ea typeface="Arial"/>
                <a:cs typeface="Arial"/>
                <a:sym typeface="Arial"/>
              </a:rPr>
              <a:t>7</a:t>
            </a:r>
            <a:endParaRPr sz="6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8"/>
          <p:cNvSpPr txBox="1"/>
          <p:nvPr>
            <p:ph type="title"/>
          </p:nvPr>
        </p:nvSpPr>
        <p:spPr>
          <a:xfrm>
            <a:off x="548068" y="59814"/>
            <a:ext cx="3461385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71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Illustration graphique de la démonstration :</a:t>
            </a:r>
            <a:endParaRPr/>
          </a:p>
        </p:txBody>
      </p:sp>
      <p:sp>
        <p:nvSpPr>
          <p:cNvPr id="240" name="Google Shape;240;p18"/>
          <p:cNvSpPr txBox="1"/>
          <p:nvPr/>
        </p:nvSpPr>
        <p:spPr>
          <a:xfrm>
            <a:off x="334594" y="283208"/>
            <a:ext cx="3279775" cy="4648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425">
            <a:spAutoFit/>
          </a:bodyPr>
          <a:lstStyle/>
          <a:p>
            <a:pPr indent="0" lvl="0" marL="25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Soit 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r 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le degré de non-déterminisme de la machine :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709930" marR="0" rtl="0" algn="l">
              <a:lnSpc>
                <a:spcPct val="100000"/>
              </a:lnSpc>
              <a:spcBef>
                <a:spcPts val="830"/>
              </a:spcBef>
              <a:spcAft>
                <a:spcPts val="0"/>
              </a:spcAft>
              <a:buNone/>
            </a:pP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r </a:t>
            </a:r>
            <a:r>
              <a:rPr lang="en-US" sz="1100">
                <a:latin typeface="Tahoma"/>
                <a:ea typeface="Tahoma"/>
                <a:cs typeface="Tahoma"/>
                <a:sym typeface="Tahoma"/>
              </a:rPr>
              <a:t>= 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max</a:t>
            </a:r>
            <a:r>
              <a:rPr baseline="-25000" i="1" lang="en-US" sz="1200">
                <a:latin typeface="Arial"/>
                <a:ea typeface="Arial"/>
                <a:cs typeface="Arial"/>
                <a:sym typeface="Arial"/>
              </a:rPr>
              <a:t>q</a:t>
            </a:r>
            <a:r>
              <a:rPr baseline="-25000" lang="en-US" sz="1200">
                <a:latin typeface="Cambria"/>
                <a:ea typeface="Cambria"/>
                <a:cs typeface="Cambria"/>
                <a:sym typeface="Cambria"/>
              </a:rPr>
              <a:t>∈</a:t>
            </a:r>
            <a:r>
              <a:rPr baseline="-25000" i="1" lang="en-US" sz="1200">
                <a:latin typeface="Arial"/>
                <a:ea typeface="Arial"/>
                <a:cs typeface="Arial"/>
                <a:sym typeface="Arial"/>
              </a:rPr>
              <a:t>Q,a</a:t>
            </a:r>
            <a:r>
              <a:rPr baseline="-25000" lang="en-US" sz="1200">
                <a:latin typeface="Cambria"/>
                <a:ea typeface="Cambria"/>
                <a:cs typeface="Cambria"/>
                <a:sym typeface="Cambria"/>
              </a:rPr>
              <a:t>∈</a:t>
            </a:r>
            <a:r>
              <a:rPr baseline="-25000" lang="en-US" sz="1200">
                <a:latin typeface="Verdana"/>
                <a:ea typeface="Verdana"/>
                <a:cs typeface="Verdana"/>
                <a:sym typeface="Verdana"/>
              </a:rPr>
              <a:t>Γ</a:t>
            </a:r>
            <a:r>
              <a:rPr lang="en-US" sz="1100">
                <a:latin typeface="Cambria"/>
                <a:ea typeface="Cambria"/>
                <a:cs typeface="Cambria"/>
                <a:sym typeface="Cambria"/>
              </a:rPr>
              <a:t>|{</a:t>
            </a:r>
            <a:r>
              <a:rPr lang="en-US" sz="1100">
                <a:latin typeface="Tahoma"/>
                <a:ea typeface="Tahoma"/>
                <a:cs typeface="Tahoma"/>
                <a:sym typeface="Tahoma"/>
              </a:rPr>
              <a:t>((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q, a</a:t>
            </a:r>
            <a:r>
              <a:rPr lang="en-US" sz="1100">
                <a:latin typeface="Tahoma"/>
                <a:ea typeface="Tahoma"/>
                <a:cs typeface="Tahoma"/>
                <a:sym typeface="Tahoma"/>
              </a:rPr>
              <a:t>)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100">
                <a:latin typeface="Tahoma"/>
                <a:ea typeface="Tahoma"/>
                <a:cs typeface="Tahoma"/>
                <a:sym typeface="Tahoma"/>
              </a:rPr>
              <a:t>(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q</a:t>
            </a:r>
            <a:r>
              <a:rPr baseline="30000" lang="en-US" sz="1200" cap="small">
                <a:latin typeface="Cambria"/>
                <a:ea typeface="Cambria"/>
                <a:cs typeface="Cambria"/>
                <a:sym typeface="Cambria"/>
              </a:rPr>
              <a:t>j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, a</a:t>
            </a:r>
            <a:r>
              <a:rPr baseline="30000" lang="en-US" sz="1200" cap="small">
                <a:latin typeface="Cambria"/>
                <a:ea typeface="Cambria"/>
                <a:cs typeface="Cambria"/>
                <a:sym typeface="Cambria"/>
              </a:rPr>
              <a:t>j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, m</a:t>
            </a:r>
            <a:r>
              <a:rPr lang="en-US" sz="1100">
                <a:latin typeface="Tahoma"/>
                <a:ea typeface="Tahoma"/>
                <a:cs typeface="Tahoma"/>
                <a:sym typeface="Tahoma"/>
              </a:rPr>
              <a:t>)) </a:t>
            </a:r>
            <a:r>
              <a:rPr lang="en-US" sz="1100">
                <a:latin typeface="Cambria"/>
                <a:ea typeface="Cambria"/>
                <a:cs typeface="Cambria"/>
                <a:sym typeface="Cambria"/>
              </a:rPr>
              <a:t>∈ 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δ</a:t>
            </a:r>
            <a:r>
              <a:rPr lang="en-US" sz="1100">
                <a:latin typeface="Cambria"/>
                <a:ea typeface="Cambria"/>
                <a:cs typeface="Cambria"/>
                <a:sym typeface="Cambria"/>
              </a:rPr>
              <a:t>}|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.</a:t>
            </a:r>
            <a:endParaRPr sz="11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" name="Google Shape;241;p18"/>
          <p:cNvSpPr txBox="1"/>
          <p:nvPr/>
        </p:nvSpPr>
        <p:spPr>
          <a:xfrm>
            <a:off x="1664741" y="719250"/>
            <a:ext cx="635635" cy="3244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425">
            <a:spAutoFit/>
          </a:bodyPr>
          <a:lstStyle/>
          <a:p>
            <a:pPr indent="0" lvl="0" marL="150495" marR="0" rtl="0" algn="l">
              <a:lnSpc>
                <a:spcPct val="10727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ruban 1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12700" marR="0" rtl="0" algn="l">
              <a:lnSpc>
                <a:spcPct val="10727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. . .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42" name="Google Shape;242;p18"/>
          <p:cNvSpPr txBox="1"/>
          <p:nvPr/>
        </p:nvSpPr>
        <p:spPr>
          <a:xfrm>
            <a:off x="1823227" y="919761"/>
            <a:ext cx="152400" cy="152400"/>
          </a:xfrm>
          <a:prstGeom prst="rect">
            <a:avLst/>
          </a:prstGeom>
          <a:noFill/>
          <a:ln cap="flat" cmpd="sng" w="151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26669" marR="0" rtl="0" algn="l">
              <a:lnSpc>
                <a:spcPct val="10909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B</a:t>
            </a:r>
            <a:endParaRPr sz="11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" name="Google Shape;243;p18"/>
          <p:cNvSpPr txBox="1"/>
          <p:nvPr/>
        </p:nvSpPr>
        <p:spPr>
          <a:xfrm>
            <a:off x="1975398" y="919761"/>
            <a:ext cx="152400" cy="152400"/>
          </a:xfrm>
          <a:prstGeom prst="rect">
            <a:avLst/>
          </a:prstGeom>
          <a:noFill/>
          <a:ln cap="flat" cmpd="sng" w="151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26669" marR="0" rtl="0" algn="l">
              <a:lnSpc>
                <a:spcPct val="10909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B</a:t>
            </a:r>
            <a:endParaRPr sz="11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" name="Google Shape;244;p18"/>
          <p:cNvSpPr/>
          <p:nvPr/>
        </p:nvSpPr>
        <p:spPr>
          <a:xfrm>
            <a:off x="1594976" y="912170"/>
            <a:ext cx="3013075" cy="15240"/>
          </a:xfrm>
          <a:custGeom>
            <a:rect b="b" l="l" r="r" t="t"/>
            <a:pathLst>
              <a:path extrusionOk="0" h="15240" w="3013075">
                <a:moveTo>
                  <a:pt x="0" y="15183"/>
                </a:moveTo>
                <a:lnTo>
                  <a:pt x="3013028" y="15183"/>
                </a:lnTo>
                <a:lnTo>
                  <a:pt x="3013028" y="0"/>
                </a:lnTo>
                <a:lnTo>
                  <a:pt x="0" y="0"/>
                </a:lnTo>
                <a:lnTo>
                  <a:pt x="0" y="1518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245" name="Google Shape;245;p18"/>
          <p:cNvSpPr/>
          <p:nvPr/>
        </p:nvSpPr>
        <p:spPr>
          <a:xfrm>
            <a:off x="1594976" y="1064336"/>
            <a:ext cx="3013075" cy="15240"/>
          </a:xfrm>
          <a:custGeom>
            <a:rect b="b" l="l" r="r" t="t"/>
            <a:pathLst>
              <a:path extrusionOk="0" h="15240" w="3013075">
                <a:moveTo>
                  <a:pt x="0" y="15183"/>
                </a:moveTo>
                <a:lnTo>
                  <a:pt x="3013028" y="15183"/>
                </a:lnTo>
                <a:lnTo>
                  <a:pt x="3013028" y="0"/>
                </a:lnTo>
                <a:lnTo>
                  <a:pt x="0" y="0"/>
                </a:lnTo>
                <a:lnTo>
                  <a:pt x="0" y="1518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246" name="Google Shape;246;p18"/>
          <p:cNvSpPr txBox="1"/>
          <p:nvPr/>
        </p:nvSpPr>
        <p:spPr>
          <a:xfrm>
            <a:off x="2127569" y="919761"/>
            <a:ext cx="1050290" cy="152400"/>
          </a:xfrm>
          <a:prstGeom prst="rect">
            <a:avLst/>
          </a:prstGeom>
          <a:noFill/>
          <a:ln cap="flat" cmpd="sng" w="151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53339" marR="0" rtl="0" algn="l">
              <a:lnSpc>
                <a:spcPct val="8458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w </a:t>
            </a:r>
            <a:r>
              <a:rPr lang="en-US" sz="1100">
                <a:latin typeface="Tahoma"/>
                <a:ea typeface="Tahoma"/>
                <a:cs typeface="Tahoma"/>
                <a:sym typeface="Tahoma"/>
              </a:rPr>
              <a:t>= 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w</a:t>
            </a:r>
            <a:r>
              <a:rPr baseline="-25000" lang="en-US" sz="1200">
                <a:latin typeface="Helvetica Neue"/>
                <a:ea typeface="Helvetica Neue"/>
                <a:cs typeface="Helvetica Neue"/>
                <a:sym typeface="Helvetica Neue"/>
              </a:rPr>
              <a:t>1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w</a:t>
            </a:r>
            <a:r>
              <a:rPr baseline="-25000" lang="en-US" sz="1200">
                <a:latin typeface="Helvetica Neue"/>
                <a:ea typeface="Helvetica Neue"/>
                <a:cs typeface="Helvetica Neue"/>
                <a:sym typeface="Helvetica Neue"/>
              </a:rPr>
              <a:t>2 </a:t>
            </a:r>
            <a:r>
              <a:rPr lang="en-US" sz="1100">
                <a:latin typeface="Cambria"/>
                <a:ea typeface="Cambria"/>
                <a:cs typeface="Cambria"/>
                <a:sym typeface="Cambria"/>
              </a:rPr>
              <a:t>· · · 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w</a:t>
            </a:r>
            <a:r>
              <a:rPr baseline="-25000" i="1" lang="en-US" sz="1200">
                <a:latin typeface="Arial"/>
                <a:ea typeface="Arial"/>
                <a:cs typeface="Arial"/>
                <a:sym typeface="Arial"/>
              </a:rPr>
              <a:t>n</a:t>
            </a:r>
            <a:endParaRPr baseline="-25000" sz="12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7" name="Google Shape;247;p18"/>
          <p:cNvSpPr txBox="1"/>
          <p:nvPr/>
        </p:nvSpPr>
        <p:spPr>
          <a:xfrm>
            <a:off x="3164606" y="919761"/>
            <a:ext cx="152400" cy="152400"/>
          </a:xfrm>
          <a:prstGeom prst="rect">
            <a:avLst/>
          </a:prstGeom>
          <a:noFill/>
          <a:ln cap="flat" cmpd="sng" w="151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46990" marR="0" rtl="0" algn="l">
              <a:lnSpc>
                <a:spcPct val="10909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B</a:t>
            </a:r>
            <a:endParaRPr sz="11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" name="Google Shape;248;p18"/>
          <p:cNvSpPr txBox="1"/>
          <p:nvPr/>
        </p:nvSpPr>
        <p:spPr>
          <a:xfrm>
            <a:off x="3316817" y="919761"/>
            <a:ext cx="152400" cy="152400"/>
          </a:xfrm>
          <a:prstGeom prst="rect">
            <a:avLst/>
          </a:prstGeom>
          <a:noFill/>
          <a:ln cap="flat" cmpd="sng" w="151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47625" marR="0" rtl="0" algn="l">
              <a:lnSpc>
                <a:spcPct val="10909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B</a:t>
            </a:r>
            <a:endParaRPr sz="11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" name="Google Shape;249;p18"/>
          <p:cNvSpPr txBox="1"/>
          <p:nvPr/>
        </p:nvSpPr>
        <p:spPr>
          <a:xfrm>
            <a:off x="3628707" y="851940"/>
            <a:ext cx="187325" cy="1917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425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. . .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pSp>
        <p:nvGrpSpPr>
          <p:cNvPr id="250" name="Google Shape;250;p18"/>
          <p:cNvGrpSpPr/>
          <p:nvPr/>
        </p:nvGrpSpPr>
        <p:grpSpPr>
          <a:xfrm>
            <a:off x="2171271" y="1078006"/>
            <a:ext cx="1760897" cy="102585"/>
            <a:chOff x="2171271" y="1078006"/>
            <a:chExt cx="1760897" cy="102585"/>
          </a:xfrm>
        </p:grpSpPr>
        <p:sp>
          <p:nvSpPr>
            <p:cNvPr id="251" name="Google Shape;251;p18"/>
            <p:cNvSpPr/>
            <p:nvPr/>
          </p:nvSpPr>
          <p:spPr>
            <a:xfrm>
              <a:off x="2203662" y="1084079"/>
              <a:ext cx="0" cy="95885"/>
            </a:xfrm>
            <a:custGeom>
              <a:rect b="b" l="l" r="r" t="t"/>
              <a:pathLst>
                <a:path extrusionOk="0" h="95884" w="120000">
                  <a:moveTo>
                    <a:pt x="0" y="95855"/>
                  </a:moveTo>
                  <a:lnTo>
                    <a:pt x="0" y="0"/>
                  </a:lnTo>
                </a:path>
              </a:pathLst>
            </a:custGeom>
            <a:noFill/>
            <a:ln cap="flat" cmpd="sng" w="15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252" name="Google Shape;252;p18"/>
            <p:cNvSpPr/>
            <p:nvPr/>
          </p:nvSpPr>
          <p:spPr>
            <a:xfrm>
              <a:off x="2171271" y="1078006"/>
              <a:ext cx="65405" cy="30480"/>
            </a:xfrm>
            <a:custGeom>
              <a:rect b="b" l="l" r="r" t="t"/>
              <a:pathLst>
                <a:path extrusionOk="0" h="30480" w="65405">
                  <a:moveTo>
                    <a:pt x="0" y="30366"/>
                  </a:moveTo>
                  <a:lnTo>
                    <a:pt x="9900" y="25621"/>
                  </a:lnTo>
                  <a:lnTo>
                    <a:pt x="19991" y="16701"/>
                  </a:lnTo>
                  <a:lnTo>
                    <a:pt x="28183" y="7022"/>
                  </a:lnTo>
                  <a:lnTo>
                    <a:pt x="32390" y="0"/>
                  </a:lnTo>
                  <a:lnTo>
                    <a:pt x="36597" y="7022"/>
                  </a:lnTo>
                  <a:lnTo>
                    <a:pt x="44790" y="16701"/>
                  </a:lnTo>
                  <a:lnTo>
                    <a:pt x="54880" y="25621"/>
                  </a:lnTo>
                  <a:lnTo>
                    <a:pt x="64781" y="30366"/>
                  </a:lnTo>
                </a:path>
              </a:pathLst>
            </a:custGeom>
            <a:noFill/>
            <a:ln cap="flat" cmpd="sng" w="121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253" name="Google Shape;253;p18"/>
            <p:cNvSpPr/>
            <p:nvPr/>
          </p:nvSpPr>
          <p:spPr>
            <a:xfrm>
              <a:off x="2203698" y="1179956"/>
              <a:ext cx="1728470" cy="635"/>
            </a:xfrm>
            <a:custGeom>
              <a:rect b="b" l="l" r="r" t="t"/>
              <a:pathLst>
                <a:path extrusionOk="0" h="634" w="1728470">
                  <a:moveTo>
                    <a:pt x="0" y="0"/>
                  </a:moveTo>
                  <a:lnTo>
                    <a:pt x="1728158" y="0"/>
                  </a:lnTo>
                  <a:lnTo>
                    <a:pt x="1728158" y="10"/>
                  </a:lnTo>
                </a:path>
              </a:pathLst>
            </a:custGeom>
            <a:noFill/>
            <a:ln cap="flat" cmpd="sng" w="15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</p:grpSp>
      <p:sp>
        <p:nvSpPr>
          <p:cNvPr id="254" name="Google Shape;254;p18"/>
          <p:cNvSpPr txBox="1"/>
          <p:nvPr/>
        </p:nvSpPr>
        <p:spPr>
          <a:xfrm>
            <a:off x="1664741" y="1151253"/>
            <a:ext cx="635635" cy="3244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425">
            <a:spAutoFit/>
          </a:bodyPr>
          <a:lstStyle/>
          <a:p>
            <a:pPr indent="0" lvl="0" marL="150495" marR="0" rtl="0" algn="l">
              <a:lnSpc>
                <a:spcPct val="10727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ruban 2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12700" marR="0" rtl="0" algn="l">
              <a:lnSpc>
                <a:spcPct val="10727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. . .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55" name="Google Shape;255;p18"/>
          <p:cNvSpPr txBox="1"/>
          <p:nvPr/>
        </p:nvSpPr>
        <p:spPr>
          <a:xfrm>
            <a:off x="1823227" y="1351771"/>
            <a:ext cx="152400" cy="152400"/>
          </a:xfrm>
          <a:prstGeom prst="rect">
            <a:avLst/>
          </a:prstGeom>
          <a:noFill/>
          <a:ln cap="flat" cmpd="sng" w="151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26669" marR="0" rtl="0" algn="l">
              <a:lnSpc>
                <a:spcPct val="10909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B</a:t>
            </a:r>
            <a:endParaRPr sz="11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" name="Google Shape;256;p18"/>
          <p:cNvSpPr txBox="1"/>
          <p:nvPr/>
        </p:nvSpPr>
        <p:spPr>
          <a:xfrm>
            <a:off x="1975398" y="1351771"/>
            <a:ext cx="152400" cy="152400"/>
          </a:xfrm>
          <a:prstGeom prst="rect">
            <a:avLst/>
          </a:prstGeom>
          <a:noFill/>
          <a:ln cap="flat" cmpd="sng" w="151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26669" marR="0" rtl="0" algn="l">
              <a:lnSpc>
                <a:spcPct val="10909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B</a:t>
            </a:r>
            <a:endParaRPr sz="11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" name="Google Shape;257;p18"/>
          <p:cNvSpPr/>
          <p:nvPr/>
        </p:nvSpPr>
        <p:spPr>
          <a:xfrm>
            <a:off x="1594967" y="1344180"/>
            <a:ext cx="3013075" cy="167640"/>
          </a:xfrm>
          <a:custGeom>
            <a:rect b="b" l="l" r="r" t="t"/>
            <a:pathLst>
              <a:path extrusionOk="0" h="167640" w="3013075">
                <a:moveTo>
                  <a:pt x="3013024" y="152171"/>
                </a:moveTo>
                <a:lnTo>
                  <a:pt x="0" y="152171"/>
                </a:lnTo>
                <a:lnTo>
                  <a:pt x="0" y="167360"/>
                </a:lnTo>
                <a:lnTo>
                  <a:pt x="3013024" y="167360"/>
                </a:lnTo>
                <a:lnTo>
                  <a:pt x="3013024" y="152171"/>
                </a:lnTo>
                <a:close/>
              </a:path>
              <a:path extrusionOk="0" h="167640" w="3013075">
                <a:moveTo>
                  <a:pt x="3013024" y="0"/>
                </a:moveTo>
                <a:lnTo>
                  <a:pt x="0" y="0"/>
                </a:lnTo>
                <a:lnTo>
                  <a:pt x="0" y="15189"/>
                </a:lnTo>
                <a:lnTo>
                  <a:pt x="3013024" y="15189"/>
                </a:lnTo>
                <a:lnTo>
                  <a:pt x="3013024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258" name="Google Shape;258;p18"/>
          <p:cNvSpPr txBox="1"/>
          <p:nvPr/>
        </p:nvSpPr>
        <p:spPr>
          <a:xfrm>
            <a:off x="2127569" y="1351771"/>
            <a:ext cx="220979" cy="152400"/>
          </a:xfrm>
          <a:prstGeom prst="rect">
            <a:avLst/>
          </a:prstGeom>
          <a:noFill/>
          <a:ln cap="flat" cmpd="sng" w="151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53339" marR="0" rtl="0" algn="l">
              <a:lnSpc>
                <a:spcPct val="9909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Cambria"/>
                <a:ea typeface="Cambria"/>
                <a:cs typeface="Cambria"/>
                <a:sym typeface="Cambria"/>
              </a:rPr>
              <a:t>⟨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t </a:t>
            </a:r>
            <a:r>
              <a:rPr lang="en-US" sz="1100">
                <a:latin typeface="Cambria"/>
                <a:ea typeface="Cambria"/>
                <a:cs typeface="Cambria"/>
                <a:sym typeface="Cambria"/>
              </a:rPr>
              <a:t>⟩</a:t>
            </a:r>
            <a:endParaRPr sz="11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59" name="Google Shape;259;p18"/>
          <p:cNvSpPr txBox="1"/>
          <p:nvPr/>
        </p:nvSpPr>
        <p:spPr>
          <a:xfrm>
            <a:off x="2348305" y="1351771"/>
            <a:ext cx="152400" cy="152400"/>
          </a:xfrm>
          <a:prstGeom prst="rect">
            <a:avLst/>
          </a:prstGeom>
          <a:noFill/>
          <a:ln cap="flat" cmpd="sng" w="152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26669" marR="0" rtl="0" algn="l">
              <a:lnSpc>
                <a:spcPct val="10909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B</a:t>
            </a:r>
            <a:endParaRPr sz="11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" name="Google Shape;260;p18"/>
          <p:cNvSpPr txBox="1"/>
          <p:nvPr/>
        </p:nvSpPr>
        <p:spPr>
          <a:xfrm>
            <a:off x="2500492" y="1351771"/>
            <a:ext cx="152400" cy="152400"/>
          </a:xfrm>
          <a:prstGeom prst="rect">
            <a:avLst/>
          </a:prstGeom>
          <a:noFill/>
          <a:ln cap="flat" cmpd="sng" w="151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26669" marR="0" rtl="0" algn="l">
              <a:lnSpc>
                <a:spcPct val="10909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B</a:t>
            </a:r>
            <a:endParaRPr sz="11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1" name="Google Shape;261;p18"/>
          <p:cNvSpPr txBox="1"/>
          <p:nvPr/>
        </p:nvSpPr>
        <p:spPr>
          <a:xfrm>
            <a:off x="2652679" y="1351771"/>
            <a:ext cx="1279525" cy="152400"/>
          </a:xfrm>
          <a:prstGeom prst="rect">
            <a:avLst/>
          </a:prstGeom>
          <a:noFill/>
          <a:ln cap="flat" cmpd="sng" w="151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15113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. . .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pSp>
        <p:nvGrpSpPr>
          <p:cNvPr id="262" name="Google Shape;262;p18"/>
          <p:cNvGrpSpPr/>
          <p:nvPr/>
        </p:nvGrpSpPr>
        <p:grpSpPr>
          <a:xfrm>
            <a:off x="367566" y="1510041"/>
            <a:ext cx="1869110" cy="102636"/>
            <a:chOff x="367566" y="1510041"/>
            <a:chExt cx="1869110" cy="102636"/>
          </a:xfrm>
        </p:grpSpPr>
        <p:sp>
          <p:nvSpPr>
            <p:cNvPr id="263" name="Google Shape;263;p18"/>
            <p:cNvSpPr/>
            <p:nvPr/>
          </p:nvSpPr>
          <p:spPr>
            <a:xfrm>
              <a:off x="2203662" y="1516114"/>
              <a:ext cx="0" cy="95885"/>
            </a:xfrm>
            <a:custGeom>
              <a:rect b="b" l="l" r="r" t="t"/>
              <a:pathLst>
                <a:path extrusionOk="0" h="95884" w="120000">
                  <a:moveTo>
                    <a:pt x="0" y="95856"/>
                  </a:moveTo>
                  <a:lnTo>
                    <a:pt x="0" y="0"/>
                  </a:lnTo>
                </a:path>
              </a:pathLst>
            </a:custGeom>
            <a:noFill/>
            <a:ln cap="flat" cmpd="sng" w="15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264" name="Google Shape;264;p18"/>
            <p:cNvSpPr/>
            <p:nvPr/>
          </p:nvSpPr>
          <p:spPr>
            <a:xfrm>
              <a:off x="2171271" y="1510041"/>
              <a:ext cx="65405" cy="30480"/>
            </a:xfrm>
            <a:custGeom>
              <a:rect b="b" l="l" r="r" t="t"/>
              <a:pathLst>
                <a:path extrusionOk="0" h="30480" w="65405">
                  <a:moveTo>
                    <a:pt x="0" y="30366"/>
                  </a:moveTo>
                  <a:lnTo>
                    <a:pt x="9900" y="25621"/>
                  </a:lnTo>
                  <a:lnTo>
                    <a:pt x="19991" y="16701"/>
                  </a:lnTo>
                  <a:lnTo>
                    <a:pt x="28183" y="7022"/>
                  </a:lnTo>
                  <a:lnTo>
                    <a:pt x="32390" y="0"/>
                  </a:lnTo>
                  <a:lnTo>
                    <a:pt x="36597" y="7022"/>
                  </a:lnTo>
                  <a:lnTo>
                    <a:pt x="44790" y="16701"/>
                  </a:lnTo>
                  <a:lnTo>
                    <a:pt x="54880" y="25621"/>
                  </a:lnTo>
                  <a:lnTo>
                    <a:pt x="64781" y="30366"/>
                  </a:lnTo>
                </a:path>
              </a:pathLst>
            </a:custGeom>
            <a:noFill/>
            <a:ln cap="flat" cmpd="sng" w="121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265" name="Google Shape;265;p18"/>
            <p:cNvSpPr/>
            <p:nvPr/>
          </p:nvSpPr>
          <p:spPr>
            <a:xfrm>
              <a:off x="367566" y="1612042"/>
              <a:ext cx="1836420" cy="635"/>
            </a:xfrm>
            <a:custGeom>
              <a:rect b="b" l="l" r="r" t="t"/>
              <a:pathLst>
                <a:path extrusionOk="0" h="634" w="1836420">
                  <a:moveTo>
                    <a:pt x="1836131" y="0"/>
                  </a:moveTo>
                  <a:lnTo>
                    <a:pt x="0" y="0"/>
                  </a:lnTo>
                  <a:lnTo>
                    <a:pt x="0" y="36"/>
                  </a:lnTo>
                </a:path>
              </a:pathLst>
            </a:custGeom>
            <a:noFill/>
            <a:ln cap="flat" cmpd="sng" w="15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</p:grpSp>
      <p:sp>
        <p:nvSpPr>
          <p:cNvPr id="266" name="Google Shape;266;p18"/>
          <p:cNvSpPr txBox="1"/>
          <p:nvPr/>
        </p:nvSpPr>
        <p:spPr>
          <a:xfrm>
            <a:off x="1664741" y="1582634"/>
            <a:ext cx="635635" cy="3251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425">
            <a:spAutoFit/>
          </a:bodyPr>
          <a:lstStyle/>
          <a:p>
            <a:pPr indent="0" lvl="0" marL="150495" marR="0" rtl="0" algn="l">
              <a:lnSpc>
                <a:spcPct val="10772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ruban 3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12700" marR="0" rtl="0" algn="l">
              <a:lnSpc>
                <a:spcPct val="10772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. . .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67" name="Google Shape;267;p18"/>
          <p:cNvSpPr txBox="1"/>
          <p:nvPr/>
        </p:nvSpPr>
        <p:spPr>
          <a:xfrm>
            <a:off x="1823227" y="1783781"/>
            <a:ext cx="152400" cy="152400"/>
          </a:xfrm>
          <a:prstGeom prst="rect">
            <a:avLst/>
          </a:prstGeom>
          <a:noFill/>
          <a:ln cap="flat" cmpd="sng" w="151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26669" marR="0" rtl="0" algn="l">
              <a:lnSpc>
                <a:spcPct val="10909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B</a:t>
            </a:r>
            <a:endParaRPr sz="11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" name="Google Shape;268;p18"/>
          <p:cNvSpPr/>
          <p:nvPr/>
        </p:nvSpPr>
        <p:spPr>
          <a:xfrm>
            <a:off x="1975402" y="1783882"/>
            <a:ext cx="152400" cy="152400"/>
          </a:xfrm>
          <a:custGeom>
            <a:rect b="b" l="l" r="r" t="t"/>
            <a:pathLst>
              <a:path extrusionOk="0" h="152400" w="152400">
                <a:moveTo>
                  <a:pt x="0" y="152167"/>
                </a:moveTo>
                <a:lnTo>
                  <a:pt x="0" y="0"/>
                </a:lnTo>
                <a:lnTo>
                  <a:pt x="152167" y="0"/>
                </a:lnTo>
                <a:lnTo>
                  <a:pt x="152167" y="152167"/>
                </a:lnTo>
                <a:lnTo>
                  <a:pt x="0" y="152167"/>
                </a:lnTo>
                <a:close/>
              </a:path>
            </a:pathLst>
          </a:custGeom>
          <a:noFill/>
          <a:ln cap="flat" cmpd="sng" w="151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269" name="Google Shape;269;p18"/>
          <p:cNvSpPr txBox="1"/>
          <p:nvPr/>
        </p:nvSpPr>
        <p:spPr>
          <a:xfrm>
            <a:off x="1975398" y="1783781"/>
            <a:ext cx="152400" cy="152400"/>
          </a:xfrm>
          <a:prstGeom prst="rect">
            <a:avLst/>
          </a:prstGeom>
          <a:noFill/>
          <a:ln cap="flat" cmpd="sng" w="151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26669" marR="0" rtl="0" algn="l">
              <a:lnSpc>
                <a:spcPct val="10909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B</a:t>
            </a:r>
            <a:endParaRPr sz="11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" name="Google Shape;270;p18"/>
          <p:cNvSpPr/>
          <p:nvPr/>
        </p:nvSpPr>
        <p:spPr>
          <a:xfrm>
            <a:off x="1594967" y="1776196"/>
            <a:ext cx="3013075" cy="167640"/>
          </a:xfrm>
          <a:custGeom>
            <a:rect b="b" l="l" r="r" t="t"/>
            <a:pathLst>
              <a:path extrusionOk="0" h="167639" w="3013075">
                <a:moveTo>
                  <a:pt x="3013024" y="152171"/>
                </a:moveTo>
                <a:lnTo>
                  <a:pt x="0" y="152171"/>
                </a:lnTo>
                <a:lnTo>
                  <a:pt x="0" y="167347"/>
                </a:lnTo>
                <a:lnTo>
                  <a:pt x="3013024" y="167347"/>
                </a:lnTo>
                <a:lnTo>
                  <a:pt x="3013024" y="152171"/>
                </a:lnTo>
                <a:close/>
              </a:path>
              <a:path extrusionOk="0" h="167639" w="3013075">
                <a:moveTo>
                  <a:pt x="3013024" y="0"/>
                </a:moveTo>
                <a:lnTo>
                  <a:pt x="0" y="0"/>
                </a:lnTo>
                <a:lnTo>
                  <a:pt x="0" y="15176"/>
                </a:lnTo>
                <a:lnTo>
                  <a:pt x="3013024" y="15176"/>
                </a:lnTo>
                <a:lnTo>
                  <a:pt x="3013024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271" name="Google Shape;271;p18"/>
          <p:cNvSpPr txBox="1"/>
          <p:nvPr/>
        </p:nvSpPr>
        <p:spPr>
          <a:xfrm>
            <a:off x="2127569" y="1783781"/>
            <a:ext cx="1037590" cy="152400"/>
          </a:xfrm>
          <a:prstGeom prst="rect">
            <a:avLst/>
          </a:prstGeom>
          <a:noFill/>
          <a:ln cap="flat" cmpd="sng" w="151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53339" marR="0" rtl="0" algn="l">
              <a:lnSpc>
                <a:spcPct val="9208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d</a:t>
            </a:r>
            <a:r>
              <a:rPr baseline="-25000" lang="en-US" sz="1200">
                <a:latin typeface="Helvetica Neue"/>
                <a:ea typeface="Helvetica Neue"/>
                <a:cs typeface="Helvetica Neue"/>
                <a:sym typeface="Helvetica Neue"/>
              </a:rPr>
              <a:t>1</a:t>
            </a:r>
            <a:r>
              <a:rPr lang="en-US" sz="1100">
                <a:latin typeface="Tahoma"/>
                <a:ea typeface="Tahoma"/>
                <a:cs typeface="Tahoma"/>
                <a:sym typeface="Tahoma"/>
              </a:rPr>
              <a:t>#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d</a:t>
            </a:r>
            <a:r>
              <a:rPr baseline="-25000" lang="en-US" sz="1200">
                <a:latin typeface="Helvetica Neue"/>
                <a:ea typeface="Helvetica Neue"/>
                <a:cs typeface="Helvetica Neue"/>
                <a:sym typeface="Helvetica Neue"/>
              </a:rPr>
              <a:t>2</a:t>
            </a:r>
            <a:r>
              <a:rPr lang="en-US" sz="1100">
                <a:latin typeface="Tahoma"/>
                <a:ea typeface="Tahoma"/>
                <a:cs typeface="Tahoma"/>
                <a:sym typeface="Tahoma"/>
              </a:rPr>
              <a:t># </a:t>
            </a:r>
            <a:r>
              <a:rPr lang="en-US" sz="1100">
                <a:latin typeface="Cambria"/>
                <a:ea typeface="Cambria"/>
                <a:cs typeface="Cambria"/>
                <a:sym typeface="Cambria"/>
              </a:rPr>
              <a:t>· · · </a:t>
            </a:r>
            <a:r>
              <a:rPr lang="en-US" sz="1100">
                <a:latin typeface="Tahoma"/>
                <a:ea typeface="Tahoma"/>
                <a:cs typeface="Tahoma"/>
                <a:sym typeface="Tahoma"/>
              </a:rPr>
              <a:t>#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d</a:t>
            </a:r>
            <a:r>
              <a:rPr baseline="-25000" i="1" lang="en-US" sz="1200">
                <a:latin typeface="Arial"/>
                <a:ea typeface="Arial"/>
                <a:cs typeface="Arial"/>
                <a:sym typeface="Arial"/>
              </a:rPr>
              <a:t>t</a:t>
            </a:r>
            <a:endParaRPr baseline="-25000" sz="12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" name="Google Shape;272;p18"/>
          <p:cNvSpPr txBox="1"/>
          <p:nvPr/>
        </p:nvSpPr>
        <p:spPr>
          <a:xfrm>
            <a:off x="3164606" y="1783781"/>
            <a:ext cx="152400" cy="152400"/>
          </a:xfrm>
          <a:prstGeom prst="rect">
            <a:avLst/>
          </a:prstGeom>
          <a:noFill/>
          <a:ln cap="flat" cmpd="sng" w="151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5715" marR="0" rtl="0" algn="l">
              <a:lnSpc>
                <a:spcPct val="10909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B</a:t>
            </a:r>
            <a:endParaRPr sz="11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3" name="Google Shape;273;p18"/>
          <p:cNvSpPr txBox="1"/>
          <p:nvPr/>
        </p:nvSpPr>
        <p:spPr>
          <a:xfrm>
            <a:off x="3316817" y="1783781"/>
            <a:ext cx="152400" cy="152400"/>
          </a:xfrm>
          <a:prstGeom prst="rect">
            <a:avLst/>
          </a:prstGeom>
          <a:noFill/>
          <a:ln cap="flat" cmpd="sng" w="151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5715" marR="0" rtl="0" algn="l">
              <a:lnSpc>
                <a:spcPct val="10909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B</a:t>
            </a:r>
            <a:endParaRPr sz="11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" name="Google Shape;274;p18"/>
          <p:cNvSpPr txBox="1"/>
          <p:nvPr/>
        </p:nvSpPr>
        <p:spPr>
          <a:xfrm>
            <a:off x="3469028" y="1783781"/>
            <a:ext cx="462915" cy="152400"/>
          </a:xfrm>
          <a:prstGeom prst="rect">
            <a:avLst/>
          </a:prstGeom>
          <a:noFill/>
          <a:ln cap="flat" cmpd="sng" w="151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130175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. . .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pSp>
        <p:nvGrpSpPr>
          <p:cNvPr id="275" name="Google Shape;275;p18"/>
          <p:cNvGrpSpPr/>
          <p:nvPr/>
        </p:nvGrpSpPr>
        <p:grpSpPr>
          <a:xfrm>
            <a:off x="367566" y="1179967"/>
            <a:ext cx="3564890" cy="1134110"/>
            <a:chOff x="367566" y="1179967"/>
            <a:chExt cx="3564890" cy="1134110"/>
          </a:xfrm>
        </p:grpSpPr>
        <p:sp>
          <p:nvSpPr>
            <p:cNvPr id="276" name="Google Shape;276;p18"/>
            <p:cNvSpPr/>
            <p:nvPr/>
          </p:nvSpPr>
          <p:spPr>
            <a:xfrm>
              <a:off x="2203662" y="1948150"/>
              <a:ext cx="0" cy="95885"/>
            </a:xfrm>
            <a:custGeom>
              <a:rect b="b" l="l" r="r" t="t"/>
              <a:pathLst>
                <a:path extrusionOk="0" h="95885" w="120000">
                  <a:moveTo>
                    <a:pt x="0" y="95855"/>
                  </a:moveTo>
                  <a:lnTo>
                    <a:pt x="0" y="0"/>
                  </a:lnTo>
                </a:path>
              </a:pathLst>
            </a:custGeom>
            <a:noFill/>
            <a:ln cap="flat" cmpd="sng" w="15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277" name="Google Shape;277;p18"/>
            <p:cNvSpPr/>
            <p:nvPr/>
          </p:nvSpPr>
          <p:spPr>
            <a:xfrm>
              <a:off x="2171271" y="1942076"/>
              <a:ext cx="65405" cy="30480"/>
            </a:xfrm>
            <a:custGeom>
              <a:rect b="b" l="l" r="r" t="t"/>
              <a:pathLst>
                <a:path extrusionOk="0" h="30480" w="65405">
                  <a:moveTo>
                    <a:pt x="0" y="30366"/>
                  </a:moveTo>
                  <a:lnTo>
                    <a:pt x="9900" y="25621"/>
                  </a:lnTo>
                  <a:lnTo>
                    <a:pt x="19991" y="16701"/>
                  </a:lnTo>
                  <a:lnTo>
                    <a:pt x="28183" y="7022"/>
                  </a:lnTo>
                  <a:lnTo>
                    <a:pt x="32390" y="0"/>
                  </a:lnTo>
                  <a:lnTo>
                    <a:pt x="36597" y="7022"/>
                  </a:lnTo>
                  <a:lnTo>
                    <a:pt x="44790" y="16701"/>
                  </a:lnTo>
                  <a:lnTo>
                    <a:pt x="54880" y="25621"/>
                  </a:lnTo>
                  <a:lnTo>
                    <a:pt x="64781" y="30366"/>
                  </a:lnTo>
                </a:path>
              </a:pathLst>
            </a:custGeom>
            <a:noFill/>
            <a:ln cap="flat" cmpd="sng" w="121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278" name="Google Shape;278;p18"/>
            <p:cNvSpPr/>
            <p:nvPr/>
          </p:nvSpPr>
          <p:spPr>
            <a:xfrm>
              <a:off x="367566" y="1179967"/>
              <a:ext cx="3564890" cy="1134110"/>
            </a:xfrm>
            <a:custGeom>
              <a:rect b="b" l="l" r="r" t="t"/>
              <a:pathLst>
                <a:path extrusionOk="0" h="1134110" w="3564890">
                  <a:moveTo>
                    <a:pt x="1967146" y="1002768"/>
                  </a:moveTo>
                  <a:lnTo>
                    <a:pt x="1956850" y="951771"/>
                  </a:lnTo>
                  <a:lnTo>
                    <a:pt x="1928773" y="910126"/>
                  </a:lnTo>
                  <a:lnTo>
                    <a:pt x="1887128" y="882049"/>
                  </a:lnTo>
                  <a:lnTo>
                    <a:pt x="1836131" y="871753"/>
                  </a:lnTo>
                  <a:lnTo>
                    <a:pt x="1785133" y="882049"/>
                  </a:lnTo>
                  <a:lnTo>
                    <a:pt x="1743488" y="910126"/>
                  </a:lnTo>
                  <a:lnTo>
                    <a:pt x="1715411" y="951771"/>
                  </a:lnTo>
                  <a:lnTo>
                    <a:pt x="1705115" y="1002768"/>
                  </a:lnTo>
                  <a:lnTo>
                    <a:pt x="1715411" y="1053766"/>
                  </a:lnTo>
                  <a:lnTo>
                    <a:pt x="1743488" y="1095411"/>
                  </a:lnTo>
                  <a:lnTo>
                    <a:pt x="1785133" y="1123488"/>
                  </a:lnTo>
                  <a:lnTo>
                    <a:pt x="1836131" y="1133784"/>
                  </a:lnTo>
                  <a:lnTo>
                    <a:pt x="1887128" y="1123488"/>
                  </a:lnTo>
                  <a:lnTo>
                    <a:pt x="1928773" y="1095411"/>
                  </a:lnTo>
                  <a:lnTo>
                    <a:pt x="1956850" y="1053766"/>
                  </a:lnTo>
                  <a:lnTo>
                    <a:pt x="1967146" y="1002768"/>
                  </a:lnTo>
                  <a:close/>
                </a:path>
                <a:path extrusionOk="0" h="1134110" w="3564890">
                  <a:moveTo>
                    <a:pt x="1836148" y="864223"/>
                  </a:moveTo>
                  <a:lnTo>
                    <a:pt x="1836131" y="864161"/>
                  </a:lnTo>
                </a:path>
                <a:path extrusionOk="0" h="1134110" w="3564890">
                  <a:moveTo>
                    <a:pt x="1697533" y="1002840"/>
                  </a:moveTo>
                  <a:lnTo>
                    <a:pt x="0" y="1002840"/>
                  </a:lnTo>
                  <a:lnTo>
                    <a:pt x="0" y="432111"/>
                  </a:lnTo>
                </a:path>
                <a:path extrusionOk="0" h="1134110" w="3564890">
                  <a:moveTo>
                    <a:pt x="1974764" y="1002840"/>
                  </a:moveTo>
                  <a:lnTo>
                    <a:pt x="3564289" y="1002840"/>
                  </a:lnTo>
                  <a:lnTo>
                    <a:pt x="3564289" y="0"/>
                  </a:lnTo>
                </a:path>
              </a:pathLst>
            </a:custGeom>
            <a:noFill/>
            <a:ln cap="flat" cmpd="sng" w="15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</p:grpSp>
      <p:sp>
        <p:nvSpPr>
          <p:cNvPr id="279" name="Google Shape;279;p18"/>
          <p:cNvSpPr/>
          <p:nvPr/>
        </p:nvSpPr>
        <p:spPr>
          <a:xfrm>
            <a:off x="495363" y="2650617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280" name="Google Shape;280;p18"/>
          <p:cNvSpPr txBox="1"/>
          <p:nvPr/>
        </p:nvSpPr>
        <p:spPr>
          <a:xfrm>
            <a:off x="296494" y="2053880"/>
            <a:ext cx="3989070" cy="12865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425">
            <a:spAutoFit/>
          </a:bodyPr>
          <a:lstStyle/>
          <a:p>
            <a:pPr indent="0" lvl="0" marL="0" marR="17335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q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5"/>
              </a:spcBef>
              <a:spcAft>
                <a:spcPts val="0"/>
              </a:spcAft>
              <a:buNone/>
            </a:pPr>
            <a:r>
              <a:t/>
            </a:r>
            <a:endParaRPr sz="1150">
              <a:latin typeface="Arial"/>
              <a:ea typeface="Arial"/>
              <a:cs typeface="Arial"/>
              <a:sym typeface="Arial"/>
            </a:endParaRPr>
          </a:p>
          <a:p>
            <a:pPr indent="-277494" lvl="0" marL="340360" marR="781685" rtl="0" algn="l">
              <a:lnSpc>
                <a:spcPct val="103699"/>
              </a:lnSpc>
              <a:spcBef>
                <a:spcPts val="5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Pour simuler la machine non-déterministe 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M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, faire :  pour 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t </a:t>
            </a:r>
            <a:r>
              <a:rPr lang="en-US" sz="1100">
                <a:latin typeface="Tahoma"/>
                <a:ea typeface="Tahoma"/>
                <a:cs typeface="Tahoma"/>
                <a:sym typeface="Tahoma"/>
              </a:rPr>
              <a:t>= 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1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2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100">
                <a:latin typeface="Cambria"/>
                <a:ea typeface="Cambria"/>
                <a:cs typeface="Cambria"/>
                <a:sym typeface="Cambria"/>
              </a:rPr>
              <a:t>· · ·</a:t>
            </a:r>
            <a:endParaRPr sz="1100">
              <a:latin typeface="Cambria"/>
              <a:ea typeface="Cambria"/>
              <a:cs typeface="Cambria"/>
              <a:sym typeface="Cambria"/>
            </a:endParaRPr>
          </a:p>
          <a:p>
            <a:pPr indent="0" lvl="0" marL="480059" marR="0" rtl="0" algn="l">
              <a:lnSpc>
                <a:spcPct val="11190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en-US" sz="900">
                <a:solidFill>
                  <a:srgbClr val="3333B2"/>
                </a:solidFill>
                <a:latin typeface="Lucida Sans"/>
                <a:ea typeface="Lucida Sans"/>
                <a:cs typeface="Lucida Sans"/>
                <a:sym typeface="Lucida Sans"/>
              </a:rPr>
              <a:t>)  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pour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d</a:t>
            </a:r>
            <a:r>
              <a:rPr baseline="-25000" lang="en-US" sz="1050">
                <a:latin typeface="Helvetica Neue"/>
                <a:ea typeface="Helvetica Neue"/>
                <a:cs typeface="Helvetica Neue"/>
                <a:sym typeface="Helvetica Neue"/>
              </a:rPr>
              <a:t>1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, d</a:t>
            </a:r>
            <a:r>
              <a:rPr baseline="-25000" lang="en-US" sz="1050">
                <a:latin typeface="Helvetica Neue"/>
                <a:ea typeface="Helvetica Neue"/>
                <a:cs typeface="Helvetica Neue"/>
                <a:sym typeface="Helvetica Neue"/>
              </a:rPr>
              <a:t>2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000">
                <a:latin typeface="Cambria"/>
                <a:ea typeface="Cambria"/>
                <a:cs typeface="Cambria"/>
                <a:sym typeface="Cambria"/>
              </a:rPr>
              <a:t>· · · 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, d</a:t>
            </a:r>
            <a:r>
              <a:rPr baseline="-25000" i="1" lang="en-US" sz="1050">
                <a:latin typeface="Arial"/>
                <a:ea typeface="Arial"/>
                <a:cs typeface="Arial"/>
                <a:sym typeface="Arial"/>
              </a:rPr>
              <a:t>t  </a:t>
            </a:r>
            <a:r>
              <a:rPr lang="en-US" sz="1000">
                <a:latin typeface="Cambria"/>
                <a:ea typeface="Cambria"/>
                <a:cs typeface="Cambria"/>
                <a:sym typeface="Cambria"/>
              </a:rPr>
              <a:t>∈ {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1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2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000">
                <a:latin typeface="Cambria"/>
                <a:ea typeface="Cambria"/>
                <a:cs typeface="Cambria"/>
                <a:sym typeface="Cambria"/>
              </a:rPr>
              <a:t>· · · 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, r </a:t>
            </a:r>
            <a:r>
              <a:rPr lang="en-US" sz="1000">
                <a:latin typeface="Cambria"/>
                <a:ea typeface="Cambria"/>
                <a:cs typeface="Cambria"/>
                <a:sym typeface="Cambria"/>
              </a:rPr>
              <a:t>}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, où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128270" lvl="0" marL="128270" marR="43180" rtl="0" algn="r">
              <a:lnSpc>
                <a:spcPct val="100000"/>
              </a:lnSpc>
              <a:spcBef>
                <a:spcPts val="90"/>
              </a:spcBef>
              <a:spcAft>
                <a:spcPts val="0"/>
              </a:spcAft>
              <a:buClr>
                <a:srgbClr val="3333B2"/>
              </a:buClr>
              <a:buSzPts val="900"/>
              <a:buFont typeface="Lucida Sans"/>
              <a:buChar char="•"/>
            </a:pPr>
            <a:r>
              <a:rPr lang="en-US" sz="900">
                <a:latin typeface="Helvetica Neue"/>
                <a:ea typeface="Helvetica Neue"/>
                <a:cs typeface="Helvetica Neue"/>
                <a:sym typeface="Helvetica Neue"/>
              </a:rPr>
              <a:t>Simuler </a:t>
            </a:r>
            <a:r>
              <a:rPr i="1" lang="en-US" sz="900">
                <a:latin typeface="Arial"/>
                <a:ea typeface="Arial"/>
                <a:cs typeface="Arial"/>
                <a:sym typeface="Arial"/>
              </a:rPr>
              <a:t>t </a:t>
            </a:r>
            <a:r>
              <a:rPr lang="en-US" sz="900">
                <a:latin typeface="Helvetica Neue"/>
                <a:ea typeface="Helvetica Neue"/>
                <a:cs typeface="Helvetica Neue"/>
                <a:sym typeface="Helvetica Neue"/>
              </a:rPr>
              <a:t>étapes de la machine non déterministe sur l’entrée</a:t>
            </a:r>
            <a:endParaRPr sz="9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96520" rtl="0" algn="r">
              <a:lnSpc>
                <a:spcPct val="100000"/>
              </a:lnSpc>
              <a:spcBef>
                <a:spcPts val="20"/>
              </a:spcBef>
              <a:spcAft>
                <a:spcPts val="0"/>
              </a:spcAft>
              <a:buNone/>
            </a:pPr>
            <a:r>
              <a:rPr i="1" lang="en-US" sz="900">
                <a:latin typeface="Arial"/>
                <a:ea typeface="Arial"/>
                <a:cs typeface="Arial"/>
                <a:sym typeface="Arial"/>
              </a:rPr>
              <a:t>w </a:t>
            </a:r>
            <a:r>
              <a:rPr lang="en-US" sz="900">
                <a:latin typeface="Helvetica Neue"/>
                <a:ea typeface="Helvetica Neue"/>
                <a:cs typeface="Helvetica Neue"/>
                <a:sym typeface="Helvetica Neue"/>
              </a:rPr>
              <a:t>en fixant les choix non-déterministes selon </a:t>
            </a:r>
            <a:r>
              <a:rPr i="1" lang="en-US" sz="900">
                <a:latin typeface="Arial"/>
                <a:ea typeface="Arial"/>
                <a:cs typeface="Arial"/>
                <a:sym typeface="Arial"/>
              </a:rPr>
              <a:t>d</a:t>
            </a:r>
            <a:r>
              <a:rPr baseline="-25000" lang="en-US" sz="900">
                <a:latin typeface="Helvetica Neue"/>
                <a:ea typeface="Helvetica Neue"/>
                <a:cs typeface="Helvetica Neue"/>
                <a:sym typeface="Helvetica Neue"/>
              </a:rPr>
              <a:t>1</a:t>
            </a:r>
            <a:r>
              <a:rPr i="1" lang="en-US" sz="900">
                <a:latin typeface="Arial"/>
                <a:ea typeface="Arial"/>
                <a:cs typeface="Arial"/>
                <a:sym typeface="Arial"/>
              </a:rPr>
              <a:t>, d</a:t>
            </a:r>
            <a:r>
              <a:rPr baseline="-25000" lang="en-US" sz="900">
                <a:latin typeface="Helvetica Neue"/>
                <a:ea typeface="Helvetica Neue"/>
                <a:cs typeface="Helvetica Neue"/>
                <a:sym typeface="Helvetica Neue"/>
              </a:rPr>
              <a:t>2</a:t>
            </a:r>
            <a:r>
              <a:rPr i="1" lang="en-US" sz="90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900">
                <a:latin typeface="Lucida Sans"/>
                <a:ea typeface="Lucida Sans"/>
                <a:cs typeface="Lucida Sans"/>
                <a:sym typeface="Lucida Sans"/>
              </a:rPr>
              <a:t>· · · </a:t>
            </a:r>
            <a:r>
              <a:rPr i="1" lang="en-US" sz="900">
                <a:latin typeface="Arial"/>
                <a:ea typeface="Arial"/>
                <a:cs typeface="Arial"/>
                <a:sym typeface="Arial"/>
              </a:rPr>
              <a:t>, d</a:t>
            </a:r>
            <a:r>
              <a:rPr baseline="-25000" i="1" lang="en-US" sz="900">
                <a:latin typeface="Arial"/>
                <a:ea typeface="Arial"/>
                <a:cs typeface="Arial"/>
                <a:sym typeface="Arial"/>
              </a:rPr>
              <a:t>t </a:t>
            </a:r>
            <a:r>
              <a:rPr lang="en-US" sz="900"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endParaRPr sz="9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128904" lvl="0" marL="894714" marR="0" rtl="0" algn="l">
              <a:lnSpc>
                <a:spcPct val="100000"/>
              </a:lnSpc>
              <a:spcBef>
                <a:spcPts val="15"/>
              </a:spcBef>
              <a:spcAft>
                <a:spcPts val="0"/>
              </a:spcAft>
              <a:buClr>
                <a:srgbClr val="3333B2"/>
              </a:buClr>
              <a:buSzPts val="900"/>
              <a:buFont typeface="Lucida Sans"/>
              <a:buChar char="•"/>
            </a:pPr>
            <a:r>
              <a:rPr lang="en-US" sz="900">
                <a:latin typeface="Helvetica Neue"/>
                <a:ea typeface="Helvetica Neue"/>
                <a:cs typeface="Helvetica Neue"/>
                <a:sym typeface="Helvetica Neue"/>
              </a:rPr>
              <a:t>Si cette simulation accepte alors accepter et terminer.</a:t>
            </a:r>
            <a:endParaRPr sz="9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81" name="Google Shape;281;p18"/>
          <p:cNvSpPr txBox="1"/>
          <p:nvPr/>
        </p:nvSpPr>
        <p:spPr>
          <a:xfrm>
            <a:off x="4477181" y="3370303"/>
            <a:ext cx="67945" cy="1212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82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">
                <a:latin typeface="Arial"/>
                <a:ea typeface="Arial"/>
                <a:cs typeface="Arial"/>
                <a:sym typeface="Arial"/>
              </a:rPr>
              <a:t>8</a:t>
            </a:r>
            <a:endParaRPr sz="6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19"/>
          <p:cNvSpPr/>
          <p:nvPr/>
        </p:nvSpPr>
        <p:spPr>
          <a:xfrm>
            <a:off x="495363" y="111010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287" name="Google Shape;287;p19"/>
          <p:cNvSpPr txBox="1"/>
          <p:nvPr>
            <p:ph type="title"/>
          </p:nvPr>
        </p:nvSpPr>
        <p:spPr>
          <a:xfrm>
            <a:off x="624395" y="32218"/>
            <a:ext cx="1532890" cy="1917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4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7F7F7F"/>
                </a:solidFill>
              </a:rPr>
              <a:t>Démonstration formelle :</a:t>
            </a:r>
            <a:endParaRPr sz="1100"/>
          </a:p>
        </p:txBody>
      </p:sp>
      <p:sp>
        <p:nvSpPr>
          <p:cNvPr id="288" name="Google Shape;288;p19"/>
          <p:cNvSpPr txBox="1"/>
          <p:nvPr>
            <p:ph idx="12" type="sldNum"/>
          </p:nvPr>
        </p:nvSpPr>
        <p:spPr>
          <a:xfrm>
            <a:off x="4409566" y="3370303"/>
            <a:ext cx="160654" cy="1219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8250">
            <a:spAutoFit/>
          </a:bodyPr>
          <a:lstStyle/>
          <a:p>
            <a:pPr indent="0" lvl="0" marL="381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9</a:t>
            </a:r>
            <a:endParaRPr/>
          </a:p>
        </p:txBody>
      </p:sp>
      <p:sp>
        <p:nvSpPr>
          <p:cNvPr id="289" name="Google Shape;289;p19"/>
          <p:cNvSpPr txBox="1"/>
          <p:nvPr/>
        </p:nvSpPr>
        <p:spPr>
          <a:xfrm>
            <a:off x="751725" y="196067"/>
            <a:ext cx="3396615" cy="3295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254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en-US" sz="900">
                <a:solidFill>
                  <a:srgbClr val="3333B2"/>
                </a:solidFill>
                <a:latin typeface="Lucida Sans"/>
                <a:ea typeface="Lucida Sans"/>
                <a:cs typeface="Lucida Sans"/>
                <a:sym typeface="Lucida Sans"/>
              </a:rPr>
              <a:t>) </a:t>
            </a:r>
            <a:r>
              <a:rPr lang="en-US" sz="1000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la relation de transition de la machine non déterministe </a:t>
            </a:r>
            <a:r>
              <a:rPr i="1" lang="en-US" sz="10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M</a:t>
            </a:r>
            <a:endParaRPr sz="1000">
              <a:latin typeface="Arial"/>
              <a:ea typeface="Arial"/>
              <a:cs typeface="Arial"/>
              <a:sym typeface="Arial"/>
            </a:endParaRPr>
          </a:p>
          <a:p>
            <a:pPr indent="0" lvl="0" marL="161925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est nécessairement de </a:t>
            </a:r>
            <a:r>
              <a:rPr b="1" lang="en-US" sz="10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degré de non determinisme</a:t>
            </a:r>
            <a:endParaRPr sz="10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0" name="Google Shape;290;p19"/>
          <p:cNvSpPr txBox="1"/>
          <p:nvPr/>
        </p:nvSpPr>
        <p:spPr>
          <a:xfrm>
            <a:off x="876084" y="436454"/>
            <a:ext cx="2878455" cy="4559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75550">
            <a:spAutoFit/>
          </a:bodyPr>
          <a:lstStyle/>
          <a:p>
            <a:pPr indent="0" lvl="0" marL="38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borné : c’est-à-dire, le nombre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569595" marR="0" rtl="0" algn="l">
              <a:lnSpc>
                <a:spcPct val="100000"/>
              </a:lnSpc>
              <a:spcBef>
                <a:spcPts val="490"/>
              </a:spcBef>
              <a:spcAft>
                <a:spcPts val="0"/>
              </a:spcAft>
              <a:buNone/>
            </a:pPr>
            <a:r>
              <a:rPr i="1" lang="en-US" sz="10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r </a:t>
            </a:r>
            <a:r>
              <a:rPr lang="en-US" sz="1000">
                <a:solidFill>
                  <a:srgbClr val="7F7F7F"/>
                </a:solidFill>
                <a:latin typeface="Tahoma"/>
                <a:ea typeface="Tahoma"/>
                <a:cs typeface="Tahoma"/>
                <a:sym typeface="Tahoma"/>
              </a:rPr>
              <a:t>= </a:t>
            </a:r>
            <a:r>
              <a:rPr i="1" lang="en-US" sz="10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max</a:t>
            </a:r>
            <a:r>
              <a:rPr baseline="-25000" i="1" lang="en-US" sz="105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q</a:t>
            </a:r>
            <a:r>
              <a:rPr baseline="-25000" lang="en-US" sz="1050">
                <a:solidFill>
                  <a:srgbClr val="7F7F7F"/>
                </a:solidFill>
                <a:latin typeface="Lucida Sans"/>
                <a:ea typeface="Lucida Sans"/>
                <a:cs typeface="Lucida Sans"/>
                <a:sym typeface="Lucida Sans"/>
              </a:rPr>
              <a:t>∈</a:t>
            </a:r>
            <a:r>
              <a:rPr baseline="-25000" i="1" lang="en-US" sz="105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Q</a:t>
            </a:r>
            <a:r>
              <a:rPr baseline="-25000" i="1" lang="en-US" sz="1050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rPr>
              <a:t>,</a:t>
            </a:r>
            <a:r>
              <a:rPr baseline="-25000" i="1" lang="en-US" sz="105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r>
              <a:rPr baseline="-25000" lang="en-US" sz="1050">
                <a:solidFill>
                  <a:srgbClr val="7F7F7F"/>
                </a:solidFill>
                <a:latin typeface="Lucida Sans"/>
                <a:ea typeface="Lucida Sans"/>
                <a:cs typeface="Lucida Sans"/>
                <a:sym typeface="Lucida Sans"/>
              </a:rPr>
              <a:t>∈</a:t>
            </a:r>
            <a:r>
              <a:rPr baseline="-25000" lang="en-US" sz="1050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rPr>
              <a:t>Γ</a:t>
            </a:r>
            <a:r>
              <a:rPr lang="en-US" sz="1000">
                <a:solidFill>
                  <a:srgbClr val="7F7F7F"/>
                </a:solidFill>
                <a:latin typeface="Cambria"/>
                <a:ea typeface="Cambria"/>
                <a:cs typeface="Cambria"/>
                <a:sym typeface="Cambria"/>
              </a:rPr>
              <a:t>|{</a:t>
            </a:r>
            <a:r>
              <a:rPr lang="en-US" sz="1000">
                <a:solidFill>
                  <a:srgbClr val="7F7F7F"/>
                </a:solidFill>
                <a:latin typeface="Tahoma"/>
                <a:ea typeface="Tahoma"/>
                <a:cs typeface="Tahoma"/>
                <a:sym typeface="Tahoma"/>
              </a:rPr>
              <a:t>((</a:t>
            </a:r>
            <a:r>
              <a:rPr i="1" lang="en-US" sz="10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q, a</a:t>
            </a:r>
            <a:r>
              <a:rPr lang="en-US" sz="1000">
                <a:solidFill>
                  <a:srgbClr val="7F7F7F"/>
                </a:solidFill>
                <a:latin typeface="Tahoma"/>
                <a:ea typeface="Tahoma"/>
                <a:cs typeface="Tahoma"/>
                <a:sym typeface="Tahoma"/>
              </a:rPr>
              <a:t>)</a:t>
            </a:r>
            <a:r>
              <a:rPr i="1" lang="en-US" sz="10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000">
                <a:solidFill>
                  <a:srgbClr val="7F7F7F"/>
                </a:solidFill>
                <a:latin typeface="Tahoma"/>
                <a:ea typeface="Tahoma"/>
                <a:cs typeface="Tahoma"/>
                <a:sym typeface="Tahoma"/>
              </a:rPr>
              <a:t>(</a:t>
            </a:r>
            <a:r>
              <a:rPr i="1" lang="en-US" sz="10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q</a:t>
            </a:r>
            <a:r>
              <a:rPr baseline="30000" lang="en-US" sz="1050">
                <a:solidFill>
                  <a:srgbClr val="7F7F7F"/>
                </a:solidFill>
                <a:latin typeface="Lucida Sans"/>
                <a:ea typeface="Lucida Sans"/>
                <a:cs typeface="Lucida Sans"/>
                <a:sym typeface="Lucida Sans"/>
              </a:rPr>
              <a:t>′</a:t>
            </a:r>
            <a:r>
              <a:rPr i="1" lang="en-US" sz="10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, a</a:t>
            </a:r>
            <a:r>
              <a:rPr baseline="30000" lang="en-US" sz="1050">
                <a:solidFill>
                  <a:srgbClr val="7F7F7F"/>
                </a:solidFill>
                <a:latin typeface="Lucida Sans"/>
                <a:ea typeface="Lucida Sans"/>
                <a:cs typeface="Lucida Sans"/>
                <a:sym typeface="Lucida Sans"/>
              </a:rPr>
              <a:t>′</a:t>
            </a:r>
            <a:r>
              <a:rPr i="1" lang="en-US" sz="10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, m</a:t>
            </a:r>
            <a:r>
              <a:rPr lang="en-US" sz="1000">
                <a:solidFill>
                  <a:srgbClr val="7F7F7F"/>
                </a:solidFill>
                <a:latin typeface="Tahoma"/>
                <a:ea typeface="Tahoma"/>
                <a:cs typeface="Tahoma"/>
                <a:sym typeface="Tahoma"/>
              </a:rPr>
              <a:t>)) </a:t>
            </a:r>
            <a:r>
              <a:rPr lang="en-US" sz="1000">
                <a:solidFill>
                  <a:srgbClr val="7F7F7F"/>
                </a:solidFill>
                <a:latin typeface="Cambria"/>
                <a:ea typeface="Cambria"/>
                <a:cs typeface="Cambria"/>
                <a:sym typeface="Cambria"/>
              </a:rPr>
              <a:t>∈ </a:t>
            </a:r>
            <a:r>
              <a:rPr i="1" lang="en-US" sz="10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δ</a:t>
            </a:r>
            <a:r>
              <a:rPr lang="en-US" sz="1000">
                <a:solidFill>
                  <a:srgbClr val="7F7F7F"/>
                </a:solidFill>
                <a:latin typeface="Cambria"/>
                <a:ea typeface="Cambria"/>
                <a:cs typeface="Cambria"/>
                <a:sym typeface="Cambria"/>
              </a:rPr>
              <a:t>}|</a:t>
            </a:r>
            <a:endParaRPr sz="10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91" name="Google Shape;291;p19"/>
          <p:cNvSpPr txBox="1"/>
          <p:nvPr/>
        </p:nvSpPr>
        <p:spPr>
          <a:xfrm>
            <a:off x="573925" y="929911"/>
            <a:ext cx="3756025" cy="24015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339725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est fini (</a:t>
            </a:r>
            <a:r>
              <a:rPr lang="en-US" sz="1000">
                <a:solidFill>
                  <a:srgbClr val="7F7F7F"/>
                </a:solidFill>
                <a:latin typeface="Cambria"/>
                <a:ea typeface="Cambria"/>
                <a:cs typeface="Cambria"/>
                <a:sym typeface="Cambria"/>
              </a:rPr>
              <a:t>|</a:t>
            </a:r>
            <a:r>
              <a:rPr i="1" lang="en-US" sz="10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r>
              <a:rPr lang="en-US" sz="1000">
                <a:solidFill>
                  <a:srgbClr val="7F7F7F"/>
                </a:solidFill>
                <a:latin typeface="Cambria"/>
                <a:ea typeface="Cambria"/>
                <a:cs typeface="Cambria"/>
                <a:sym typeface="Cambria"/>
              </a:rPr>
              <a:t>| </a:t>
            </a:r>
            <a:r>
              <a:rPr lang="en-US" sz="1000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désigne le cardinal).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137160" lvl="0" marL="339725" marR="195580" rtl="0" algn="l">
              <a:lnSpc>
                <a:spcPct val="110000"/>
              </a:lnSpc>
              <a:spcBef>
                <a:spcPts val="70"/>
              </a:spcBef>
              <a:spcAft>
                <a:spcPts val="0"/>
              </a:spcAft>
              <a:buNone/>
            </a:pPr>
            <a:r>
              <a:rPr baseline="30000" lang="en-US" sz="900">
                <a:solidFill>
                  <a:srgbClr val="3333B2"/>
                </a:solidFill>
                <a:latin typeface="Lucida Sans"/>
                <a:ea typeface="Lucida Sans"/>
                <a:cs typeface="Lucida Sans"/>
                <a:sym typeface="Lucida Sans"/>
              </a:rPr>
              <a:t>) </a:t>
            </a:r>
            <a:r>
              <a:rPr lang="en-US" sz="1000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Supposons que pour chaque paire </a:t>
            </a:r>
            <a:r>
              <a:rPr lang="en-US" sz="1000">
                <a:solidFill>
                  <a:srgbClr val="7F7F7F"/>
                </a:solidFill>
                <a:latin typeface="Tahoma"/>
                <a:ea typeface="Tahoma"/>
                <a:cs typeface="Tahoma"/>
                <a:sym typeface="Tahoma"/>
              </a:rPr>
              <a:t>(</a:t>
            </a:r>
            <a:r>
              <a:rPr i="1" lang="en-US" sz="10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q, a</a:t>
            </a:r>
            <a:r>
              <a:rPr lang="en-US" sz="1000">
                <a:solidFill>
                  <a:srgbClr val="7F7F7F"/>
                </a:solidFill>
                <a:latin typeface="Tahoma"/>
                <a:ea typeface="Tahoma"/>
                <a:cs typeface="Tahoma"/>
                <a:sym typeface="Tahoma"/>
              </a:rPr>
              <a:t>) </a:t>
            </a:r>
            <a:r>
              <a:rPr lang="en-US" sz="1000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on numérote les  choix parmi la relation de transition de la machine non  déterministe </a:t>
            </a:r>
            <a:r>
              <a:rPr i="1" lang="en-US" sz="10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M </a:t>
            </a:r>
            <a:r>
              <a:rPr lang="en-US" sz="1000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 1 à (au plus) </a:t>
            </a:r>
            <a:r>
              <a:rPr i="1" lang="en-US" sz="10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r </a:t>
            </a:r>
            <a:r>
              <a:rPr lang="en-US" sz="1000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: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128904" lvl="0" marL="617220" marR="0" rtl="0" algn="l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Clr>
                <a:srgbClr val="3333B2"/>
              </a:buClr>
              <a:buSzPts val="900"/>
              <a:buFont typeface="Lucida Sans"/>
              <a:buChar char="•"/>
            </a:pPr>
            <a:r>
              <a:rPr lang="en-US" sz="900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Pour décrire les choix non déterministes effectués dans un</a:t>
            </a:r>
            <a:endParaRPr sz="9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617220" marR="0" rtl="0" algn="l">
              <a:lnSpc>
                <a:spcPct val="100000"/>
              </a:lnSpc>
              <a:spcBef>
                <a:spcPts val="15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calcul jusqu’au temps </a:t>
            </a:r>
            <a:r>
              <a:rPr i="1" lang="en-US" sz="9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t </a:t>
            </a:r>
            <a:r>
              <a:rPr lang="en-US" sz="900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il suffit de donner une suite</a:t>
            </a:r>
            <a:endParaRPr sz="9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617220" marR="0" rtl="0" algn="l">
              <a:lnSpc>
                <a:spcPct val="115555"/>
              </a:lnSpc>
              <a:spcBef>
                <a:spcPts val="15"/>
              </a:spcBef>
              <a:spcAft>
                <a:spcPts val="0"/>
              </a:spcAft>
              <a:buNone/>
            </a:pPr>
            <a:r>
              <a:rPr i="1" lang="en-US" sz="9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d</a:t>
            </a:r>
            <a:r>
              <a:rPr baseline="-25000" lang="en-US" sz="900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</a:t>
            </a:r>
            <a:r>
              <a:rPr i="1" lang="en-US" sz="9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, d</a:t>
            </a:r>
            <a:r>
              <a:rPr baseline="-25000" lang="en-US" sz="900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</a:t>
            </a:r>
            <a:r>
              <a:rPr i="1" lang="en-US" sz="9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900">
                <a:solidFill>
                  <a:srgbClr val="7F7F7F"/>
                </a:solidFill>
                <a:latin typeface="Lucida Sans"/>
                <a:ea typeface="Lucida Sans"/>
                <a:cs typeface="Lucida Sans"/>
                <a:sym typeface="Lucida Sans"/>
              </a:rPr>
              <a:t>· · · </a:t>
            </a:r>
            <a:r>
              <a:rPr i="1" lang="en-US" sz="9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, d</a:t>
            </a:r>
            <a:r>
              <a:rPr baseline="-25000" i="1" lang="en-US" sz="9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t </a:t>
            </a:r>
            <a:r>
              <a:rPr lang="en-US" sz="900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 </a:t>
            </a:r>
            <a:r>
              <a:rPr i="1" lang="en-US" sz="9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t </a:t>
            </a:r>
            <a:r>
              <a:rPr lang="en-US" sz="900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nombres entre 1 et (au plus) </a:t>
            </a:r>
            <a:r>
              <a:rPr i="1" lang="en-US" sz="9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r </a:t>
            </a:r>
            <a:r>
              <a:rPr lang="en-US" sz="900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endParaRPr sz="9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137160" lvl="0" marL="339725" marR="579755" rtl="0" algn="l">
              <a:lnSpc>
                <a:spcPct val="110000"/>
              </a:lnSpc>
              <a:spcBef>
                <a:spcPts val="75"/>
              </a:spcBef>
              <a:spcAft>
                <a:spcPts val="0"/>
              </a:spcAft>
              <a:buNone/>
            </a:pPr>
            <a:r>
              <a:rPr baseline="30000" lang="en-US" sz="900">
                <a:solidFill>
                  <a:srgbClr val="3333B2"/>
                </a:solidFill>
                <a:latin typeface="Lucida Sans"/>
                <a:ea typeface="Lucida Sans"/>
                <a:cs typeface="Lucida Sans"/>
                <a:sym typeface="Lucida Sans"/>
              </a:rPr>
              <a:t>) </a:t>
            </a:r>
            <a:r>
              <a:rPr lang="en-US" sz="1000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On peut alors construire une machine de Turing  (déterministe) qui simule la machine </a:t>
            </a:r>
            <a:r>
              <a:rPr i="1" lang="en-US" sz="10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M </a:t>
            </a:r>
            <a:r>
              <a:rPr lang="en-US" sz="1000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 la façon  suivante :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617220" lvl="0" marL="617220" marR="717550" rtl="0" algn="r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Clr>
                <a:srgbClr val="3333B2"/>
              </a:buClr>
              <a:buSzPts val="900"/>
              <a:buFont typeface="Lucida Sans"/>
              <a:buChar char="•"/>
            </a:pPr>
            <a:r>
              <a:rPr lang="en-US" sz="900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pour </a:t>
            </a:r>
            <a:r>
              <a:rPr i="1" lang="en-US" sz="9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t </a:t>
            </a:r>
            <a:r>
              <a:rPr lang="en-US" sz="900">
                <a:solidFill>
                  <a:srgbClr val="7F7F7F"/>
                </a:solidFill>
                <a:latin typeface="Lucida Sans"/>
                <a:ea typeface="Lucida Sans"/>
                <a:cs typeface="Lucida Sans"/>
                <a:sym typeface="Lucida Sans"/>
              </a:rPr>
              <a:t>= </a:t>
            </a:r>
            <a:r>
              <a:rPr lang="en-US" sz="900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</a:t>
            </a:r>
            <a:r>
              <a:rPr i="1" lang="en-US" sz="9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900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</a:t>
            </a:r>
            <a:r>
              <a:rPr i="1" lang="en-US" sz="9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900">
                <a:solidFill>
                  <a:srgbClr val="7F7F7F"/>
                </a:solidFill>
                <a:latin typeface="Lucida Sans"/>
                <a:ea typeface="Lucida Sans"/>
                <a:cs typeface="Lucida Sans"/>
                <a:sym typeface="Lucida Sans"/>
              </a:rPr>
              <a:t>· · · </a:t>
            </a:r>
            <a:r>
              <a:rPr lang="en-US" sz="900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elle énumère toutes les suites</a:t>
            </a:r>
            <a:endParaRPr sz="9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681990" rtl="0" algn="r">
              <a:lnSpc>
                <a:spcPct val="100000"/>
              </a:lnSpc>
              <a:spcBef>
                <a:spcPts val="20"/>
              </a:spcBef>
              <a:spcAft>
                <a:spcPts val="0"/>
              </a:spcAft>
              <a:buNone/>
            </a:pPr>
            <a:r>
              <a:rPr i="1" lang="en-US" sz="9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d</a:t>
            </a:r>
            <a:r>
              <a:rPr baseline="-25000" lang="en-US" sz="900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</a:t>
            </a:r>
            <a:r>
              <a:rPr i="1" lang="en-US" sz="9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, d</a:t>
            </a:r>
            <a:r>
              <a:rPr baseline="-25000" lang="en-US" sz="900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</a:t>
            </a:r>
            <a:r>
              <a:rPr i="1" lang="en-US" sz="9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900">
                <a:solidFill>
                  <a:srgbClr val="7F7F7F"/>
                </a:solidFill>
                <a:latin typeface="Lucida Sans"/>
                <a:ea typeface="Lucida Sans"/>
                <a:cs typeface="Lucida Sans"/>
                <a:sym typeface="Lucida Sans"/>
              </a:rPr>
              <a:t>· · · </a:t>
            </a:r>
            <a:r>
              <a:rPr i="1" lang="en-US" sz="9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, d</a:t>
            </a:r>
            <a:r>
              <a:rPr baseline="-25000" i="1" lang="en-US" sz="9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t </a:t>
            </a:r>
            <a:r>
              <a:rPr lang="en-US" sz="900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 longueur </a:t>
            </a:r>
            <a:r>
              <a:rPr i="1" lang="en-US" sz="9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t </a:t>
            </a:r>
            <a:r>
              <a:rPr lang="en-US" sz="900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d’entiers entre 1 et </a:t>
            </a:r>
            <a:r>
              <a:rPr i="1" lang="en-US" sz="9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r </a:t>
            </a:r>
            <a:r>
              <a:rPr lang="en-US" sz="900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endParaRPr sz="9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128269" lvl="0" marL="617220" marR="140335" rtl="0" algn="l">
              <a:lnSpc>
                <a:spcPct val="101499"/>
              </a:lnSpc>
              <a:spcBef>
                <a:spcPts val="0"/>
              </a:spcBef>
              <a:spcAft>
                <a:spcPts val="0"/>
              </a:spcAft>
              <a:buClr>
                <a:srgbClr val="3333B2"/>
              </a:buClr>
              <a:buSzPts val="900"/>
              <a:buFont typeface="Lucida Sans"/>
              <a:buChar char="•"/>
            </a:pPr>
            <a:r>
              <a:rPr lang="en-US" sz="900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Pour chacune de ces suites </a:t>
            </a:r>
            <a:r>
              <a:rPr i="1" lang="en-US" sz="9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d</a:t>
            </a:r>
            <a:r>
              <a:rPr baseline="-25000" lang="en-US" sz="900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</a:t>
            </a:r>
            <a:r>
              <a:rPr i="1" lang="en-US" sz="9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, d</a:t>
            </a:r>
            <a:r>
              <a:rPr baseline="-25000" lang="en-US" sz="900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</a:t>
            </a:r>
            <a:r>
              <a:rPr i="1" lang="en-US" sz="9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900">
                <a:solidFill>
                  <a:srgbClr val="7F7F7F"/>
                </a:solidFill>
                <a:latin typeface="Lucida Sans"/>
                <a:ea typeface="Lucida Sans"/>
                <a:cs typeface="Lucida Sans"/>
                <a:sym typeface="Lucida Sans"/>
              </a:rPr>
              <a:t>· · · </a:t>
            </a:r>
            <a:r>
              <a:rPr i="1" lang="en-US" sz="9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, d</a:t>
            </a:r>
            <a:r>
              <a:rPr baseline="-25000" i="1" lang="en-US" sz="9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t </a:t>
            </a:r>
            <a:r>
              <a:rPr lang="en-US" sz="900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elle simule </a:t>
            </a:r>
            <a:r>
              <a:rPr i="1" lang="en-US" sz="9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t  </a:t>
            </a:r>
            <a:r>
              <a:rPr lang="en-US" sz="900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étapes de la machine </a:t>
            </a:r>
            <a:r>
              <a:rPr i="1" lang="en-US" sz="9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M </a:t>
            </a:r>
            <a:r>
              <a:rPr lang="en-US" sz="900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en utilisant les choix donnés par la  suite pour résoudre chaque choix non déterministe de </a:t>
            </a:r>
            <a:r>
              <a:rPr i="1" lang="en-US" sz="9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M</a:t>
            </a:r>
            <a:r>
              <a:rPr lang="en-US" sz="900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endParaRPr sz="9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128269" lvl="0" marL="617220" marR="274955" rtl="0" algn="l">
              <a:lnSpc>
                <a:spcPct val="101499"/>
              </a:lnSpc>
              <a:spcBef>
                <a:spcPts val="0"/>
              </a:spcBef>
              <a:spcAft>
                <a:spcPts val="0"/>
              </a:spcAft>
              <a:buClr>
                <a:srgbClr val="3333B2"/>
              </a:buClr>
              <a:buSzPts val="900"/>
              <a:buFont typeface="Lucida Sans"/>
              <a:buChar char="•"/>
            </a:pPr>
            <a:r>
              <a:rPr lang="en-US" sz="900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La machine s’arrête dès qu’elle trouve </a:t>
            </a:r>
            <a:r>
              <a:rPr i="1" lang="en-US" sz="9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t </a:t>
            </a:r>
            <a:r>
              <a:rPr lang="en-US" sz="900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et une suite telle  que </a:t>
            </a:r>
            <a:r>
              <a:rPr i="1" lang="en-US" sz="9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M </a:t>
            </a:r>
            <a:r>
              <a:rPr lang="en-US" sz="900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atteint une configuration acceptante.</a:t>
            </a:r>
            <a:endParaRPr sz="9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20"/>
          <p:cNvSpPr txBox="1"/>
          <p:nvPr>
            <p:ph type="title"/>
          </p:nvPr>
        </p:nvSpPr>
        <p:spPr>
          <a:xfrm>
            <a:off x="1337259" y="59814"/>
            <a:ext cx="1933575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71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Mesurer la complexité ?</a:t>
            </a:r>
            <a:endParaRPr/>
          </a:p>
        </p:txBody>
      </p:sp>
      <p:sp>
        <p:nvSpPr>
          <p:cNvPr id="297" name="Google Shape;297;p20"/>
          <p:cNvSpPr/>
          <p:nvPr/>
        </p:nvSpPr>
        <p:spPr>
          <a:xfrm>
            <a:off x="495363" y="906106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298" name="Google Shape;298;p20"/>
          <p:cNvSpPr txBox="1"/>
          <p:nvPr/>
        </p:nvSpPr>
        <p:spPr>
          <a:xfrm>
            <a:off x="624395" y="827314"/>
            <a:ext cx="3589020" cy="5359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975">
            <a:spAutoFit/>
          </a:bodyPr>
          <a:lstStyle/>
          <a:p>
            <a:pPr indent="0" lvl="0" marL="12700" marR="5080" rtl="0" algn="l">
              <a:lnSpc>
                <a:spcPct val="1026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On dit que la machine </a:t>
            </a:r>
            <a:r>
              <a:rPr b="1" lang="en-US" sz="1100">
                <a:latin typeface="Arial"/>
                <a:ea typeface="Arial"/>
                <a:cs typeface="Arial"/>
                <a:sym typeface="Arial"/>
              </a:rPr>
              <a:t>accepte 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w </a:t>
            </a:r>
            <a:r>
              <a:rPr b="1" lang="en-US" sz="1100">
                <a:latin typeface="Arial"/>
                <a:ea typeface="Arial"/>
                <a:cs typeface="Arial"/>
                <a:sym typeface="Arial"/>
              </a:rPr>
              <a:t>en temps 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t 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si 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t 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est le  minimum du nombre d’étapes que la machine utilise sur 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w  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sur chacune des branches de son arbre de dérivations.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99" name="Google Shape;299;p20"/>
          <p:cNvSpPr txBox="1"/>
          <p:nvPr/>
        </p:nvSpPr>
        <p:spPr>
          <a:xfrm>
            <a:off x="347205" y="1642445"/>
            <a:ext cx="413384" cy="11683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38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600">
                <a:latin typeface="Arial"/>
                <a:ea typeface="Arial"/>
                <a:cs typeface="Arial"/>
                <a:sym typeface="Arial"/>
              </a:rPr>
              <a:t>q</a:t>
            </a:r>
            <a:r>
              <a:rPr baseline="-25000" lang="en-US" sz="750">
                <a:latin typeface="Helvetica Neue"/>
                <a:ea typeface="Helvetica Neue"/>
                <a:cs typeface="Helvetica Neue"/>
                <a:sym typeface="Helvetica Neue"/>
              </a:rPr>
              <a:t>0</a:t>
            </a:r>
            <a:r>
              <a:rPr lang="en-US" sz="600">
                <a:latin typeface="Helvetica Neue"/>
                <a:ea typeface="Helvetica Neue"/>
                <a:cs typeface="Helvetica Neue"/>
                <a:sym typeface="Helvetica Neue"/>
              </a:rPr>
              <a:t>010111</a:t>
            </a:r>
            <a:endParaRPr sz="6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00" name="Google Shape;300;p20"/>
          <p:cNvSpPr txBox="1"/>
          <p:nvPr/>
        </p:nvSpPr>
        <p:spPr>
          <a:xfrm>
            <a:off x="864984" y="1642445"/>
            <a:ext cx="421640" cy="11683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38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600">
                <a:latin typeface="Arial"/>
                <a:ea typeface="Arial"/>
                <a:cs typeface="Arial"/>
                <a:sym typeface="Arial"/>
              </a:rPr>
              <a:t>Xq</a:t>
            </a:r>
            <a:r>
              <a:rPr baseline="-25000" lang="en-US" sz="750">
                <a:latin typeface="Helvetica Neue"/>
                <a:ea typeface="Helvetica Neue"/>
                <a:cs typeface="Helvetica Neue"/>
                <a:sym typeface="Helvetica Neue"/>
              </a:rPr>
              <a:t>0</a:t>
            </a:r>
            <a:r>
              <a:rPr lang="en-US" sz="600">
                <a:latin typeface="Helvetica Neue"/>
                <a:ea typeface="Helvetica Neue"/>
                <a:cs typeface="Helvetica Neue"/>
                <a:sym typeface="Helvetica Neue"/>
              </a:rPr>
              <a:t>10111</a:t>
            </a:r>
            <a:endParaRPr sz="6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01" name="Google Shape;301;p20"/>
          <p:cNvSpPr txBox="1"/>
          <p:nvPr/>
        </p:nvSpPr>
        <p:spPr>
          <a:xfrm>
            <a:off x="1382775" y="2003100"/>
            <a:ext cx="430530" cy="11683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38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600">
                <a:latin typeface="Arial"/>
                <a:ea typeface="Arial"/>
                <a:cs typeface="Arial"/>
                <a:sym typeface="Arial"/>
              </a:rPr>
              <a:t>XXq</a:t>
            </a:r>
            <a:r>
              <a:rPr baseline="-25000" lang="en-US" sz="750">
                <a:latin typeface="Helvetica Neue"/>
                <a:ea typeface="Helvetica Neue"/>
                <a:cs typeface="Helvetica Neue"/>
                <a:sym typeface="Helvetica Neue"/>
              </a:rPr>
              <a:t>1</a:t>
            </a:r>
            <a:r>
              <a:rPr lang="en-US" sz="600">
                <a:latin typeface="Helvetica Neue"/>
                <a:ea typeface="Helvetica Neue"/>
                <a:cs typeface="Helvetica Neue"/>
                <a:sym typeface="Helvetica Neue"/>
              </a:rPr>
              <a:t>0111</a:t>
            </a:r>
            <a:endParaRPr sz="6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02" name="Google Shape;302;p20"/>
          <p:cNvSpPr txBox="1"/>
          <p:nvPr/>
        </p:nvSpPr>
        <p:spPr>
          <a:xfrm>
            <a:off x="1370075" y="1642445"/>
            <a:ext cx="2566670" cy="11683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5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600">
                <a:latin typeface="Arial"/>
                <a:ea typeface="Arial"/>
                <a:cs typeface="Arial"/>
                <a:sym typeface="Arial"/>
              </a:rPr>
              <a:t>XXq</a:t>
            </a:r>
            <a:r>
              <a:rPr baseline="-25000" lang="en-US" sz="750">
                <a:latin typeface="Helvetica Neue"/>
                <a:ea typeface="Helvetica Neue"/>
                <a:cs typeface="Helvetica Neue"/>
                <a:sym typeface="Helvetica Neue"/>
              </a:rPr>
              <a:t>0</a:t>
            </a:r>
            <a:r>
              <a:rPr lang="en-US" sz="600">
                <a:latin typeface="Helvetica Neue"/>
                <a:ea typeface="Helvetica Neue"/>
                <a:cs typeface="Helvetica Neue"/>
                <a:sym typeface="Helvetica Neue"/>
              </a:rPr>
              <a:t>0111	</a:t>
            </a:r>
            <a:r>
              <a:rPr i="1" lang="en-US" sz="600">
                <a:latin typeface="Arial"/>
                <a:ea typeface="Arial"/>
                <a:cs typeface="Arial"/>
                <a:sym typeface="Arial"/>
              </a:rPr>
              <a:t>XXXq</a:t>
            </a:r>
            <a:r>
              <a:rPr baseline="-25000" lang="en-US" sz="750">
                <a:latin typeface="Helvetica Neue"/>
                <a:ea typeface="Helvetica Neue"/>
                <a:cs typeface="Helvetica Neue"/>
                <a:sym typeface="Helvetica Neue"/>
              </a:rPr>
              <a:t>0</a:t>
            </a:r>
            <a:r>
              <a:rPr lang="en-US" sz="600">
                <a:latin typeface="Helvetica Neue"/>
                <a:ea typeface="Helvetica Neue"/>
                <a:cs typeface="Helvetica Neue"/>
                <a:sym typeface="Helvetica Neue"/>
              </a:rPr>
              <a:t>111	</a:t>
            </a:r>
            <a:r>
              <a:rPr i="1" lang="en-US" sz="600">
                <a:latin typeface="Arial"/>
                <a:ea typeface="Arial"/>
                <a:cs typeface="Arial"/>
                <a:sym typeface="Arial"/>
              </a:rPr>
              <a:t>XXXXq</a:t>
            </a:r>
            <a:r>
              <a:rPr baseline="-25000" lang="en-US" sz="750">
                <a:latin typeface="Helvetica Neue"/>
                <a:ea typeface="Helvetica Neue"/>
                <a:cs typeface="Helvetica Neue"/>
                <a:sym typeface="Helvetica Neue"/>
              </a:rPr>
              <a:t>0</a:t>
            </a:r>
            <a:r>
              <a:rPr lang="en-US" sz="600">
                <a:latin typeface="Helvetica Neue"/>
                <a:ea typeface="Helvetica Neue"/>
                <a:cs typeface="Helvetica Neue"/>
                <a:sym typeface="Helvetica Neue"/>
              </a:rPr>
              <a:t>11	</a:t>
            </a:r>
            <a:r>
              <a:rPr i="1" lang="en-US" sz="600">
                <a:latin typeface="Arial"/>
                <a:ea typeface="Arial"/>
                <a:cs typeface="Arial"/>
                <a:sym typeface="Arial"/>
              </a:rPr>
              <a:t>XXXXXq</a:t>
            </a:r>
            <a:r>
              <a:rPr baseline="-25000" lang="en-US" sz="750">
                <a:latin typeface="Helvetica Neue"/>
                <a:ea typeface="Helvetica Neue"/>
                <a:cs typeface="Helvetica Neue"/>
                <a:sym typeface="Helvetica Neue"/>
              </a:rPr>
              <a:t>0</a:t>
            </a:r>
            <a:r>
              <a:rPr lang="en-US" sz="600">
                <a:latin typeface="Helvetica Neue"/>
                <a:ea typeface="Helvetica Neue"/>
                <a:cs typeface="Helvetica Neue"/>
                <a:sym typeface="Helvetica Neue"/>
              </a:rPr>
              <a:t>1	</a:t>
            </a:r>
            <a:r>
              <a:rPr i="1" lang="en-US" sz="600">
                <a:latin typeface="Arial"/>
                <a:ea typeface="Arial"/>
                <a:cs typeface="Arial"/>
                <a:sym typeface="Arial"/>
              </a:rPr>
              <a:t>XXXXXXq</a:t>
            </a:r>
            <a:r>
              <a:rPr baseline="-25000" lang="en-US" sz="750">
                <a:latin typeface="Helvetica Neue"/>
                <a:ea typeface="Helvetica Neue"/>
                <a:cs typeface="Helvetica Neue"/>
                <a:sym typeface="Helvetica Neue"/>
              </a:rPr>
              <a:t>0</a:t>
            </a:r>
            <a:endParaRPr baseline="-25000" sz="75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03" name="Google Shape;303;p20"/>
          <p:cNvSpPr txBox="1"/>
          <p:nvPr/>
        </p:nvSpPr>
        <p:spPr>
          <a:xfrm>
            <a:off x="1900554" y="2363094"/>
            <a:ext cx="438784" cy="11683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38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600">
                <a:latin typeface="Arial"/>
                <a:ea typeface="Arial"/>
                <a:cs typeface="Arial"/>
                <a:sym typeface="Arial"/>
              </a:rPr>
              <a:t>XXXq</a:t>
            </a:r>
            <a:r>
              <a:rPr baseline="-25000" lang="en-US" sz="750">
                <a:latin typeface="Helvetica Neue"/>
                <a:ea typeface="Helvetica Neue"/>
                <a:cs typeface="Helvetica Neue"/>
                <a:sym typeface="Helvetica Neue"/>
              </a:rPr>
              <a:t>2</a:t>
            </a:r>
            <a:r>
              <a:rPr lang="en-US" sz="600">
                <a:latin typeface="Helvetica Neue"/>
                <a:ea typeface="Helvetica Neue"/>
                <a:cs typeface="Helvetica Neue"/>
                <a:sym typeface="Helvetica Neue"/>
              </a:rPr>
              <a:t>111</a:t>
            </a:r>
            <a:endParaRPr sz="6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04" name="Google Shape;304;p20"/>
          <p:cNvSpPr txBox="1"/>
          <p:nvPr/>
        </p:nvSpPr>
        <p:spPr>
          <a:xfrm>
            <a:off x="2418346" y="2003100"/>
            <a:ext cx="1493520" cy="11683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38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600">
                <a:latin typeface="Arial"/>
                <a:ea typeface="Arial"/>
                <a:cs typeface="Arial"/>
                <a:sym typeface="Arial"/>
              </a:rPr>
              <a:t>XXXXq</a:t>
            </a:r>
            <a:r>
              <a:rPr baseline="-25000" lang="en-US" sz="750">
                <a:latin typeface="Helvetica Neue"/>
                <a:ea typeface="Helvetica Neue"/>
                <a:cs typeface="Helvetica Neue"/>
                <a:sym typeface="Helvetica Neue"/>
              </a:rPr>
              <a:t>1</a:t>
            </a:r>
            <a:r>
              <a:rPr lang="en-US" sz="600">
                <a:latin typeface="Helvetica Neue"/>
                <a:ea typeface="Helvetica Neue"/>
                <a:cs typeface="Helvetica Neue"/>
                <a:sym typeface="Helvetica Neue"/>
              </a:rPr>
              <a:t>11	</a:t>
            </a:r>
            <a:r>
              <a:rPr i="1" lang="en-US" sz="600">
                <a:latin typeface="Arial"/>
                <a:ea typeface="Arial"/>
                <a:cs typeface="Arial"/>
                <a:sym typeface="Arial"/>
              </a:rPr>
              <a:t>XXXXXq</a:t>
            </a:r>
            <a:r>
              <a:rPr baseline="-25000" lang="en-US" sz="750">
                <a:latin typeface="Helvetica Neue"/>
                <a:ea typeface="Helvetica Neue"/>
                <a:cs typeface="Helvetica Neue"/>
                <a:sym typeface="Helvetica Neue"/>
              </a:rPr>
              <a:t>1</a:t>
            </a:r>
            <a:r>
              <a:rPr lang="en-US" sz="600">
                <a:latin typeface="Helvetica Neue"/>
                <a:ea typeface="Helvetica Neue"/>
                <a:cs typeface="Helvetica Neue"/>
                <a:sym typeface="Helvetica Neue"/>
              </a:rPr>
              <a:t>1	</a:t>
            </a:r>
            <a:r>
              <a:rPr i="1" lang="en-US" sz="600">
                <a:latin typeface="Arial"/>
                <a:ea typeface="Arial"/>
                <a:cs typeface="Arial"/>
                <a:sym typeface="Arial"/>
              </a:rPr>
              <a:t>XXXXXXq</a:t>
            </a:r>
            <a:r>
              <a:rPr baseline="-25000" lang="en-US" sz="750">
                <a:latin typeface="Helvetica Neue"/>
                <a:ea typeface="Helvetica Neue"/>
                <a:cs typeface="Helvetica Neue"/>
                <a:sym typeface="Helvetica Neue"/>
              </a:rPr>
              <a:t>1</a:t>
            </a:r>
            <a:endParaRPr baseline="-25000" sz="75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05" name="Google Shape;305;p20"/>
          <p:cNvSpPr txBox="1"/>
          <p:nvPr/>
        </p:nvSpPr>
        <p:spPr>
          <a:xfrm>
            <a:off x="2828124" y="2363094"/>
            <a:ext cx="1499235" cy="11683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38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600">
                <a:latin typeface="Arial"/>
                <a:ea typeface="Arial"/>
                <a:cs typeface="Arial"/>
                <a:sym typeface="Arial"/>
              </a:rPr>
              <a:t>XXXXXq</a:t>
            </a:r>
            <a:r>
              <a:rPr baseline="-25000" lang="en-US" sz="750">
                <a:latin typeface="Helvetica Neue"/>
                <a:ea typeface="Helvetica Neue"/>
                <a:cs typeface="Helvetica Neue"/>
                <a:sym typeface="Helvetica Neue"/>
              </a:rPr>
              <a:t>2</a:t>
            </a:r>
            <a:r>
              <a:rPr lang="en-US" sz="600">
                <a:latin typeface="Helvetica Neue"/>
                <a:ea typeface="Helvetica Neue"/>
                <a:cs typeface="Helvetica Neue"/>
                <a:sym typeface="Helvetica Neue"/>
              </a:rPr>
              <a:t>1	</a:t>
            </a:r>
            <a:r>
              <a:rPr i="1" lang="en-US" sz="600">
                <a:latin typeface="Arial"/>
                <a:ea typeface="Arial"/>
                <a:cs typeface="Arial"/>
                <a:sym typeface="Arial"/>
              </a:rPr>
              <a:t>XXXXXXq</a:t>
            </a:r>
            <a:r>
              <a:rPr baseline="-25000" lang="en-US" sz="750">
                <a:latin typeface="Helvetica Neue"/>
                <a:ea typeface="Helvetica Neue"/>
                <a:cs typeface="Helvetica Neue"/>
                <a:sym typeface="Helvetica Neue"/>
              </a:rPr>
              <a:t>2	</a:t>
            </a:r>
            <a:r>
              <a:rPr i="1" lang="en-US" sz="600">
                <a:latin typeface="Arial"/>
                <a:ea typeface="Arial"/>
                <a:cs typeface="Arial"/>
                <a:sym typeface="Arial"/>
              </a:rPr>
              <a:t>XXXXXq</a:t>
            </a:r>
            <a:r>
              <a:rPr baseline="-25000" lang="en-US" sz="750">
                <a:latin typeface="Helvetica Neue"/>
                <a:ea typeface="Helvetica Neue"/>
                <a:cs typeface="Helvetica Neue"/>
                <a:sym typeface="Helvetica Neue"/>
              </a:rPr>
              <a:t>3 </a:t>
            </a:r>
            <a:r>
              <a:rPr i="1" lang="en-US" sz="600">
                <a:latin typeface="Arial"/>
                <a:ea typeface="Arial"/>
                <a:cs typeface="Arial"/>
                <a:sym typeface="Arial"/>
              </a:rPr>
              <a:t>X</a:t>
            </a:r>
            <a:endParaRPr sz="600"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06" name="Google Shape;306;p20"/>
          <p:cNvGrpSpPr/>
          <p:nvPr/>
        </p:nvGrpSpPr>
        <p:grpSpPr>
          <a:xfrm>
            <a:off x="755158" y="1681741"/>
            <a:ext cx="109082" cy="65405"/>
            <a:chOff x="755158" y="1681741"/>
            <a:chExt cx="109082" cy="65405"/>
          </a:xfrm>
        </p:grpSpPr>
        <p:sp>
          <p:nvSpPr>
            <p:cNvPr id="307" name="Google Shape;307;p20"/>
            <p:cNvSpPr/>
            <p:nvPr/>
          </p:nvSpPr>
          <p:spPr>
            <a:xfrm>
              <a:off x="755158" y="1714131"/>
              <a:ext cx="103505" cy="0"/>
            </a:xfrm>
            <a:custGeom>
              <a:rect b="b" l="l" r="r" t="t"/>
              <a:pathLst>
                <a:path extrusionOk="0" h="120000" w="103505">
                  <a:moveTo>
                    <a:pt x="0" y="0"/>
                  </a:moveTo>
                  <a:lnTo>
                    <a:pt x="102894" y="0"/>
                  </a:lnTo>
                </a:path>
              </a:pathLst>
            </a:custGeom>
            <a:noFill/>
            <a:ln cap="flat" cmpd="sng" w="15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308" name="Google Shape;308;p20"/>
            <p:cNvSpPr/>
            <p:nvPr/>
          </p:nvSpPr>
          <p:spPr>
            <a:xfrm>
              <a:off x="833760" y="1681741"/>
              <a:ext cx="30480" cy="65405"/>
            </a:xfrm>
            <a:custGeom>
              <a:rect b="b" l="l" r="r" t="t"/>
              <a:pathLst>
                <a:path extrusionOk="0" h="65405" w="30480">
                  <a:moveTo>
                    <a:pt x="0" y="0"/>
                  </a:moveTo>
                  <a:lnTo>
                    <a:pt x="4744" y="9900"/>
                  </a:lnTo>
                  <a:lnTo>
                    <a:pt x="13664" y="19991"/>
                  </a:lnTo>
                  <a:lnTo>
                    <a:pt x="23344" y="28183"/>
                  </a:lnTo>
                  <a:lnTo>
                    <a:pt x="30366" y="32390"/>
                  </a:lnTo>
                  <a:lnTo>
                    <a:pt x="23344" y="36597"/>
                  </a:lnTo>
                  <a:lnTo>
                    <a:pt x="13664" y="44790"/>
                  </a:lnTo>
                  <a:lnTo>
                    <a:pt x="4744" y="54880"/>
                  </a:lnTo>
                  <a:lnTo>
                    <a:pt x="0" y="64781"/>
                  </a:lnTo>
                </a:path>
              </a:pathLst>
            </a:custGeom>
            <a:noFill/>
            <a:ln cap="flat" cmpd="sng" w="121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</p:grpSp>
      <p:grpSp>
        <p:nvGrpSpPr>
          <p:cNvPr id="309" name="Google Shape;309;p20"/>
          <p:cNvGrpSpPr/>
          <p:nvPr/>
        </p:nvGrpSpPr>
        <p:grpSpPr>
          <a:xfrm>
            <a:off x="1177349" y="1681741"/>
            <a:ext cx="315037" cy="329402"/>
            <a:chOff x="1177349" y="1681741"/>
            <a:chExt cx="315037" cy="329402"/>
          </a:xfrm>
        </p:grpSpPr>
        <p:sp>
          <p:nvSpPr>
            <p:cNvPr id="310" name="Google Shape;310;p20"/>
            <p:cNvSpPr/>
            <p:nvPr/>
          </p:nvSpPr>
          <p:spPr>
            <a:xfrm>
              <a:off x="1281377" y="1714131"/>
              <a:ext cx="94615" cy="0"/>
            </a:xfrm>
            <a:custGeom>
              <a:rect b="b" l="l" r="r" t="t"/>
              <a:pathLst>
                <a:path extrusionOk="0" h="120000" w="94615">
                  <a:moveTo>
                    <a:pt x="0" y="0"/>
                  </a:moveTo>
                  <a:lnTo>
                    <a:pt x="94468" y="0"/>
                  </a:lnTo>
                </a:path>
              </a:pathLst>
            </a:custGeom>
            <a:noFill/>
            <a:ln cap="flat" cmpd="sng" w="15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311" name="Google Shape;311;p20"/>
            <p:cNvSpPr/>
            <p:nvPr/>
          </p:nvSpPr>
          <p:spPr>
            <a:xfrm>
              <a:off x="1351552" y="1681741"/>
              <a:ext cx="30480" cy="65405"/>
            </a:xfrm>
            <a:custGeom>
              <a:rect b="b" l="l" r="r" t="t"/>
              <a:pathLst>
                <a:path extrusionOk="0" h="65405" w="30480">
                  <a:moveTo>
                    <a:pt x="0" y="0"/>
                  </a:moveTo>
                  <a:lnTo>
                    <a:pt x="4744" y="9900"/>
                  </a:lnTo>
                  <a:lnTo>
                    <a:pt x="13664" y="19991"/>
                  </a:lnTo>
                  <a:lnTo>
                    <a:pt x="23344" y="28183"/>
                  </a:lnTo>
                  <a:lnTo>
                    <a:pt x="30366" y="32390"/>
                  </a:lnTo>
                  <a:lnTo>
                    <a:pt x="23344" y="36597"/>
                  </a:lnTo>
                  <a:lnTo>
                    <a:pt x="13664" y="44790"/>
                  </a:lnTo>
                  <a:lnTo>
                    <a:pt x="4744" y="54880"/>
                  </a:lnTo>
                  <a:lnTo>
                    <a:pt x="0" y="64781"/>
                  </a:lnTo>
                </a:path>
              </a:pathLst>
            </a:custGeom>
            <a:noFill/>
            <a:ln cap="flat" cmpd="sng" w="121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312" name="Google Shape;312;p20"/>
            <p:cNvSpPr/>
            <p:nvPr/>
          </p:nvSpPr>
          <p:spPr>
            <a:xfrm>
              <a:off x="1177349" y="1784182"/>
              <a:ext cx="309880" cy="213995"/>
            </a:xfrm>
            <a:custGeom>
              <a:rect b="b" l="l" r="r" t="t"/>
              <a:pathLst>
                <a:path extrusionOk="0" h="213994" w="309880">
                  <a:moveTo>
                    <a:pt x="0" y="0"/>
                  </a:moveTo>
                  <a:lnTo>
                    <a:pt x="309782" y="213625"/>
                  </a:lnTo>
                </a:path>
              </a:pathLst>
            </a:custGeom>
            <a:noFill/>
            <a:ln cap="flat" cmpd="sng" w="15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313" name="Google Shape;313;p20"/>
            <p:cNvSpPr/>
            <p:nvPr/>
          </p:nvSpPr>
          <p:spPr>
            <a:xfrm>
              <a:off x="1448571" y="1957168"/>
              <a:ext cx="43815" cy="53975"/>
            </a:xfrm>
            <a:custGeom>
              <a:rect b="b" l="l" r="r" t="t"/>
              <a:pathLst>
                <a:path extrusionOk="0" h="53975" w="43815">
                  <a:moveTo>
                    <a:pt x="36943" y="0"/>
                  </a:moveTo>
                  <a:lnTo>
                    <a:pt x="35220" y="10893"/>
                  </a:lnTo>
                  <a:lnTo>
                    <a:pt x="36842" y="24323"/>
                  </a:lnTo>
                  <a:lnTo>
                    <a:pt x="40174" y="36618"/>
                  </a:lnTo>
                  <a:lnTo>
                    <a:pt x="43581" y="44101"/>
                  </a:lnTo>
                  <a:lnTo>
                    <a:pt x="35376" y="43575"/>
                  </a:lnTo>
                  <a:lnTo>
                    <a:pt x="22700" y="44830"/>
                  </a:lnTo>
                  <a:lnTo>
                    <a:pt x="9569" y="48087"/>
                  </a:lnTo>
                  <a:lnTo>
                    <a:pt x="0" y="53569"/>
                  </a:lnTo>
                </a:path>
              </a:pathLst>
            </a:custGeom>
            <a:noFill/>
            <a:ln cap="flat" cmpd="sng" w="122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</p:grpSp>
      <p:grpSp>
        <p:nvGrpSpPr>
          <p:cNvPr id="314" name="Google Shape;314;p20"/>
          <p:cNvGrpSpPr/>
          <p:nvPr/>
        </p:nvGrpSpPr>
        <p:grpSpPr>
          <a:xfrm>
            <a:off x="1807596" y="1681741"/>
            <a:ext cx="92228" cy="65405"/>
            <a:chOff x="1807596" y="1681741"/>
            <a:chExt cx="92228" cy="65405"/>
          </a:xfrm>
        </p:grpSpPr>
        <p:sp>
          <p:nvSpPr>
            <p:cNvPr id="315" name="Google Shape;315;p20"/>
            <p:cNvSpPr/>
            <p:nvPr/>
          </p:nvSpPr>
          <p:spPr>
            <a:xfrm>
              <a:off x="1807596" y="1714131"/>
              <a:ext cx="86360" cy="0"/>
            </a:xfrm>
            <a:custGeom>
              <a:rect b="b" l="l" r="r" t="t"/>
              <a:pathLst>
                <a:path extrusionOk="0" h="120000" w="86360">
                  <a:moveTo>
                    <a:pt x="0" y="0"/>
                  </a:moveTo>
                  <a:lnTo>
                    <a:pt x="86041" y="0"/>
                  </a:lnTo>
                </a:path>
              </a:pathLst>
            </a:custGeom>
            <a:noFill/>
            <a:ln cap="flat" cmpd="sng" w="15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316" name="Google Shape;316;p20"/>
            <p:cNvSpPr/>
            <p:nvPr/>
          </p:nvSpPr>
          <p:spPr>
            <a:xfrm>
              <a:off x="1869344" y="1681741"/>
              <a:ext cx="30480" cy="65405"/>
            </a:xfrm>
            <a:custGeom>
              <a:rect b="b" l="l" r="r" t="t"/>
              <a:pathLst>
                <a:path extrusionOk="0" h="65405" w="30480">
                  <a:moveTo>
                    <a:pt x="0" y="0"/>
                  </a:moveTo>
                  <a:lnTo>
                    <a:pt x="4744" y="9900"/>
                  </a:lnTo>
                  <a:lnTo>
                    <a:pt x="13664" y="19991"/>
                  </a:lnTo>
                  <a:lnTo>
                    <a:pt x="23344" y="28183"/>
                  </a:lnTo>
                  <a:lnTo>
                    <a:pt x="30366" y="32390"/>
                  </a:lnTo>
                  <a:lnTo>
                    <a:pt x="23344" y="36597"/>
                  </a:lnTo>
                  <a:lnTo>
                    <a:pt x="13664" y="44790"/>
                  </a:lnTo>
                  <a:lnTo>
                    <a:pt x="4744" y="54880"/>
                  </a:lnTo>
                  <a:lnTo>
                    <a:pt x="0" y="64781"/>
                  </a:lnTo>
                </a:path>
              </a:pathLst>
            </a:custGeom>
            <a:noFill/>
            <a:ln cap="flat" cmpd="sng" w="121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</p:grpSp>
      <p:grpSp>
        <p:nvGrpSpPr>
          <p:cNvPr id="317" name="Google Shape;317;p20"/>
          <p:cNvGrpSpPr/>
          <p:nvPr/>
        </p:nvGrpSpPr>
        <p:grpSpPr>
          <a:xfrm>
            <a:off x="1698415" y="2143538"/>
            <a:ext cx="315978" cy="227611"/>
            <a:chOff x="1698415" y="2143538"/>
            <a:chExt cx="315978" cy="227611"/>
          </a:xfrm>
        </p:grpSpPr>
        <p:sp>
          <p:nvSpPr>
            <p:cNvPr id="318" name="Google Shape;318;p20"/>
            <p:cNvSpPr/>
            <p:nvPr/>
          </p:nvSpPr>
          <p:spPr>
            <a:xfrm>
              <a:off x="1698415" y="2143538"/>
              <a:ext cx="311150" cy="214629"/>
            </a:xfrm>
            <a:custGeom>
              <a:rect b="b" l="l" r="r" t="t"/>
              <a:pathLst>
                <a:path extrusionOk="0" h="214630" w="311150">
                  <a:moveTo>
                    <a:pt x="0" y="0"/>
                  </a:moveTo>
                  <a:lnTo>
                    <a:pt x="310721" y="214273"/>
                  </a:lnTo>
                </a:path>
              </a:pathLst>
            </a:custGeom>
            <a:noFill/>
            <a:ln cap="flat" cmpd="sng" w="15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319" name="Google Shape;319;p20"/>
            <p:cNvSpPr/>
            <p:nvPr/>
          </p:nvSpPr>
          <p:spPr>
            <a:xfrm>
              <a:off x="1970578" y="2317174"/>
              <a:ext cx="43815" cy="53975"/>
            </a:xfrm>
            <a:custGeom>
              <a:rect b="b" l="l" r="r" t="t"/>
              <a:pathLst>
                <a:path extrusionOk="0" h="53975" w="43814">
                  <a:moveTo>
                    <a:pt x="36941" y="0"/>
                  </a:moveTo>
                  <a:lnTo>
                    <a:pt x="35218" y="10892"/>
                  </a:lnTo>
                  <a:lnTo>
                    <a:pt x="36840" y="24323"/>
                  </a:lnTo>
                  <a:lnTo>
                    <a:pt x="40173" y="36617"/>
                  </a:lnTo>
                  <a:lnTo>
                    <a:pt x="43580" y="44100"/>
                  </a:lnTo>
                  <a:lnTo>
                    <a:pt x="35375" y="43575"/>
                  </a:lnTo>
                  <a:lnTo>
                    <a:pt x="22699" y="44830"/>
                  </a:lnTo>
                  <a:lnTo>
                    <a:pt x="9569" y="48087"/>
                  </a:lnTo>
                  <a:lnTo>
                    <a:pt x="0" y="53569"/>
                  </a:lnTo>
                </a:path>
              </a:pathLst>
            </a:custGeom>
            <a:noFill/>
            <a:ln cap="flat" cmpd="sng" w="122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</p:grpSp>
      <p:grpSp>
        <p:nvGrpSpPr>
          <p:cNvPr id="320" name="Google Shape;320;p20"/>
          <p:cNvGrpSpPr/>
          <p:nvPr/>
        </p:nvGrpSpPr>
        <p:grpSpPr>
          <a:xfrm>
            <a:off x="2221360" y="1681741"/>
            <a:ext cx="315037" cy="329402"/>
            <a:chOff x="2221360" y="1681741"/>
            <a:chExt cx="315037" cy="329402"/>
          </a:xfrm>
        </p:grpSpPr>
        <p:sp>
          <p:nvSpPr>
            <p:cNvPr id="321" name="Google Shape;321;p20"/>
            <p:cNvSpPr/>
            <p:nvPr/>
          </p:nvSpPr>
          <p:spPr>
            <a:xfrm>
              <a:off x="2333815" y="1714131"/>
              <a:ext cx="78105" cy="0"/>
            </a:xfrm>
            <a:custGeom>
              <a:rect b="b" l="l" r="r" t="t"/>
              <a:pathLst>
                <a:path extrusionOk="0" h="120000" w="78105">
                  <a:moveTo>
                    <a:pt x="0" y="0"/>
                  </a:moveTo>
                  <a:lnTo>
                    <a:pt x="77614" y="0"/>
                  </a:lnTo>
                </a:path>
              </a:pathLst>
            </a:custGeom>
            <a:noFill/>
            <a:ln cap="flat" cmpd="sng" w="15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322" name="Google Shape;322;p20"/>
            <p:cNvSpPr/>
            <p:nvPr/>
          </p:nvSpPr>
          <p:spPr>
            <a:xfrm>
              <a:off x="2387136" y="1681741"/>
              <a:ext cx="30480" cy="65405"/>
            </a:xfrm>
            <a:custGeom>
              <a:rect b="b" l="l" r="r" t="t"/>
              <a:pathLst>
                <a:path extrusionOk="0" h="65405" w="30480">
                  <a:moveTo>
                    <a:pt x="0" y="0"/>
                  </a:moveTo>
                  <a:lnTo>
                    <a:pt x="4744" y="9900"/>
                  </a:lnTo>
                  <a:lnTo>
                    <a:pt x="13664" y="19991"/>
                  </a:lnTo>
                  <a:lnTo>
                    <a:pt x="23344" y="28183"/>
                  </a:lnTo>
                  <a:lnTo>
                    <a:pt x="30366" y="32390"/>
                  </a:lnTo>
                  <a:lnTo>
                    <a:pt x="23344" y="36597"/>
                  </a:lnTo>
                  <a:lnTo>
                    <a:pt x="13664" y="44790"/>
                  </a:lnTo>
                  <a:lnTo>
                    <a:pt x="4744" y="54880"/>
                  </a:lnTo>
                  <a:lnTo>
                    <a:pt x="0" y="64781"/>
                  </a:lnTo>
                </a:path>
              </a:pathLst>
            </a:custGeom>
            <a:noFill/>
            <a:ln cap="flat" cmpd="sng" w="121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323" name="Google Shape;323;p20"/>
            <p:cNvSpPr/>
            <p:nvPr/>
          </p:nvSpPr>
          <p:spPr>
            <a:xfrm>
              <a:off x="2221360" y="1784182"/>
              <a:ext cx="309880" cy="213995"/>
            </a:xfrm>
            <a:custGeom>
              <a:rect b="b" l="l" r="r" t="t"/>
              <a:pathLst>
                <a:path extrusionOk="0" h="213994" w="309880">
                  <a:moveTo>
                    <a:pt x="0" y="0"/>
                  </a:moveTo>
                  <a:lnTo>
                    <a:pt x="309782" y="213625"/>
                  </a:lnTo>
                </a:path>
              </a:pathLst>
            </a:custGeom>
            <a:noFill/>
            <a:ln cap="flat" cmpd="sng" w="15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324" name="Google Shape;324;p20"/>
            <p:cNvSpPr/>
            <p:nvPr/>
          </p:nvSpPr>
          <p:spPr>
            <a:xfrm>
              <a:off x="2492582" y="1957168"/>
              <a:ext cx="43815" cy="53975"/>
            </a:xfrm>
            <a:custGeom>
              <a:rect b="b" l="l" r="r" t="t"/>
              <a:pathLst>
                <a:path extrusionOk="0" h="53975" w="43814">
                  <a:moveTo>
                    <a:pt x="36943" y="0"/>
                  </a:moveTo>
                  <a:lnTo>
                    <a:pt x="35220" y="10893"/>
                  </a:lnTo>
                  <a:lnTo>
                    <a:pt x="36842" y="24323"/>
                  </a:lnTo>
                  <a:lnTo>
                    <a:pt x="40174" y="36618"/>
                  </a:lnTo>
                  <a:lnTo>
                    <a:pt x="43581" y="44101"/>
                  </a:lnTo>
                  <a:lnTo>
                    <a:pt x="35376" y="43575"/>
                  </a:lnTo>
                  <a:lnTo>
                    <a:pt x="22700" y="44830"/>
                  </a:lnTo>
                  <a:lnTo>
                    <a:pt x="9569" y="48087"/>
                  </a:lnTo>
                  <a:lnTo>
                    <a:pt x="0" y="53569"/>
                  </a:lnTo>
                </a:path>
              </a:pathLst>
            </a:custGeom>
            <a:noFill/>
            <a:ln cap="flat" cmpd="sng" w="122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</p:grpSp>
      <p:grpSp>
        <p:nvGrpSpPr>
          <p:cNvPr id="325" name="Google Shape;325;p20"/>
          <p:cNvGrpSpPr/>
          <p:nvPr/>
        </p:nvGrpSpPr>
        <p:grpSpPr>
          <a:xfrm>
            <a:off x="2743366" y="1681741"/>
            <a:ext cx="315037" cy="329402"/>
            <a:chOff x="2743366" y="1681741"/>
            <a:chExt cx="315037" cy="329402"/>
          </a:xfrm>
        </p:grpSpPr>
        <p:sp>
          <p:nvSpPr>
            <p:cNvPr id="326" name="Google Shape;326;p20"/>
            <p:cNvSpPr/>
            <p:nvPr/>
          </p:nvSpPr>
          <p:spPr>
            <a:xfrm>
              <a:off x="2860034" y="1714131"/>
              <a:ext cx="69215" cy="0"/>
            </a:xfrm>
            <a:custGeom>
              <a:rect b="b" l="l" r="r" t="t"/>
              <a:pathLst>
                <a:path extrusionOk="0" h="120000" w="69214">
                  <a:moveTo>
                    <a:pt x="0" y="0"/>
                  </a:moveTo>
                  <a:lnTo>
                    <a:pt x="69187" y="0"/>
                  </a:lnTo>
                </a:path>
              </a:pathLst>
            </a:custGeom>
            <a:noFill/>
            <a:ln cap="flat" cmpd="sng" w="15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327" name="Google Shape;327;p20"/>
            <p:cNvSpPr/>
            <p:nvPr/>
          </p:nvSpPr>
          <p:spPr>
            <a:xfrm>
              <a:off x="2904928" y="1681741"/>
              <a:ext cx="30480" cy="65405"/>
            </a:xfrm>
            <a:custGeom>
              <a:rect b="b" l="l" r="r" t="t"/>
              <a:pathLst>
                <a:path extrusionOk="0" h="65405" w="30480">
                  <a:moveTo>
                    <a:pt x="0" y="0"/>
                  </a:moveTo>
                  <a:lnTo>
                    <a:pt x="4744" y="9900"/>
                  </a:lnTo>
                  <a:lnTo>
                    <a:pt x="13664" y="19991"/>
                  </a:lnTo>
                  <a:lnTo>
                    <a:pt x="23344" y="28183"/>
                  </a:lnTo>
                  <a:lnTo>
                    <a:pt x="30366" y="32390"/>
                  </a:lnTo>
                  <a:lnTo>
                    <a:pt x="23344" y="36597"/>
                  </a:lnTo>
                  <a:lnTo>
                    <a:pt x="13664" y="44790"/>
                  </a:lnTo>
                  <a:lnTo>
                    <a:pt x="4744" y="54880"/>
                  </a:lnTo>
                  <a:lnTo>
                    <a:pt x="0" y="64781"/>
                  </a:lnTo>
                </a:path>
              </a:pathLst>
            </a:custGeom>
            <a:noFill/>
            <a:ln cap="flat" cmpd="sng" w="121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328" name="Google Shape;328;p20"/>
            <p:cNvSpPr/>
            <p:nvPr/>
          </p:nvSpPr>
          <p:spPr>
            <a:xfrm>
              <a:off x="2743366" y="1784182"/>
              <a:ext cx="309880" cy="213995"/>
            </a:xfrm>
            <a:custGeom>
              <a:rect b="b" l="l" r="r" t="t"/>
              <a:pathLst>
                <a:path extrusionOk="0" h="213994" w="309880">
                  <a:moveTo>
                    <a:pt x="0" y="0"/>
                  </a:moveTo>
                  <a:lnTo>
                    <a:pt x="309782" y="213625"/>
                  </a:lnTo>
                </a:path>
              </a:pathLst>
            </a:custGeom>
            <a:noFill/>
            <a:ln cap="flat" cmpd="sng" w="15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329" name="Google Shape;329;p20"/>
            <p:cNvSpPr/>
            <p:nvPr/>
          </p:nvSpPr>
          <p:spPr>
            <a:xfrm>
              <a:off x="3014588" y="1957168"/>
              <a:ext cx="43815" cy="53975"/>
            </a:xfrm>
            <a:custGeom>
              <a:rect b="b" l="l" r="r" t="t"/>
              <a:pathLst>
                <a:path extrusionOk="0" h="53975" w="43814">
                  <a:moveTo>
                    <a:pt x="36943" y="0"/>
                  </a:moveTo>
                  <a:lnTo>
                    <a:pt x="35220" y="10893"/>
                  </a:lnTo>
                  <a:lnTo>
                    <a:pt x="36842" y="24323"/>
                  </a:lnTo>
                  <a:lnTo>
                    <a:pt x="40174" y="36618"/>
                  </a:lnTo>
                  <a:lnTo>
                    <a:pt x="43581" y="44101"/>
                  </a:lnTo>
                  <a:lnTo>
                    <a:pt x="35376" y="43575"/>
                  </a:lnTo>
                  <a:lnTo>
                    <a:pt x="22700" y="44830"/>
                  </a:lnTo>
                  <a:lnTo>
                    <a:pt x="9569" y="48087"/>
                  </a:lnTo>
                  <a:lnTo>
                    <a:pt x="0" y="53569"/>
                  </a:lnTo>
                </a:path>
              </a:pathLst>
            </a:custGeom>
            <a:noFill/>
            <a:ln cap="flat" cmpd="sng" w="122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</p:grpSp>
      <p:grpSp>
        <p:nvGrpSpPr>
          <p:cNvPr id="330" name="Google Shape;330;p20"/>
          <p:cNvGrpSpPr/>
          <p:nvPr/>
        </p:nvGrpSpPr>
        <p:grpSpPr>
          <a:xfrm>
            <a:off x="2721607" y="2143538"/>
            <a:ext cx="249869" cy="222149"/>
            <a:chOff x="2721607" y="2143538"/>
            <a:chExt cx="249869" cy="222149"/>
          </a:xfrm>
        </p:grpSpPr>
        <p:sp>
          <p:nvSpPr>
            <p:cNvPr id="331" name="Google Shape;331;p20"/>
            <p:cNvSpPr/>
            <p:nvPr/>
          </p:nvSpPr>
          <p:spPr>
            <a:xfrm>
              <a:off x="2721607" y="2143538"/>
              <a:ext cx="245745" cy="213360"/>
            </a:xfrm>
            <a:custGeom>
              <a:rect b="b" l="l" r="r" t="t"/>
              <a:pathLst>
                <a:path extrusionOk="0" h="213360" w="245744">
                  <a:moveTo>
                    <a:pt x="0" y="0"/>
                  </a:moveTo>
                  <a:lnTo>
                    <a:pt x="245191" y="213192"/>
                  </a:lnTo>
                </a:path>
              </a:pathLst>
            </a:custGeom>
            <a:noFill/>
            <a:ln cap="flat" cmpd="sng" w="15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332" name="Google Shape;332;p20"/>
            <p:cNvSpPr/>
            <p:nvPr/>
          </p:nvSpPr>
          <p:spPr>
            <a:xfrm>
              <a:off x="2927026" y="2316157"/>
              <a:ext cx="44450" cy="49530"/>
            </a:xfrm>
            <a:custGeom>
              <a:rect b="b" l="l" r="r" t="t"/>
              <a:pathLst>
                <a:path extrusionOk="0" h="49530" w="44450">
                  <a:moveTo>
                    <a:pt x="42707" y="0"/>
                  </a:moveTo>
                  <a:lnTo>
                    <a:pt x="39778" y="10634"/>
                  </a:lnTo>
                  <a:lnTo>
                    <a:pt x="39888" y="24165"/>
                  </a:lnTo>
                  <a:lnTo>
                    <a:pt x="41826" y="36758"/>
                  </a:lnTo>
                  <a:lnTo>
                    <a:pt x="44377" y="44577"/>
                  </a:lnTo>
                  <a:lnTo>
                    <a:pt x="36279" y="43137"/>
                  </a:lnTo>
                  <a:lnTo>
                    <a:pt x="23539" y="42967"/>
                  </a:lnTo>
                  <a:lnTo>
                    <a:pt x="10124" y="44737"/>
                  </a:lnTo>
                  <a:lnTo>
                    <a:pt x="0" y="49116"/>
                  </a:lnTo>
                </a:path>
              </a:pathLst>
            </a:custGeom>
            <a:noFill/>
            <a:ln cap="flat" cmpd="sng" w="122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</p:grpSp>
      <p:grpSp>
        <p:nvGrpSpPr>
          <p:cNvPr id="333" name="Google Shape;333;p20"/>
          <p:cNvGrpSpPr/>
          <p:nvPr/>
        </p:nvGrpSpPr>
        <p:grpSpPr>
          <a:xfrm>
            <a:off x="3265371" y="1681741"/>
            <a:ext cx="315037" cy="329402"/>
            <a:chOff x="3265371" y="1681741"/>
            <a:chExt cx="315037" cy="329402"/>
          </a:xfrm>
        </p:grpSpPr>
        <p:sp>
          <p:nvSpPr>
            <p:cNvPr id="334" name="Google Shape;334;p20"/>
            <p:cNvSpPr/>
            <p:nvPr/>
          </p:nvSpPr>
          <p:spPr>
            <a:xfrm>
              <a:off x="3386252" y="1714131"/>
              <a:ext cx="60960" cy="0"/>
            </a:xfrm>
            <a:custGeom>
              <a:rect b="b" l="l" r="r" t="t"/>
              <a:pathLst>
                <a:path extrusionOk="0" h="120000" w="60960">
                  <a:moveTo>
                    <a:pt x="0" y="0"/>
                  </a:moveTo>
                  <a:lnTo>
                    <a:pt x="60761" y="0"/>
                  </a:lnTo>
                </a:path>
              </a:pathLst>
            </a:custGeom>
            <a:noFill/>
            <a:ln cap="flat" cmpd="sng" w="15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335" name="Google Shape;335;p20"/>
            <p:cNvSpPr/>
            <p:nvPr/>
          </p:nvSpPr>
          <p:spPr>
            <a:xfrm>
              <a:off x="3422720" y="1681741"/>
              <a:ext cx="30480" cy="65405"/>
            </a:xfrm>
            <a:custGeom>
              <a:rect b="b" l="l" r="r" t="t"/>
              <a:pathLst>
                <a:path extrusionOk="0" h="65405" w="30479">
                  <a:moveTo>
                    <a:pt x="0" y="0"/>
                  </a:moveTo>
                  <a:lnTo>
                    <a:pt x="4744" y="9900"/>
                  </a:lnTo>
                  <a:lnTo>
                    <a:pt x="13664" y="19991"/>
                  </a:lnTo>
                  <a:lnTo>
                    <a:pt x="23344" y="28183"/>
                  </a:lnTo>
                  <a:lnTo>
                    <a:pt x="30366" y="32390"/>
                  </a:lnTo>
                  <a:lnTo>
                    <a:pt x="23344" y="36597"/>
                  </a:lnTo>
                  <a:lnTo>
                    <a:pt x="13664" y="44790"/>
                  </a:lnTo>
                  <a:lnTo>
                    <a:pt x="4744" y="54880"/>
                  </a:lnTo>
                  <a:lnTo>
                    <a:pt x="0" y="64781"/>
                  </a:lnTo>
                </a:path>
              </a:pathLst>
            </a:custGeom>
            <a:noFill/>
            <a:ln cap="flat" cmpd="sng" w="121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336" name="Google Shape;336;p20"/>
            <p:cNvSpPr/>
            <p:nvPr/>
          </p:nvSpPr>
          <p:spPr>
            <a:xfrm>
              <a:off x="3265371" y="1784182"/>
              <a:ext cx="309880" cy="213995"/>
            </a:xfrm>
            <a:custGeom>
              <a:rect b="b" l="l" r="r" t="t"/>
              <a:pathLst>
                <a:path extrusionOk="0" h="213994" w="309879">
                  <a:moveTo>
                    <a:pt x="0" y="0"/>
                  </a:moveTo>
                  <a:lnTo>
                    <a:pt x="309782" y="213625"/>
                  </a:lnTo>
                </a:path>
              </a:pathLst>
            </a:custGeom>
            <a:noFill/>
            <a:ln cap="flat" cmpd="sng" w="15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337" name="Google Shape;337;p20"/>
            <p:cNvSpPr/>
            <p:nvPr/>
          </p:nvSpPr>
          <p:spPr>
            <a:xfrm>
              <a:off x="3536593" y="1957168"/>
              <a:ext cx="43815" cy="53975"/>
            </a:xfrm>
            <a:custGeom>
              <a:rect b="b" l="l" r="r" t="t"/>
              <a:pathLst>
                <a:path extrusionOk="0" h="53975" w="43814">
                  <a:moveTo>
                    <a:pt x="36943" y="0"/>
                  </a:moveTo>
                  <a:lnTo>
                    <a:pt x="35220" y="10893"/>
                  </a:lnTo>
                  <a:lnTo>
                    <a:pt x="36842" y="24323"/>
                  </a:lnTo>
                  <a:lnTo>
                    <a:pt x="40174" y="36618"/>
                  </a:lnTo>
                  <a:lnTo>
                    <a:pt x="43581" y="44101"/>
                  </a:lnTo>
                  <a:lnTo>
                    <a:pt x="35376" y="43575"/>
                  </a:lnTo>
                  <a:lnTo>
                    <a:pt x="22700" y="44830"/>
                  </a:lnTo>
                  <a:lnTo>
                    <a:pt x="9569" y="48087"/>
                  </a:lnTo>
                  <a:lnTo>
                    <a:pt x="0" y="53569"/>
                  </a:lnTo>
                </a:path>
              </a:pathLst>
            </a:custGeom>
            <a:noFill/>
            <a:ln cap="flat" cmpd="sng" w="122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</p:grpSp>
      <p:grpSp>
        <p:nvGrpSpPr>
          <p:cNvPr id="338" name="Google Shape;338;p20"/>
          <p:cNvGrpSpPr/>
          <p:nvPr/>
        </p:nvGrpSpPr>
        <p:grpSpPr>
          <a:xfrm>
            <a:off x="3243613" y="2143538"/>
            <a:ext cx="249868" cy="222149"/>
            <a:chOff x="3243613" y="2143538"/>
            <a:chExt cx="249868" cy="222149"/>
          </a:xfrm>
        </p:grpSpPr>
        <p:sp>
          <p:nvSpPr>
            <p:cNvPr id="339" name="Google Shape;339;p20"/>
            <p:cNvSpPr/>
            <p:nvPr/>
          </p:nvSpPr>
          <p:spPr>
            <a:xfrm>
              <a:off x="3243613" y="2143538"/>
              <a:ext cx="245745" cy="213360"/>
            </a:xfrm>
            <a:custGeom>
              <a:rect b="b" l="l" r="r" t="t"/>
              <a:pathLst>
                <a:path extrusionOk="0" h="213360" w="245745">
                  <a:moveTo>
                    <a:pt x="0" y="0"/>
                  </a:moveTo>
                  <a:lnTo>
                    <a:pt x="245190" y="213192"/>
                  </a:lnTo>
                </a:path>
              </a:pathLst>
            </a:custGeom>
            <a:noFill/>
            <a:ln cap="flat" cmpd="sng" w="15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340" name="Google Shape;340;p20"/>
            <p:cNvSpPr/>
            <p:nvPr/>
          </p:nvSpPr>
          <p:spPr>
            <a:xfrm>
              <a:off x="3449031" y="2316157"/>
              <a:ext cx="44450" cy="49530"/>
            </a:xfrm>
            <a:custGeom>
              <a:rect b="b" l="l" r="r" t="t"/>
              <a:pathLst>
                <a:path extrusionOk="0" h="49530" w="44450">
                  <a:moveTo>
                    <a:pt x="42707" y="0"/>
                  </a:moveTo>
                  <a:lnTo>
                    <a:pt x="39778" y="10634"/>
                  </a:lnTo>
                  <a:lnTo>
                    <a:pt x="39888" y="24165"/>
                  </a:lnTo>
                  <a:lnTo>
                    <a:pt x="41826" y="36758"/>
                  </a:lnTo>
                  <a:lnTo>
                    <a:pt x="44377" y="44577"/>
                  </a:lnTo>
                  <a:lnTo>
                    <a:pt x="36279" y="43137"/>
                  </a:lnTo>
                  <a:lnTo>
                    <a:pt x="23539" y="42967"/>
                  </a:lnTo>
                  <a:lnTo>
                    <a:pt x="10124" y="44737"/>
                  </a:lnTo>
                  <a:lnTo>
                    <a:pt x="0" y="49116"/>
                  </a:lnTo>
                </a:path>
              </a:pathLst>
            </a:custGeom>
            <a:noFill/>
            <a:ln cap="flat" cmpd="sng" w="122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</p:grpSp>
      <p:grpSp>
        <p:nvGrpSpPr>
          <p:cNvPr id="341" name="Google Shape;341;p20"/>
          <p:cNvGrpSpPr/>
          <p:nvPr/>
        </p:nvGrpSpPr>
        <p:grpSpPr>
          <a:xfrm>
            <a:off x="3804469" y="2401749"/>
            <a:ext cx="58066" cy="65405"/>
            <a:chOff x="3804469" y="2401749"/>
            <a:chExt cx="58066" cy="65405"/>
          </a:xfrm>
        </p:grpSpPr>
        <p:sp>
          <p:nvSpPr>
            <p:cNvPr id="342" name="Google Shape;342;p20"/>
            <p:cNvSpPr/>
            <p:nvPr/>
          </p:nvSpPr>
          <p:spPr>
            <a:xfrm>
              <a:off x="3804469" y="2434140"/>
              <a:ext cx="52069" cy="0"/>
            </a:xfrm>
            <a:custGeom>
              <a:rect b="b" l="l" r="r" t="t"/>
              <a:pathLst>
                <a:path extrusionOk="0" h="120000" w="52070">
                  <a:moveTo>
                    <a:pt x="0" y="0"/>
                  </a:moveTo>
                  <a:lnTo>
                    <a:pt x="51879" y="0"/>
                  </a:lnTo>
                </a:path>
              </a:pathLst>
            </a:custGeom>
            <a:noFill/>
            <a:ln cap="flat" cmpd="sng" w="15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343" name="Google Shape;343;p20"/>
            <p:cNvSpPr/>
            <p:nvPr/>
          </p:nvSpPr>
          <p:spPr>
            <a:xfrm>
              <a:off x="3832055" y="2401749"/>
              <a:ext cx="30480" cy="65405"/>
            </a:xfrm>
            <a:custGeom>
              <a:rect b="b" l="l" r="r" t="t"/>
              <a:pathLst>
                <a:path extrusionOk="0" h="65405" w="30479">
                  <a:moveTo>
                    <a:pt x="0" y="0"/>
                  </a:moveTo>
                  <a:lnTo>
                    <a:pt x="4744" y="9900"/>
                  </a:lnTo>
                  <a:lnTo>
                    <a:pt x="13664" y="19991"/>
                  </a:lnTo>
                  <a:lnTo>
                    <a:pt x="23344" y="28183"/>
                  </a:lnTo>
                  <a:lnTo>
                    <a:pt x="30366" y="32390"/>
                  </a:lnTo>
                  <a:lnTo>
                    <a:pt x="23344" y="36597"/>
                  </a:lnTo>
                  <a:lnTo>
                    <a:pt x="13664" y="44790"/>
                  </a:lnTo>
                  <a:lnTo>
                    <a:pt x="4744" y="54880"/>
                  </a:lnTo>
                  <a:lnTo>
                    <a:pt x="0" y="64781"/>
                  </a:lnTo>
                </a:path>
              </a:pathLst>
            </a:custGeom>
            <a:noFill/>
            <a:ln cap="flat" cmpd="sng" w="121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</p:grpSp>
      <p:sp>
        <p:nvSpPr>
          <p:cNvPr id="344" name="Google Shape;344;p20"/>
          <p:cNvSpPr txBox="1"/>
          <p:nvPr>
            <p:ph idx="12" type="sldNum"/>
          </p:nvPr>
        </p:nvSpPr>
        <p:spPr>
          <a:xfrm>
            <a:off x="4409566" y="3370303"/>
            <a:ext cx="160654" cy="1219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8250">
            <a:spAutoFit/>
          </a:bodyPr>
          <a:lstStyle/>
          <a:p>
            <a:pPr indent="0" lvl="0" marL="381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10</a:t>
            </a:r>
            <a:endParaRPr/>
          </a:p>
        </p:txBody>
      </p:sp>
    </p:spTree>
  </p:cSld>
  <p:clrMapOvr>
    <a:masterClrMapping/>
  </p:clrMapOvr>
  <p:transition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21"/>
          <p:cNvSpPr txBox="1"/>
          <p:nvPr>
            <p:ph type="title"/>
          </p:nvPr>
        </p:nvSpPr>
        <p:spPr>
          <a:xfrm>
            <a:off x="1589849" y="59814"/>
            <a:ext cx="1428750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71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Vers la classe </a:t>
            </a: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NP</a:t>
            </a:r>
            <a:endParaRPr/>
          </a:p>
        </p:txBody>
      </p:sp>
      <p:sp>
        <p:nvSpPr>
          <p:cNvPr id="350" name="Google Shape;350;p21"/>
          <p:cNvSpPr/>
          <p:nvPr/>
        </p:nvSpPr>
        <p:spPr>
          <a:xfrm>
            <a:off x="495363" y="459359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351" name="Google Shape;351;p21"/>
          <p:cNvSpPr txBox="1"/>
          <p:nvPr/>
        </p:nvSpPr>
        <p:spPr>
          <a:xfrm>
            <a:off x="624395" y="380566"/>
            <a:ext cx="3402329" cy="9893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425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Soit 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t </a:t>
            </a:r>
            <a:r>
              <a:rPr lang="en-US" sz="1100">
                <a:latin typeface="Tahoma"/>
                <a:ea typeface="Tahoma"/>
                <a:cs typeface="Tahoma"/>
                <a:sym typeface="Tahoma"/>
              </a:rPr>
              <a:t>: </a:t>
            </a:r>
            <a:r>
              <a:rPr lang="en-US" sz="1100">
                <a:latin typeface="Times New Roman"/>
                <a:ea typeface="Times New Roman"/>
                <a:cs typeface="Times New Roman"/>
                <a:sym typeface="Times New Roman"/>
              </a:rPr>
              <a:t>N </a:t>
            </a:r>
            <a:r>
              <a:rPr lang="en-US" sz="1100">
                <a:latin typeface="Cambria"/>
                <a:ea typeface="Cambria"/>
                <a:cs typeface="Cambria"/>
                <a:sym typeface="Cambria"/>
              </a:rPr>
              <a:t>→ </a:t>
            </a:r>
            <a:r>
              <a:rPr lang="en-US" sz="1100">
                <a:latin typeface="Times New Roman"/>
                <a:ea typeface="Times New Roman"/>
                <a:cs typeface="Times New Roman"/>
                <a:sym typeface="Times New Roman"/>
              </a:rPr>
              <a:t>N 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une fonction.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12700" marR="250190" rtl="0" algn="l">
              <a:lnSpc>
                <a:spcPct val="109090"/>
              </a:lnSpc>
              <a:spcBef>
                <a:spcPts val="151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On note </a:t>
            </a:r>
            <a:r>
              <a:rPr lang="en-US" sz="1100">
                <a:latin typeface="Times New Roman"/>
                <a:ea typeface="Times New Roman"/>
                <a:cs typeface="Times New Roman"/>
                <a:sym typeface="Times New Roman"/>
              </a:rPr>
              <a:t>NTIME</a:t>
            </a:r>
            <a:r>
              <a:rPr lang="en-US" sz="1100">
                <a:latin typeface="Tahoma"/>
                <a:ea typeface="Tahoma"/>
                <a:cs typeface="Tahoma"/>
                <a:sym typeface="Tahoma"/>
              </a:rPr>
              <a:t>(</a:t>
            </a:r>
            <a:r>
              <a:rPr lang="en-US" sz="1100">
                <a:latin typeface="Times New Roman"/>
                <a:ea typeface="Times New Roman"/>
                <a:cs typeface="Times New Roman"/>
                <a:sym typeface="Times New Roman"/>
              </a:rPr>
              <a:t>t</a:t>
            </a:r>
            <a:r>
              <a:rPr lang="en-US" sz="1100">
                <a:latin typeface="Tahoma"/>
                <a:ea typeface="Tahoma"/>
                <a:cs typeface="Tahoma"/>
                <a:sym typeface="Tahoma"/>
              </a:rPr>
              <a:t>(</a:t>
            </a:r>
            <a:r>
              <a:rPr lang="en-US" sz="1100">
                <a:latin typeface="Times New Roman"/>
                <a:ea typeface="Times New Roman"/>
                <a:cs typeface="Times New Roman"/>
                <a:sym typeface="Times New Roman"/>
              </a:rPr>
              <a:t>n</a:t>
            </a:r>
            <a:r>
              <a:rPr lang="en-US" sz="1100">
                <a:latin typeface="Tahoma"/>
                <a:ea typeface="Tahoma"/>
                <a:cs typeface="Tahoma"/>
                <a:sym typeface="Tahoma"/>
              </a:rPr>
              <a:t>)) 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pour la classe des problèmes  (langages) décidés par une machine de Turing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12700" marR="0" rtl="0" algn="l">
              <a:lnSpc>
                <a:spcPct val="10090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non-déterministe en temps </a:t>
            </a:r>
            <a:r>
              <a:rPr lang="en-US" sz="1100">
                <a:latin typeface="Cambria"/>
                <a:ea typeface="Cambria"/>
                <a:cs typeface="Cambria"/>
                <a:sym typeface="Cambria"/>
              </a:rPr>
              <a:t>O</a:t>
            </a:r>
            <a:r>
              <a:rPr lang="en-US" sz="1100">
                <a:latin typeface="Tahoma"/>
                <a:ea typeface="Tahoma"/>
                <a:cs typeface="Tahoma"/>
                <a:sym typeface="Tahoma"/>
              </a:rPr>
              <a:t>(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t </a:t>
            </a:r>
            <a:r>
              <a:rPr lang="en-US" sz="1100">
                <a:latin typeface="Tahoma"/>
                <a:ea typeface="Tahoma"/>
                <a:cs typeface="Tahoma"/>
                <a:sym typeface="Tahoma"/>
              </a:rPr>
              <a:t>(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n</a:t>
            </a:r>
            <a:r>
              <a:rPr lang="en-US" sz="1100">
                <a:latin typeface="Tahoma"/>
                <a:ea typeface="Tahoma"/>
                <a:cs typeface="Tahoma"/>
                <a:sym typeface="Tahoma"/>
              </a:rPr>
              <a:t>))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, où 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n 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est la taille de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12700" marR="0" rtl="0" algn="l">
              <a:lnSpc>
                <a:spcPct val="11454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l’entrée.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52" name="Google Shape;352;p21"/>
          <p:cNvSpPr/>
          <p:nvPr/>
        </p:nvSpPr>
        <p:spPr>
          <a:xfrm>
            <a:off x="495363" y="800976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353" name="Google Shape;353;p21"/>
          <p:cNvSpPr txBox="1"/>
          <p:nvPr/>
        </p:nvSpPr>
        <p:spPr>
          <a:xfrm>
            <a:off x="4434966" y="3371256"/>
            <a:ext cx="109855" cy="1212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82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">
                <a:latin typeface="Arial"/>
                <a:ea typeface="Arial"/>
                <a:cs typeface="Arial"/>
                <a:sym typeface="Arial"/>
              </a:rPr>
              <a:t>11</a:t>
            </a:r>
            <a:endParaRPr sz="6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 thruBlk="1"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22"/>
          <p:cNvSpPr txBox="1"/>
          <p:nvPr>
            <p:ph type="title"/>
          </p:nvPr>
        </p:nvSpPr>
        <p:spPr>
          <a:xfrm>
            <a:off x="1589849" y="59814"/>
            <a:ext cx="1428750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71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Vers la classe </a:t>
            </a: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NP</a:t>
            </a:r>
            <a:endParaRPr/>
          </a:p>
        </p:txBody>
      </p:sp>
      <p:sp>
        <p:nvSpPr>
          <p:cNvPr id="359" name="Google Shape;359;p22"/>
          <p:cNvSpPr/>
          <p:nvPr/>
        </p:nvSpPr>
        <p:spPr>
          <a:xfrm>
            <a:off x="495363" y="459359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360" name="Google Shape;360;p22"/>
          <p:cNvSpPr txBox="1"/>
          <p:nvPr/>
        </p:nvSpPr>
        <p:spPr>
          <a:xfrm>
            <a:off x="573595" y="380566"/>
            <a:ext cx="3584575" cy="21736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425">
            <a:spAutoFit/>
          </a:bodyPr>
          <a:lstStyle/>
          <a:p>
            <a:pPr indent="0" lvl="0" marL="635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Soit 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t </a:t>
            </a:r>
            <a:r>
              <a:rPr lang="en-US" sz="1100">
                <a:latin typeface="Tahoma"/>
                <a:ea typeface="Tahoma"/>
                <a:cs typeface="Tahoma"/>
                <a:sym typeface="Tahoma"/>
              </a:rPr>
              <a:t>: </a:t>
            </a:r>
            <a:r>
              <a:rPr lang="en-US" sz="1100">
                <a:latin typeface="Times New Roman"/>
                <a:ea typeface="Times New Roman"/>
                <a:cs typeface="Times New Roman"/>
                <a:sym typeface="Times New Roman"/>
              </a:rPr>
              <a:t>N </a:t>
            </a:r>
            <a:r>
              <a:rPr lang="en-US" sz="1100">
                <a:latin typeface="Cambria"/>
                <a:ea typeface="Cambria"/>
                <a:cs typeface="Cambria"/>
                <a:sym typeface="Cambria"/>
              </a:rPr>
              <a:t>→ </a:t>
            </a:r>
            <a:r>
              <a:rPr lang="en-US" sz="1100">
                <a:latin typeface="Times New Roman"/>
                <a:ea typeface="Times New Roman"/>
                <a:cs typeface="Times New Roman"/>
                <a:sym typeface="Times New Roman"/>
              </a:rPr>
              <a:t>N 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une fonction.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63500" marR="381635" rtl="0" algn="l">
              <a:lnSpc>
                <a:spcPct val="109090"/>
              </a:lnSpc>
              <a:spcBef>
                <a:spcPts val="151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On note </a:t>
            </a:r>
            <a:r>
              <a:rPr lang="en-US" sz="1100">
                <a:latin typeface="Times New Roman"/>
                <a:ea typeface="Times New Roman"/>
                <a:cs typeface="Times New Roman"/>
                <a:sym typeface="Times New Roman"/>
              </a:rPr>
              <a:t>NTIME</a:t>
            </a:r>
            <a:r>
              <a:rPr lang="en-US" sz="1100">
                <a:latin typeface="Tahoma"/>
                <a:ea typeface="Tahoma"/>
                <a:cs typeface="Tahoma"/>
                <a:sym typeface="Tahoma"/>
              </a:rPr>
              <a:t>(</a:t>
            </a:r>
            <a:r>
              <a:rPr lang="en-US" sz="1100">
                <a:latin typeface="Times New Roman"/>
                <a:ea typeface="Times New Roman"/>
                <a:cs typeface="Times New Roman"/>
                <a:sym typeface="Times New Roman"/>
              </a:rPr>
              <a:t>t</a:t>
            </a:r>
            <a:r>
              <a:rPr lang="en-US" sz="1100">
                <a:latin typeface="Tahoma"/>
                <a:ea typeface="Tahoma"/>
                <a:cs typeface="Tahoma"/>
                <a:sym typeface="Tahoma"/>
              </a:rPr>
              <a:t>(</a:t>
            </a:r>
            <a:r>
              <a:rPr lang="en-US" sz="1100">
                <a:latin typeface="Times New Roman"/>
                <a:ea typeface="Times New Roman"/>
                <a:cs typeface="Times New Roman"/>
                <a:sym typeface="Times New Roman"/>
              </a:rPr>
              <a:t>n</a:t>
            </a:r>
            <a:r>
              <a:rPr lang="en-US" sz="1100">
                <a:latin typeface="Tahoma"/>
                <a:ea typeface="Tahoma"/>
                <a:cs typeface="Tahoma"/>
                <a:sym typeface="Tahoma"/>
              </a:rPr>
              <a:t>)) 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pour la classe des problèmes  (langages) décidés par une machine de Turing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63500" marR="0" rtl="0" algn="l">
              <a:lnSpc>
                <a:spcPct val="10090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non-déterministe en temps </a:t>
            </a:r>
            <a:r>
              <a:rPr lang="en-US" sz="1100">
                <a:latin typeface="Cambria"/>
                <a:ea typeface="Cambria"/>
                <a:cs typeface="Cambria"/>
                <a:sym typeface="Cambria"/>
              </a:rPr>
              <a:t>O</a:t>
            </a:r>
            <a:r>
              <a:rPr lang="en-US" sz="1100">
                <a:latin typeface="Tahoma"/>
                <a:ea typeface="Tahoma"/>
                <a:cs typeface="Tahoma"/>
                <a:sym typeface="Tahoma"/>
              </a:rPr>
              <a:t>(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t </a:t>
            </a:r>
            <a:r>
              <a:rPr lang="en-US" sz="1100">
                <a:latin typeface="Tahoma"/>
                <a:ea typeface="Tahoma"/>
                <a:cs typeface="Tahoma"/>
                <a:sym typeface="Tahoma"/>
              </a:rPr>
              <a:t>(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n</a:t>
            </a:r>
            <a:r>
              <a:rPr lang="en-US" sz="1100">
                <a:latin typeface="Tahoma"/>
                <a:ea typeface="Tahoma"/>
                <a:cs typeface="Tahoma"/>
                <a:sym typeface="Tahoma"/>
              </a:rPr>
              <a:t>))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, où 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n 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est la taille de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63500" marR="0" rtl="0" algn="l">
              <a:lnSpc>
                <a:spcPct val="11454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l’entrée.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137159" lvl="0" marL="340360" marR="200025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en-US" sz="900">
                <a:solidFill>
                  <a:srgbClr val="3333B2"/>
                </a:solidFill>
                <a:latin typeface="Lucida Sans"/>
                <a:ea typeface="Lucida Sans"/>
                <a:cs typeface="Lucida Sans"/>
                <a:sym typeface="Lucida Sans"/>
              </a:rPr>
              <a:t>)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Si on préfère,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L </a:t>
            </a:r>
            <a:r>
              <a:rPr lang="en-US" sz="1000">
                <a:latin typeface="Cambria"/>
                <a:ea typeface="Cambria"/>
                <a:cs typeface="Cambria"/>
                <a:sym typeface="Cambria"/>
              </a:rPr>
              <a:t>∈ </a:t>
            </a:r>
            <a:r>
              <a:rPr lang="en-US" sz="1000">
                <a:latin typeface="Times New Roman"/>
                <a:ea typeface="Times New Roman"/>
                <a:cs typeface="Times New Roman"/>
                <a:sym typeface="Times New Roman"/>
              </a:rPr>
              <a:t>NTIME</a:t>
            </a:r>
            <a:r>
              <a:rPr lang="en-US" sz="1000">
                <a:latin typeface="Tahoma"/>
                <a:ea typeface="Tahoma"/>
                <a:cs typeface="Tahoma"/>
                <a:sym typeface="Tahoma"/>
              </a:rPr>
              <a:t>(</a:t>
            </a:r>
            <a:r>
              <a:rPr lang="en-US" sz="1000">
                <a:latin typeface="Times New Roman"/>
                <a:ea typeface="Times New Roman"/>
                <a:cs typeface="Times New Roman"/>
                <a:sym typeface="Times New Roman"/>
              </a:rPr>
              <a:t>t</a:t>
            </a:r>
            <a:r>
              <a:rPr lang="en-US" sz="1000">
                <a:latin typeface="Tahoma"/>
                <a:ea typeface="Tahoma"/>
                <a:cs typeface="Tahoma"/>
                <a:sym typeface="Tahoma"/>
              </a:rPr>
              <a:t>(</a:t>
            </a:r>
            <a:r>
              <a:rPr lang="en-US" sz="1000">
                <a:latin typeface="Times New Roman"/>
                <a:ea typeface="Times New Roman"/>
                <a:cs typeface="Times New Roman"/>
                <a:sym typeface="Times New Roman"/>
              </a:rPr>
              <a:t>n</a:t>
            </a:r>
            <a:r>
              <a:rPr lang="en-US" sz="1000">
                <a:latin typeface="Tahoma"/>
                <a:ea typeface="Tahoma"/>
                <a:cs typeface="Tahoma"/>
                <a:sym typeface="Tahoma"/>
              </a:rPr>
              <a:t>))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s’il y a une machine de  Turing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M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non-déterministe telle que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128269" lvl="0" marL="61722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B2"/>
              </a:buClr>
              <a:buSzPts val="900"/>
              <a:buFont typeface="Lucida Sans"/>
              <a:buChar char="•"/>
            </a:pPr>
            <a:r>
              <a:rPr i="1" lang="en-US" sz="900">
                <a:latin typeface="Arial"/>
                <a:ea typeface="Arial"/>
                <a:cs typeface="Arial"/>
                <a:sym typeface="Arial"/>
              </a:rPr>
              <a:t>M </a:t>
            </a:r>
            <a:r>
              <a:rPr lang="en-US" sz="900">
                <a:latin typeface="Helvetica Neue"/>
                <a:ea typeface="Helvetica Neue"/>
                <a:cs typeface="Helvetica Neue"/>
                <a:sym typeface="Helvetica Neue"/>
              </a:rPr>
              <a:t>décide </a:t>
            </a:r>
            <a:r>
              <a:rPr i="1" lang="en-US" sz="900">
                <a:latin typeface="Arial"/>
                <a:ea typeface="Arial"/>
                <a:cs typeface="Arial"/>
                <a:sym typeface="Arial"/>
              </a:rPr>
              <a:t>L </a:t>
            </a:r>
            <a:r>
              <a:rPr lang="en-US" sz="900">
                <a:latin typeface="Helvetica Neue"/>
                <a:ea typeface="Helvetica Neue"/>
                <a:cs typeface="Helvetica Neue"/>
                <a:sym typeface="Helvetica Neue"/>
              </a:rPr>
              <a:t>:</a:t>
            </a:r>
            <a:endParaRPr sz="9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B2"/>
              </a:buClr>
              <a:buSzPts val="1950"/>
              <a:buFont typeface="Lucida Sans"/>
              <a:buNone/>
            </a:pPr>
            <a:r>
              <a:t/>
            </a:r>
            <a:endParaRPr sz="195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128269" lvl="0" marL="61722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B2"/>
              </a:buClr>
              <a:buSzPts val="900"/>
              <a:buFont typeface="Lucida Sans"/>
              <a:buChar char="•"/>
            </a:pPr>
            <a:r>
              <a:rPr lang="en-US" sz="900">
                <a:latin typeface="Helvetica Neue"/>
                <a:ea typeface="Helvetica Neue"/>
                <a:cs typeface="Helvetica Neue"/>
                <a:sym typeface="Helvetica Neue"/>
              </a:rPr>
              <a:t>En un temps en </a:t>
            </a:r>
            <a:r>
              <a:rPr lang="en-US" sz="900">
                <a:latin typeface="Lucida Sans"/>
                <a:ea typeface="Lucida Sans"/>
                <a:cs typeface="Lucida Sans"/>
                <a:sym typeface="Lucida Sans"/>
              </a:rPr>
              <a:t>O(</a:t>
            </a:r>
            <a:r>
              <a:rPr i="1" lang="en-US" sz="900">
                <a:latin typeface="Arial"/>
                <a:ea typeface="Arial"/>
                <a:cs typeface="Arial"/>
                <a:sym typeface="Arial"/>
              </a:rPr>
              <a:t>t </a:t>
            </a:r>
            <a:r>
              <a:rPr lang="en-US" sz="900">
                <a:latin typeface="Lucida Sans"/>
                <a:ea typeface="Lucida Sans"/>
                <a:cs typeface="Lucida Sans"/>
                <a:sym typeface="Lucida Sans"/>
              </a:rPr>
              <a:t>(</a:t>
            </a:r>
            <a:r>
              <a:rPr i="1" lang="en-US" sz="900">
                <a:latin typeface="Arial"/>
                <a:ea typeface="Arial"/>
                <a:cs typeface="Arial"/>
                <a:sym typeface="Arial"/>
              </a:rPr>
              <a:t>n</a:t>
            </a:r>
            <a:r>
              <a:rPr lang="en-US" sz="900">
                <a:latin typeface="Lucida Sans"/>
                <a:ea typeface="Lucida Sans"/>
                <a:cs typeface="Lucida Sans"/>
                <a:sym typeface="Lucida Sans"/>
              </a:rPr>
              <a:t>))</a:t>
            </a:r>
            <a:r>
              <a:rPr lang="en-US" sz="900">
                <a:latin typeface="Helvetica Neue"/>
                <a:ea typeface="Helvetica Neue"/>
                <a:cs typeface="Helvetica Neue"/>
                <a:sym typeface="Helvetica Neue"/>
              </a:rPr>
              <a:t>, où </a:t>
            </a:r>
            <a:r>
              <a:rPr i="1" lang="en-US" sz="900">
                <a:latin typeface="Arial"/>
                <a:ea typeface="Arial"/>
                <a:cs typeface="Arial"/>
                <a:sym typeface="Arial"/>
              </a:rPr>
              <a:t>n </a:t>
            </a:r>
            <a:r>
              <a:rPr lang="en-US" sz="900">
                <a:latin typeface="Lucida Sans"/>
                <a:ea typeface="Lucida Sans"/>
                <a:cs typeface="Lucida Sans"/>
                <a:sym typeface="Lucida Sans"/>
              </a:rPr>
              <a:t>= |</a:t>
            </a:r>
            <a:r>
              <a:rPr i="1" lang="en-US" sz="900">
                <a:latin typeface="Arial"/>
                <a:ea typeface="Arial"/>
                <a:cs typeface="Arial"/>
                <a:sym typeface="Arial"/>
              </a:rPr>
              <a:t>w </a:t>
            </a:r>
            <a:r>
              <a:rPr lang="en-US" sz="900">
                <a:latin typeface="Lucida Sans"/>
                <a:ea typeface="Lucida Sans"/>
                <a:cs typeface="Lucida Sans"/>
                <a:sym typeface="Lucida Sans"/>
              </a:rPr>
              <a:t>| </a:t>
            </a:r>
            <a:r>
              <a:rPr lang="en-US" sz="900">
                <a:latin typeface="Helvetica Neue"/>
                <a:ea typeface="Helvetica Neue"/>
                <a:cs typeface="Helvetica Neue"/>
                <a:sym typeface="Helvetica Neue"/>
              </a:rPr>
              <a:t>est la longueur de </a:t>
            </a:r>
            <a:r>
              <a:rPr i="1" lang="en-US" sz="900">
                <a:latin typeface="Arial"/>
                <a:ea typeface="Arial"/>
                <a:cs typeface="Arial"/>
                <a:sym typeface="Arial"/>
              </a:rPr>
              <a:t>w </a:t>
            </a:r>
            <a:r>
              <a:rPr lang="en-US" sz="900">
                <a:latin typeface="Helvetica Neue"/>
                <a:ea typeface="Helvetica Neue"/>
                <a:cs typeface="Helvetica Neue"/>
                <a:sym typeface="Helvetica Neue"/>
              </a:rPr>
              <a:t>:</a:t>
            </a:r>
            <a:endParaRPr sz="9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61" name="Google Shape;361;p22"/>
          <p:cNvSpPr/>
          <p:nvPr/>
        </p:nvSpPr>
        <p:spPr>
          <a:xfrm>
            <a:off x="495363" y="800976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362" name="Google Shape;362;p22"/>
          <p:cNvSpPr txBox="1"/>
          <p:nvPr/>
        </p:nvSpPr>
        <p:spPr>
          <a:xfrm>
            <a:off x="4434966" y="3371256"/>
            <a:ext cx="109855" cy="1212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82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">
                <a:latin typeface="Arial"/>
                <a:ea typeface="Arial"/>
                <a:cs typeface="Arial"/>
                <a:sym typeface="Arial"/>
              </a:rPr>
              <a:t>11</a:t>
            </a:r>
            <a:endParaRPr sz="6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 thruBlk="1"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23"/>
          <p:cNvSpPr txBox="1"/>
          <p:nvPr>
            <p:ph type="title"/>
          </p:nvPr>
        </p:nvSpPr>
        <p:spPr>
          <a:xfrm>
            <a:off x="1589849" y="59814"/>
            <a:ext cx="1428750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71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Vers la classe </a:t>
            </a: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NP</a:t>
            </a:r>
            <a:endParaRPr/>
          </a:p>
        </p:txBody>
      </p:sp>
      <p:sp>
        <p:nvSpPr>
          <p:cNvPr id="368" name="Google Shape;368;p23"/>
          <p:cNvSpPr/>
          <p:nvPr/>
        </p:nvSpPr>
        <p:spPr>
          <a:xfrm>
            <a:off x="495363" y="459359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369" name="Google Shape;369;p23"/>
          <p:cNvSpPr/>
          <p:nvPr/>
        </p:nvSpPr>
        <p:spPr>
          <a:xfrm>
            <a:off x="495363" y="800976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370" name="Google Shape;370;p23"/>
          <p:cNvSpPr txBox="1"/>
          <p:nvPr/>
        </p:nvSpPr>
        <p:spPr>
          <a:xfrm>
            <a:off x="548195" y="380566"/>
            <a:ext cx="3609975" cy="21736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425">
            <a:spAutoFit/>
          </a:bodyPr>
          <a:lstStyle/>
          <a:p>
            <a:pPr indent="0" lvl="0" marL="88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Soit 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t </a:t>
            </a:r>
            <a:r>
              <a:rPr lang="en-US" sz="1100">
                <a:latin typeface="Tahoma"/>
                <a:ea typeface="Tahoma"/>
                <a:cs typeface="Tahoma"/>
                <a:sym typeface="Tahoma"/>
              </a:rPr>
              <a:t>: </a:t>
            </a:r>
            <a:r>
              <a:rPr lang="en-US" sz="1100">
                <a:latin typeface="Times New Roman"/>
                <a:ea typeface="Times New Roman"/>
                <a:cs typeface="Times New Roman"/>
                <a:sym typeface="Times New Roman"/>
              </a:rPr>
              <a:t>N </a:t>
            </a:r>
            <a:r>
              <a:rPr lang="en-US" sz="1100">
                <a:latin typeface="Cambria"/>
                <a:ea typeface="Cambria"/>
                <a:cs typeface="Cambria"/>
                <a:sym typeface="Cambria"/>
              </a:rPr>
              <a:t>→ </a:t>
            </a:r>
            <a:r>
              <a:rPr lang="en-US" sz="1100">
                <a:latin typeface="Times New Roman"/>
                <a:ea typeface="Times New Roman"/>
                <a:cs typeface="Times New Roman"/>
                <a:sym typeface="Times New Roman"/>
              </a:rPr>
              <a:t>N 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une fonction.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88900" marR="381635" rtl="0" algn="l">
              <a:lnSpc>
                <a:spcPct val="109090"/>
              </a:lnSpc>
              <a:spcBef>
                <a:spcPts val="151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On note </a:t>
            </a:r>
            <a:r>
              <a:rPr lang="en-US" sz="1100">
                <a:latin typeface="Times New Roman"/>
                <a:ea typeface="Times New Roman"/>
                <a:cs typeface="Times New Roman"/>
                <a:sym typeface="Times New Roman"/>
              </a:rPr>
              <a:t>NTIME</a:t>
            </a:r>
            <a:r>
              <a:rPr lang="en-US" sz="1100">
                <a:latin typeface="Tahoma"/>
                <a:ea typeface="Tahoma"/>
                <a:cs typeface="Tahoma"/>
                <a:sym typeface="Tahoma"/>
              </a:rPr>
              <a:t>(</a:t>
            </a:r>
            <a:r>
              <a:rPr lang="en-US" sz="1100">
                <a:latin typeface="Times New Roman"/>
                <a:ea typeface="Times New Roman"/>
                <a:cs typeface="Times New Roman"/>
                <a:sym typeface="Times New Roman"/>
              </a:rPr>
              <a:t>t</a:t>
            </a:r>
            <a:r>
              <a:rPr lang="en-US" sz="1100">
                <a:latin typeface="Tahoma"/>
                <a:ea typeface="Tahoma"/>
                <a:cs typeface="Tahoma"/>
                <a:sym typeface="Tahoma"/>
              </a:rPr>
              <a:t>(</a:t>
            </a:r>
            <a:r>
              <a:rPr lang="en-US" sz="1100">
                <a:latin typeface="Times New Roman"/>
                <a:ea typeface="Times New Roman"/>
                <a:cs typeface="Times New Roman"/>
                <a:sym typeface="Times New Roman"/>
              </a:rPr>
              <a:t>n</a:t>
            </a:r>
            <a:r>
              <a:rPr lang="en-US" sz="1100">
                <a:latin typeface="Tahoma"/>
                <a:ea typeface="Tahoma"/>
                <a:cs typeface="Tahoma"/>
                <a:sym typeface="Tahoma"/>
              </a:rPr>
              <a:t>)) 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pour la classe des problèmes  (langages) décidés par une machine de Turing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88900" marR="0" rtl="0" algn="l">
              <a:lnSpc>
                <a:spcPct val="10090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non-déterministe en temps </a:t>
            </a:r>
            <a:r>
              <a:rPr lang="en-US" sz="1100">
                <a:latin typeface="Cambria"/>
                <a:ea typeface="Cambria"/>
                <a:cs typeface="Cambria"/>
                <a:sym typeface="Cambria"/>
              </a:rPr>
              <a:t>O</a:t>
            </a:r>
            <a:r>
              <a:rPr lang="en-US" sz="1100">
                <a:latin typeface="Tahoma"/>
                <a:ea typeface="Tahoma"/>
                <a:cs typeface="Tahoma"/>
                <a:sym typeface="Tahoma"/>
              </a:rPr>
              <a:t>(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t </a:t>
            </a:r>
            <a:r>
              <a:rPr lang="en-US" sz="1100">
                <a:latin typeface="Tahoma"/>
                <a:ea typeface="Tahoma"/>
                <a:cs typeface="Tahoma"/>
                <a:sym typeface="Tahoma"/>
              </a:rPr>
              <a:t>(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n</a:t>
            </a:r>
            <a:r>
              <a:rPr lang="en-US" sz="1100">
                <a:latin typeface="Tahoma"/>
                <a:ea typeface="Tahoma"/>
                <a:cs typeface="Tahoma"/>
                <a:sym typeface="Tahoma"/>
              </a:rPr>
              <a:t>))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, où 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n 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est la taille de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88900" marR="0" rtl="0" algn="l">
              <a:lnSpc>
                <a:spcPct val="11454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l’entrée.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137159" lvl="0" marL="365760" marR="200025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en-US" sz="900">
                <a:solidFill>
                  <a:srgbClr val="3333B2"/>
                </a:solidFill>
                <a:latin typeface="Lucida Sans"/>
                <a:ea typeface="Lucida Sans"/>
                <a:cs typeface="Lucida Sans"/>
                <a:sym typeface="Lucida Sans"/>
              </a:rPr>
              <a:t>)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Si on préfère,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L </a:t>
            </a:r>
            <a:r>
              <a:rPr lang="en-US" sz="1000">
                <a:latin typeface="Cambria"/>
                <a:ea typeface="Cambria"/>
                <a:cs typeface="Cambria"/>
                <a:sym typeface="Cambria"/>
              </a:rPr>
              <a:t>∈ </a:t>
            </a:r>
            <a:r>
              <a:rPr lang="en-US" sz="1000">
                <a:latin typeface="Times New Roman"/>
                <a:ea typeface="Times New Roman"/>
                <a:cs typeface="Times New Roman"/>
                <a:sym typeface="Times New Roman"/>
              </a:rPr>
              <a:t>NTIME</a:t>
            </a:r>
            <a:r>
              <a:rPr lang="en-US" sz="1000">
                <a:latin typeface="Tahoma"/>
                <a:ea typeface="Tahoma"/>
                <a:cs typeface="Tahoma"/>
                <a:sym typeface="Tahoma"/>
              </a:rPr>
              <a:t>(</a:t>
            </a:r>
            <a:r>
              <a:rPr lang="en-US" sz="1000">
                <a:latin typeface="Times New Roman"/>
                <a:ea typeface="Times New Roman"/>
                <a:cs typeface="Times New Roman"/>
                <a:sym typeface="Times New Roman"/>
              </a:rPr>
              <a:t>t</a:t>
            </a:r>
            <a:r>
              <a:rPr lang="en-US" sz="1000">
                <a:latin typeface="Tahoma"/>
                <a:ea typeface="Tahoma"/>
                <a:cs typeface="Tahoma"/>
                <a:sym typeface="Tahoma"/>
              </a:rPr>
              <a:t>(</a:t>
            </a:r>
            <a:r>
              <a:rPr lang="en-US" sz="1000">
                <a:latin typeface="Times New Roman"/>
                <a:ea typeface="Times New Roman"/>
                <a:cs typeface="Times New Roman"/>
                <a:sym typeface="Times New Roman"/>
              </a:rPr>
              <a:t>n</a:t>
            </a:r>
            <a:r>
              <a:rPr lang="en-US" sz="1000">
                <a:latin typeface="Tahoma"/>
                <a:ea typeface="Tahoma"/>
                <a:cs typeface="Tahoma"/>
                <a:sym typeface="Tahoma"/>
              </a:rPr>
              <a:t>))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s’il y a une machine de  Turing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M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non-déterministe telle que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128269" lvl="0" marL="64262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B2"/>
              </a:buClr>
              <a:buSzPts val="900"/>
              <a:buFont typeface="Lucida Sans"/>
              <a:buChar char="•"/>
            </a:pPr>
            <a:r>
              <a:rPr i="1" lang="en-US" sz="900">
                <a:latin typeface="Arial"/>
                <a:ea typeface="Arial"/>
                <a:cs typeface="Arial"/>
                <a:sym typeface="Arial"/>
              </a:rPr>
              <a:t>M </a:t>
            </a:r>
            <a:r>
              <a:rPr lang="en-US" sz="900">
                <a:latin typeface="Helvetica Neue"/>
                <a:ea typeface="Helvetica Neue"/>
                <a:cs typeface="Helvetica Neue"/>
                <a:sym typeface="Helvetica Neue"/>
              </a:rPr>
              <a:t>décide </a:t>
            </a:r>
            <a:r>
              <a:rPr i="1" lang="en-US" sz="900">
                <a:latin typeface="Arial"/>
                <a:ea typeface="Arial"/>
                <a:cs typeface="Arial"/>
                <a:sym typeface="Arial"/>
              </a:rPr>
              <a:t>L </a:t>
            </a:r>
            <a:r>
              <a:rPr lang="en-US" sz="900">
                <a:latin typeface="Helvetica Neue"/>
                <a:ea typeface="Helvetica Neue"/>
                <a:cs typeface="Helvetica Neue"/>
                <a:sym typeface="Helvetica Neue"/>
              </a:rPr>
              <a:t>:  pour tout mot </a:t>
            </a:r>
            <a:r>
              <a:rPr i="1" lang="en-US" sz="900">
                <a:latin typeface="Arial"/>
                <a:ea typeface="Arial"/>
                <a:cs typeface="Arial"/>
                <a:sym typeface="Arial"/>
              </a:rPr>
              <a:t>w </a:t>
            </a:r>
            <a:r>
              <a:rPr lang="en-US" sz="900">
                <a:latin typeface="Helvetica Neue"/>
                <a:ea typeface="Helvetica Neue"/>
                <a:cs typeface="Helvetica Neue"/>
                <a:sym typeface="Helvetica Neue"/>
              </a:rPr>
              <a:t>,</a:t>
            </a:r>
            <a:endParaRPr sz="9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642620" marR="283845" rtl="0" algn="l">
              <a:lnSpc>
                <a:spcPct val="1014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latin typeface="Helvetica Neue"/>
                <a:ea typeface="Helvetica Neue"/>
                <a:cs typeface="Helvetica Neue"/>
                <a:sym typeface="Helvetica Neue"/>
              </a:rPr>
              <a:t>si </a:t>
            </a:r>
            <a:r>
              <a:rPr i="1" lang="en-US" sz="900">
                <a:latin typeface="Arial"/>
                <a:ea typeface="Arial"/>
                <a:cs typeface="Arial"/>
                <a:sym typeface="Arial"/>
              </a:rPr>
              <a:t>w </a:t>
            </a:r>
            <a:r>
              <a:rPr lang="en-US" sz="900">
                <a:latin typeface="Lucida Sans"/>
                <a:ea typeface="Lucida Sans"/>
                <a:cs typeface="Lucida Sans"/>
                <a:sym typeface="Lucida Sans"/>
              </a:rPr>
              <a:t>∈ </a:t>
            </a:r>
            <a:r>
              <a:rPr i="1" lang="en-US" sz="900">
                <a:latin typeface="Arial"/>
                <a:ea typeface="Arial"/>
                <a:cs typeface="Arial"/>
                <a:sym typeface="Arial"/>
              </a:rPr>
              <a:t>L </a:t>
            </a:r>
            <a:r>
              <a:rPr lang="en-US" sz="900">
                <a:latin typeface="Helvetica Neue"/>
                <a:ea typeface="Helvetica Neue"/>
                <a:cs typeface="Helvetica Neue"/>
                <a:sym typeface="Helvetica Neue"/>
              </a:rPr>
              <a:t>alors </a:t>
            </a:r>
            <a:r>
              <a:rPr i="1" lang="en-US" sz="900">
                <a:latin typeface="Arial"/>
                <a:ea typeface="Arial"/>
                <a:cs typeface="Arial"/>
                <a:sym typeface="Arial"/>
              </a:rPr>
              <a:t>M </a:t>
            </a:r>
            <a:r>
              <a:rPr lang="en-US" sz="900">
                <a:latin typeface="Helvetica Neue"/>
                <a:ea typeface="Helvetica Neue"/>
                <a:cs typeface="Helvetica Neue"/>
                <a:sym typeface="Helvetica Neue"/>
              </a:rPr>
              <a:t>possède </a:t>
            </a:r>
            <a:r>
              <a:rPr b="1" lang="en-US" sz="900">
                <a:latin typeface="Arial"/>
                <a:ea typeface="Arial"/>
                <a:cs typeface="Arial"/>
                <a:sym typeface="Arial"/>
              </a:rPr>
              <a:t>un </a:t>
            </a:r>
            <a:r>
              <a:rPr lang="en-US" sz="900">
                <a:latin typeface="Helvetica Neue"/>
                <a:ea typeface="Helvetica Neue"/>
                <a:cs typeface="Helvetica Neue"/>
                <a:sym typeface="Helvetica Neue"/>
              </a:rPr>
              <a:t>calcul acceptant sur </a:t>
            </a:r>
            <a:r>
              <a:rPr i="1" lang="en-US" sz="900">
                <a:latin typeface="Arial"/>
                <a:ea typeface="Arial"/>
                <a:cs typeface="Arial"/>
                <a:sym typeface="Arial"/>
              </a:rPr>
              <a:t>w </a:t>
            </a:r>
            <a:r>
              <a:rPr lang="en-US" sz="900">
                <a:latin typeface="Helvetica Neue"/>
                <a:ea typeface="Helvetica Neue"/>
                <a:cs typeface="Helvetica Neue"/>
                <a:sym typeface="Helvetica Neue"/>
              </a:rPr>
              <a:t>;  si </a:t>
            </a:r>
            <a:r>
              <a:rPr i="1" lang="en-US" sz="900">
                <a:latin typeface="Arial"/>
                <a:ea typeface="Arial"/>
                <a:cs typeface="Arial"/>
                <a:sym typeface="Arial"/>
              </a:rPr>
              <a:t>w </a:t>
            </a:r>
            <a:r>
              <a:rPr lang="en-US" sz="900">
                <a:latin typeface="Lucida Sans"/>
                <a:ea typeface="Lucida Sans"/>
                <a:cs typeface="Lucida Sans"/>
                <a:sym typeface="Lucida Sans"/>
              </a:rPr>
              <a:t>/∈ </a:t>
            </a:r>
            <a:r>
              <a:rPr i="1" lang="en-US" sz="900">
                <a:latin typeface="Arial"/>
                <a:ea typeface="Arial"/>
                <a:cs typeface="Arial"/>
                <a:sym typeface="Arial"/>
              </a:rPr>
              <a:t>L </a:t>
            </a:r>
            <a:r>
              <a:rPr lang="en-US" sz="900">
                <a:latin typeface="Helvetica Neue"/>
                <a:ea typeface="Helvetica Neue"/>
                <a:cs typeface="Helvetica Neue"/>
                <a:sym typeface="Helvetica Neue"/>
              </a:rPr>
              <a:t>alors </a:t>
            </a:r>
            <a:r>
              <a:rPr b="1" lang="en-US" sz="900">
                <a:latin typeface="Arial"/>
                <a:ea typeface="Arial"/>
                <a:cs typeface="Arial"/>
                <a:sym typeface="Arial"/>
              </a:rPr>
              <a:t>tous </a:t>
            </a:r>
            <a:r>
              <a:rPr lang="en-US" sz="900">
                <a:latin typeface="Helvetica Neue"/>
                <a:ea typeface="Helvetica Neue"/>
                <a:cs typeface="Helvetica Neue"/>
                <a:sym typeface="Helvetica Neue"/>
              </a:rPr>
              <a:t>les calculs de </a:t>
            </a:r>
            <a:r>
              <a:rPr i="1" lang="en-US" sz="900">
                <a:latin typeface="Arial"/>
                <a:ea typeface="Arial"/>
                <a:cs typeface="Arial"/>
                <a:sym typeface="Arial"/>
              </a:rPr>
              <a:t>M </a:t>
            </a:r>
            <a:r>
              <a:rPr lang="en-US" sz="900">
                <a:latin typeface="Helvetica Neue"/>
                <a:ea typeface="Helvetica Neue"/>
                <a:cs typeface="Helvetica Neue"/>
                <a:sym typeface="Helvetica Neue"/>
              </a:rPr>
              <a:t>sont refusants ;</a:t>
            </a:r>
            <a:endParaRPr sz="9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128269" lvl="0" marL="642620" marR="0" rtl="0" algn="l">
              <a:lnSpc>
                <a:spcPct val="100000"/>
              </a:lnSpc>
              <a:spcBef>
                <a:spcPts val="15"/>
              </a:spcBef>
              <a:spcAft>
                <a:spcPts val="0"/>
              </a:spcAft>
              <a:buClr>
                <a:srgbClr val="3333B2"/>
              </a:buClr>
              <a:buSzPts val="900"/>
              <a:buFont typeface="Lucida Sans"/>
              <a:buChar char="•"/>
            </a:pPr>
            <a:r>
              <a:rPr lang="en-US" sz="900">
                <a:latin typeface="Helvetica Neue"/>
                <a:ea typeface="Helvetica Neue"/>
                <a:cs typeface="Helvetica Neue"/>
                <a:sym typeface="Helvetica Neue"/>
              </a:rPr>
              <a:t>En un temps en </a:t>
            </a:r>
            <a:r>
              <a:rPr lang="en-US" sz="900">
                <a:latin typeface="Lucida Sans"/>
                <a:ea typeface="Lucida Sans"/>
                <a:cs typeface="Lucida Sans"/>
                <a:sym typeface="Lucida Sans"/>
              </a:rPr>
              <a:t>O(</a:t>
            </a:r>
            <a:r>
              <a:rPr i="1" lang="en-US" sz="900">
                <a:latin typeface="Arial"/>
                <a:ea typeface="Arial"/>
                <a:cs typeface="Arial"/>
                <a:sym typeface="Arial"/>
              </a:rPr>
              <a:t>t </a:t>
            </a:r>
            <a:r>
              <a:rPr lang="en-US" sz="900">
                <a:latin typeface="Lucida Sans"/>
                <a:ea typeface="Lucida Sans"/>
                <a:cs typeface="Lucida Sans"/>
                <a:sym typeface="Lucida Sans"/>
              </a:rPr>
              <a:t>(</a:t>
            </a:r>
            <a:r>
              <a:rPr i="1" lang="en-US" sz="900">
                <a:latin typeface="Arial"/>
                <a:ea typeface="Arial"/>
                <a:cs typeface="Arial"/>
                <a:sym typeface="Arial"/>
              </a:rPr>
              <a:t>n</a:t>
            </a:r>
            <a:r>
              <a:rPr lang="en-US" sz="900">
                <a:latin typeface="Lucida Sans"/>
                <a:ea typeface="Lucida Sans"/>
                <a:cs typeface="Lucida Sans"/>
                <a:sym typeface="Lucida Sans"/>
              </a:rPr>
              <a:t>))</a:t>
            </a:r>
            <a:r>
              <a:rPr lang="en-US" sz="900">
                <a:latin typeface="Helvetica Neue"/>
                <a:ea typeface="Helvetica Neue"/>
                <a:cs typeface="Helvetica Neue"/>
                <a:sym typeface="Helvetica Neue"/>
              </a:rPr>
              <a:t>, où </a:t>
            </a:r>
            <a:r>
              <a:rPr i="1" lang="en-US" sz="900">
                <a:latin typeface="Arial"/>
                <a:ea typeface="Arial"/>
                <a:cs typeface="Arial"/>
                <a:sym typeface="Arial"/>
              </a:rPr>
              <a:t>n </a:t>
            </a:r>
            <a:r>
              <a:rPr lang="en-US" sz="900">
                <a:latin typeface="Lucida Sans"/>
                <a:ea typeface="Lucida Sans"/>
                <a:cs typeface="Lucida Sans"/>
                <a:sym typeface="Lucida Sans"/>
              </a:rPr>
              <a:t>= |</a:t>
            </a:r>
            <a:r>
              <a:rPr i="1" lang="en-US" sz="900">
                <a:latin typeface="Arial"/>
                <a:ea typeface="Arial"/>
                <a:cs typeface="Arial"/>
                <a:sym typeface="Arial"/>
              </a:rPr>
              <a:t>w </a:t>
            </a:r>
            <a:r>
              <a:rPr lang="en-US" sz="900">
                <a:latin typeface="Lucida Sans"/>
                <a:ea typeface="Lucida Sans"/>
                <a:cs typeface="Lucida Sans"/>
                <a:sym typeface="Lucida Sans"/>
              </a:rPr>
              <a:t>| </a:t>
            </a:r>
            <a:r>
              <a:rPr lang="en-US" sz="900">
                <a:latin typeface="Helvetica Neue"/>
                <a:ea typeface="Helvetica Neue"/>
                <a:cs typeface="Helvetica Neue"/>
                <a:sym typeface="Helvetica Neue"/>
              </a:rPr>
              <a:t>est la longueur de </a:t>
            </a:r>
            <a:r>
              <a:rPr i="1" lang="en-US" sz="900">
                <a:latin typeface="Arial"/>
                <a:ea typeface="Arial"/>
                <a:cs typeface="Arial"/>
                <a:sym typeface="Arial"/>
              </a:rPr>
              <a:t>w </a:t>
            </a:r>
            <a:r>
              <a:rPr lang="en-US" sz="900">
                <a:latin typeface="Helvetica Neue"/>
                <a:ea typeface="Helvetica Neue"/>
                <a:cs typeface="Helvetica Neue"/>
                <a:sym typeface="Helvetica Neue"/>
              </a:rPr>
              <a:t>:</a:t>
            </a:r>
            <a:endParaRPr sz="9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71" name="Google Shape;371;p23"/>
          <p:cNvSpPr txBox="1"/>
          <p:nvPr/>
        </p:nvSpPr>
        <p:spPr>
          <a:xfrm>
            <a:off x="4434966" y="3371256"/>
            <a:ext cx="109855" cy="1212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82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">
                <a:latin typeface="Arial"/>
                <a:ea typeface="Arial"/>
                <a:cs typeface="Arial"/>
                <a:sym typeface="Arial"/>
              </a:rPr>
              <a:t>11</a:t>
            </a:r>
            <a:endParaRPr sz="6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 thruBlk="1"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24"/>
          <p:cNvSpPr txBox="1"/>
          <p:nvPr>
            <p:ph type="title"/>
          </p:nvPr>
        </p:nvSpPr>
        <p:spPr>
          <a:xfrm>
            <a:off x="1589849" y="59814"/>
            <a:ext cx="1428750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71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Vers la classe </a:t>
            </a: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NP</a:t>
            </a:r>
            <a:endParaRPr/>
          </a:p>
        </p:txBody>
      </p:sp>
      <p:sp>
        <p:nvSpPr>
          <p:cNvPr id="377" name="Google Shape;377;p24"/>
          <p:cNvSpPr/>
          <p:nvPr/>
        </p:nvSpPr>
        <p:spPr>
          <a:xfrm>
            <a:off x="495363" y="459359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378" name="Google Shape;378;p24"/>
          <p:cNvSpPr/>
          <p:nvPr/>
        </p:nvSpPr>
        <p:spPr>
          <a:xfrm>
            <a:off x="495363" y="800976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379" name="Google Shape;379;p24"/>
          <p:cNvSpPr txBox="1"/>
          <p:nvPr/>
        </p:nvSpPr>
        <p:spPr>
          <a:xfrm>
            <a:off x="510095" y="380566"/>
            <a:ext cx="3833495" cy="28695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425">
            <a:spAutoFit/>
          </a:bodyPr>
          <a:lstStyle/>
          <a:p>
            <a:pPr indent="0" lvl="0" marL="127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Soit 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t </a:t>
            </a:r>
            <a:r>
              <a:rPr lang="en-US" sz="1100">
                <a:latin typeface="Tahoma"/>
                <a:ea typeface="Tahoma"/>
                <a:cs typeface="Tahoma"/>
                <a:sym typeface="Tahoma"/>
              </a:rPr>
              <a:t>: </a:t>
            </a:r>
            <a:r>
              <a:rPr lang="en-US" sz="1100">
                <a:latin typeface="Times New Roman"/>
                <a:ea typeface="Times New Roman"/>
                <a:cs typeface="Times New Roman"/>
                <a:sym typeface="Times New Roman"/>
              </a:rPr>
              <a:t>N </a:t>
            </a:r>
            <a:r>
              <a:rPr lang="en-US" sz="1100">
                <a:latin typeface="Cambria"/>
                <a:ea typeface="Cambria"/>
                <a:cs typeface="Cambria"/>
                <a:sym typeface="Cambria"/>
              </a:rPr>
              <a:t>→ </a:t>
            </a:r>
            <a:r>
              <a:rPr lang="en-US" sz="1100">
                <a:latin typeface="Times New Roman"/>
                <a:ea typeface="Times New Roman"/>
                <a:cs typeface="Times New Roman"/>
                <a:sym typeface="Times New Roman"/>
              </a:rPr>
              <a:t>N 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une fonction.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127000" marR="567055" rtl="0" algn="l">
              <a:lnSpc>
                <a:spcPct val="109090"/>
              </a:lnSpc>
              <a:spcBef>
                <a:spcPts val="151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On note </a:t>
            </a:r>
            <a:r>
              <a:rPr lang="en-US" sz="1100">
                <a:latin typeface="Times New Roman"/>
                <a:ea typeface="Times New Roman"/>
                <a:cs typeface="Times New Roman"/>
                <a:sym typeface="Times New Roman"/>
              </a:rPr>
              <a:t>NTIME</a:t>
            </a:r>
            <a:r>
              <a:rPr lang="en-US" sz="1100">
                <a:latin typeface="Tahoma"/>
                <a:ea typeface="Tahoma"/>
                <a:cs typeface="Tahoma"/>
                <a:sym typeface="Tahoma"/>
              </a:rPr>
              <a:t>(</a:t>
            </a:r>
            <a:r>
              <a:rPr lang="en-US" sz="1100">
                <a:latin typeface="Times New Roman"/>
                <a:ea typeface="Times New Roman"/>
                <a:cs typeface="Times New Roman"/>
                <a:sym typeface="Times New Roman"/>
              </a:rPr>
              <a:t>t</a:t>
            </a:r>
            <a:r>
              <a:rPr lang="en-US" sz="1100">
                <a:latin typeface="Tahoma"/>
                <a:ea typeface="Tahoma"/>
                <a:cs typeface="Tahoma"/>
                <a:sym typeface="Tahoma"/>
              </a:rPr>
              <a:t>(</a:t>
            </a:r>
            <a:r>
              <a:rPr lang="en-US" sz="1100">
                <a:latin typeface="Times New Roman"/>
                <a:ea typeface="Times New Roman"/>
                <a:cs typeface="Times New Roman"/>
                <a:sym typeface="Times New Roman"/>
              </a:rPr>
              <a:t>n</a:t>
            </a:r>
            <a:r>
              <a:rPr lang="en-US" sz="1100">
                <a:latin typeface="Tahoma"/>
                <a:ea typeface="Tahoma"/>
                <a:cs typeface="Tahoma"/>
                <a:sym typeface="Tahoma"/>
              </a:rPr>
              <a:t>)) 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pour la classe des problèmes  (langages) décidés par une machine de Turing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127000" marR="0" rtl="0" algn="l">
              <a:lnSpc>
                <a:spcPct val="10090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non-déterministe en temps </a:t>
            </a:r>
            <a:r>
              <a:rPr lang="en-US" sz="1100">
                <a:latin typeface="Cambria"/>
                <a:ea typeface="Cambria"/>
                <a:cs typeface="Cambria"/>
                <a:sym typeface="Cambria"/>
              </a:rPr>
              <a:t>O</a:t>
            </a:r>
            <a:r>
              <a:rPr lang="en-US" sz="1100">
                <a:latin typeface="Tahoma"/>
                <a:ea typeface="Tahoma"/>
                <a:cs typeface="Tahoma"/>
                <a:sym typeface="Tahoma"/>
              </a:rPr>
              <a:t>(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t </a:t>
            </a:r>
            <a:r>
              <a:rPr lang="en-US" sz="1100">
                <a:latin typeface="Tahoma"/>
                <a:ea typeface="Tahoma"/>
                <a:cs typeface="Tahoma"/>
                <a:sym typeface="Tahoma"/>
              </a:rPr>
              <a:t>(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n</a:t>
            </a:r>
            <a:r>
              <a:rPr lang="en-US" sz="1100">
                <a:latin typeface="Tahoma"/>
                <a:ea typeface="Tahoma"/>
                <a:cs typeface="Tahoma"/>
                <a:sym typeface="Tahoma"/>
              </a:rPr>
              <a:t>))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, où 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n 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est la taille de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127000" marR="0" rtl="0" algn="l">
              <a:lnSpc>
                <a:spcPct val="11454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l’entrée.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137159" lvl="0" marL="403860" marR="385445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en-US" sz="900">
                <a:solidFill>
                  <a:srgbClr val="3333B2"/>
                </a:solidFill>
                <a:latin typeface="Lucida Sans"/>
                <a:ea typeface="Lucida Sans"/>
                <a:cs typeface="Lucida Sans"/>
                <a:sym typeface="Lucida Sans"/>
              </a:rPr>
              <a:t>)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Si on préfère,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L </a:t>
            </a:r>
            <a:r>
              <a:rPr lang="en-US" sz="1000">
                <a:latin typeface="Cambria"/>
                <a:ea typeface="Cambria"/>
                <a:cs typeface="Cambria"/>
                <a:sym typeface="Cambria"/>
              </a:rPr>
              <a:t>∈ </a:t>
            </a:r>
            <a:r>
              <a:rPr lang="en-US" sz="1000">
                <a:latin typeface="Times New Roman"/>
                <a:ea typeface="Times New Roman"/>
                <a:cs typeface="Times New Roman"/>
                <a:sym typeface="Times New Roman"/>
              </a:rPr>
              <a:t>NTIME</a:t>
            </a:r>
            <a:r>
              <a:rPr lang="en-US" sz="1000">
                <a:latin typeface="Tahoma"/>
                <a:ea typeface="Tahoma"/>
                <a:cs typeface="Tahoma"/>
                <a:sym typeface="Tahoma"/>
              </a:rPr>
              <a:t>(</a:t>
            </a:r>
            <a:r>
              <a:rPr lang="en-US" sz="1000">
                <a:latin typeface="Times New Roman"/>
                <a:ea typeface="Times New Roman"/>
                <a:cs typeface="Times New Roman"/>
                <a:sym typeface="Times New Roman"/>
              </a:rPr>
              <a:t>t</a:t>
            </a:r>
            <a:r>
              <a:rPr lang="en-US" sz="1000">
                <a:latin typeface="Tahoma"/>
                <a:ea typeface="Tahoma"/>
                <a:cs typeface="Tahoma"/>
                <a:sym typeface="Tahoma"/>
              </a:rPr>
              <a:t>(</a:t>
            </a:r>
            <a:r>
              <a:rPr lang="en-US" sz="1000">
                <a:latin typeface="Times New Roman"/>
                <a:ea typeface="Times New Roman"/>
                <a:cs typeface="Times New Roman"/>
                <a:sym typeface="Times New Roman"/>
              </a:rPr>
              <a:t>n</a:t>
            </a:r>
            <a:r>
              <a:rPr lang="en-US" sz="1000">
                <a:latin typeface="Tahoma"/>
                <a:ea typeface="Tahoma"/>
                <a:cs typeface="Tahoma"/>
                <a:sym typeface="Tahoma"/>
              </a:rPr>
              <a:t>))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s’il y a une machine de  Turing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M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non-déterministe telle que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128269" lvl="0" marL="68072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B2"/>
              </a:buClr>
              <a:buSzPts val="900"/>
              <a:buFont typeface="Lucida Sans"/>
              <a:buChar char="•"/>
            </a:pPr>
            <a:r>
              <a:rPr i="1" lang="en-US" sz="900">
                <a:latin typeface="Arial"/>
                <a:ea typeface="Arial"/>
                <a:cs typeface="Arial"/>
                <a:sym typeface="Arial"/>
              </a:rPr>
              <a:t>M </a:t>
            </a:r>
            <a:r>
              <a:rPr lang="en-US" sz="900">
                <a:latin typeface="Helvetica Neue"/>
                <a:ea typeface="Helvetica Neue"/>
                <a:cs typeface="Helvetica Neue"/>
                <a:sym typeface="Helvetica Neue"/>
              </a:rPr>
              <a:t>décide </a:t>
            </a:r>
            <a:r>
              <a:rPr i="1" lang="en-US" sz="900">
                <a:latin typeface="Arial"/>
                <a:ea typeface="Arial"/>
                <a:cs typeface="Arial"/>
                <a:sym typeface="Arial"/>
              </a:rPr>
              <a:t>L </a:t>
            </a:r>
            <a:r>
              <a:rPr lang="en-US" sz="900">
                <a:latin typeface="Helvetica Neue"/>
                <a:ea typeface="Helvetica Neue"/>
                <a:cs typeface="Helvetica Neue"/>
                <a:sym typeface="Helvetica Neue"/>
              </a:rPr>
              <a:t>:</a:t>
            </a:r>
            <a:endParaRPr sz="9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0"/>
              </a:spcBef>
              <a:spcAft>
                <a:spcPts val="0"/>
              </a:spcAft>
              <a:buClr>
                <a:srgbClr val="3333B2"/>
              </a:buClr>
              <a:buSzPts val="1900"/>
              <a:buFont typeface="Lucida Sans"/>
              <a:buNone/>
            </a:pPr>
            <a:r>
              <a:t/>
            </a:r>
            <a:endParaRPr sz="19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128269" lvl="0" marL="680720" marR="89535" rtl="0" algn="l">
              <a:lnSpc>
                <a:spcPct val="101499"/>
              </a:lnSpc>
              <a:spcBef>
                <a:spcPts val="0"/>
              </a:spcBef>
              <a:spcAft>
                <a:spcPts val="0"/>
              </a:spcAft>
              <a:buClr>
                <a:srgbClr val="3333B2"/>
              </a:buClr>
              <a:buSzPts val="900"/>
              <a:buFont typeface="Lucida Sans"/>
              <a:buChar char="•"/>
            </a:pPr>
            <a:r>
              <a:rPr lang="en-US" sz="900">
                <a:latin typeface="Helvetica Neue"/>
                <a:ea typeface="Helvetica Neue"/>
                <a:cs typeface="Helvetica Neue"/>
                <a:sym typeface="Helvetica Neue"/>
              </a:rPr>
              <a:t>En un temps en </a:t>
            </a:r>
            <a:r>
              <a:rPr lang="en-US" sz="900">
                <a:latin typeface="Lucida Sans"/>
                <a:ea typeface="Lucida Sans"/>
                <a:cs typeface="Lucida Sans"/>
                <a:sym typeface="Lucida Sans"/>
              </a:rPr>
              <a:t>O(</a:t>
            </a:r>
            <a:r>
              <a:rPr i="1" lang="en-US" sz="900">
                <a:latin typeface="Arial"/>
                <a:ea typeface="Arial"/>
                <a:cs typeface="Arial"/>
                <a:sym typeface="Arial"/>
              </a:rPr>
              <a:t>t </a:t>
            </a:r>
            <a:r>
              <a:rPr lang="en-US" sz="900">
                <a:latin typeface="Lucida Sans"/>
                <a:ea typeface="Lucida Sans"/>
                <a:cs typeface="Lucida Sans"/>
                <a:sym typeface="Lucida Sans"/>
              </a:rPr>
              <a:t>(</a:t>
            </a:r>
            <a:r>
              <a:rPr i="1" lang="en-US" sz="900">
                <a:latin typeface="Arial"/>
                <a:ea typeface="Arial"/>
                <a:cs typeface="Arial"/>
                <a:sym typeface="Arial"/>
              </a:rPr>
              <a:t>n</a:t>
            </a:r>
            <a:r>
              <a:rPr lang="en-US" sz="900">
                <a:latin typeface="Lucida Sans"/>
                <a:ea typeface="Lucida Sans"/>
                <a:cs typeface="Lucida Sans"/>
                <a:sym typeface="Lucida Sans"/>
              </a:rPr>
              <a:t>))</a:t>
            </a:r>
            <a:r>
              <a:rPr lang="en-US" sz="900">
                <a:latin typeface="Helvetica Neue"/>
                <a:ea typeface="Helvetica Neue"/>
                <a:cs typeface="Helvetica Neue"/>
                <a:sym typeface="Helvetica Neue"/>
              </a:rPr>
              <a:t>, où </a:t>
            </a:r>
            <a:r>
              <a:rPr i="1" lang="en-US" sz="900">
                <a:latin typeface="Arial"/>
                <a:ea typeface="Arial"/>
                <a:cs typeface="Arial"/>
                <a:sym typeface="Arial"/>
              </a:rPr>
              <a:t>n </a:t>
            </a:r>
            <a:r>
              <a:rPr lang="en-US" sz="900">
                <a:latin typeface="Lucida Sans"/>
                <a:ea typeface="Lucida Sans"/>
                <a:cs typeface="Lucida Sans"/>
                <a:sym typeface="Lucida Sans"/>
              </a:rPr>
              <a:t>= |</a:t>
            </a:r>
            <a:r>
              <a:rPr i="1" lang="en-US" sz="900">
                <a:latin typeface="Arial"/>
                <a:ea typeface="Arial"/>
                <a:cs typeface="Arial"/>
                <a:sym typeface="Arial"/>
              </a:rPr>
              <a:t>w </a:t>
            </a:r>
            <a:r>
              <a:rPr lang="en-US" sz="900">
                <a:latin typeface="Lucida Sans"/>
                <a:ea typeface="Lucida Sans"/>
                <a:cs typeface="Lucida Sans"/>
                <a:sym typeface="Lucida Sans"/>
              </a:rPr>
              <a:t>| </a:t>
            </a:r>
            <a:r>
              <a:rPr lang="en-US" sz="900">
                <a:latin typeface="Helvetica Neue"/>
                <a:ea typeface="Helvetica Neue"/>
                <a:cs typeface="Helvetica Neue"/>
                <a:sym typeface="Helvetica Neue"/>
              </a:rPr>
              <a:t>est la longueur de </a:t>
            </a:r>
            <a:r>
              <a:rPr i="1" lang="en-US" sz="900">
                <a:latin typeface="Arial"/>
                <a:ea typeface="Arial"/>
                <a:cs typeface="Arial"/>
                <a:sym typeface="Arial"/>
              </a:rPr>
              <a:t>w </a:t>
            </a:r>
            <a:r>
              <a:rPr lang="en-US" sz="900">
                <a:latin typeface="Helvetica Neue"/>
                <a:ea typeface="Helvetica Neue"/>
                <a:cs typeface="Helvetica Neue"/>
                <a:sym typeface="Helvetica Neue"/>
              </a:rPr>
              <a:t>: il  y a des entiers </a:t>
            </a:r>
            <a:r>
              <a:rPr i="1" lang="en-US" sz="900">
                <a:latin typeface="Arial"/>
                <a:ea typeface="Arial"/>
                <a:cs typeface="Arial"/>
                <a:sym typeface="Arial"/>
              </a:rPr>
              <a:t>n</a:t>
            </a:r>
            <a:r>
              <a:rPr baseline="-25000" lang="en-US" sz="900">
                <a:latin typeface="Helvetica Neue"/>
                <a:ea typeface="Helvetica Neue"/>
                <a:cs typeface="Helvetica Neue"/>
                <a:sym typeface="Helvetica Neue"/>
              </a:rPr>
              <a:t>0 </a:t>
            </a:r>
            <a:r>
              <a:rPr lang="en-US" sz="900">
                <a:latin typeface="Helvetica Neue"/>
                <a:ea typeface="Helvetica Neue"/>
                <a:cs typeface="Helvetica Neue"/>
                <a:sym typeface="Helvetica Neue"/>
              </a:rPr>
              <a:t>et </a:t>
            </a:r>
            <a:r>
              <a:rPr i="1" lang="en-US" sz="900">
                <a:latin typeface="Arial"/>
                <a:ea typeface="Arial"/>
                <a:cs typeface="Arial"/>
                <a:sym typeface="Arial"/>
              </a:rPr>
              <a:t>c </a:t>
            </a:r>
            <a:r>
              <a:rPr lang="en-US" sz="900">
                <a:latin typeface="Helvetica Neue"/>
                <a:ea typeface="Helvetica Neue"/>
                <a:cs typeface="Helvetica Neue"/>
                <a:sym typeface="Helvetica Neue"/>
              </a:rPr>
              <a:t>tels que pour tout mot </a:t>
            </a:r>
            <a:r>
              <a:rPr i="1" lang="en-US" sz="900">
                <a:latin typeface="Arial"/>
                <a:ea typeface="Arial"/>
                <a:cs typeface="Arial"/>
                <a:sym typeface="Arial"/>
              </a:rPr>
              <a:t>w </a:t>
            </a:r>
            <a:r>
              <a:rPr lang="en-US" sz="900">
                <a:latin typeface="Helvetica Neue"/>
                <a:ea typeface="Helvetica Neue"/>
                <a:cs typeface="Helvetica Neue"/>
                <a:sym typeface="Helvetica Neue"/>
              </a:rPr>
              <a:t>avec </a:t>
            </a:r>
            <a:r>
              <a:rPr lang="en-US" sz="900">
                <a:latin typeface="Lucida Sans"/>
                <a:ea typeface="Lucida Sans"/>
                <a:cs typeface="Lucida Sans"/>
                <a:sym typeface="Lucida Sans"/>
              </a:rPr>
              <a:t>|</a:t>
            </a:r>
            <a:r>
              <a:rPr i="1" lang="en-US" sz="900">
                <a:latin typeface="Arial"/>
                <a:ea typeface="Arial"/>
                <a:cs typeface="Arial"/>
                <a:sym typeface="Arial"/>
              </a:rPr>
              <a:t>w </a:t>
            </a:r>
            <a:r>
              <a:rPr lang="en-US" sz="900">
                <a:latin typeface="Lucida Sans"/>
                <a:ea typeface="Lucida Sans"/>
                <a:cs typeface="Lucida Sans"/>
                <a:sym typeface="Lucida Sans"/>
              </a:rPr>
              <a:t>| ≥ </a:t>
            </a:r>
            <a:r>
              <a:rPr i="1" lang="en-US" sz="900">
                <a:latin typeface="Arial"/>
                <a:ea typeface="Arial"/>
                <a:cs typeface="Arial"/>
                <a:sym typeface="Arial"/>
              </a:rPr>
              <a:t>n</a:t>
            </a:r>
            <a:r>
              <a:rPr baseline="-25000" lang="en-US" sz="900">
                <a:latin typeface="Helvetica Neue"/>
                <a:ea typeface="Helvetica Neue"/>
                <a:cs typeface="Helvetica Neue"/>
                <a:sym typeface="Helvetica Neue"/>
              </a:rPr>
              <a:t>0  </a:t>
            </a:r>
            <a:r>
              <a:rPr lang="en-US" sz="900">
                <a:latin typeface="Helvetica Neue"/>
                <a:ea typeface="Helvetica Neue"/>
                <a:cs typeface="Helvetica Neue"/>
                <a:sym typeface="Helvetica Neue"/>
              </a:rPr>
              <a:t>si </a:t>
            </a:r>
            <a:r>
              <a:rPr i="1" lang="en-US" sz="900">
                <a:latin typeface="Arial"/>
                <a:ea typeface="Arial"/>
                <a:cs typeface="Arial"/>
                <a:sym typeface="Arial"/>
              </a:rPr>
              <a:t>w </a:t>
            </a:r>
            <a:r>
              <a:rPr lang="en-US" sz="900">
                <a:latin typeface="Lucida Sans"/>
                <a:ea typeface="Lucida Sans"/>
                <a:cs typeface="Lucida Sans"/>
                <a:sym typeface="Lucida Sans"/>
              </a:rPr>
              <a:t>∈ </a:t>
            </a:r>
            <a:r>
              <a:rPr i="1" lang="en-US" sz="900">
                <a:latin typeface="Arial"/>
                <a:ea typeface="Arial"/>
                <a:cs typeface="Arial"/>
                <a:sym typeface="Arial"/>
              </a:rPr>
              <a:t>L </a:t>
            </a:r>
            <a:r>
              <a:rPr lang="en-US" sz="900">
                <a:latin typeface="Helvetica Neue"/>
                <a:ea typeface="Helvetica Neue"/>
                <a:cs typeface="Helvetica Neue"/>
                <a:sym typeface="Helvetica Neue"/>
              </a:rPr>
              <a:t>alors </a:t>
            </a:r>
            <a:r>
              <a:rPr i="1" lang="en-US" sz="900">
                <a:latin typeface="Arial"/>
                <a:ea typeface="Arial"/>
                <a:cs typeface="Arial"/>
                <a:sym typeface="Arial"/>
              </a:rPr>
              <a:t>M </a:t>
            </a:r>
            <a:r>
              <a:rPr lang="en-US" sz="900">
                <a:latin typeface="Helvetica Neue"/>
                <a:ea typeface="Helvetica Neue"/>
                <a:cs typeface="Helvetica Neue"/>
                <a:sym typeface="Helvetica Neue"/>
              </a:rPr>
              <a:t>possède </a:t>
            </a:r>
            <a:r>
              <a:rPr b="1" lang="en-US" sz="900">
                <a:latin typeface="Arial"/>
                <a:ea typeface="Arial"/>
                <a:cs typeface="Arial"/>
                <a:sym typeface="Arial"/>
              </a:rPr>
              <a:t>un </a:t>
            </a:r>
            <a:r>
              <a:rPr lang="en-US" sz="900">
                <a:latin typeface="Helvetica Neue"/>
                <a:ea typeface="Helvetica Neue"/>
                <a:cs typeface="Helvetica Neue"/>
                <a:sym typeface="Helvetica Neue"/>
              </a:rPr>
              <a:t>calcul acceptant sur </a:t>
            </a:r>
            <a:r>
              <a:rPr i="1" lang="en-US" sz="900">
                <a:latin typeface="Arial"/>
                <a:ea typeface="Arial"/>
                <a:cs typeface="Arial"/>
                <a:sym typeface="Arial"/>
              </a:rPr>
              <a:t>w </a:t>
            </a:r>
            <a:r>
              <a:rPr lang="en-US" sz="900">
                <a:latin typeface="Helvetica Neue"/>
                <a:ea typeface="Helvetica Neue"/>
                <a:cs typeface="Helvetica Neue"/>
                <a:sym typeface="Helvetica Neue"/>
              </a:rPr>
              <a:t>en  moins de </a:t>
            </a:r>
            <a:r>
              <a:rPr i="1" lang="en-US" sz="900">
                <a:latin typeface="Arial"/>
                <a:ea typeface="Arial"/>
                <a:cs typeface="Arial"/>
                <a:sym typeface="Arial"/>
              </a:rPr>
              <a:t>c </a:t>
            </a:r>
            <a:r>
              <a:rPr lang="en-US" sz="900">
                <a:latin typeface="Lucida Sans"/>
                <a:ea typeface="Lucida Sans"/>
                <a:cs typeface="Lucida Sans"/>
                <a:sym typeface="Lucida Sans"/>
              </a:rPr>
              <a:t>∗ </a:t>
            </a:r>
            <a:r>
              <a:rPr i="1" lang="en-US" sz="900">
                <a:latin typeface="Arial"/>
                <a:ea typeface="Arial"/>
                <a:cs typeface="Arial"/>
                <a:sym typeface="Arial"/>
              </a:rPr>
              <a:t>t </a:t>
            </a:r>
            <a:r>
              <a:rPr lang="en-US" sz="900">
                <a:latin typeface="Lucida Sans"/>
                <a:ea typeface="Lucida Sans"/>
                <a:cs typeface="Lucida Sans"/>
                <a:sym typeface="Lucida Sans"/>
              </a:rPr>
              <a:t>(</a:t>
            </a:r>
            <a:r>
              <a:rPr i="1" lang="en-US" sz="900">
                <a:latin typeface="Arial"/>
                <a:ea typeface="Arial"/>
                <a:cs typeface="Arial"/>
                <a:sym typeface="Arial"/>
              </a:rPr>
              <a:t>n</a:t>
            </a:r>
            <a:r>
              <a:rPr lang="en-US" sz="900">
                <a:latin typeface="Lucida Sans"/>
                <a:ea typeface="Lucida Sans"/>
                <a:cs typeface="Lucida Sans"/>
                <a:sym typeface="Lucida Sans"/>
              </a:rPr>
              <a:t>) </a:t>
            </a:r>
            <a:r>
              <a:rPr lang="en-US" sz="900">
                <a:latin typeface="Helvetica Neue"/>
                <a:ea typeface="Helvetica Neue"/>
                <a:cs typeface="Helvetica Neue"/>
                <a:sym typeface="Helvetica Neue"/>
              </a:rPr>
              <a:t>étapes ;</a:t>
            </a:r>
            <a:endParaRPr sz="9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680720" marR="0" rtl="0" algn="l">
              <a:lnSpc>
                <a:spcPct val="100000"/>
              </a:lnSpc>
              <a:spcBef>
                <a:spcPts val="15"/>
              </a:spcBef>
              <a:spcAft>
                <a:spcPts val="0"/>
              </a:spcAft>
              <a:buNone/>
            </a:pPr>
            <a:r>
              <a:rPr lang="en-US" sz="900">
                <a:latin typeface="Helvetica Neue"/>
                <a:ea typeface="Helvetica Neue"/>
                <a:cs typeface="Helvetica Neue"/>
                <a:sym typeface="Helvetica Neue"/>
              </a:rPr>
              <a:t>si </a:t>
            </a:r>
            <a:r>
              <a:rPr i="1" lang="en-US" sz="900">
                <a:latin typeface="Arial"/>
                <a:ea typeface="Arial"/>
                <a:cs typeface="Arial"/>
                <a:sym typeface="Arial"/>
              </a:rPr>
              <a:t>w </a:t>
            </a:r>
            <a:r>
              <a:rPr lang="en-US" sz="900">
                <a:latin typeface="Lucida Sans"/>
                <a:ea typeface="Lucida Sans"/>
                <a:cs typeface="Lucida Sans"/>
                <a:sym typeface="Lucida Sans"/>
              </a:rPr>
              <a:t>/∈ </a:t>
            </a:r>
            <a:r>
              <a:rPr i="1" lang="en-US" sz="900">
                <a:latin typeface="Arial"/>
                <a:ea typeface="Arial"/>
                <a:cs typeface="Arial"/>
                <a:sym typeface="Arial"/>
              </a:rPr>
              <a:t>L </a:t>
            </a:r>
            <a:r>
              <a:rPr lang="en-US" sz="900">
                <a:latin typeface="Helvetica Neue"/>
                <a:ea typeface="Helvetica Neue"/>
                <a:cs typeface="Helvetica Neue"/>
                <a:sym typeface="Helvetica Neue"/>
              </a:rPr>
              <a:t>alors </a:t>
            </a:r>
            <a:r>
              <a:rPr b="1" lang="en-US" sz="900">
                <a:latin typeface="Arial"/>
                <a:ea typeface="Arial"/>
                <a:cs typeface="Arial"/>
                <a:sym typeface="Arial"/>
              </a:rPr>
              <a:t>tous </a:t>
            </a:r>
            <a:r>
              <a:rPr lang="en-US" sz="900">
                <a:latin typeface="Helvetica Neue"/>
                <a:ea typeface="Helvetica Neue"/>
                <a:cs typeface="Helvetica Neue"/>
                <a:sym typeface="Helvetica Neue"/>
              </a:rPr>
              <a:t>les calculs de </a:t>
            </a:r>
            <a:r>
              <a:rPr i="1" lang="en-US" sz="900">
                <a:latin typeface="Arial"/>
                <a:ea typeface="Arial"/>
                <a:cs typeface="Arial"/>
                <a:sym typeface="Arial"/>
              </a:rPr>
              <a:t>M </a:t>
            </a:r>
            <a:r>
              <a:rPr lang="en-US" sz="900">
                <a:latin typeface="Helvetica Neue"/>
                <a:ea typeface="Helvetica Neue"/>
                <a:cs typeface="Helvetica Neue"/>
                <a:sym typeface="Helvetica Neue"/>
              </a:rPr>
              <a:t>refusent en moins de</a:t>
            </a:r>
            <a:endParaRPr sz="9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680720" marR="0" rtl="0" algn="l">
              <a:lnSpc>
                <a:spcPct val="100000"/>
              </a:lnSpc>
              <a:spcBef>
                <a:spcPts val="20"/>
              </a:spcBef>
              <a:spcAft>
                <a:spcPts val="0"/>
              </a:spcAft>
              <a:buNone/>
            </a:pPr>
            <a:r>
              <a:rPr i="1" lang="en-US" sz="900">
                <a:latin typeface="Arial"/>
                <a:ea typeface="Arial"/>
                <a:cs typeface="Arial"/>
                <a:sym typeface="Arial"/>
              </a:rPr>
              <a:t>c </a:t>
            </a:r>
            <a:r>
              <a:rPr lang="en-US" sz="900">
                <a:latin typeface="Lucida Sans"/>
                <a:ea typeface="Lucida Sans"/>
                <a:cs typeface="Lucida Sans"/>
                <a:sym typeface="Lucida Sans"/>
              </a:rPr>
              <a:t>∗ </a:t>
            </a:r>
            <a:r>
              <a:rPr i="1" lang="en-US" sz="900">
                <a:latin typeface="Arial"/>
                <a:ea typeface="Arial"/>
                <a:cs typeface="Arial"/>
                <a:sym typeface="Arial"/>
              </a:rPr>
              <a:t>t </a:t>
            </a:r>
            <a:r>
              <a:rPr lang="en-US" sz="900">
                <a:latin typeface="Lucida Sans"/>
                <a:ea typeface="Lucida Sans"/>
                <a:cs typeface="Lucida Sans"/>
                <a:sym typeface="Lucida Sans"/>
              </a:rPr>
              <a:t>(</a:t>
            </a:r>
            <a:r>
              <a:rPr i="1" lang="en-US" sz="900">
                <a:latin typeface="Arial"/>
                <a:ea typeface="Arial"/>
                <a:cs typeface="Arial"/>
                <a:sym typeface="Arial"/>
              </a:rPr>
              <a:t>n</a:t>
            </a:r>
            <a:r>
              <a:rPr lang="en-US" sz="900">
                <a:latin typeface="Lucida Sans"/>
                <a:ea typeface="Lucida Sans"/>
                <a:cs typeface="Lucida Sans"/>
                <a:sym typeface="Lucida Sans"/>
              </a:rPr>
              <a:t>) </a:t>
            </a:r>
            <a:r>
              <a:rPr lang="en-US" sz="900">
                <a:latin typeface="Helvetica Neue"/>
                <a:ea typeface="Helvetica Neue"/>
                <a:cs typeface="Helvetica Neue"/>
                <a:sym typeface="Helvetica Neue"/>
              </a:rPr>
              <a:t>étapes.</a:t>
            </a:r>
            <a:endParaRPr sz="9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80" name="Google Shape;380;p24"/>
          <p:cNvSpPr txBox="1"/>
          <p:nvPr/>
        </p:nvSpPr>
        <p:spPr>
          <a:xfrm>
            <a:off x="4434966" y="3371256"/>
            <a:ext cx="109855" cy="1212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82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">
                <a:latin typeface="Arial"/>
                <a:ea typeface="Arial"/>
                <a:cs typeface="Arial"/>
                <a:sym typeface="Arial"/>
              </a:rPr>
              <a:t>11</a:t>
            </a:r>
            <a:endParaRPr sz="6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 thruBlk="1"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25"/>
          <p:cNvSpPr txBox="1"/>
          <p:nvPr/>
        </p:nvSpPr>
        <p:spPr>
          <a:xfrm>
            <a:off x="636879" y="59814"/>
            <a:ext cx="3334385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7125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3333B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NP </a:t>
            </a:r>
            <a:r>
              <a:rPr lang="en-US" sz="1400">
                <a:solidFill>
                  <a:srgbClr val="3333B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= Temps polynomial non-déterministe</a:t>
            </a:r>
            <a:endParaRPr sz="14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86" name="Google Shape;386;p25"/>
          <p:cNvSpPr/>
          <p:nvPr/>
        </p:nvSpPr>
        <p:spPr>
          <a:xfrm>
            <a:off x="495363" y="477558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387" name="Google Shape;387;p25"/>
          <p:cNvSpPr txBox="1"/>
          <p:nvPr/>
        </p:nvSpPr>
        <p:spPr>
          <a:xfrm>
            <a:off x="624395" y="398766"/>
            <a:ext cx="3595370" cy="5359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975">
            <a:spAutoFit/>
          </a:bodyPr>
          <a:lstStyle/>
          <a:p>
            <a:pPr indent="0" lvl="0" marL="12700" marR="5080" rtl="0" algn="l">
              <a:lnSpc>
                <a:spcPct val="1026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Théorème. Un problème est dans </a:t>
            </a:r>
            <a:r>
              <a:rPr lang="en-US" sz="1100">
                <a:latin typeface="Times New Roman"/>
                <a:ea typeface="Times New Roman"/>
                <a:cs typeface="Times New Roman"/>
                <a:sym typeface="Times New Roman"/>
              </a:rPr>
              <a:t>NP 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si et seulement s’il  est décidé par une machine de Turing non déterministe en  temps polynomial.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88" name="Google Shape;388;p25"/>
          <p:cNvSpPr txBox="1"/>
          <p:nvPr/>
        </p:nvSpPr>
        <p:spPr>
          <a:xfrm>
            <a:off x="4434966" y="3371256"/>
            <a:ext cx="109855" cy="1212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82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">
                <a:latin typeface="Arial"/>
                <a:ea typeface="Arial"/>
                <a:cs typeface="Arial"/>
                <a:sym typeface="Arial"/>
              </a:rPr>
              <a:t>12</a:t>
            </a:r>
            <a:endParaRPr sz="6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8"/>
          <p:cNvSpPr txBox="1"/>
          <p:nvPr>
            <p:ph type="title"/>
          </p:nvPr>
        </p:nvSpPr>
        <p:spPr>
          <a:xfrm>
            <a:off x="1930374" y="59814"/>
            <a:ext cx="747395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71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Au menu</a:t>
            </a:r>
            <a:endParaRPr/>
          </a:p>
        </p:txBody>
      </p:sp>
      <p:sp>
        <p:nvSpPr>
          <p:cNvPr id="53" name="Google Shape;53;p8"/>
          <p:cNvSpPr txBox="1"/>
          <p:nvPr/>
        </p:nvSpPr>
        <p:spPr>
          <a:xfrm>
            <a:off x="4451781" y="3370303"/>
            <a:ext cx="118745" cy="1219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9525">
            <a:spAutoFit/>
          </a:bodyPr>
          <a:lstStyle/>
          <a:p>
            <a:pPr indent="0" lvl="0" marL="38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i="0" lang="en-US" sz="600" u="none" cap="none" strike="noStrike"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6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" name="Google Shape;54;p8"/>
          <p:cNvSpPr txBox="1"/>
          <p:nvPr/>
        </p:nvSpPr>
        <p:spPr>
          <a:xfrm>
            <a:off x="347294" y="663865"/>
            <a:ext cx="2250440" cy="209168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425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100" u="sng" cap="none" strike="noStrike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action="ppaction://hlinksldjump" r:id="rId3"/>
              </a:rPr>
              <a:t>Compléments sur la NP-complétude</a:t>
            </a:r>
            <a:endParaRPr b="0" i="0" sz="1100" u="none" cap="none" strike="noStrike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12700" marR="735965" rtl="0" algn="l">
              <a:lnSpc>
                <a:spcPct val="2266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100" u="sng" cap="none" strike="noStrike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action="ppaction://hlinksldjump" r:id="rId4"/>
              </a:rPr>
              <a:t>Gérer la NP-complétude </a:t>
            </a:r>
            <a:r>
              <a:rPr b="0" i="0" lang="en-US" sz="1100" u="none" cap="none" strike="noStrike">
                <a:solidFill>
                  <a:srgbClr val="FFCCC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b="0" i="0" lang="en-US" sz="1100" u="sng" cap="none" strike="noStrike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action="ppaction://hlinksldjump" r:id="rId5"/>
              </a:rPr>
              <a:t>Au delà de </a:t>
            </a:r>
            <a:r>
              <a:rPr b="0" i="0" lang="en-US" sz="1100" u="sng" cap="none" strike="noStrike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action="ppaction://hlinksldjump" r:id="rId6"/>
              </a:rPr>
              <a:t>P </a:t>
            </a:r>
            <a:r>
              <a:rPr b="0" i="0" lang="en-US" sz="1100" u="sng" cap="none" strike="noStrike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action="ppaction://hlinksldjump" r:id="rId7"/>
              </a:rPr>
              <a:t>et </a:t>
            </a:r>
            <a:r>
              <a:rPr b="0" i="0" lang="en-US" sz="1100" u="sng" cap="none" strike="noStrike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action="ppaction://hlinksldjump" r:id="rId8"/>
              </a:rPr>
              <a:t>NP </a:t>
            </a:r>
            <a:r>
              <a:rPr b="0" i="0" lang="en-US" sz="1100" u="none" cap="none" strike="noStrike">
                <a:solidFill>
                  <a:srgbClr val="FFCC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0" i="0" lang="en-US" sz="1100" u="sng" cap="none" strike="noStrike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action="ppaction://hlinksldjump" r:id="rId9"/>
              </a:rPr>
              <a:t>Problèmes complets </a:t>
            </a:r>
            <a:r>
              <a:rPr b="0" i="0" lang="en-US" sz="1100" u="none" cap="none" strike="noStrike">
                <a:solidFill>
                  <a:srgbClr val="FFCCC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b="0" i="0" lang="en-US" sz="1100" u="sng" cap="none" strike="noStrike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action="ppaction://hlinksldjump" r:id="rId10"/>
              </a:rPr>
              <a:t>D’autres complexités</a:t>
            </a:r>
            <a:endParaRPr b="0" i="0" sz="1100" u="none" cap="none" strike="noStrike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0"/>
              </a:spcBef>
              <a:spcAft>
                <a:spcPts val="0"/>
              </a:spcAft>
              <a:buNone/>
            </a:pPr>
            <a:r>
              <a:t/>
            </a:r>
            <a:endParaRPr b="0" i="0" sz="1450" u="none" cap="none" strike="noStrike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100" u="sng" cap="none" strike="noStrike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action="ppaction://hlinksldjump" r:id="rId11"/>
              </a:rPr>
              <a:t>Le grand tout</a:t>
            </a:r>
            <a:endParaRPr b="0" i="0" sz="1100" u="none" cap="none" strike="noStrike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>
    <p:fade thruBlk="1"/>
  </p:transition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26"/>
          <p:cNvSpPr txBox="1"/>
          <p:nvPr>
            <p:ph type="title"/>
          </p:nvPr>
        </p:nvSpPr>
        <p:spPr>
          <a:xfrm>
            <a:off x="636879" y="59814"/>
            <a:ext cx="3334385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71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NP </a:t>
            </a:r>
            <a:r>
              <a:rPr lang="en-US"/>
              <a:t>= Temps polynomial non-déterministe</a:t>
            </a:r>
            <a:endParaRPr/>
          </a:p>
        </p:txBody>
      </p:sp>
      <p:sp>
        <p:nvSpPr>
          <p:cNvPr id="394" name="Google Shape;394;p26"/>
          <p:cNvSpPr/>
          <p:nvPr/>
        </p:nvSpPr>
        <p:spPr>
          <a:xfrm>
            <a:off x="495363" y="477558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395" name="Google Shape;395;p26"/>
          <p:cNvSpPr txBox="1"/>
          <p:nvPr/>
        </p:nvSpPr>
        <p:spPr>
          <a:xfrm>
            <a:off x="624395" y="398766"/>
            <a:ext cx="3595370" cy="8978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975">
            <a:spAutoFit/>
          </a:bodyPr>
          <a:lstStyle/>
          <a:p>
            <a:pPr indent="0" lvl="0" marL="12700" marR="5080" rtl="0" algn="l">
              <a:lnSpc>
                <a:spcPct val="1026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Théorème. Un problème est dans </a:t>
            </a:r>
            <a:r>
              <a:rPr lang="en-US" sz="1100">
                <a:latin typeface="Times New Roman"/>
                <a:ea typeface="Times New Roman"/>
                <a:cs typeface="Times New Roman"/>
                <a:sym typeface="Times New Roman"/>
              </a:rPr>
              <a:t>NP 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si et seulement s’il  est décidé par une machine de Turing non déterministe en  temps polynomial.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Autrement dit :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96" name="Google Shape;396;p26"/>
          <p:cNvSpPr/>
          <p:nvPr/>
        </p:nvSpPr>
        <p:spPr>
          <a:xfrm>
            <a:off x="495363" y="1183576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397" name="Google Shape;397;p26"/>
          <p:cNvSpPr txBox="1"/>
          <p:nvPr/>
        </p:nvSpPr>
        <p:spPr>
          <a:xfrm>
            <a:off x="2166683" y="1284413"/>
            <a:ext cx="179705" cy="1917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425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Lucida Sans"/>
                <a:ea typeface="Lucida Sans"/>
                <a:cs typeface="Lucida Sans"/>
                <a:sym typeface="Lucida Sans"/>
              </a:rPr>
              <a:t>[</a:t>
            </a:r>
            <a:endParaRPr sz="1100"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398" name="Google Shape;398;p26"/>
          <p:cNvSpPr txBox="1"/>
          <p:nvPr/>
        </p:nvSpPr>
        <p:spPr>
          <a:xfrm>
            <a:off x="4434966" y="3371256"/>
            <a:ext cx="109855" cy="1212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82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">
                <a:latin typeface="Arial"/>
                <a:ea typeface="Arial"/>
                <a:cs typeface="Arial"/>
                <a:sym typeface="Arial"/>
              </a:rPr>
              <a:t>12</a:t>
            </a:r>
            <a:endParaRPr sz="6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9" name="Google Shape;399;p26"/>
          <p:cNvSpPr txBox="1"/>
          <p:nvPr/>
        </p:nvSpPr>
        <p:spPr>
          <a:xfrm>
            <a:off x="1779079" y="1416036"/>
            <a:ext cx="1054735" cy="1917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425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Times New Roman"/>
                <a:ea typeface="Times New Roman"/>
                <a:cs typeface="Times New Roman"/>
                <a:sym typeface="Times New Roman"/>
              </a:rPr>
              <a:t>NP </a:t>
            </a:r>
            <a:r>
              <a:rPr lang="en-US" sz="1100">
                <a:latin typeface="Tahoma"/>
                <a:ea typeface="Tahoma"/>
                <a:cs typeface="Tahoma"/>
                <a:sym typeface="Tahoma"/>
              </a:rPr>
              <a:t>=	</a:t>
            </a:r>
            <a:r>
              <a:rPr lang="en-US" sz="1100">
                <a:latin typeface="Times New Roman"/>
                <a:ea typeface="Times New Roman"/>
                <a:cs typeface="Times New Roman"/>
                <a:sym typeface="Times New Roman"/>
              </a:rPr>
              <a:t>NTIME</a:t>
            </a:r>
            <a:endParaRPr sz="11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00" name="Google Shape;400;p26"/>
          <p:cNvSpPr txBox="1"/>
          <p:nvPr/>
        </p:nvSpPr>
        <p:spPr>
          <a:xfrm>
            <a:off x="2140864" y="1624773"/>
            <a:ext cx="231140" cy="1473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800">
                <a:latin typeface="Arial"/>
                <a:ea typeface="Arial"/>
                <a:cs typeface="Arial"/>
                <a:sym typeface="Arial"/>
              </a:rPr>
              <a:t>k </a:t>
            </a:r>
            <a:r>
              <a:rPr lang="en-US" sz="800">
                <a:latin typeface="Cambria"/>
                <a:ea typeface="Cambria"/>
                <a:cs typeface="Cambria"/>
                <a:sym typeface="Cambria"/>
              </a:rPr>
              <a:t>∈</a:t>
            </a:r>
            <a:r>
              <a:rPr lang="en-US" sz="800">
                <a:latin typeface="Times New Roman"/>
                <a:ea typeface="Times New Roman"/>
                <a:cs typeface="Times New Roman"/>
                <a:sym typeface="Times New Roman"/>
              </a:rPr>
              <a:t>N</a:t>
            </a:r>
            <a:endParaRPr sz="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01" name="Google Shape;401;p26"/>
          <p:cNvSpPr txBox="1"/>
          <p:nvPr/>
        </p:nvSpPr>
        <p:spPr>
          <a:xfrm>
            <a:off x="2931325" y="1396160"/>
            <a:ext cx="76200" cy="1473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latin typeface="Times New Roman"/>
                <a:ea typeface="Times New Roman"/>
                <a:cs typeface="Times New Roman"/>
                <a:sym typeface="Times New Roman"/>
              </a:rPr>
              <a:t>k</a:t>
            </a:r>
            <a:endParaRPr sz="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02" name="Google Shape;402;p26"/>
          <p:cNvSpPr txBox="1"/>
          <p:nvPr/>
        </p:nvSpPr>
        <p:spPr>
          <a:xfrm>
            <a:off x="2808173" y="1416036"/>
            <a:ext cx="297815" cy="1917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425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Tahoma"/>
                <a:ea typeface="Tahoma"/>
                <a:cs typeface="Tahoma"/>
                <a:sym typeface="Tahoma"/>
              </a:rPr>
              <a:t>(</a:t>
            </a:r>
            <a:r>
              <a:rPr lang="en-US" sz="1100">
                <a:latin typeface="Times New Roman"/>
                <a:ea typeface="Times New Roman"/>
                <a:cs typeface="Times New Roman"/>
                <a:sym typeface="Times New Roman"/>
              </a:rPr>
              <a:t>n </a:t>
            </a:r>
            <a:r>
              <a:rPr lang="en-US" sz="1100">
                <a:latin typeface="Tahoma"/>
                <a:ea typeface="Tahoma"/>
                <a:cs typeface="Tahoma"/>
                <a:sym typeface="Tahoma"/>
              </a:rPr>
              <a:t>)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.</a:t>
            </a:r>
            <a:endParaRPr sz="11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 thruBlk="1"/>
  </p:transition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27"/>
          <p:cNvSpPr txBox="1"/>
          <p:nvPr>
            <p:ph type="title"/>
          </p:nvPr>
        </p:nvSpPr>
        <p:spPr>
          <a:xfrm>
            <a:off x="636879" y="59814"/>
            <a:ext cx="3334385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71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NP </a:t>
            </a:r>
            <a:r>
              <a:rPr lang="en-US"/>
              <a:t>= Temps polynomial non-déterministe</a:t>
            </a:r>
            <a:endParaRPr/>
          </a:p>
        </p:txBody>
      </p:sp>
      <p:sp>
        <p:nvSpPr>
          <p:cNvPr id="408" name="Google Shape;408;p27"/>
          <p:cNvSpPr/>
          <p:nvPr/>
        </p:nvSpPr>
        <p:spPr>
          <a:xfrm>
            <a:off x="495363" y="477558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409" name="Google Shape;409;p27"/>
          <p:cNvSpPr txBox="1"/>
          <p:nvPr/>
        </p:nvSpPr>
        <p:spPr>
          <a:xfrm>
            <a:off x="624395" y="398766"/>
            <a:ext cx="3595370" cy="8978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975">
            <a:spAutoFit/>
          </a:bodyPr>
          <a:lstStyle/>
          <a:p>
            <a:pPr indent="0" lvl="0" marL="12700" marR="5080" rtl="0" algn="l">
              <a:lnSpc>
                <a:spcPct val="1026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Théorème. Un problème est dans </a:t>
            </a:r>
            <a:r>
              <a:rPr lang="en-US" sz="1100">
                <a:latin typeface="Times New Roman"/>
                <a:ea typeface="Times New Roman"/>
                <a:cs typeface="Times New Roman"/>
                <a:sym typeface="Times New Roman"/>
              </a:rPr>
              <a:t>NP 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si et seulement s’il  est décidé par une machine de Turing non déterministe en  temps polynomial.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Autrement dit :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10" name="Google Shape;410;p27"/>
          <p:cNvSpPr/>
          <p:nvPr/>
        </p:nvSpPr>
        <p:spPr>
          <a:xfrm>
            <a:off x="495363" y="1183576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411" name="Google Shape;411;p27"/>
          <p:cNvSpPr txBox="1"/>
          <p:nvPr/>
        </p:nvSpPr>
        <p:spPr>
          <a:xfrm>
            <a:off x="2166683" y="1284413"/>
            <a:ext cx="179705" cy="1917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425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Lucida Sans"/>
                <a:ea typeface="Lucida Sans"/>
                <a:cs typeface="Lucida Sans"/>
                <a:sym typeface="Lucida Sans"/>
              </a:rPr>
              <a:t>[</a:t>
            </a:r>
            <a:endParaRPr sz="1100"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412" name="Google Shape;412;p27"/>
          <p:cNvSpPr txBox="1"/>
          <p:nvPr/>
        </p:nvSpPr>
        <p:spPr>
          <a:xfrm>
            <a:off x="1779079" y="1416036"/>
            <a:ext cx="1054735" cy="1917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425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Times New Roman"/>
                <a:ea typeface="Times New Roman"/>
                <a:cs typeface="Times New Roman"/>
                <a:sym typeface="Times New Roman"/>
              </a:rPr>
              <a:t>NP </a:t>
            </a:r>
            <a:r>
              <a:rPr lang="en-US" sz="1100">
                <a:latin typeface="Tahoma"/>
                <a:ea typeface="Tahoma"/>
                <a:cs typeface="Tahoma"/>
                <a:sym typeface="Tahoma"/>
              </a:rPr>
              <a:t>=	</a:t>
            </a:r>
            <a:r>
              <a:rPr lang="en-US" sz="1100">
                <a:latin typeface="Times New Roman"/>
                <a:ea typeface="Times New Roman"/>
                <a:cs typeface="Times New Roman"/>
                <a:sym typeface="Times New Roman"/>
              </a:rPr>
              <a:t>NTIME</a:t>
            </a:r>
            <a:endParaRPr sz="11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13" name="Google Shape;413;p27"/>
          <p:cNvSpPr txBox="1"/>
          <p:nvPr/>
        </p:nvSpPr>
        <p:spPr>
          <a:xfrm>
            <a:off x="2140864" y="1624773"/>
            <a:ext cx="231140" cy="1473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800">
                <a:latin typeface="Arial"/>
                <a:ea typeface="Arial"/>
                <a:cs typeface="Arial"/>
                <a:sym typeface="Arial"/>
              </a:rPr>
              <a:t>k </a:t>
            </a:r>
            <a:r>
              <a:rPr lang="en-US" sz="800">
                <a:latin typeface="Cambria"/>
                <a:ea typeface="Cambria"/>
                <a:cs typeface="Cambria"/>
                <a:sym typeface="Cambria"/>
              </a:rPr>
              <a:t>∈</a:t>
            </a:r>
            <a:r>
              <a:rPr lang="en-US" sz="800">
                <a:latin typeface="Times New Roman"/>
                <a:ea typeface="Times New Roman"/>
                <a:cs typeface="Times New Roman"/>
                <a:sym typeface="Times New Roman"/>
              </a:rPr>
              <a:t>N</a:t>
            </a:r>
            <a:endParaRPr sz="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14" name="Google Shape;414;p27"/>
          <p:cNvSpPr txBox="1"/>
          <p:nvPr/>
        </p:nvSpPr>
        <p:spPr>
          <a:xfrm>
            <a:off x="2931325" y="1396160"/>
            <a:ext cx="76200" cy="1473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latin typeface="Times New Roman"/>
                <a:ea typeface="Times New Roman"/>
                <a:cs typeface="Times New Roman"/>
                <a:sym typeface="Times New Roman"/>
              </a:rPr>
              <a:t>k</a:t>
            </a:r>
            <a:endParaRPr sz="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15" name="Google Shape;415;p27"/>
          <p:cNvSpPr txBox="1"/>
          <p:nvPr/>
        </p:nvSpPr>
        <p:spPr>
          <a:xfrm>
            <a:off x="2808173" y="1416036"/>
            <a:ext cx="297815" cy="1917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425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Tahoma"/>
                <a:ea typeface="Tahoma"/>
                <a:cs typeface="Tahoma"/>
                <a:sym typeface="Tahoma"/>
              </a:rPr>
              <a:t>(</a:t>
            </a:r>
            <a:r>
              <a:rPr lang="en-US" sz="1100">
                <a:latin typeface="Times New Roman"/>
                <a:ea typeface="Times New Roman"/>
                <a:cs typeface="Times New Roman"/>
                <a:sym typeface="Times New Roman"/>
              </a:rPr>
              <a:t>n </a:t>
            </a:r>
            <a:r>
              <a:rPr lang="en-US" sz="1100">
                <a:latin typeface="Tahoma"/>
                <a:ea typeface="Tahoma"/>
                <a:cs typeface="Tahoma"/>
                <a:sym typeface="Tahoma"/>
              </a:rPr>
              <a:t>)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.</a:t>
            </a:r>
            <a:endParaRPr sz="11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" name="Google Shape;416;p27"/>
          <p:cNvSpPr/>
          <p:nvPr/>
        </p:nvSpPr>
        <p:spPr>
          <a:xfrm>
            <a:off x="495363" y="2179929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417" name="Google Shape;417;p27"/>
          <p:cNvSpPr txBox="1"/>
          <p:nvPr/>
        </p:nvSpPr>
        <p:spPr>
          <a:xfrm>
            <a:off x="611695" y="2101137"/>
            <a:ext cx="3641090" cy="112585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425">
            <a:spAutoFit/>
          </a:bodyPr>
          <a:lstStyle/>
          <a:p>
            <a:pPr indent="0" lvl="0" marL="25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Autrement dit,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137159" lvl="0" marL="302260" marR="9271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en-US" sz="900">
                <a:solidFill>
                  <a:srgbClr val="3333B2"/>
                </a:solidFill>
                <a:latin typeface="Lucida Sans"/>
                <a:ea typeface="Lucida Sans"/>
                <a:cs typeface="Lucida Sans"/>
                <a:sym typeface="Lucida Sans"/>
              </a:rPr>
              <a:t>)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la question de savoir si </a:t>
            </a:r>
            <a:r>
              <a:rPr lang="en-US" sz="1000">
                <a:latin typeface="Times New Roman"/>
                <a:ea typeface="Times New Roman"/>
                <a:cs typeface="Times New Roman"/>
                <a:sym typeface="Times New Roman"/>
              </a:rPr>
              <a:t>P </a:t>
            </a:r>
            <a:r>
              <a:rPr lang="en-US" sz="1000">
                <a:latin typeface="Tahoma"/>
                <a:ea typeface="Tahoma"/>
                <a:cs typeface="Tahoma"/>
                <a:sym typeface="Tahoma"/>
              </a:rPr>
              <a:t>= </a:t>
            </a:r>
            <a:r>
              <a:rPr lang="en-US" sz="1000">
                <a:latin typeface="Times New Roman"/>
                <a:ea typeface="Times New Roman"/>
                <a:cs typeface="Times New Roman"/>
                <a:sym typeface="Times New Roman"/>
              </a:rPr>
              <a:t>NP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est la question de savoir si  tout langage accepté par une machine de Turing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302260" marR="43180" rtl="0" algn="l">
              <a:lnSpc>
                <a:spcPct val="120000"/>
              </a:lnSpc>
              <a:spcBef>
                <a:spcPts val="35"/>
              </a:spcBef>
              <a:spcAft>
                <a:spcPts val="0"/>
              </a:spcAft>
              <a:buNone/>
            </a:pP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non-déterministe en temps polynomial est accepté par une  machine de Turing classique (déterministe) en temps  polynomial.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18" name="Google Shape;418;p27"/>
          <p:cNvSpPr txBox="1"/>
          <p:nvPr/>
        </p:nvSpPr>
        <p:spPr>
          <a:xfrm>
            <a:off x="4434966" y="3371256"/>
            <a:ext cx="109855" cy="1212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82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">
                <a:latin typeface="Arial"/>
                <a:ea typeface="Arial"/>
                <a:cs typeface="Arial"/>
                <a:sym typeface="Arial"/>
              </a:rPr>
              <a:t>12</a:t>
            </a:r>
            <a:endParaRPr sz="6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 thruBlk="1"/>
  </p:transition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2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28"/>
          <p:cNvSpPr/>
          <p:nvPr/>
        </p:nvSpPr>
        <p:spPr>
          <a:xfrm>
            <a:off x="495363" y="142989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424" name="Google Shape;424;p28"/>
          <p:cNvSpPr txBox="1"/>
          <p:nvPr>
            <p:ph type="title"/>
          </p:nvPr>
        </p:nvSpPr>
        <p:spPr>
          <a:xfrm>
            <a:off x="624395" y="64197"/>
            <a:ext cx="1002030" cy="1917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4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000000"/>
                </a:solidFill>
              </a:rPr>
              <a:t>Démonstration :</a:t>
            </a:r>
            <a:endParaRPr sz="1100"/>
          </a:p>
        </p:txBody>
      </p:sp>
      <p:sp>
        <p:nvSpPr>
          <p:cNvPr id="425" name="Google Shape;425;p28"/>
          <p:cNvSpPr txBox="1"/>
          <p:nvPr>
            <p:ph idx="12" type="sldNum"/>
          </p:nvPr>
        </p:nvSpPr>
        <p:spPr>
          <a:xfrm>
            <a:off x="4409566" y="3370303"/>
            <a:ext cx="160654" cy="1219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8250">
            <a:spAutoFit/>
          </a:bodyPr>
          <a:lstStyle/>
          <a:p>
            <a:pPr indent="0" lvl="0" marL="381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13</a:t>
            </a:r>
            <a:endParaRPr/>
          </a:p>
        </p:txBody>
      </p:sp>
      <p:sp>
        <p:nvSpPr>
          <p:cNvPr id="426" name="Google Shape;426;p28"/>
          <p:cNvSpPr txBox="1"/>
          <p:nvPr/>
        </p:nvSpPr>
        <p:spPr>
          <a:xfrm>
            <a:off x="624725" y="384091"/>
            <a:ext cx="3695700" cy="29375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52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en-US" sz="900">
                <a:solidFill>
                  <a:srgbClr val="3333B2"/>
                </a:solidFill>
                <a:latin typeface="Lucida Sans"/>
                <a:ea typeface="Lucida Sans"/>
                <a:cs typeface="Lucida Sans"/>
                <a:sym typeface="Lucida Sans"/>
              </a:rPr>
              <a:t>)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Considérons un problème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A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de </a:t>
            </a:r>
            <a:r>
              <a:rPr lang="en-US" sz="1000">
                <a:latin typeface="Times New Roman"/>
                <a:ea typeface="Times New Roman"/>
                <a:cs typeface="Times New Roman"/>
                <a:sym typeface="Times New Roman"/>
              </a:rPr>
              <a:t>NP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None/>
            </a:pPr>
            <a:r>
              <a:t/>
            </a:r>
            <a:endParaRPr sz="13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128269" lvl="0" marL="566420" marR="404495" rtl="0" algn="l">
              <a:lnSpc>
                <a:spcPct val="101499"/>
              </a:lnSpc>
              <a:spcBef>
                <a:spcPts val="5"/>
              </a:spcBef>
              <a:spcAft>
                <a:spcPts val="0"/>
              </a:spcAft>
              <a:buClr>
                <a:srgbClr val="3333B2"/>
              </a:buClr>
              <a:buSzPts val="900"/>
              <a:buFont typeface="Lucida Sans"/>
              <a:buChar char="•"/>
            </a:pPr>
            <a:r>
              <a:rPr lang="en-US" sz="900">
                <a:latin typeface="Helvetica Neue"/>
                <a:ea typeface="Helvetica Neue"/>
                <a:cs typeface="Helvetica Neue"/>
                <a:sym typeface="Helvetica Neue"/>
              </a:rPr>
              <a:t>Soit </a:t>
            </a:r>
            <a:r>
              <a:rPr i="1" lang="en-US" sz="900">
                <a:latin typeface="Arial"/>
                <a:ea typeface="Arial"/>
                <a:cs typeface="Arial"/>
                <a:sym typeface="Arial"/>
              </a:rPr>
              <a:t>V </a:t>
            </a:r>
            <a:r>
              <a:rPr lang="en-US" sz="900">
                <a:latin typeface="Helvetica Neue"/>
                <a:ea typeface="Helvetica Neue"/>
                <a:cs typeface="Helvetica Neue"/>
                <a:sym typeface="Helvetica Neue"/>
              </a:rPr>
              <a:t>le vérificateur associé, qui fonctionne en temps  polynomial </a:t>
            </a:r>
            <a:r>
              <a:rPr i="1" lang="en-US" sz="900">
                <a:latin typeface="Arial"/>
                <a:ea typeface="Arial"/>
                <a:cs typeface="Arial"/>
                <a:sym typeface="Arial"/>
              </a:rPr>
              <a:t>p</a:t>
            </a:r>
            <a:r>
              <a:rPr lang="en-US" sz="900">
                <a:latin typeface="Lucida Sans"/>
                <a:ea typeface="Lucida Sans"/>
                <a:cs typeface="Lucida Sans"/>
                <a:sym typeface="Lucida Sans"/>
              </a:rPr>
              <a:t>(</a:t>
            </a:r>
            <a:r>
              <a:rPr i="1" lang="en-US" sz="900">
                <a:latin typeface="Arial"/>
                <a:ea typeface="Arial"/>
                <a:cs typeface="Arial"/>
                <a:sym typeface="Arial"/>
              </a:rPr>
              <a:t>n</a:t>
            </a:r>
            <a:r>
              <a:rPr lang="en-US" sz="900">
                <a:latin typeface="Lucida Sans"/>
                <a:ea typeface="Lucida Sans"/>
                <a:cs typeface="Lucida Sans"/>
                <a:sym typeface="Lucida Sans"/>
              </a:rPr>
              <a:t>)</a:t>
            </a:r>
            <a:r>
              <a:rPr lang="en-US" sz="900"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endParaRPr sz="9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128269" lvl="0" marL="566420" marR="93980" rtl="0" algn="l">
              <a:lnSpc>
                <a:spcPct val="101499"/>
              </a:lnSpc>
              <a:spcBef>
                <a:spcPts val="0"/>
              </a:spcBef>
              <a:spcAft>
                <a:spcPts val="0"/>
              </a:spcAft>
              <a:buClr>
                <a:srgbClr val="3333B2"/>
              </a:buClr>
              <a:buSzPts val="900"/>
              <a:buFont typeface="Lucida Sans"/>
              <a:buChar char="•"/>
            </a:pPr>
            <a:r>
              <a:rPr lang="en-US" sz="900">
                <a:latin typeface="Helvetica Neue"/>
                <a:ea typeface="Helvetica Neue"/>
                <a:cs typeface="Helvetica Neue"/>
                <a:sym typeface="Helvetica Neue"/>
              </a:rPr>
              <a:t>On construit une machine de Turing </a:t>
            </a:r>
            <a:r>
              <a:rPr i="1" lang="en-US" sz="900">
                <a:latin typeface="Arial"/>
                <a:ea typeface="Arial"/>
                <a:cs typeface="Arial"/>
                <a:sym typeface="Arial"/>
              </a:rPr>
              <a:t>M </a:t>
            </a:r>
            <a:r>
              <a:rPr lang="en-US" sz="900">
                <a:latin typeface="Helvetica Neue"/>
                <a:ea typeface="Helvetica Neue"/>
                <a:cs typeface="Helvetica Neue"/>
                <a:sym typeface="Helvetica Neue"/>
              </a:rPr>
              <a:t>non déterministe qui,  sur un mot </a:t>
            </a:r>
            <a:r>
              <a:rPr i="1" lang="en-US" sz="900">
                <a:latin typeface="Arial"/>
                <a:ea typeface="Arial"/>
                <a:cs typeface="Arial"/>
                <a:sym typeface="Arial"/>
              </a:rPr>
              <a:t>w </a:t>
            </a:r>
            <a:r>
              <a:rPr lang="en-US" sz="900">
                <a:latin typeface="Helvetica Neue"/>
                <a:ea typeface="Helvetica Neue"/>
                <a:cs typeface="Helvetica Neue"/>
                <a:sym typeface="Helvetica Neue"/>
              </a:rPr>
              <a:t>, va produire de façon non déterministe un mot  </a:t>
            </a:r>
            <a:r>
              <a:rPr i="1" lang="en-US" sz="900">
                <a:latin typeface="Arial"/>
                <a:ea typeface="Arial"/>
                <a:cs typeface="Arial"/>
                <a:sym typeface="Arial"/>
              </a:rPr>
              <a:t>u </a:t>
            </a:r>
            <a:r>
              <a:rPr lang="en-US" sz="900">
                <a:latin typeface="Helvetica Neue"/>
                <a:ea typeface="Helvetica Neue"/>
                <a:cs typeface="Helvetica Neue"/>
                <a:sym typeface="Helvetica Neue"/>
              </a:rPr>
              <a:t>de longueur </a:t>
            </a:r>
            <a:r>
              <a:rPr i="1" lang="en-US" sz="900">
                <a:latin typeface="Arial"/>
                <a:ea typeface="Arial"/>
                <a:cs typeface="Arial"/>
                <a:sym typeface="Arial"/>
              </a:rPr>
              <a:t>p</a:t>
            </a:r>
            <a:r>
              <a:rPr lang="en-US" sz="900">
                <a:latin typeface="Lucida Sans"/>
                <a:ea typeface="Lucida Sans"/>
                <a:cs typeface="Lucida Sans"/>
                <a:sym typeface="Lucida Sans"/>
              </a:rPr>
              <a:t>(</a:t>
            </a:r>
            <a:r>
              <a:rPr i="1" lang="en-US" sz="900">
                <a:latin typeface="Arial"/>
                <a:ea typeface="Arial"/>
                <a:cs typeface="Arial"/>
                <a:sym typeface="Arial"/>
              </a:rPr>
              <a:t>n</a:t>
            </a:r>
            <a:r>
              <a:rPr lang="en-US" sz="900">
                <a:latin typeface="Lucida Sans"/>
                <a:ea typeface="Lucida Sans"/>
                <a:cs typeface="Lucida Sans"/>
                <a:sym typeface="Lucida Sans"/>
              </a:rPr>
              <a:t>) </a:t>
            </a:r>
            <a:r>
              <a:rPr lang="en-US" sz="900">
                <a:latin typeface="Helvetica Neue"/>
                <a:ea typeface="Helvetica Neue"/>
                <a:cs typeface="Helvetica Neue"/>
                <a:sym typeface="Helvetica Neue"/>
              </a:rPr>
              <a:t>et simuler </a:t>
            </a:r>
            <a:r>
              <a:rPr i="1" lang="en-US" sz="900">
                <a:latin typeface="Arial"/>
                <a:ea typeface="Arial"/>
                <a:cs typeface="Arial"/>
                <a:sym typeface="Arial"/>
              </a:rPr>
              <a:t>V </a:t>
            </a:r>
            <a:r>
              <a:rPr lang="en-US" sz="900">
                <a:latin typeface="Helvetica Neue"/>
                <a:ea typeface="Helvetica Neue"/>
                <a:cs typeface="Helvetica Neue"/>
                <a:sym typeface="Helvetica Neue"/>
              </a:rPr>
              <a:t>sur </a:t>
            </a:r>
            <a:r>
              <a:rPr lang="en-US" sz="900">
                <a:latin typeface="Lucida Sans"/>
                <a:ea typeface="Lucida Sans"/>
                <a:cs typeface="Lucida Sans"/>
                <a:sym typeface="Lucida Sans"/>
              </a:rPr>
              <a:t>(</a:t>
            </a:r>
            <a:r>
              <a:rPr i="1" lang="en-US" sz="900">
                <a:latin typeface="Arial"/>
                <a:ea typeface="Arial"/>
                <a:cs typeface="Arial"/>
                <a:sym typeface="Arial"/>
              </a:rPr>
              <a:t>w, u</a:t>
            </a:r>
            <a:r>
              <a:rPr lang="en-US" sz="900">
                <a:latin typeface="Lucida Sans"/>
                <a:ea typeface="Lucida Sans"/>
                <a:cs typeface="Lucida Sans"/>
                <a:sym typeface="Lucida Sans"/>
              </a:rPr>
              <a:t>) </a:t>
            </a:r>
            <a:r>
              <a:rPr lang="en-US" sz="900">
                <a:latin typeface="Helvetica Neue"/>
                <a:ea typeface="Helvetica Neue"/>
                <a:cs typeface="Helvetica Neue"/>
                <a:sym typeface="Helvetica Neue"/>
              </a:rPr>
              <a:t>: si </a:t>
            </a:r>
            <a:r>
              <a:rPr i="1" lang="en-US" sz="900">
                <a:latin typeface="Arial"/>
                <a:ea typeface="Arial"/>
                <a:cs typeface="Arial"/>
                <a:sym typeface="Arial"/>
              </a:rPr>
              <a:t>V </a:t>
            </a:r>
            <a:r>
              <a:rPr lang="en-US" sz="900">
                <a:latin typeface="Helvetica Neue"/>
                <a:ea typeface="Helvetica Neue"/>
                <a:cs typeface="Helvetica Neue"/>
                <a:sym typeface="Helvetica Neue"/>
              </a:rPr>
              <a:t>accepte,  alors </a:t>
            </a:r>
            <a:r>
              <a:rPr i="1" lang="en-US" sz="900">
                <a:latin typeface="Arial"/>
                <a:ea typeface="Arial"/>
                <a:cs typeface="Arial"/>
                <a:sym typeface="Arial"/>
              </a:rPr>
              <a:t>M </a:t>
            </a:r>
            <a:r>
              <a:rPr lang="en-US" sz="900">
                <a:latin typeface="Helvetica Neue"/>
                <a:ea typeface="Helvetica Neue"/>
                <a:cs typeface="Helvetica Neue"/>
                <a:sym typeface="Helvetica Neue"/>
              </a:rPr>
              <a:t>accepte. Si </a:t>
            </a:r>
            <a:r>
              <a:rPr i="1" lang="en-US" sz="900">
                <a:latin typeface="Arial"/>
                <a:ea typeface="Arial"/>
                <a:cs typeface="Arial"/>
                <a:sym typeface="Arial"/>
              </a:rPr>
              <a:t>V </a:t>
            </a:r>
            <a:r>
              <a:rPr lang="en-US" sz="900">
                <a:latin typeface="Helvetica Neue"/>
                <a:ea typeface="Helvetica Neue"/>
                <a:cs typeface="Helvetica Neue"/>
                <a:sym typeface="Helvetica Neue"/>
              </a:rPr>
              <a:t>refuse, alors </a:t>
            </a:r>
            <a:r>
              <a:rPr i="1" lang="en-US" sz="900">
                <a:latin typeface="Arial"/>
                <a:ea typeface="Arial"/>
                <a:cs typeface="Arial"/>
                <a:sym typeface="Arial"/>
              </a:rPr>
              <a:t>M </a:t>
            </a:r>
            <a:r>
              <a:rPr lang="en-US" sz="900">
                <a:latin typeface="Helvetica Neue"/>
                <a:ea typeface="Helvetica Neue"/>
                <a:cs typeface="Helvetica Neue"/>
                <a:sym typeface="Helvetica Neue"/>
              </a:rPr>
              <a:t>refuse.</a:t>
            </a:r>
            <a:endParaRPr sz="9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B2"/>
              </a:buClr>
              <a:buSzPts val="1250"/>
              <a:buFont typeface="Lucida Sans"/>
              <a:buNone/>
            </a:pPr>
            <a:r>
              <a:t/>
            </a:r>
            <a:endParaRPr sz="125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152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en-US" sz="900">
                <a:solidFill>
                  <a:srgbClr val="3333B2"/>
                </a:solidFill>
                <a:latin typeface="Lucida Sans"/>
                <a:ea typeface="Lucida Sans"/>
                <a:cs typeface="Lucida Sans"/>
                <a:sym typeface="Lucida Sans"/>
              </a:rPr>
              <a:t>)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Réciproquement,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20"/>
              </a:spcBef>
              <a:spcAft>
                <a:spcPts val="0"/>
              </a:spcAft>
              <a:buNone/>
            </a:pPr>
            <a:r>
              <a:t/>
            </a:r>
            <a:endParaRPr sz="105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128269" lvl="0" marL="566420" marR="204470" rtl="0" algn="l">
              <a:lnSpc>
                <a:spcPct val="101499"/>
              </a:lnSpc>
              <a:spcBef>
                <a:spcPts val="0"/>
              </a:spcBef>
              <a:spcAft>
                <a:spcPts val="0"/>
              </a:spcAft>
              <a:buClr>
                <a:srgbClr val="3333B2"/>
              </a:buClr>
              <a:buSzPts val="900"/>
              <a:buFont typeface="Lucida Sans"/>
              <a:buChar char="•"/>
            </a:pPr>
            <a:r>
              <a:rPr lang="en-US" sz="900">
                <a:latin typeface="Helvetica Neue"/>
                <a:ea typeface="Helvetica Neue"/>
                <a:cs typeface="Helvetica Neue"/>
                <a:sym typeface="Helvetica Neue"/>
              </a:rPr>
              <a:t>soit </a:t>
            </a:r>
            <a:r>
              <a:rPr i="1" lang="en-US" sz="900">
                <a:latin typeface="Arial"/>
                <a:ea typeface="Arial"/>
                <a:cs typeface="Arial"/>
                <a:sym typeface="Arial"/>
              </a:rPr>
              <a:t>A </a:t>
            </a:r>
            <a:r>
              <a:rPr lang="en-US" sz="900">
                <a:latin typeface="Helvetica Neue"/>
                <a:ea typeface="Helvetica Neue"/>
                <a:cs typeface="Helvetica Neue"/>
                <a:sym typeface="Helvetica Neue"/>
              </a:rPr>
              <a:t>un problème décidé par une machine de Turing non  déterministe </a:t>
            </a:r>
            <a:r>
              <a:rPr i="1" lang="en-US" sz="900">
                <a:latin typeface="Arial"/>
                <a:ea typeface="Arial"/>
                <a:cs typeface="Arial"/>
                <a:sym typeface="Arial"/>
              </a:rPr>
              <a:t>M </a:t>
            </a:r>
            <a:r>
              <a:rPr lang="en-US" sz="900">
                <a:latin typeface="Helvetica Neue"/>
                <a:ea typeface="Helvetica Neue"/>
                <a:cs typeface="Helvetica Neue"/>
                <a:sym typeface="Helvetica Neue"/>
              </a:rPr>
              <a:t>en temps polynomial </a:t>
            </a:r>
            <a:r>
              <a:rPr i="1" lang="en-US" sz="900">
                <a:latin typeface="Arial"/>
                <a:ea typeface="Arial"/>
                <a:cs typeface="Arial"/>
                <a:sym typeface="Arial"/>
              </a:rPr>
              <a:t>p</a:t>
            </a:r>
            <a:r>
              <a:rPr lang="en-US" sz="900">
                <a:latin typeface="Lucida Sans"/>
                <a:ea typeface="Lucida Sans"/>
                <a:cs typeface="Lucida Sans"/>
                <a:sym typeface="Lucida Sans"/>
              </a:rPr>
              <a:t>(</a:t>
            </a:r>
            <a:r>
              <a:rPr i="1" lang="en-US" sz="900">
                <a:latin typeface="Arial"/>
                <a:ea typeface="Arial"/>
                <a:cs typeface="Arial"/>
                <a:sym typeface="Arial"/>
              </a:rPr>
              <a:t>n</a:t>
            </a:r>
            <a:r>
              <a:rPr lang="en-US" sz="900">
                <a:latin typeface="Lucida Sans"/>
                <a:ea typeface="Lucida Sans"/>
                <a:cs typeface="Lucida Sans"/>
                <a:sym typeface="Lucida Sans"/>
              </a:rPr>
              <a:t>) </a:t>
            </a:r>
            <a:r>
              <a:rPr lang="en-US" sz="900">
                <a:latin typeface="Helvetica Neue"/>
                <a:ea typeface="Helvetica Neue"/>
                <a:cs typeface="Helvetica Neue"/>
                <a:sym typeface="Helvetica Neue"/>
              </a:rPr>
              <a:t>de degré de  non-déterminisme </a:t>
            </a:r>
            <a:r>
              <a:rPr i="1" lang="en-US" sz="900">
                <a:latin typeface="Arial"/>
                <a:ea typeface="Arial"/>
                <a:cs typeface="Arial"/>
                <a:sym typeface="Arial"/>
              </a:rPr>
              <a:t>r </a:t>
            </a:r>
            <a:r>
              <a:rPr lang="en-US" sz="900"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endParaRPr sz="9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>
                <a:srgbClr val="3333B2"/>
              </a:buClr>
              <a:buSzPts val="950"/>
              <a:buFont typeface="Lucida Sans"/>
              <a:buNone/>
            </a:pPr>
            <a:r>
              <a:t/>
            </a:r>
            <a:endParaRPr sz="95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128269" lvl="0" marL="566420" marR="179070" rtl="0" algn="l">
              <a:lnSpc>
                <a:spcPct val="101499"/>
              </a:lnSpc>
              <a:spcBef>
                <a:spcPts val="5"/>
              </a:spcBef>
              <a:spcAft>
                <a:spcPts val="0"/>
              </a:spcAft>
              <a:buClr>
                <a:srgbClr val="3333B2"/>
              </a:buClr>
              <a:buSzPts val="900"/>
              <a:buFont typeface="Lucida Sans"/>
              <a:buChar char="•"/>
            </a:pPr>
            <a:r>
              <a:rPr lang="en-US" sz="900">
                <a:latin typeface="Helvetica Neue"/>
                <a:ea typeface="Helvetica Neue"/>
                <a:cs typeface="Helvetica Neue"/>
                <a:sym typeface="Helvetica Neue"/>
              </a:rPr>
              <a:t>Une suite d’entiers de longueur </a:t>
            </a:r>
            <a:r>
              <a:rPr i="1" lang="en-US" sz="900">
                <a:latin typeface="Arial"/>
                <a:ea typeface="Arial"/>
                <a:cs typeface="Arial"/>
                <a:sym typeface="Arial"/>
              </a:rPr>
              <a:t>p</a:t>
            </a:r>
            <a:r>
              <a:rPr lang="en-US" sz="900">
                <a:latin typeface="Lucida Sans"/>
                <a:ea typeface="Lucida Sans"/>
                <a:cs typeface="Lucida Sans"/>
                <a:sym typeface="Lucida Sans"/>
              </a:rPr>
              <a:t>(</a:t>
            </a:r>
            <a:r>
              <a:rPr i="1" lang="en-US" sz="900">
                <a:latin typeface="Arial"/>
                <a:ea typeface="Arial"/>
                <a:cs typeface="Arial"/>
                <a:sym typeface="Arial"/>
              </a:rPr>
              <a:t>n</a:t>
            </a:r>
            <a:r>
              <a:rPr lang="en-US" sz="900">
                <a:latin typeface="Lucida Sans"/>
                <a:ea typeface="Lucida Sans"/>
                <a:cs typeface="Lucida Sans"/>
                <a:sym typeface="Lucida Sans"/>
              </a:rPr>
              <a:t>) </a:t>
            </a:r>
            <a:r>
              <a:rPr lang="en-US" sz="900">
                <a:latin typeface="Helvetica Neue"/>
                <a:ea typeface="Helvetica Neue"/>
                <a:cs typeface="Helvetica Neue"/>
                <a:sym typeface="Helvetica Neue"/>
              </a:rPr>
              <a:t>entre 1 et </a:t>
            </a:r>
            <a:r>
              <a:rPr i="1" lang="en-US" sz="900">
                <a:latin typeface="Arial"/>
                <a:ea typeface="Arial"/>
                <a:cs typeface="Arial"/>
                <a:sym typeface="Arial"/>
              </a:rPr>
              <a:t>r </a:t>
            </a:r>
            <a:r>
              <a:rPr lang="en-US" sz="900">
                <a:latin typeface="Helvetica Neue"/>
                <a:ea typeface="Helvetica Neue"/>
                <a:cs typeface="Helvetica Neue"/>
                <a:sym typeface="Helvetica Neue"/>
              </a:rPr>
              <a:t>est un  certificat valide pour un mot </a:t>
            </a:r>
            <a:r>
              <a:rPr i="1" lang="en-US" sz="900">
                <a:latin typeface="Arial"/>
                <a:ea typeface="Arial"/>
                <a:cs typeface="Arial"/>
                <a:sym typeface="Arial"/>
              </a:rPr>
              <a:t>w </a:t>
            </a:r>
            <a:r>
              <a:rPr lang="en-US" sz="900">
                <a:latin typeface="Helvetica Neue"/>
                <a:ea typeface="Helvetica Neue"/>
                <a:cs typeface="Helvetica Neue"/>
                <a:sym typeface="Helvetica Neue"/>
              </a:rPr>
              <a:t>: étant donné </a:t>
            </a:r>
            <a:r>
              <a:rPr i="1" lang="en-US" sz="900">
                <a:latin typeface="Arial"/>
                <a:ea typeface="Arial"/>
                <a:cs typeface="Arial"/>
                <a:sym typeface="Arial"/>
              </a:rPr>
              <a:t>w </a:t>
            </a:r>
            <a:r>
              <a:rPr lang="en-US" sz="900">
                <a:latin typeface="Helvetica Neue"/>
                <a:ea typeface="Helvetica Neue"/>
                <a:cs typeface="Helvetica Neue"/>
                <a:sym typeface="Helvetica Neue"/>
              </a:rPr>
              <a:t>et un mot </a:t>
            </a:r>
            <a:r>
              <a:rPr i="1" lang="en-US" sz="900">
                <a:latin typeface="Arial"/>
                <a:ea typeface="Arial"/>
                <a:cs typeface="Arial"/>
                <a:sym typeface="Arial"/>
              </a:rPr>
              <a:t>u  </a:t>
            </a:r>
            <a:r>
              <a:rPr lang="en-US" sz="900">
                <a:latin typeface="Helvetica Neue"/>
                <a:ea typeface="Helvetica Neue"/>
                <a:cs typeface="Helvetica Neue"/>
                <a:sym typeface="Helvetica Neue"/>
              </a:rPr>
              <a:t>codant une telle suite, un vérificateur </a:t>
            </a:r>
            <a:r>
              <a:rPr i="1" lang="en-US" sz="900">
                <a:latin typeface="Arial"/>
                <a:ea typeface="Arial"/>
                <a:cs typeface="Arial"/>
                <a:sym typeface="Arial"/>
              </a:rPr>
              <a:t>V </a:t>
            </a:r>
            <a:r>
              <a:rPr lang="en-US" sz="900">
                <a:latin typeface="Helvetica Neue"/>
                <a:ea typeface="Helvetica Neue"/>
                <a:cs typeface="Helvetica Neue"/>
                <a:sym typeface="Helvetica Neue"/>
              </a:rPr>
              <a:t>peut facilement  vérifier en temps polynomial si la machine </a:t>
            </a:r>
            <a:r>
              <a:rPr i="1" lang="en-US" sz="900">
                <a:latin typeface="Arial"/>
                <a:ea typeface="Arial"/>
                <a:cs typeface="Arial"/>
                <a:sym typeface="Arial"/>
              </a:rPr>
              <a:t>M </a:t>
            </a:r>
            <a:r>
              <a:rPr lang="en-US" sz="900">
                <a:latin typeface="Helvetica Neue"/>
                <a:ea typeface="Helvetica Neue"/>
                <a:cs typeface="Helvetica Neue"/>
                <a:sym typeface="Helvetica Neue"/>
              </a:rPr>
              <a:t>accepte </a:t>
            </a:r>
            <a:r>
              <a:rPr i="1" lang="en-US" sz="900">
                <a:latin typeface="Arial"/>
                <a:ea typeface="Arial"/>
                <a:cs typeface="Arial"/>
                <a:sym typeface="Arial"/>
              </a:rPr>
              <a:t>w  </a:t>
            </a:r>
            <a:r>
              <a:rPr lang="en-US" sz="900">
                <a:latin typeface="Helvetica Neue"/>
                <a:ea typeface="Helvetica Neue"/>
                <a:cs typeface="Helvetica Neue"/>
                <a:sym typeface="Helvetica Neue"/>
              </a:rPr>
              <a:t>avec ces choix non déterministes.</a:t>
            </a:r>
            <a:endParaRPr sz="9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>
    <p:fade thruBlk="1"/>
  </p:transition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0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29"/>
          <p:cNvSpPr txBox="1"/>
          <p:nvPr>
            <p:ph type="title"/>
          </p:nvPr>
        </p:nvSpPr>
        <p:spPr>
          <a:xfrm>
            <a:off x="1592668" y="59814"/>
            <a:ext cx="1423035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71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Plus précisément</a:t>
            </a:r>
            <a:endParaRPr/>
          </a:p>
        </p:txBody>
      </p:sp>
      <p:sp>
        <p:nvSpPr>
          <p:cNvPr id="432" name="Google Shape;432;p29"/>
          <p:cNvSpPr txBox="1"/>
          <p:nvPr>
            <p:ph idx="12" type="sldNum"/>
          </p:nvPr>
        </p:nvSpPr>
        <p:spPr>
          <a:xfrm>
            <a:off x="4409566" y="3370303"/>
            <a:ext cx="160654" cy="1219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8250">
            <a:spAutoFit/>
          </a:bodyPr>
          <a:lstStyle/>
          <a:p>
            <a:pPr indent="0" lvl="0" marL="381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14</a:t>
            </a:r>
            <a:endParaRPr/>
          </a:p>
        </p:txBody>
      </p:sp>
      <p:sp>
        <p:nvSpPr>
          <p:cNvPr id="433" name="Google Shape;433;p29"/>
          <p:cNvSpPr txBox="1"/>
          <p:nvPr/>
        </p:nvSpPr>
        <p:spPr>
          <a:xfrm>
            <a:off x="347294" y="1017916"/>
            <a:ext cx="2413000" cy="8801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975">
            <a:spAutoFit/>
          </a:bodyPr>
          <a:lstStyle/>
          <a:p>
            <a:pPr indent="-208279" lvl="0" marL="220345" marR="167005" rtl="0" algn="l">
              <a:lnSpc>
                <a:spcPct val="1026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action="ppaction://hlinksldjump" r:id="rId3"/>
              </a:rPr>
              <a:t>Compléments sur la NP-complétude </a:t>
            </a:r>
            <a:r>
              <a:rPr lang="en-US" sz="1100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100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action="ppaction://hlinksldjump" r:id="rId4"/>
              </a:rPr>
              <a:t>Non-déterminisme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220345" marR="0" rtl="0" algn="l">
              <a:lnSpc>
                <a:spcPct val="100000"/>
              </a:lnSpc>
              <a:spcBef>
                <a:spcPts val="35"/>
              </a:spcBef>
              <a:spcAft>
                <a:spcPts val="0"/>
              </a:spcAft>
              <a:buNone/>
            </a:pPr>
            <a:r>
              <a:rPr lang="en-US" sz="1100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action="ppaction://hlinksldjump" r:id="rId5"/>
              </a:rPr>
              <a:t>Théorème de Cook-Levin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220345" marR="5080" rtl="0" algn="l">
              <a:lnSpc>
                <a:spcPct val="1026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action="ppaction://hlinksldjump" r:id="rId6"/>
              </a:rPr>
              <a:t>Preuve du théorème de Cook-Levin </a:t>
            </a:r>
            <a:r>
              <a:rPr lang="en-US" sz="1100">
                <a:solidFill>
                  <a:srgbClr val="FFCCC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100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action="ppaction://hlinksldjump" r:id="rId7"/>
              </a:rPr>
              <a:t>Décision vs Construction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>
    <p:fade thruBlk="1"/>
  </p:transition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7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30"/>
          <p:cNvSpPr/>
          <p:nvPr/>
        </p:nvSpPr>
        <p:spPr>
          <a:xfrm>
            <a:off x="495363" y="1100277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439" name="Google Shape;439;p30"/>
          <p:cNvSpPr txBox="1"/>
          <p:nvPr/>
        </p:nvSpPr>
        <p:spPr>
          <a:xfrm>
            <a:off x="611695" y="1021485"/>
            <a:ext cx="2340610" cy="6705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425">
            <a:spAutoFit/>
          </a:bodyPr>
          <a:lstStyle/>
          <a:p>
            <a:pPr indent="0" lvl="0" marL="25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Théorème de Cook-Levin :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1651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en-US" sz="900">
                <a:solidFill>
                  <a:srgbClr val="3333B2"/>
                </a:solidFill>
                <a:latin typeface="Lucida Sans"/>
                <a:ea typeface="Lucida Sans"/>
                <a:cs typeface="Lucida Sans"/>
                <a:sym typeface="Lucida Sans"/>
              </a:rPr>
              <a:t>)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Le problème </a:t>
            </a:r>
            <a:r>
              <a:rPr lang="en-US" sz="1000">
                <a:latin typeface="Times New Roman"/>
                <a:ea typeface="Times New Roman"/>
                <a:cs typeface="Times New Roman"/>
                <a:sym typeface="Times New Roman"/>
              </a:rPr>
              <a:t>SAT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est </a:t>
            </a:r>
            <a:r>
              <a:rPr lang="en-US" sz="1000">
                <a:latin typeface="Times New Roman"/>
                <a:ea typeface="Times New Roman"/>
                <a:cs typeface="Times New Roman"/>
                <a:sym typeface="Times New Roman"/>
              </a:rPr>
              <a:t>NP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-complet.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1651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en-US" sz="900">
                <a:solidFill>
                  <a:srgbClr val="3333B2"/>
                </a:solidFill>
                <a:latin typeface="Lucida Sans"/>
                <a:ea typeface="Lucida Sans"/>
                <a:cs typeface="Lucida Sans"/>
                <a:sym typeface="Lucida Sans"/>
              </a:rPr>
              <a:t>)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Le problème </a:t>
            </a:r>
            <a:r>
              <a:rPr lang="en-US" sz="1000">
                <a:latin typeface="Times New Roman"/>
                <a:ea typeface="Times New Roman"/>
                <a:cs typeface="Times New Roman"/>
                <a:sym typeface="Times New Roman"/>
              </a:rPr>
              <a:t>3-SAT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est </a:t>
            </a:r>
            <a:r>
              <a:rPr lang="en-US" sz="1000">
                <a:latin typeface="Times New Roman"/>
                <a:ea typeface="Times New Roman"/>
                <a:cs typeface="Times New Roman"/>
                <a:sym typeface="Times New Roman"/>
              </a:rPr>
              <a:t>NP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-complet.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40" name="Google Shape;440;p30"/>
          <p:cNvSpPr txBox="1"/>
          <p:nvPr>
            <p:ph idx="12" type="sldNum"/>
          </p:nvPr>
        </p:nvSpPr>
        <p:spPr>
          <a:xfrm>
            <a:off x="4409566" y="3370303"/>
            <a:ext cx="160654" cy="1219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8250">
            <a:spAutoFit/>
          </a:bodyPr>
          <a:lstStyle/>
          <a:p>
            <a:pPr indent="0" lvl="0" marL="381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15</a:t>
            </a:r>
            <a:endParaRPr/>
          </a:p>
        </p:txBody>
      </p:sp>
    </p:spTree>
  </p:cSld>
  <p:clrMapOvr>
    <a:masterClrMapping/>
  </p:clrMapOvr>
  <p:transition>
    <p:fade thruBlk="1"/>
  </p:transition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4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31"/>
          <p:cNvSpPr txBox="1"/>
          <p:nvPr>
            <p:ph type="title"/>
          </p:nvPr>
        </p:nvSpPr>
        <p:spPr>
          <a:xfrm>
            <a:off x="1592668" y="59814"/>
            <a:ext cx="1423035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71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Plus précisément</a:t>
            </a:r>
            <a:endParaRPr/>
          </a:p>
        </p:txBody>
      </p:sp>
      <p:sp>
        <p:nvSpPr>
          <p:cNvPr id="446" name="Google Shape;446;p31"/>
          <p:cNvSpPr txBox="1"/>
          <p:nvPr>
            <p:ph idx="12" type="sldNum"/>
          </p:nvPr>
        </p:nvSpPr>
        <p:spPr>
          <a:xfrm>
            <a:off x="4409566" y="3370303"/>
            <a:ext cx="160654" cy="1219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8250">
            <a:spAutoFit/>
          </a:bodyPr>
          <a:lstStyle/>
          <a:p>
            <a:pPr indent="0" lvl="0" marL="381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16</a:t>
            </a:r>
            <a:endParaRPr/>
          </a:p>
        </p:txBody>
      </p:sp>
      <p:sp>
        <p:nvSpPr>
          <p:cNvPr id="447" name="Google Shape;447;p31"/>
          <p:cNvSpPr txBox="1"/>
          <p:nvPr/>
        </p:nvSpPr>
        <p:spPr>
          <a:xfrm>
            <a:off x="347294" y="1017916"/>
            <a:ext cx="2413000" cy="8801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975">
            <a:spAutoFit/>
          </a:bodyPr>
          <a:lstStyle/>
          <a:p>
            <a:pPr indent="-208279" lvl="0" marL="220345" marR="167005" rtl="0" algn="l">
              <a:lnSpc>
                <a:spcPct val="1026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action="ppaction://hlinksldjump" r:id="rId3"/>
              </a:rPr>
              <a:t>Compléments sur la NP-complétude </a:t>
            </a:r>
            <a:r>
              <a:rPr lang="en-US" sz="1100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100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action="ppaction://hlinksldjump" r:id="rId4"/>
              </a:rPr>
              <a:t>Non-déterminisme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220345" marR="0" rtl="0" algn="l">
              <a:lnSpc>
                <a:spcPct val="100000"/>
              </a:lnSpc>
              <a:spcBef>
                <a:spcPts val="35"/>
              </a:spcBef>
              <a:spcAft>
                <a:spcPts val="0"/>
              </a:spcAft>
              <a:buNone/>
            </a:pPr>
            <a:r>
              <a:rPr lang="en-US" sz="1100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action="ppaction://hlinksldjump" r:id="rId5"/>
              </a:rPr>
              <a:t>Théorème de Cook-Levin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220345" marR="5080" rtl="0" algn="l">
              <a:lnSpc>
                <a:spcPct val="1026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action="ppaction://hlinksldjump" r:id="rId6"/>
              </a:rPr>
              <a:t>Preuve du théorème de Cook-Levin </a:t>
            </a:r>
            <a:r>
              <a:rPr lang="en-US" sz="1100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100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action="ppaction://hlinksldjump" r:id="rId7"/>
              </a:rPr>
              <a:t>Décision vs Construction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>
    <p:fade thruBlk="1"/>
  </p:transition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p32"/>
          <p:cNvSpPr txBox="1"/>
          <p:nvPr>
            <p:ph type="title"/>
          </p:nvPr>
        </p:nvSpPr>
        <p:spPr>
          <a:xfrm>
            <a:off x="858342" y="59814"/>
            <a:ext cx="2891790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71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Preuve du théorème de Cook-Levin</a:t>
            </a:r>
            <a:endParaRPr/>
          </a:p>
        </p:txBody>
      </p:sp>
      <p:sp>
        <p:nvSpPr>
          <p:cNvPr id="453" name="Google Shape;453;p32"/>
          <p:cNvSpPr/>
          <p:nvPr/>
        </p:nvSpPr>
        <p:spPr>
          <a:xfrm>
            <a:off x="495363" y="414236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454" name="Google Shape;454;p32"/>
          <p:cNvSpPr/>
          <p:nvPr/>
        </p:nvSpPr>
        <p:spPr>
          <a:xfrm>
            <a:off x="495363" y="880579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455" name="Google Shape;455;p32"/>
          <p:cNvSpPr txBox="1"/>
          <p:nvPr/>
        </p:nvSpPr>
        <p:spPr>
          <a:xfrm>
            <a:off x="522795" y="335443"/>
            <a:ext cx="3747770" cy="29692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975">
            <a:spAutoFit/>
          </a:bodyPr>
          <a:lstStyle/>
          <a:p>
            <a:pPr indent="0" lvl="0" marL="114300" marR="93980" rtl="0" algn="l">
              <a:lnSpc>
                <a:spcPct val="1026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On ne peut pas utiliser la stratégie habituelle, car nous ne  connaissons encore aucun problème </a:t>
            </a:r>
            <a:r>
              <a:rPr lang="en-US" sz="1100">
                <a:latin typeface="Times New Roman"/>
                <a:ea typeface="Times New Roman"/>
                <a:cs typeface="Times New Roman"/>
                <a:sym typeface="Times New Roman"/>
              </a:rPr>
              <a:t>NP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-complet.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114300" marR="0" rtl="0" algn="l">
              <a:lnSpc>
                <a:spcPct val="100000"/>
              </a:lnSpc>
              <a:spcBef>
                <a:spcPts val="994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On revient à la définition de la </a:t>
            </a:r>
            <a:r>
              <a:rPr lang="en-US" sz="1100">
                <a:latin typeface="Times New Roman"/>
                <a:ea typeface="Times New Roman"/>
                <a:cs typeface="Times New Roman"/>
                <a:sym typeface="Times New Roman"/>
              </a:rPr>
              <a:t>NP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-complétude :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254000" marR="0" rtl="0" algn="l">
              <a:lnSpc>
                <a:spcPct val="100000"/>
              </a:lnSpc>
              <a:spcBef>
                <a:spcPts val="1050"/>
              </a:spcBef>
              <a:spcAft>
                <a:spcPts val="0"/>
              </a:spcAft>
              <a:buNone/>
            </a:pPr>
            <a:r>
              <a:rPr baseline="30000" lang="en-US" sz="900">
                <a:solidFill>
                  <a:srgbClr val="3333B2"/>
                </a:solidFill>
                <a:latin typeface="Lucida Sans"/>
                <a:ea typeface="Lucida Sans"/>
                <a:cs typeface="Lucida Sans"/>
                <a:sym typeface="Lucida Sans"/>
              </a:rPr>
              <a:t>)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On a déjà vu que </a:t>
            </a:r>
            <a:r>
              <a:rPr lang="en-US" sz="1000">
                <a:latin typeface="Times New Roman"/>
                <a:ea typeface="Times New Roman"/>
                <a:cs typeface="Times New Roman"/>
                <a:sym typeface="Times New Roman"/>
              </a:rPr>
              <a:t>SAT </a:t>
            </a:r>
            <a:r>
              <a:rPr lang="en-US" sz="1000">
                <a:latin typeface="Cambria"/>
                <a:ea typeface="Cambria"/>
                <a:cs typeface="Cambria"/>
                <a:sym typeface="Cambria"/>
              </a:rPr>
              <a:t>∈ </a:t>
            </a:r>
            <a:r>
              <a:rPr lang="en-US" sz="1000">
                <a:latin typeface="Times New Roman"/>
                <a:ea typeface="Times New Roman"/>
                <a:cs typeface="Times New Roman"/>
                <a:sym typeface="Times New Roman"/>
              </a:rPr>
              <a:t>NP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254000" marR="0" rtl="0" algn="l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None/>
            </a:pPr>
            <a:r>
              <a:rPr baseline="30000" lang="en-US" sz="900">
                <a:solidFill>
                  <a:srgbClr val="3333B2"/>
                </a:solidFill>
                <a:latin typeface="Lucida Sans"/>
                <a:ea typeface="Lucida Sans"/>
                <a:cs typeface="Lucida Sans"/>
                <a:sym typeface="Lucida Sans"/>
              </a:rPr>
              <a:t>)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On va montrer que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A </a:t>
            </a:r>
            <a:r>
              <a:rPr lang="en-US" sz="1000">
                <a:latin typeface="Cambria"/>
                <a:ea typeface="Cambria"/>
                <a:cs typeface="Cambria"/>
                <a:sym typeface="Cambria"/>
              </a:rPr>
              <a:t>≤ </a:t>
            </a:r>
            <a:r>
              <a:rPr lang="en-US" sz="1000">
                <a:latin typeface="Times New Roman"/>
                <a:ea typeface="Times New Roman"/>
                <a:cs typeface="Times New Roman"/>
                <a:sym typeface="Times New Roman"/>
              </a:rPr>
              <a:t>SAT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pour tout problème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A </a:t>
            </a:r>
            <a:r>
              <a:rPr lang="en-US" sz="1000">
                <a:latin typeface="Cambria"/>
                <a:ea typeface="Cambria"/>
                <a:cs typeface="Cambria"/>
                <a:sym typeface="Cambria"/>
              </a:rPr>
              <a:t>∈ </a:t>
            </a:r>
            <a:r>
              <a:rPr lang="en-US" sz="1000">
                <a:latin typeface="Times New Roman"/>
                <a:ea typeface="Times New Roman"/>
                <a:cs typeface="Times New Roman"/>
                <a:sym typeface="Times New Roman"/>
              </a:rPr>
              <a:t>NP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128269" lvl="0" marL="668020" marR="0" rtl="0" algn="l">
              <a:lnSpc>
                <a:spcPct val="100000"/>
              </a:lnSpc>
              <a:spcBef>
                <a:spcPts val="1070"/>
              </a:spcBef>
              <a:spcAft>
                <a:spcPts val="0"/>
              </a:spcAft>
              <a:buClr>
                <a:srgbClr val="3333B2"/>
              </a:buClr>
              <a:buSzPts val="900"/>
              <a:buFont typeface="Lucida Sans"/>
              <a:buChar char="•"/>
            </a:pPr>
            <a:r>
              <a:rPr lang="en-US" sz="900">
                <a:latin typeface="Helvetica Neue"/>
                <a:ea typeface="Helvetica Neue"/>
                <a:cs typeface="Helvetica Neue"/>
                <a:sym typeface="Helvetica Neue"/>
              </a:rPr>
              <a:t>Soit </a:t>
            </a:r>
            <a:r>
              <a:rPr i="1" lang="en-US" sz="900">
                <a:latin typeface="Arial"/>
                <a:ea typeface="Arial"/>
                <a:cs typeface="Arial"/>
                <a:sym typeface="Arial"/>
              </a:rPr>
              <a:t>A </a:t>
            </a:r>
            <a:r>
              <a:rPr lang="en-US" sz="900">
                <a:latin typeface="Helvetica Neue"/>
                <a:ea typeface="Helvetica Neue"/>
                <a:cs typeface="Helvetica Neue"/>
                <a:sym typeface="Helvetica Neue"/>
              </a:rPr>
              <a:t>un problème de </a:t>
            </a:r>
            <a:r>
              <a:rPr lang="en-US" sz="900">
                <a:latin typeface="Times New Roman"/>
                <a:ea typeface="Times New Roman"/>
                <a:cs typeface="Times New Roman"/>
                <a:sym typeface="Times New Roman"/>
              </a:rPr>
              <a:t>NP </a:t>
            </a:r>
            <a:r>
              <a:rPr lang="en-US" sz="900">
                <a:latin typeface="Helvetica Neue"/>
                <a:ea typeface="Helvetica Neue"/>
                <a:cs typeface="Helvetica Neue"/>
                <a:sym typeface="Helvetica Neue"/>
              </a:rPr>
              <a:t>et </a:t>
            </a:r>
            <a:r>
              <a:rPr i="1" lang="en-US" sz="900">
                <a:latin typeface="Arial"/>
                <a:ea typeface="Arial"/>
                <a:cs typeface="Arial"/>
                <a:sym typeface="Arial"/>
              </a:rPr>
              <a:t>V </a:t>
            </a:r>
            <a:r>
              <a:rPr lang="en-US" sz="900">
                <a:latin typeface="Helvetica Neue"/>
                <a:ea typeface="Helvetica Neue"/>
                <a:cs typeface="Helvetica Neue"/>
                <a:sym typeface="Helvetica Neue"/>
              </a:rPr>
              <a:t>un vérificateur associé.</a:t>
            </a:r>
            <a:endParaRPr sz="9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128269" lvl="0" marL="66802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333B2"/>
              </a:buClr>
              <a:buSzPts val="900"/>
              <a:buFont typeface="Lucida Sans"/>
              <a:buChar char="•"/>
            </a:pPr>
            <a:r>
              <a:rPr lang="en-US" sz="900">
                <a:latin typeface="Helvetica Neue"/>
                <a:ea typeface="Helvetica Neue"/>
                <a:cs typeface="Helvetica Neue"/>
                <a:sym typeface="Helvetica Neue"/>
              </a:rPr>
              <a:t>L’idée est de construire une formule propositionnelle</a:t>
            </a:r>
            <a:endParaRPr sz="9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668020" marR="0" rtl="0" algn="l">
              <a:lnSpc>
                <a:spcPct val="100000"/>
              </a:lnSpc>
              <a:spcBef>
                <a:spcPts val="15"/>
              </a:spcBef>
              <a:spcAft>
                <a:spcPts val="0"/>
              </a:spcAft>
              <a:buNone/>
            </a:pPr>
            <a:r>
              <a:rPr i="1" lang="en-US" sz="900">
                <a:latin typeface="Arial"/>
                <a:ea typeface="Arial"/>
                <a:cs typeface="Arial"/>
                <a:sym typeface="Arial"/>
              </a:rPr>
              <a:t>γ </a:t>
            </a:r>
            <a:r>
              <a:rPr lang="en-US" sz="900">
                <a:latin typeface="Lucida Sans"/>
                <a:ea typeface="Lucida Sans"/>
                <a:cs typeface="Lucida Sans"/>
                <a:sym typeface="Lucida Sans"/>
              </a:rPr>
              <a:t>= </a:t>
            </a:r>
            <a:r>
              <a:rPr i="1" lang="en-US" sz="900">
                <a:latin typeface="Arial"/>
                <a:ea typeface="Arial"/>
                <a:cs typeface="Arial"/>
                <a:sym typeface="Arial"/>
              </a:rPr>
              <a:t>γ</a:t>
            </a:r>
            <a:r>
              <a:rPr baseline="-25000" i="1" lang="en-US" sz="900">
                <a:latin typeface="Arial"/>
                <a:ea typeface="Arial"/>
                <a:cs typeface="Arial"/>
                <a:sym typeface="Arial"/>
              </a:rPr>
              <a:t>V</a:t>
            </a:r>
            <a:r>
              <a:rPr baseline="-25000" i="1" lang="en-US" sz="900">
                <a:latin typeface="Verdana"/>
                <a:ea typeface="Verdana"/>
                <a:cs typeface="Verdana"/>
                <a:sym typeface="Verdana"/>
              </a:rPr>
              <a:t>,</a:t>
            </a:r>
            <a:r>
              <a:rPr baseline="-25000" i="1" lang="en-US" sz="900">
                <a:latin typeface="Arial"/>
                <a:ea typeface="Arial"/>
                <a:cs typeface="Arial"/>
                <a:sym typeface="Arial"/>
              </a:rPr>
              <a:t>w </a:t>
            </a:r>
            <a:r>
              <a:rPr lang="en-US" sz="900">
                <a:latin typeface="Lucida Sans"/>
                <a:ea typeface="Lucida Sans"/>
                <a:cs typeface="Lucida Sans"/>
                <a:sym typeface="Lucida Sans"/>
              </a:rPr>
              <a:t>(</a:t>
            </a:r>
            <a:r>
              <a:rPr i="1" lang="en-US" sz="900">
                <a:latin typeface="Arial"/>
                <a:ea typeface="Arial"/>
                <a:cs typeface="Arial"/>
                <a:sym typeface="Arial"/>
              </a:rPr>
              <a:t>u</a:t>
            </a:r>
            <a:r>
              <a:rPr lang="en-US" sz="900">
                <a:latin typeface="Lucida Sans"/>
                <a:ea typeface="Lucida Sans"/>
                <a:cs typeface="Lucida Sans"/>
                <a:sym typeface="Lucida Sans"/>
              </a:rPr>
              <a:t>) </a:t>
            </a:r>
            <a:r>
              <a:rPr lang="en-US" sz="900">
                <a:latin typeface="Helvetica Neue"/>
                <a:ea typeface="Helvetica Neue"/>
                <a:cs typeface="Helvetica Neue"/>
                <a:sym typeface="Helvetica Neue"/>
              </a:rPr>
              <a:t>qui code l’existence d’un calcul accepteur de </a:t>
            </a:r>
            <a:r>
              <a:rPr i="1" lang="en-US" sz="900">
                <a:latin typeface="Arial"/>
                <a:ea typeface="Arial"/>
                <a:cs typeface="Arial"/>
                <a:sym typeface="Arial"/>
              </a:rPr>
              <a:t>V</a:t>
            </a:r>
            <a:endParaRPr sz="900">
              <a:latin typeface="Arial"/>
              <a:ea typeface="Arial"/>
              <a:cs typeface="Arial"/>
              <a:sym typeface="Arial"/>
            </a:endParaRPr>
          </a:p>
          <a:p>
            <a:pPr indent="0" lvl="0" marL="668020" marR="480694" rtl="0" algn="l">
              <a:lnSpc>
                <a:spcPct val="1014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latin typeface="Helvetica Neue"/>
                <a:ea typeface="Helvetica Neue"/>
                <a:cs typeface="Helvetica Neue"/>
                <a:sym typeface="Helvetica Neue"/>
              </a:rPr>
              <a:t>sur </a:t>
            </a:r>
            <a:r>
              <a:rPr lang="en-US" sz="900">
                <a:latin typeface="Lucida Sans"/>
                <a:ea typeface="Lucida Sans"/>
                <a:cs typeface="Lucida Sans"/>
                <a:sym typeface="Lucida Sans"/>
              </a:rPr>
              <a:t>(</a:t>
            </a:r>
            <a:r>
              <a:rPr i="1" lang="en-US" sz="900">
                <a:latin typeface="Arial"/>
                <a:ea typeface="Arial"/>
                <a:cs typeface="Arial"/>
                <a:sym typeface="Arial"/>
              </a:rPr>
              <a:t>w, u</a:t>
            </a:r>
            <a:r>
              <a:rPr lang="en-US" sz="900">
                <a:latin typeface="Lucida Sans"/>
                <a:ea typeface="Lucida Sans"/>
                <a:cs typeface="Lucida Sans"/>
                <a:sym typeface="Lucida Sans"/>
              </a:rPr>
              <a:t>) </a:t>
            </a:r>
            <a:r>
              <a:rPr lang="en-US" sz="900">
                <a:latin typeface="Helvetica Neue"/>
                <a:ea typeface="Helvetica Neue"/>
                <a:cs typeface="Helvetica Neue"/>
                <a:sym typeface="Helvetica Neue"/>
              </a:rPr>
              <a:t>pour un certificat </a:t>
            </a:r>
            <a:r>
              <a:rPr i="1" lang="en-US" sz="900">
                <a:latin typeface="Arial"/>
                <a:ea typeface="Arial"/>
                <a:cs typeface="Arial"/>
                <a:sym typeface="Arial"/>
              </a:rPr>
              <a:t>u </a:t>
            </a:r>
            <a:r>
              <a:rPr lang="en-US" sz="900">
                <a:latin typeface="Helvetica Neue"/>
                <a:ea typeface="Helvetica Neue"/>
                <a:cs typeface="Helvetica Neue"/>
                <a:sym typeface="Helvetica Neue"/>
              </a:rPr>
              <a:t>(c-à-d. un diagramme  espace-temps acceptant).</a:t>
            </a:r>
            <a:endParaRPr sz="9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128269" lvl="0" marL="668020" marR="228600" rtl="0" algn="l">
              <a:lnSpc>
                <a:spcPct val="101499"/>
              </a:lnSpc>
              <a:spcBef>
                <a:spcPts val="980"/>
              </a:spcBef>
              <a:spcAft>
                <a:spcPts val="0"/>
              </a:spcAft>
              <a:buClr>
                <a:srgbClr val="3333B2"/>
              </a:buClr>
              <a:buSzPts val="900"/>
              <a:buFont typeface="Lucida Sans"/>
              <a:buChar char="•"/>
            </a:pPr>
            <a:r>
              <a:rPr lang="en-US" sz="900">
                <a:latin typeface="Helvetica Neue"/>
                <a:ea typeface="Helvetica Neue"/>
                <a:cs typeface="Helvetica Neue"/>
                <a:sym typeface="Helvetica Neue"/>
              </a:rPr>
              <a:t>En observant que </a:t>
            </a:r>
            <a:r>
              <a:rPr i="1" lang="en-US" sz="900">
                <a:latin typeface="Arial"/>
                <a:ea typeface="Arial"/>
                <a:cs typeface="Arial"/>
                <a:sym typeface="Arial"/>
              </a:rPr>
              <a:t>γ </a:t>
            </a:r>
            <a:r>
              <a:rPr lang="en-US" sz="900">
                <a:latin typeface="Lucida Sans"/>
                <a:ea typeface="Lucida Sans"/>
                <a:cs typeface="Lucida Sans"/>
                <a:sym typeface="Lucida Sans"/>
              </a:rPr>
              <a:t>= </a:t>
            </a:r>
            <a:r>
              <a:rPr i="1" lang="en-US" sz="900">
                <a:latin typeface="Arial"/>
                <a:ea typeface="Arial"/>
                <a:cs typeface="Arial"/>
                <a:sym typeface="Arial"/>
              </a:rPr>
              <a:t>γ</a:t>
            </a:r>
            <a:r>
              <a:rPr baseline="-25000" i="1" lang="en-US" sz="900">
                <a:latin typeface="Arial"/>
                <a:ea typeface="Arial"/>
                <a:cs typeface="Arial"/>
                <a:sym typeface="Arial"/>
              </a:rPr>
              <a:t>V</a:t>
            </a:r>
            <a:r>
              <a:rPr baseline="-25000" i="1" lang="en-US" sz="900">
                <a:latin typeface="Verdana"/>
                <a:ea typeface="Verdana"/>
                <a:cs typeface="Verdana"/>
                <a:sym typeface="Verdana"/>
              </a:rPr>
              <a:t>,</a:t>
            </a:r>
            <a:r>
              <a:rPr baseline="-25000" i="1" lang="en-US" sz="900">
                <a:latin typeface="Arial"/>
                <a:ea typeface="Arial"/>
                <a:cs typeface="Arial"/>
                <a:sym typeface="Arial"/>
              </a:rPr>
              <a:t>w </a:t>
            </a:r>
            <a:r>
              <a:rPr lang="en-US" sz="900">
                <a:latin typeface="Lucida Sans"/>
                <a:ea typeface="Lucida Sans"/>
                <a:cs typeface="Lucida Sans"/>
                <a:sym typeface="Lucida Sans"/>
              </a:rPr>
              <a:t>(</a:t>
            </a:r>
            <a:r>
              <a:rPr i="1" lang="en-US" sz="900">
                <a:latin typeface="Arial"/>
                <a:ea typeface="Arial"/>
                <a:cs typeface="Arial"/>
                <a:sym typeface="Arial"/>
              </a:rPr>
              <a:t>u</a:t>
            </a:r>
            <a:r>
              <a:rPr lang="en-US" sz="900">
                <a:latin typeface="Lucida Sans"/>
                <a:ea typeface="Lucida Sans"/>
                <a:cs typeface="Lucida Sans"/>
                <a:sym typeface="Lucida Sans"/>
              </a:rPr>
              <a:t>) </a:t>
            </a:r>
            <a:r>
              <a:rPr lang="en-US" sz="900">
                <a:latin typeface="Helvetica Neue"/>
                <a:ea typeface="Helvetica Neue"/>
                <a:cs typeface="Helvetica Neue"/>
                <a:sym typeface="Helvetica Neue"/>
              </a:rPr>
              <a:t>peut bien s’obtenir par un  algorithme polynomial à partir de </a:t>
            </a:r>
            <a:r>
              <a:rPr i="1" lang="en-US" sz="900">
                <a:latin typeface="Arial"/>
                <a:ea typeface="Arial"/>
                <a:cs typeface="Arial"/>
                <a:sym typeface="Arial"/>
              </a:rPr>
              <a:t>w </a:t>
            </a:r>
            <a:r>
              <a:rPr lang="en-US" sz="900">
                <a:latin typeface="Helvetica Neue"/>
                <a:ea typeface="Helvetica Neue"/>
                <a:cs typeface="Helvetica Neue"/>
                <a:sym typeface="Helvetica Neue"/>
              </a:rPr>
              <a:t>, on aura prouvé le  théorème :</a:t>
            </a:r>
            <a:endParaRPr sz="9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5"/>
              </a:spcBef>
              <a:spcAft>
                <a:spcPts val="0"/>
              </a:spcAft>
              <a:buNone/>
            </a:pPr>
            <a:r>
              <a:t/>
            </a:r>
            <a:endParaRPr sz="85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668020" marR="0" rtl="0" algn="l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None/>
            </a:pPr>
            <a:r>
              <a:rPr lang="en-US" sz="900">
                <a:latin typeface="Helvetica Neue"/>
                <a:ea typeface="Helvetica Neue"/>
                <a:cs typeface="Helvetica Neue"/>
                <a:sym typeface="Helvetica Neue"/>
              </a:rPr>
              <a:t>en effet, on aura </a:t>
            </a:r>
            <a:r>
              <a:rPr i="1" lang="en-US" sz="900">
                <a:latin typeface="Arial"/>
                <a:ea typeface="Arial"/>
                <a:cs typeface="Arial"/>
                <a:sym typeface="Arial"/>
              </a:rPr>
              <a:t>w </a:t>
            </a:r>
            <a:r>
              <a:rPr lang="en-US" sz="900">
                <a:latin typeface="Lucida Sans"/>
                <a:ea typeface="Lucida Sans"/>
                <a:cs typeface="Lucida Sans"/>
                <a:sym typeface="Lucida Sans"/>
              </a:rPr>
              <a:t>∈ </a:t>
            </a:r>
            <a:r>
              <a:rPr i="1" lang="en-US" sz="900">
                <a:latin typeface="Arial"/>
                <a:ea typeface="Arial"/>
                <a:cs typeface="Arial"/>
                <a:sym typeface="Arial"/>
              </a:rPr>
              <a:t>L </a:t>
            </a:r>
            <a:r>
              <a:rPr lang="en-US" sz="900">
                <a:latin typeface="Helvetica Neue"/>
                <a:ea typeface="Helvetica Neue"/>
                <a:cs typeface="Helvetica Neue"/>
                <a:sym typeface="Helvetica Neue"/>
              </a:rPr>
              <a:t>si et seulement si </a:t>
            </a:r>
            <a:r>
              <a:rPr i="1" lang="en-US" sz="900">
                <a:latin typeface="Arial"/>
                <a:ea typeface="Arial"/>
                <a:cs typeface="Arial"/>
                <a:sym typeface="Arial"/>
              </a:rPr>
              <a:t>γ</a:t>
            </a:r>
            <a:r>
              <a:rPr baseline="-25000" i="1" lang="en-US" sz="900">
                <a:latin typeface="Arial"/>
                <a:ea typeface="Arial"/>
                <a:cs typeface="Arial"/>
                <a:sym typeface="Arial"/>
              </a:rPr>
              <a:t>V</a:t>
            </a:r>
            <a:r>
              <a:rPr baseline="-25000" i="1" lang="en-US" sz="900">
                <a:latin typeface="Verdana"/>
                <a:ea typeface="Verdana"/>
                <a:cs typeface="Verdana"/>
                <a:sym typeface="Verdana"/>
              </a:rPr>
              <a:t>,</a:t>
            </a:r>
            <a:r>
              <a:rPr baseline="-25000" i="1" lang="en-US" sz="900">
                <a:latin typeface="Arial"/>
                <a:ea typeface="Arial"/>
                <a:cs typeface="Arial"/>
                <a:sym typeface="Arial"/>
              </a:rPr>
              <a:t>w </a:t>
            </a:r>
            <a:r>
              <a:rPr lang="en-US" sz="900">
                <a:latin typeface="Lucida Sans"/>
                <a:ea typeface="Lucida Sans"/>
                <a:cs typeface="Lucida Sans"/>
                <a:sym typeface="Lucida Sans"/>
              </a:rPr>
              <a:t>(</a:t>
            </a:r>
            <a:r>
              <a:rPr i="1" lang="en-US" sz="900">
                <a:latin typeface="Arial"/>
                <a:ea typeface="Arial"/>
                <a:cs typeface="Arial"/>
                <a:sym typeface="Arial"/>
              </a:rPr>
              <a:t>u</a:t>
            </a:r>
            <a:r>
              <a:rPr lang="en-US" sz="900">
                <a:latin typeface="Lucida Sans"/>
                <a:ea typeface="Lucida Sans"/>
                <a:cs typeface="Lucida Sans"/>
                <a:sym typeface="Lucida Sans"/>
              </a:rPr>
              <a:t>) ∈ </a:t>
            </a:r>
            <a:r>
              <a:rPr lang="en-US" sz="900">
                <a:latin typeface="Times New Roman"/>
                <a:ea typeface="Times New Roman"/>
                <a:cs typeface="Times New Roman"/>
                <a:sym typeface="Times New Roman"/>
              </a:rPr>
              <a:t>SAT</a:t>
            </a:r>
            <a:r>
              <a:rPr lang="en-US" sz="900"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endParaRPr sz="9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56" name="Google Shape;456;p32"/>
          <p:cNvSpPr txBox="1"/>
          <p:nvPr>
            <p:ph idx="12" type="sldNum"/>
          </p:nvPr>
        </p:nvSpPr>
        <p:spPr>
          <a:xfrm>
            <a:off x="4409566" y="3370303"/>
            <a:ext cx="160654" cy="1219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8250">
            <a:spAutoFit/>
          </a:bodyPr>
          <a:lstStyle/>
          <a:p>
            <a:pPr indent="0" lvl="0" marL="381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17</a:t>
            </a:r>
            <a:endParaRPr/>
          </a:p>
        </p:txBody>
      </p:sp>
    </p:spTree>
  </p:cSld>
  <p:clrMapOvr>
    <a:masterClrMapping/>
  </p:clrMapOvr>
  <p:transition>
    <p:fade thruBlk="1"/>
  </p:transition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0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33"/>
          <p:cNvSpPr/>
          <p:nvPr/>
        </p:nvSpPr>
        <p:spPr>
          <a:xfrm>
            <a:off x="495363" y="111010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462" name="Google Shape;462;p33"/>
          <p:cNvSpPr txBox="1"/>
          <p:nvPr>
            <p:ph type="title"/>
          </p:nvPr>
        </p:nvSpPr>
        <p:spPr>
          <a:xfrm>
            <a:off x="624395" y="32218"/>
            <a:ext cx="3576954" cy="3435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9200">
            <a:spAutoFit/>
          </a:bodyPr>
          <a:lstStyle/>
          <a:p>
            <a:pPr indent="0" lvl="0" marL="12700" marR="5080" rtl="0" algn="l">
              <a:lnSpc>
                <a:spcPct val="10909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000000"/>
                </a:solidFill>
              </a:rPr>
              <a:t>Par hypothèse, </a:t>
            </a:r>
            <a:r>
              <a:rPr i="1" lang="en-US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 </a:t>
            </a:r>
            <a:r>
              <a:rPr lang="en-US" sz="1100">
                <a:solidFill>
                  <a:srgbClr val="000000"/>
                </a:solidFill>
              </a:rPr>
              <a:t>fonctionne en temps polynomial </a:t>
            </a:r>
            <a:r>
              <a:rPr i="1" lang="en-US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</a:t>
            </a:r>
            <a:r>
              <a:rPr lang="en-US" sz="11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(</a:t>
            </a:r>
            <a:r>
              <a:rPr i="1" lang="en-US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</a:t>
            </a:r>
            <a:r>
              <a:rPr lang="en-US" sz="11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) </a:t>
            </a:r>
            <a:r>
              <a:rPr lang="en-US" sz="1100">
                <a:solidFill>
                  <a:srgbClr val="000000"/>
                </a:solidFill>
              </a:rPr>
              <a:t>en  la taille </a:t>
            </a:r>
            <a:r>
              <a:rPr i="1" lang="en-US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 </a:t>
            </a:r>
            <a:r>
              <a:rPr lang="en-US" sz="1100">
                <a:solidFill>
                  <a:srgbClr val="000000"/>
                </a:solidFill>
              </a:rPr>
              <a:t>de </a:t>
            </a:r>
            <a:r>
              <a:rPr i="1" lang="en-US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 </a:t>
            </a:r>
            <a:r>
              <a:rPr lang="en-US" sz="1100">
                <a:solidFill>
                  <a:srgbClr val="000000"/>
                </a:solidFill>
              </a:rPr>
              <a:t>.</a:t>
            </a:r>
            <a:endParaRPr sz="11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3" name="Google Shape;463;p33"/>
          <p:cNvSpPr txBox="1"/>
          <p:nvPr/>
        </p:nvSpPr>
        <p:spPr>
          <a:xfrm>
            <a:off x="713625" y="449115"/>
            <a:ext cx="3597910" cy="9366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-137160" lvl="0" marL="200025" marR="10223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en-US" sz="900">
                <a:solidFill>
                  <a:srgbClr val="3333B2"/>
                </a:solidFill>
                <a:latin typeface="Lucida Sans"/>
                <a:ea typeface="Lucida Sans"/>
                <a:cs typeface="Lucida Sans"/>
                <a:sym typeface="Lucida Sans"/>
              </a:rPr>
              <a:t>)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En ce temps là,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V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ne peut pas déplacer sa tête de lecture  de plus de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p</a:t>
            </a:r>
            <a:r>
              <a:rPr lang="en-US" sz="1000">
                <a:latin typeface="Tahoma"/>
                <a:ea typeface="Tahoma"/>
                <a:cs typeface="Tahoma"/>
                <a:sym typeface="Tahoma"/>
              </a:rPr>
              <a:t>(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n</a:t>
            </a:r>
            <a:r>
              <a:rPr lang="en-US" sz="1000">
                <a:latin typeface="Tahoma"/>
                <a:ea typeface="Tahoma"/>
                <a:cs typeface="Tahoma"/>
                <a:sym typeface="Tahoma"/>
              </a:rPr>
              <a:t>)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cases vers la droite, ou de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p</a:t>
            </a:r>
            <a:r>
              <a:rPr lang="en-US" sz="1000">
                <a:latin typeface="Tahoma"/>
                <a:ea typeface="Tahoma"/>
                <a:cs typeface="Tahoma"/>
                <a:sym typeface="Tahoma"/>
              </a:rPr>
              <a:t>(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n</a:t>
            </a:r>
            <a:r>
              <a:rPr lang="en-US" sz="1000">
                <a:latin typeface="Tahoma"/>
                <a:ea typeface="Tahoma"/>
                <a:cs typeface="Tahoma"/>
                <a:sym typeface="Tahoma"/>
              </a:rPr>
              <a:t>)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cases vers  la gauche.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137160" lvl="0" marL="200025" marR="55880" rtl="0" algn="just">
              <a:lnSpc>
                <a:spcPct val="120000"/>
              </a:lnSpc>
              <a:spcBef>
                <a:spcPts val="25"/>
              </a:spcBef>
              <a:spcAft>
                <a:spcPts val="0"/>
              </a:spcAft>
              <a:buNone/>
            </a:pPr>
            <a:r>
              <a:rPr baseline="30000" lang="en-US" sz="900">
                <a:solidFill>
                  <a:srgbClr val="3333B2"/>
                </a:solidFill>
                <a:latin typeface="Lucida Sans"/>
                <a:ea typeface="Lucida Sans"/>
                <a:cs typeface="Lucida Sans"/>
                <a:sym typeface="Lucida Sans"/>
              </a:rPr>
              <a:t>)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On peut donc se restreindre à considérer un sous-rectangle  de taille </a:t>
            </a:r>
            <a:r>
              <a:rPr lang="en-US" sz="1000">
                <a:latin typeface="Tahoma"/>
                <a:ea typeface="Tahoma"/>
                <a:cs typeface="Tahoma"/>
                <a:sym typeface="Tahoma"/>
              </a:rPr>
              <a:t>(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2 </a:t>
            </a:r>
            <a:r>
              <a:rPr lang="en-US" sz="1000">
                <a:latin typeface="Cambria"/>
                <a:ea typeface="Cambria"/>
                <a:cs typeface="Cambria"/>
                <a:sym typeface="Cambria"/>
              </a:rPr>
              <a:t>∗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p</a:t>
            </a:r>
            <a:r>
              <a:rPr lang="en-US" sz="1000">
                <a:latin typeface="Tahoma"/>
                <a:ea typeface="Tahoma"/>
                <a:cs typeface="Tahoma"/>
                <a:sym typeface="Tahoma"/>
              </a:rPr>
              <a:t>(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n</a:t>
            </a:r>
            <a:r>
              <a:rPr lang="en-US" sz="1000">
                <a:latin typeface="Tahoma"/>
                <a:ea typeface="Tahoma"/>
                <a:cs typeface="Tahoma"/>
                <a:sym typeface="Tahoma"/>
              </a:rPr>
              <a:t>) +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1</a:t>
            </a:r>
            <a:r>
              <a:rPr lang="en-US" sz="1000">
                <a:latin typeface="Tahoma"/>
                <a:ea typeface="Tahoma"/>
                <a:cs typeface="Tahoma"/>
                <a:sym typeface="Tahoma"/>
              </a:rPr>
              <a:t>) </a:t>
            </a:r>
            <a:r>
              <a:rPr lang="en-US" sz="1000">
                <a:latin typeface="Cambria"/>
                <a:ea typeface="Cambria"/>
                <a:cs typeface="Cambria"/>
                <a:sym typeface="Cambria"/>
              </a:rPr>
              <a:t>×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p</a:t>
            </a:r>
            <a:r>
              <a:rPr lang="en-US" sz="1000">
                <a:latin typeface="Tahoma"/>
                <a:ea typeface="Tahoma"/>
                <a:cs typeface="Tahoma"/>
                <a:sym typeface="Tahoma"/>
              </a:rPr>
              <a:t>(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n</a:t>
            </a:r>
            <a:r>
              <a:rPr lang="en-US" sz="1000">
                <a:latin typeface="Tahoma"/>
                <a:ea typeface="Tahoma"/>
                <a:cs typeface="Tahoma"/>
                <a:sym typeface="Tahoma"/>
              </a:rPr>
              <a:t>)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du diagramme espace-temps  du calcul de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V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sur </a:t>
            </a:r>
            <a:r>
              <a:rPr lang="en-US" sz="1000">
                <a:latin typeface="Tahoma"/>
                <a:ea typeface="Tahoma"/>
                <a:cs typeface="Tahoma"/>
                <a:sym typeface="Tahoma"/>
              </a:rPr>
              <a:t>(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w, u</a:t>
            </a:r>
            <a:r>
              <a:rPr lang="en-US" sz="1000">
                <a:latin typeface="Tahoma"/>
                <a:ea typeface="Tahoma"/>
                <a:cs typeface="Tahoma"/>
                <a:sym typeface="Tahoma"/>
              </a:rPr>
              <a:t>)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: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aphicFrame>
        <p:nvGraphicFramePr>
          <p:cNvPr id="464" name="Google Shape;464;p33"/>
          <p:cNvGraphicFramePr/>
          <p:nvPr/>
        </p:nvGraphicFramePr>
        <p:xfrm>
          <a:off x="569289" y="1439188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{5BFB574A-8F81-43B3-91F9-3E734C866663}</a:tableStyleId>
              </a:tblPr>
              <a:tblGrid>
                <a:gridCol w="127000"/>
                <a:gridCol w="127000"/>
                <a:gridCol w="127000"/>
                <a:gridCol w="127000"/>
                <a:gridCol w="127000"/>
                <a:gridCol w="127000"/>
                <a:gridCol w="127000"/>
                <a:gridCol w="127000"/>
                <a:gridCol w="127000"/>
                <a:gridCol w="127000"/>
                <a:gridCol w="127000"/>
                <a:gridCol w="127000"/>
                <a:gridCol w="127000"/>
                <a:gridCol w="127000"/>
                <a:gridCol w="127000"/>
                <a:gridCol w="127000"/>
                <a:gridCol w="127000"/>
                <a:gridCol w="127000"/>
                <a:gridCol w="127000"/>
                <a:gridCol w="127000"/>
                <a:gridCol w="127000"/>
              </a:tblGrid>
              <a:tr h="126800">
                <a:tc>
                  <a:txBody>
                    <a:bodyPr/>
                    <a:lstStyle/>
                    <a:p>
                      <a:pPr indent="0" lvl="0" marL="3873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US" sz="55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B</a:t>
                      </a:r>
                      <a:endParaRPr sz="55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7775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3873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US" sz="55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B</a:t>
                      </a:r>
                      <a:endParaRPr sz="55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7775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3873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US" sz="55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B</a:t>
                      </a:r>
                      <a:endParaRPr sz="55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7775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3873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US" sz="55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B</a:t>
                      </a:r>
                      <a:endParaRPr sz="55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7775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3873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US" sz="55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B</a:t>
                      </a:r>
                      <a:endParaRPr sz="55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7775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3873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US" sz="55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B</a:t>
                      </a:r>
                      <a:endParaRPr sz="55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7775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2794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aseline="30000" i="1" lang="en-US" sz="825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q</a:t>
                      </a:r>
                      <a:r>
                        <a:rPr lang="en-US" sz="4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0</a:t>
                      </a:r>
                      <a:endParaRPr sz="4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1650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2794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aseline="30000" i="1" lang="en-US" sz="825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e</a:t>
                      </a:r>
                      <a:r>
                        <a:rPr lang="en-US" sz="4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1</a:t>
                      </a:r>
                      <a:endParaRPr sz="4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17775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2794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aseline="30000" i="1" lang="en-US" sz="825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e</a:t>
                      </a:r>
                      <a:r>
                        <a:rPr lang="en-US" sz="4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2</a:t>
                      </a:r>
                      <a:endParaRPr sz="4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17775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17145" marR="0" rtl="0" algn="l">
                        <a:lnSpc>
                          <a:spcPct val="11636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US" sz="55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. . .</a:t>
                      </a:r>
                      <a:endParaRPr sz="55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2095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aseline="30000" i="1" lang="en-US" sz="825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e</a:t>
                      </a:r>
                      <a:r>
                        <a:rPr i="1" lang="en-US" sz="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m</a:t>
                      </a:r>
                      <a:endParaRPr sz="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715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3873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US" sz="55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B</a:t>
                      </a:r>
                      <a:endParaRPr sz="55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7775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3873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US" sz="55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B</a:t>
                      </a:r>
                      <a:endParaRPr sz="55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7775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3873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US" sz="55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B</a:t>
                      </a:r>
                      <a:endParaRPr sz="55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7775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3873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US" sz="55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B</a:t>
                      </a:r>
                      <a:endParaRPr sz="55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7775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3873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US" sz="55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B</a:t>
                      </a:r>
                      <a:endParaRPr sz="55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7775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3873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US" sz="55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B</a:t>
                      </a:r>
                      <a:endParaRPr sz="55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7775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381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US" sz="55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B</a:t>
                      </a:r>
                      <a:endParaRPr sz="55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7775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3873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US" sz="55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B</a:t>
                      </a:r>
                      <a:endParaRPr sz="55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7775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381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US" sz="55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B</a:t>
                      </a:r>
                      <a:endParaRPr sz="55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7775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3873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US" sz="55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B</a:t>
                      </a:r>
                      <a:endParaRPr sz="55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7775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268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268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0425">
                <a:tc rowSpan="4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rowSpan="4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rowSpan="4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rowSpan="4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rowSpan="4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rowSpan="4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rowSpan="4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rowSpan="4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rowSpan="4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rowSpan="4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rowSpan="4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rowSpan="4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rowSpan="4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rowSpan="4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rowSpan="4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rowSpan="4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rowSpan="4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rowSpan="4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26800">
                <a:tc vMerge="1"/>
                <a:tc vMerge="1"/>
                <a:tc vMerge="1"/>
                <a:tc vMerge="1"/>
                <a:tc vMerge="1"/>
                <a:tc vMerge="1"/>
                <a:tc vMerge="1"/>
                <a:tc vMerge="1"/>
                <a:tc vMerge="1"/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FDFD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FDFD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FDFDF"/>
                    </a:solidFill>
                  </a:tcPr>
                </a:tc>
                <a:tc vMerge="1"/>
                <a:tc vMerge="1"/>
                <a:tc vMerge="1"/>
                <a:tc vMerge="1"/>
                <a:tc vMerge="1"/>
                <a:tc vMerge="1"/>
                <a:tc vMerge="1"/>
                <a:tc vMerge="1"/>
              </a:tr>
              <a:tr h="126800">
                <a:tc vMerge="1"/>
                <a:tc vMerge="1"/>
                <a:tc vMerge="1"/>
                <a:tc vMerge="1"/>
                <a:tc vMerge="1"/>
                <a:tc vMerge="1"/>
                <a:tc vMerge="1"/>
                <a:tc vMerge="1"/>
                <a:tc vMerge="1"/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FDFD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FDFD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FDFDF"/>
                    </a:solidFill>
                  </a:tcPr>
                </a:tc>
                <a:tc vMerge="1"/>
                <a:tc vMerge="1"/>
                <a:tc vMerge="1"/>
                <a:tc vMerge="1"/>
                <a:tc vMerge="1"/>
                <a:tc vMerge="1"/>
                <a:tc vMerge="1"/>
                <a:tc vMerge="1"/>
              </a:tr>
              <a:tr h="634025">
                <a:tc vMerge="1"/>
                <a:tc vMerge="1"/>
                <a:tc vMerge="1"/>
                <a:tc vMerge="1"/>
                <a:tc vMerge="1"/>
                <a:tc vMerge="1"/>
                <a:tc vMerge="1"/>
                <a:tc vMerge="1"/>
                <a:tc vMerge="1"/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vMerge="1"/>
                <a:tc vMerge="1"/>
                <a:tc vMerge="1"/>
                <a:tc vMerge="1"/>
                <a:tc vMerge="1"/>
                <a:tc vMerge="1"/>
                <a:tc vMerge="1"/>
                <a:tc vMerge="1"/>
              </a:tr>
              <a:tr h="1268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465" name="Google Shape;465;p33"/>
          <p:cNvSpPr txBox="1"/>
          <p:nvPr/>
        </p:nvSpPr>
        <p:spPr>
          <a:xfrm>
            <a:off x="3389338" y="1401405"/>
            <a:ext cx="914400" cy="6680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5080" rtl="0" algn="l">
              <a:lnSpc>
                <a:spcPct val="151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50">
                <a:latin typeface="Helvetica Neue"/>
                <a:ea typeface="Helvetica Neue"/>
                <a:cs typeface="Helvetica Neue"/>
                <a:sym typeface="Helvetica Neue"/>
              </a:rPr>
              <a:t>Configuration initiale = </a:t>
            </a:r>
            <a:r>
              <a:rPr lang="en-US" sz="550">
                <a:latin typeface="Tahoma"/>
                <a:ea typeface="Tahoma"/>
                <a:cs typeface="Tahoma"/>
                <a:sym typeface="Tahoma"/>
              </a:rPr>
              <a:t>(</a:t>
            </a:r>
            <a:r>
              <a:rPr i="1" lang="en-US" sz="550">
                <a:latin typeface="Arial"/>
                <a:ea typeface="Arial"/>
                <a:cs typeface="Arial"/>
                <a:sym typeface="Arial"/>
              </a:rPr>
              <a:t>w, u</a:t>
            </a:r>
            <a:r>
              <a:rPr lang="en-US" sz="550">
                <a:latin typeface="Tahoma"/>
                <a:ea typeface="Tahoma"/>
                <a:cs typeface="Tahoma"/>
                <a:sym typeface="Tahoma"/>
              </a:rPr>
              <a:t>)  </a:t>
            </a:r>
            <a:r>
              <a:rPr lang="en-US" sz="550">
                <a:latin typeface="Helvetica Neue"/>
                <a:ea typeface="Helvetica Neue"/>
                <a:cs typeface="Helvetica Neue"/>
                <a:sym typeface="Helvetica Neue"/>
              </a:rPr>
              <a:t>Deuxième configuration  Troisième configuration</a:t>
            </a:r>
            <a:endParaRPr sz="55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605"/>
              </a:spcBef>
              <a:spcAft>
                <a:spcPts val="0"/>
              </a:spcAft>
              <a:buNone/>
            </a:pPr>
            <a:r>
              <a:rPr lang="en-US" sz="550">
                <a:latin typeface="Helvetica Neue"/>
                <a:ea typeface="Helvetica Neue"/>
                <a:cs typeface="Helvetica Neue"/>
                <a:sym typeface="Helvetica Neue"/>
              </a:rPr>
              <a:t>fenêtre</a:t>
            </a:r>
            <a:endParaRPr sz="55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66" name="Google Shape;466;p33"/>
          <p:cNvSpPr txBox="1"/>
          <p:nvPr/>
        </p:nvSpPr>
        <p:spPr>
          <a:xfrm>
            <a:off x="3389338" y="3093967"/>
            <a:ext cx="709295" cy="1085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550">
                <a:latin typeface="Arial"/>
                <a:ea typeface="Arial"/>
                <a:cs typeface="Arial"/>
                <a:sym typeface="Arial"/>
              </a:rPr>
              <a:t>p</a:t>
            </a:r>
            <a:r>
              <a:rPr lang="en-US" sz="550">
                <a:latin typeface="Tahoma"/>
                <a:ea typeface="Tahoma"/>
                <a:cs typeface="Tahoma"/>
                <a:sym typeface="Tahoma"/>
              </a:rPr>
              <a:t>(</a:t>
            </a:r>
            <a:r>
              <a:rPr i="1" lang="en-US" sz="550">
                <a:latin typeface="Arial"/>
                <a:ea typeface="Arial"/>
                <a:cs typeface="Arial"/>
                <a:sym typeface="Arial"/>
              </a:rPr>
              <a:t>n</a:t>
            </a:r>
            <a:r>
              <a:rPr lang="en-US" sz="550">
                <a:latin typeface="Tahoma"/>
                <a:ea typeface="Tahoma"/>
                <a:cs typeface="Tahoma"/>
                <a:sym typeface="Tahoma"/>
              </a:rPr>
              <a:t>)</a:t>
            </a:r>
            <a:r>
              <a:rPr lang="en-US" sz="550">
                <a:latin typeface="Helvetica Neue"/>
                <a:ea typeface="Helvetica Neue"/>
                <a:cs typeface="Helvetica Neue"/>
                <a:sym typeface="Helvetica Neue"/>
              </a:rPr>
              <a:t>ème configuration</a:t>
            </a:r>
            <a:endParaRPr sz="55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67" name="Google Shape;467;p33"/>
          <p:cNvSpPr/>
          <p:nvPr/>
        </p:nvSpPr>
        <p:spPr>
          <a:xfrm>
            <a:off x="2237152" y="2050411"/>
            <a:ext cx="1138555" cy="281305"/>
          </a:xfrm>
          <a:custGeom>
            <a:rect b="b" l="l" r="r" t="t"/>
            <a:pathLst>
              <a:path extrusionOk="0" h="281305" w="1138554">
                <a:moveTo>
                  <a:pt x="1138026" y="0"/>
                </a:moveTo>
                <a:lnTo>
                  <a:pt x="0" y="281084"/>
                </a:lnTo>
              </a:path>
            </a:pathLst>
          </a:custGeom>
          <a:noFill/>
          <a:ln cap="flat" cmpd="sng" w="151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468" name="Google Shape;468;p33"/>
          <p:cNvSpPr/>
          <p:nvPr/>
        </p:nvSpPr>
        <p:spPr>
          <a:xfrm>
            <a:off x="2231247" y="2294165"/>
            <a:ext cx="37465" cy="63500"/>
          </a:xfrm>
          <a:custGeom>
            <a:rect b="b" l="l" r="r" t="t"/>
            <a:pathLst>
              <a:path extrusionOk="0" h="63500" w="37464">
                <a:moveTo>
                  <a:pt x="37306" y="62992"/>
                </a:moveTo>
                <a:lnTo>
                  <a:pt x="30314" y="54504"/>
                </a:lnTo>
                <a:lnTo>
                  <a:pt x="19217" y="46834"/>
                </a:lnTo>
                <a:lnTo>
                  <a:pt x="7838" y="41193"/>
                </a:lnTo>
                <a:lnTo>
                  <a:pt x="0" y="38788"/>
                </a:lnTo>
                <a:lnTo>
                  <a:pt x="5817" y="33011"/>
                </a:lnTo>
                <a:lnTo>
                  <a:pt x="13262" y="22721"/>
                </a:lnTo>
                <a:lnTo>
                  <a:pt x="19512" y="10766"/>
                </a:lnTo>
                <a:lnTo>
                  <a:pt x="21748" y="0"/>
                </a:lnTo>
              </a:path>
            </a:pathLst>
          </a:custGeom>
          <a:noFill/>
          <a:ln cap="flat" cmpd="sng" w="121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469" name="Google Shape;469;p33"/>
          <p:cNvSpPr txBox="1"/>
          <p:nvPr/>
        </p:nvSpPr>
        <p:spPr>
          <a:xfrm>
            <a:off x="1715058" y="3284175"/>
            <a:ext cx="386715" cy="1085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50">
                <a:latin typeface="Helvetica Neue"/>
                <a:ea typeface="Helvetica Neue"/>
                <a:cs typeface="Helvetica Neue"/>
                <a:sym typeface="Helvetica Neue"/>
              </a:rPr>
              <a:t>2 </a:t>
            </a:r>
            <a:r>
              <a:rPr lang="en-US" sz="550">
                <a:latin typeface="Cambria"/>
                <a:ea typeface="Cambria"/>
                <a:cs typeface="Cambria"/>
                <a:sym typeface="Cambria"/>
              </a:rPr>
              <a:t>∗ </a:t>
            </a:r>
            <a:r>
              <a:rPr i="1" lang="en-US" sz="550">
                <a:latin typeface="Arial"/>
                <a:ea typeface="Arial"/>
                <a:cs typeface="Arial"/>
                <a:sym typeface="Arial"/>
              </a:rPr>
              <a:t>p</a:t>
            </a:r>
            <a:r>
              <a:rPr lang="en-US" sz="550">
                <a:latin typeface="Tahoma"/>
                <a:ea typeface="Tahoma"/>
                <a:cs typeface="Tahoma"/>
                <a:sym typeface="Tahoma"/>
              </a:rPr>
              <a:t>(</a:t>
            </a:r>
            <a:r>
              <a:rPr i="1" lang="en-US" sz="550">
                <a:latin typeface="Arial"/>
                <a:ea typeface="Arial"/>
                <a:cs typeface="Arial"/>
                <a:sym typeface="Arial"/>
              </a:rPr>
              <a:t>n</a:t>
            </a:r>
            <a:r>
              <a:rPr lang="en-US" sz="550">
                <a:latin typeface="Tahoma"/>
                <a:ea typeface="Tahoma"/>
                <a:cs typeface="Tahoma"/>
                <a:sym typeface="Tahoma"/>
              </a:rPr>
              <a:t>) + </a:t>
            </a:r>
            <a:r>
              <a:rPr lang="en-US" sz="550">
                <a:latin typeface="Helvetica Neue"/>
                <a:ea typeface="Helvetica Neue"/>
                <a:cs typeface="Helvetica Neue"/>
                <a:sym typeface="Helvetica Neue"/>
              </a:rPr>
              <a:t>1</a:t>
            </a:r>
            <a:endParaRPr sz="55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pSp>
        <p:nvGrpSpPr>
          <p:cNvPr id="470" name="Google Shape;470;p33"/>
          <p:cNvGrpSpPr/>
          <p:nvPr/>
        </p:nvGrpSpPr>
        <p:grpSpPr>
          <a:xfrm>
            <a:off x="2115772" y="3316459"/>
            <a:ext cx="1118047" cy="65405"/>
            <a:chOff x="2115772" y="3316459"/>
            <a:chExt cx="1118047" cy="65405"/>
          </a:xfrm>
        </p:grpSpPr>
        <p:sp>
          <p:nvSpPr>
            <p:cNvPr id="471" name="Google Shape;471;p33"/>
            <p:cNvSpPr/>
            <p:nvPr/>
          </p:nvSpPr>
          <p:spPr>
            <a:xfrm>
              <a:off x="2115772" y="3348850"/>
              <a:ext cx="1111885" cy="0"/>
            </a:xfrm>
            <a:custGeom>
              <a:rect b="b" l="l" r="r" t="t"/>
              <a:pathLst>
                <a:path extrusionOk="0" h="120000" w="1111885">
                  <a:moveTo>
                    <a:pt x="0" y="0"/>
                  </a:moveTo>
                  <a:lnTo>
                    <a:pt x="1111860" y="0"/>
                  </a:lnTo>
                </a:path>
              </a:pathLst>
            </a:custGeom>
            <a:noFill/>
            <a:ln cap="flat" cmpd="sng" w="15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472" name="Google Shape;472;p33"/>
            <p:cNvSpPr/>
            <p:nvPr/>
          </p:nvSpPr>
          <p:spPr>
            <a:xfrm>
              <a:off x="3203339" y="3316459"/>
              <a:ext cx="30480" cy="65405"/>
            </a:xfrm>
            <a:custGeom>
              <a:rect b="b" l="l" r="r" t="t"/>
              <a:pathLst>
                <a:path extrusionOk="0" h="65404" w="30480">
                  <a:moveTo>
                    <a:pt x="0" y="0"/>
                  </a:moveTo>
                  <a:lnTo>
                    <a:pt x="4744" y="9900"/>
                  </a:lnTo>
                  <a:lnTo>
                    <a:pt x="13664" y="19991"/>
                  </a:lnTo>
                  <a:lnTo>
                    <a:pt x="23344" y="28183"/>
                  </a:lnTo>
                  <a:lnTo>
                    <a:pt x="30366" y="32390"/>
                  </a:lnTo>
                  <a:lnTo>
                    <a:pt x="23344" y="36597"/>
                  </a:lnTo>
                  <a:lnTo>
                    <a:pt x="13664" y="44790"/>
                  </a:lnTo>
                  <a:lnTo>
                    <a:pt x="4744" y="54880"/>
                  </a:lnTo>
                  <a:lnTo>
                    <a:pt x="0" y="64781"/>
                  </a:lnTo>
                </a:path>
              </a:pathLst>
            </a:custGeom>
            <a:noFill/>
            <a:ln cap="flat" cmpd="sng" w="121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</p:grpSp>
      <p:grpSp>
        <p:nvGrpSpPr>
          <p:cNvPr id="473" name="Google Shape;473;p33"/>
          <p:cNvGrpSpPr/>
          <p:nvPr/>
        </p:nvGrpSpPr>
        <p:grpSpPr>
          <a:xfrm>
            <a:off x="582954" y="3316459"/>
            <a:ext cx="1117958" cy="65405"/>
            <a:chOff x="582954" y="3316459"/>
            <a:chExt cx="1117958" cy="65405"/>
          </a:xfrm>
        </p:grpSpPr>
        <p:sp>
          <p:nvSpPr>
            <p:cNvPr id="474" name="Google Shape;474;p33"/>
            <p:cNvSpPr/>
            <p:nvPr/>
          </p:nvSpPr>
          <p:spPr>
            <a:xfrm>
              <a:off x="589027" y="3348850"/>
              <a:ext cx="1111885" cy="0"/>
            </a:xfrm>
            <a:custGeom>
              <a:rect b="b" l="l" r="r" t="t"/>
              <a:pathLst>
                <a:path extrusionOk="0" h="120000" w="1111885">
                  <a:moveTo>
                    <a:pt x="111186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5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475" name="Google Shape;475;p33"/>
            <p:cNvSpPr/>
            <p:nvPr/>
          </p:nvSpPr>
          <p:spPr>
            <a:xfrm>
              <a:off x="582954" y="3316459"/>
              <a:ext cx="30480" cy="65405"/>
            </a:xfrm>
            <a:custGeom>
              <a:rect b="b" l="l" r="r" t="t"/>
              <a:pathLst>
                <a:path extrusionOk="0" h="65404" w="30479">
                  <a:moveTo>
                    <a:pt x="30366" y="64781"/>
                  </a:moveTo>
                  <a:lnTo>
                    <a:pt x="25621" y="54880"/>
                  </a:lnTo>
                  <a:lnTo>
                    <a:pt x="16701" y="44790"/>
                  </a:lnTo>
                  <a:lnTo>
                    <a:pt x="7022" y="36597"/>
                  </a:lnTo>
                  <a:lnTo>
                    <a:pt x="0" y="32390"/>
                  </a:lnTo>
                  <a:lnTo>
                    <a:pt x="7022" y="28183"/>
                  </a:lnTo>
                  <a:lnTo>
                    <a:pt x="16701" y="19991"/>
                  </a:lnTo>
                  <a:lnTo>
                    <a:pt x="25621" y="9900"/>
                  </a:lnTo>
                  <a:lnTo>
                    <a:pt x="30366" y="0"/>
                  </a:lnTo>
                </a:path>
              </a:pathLst>
            </a:custGeom>
            <a:noFill/>
            <a:ln cap="flat" cmpd="sng" w="121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</p:grpSp>
      <p:sp>
        <p:nvSpPr>
          <p:cNvPr id="476" name="Google Shape;476;p33"/>
          <p:cNvSpPr txBox="1"/>
          <p:nvPr/>
        </p:nvSpPr>
        <p:spPr>
          <a:xfrm>
            <a:off x="370382" y="2206351"/>
            <a:ext cx="159385" cy="1085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550">
                <a:latin typeface="Arial"/>
                <a:ea typeface="Arial"/>
                <a:cs typeface="Arial"/>
                <a:sym typeface="Arial"/>
              </a:rPr>
              <a:t>p</a:t>
            </a:r>
            <a:r>
              <a:rPr lang="en-US" sz="550">
                <a:latin typeface="Tahoma"/>
                <a:ea typeface="Tahoma"/>
                <a:cs typeface="Tahoma"/>
                <a:sym typeface="Tahoma"/>
              </a:rPr>
              <a:t>(</a:t>
            </a:r>
            <a:r>
              <a:rPr i="1" lang="en-US" sz="550">
                <a:latin typeface="Arial"/>
                <a:ea typeface="Arial"/>
                <a:cs typeface="Arial"/>
                <a:sym typeface="Arial"/>
              </a:rPr>
              <a:t>n</a:t>
            </a:r>
            <a:r>
              <a:rPr lang="en-US" sz="550">
                <a:latin typeface="Tahoma"/>
                <a:ea typeface="Tahoma"/>
                <a:cs typeface="Tahoma"/>
                <a:sym typeface="Tahoma"/>
              </a:rPr>
              <a:t>)</a:t>
            </a:r>
            <a:endParaRPr sz="550">
              <a:latin typeface="Tahoma"/>
              <a:ea typeface="Tahoma"/>
              <a:cs typeface="Tahoma"/>
              <a:sym typeface="Tahoma"/>
            </a:endParaRPr>
          </a:p>
        </p:txBody>
      </p:sp>
      <p:grpSp>
        <p:nvGrpSpPr>
          <p:cNvPr id="477" name="Google Shape;477;p33"/>
          <p:cNvGrpSpPr/>
          <p:nvPr/>
        </p:nvGrpSpPr>
        <p:grpSpPr>
          <a:xfrm>
            <a:off x="417685" y="1452853"/>
            <a:ext cx="65405" cy="756643"/>
            <a:chOff x="417685" y="1452853"/>
            <a:chExt cx="65405" cy="756643"/>
          </a:xfrm>
        </p:grpSpPr>
        <p:sp>
          <p:nvSpPr>
            <p:cNvPr id="478" name="Google Shape;478;p33"/>
            <p:cNvSpPr/>
            <p:nvPr/>
          </p:nvSpPr>
          <p:spPr>
            <a:xfrm>
              <a:off x="450076" y="1458926"/>
              <a:ext cx="0" cy="750570"/>
            </a:xfrm>
            <a:custGeom>
              <a:rect b="b" l="l" r="r" t="t"/>
              <a:pathLst>
                <a:path extrusionOk="0" h="750569" w="120000">
                  <a:moveTo>
                    <a:pt x="0" y="750562"/>
                  </a:moveTo>
                  <a:lnTo>
                    <a:pt x="0" y="0"/>
                  </a:lnTo>
                </a:path>
              </a:pathLst>
            </a:custGeom>
            <a:noFill/>
            <a:ln cap="flat" cmpd="sng" w="15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479" name="Google Shape;479;p33"/>
            <p:cNvSpPr/>
            <p:nvPr/>
          </p:nvSpPr>
          <p:spPr>
            <a:xfrm>
              <a:off x="417685" y="1452853"/>
              <a:ext cx="65405" cy="30480"/>
            </a:xfrm>
            <a:custGeom>
              <a:rect b="b" l="l" r="r" t="t"/>
              <a:pathLst>
                <a:path extrusionOk="0" h="30480" w="65404">
                  <a:moveTo>
                    <a:pt x="0" y="30366"/>
                  </a:moveTo>
                  <a:lnTo>
                    <a:pt x="9900" y="25621"/>
                  </a:lnTo>
                  <a:lnTo>
                    <a:pt x="19991" y="16701"/>
                  </a:lnTo>
                  <a:lnTo>
                    <a:pt x="28183" y="7022"/>
                  </a:lnTo>
                  <a:lnTo>
                    <a:pt x="32390" y="0"/>
                  </a:lnTo>
                  <a:lnTo>
                    <a:pt x="36597" y="7022"/>
                  </a:lnTo>
                  <a:lnTo>
                    <a:pt x="44790" y="16701"/>
                  </a:lnTo>
                  <a:lnTo>
                    <a:pt x="54880" y="25621"/>
                  </a:lnTo>
                  <a:lnTo>
                    <a:pt x="64781" y="30366"/>
                  </a:lnTo>
                </a:path>
              </a:pathLst>
            </a:custGeom>
            <a:noFill/>
            <a:ln cap="flat" cmpd="sng" w="121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</p:grpSp>
      <p:grpSp>
        <p:nvGrpSpPr>
          <p:cNvPr id="480" name="Google Shape;480;p33"/>
          <p:cNvGrpSpPr/>
          <p:nvPr/>
        </p:nvGrpSpPr>
        <p:grpSpPr>
          <a:xfrm>
            <a:off x="417685" y="2332531"/>
            <a:ext cx="65405" cy="883554"/>
            <a:chOff x="417685" y="2332531"/>
            <a:chExt cx="65405" cy="883554"/>
          </a:xfrm>
        </p:grpSpPr>
        <p:sp>
          <p:nvSpPr>
            <p:cNvPr id="481" name="Google Shape;481;p33"/>
            <p:cNvSpPr/>
            <p:nvPr/>
          </p:nvSpPr>
          <p:spPr>
            <a:xfrm>
              <a:off x="450076" y="2332531"/>
              <a:ext cx="0" cy="877569"/>
            </a:xfrm>
            <a:custGeom>
              <a:rect b="b" l="l" r="r" t="t"/>
              <a:pathLst>
                <a:path extrusionOk="0" h="877569" w="120000">
                  <a:moveTo>
                    <a:pt x="0" y="0"/>
                  </a:moveTo>
                  <a:lnTo>
                    <a:pt x="0" y="877367"/>
                  </a:lnTo>
                </a:path>
              </a:pathLst>
            </a:custGeom>
            <a:noFill/>
            <a:ln cap="flat" cmpd="sng" w="15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482" name="Google Shape;482;p33"/>
            <p:cNvSpPr/>
            <p:nvPr/>
          </p:nvSpPr>
          <p:spPr>
            <a:xfrm>
              <a:off x="417685" y="3185605"/>
              <a:ext cx="65405" cy="30480"/>
            </a:xfrm>
            <a:custGeom>
              <a:rect b="b" l="l" r="r" t="t"/>
              <a:pathLst>
                <a:path extrusionOk="0" h="30480" w="65404">
                  <a:moveTo>
                    <a:pt x="64781" y="0"/>
                  </a:moveTo>
                  <a:lnTo>
                    <a:pt x="54880" y="4744"/>
                  </a:lnTo>
                  <a:lnTo>
                    <a:pt x="44790" y="13664"/>
                  </a:lnTo>
                  <a:lnTo>
                    <a:pt x="36597" y="23344"/>
                  </a:lnTo>
                  <a:lnTo>
                    <a:pt x="32390" y="30366"/>
                  </a:lnTo>
                  <a:lnTo>
                    <a:pt x="28183" y="23344"/>
                  </a:lnTo>
                  <a:lnTo>
                    <a:pt x="19991" y="13664"/>
                  </a:lnTo>
                  <a:lnTo>
                    <a:pt x="9900" y="4744"/>
                  </a:lnTo>
                  <a:lnTo>
                    <a:pt x="0" y="0"/>
                  </a:lnTo>
                </a:path>
              </a:pathLst>
            </a:custGeom>
            <a:noFill/>
            <a:ln cap="flat" cmpd="sng" w="121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</p:grpSp>
      <p:sp>
        <p:nvSpPr>
          <p:cNvPr id="483" name="Google Shape;483;p33"/>
          <p:cNvSpPr txBox="1"/>
          <p:nvPr>
            <p:ph idx="12" type="sldNum"/>
          </p:nvPr>
        </p:nvSpPr>
        <p:spPr>
          <a:xfrm>
            <a:off x="4409566" y="3370303"/>
            <a:ext cx="160654" cy="1219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8250">
            <a:spAutoFit/>
          </a:bodyPr>
          <a:lstStyle/>
          <a:p>
            <a:pPr indent="0" lvl="0" marL="381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18</a:t>
            </a:r>
            <a:endParaRPr/>
          </a:p>
        </p:txBody>
      </p:sp>
    </p:spTree>
  </p:cSld>
  <p:clrMapOvr>
    <a:masterClrMapping/>
  </p:clrMapOvr>
  <p:transition>
    <p:fade thruBlk="1"/>
  </p:transition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7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p34"/>
          <p:cNvSpPr/>
          <p:nvPr/>
        </p:nvSpPr>
        <p:spPr>
          <a:xfrm>
            <a:off x="495363" y="111010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489" name="Google Shape;489;p34"/>
          <p:cNvSpPr txBox="1"/>
          <p:nvPr>
            <p:ph type="title"/>
          </p:nvPr>
        </p:nvSpPr>
        <p:spPr>
          <a:xfrm>
            <a:off x="624395" y="32218"/>
            <a:ext cx="3546475" cy="3435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9200">
            <a:spAutoFit/>
          </a:bodyPr>
          <a:lstStyle/>
          <a:p>
            <a:pPr indent="0" lvl="0" marL="12700" marR="5080" rtl="0" algn="l">
              <a:lnSpc>
                <a:spcPct val="10909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000000"/>
                </a:solidFill>
              </a:rPr>
              <a:t>Les cases du tableau </a:t>
            </a:r>
            <a:r>
              <a:rPr i="1" lang="en-US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 </a:t>
            </a:r>
            <a:r>
              <a:rPr lang="en-US" sz="11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[</a:t>
            </a:r>
            <a:r>
              <a:rPr i="1" lang="en-US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i, j</a:t>
            </a:r>
            <a:r>
              <a:rPr lang="en-US" sz="11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] </a:t>
            </a:r>
            <a:r>
              <a:rPr lang="en-US" sz="1100">
                <a:solidFill>
                  <a:srgbClr val="000000"/>
                </a:solidFill>
              </a:rPr>
              <a:t>correspondant au diagramme  espace temps sont des éléments de l’ensemble fini</a:t>
            </a:r>
            <a:endParaRPr sz="110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90" name="Google Shape;490;p34"/>
          <p:cNvSpPr/>
          <p:nvPr/>
        </p:nvSpPr>
        <p:spPr>
          <a:xfrm>
            <a:off x="495363" y="1194066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491" name="Google Shape;491;p34"/>
          <p:cNvSpPr/>
          <p:nvPr/>
        </p:nvSpPr>
        <p:spPr>
          <a:xfrm>
            <a:off x="495363" y="1650822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492" name="Google Shape;492;p34"/>
          <p:cNvSpPr txBox="1"/>
          <p:nvPr/>
        </p:nvSpPr>
        <p:spPr>
          <a:xfrm>
            <a:off x="679551" y="2185046"/>
            <a:ext cx="392430" cy="1473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latin typeface="Times New Roman"/>
                <a:ea typeface="Times New Roman"/>
                <a:cs typeface="Times New Roman"/>
                <a:sym typeface="Times New Roman"/>
              </a:rPr>
              <a:t>CELL </a:t>
            </a:r>
            <a:r>
              <a:rPr lang="en-US" sz="800">
                <a:latin typeface="Verdana"/>
                <a:ea typeface="Verdana"/>
                <a:cs typeface="Verdana"/>
                <a:sym typeface="Verdana"/>
              </a:rPr>
              <a:t>=</a:t>
            </a:r>
            <a:endParaRPr sz="8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93" name="Google Shape;493;p34"/>
          <p:cNvSpPr txBox="1"/>
          <p:nvPr/>
        </p:nvSpPr>
        <p:spPr>
          <a:xfrm>
            <a:off x="1466519" y="2088894"/>
            <a:ext cx="860425" cy="1473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latin typeface="Lucida Sans"/>
                <a:ea typeface="Lucida Sans"/>
                <a:cs typeface="Lucida Sans"/>
                <a:sym typeface="Lucida Sans"/>
              </a:rPr>
              <a:t>^	_</a:t>
            </a:r>
            <a:endParaRPr sz="800"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494" name="Google Shape;494;p34"/>
          <p:cNvSpPr txBox="1"/>
          <p:nvPr/>
        </p:nvSpPr>
        <p:spPr>
          <a:xfrm>
            <a:off x="2391638" y="2229579"/>
            <a:ext cx="168275" cy="11683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600">
                <a:latin typeface="Arial"/>
                <a:ea typeface="Arial"/>
                <a:cs typeface="Arial"/>
                <a:sym typeface="Arial"/>
              </a:rPr>
              <a:t>i</a:t>
            </a:r>
            <a:r>
              <a:rPr i="1" lang="en-US" sz="600">
                <a:latin typeface="Verdana"/>
                <a:ea typeface="Verdana"/>
                <a:cs typeface="Verdana"/>
                <a:sym typeface="Verdana"/>
              </a:rPr>
              <a:t>,</a:t>
            </a:r>
            <a:r>
              <a:rPr i="1" lang="en-US" sz="600">
                <a:latin typeface="Arial"/>
                <a:ea typeface="Arial"/>
                <a:cs typeface="Arial"/>
                <a:sym typeface="Arial"/>
              </a:rPr>
              <a:t>j</a:t>
            </a:r>
            <a:r>
              <a:rPr i="1" lang="en-US" sz="600">
                <a:latin typeface="Verdana"/>
                <a:ea typeface="Verdana"/>
                <a:cs typeface="Verdana"/>
                <a:sym typeface="Verdana"/>
              </a:rPr>
              <a:t>,</a:t>
            </a:r>
            <a:r>
              <a:rPr i="1" lang="en-US" sz="600">
                <a:latin typeface="Arial"/>
                <a:ea typeface="Arial"/>
                <a:cs typeface="Arial"/>
                <a:sym typeface="Arial"/>
              </a:rPr>
              <a:t>s</a:t>
            </a:r>
            <a:endParaRPr sz="6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5" name="Google Shape;495;p34"/>
          <p:cNvSpPr txBox="1"/>
          <p:nvPr/>
        </p:nvSpPr>
        <p:spPr>
          <a:xfrm>
            <a:off x="2341016" y="2185046"/>
            <a:ext cx="416559" cy="1473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800">
                <a:latin typeface="Arial"/>
                <a:ea typeface="Arial"/>
                <a:cs typeface="Arial"/>
                <a:sym typeface="Arial"/>
              </a:rPr>
              <a:t>x	</a:t>
            </a:r>
            <a:r>
              <a:rPr lang="en-US" sz="800">
                <a:latin typeface="Cambria"/>
                <a:ea typeface="Cambria"/>
                <a:cs typeface="Cambria"/>
                <a:sym typeface="Cambria"/>
              </a:rPr>
              <a:t>∧</a:t>
            </a:r>
            <a:endParaRPr sz="8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96" name="Google Shape;496;p34"/>
          <p:cNvSpPr txBox="1"/>
          <p:nvPr/>
        </p:nvSpPr>
        <p:spPr>
          <a:xfrm>
            <a:off x="573595" y="335875"/>
            <a:ext cx="3714750" cy="179323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425">
            <a:spAutoFit/>
          </a:bodyPr>
          <a:lstStyle/>
          <a:p>
            <a:pPr indent="0" lvl="0" marL="63500" marR="0" rtl="0" algn="l">
              <a:lnSpc>
                <a:spcPct val="11909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C </a:t>
            </a:r>
            <a:r>
              <a:rPr lang="en-US" sz="1100">
                <a:latin typeface="Tahoma"/>
                <a:ea typeface="Tahoma"/>
                <a:cs typeface="Tahoma"/>
                <a:sym typeface="Tahoma"/>
              </a:rPr>
              <a:t>= Γ </a:t>
            </a:r>
            <a:r>
              <a:rPr lang="en-US" sz="1100">
                <a:latin typeface="Cambria"/>
                <a:ea typeface="Cambria"/>
                <a:cs typeface="Cambria"/>
                <a:sym typeface="Cambria"/>
              </a:rPr>
              <a:t>∪ 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Q 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: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137159" lvl="0" marL="340360" marR="68580" rtl="0" algn="l">
              <a:lnSpc>
                <a:spcPct val="114285"/>
              </a:lnSpc>
              <a:spcBef>
                <a:spcPts val="25"/>
              </a:spcBef>
              <a:spcAft>
                <a:spcPts val="0"/>
              </a:spcAft>
              <a:buNone/>
            </a:pPr>
            <a:r>
              <a:rPr baseline="30000" lang="en-US" sz="900">
                <a:solidFill>
                  <a:srgbClr val="3333B2"/>
                </a:solidFill>
                <a:latin typeface="Lucida Sans"/>
                <a:ea typeface="Lucida Sans"/>
                <a:cs typeface="Lucida Sans"/>
                <a:sym typeface="Lucida Sans"/>
              </a:rPr>
              <a:t>)  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pour chaque 1 </a:t>
            </a:r>
            <a:r>
              <a:rPr lang="en-US" sz="1000">
                <a:latin typeface="Cambria"/>
                <a:ea typeface="Cambria"/>
                <a:cs typeface="Cambria"/>
                <a:sym typeface="Cambria"/>
              </a:rPr>
              <a:t>≤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i </a:t>
            </a:r>
            <a:r>
              <a:rPr lang="en-US" sz="1000">
                <a:latin typeface="Cambria"/>
                <a:ea typeface="Cambria"/>
                <a:cs typeface="Cambria"/>
                <a:sym typeface="Cambria"/>
              </a:rPr>
              <a:t>≤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p</a:t>
            </a:r>
            <a:r>
              <a:rPr lang="en-US" sz="1000">
                <a:latin typeface="Tahoma"/>
                <a:ea typeface="Tahoma"/>
                <a:cs typeface="Tahoma"/>
                <a:sym typeface="Tahoma"/>
              </a:rPr>
              <a:t>(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n</a:t>
            </a:r>
            <a:r>
              <a:rPr lang="en-US" sz="1000">
                <a:latin typeface="Tahoma"/>
                <a:ea typeface="Tahoma"/>
                <a:cs typeface="Tahoma"/>
                <a:sym typeface="Tahoma"/>
              </a:rPr>
              <a:t>)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et 1 </a:t>
            </a:r>
            <a:r>
              <a:rPr lang="en-US" sz="1000">
                <a:latin typeface="Cambria"/>
                <a:ea typeface="Cambria"/>
                <a:cs typeface="Cambria"/>
                <a:sym typeface="Cambria"/>
              </a:rPr>
              <a:t>≤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j </a:t>
            </a:r>
            <a:r>
              <a:rPr lang="en-US" sz="1000">
                <a:latin typeface="Cambria"/>
                <a:ea typeface="Cambria"/>
                <a:cs typeface="Cambria"/>
                <a:sym typeface="Cambria"/>
              </a:rPr>
              <a:t>≤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2 </a:t>
            </a:r>
            <a:r>
              <a:rPr lang="en-US" sz="1000">
                <a:latin typeface="Cambria"/>
                <a:ea typeface="Cambria"/>
                <a:cs typeface="Cambria"/>
                <a:sym typeface="Cambria"/>
              </a:rPr>
              <a:t>∗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p</a:t>
            </a:r>
            <a:r>
              <a:rPr lang="en-US" sz="1000">
                <a:latin typeface="Tahoma"/>
                <a:ea typeface="Tahoma"/>
                <a:cs typeface="Tahoma"/>
                <a:sym typeface="Tahoma"/>
              </a:rPr>
              <a:t>(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n</a:t>
            </a:r>
            <a:r>
              <a:rPr lang="en-US" sz="1000">
                <a:latin typeface="Tahoma"/>
                <a:ea typeface="Tahoma"/>
                <a:cs typeface="Tahoma"/>
                <a:sym typeface="Tahoma"/>
              </a:rPr>
              <a:t>) +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1 et pour  chaque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s </a:t>
            </a:r>
            <a:r>
              <a:rPr lang="en-US" sz="1000">
                <a:latin typeface="Cambria"/>
                <a:ea typeface="Cambria"/>
                <a:cs typeface="Cambria"/>
                <a:sym typeface="Cambria"/>
              </a:rPr>
              <a:t>∈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C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, on définit une variable propositionnelle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x</a:t>
            </a:r>
            <a:r>
              <a:rPr baseline="-25000" i="1" lang="en-US" sz="1050">
                <a:latin typeface="Arial"/>
                <a:ea typeface="Arial"/>
                <a:cs typeface="Arial"/>
                <a:sym typeface="Arial"/>
              </a:rPr>
              <a:t>i</a:t>
            </a:r>
            <a:r>
              <a:rPr baseline="-25000" i="1" lang="en-US" sz="1050">
                <a:latin typeface="Verdana"/>
                <a:ea typeface="Verdana"/>
                <a:cs typeface="Verdana"/>
                <a:sym typeface="Verdana"/>
              </a:rPr>
              <a:t>,</a:t>
            </a:r>
            <a:r>
              <a:rPr baseline="-25000" i="1" lang="en-US" sz="1050">
                <a:latin typeface="Arial"/>
                <a:ea typeface="Arial"/>
                <a:cs typeface="Arial"/>
                <a:sym typeface="Arial"/>
              </a:rPr>
              <a:t>j</a:t>
            </a:r>
            <a:r>
              <a:rPr baseline="-25000" i="1" lang="en-US" sz="1050">
                <a:latin typeface="Verdana"/>
                <a:ea typeface="Verdana"/>
                <a:cs typeface="Verdana"/>
                <a:sym typeface="Verdana"/>
              </a:rPr>
              <a:t>,</a:t>
            </a:r>
            <a:r>
              <a:rPr baseline="-25000" i="1" lang="en-US" sz="1050">
                <a:latin typeface="Arial"/>
                <a:ea typeface="Arial"/>
                <a:cs typeface="Arial"/>
                <a:sym typeface="Arial"/>
              </a:rPr>
              <a:t>s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203200" marR="0" rtl="0" algn="l">
              <a:lnSpc>
                <a:spcPct val="10952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en-US" sz="900">
                <a:solidFill>
                  <a:srgbClr val="3333B2"/>
                </a:solidFill>
                <a:latin typeface="Lucida Sans"/>
                <a:ea typeface="Lucida Sans"/>
                <a:cs typeface="Lucida Sans"/>
                <a:sym typeface="Lucida Sans"/>
              </a:rPr>
              <a:t>)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Si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x</a:t>
            </a:r>
            <a:r>
              <a:rPr baseline="-25000" i="1" lang="en-US" sz="1050">
                <a:latin typeface="Arial"/>
                <a:ea typeface="Arial"/>
                <a:cs typeface="Arial"/>
                <a:sym typeface="Arial"/>
              </a:rPr>
              <a:t>i</a:t>
            </a:r>
            <a:r>
              <a:rPr baseline="-25000" i="1" lang="en-US" sz="1050">
                <a:latin typeface="Verdana"/>
                <a:ea typeface="Verdana"/>
                <a:cs typeface="Verdana"/>
                <a:sym typeface="Verdana"/>
              </a:rPr>
              <a:t>,</a:t>
            </a:r>
            <a:r>
              <a:rPr baseline="-25000" i="1" lang="en-US" sz="1050">
                <a:latin typeface="Arial"/>
                <a:ea typeface="Arial"/>
                <a:cs typeface="Arial"/>
                <a:sym typeface="Arial"/>
              </a:rPr>
              <a:t>j</a:t>
            </a:r>
            <a:r>
              <a:rPr baseline="-25000" i="1" lang="en-US" sz="1050">
                <a:latin typeface="Verdana"/>
                <a:ea typeface="Verdana"/>
                <a:cs typeface="Verdana"/>
                <a:sym typeface="Verdana"/>
              </a:rPr>
              <a:t>,</a:t>
            </a:r>
            <a:r>
              <a:rPr baseline="-25000" i="1" lang="en-US" sz="1050">
                <a:latin typeface="Arial"/>
                <a:ea typeface="Arial"/>
                <a:cs typeface="Arial"/>
                <a:sym typeface="Arial"/>
              </a:rPr>
              <a:t>s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vaut 1, cela signifie que la case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T </a:t>
            </a:r>
            <a:r>
              <a:rPr lang="en-US" sz="1000">
                <a:latin typeface="Tahoma"/>
                <a:ea typeface="Tahoma"/>
                <a:cs typeface="Tahoma"/>
                <a:sym typeface="Tahoma"/>
              </a:rPr>
              <a:t>[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i, j</a:t>
            </a:r>
            <a:r>
              <a:rPr lang="en-US" sz="1000">
                <a:latin typeface="Tahoma"/>
                <a:ea typeface="Tahoma"/>
                <a:cs typeface="Tahoma"/>
                <a:sym typeface="Tahoma"/>
              </a:rPr>
              <a:t>]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du tableau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34036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contient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s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63500" marR="0" rtl="0" algn="l">
              <a:lnSpc>
                <a:spcPct val="100000"/>
              </a:lnSpc>
              <a:spcBef>
                <a:spcPts val="55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La formule 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γ 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est la conjonction de 4 formules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22860" marR="0" rtl="0" algn="ctr">
              <a:lnSpc>
                <a:spcPct val="100000"/>
              </a:lnSpc>
              <a:spcBef>
                <a:spcPts val="875"/>
              </a:spcBef>
              <a:spcAft>
                <a:spcPts val="0"/>
              </a:spcAft>
              <a:buNone/>
            </a:pPr>
            <a:r>
              <a:rPr lang="en-US" sz="800">
                <a:latin typeface="Times New Roman"/>
                <a:ea typeface="Times New Roman"/>
                <a:cs typeface="Times New Roman"/>
                <a:sym typeface="Times New Roman"/>
              </a:rPr>
              <a:t>CELL </a:t>
            </a:r>
            <a:r>
              <a:rPr lang="en-US" sz="800">
                <a:latin typeface="Cambria"/>
                <a:ea typeface="Cambria"/>
                <a:cs typeface="Cambria"/>
                <a:sym typeface="Cambria"/>
              </a:rPr>
              <a:t>∧ </a:t>
            </a:r>
            <a:r>
              <a:rPr lang="en-US" sz="800">
                <a:latin typeface="Times New Roman"/>
                <a:ea typeface="Times New Roman"/>
                <a:cs typeface="Times New Roman"/>
                <a:sym typeface="Times New Roman"/>
              </a:rPr>
              <a:t>START </a:t>
            </a:r>
            <a:r>
              <a:rPr lang="en-US" sz="800">
                <a:latin typeface="Cambria"/>
                <a:ea typeface="Cambria"/>
                <a:cs typeface="Cambria"/>
                <a:sym typeface="Cambria"/>
              </a:rPr>
              <a:t>∧ </a:t>
            </a:r>
            <a:r>
              <a:rPr lang="en-US" sz="800">
                <a:latin typeface="Times New Roman"/>
                <a:ea typeface="Times New Roman"/>
                <a:cs typeface="Times New Roman"/>
                <a:sym typeface="Times New Roman"/>
              </a:rPr>
              <a:t>MOVE </a:t>
            </a:r>
            <a:r>
              <a:rPr lang="en-US" sz="800">
                <a:latin typeface="Cambria"/>
                <a:ea typeface="Cambria"/>
                <a:cs typeface="Cambria"/>
                <a:sym typeface="Cambria"/>
              </a:rPr>
              <a:t>∧ </a:t>
            </a:r>
            <a:r>
              <a:rPr lang="en-US" sz="800">
                <a:latin typeface="Times New Roman"/>
                <a:ea typeface="Times New Roman"/>
                <a:cs typeface="Times New Roman"/>
                <a:sym typeface="Times New Roman"/>
              </a:rPr>
              <a:t>HALT</a:t>
            </a:r>
            <a:r>
              <a:rPr i="1" lang="en-US" sz="800">
                <a:latin typeface="Arial"/>
                <a:ea typeface="Arial"/>
                <a:cs typeface="Arial"/>
                <a:sym typeface="Arial"/>
              </a:rPr>
              <a:t>.</a:t>
            </a:r>
            <a:endParaRPr sz="800">
              <a:latin typeface="Arial"/>
              <a:ea typeface="Arial"/>
              <a:cs typeface="Arial"/>
              <a:sym typeface="Arial"/>
            </a:endParaRPr>
          </a:p>
          <a:p>
            <a:pPr indent="0" lvl="0" marL="63500" marR="432434" rtl="0" algn="l">
              <a:lnSpc>
                <a:spcPct val="102600"/>
              </a:lnSpc>
              <a:spcBef>
                <a:spcPts val="409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La formule </a:t>
            </a:r>
            <a:r>
              <a:rPr lang="en-US" sz="1100">
                <a:latin typeface="Times New Roman"/>
                <a:ea typeface="Times New Roman"/>
                <a:cs typeface="Times New Roman"/>
                <a:sym typeface="Times New Roman"/>
              </a:rPr>
              <a:t>CELL 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permet de garantir qu’il y a bien un  symbole et un seul par case.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8255" marR="0" rtl="0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None/>
            </a:pPr>
            <a:r>
              <a:rPr lang="en-US" sz="800">
                <a:latin typeface="Lucida Sans"/>
                <a:ea typeface="Lucida Sans"/>
                <a:cs typeface="Lucida Sans"/>
                <a:sym typeface="Lucida Sans"/>
              </a:rPr>
              <a:t>	  </a:t>
            </a:r>
            <a:endParaRPr sz="800"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497" name="Google Shape;497;p34"/>
          <p:cNvSpPr txBox="1"/>
          <p:nvPr/>
        </p:nvSpPr>
        <p:spPr>
          <a:xfrm>
            <a:off x="1994471" y="2164294"/>
            <a:ext cx="868680" cy="1473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latin typeface="Lucida Sans"/>
                <a:ea typeface="Lucida Sans"/>
                <a:cs typeface="Lucida Sans"/>
                <a:sym typeface="Lucida Sans"/>
              </a:rPr>
              <a:t>	  </a:t>
            </a:r>
            <a:endParaRPr sz="800"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498" name="Google Shape;498;p34"/>
          <p:cNvSpPr txBox="1"/>
          <p:nvPr/>
        </p:nvSpPr>
        <p:spPr>
          <a:xfrm>
            <a:off x="2980016" y="2088894"/>
            <a:ext cx="145415" cy="1473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latin typeface="Lucida Sans"/>
                <a:ea typeface="Lucida Sans"/>
                <a:cs typeface="Lucida Sans"/>
                <a:sym typeface="Lucida Sans"/>
              </a:rPr>
              <a:t>^</a:t>
            </a:r>
            <a:endParaRPr sz="800"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499" name="Google Shape;499;p34"/>
          <p:cNvSpPr txBox="1"/>
          <p:nvPr/>
        </p:nvSpPr>
        <p:spPr>
          <a:xfrm>
            <a:off x="3203981" y="2204274"/>
            <a:ext cx="1027430" cy="1473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38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en-US" sz="1200">
                <a:latin typeface="Verdana"/>
                <a:ea typeface="Verdana"/>
                <a:cs typeface="Verdana"/>
                <a:sym typeface="Verdana"/>
              </a:rPr>
              <a:t>(</a:t>
            </a:r>
            <a:r>
              <a:rPr baseline="30000" lang="en-US" sz="1200">
                <a:latin typeface="Cambria"/>
                <a:ea typeface="Cambria"/>
                <a:cs typeface="Cambria"/>
                <a:sym typeface="Cambria"/>
              </a:rPr>
              <a:t>¬</a:t>
            </a:r>
            <a:r>
              <a:rPr baseline="30000" i="1" lang="en-US" sz="1200">
                <a:latin typeface="Arial"/>
                <a:ea typeface="Arial"/>
                <a:cs typeface="Arial"/>
                <a:sym typeface="Arial"/>
              </a:rPr>
              <a:t>x</a:t>
            </a:r>
            <a:r>
              <a:rPr i="1" lang="en-US" sz="600">
                <a:latin typeface="Arial"/>
                <a:ea typeface="Arial"/>
                <a:cs typeface="Arial"/>
                <a:sym typeface="Arial"/>
              </a:rPr>
              <a:t>i</a:t>
            </a:r>
            <a:r>
              <a:rPr i="1" lang="en-US" sz="600">
                <a:latin typeface="Verdana"/>
                <a:ea typeface="Verdana"/>
                <a:cs typeface="Verdana"/>
                <a:sym typeface="Verdana"/>
              </a:rPr>
              <a:t>,</a:t>
            </a:r>
            <a:r>
              <a:rPr i="1" lang="en-US" sz="600">
                <a:latin typeface="Arial"/>
                <a:ea typeface="Arial"/>
                <a:cs typeface="Arial"/>
                <a:sym typeface="Arial"/>
              </a:rPr>
              <a:t>j</a:t>
            </a:r>
            <a:r>
              <a:rPr i="1" lang="en-US" sz="600">
                <a:latin typeface="Verdana"/>
                <a:ea typeface="Verdana"/>
                <a:cs typeface="Verdana"/>
                <a:sym typeface="Verdana"/>
              </a:rPr>
              <a:t>,</a:t>
            </a:r>
            <a:r>
              <a:rPr i="1" lang="en-US" sz="600">
                <a:latin typeface="Arial"/>
                <a:ea typeface="Arial"/>
                <a:cs typeface="Arial"/>
                <a:sym typeface="Arial"/>
              </a:rPr>
              <a:t>s  </a:t>
            </a:r>
            <a:r>
              <a:rPr baseline="30000" lang="en-US" sz="1200">
                <a:latin typeface="Cambria"/>
                <a:ea typeface="Cambria"/>
                <a:cs typeface="Cambria"/>
                <a:sym typeface="Cambria"/>
              </a:rPr>
              <a:t>∨ ¬</a:t>
            </a:r>
            <a:r>
              <a:rPr baseline="30000" i="1" lang="en-US" sz="1200">
                <a:latin typeface="Arial"/>
                <a:ea typeface="Arial"/>
                <a:cs typeface="Arial"/>
                <a:sym typeface="Arial"/>
              </a:rPr>
              <a:t>x</a:t>
            </a:r>
            <a:r>
              <a:rPr i="1" lang="en-US" sz="600">
                <a:latin typeface="Arial"/>
                <a:ea typeface="Arial"/>
                <a:cs typeface="Arial"/>
                <a:sym typeface="Arial"/>
              </a:rPr>
              <a:t>i</a:t>
            </a:r>
            <a:r>
              <a:rPr i="1" lang="en-US" sz="600">
                <a:latin typeface="Verdana"/>
                <a:ea typeface="Verdana"/>
                <a:cs typeface="Verdana"/>
                <a:sym typeface="Verdana"/>
              </a:rPr>
              <a:t>,</a:t>
            </a:r>
            <a:r>
              <a:rPr i="1" lang="en-US" sz="600">
                <a:latin typeface="Arial"/>
                <a:ea typeface="Arial"/>
                <a:cs typeface="Arial"/>
                <a:sym typeface="Arial"/>
              </a:rPr>
              <a:t>j</a:t>
            </a:r>
            <a:r>
              <a:rPr i="1" lang="en-US" sz="600">
                <a:latin typeface="Verdana"/>
                <a:ea typeface="Verdana"/>
                <a:cs typeface="Verdana"/>
                <a:sym typeface="Verdana"/>
              </a:rPr>
              <a:t>,</a:t>
            </a:r>
            <a:r>
              <a:rPr i="1" lang="en-US" sz="600">
                <a:latin typeface="Arial"/>
                <a:ea typeface="Arial"/>
                <a:cs typeface="Arial"/>
                <a:sym typeface="Arial"/>
              </a:rPr>
              <a:t>t </a:t>
            </a:r>
            <a:r>
              <a:rPr baseline="30000" lang="en-US" sz="1200">
                <a:latin typeface="Verdana"/>
                <a:ea typeface="Verdana"/>
                <a:cs typeface="Verdana"/>
                <a:sym typeface="Verdana"/>
              </a:rPr>
              <a:t>)</a:t>
            </a:r>
            <a:r>
              <a:rPr baseline="30000" lang="en-US" sz="1200">
                <a:latin typeface="Lucida Sans"/>
                <a:ea typeface="Lucida Sans"/>
                <a:cs typeface="Lucida Sans"/>
                <a:sym typeface="Lucida Sans"/>
              </a:rPr>
              <a:t> </a:t>
            </a:r>
            <a:r>
              <a:rPr baseline="30000" i="1" lang="en-US" sz="1200">
                <a:latin typeface="Arial"/>
                <a:ea typeface="Arial"/>
                <a:cs typeface="Arial"/>
                <a:sym typeface="Arial"/>
              </a:rPr>
              <a:t>.</a:t>
            </a:r>
            <a:endParaRPr baseline="30000" sz="12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0" name="Google Shape;500;p34"/>
          <p:cNvSpPr txBox="1"/>
          <p:nvPr/>
        </p:nvSpPr>
        <p:spPr>
          <a:xfrm>
            <a:off x="573595" y="2339827"/>
            <a:ext cx="3514725" cy="9232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51498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>
                <a:latin typeface="Helvetica Neue"/>
                <a:ea typeface="Helvetica Neue"/>
                <a:cs typeface="Helvetica Neue"/>
                <a:sym typeface="Helvetica Neue"/>
              </a:rPr>
              <a:t>1</a:t>
            </a:r>
            <a:r>
              <a:rPr lang="en-US" sz="600">
                <a:latin typeface="Lucida Sans"/>
                <a:ea typeface="Lucida Sans"/>
                <a:cs typeface="Lucida Sans"/>
                <a:sym typeface="Lucida Sans"/>
              </a:rPr>
              <a:t>≤</a:t>
            </a:r>
            <a:r>
              <a:rPr i="1" lang="en-US" sz="600">
                <a:latin typeface="Arial"/>
                <a:ea typeface="Arial"/>
                <a:cs typeface="Arial"/>
                <a:sym typeface="Arial"/>
              </a:rPr>
              <a:t>i</a:t>
            </a:r>
            <a:r>
              <a:rPr lang="en-US" sz="600">
                <a:latin typeface="Lucida Sans"/>
                <a:ea typeface="Lucida Sans"/>
                <a:cs typeface="Lucida Sans"/>
                <a:sym typeface="Lucida Sans"/>
              </a:rPr>
              <a:t>≤</a:t>
            </a:r>
            <a:r>
              <a:rPr i="1" lang="en-US" sz="600">
                <a:latin typeface="Arial"/>
                <a:ea typeface="Arial"/>
                <a:cs typeface="Arial"/>
                <a:sym typeface="Arial"/>
              </a:rPr>
              <a:t>p</a:t>
            </a:r>
            <a:r>
              <a:rPr lang="en-US" sz="600">
                <a:latin typeface="Verdana"/>
                <a:ea typeface="Verdana"/>
                <a:cs typeface="Verdana"/>
                <a:sym typeface="Verdana"/>
              </a:rPr>
              <a:t>(</a:t>
            </a:r>
            <a:r>
              <a:rPr i="1" lang="en-US" sz="600">
                <a:latin typeface="Arial"/>
                <a:ea typeface="Arial"/>
                <a:cs typeface="Arial"/>
                <a:sym typeface="Arial"/>
              </a:rPr>
              <a:t>n</a:t>
            </a:r>
            <a:r>
              <a:rPr lang="en-US" sz="600">
                <a:latin typeface="Verdana"/>
                <a:ea typeface="Verdana"/>
                <a:cs typeface="Verdana"/>
                <a:sym typeface="Verdana"/>
              </a:rPr>
              <a:t>)</a:t>
            </a:r>
            <a:r>
              <a:rPr i="1" lang="en-US" sz="600">
                <a:latin typeface="Verdana"/>
                <a:ea typeface="Verdana"/>
                <a:cs typeface="Verdana"/>
                <a:sym typeface="Verdana"/>
              </a:rPr>
              <a:t>,</a:t>
            </a:r>
            <a:r>
              <a:rPr lang="en-US" sz="600">
                <a:latin typeface="Helvetica Neue"/>
                <a:ea typeface="Helvetica Neue"/>
                <a:cs typeface="Helvetica Neue"/>
                <a:sym typeface="Helvetica Neue"/>
              </a:rPr>
              <a:t>1</a:t>
            </a:r>
            <a:r>
              <a:rPr lang="en-US" sz="600">
                <a:latin typeface="Lucida Sans"/>
                <a:ea typeface="Lucida Sans"/>
                <a:cs typeface="Lucida Sans"/>
                <a:sym typeface="Lucida Sans"/>
              </a:rPr>
              <a:t>≤</a:t>
            </a:r>
            <a:r>
              <a:rPr i="1" lang="en-US" sz="600">
                <a:latin typeface="Arial"/>
                <a:ea typeface="Arial"/>
                <a:cs typeface="Arial"/>
                <a:sym typeface="Arial"/>
              </a:rPr>
              <a:t>j</a:t>
            </a:r>
            <a:r>
              <a:rPr lang="en-US" sz="600">
                <a:latin typeface="Lucida Sans"/>
                <a:ea typeface="Lucida Sans"/>
                <a:cs typeface="Lucida Sans"/>
                <a:sym typeface="Lucida Sans"/>
              </a:rPr>
              <a:t>≤</a:t>
            </a:r>
            <a:r>
              <a:rPr lang="en-US" sz="600">
                <a:latin typeface="Helvetica Neue"/>
                <a:ea typeface="Helvetica Neue"/>
                <a:cs typeface="Helvetica Neue"/>
                <a:sym typeface="Helvetica Neue"/>
              </a:rPr>
              <a:t>2</a:t>
            </a:r>
            <a:r>
              <a:rPr i="1" lang="en-US" sz="600">
                <a:latin typeface="Arial"/>
                <a:ea typeface="Arial"/>
                <a:cs typeface="Arial"/>
                <a:sym typeface="Arial"/>
              </a:rPr>
              <a:t>p</a:t>
            </a:r>
            <a:r>
              <a:rPr lang="en-US" sz="600">
                <a:latin typeface="Verdana"/>
                <a:ea typeface="Verdana"/>
                <a:cs typeface="Verdana"/>
                <a:sym typeface="Verdana"/>
              </a:rPr>
              <a:t>(</a:t>
            </a:r>
            <a:r>
              <a:rPr i="1" lang="en-US" sz="600">
                <a:latin typeface="Arial"/>
                <a:ea typeface="Arial"/>
                <a:cs typeface="Arial"/>
                <a:sym typeface="Arial"/>
              </a:rPr>
              <a:t>n</a:t>
            </a:r>
            <a:r>
              <a:rPr lang="en-US" sz="600">
                <a:latin typeface="Verdana"/>
                <a:ea typeface="Verdana"/>
                <a:cs typeface="Verdana"/>
                <a:sym typeface="Verdana"/>
              </a:rPr>
              <a:t>)+</a:t>
            </a:r>
            <a:r>
              <a:rPr lang="en-US" sz="600">
                <a:latin typeface="Helvetica Neue"/>
                <a:ea typeface="Helvetica Neue"/>
                <a:cs typeface="Helvetica Neue"/>
                <a:sym typeface="Helvetica Neue"/>
              </a:rPr>
              <a:t>1	</a:t>
            </a:r>
            <a:r>
              <a:rPr i="1" lang="en-US" sz="600">
                <a:latin typeface="Arial"/>
                <a:ea typeface="Arial"/>
                <a:cs typeface="Arial"/>
                <a:sym typeface="Arial"/>
              </a:rPr>
              <a:t>s</a:t>
            </a:r>
            <a:r>
              <a:rPr lang="en-US" sz="600">
                <a:latin typeface="Lucida Sans"/>
                <a:ea typeface="Lucida Sans"/>
                <a:cs typeface="Lucida Sans"/>
                <a:sym typeface="Lucida Sans"/>
              </a:rPr>
              <a:t>∈</a:t>
            </a:r>
            <a:r>
              <a:rPr i="1" lang="en-US" sz="600">
                <a:latin typeface="Arial"/>
                <a:ea typeface="Arial"/>
                <a:cs typeface="Arial"/>
                <a:sym typeface="Arial"/>
              </a:rPr>
              <a:t>C	s</a:t>
            </a:r>
            <a:r>
              <a:rPr i="1" lang="en-US" sz="600">
                <a:latin typeface="Verdana"/>
                <a:ea typeface="Verdana"/>
                <a:cs typeface="Verdana"/>
                <a:sym typeface="Verdana"/>
              </a:rPr>
              <a:t>,</a:t>
            </a:r>
            <a:r>
              <a:rPr i="1" lang="en-US" sz="600">
                <a:latin typeface="Arial"/>
                <a:ea typeface="Arial"/>
                <a:cs typeface="Arial"/>
                <a:sym typeface="Arial"/>
              </a:rPr>
              <a:t>t </a:t>
            </a:r>
            <a:r>
              <a:rPr lang="en-US" sz="600">
                <a:latin typeface="Lucida Sans"/>
                <a:ea typeface="Lucida Sans"/>
                <a:cs typeface="Lucida Sans"/>
                <a:sym typeface="Lucida Sans"/>
              </a:rPr>
              <a:t>∈</a:t>
            </a:r>
            <a:r>
              <a:rPr i="1" lang="en-US" sz="600">
                <a:latin typeface="Arial"/>
                <a:ea typeface="Arial"/>
                <a:cs typeface="Arial"/>
                <a:sym typeface="Arial"/>
              </a:rPr>
              <a:t>C</a:t>
            </a:r>
            <a:r>
              <a:rPr i="1" lang="en-US" sz="600">
                <a:latin typeface="Verdana"/>
                <a:ea typeface="Verdana"/>
                <a:cs typeface="Verdana"/>
                <a:sym typeface="Verdana"/>
              </a:rPr>
              <a:t>,</a:t>
            </a:r>
            <a:r>
              <a:rPr i="1" lang="en-US" sz="600">
                <a:latin typeface="Arial"/>
                <a:ea typeface="Arial"/>
                <a:cs typeface="Arial"/>
                <a:sym typeface="Arial"/>
              </a:rPr>
              <a:t>s</a:t>
            </a:r>
            <a:r>
              <a:rPr lang="en-US" sz="600">
                <a:latin typeface="Lucida Sans"/>
                <a:ea typeface="Lucida Sans"/>
                <a:cs typeface="Lucida Sans"/>
                <a:sym typeface="Lucida Sans"/>
              </a:rPr>
              <a:t>/</a:t>
            </a:r>
            <a:r>
              <a:rPr lang="en-US" sz="600">
                <a:latin typeface="Verdana"/>
                <a:ea typeface="Verdana"/>
                <a:cs typeface="Verdana"/>
                <a:sym typeface="Verdana"/>
              </a:rPr>
              <a:t>=</a:t>
            </a:r>
            <a:r>
              <a:rPr i="1" lang="en-US" sz="600">
                <a:latin typeface="Arial"/>
                <a:ea typeface="Arial"/>
                <a:cs typeface="Arial"/>
                <a:sym typeface="Arial"/>
              </a:rPr>
              <a:t>t</a:t>
            </a:r>
            <a:endParaRPr sz="600">
              <a:latin typeface="Arial"/>
              <a:ea typeface="Arial"/>
              <a:cs typeface="Arial"/>
              <a:sym typeface="Arial"/>
            </a:endParaRPr>
          </a:p>
          <a:p>
            <a:pPr indent="0" lvl="0" marL="62864" marR="17780" rtl="0" algn="l">
              <a:lnSpc>
                <a:spcPct val="102600"/>
              </a:lnSpc>
              <a:spcBef>
                <a:spcPts val="935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Si on note le mot 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e</a:t>
            </a:r>
            <a:r>
              <a:rPr baseline="-25000" lang="en-US" sz="1200">
                <a:latin typeface="Helvetica Neue"/>
                <a:ea typeface="Helvetica Neue"/>
                <a:cs typeface="Helvetica Neue"/>
                <a:sym typeface="Helvetica Neue"/>
              </a:rPr>
              <a:t>1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e</a:t>
            </a:r>
            <a:r>
              <a:rPr baseline="-25000" lang="en-US" sz="1200">
                <a:latin typeface="Helvetica Neue"/>
                <a:ea typeface="Helvetica Neue"/>
                <a:cs typeface="Helvetica Neue"/>
                <a:sym typeface="Helvetica Neue"/>
              </a:rPr>
              <a:t>2 </a:t>
            </a:r>
            <a:r>
              <a:rPr lang="en-US" sz="1100">
                <a:latin typeface="Cambria"/>
                <a:ea typeface="Cambria"/>
                <a:cs typeface="Cambria"/>
                <a:sym typeface="Cambria"/>
              </a:rPr>
              <a:t>· · · 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e</a:t>
            </a:r>
            <a:r>
              <a:rPr baseline="-25000" i="1" lang="en-US" sz="1200">
                <a:latin typeface="Arial"/>
                <a:ea typeface="Arial"/>
                <a:cs typeface="Arial"/>
                <a:sym typeface="Arial"/>
              </a:rPr>
              <a:t>m  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le mot </a:t>
            </a:r>
            <a:r>
              <a:rPr lang="en-US" sz="1100">
                <a:latin typeface="Tahoma"/>
                <a:ea typeface="Tahoma"/>
                <a:cs typeface="Tahoma"/>
                <a:sym typeface="Tahoma"/>
              </a:rPr>
              <a:t>(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w, u</a:t>
            </a:r>
            <a:r>
              <a:rPr lang="en-US" sz="1100">
                <a:latin typeface="Tahoma"/>
                <a:ea typeface="Tahoma"/>
                <a:cs typeface="Tahoma"/>
                <a:sym typeface="Tahoma"/>
              </a:rPr>
              <a:t>)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, la formule  </a:t>
            </a:r>
            <a:r>
              <a:rPr lang="en-US" sz="1100">
                <a:latin typeface="Times New Roman"/>
                <a:ea typeface="Times New Roman"/>
                <a:cs typeface="Times New Roman"/>
                <a:sym typeface="Times New Roman"/>
              </a:rPr>
              <a:t>START 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permet de garantir que la première ligne  correspond bien à la configuration initiale du calcul de 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V  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sur </a:t>
            </a:r>
            <a:r>
              <a:rPr lang="en-US" sz="1100">
                <a:latin typeface="Tahoma"/>
                <a:ea typeface="Tahoma"/>
                <a:cs typeface="Tahoma"/>
                <a:sym typeface="Tahoma"/>
              </a:rPr>
              <a:t>(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w, u</a:t>
            </a:r>
            <a:r>
              <a:rPr lang="en-US" sz="1100">
                <a:latin typeface="Tahoma"/>
                <a:ea typeface="Tahoma"/>
                <a:cs typeface="Tahoma"/>
                <a:sym typeface="Tahoma"/>
              </a:rPr>
              <a:t>)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01" name="Google Shape;501;p34"/>
          <p:cNvSpPr/>
          <p:nvPr/>
        </p:nvSpPr>
        <p:spPr>
          <a:xfrm>
            <a:off x="495363" y="2633929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502" name="Google Shape;502;p34"/>
          <p:cNvSpPr txBox="1"/>
          <p:nvPr>
            <p:ph idx="12" type="sldNum"/>
          </p:nvPr>
        </p:nvSpPr>
        <p:spPr>
          <a:xfrm>
            <a:off x="4409566" y="3370303"/>
            <a:ext cx="160654" cy="1219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8250">
            <a:spAutoFit/>
          </a:bodyPr>
          <a:lstStyle/>
          <a:p>
            <a:pPr indent="0" lvl="0" marL="381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19</a:t>
            </a:r>
            <a:endParaRPr/>
          </a:p>
        </p:txBody>
      </p:sp>
    </p:spTree>
  </p:cSld>
  <p:clrMapOvr>
    <a:masterClrMapping/>
  </p:clrMapOvr>
  <p:transition>
    <p:fade thruBlk="1"/>
  </p:transition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6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p35"/>
          <p:cNvSpPr/>
          <p:nvPr/>
        </p:nvSpPr>
        <p:spPr>
          <a:xfrm>
            <a:off x="495363" y="162814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508" name="Google Shape;508;p35"/>
          <p:cNvSpPr txBox="1"/>
          <p:nvPr>
            <p:ph type="title"/>
          </p:nvPr>
        </p:nvSpPr>
        <p:spPr>
          <a:xfrm>
            <a:off x="624395" y="84022"/>
            <a:ext cx="3362325" cy="36385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975">
            <a:spAutoFit/>
          </a:bodyPr>
          <a:lstStyle/>
          <a:p>
            <a:pPr indent="0" lvl="0" marL="12700" marR="5080" rtl="0" algn="l">
              <a:lnSpc>
                <a:spcPct val="1026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000000"/>
                </a:solidFill>
              </a:rPr>
              <a:t>La formule </a:t>
            </a:r>
            <a:r>
              <a:rPr lang="en-US" sz="11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HALT </a:t>
            </a:r>
            <a:r>
              <a:rPr lang="en-US" sz="1100">
                <a:solidFill>
                  <a:srgbClr val="000000"/>
                </a:solidFill>
              </a:rPr>
              <a:t>permet de garantir qu’une des lignes  correspond bien à une configuration acceptante</a:t>
            </a:r>
            <a:endParaRPr sz="11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09" name="Google Shape;509;p35"/>
          <p:cNvSpPr txBox="1"/>
          <p:nvPr/>
        </p:nvSpPr>
        <p:spPr>
          <a:xfrm>
            <a:off x="1631124" y="533830"/>
            <a:ext cx="399415" cy="1473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latin typeface="Times New Roman"/>
                <a:ea typeface="Times New Roman"/>
                <a:cs typeface="Times New Roman"/>
                <a:sym typeface="Times New Roman"/>
              </a:rPr>
              <a:t>HALT </a:t>
            </a:r>
            <a:r>
              <a:rPr lang="en-US" sz="800">
                <a:latin typeface="Verdana"/>
                <a:ea typeface="Verdana"/>
                <a:cs typeface="Verdana"/>
                <a:sym typeface="Verdana"/>
              </a:rPr>
              <a:t>=</a:t>
            </a:r>
            <a:endParaRPr sz="8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510" name="Google Shape;510;p35"/>
          <p:cNvSpPr txBox="1"/>
          <p:nvPr/>
        </p:nvSpPr>
        <p:spPr>
          <a:xfrm>
            <a:off x="2425585" y="437666"/>
            <a:ext cx="145415" cy="1473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latin typeface="Lucida Sans"/>
                <a:ea typeface="Lucida Sans"/>
                <a:cs typeface="Lucida Sans"/>
                <a:sym typeface="Lucida Sans"/>
              </a:rPr>
              <a:t>_</a:t>
            </a:r>
            <a:endParaRPr sz="800"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511" name="Google Shape;511;p35"/>
          <p:cNvSpPr txBox="1"/>
          <p:nvPr/>
        </p:nvSpPr>
        <p:spPr>
          <a:xfrm>
            <a:off x="2035060" y="688611"/>
            <a:ext cx="926465" cy="11683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>
                <a:latin typeface="Helvetica Neue"/>
                <a:ea typeface="Helvetica Neue"/>
                <a:cs typeface="Helvetica Neue"/>
                <a:sym typeface="Helvetica Neue"/>
              </a:rPr>
              <a:t>1</a:t>
            </a:r>
            <a:r>
              <a:rPr lang="en-US" sz="600">
                <a:latin typeface="Lucida Sans"/>
                <a:ea typeface="Lucida Sans"/>
                <a:cs typeface="Lucida Sans"/>
                <a:sym typeface="Lucida Sans"/>
              </a:rPr>
              <a:t>≤</a:t>
            </a:r>
            <a:r>
              <a:rPr i="1" lang="en-US" sz="600">
                <a:latin typeface="Arial"/>
                <a:ea typeface="Arial"/>
                <a:cs typeface="Arial"/>
                <a:sym typeface="Arial"/>
              </a:rPr>
              <a:t>i</a:t>
            </a:r>
            <a:r>
              <a:rPr lang="en-US" sz="600">
                <a:latin typeface="Lucida Sans"/>
                <a:ea typeface="Lucida Sans"/>
                <a:cs typeface="Lucida Sans"/>
                <a:sym typeface="Lucida Sans"/>
              </a:rPr>
              <a:t>≤</a:t>
            </a:r>
            <a:r>
              <a:rPr i="1" lang="en-US" sz="600">
                <a:latin typeface="Arial"/>
                <a:ea typeface="Arial"/>
                <a:cs typeface="Arial"/>
                <a:sym typeface="Arial"/>
              </a:rPr>
              <a:t>p</a:t>
            </a:r>
            <a:r>
              <a:rPr lang="en-US" sz="600">
                <a:latin typeface="Verdana"/>
                <a:ea typeface="Verdana"/>
                <a:cs typeface="Verdana"/>
                <a:sym typeface="Verdana"/>
              </a:rPr>
              <a:t>(</a:t>
            </a:r>
            <a:r>
              <a:rPr i="1" lang="en-US" sz="600">
                <a:latin typeface="Arial"/>
                <a:ea typeface="Arial"/>
                <a:cs typeface="Arial"/>
                <a:sym typeface="Arial"/>
              </a:rPr>
              <a:t>n</a:t>
            </a:r>
            <a:r>
              <a:rPr lang="en-US" sz="600">
                <a:latin typeface="Verdana"/>
                <a:ea typeface="Verdana"/>
                <a:cs typeface="Verdana"/>
                <a:sym typeface="Verdana"/>
              </a:rPr>
              <a:t>)</a:t>
            </a:r>
            <a:r>
              <a:rPr i="1" lang="en-US" sz="600">
                <a:latin typeface="Verdana"/>
                <a:ea typeface="Verdana"/>
                <a:cs typeface="Verdana"/>
                <a:sym typeface="Verdana"/>
              </a:rPr>
              <a:t>,</a:t>
            </a:r>
            <a:r>
              <a:rPr lang="en-US" sz="600">
                <a:latin typeface="Helvetica Neue"/>
                <a:ea typeface="Helvetica Neue"/>
                <a:cs typeface="Helvetica Neue"/>
                <a:sym typeface="Helvetica Neue"/>
              </a:rPr>
              <a:t>1</a:t>
            </a:r>
            <a:r>
              <a:rPr lang="en-US" sz="600">
                <a:latin typeface="Lucida Sans"/>
                <a:ea typeface="Lucida Sans"/>
                <a:cs typeface="Lucida Sans"/>
                <a:sym typeface="Lucida Sans"/>
              </a:rPr>
              <a:t>≤</a:t>
            </a:r>
            <a:r>
              <a:rPr i="1" lang="en-US" sz="600">
                <a:latin typeface="Arial"/>
                <a:ea typeface="Arial"/>
                <a:cs typeface="Arial"/>
                <a:sym typeface="Arial"/>
              </a:rPr>
              <a:t>j</a:t>
            </a:r>
            <a:r>
              <a:rPr lang="en-US" sz="600">
                <a:latin typeface="Lucida Sans"/>
                <a:ea typeface="Lucida Sans"/>
                <a:cs typeface="Lucida Sans"/>
                <a:sym typeface="Lucida Sans"/>
              </a:rPr>
              <a:t>≤</a:t>
            </a:r>
            <a:r>
              <a:rPr lang="en-US" sz="600">
                <a:latin typeface="Helvetica Neue"/>
                <a:ea typeface="Helvetica Neue"/>
                <a:cs typeface="Helvetica Neue"/>
                <a:sym typeface="Helvetica Neue"/>
              </a:rPr>
              <a:t>2</a:t>
            </a:r>
            <a:r>
              <a:rPr i="1" lang="en-US" sz="600">
                <a:latin typeface="Arial"/>
                <a:ea typeface="Arial"/>
                <a:cs typeface="Arial"/>
                <a:sym typeface="Arial"/>
              </a:rPr>
              <a:t>p</a:t>
            </a:r>
            <a:r>
              <a:rPr lang="en-US" sz="600">
                <a:latin typeface="Verdana"/>
                <a:ea typeface="Verdana"/>
                <a:cs typeface="Verdana"/>
                <a:sym typeface="Verdana"/>
              </a:rPr>
              <a:t>(</a:t>
            </a:r>
            <a:r>
              <a:rPr i="1" lang="en-US" sz="600">
                <a:latin typeface="Arial"/>
                <a:ea typeface="Arial"/>
                <a:cs typeface="Arial"/>
                <a:sym typeface="Arial"/>
              </a:rPr>
              <a:t>n</a:t>
            </a:r>
            <a:r>
              <a:rPr lang="en-US" sz="600">
                <a:latin typeface="Verdana"/>
                <a:ea typeface="Verdana"/>
                <a:cs typeface="Verdana"/>
                <a:sym typeface="Verdana"/>
              </a:rPr>
              <a:t>)+</a:t>
            </a:r>
            <a:r>
              <a:rPr lang="en-US" sz="600">
                <a:latin typeface="Helvetica Neue"/>
                <a:ea typeface="Helvetica Neue"/>
                <a:cs typeface="Helvetica Neue"/>
                <a:sym typeface="Helvetica Neue"/>
              </a:rPr>
              <a:t>1</a:t>
            </a:r>
            <a:endParaRPr sz="6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12" name="Google Shape;512;p35"/>
          <p:cNvSpPr txBox="1"/>
          <p:nvPr/>
        </p:nvSpPr>
        <p:spPr>
          <a:xfrm>
            <a:off x="2928137" y="565707"/>
            <a:ext cx="351790" cy="1473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38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aseline="30000" i="1" lang="en-US" sz="1200">
                <a:latin typeface="Arial"/>
                <a:ea typeface="Arial"/>
                <a:cs typeface="Arial"/>
                <a:sym typeface="Arial"/>
              </a:rPr>
              <a:t>x</a:t>
            </a:r>
            <a:r>
              <a:rPr baseline="30000" i="1" lang="en-US" sz="900">
                <a:latin typeface="Arial"/>
                <a:ea typeface="Arial"/>
                <a:cs typeface="Arial"/>
                <a:sym typeface="Arial"/>
              </a:rPr>
              <a:t>i</a:t>
            </a:r>
            <a:r>
              <a:rPr baseline="30000" i="1" lang="en-US" sz="900">
                <a:latin typeface="Verdana"/>
                <a:ea typeface="Verdana"/>
                <a:cs typeface="Verdana"/>
                <a:sym typeface="Verdana"/>
              </a:rPr>
              <a:t>,</a:t>
            </a:r>
            <a:r>
              <a:rPr baseline="30000" i="1" lang="en-US" sz="900">
                <a:latin typeface="Arial"/>
                <a:ea typeface="Arial"/>
                <a:cs typeface="Arial"/>
                <a:sym typeface="Arial"/>
              </a:rPr>
              <a:t>j</a:t>
            </a:r>
            <a:r>
              <a:rPr baseline="30000" i="1" lang="en-US" sz="900">
                <a:latin typeface="Verdana"/>
                <a:ea typeface="Verdana"/>
                <a:cs typeface="Verdana"/>
                <a:sym typeface="Verdana"/>
              </a:rPr>
              <a:t>,</a:t>
            </a:r>
            <a:r>
              <a:rPr baseline="30000" i="1" lang="en-US" sz="900">
                <a:latin typeface="Arial"/>
                <a:ea typeface="Arial"/>
                <a:cs typeface="Arial"/>
                <a:sym typeface="Arial"/>
              </a:rPr>
              <a:t>q</a:t>
            </a:r>
            <a:r>
              <a:rPr i="1" lang="en-US" sz="500">
                <a:latin typeface="Arial"/>
                <a:ea typeface="Arial"/>
                <a:cs typeface="Arial"/>
                <a:sym typeface="Arial"/>
              </a:rPr>
              <a:t>a </a:t>
            </a:r>
            <a:r>
              <a:rPr baseline="30000" i="1" lang="en-US" sz="1200">
                <a:latin typeface="Arial"/>
                <a:ea typeface="Arial"/>
                <a:cs typeface="Arial"/>
                <a:sym typeface="Arial"/>
              </a:rPr>
              <a:t>.</a:t>
            </a:r>
            <a:endParaRPr baseline="30000" sz="12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3" name="Google Shape;513;p35"/>
          <p:cNvSpPr/>
          <p:nvPr/>
        </p:nvSpPr>
        <p:spPr>
          <a:xfrm>
            <a:off x="495363" y="1017841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514" name="Google Shape;514;p35"/>
          <p:cNvSpPr txBox="1"/>
          <p:nvPr/>
        </p:nvSpPr>
        <p:spPr>
          <a:xfrm>
            <a:off x="611695" y="939049"/>
            <a:ext cx="3555365" cy="596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975">
            <a:spAutoFit/>
          </a:bodyPr>
          <a:lstStyle/>
          <a:p>
            <a:pPr indent="0" lvl="0" marL="25400" marR="17780" rtl="0" algn="l">
              <a:lnSpc>
                <a:spcPct val="1026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Enfin la formule </a:t>
            </a:r>
            <a:r>
              <a:rPr lang="en-US" sz="1100">
                <a:latin typeface="Times New Roman"/>
                <a:ea typeface="Times New Roman"/>
                <a:cs typeface="Times New Roman"/>
                <a:sym typeface="Times New Roman"/>
              </a:rPr>
              <a:t>MOVE 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écrit que tous les sous-rectangles  3 </a:t>
            </a:r>
            <a:r>
              <a:rPr lang="en-US" sz="1100">
                <a:latin typeface="Cambria"/>
                <a:ea typeface="Cambria"/>
                <a:cs typeface="Cambria"/>
                <a:sym typeface="Cambria"/>
              </a:rPr>
              <a:t>× 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2 du tableau 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T 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sont des fenêtres légales :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931544" marR="0" rtl="0" algn="l">
              <a:lnSpc>
                <a:spcPct val="100000"/>
              </a:lnSpc>
              <a:spcBef>
                <a:spcPts val="869"/>
              </a:spcBef>
              <a:spcAft>
                <a:spcPts val="0"/>
              </a:spcAft>
              <a:buNone/>
            </a:pPr>
            <a:r>
              <a:rPr lang="en-US" sz="800">
                <a:latin typeface="Times New Roman"/>
                <a:ea typeface="Times New Roman"/>
                <a:cs typeface="Times New Roman"/>
                <a:sym typeface="Times New Roman"/>
              </a:rPr>
              <a:t>MOVE </a:t>
            </a:r>
            <a:r>
              <a:rPr lang="en-US" sz="800">
                <a:latin typeface="Verdana"/>
                <a:ea typeface="Verdana"/>
                <a:cs typeface="Verdana"/>
                <a:sym typeface="Verdana"/>
              </a:rPr>
              <a:t>=	</a:t>
            </a:r>
            <a:r>
              <a:rPr baseline="30000" lang="en-US" sz="1200">
                <a:latin typeface="Lucida Sans"/>
                <a:ea typeface="Lucida Sans"/>
                <a:cs typeface="Lucida Sans"/>
                <a:sym typeface="Lucida Sans"/>
              </a:rPr>
              <a:t>^	</a:t>
            </a:r>
            <a:r>
              <a:rPr lang="en-US" sz="800">
                <a:latin typeface="Times New Roman"/>
                <a:ea typeface="Times New Roman"/>
                <a:cs typeface="Times New Roman"/>
                <a:sym typeface="Times New Roman"/>
              </a:rPr>
              <a:t>LEGAL</a:t>
            </a:r>
            <a:r>
              <a:rPr baseline="-25000" i="1" lang="en-US" sz="900">
                <a:latin typeface="Arial"/>
                <a:ea typeface="Arial"/>
                <a:cs typeface="Arial"/>
                <a:sym typeface="Arial"/>
              </a:rPr>
              <a:t>i</a:t>
            </a:r>
            <a:r>
              <a:rPr baseline="-25000" i="1" lang="en-US" sz="900">
                <a:latin typeface="Verdana"/>
                <a:ea typeface="Verdana"/>
                <a:cs typeface="Verdana"/>
                <a:sym typeface="Verdana"/>
              </a:rPr>
              <a:t>,</a:t>
            </a:r>
            <a:r>
              <a:rPr baseline="-25000" i="1" lang="en-US" sz="900">
                <a:latin typeface="Arial"/>
                <a:ea typeface="Arial"/>
                <a:cs typeface="Arial"/>
                <a:sym typeface="Arial"/>
              </a:rPr>
              <a:t>j </a:t>
            </a:r>
            <a:r>
              <a:rPr i="1" lang="en-US" sz="800">
                <a:latin typeface="Arial"/>
                <a:ea typeface="Arial"/>
                <a:cs typeface="Arial"/>
                <a:sym typeface="Arial"/>
              </a:rPr>
              <a:t>,</a:t>
            </a:r>
            <a:endParaRPr sz="8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5" name="Google Shape;515;p35"/>
          <p:cNvSpPr txBox="1"/>
          <p:nvPr>
            <p:ph idx="12" type="sldNum"/>
          </p:nvPr>
        </p:nvSpPr>
        <p:spPr>
          <a:xfrm>
            <a:off x="4409566" y="3370303"/>
            <a:ext cx="160654" cy="1219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9525">
            <a:spAutoFit/>
          </a:bodyPr>
          <a:lstStyle/>
          <a:p>
            <a:pPr indent="0" lvl="0" marL="381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20</a:t>
            </a:r>
            <a:endParaRPr/>
          </a:p>
        </p:txBody>
      </p:sp>
      <p:sp>
        <p:nvSpPr>
          <p:cNvPr id="516" name="Google Shape;516;p35"/>
          <p:cNvSpPr txBox="1"/>
          <p:nvPr/>
        </p:nvSpPr>
        <p:spPr>
          <a:xfrm>
            <a:off x="598995" y="2133192"/>
            <a:ext cx="603250" cy="1473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38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latin typeface="Times New Roman"/>
                <a:ea typeface="Times New Roman"/>
                <a:cs typeface="Times New Roman"/>
                <a:sym typeface="Times New Roman"/>
              </a:rPr>
              <a:t>LEGAL</a:t>
            </a:r>
            <a:r>
              <a:rPr baseline="-25000" i="1" lang="en-US" sz="900">
                <a:latin typeface="Arial"/>
                <a:ea typeface="Arial"/>
                <a:cs typeface="Arial"/>
                <a:sym typeface="Arial"/>
              </a:rPr>
              <a:t>i</a:t>
            </a:r>
            <a:r>
              <a:rPr baseline="-25000" i="1" lang="en-US" sz="900">
                <a:latin typeface="Verdana"/>
                <a:ea typeface="Verdana"/>
                <a:cs typeface="Verdana"/>
                <a:sym typeface="Verdana"/>
              </a:rPr>
              <a:t>,</a:t>
            </a:r>
            <a:r>
              <a:rPr baseline="-25000" i="1" lang="en-US" sz="900">
                <a:latin typeface="Arial"/>
                <a:ea typeface="Arial"/>
                <a:cs typeface="Arial"/>
                <a:sym typeface="Arial"/>
              </a:rPr>
              <a:t>j </a:t>
            </a:r>
            <a:r>
              <a:rPr lang="en-US" sz="800">
                <a:latin typeface="Verdana"/>
                <a:ea typeface="Verdana"/>
                <a:cs typeface="Verdana"/>
                <a:sym typeface="Verdana"/>
              </a:rPr>
              <a:t>=</a:t>
            </a:r>
            <a:endParaRPr sz="8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517" name="Google Shape;517;p35"/>
          <p:cNvSpPr txBox="1"/>
          <p:nvPr/>
        </p:nvSpPr>
        <p:spPr>
          <a:xfrm>
            <a:off x="573595" y="1543639"/>
            <a:ext cx="3688079" cy="6407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2476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>
                <a:latin typeface="Helvetica Neue"/>
                <a:ea typeface="Helvetica Neue"/>
                <a:cs typeface="Helvetica Neue"/>
                <a:sym typeface="Helvetica Neue"/>
              </a:rPr>
              <a:t>1</a:t>
            </a:r>
            <a:r>
              <a:rPr lang="en-US" sz="600">
                <a:latin typeface="Lucida Sans"/>
                <a:ea typeface="Lucida Sans"/>
                <a:cs typeface="Lucida Sans"/>
                <a:sym typeface="Lucida Sans"/>
              </a:rPr>
              <a:t>≤</a:t>
            </a:r>
            <a:r>
              <a:rPr i="1" lang="en-US" sz="600">
                <a:latin typeface="Arial"/>
                <a:ea typeface="Arial"/>
                <a:cs typeface="Arial"/>
                <a:sym typeface="Arial"/>
              </a:rPr>
              <a:t>i</a:t>
            </a:r>
            <a:r>
              <a:rPr lang="en-US" sz="600">
                <a:latin typeface="Lucida Sans"/>
                <a:ea typeface="Lucida Sans"/>
                <a:cs typeface="Lucida Sans"/>
                <a:sym typeface="Lucida Sans"/>
              </a:rPr>
              <a:t>≤</a:t>
            </a:r>
            <a:r>
              <a:rPr i="1" lang="en-US" sz="600">
                <a:latin typeface="Arial"/>
                <a:ea typeface="Arial"/>
                <a:cs typeface="Arial"/>
                <a:sym typeface="Arial"/>
              </a:rPr>
              <a:t>p</a:t>
            </a:r>
            <a:r>
              <a:rPr lang="en-US" sz="600">
                <a:latin typeface="Verdana"/>
                <a:ea typeface="Verdana"/>
                <a:cs typeface="Verdana"/>
                <a:sym typeface="Verdana"/>
              </a:rPr>
              <a:t>(</a:t>
            </a:r>
            <a:r>
              <a:rPr i="1" lang="en-US" sz="600">
                <a:latin typeface="Arial"/>
                <a:ea typeface="Arial"/>
                <a:cs typeface="Arial"/>
                <a:sym typeface="Arial"/>
              </a:rPr>
              <a:t>n</a:t>
            </a:r>
            <a:r>
              <a:rPr lang="en-US" sz="600">
                <a:latin typeface="Verdana"/>
                <a:ea typeface="Verdana"/>
                <a:cs typeface="Verdana"/>
                <a:sym typeface="Verdana"/>
              </a:rPr>
              <a:t>)</a:t>
            </a:r>
            <a:r>
              <a:rPr i="1" lang="en-US" sz="600">
                <a:latin typeface="Verdana"/>
                <a:ea typeface="Verdana"/>
                <a:cs typeface="Verdana"/>
                <a:sym typeface="Verdana"/>
              </a:rPr>
              <a:t>,</a:t>
            </a:r>
            <a:r>
              <a:rPr lang="en-US" sz="600">
                <a:latin typeface="Helvetica Neue"/>
                <a:ea typeface="Helvetica Neue"/>
                <a:cs typeface="Helvetica Neue"/>
                <a:sym typeface="Helvetica Neue"/>
              </a:rPr>
              <a:t>1</a:t>
            </a:r>
            <a:r>
              <a:rPr lang="en-US" sz="600">
                <a:latin typeface="Lucida Sans"/>
                <a:ea typeface="Lucida Sans"/>
                <a:cs typeface="Lucida Sans"/>
                <a:sym typeface="Lucida Sans"/>
              </a:rPr>
              <a:t>≤</a:t>
            </a:r>
            <a:r>
              <a:rPr i="1" lang="en-US" sz="600">
                <a:latin typeface="Arial"/>
                <a:ea typeface="Arial"/>
                <a:cs typeface="Arial"/>
                <a:sym typeface="Arial"/>
              </a:rPr>
              <a:t>j</a:t>
            </a:r>
            <a:r>
              <a:rPr lang="en-US" sz="600">
                <a:latin typeface="Lucida Sans"/>
                <a:ea typeface="Lucida Sans"/>
                <a:cs typeface="Lucida Sans"/>
                <a:sym typeface="Lucida Sans"/>
              </a:rPr>
              <a:t>≤</a:t>
            </a:r>
            <a:r>
              <a:rPr lang="en-US" sz="600">
                <a:latin typeface="Helvetica Neue"/>
                <a:ea typeface="Helvetica Neue"/>
                <a:cs typeface="Helvetica Neue"/>
                <a:sym typeface="Helvetica Neue"/>
              </a:rPr>
              <a:t>2</a:t>
            </a:r>
            <a:r>
              <a:rPr i="1" lang="en-US" sz="600">
                <a:latin typeface="Arial"/>
                <a:ea typeface="Arial"/>
                <a:cs typeface="Arial"/>
                <a:sym typeface="Arial"/>
              </a:rPr>
              <a:t>p</a:t>
            </a:r>
            <a:r>
              <a:rPr lang="en-US" sz="600">
                <a:latin typeface="Verdana"/>
                <a:ea typeface="Verdana"/>
                <a:cs typeface="Verdana"/>
                <a:sym typeface="Verdana"/>
              </a:rPr>
              <a:t>(</a:t>
            </a:r>
            <a:r>
              <a:rPr i="1" lang="en-US" sz="600">
                <a:latin typeface="Arial"/>
                <a:ea typeface="Arial"/>
                <a:cs typeface="Arial"/>
                <a:sym typeface="Arial"/>
              </a:rPr>
              <a:t>n</a:t>
            </a:r>
            <a:r>
              <a:rPr lang="en-US" sz="600">
                <a:latin typeface="Verdana"/>
                <a:ea typeface="Verdana"/>
                <a:cs typeface="Verdana"/>
                <a:sym typeface="Verdana"/>
              </a:rPr>
              <a:t>)+</a:t>
            </a:r>
            <a:r>
              <a:rPr lang="en-US" sz="600">
                <a:latin typeface="Helvetica Neue"/>
                <a:ea typeface="Helvetica Neue"/>
                <a:cs typeface="Helvetica Neue"/>
                <a:sym typeface="Helvetica Neue"/>
              </a:rPr>
              <a:t>1</a:t>
            </a:r>
            <a:endParaRPr sz="6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63500" marR="55880" rtl="0" algn="l">
              <a:lnSpc>
                <a:spcPct val="105555"/>
              </a:lnSpc>
              <a:spcBef>
                <a:spcPts val="980"/>
              </a:spcBef>
              <a:spcAft>
                <a:spcPts val="0"/>
              </a:spcAft>
              <a:buNone/>
            </a:pPr>
            <a:r>
              <a:rPr lang="en-US" sz="800">
                <a:latin typeface="Helvetica Neue"/>
                <a:ea typeface="Helvetica Neue"/>
                <a:cs typeface="Helvetica Neue"/>
                <a:sym typeface="Helvetica Neue"/>
              </a:rPr>
              <a:t>où </a:t>
            </a:r>
            <a:r>
              <a:rPr lang="en-US" sz="800">
                <a:latin typeface="Times New Roman"/>
                <a:ea typeface="Times New Roman"/>
                <a:cs typeface="Times New Roman"/>
                <a:sym typeface="Times New Roman"/>
              </a:rPr>
              <a:t>LEGAL</a:t>
            </a:r>
            <a:r>
              <a:rPr baseline="-25000" i="1" lang="en-US" sz="900">
                <a:latin typeface="Arial"/>
                <a:ea typeface="Arial"/>
                <a:cs typeface="Arial"/>
                <a:sym typeface="Arial"/>
              </a:rPr>
              <a:t>i</a:t>
            </a:r>
            <a:r>
              <a:rPr baseline="-25000" i="1" lang="en-US" sz="900">
                <a:latin typeface="Verdana"/>
                <a:ea typeface="Verdana"/>
                <a:cs typeface="Verdana"/>
                <a:sym typeface="Verdana"/>
              </a:rPr>
              <a:t>,</a:t>
            </a:r>
            <a:r>
              <a:rPr baseline="-25000" i="1" lang="en-US" sz="900">
                <a:latin typeface="Arial"/>
                <a:ea typeface="Arial"/>
                <a:cs typeface="Arial"/>
                <a:sym typeface="Arial"/>
              </a:rPr>
              <a:t>j </a:t>
            </a:r>
            <a:r>
              <a:rPr lang="en-US" sz="800">
                <a:latin typeface="Helvetica Neue"/>
                <a:ea typeface="Helvetica Neue"/>
                <a:cs typeface="Helvetica Neue"/>
                <a:sym typeface="Helvetica Neue"/>
              </a:rPr>
              <a:t>est une formule propositionnelle qui exprime que le sous-rectangle  3 </a:t>
            </a:r>
            <a:r>
              <a:rPr lang="en-US" sz="800">
                <a:latin typeface="Cambria"/>
                <a:ea typeface="Cambria"/>
                <a:cs typeface="Cambria"/>
                <a:sym typeface="Cambria"/>
              </a:rPr>
              <a:t>× </a:t>
            </a:r>
            <a:r>
              <a:rPr lang="en-US" sz="800">
                <a:latin typeface="Helvetica Neue"/>
                <a:ea typeface="Helvetica Neue"/>
                <a:cs typeface="Helvetica Neue"/>
                <a:sym typeface="Helvetica Neue"/>
              </a:rPr>
              <a:t>2 à la position </a:t>
            </a:r>
            <a:r>
              <a:rPr i="1" lang="en-US" sz="800">
                <a:latin typeface="Arial"/>
                <a:ea typeface="Arial"/>
                <a:cs typeface="Arial"/>
                <a:sym typeface="Arial"/>
              </a:rPr>
              <a:t>i, j </a:t>
            </a:r>
            <a:r>
              <a:rPr lang="en-US" sz="800">
                <a:latin typeface="Helvetica Neue"/>
                <a:ea typeface="Helvetica Neue"/>
                <a:cs typeface="Helvetica Neue"/>
                <a:sym typeface="Helvetica Neue"/>
              </a:rPr>
              <a:t>est une fenêtre légale :</a:t>
            </a:r>
            <a:endParaRPr sz="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987425" marR="0" rtl="0" algn="l">
              <a:lnSpc>
                <a:spcPct val="100000"/>
              </a:lnSpc>
              <a:spcBef>
                <a:spcPts val="285"/>
              </a:spcBef>
              <a:spcAft>
                <a:spcPts val="0"/>
              </a:spcAft>
              <a:buNone/>
            </a:pPr>
            <a:r>
              <a:rPr lang="en-US" sz="800">
                <a:latin typeface="Lucida Sans"/>
                <a:ea typeface="Lucida Sans"/>
                <a:cs typeface="Lucida Sans"/>
                <a:sym typeface="Lucida Sans"/>
              </a:rPr>
              <a:t>_</a:t>
            </a:r>
            <a:endParaRPr sz="800"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518" name="Google Shape;518;p35"/>
          <p:cNvSpPr txBox="1"/>
          <p:nvPr/>
        </p:nvSpPr>
        <p:spPr>
          <a:xfrm>
            <a:off x="2027986" y="2154160"/>
            <a:ext cx="2419985" cy="1473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38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en-US" sz="1200">
                <a:latin typeface="Verdana"/>
                <a:ea typeface="Verdana"/>
                <a:cs typeface="Verdana"/>
                <a:sym typeface="Verdana"/>
              </a:rPr>
              <a:t>(</a:t>
            </a:r>
            <a:r>
              <a:rPr baseline="30000" i="1" lang="en-US" sz="1200">
                <a:latin typeface="Arial"/>
                <a:ea typeface="Arial"/>
                <a:cs typeface="Arial"/>
                <a:sym typeface="Arial"/>
              </a:rPr>
              <a:t>x</a:t>
            </a:r>
            <a:r>
              <a:rPr i="1" lang="en-US" sz="600">
                <a:latin typeface="Arial"/>
                <a:ea typeface="Arial"/>
                <a:cs typeface="Arial"/>
                <a:sym typeface="Arial"/>
              </a:rPr>
              <a:t>i</a:t>
            </a:r>
            <a:r>
              <a:rPr i="1" lang="en-US" sz="600">
                <a:latin typeface="Verdana"/>
                <a:ea typeface="Verdana"/>
                <a:cs typeface="Verdana"/>
                <a:sym typeface="Verdana"/>
              </a:rPr>
              <a:t>,</a:t>
            </a:r>
            <a:r>
              <a:rPr i="1" lang="en-US" sz="600">
                <a:latin typeface="Arial"/>
                <a:ea typeface="Arial"/>
                <a:cs typeface="Arial"/>
                <a:sym typeface="Arial"/>
              </a:rPr>
              <a:t>j</a:t>
            </a:r>
            <a:r>
              <a:rPr lang="en-US" sz="600">
                <a:latin typeface="Lucida Sans"/>
                <a:ea typeface="Lucida Sans"/>
                <a:cs typeface="Lucida Sans"/>
                <a:sym typeface="Lucida Sans"/>
              </a:rPr>
              <a:t>−</a:t>
            </a:r>
            <a:r>
              <a:rPr lang="en-US" sz="600">
                <a:latin typeface="Helvetica Neue"/>
                <a:ea typeface="Helvetica Neue"/>
                <a:cs typeface="Helvetica Neue"/>
                <a:sym typeface="Helvetica Neue"/>
              </a:rPr>
              <a:t>1</a:t>
            </a:r>
            <a:r>
              <a:rPr i="1" lang="en-US" sz="600">
                <a:latin typeface="Verdana"/>
                <a:ea typeface="Verdana"/>
                <a:cs typeface="Verdana"/>
                <a:sym typeface="Verdana"/>
              </a:rPr>
              <a:t>,</a:t>
            </a:r>
            <a:r>
              <a:rPr i="1" lang="en-US" sz="600">
                <a:latin typeface="Arial"/>
                <a:ea typeface="Arial"/>
                <a:cs typeface="Arial"/>
                <a:sym typeface="Arial"/>
              </a:rPr>
              <a:t>a </a:t>
            </a:r>
            <a:r>
              <a:rPr baseline="30000" lang="en-US" sz="1200">
                <a:latin typeface="Cambria"/>
                <a:ea typeface="Cambria"/>
                <a:cs typeface="Cambria"/>
                <a:sym typeface="Cambria"/>
              </a:rPr>
              <a:t>∧</a:t>
            </a:r>
            <a:r>
              <a:rPr baseline="30000" i="1" lang="en-US" sz="1200">
                <a:latin typeface="Arial"/>
                <a:ea typeface="Arial"/>
                <a:cs typeface="Arial"/>
                <a:sym typeface="Arial"/>
              </a:rPr>
              <a:t>x</a:t>
            </a:r>
            <a:r>
              <a:rPr i="1" lang="en-US" sz="600">
                <a:latin typeface="Arial"/>
                <a:ea typeface="Arial"/>
                <a:cs typeface="Arial"/>
                <a:sym typeface="Arial"/>
              </a:rPr>
              <a:t>i</a:t>
            </a:r>
            <a:r>
              <a:rPr i="1" lang="en-US" sz="600">
                <a:latin typeface="Verdana"/>
                <a:ea typeface="Verdana"/>
                <a:cs typeface="Verdana"/>
                <a:sym typeface="Verdana"/>
              </a:rPr>
              <a:t>,</a:t>
            </a:r>
            <a:r>
              <a:rPr i="1" lang="en-US" sz="600">
                <a:latin typeface="Arial"/>
                <a:ea typeface="Arial"/>
                <a:cs typeface="Arial"/>
                <a:sym typeface="Arial"/>
              </a:rPr>
              <a:t>j</a:t>
            </a:r>
            <a:r>
              <a:rPr i="1" lang="en-US" sz="600">
                <a:latin typeface="Verdana"/>
                <a:ea typeface="Verdana"/>
                <a:cs typeface="Verdana"/>
                <a:sym typeface="Verdana"/>
              </a:rPr>
              <a:t>,</a:t>
            </a:r>
            <a:r>
              <a:rPr i="1" lang="en-US" sz="600">
                <a:latin typeface="Arial"/>
                <a:ea typeface="Arial"/>
                <a:cs typeface="Arial"/>
                <a:sym typeface="Arial"/>
              </a:rPr>
              <a:t>b </a:t>
            </a:r>
            <a:r>
              <a:rPr baseline="30000" lang="en-US" sz="1200">
                <a:latin typeface="Cambria"/>
                <a:ea typeface="Cambria"/>
                <a:cs typeface="Cambria"/>
                <a:sym typeface="Cambria"/>
              </a:rPr>
              <a:t>∧</a:t>
            </a:r>
            <a:r>
              <a:rPr baseline="30000" i="1" lang="en-US" sz="1200">
                <a:latin typeface="Arial"/>
                <a:ea typeface="Arial"/>
                <a:cs typeface="Arial"/>
                <a:sym typeface="Arial"/>
              </a:rPr>
              <a:t>x</a:t>
            </a:r>
            <a:r>
              <a:rPr i="1" lang="en-US" sz="600">
                <a:latin typeface="Arial"/>
                <a:ea typeface="Arial"/>
                <a:cs typeface="Arial"/>
                <a:sym typeface="Arial"/>
              </a:rPr>
              <a:t>i</a:t>
            </a:r>
            <a:r>
              <a:rPr i="1" lang="en-US" sz="600">
                <a:latin typeface="Verdana"/>
                <a:ea typeface="Verdana"/>
                <a:cs typeface="Verdana"/>
                <a:sym typeface="Verdana"/>
              </a:rPr>
              <a:t>,</a:t>
            </a:r>
            <a:r>
              <a:rPr i="1" lang="en-US" sz="600">
                <a:latin typeface="Arial"/>
                <a:ea typeface="Arial"/>
                <a:cs typeface="Arial"/>
                <a:sym typeface="Arial"/>
              </a:rPr>
              <a:t>j</a:t>
            </a:r>
            <a:r>
              <a:rPr lang="en-US" sz="600">
                <a:latin typeface="Verdana"/>
                <a:ea typeface="Verdana"/>
                <a:cs typeface="Verdana"/>
                <a:sym typeface="Verdana"/>
              </a:rPr>
              <a:t>+</a:t>
            </a:r>
            <a:r>
              <a:rPr lang="en-US" sz="600">
                <a:latin typeface="Helvetica Neue"/>
                <a:ea typeface="Helvetica Neue"/>
                <a:cs typeface="Helvetica Neue"/>
                <a:sym typeface="Helvetica Neue"/>
              </a:rPr>
              <a:t>1</a:t>
            </a:r>
            <a:r>
              <a:rPr i="1" lang="en-US" sz="600">
                <a:latin typeface="Verdana"/>
                <a:ea typeface="Verdana"/>
                <a:cs typeface="Verdana"/>
                <a:sym typeface="Verdana"/>
              </a:rPr>
              <a:t>,</a:t>
            </a:r>
            <a:r>
              <a:rPr i="1" lang="en-US" sz="600">
                <a:latin typeface="Arial"/>
                <a:ea typeface="Arial"/>
                <a:cs typeface="Arial"/>
                <a:sym typeface="Arial"/>
              </a:rPr>
              <a:t>c </a:t>
            </a:r>
            <a:r>
              <a:rPr baseline="30000" lang="en-US" sz="1200">
                <a:latin typeface="Cambria"/>
                <a:ea typeface="Cambria"/>
                <a:cs typeface="Cambria"/>
                <a:sym typeface="Cambria"/>
              </a:rPr>
              <a:t>∧</a:t>
            </a:r>
            <a:r>
              <a:rPr baseline="30000" i="1" lang="en-US" sz="1200">
                <a:latin typeface="Arial"/>
                <a:ea typeface="Arial"/>
                <a:cs typeface="Arial"/>
                <a:sym typeface="Arial"/>
              </a:rPr>
              <a:t>x</a:t>
            </a:r>
            <a:r>
              <a:rPr i="1" lang="en-US" sz="600">
                <a:latin typeface="Arial"/>
                <a:ea typeface="Arial"/>
                <a:cs typeface="Arial"/>
                <a:sym typeface="Arial"/>
              </a:rPr>
              <a:t>i</a:t>
            </a:r>
            <a:r>
              <a:rPr lang="en-US" sz="600">
                <a:latin typeface="Verdana"/>
                <a:ea typeface="Verdana"/>
                <a:cs typeface="Verdana"/>
                <a:sym typeface="Verdana"/>
              </a:rPr>
              <a:t>+</a:t>
            </a:r>
            <a:r>
              <a:rPr lang="en-US" sz="600">
                <a:latin typeface="Helvetica Neue"/>
                <a:ea typeface="Helvetica Neue"/>
                <a:cs typeface="Helvetica Neue"/>
                <a:sym typeface="Helvetica Neue"/>
              </a:rPr>
              <a:t>1</a:t>
            </a:r>
            <a:r>
              <a:rPr i="1" lang="en-US" sz="600">
                <a:latin typeface="Verdana"/>
                <a:ea typeface="Verdana"/>
                <a:cs typeface="Verdana"/>
                <a:sym typeface="Verdana"/>
              </a:rPr>
              <a:t>,</a:t>
            </a:r>
            <a:r>
              <a:rPr i="1" lang="en-US" sz="600">
                <a:latin typeface="Arial"/>
                <a:ea typeface="Arial"/>
                <a:cs typeface="Arial"/>
                <a:sym typeface="Arial"/>
              </a:rPr>
              <a:t>j</a:t>
            </a:r>
            <a:r>
              <a:rPr lang="en-US" sz="600">
                <a:latin typeface="Lucida Sans"/>
                <a:ea typeface="Lucida Sans"/>
                <a:cs typeface="Lucida Sans"/>
                <a:sym typeface="Lucida Sans"/>
              </a:rPr>
              <a:t>−</a:t>
            </a:r>
            <a:r>
              <a:rPr lang="en-US" sz="600">
                <a:latin typeface="Helvetica Neue"/>
                <a:ea typeface="Helvetica Neue"/>
                <a:cs typeface="Helvetica Neue"/>
                <a:sym typeface="Helvetica Neue"/>
              </a:rPr>
              <a:t>1</a:t>
            </a:r>
            <a:r>
              <a:rPr i="1" lang="en-US" sz="600">
                <a:latin typeface="Verdana"/>
                <a:ea typeface="Verdana"/>
                <a:cs typeface="Verdana"/>
                <a:sym typeface="Verdana"/>
              </a:rPr>
              <a:t>,</a:t>
            </a:r>
            <a:r>
              <a:rPr i="1" lang="en-US" sz="600">
                <a:latin typeface="Arial"/>
                <a:ea typeface="Arial"/>
                <a:cs typeface="Arial"/>
                <a:sym typeface="Arial"/>
              </a:rPr>
              <a:t>d </a:t>
            </a:r>
            <a:r>
              <a:rPr baseline="30000" lang="en-US" sz="1200">
                <a:latin typeface="Cambria"/>
                <a:ea typeface="Cambria"/>
                <a:cs typeface="Cambria"/>
                <a:sym typeface="Cambria"/>
              </a:rPr>
              <a:t>∧</a:t>
            </a:r>
            <a:r>
              <a:rPr baseline="30000" i="1" lang="en-US" sz="1200">
                <a:latin typeface="Arial"/>
                <a:ea typeface="Arial"/>
                <a:cs typeface="Arial"/>
                <a:sym typeface="Arial"/>
              </a:rPr>
              <a:t>x</a:t>
            </a:r>
            <a:r>
              <a:rPr i="1" lang="en-US" sz="600">
                <a:latin typeface="Arial"/>
                <a:ea typeface="Arial"/>
                <a:cs typeface="Arial"/>
                <a:sym typeface="Arial"/>
              </a:rPr>
              <a:t>i</a:t>
            </a:r>
            <a:r>
              <a:rPr lang="en-US" sz="600">
                <a:latin typeface="Verdana"/>
                <a:ea typeface="Verdana"/>
                <a:cs typeface="Verdana"/>
                <a:sym typeface="Verdana"/>
              </a:rPr>
              <a:t>+</a:t>
            </a:r>
            <a:r>
              <a:rPr lang="en-US" sz="600">
                <a:latin typeface="Helvetica Neue"/>
                <a:ea typeface="Helvetica Neue"/>
                <a:cs typeface="Helvetica Neue"/>
                <a:sym typeface="Helvetica Neue"/>
              </a:rPr>
              <a:t>1</a:t>
            </a:r>
            <a:r>
              <a:rPr i="1" lang="en-US" sz="600">
                <a:latin typeface="Verdana"/>
                <a:ea typeface="Verdana"/>
                <a:cs typeface="Verdana"/>
                <a:sym typeface="Verdana"/>
              </a:rPr>
              <a:t>,</a:t>
            </a:r>
            <a:r>
              <a:rPr i="1" lang="en-US" sz="600">
                <a:latin typeface="Arial"/>
                <a:ea typeface="Arial"/>
                <a:cs typeface="Arial"/>
                <a:sym typeface="Arial"/>
              </a:rPr>
              <a:t>j</a:t>
            </a:r>
            <a:r>
              <a:rPr i="1" lang="en-US" sz="600">
                <a:latin typeface="Verdana"/>
                <a:ea typeface="Verdana"/>
                <a:cs typeface="Verdana"/>
                <a:sym typeface="Verdana"/>
              </a:rPr>
              <a:t>,</a:t>
            </a:r>
            <a:r>
              <a:rPr i="1" lang="en-US" sz="600">
                <a:latin typeface="Arial"/>
                <a:ea typeface="Arial"/>
                <a:cs typeface="Arial"/>
                <a:sym typeface="Arial"/>
              </a:rPr>
              <a:t>e </a:t>
            </a:r>
            <a:r>
              <a:rPr baseline="30000" lang="en-US" sz="1200">
                <a:latin typeface="Cambria"/>
                <a:ea typeface="Cambria"/>
                <a:cs typeface="Cambria"/>
                <a:sym typeface="Cambria"/>
              </a:rPr>
              <a:t>∧</a:t>
            </a:r>
            <a:r>
              <a:rPr baseline="30000" i="1" lang="en-US" sz="1200">
                <a:latin typeface="Arial"/>
                <a:ea typeface="Arial"/>
                <a:cs typeface="Arial"/>
                <a:sym typeface="Arial"/>
              </a:rPr>
              <a:t>x</a:t>
            </a:r>
            <a:r>
              <a:rPr i="1" lang="en-US" sz="600">
                <a:latin typeface="Arial"/>
                <a:ea typeface="Arial"/>
                <a:cs typeface="Arial"/>
                <a:sym typeface="Arial"/>
              </a:rPr>
              <a:t>i</a:t>
            </a:r>
            <a:r>
              <a:rPr i="1" lang="en-US" sz="600">
                <a:latin typeface="Verdana"/>
                <a:ea typeface="Verdana"/>
                <a:cs typeface="Verdana"/>
                <a:sym typeface="Verdana"/>
              </a:rPr>
              <a:t>,</a:t>
            </a:r>
            <a:r>
              <a:rPr i="1" lang="en-US" sz="600">
                <a:latin typeface="Arial"/>
                <a:ea typeface="Arial"/>
                <a:cs typeface="Arial"/>
                <a:sym typeface="Arial"/>
              </a:rPr>
              <a:t>j</a:t>
            </a:r>
            <a:r>
              <a:rPr lang="en-US" sz="600">
                <a:latin typeface="Verdana"/>
                <a:ea typeface="Verdana"/>
                <a:cs typeface="Verdana"/>
                <a:sym typeface="Verdana"/>
              </a:rPr>
              <a:t>+</a:t>
            </a:r>
            <a:r>
              <a:rPr lang="en-US" sz="600">
                <a:latin typeface="Helvetica Neue"/>
                <a:ea typeface="Helvetica Neue"/>
                <a:cs typeface="Helvetica Neue"/>
                <a:sym typeface="Helvetica Neue"/>
              </a:rPr>
              <a:t>1</a:t>
            </a:r>
            <a:r>
              <a:rPr i="1" lang="en-US" sz="600">
                <a:latin typeface="Verdana"/>
                <a:ea typeface="Verdana"/>
                <a:cs typeface="Verdana"/>
                <a:sym typeface="Verdana"/>
              </a:rPr>
              <a:t>,</a:t>
            </a:r>
            <a:r>
              <a:rPr i="1" lang="en-US" sz="600">
                <a:latin typeface="Arial"/>
                <a:ea typeface="Arial"/>
                <a:cs typeface="Arial"/>
                <a:sym typeface="Arial"/>
              </a:rPr>
              <a:t>f </a:t>
            </a:r>
            <a:r>
              <a:rPr baseline="30000" lang="en-US" sz="1200">
                <a:latin typeface="Verdana"/>
                <a:ea typeface="Verdana"/>
                <a:cs typeface="Verdana"/>
                <a:sym typeface="Verdana"/>
              </a:rPr>
              <a:t>)</a:t>
            </a:r>
            <a:r>
              <a:rPr baseline="30000" i="1" lang="en-US" sz="1200">
                <a:latin typeface="Arial"/>
                <a:ea typeface="Arial"/>
                <a:cs typeface="Arial"/>
                <a:sym typeface="Arial"/>
              </a:rPr>
              <a:t>,</a:t>
            </a:r>
            <a:endParaRPr baseline="30000" sz="12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9" name="Google Shape;519;p35"/>
          <p:cNvSpPr txBox="1"/>
          <p:nvPr/>
        </p:nvSpPr>
        <p:spPr>
          <a:xfrm>
            <a:off x="624395" y="2287973"/>
            <a:ext cx="2931160" cy="3594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56959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>
                <a:latin typeface="Verdana"/>
                <a:ea typeface="Verdana"/>
                <a:cs typeface="Verdana"/>
                <a:sym typeface="Verdana"/>
              </a:rPr>
              <a:t>(</a:t>
            </a:r>
            <a:r>
              <a:rPr i="1" lang="en-US" sz="600">
                <a:latin typeface="Arial"/>
                <a:ea typeface="Arial"/>
                <a:cs typeface="Arial"/>
                <a:sym typeface="Arial"/>
              </a:rPr>
              <a:t>a</a:t>
            </a:r>
            <a:r>
              <a:rPr i="1" lang="en-US" sz="600">
                <a:latin typeface="Verdana"/>
                <a:ea typeface="Verdana"/>
                <a:cs typeface="Verdana"/>
                <a:sym typeface="Verdana"/>
              </a:rPr>
              <a:t>,</a:t>
            </a:r>
            <a:r>
              <a:rPr i="1" lang="en-US" sz="600">
                <a:latin typeface="Arial"/>
                <a:ea typeface="Arial"/>
                <a:cs typeface="Arial"/>
                <a:sym typeface="Arial"/>
              </a:rPr>
              <a:t>b</a:t>
            </a:r>
            <a:r>
              <a:rPr i="1" lang="en-US" sz="600">
                <a:latin typeface="Verdana"/>
                <a:ea typeface="Verdana"/>
                <a:cs typeface="Verdana"/>
                <a:sym typeface="Verdana"/>
              </a:rPr>
              <a:t>,</a:t>
            </a:r>
            <a:r>
              <a:rPr i="1" lang="en-US" sz="600">
                <a:latin typeface="Arial"/>
                <a:ea typeface="Arial"/>
                <a:cs typeface="Arial"/>
                <a:sym typeface="Arial"/>
              </a:rPr>
              <a:t>c</a:t>
            </a:r>
            <a:r>
              <a:rPr i="1" lang="en-US" sz="600">
                <a:latin typeface="Verdana"/>
                <a:ea typeface="Verdana"/>
                <a:cs typeface="Verdana"/>
                <a:sym typeface="Verdana"/>
              </a:rPr>
              <a:t>,</a:t>
            </a:r>
            <a:r>
              <a:rPr i="1" lang="en-US" sz="600">
                <a:latin typeface="Arial"/>
                <a:ea typeface="Arial"/>
                <a:cs typeface="Arial"/>
                <a:sym typeface="Arial"/>
              </a:rPr>
              <a:t>d</a:t>
            </a:r>
            <a:r>
              <a:rPr i="1" lang="en-US" sz="600">
                <a:latin typeface="Verdana"/>
                <a:ea typeface="Verdana"/>
                <a:cs typeface="Verdana"/>
                <a:sym typeface="Verdana"/>
              </a:rPr>
              <a:t>,</a:t>
            </a:r>
            <a:r>
              <a:rPr i="1" lang="en-US" sz="600">
                <a:latin typeface="Arial"/>
                <a:ea typeface="Arial"/>
                <a:cs typeface="Arial"/>
                <a:sym typeface="Arial"/>
              </a:rPr>
              <a:t>e</a:t>
            </a:r>
            <a:r>
              <a:rPr i="1" lang="en-US" sz="600">
                <a:latin typeface="Verdana"/>
                <a:ea typeface="Verdana"/>
                <a:cs typeface="Verdana"/>
                <a:sym typeface="Verdana"/>
              </a:rPr>
              <a:t>,</a:t>
            </a:r>
            <a:r>
              <a:rPr i="1" lang="en-US" sz="600">
                <a:latin typeface="Arial"/>
                <a:ea typeface="Arial"/>
                <a:cs typeface="Arial"/>
                <a:sym typeface="Arial"/>
              </a:rPr>
              <a:t>f </a:t>
            </a:r>
            <a:r>
              <a:rPr lang="en-US" sz="600">
                <a:latin typeface="Verdana"/>
                <a:ea typeface="Verdana"/>
                <a:cs typeface="Verdana"/>
                <a:sym typeface="Verdana"/>
              </a:rPr>
              <a:t>)</a:t>
            </a:r>
            <a:r>
              <a:rPr lang="en-US" sz="600">
                <a:latin typeface="Lucida Sans"/>
                <a:ea typeface="Lucida Sans"/>
                <a:cs typeface="Lucida Sans"/>
                <a:sym typeface="Lucida Sans"/>
              </a:rPr>
              <a:t>∈</a:t>
            </a:r>
            <a:r>
              <a:rPr lang="en-US" sz="600">
                <a:latin typeface="Times New Roman"/>
                <a:ea typeface="Times New Roman"/>
                <a:cs typeface="Times New Roman"/>
                <a:sym typeface="Times New Roman"/>
              </a:rPr>
              <a:t>WINDOW</a:t>
            </a:r>
            <a:endParaRPr sz="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950"/>
              </a:spcBef>
              <a:spcAft>
                <a:spcPts val="0"/>
              </a:spcAft>
              <a:buNone/>
            </a:pPr>
            <a:r>
              <a:rPr lang="en-US" sz="800">
                <a:latin typeface="Helvetica Neue"/>
                <a:ea typeface="Helvetica Neue"/>
                <a:cs typeface="Helvetica Neue"/>
                <a:sym typeface="Helvetica Neue"/>
              </a:rPr>
              <a:t>où </a:t>
            </a:r>
            <a:r>
              <a:rPr lang="en-US" sz="800">
                <a:latin typeface="Times New Roman"/>
                <a:ea typeface="Times New Roman"/>
                <a:cs typeface="Times New Roman"/>
                <a:sym typeface="Times New Roman"/>
              </a:rPr>
              <a:t>WINDOW </a:t>
            </a:r>
            <a:r>
              <a:rPr lang="en-US" sz="800">
                <a:latin typeface="Helvetica Neue"/>
                <a:ea typeface="Helvetica Neue"/>
                <a:cs typeface="Helvetica Neue"/>
                <a:sym typeface="Helvetica Neue"/>
              </a:rPr>
              <a:t>est l’ensemble des 6-uplets </a:t>
            </a:r>
            <a:r>
              <a:rPr lang="en-US" sz="800">
                <a:latin typeface="Verdana"/>
                <a:ea typeface="Verdana"/>
                <a:cs typeface="Verdana"/>
                <a:sym typeface="Verdana"/>
              </a:rPr>
              <a:t>(</a:t>
            </a:r>
            <a:r>
              <a:rPr i="1" lang="en-US" sz="800">
                <a:latin typeface="Arial"/>
                <a:ea typeface="Arial"/>
                <a:cs typeface="Arial"/>
                <a:sym typeface="Arial"/>
              </a:rPr>
              <a:t>a, b, c, d, e, f </a:t>
            </a:r>
            <a:r>
              <a:rPr lang="en-US" sz="800">
                <a:latin typeface="Verdana"/>
                <a:ea typeface="Verdana"/>
                <a:cs typeface="Verdana"/>
                <a:sym typeface="Verdana"/>
              </a:rPr>
              <a:t>) </a:t>
            </a:r>
            <a:r>
              <a:rPr lang="en-US" sz="800">
                <a:latin typeface="Helvetica Neue"/>
                <a:ea typeface="Helvetica Neue"/>
                <a:cs typeface="Helvetica Neue"/>
                <a:sym typeface="Helvetica Neue"/>
              </a:rPr>
              <a:t>tels que</a:t>
            </a:r>
            <a:endParaRPr sz="8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aphicFrame>
        <p:nvGraphicFramePr>
          <p:cNvPr id="520" name="Google Shape;520;p35"/>
          <p:cNvGraphicFramePr/>
          <p:nvPr/>
        </p:nvGraphicFramePr>
        <p:xfrm>
          <a:off x="2234953" y="2763247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{5BFB574A-8F81-43B3-91F9-3E734C866663}</a:tableStyleId>
              </a:tblPr>
              <a:tblGrid>
                <a:gridCol w="185425"/>
                <a:gridCol w="185425"/>
                <a:gridCol w="185425"/>
              </a:tblGrid>
              <a:tr h="1852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a</a:t>
                      </a:r>
                      <a:endParaRPr sz="8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1715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8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26025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59689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c</a:t>
                      </a:r>
                      <a:endParaRPr sz="8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1715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852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d</a:t>
                      </a:r>
                      <a:endParaRPr sz="8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26025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e</a:t>
                      </a:r>
                      <a:endParaRPr sz="8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1715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70485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f</a:t>
                      </a:r>
                      <a:endParaRPr sz="8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2795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521" name="Google Shape;521;p35"/>
          <p:cNvSpPr txBox="1"/>
          <p:nvPr/>
        </p:nvSpPr>
        <p:spPr>
          <a:xfrm>
            <a:off x="624395" y="3151046"/>
            <a:ext cx="1022985" cy="1473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latin typeface="Helvetica Neue"/>
                <a:ea typeface="Helvetica Neue"/>
                <a:cs typeface="Helvetica Neue"/>
                <a:sym typeface="Helvetica Neue"/>
              </a:rPr>
              <a:t>est une fenêtre légale.</a:t>
            </a:r>
            <a:endParaRPr sz="8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/>
          <p:nvPr>
            <p:ph type="title"/>
          </p:nvPr>
        </p:nvSpPr>
        <p:spPr>
          <a:xfrm>
            <a:off x="1592668" y="59814"/>
            <a:ext cx="1423035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71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Plus précisément</a:t>
            </a:r>
            <a:endParaRPr/>
          </a:p>
        </p:txBody>
      </p:sp>
      <p:sp>
        <p:nvSpPr>
          <p:cNvPr id="60" name="Google Shape;60;p9"/>
          <p:cNvSpPr txBox="1"/>
          <p:nvPr/>
        </p:nvSpPr>
        <p:spPr>
          <a:xfrm>
            <a:off x="4451781" y="3370303"/>
            <a:ext cx="118745" cy="1219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9525">
            <a:spAutoFit/>
          </a:bodyPr>
          <a:lstStyle/>
          <a:p>
            <a:pPr indent="0" lvl="0" marL="38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i="0" lang="en-US" sz="600" u="none" cap="none" strike="noStrike"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6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p9"/>
          <p:cNvSpPr txBox="1"/>
          <p:nvPr/>
        </p:nvSpPr>
        <p:spPr>
          <a:xfrm>
            <a:off x="347294" y="1017916"/>
            <a:ext cx="2413000" cy="8801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975">
            <a:spAutoFit/>
          </a:bodyPr>
          <a:lstStyle/>
          <a:p>
            <a:pPr indent="-208279" lvl="0" marL="220345" marR="167005" rtl="0" algn="l">
              <a:lnSpc>
                <a:spcPct val="1026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100" u="sng" cap="none" strike="noStrike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action="ppaction://hlinksldjump" r:id="rId3"/>
              </a:rPr>
              <a:t>Compléments sur la NP-complétude </a:t>
            </a:r>
            <a:r>
              <a:rPr b="0" i="0" lang="en-US" sz="1100" u="none" cap="none" strike="noStrike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b="0" i="0" lang="en-US" sz="1100" u="sng" cap="none" strike="noStrike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action="ppaction://hlinksldjump" r:id="rId4"/>
              </a:rPr>
              <a:t>Non-déterminisme</a:t>
            </a:r>
            <a:endParaRPr b="0" i="0" sz="1100" u="none" cap="none" strike="noStrike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220345" marR="0" rtl="0" algn="l">
              <a:lnSpc>
                <a:spcPct val="100000"/>
              </a:lnSpc>
              <a:spcBef>
                <a:spcPts val="35"/>
              </a:spcBef>
              <a:spcAft>
                <a:spcPts val="0"/>
              </a:spcAft>
              <a:buNone/>
            </a:pPr>
            <a:r>
              <a:rPr b="0" i="0" lang="en-US" sz="1100" u="sng" cap="none" strike="noStrike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action="ppaction://hlinksldjump" r:id="rId5"/>
              </a:rPr>
              <a:t>Théorème de Cook-Levin</a:t>
            </a:r>
            <a:endParaRPr b="0" i="0" sz="1100" u="none" cap="none" strike="noStrike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220345" marR="5080" rtl="0" algn="l">
              <a:lnSpc>
                <a:spcPct val="1026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100" u="sng" cap="none" strike="noStrike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action="ppaction://hlinksldjump" r:id="rId6"/>
              </a:rPr>
              <a:t>Preuve du théorème de Cook-Levin </a:t>
            </a:r>
            <a:r>
              <a:rPr b="0" i="0" lang="en-US" sz="1100" u="none" cap="none" strike="noStrike">
                <a:solidFill>
                  <a:srgbClr val="FFCCC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b="0" i="0" lang="en-US" sz="1100" u="sng" cap="none" strike="noStrike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action="ppaction://hlinksldjump" r:id="rId7"/>
              </a:rPr>
              <a:t>Décision vs Construction</a:t>
            </a:r>
            <a:endParaRPr b="0" i="0" sz="1100" u="none" cap="none" strike="noStrike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>
    <p:fade thruBlk="1"/>
  </p:transition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5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p36"/>
          <p:cNvSpPr/>
          <p:nvPr/>
        </p:nvSpPr>
        <p:spPr>
          <a:xfrm>
            <a:off x="495363" y="168795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527" name="Google Shape;527;p36"/>
          <p:cNvSpPr txBox="1"/>
          <p:nvPr>
            <p:ph type="title"/>
          </p:nvPr>
        </p:nvSpPr>
        <p:spPr>
          <a:xfrm>
            <a:off x="611695" y="90003"/>
            <a:ext cx="2400935" cy="1917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425">
            <a:spAutoFit/>
          </a:bodyPr>
          <a:lstStyle/>
          <a:p>
            <a:pPr indent="0" lvl="0" marL="25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000000"/>
                </a:solidFill>
              </a:rPr>
              <a:t>La formule </a:t>
            </a:r>
            <a:r>
              <a:rPr i="1" lang="en-US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γ </a:t>
            </a:r>
            <a:r>
              <a:rPr lang="en-US" sz="11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= </a:t>
            </a:r>
            <a:r>
              <a:rPr i="1" lang="en-US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γ</a:t>
            </a:r>
            <a:r>
              <a:rPr baseline="-25000" i="1" lang="en-U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V,w </a:t>
            </a:r>
            <a:r>
              <a:rPr lang="en-US" sz="11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(</a:t>
            </a:r>
            <a:r>
              <a:rPr i="1" lang="en-US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</a:t>
            </a:r>
            <a:r>
              <a:rPr lang="en-US" sz="11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) </a:t>
            </a:r>
            <a:r>
              <a:rPr lang="en-US" sz="1100">
                <a:solidFill>
                  <a:srgbClr val="000000"/>
                </a:solidFill>
              </a:rPr>
              <a:t>conjonction de</a:t>
            </a:r>
            <a:endParaRPr sz="110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28" name="Google Shape;528;p36"/>
          <p:cNvSpPr/>
          <p:nvPr/>
        </p:nvSpPr>
        <p:spPr>
          <a:xfrm>
            <a:off x="495363" y="1081049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529" name="Google Shape;529;p36"/>
          <p:cNvSpPr/>
          <p:nvPr/>
        </p:nvSpPr>
        <p:spPr>
          <a:xfrm>
            <a:off x="495363" y="1797177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530" name="Google Shape;530;p36"/>
          <p:cNvSpPr/>
          <p:nvPr/>
        </p:nvSpPr>
        <p:spPr>
          <a:xfrm>
            <a:off x="495363" y="3105454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531" name="Google Shape;531;p36"/>
          <p:cNvSpPr txBox="1"/>
          <p:nvPr/>
        </p:nvSpPr>
        <p:spPr>
          <a:xfrm>
            <a:off x="560895" y="386713"/>
            <a:ext cx="3659504" cy="2832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0350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latin typeface="Times New Roman"/>
                <a:ea typeface="Times New Roman"/>
                <a:cs typeface="Times New Roman"/>
                <a:sym typeface="Times New Roman"/>
              </a:rPr>
              <a:t>CELL </a:t>
            </a:r>
            <a:r>
              <a:rPr lang="en-US" sz="800">
                <a:latin typeface="Cambria"/>
                <a:ea typeface="Cambria"/>
                <a:cs typeface="Cambria"/>
                <a:sym typeface="Cambria"/>
              </a:rPr>
              <a:t>∧ </a:t>
            </a:r>
            <a:r>
              <a:rPr lang="en-US" sz="800">
                <a:latin typeface="Times New Roman"/>
                <a:ea typeface="Times New Roman"/>
                <a:cs typeface="Times New Roman"/>
                <a:sym typeface="Times New Roman"/>
              </a:rPr>
              <a:t>START </a:t>
            </a:r>
            <a:r>
              <a:rPr lang="en-US" sz="800">
                <a:latin typeface="Cambria"/>
                <a:ea typeface="Cambria"/>
                <a:cs typeface="Cambria"/>
                <a:sym typeface="Cambria"/>
              </a:rPr>
              <a:t>∧ </a:t>
            </a:r>
            <a:r>
              <a:rPr lang="en-US" sz="800">
                <a:latin typeface="Times New Roman"/>
                <a:ea typeface="Times New Roman"/>
                <a:cs typeface="Times New Roman"/>
                <a:sym typeface="Times New Roman"/>
              </a:rPr>
              <a:t>MOVE </a:t>
            </a:r>
            <a:r>
              <a:rPr lang="en-US" sz="800">
                <a:latin typeface="Cambria"/>
                <a:ea typeface="Cambria"/>
                <a:cs typeface="Cambria"/>
                <a:sym typeface="Cambria"/>
              </a:rPr>
              <a:t>∧ </a:t>
            </a:r>
            <a:r>
              <a:rPr lang="en-US" sz="800">
                <a:latin typeface="Times New Roman"/>
                <a:ea typeface="Times New Roman"/>
                <a:cs typeface="Times New Roman"/>
                <a:sym typeface="Times New Roman"/>
              </a:rPr>
              <a:t>HALT</a:t>
            </a:r>
            <a:r>
              <a:rPr i="1" lang="en-US" sz="800">
                <a:latin typeface="Arial"/>
                <a:ea typeface="Arial"/>
                <a:cs typeface="Arial"/>
                <a:sym typeface="Arial"/>
              </a:rPr>
              <a:t>.</a:t>
            </a:r>
            <a:endParaRPr sz="800">
              <a:latin typeface="Arial"/>
              <a:ea typeface="Arial"/>
              <a:cs typeface="Arial"/>
              <a:sym typeface="Arial"/>
            </a:endParaRPr>
          </a:p>
          <a:p>
            <a:pPr indent="38100" lvl="0" marL="76200" marR="43180" rtl="0" algn="l">
              <a:lnSpc>
                <a:spcPct val="244545"/>
              </a:lnSpc>
              <a:spcBef>
                <a:spcPts val="14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s’obtient bien par un algorithme polynomial à partir de 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w 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.  On l’a construit exactement pour que :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215900" marR="0" rtl="0" algn="l">
              <a:lnSpc>
                <a:spcPct val="100000"/>
              </a:lnSpc>
              <a:spcBef>
                <a:spcPts val="1050"/>
              </a:spcBef>
              <a:spcAft>
                <a:spcPts val="0"/>
              </a:spcAft>
              <a:buNone/>
            </a:pPr>
            <a:r>
              <a:rPr baseline="30000" lang="en-US" sz="900">
                <a:solidFill>
                  <a:srgbClr val="3333B2"/>
                </a:solidFill>
                <a:latin typeface="Lucida Sans"/>
                <a:ea typeface="Lucida Sans"/>
                <a:cs typeface="Lucida Sans"/>
                <a:sym typeface="Lucida Sans"/>
              </a:rPr>
              <a:t>)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w </a:t>
            </a:r>
            <a:r>
              <a:rPr lang="en-US" sz="1000">
                <a:latin typeface="Cambria"/>
                <a:ea typeface="Cambria"/>
                <a:cs typeface="Cambria"/>
                <a:sym typeface="Cambria"/>
              </a:rPr>
              <a:t>∈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A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si et seulement si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γ</a:t>
            </a:r>
            <a:r>
              <a:rPr baseline="-25000" i="1" lang="en-US" sz="1050">
                <a:latin typeface="Arial"/>
                <a:ea typeface="Arial"/>
                <a:cs typeface="Arial"/>
                <a:sym typeface="Arial"/>
              </a:rPr>
              <a:t>V</a:t>
            </a:r>
            <a:r>
              <a:rPr baseline="-25000" i="1" lang="en-US" sz="1050">
                <a:latin typeface="Verdana"/>
                <a:ea typeface="Verdana"/>
                <a:cs typeface="Verdana"/>
                <a:sym typeface="Verdana"/>
              </a:rPr>
              <a:t>,</a:t>
            </a:r>
            <a:r>
              <a:rPr baseline="-25000" i="1" lang="en-US" sz="1050">
                <a:latin typeface="Arial"/>
                <a:ea typeface="Arial"/>
                <a:cs typeface="Arial"/>
                <a:sym typeface="Arial"/>
              </a:rPr>
              <a:t>w </a:t>
            </a:r>
            <a:r>
              <a:rPr lang="en-US" sz="1000">
                <a:latin typeface="Tahoma"/>
                <a:ea typeface="Tahoma"/>
                <a:cs typeface="Tahoma"/>
                <a:sym typeface="Tahoma"/>
              </a:rPr>
              <a:t>(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u</a:t>
            </a:r>
            <a:r>
              <a:rPr lang="en-US" sz="1000">
                <a:latin typeface="Tahoma"/>
                <a:ea typeface="Tahoma"/>
                <a:cs typeface="Tahoma"/>
                <a:sym typeface="Tahoma"/>
              </a:rPr>
              <a:t>)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est satisfiable.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50"/>
              </a:spcBef>
              <a:spcAft>
                <a:spcPts val="0"/>
              </a:spcAft>
              <a:buNone/>
            </a:pPr>
            <a:r>
              <a:t/>
            </a:r>
            <a:endParaRPr sz="15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76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Ce qui prouve bien que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103504" marR="0" rtl="0" algn="ctr">
              <a:lnSpc>
                <a:spcPct val="100000"/>
              </a:lnSpc>
              <a:spcBef>
                <a:spcPts val="855"/>
              </a:spcBef>
              <a:spcAft>
                <a:spcPts val="0"/>
              </a:spcAft>
              <a:buNone/>
            </a:pP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A </a:t>
            </a:r>
            <a:r>
              <a:rPr lang="en-US" sz="1100">
                <a:latin typeface="Cambria"/>
                <a:ea typeface="Cambria"/>
                <a:cs typeface="Cambria"/>
                <a:sym typeface="Cambria"/>
              </a:rPr>
              <a:t>≤ </a:t>
            </a:r>
            <a:r>
              <a:rPr lang="en-US" sz="1100">
                <a:latin typeface="Times New Roman"/>
                <a:ea typeface="Times New Roman"/>
                <a:cs typeface="Times New Roman"/>
                <a:sym typeface="Times New Roman"/>
              </a:rPr>
              <a:t>SAT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,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0" lvl="0" marL="76200" marR="0" rtl="0" algn="l">
              <a:lnSpc>
                <a:spcPct val="100000"/>
              </a:lnSpc>
              <a:spcBef>
                <a:spcPts val="1135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via la fonction 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f 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calculable en temps polynomial qui à 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w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0" lvl="0" marL="76200" marR="0" rtl="0" algn="l">
              <a:lnSpc>
                <a:spcPct val="100000"/>
              </a:lnSpc>
              <a:spcBef>
                <a:spcPts val="35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associe 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γ </a:t>
            </a:r>
            <a:r>
              <a:rPr lang="en-US" sz="1100">
                <a:latin typeface="Tahoma"/>
                <a:ea typeface="Tahoma"/>
                <a:cs typeface="Tahoma"/>
                <a:sym typeface="Tahoma"/>
              </a:rPr>
              <a:t>= 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γ</a:t>
            </a:r>
            <a:r>
              <a:rPr baseline="-25000" i="1" lang="en-US" sz="1200">
                <a:latin typeface="Arial"/>
                <a:ea typeface="Arial"/>
                <a:cs typeface="Arial"/>
                <a:sym typeface="Arial"/>
              </a:rPr>
              <a:t>V,w </a:t>
            </a:r>
            <a:r>
              <a:rPr lang="en-US" sz="1100">
                <a:latin typeface="Tahoma"/>
                <a:ea typeface="Tahoma"/>
                <a:cs typeface="Tahoma"/>
                <a:sym typeface="Tahoma"/>
              </a:rPr>
              <a:t>(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u</a:t>
            </a:r>
            <a:r>
              <a:rPr lang="en-US" sz="1100">
                <a:latin typeface="Tahoma"/>
                <a:ea typeface="Tahoma"/>
                <a:cs typeface="Tahoma"/>
                <a:sym typeface="Tahoma"/>
              </a:rPr>
              <a:t>)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76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Fin de la preuve.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32" name="Google Shape;532;p36"/>
          <p:cNvSpPr txBox="1"/>
          <p:nvPr>
            <p:ph idx="12" type="sldNum"/>
          </p:nvPr>
        </p:nvSpPr>
        <p:spPr>
          <a:xfrm>
            <a:off x="4409566" y="3370303"/>
            <a:ext cx="160654" cy="1219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9525">
            <a:spAutoFit/>
          </a:bodyPr>
          <a:lstStyle/>
          <a:p>
            <a:pPr indent="0" lvl="0" marL="381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21</a:t>
            </a:r>
            <a:endParaRPr/>
          </a:p>
        </p:txBody>
      </p:sp>
    </p:spTree>
  </p:cSld>
  <p:clrMapOvr>
    <a:masterClrMapping/>
  </p:clrMapOvr>
  <p:transition>
    <p:fade thruBlk="1"/>
  </p:transition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6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p37"/>
          <p:cNvSpPr txBox="1"/>
          <p:nvPr>
            <p:ph type="title"/>
          </p:nvPr>
        </p:nvSpPr>
        <p:spPr>
          <a:xfrm>
            <a:off x="1592668" y="59814"/>
            <a:ext cx="1423035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71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Plus précisément</a:t>
            </a:r>
            <a:endParaRPr/>
          </a:p>
        </p:txBody>
      </p:sp>
      <p:sp>
        <p:nvSpPr>
          <p:cNvPr id="538" name="Google Shape;538;p37"/>
          <p:cNvSpPr txBox="1"/>
          <p:nvPr>
            <p:ph idx="12" type="sldNum"/>
          </p:nvPr>
        </p:nvSpPr>
        <p:spPr>
          <a:xfrm>
            <a:off x="4409566" y="3370303"/>
            <a:ext cx="160654" cy="1219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9525">
            <a:spAutoFit/>
          </a:bodyPr>
          <a:lstStyle/>
          <a:p>
            <a:pPr indent="0" lvl="0" marL="381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22</a:t>
            </a:r>
            <a:endParaRPr/>
          </a:p>
        </p:txBody>
      </p:sp>
      <p:sp>
        <p:nvSpPr>
          <p:cNvPr id="539" name="Google Shape;539;p37"/>
          <p:cNvSpPr txBox="1"/>
          <p:nvPr/>
        </p:nvSpPr>
        <p:spPr>
          <a:xfrm>
            <a:off x="347294" y="1017916"/>
            <a:ext cx="2413000" cy="8801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975">
            <a:spAutoFit/>
          </a:bodyPr>
          <a:lstStyle/>
          <a:p>
            <a:pPr indent="-208279" lvl="0" marL="220345" marR="167005" rtl="0" algn="l">
              <a:lnSpc>
                <a:spcPct val="1026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action="ppaction://hlinksldjump" r:id="rId3"/>
              </a:rPr>
              <a:t>Compléments sur la NP-complétude </a:t>
            </a:r>
            <a:r>
              <a:rPr lang="en-US" sz="1100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100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action="ppaction://hlinksldjump" r:id="rId4"/>
              </a:rPr>
              <a:t>Non-déterminisme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220345" marR="0" rtl="0" algn="l">
              <a:lnSpc>
                <a:spcPct val="100000"/>
              </a:lnSpc>
              <a:spcBef>
                <a:spcPts val="35"/>
              </a:spcBef>
              <a:spcAft>
                <a:spcPts val="0"/>
              </a:spcAft>
              <a:buNone/>
            </a:pPr>
            <a:r>
              <a:rPr lang="en-US" sz="1100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action="ppaction://hlinksldjump" r:id="rId5"/>
              </a:rPr>
              <a:t>Théorème de Cook-Levin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220345" marR="5080" rtl="0" algn="l">
              <a:lnSpc>
                <a:spcPct val="1026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action="ppaction://hlinksldjump" r:id="rId6"/>
              </a:rPr>
              <a:t>Preuve du théorème de Cook-Levin </a:t>
            </a:r>
            <a:r>
              <a:rPr lang="en-US" sz="1100">
                <a:solidFill>
                  <a:srgbClr val="FFCCC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100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action="ppaction://hlinksldjump" r:id="rId7"/>
              </a:rPr>
              <a:t>Décision vs Construction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>
    <p:fade thruBlk="1"/>
  </p:transition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3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p38"/>
          <p:cNvSpPr txBox="1"/>
          <p:nvPr>
            <p:ph type="title"/>
          </p:nvPr>
        </p:nvSpPr>
        <p:spPr>
          <a:xfrm>
            <a:off x="1287589" y="59814"/>
            <a:ext cx="2033270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71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Décision vs Construction</a:t>
            </a:r>
            <a:endParaRPr/>
          </a:p>
        </p:txBody>
      </p:sp>
      <p:sp>
        <p:nvSpPr>
          <p:cNvPr id="545" name="Google Shape;545;p38"/>
          <p:cNvSpPr/>
          <p:nvPr/>
        </p:nvSpPr>
        <p:spPr>
          <a:xfrm>
            <a:off x="495363" y="807275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546" name="Google Shape;546;p38"/>
          <p:cNvSpPr txBox="1"/>
          <p:nvPr/>
        </p:nvSpPr>
        <p:spPr>
          <a:xfrm>
            <a:off x="586295" y="728483"/>
            <a:ext cx="3686175" cy="19735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9200">
            <a:spAutoFit/>
          </a:bodyPr>
          <a:lstStyle/>
          <a:p>
            <a:pPr indent="0" lvl="0" marL="50800" marR="122554" rtl="0" algn="just">
              <a:lnSpc>
                <a:spcPct val="10909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Nous avons jusque-là parlé uniquement de problèmes de  </a:t>
            </a:r>
            <a:r>
              <a:rPr b="1" lang="en-US" sz="1100">
                <a:latin typeface="Arial"/>
                <a:ea typeface="Arial"/>
                <a:cs typeface="Arial"/>
                <a:sym typeface="Arial"/>
              </a:rPr>
              <a:t>décision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, c’est-à-dire dont la réponse est soit vrai ou soit  faux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0"/>
              </a:spcBef>
              <a:spcAft>
                <a:spcPts val="0"/>
              </a:spcAft>
              <a:buNone/>
            </a:pPr>
            <a:r>
              <a:t/>
            </a:r>
            <a:endParaRPr sz="115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137159" lvl="0" marL="327660" marR="20002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en-US" sz="900">
                <a:solidFill>
                  <a:srgbClr val="3333B2"/>
                </a:solidFill>
                <a:latin typeface="Lucida Sans"/>
                <a:ea typeface="Lucida Sans"/>
                <a:cs typeface="Lucida Sans"/>
                <a:sym typeface="Lucida Sans"/>
              </a:rPr>
              <a:t>)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par exemple : “étant donnée une formule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F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, décider si la  formule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F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est satisfiable”.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25"/>
              </a:spcBef>
              <a:spcAft>
                <a:spcPts val="0"/>
              </a:spcAft>
              <a:buNone/>
            </a:pPr>
            <a:r>
              <a:t/>
            </a:r>
            <a:endParaRPr sz="15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50800" marR="30480" rtl="0" algn="l">
              <a:lnSpc>
                <a:spcPct val="10909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en opposition aux problèmes qui consisteraient à </a:t>
            </a:r>
            <a:r>
              <a:rPr b="1" lang="en-US" sz="1100">
                <a:latin typeface="Arial"/>
                <a:ea typeface="Arial"/>
                <a:cs typeface="Arial"/>
                <a:sym typeface="Arial"/>
              </a:rPr>
              <a:t>produire  un objet avec une propriété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5"/>
              </a:spcBef>
              <a:spcAft>
                <a:spcPts val="0"/>
              </a:spcAft>
              <a:buNone/>
            </a:pPr>
            <a:r>
              <a:t/>
            </a:r>
            <a:endParaRPr sz="115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137159" lvl="0" marL="327660" marR="16446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en-US" sz="900">
                <a:solidFill>
                  <a:srgbClr val="3333B2"/>
                </a:solidFill>
                <a:latin typeface="Lucida Sans"/>
                <a:ea typeface="Lucida Sans"/>
                <a:cs typeface="Lucida Sans"/>
                <a:sym typeface="Lucida Sans"/>
              </a:rPr>
              <a:t>)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par exemple : “étant donnée une formule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F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, produire une  affectation des variables qui la satisfait s’il en existe une.”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47" name="Google Shape;547;p38"/>
          <p:cNvSpPr/>
          <p:nvPr/>
        </p:nvSpPr>
        <p:spPr>
          <a:xfrm>
            <a:off x="495363" y="1958657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548" name="Google Shape;548;p38"/>
          <p:cNvSpPr txBox="1"/>
          <p:nvPr>
            <p:ph idx="12" type="sldNum"/>
          </p:nvPr>
        </p:nvSpPr>
        <p:spPr>
          <a:xfrm>
            <a:off x="4409566" y="3370303"/>
            <a:ext cx="160654" cy="1219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9525">
            <a:spAutoFit/>
          </a:bodyPr>
          <a:lstStyle/>
          <a:p>
            <a:pPr indent="0" lvl="0" marL="381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23</a:t>
            </a:r>
            <a:endParaRPr/>
          </a:p>
        </p:txBody>
      </p:sp>
    </p:spTree>
  </p:cSld>
  <p:clrMapOvr>
    <a:masterClrMapping/>
  </p:clrMapOvr>
  <p:transition>
    <p:fade thruBlk="1"/>
  </p:transition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2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p39"/>
          <p:cNvSpPr/>
          <p:nvPr/>
        </p:nvSpPr>
        <p:spPr>
          <a:xfrm>
            <a:off x="495363" y="423164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554" name="Google Shape;554;p39"/>
          <p:cNvSpPr txBox="1"/>
          <p:nvPr>
            <p:ph type="title"/>
          </p:nvPr>
        </p:nvSpPr>
        <p:spPr>
          <a:xfrm>
            <a:off x="624395" y="344372"/>
            <a:ext cx="3503295" cy="1917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4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000000"/>
                </a:solidFill>
              </a:rPr>
              <a:t>Si </a:t>
            </a:r>
            <a:r>
              <a:rPr lang="en-US" sz="11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 </a:t>
            </a:r>
            <a:r>
              <a:rPr lang="en-US" sz="11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=</a:t>
            </a:r>
            <a:r>
              <a:rPr lang="en-US" sz="110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/	</a:t>
            </a:r>
            <a:r>
              <a:rPr lang="en-US" sz="11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NP</a:t>
            </a:r>
            <a:r>
              <a:rPr lang="en-US" sz="1100">
                <a:solidFill>
                  <a:srgbClr val="000000"/>
                </a:solidFill>
              </a:rPr>
              <a:t>, alors aucun des deux problèmes n’admet une</a:t>
            </a:r>
            <a:endParaRPr sz="11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55" name="Google Shape;555;p39"/>
          <p:cNvSpPr txBox="1"/>
          <p:nvPr/>
        </p:nvSpPr>
        <p:spPr>
          <a:xfrm>
            <a:off x="611695" y="496200"/>
            <a:ext cx="3581400" cy="8223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425">
            <a:spAutoFit/>
          </a:bodyPr>
          <a:lstStyle/>
          <a:p>
            <a:pPr indent="0" lvl="0" marL="25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solution en temps polynomial.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1651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en-US" sz="900">
                <a:solidFill>
                  <a:srgbClr val="3333B2"/>
                </a:solidFill>
                <a:latin typeface="Lucida Sans"/>
                <a:ea typeface="Lucida Sans"/>
                <a:cs typeface="Lucida Sans"/>
                <a:sym typeface="Lucida Sans"/>
              </a:rPr>
              <a:t>)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car le premier problème est </a:t>
            </a:r>
            <a:r>
              <a:rPr lang="en-US" sz="1000">
                <a:latin typeface="Times New Roman"/>
                <a:ea typeface="Times New Roman"/>
                <a:cs typeface="Times New Roman"/>
                <a:sym typeface="Times New Roman"/>
              </a:rPr>
              <a:t>NP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-complet.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137159" lvl="0" marL="302260" marR="43180" rtl="0" algn="l">
              <a:lnSpc>
                <a:spcPct val="120000"/>
              </a:lnSpc>
              <a:spcBef>
                <a:spcPts val="40"/>
              </a:spcBef>
              <a:spcAft>
                <a:spcPts val="0"/>
              </a:spcAft>
              <a:buNone/>
            </a:pPr>
            <a:r>
              <a:rPr baseline="30000" lang="en-US" sz="900">
                <a:solidFill>
                  <a:srgbClr val="3333B2"/>
                </a:solidFill>
                <a:latin typeface="Lucida Sans"/>
                <a:ea typeface="Lucida Sans"/>
                <a:cs typeface="Lucida Sans"/>
                <a:sym typeface="Lucida Sans"/>
              </a:rPr>
              <a:t>)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et si l’on sait résoudre le second, alors on sait résoudre le  premier.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56" name="Google Shape;556;p39"/>
          <p:cNvSpPr/>
          <p:nvPr/>
        </p:nvSpPr>
        <p:spPr>
          <a:xfrm>
            <a:off x="495363" y="1878215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557" name="Google Shape;557;p39"/>
          <p:cNvSpPr txBox="1"/>
          <p:nvPr/>
        </p:nvSpPr>
        <p:spPr>
          <a:xfrm>
            <a:off x="624395" y="1799423"/>
            <a:ext cx="838200" cy="1917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425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Et si </a:t>
            </a:r>
            <a:r>
              <a:rPr lang="en-US" sz="1100">
                <a:latin typeface="Times New Roman"/>
                <a:ea typeface="Times New Roman"/>
                <a:cs typeface="Times New Roman"/>
                <a:sym typeface="Times New Roman"/>
              </a:rPr>
              <a:t>P </a:t>
            </a:r>
            <a:r>
              <a:rPr lang="en-US" sz="1100">
                <a:latin typeface="Tahoma"/>
                <a:ea typeface="Tahoma"/>
                <a:cs typeface="Tahoma"/>
                <a:sym typeface="Tahoma"/>
              </a:rPr>
              <a:t>= </a:t>
            </a:r>
            <a:r>
              <a:rPr lang="en-US" sz="1100">
                <a:latin typeface="Times New Roman"/>
                <a:ea typeface="Times New Roman"/>
                <a:cs typeface="Times New Roman"/>
                <a:sym typeface="Times New Roman"/>
              </a:rPr>
              <a:t>NP</a:t>
            </a:r>
            <a:r>
              <a:rPr lang="en-US" sz="1100">
                <a:latin typeface="Tahoma"/>
                <a:ea typeface="Tahoma"/>
                <a:cs typeface="Tahoma"/>
                <a:sym typeface="Tahoma"/>
              </a:rPr>
              <a:t>?</a:t>
            </a:r>
            <a:endParaRPr sz="110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58" name="Google Shape;558;p39"/>
          <p:cNvSpPr txBox="1"/>
          <p:nvPr/>
        </p:nvSpPr>
        <p:spPr>
          <a:xfrm>
            <a:off x="4434966" y="3371256"/>
            <a:ext cx="109855" cy="1212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82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">
                <a:latin typeface="Arial"/>
                <a:ea typeface="Arial"/>
                <a:cs typeface="Arial"/>
                <a:sym typeface="Arial"/>
              </a:rPr>
              <a:t>24</a:t>
            </a:r>
            <a:endParaRPr sz="6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 thruBlk="1"/>
  </p:transition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2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p40"/>
          <p:cNvSpPr/>
          <p:nvPr/>
        </p:nvSpPr>
        <p:spPr>
          <a:xfrm>
            <a:off x="495363" y="423164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564" name="Google Shape;564;p40"/>
          <p:cNvSpPr txBox="1"/>
          <p:nvPr>
            <p:ph type="title"/>
          </p:nvPr>
        </p:nvSpPr>
        <p:spPr>
          <a:xfrm>
            <a:off x="624395" y="344372"/>
            <a:ext cx="3503295" cy="1917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4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000000"/>
                </a:solidFill>
              </a:rPr>
              <a:t>Si </a:t>
            </a:r>
            <a:r>
              <a:rPr lang="en-US" sz="11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 </a:t>
            </a:r>
            <a:r>
              <a:rPr lang="en-US" sz="11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=</a:t>
            </a:r>
            <a:r>
              <a:rPr lang="en-US" sz="110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/	</a:t>
            </a:r>
            <a:r>
              <a:rPr lang="en-US" sz="11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NP</a:t>
            </a:r>
            <a:r>
              <a:rPr lang="en-US" sz="1100">
                <a:solidFill>
                  <a:srgbClr val="000000"/>
                </a:solidFill>
              </a:rPr>
              <a:t>, alors aucun des deux problèmes n’admet une</a:t>
            </a:r>
            <a:endParaRPr sz="11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65" name="Google Shape;565;p40"/>
          <p:cNvSpPr txBox="1"/>
          <p:nvPr/>
        </p:nvSpPr>
        <p:spPr>
          <a:xfrm>
            <a:off x="573595" y="496200"/>
            <a:ext cx="3657600" cy="14954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425">
            <a:spAutoFit/>
          </a:bodyPr>
          <a:lstStyle/>
          <a:p>
            <a:pPr indent="0" lvl="0" marL="635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solution en temps polynomial.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2032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en-US" sz="900">
                <a:solidFill>
                  <a:srgbClr val="3333B2"/>
                </a:solidFill>
                <a:latin typeface="Lucida Sans"/>
                <a:ea typeface="Lucida Sans"/>
                <a:cs typeface="Lucida Sans"/>
                <a:sym typeface="Lucida Sans"/>
              </a:rPr>
              <a:t>)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car le premier problème est </a:t>
            </a:r>
            <a:r>
              <a:rPr lang="en-US" sz="1000">
                <a:latin typeface="Times New Roman"/>
                <a:ea typeface="Times New Roman"/>
                <a:cs typeface="Times New Roman"/>
                <a:sym typeface="Times New Roman"/>
              </a:rPr>
              <a:t>NP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-complet.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137159" lvl="0" marL="340360" marR="81280" rtl="0" algn="l">
              <a:lnSpc>
                <a:spcPct val="120000"/>
              </a:lnSpc>
              <a:spcBef>
                <a:spcPts val="40"/>
              </a:spcBef>
              <a:spcAft>
                <a:spcPts val="0"/>
              </a:spcAft>
              <a:buNone/>
            </a:pPr>
            <a:r>
              <a:rPr baseline="30000" lang="en-US" sz="900">
                <a:solidFill>
                  <a:srgbClr val="3333B2"/>
                </a:solidFill>
                <a:latin typeface="Lucida Sans"/>
                <a:ea typeface="Lucida Sans"/>
                <a:cs typeface="Lucida Sans"/>
                <a:sym typeface="Lucida Sans"/>
              </a:rPr>
              <a:t>)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et si l’on sait résoudre le second, alors on sait résoudre le  premier.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203200" marR="0" rtl="0" algn="l">
              <a:lnSpc>
                <a:spcPct val="10952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en-US" sz="900">
                <a:solidFill>
                  <a:srgbClr val="3333B2"/>
                </a:solidFill>
                <a:latin typeface="Lucida Sans"/>
                <a:ea typeface="Lucida Sans"/>
                <a:cs typeface="Lucida Sans"/>
                <a:sym typeface="Lucida Sans"/>
              </a:rPr>
              <a:t>) </a:t>
            </a:r>
            <a:r>
              <a:rPr b="1" lang="en-US" sz="1000">
                <a:latin typeface="Arial"/>
                <a:ea typeface="Arial"/>
                <a:cs typeface="Arial"/>
                <a:sym typeface="Arial"/>
              </a:rPr>
              <a:t>ATTENTION : </a:t>
            </a:r>
            <a:r>
              <a:rPr lang="en-US" sz="1000">
                <a:latin typeface="Cambria"/>
                <a:ea typeface="Cambria"/>
                <a:cs typeface="Cambria"/>
                <a:sym typeface="Cambria"/>
              </a:rPr>
              <a:t>≤ </a:t>
            </a:r>
            <a:r>
              <a:rPr b="1" lang="en-US" sz="1000">
                <a:latin typeface="Arial"/>
                <a:ea typeface="Arial"/>
                <a:cs typeface="Arial"/>
                <a:sym typeface="Arial"/>
              </a:rPr>
              <a:t>ou </a:t>
            </a:r>
            <a:r>
              <a:rPr lang="en-US" sz="1000">
                <a:latin typeface="Cambria"/>
                <a:ea typeface="Cambria"/>
                <a:cs typeface="Cambria"/>
                <a:sym typeface="Cambria"/>
              </a:rPr>
              <a:t>≤</a:t>
            </a:r>
            <a:r>
              <a:rPr baseline="-25000" i="1" lang="en-US" sz="1050">
                <a:latin typeface="Arial"/>
                <a:ea typeface="Arial"/>
                <a:cs typeface="Arial"/>
                <a:sym typeface="Arial"/>
              </a:rPr>
              <a:t>m </a:t>
            </a:r>
            <a:r>
              <a:rPr b="1" lang="en-US" sz="1000">
                <a:latin typeface="Arial"/>
                <a:ea typeface="Arial"/>
                <a:cs typeface="Arial"/>
                <a:sym typeface="Arial"/>
              </a:rPr>
              <a:t>ne comparent que des</a:t>
            </a:r>
            <a:endParaRPr sz="1000">
              <a:latin typeface="Arial"/>
              <a:ea typeface="Arial"/>
              <a:cs typeface="Arial"/>
              <a:sym typeface="Arial"/>
            </a:endParaRPr>
          </a:p>
          <a:p>
            <a:pPr indent="0" lvl="0" marL="34036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latin typeface="Arial"/>
                <a:ea typeface="Arial"/>
                <a:cs typeface="Arial"/>
                <a:sym typeface="Arial"/>
              </a:rPr>
              <a:t>problèmes de décision.</a:t>
            </a:r>
            <a:endParaRPr sz="1000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5"/>
              </a:spcBef>
              <a:spcAft>
                <a:spcPts val="0"/>
              </a:spcAft>
              <a:buNone/>
            </a:pPr>
            <a:r>
              <a:t/>
            </a:r>
            <a:endParaRPr sz="1350">
              <a:latin typeface="Arial"/>
              <a:ea typeface="Arial"/>
              <a:cs typeface="Arial"/>
              <a:sym typeface="Arial"/>
            </a:endParaRPr>
          </a:p>
          <a:p>
            <a:pPr indent="0" lvl="0" marL="635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Et si </a:t>
            </a:r>
            <a:r>
              <a:rPr lang="en-US" sz="1100">
                <a:latin typeface="Times New Roman"/>
                <a:ea typeface="Times New Roman"/>
                <a:cs typeface="Times New Roman"/>
                <a:sym typeface="Times New Roman"/>
              </a:rPr>
              <a:t>P </a:t>
            </a:r>
            <a:r>
              <a:rPr lang="en-US" sz="1100">
                <a:latin typeface="Tahoma"/>
                <a:ea typeface="Tahoma"/>
                <a:cs typeface="Tahoma"/>
                <a:sym typeface="Tahoma"/>
              </a:rPr>
              <a:t>= </a:t>
            </a:r>
            <a:r>
              <a:rPr lang="en-US" sz="1100">
                <a:latin typeface="Times New Roman"/>
                <a:ea typeface="Times New Roman"/>
                <a:cs typeface="Times New Roman"/>
                <a:sym typeface="Times New Roman"/>
              </a:rPr>
              <a:t>NP</a:t>
            </a:r>
            <a:r>
              <a:rPr lang="en-US" sz="1100">
                <a:latin typeface="Tahoma"/>
                <a:ea typeface="Tahoma"/>
                <a:cs typeface="Tahoma"/>
                <a:sym typeface="Tahoma"/>
              </a:rPr>
              <a:t>?</a:t>
            </a:r>
            <a:endParaRPr sz="110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66" name="Google Shape;566;p40"/>
          <p:cNvSpPr/>
          <p:nvPr/>
        </p:nvSpPr>
        <p:spPr>
          <a:xfrm>
            <a:off x="495363" y="1878215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567" name="Google Shape;567;p40"/>
          <p:cNvSpPr txBox="1"/>
          <p:nvPr/>
        </p:nvSpPr>
        <p:spPr>
          <a:xfrm>
            <a:off x="4434966" y="3371256"/>
            <a:ext cx="109855" cy="1212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82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">
                <a:latin typeface="Arial"/>
                <a:ea typeface="Arial"/>
                <a:cs typeface="Arial"/>
                <a:sym typeface="Arial"/>
              </a:rPr>
              <a:t>24</a:t>
            </a:r>
            <a:endParaRPr sz="6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 thruBlk="1"/>
  </p:transition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p41"/>
          <p:cNvSpPr/>
          <p:nvPr/>
        </p:nvSpPr>
        <p:spPr>
          <a:xfrm>
            <a:off x="495363" y="423164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573" name="Google Shape;573;p41"/>
          <p:cNvSpPr txBox="1"/>
          <p:nvPr>
            <p:ph type="title"/>
          </p:nvPr>
        </p:nvSpPr>
        <p:spPr>
          <a:xfrm>
            <a:off x="624395" y="344372"/>
            <a:ext cx="3503295" cy="1917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4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000000"/>
                </a:solidFill>
              </a:rPr>
              <a:t>Si </a:t>
            </a:r>
            <a:r>
              <a:rPr lang="en-US" sz="11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 </a:t>
            </a:r>
            <a:r>
              <a:rPr lang="en-US" sz="11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=</a:t>
            </a:r>
            <a:r>
              <a:rPr lang="en-US" sz="110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/	</a:t>
            </a:r>
            <a:r>
              <a:rPr lang="en-US" sz="11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NP</a:t>
            </a:r>
            <a:r>
              <a:rPr lang="en-US" sz="1100">
                <a:solidFill>
                  <a:srgbClr val="000000"/>
                </a:solidFill>
              </a:rPr>
              <a:t>, alors aucun des deux problèmes n’admet une</a:t>
            </a:r>
            <a:endParaRPr sz="11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74" name="Google Shape;574;p41"/>
          <p:cNvSpPr/>
          <p:nvPr/>
        </p:nvSpPr>
        <p:spPr>
          <a:xfrm>
            <a:off x="495363" y="1878215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575" name="Google Shape;575;p41"/>
          <p:cNvSpPr txBox="1"/>
          <p:nvPr/>
        </p:nvSpPr>
        <p:spPr>
          <a:xfrm>
            <a:off x="510095" y="496200"/>
            <a:ext cx="3784600" cy="23888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425">
            <a:spAutoFit/>
          </a:bodyPr>
          <a:lstStyle/>
          <a:p>
            <a:pPr indent="0" lvl="0" marL="127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solution en temps polynomial.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2667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en-US" sz="900">
                <a:solidFill>
                  <a:srgbClr val="3333B2"/>
                </a:solidFill>
                <a:latin typeface="Lucida Sans"/>
                <a:ea typeface="Lucida Sans"/>
                <a:cs typeface="Lucida Sans"/>
                <a:sym typeface="Lucida Sans"/>
              </a:rPr>
              <a:t>)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car le premier problème est </a:t>
            </a:r>
            <a:r>
              <a:rPr lang="en-US" sz="1000">
                <a:latin typeface="Times New Roman"/>
                <a:ea typeface="Times New Roman"/>
                <a:cs typeface="Times New Roman"/>
                <a:sym typeface="Times New Roman"/>
              </a:rPr>
              <a:t>NP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-complet.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137159" lvl="0" marL="403860" marR="144780" rtl="0" algn="l">
              <a:lnSpc>
                <a:spcPct val="120000"/>
              </a:lnSpc>
              <a:spcBef>
                <a:spcPts val="40"/>
              </a:spcBef>
              <a:spcAft>
                <a:spcPts val="0"/>
              </a:spcAft>
              <a:buNone/>
            </a:pPr>
            <a:r>
              <a:rPr baseline="30000" lang="en-US" sz="900">
                <a:solidFill>
                  <a:srgbClr val="3333B2"/>
                </a:solidFill>
                <a:latin typeface="Lucida Sans"/>
                <a:ea typeface="Lucida Sans"/>
                <a:cs typeface="Lucida Sans"/>
                <a:sym typeface="Lucida Sans"/>
              </a:rPr>
              <a:t>)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et si l’on sait résoudre le second, alors on sait résoudre le  premier.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266700" marR="0" rtl="0" algn="l">
              <a:lnSpc>
                <a:spcPct val="10952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en-US" sz="900">
                <a:solidFill>
                  <a:srgbClr val="3333B2"/>
                </a:solidFill>
                <a:latin typeface="Lucida Sans"/>
                <a:ea typeface="Lucida Sans"/>
                <a:cs typeface="Lucida Sans"/>
                <a:sym typeface="Lucida Sans"/>
              </a:rPr>
              <a:t>) </a:t>
            </a:r>
            <a:r>
              <a:rPr b="1" lang="en-US" sz="1000">
                <a:latin typeface="Arial"/>
                <a:ea typeface="Arial"/>
                <a:cs typeface="Arial"/>
                <a:sym typeface="Arial"/>
              </a:rPr>
              <a:t>ATTENTION : </a:t>
            </a:r>
            <a:r>
              <a:rPr lang="en-US" sz="1000">
                <a:latin typeface="Cambria"/>
                <a:ea typeface="Cambria"/>
                <a:cs typeface="Cambria"/>
                <a:sym typeface="Cambria"/>
              </a:rPr>
              <a:t>≤ </a:t>
            </a:r>
            <a:r>
              <a:rPr b="1" lang="en-US" sz="1000">
                <a:latin typeface="Arial"/>
                <a:ea typeface="Arial"/>
                <a:cs typeface="Arial"/>
                <a:sym typeface="Arial"/>
              </a:rPr>
              <a:t>ou </a:t>
            </a:r>
            <a:r>
              <a:rPr lang="en-US" sz="1000">
                <a:latin typeface="Cambria"/>
                <a:ea typeface="Cambria"/>
                <a:cs typeface="Cambria"/>
                <a:sym typeface="Cambria"/>
              </a:rPr>
              <a:t>≤</a:t>
            </a:r>
            <a:r>
              <a:rPr baseline="-25000" i="1" lang="en-US" sz="1050">
                <a:latin typeface="Arial"/>
                <a:ea typeface="Arial"/>
                <a:cs typeface="Arial"/>
                <a:sym typeface="Arial"/>
              </a:rPr>
              <a:t>m </a:t>
            </a:r>
            <a:r>
              <a:rPr b="1" lang="en-US" sz="1000">
                <a:latin typeface="Arial"/>
                <a:ea typeface="Arial"/>
                <a:cs typeface="Arial"/>
                <a:sym typeface="Arial"/>
              </a:rPr>
              <a:t>ne comparent que des</a:t>
            </a:r>
            <a:endParaRPr sz="1000">
              <a:latin typeface="Arial"/>
              <a:ea typeface="Arial"/>
              <a:cs typeface="Arial"/>
              <a:sym typeface="Arial"/>
            </a:endParaRPr>
          </a:p>
          <a:p>
            <a:pPr indent="0" lvl="0" marL="40386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latin typeface="Arial"/>
                <a:ea typeface="Arial"/>
                <a:cs typeface="Arial"/>
                <a:sym typeface="Arial"/>
              </a:rPr>
              <a:t>problèmes de décision.</a:t>
            </a:r>
            <a:endParaRPr sz="1000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5"/>
              </a:spcBef>
              <a:spcAft>
                <a:spcPts val="0"/>
              </a:spcAft>
              <a:buNone/>
            </a:pPr>
            <a:r>
              <a:t/>
            </a:r>
            <a:endParaRPr sz="1350">
              <a:latin typeface="Arial"/>
              <a:ea typeface="Arial"/>
              <a:cs typeface="Arial"/>
              <a:sym typeface="Arial"/>
            </a:endParaRPr>
          </a:p>
          <a:p>
            <a:pPr indent="0" lvl="0" marL="127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Et si </a:t>
            </a:r>
            <a:r>
              <a:rPr lang="en-US" sz="1100">
                <a:latin typeface="Times New Roman"/>
                <a:ea typeface="Times New Roman"/>
                <a:cs typeface="Times New Roman"/>
                <a:sym typeface="Times New Roman"/>
              </a:rPr>
              <a:t>P </a:t>
            </a:r>
            <a:r>
              <a:rPr lang="en-US" sz="1100">
                <a:latin typeface="Tahoma"/>
                <a:ea typeface="Tahoma"/>
                <a:cs typeface="Tahoma"/>
                <a:sym typeface="Tahoma"/>
              </a:rPr>
              <a:t>= </a:t>
            </a:r>
            <a:r>
              <a:rPr lang="en-US" sz="1100">
                <a:latin typeface="Times New Roman"/>
                <a:ea typeface="Times New Roman"/>
                <a:cs typeface="Times New Roman"/>
                <a:sym typeface="Times New Roman"/>
              </a:rPr>
              <a:t>NP</a:t>
            </a:r>
            <a:r>
              <a:rPr lang="en-US" sz="1100">
                <a:latin typeface="Tahoma"/>
                <a:ea typeface="Tahoma"/>
                <a:cs typeface="Tahoma"/>
                <a:sym typeface="Tahoma"/>
              </a:rPr>
              <a:t>?</a:t>
            </a:r>
            <a:endParaRPr sz="1100"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None/>
            </a:pPr>
            <a:r>
              <a:t/>
            </a:r>
            <a:endParaRPr sz="1050">
              <a:latin typeface="Tahoma"/>
              <a:ea typeface="Tahoma"/>
              <a:cs typeface="Tahoma"/>
              <a:sym typeface="Tahoma"/>
            </a:endParaRPr>
          </a:p>
          <a:p>
            <a:pPr indent="0" lvl="0" marL="266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en-US" sz="900">
                <a:solidFill>
                  <a:srgbClr val="3333B2"/>
                </a:solidFill>
                <a:latin typeface="Lucida Sans"/>
                <a:ea typeface="Lucida Sans"/>
                <a:cs typeface="Lucida Sans"/>
                <a:sym typeface="Lucida Sans"/>
              </a:rPr>
              <a:t>)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Théorème. Supposons </a:t>
            </a:r>
            <a:r>
              <a:rPr lang="en-US" sz="1000">
                <a:latin typeface="Times New Roman"/>
                <a:ea typeface="Times New Roman"/>
                <a:cs typeface="Times New Roman"/>
                <a:sym typeface="Times New Roman"/>
              </a:rPr>
              <a:t>P </a:t>
            </a:r>
            <a:r>
              <a:rPr lang="en-US" sz="1000">
                <a:latin typeface="Tahoma"/>
                <a:ea typeface="Tahoma"/>
                <a:cs typeface="Tahoma"/>
                <a:sym typeface="Tahoma"/>
              </a:rPr>
              <a:t>= </a:t>
            </a:r>
            <a:r>
              <a:rPr lang="en-US" sz="1000">
                <a:latin typeface="Times New Roman"/>
                <a:ea typeface="Times New Roman"/>
                <a:cs typeface="Times New Roman"/>
                <a:sym typeface="Times New Roman"/>
              </a:rPr>
              <a:t>NP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128269" lvl="0" marL="680720" marR="142875" rtl="0" algn="l">
              <a:lnSpc>
                <a:spcPct val="101499"/>
              </a:lnSpc>
              <a:spcBef>
                <a:spcPts val="180"/>
              </a:spcBef>
              <a:spcAft>
                <a:spcPts val="0"/>
              </a:spcAft>
              <a:buClr>
                <a:srgbClr val="3333B2"/>
              </a:buClr>
              <a:buSzPts val="900"/>
              <a:buFont typeface="Lucida Sans"/>
              <a:buChar char="•"/>
            </a:pPr>
            <a:r>
              <a:rPr lang="en-US" sz="900">
                <a:latin typeface="Helvetica Neue"/>
                <a:ea typeface="Helvetica Neue"/>
                <a:cs typeface="Helvetica Neue"/>
                <a:sym typeface="Helvetica Neue"/>
              </a:rPr>
              <a:t>Soit </a:t>
            </a:r>
            <a:r>
              <a:rPr i="1" lang="en-US" sz="900">
                <a:latin typeface="Arial"/>
                <a:ea typeface="Arial"/>
                <a:cs typeface="Arial"/>
                <a:sym typeface="Arial"/>
              </a:rPr>
              <a:t>L </a:t>
            </a:r>
            <a:r>
              <a:rPr lang="en-US" sz="900">
                <a:latin typeface="Helvetica Neue"/>
                <a:ea typeface="Helvetica Neue"/>
                <a:cs typeface="Helvetica Neue"/>
                <a:sym typeface="Helvetica Neue"/>
              </a:rPr>
              <a:t>un problème de </a:t>
            </a:r>
            <a:r>
              <a:rPr lang="en-US" sz="900">
                <a:latin typeface="Times New Roman"/>
                <a:ea typeface="Times New Roman"/>
                <a:cs typeface="Times New Roman"/>
                <a:sym typeface="Times New Roman"/>
              </a:rPr>
              <a:t>NP </a:t>
            </a:r>
            <a:r>
              <a:rPr lang="en-US" sz="900">
                <a:latin typeface="Helvetica Neue"/>
                <a:ea typeface="Helvetica Neue"/>
                <a:cs typeface="Helvetica Neue"/>
                <a:sym typeface="Helvetica Neue"/>
              </a:rPr>
              <a:t>et </a:t>
            </a:r>
            <a:r>
              <a:rPr i="1" lang="en-US" sz="900">
                <a:latin typeface="Arial"/>
                <a:ea typeface="Arial"/>
                <a:cs typeface="Arial"/>
                <a:sym typeface="Arial"/>
              </a:rPr>
              <a:t>V </a:t>
            </a:r>
            <a:r>
              <a:rPr lang="en-US" sz="900">
                <a:latin typeface="Helvetica Neue"/>
                <a:ea typeface="Helvetica Neue"/>
                <a:cs typeface="Helvetica Neue"/>
                <a:sym typeface="Helvetica Neue"/>
              </a:rPr>
              <a:t>un vérificateur associé. On  peut construire une machine de Turing qui sur toute entrée  </a:t>
            </a:r>
            <a:r>
              <a:rPr i="1" lang="en-US" sz="900">
                <a:latin typeface="Arial"/>
                <a:ea typeface="Arial"/>
                <a:cs typeface="Arial"/>
                <a:sym typeface="Arial"/>
              </a:rPr>
              <a:t>w </a:t>
            </a:r>
            <a:r>
              <a:rPr lang="en-US" sz="900">
                <a:latin typeface="Lucida Sans"/>
                <a:ea typeface="Lucida Sans"/>
                <a:cs typeface="Lucida Sans"/>
                <a:sym typeface="Lucida Sans"/>
              </a:rPr>
              <a:t>∈ </a:t>
            </a:r>
            <a:r>
              <a:rPr i="1" lang="en-US" sz="900">
                <a:latin typeface="Arial"/>
                <a:ea typeface="Arial"/>
                <a:cs typeface="Arial"/>
                <a:sym typeface="Arial"/>
              </a:rPr>
              <a:t>L </a:t>
            </a:r>
            <a:r>
              <a:rPr lang="en-US" sz="900">
                <a:latin typeface="Helvetica Neue"/>
                <a:ea typeface="Helvetica Neue"/>
                <a:cs typeface="Helvetica Neue"/>
                <a:sym typeface="Helvetica Neue"/>
              </a:rPr>
              <a:t>produit en temps polynomial un certificat </a:t>
            </a:r>
            <a:r>
              <a:rPr i="1" lang="en-US" sz="900">
                <a:latin typeface="Arial"/>
                <a:ea typeface="Arial"/>
                <a:cs typeface="Arial"/>
                <a:sym typeface="Arial"/>
              </a:rPr>
              <a:t>u </a:t>
            </a:r>
            <a:r>
              <a:rPr lang="en-US" sz="900">
                <a:latin typeface="Helvetica Neue"/>
                <a:ea typeface="Helvetica Neue"/>
                <a:cs typeface="Helvetica Neue"/>
                <a:sym typeface="Helvetica Neue"/>
              </a:rPr>
              <a:t>pour </a:t>
            </a:r>
            <a:r>
              <a:rPr i="1" lang="en-US" sz="900">
                <a:latin typeface="Arial"/>
                <a:ea typeface="Arial"/>
                <a:cs typeface="Arial"/>
                <a:sym typeface="Arial"/>
              </a:rPr>
              <a:t>w  </a:t>
            </a:r>
            <a:r>
              <a:rPr lang="en-US" sz="900">
                <a:latin typeface="Helvetica Neue"/>
                <a:ea typeface="Helvetica Neue"/>
                <a:cs typeface="Helvetica Neue"/>
                <a:sym typeface="Helvetica Neue"/>
              </a:rPr>
              <a:t>pour le vérificateur </a:t>
            </a:r>
            <a:r>
              <a:rPr i="1" lang="en-US" sz="900">
                <a:latin typeface="Arial"/>
                <a:ea typeface="Arial"/>
                <a:cs typeface="Arial"/>
                <a:sym typeface="Arial"/>
              </a:rPr>
              <a:t>V </a:t>
            </a:r>
            <a:r>
              <a:rPr lang="en-US" sz="900"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endParaRPr sz="9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76" name="Google Shape;576;p41"/>
          <p:cNvSpPr txBox="1"/>
          <p:nvPr/>
        </p:nvSpPr>
        <p:spPr>
          <a:xfrm>
            <a:off x="4434966" y="3371256"/>
            <a:ext cx="109855" cy="1212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82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">
                <a:latin typeface="Arial"/>
                <a:ea typeface="Arial"/>
                <a:cs typeface="Arial"/>
                <a:sym typeface="Arial"/>
              </a:rPr>
              <a:t>24</a:t>
            </a:r>
            <a:endParaRPr sz="6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 thruBlk="1"/>
  </p:transition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0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Google Shape;581;p42"/>
          <p:cNvSpPr/>
          <p:nvPr/>
        </p:nvSpPr>
        <p:spPr>
          <a:xfrm>
            <a:off x="495363" y="152666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582" name="Google Shape;582;p42"/>
          <p:cNvSpPr txBox="1"/>
          <p:nvPr>
            <p:ph type="title"/>
          </p:nvPr>
        </p:nvSpPr>
        <p:spPr>
          <a:xfrm>
            <a:off x="624395" y="73874"/>
            <a:ext cx="1964689" cy="1917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4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000000"/>
                </a:solidFill>
              </a:rPr>
              <a:t>Démonstration : Le cas de </a:t>
            </a:r>
            <a:r>
              <a:rPr lang="en-US" sz="11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SAT</a:t>
            </a:r>
            <a:r>
              <a:rPr lang="en-US" sz="1100">
                <a:solidFill>
                  <a:srgbClr val="000000"/>
                </a:solidFill>
              </a:rPr>
              <a:t>.</a:t>
            </a:r>
            <a:endParaRPr sz="11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83" name="Google Shape;583;p42"/>
          <p:cNvSpPr txBox="1"/>
          <p:nvPr>
            <p:ph idx="12" type="sldNum"/>
          </p:nvPr>
        </p:nvSpPr>
        <p:spPr>
          <a:xfrm>
            <a:off x="4409566" y="3370303"/>
            <a:ext cx="160654" cy="1219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8250">
            <a:spAutoFit/>
          </a:bodyPr>
          <a:lstStyle/>
          <a:p>
            <a:pPr indent="0" lvl="0" marL="381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25</a:t>
            </a:r>
            <a:endParaRPr/>
          </a:p>
        </p:txBody>
      </p:sp>
      <p:sp>
        <p:nvSpPr>
          <p:cNvPr id="584" name="Google Shape;584;p42"/>
          <p:cNvSpPr txBox="1"/>
          <p:nvPr/>
        </p:nvSpPr>
        <p:spPr>
          <a:xfrm>
            <a:off x="612025" y="397718"/>
            <a:ext cx="3745865" cy="28917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7300">
            <a:spAutoFit/>
          </a:bodyPr>
          <a:lstStyle/>
          <a:p>
            <a:pPr indent="-137160" lvl="0" marL="301625" marR="30353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en-US" sz="900">
                <a:solidFill>
                  <a:srgbClr val="3333B2"/>
                </a:solidFill>
                <a:latin typeface="Lucida Sans"/>
                <a:ea typeface="Lucida Sans"/>
                <a:cs typeface="Lucida Sans"/>
                <a:sym typeface="Lucida Sans"/>
              </a:rPr>
              <a:t>)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Commençons par le prouver pour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L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correspondant au  problème de la satisfaction de formules (problème </a:t>
            </a:r>
            <a:r>
              <a:rPr lang="en-US" sz="1000">
                <a:latin typeface="Times New Roman"/>
                <a:ea typeface="Times New Roman"/>
                <a:cs typeface="Times New Roman"/>
                <a:sym typeface="Times New Roman"/>
              </a:rPr>
              <a:t>SAT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).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"/>
              </a:spcBef>
              <a:spcAft>
                <a:spcPts val="0"/>
              </a:spcAft>
              <a:buNone/>
            </a:pPr>
            <a:r>
              <a:t/>
            </a:r>
            <a:endParaRPr sz="115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128269" lvl="0" marL="579120" marR="312420" rtl="0" algn="l">
              <a:lnSpc>
                <a:spcPct val="101499"/>
              </a:lnSpc>
              <a:spcBef>
                <a:spcPts val="5"/>
              </a:spcBef>
              <a:spcAft>
                <a:spcPts val="0"/>
              </a:spcAft>
              <a:buClr>
                <a:srgbClr val="3333B2"/>
              </a:buClr>
              <a:buSzPts val="900"/>
              <a:buFont typeface="Lucida Sans"/>
              <a:buChar char="•"/>
            </a:pPr>
            <a:r>
              <a:rPr lang="en-US" sz="900">
                <a:latin typeface="Helvetica Neue"/>
                <a:ea typeface="Helvetica Neue"/>
                <a:cs typeface="Helvetica Neue"/>
                <a:sym typeface="Helvetica Neue"/>
              </a:rPr>
              <a:t>Supposons </a:t>
            </a:r>
            <a:r>
              <a:rPr lang="en-US" sz="900">
                <a:latin typeface="Times New Roman"/>
                <a:ea typeface="Times New Roman"/>
                <a:cs typeface="Times New Roman"/>
                <a:sym typeface="Times New Roman"/>
              </a:rPr>
              <a:t>P </a:t>
            </a:r>
            <a:r>
              <a:rPr lang="en-US" sz="900">
                <a:latin typeface="Lucida Sans"/>
                <a:ea typeface="Lucida Sans"/>
                <a:cs typeface="Lucida Sans"/>
                <a:sym typeface="Lucida Sans"/>
              </a:rPr>
              <a:t>= </a:t>
            </a:r>
            <a:r>
              <a:rPr lang="en-US" sz="900">
                <a:latin typeface="Times New Roman"/>
                <a:ea typeface="Times New Roman"/>
                <a:cs typeface="Times New Roman"/>
                <a:sym typeface="Times New Roman"/>
              </a:rPr>
              <a:t>NP </a:t>
            </a:r>
            <a:r>
              <a:rPr lang="en-US" sz="900">
                <a:latin typeface="Helvetica Neue"/>
                <a:ea typeface="Helvetica Neue"/>
                <a:cs typeface="Helvetica Neue"/>
                <a:sym typeface="Helvetica Neue"/>
              </a:rPr>
              <a:t>: on peut donc tester si une formule  propositionnelle </a:t>
            </a:r>
            <a:r>
              <a:rPr i="1" lang="en-US" sz="900">
                <a:latin typeface="Arial"/>
                <a:ea typeface="Arial"/>
                <a:cs typeface="Arial"/>
                <a:sym typeface="Arial"/>
              </a:rPr>
              <a:t>F </a:t>
            </a:r>
            <a:r>
              <a:rPr lang="en-US" sz="900">
                <a:latin typeface="Helvetica Neue"/>
                <a:ea typeface="Helvetica Neue"/>
                <a:cs typeface="Helvetica Neue"/>
                <a:sym typeface="Helvetica Neue"/>
              </a:rPr>
              <a:t>à </a:t>
            </a:r>
            <a:r>
              <a:rPr i="1" lang="en-US" sz="900">
                <a:latin typeface="Arial"/>
                <a:ea typeface="Arial"/>
                <a:cs typeface="Arial"/>
                <a:sym typeface="Arial"/>
              </a:rPr>
              <a:t>n </a:t>
            </a:r>
            <a:r>
              <a:rPr lang="en-US" sz="900">
                <a:latin typeface="Helvetica Neue"/>
                <a:ea typeface="Helvetica Neue"/>
                <a:cs typeface="Helvetica Neue"/>
                <a:sym typeface="Helvetica Neue"/>
              </a:rPr>
              <a:t>variables est satisfiable ou non en  temps polynomial.</a:t>
            </a:r>
            <a:endParaRPr sz="9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5"/>
              </a:spcBef>
              <a:spcAft>
                <a:spcPts val="0"/>
              </a:spcAft>
              <a:buClr>
                <a:srgbClr val="3333B2"/>
              </a:buClr>
              <a:buSzPts val="1000"/>
              <a:buFont typeface="Lucida Sans"/>
              <a:buNone/>
            </a:pPr>
            <a:r>
              <a:t/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128269" lvl="0" marL="579120" marR="106679" rtl="0" algn="l">
              <a:lnSpc>
                <a:spcPct val="101499"/>
              </a:lnSpc>
              <a:spcBef>
                <a:spcPts val="5"/>
              </a:spcBef>
              <a:spcAft>
                <a:spcPts val="0"/>
              </a:spcAft>
              <a:buClr>
                <a:srgbClr val="3333B2"/>
              </a:buClr>
              <a:buSzPts val="900"/>
              <a:buFont typeface="Lucida Sans"/>
              <a:buChar char="•"/>
            </a:pPr>
            <a:r>
              <a:rPr lang="en-US" sz="900">
                <a:latin typeface="Helvetica Neue"/>
                <a:ea typeface="Helvetica Neue"/>
                <a:cs typeface="Helvetica Neue"/>
                <a:sym typeface="Helvetica Neue"/>
              </a:rPr>
              <a:t>Si elle est satisfiable, alors on peut fixer sa première variable  à 0, et tester si la formule obtenue </a:t>
            </a:r>
            <a:r>
              <a:rPr i="1" lang="en-US" sz="900">
                <a:latin typeface="Arial"/>
                <a:ea typeface="Arial"/>
                <a:cs typeface="Arial"/>
                <a:sym typeface="Arial"/>
              </a:rPr>
              <a:t>F</a:t>
            </a:r>
            <a:r>
              <a:rPr baseline="-25000" lang="en-US" sz="900">
                <a:latin typeface="Helvetica Neue"/>
                <a:ea typeface="Helvetica Neue"/>
                <a:cs typeface="Helvetica Neue"/>
                <a:sym typeface="Helvetica Neue"/>
              </a:rPr>
              <a:t>0 </a:t>
            </a:r>
            <a:r>
              <a:rPr lang="en-US" sz="900">
                <a:latin typeface="Helvetica Neue"/>
                <a:ea typeface="Helvetica Neue"/>
                <a:cs typeface="Helvetica Neue"/>
                <a:sym typeface="Helvetica Neue"/>
              </a:rPr>
              <a:t>est satisfiable.</a:t>
            </a:r>
            <a:endParaRPr sz="9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5"/>
              </a:spcBef>
              <a:spcAft>
                <a:spcPts val="0"/>
              </a:spcAft>
              <a:buClr>
                <a:srgbClr val="3333B2"/>
              </a:buClr>
              <a:buSzPts val="1000"/>
              <a:buFont typeface="Lucida Sans"/>
              <a:buNone/>
            </a:pPr>
            <a:r>
              <a:t/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128269" lvl="0" marL="579120" marR="429894" rtl="0" algn="l">
              <a:lnSpc>
                <a:spcPct val="101499"/>
              </a:lnSpc>
              <a:spcBef>
                <a:spcPts val="5"/>
              </a:spcBef>
              <a:spcAft>
                <a:spcPts val="0"/>
              </a:spcAft>
              <a:buClr>
                <a:srgbClr val="3333B2"/>
              </a:buClr>
              <a:buSzPts val="900"/>
              <a:buFont typeface="Lucida Sans"/>
              <a:buChar char="•"/>
            </a:pPr>
            <a:r>
              <a:rPr lang="en-US" sz="900">
                <a:latin typeface="Helvetica Neue"/>
                <a:ea typeface="Helvetica Neue"/>
                <a:cs typeface="Helvetica Neue"/>
                <a:sym typeface="Helvetica Neue"/>
              </a:rPr>
              <a:t>Si elle l’est, alors on écrit 0 et on recommence  récursivement avec cette formule </a:t>
            </a:r>
            <a:r>
              <a:rPr i="1" lang="en-US" sz="900">
                <a:latin typeface="Arial"/>
                <a:ea typeface="Arial"/>
                <a:cs typeface="Arial"/>
                <a:sym typeface="Arial"/>
              </a:rPr>
              <a:t>F</a:t>
            </a:r>
            <a:r>
              <a:rPr baseline="-25000" lang="en-US" sz="900">
                <a:latin typeface="Helvetica Neue"/>
                <a:ea typeface="Helvetica Neue"/>
                <a:cs typeface="Helvetica Neue"/>
                <a:sym typeface="Helvetica Neue"/>
              </a:rPr>
              <a:t>0 </a:t>
            </a:r>
            <a:r>
              <a:rPr lang="en-US" sz="900">
                <a:latin typeface="Helvetica Neue"/>
                <a:ea typeface="Helvetica Neue"/>
                <a:cs typeface="Helvetica Neue"/>
                <a:sym typeface="Helvetica Neue"/>
              </a:rPr>
              <a:t>à </a:t>
            </a:r>
            <a:r>
              <a:rPr i="1" lang="en-US" sz="900">
                <a:latin typeface="Arial"/>
                <a:ea typeface="Arial"/>
                <a:cs typeface="Arial"/>
                <a:sym typeface="Arial"/>
              </a:rPr>
              <a:t>n </a:t>
            </a:r>
            <a:r>
              <a:rPr lang="en-US" sz="900">
                <a:latin typeface="Lucida Sans"/>
                <a:ea typeface="Lucida Sans"/>
                <a:cs typeface="Lucida Sans"/>
                <a:sym typeface="Lucida Sans"/>
              </a:rPr>
              <a:t>− </a:t>
            </a:r>
            <a:r>
              <a:rPr lang="en-US" sz="900">
                <a:latin typeface="Helvetica Neue"/>
                <a:ea typeface="Helvetica Neue"/>
                <a:cs typeface="Helvetica Neue"/>
                <a:sym typeface="Helvetica Neue"/>
              </a:rPr>
              <a:t>1 variables.</a:t>
            </a:r>
            <a:endParaRPr sz="9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128269" lvl="0" marL="579120" marR="102235" rtl="0" algn="l">
              <a:lnSpc>
                <a:spcPct val="101499"/>
              </a:lnSpc>
              <a:spcBef>
                <a:spcPts val="1170"/>
              </a:spcBef>
              <a:spcAft>
                <a:spcPts val="0"/>
              </a:spcAft>
              <a:buClr>
                <a:srgbClr val="3333B2"/>
              </a:buClr>
              <a:buSzPts val="900"/>
              <a:buFont typeface="Lucida Sans"/>
              <a:buChar char="•"/>
            </a:pPr>
            <a:r>
              <a:rPr lang="en-US" sz="900">
                <a:latin typeface="Helvetica Neue"/>
                <a:ea typeface="Helvetica Neue"/>
                <a:cs typeface="Helvetica Neue"/>
                <a:sym typeface="Helvetica Neue"/>
              </a:rPr>
              <a:t>Sinon, nécessairement tout certificat doit avoir sa première  variable à 1, on écrit 1, et on recommence récursivement  avec la formule </a:t>
            </a:r>
            <a:r>
              <a:rPr i="1" lang="en-US" sz="900">
                <a:latin typeface="Arial"/>
                <a:ea typeface="Arial"/>
                <a:cs typeface="Arial"/>
                <a:sym typeface="Arial"/>
              </a:rPr>
              <a:t>F</a:t>
            </a:r>
            <a:r>
              <a:rPr baseline="-25000" lang="en-US" sz="900">
                <a:latin typeface="Helvetica Neue"/>
                <a:ea typeface="Helvetica Neue"/>
                <a:cs typeface="Helvetica Neue"/>
                <a:sym typeface="Helvetica Neue"/>
              </a:rPr>
              <a:t>1 </a:t>
            </a:r>
            <a:r>
              <a:rPr lang="en-US" sz="900">
                <a:latin typeface="Helvetica Neue"/>
                <a:ea typeface="Helvetica Neue"/>
                <a:cs typeface="Helvetica Neue"/>
                <a:sym typeface="Helvetica Neue"/>
              </a:rPr>
              <a:t>dont la première variable est fixée à 1, qui  possède </a:t>
            </a:r>
            <a:r>
              <a:rPr i="1" lang="en-US" sz="900">
                <a:latin typeface="Arial"/>
                <a:ea typeface="Arial"/>
                <a:cs typeface="Arial"/>
                <a:sym typeface="Arial"/>
              </a:rPr>
              <a:t>n </a:t>
            </a:r>
            <a:r>
              <a:rPr lang="en-US" sz="900">
                <a:latin typeface="Lucida Sans"/>
                <a:ea typeface="Lucida Sans"/>
                <a:cs typeface="Lucida Sans"/>
                <a:sym typeface="Lucida Sans"/>
              </a:rPr>
              <a:t>− </a:t>
            </a:r>
            <a:r>
              <a:rPr lang="en-US" sz="900">
                <a:latin typeface="Helvetica Neue"/>
                <a:ea typeface="Helvetica Neue"/>
                <a:cs typeface="Helvetica Neue"/>
                <a:sym typeface="Helvetica Neue"/>
              </a:rPr>
              <a:t>1 variables.</a:t>
            </a:r>
            <a:endParaRPr sz="9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128269" lvl="0" marL="579120" marR="102235" rtl="0" algn="l">
              <a:lnSpc>
                <a:spcPct val="101499"/>
              </a:lnSpc>
              <a:spcBef>
                <a:spcPts val="1170"/>
              </a:spcBef>
              <a:spcAft>
                <a:spcPts val="0"/>
              </a:spcAft>
              <a:buClr>
                <a:srgbClr val="3333B2"/>
              </a:buClr>
              <a:buSzPts val="900"/>
              <a:buFont typeface="Lucida Sans"/>
              <a:buChar char="•"/>
            </a:pPr>
            <a:r>
              <a:rPr lang="en-US" sz="900">
                <a:latin typeface="Helvetica Neue"/>
                <a:ea typeface="Helvetica Neue"/>
                <a:cs typeface="Helvetica Neue"/>
                <a:sym typeface="Helvetica Neue"/>
              </a:rPr>
              <a:t>Puisqu’il est facile de vérifier si une formule sans variable est  satisfiable, par cette méthode, on aura écrit un certificat.</a:t>
            </a:r>
            <a:endParaRPr sz="9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>
    <p:fade thruBlk="1"/>
  </p:transition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8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Google Shape;589;p43"/>
          <p:cNvSpPr/>
          <p:nvPr/>
        </p:nvSpPr>
        <p:spPr>
          <a:xfrm>
            <a:off x="495363" y="746010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590" name="Google Shape;590;p43"/>
          <p:cNvSpPr txBox="1"/>
          <p:nvPr>
            <p:ph type="title"/>
          </p:nvPr>
        </p:nvSpPr>
        <p:spPr>
          <a:xfrm>
            <a:off x="624395" y="667218"/>
            <a:ext cx="3636645" cy="1917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4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000000"/>
                </a:solidFill>
              </a:rPr>
              <a:t>Démonstration : Le cas de </a:t>
            </a:r>
            <a:r>
              <a:rPr i="1" lang="en-US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 </a:t>
            </a:r>
            <a:r>
              <a:rPr lang="en-US" sz="1100">
                <a:solidFill>
                  <a:srgbClr val="000000"/>
                </a:solidFill>
              </a:rPr>
              <a:t>un langage quelconque de </a:t>
            </a:r>
            <a:r>
              <a:rPr lang="en-US" sz="11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NP</a:t>
            </a:r>
            <a:endParaRPr sz="11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91" name="Google Shape;591;p43"/>
          <p:cNvSpPr txBox="1"/>
          <p:nvPr>
            <p:ph idx="12" type="sldNum"/>
          </p:nvPr>
        </p:nvSpPr>
        <p:spPr>
          <a:xfrm>
            <a:off x="4409566" y="3370303"/>
            <a:ext cx="160654" cy="1219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8250">
            <a:spAutoFit/>
          </a:bodyPr>
          <a:lstStyle/>
          <a:p>
            <a:pPr indent="0" lvl="0" marL="381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26</a:t>
            </a:r>
            <a:endParaRPr/>
          </a:p>
        </p:txBody>
      </p:sp>
      <p:sp>
        <p:nvSpPr>
          <p:cNvPr id="592" name="Google Shape;592;p43"/>
          <p:cNvSpPr txBox="1"/>
          <p:nvPr/>
        </p:nvSpPr>
        <p:spPr>
          <a:xfrm>
            <a:off x="700925" y="1147373"/>
            <a:ext cx="3533140" cy="125285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7300">
            <a:spAutoFit/>
          </a:bodyPr>
          <a:lstStyle/>
          <a:p>
            <a:pPr indent="-137160" lvl="0" marL="212725" marR="431165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en-US" sz="900">
                <a:solidFill>
                  <a:srgbClr val="3333B2"/>
                </a:solidFill>
                <a:latin typeface="Lucida Sans"/>
                <a:ea typeface="Lucida Sans"/>
                <a:cs typeface="Lucida Sans"/>
                <a:sym typeface="Lucida Sans"/>
              </a:rPr>
              <a:t>)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La réduction produite par la preuve du théorème de  Cook-Levin est en fait une réduction de </a:t>
            </a:r>
            <a:r>
              <a:rPr b="1" lang="en-US" sz="1000">
                <a:latin typeface="Arial"/>
                <a:ea typeface="Arial"/>
                <a:cs typeface="Arial"/>
                <a:sym typeface="Arial"/>
              </a:rPr>
              <a:t>Levin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: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50"/>
              </a:spcBef>
              <a:spcAft>
                <a:spcPts val="0"/>
              </a:spcAft>
              <a:buNone/>
            </a:pPr>
            <a:r>
              <a:t/>
            </a:r>
            <a:endParaRPr sz="115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128269" lvl="0" marL="490219" marR="232409" rtl="0" algn="l">
              <a:lnSpc>
                <a:spcPct val="101499"/>
              </a:lnSpc>
              <a:spcBef>
                <a:spcPts val="0"/>
              </a:spcBef>
              <a:spcAft>
                <a:spcPts val="0"/>
              </a:spcAft>
              <a:buClr>
                <a:srgbClr val="3333B2"/>
              </a:buClr>
              <a:buSzPts val="900"/>
              <a:buFont typeface="Lucida Sans"/>
              <a:buChar char="•"/>
            </a:pPr>
            <a:r>
              <a:rPr lang="en-US" sz="900">
                <a:latin typeface="Helvetica Neue"/>
                <a:ea typeface="Helvetica Neue"/>
                <a:cs typeface="Helvetica Neue"/>
                <a:sym typeface="Helvetica Neue"/>
              </a:rPr>
              <a:t>on peut aussi retrouver un certificat pour </a:t>
            </a:r>
            <a:r>
              <a:rPr i="1" lang="en-US" sz="900">
                <a:latin typeface="Arial"/>
                <a:ea typeface="Arial"/>
                <a:cs typeface="Arial"/>
                <a:sym typeface="Arial"/>
              </a:rPr>
              <a:t>w </a:t>
            </a:r>
            <a:r>
              <a:rPr lang="en-US" sz="900">
                <a:latin typeface="Helvetica Neue"/>
                <a:ea typeface="Helvetica Neue"/>
                <a:cs typeface="Helvetica Neue"/>
                <a:sym typeface="Helvetica Neue"/>
              </a:rPr>
              <a:t>à partir d’un  certificat de la satisfiabilité de la formule </a:t>
            </a:r>
            <a:r>
              <a:rPr i="1" lang="en-US" sz="900">
                <a:latin typeface="Arial"/>
                <a:ea typeface="Arial"/>
                <a:cs typeface="Arial"/>
                <a:sym typeface="Arial"/>
              </a:rPr>
              <a:t>f </a:t>
            </a:r>
            <a:r>
              <a:rPr lang="en-US" sz="900">
                <a:latin typeface="Lucida Sans"/>
                <a:ea typeface="Lucida Sans"/>
                <a:cs typeface="Lucida Sans"/>
                <a:sym typeface="Lucida Sans"/>
              </a:rPr>
              <a:t>(</a:t>
            </a:r>
            <a:r>
              <a:rPr i="1" lang="en-US" sz="900">
                <a:latin typeface="Arial"/>
                <a:ea typeface="Arial"/>
                <a:cs typeface="Arial"/>
                <a:sym typeface="Arial"/>
              </a:rPr>
              <a:t>w </a:t>
            </a:r>
            <a:r>
              <a:rPr lang="en-US" sz="900">
                <a:latin typeface="Lucida Sans"/>
                <a:ea typeface="Lucida Sans"/>
                <a:cs typeface="Lucida Sans"/>
                <a:sym typeface="Lucida Sans"/>
              </a:rPr>
              <a:t>)</a:t>
            </a:r>
            <a:r>
              <a:rPr lang="en-US" sz="900"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endParaRPr sz="9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5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137160" lvl="0" marL="212725" marR="431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en-US" sz="900">
                <a:solidFill>
                  <a:srgbClr val="3333B2"/>
                </a:solidFill>
                <a:latin typeface="Lucida Sans"/>
                <a:ea typeface="Lucida Sans"/>
                <a:cs typeface="Lucida Sans"/>
                <a:sym typeface="Lucida Sans"/>
              </a:rPr>
              <a:t>)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On peut donc utiliser l’algorithme précédent pour retrouver  un certificat pour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L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, lorsque </a:t>
            </a:r>
            <a:r>
              <a:rPr lang="en-US" sz="1000">
                <a:latin typeface="Times New Roman"/>
                <a:ea typeface="Times New Roman"/>
                <a:cs typeface="Times New Roman"/>
                <a:sym typeface="Times New Roman"/>
              </a:rPr>
              <a:t>P </a:t>
            </a:r>
            <a:r>
              <a:rPr lang="en-US" sz="1000">
                <a:latin typeface="Tahoma"/>
                <a:ea typeface="Tahoma"/>
                <a:cs typeface="Tahoma"/>
                <a:sym typeface="Tahoma"/>
              </a:rPr>
              <a:t>= </a:t>
            </a:r>
            <a:r>
              <a:rPr lang="en-US" sz="1000">
                <a:latin typeface="Times New Roman"/>
                <a:ea typeface="Times New Roman"/>
                <a:cs typeface="Times New Roman"/>
                <a:sym typeface="Times New Roman"/>
              </a:rPr>
              <a:t>NP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>
    <p:fade thruBlk="1"/>
  </p:transition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6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Google Shape;597;p44"/>
          <p:cNvSpPr txBox="1"/>
          <p:nvPr>
            <p:ph type="title"/>
          </p:nvPr>
        </p:nvSpPr>
        <p:spPr>
          <a:xfrm>
            <a:off x="687082" y="59814"/>
            <a:ext cx="3234055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71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Digression : Retour à un peu de logique</a:t>
            </a:r>
            <a:endParaRPr/>
          </a:p>
        </p:txBody>
      </p:sp>
      <p:sp>
        <p:nvSpPr>
          <p:cNvPr id="598" name="Google Shape;598;p44"/>
          <p:cNvSpPr/>
          <p:nvPr/>
        </p:nvSpPr>
        <p:spPr>
          <a:xfrm>
            <a:off x="495363" y="527240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599" name="Google Shape;599;p44"/>
          <p:cNvSpPr txBox="1"/>
          <p:nvPr/>
        </p:nvSpPr>
        <p:spPr>
          <a:xfrm>
            <a:off x="573595" y="448448"/>
            <a:ext cx="4074795" cy="23126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975">
            <a:spAutoFit/>
          </a:bodyPr>
          <a:lstStyle/>
          <a:p>
            <a:pPr indent="0" lvl="0" marL="63500" marR="567690" rtl="0" algn="l">
              <a:lnSpc>
                <a:spcPct val="1026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On peut assez facilement se persuader que le problème  de décision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63500" marR="0" rtl="0" algn="l">
              <a:lnSpc>
                <a:spcPct val="100000"/>
              </a:lnSpc>
              <a:spcBef>
                <a:spcPts val="1015"/>
              </a:spcBef>
              <a:spcAft>
                <a:spcPts val="0"/>
              </a:spcAft>
              <a:buNone/>
            </a:pPr>
            <a:r>
              <a:rPr lang="en-US" sz="1100">
                <a:latin typeface="Times New Roman"/>
                <a:ea typeface="Times New Roman"/>
                <a:cs typeface="Times New Roman"/>
                <a:sym typeface="Times New Roman"/>
              </a:rPr>
              <a:t>THEOREMS </a:t>
            </a:r>
            <a:r>
              <a:rPr lang="en-US" sz="1100">
                <a:latin typeface="Tahoma"/>
                <a:ea typeface="Tahoma"/>
                <a:cs typeface="Tahoma"/>
                <a:sym typeface="Tahoma"/>
              </a:rPr>
              <a:t>= </a:t>
            </a:r>
            <a:r>
              <a:rPr lang="en-US" sz="1100">
                <a:latin typeface="Cambria"/>
                <a:ea typeface="Cambria"/>
                <a:cs typeface="Cambria"/>
                <a:sym typeface="Cambria"/>
              </a:rPr>
              <a:t>{</a:t>
            </a:r>
            <a:r>
              <a:rPr lang="en-US" sz="1100">
                <a:latin typeface="Tahoma"/>
                <a:ea typeface="Tahoma"/>
                <a:cs typeface="Tahoma"/>
                <a:sym typeface="Tahoma"/>
              </a:rPr>
              <a:t>(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φ, </a:t>
            </a:r>
            <a:r>
              <a:rPr b="1" lang="en-US" sz="1100">
                <a:latin typeface="Arial"/>
                <a:ea typeface="Arial"/>
                <a:cs typeface="Arial"/>
                <a:sym typeface="Arial"/>
              </a:rPr>
              <a:t>1</a:t>
            </a:r>
            <a:r>
              <a:rPr baseline="30000" i="1" lang="en-US" sz="1200">
                <a:latin typeface="Arial"/>
                <a:ea typeface="Arial"/>
                <a:cs typeface="Arial"/>
                <a:sym typeface="Arial"/>
              </a:rPr>
              <a:t>n</a:t>
            </a:r>
            <a:r>
              <a:rPr lang="en-US" sz="1100">
                <a:latin typeface="Tahoma"/>
                <a:ea typeface="Tahoma"/>
                <a:cs typeface="Tahoma"/>
                <a:sym typeface="Tahoma"/>
              </a:rPr>
              <a:t>)</a:t>
            </a:r>
            <a:r>
              <a:rPr lang="en-US" sz="1100">
                <a:latin typeface="Cambria"/>
                <a:ea typeface="Cambria"/>
                <a:cs typeface="Cambria"/>
                <a:sym typeface="Cambria"/>
              </a:rPr>
              <a:t>|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φ 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possède une preuve de longueur </a:t>
            </a:r>
            <a:r>
              <a:rPr lang="en-US" sz="1100">
                <a:latin typeface="Cambria"/>
                <a:ea typeface="Cambria"/>
                <a:cs typeface="Cambria"/>
                <a:sym typeface="Cambria"/>
              </a:rPr>
              <a:t>≤ 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n</a:t>
            </a:r>
            <a:r>
              <a:rPr lang="en-US" sz="1100">
                <a:latin typeface="Cambria"/>
                <a:ea typeface="Cambria"/>
                <a:cs typeface="Cambria"/>
                <a:sym typeface="Cambria"/>
              </a:rPr>
              <a:t>}</a:t>
            </a:r>
            <a:endParaRPr sz="1100">
              <a:latin typeface="Cambria"/>
              <a:ea typeface="Cambria"/>
              <a:cs typeface="Cambria"/>
              <a:sym typeface="Cambria"/>
            </a:endParaRPr>
          </a:p>
          <a:p>
            <a:pPr indent="0" lvl="0" marL="63500" marR="0" rtl="0" algn="l">
              <a:lnSpc>
                <a:spcPct val="100000"/>
              </a:lnSpc>
              <a:spcBef>
                <a:spcPts val="969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est </a:t>
            </a:r>
            <a:r>
              <a:rPr lang="en-US" sz="1100">
                <a:latin typeface="Times New Roman"/>
                <a:ea typeface="Times New Roman"/>
                <a:cs typeface="Times New Roman"/>
                <a:sym typeface="Times New Roman"/>
              </a:rPr>
              <a:t>NP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-complet.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203200" marR="0" rtl="0" algn="l">
              <a:lnSpc>
                <a:spcPct val="100000"/>
              </a:lnSpc>
              <a:spcBef>
                <a:spcPts val="175"/>
              </a:spcBef>
              <a:spcAft>
                <a:spcPts val="0"/>
              </a:spcAft>
              <a:buNone/>
            </a:pPr>
            <a:r>
              <a:rPr baseline="30000" lang="en-US" sz="900">
                <a:solidFill>
                  <a:srgbClr val="3333B2"/>
                </a:solidFill>
                <a:latin typeface="Lucida Sans"/>
                <a:ea typeface="Lucida Sans"/>
                <a:cs typeface="Lucida Sans"/>
                <a:sym typeface="Lucida Sans"/>
              </a:rPr>
              <a:t>)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(et ce dans n’importe quel système de preuve usuel).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635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Si </a:t>
            </a:r>
            <a:r>
              <a:rPr lang="en-US" sz="1100">
                <a:latin typeface="Times New Roman"/>
                <a:ea typeface="Times New Roman"/>
                <a:cs typeface="Times New Roman"/>
                <a:sym typeface="Times New Roman"/>
              </a:rPr>
              <a:t>P </a:t>
            </a:r>
            <a:r>
              <a:rPr lang="en-US" sz="1100">
                <a:latin typeface="Tahoma"/>
                <a:ea typeface="Tahoma"/>
                <a:cs typeface="Tahoma"/>
                <a:sym typeface="Tahoma"/>
              </a:rPr>
              <a:t>= </a:t>
            </a:r>
            <a:r>
              <a:rPr lang="en-US" sz="1100">
                <a:latin typeface="Times New Roman"/>
                <a:ea typeface="Times New Roman"/>
                <a:cs typeface="Times New Roman"/>
                <a:sym typeface="Times New Roman"/>
              </a:rPr>
              <a:t>NP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, cela veut donc dire :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137159" lvl="0" marL="340360" marR="454025" rtl="0" algn="l">
              <a:lnSpc>
                <a:spcPct val="100000"/>
              </a:lnSpc>
              <a:spcBef>
                <a:spcPts val="175"/>
              </a:spcBef>
              <a:spcAft>
                <a:spcPts val="0"/>
              </a:spcAft>
              <a:buNone/>
            </a:pPr>
            <a:r>
              <a:rPr baseline="30000" lang="en-US" sz="900">
                <a:solidFill>
                  <a:srgbClr val="3333B2"/>
                </a:solidFill>
                <a:latin typeface="Lucida Sans"/>
                <a:ea typeface="Lucida Sans"/>
                <a:cs typeface="Lucida Sans"/>
                <a:sym typeface="Lucida Sans"/>
              </a:rPr>
              <a:t>)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qu’il doit exister une machine de Turing qui soit capable de  produire la preuve mathématique de tout énoncé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φ 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prouvable en un temps polynomial en la longueur de la  preuve.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00" name="Google Shape;600;p44"/>
          <p:cNvSpPr/>
          <p:nvPr/>
        </p:nvSpPr>
        <p:spPr>
          <a:xfrm>
            <a:off x="495363" y="2017712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601" name="Google Shape;601;p44"/>
          <p:cNvSpPr txBox="1"/>
          <p:nvPr/>
        </p:nvSpPr>
        <p:spPr>
          <a:xfrm>
            <a:off x="4434966" y="3371256"/>
            <a:ext cx="109855" cy="1212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82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">
                <a:latin typeface="Arial"/>
                <a:ea typeface="Arial"/>
                <a:cs typeface="Arial"/>
                <a:sym typeface="Arial"/>
              </a:rPr>
              <a:t>27</a:t>
            </a:r>
            <a:endParaRPr sz="6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 thruBlk="1"/>
  </p:transition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5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Google Shape;606;p45"/>
          <p:cNvSpPr txBox="1"/>
          <p:nvPr>
            <p:ph type="title"/>
          </p:nvPr>
        </p:nvSpPr>
        <p:spPr>
          <a:xfrm>
            <a:off x="687082" y="59814"/>
            <a:ext cx="3234055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71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Digression : Retour à un peu de logique</a:t>
            </a:r>
            <a:endParaRPr/>
          </a:p>
        </p:txBody>
      </p:sp>
      <p:sp>
        <p:nvSpPr>
          <p:cNvPr id="607" name="Google Shape;607;p45"/>
          <p:cNvSpPr/>
          <p:nvPr/>
        </p:nvSpPr>
        <p:spPr>
          <a:xfrm>
            <a:off x="495363" y="527240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608" name="Google Shape;608;p45"/>
          <p:cNvSpPr/>
          <p:nvPr/>
        </p:nvSpPr>
        <p:spPr>
          <a:xfrm>
            <a:off x="495363" y="2017712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609" name="Google Shape;609;p45"/>
          <p:cNvSpPr/>
          <p:nvPr/>
        </p:nvSpPr>
        <p:spPr>
          <a:xfrm>
            <a:off x="495363" y="3037509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610" name="Google Shape;610;p45"/>
          <p:cNvSpPr txBox="1"/>
          <p:nvPr/>
        </p:nvSpPr>
        <p:spPr>
          <a:xfrm>
            <a:off x="560895" y="448448"/>
            <a:ext cx="4100195" cy="27019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975">
            <a:spAutoFit/>
          </a:bodyPr>
          <a:lstStyle/>
          <a:p>
            <a:pPr indent="0" lvl="0" marL="76200" marR="580390" rtl="0" algn="l">
              <a:lnSpc>
                <a:spcPct val="1026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On peut assez facilement se persuader que le problème  de décision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76200" marR="0" rtl="0" algn="l">
              <a:lnSpc>
                <a:spcPct val="100000"/>
              </a:lnSpc>
              <a:spcBef>
                <a:spcPts val="1015"/>
              </a:spcBef>
              <a:spcAft>
                <a:spcPts val="0"/>
              </a:spcAft>
              <a:buNone/>
            </a:pPr>
            <a:r>
              <a:rPr lang="en-US" sz="1100">
                <a:latin typeface="Times New Roman"/>
                <a:ea typeface="Times New Roman"/>
                <a:cs typeface="Times New Roman"/>
                <a:sym typeface="Times New Roman"/>
              </a:rPr>
              <a:t>THEOREMS </a:t>
            </a:r>
            <a:r>
              <a:rPr lang="en-US" sz="1100">
                <a:latin typeface="Tahoma"/>
                <a:ea typeface="Tahoma"/>
                <a:cs typeface="Tahoma"/>
                <a:sym typeface="Tahoma"/>
              </a:rPr>
              <a:t>= </a:t>
            </a:r>
            <a:r>
              <a:rPr lang="en-US" sz="1100">
                <a:latin typeface="Cambria"/>
                <a:ea typeface="Cambria"/>
                <a:cs typeface="Cambria"/>
                <a:sym typeface="Cambria"/>
              </a:rPr>
              <a:t>{</a:t>
            </a:r>
            <a:r>
              <a:rPr lang="en-US" sz="1100">
                <a:latin typeface="Tahoma"/>
                <a:ea typeface="Tahoma"/>
                <a:cs typeface="Tahoma"/>
                <a:sym typeface="Tahoma"/>
              </a:rPr>
              <a:t>(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φ, </a:t>
            </a:r>
            <a:r>
              <a:rPr b="1" lang="en-US" sz="1100">
                <a:latin typeface="Arial"/>
                <a:ea typeface="Arial"/>
                <a:cs typeface="Arial"/>
                <a:sym typeface="Arial"/>
              </a:rPr>
              <a:t>1</a:t>
            </a:r>
            <a:r>
              <a:rPr baseline="30000" i="1" lang="en-US" sz="1200">
                <a:latin typeface="Arial"/>
                <a:ea typeface="Arial"/>
                <a:cs typeface="Arial"/>
                <a:sym typeface="Arial"/>
              </a:rPr>
              <a:t>n</a:t>
            </a:r>
            <a:r>
              <a:rPr lang="en-US" sz="1100">
                <a:latin typeface="Tahoma"/>
                <a:ea typeface="Tahoma"/>
                <a:cs typeface="Tahoma"/>
                <a:sym typeface="Tahoma"/>
              </a:rPr>
              <a:t>)</a:t>
            </a:r>
            <a:r>
              <a:rPr lang="en-US" sz="1100">
                <a:latin typeface="Cambria"/>
                <a:ea typeface="Cambria"/>
                <a:cs typeface="Cambria"/>
                <a:sym typeface="Cambria"/>
              </a:rPr>
              <a:t>|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φ 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possède une preuve de longueur </a:t>
            </a:r>
            <a:r>
              <a:rPr lang="en-US" sz="1100">
                <a:latin typeface="Cambria"/>
                <a:ea typeface="Cambria"/>
                <a:cs typeface="Cambria"/>
                <a:sym typeface="Cambria"/>
              </a:rPr>
              <a:t>≤ 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n</a:t>
            </a:r>
            <a:r>
              <a:rPr lang="en-US" sz="1100">
                <a:latin typeface="Cambria"/>
                <a:ea typeface="Cambria"/>
                <a:cs typeface="Cambria"/>
                <a:sym typeface="Cambria"/>
              </a:rPr>
              <a:t>}</a:t>
            </a:r>
            <a:endParaRPr sz="1100">
              <a:latin typeface="Cambria"/>
              <a:ea typeface="Cambria"/>
              <a:cs typeface="Cambria"/>
              <a:sym typeface="Cambria"/>
            </a:endParaRPr>
          </a:p>
          <a:p>
            <a:pPr indent="0" lvl="0" marL="76200" marR="0" rtl="0" algn="l">
              <a:lnSpc>
                <a:spcPct val="100000"/>
              </a:lnSpc>
              <a:spcBef>
                <a:spcPts val="969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est </a:t>
            </a:r>
            <a:r>
              <a:rPr lang="en-US" sz="1100">
                <a:latin typeface="Times New Roman"/>
                <a:ea typeface="Times New Roman"/>
                <a:cs typeface="Times New Roman"/>
                <a:sym typeface="Times New Roman"/>
              </a:rPr>
              <a:t>NP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-complet.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215900" marR="0" rtl="0" algn="l">
              <a:lnSpc>
                <a:spcPct val="100000"/>
              </a:lnSpc>
              <a:spcBef>
                <a:spcPts val="175"/>
              </a:spcBef>
              <a:spcAft>
                <a:spcPts val="0"/>
              </a:spcAft>
              <a:buNone/>
            </a:pPr>
            <a:r>
              <a:rPr baseline="30000" lang="en-US" sz="900">
                <a:solidFill>
                  <a:srgbClr val="3333B2"/>
                </a:solidFill>
                <a:latin typeface="Lucida Sans"/>
                <a:ea typeface="Lucida Sans"/>
                <a:cs typeface="Lucida Sans"/>
                <a:sym typeface="Lucida Sans"/>
              </a:rPr>
              <a:t>)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(et ce dans n’importe quel système de preuve usuel).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76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Si </a:t>
            </a:r>
            <a:r>
              <a:rPr lang="en-US" sz="1100">
                <a:latin typeface="Times New Roman"/>
                <a:ea typeface="Times New Roman"/>
                <a:cs typeface="Times New Roman"/>
                <a:sym typeface="Times New Roman"/>
              </a:rPr>
              <a:t>P </a:t>
            </a:r>
            <a:r>
              <a:rPr lang="en-US" sz="1100">
                <a:latin typeface="Tahoma"/>
                <a:ea typeface="Tahoma"/>
                <a:cs typeface="Tahoma"/>
                <a:sym typeface="Tahoma"/>
              </a:rPr>
              <a:t>= </a:t>
            </a:r>
            <a:r>
              <a:rPr lang="en-US" sz="1100">
                <a:latin typeface="Times New Roman"/>
                <a:ea typeface="Times New Roman"/>
                <a:cs typeface="Times New Roman"/>
                <a:sym typeface="Times New Roman"/>
              </a:rPr>
              <a:t>NP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, cela veut donc dire :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137159" lvl="0" marL="353060" marR="466725" rtl="0" algn="l">
              <a:lnSpc>
                <a:spcPct val="100000"/>
              </a:lnSpc>
              <a:spcBef>
                <a:spcPts val="175"/>
              </a:spcBef>
              <a:spcAft>
                <a:spcPts val="0"/>
              </a:spcAft>
              <a:buNone/>
            </a:pPr>
            <a:r>
              <a:rPr baseline="30000" lang="en-US" sz="900">
                <a:solidFill>
                  <a:srgbClr val="3333B2"/>
                </a:solidFill>
                <a:latin typeface="Lucida Sans"/>
                <a:ea typeface="Lucida Sans"/>
                <a:cs typeface="Lucida Sans"/>
                <a:sym typeface="Lucida Sans"/>
              </a:rPr>
              <a:t>)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qu’il doit exister une machine de Turing qui soit capable de  produire la preuve mathématique de tout énoncé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φ 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prouvable en un temps polynomial en la longueur de la  preuve.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5"/>
              </a:spcBef>
              <a:spcAft>
                <a:spcPts val="0"/>
              </a:spcAft>
              <a:buNone/>
            </a:pPr>
            <a:r>
              <a:t/>
            </a:r>
            <a:endParaRPr sz="15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76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Un argument de plus pour penser que </a:t>
            </a:r>
            <a:r>
              <a:rPr lang="en-US" sz="1100">
                <a:latin typeface="Times New Roman"/>
                <a:ea typeface="Times New Roman"/>
                <a:cs typeface="Times New Roman"/>
                <a:sym typeface="Times New Roman"/>
              </a:rPr>
              <a:t>P </a:t>
            </a:r>
            <a:r>
              <a:rPr lang="en-US" sz="1100">
                <a:latin typeface="Cambria"/>
                <a:ea typeface="Cambria"/>
                <a:cs typeface="Cambria"/>
                <a:sym typeface="Cambria"/>
              </a:rPr>
              <a:t>/</a:t>
            </a:r>
            <a:r>
              <a:rPr lang="en-US" sz="1100">
                <a:latin typeface="Tahoma"/>
                <a:ea typeface="Tahoma"/>
                <a:cs typeface="Tahoma"/>
                <a:sym typeface="Tahoma"/>
              </a:rPr>
              <a:t>= </a:t>
            </a:r>
            <a:r>
              <a:rPr lang="en-US" sz="1100">
                <a:latin typeface="Times New Roman"/>
                <a:ea typeface="Times New Roman"/>
                <a:cs typeface="Times New Roman"/>
                <a:sym typeface="Times New Roman"/>
              </a:rPr>
              <a:t>NP 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. . .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11" name="Google Shape;611;p45"/>
          <p:cNvSpPr txBox="1"/>
          <p:nvPr/>
        </p:nvSpPr>
        <p:spPr>
          <a:xfrm>
            <a:off x="4434966" y="3371256"/>
            <a:ext cx="109855" cy="1212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82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">
                <a:latin typeface="Arial"/>
                <a:ea typeface="Arial"/>
                <a:cs typeface="Arial"/>
                <a:sym typeface="Arial"/>
              </a:rPr>
              <a:t>27</a:t>
            </a:r>
            <a:endParaRPr sz="6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/>
          <p:nvPr>
            <p:ph type="title"/>
          </p:nvPr>
        </p:nvSpPr>
        <p:spPr>
          <a:xfrm>
            <a:off x="749388" y="59814"/>
            <a:ext cx="3109595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71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Machines de Turing non-déterministes</a:t>
            </a:r>
            <a:endParaRPr/>
          </a:p>
        </p:txBody>
      </p:sp>
      <p:sp>
        <p:nvSpPr>
          <p:cNvPr id="67" name="Google Shape;67;p10"/>
          <p:cNvSpPr/>
          <p:nvPr/>
        </p:nvSpPr>
        <p:spPr>
          <a:xfrm>
            <a:off x="495363" y="373392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68" name="Google Shape;68;p10"/>
          <p:cNvSpPr txBox="1"/>
          <p:nvPr/>
        </p:nvSpPr>
        <p:spPr>
          <a:xfrm>
            <a:off x="586295" y="294600"/>
            <a:ext cx="3709035" cy="7588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9200">
            <a:spAutoFit/>
          </a:bodyPr>
          <a:lstStyle/>
          <a:p>
            <a:pPr indent="0" lvl="0" marL="50800" marR="41910" rtl="0" algn="l">
              <a:lnSpc>
                <a:spcPct val="10909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Le concept de machine de Turing non-déterministe est une  variante de la notion de machine de Turing :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1905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en-US" sz="900">
                <a:solidFill>
                  <a:srgbClr val="3333B2"/>
                </a:solidFill>
                <a:latin typeface="Lucida Sans"/>
                <a:ea typeface="Lucida Sans"/>
                <a:cs typeface="Lucida Sans"/>
                <a:sym typeface="Lucida Sans"/>
              </a:rPr>
              <a:t>)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la définition d’une machine de Turing non-déterministe est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327660" marR="43180" rtl="0" algn="l">
              <a:lnSpc>
                <a:spcPct val="110000"/>
              </a:lnSpc>
              <a:spcBef>
                <a:spcPts val="65"/>
              </a:spcBef>
              <a:spcAft>
                <a:spcPts val="0"/>
              </a:spcAft>
              <a:buNone/>
            </a:pP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exactement comme celle de la notion de machine de Turing  (déterministe) sauf sur un point :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9" name="Google Shape;69;p10"/>
          <p:cNvSpPr txBox="1"/>
          <p:nvPr/>
        </p:nvSpPr>
        <p:spPr>
          <a:xfrm>
            <a:off x="1050785" y="1129037"/>
            <a:ext cx="3072765" cy="1625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-128270" lvl="0" marL="14033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B2"/>
              </a:buClr>
              <a:buSzPts val="900"/>
              <a:buFont typeface="Lucida Sans"/>
              <a:buChar char="•"/>
            </a:pPr>
            <a:r>
              <a:rPr i="1" lang="en-US" sz="900">
                <a:latin typeface="Arial"/>
                <a:ea typeface="Arial"/>
                <a:cs typeface="Arial"/>
                <a:sym typeface="Arial"/>
              </a:rPr>
              <a:t>δ </a:t>
            </a:r>
            <a:r>
              <a:rPr lang="en-US" sz="900">
                <a:latin typeface="Helvetica Neue"/>
                <a:ea typeface="Helvetica Neue"/>
                <a:cs typeface="Helvetica Neue"/>
                <a:sym typeface="Helvetica Neue"/>
              </a:rPr>
              <a:t>n’est plus une fonction (possiblement partielle) de </a:t>
            </a:r>
            <a:r>
              <a:rPr i="1" lang="en-US" sz="900">
                <a:latin typeface="Arial"/>
                <a:ea typeface="Arial"/>
                <a:cs typeface="Arial"/>
                <a:sym typeface="Arial"/>
              </a:rPr>
              <a:t>Q </a:t>
            </a:r>
            <a:r>
              <a:rPr lang="en-US" sz="900">
                <a:latin typeface="Lucida Sans"/>
                <a:ea typeface="Lucida Sans"/>
                <a:cs typeface="Lucida Sans"/>
                <a:sym typeface="Lucida Sans"/>
              </a:rPr>
              <a:t>× Γ</a:t>
            </a:r>
            <a:endParaRPr sz="900"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70" name="Google Shape;70;p10"/>
          <p:cNvSpPr txBox="1"/>
          <p:nvPr/>
        </p:nvSpPr>
        <p:spPr>
          <a:xfrm>
            <a:off x="1178572" y="1215088"/>
            <a:ext cx="2682240" cy="4051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540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latin typeface="Helvetica Neue"/>
                <a:ea typeface="Helvetica Neue"/>
                <a:cs typeface="Helvetica Neue"/>
                <a:sym typeface="Helvetica Neue"/>
              </a:rPr>
              <a:t>dans </a:t>
            </a:r>
            <a:r>
              <a:rPr i="1" lang="en-US" sz="900">
                <a:latin typeface="Arial"/>
                <a:ea typeface="Arial"/>
                <a:cs typeface="Arial"/>
                <a:sym typeface="Arial"/>
              </a:rPr>
              <a:t>Q </a:t>
            </a:r>
            <a:r>
              <a:rPr lang="en-US" sz="900">
                <a:latin typeface="Lucida Sans"/>
                <a:ea typeface="Lucida Sans"/>
                <a:cs typeface="Lucida Sans"/>
                <a:sym typeface="Lucida Sans"/>
              </a:rPr>
              <a:t>× Γ × {←</a:t>
            </a:r>
            <a:r>
              <a:rPr i="1" lang="en-US" sz="90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900">
                <a:latin typeface="Lucida Sans"/>
                <a:ea typeface="Lucida Sans"/>
                <a:cs typeface="Lucida Sans"/>
                <a:sym typeface="Lucida Sans"/>
              </a:rPr>
              <a:t>→}</a:t>
            </a:r>
            <a:r>
              <a:rPr lang="en-US" sz="900">
                <a:latin typeface="Helvetica Neue"/>
                <a:ea typeface="Helvetica Neue"/>
                <a:cs typeface="Helvetica Neue"/>
                <a:sym typeface="Helvetica Neue"/>
              </a:rPr>
              <a:t>, mais une relation de la forme</a:t>
            </a:r>
            <a:endParaRPr sz="9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681990" marR="0" rtl="0" algn="l">
              <a:lnSpc>
                <a:spcPct val="100000"/>
              </a:lnSpc>
              <a:spcBef>
                <a:spcPts val="414"/>
              </a:spcBef>
              <a:spcAft>
                <a:spcPts val="0"/>
              </a:spcAft>
              <a:buNone/>
            </a:pPr>
            <a:r>
              <a:rPr i="1" lang="en-US" sz="900">
                <a:latin typeface="Arial"/>
                <a:ea typeface="Arial"/>
                <a:cs typeface="Arial"/>
                <a:sym typeface="Arial"/>
              </a:rPr>
              <a:t>δ </a:t>
            </a:r>
            <a:r>
              <a:rPr lang="en-US" sz="900">
                <a:latin typeface="Lucida Sans"/>
                <a:ea typeface="Lucida Sans"/>
                <a:cs typeface="Lucida Sans"/>
                <a:sym typeface="Lucida Sans"/>
              </a:rPr>
              <a:t>⊂ (</a:t>
            </a:r>
            <a:r>
              <a:rPr i="1" lang="en-US" sz="900">
                <a:latin typeface="Arial"/>
                <a:ea typeface="Arial"/>
                <a:cs typeface="Arial"/>
                <a:sym typeface="Arial"/>
              </a:rPr>
              <a:t>Q </a:t>
            </a:r>
            <a:r>
              <a:rPr lang="en-US" sz="900">
                <a:latin typeface="Lucida Sans"/>
                <a:ea typeface="Lucida Sans"/>
                <a:cs typeface="Lucida Sans"/>
                <a:sym typeface="Lucida Sans"/>
              </a:rPr>
              <a:t>× Γ) × (</a:t>
            </a:r>
            <a:r>
              <a:rPr i="1" lang="en-US" sz="900">
                <a:latin typeface="Arial"/>
                <a:ea typeface="Arial"/>
                <a:cs typeface="Arial"/>
                <a:sym typeface="Arial"/>
              </a:rPr>
              <a:t>Q </a:t>
            </a:r>
            <a:r>
              <a:rPr lang="en-US" sz="900">
                <a:latin typeface="Lucida Sans"/>
                <a:ea typeface="Lucida Sans"/>
                <a:cs typeface="Lucida Sans"/>
                <a:sym typeface="Lucida Sans"/>
              </a:rPr>
              <a:t>× Γ × {←</a:t>
            </a:r>
            <a:r>
              <a:rPr i="1" lang="en-US" sz="90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900">
                <a:latin typeface="Lucida Sans"/>
                <a:ea typeface="Lucida Sans"/>
                <a:cs typeface="Lucida Sans"/>
                <a:sym typeface="Lucida Sans"/>
              </a:rPr>
              <a:t>→})</a:t>
            </a:r>
            <a:r>
              <a:rPr i="1" lang="en-US" sz="900">
                <a:latin typeface="Arial"/>
                <a:ea typeface="Arial"/>
                <a:cs typeface="Arial"/>
                <a:sym typeface="Arial"/>
              </a:rPr>
              <a:t>.</a:t>
            </a:r>
            <a:endParaRPr sz="9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p10"/>
          <p:cNvSpPr txBox="1"/>
          <p:nvPr/>
        </p:nvSpPr>
        <p:spPr>
          <a:xfrm>
            <a:off x="379387" y="1883434"/>
            <a:ext cx="187325" cy="1917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425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. . .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aphicFrame>
        <p:nvGraphicFramePr>
          <p:cNvPr id="72" name="Google Shape;72;p10"/>
          <p:cNvGraphicFramePr/>
          <p:nvPr/>
        </p:nvGraphicFramePr>
        <p:xfrm>
          <a:off x="530281" y="1943664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{5BFB574A-8F81-43B3-91F9-3E734C866663}</a:tableStyleId>
              </a:tblPr>
              <a:tblGrid>
                <a:gridCol w="152400"/>
                <a:gridCol w="152400"/>
                <a:gridCol w="152400"/>
                <a:gridCol w="76200"/>
                <a:gridCol w="76200"/>
                <a:gridCol w="152400"/>
                <a:gridCol w="152400"/>
                <a:gridCol w="152400"/>
                <a:gridCol w="152400"/>
                <a:gridCol w="152400"/>
                <a:gridCol w="152400"/>
                <a:gridCol w="152400"/>
                <a:gridCol w="152400"/>
                <a:gridCol w="152400"/>
                <a:gridCol w="152400"/>
                <a:gridCol w="152400"/>
                <a:gridCol w="152400"/>
                <a:gridCol w="152400"/>
                <a:gridCol w="152400"/>
                <a:gridCol w="152400"/>
                <a:gridCol w="152400"/>
              </a:tblGrid>
              <a:tr h="152175">
                <a:tc>
                  <a:txBody>
                    <a:bodyPr/>
                    <a:lstStyle/>
                    <a:p>
                      <a:pPr indent="0" lvl="0" marL="29844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29844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3746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n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2">
                  <a:txBody>
                    <a:bodyPr/>
                    <a:lstStyle/>
                    <a:p>
                      <a:pPr indent="0" lvl="0" marL="3746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o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3746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n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36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-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3746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d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3746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é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t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3746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e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r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1778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m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i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3746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n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i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4127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s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1778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m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3746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e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29844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29844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08000">
                <a:tc gridSpan="4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5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 hMerge="1"/>
                <a:tc hMerge="1"/>
                <a:tc hMerge="1"/>
                <a:tc gridSpan="17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5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 hMerge="1"/>
                <a:tc hMerge="1"/>
                <a:tc hMerge="1"/>
                <a:tc hMerge="1"/>
                <a:tc hMerge="1"/>
                <a:tc hMerge="1"/>
                <a:tc hMerge="1"/>
                <a:tc hMerge="1"/>
                <a:tc hMerge="1"/>
                <a:tc hMerge="1"/>
                <a:tc hMerge="1"/>
                <a:tc hMerge="1"/>
                <a:tc hMerge="1"/>
                <a:tc hMerge="1"/>
                <a:tc hMerge="1"/>
                <a:tc hMerge="1"/>
              </a:tr>
            </a:tbl>
          </a:graphicData>
        </a:graphic>
      </p:graphicFrame>
      <p:sp>
        <p:nvSpPr>
          <p:cNvPr id="73" name="Google Shape;73;p10"/>
          <p:cNvSpPr txBox="1"/>
          <p:nvPr/>
        </p:nvSpPr>
        <p:spPr>
          <a:xfrm>
            <a:off x="3575773" y="1883434"/>
            <a:ext cx="187325" cy="1917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425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. . .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4" name="Google Shape;74;p10"/>
          <p:cNvSpPr/>
          <p:nvPr/>
        </p:nvSpPr>
        <p:spPr>
          <a:xfrm>
            <a:off x="939495" y="2219031"/>
            <a:ext cx="262255" cy="262255"/>
          </a:xfrm>
          <a:custGeom>
            <a:rect b="b" l="l" r="r" t="t"/>
            <a:pathLst>
              <a:path extrusionOk="0" h="262255" w="262255">
                <a:moveTo>
                  <a:pt x="262031" y="131015"/>
                </a:moveTo>
                <a:lnTo>
                  <a:pt x="251735" y="80017"/>
                </a:lnTo>
                <a:lnTo>
                  <a:pt x="223657" y="38373"/>
                </a:lnTo>
                <a:lnTo>
                  <a:pt x="182013" y="10295"/>
                </a:lnTo>
                <a:lnTo>
                  <a:pt x="131015" y="0"/>
                </a:lnTo>
                <a:lnTo>
                  <a:pt x="80018" y="10295"/>
                </a:lnTo>
                <a:lnTo>
                  <a:pt x="38373" y="38373"/>
                </a:lnTo>
                <a:lnTo>
                  <a:pt x="10295" y="80017"/>
                </a:lnTo>
                <a:lnTo>
                  <a:pt x="0" y="131015"/>
                </a:lnTo>
                <a:lnTo>
                  <a:pt x="10295" y="182012"/>
                </a:lnTo>
                <a:lnTo>
                  <a:pt x="38373" y="223657"/>
                </a:lnTo>
                <a:lnTo>
                  <a:pt x="80018" y="251735"/>
                </a:lnTo>
                <a:lnTo>
                  <a:pt x="131015" y="262031"/>
                </a:lnTo>
                <a:lnTo>
                  <a:pt x="182013" y="251735"/>
                </a:lnTo>
                <a:lnTo>
                  <a:pt x="223657" y="223657"/>
                </a:lnTo>
                <a:lnTo>
                  <a:pt x="251735" y="182012"/>
                </a:lnTo>
                <a:lnTo>
                  <a:pt x="262031" y="131015"/>
                </a:lnTo>
                <a:close/>
              </a:path>
            </a:pathLst>
          </a:custGeom>
          <a:noFill/>
          <a:ln cap="flat" cmpd="sng" w="151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75" name="Google Shape;75;p10"/>
          <p:cNvSpPr txBox="1"/>
          <p:nvPr/>
        </p:nvSpPr>
        <p:spPr>
          <a:xfrm>
            <a:off x="624395" y="2221203"/>
            <a:ext cx="3611879" cy="85915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425">
            <a:spAutoFit/>
          </a:bodyPr>
          <a:lstStyle/>
          <a:p>
            <a:pPr indent="0" lvl="0" marL="40386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q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5"/>
              </a:spcBef>
              <a:spcAft>
                <a:spcPts val="0"/>
              </a:spcAft>
              <a:buNone/>
            </a:pPr>
            <a:r>
              <a:t/>
            </a:r>
            <a:endParaRPr sz="1450">
              <a:latin typeface="Arial"/>
              <a:ea typeface="Arial"/>
              <a:cs typeface="Arial"/>
              <a:sym typeface="Arial"/>
            </a:endParaRPr>
          </a:p>
          <a:p>
            <a:pPr indent="0" lvl="0" marL="12700" marR="5080" rtl="0" algn="l">
              <a:lnSpc>
                <a:spcPct val="10909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En d’autres termes, pour un état et une lettre lue en face  de la tête de lecture donnée, 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δ 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ne définit pas un seul triplet  de 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Q </a:t>
            </a:r>
            <a:r>
              <a:rPr lang="en-US" sz="1100">
                <a:latin typeface="Cambria"/>
                <a:ea typeface="Cambria"/>
                <a:cs typeface="Cambria"/>
                <a:sym typeface="Cambria"/>
              </a:rPr>
              <a:t>× </a:t>
            </a:r>
            <a:r>
              <a:rPr lang="en-US" sz="1100">
                <a:latin typeface="Tahoma"/>
                <a:ea typeface="Tahoma"/>
                <a:cs typeface="Tahoma"/>
                <a:sym typeface="Tahoma"/>
              </a:rPr>
              <a:t>Γ </a:t>
            </a:r>
            <a:r>
              <a:rPr lang="en-US" sz="1100">
                <a:latin typeface="Cambria"/>
                <a:ea typeface="Cambria"/>
                <a:cs typeface="Cambria"/>
                <a:sym typeface="Cambria"/>
              </a:rPr>
              <a:t>× {←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100">
                <a:latin typeface="Cambria"/>
                <a:ea typeface="Cambria"/>
                <a:cs typeface="Cambria"/>
                <a:sym typeface="Cambria"/>
              </a:rPr>
              <a:t>→}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, mais un ensemble de triplets.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6" name="Google Shape;76;p10"/>
          <p:cNvSpPr/>
          <p:nvPr/>
        </p:nvSpPr>
        <p:spPr>
          <a:xfrm>
            <a:off x="495363" y="2663596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77" name="Google Shape;77;p10"/>
          <p:cNvSpPr txBox="1"/>
          <p:nvPr/>
        </p:nvSpPr>
        <p:spPr>
          <a:xfrm>
            <a:off x="4451781" y="3370303"/>
            <a:ext cx="118745" cy="1219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9525">
            <a:spAutoFit/>
          </a:bodyPr>
          <a:lstStyle/>
          <a:p>
            <a:pPr indent="0" lvl="0" marL="38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lang="en-US" sz="600">
                <a:latin typeface="Arial"/>
                <a:ea typeface="Arial"/>
                <a:cs typeface="Arial"/>
                <a:sym typeface="Arial"/>
              </a:rPr>
              <a:t>‹#›</a:t>
            </a:fld>
            <a:endParaRPr sz="6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 thruBlk="1"/>
  </p:transition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5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Google Shape;616;p46"/>
          <p:cNvSpPr txBox="1"/>
          <p:nvPr>
            <p:ph type="title"/>
          </p:nvPr>
        </p:nvSpPr>
        <p:spPr>
          <a:xfrm>
            <a:off x="1930374" y="59814"/>
            <a:ext cx="747395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71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Au menu</a:t>
            </a:r>
            <a:endParaRPr/>
          </a:p>
        </p:txBody>
      </p:sp>
      <p:sp>
        <p:nvSpPr>
          <p:cNvPr id="617" name="Google Shape;617;p46"/>
          <p:cNvSpPr txBox="1"/>
          <p:nvPr>
            <p:ph idx="12" type="sldNum"/>
          </p:nvPr>
        </p:nvSpPr>
        <p:spPr>
          <a:xfrm>
            <a:off x="4409566" y="3370303"/>
            <a:ext cx="160654" cy="1219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8250">
            <a:spAutoFit/>
          </a:bodyPr>
          <a:lstStyle/>
          <a:p>
            <a:pPr indent="0" lvl="0" marL="381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28</a:t>
            </a:r>
            <a:endParaRPr/>
          </a:p>
        </p:txBody>
      </p:sp>
      <p:sp>
        <p:nvSpPr>
          <p:cNvPr id="618" name="Google Shape;618;p46"/>
          <p:cNvSpPr txBox="1"/>
          <p:nvPr/>
        </p:nvSpPr>
        <p:spPr>
          <a:xfrm>
            <a:off x="347294" y="663865"/>
            <a:ext cx="2250440" cy="209168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425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action="ppaction://hlinksldjump" r:id="rId3"/>
              </a:rPr>
              <a:t>Compléments sur la NP-complétude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12700" marR="735965" rtl="0" algn="l">
              <a:lnSpc>
                <a:spcPct val="2266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action="ppaction://hlinksldjump" r:id="rId4"/>
              </a:rPr>
              <a:t>Gérer la NP-complétude </a:t>
            </a:r>
            <a:r>
              <a:rPr lang="en-US" sz="1100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100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action="ppaction://hlinksldjump" r:id="rId5"/>
              </a:rPr>
              <a:t>Au delà de </a:t>
            </a:r>
            <a:r>
              <a:rPr lang="en-US" sz="11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action="ppaction://hlinksldjump" r:id="rId6"/>
              </a:rPr>
              <a:t>P </a:t>
            </a:r>
            <a:r>
              <a:rPr lang="en-US" sz="1100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action="ppaction://hlinksldjump" r:id="rId7"/>
              </a:rPr>
              <a:t>et </a:t>
            </a:r>
            <a:r>
              <a:rPr lang="en-US" sz="11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action="ppaction://hlinksldjump" r:id="rId8"/>
              </a:rPr>
              <a:t>NP </a:t>
            </a:r>
            <a:r>
              <a:rPr lang="en-US" sz="1100">
                <a:solidFill>
                  <a:srgbClr val="FFCC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100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action="ppaction://hlinksldjump" r:id="rId9"/>
              </a:rPr>
              <a:t>Problèmes complets </a:t>
            </a:r>
            <a:r>
              <a:rPr lang="en-US" sz="1100">
                <a:solidFill>
                  <a:srgbClr val="FFCCC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100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action="ppaction://hlinksldjump" r:id="rId10"/>
              </a:rPr>
              <a:t>D’autres complexités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0"/>
              </a:spcBef>
              <a:spcAft>
                <a:spcPts val="0"/>
              </a:spcAft>
              <a:buNone/>
            </a:pPr>
            <a:r>
              <a:t/>
            </a:r>
            <a:endParaRPr sz="145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action="ppaction://hlinksldjump" r:id="rId11"/>
              </a:rPr>
              <a:t>Le grand tout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>
    <p:fade thruBlk="1"/>
  </p:transition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2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Google Shape;623;p47"/>
          <p:cNvSpPr/>
          <p:nvPr/>
        </p:nvSpPr>
        <p:spPr>
          <a:xfrm>
            <a:off x="495363" y="666623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624" name="Google Shape;624;p47"/>
          <p:cNvSpPr txBox="1"/>
          <p:nvPr/>
        </p:nvSpPr>
        <p:spPr>
          <a:xfrm>
            <a:off x="624395" y="587831"/>
            <a:ext cx="2212340" cy="1917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425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Comment gérer la </a:t>
            </a:r>
            <a:r>
              <a:rPr lang="en-US" sz="1100">
                <a:latin typeface="Times New Roman"/>
                <a:ea typeface="Times New Roman"/>
                <a:cs typeface="Times New Roman"/>
                <a:sym typeface="Times New Roman"/>
              </a:rPr>
              <a:t>NP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-complétude ?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25" name="Google Shape;625;p47"/>
          <p:cNvSpPr txBox="1"/>
          <p:nvPr/>
        </p:nvSpPr>
        <p:spPr>
          <a:xfrm>
            <a:off x="739025" y="928819"/>
            <a:ext cx="2633980" cy="1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38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en-US" sz="900">
                <a:solidFill>
                  <a:srgbClr val="3333B2"/>
                </a:solidFill>
                <a:latin typeface="Lucida Sans"/>
                <a:ea typeface="Lucida Sans"/>
                <a:cs typeface="Lucida Sans"/>
                <a:sym typeface="Lucida Sans"/>
              </a:rPr>
              <a:t>)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En cherchant à contourner la/les difficultés.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pSp>
        <p:nvGrpSpPr>
          <p:cNvPr id="626" name="Google Shape;626;p47"/>
          <p:cNvGrpSpPr/>
          <p:nvPr/>
        </p:nvGrpSpPr>
        <p:grpSpPr>
          <a:xfrm>
            <a:off x="2027858" y="1290712"/>
            <a:ext cx="1099157" cy="558888"/>
            <a:chOff x="2027858" y="1290712"/>
            <a:chExt cx="1099157" cy="558888"/>
          </a:xfrm>
        </p:grpSpPr>
        <p:sp>
          <p:nvSpPr>
            <p:cNvPr id="627" name="Google Shape;627;p47"/>
            <p:cNvSpPr/>
            <p:nvPr/>
          </p:nvSpPr>
          <p:spPr>
            <a:xfrm>
              <a:off x="2162332" y="1782353"/>
              <a:ext cx="513715" cy="0"/>
            </a:xfrm>
            <a:custGeom>
              <a:rect b="b" l="l" r="r" t="t"/>
              <a:pathLst>
                <a:path extrusionOk="0" h="120000" w="513714">
                  <a:moveTo>
                    <a:pt x="0" y="0"/>
                  </a:moveTo>
                  <a:lnTo>
                    <a:pt x="513575" y="0"/>
                  </a:lnTo>
                </a:path>
              </a:pathLst>
            </a:custGeom>
            <a:noFill/>
            <a:ln cap="flat" cmpd="sng" w="15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pic>
          <p:nvPicPr>
            <p:cNvPr id="628" name="Google Shape;628;p4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027858" y="1715131"/>
              <a:ext cx="134469" cy="13446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29" name="Google Shape;629;p47"/>
            <p:cNvSpPr/>
            <p:nvPr/>
          </p:nvSpPr>
          <p:spPr>
            <a:xfrm>
              <a:off x="2035450" y="1290712"/>
              <a:ext cx="1091565" cy="551815"/>
            </a:xfrm>
            <a:custGeom>
              <a:rect b="b" l="l" r="r" t="t"/>
              <a:pathLst>
                <a:path extrusionOk="0" h="551814" w="1091564">
                  <a:moveTo>
                    <a:pt x="771547" y="470356"/>
                  </a:moveTo>
                  <a:lnTo>
                    <a:pt x="967870" y="404913"/>
                  </a:lnTo>
                </a:path>
                <a:path extrusionOk="0" h="551814" w="1091564">
                  <a:moveTo>
                    <a:pt x="967870" y="362336"/>
                  </a:moveTo>
                  <a:lnTo>
                    <a:pt x="771547" y="296899"/>
                  </a:lnTo>
                </a:path>
                <a:path extrusionOk="0" h="551814" w="1091564">
                  <a:moveTo>
                    <a:pt x="707716" y="342861"/>
                  </a:moveTo>
                  <a:lnTo>
                    <a:pt x="707705" y="424401"/>
                  </a:lnTo>
                </a:path>
                <a:path extrusionOk="0" h="551814" w="1091564">
                  <a:moveTo>
                    <a:pt x="767300" y="491653"/>
                  </a:moveTo>
                  <a:lnTo>
                    <a:pt x="762613" y="468437"/>
                  </a:lnTo>
                  <a:lnTo>
                    <a:pt x="749831" y="449478"/>
                  </a:lnTo>
                  <a:lnTo>
                    <a:pt x="730873" y="436696"/>
                  </a:lnTo>
                  <a:lnTo>
                    <a:pt x="707657" y="432009"/>
                  </a:lnTo>
                  <a:lnTo>
                    <a:pt x="684441" y="436696"/>
                  </a:lnTo>
                  <a:lnTo>
                    <a:pt x="665483" y="449478"/>
                  </a:lnTo>
                  <a:lnTo>
                    <a:pt x="652701" y="468437"/>
                  </a:lnTo>
                  <a:lnTo>
                    <a:pt x="648014" y="491653"/>
                  </a:lnTo>
                  <a:lnTo>
                    <a:pt x="652701" y="514869"/>
                  </a:lnTo>
                  <a:lnTo>
                    <a:pt x="665483" y="533827"/>
                  </a:lnTo>
                  <a:lnTo>
                    <a:pt x="684441" y="546609"/>
                  </a:lnTo>
                  <a:lnTo>
                    <a:pt x="707657" y="551296"/>
                  </a:lnTo>
                  <a:lnTo>
                    <a:pt x="730873" y="546609"/>
                  </a:lnTo>
                  <a:lnTo>
                    <a:pt x="749831" y="533827"/>
                  </a:lnTo>
                  <a:lnTo>
                    <a:pt x="762613" y="514869"/>
                  </a:lnTo>
                  <a:lnTo>
                    <a:pt x="767300" y="491653"/>
                  </a:lnTo>
                  <a:close/>
                </a:path>
                <a:path extrusionOk="0" h="551814" w="1091564">
                  <a:moveTo>
                    <a:pt x="1091307" y="383650"/>
                  </a:moveTo>
                  <a:lnTo>
                    <a:pt x="1086620" y="360434"/>
                  </a:lnTo>
                  <a:lnTo>
                    <a:pt x="1073838" y="341476"/>
                  </a:lnTo>
                  <a:lnTo>
                    <a:pt x="1054880" y="328694"/>
                  </a:lnTo>
                  <a:lnTo>
                    <a:pt x="1031664" y="324007"/>
                  </a:lnTo>
                  <a:lnTo>
                    <a:pt x="1008448" y="328694"/>
                  </a:lnTo>
                  <a:lnTo>
                    <a:pt x="989490" y="341476"/>
                  </a:lnTo>
                  <a:lnTo>
                    <a:pt x="976708" y="360434"/>
                  </a:lnTo>
                  <a:lnTo>
                    <a:pt x="972021" y="383650"/>
                  </a:lnTo>
                  <a:lnTo>
                    <a:pt x="976708" y="406866"/>
                  </a:lnTo>
                  <a:lnTo>
                    <a:pt x="989490" y="425825"/>
                  </a:lnTo>
                  <a:lnTo>
                    <a:pt x="1008448" y="438607"/>
                  </a:lnTo>
                  <a:lnTo>
                    <a:pt x="1031664" y="443294"/>
                  </a:lnTo>
                  <a:lnTo>
                    <a:pt x="1054880" y="438607"/>
                  </a:lnTo>
                  <a:lnTo>
                    <a:pt x="1073838" y="425825"/>
                  </a:lnTo>
                  <a:lnTo>
                    <a:pt x="1086620" y="406866"/>
                  </a:lnTo>
                  <a:lnTo>
                    <a:pt x="1091307" y="383650"/>
                  </a:lnTo>
                  <a:close/>
                </a:path>
                <a:path extrusionOk="0" h="551814" w="1091564">
                  <a:moveTo>
                    <a:pt x="767300" y="275648"/>
                  </a:moveTo>
                  <a:lnTo>
                    <a:pt x="762613" y="252432"/>
                  </a:lnTo>
                  <a:lnTo>
                    <a:pt x="749831" y="233473"/>
                  </a:lnTo>
                  <a:lnTo>
                    <a:pt x="730873" y="220692"/>
                  </a:lnTo>
                  <a:lnTo>
                    <a:pt x="707657" y="216005"/>
                  </a:lnTo>
                  <a:lnTo>
                    <a:pt x="684441" y="220692"/>
                  </a:lnTo>
                  <a:lnTo>
                    <a:pt x="665483" y="233473"/>
                  </a:lnTo>
                  <a:lnTo>
                    <a:pt x="652701" y="252432"/>
                  </a:lnTo>
                  <a:lnTo>
                    <a:pt x="648014" y="275648"/>
                  </a:lnTo>
                  <a:lnTo>
                    <a:pt x="652701" y="298864"/>
                  </a:lnTo>
                  <a:lnTo>
                    <a:pt x="665483" y="317822"/>
                  </a:lnTo>
                  <a:lnTo>
                    <a:pt x="684441" y="330604"/>
                  </a:lnTo>
                  <a:lnTo>
                    <a:pt x="707657" y="335291"/>
                  </a:lnTo>
                  <a:lnTo>
                    <a:pt x="730873" y="330604"/>
                  </a:lnTo>
                  <a:lnTo>
                    <a:pt x="749831" y="317822"/>
                  </a:lnTo>
                  <a:lnTo>
                    <a:pt x="762613" y="298864"/>
                  </a:lnTo>
                  <a:lnTo>
                    <a:pt x="767300" y="275648"/>
                  </a:lnTo>
                  <a:close/>
                </a:path>
                <a:path extrusionOk="0" h="551814" w="1091564">
                  <a:moveTo>
                    <a:pt x="551295" y="167645"/>
                  </a:moveTo>
                  <a:lnTo>
                    <a:pt x="546608" y="144429"/>
                  </a:lnTo>
                  <a:lnTo>
                    <a:pt x="533826" y="125471"/>
                  </a:lnTo>
                  <a:lnTo>
                    <a:pt x="514868" y="112689"/>
                  </a:lnTo>
                  <a:lnTo>
                    <a:pt x="491652" y="108002"/>
                  </a:lnTo>
                  <a:lnTo>
                    <a:pt x="468436" y="112689"/>
                  </a:lnTo>
                  <a:lnTo>
                    <a:pt x="449478" y="125471"/>
                  </a:lnTo>
                  <a:lnTo>
                    <a:pt x="436696" y="144429"/>
                  </a:lnTo>
                  <a:lnTo>
                    <a:pt x="432009" y="167645"/>
                  </a:lnTo>
                  <a:lnTo>
                    <a:pt x="436696" y="190861"/>
                  </a:lnTo>
                  <a:lnTo>
                    <a:pt x="449478" y="209819"/>
                  </a:lnTo>
                  <a:lnTo>
                    <a:pt x="468436" y="222601"/>
                  </a:lnTo>
                  <a:lnTo>
                    <a:pt x="491652" y="227288"/>
                  </a:lnTo>
                  <a:lnTo>
                    <a:pt x="514868" y="222601"/>
                  </a:lnTo>
                  <a:lnTo>
                    <a:pt x="533826" y="209819"/>
                  </a:lnTo>
                  <a:lnTo>
                    <a:pt x="546608" y="190861"/>
                  </a:lnTo>
                  <a:lnTo>
                    <a:pt x="551295" y="167645"/>
                  </a:lnTo>
                  <a:close/>
                </a:path>
                <a:path extrusionOk="0" h="551814" w="1091564">
                  <a:moveTo>
                    <a:pt x="335290" y="275648"/>
                  </a:moveTo>
                  <a:lnTo>
                    <a:pt x="330603" y="252432"/>
                  </a:lnTo>
                  <a:lnTo>
                    <a:pt x="317821" y="233473"/>
                  </a:lnTo>
                  <a:lnTo>
                    <a:pt x="298863" y="220692"/>
                  </a:lnTo>
                  <a:lnTo>
                    <a:pt x="275647" y="216005"/>
                  </a:lnTo>
                  <a:lnTo>
                    <a:pt x="252431" y="220692"/>
                  </a:lnTo>
                  <a:lnTo>
                    <a:pt x="233473" y="233473"/>
                  </a:lnTo>
                  <a:lnTo>
                    <a:pt x="220691" y="252432"/>
                  </a:lnTo>
                  <a:lnTo>
                    <a:pt x="216004" y="275648"/>
                  </a:lnTo>
                  <a:lnTo>
                    <a:pt x="220691" y="298864"/>
                  </a:lnTo>
                  <a:lnTo>
                    <a:pt x="233473" y="317822"/>
                  </a:lnTo>
                  <a:lnTo>
                    <a:pt x="252431" y="330604"/>
                  </a:lnTo>
                  <a:lnTo>
                    <a:pt x="275647" y="335291"/>
                  </a:lnTo>
                  <a:lnTo>
                    <a:pt x="298863" y="330604"/>
                  </a:lnTo>
                  <a:lnTo>
                    <a:pt x="317821" y="317822"/>
                  </a:lnTo>
                  <a:lnTo>
                    <a:pt x="330603" y="298864"/>
                  </a:lnTo>
                  <a:lnTo>
                    <a:pt x="335290" y="275648"/>
                  </a:lnTo>
                  <a:close/>
                </a:path>
                <a:path extrusionOk="0" h="551814" w="1091564">
                  <a:moveTo>
                    <a:pt x="335290" y="59643"/>
                  </a:moveTo>
                  <a:lnTo>
                    <a:pt x="330603" y="36427"/>
                  </a:lnTo>
                  <a:lnTo>
                    <a:pt x="317821" y="17468"/>
                  </a:lnTo>
                  <a:lnTo>
                    <a:pt x="298863" y="4687"/>
                  </a:lnTo>
                  <a:lnTo>
                    <a:pt x="275647" y="0"/>
                  </a:lnTo>
                  <a:lnTo>
                    <a:pt x="252431" y="4687"/>
                  </a:lnTo>
                  <a:lnTo>
                    <a:pt x="233473" y="17468"/>
                  </a:lnTo>
                  <a:lnTo>
                    <a:pt x="220691" y="36427"/>
                  </a:lnTo>
                  <a:lnTo>
                    <a:pt x="216004" y="59643"/>
                  </a:lnTo>
                  <a:lnTo>
                    <a:pt x="220691" y="82859"/>
                  </a:lnTo>
                  <a:lnTo>
                    <a:pt x="233473" y="101817"/>
                  </a:lnTo>
                  <a:lnTo>
                    <a:pt x="252431" y="114599"/>
                  </a:lnTo>
                  <a:lnTo>
                    <a:pt x="275647" y="119286"/>
                  </a:lnTo>
                  <a:lnTo>
                    <a:pt x="298863" y="114599"/>
                  </a:lnTo>
                  <a:lnTo>
                    <a:pt x="317821" y="101817"/>
                  </a:lnTo>
                  <a:lnTo>
                    <a:pt x="330603" y="82859"/>
                  </a:lnTo>
                  <a:lnTo>
                    <a:pt x="335290" y="59643"/>
                  </a:lnTo>
                  <a:close/>
                </a:path>
                <a:path extrusionOk="0" h="551814" w="1091564">
                  <a:moveTo>
                    <a:pt x="119286" y="59643"/>
                  </a:moveTo>
                  <a:lnTo>
                    <a:pt x="114599" y="36427"/>
                  </a:lnTo>
                  <a:lnTo>
                    <a:pt x="101817" y="17468"/>
                  </a:lnTo>
                  <a:lnTo>
                    <a:pt x="82858" y="4687"/>
                  </a:lnTo>
                  <a:lnTo>
                    <a:pt x="59643" y="0"/>
                  </a:lnTo>
                  <a:lnTo>
                    <a:pt x="36427" y="4687"/>
                  </a:lnTo>
                  <a:lnTo>
                    <a:pt x="17468" y="17468"/>
                  </a:lnTo>
                  <a:lnTo>
                    <a:pt x="4686" y="36427"/>
                  </a:lnTo>
                  <a:lnTo>
                    <a:pt x="0" y="59643"/>
                  </a:lnTo>
                  <a:lnTo>
                    <a:pt x="4686" y="82859"/>
                  </a:lnTo>
                  <a:lnTo>
                    <a:pt x="17468" y="101817"/>
                  </a:lnTo>
                  <a:lnTo>
                    <a:pt x="36427" y="114599"/>
                  </a:lnTo>
                  <a:lnTo>
                    <a:pt x="59643" y="119286"/>
                  </a:lnTo>
                  <a:lnTo>
                    <a:pt x="82858" y="114599"/>
                  </a:lnTo>
                  <a:lnTo>
                    <a:pt x="101817" y="101817"/>
                  </a:lnTo>
                  <a:lnTo>
                    <a:pt x="114599" y="82859"/>
                  </a:lnTo>
                  <a:lnTo>
                    <a:pt x="119286" y="59643"/>
                  </a:lnTo>
                  <a:close/>
                </a:path>
                <a:path extrusionOk="0" h="551814" w="1091564">
                  <a:moveTo>
                    <a:pt x="119286" y="275648"/>
                  </a:moveTo>
                  <a:lnTo>
                    <a:pt x="114599" y="252432"/>
                  </a:lnTo>
                  <a:lnTo>
                    <a:pt x="101817" y="233473"/>
                  </a:lnTo>
                  <a:lnTo>
                    <a:pt x="82858" y="220692"/>
                  </a:lnTo>
                  <a:lnTo>
                    <a:pt x="59643" y="216005"/>
                  </a:lnTo>
                  <a:lnTo>
                    <a:pt x="36427" y="220692"/>
                  </a:lnTo>
                  <a:lnTo>
                    <a:pt x="17468" y="233473"/>
                  </a:lnTo>
                  <a:lnTo>
                    <a:pt x="4686" y="252432"/>
                  </a:lnTo>
                  <a:lnTo>
                    <a:pt x="0" y="275648"/>
                  </a:lnTo>
                  <a:lnTo>
                    <a:pt x="4686" y="298864"/>
                  </a:lnTo>
                  <a:lnTo>
                    <a:pt x="17468" y="317822"/>
                  </a:lnTo>
                  <a:lnTo>
                    <a:pt x="36427" y="330604"/>
                  </a:lnTo>
                  <a:lnTo>
                    <a:pt x="59643" y="335291"/>
                  </a:lnTo>
                  <a:lnTo>
                    <a:pt x="82858" y="330604"/>
                  </a:lnTo>
                  <a:lnTo>
                    <a:pt x="101817" y="317822"/>
                  </a:lnTo>
                  <a:lnTo>
                    <a:pt x="114599" y="298864"/>
                  </a:lnTo>
                  <a:lnTo>
                    <a:pt x="119286" y="275648"/>
                  </a:lnTo>
                  <a:close/>
                </a:path>
                <a:path extrusionOk="0" h="551814" w="1091564">
                  <a:moveTo>
                    <a:pt x="647555" y="245530"/>
                  </a:moveTo>
                  <a:lnTo>
                    <a:pt x="552057" y="197790"/>
                  </a:lnTo>
                </a:path>
                <a:path extrusionOk="0" h="551814" w="1091564">
                  <a:moveTo>
                    <a:pt x="431298" y="197796"/>
                  </a:moveTo>
                  <a:lnTo>
                    <a:pt x="335799" y="245547"/>
                  </a:lnTo>
                </a:path>
                <a:path extrusionOk="0" h="551814" w="1091564">
                  <a:moveTo>
                    <a:pt x="275665" y="208384"/>
                  </a:moveTo>
                  <a:lnTo>
                    <a:pt x="275662" y="126843"/>
                  </a:lnTo>
                </a:path>
                <a:path extrusionOk="0" h="551814" w="1091564">
                  <a:moveTo>
                    <a:pt x="336040" y="89775"/>
                  </a:moveTo>
                  <a:lnTo>
                    <a:pt x="431538" y="137532"/>
                  </a:lnTo>
                </a:path>
                <a:path extrusionOk="0" h="551814" w="1091564">
                  <a:moveTo>
                    <a:pt x="126881" y="59584"/>
                  </a:moveTo>
                  <a:lnTo>
                    <a:pt x="208421" y="59595"/>
                  </a:lnTo>
                </a:path>
                <a:path extrusionOk="0" h="551814" w="1091564">
                  <a:moveTo>
                    <a:pt x="126881" y="275609"/>
                  </a:moveTo>
                  <a:lnTo>
                    <a:pt x="208421" y="275616"/>
                  </a:lnTo>
                </a:path>
              </a:pathLst>
            </a:custGeom>
            <a:noFill/>
            <a:ln cap="flat" cmpd="sng" w="15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</p:grpSp>
      <p:sp>
        <p:nvSpPr>
          <p:cNvPr id="630" name="Google Shape;630;p47"/>
          <p:cNvSpPr txBox="1"/>
          <p:nvPr>
            <p:ph idx="1" type="subTitle"/>
          </p:nvPr>
        </p:nvSpPr>
        <p:spPr>
          <a:xfrm>
            <a:off x="699249" y="2028271"/>
            <a:ext cx="3211601" cy="49148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7747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en-US" sz="900">
                <a:solidFill>
                  <a:srgbClr val="3333B2"/>
                </a:solidFill>
                <a:latin typeface="Lucida Sans"/>
                <a:ea typeface="Lucida Sans"/>
                <a:cs typeface="Lucida Sans"/>
                <a:sym typeface="Lucida Sans"/>
              </a:rPr>
              <a:t>) </a:t>
            </a:r>
            <a:r>
              <a:rPr lang="en-US" sz="1000"/>
              <a:t>En relachant les contraintes :</a:t>
            </a:r>
            <a:endParaRPr sz="1000">
              <a:latin typeface="Lucida Sans"/>
              <a:ea typeface="Lucida Sans"/>
              <a:cs typeface="Lucida Sans"/>
              <a:sym typeface="Lucida Sans"/>
            </a:endParaRPr>
          </a:p>
          <a:p>
            <a:pPr indent="0" lvl="0" marL="26669" rtl="0" algn="l">
              <a:lnSpc>
                <a:spcPct val="100000"/>
              </a:lnSpc>
              <a:spcBef>
                <a:spcPts val="3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-128905" lvl="0" marL="49149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B2"/>
              </a:buClr>
              <a:buSzPts val="900"/>
              <a:buFont typeface="Lucida Sans"/>
              <a:buChar char="•"/>
            </a:pPr>
            <a:r>
              <a:rPr lang="en-US" sz="900"/>
              <a:t>par exemple, en autorisant des solutions approchées.</a:t>
            </a:r>
            <a:endParaRPr sz="900"/>
          </a:p>
        </p:txBody>
      </p:sp>
      <p:sp>
        <p:nvSpPr>
          <p:cNvPr id="631" name="Google Shape;631;p47"/>
          <p:cNvSpPr txBox="1"/>
          <p:nvPr>
            <p:ph idx="12" type="sldNum"/>
          </p:nvPr>
        </p:nvSpPr>
        <p:spPr>
          <a:xfrm>
            <a:off x="4409566" y="3370303"/>
            <a:ext cx="160654" cy="1219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8250">
            <a:spAutoFit/>
          </a:bodyPr>
          <a:lstStyle/>
          <a:p>
            <a:pPr indent="0" lvl="0" marL="381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29</a:t>
            </a:r>
            <a:endParaRPr/>
          </a:p>
        </p:txBody>
      </p:sp>
    </p:spTree>
  </p:cSld>
  <p:clrMapOvr>
    <a:masterClrMapping/>
  </p:clrMapOvr>
  <p:transition>
    <p:fade thruBlk="1"/>
  </p:transition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5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Google Shape;636;p48"/>
          <p:cNvSpPr txBox="1"/>
          <p:nvPr>
            <p:ph type="title"/>
          </p:nvPr>
        </p:nvSpPr>
        <p:spPr>
          <a:xfrm>
            <a:off x="262293" y="59814"/>
            <a:ext cx="4083685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71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Exemple : Le problème du voyageur de commerce</a:t>
            </a:r>
            <a:endParaRPr/>
          </a:p>
        </p:txBody>
      </p:sp>
      <p:sp>
        <p:nvSpPr>
          <p:cNvPr id="637" name="Google Shape;637;p48"/>
          <p:cNvSpPr txBox="1"/>
          <p:nvPr>
            <p:ph idx="12" type="sldNum"/>
          </p:nvPr>
        </p:nvSpPr>
        <p:spPr>
          <a:xfrm>
            <a:off x="4409566" y="3370303"/>
            <a:ext cx="160654" cy="1219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8250">
            <a:spAutoFit/>
          </a:bodyPr>
          <a:lstStyle/>
          <a:p>
            <a:pPr indent="0" lvl="0" marL="381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30</a:t>
            </a:r>
            <a:endParaRPr/>
          </a:p>
        </p:txBody>
      </p:sp>
      <p:sp>
        <p:nvSpPr>
          <p:cNvPr id="638" name="Google Shape;638;p48"/>
          <p:cNvSpPr txBox="1"/>
          <p:nvPr/>
        </p:nvSpPr>
        <p:spPr>
          <a:xfrm>
            <a:off x="347294" y="1300377"/>
            <a:ext cx="3752850" cy="5359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975">
            <a:spAutoFit/>
          </a:bodyPr>
          <a:lstStyle/>
          <a:p>
            <a:pPr indent="0" lvl="0" marL="12700" marR="5080" rtl="0" algn="l">
              <a:lnSpc>
                <a:spcPct val="1026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Un représentant doit visiter 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n 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villes. Le représentant souhaite  faire une tournée en visitant chaque ville au moins et  exactement une fois, et en terminant à sa ville de départ.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>
    <p:fade thruBlk="1"/>
  </p:transition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2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" name="Google Shape;643;p49"/>
          <p:cNvSpPr txBox="1"/>
          <p:nvPr/>
        </p:nvSpPr>
        <p:spPr>
          <a:xfrm>
            <a:off x="1392262" y="59814"/>
            <a:ext cx="1823720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7125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3333B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Sous forme de graphe</a:t>
            </a:r>
            <a:endParaRPr sz="14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44" name="Google Shape;644;p49"/>
          <p:cNvSpPr/>
          <p:nvPr/>
        </p:nvSpPr>
        <p:spPr>
          <a:xfrm>
            <a:off x="495363" y="615975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645" name="Google Shape;645;p49"/>
          <p:cNvSpPr txBox="1"/>
          <p:nvPr/>
        </p:nvSpPr>
        <p:spPr>
          <a:xfrm>
            <a:off x="624395" y="537183"/>
            <a:ext cx="3632835" cy="8978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975">
            <a:spAutoFit/>
          </a:bodyPr>
          <a:lstStyle/>
          <a:p>
            <a:pPr indent="0" lvl="0" marL="12700" marR="329565" rtl="0" algn="l">
              <a:lnSpc>
                <a:spcPct val="1026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On se donne un graphe connexe 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G </a:t>
            </a:r>
            <a:r>
              <a:rPr lang="en-US" sz="1100">
                <a:latin typeface="Tahoma"/>
                <a:ea typeface="Tahoma"/>
                <a:cs typeface="Tahoma"/>
                <a:sym typeface="Tahoma"/>
              </a:rPr>
              <a:t>= (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V, E </a:t>
            </a:r>
            <a:r>
              <a:rPr lang="en-US" sz="1100">
                <a:latin typeface="Tahoma"/>
                <a:ea typeface="Tahoma"/>
                <a:cs typeface="Tahoma"/>
                <a:sym typeface="Tahoma"/>
              </a:rPr>
              <a:t>)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, avec un  poids 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w </a:t>
            </a:r>
            <a:r>
              <a:rPr lang="en-US" sz="1100">
                <a:latin typeface="Tahoma"/>
                <a:ea typeface="Tahoma"/>
                <a:cs typeface="Tahoma"/>
                <a:sym typeface="Tahoma"/>
              </a:rPr>
              <a:t>(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e</a:t>
            </a:r>
            <a:r>
              <a:rPr lang="en-US" sz="1100">
                <a:latin typeface="Tahoma"/>
                <a:ea typeface="Tahoma"/>
                <a:cs typeface="Tahoma"/>
                <a:sym typeface="Tahoma"/>
              </a:rPr>
              <a:t>) 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pour chaque arête 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e </a:t>
            </a:r>
            <a:r>
              <a:rPr lang="en-US" sz="1100">
                <a:latin typeface="Tahoma"/>
                <a:ea typeface="Tahoma"/>
                <a:cs typeface="Tahoma"/>
                <a:sym typeface="Tahoma"/>
              </a:rPr>
              <a:t>= (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u, v </a:t>
            </a:r>
            <a:r>
              <a:rPr lang="en-US" sz="1100">
                <a:latin typeface="Tahoma"/>
                <a:ea typeface="Tahoma"/>
                <a:cs typeface="Tahoma"/>
                <a:sym typeface="Tahoma"/>
              </a:rPr>
              <a:t>) </a:t>
            </a:r>
            <a:r>
              <a:rPr lang="en-US" sz="1100">
                <a:latin typeface="Cambria"/>
                <a:ea typeface="Cambria"/>
                <a:cs typeface="Cambria"/>
                <a:sym typeface="Cambria"/>
              </a:rPr>
              <a:t>∈ 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E 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12700" marR="5080" rtl="0" algn="l">
              <a:lnSpc>
                <a:spcPct val="102600"/>
              </a:lnSpc>
              <a:spcBef>
                <a:spcPts val="1495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On veut déterminer un </a:t>
            </a:r>
            <a:r>
              <a:rPr b="1" lang="en-US" sz="1100">
                <a:latin typeface="Arial"/>
                <a:ea typeface="Arial"/>
                <a:cs typeface="Arial"/>
                <a:sym typeface="Arial"/>
              </a:rPr>
              <a:t>cycle hamiltonien 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(un cycle simple  qui passe par tous les sommets) de 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G 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de poids minimal.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46" name="Google Shape;646;p49"/>
          <p:cNvSpPr/>
          <p:nvPr/>
        </p:nvSpPr>
        <p:spPr>
          <a:xfrm>
            <a:off x="495363" y="1149908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647" name="Google Shape;647;p49"/>
          <p:cNvSpPr txBox="1"/>
          <p:nvPr/>
        </p:nvSpPr>
        <p:spPr>
          <a:xfrm>
            <a:off x="4434966" y="3370303"/>
            <a:ext cx="109855" cy="1212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82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">
                <a:latin typeface="Arial"/>
                <a:ea typeface="Arial"/>
                <a:cs typeface="Arial"/>
                <a:sym typeface="Arial"/>
              </a:rPr>
              <a:t>31</a:t>
            </a:r>
            <a:endParaRPr sz="6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 thruBlk="1"/>
  </p:transition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Google Shape;652;p50"/>
          <p:cNvSpPr txBox="1"/>
          <p:nvPr>
            <p:ph type="title"/>
          </p:nvPr>
        </p:nvSpPr>
        <p:spPr>
          <a:xfrm>
            <a:off x="1392262" y="59814"/>
            <a:ext cx="1823720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71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Sous forme de graphe</a:t>
            </a:r>
            <a:endParaRPr/>
          </a:p>
        </p:txBody>
      </p:sp>
      <p:sp>
        <p:nvSpPr>
          <p:cNvPr id="653" name="Google Shape;653;p50"/>
          <p:cNvSpPr/>
          <p:nvPr/>
        </p:nvSpPr>
        <p:spPr>
          <a:xfrm>
            <a:off x="495363" y="615975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654" name="Google Shape;654;p50"/>
          <p:cNvSpPr txBox="1"/>
          <p:nvPr/>
        </p:nvSpPr>
        <p:spPr>
          <a:xfrm>
            <a:off x="624395" y="537183"/>
            <a:ext cx="3632835" cy="17760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975">
            <a:spAutoFit/>
          </a:bodyPr>
          <a:lstStyle/>
          <a:p>
            <a:pPr indent="0" lvl="0" marL="12700" marR="329565" rtl="0" algn="l">
              <a:lnSpc>
                <a:spcPct val="1026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On se donne un graphe connexe 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G </a:t>
            </a:r>
            <a:r>
              <a:rPr lang="en-US" sz="1100">
                <a:latin typeface="Tahoma"/>
                <a:ea typeface="Tahoma"/>
                <a:cs typeface="Tahoma"/>
                <a:sym typeface="Tahoma"/>
              </a:rPr>
              <a:t>= (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V, E </a:t>
            </a:r>
            <a:r>
              <a:rPr lang="en-US" sz="1100">
                <a:latin typeface="Tahoma"/>
                <a:ea typeface="Tahoma"/>
                <a:cs typeface="Tahoma"/>
                <a:sym typeface="Tahoma"/>
              </a:rPr>
              <a:t>)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, avec un  poids 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w </a:t>
            </a:r>
            <a:r>
              <a:rPr lang="en-US" sz="1100">
                <a:latin typeface="Tahoma"/>
                <a:ea typeface="Tahoma"/>
                <a:cs typeface="Tahoma"/>
                <a:sym typeface="Tahoma"/>
              </a:rPr>
              <a:t>(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e</a:t>
            </a:r>
            <a:r>
              <a:rPr lang="en-US" sz="1100">
                <a:latin typeface="Tahoma"/>
                <a:ea typeface="Tahoma"/>
                <a:cs typeface="Tahoma"/>
                <a:sym typeface="Tahoma"/>
              </a:rPr>
              <a:t>) 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pour chaque arête 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e </a:t>
            </a:r>
            <a:r>
              <a:rPr lang="en-US" sz="1100">
                <a:latin typeface="Tahoma"/>
                <a:ea typeface="Tahoma"/>
                <a:cs typeface="Tahoma"/>
                <a:sym typeface="Tahoma"/>
              </a:rPr>
              <a:t>= (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u, v </a:t>
            </a:r>
            <a:r>
              <a:rPr lang="en-US" sz="1100">
                <a:latin typeface="Tahoma"/>
                <a:ea typeface="Tahoma"/>
                <a:cs typeface="Tahoma"/>
                <a:sym typeface="Tahoma"/>
              </a:rPr>
              <a:t>) </a:t>
            </a:r>
            <a:r>
              <a:rPr lang="en-US" sz="1100">
                <a:latin typeface="Cambria"/>
                <a:ea typeface="Cambria"/>
                <a:cs typeface="Cambria"/>
                <a:sym typeface="Cambria"/>
              </a:rPr>
              <a:t>∈ 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E 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12700" marR="5080" rtl="0" algn="l">
              <a:lnSpc>
                <a:spcPct val="102600"/>
              </a:lnSpc>
              <a:spcBef>
                <a:spcPts val="1495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On veut déterminer un </a:t>
            </a:r>
            <a:r>
              <a:rPr b="1" lang="en-US" sz="1100">
                <a:latin typeface="Arial"/>
                <a:ea typeface="Arial"/>
                <a:cs typeface="Arial"/>
                <a:sym typeface="Arial"/>
              </a:rPr>
              <a:t>cycle hamiltonien 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(un cycle simple  qui passe par tous les sommets) de 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G 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de poids minimal.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25"/>
              </a:spcBef>
              <a:spcAft>
                <a:spcPts val="0"/>
              </a:spcAft>
              <a:buNone/>
            </a:pPr>
            <a:r>
              <a:t/>
            </a:r>
            <a:endParaRPr sz="13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12700" marR="92075" rtl="0" algn="l">
              <a:lnSpc>
                <a:spcPct val="1026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On ne connaît aucun algorithme pour résoudre ce  problème qui fonctionne en temps polynomial (par tout ce  qui précède, ce problème est équivalent à la question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35"/>
              </a:spcBef>
              <a:spcAft>
                <a:spcPts val="0"/>
              </a:spcAft>
              <a:buNone/>
            </a:pPr>
            <a:r>
              <a:rPr lang="en-US" sz="1100">
                <a:latin typeface="Times New Roman"/>
                <a:ea typeface="Times New Roman"/>
                <a:cs typeface="Times New Roman"/>
                <a:sym typeface="Times New Roman"/>
              </a:rPr>
              <a:t>P </a:t>
            </a:r>
            <a:r>
              <a:rPr lang="en-US" sz="1100">
                <a:latin typeface="Tahoma"/>
                <a:ea typeface="Tahoma"/>
                <a:cs typeface="Tahoma"/>
                <a:sym typeface="Tahoma"/>
              </a:rPr>
              <a:t>= </a:t>
            </a:r>
            <a:r>
              <a:rPr lang="en-US" sz="1100">
                <a:latin typeface="Times New Roman"/>
                <a:ea typeface="Times New Roman"/>
                <a:cs typeface="Times New Roman"/>
                <a:sym typeface="Times New Roman"/>
              </a:rPr>
              <a:t>NP 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?).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55" name="Google Shape;655;p50"/>
          <p:cNvSpPr/>
          <p:nvPr/>
        </p:nvSpPr>
        <p:spPr>
          <a:xfrm>
            <a:off x="495363" y="1149908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656" name="Google Shape;656;p50"/>
          <p:cNvSpPr/>
          <p:nvPr/>
        </p:nvSpPr>
        <p:spPr>
          <a:xfrm>
            <a:off x="495363" y="1683842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657" name="Google Shape;657;p50"/>
          <p:cNvSpPr txBox="1"/>
          <p:nvPr/>
        </p:nvSpPr>
        <p:spPr>
          <a:xfrm>
            <a:off x="4434966" y="3370303"/>
            <a:ext cx="109855" cy="1212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82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">
                <a:latin typeface="Arial"/>
                <a:ea typeface="Arial"/>
                <a:cs typeface="Arial"/>
                <a:sym typeface="Arial"/>
              </a:rPr>
              <a:t>31</a:t>
            </a:r>
            <a:endParaRPr sz="6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 thruBlk="1"/>
  </p:transition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1" name="Shape 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" name="Google Shape;662;p51"/>
          <p:cNvSpPr txBox="1"/>
          <p:nvPr>
            <p:ph type="title"/>
          </p:nvPr>
        </p:nvSpPr>
        <p:spPr>
          <a:xfrm>
            <a:off x="1392262" y="59814"/>
            <a:ext cx="1823720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71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Sous forme de graphe</a:t>
            </a:r>
            <a:endParaRPr/>
          </a:p>
        </p:txBody>
      </p:sp>
      <p:sp>
        <p:nvSpPr>
          <p:cNvPr id="663" name="Google Shape;663;p51"/>
          <p:cNvSpPr/>
          <p:nvPr/>
        </p:nvSpPr>
        <p:spPr>
          <a:xfrm>
            <a:off x="495363" y="615975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664" name="Google Shape;664;p51"/>
          <p:cNvSpPr txBox="1"/>
          <p:nvPr/>
        </p:nvSpPr>
        <p:spPr>
          <a:xfrm>
            <a:off x="624395" y="537183"/>
            <a:ext cx="3632835" cy="24822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975">
            <a:spAutoFit/>
          </a:bodyPr>
          <a:lstStyle/>
          <a:p>
            <a:pPr indent="0" lvl="0" marL="12700" marR="329565" rtl="0" algn="l">
              <a:lnSpc>
                <a:spcPct val="1026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On se donne un graphe connexe 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G </a:t>
            </a:r>
            <a:r>
              <a:rPr lang="en-US" sz="1100">
                <a:latin typeface="Tahoma"/>
                <a:ea typeface="Tahoma"/>
                <a:cs typeface="Tahoma"/>
                <a:sym typeface="Tahoma"/>
              </a:rPr>
              <a:t>= (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V, E </a:t>
            </a:r>
            <a:r>
              <a:rPr lang="en-US" sz="1100">
                <a:latin typeface="Tahoma"/>
                <a:ea typeface="Tahoma"/>
                <a:cs typeface="Tahoma"/>
                <a:sym typeface="Tahoma"/>
              </a:rPr>
              <a:t>)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, avec un  poids 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w </a:t>
            </a:r>
            <a:r>
              <a:rPr lang="en-US" sz="1100">
                <a:latin typeface="Tahoma"/>
                <a:ea typeface="Tahoma"/>
                <a:cs typeface="Tahoma"/>
                <a:sym typeface="Tahoma"/>
              </a:rPr>
              <a:t>(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e</a:t>
            </a:r>
            <a:r>
              <a:rPr lang="en-US" sz="1100">
                <a:latin typeface="Tahoma"/>
                <a:ea typeface="Tahoma"/>
                <a:cs typeface="Tahoma"/>
                <a:sym typeface="Tahoma"/>
              </a:rPr>
              <a:t>) 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pour chaque arête 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e </a:t>
            </a:r>
            <a:r>
              <a:rPr lang="en-US" sz="1100">
                <a:latin typeface="Tahoma"/>
                <a:ea typeface="Tahoma"/>
                <a:cs typeface="Tahoma"/>
                <a:sym typeface="Tahoma"/>
              </a:rPr>
              <a:t>= (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u, v </a:t>
            </a:r>
            <a:r>
              <a:rPr lang="en-US" sz="1100">
                <a:latin typeface="Tahoma"/>
                <a:ea typeface="Tahoma"/>
                <a:cs typeface="Tahoma"/>
                <a:sym typeface="Tahoma"/>
              </a:rPr>
              <a:t>) </a:t>
            </a:r>
            <a:r>
              <a:rPr lang="en-US" sz="1100">
                <a:latin typeface="Cambria"/>
                <a:ea typeface="Cambria"/>
                <a:cs typeface="Cambria"/>
                <a:sym typeface="Cambria"/>
              </a:rPr>
              <a:t>∈ 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E 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12700" marR="5080" rtl="0" algn="l">
              <a:lnSpc>
                <a:spcPct val="102600"/>
              </a:lnSpc>
              <a:spcBef>
                <a:spcPts val="1495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On veut déterminer un </a:t>
            </a:r>
            <a:r>
              <a:rPr b="1" lang="en-US" sz="1100">
                <a:latin typeface="Arial"/>
                <a:ea typeface="Arial"/>
                <a:cs typeface="Arial"/>
                <a:sym typeface="Arial"/>
              </a:rPr>
              <a:t>cycle hamiltonien 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(un cycle simple  qui passe par tous les sommets) de 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G 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de poids minimal.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25"/>
              </a:spcBef>
              <a:spcAft>
                <a:spcPts val="0"/>
              </a:spcAft>
              <a:buNone/>
            </a:pPr>
            <a:r>
              <a:t/>
            </a:r>
            <a:endParaRPr sz="13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12700" marR="92075" rtl="0" algn="l">
              <a:lnSpc>
                <a:spcPct val="1026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On ne connaît aucun algorithme pour résoudre ce  problème qui fonctionne en temps polynomial (par tout ce  qui précède, ce problème est équivalent à la question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35"/>
              </a:spcBef>
              <a:spcAft>
                <a:spcPts val="0"/>
              </a:spcAft>
              <a:buNone/>
            </a:pPr>
            <a:r>
              <a:rPr lang="en-US" sz="1100">
                <a:latin typeface="Times New Roman"/>
                <a:ea typeface="Times New Roman"/>
                <a:cs typeface="Times New Roman"/>
                <a:sym typeface="Times New Roman"/>
              </a:rPr>
              <a:t>P </a:t>
            </a:r>
            <a:r>
              <a:rPr lang="en-US" sz="1100">
                <a:latin typeface="Tahoma"/>
                <a:ea typeface="Tahoma"/>
                <a:cs typeface="Tahoma"/>
                <a:sym typeface="Tahoma"/>
              </a:rPr>
              <a:t>= </a:t>
            </a:r>
            <a:r>
              <a:rPr lang="en-US" sz="1100">
                <a:latin typeface="Times New Roman"/>
                <a:ea typeface="Times New Roman"/>
                <a:cs typeface="Times New Roman"/>
                <a:sym typeface="Times New Roman"/>
              </a:rPr>
              <a:t>NP 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?).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20"/>
              </a:spcBef>
              <a:spcAft>
                <a:spcPts val="0"/>
              </a:spcAft>
              <a:buNone/>
            </a:pPr>
            <a:r>
              <a:t/>
            </a:r>
            <a:endParaRPr sz="13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12700" marR="83820" rtl="0" algn="l">
              <a:lnSpc>
                <a:spcPct val="1026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Même si l’on se limite au cas Euclidien (les poids vérifient  l’inégalité triangulaire), le problème du voyageur de  commerce reste NP-complet.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65" name="Google Shape;665;p51"/>
          <p:cNvSpPr/>
          <p:nvPr/>
        </p:nvSpPr>
        <p:spPr>
          <a:xfrm>
            <a:off x="495363" y="1149908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666" name="Google Shape;666;p51"/>
          <p:cNvSpPr/>
          <p:nvPr/>
        </p:nvSpPr>
        <p:spPr>
          <a:xfrm>
            <a:off x="495363" y="1683842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667" name="Google Shape;667;p51"/>
          <p:cNvSpPr/>
          <p:nvPr/>
        </p:nvSpPr>
        <p:spPr>
          <a:xfrm>
            <a:off x="495363" y="2561932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668" name="Google Shape;668;p51"/>
          <p:cNvSpPr txBox="1"/>
          <p:nvPr/>
        </p:nvSpPr>
        <p:spPr>
          <a:xfrm>
            <a:off x="4434966" y="3370303"/>
            <a:ext cx="109855" cy="1212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82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">
                <a:latin typeface="Arial"/>
                <a:ea typeface="Arial"/>
                <a:cs typeface="Arial"/>
                <a:sym typeface="Arial"/>
              </a:rPr>
              <a:t>31</a:t>
            </a:r>
            <a:endParaRPr sz="6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 thruBlk="1"/>
  </p:transition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2" name="Shape 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" name="Google Shape;673;p52"/>
          <p:cNvSpPr txBox="1"/>
          <p:nvPr>
            <p:ph type="title"/>
          </p:nvPr>
        </p:nvSpPr>
        <p:spPr>
          <a:xfrm>
            <a:off x="842759" y="59814"/>
            <a:ext cx="2922905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71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Le cas euclidien est 2-approximable</a:t>
            </a:r>
            <a:endParaRPr/>
          </a:p>
        </p:txBody>
      </p:sp>
      <p:sp>
        <p:nvSpPr>
          <p:cNvPr id="674" name="Google Shape;674;p52"/>
          <p:cNvSpPr/>
          <p:nvPr/>
        </p:nvSpPr>
        <p:spPr>
          <a:xfrm>
            <a:off x="495363" y="374827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675" name="Google Shape;675;p52"/>
          <p:cNvSpPr txBox="1"/>
          <p:nvPr/>
        </p:nvSpPr>
        <p:spPr>
          <a:xfrm>
            <a:off x="611695" y="199001"/>
            <a:ext cx="3646804" cy="66865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08575">
            <a:spAutoFit/>
          </a:bodyPr>
          <a:lstStyle/>
          <a:p>
            <a:pPr indent="0" lvl="0" marL="25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On se place dans le cas suivant :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137159" lvl="0" marL="302260" marR="43180" rtl="0" algn="l">
              <a:lnSpc>
                <a:spcPct val="110000"/>
              </a:lnSpc>
              <a:spcBef>
                <a:spcPts val="810"/>
              </a:spcBef>
              <a:spcAft>
                <a:spcPts val="0"/>
              </a:spcAft>
              <a:buNone/>
            </a:pPr>
            <a:r>
              <a:rPr baseline="30000" lang="en-US" sz="900">
                <a:solidFill>
                  <a:srgbClr val="3333B2"/>
                </a:solidFill>
                <a:latin typeface="Lucida Sans"/>
                <a:ea typeface="Lucida Sans"/>
                <a:cs typeface="Lucida Sans"/>
                <a:sym typeface="Lucida Sans"/>
              </a:rPr>
              <a:t>)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le graphe est complet : pour toute paire de sommets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u, v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, il  y a une arête </a:t>
            </a:r>
            <a:r>
              <a:rPr lang="en-US" sz="1000">
                <a:latin typeface="Tahoma"/>
                <a:ea typeface="Tahoma"/>
                <a:cs typeface="Tahoma"/>
                <a:sym typeface="Tahoma"/>
              </a:rPr>
              <a:t>(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u, v </a:t>
            </a:r>
            <a:r>
              <a:rPr lang="en-US" sz="1000">
                <a:latin typeface="Tahoma"/>
                <a:ea typeface="Tahoma"/>
                <a:cs typeface="Tahoma"/>
                <a:sym typeface="Tahoma"/>
              </a:rPr>
              <a:t>)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76" name="Google Shape;676;p52"/>
          <p:cNvSpPr txBox="1"/>
          <p:nvPr/>
        </p:nvSpPr>
        <p:spPr>
          <a:xfrm>
            <a:off x="598995" y="1314975"/>
            <a:ext cx="3683635" cy="19056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0" marR="108521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en-US" sz="900">
                <a:solidFill>
                  <a:srgbClr val="3333B2"/>
                </a:solidFill>
                <a:latin typeface="Lucida Sans"/>
                <a:ea typeface="Lucida Sans"/>
                <a:cs typeface="Lucida Sans"/>
                <a:sym typeface="Lucida Sans"/>
              </a:rPr>
              <a:t>)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les poids vérifient l’inégalité triangulaire :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1028700" rtl="0" algn="r">
              <a:lnSpc>
                <a:spcPct val="100000"/>
              </a:lnSpc>
              <a:spcBef>
                <a:spcPts val="810"/>
              </a:spcBef>
              <a:spcAft>
                <a:spcPts val="0"/>
              </a:spcAft>
              <a:buNone/>
            </a:pPr>
            <a:r>
              <a:rPr lang="en-US" sz="900">
                <a:latin typeface="Helvetica Neue"/>
                <a:ea typeface="Helvetica Neue"/>
                <a:cs typeface="Helvetica Neue"/>
                <a:sym typeface="Helvetica Neue"/>
              </a:rPr>
              <a:t>pour 3 sommets </a:t>
            </a:r>
            <a:r>
              <a:rPr i="1" lang="en-US" sz="900">
                <a:latin typeface="Arial"/>
                <a:ea typeface="Arial"/>
                <a:cs typeface="Arial"/>
                <a:sym typeface="Arial"/>
              </a:rPr>
              <a:t>u</a:t>
            </a:r>
            <a:r>
              <a:rPr lang="en-US" sz="900">
                <a:latin typeface="Helvetica Neue"/>
                <a:ea typeface="Helvetica Neue"/>
                <a:cs typeface="Helvetica Neue"/>
                <a:sym typeface="Helvetica Neue"/>
              </a:rPr>
              <a:t>, </a:t>
            </a:r>
            <a:r>
              <a:rPr i="1" lang="en-US" sz="900">
                <a:latin typeface="Arial"/>
                <a:ea typeface="Arial"/>
                <a:cs typeface="Arial"/>
                <a:sym typeface="Arial"/>
              </a:rPr>
              <a:t>v </a:t>
            </a:r>
            <a:r>
              <a:rPr lang="en-US" sz="900">
                <a:latin typeface="Helvetica Neue"/>
                <a:ea typeface="Helvetica Neue"/>
                <a:cs typeface="Helvetica Neue"/>
                <a:sym typeface="Helvetica Neue"/>
              </a:rPr>
              <a:t>, </a:t>
            </a:r>
            <a:r>
              <a:rPr i="1" lang="en-US" sz="900">
                <a:latin typeface="Arial"/>
                <a:ea typeface="Arial"/>
                <a:cs typeface="Arial"/>
                <a:sym typeface="Arial"/>
              </a:rPr>
              <a:t>w </a:t>
            </a:r>
            <a:r>
              <a:rPr lang="en-US" sz="900">
                <a:latin typeface="Helvetica Neue"/>
                <a:ea typeface="Helvetica Neue"/>
                <a:cs typeface="Helvetica Neue"/>
                <a:sym typeface="Helvetica Neue"/>
              </a:rPr>
              <a:t>arbitraires de </a:t>
            </a:r>
            <a:r>
              <a:rPr i="1" lang="en-US" sz="900">
                <a:latin typeface="Arial"/>
                <a:ea typeface="Arial"/>
                <a:cs typeface="Arial"/>
                <a:sym typeface="Arial"/>
              </a:rPr>
              <a:t>V </a:t>
            </a:r>
            <a:r>
              <a:rPr lang="en-US" sz="900">
                <a:latin typeface="Helvetica Neue"/>
                <a:ea typeface="Helvetica Neue"/>
                <a:cs typeface="Helvetica Neue"/>
                <a:sym typeface="Helvetica Neue"/>
              </a:rPr>
              <a:t>,</a:t>
            </a:r>
            <a:endParaRPr sz="9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1369695" marR="0" rtl="0" algn="l">
              <a:lnSpc>
                <a:spcPct val="100000"/>
              </a:lnSpc>
              <a:spcBef>
                <a:spcPts val="430"/>
              </a:spcBef>
              <a:spcAft>
                <a:spcPts val="0"/>
              </a:spcAft>
              <a:buNone/>
            </a:pPr>
            <a:r>
              <a:rPr i="1" lang="en-US" sz="900">
                <a:latin typeface="Arial"/>
                <a:ea typeface="Arial"/>
                <a:cs typeface="Arial"/>
                <a:sym typeface="Arial"/>
              </a:rPr>
              <a:t>w </a:t>
            </a:r>
            <a:r>
              <a:rPr lang="en-US" sz="900">
                <a:latin typeface="Lucida Sans"/>
                <a:ea typeface="Lucida Sans"/>
                <a:cs typeface="Lucida Sans"/>
                <a:sym typeface="Lucida Sans"/>
              </a:rPr>
              <a:t>(</a:t>
            </a:r>
            <a:r>
              <a:rPr i="1" lang="en-US" sz="900">
                <a:latin typeface="Arial"/>
                <a:ea typeface="Arial"/>
                <a:cs typeface="Arial"/>
                <a:sym typeface="Arial"/>
              </a:rPr>
              <a:t>u, v </a:t>
            </a:r>
            <a:r>
              <a:rPr lang="en-US" sz="900">
                <a:latin typeface="Lucida Sans"/>
                <a:ea typeface="Lucida Sans"/>
                <a:cs typeface="Lucida Sans"/>
                <a:sym typeface="Lucida Sans"/>
              </a:rPr>
              <a:t>) ≤ </a:t>
            </a:r>
            <a:r>
              <a:rPr i="1" lang="en-US" sz="900">
                <a:latin typeface="Arial"/>
                <a:ea typeface="Arial"/>
                <a:cs typeface="Arial"/>
                <a:sym typeface="Arial"/>
              </a:rPr>
              <a:t>w </a:t>
            </a:r>
            <a:r>
              <a:rPr lang="en-US" sz="900">
                <a:latin typeface="Lucida Sans"/>
                <a:ea typeface="Lucida Sans"/>
                <a:cs typeface="Lucida Sans"/>
                <a:sym typeface="Lucida Sans"/>
              </a:rPr>
              <a:t>(</a:t>
            </a:r>
            <a:r>
              <a:rPr i="1" lang="en-US" sz="900">
                <a:latin typeface="Arial"/>
                <a:ea typeface="Arial"/>
                <a:cs typeface="Arial"/>
                <a:sym typeface="Arial"/>
              </a:rPr>
              <a:t>u, w </a:t>
            </a:r>
            <a:r>
              <a:rPr lang="en-US" sz="900">
                <a:latin typeface="Lucida Sans"/>
                <a:ea typeface="Lucida Sans"/>
                <a:cs typeface="Lucida Sans"/>
                <a:sym typeface="Lucida Sans"/>
              </a:rPr>
              <a:t>) + </a:t>
            </a:r>
            <a:r>
              <a:rPr i="1" lang="en-US" sz="900">
                <a:latin typeface="Arial"/>
                <a:ea typeface="Arial"/>
                <a:cs typeface="Arial"/>
                <a:sym typeface="Arial"/>
              </a:rPr>
              <a:t>w </a:t>
            </a:r>
            <a:r>
              <a:rPr lang="en-US" sz="900">
                <a:latin typeface="Lucida Sans"/>
                <a:ea typeface="Lucida Sans"/>
                <a:cs typeface="Lucida Sans"/>
                <a:sym typeface="Lucida Sans"/>
              </a:rPr>
              <a:t>(</a:t>
            </a:r>
            <a:r>
              <a:rPr i="1" lang="en-US" sz="900">
                <a:latin typeface="Arial"/>
                <a:ea typeface="Arial"/>
                <a:cs typeface="Arial"/>
                <a:sym typeface="Arial"/>
              </a:rPr>
              <a:t>w, v </a:t>
            </a:r>
            <a:r>
              <a:rPr lang="en-US" sz="900">
                <a:latin typeface="Lucida Sans"/>
                <a:ea typeface="Lucida Sans"/>
                <a:cs typeface="Lucida Sans"/>
                <a:sym typeface="Lucida Sans"/>
              </a:rPr>
              <a:t>)</a:t>
            </a:r>
            <a:r>
              <a:rPr i="1" lang="en-US" sz="900">
                <a:latin typeface="Arial"/>
                <a:ea typeface="Arial"/>
                <a:cs typeface="Arial"/>
                <a:sym typeface="Arial"/>
              </a:rPr>
              <a:t>.</a:t>
            </a:r>
            <a:endParaRPr sz="900">
              <a:latin typeface="Arial"/>
              <a:ea typeface="Arial"/>
              <a:cs typeface="Arial"/>
              <a:sym typeface="Arial"/>
            </a:endParaRPr>
          </a:p>
          <a:p>
            <a:pPr indent="0" lvl="0" marL="38100" marR="177800" rtl="0" algn="l">
              <a:lnSpc>
                <a:spcPct val="102600"/>
              </a:lnSpc>
              <a:spcBef>
                <a:spcPts val="45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On ne connaît pas d’algorithme en temps polynomial qui  produit une solution optimale (sauf si </a:t>
            </a:r>
            <a:r>
              <a:rPr lang="en-US" sz="1100">
                <a:latin typeface="Times New Roman"/>
                <a:ea typeface="Times New Roman"/>
                <a:cs typeface="Times New Roman"/>
                <a:sym typeface="Times New Roman"/>
              </a:rPr>
              <a:t>P </a:t>
            </a:r>
            <a:r>
              <a:rPr lang="en-US" sz="1100">
                <a:latin typeface="Tahoma"/>
                <a:ea typeface="Tahoma"/>
                <a:cs typeface="Tahoma"/>
                <a:sym typeface="Tahoma"/>
              </a:rPr>
              <a:t>= </a:t>
            </a:r>
            <a:r>
              <a:rPr lang="en-US" sz="1100">
                <a:latin typeface="Times New Roman"/>
                <a:ea typeface="Times New Roman"/>
                <a:cs typeface="Times New Roman"/>
                <a:sym typeface="Times New Roman"/>
              </a:rPr>
              <a:t>NP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).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38100" marR="195580" rtl="0" algn="l">
              <a:lnSpc>
                <a:spcPct val="102600"/>
              </a:lnSpc>
              <a:spcBef>
                <a:spcPts val="819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Mais on connaît un algorithme en temps polynomial qui  produit une solution dont le poids est inférieur au double  de l’optimal.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38100" marR="0" rtl="0" algn="l">
              <a:lnSpc>
                <a:spcPct val="100000"/>
              </a:lnSpc>
              <a:spcBef>
                <a:spcPts val="844"/>
              </a:spcBef>
              <a:spcAft>
                <a:spcPts val="0"/>
              </a:spcAft>
              <a:buNone/>
            </a:pP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Poids</a:t>
            </a:r>
            <a:r>
              <a:rPr lang="en-US" sz="1100">
                <a:latin typeface="Tahoma"/>
                <a:ea typeface="Tahoma"/>
                <a:cs typeface="Tahoma"/>
                <a:sym typeface="Tahoma"/>
              </a:rPr>
              <a:t>(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Solution de l’algorithme</a:t>
            </a:r>
            <a:r>
              <a:rPr lang="en-US" sz="1100">
                <a:latin typeface="Tahoma"/>
                <a:ea typeface="Tahoma"/>
                <a:cs typeface="Tahoma"/>
                <a:sym typeface="Tahoma"/>
              </a:rPr>
              <a:t>) </a:t>
            </a:r>
            <a:r>
              <a:rPr lang="en-US" sz="1100">
                <a:latin typeface="Cambria"/>
                <a:ea typeface="Cambria"/>
                <a:cs typeface="Cambria"/>
                <a:sym typeface="Cambria"/>
              </a:rPr>
              <a:t>≤ 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2 </a:t>
            </a:r>
            <a:r>
              <a:rPr lang="en-US" sz="1100">
                <a:latin typeface="Cambria"/>
                <a:ea typeface="Cambria"/>
                <a:cs typeface="Cambria"/>
                <a:sym typeface="Cambria"/>
              </a:rPr>
              <a:t>∗ 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Poids</a:t>
            </a:r>
            <a:r>
              <a:rPr lang="en-US" sz="1100">
                <a:latin typeface="Tahoma"/>
                <a:ea typeface="Tahoma"/>
                <a:cs typeface="Tahoma"/>
                <a:sym typeface="Tahoma"/>
              </a:rPr>
              <a:t>(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Cycle optimal</a:t>
            </a:r>
            <a:r>
              <a:rPr lang="en-US" sz="1100">
                <a:latin typeface="Tahoma"/>
                <a:ea typeface="Tahoma"/>
                <a:cs typeface="Tahoma"/>
                <a:sym typeface="Tahoma"/>
              </a:rPr>
              <a:t>)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.</a:t>
            </a:r>
            <a:endParaRPr sz="11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7" name="Google Shape;677;p52"/>
          <p:cNvSpPr/>
          <p:nvPr/>
        </p:nvSpPr>
        <p:spPr>
          <a:xfrm>
            <a:off x="495363" y="2040356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678" name="Google Shape;678;p52"/>
          <p:cNvSpPr/>
          <p:nvPr/>
        </p:nvSpPr>
        <p:spPr>
          <a:xfrm>
            <a:off x="495363" y="2488590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679" name="Google Shape;679;p52"/>
          <p:cNvSpPr txBox="1"/>
          <p:nvPr/>
        </p:nvSpPr>
        <p:spPr>
          <a:xfrm>
            <a:off x="4434966" y="3370303"/>
            <a:ext cx="109855" cy="1212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82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">
                <a:latin typeface="Arial"/>
                <a:ea typeface="Arial"/>
                <a:cs typeface="Arial"/>
                <a:sym typeface="Arial"/>
              </a:rPr>
              <a:t>32</a:t>
            </a:r>
            <a:endParaRPr sz="6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 thruBlk="1"/>
  </p:transition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3" name="Shape 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" name="Google Shape;684;p53"/>
          <p:cNvSpPr txBox="1"/>
          <p:nvPr>
            <p:ph type="title"/>
          </p:nvPr>
        </p:nvSpPr>
        <p:spPr>
          <a:xfrm>
            <a:off x="842759" y="59814"/>
            <a:ext cx="2922905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71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Le cas euclidien est 2-approximable</a:t>
            </a:r>
            <a:endParaRPr/>
          </a:p>
        </p:txBody>
      </p:sp>
      <p:sp>
        <p:nvSpPr>
          <p:cNvPr id="685" name="Google Shape;685;p53"/>
          <p:cNvSpPr/>
          <p:nvPr/>
        </p:nvSpPr>
        <p:spPr>
          <a:xfrm>
            <a:off x="495363" y="374827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686" name="Google Shape;686;p53"/>
          <p:cNvSpPr txBox="1"/>
          <p:nvPr/>
        </p:nvSpPr>
        <p:spPr>
          <a:xfrm>
            <a:off x="586295" y="199001"/>
            <a:ext cx="3709035" cy="30219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08575">
            <a:spAutoFit/>
          </a:bodyPr>
          <a:lstStyle/>
          <a:p>
            <a:pPr indent="0" lvl="0" marL="5016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On se place dans le cas suivant :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137159" lvl="0" marL="327660" marR="79375" rtl="0" algn="l">
              <a:lnSpc>
                <a:spcPct val="110000"/>
              </a:lnSpc>
              <a:spcBef>
                <a:spcPts val="810"/>
              </a:spcBef>
              <a:spcAft>
                <a:spcPts val="0"/>
              </a:spcAft>
              <a:buNone/>
            </a:pPr>
            <a:r>
              <a:rPr baseline="30000" lang="en-US" sz="900">
                <a:solidFill>
                  <a:srgbClr val="3333B2"/>
                </a:solidFill>
                <a:latin typeface="Lucida Sans"/>
                <a:ea typeface="Lucida Sans"/>
                <a:cs typeface="Lucida Sans"/>
                <a:sym typeface="Lucida Sans"/>
              </a:rPr>
              <a:t>)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le graphe est complet : pour toute paire de sommets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u, v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, il  y a une arête </a:t>
            </a:r>
            <a:r>
              <a:rPr lang="en-US" sz="1000">
                <a:latin typeface="Tahoma"/>
                <a:ea typeface="Tahoma"/>
                <a:cs typeface="Tahoma"/>
                <a:sym typeface="Tahoma"/>
              </a:rPr>
              <a:t>(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u, v </a:t>
            </a:r>
            <a:r>
              <a:rPr lang="en-US" sz="1000">
                <a:latin typeface="Tahoma"/>
                <a:ea typeface="Tahoma"/>
                <a:cs typeface="Tahoma"/>
                <a:sym typeface="Tahoma"/>
              </a:rPr>
              <a:t>)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604520" marR="218440" rtl="0" algn="l">
              <a:lnSpc>
                <a:spcPct val="101499"/>
              </a:lnSpc>
              <a:spcBef>
                <a:spcPts val="775"/>
              </a:spcBef>
              <a:spcAft>
                <a:spcPts val="0"/>
              </a:spcAft>
              <a:buNone/>
            </a:pPr>
            <a:r>
              <a:rPr lang="en-US" sz="900">
                <a:latin typeface="Helvetica Neue"/>
                <a:ea typeface="Helvetica Neue"/>
                <a:cs typeface="Helvetica Neue"/>
                <a:sym typeface="Helvetica Neue"/>
              </a:rPr>
              <a:t>Quitte à ajouter des arêtes de poids infini (très grand), on  peut toujours s’y ramener.</a:t>
            </a:r>
            <a:endParaRPr sz="9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1097915" rtl="0" algn="r">
              <a:lnSpc>
                <a:spcPct val="100000"/>
              </a:lnSpc>
              <a:spcBef>
                <a:spcPts val="730"/>
              </a:spcBef>
              <a:spcAft>
                <a:spcPts val="0"/>
              </a:spcAft>
              <a:buNone/>
            </a:pPr>
            <a:r>
              <a:rPr baseline="30000" lang="en-US" sz="900">
                <a:solidFill>
                  <a:srgbClr val="3333B2"/>
                </a:solidFill>
                <a:latin typeface="Lucida Sans"/>
                <a:ea typeface="Lucida Sans"/>
                <a:cs typeface="Lucida Sans"/>
                <a:sym typeface="Lucida Sans"/>
              </a:rPr>
              <a:t>)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les poids vérifient l’inégalité triangulaire :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1041400" rtl="0" algn="r">
              <a:lnSpc>
                <a:spcPct val="100000"/>
              </a:lnSpc>
              <a:spcBef>
                <a:spcPts val="810"/>
              </a:spcBef>
              <a:spcAft>
                <a:spcPts val="0"/>
              </a:spcAft>
              <a:buNone/>
            </a:pPr>
            <a:r>
              <a:rPr lang="en-US" sz="900">
                <a:latin typeface="Helvetica Neue"/>
                <a:ea typeface="Helvetica Neue"/>
                <a:cs typeface="Helvetica Neue"/>
                <a:sym typeface="Helvetica Neue"/>
              </a:rPr>
              <a:t>pour 3 sommets </a:t>
            </a:r>
            <a:r>
              <a:rPr i="1" lang="en-US" sz="900">
                <a:latin typeface="Arial"/>
                <a:ea typeface="Arial"/>
                <a:cs typeface="Arial"/>
                <a:sym typeface="Arial"/>
              </a:rPr>
              <a:t>u</a:t>
            </a:r>
            <a:r>
              <a:rPr lang="en-US" sz="900">
                <a:latin typeface="Helvetica Neue"/>
                <a:ea typeface="Helvetica Neue"/>
                <a:cs typeface="Helvetica Neue"/>
                <a:sym typeface="Helvetica Neue"/>
              </a:rPr>
              <a:t>, </a:t>
            </a:r>
            <a:r>
              <a:rPr i="1" lang="en-US" sz="900">
                <a:latin typeface="Arial"/>
                <a:ea typeface="Arial"/>
                <a:cs typeface="Arial"/>
                <a:sym typeface="Arial"/>
              </a:rPr>
              <a:t>v </a:t>
            </a:r>
            <a:r>
              <a:rPr lang="en-US" sz="900">
                <a:latin typeface="Helvetica Neue"/>
                <a:ea typeface="Helvetica Neue"/>
                <a:cs typeface="Helvetica Neue"/>
                <a:sym typeface="Helvetica Neue"/>
              </a:rPr>
              <a:t>, </a:t>
            </a:r>
            <a:r>
              <a:rPr i="1" lang="en-US" sz="900">
                <a:latin typeface="Arial"/>
                <a:ea typeface="Arial"/>
                <a:cs typeface="Arial"/>
                <a:sym typeface="Arial"/>
              </a:rPr>
              <a:t>w </a:t>
            </a:r>
            <a:r>
              <a:rPr lang="en-US" sz="900">
                <a:latin typeface="Helvetica Neue"/>
                <a:ea typeface="Helvetica Neue"/>
                <a:cs typeface="Helvetica Neue"/>
                <a:sym typeface="Helvetica Neue"/>
              </a:rPr>
              <a:t>arbitraires de </a:t>
            </a:r>
            <a:r>
              <a:rPr i="1" lang="en-US" sz="900">
                <a:latin typeface="Arial"/>
                <a:ea typeface="Arial"/>
                <a:cs typeface="Arial"/>
                <a:sym typeface="Arial"/>
              </a:rPr>
              <a:t>V </a:t>
            </a:r>
            <a:r>
              <a:rPr lang="en-US" sz="900">
                <a:latin typeface="Helvetica Neue"/>
                <a:ea typeface="Helvetica Neue"/>
                <a:cs typeface="Helvetica Neue"/>
                <a:sym typeface="Helvetica Neue"/>
              </a:rPr>
              <a:t>,</a:t>
            </a:r>
            <a:endParaRPr sz="9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1382395" marR="0" rtl="0" algn="l">
              <a:lnSpc>
                <a:spcPct val="100000"/>
              </a:lnSpc>
              <a:spcBef>
                <a:spcPts val="430"/>
              </a:spcBef>
              <a:spcAft>
                <a:spcPts val="0"/>
              </a:spcAft>
              <a:buNone/>
            </a:pPr>
            <a:r>
              <a:rPr i="1" lang="en-US" sz="900">
                <a:latin typeface="Arial"/>
                <a:ea typeface="Arial"/>
                <a:cs typeface="Arial"/>
                <a:sym typeface="Arial"/>
              </a:rPr>
              <a:t>w </a:t>
            </a:r>
            <a:r>
              <a:rPr lang="en-US" sz="900">
                <a:latin typeface="Lucida Sans"/>
                <a:ea typeface="Lucida Sans"/>
                <a:cs typeface="Lucida Sans"/>
                <a:sym typeface="Lucida Sans"/>
              </a:rPr>
              <a:t>(</a:t>
            </a:r>
            <a:r>
              <a:rPr i="1" lang="en-US" sz="900">
                <a:latin typeface="Arial"/>
                <a:ea typeface="Arial"/>
                <a:cs typeface="Arial"/>
                <a:sym typeface="Arial"/>
              </a:rPr>
              <a:t>u, v </a:t>
            </a:r>
            <a:r>
              <a:rPr lang="en-US" sz="900">
                <a:latin typeface="Lucida Sans"/>
                <a:ea typeface="Lucida Sans"/>
                <a:cs typeface="Lucida Sans"/>
                <a:sym typeface="Lucida Sans"/>
              </a:rPr>
              <a:t>) ≤ </a:t>
            </a:r>
            <a:r>
              <a:rPr i="1" lang="en-US" sz="900">
                <a:latin typeface="Arial"/>
                <a:ea typeface="Arial"/>
                <a:cs typeface="Arial"/>
                <a:sym typeface="Arial"/>
              </a:rPr>
              <a:t>w </a:t>
            </a:r>
            <a:r>
              <a:rPr lang="en-US" sz="900">
                <a:latin typeface="Lucida Sans"/>
                <a:ea typeface="Lucida Sans"/>
                <a:cs typeface="Lucida Sans"/>
                <a:sym typeface="Lucida Sans"/>
              </a:rPr>
              <a:t>(</a:t>
            </a:r>
            <a:r>
              <a:rPr i="1" lang="en-US" sz="900">
                <a:latin typeface="Arial"/>
                <a:ea typeface="Arial"/>
                <a:cs typeface="Arial"/>
                <a:sym typeface="Arial"/>
              </a:rPr>
              <a:t>u, w </a:t>
            </a:r>
            <a:r>
              <a:rPr lang="en-US" sz="900">
                <a:latin typeface="Lucida Sans"/>
                <a:ea typeface="Lucida Sans"/>
                <a:cs typeface="Lucida Sans"/>
                <a:sym typeface="Lucida Sans"/>
              </a:rPr>
              <a:t>) + </a:t>
            </a:r>
            <a:r>
              <a:rPr i="1" lang="en-US" sz="900">
                <a:latin typeface="Arial"/>
                <a:ea typeface="Arial"/>
                <a:cs typeface="Arial"/>
                <a:sym typeface="Arial"/>
              </a:rPr>
              <a:t>w </a:t>
            </a:r>
            <a:r>
              <a:rPr lang="en-US" sz="900">
                <a:latin typeface="Lucida Sans"/>
                <a:ea typeface="Lucida Sans"/>
                <a:cs typeface="Lucida Sans"/>
                <a:sym typeface="Lucida Sans"/>
              </a:rPr>
              <a:t>(</a:t>
            </a:r>
            <a:r>
              <a:rPr i="1" lang="en-US" sz="900">
                <a:latin typeface="Arial"/>
                <a:ea typeface="Arial"/>
                <a:cs typeface="Arial"/>
                <a:sym typeface="Arial"/>
              </a:rPr>
              <a:t>w, v </a:t>
            </a:r>
            <a:r>
              <a:rPr lang="en-US" sz="900">
                <a:latin typeface="Lucida Sans"/>
                <a:ea typeface="Lucida Sans"/>
                <a:cs typeface="Lucida Sans"/>
                <a:sym typeface="Lucida Sans"/>
              </a:rPr>
              <a:t>)</a:t>
            </a:r>
            <a:r>
              <a:rPr i="1" lang="en-US" sz="900">
                <a:latin typeface="Arial"/>
                <a:ea typeface="Arial"/>
                <a:cs typeface="Arial"/>
                <a:sym typeface="Arial"/>
              </a:rPr>
              <a:t>.</a:t>
            </a:r>
            <a:endParaRPr sz="900">
              <a:latin typeface="Arial"/>
              <a:ea typeface="Arial"/>
              <a:cs typeface="Arial"/>
              <a:sym typeface="Arial"/>
            </a:endParaRPr>
          </a:p>
          <a:p>
            <a:pPr indent="0" lvl="0" marL="50800" marR="190500" rtl="0" algn="l">
              <a:lnSpc>
                <a:spcPct val="102600"/>
              </a:lnSpc>
              <a:spcBef>
                <a:spcPts val="45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On ne connaît pas d’algorithme en temps polynomial qui  produit une solution optimale (sauf si </a:t>
            </a:r>
            <a:r>
              <a:rPr lang="en-US" sz="1100">
                <a:latin typeface="Times New Roman"/>
                <a:ea typeface="Times New Roman"/>
                <a:cs typeface="Times New Roman"/>
                <a:sym typeface="Times New Roman"/>
              </a:rPr>
              <a:t>P </a:t>
            </a:r>
            <a:r>
              <a:rPr lang="en-US" sz="1100">
                <a:latin typeface="Tahoma"/>
                <a:ea typeface="Tahoma"/>
                <a:cs typeface="Tahoma"/>
                <a:sym typeface="Tahoma"/>
              </a:rPr>
              <a:t>= </a:t>
            </a:r>
            <a:r>
              <a:rPr lang="en-US" sz="1100">
                <a:latin typeface="Times New Roman"/>
                <a:ea typeface="Times New Roman"/>
                <a:cs typeface="Times New Roman"/>
                <a:sym typeface="Times New Roman"/>
              </a:rPr>
              <a:t>NP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).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50800" marR="208279" rtl="0" algn="l">
              <a:lnSpc>
                <a:spcPct val="102600"/>
              </a:lnSpc>
              <a:spcBef>
                <a:spcPts val="819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Mais on connaît un algorithme en temps polynomial qui  produit une solution dont le poids est inférieur au double  de l’optimal.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50800" marR="0" rtl="0" algn="l">
              <a:lnSpc>
                <a:spcPct val="100000"/>
              </a:lnSpc>
              <a:spcBef>
                <a:spcPts val="844"/>
              </a:spcBef>
              <a:spcAft>
                <a:spcPts val="0"/>
              </a:spcAft>
              <a:buNone/>
            </a:pP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Poids</a:t>
            </a:r>
            <a:r>
              <a:rPr lang="en-US" sz="1100">
                <a:latin typeface="Tahoma"/>
                <a:ea typeface="Tahoma"/>
                <a:cs typeface="Tahoma"/>
                <a:sym typeface="Tahoma"/>
              </a:rPr>
              <a:t>(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Solution de l’algorithme</a:t>
            </a:r>
            <a:r>
              <a:rPr lang="en-US" sz="1100">
                <a:latin typeface="Tahoma"/>
                <a:ea typeface="Tahoma"/>
                <a:cs typeface="Tahoma"/>
                <a:sym typeface="Tahoma"/>
              </a:rPr>
              <a:t>) </a:t>
            </a:r>
            <a:r>
              <a:rPr lang="en-US" sz="1100">
                <a:latin typeface="Cambria"/>
                <a:ea typeface="Cambria"/>
                <a:cs typeface="Cambria"/>
                <a:sym typeface="Cambria"/>
              </a:rPr>
              <a:t>≤ 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2 </a:t>
            </a:r>
            <a:r>
              <a:rPr lang="en-US" sz="1100">
                <a:latin typeface="Cambria"/>
                <a:ea typeface="Cambria"/>
                <a:cs typeface="Cambria"/>
                <a:sym typeface="Cambria"/>
              </a:rPr>
              <a:t>∗ 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Poids</a:t>
            </a:r>
            <a:r>
              <a:rPr lang="en-US" sz="1100">
                <a:latin typeface="Tahoma"/>
                <a:ea typeface="Tahoma"/>
                <a:cs typeface="Tahoma"/>
                <a:sym typeface="Tahoma"/>
              </a:rPr>
              <a:t>(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Cycle optimal</a:t>
            </a:r>
            <a:r>
              <a:rPr lang="en-US" sz="1100">
                <a:latin typeface="Tahoma"/>
                <a:ea typeface="Tahoma"/>
                <a:cs typeface="Tahoma"/>
                <a:sym typeface="Tahoma"/>
              </a:rPr>
              <a:t>)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.</a:t>
            </a:r>
            <a:endParaRPr sz="11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7" name="Google Shape;687;p53"/>
          <p:cNvSpPr/>
          <p:nvPr/>
        </p:nvSpPr>
        <p:spPr>
          <a:xfrm>
            <a:off x="495363" y="2040356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688" name="Google Shape;688;p53"/>
          <p:cNvSpPr/>
          <p:nvPr/>
        </p:nvSpPr>
        <p:spPr>
          <a:xfrm>
            <a:off x="495363" y="2488590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689" name="Google Shape;689;p53"/>
          <p:cNvSpPr txBox="1"/>
          <p:nvPr>
            <p:ph idx="12" type="sldNum"/>
          </p:nvPr>
        </p:nvSpPr>
        <p:spPr>
          <a:xfrm>
            <a:off x="4409566" y="3370303"/>
            <a:ext cx="160654" cy="1219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8250">
            <a:spAutoFit/>
          </a:bodyPr>
          <a:lstStyle/>
          <a:p>
            <a:pPr indent="0" lvl="0" marL="381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32</a:t>
            </a:r>
            <a:endParaRPr/>
          </a:p>
        </p:txBody>
      </p:sp>
    </p:spTree>
  </p:cSld>
  <p:clrMapOvr>
    <a:masterClrMapping/>
  </p:clrMapOvr>
  <p:transition>
    <p:fade thruBlk="1"/>
  </p:transition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3" name="Shape 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" name="Google Shape;694;p54"/>
          <p:cNvSpPr txBox="1"/>
          <p:nvPr/>
        </p:nvSpPr>
        <p:spPr>
          <a:xfrm>
            <a:off x="1520253" y="59814"/>
            <a:ext cx="1567815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7125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3333B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Pour en savoir plus</a:t>
            </a:r>
            <a:endParaRPr sz="14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95" name="Google Shape;695;p54"/>
          <p:cNvSpPr txBox="1"/>
          <p:nvPr>
            <p:ph idx="12" type="sldNum"/>
          </p:nvPr>
        </p:nvSpPr>
        <p:spPr>
          <a:xfrm>
            <a:off x="4409566" y="3370303"/>
            <a:ext cx="160654" cy="1219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8250">
            <a:spAutoFit/>
          </a:bodyPr>
          <a:lstStyle/>
          <a:p>
            <a:pPr indent="0" lvl="0" marL="381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33</a:t>
            </a:r>
            <a:endParaRPr/>
          </a:p>
        </p:txBody>
      </p:sp>
      <p:sp>
        <p:nvSpPr>
          <p:cNvPr id="696" name="Google Shape;696;p54"/>
          <p:cNvSpPr txBox="1"/>
          <p:nvPr/>
        </p:nvSpPr>
        <p:spPr>
          <a:xfrm>
            <a:off x="1174496" y="1437372"/>
            <a:ext cx="2259330" cy="1917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425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latin typeface="Arial"/>
                <a:ea typeface="Arial"/>
                <a:cs typeface="Arial"/>
                <a:sym typeface="Arial"/>
              </a:rPr>
              <a:t>Voir cours d’algorithmique à venir</a:t>
            </a:r>
            <a:endParaRPr sz="11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 thruBlk="1"/>
  </p:transition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0" name="Shape 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" name="Google Shape;701;p55"/>
          <p:cNvSpPr txBox="1"/>
          <p:nvPr>
            <p:ph type="title"/>
          </p:nvPr>
        </p:nvSpPr>
        <p:spPr>
          <a:xfrm>
            <a:off x="1930374" y="59814"/>
            <a:ext cx="747395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71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Au menu</a:t>
            </a:r>
            <a:endParaRPr/>
          </a:p>
        </p:txBody>
      </p:sp>
      <p:sp>
        <p:nvSpPr>
          <p:cNvPr id="702" name="Google Shape;702;p55"/>
          <p:cNvSpPr txBox="1"/>
          <p:nvPr>
            <p:ph idx="12" type="sldNum"/>
          </p:nvPr>
        </p:nvSpPr>
        <p:spPr>
          <a:xfrm>
            <a:off x="4409566" y="3370303"/>
            <a:ext cx="160654" cy="1219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8250">
            <a:spAutoFit/>
          </a:bodyPr>
          <a:lstStyle/>
          <a:p>
            <a:pPr indent="0" lvl="0" marL="381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34</a:t>
            </a:r>
            <a:endParaRPr/>
          </a:p>
        </p:txBody>
      </p:sp>
      <p:sp>
        <p:nvSpPr>
          <p:cNvPr id="703" name="Google Shape;703;p55"/>
          <p:cNvSpPr txBox="1"/>
          <p:nvPr/>
        </p:nvSpPr>
        <p:spPr>
          <a:xfrm>
            <a:off x="347294" y="663865"/>
            <a:ext cx="2250440" cy="209168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425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action="ppaction://hlinksldjump" r:id="rId3"/>
              </a:rPr>
              <a:t>Compléments sur la NP-complétude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12700" marR="735965" rtl="0" algn="l">
              <a:lnSpc>
                <a:spcPct val="2266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action="ppaction://hlinksldjump" r:id="rId4"/>
              </a:rPr>
              <a:t>Gérer la NP-complétude </a:t>
            </a:r>
            <a:r>
              <a:rPr lang="en-US" sz="1100">
                <a:solidFill>
                  <a:srgbClr val="FFCCC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100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action="ppaction://hlinksldjump" r:id="rId5"/>
              </a:rPr>
              <a:t>Au delà de </a:t>
            </a:r>
            <a:r>
              <a:rPr lang="en-US" sz="11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action="ppaction://hlinksldjump" r:id="rId6"/>
              </a:rPr>
              <a:t>P </a:t>
            </a:r>
            <a:r>
              <a:rPr lang="en-US" sz="1100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action="ppaction://hlinksldjump" r:id="rId7"/>
              </a:rPr>
              <a:t>et </a:t>
            </a:r>
            <a:r>
              <a:rPr lang="en-US" sz="11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action="ppaction://hlinksldjump" r:id="rId8"/>
              </a:rPr>
              <a:t>NP </a:t>
            </a:r>
            <a:r>
              <a:rPr lang="en-US" sz="11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100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action="ppaction://hlinksldjump" r:id="rId9"/>
              </a:rPr>
              <a:t>Problèmes complets </a:t>
            </a:r>
            <a:r>
              <a:rPr lang="en-US" sz="1100">
                <a:solidFill>
                  <a:srgbClr val="FFCCC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100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action="ppaction://hlinksldjump" r:id="rId10"/>
              </a:rPr>
              <a:t>D’autres complexités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0"/>
              </a:spcBef>
              <a:spcAft>
                <a:spcPts val="0"/>
              </a:spcAft>
              <a:buNone/>
            </a:pPr>
            <a:r>
              <a:t/>
            </a:r>
            <a:endParaRPr sz="145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action="ppaction://hlinksldjump" r:id="rId11"/>
              </a:rPr>
              <a:t>Le grand tout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1"/>
          <p:cNvSpPr txBox="1"/>
          <p:nvPr>
            <p:ph type="title"/>
          </p:nvPr>
        </p:nvSpPr>
        <p:spPr>
          <a:xfrm>
            <a:off x="749388" y="59814"/>
            <a:ext cx="3109595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71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Machines de Turing non-déterministes</a:t>
            </a:r>
            <a:endParaRPr/>
          </a:p>
        </p:txBody>
      </p:sp>
      <p:sp>
        <p:nvSpPr>
          <p:cNvPr id="83" name="Google Shape;83;p11"/>
          <p:cNvSpPr/>
          <p:nvPr/>
        </p:nvSpPr>
        <p:spPr>
          <a:xfrm>
            <a:off x="495363" y="373392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84" name="Google Shape;84;p11"/>
          <p:cNvSpPr txBox="1"/>
          <p:nvPr/>
        </p:nvSpPr>
        <p:spPr>
          <a:xfrm>
            <a:off x="586295" y="294600"/>
            <a:ext cx="3709035" cy="7588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9200">
            <a:spAutoFit/>
          </a:bodyPr>
          <a:lstStyle/>
          <a:p>
            <a:pPr indent="0" lvl="0" marL="50800" marR="41910" rtl="0" algn="l">
              <a:lnSpc>
                <a:spcPct val="10909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Le concept de machine de Turing non-déterministe est une  variante de la notion de machine de Turing :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1905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en-US" sz="900">
                <a:solidFill>
                  <a:srgbClr val="3333B2"/>
                </a:solidFill>
                <a:latin typeface="Lucida Sans"/>
                <a:ea typeface="Lucida Sans"/>
                <a:cs typeface="Lucida Sans"/>
                <a:sym typeface="Lucida Sans"/>
              </a:rPr>
              <a:t>)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la définition d’une machine de Turing non-déterministe est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327660" marR="43180" rtl="0" algn="l">
              <a:lnSpc>
                <a:spcPct val="110000"/>
              </a:lnSpc>
              <a:spcBef>
                <a:spcPts val="65"/>
              </a:spcBef>
              <a:spcAft>
                <a:spcPts val="0"/>
              </a:spcAft>
              <a:buNone/>
            </a:pP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exactement comme celle de la notion de machine de Turing  (déterministe) sauf sur un point :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85" name="Google Shape;85;p11"/>
          <p:cNvSpPr txBox="1"/>
          <p:nvPr/>
        </p:nvSpPr>
        <p:spPr>
          <a:xfrm>
            <a:off x="1050785" y="1129037"/>
            <a:ext cx="3072765" cy="1625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-128270" lvl="0" marL="14033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B2"/>
              </a:buClr>
              <a:buSzPts val="900"/>
              <a:buFont typeface="Lucida Sans"/>
              <a:buChar char="•"/>
            </a:pPr>
            <a:r>
              <a:rPr i="1" lang="en-US" sz="900">
                <a:latin typeface="Arial"/>
                <a:ea typeface="Arial"/>
                <a:cs typeface="Arial"/>
                <a:sym typeface="Arial"/>
              </a:rPr>
              <a:t>δ </a:t>
            </a:r>
            <a:r>
              <a:rPr lang="en-US" sz="900">
                <a:latin typeface="Helvetica Neue"/>
                <a:ea typeface="Helvetica Neue"/>
                <a:cs typeface="Helvetica Neue"/>
                <a:sym typeface="Helvetica Neue"/>
              </a:rPr>
              <a:t>n’est plus une fonction (possiblement partielle) de </a:t>
            </a:r>
            <a:r>
              <a:rPr i="1" lang="en-US" sz="900">
                <a:latin typeface="Arial"/>
                <a:ea typeface="Arial"/>
                <a:cs typeface="Arial"/>
                <a:sym typeface="Arial"/>
              </a:rPr>
              <a:t>Q </a:t>
            </a:r>
            <a:r>
              <a:rPr lang="en-US" sz="900">
                <a:latin typeface="Lucida Sans"/>
                <a:ea typeface="Lucida Sans"/>
                <a:cs typeface="Lucida Sans"/>
                <a:sym typeface="Lucida Sans"/>
              </a:rPr>
              <a:t>× Γ</a:t>
            </a:r>
            <a:endParaRPr sz="900"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86" name="Google Shape;86;p11"/>
          <p:cNvSpPr txBox="1"/>
          <p:nvPr/>
        </p:nvSpPr>
        <p:spPr>
          <a:xfrm>
            <a:off x="1178572" y="1215088"/>
            <a:ext cx="2682240" cy="4051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540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latin typeface="Helvetica Neue"/>
                <a:ea typeface="Helvetica Neue"/>
                <a:cs typeface="Helvetica Neue"/>
                <a:sym typeface="Helvetica Neue"/>
              </a:rPr>
              <a:t>dans </a:t>
            </a:r>
            <a:r>
              <a:rPr i="1" lang="en-US" sz="900">
                <a:latin typeface="Arial"/>
                <a:ea typeface="Arial"/>
                <a:cs typeface="Arial"/>
                <a:sym typeface="Arial"/>
              </a:rPr>
              <a:t>Q </a:t>
            </a:r>
            <a:r>
              <a:rPr lang="en-US" sz="900">
                <a:latin typeface="Lucida Sans"/>
                <a:ea typeface="Lucida Sans"/>
                <a:cs typeface="Lucida Sans"/>
                <a:sym typeface="Lucida Sans"/>
              </a:rPr>
              <a:t>× Γ × {←</a:t>
            </a:r>
            <a:r>
              <a:rPr i="1" lang="en-US" sz="90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900">
                <a:latin typeface="Lucida Sans"/>
                <a:ea typeface="Lucida Sans"/>
                <a:cs typeface="Lucida Sans"/>
                <a:sym typeface="Lucida Sans"/>
              </a:rPr>
              <a:t>→}</a:t>
            </a:r>
            <a:r>
              <a:rPr lang="en-US" sz="900">
                <a:latin typeface="Helvetica Neue"/>
                <a:ea typeface="Helvetica Neue"/>
                <a:cs typeface="Helvetica Neue"/>
                <a:sym typeface="Helvetica Neue"/>
              </a:rPr>
              <a:t>, mais une relation de la forme</a:t>
            </a:r>
            <a:endParaRPr sz="9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681990" marR="0" rtl="0" algn="l">
              <a:lnSpc>
                <a:spcPct val="100000"/>
              </a:lnSpc>
              <a:spcBef>
                <a:spcPts val="414"/>
              </a:spcBef>
              <a:spcAft>
                <a:spcPts val="0"/>
              </a:spcAft>
              <a:buNone/>
            </a:pPr>
            <a:r>
              <a:rPr i="1" lang="en-US" sz="900">
                <a:latin typeface="Arial"/>
                <a:ea typeface="Arial"/>
                <a:cs typeface="Arial"/>
                <a:sym typeface="Arial"/>
              </a:rPr>
              <a:t>δ </a:t>
            </a:r>
            <a:r>
              <a:rPr lang="en-US" sz="900">
                <a:latin typeface="Lucida Sans"/>
                <a:ea typeface="Lucida Sans"/>
                <a:cs typeface="Lucida Sans"/>
                <a:sym typeface="Lucida Sans"/>
              </a:rPr>
              <a:t>⊂ (</a:t>
            </a:r>
            <a:r>
              <a:rPr i="1" lang="en-US" sz="900">
                <a:latin typeface="Arial"/>
                <a:ea typeface="Arial"/>
                <a:cs typeface="Arial"/>
                <a:sym typeface="Arial"/>
              </a:rPr>
              <a:t>Q </a:t>
            </a:r>
            <a:r>
              <a:rPr lang="en-US" sz="900">
                <a:latin typeface="Lucida Sans"/>
                <a:ea typeface="Lucida Sans"/>
                <a:cs typeface="Lucida Sans"/>
                <a:sym typeface="Lucida Sans"/>
              </a:rPr>
              <a:t>× Γ) × (</a:t>
            </a:r>
            <a:r>
              <a:rPr i="1" lang="en-US" sz="900">
                <a:latin typeface="Arial"/>
                <a:ea typeface="Arial"/>
                <a:cs typeface="Arial"/>
                <a:sym typeface="Arial"/>
              </a:rPr>
              <a:t>Q </a:t>
            </a:r>
            <a:r>
              <a:rPr lang="en-US" sz="900">
                <a:latin typeface="Lucida Sans"/>
                <a:ea typeface="Lucida Sans"/>
                <a:cs typeface="Lucida Sans"/>
                <a:sym typeface="Lucida Sans"/>
              </a:rPr>
              <a:t>× Γ × {←</a:t>
            </a:r>
            <a:r>
              <a:rPr i="1" lang="en-US" sz="90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900">
                <a:latin typeface="Lucida Sans"/>
                <a:ea typeface="Lucida Sans"/>
                <a:cs typeface="Lucida Sans"/>
                <a:sym typeface="Lucida Sans"/>
              </a:rPr>
              <a:t>→})</a:t>
            </a:r>
            <a:r>
              <a:rPr i="1" lang="en-US" sz="900">
                <a:latin typeface="Arial"/>
                <a:ea typeface="Arial"/>
                <a:cs typeface="Arial"/>
                <a:sym typeface="Arial"/>
              </a:rPr>
              <a:t>.</a:t>
            </a:r>
            <a:endParaRPr sz="9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11"/>
          <p:cNvSpPr txBox="1"/>
          <p:nvPr/>
        </p:nvSpPr>
        <p:spPr>
          <a:xfrm>
            <a:off x="379387" y="1883434"/>
            <a:ext cx="187325" cy="1917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425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. . .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aphicFrame>
        <p:nvGraphicFramePr>
          <p:cNvPr id="88" name="Google Shape;88;p11"/>
          <p:cNvGraphicFramePr/>
          <p:nvPr/>
        </p:nvGraphicFramePr>
        <p:xfrm>
          <a:off x="530281" y="1943664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{5BFB574A-8F81-43B3-91F9-3E734C866663}</a:tableStyleId>
              </a:tblPr>
              <a:tblGrid>
                <a:gridCol w="152400"/>
                <a:gridCol w="152400"/>
                <a:gridCol w="152400"/>
                <a:gridCol w="76200"/>
                <a:gridCol w="76200"/>
                <a:gridCol w="152400"/>
                <a:gridCol w="152400"/>
                <a:gridCol w="152400"/>
                <a:gridCol w="152400"/>
                <a:gridCol w="152400"/>
                <a:gridCol w="152400"/>
                <a:gridCol w="152400"/>
                <a:gridCol w="152400"/>
                <a:gridCol w="152400"/>
                <a:gridCol w="152400"/>
                <a:gridCol w="152400"/>
                <a:gridCol w="152400"/>
                <a:gridCol w="152400"/>
                <a:gridCol w="152400"/>
                <a:gridCol w="152400"/>
                <a:gridCol w="152400"/>
              </a:tblGrid>
              <a:tr h="152175">
                <a:tc>
                  <a:txBody>
                    <a:bodyPr/>
                    <a:lstStyle/>
                    <a:p>
                      <a:pPr indent="0" lvl="0" marL="29844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29844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3746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n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2">
                  <a:txBody>
                    <a:bodyPr/>
                    <a:lstStyle/>
                    <a:p>
                      <a:pPr indent="0" lvl="0" marL="3746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o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3746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n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36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-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3746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d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3746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é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t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3746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e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r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1778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m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i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3746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n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i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4127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s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1778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m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3746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e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29844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29844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08000">
                <a:tc gridSpan="4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5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 hMerge="1"/>
                <a:tc hMerge="1"/>
                <a:tc hMerge="1"/>
                <a:tc gridSpan="17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5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 hMerge="1"/>
                <a:tc hMerge="1"/>
                <a:tc hMerge="1"/>
                <a:tc hMerge="1"/>
                <a:tc hMerge="1"/>
                <a:tc hMerge="1"/>
                <a:tc hMerge="1"/>
                <a:tc hMerge="1"/>
                <a:tc hMerge="1"/>
                <a:tc hMerge="1"/>
                <a:tc hMerge="1"/>
                <a:tc hMerge="1"/>
                <a:tc hMerge="1"/>
                <a:tc hMerge="1"/>
                <a:tc hMerge="1"/>
                <a:tc hMerge="1"/>
              </a:tr>
            </a:tbl>
          </a:graphicData>
        </a:graphic>
      </p:graphicFrame>
      <p:sp>
        <p:nvSpPr>
          <p:cNvPr id="89" name="Google Shape;89;p11"/>
          <p:cNvSpPr txBox="1"/>
          <p:nvPr/>
        </p:nvSpPr>
        <p:spPr>
          <a:xfrm>
            <a:off x="3575773" y="1883434"/>
            <a:ext cx="187325" cy="1917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425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. . .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90" name="Google Shape;90;p11"/>
          <p:cNvSpPr/>
          <p:nvPr/>
        </p:nvSpPr>
        <p:spPr>
          <a:xfrm>
            <a:off x="939495" y="2219031"/>
            <a:ext cx="262255" cy="262255"/>
          </a:xfrm>
          <a:custGeom>
            <a:rect b="b" l="l" r="r" t="t"/>
            <a:pathLst>
              <a:path extrusionOk="0" h="262255" w="262255">
                <a:moveTo>
                  <a:pt x="262031" y="131015"/>
                </a:moveTo>
                <a:lnTo>
                  <a:pt x="251735" y="80017"/>
                </a:lnTo>
                <a:lnTo>
                  <a:pt x="223657" y="38373"/>
                </a:lnTo>
                <a:lnTo>
                  <a:pt x="182013" y="10295"/>
                </a:lnTo>
                <a:lnTo>
                  <a:pt x="131015" y="0"/>
                </a:lnTo>
                <a:lnTo>
                  <a:pt x="80018" y="10295"/>
                </a:lnTo>
                <a:lnTo>
                  <a:pt x="38373" y="38373"/>
                </a:lnTo>
                <a:lnTo>
                  <a:pt x="10295" y="80017"/>
                </a:lnTo>
                <a:lnTo>
                  <a:pt x="0" y="131015"/>
                </a:lnTo>
                <a:lnTo>
                  <a:pt x="10295" y="182012"/>
                </a:lnTo>
                <a:lnTo>
                  <a:pt x="38373" y="223657"/>
                </a:lnTo>
                <a:lnTo>
                  <a:pt x="80018" y="251735"/>
                </a:lnTo>
                <a:lnTo>
                  <a:pt x="131015" y="262031"/>
                </a:lnTo>
                <a:lnTo>
                  <a:pt x="182013" y="251735"/>
                </a:lnTo>
                <a:lnTo>
                  <a:pt x="223657" y="223657"/>
                </a:lnTo>
                <a:lnTo>
                  <a:pt x="251735" y="182012"/>
                </a:lnTo>
                <a:lnTo>
                  <a:pt x="262031" y="131015"/>
                </a:lnTo>
                <a:close/>
              </a:path>
            </a:pathLst>
          </a:custGeom>
          <a:noFill/>
          <a:ln cap="flat" cmpd="sng" w="151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91" name="Google Shape;91;p11"/>
          <p:cNvSpPr txBox="1"/>
          <p:nvPr/>
        </p:nvSpPr>
        <p:spPr>
          <a:xfrm>
            <a:off x="1015923" y="2221203"/>
            <a:ext cx="102870" cy="1917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425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q</a:t>
            </a:r>
            <a:endParaRPr sz="11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11"/>
          <p:cNvSpPr/>
          <p:nvPr/>
        </p:nvSpPr>
        <p:spPr>
          <a:xfrm>
            <a:off x="495363" y="2663596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93" name="Google Shape;93;p11"/>
          <p:cNvSpPr txBox="1"/>
          <p:nvPr/>
        </p:nvSpPr>
        <p:spPr>
          <a:xfrm>
            <a:off x="598995" y="2584804"/>
            <a:ext cx="3662679" cy="8978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9200">
            <a:spAutoFit/>
          </a:bodyPr>
          <a:lstStyle/>
          <a:p>
            <a:pPr indent="0" lvl="0" marL="38100" marR="30480" rtl="0" algn="l">
              <a:lnSpc>
                <a:spcPct val="10909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En d’autres termes, pour un état et une lettre lue en face  de la tête de lecture donnée, 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δ 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ne définit pas un seul triplet  de 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Q </a:t>
            </a:r>
            <a:r>
              <a:rPr lang="en-US" sz="1100">
                <a:latin typeface="Cambria"/>
                <a:ea typeface="Cambria"/>
                <a:cs typeface="Cambria"/>
                <a:sym typeface="Cambria"/>
              </a:rPr>
              <a:t>× </a:t>
            </a:r>
            <a:r>
              <a:rPr lang="en-US" sz="1100">
                <a:latin typeface="Tahoma"/>
                <a:ea typeface="Tahoma"/>
                <a:cs typeface="Tahoma"/>
                <a:sym typeface="Tahoma"/>
              </a:rPr>
              <a:t>Γ </a:t>
            </a:r>
            <a:r>
              <a:rPr lang="en-US" sz="1100">
                <a:latin typeface="Cambria"/>
                <a:ea typeface="Cambria"/>
                <a:cs typeface="Cambria"/>
                <a:sym typeface="Cambria"/>
              </a:rPr>
              <a:t>× {←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100">
                <a:latin typeface="Cambria"/>
                <a:ea typeface="Cambria"/>
                <a:cs typeface="Cambria"/>
                <a:sym typeface="Cambria"/>
              </a:rPr>
              <a:t>→}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, mais un ensemble de triplets.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137159" lvl="0" marL="314960" marR="548005" rtl="0" algn="l">
              <a:lnSpc>
                <a:spcPct val="100000"/>
              </a:lnSpc>
              <a:spcBef>
                <a:spcPts val="745"/>
              </a:spcBef>
              <a:spcAft>
                <a:spcPts val="0"/>
              </a:spcAft>
              <a:buNone/>
            </a:pPr>
            <a:r>
              <a:rPr baseline="30000" lang="en-US" sz="900">
                <a:solidFill>
                  <a:srgbClr val="3333B2"/>
                </a:solidFill>
                <a:latin typeface="Lucida Sans"/>
                <a:ea typeface="Lucida Sans"/>
                <a:cs typeface="Lucida Sans"/>
                <a:sym typeface="Lucida Sans"/>
              </a:rPr>
              <a:t>)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Intuitivement, lors d’une exécution la machine a la  possibilité de choisir n’importe quel triplet.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94" name="Google Shape;94;p11"/>
          <p:cNvSpPr txBox="1"/>
          <p:nvPr/>
        </p:nvSpPr>
        <p:spPr>
          <a:xfrm>
            <a:off x="4477181" y="3367384"/>
            <a:ext cx="67945" cy="11683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">
                <a:latin typeface="Arial"/>
                <a:ea typeface="Arial"/>
                <a:cs typeface="Arial"/>
                <a:sym typeface="Arial"/>
              </a:rPr>
              <a:t>4</a:t>
            </a:r>
            <a:endParaRPr sz="6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 thruBlk="1"/>
  </p:transition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7" name="Shape 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" name="Google Shape;708;p56"/>
          <p:cNvSpPr txBox="1"/>
          <p:nvPr/>
        </p:nvSpPr>
        <p:spPr>
          <a:xfrm>
            <a:off x="1592668" y="59814"/>
            <a:ext cx="1423035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7125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3333B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Plus précisément</a:t>
            </a:r>
            <a:endParaRPr sz="14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09" name="Google Shape;709;p56"/>
          <p:cNvSpPr txBox="1"/>
          <p:nvPr>
            <p:ph idx="12" type="sldNum"/>
          </p:nvPr>
        </p:nvSpPr>
        <p:spPr>
          <a:xfrm>
            <a:off x="4409566" y="3370303"/>
            <a:ext cx="160654" cy="1219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8250">
            <a:spAutoFit/>
          </a:bodyPr>
          <a:lstStyle/>
          <a:p>
            <a:pPr indent="0" lvl="0" marL="381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35</a:t>
            </a:r>
            <a:endParaRPr/>
          </a:p>
        </p:txBody>
      </p:sp>
      <p:sp>
        <p:nvSpPr>
          <p:cNvPr id="710" name="Google Shape;710;p56"/>
          <p:cNvSpPr txBox="1"/>
          <p:nvPr/>
        </p:nvSpPr>
        <p:spPr>
          <a:xfrm>
            <a:off x="347294" y="1108721"/>
            <a:ext cx="2470150" cy="5359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425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action="ppaction://hlinksldjump" r:id="rId3"/>
              </a:rPr>
              <a:t>Au delà de </a:t>
            </a:r>
            <a:r>
              <a:rPr lang="en-US" sz="11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action="ppaction://hlinksldjump" r:id="rId4"/>
              </a:rPr>
              <a:t>P </a:t>
            </a:r>
            <a:r>
              <a:rPr lang="en-US" sz="1100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action="ppaction://hlinksldjump" r:id="rId5"/>
              </a:rPr>
              <a:t>et </a:t>
            </a:r>
            <a:r>
              <a:rPr lang="en-US" sz="11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action="ppaction://hlinksldjump" r:id="rId6"/>
              </a:rPr>
              <a:t>NP</a:t>
            </a:r>
            <a:endParaRPr sz="11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220345" marR="5080" rtl="0" algn="l">
              <a:lnSpc>
                <a:spcPct val="1026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action="ppaction://hlinksldjump" r:id="rId7"/>
              </a:rPr>
              <a:t>Complexité en temps : compléments </a:t>
            </a:r>
            <a:r>
              <a:rPr lang="en-US" sz="1100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100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action="ppaction://hlinksldjump" r:id="rId8"/>
              </a:rPr>
              <a:t>Complexité en espace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>
    <p:fade thruBlk="1"/>
  </p:transition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4" name="Shape 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" name="Google Shape;715;p57"/>
          <p:cNvSpPr txBox="1"/>
          <p:nvPr/>
        </p:nvSpPr>
        <p:spPr>
          <a:xfrm>
            <a:off x="1279664" y="59814"/>
            <a:ext cx="2049145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7125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3333B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Théorèmes de hiérarchie</a:t>
            </a:r>
            <a:endParaRPr sz="14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16" name="Google Shape;716;p57"/>
          <p:cNvSpPr/>
          <p:nvPr/>
        </p:nvSpPr>
        <p:spPr>
          <a:xfrm>
            <a:off x="495363" y="965187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717" name="Google Shape;717;p57"/>
          <p:cNvSpPr txBox="1"/>
          <p:nvPr/>
        </p:nvSpPr>
        <p:spPr>
          <a:xfrm>
            <a:off x="586295" y="886395"/>
            <a:ext cx="3712845" cy="5359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975">
            <a:spAutoFit/>
          </a:bodyPr>
          <a:lstStyle/>
          <a:p>
            <a:pPr indent="0" lvl="0" marL="50800" marR="43180" rtl="0" algn="just">
              <a:lnSpc>
                <a:spcPct val="1026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Théorème de Hiérarchie. Soient 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f , f </a:t>
            </a:r>
            <a:r>
              <a:rPr baseline="30000" lang="en-US" sz="1200" cap="small">
                <a:latin typeface="Cambria"/>
                <a:ea typeface="Cambria"/>
                <a:cs typeface="Cambria"/>
                <a:sym typeface="Cambria"/>
              </a:rPr>
              <a:t>j</a:t>
            </a:r>
            <a:r>
              <a:rPr baseline="30000" lang="en-US" sz="1200">
                <a:latin typeface="Cambria"/>
                <a:ea typeface="Cambria"/>
                <a:cs typeface="Cambria"/>
                <a:sym typeface="Cambria"/>
              </a:rPr>
              <a:t>  </a:t>
            </a:r>
            <a:r>
              <a:rPr lang="en-US" sz="1100">
                <a:latin typeface="Tahoma"/>
                <a:ea typeface="Tahoma"/>
                <a:cs typeface="Tahoma"/>
                <a:sym typeface="Tahoma"/>
              </a:rPr>
              <a:t>: </a:t>
            </a:r>
            <a:r>
              <a:rPr lang="en-US" sz="1100">
                <a:latin typeface="Times New Roman"/>
                <a:ea typeface="Times New Roman"/>
                <a:cs typeface="Times New Roman"/>
                <a:sym typeface="Times New Roman"/>
              </a:rPr>
              <a:t>N </a:t>
            </a:r>
            <a:r>
              <a:rPr lang="en-US" sz="1100">
                <a:latin typeface="Cambria"/>
                <a:ea typeface="Cambria"/>
                <a:cs typeface="Cambria"/>
                <a:sym typeface="Cambria"/>
              </a:rPr>
              <a:t>→ </a:t>
            </a:r>
            <a:r>
              <a:rPr lang="en-US" sz="1100">
                <a:latin typeface="Times New Roman"/>
                <a:ea typeface="Times New Roman"/>
                <a:cs typeface="Times New Roman"/>
                <a:sym typeface="Times New Roman"/>
              </a:rPr>
              <a:t>N 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des fonctions constructibles en temps telles que 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f </a:t>
            </a:r>
            <a:r>
              <a:rPr lang="en-US" sz="1100">
                <a:latin typeface="Tahoma"/>
                <a:ea typeface="Tahoma"/>
                <a:cs typeface="Tahoma"/>
                <a:sym typeface="Tahoma"/>
              </a:rPr>
              <a:t>(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n</a:t>
            </a:r>
            <a:r>
              <a:rPr lang="en-US" sz="1100">
                <a:latin typeface="Tahoma"/>
                <a:ea typeface="Tahoma"/>
                <a:cs typeface="Tahoma"/>
                <a:sym typeface="Tahoma"/>
              </a:rPr>
              <a:t>) 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log</a:t>
            </a:r>
            <a:r>
              <a:rPr lang="en-US" sz="1100">
                <a:latin typeface="Tahoma"/>
                <a:ea typeface="Tahoma"/>
                <a:cs typeface="Tahoma"/>
                <a:sym typeface="Tahoma"/>
              </a:rPr>
              <a:t>(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f </a:t>
            </a:r>
            <a:r>
              <a:rPr lang="en-US" sz="1100">
                <a:latin typeface="Tahoma"/>
                <a:ea typeface="Tahoma"/>
                <a:cs typeface="Tahoma"/>
                <a:sym typeface="Tahoma"/>
              </a:rPr>
              <a:t>(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n</a:t>
            </a:r>
            <a:r>
              <a:rPr lang="en-US" sz="1100">
                <a:latin typeface="Tahoma"/>
                <a:ea typeface="Tahoma"/>
                <a:cs typeface="Tahoma"/>
                <a:sym typeface="Tahoma"/>
              </a:rPr>
              <a:t>)) = 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o</a:t>
            </a:r>
            <a:r>
              <a:rPr lang="en-US" sz="1100">
                <a:latin typeface="Tahoma"/>
                <a:ea typeface="Tahoma"/>
                <a:cs typeface="Tahoma"/>
                <a:sym typeface="Tahoma"/>
              </a:rPr>
              <a:t>(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f </a:t>
            </a:r>
            <a:r>
              <a:rPr baseline="30000" lang="en-US" sz="1200" cap="small">
                <a:latin typeface="Cambria"/>
                <a:ea typeface="Cambria"/>
                <a:cs typeface="Cambria"/>
                <a:sym typeface="Cambria"/>
              </a:rPr>
              <a:t>j</a:t>
            </a:r>
            <a:r>
              <a:rPr lang="en-US" sz="1100">
                <a:latin typeface="Tahoma"/>
                <a:ea typeface="Tahoma"/>
                <a:cs typeface="Tahoma"/>
                <a:sym typeface="Tahoma"/>
              </a:rPr>
              <a:t>(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n</a:t>
            </a:r>
            <a:r>
              <a:rPr lang="en-US" sz="1100">
                <a:latin typeface="Tahoma"/>
                <a:ea typeface="Tahoma"/>
                <a:cs typeface="Tahoma"/>
                <a:sym typeface="Tahoma"/>
              </a:rPr>
              <a:t>))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. Alors l’inclusion </a:t>
            </a:r>
            <a:r>
              <a:rPr lang="en-US" sz="1100">
                <a:latin typeface="Times New Roman"/>
                <a:ea typeface="Times New Roman"/>
                <a:cs typeface="Times New Roman"/>
                <a:sym typeface="Times New Roman"/>
              </a:rPr>
              <a:t>TIME</a:t>
            </a:r>
            <a:r>
              <a:rPr lang="en-US" sz="1100">
                <a:latin typeface="Tahoma"/>
                <a:ea typeface="Tahoma"/>
                <a:cs typeface="Tahoma"/>
                <a:sym typeface="Tahoma"/>
              </a:rPr>
              <a:t>(</a:t>
            </a:r>
            <a:r>
              <a:rPr lang="en-US" sz="1100">
                <a:latin typeface="Times New Roman"/>
                <a:ea typeface="Times New Roman"/>
                <a:cs typeface="Times New Roman"/>
                <a:sym typeface="Times New Roman"/>
              </a:rPr>
              <a:t>f</a:t>
            </a:r>
            <a:r>
              <a:rPr lang="en-US" sz="1100">
                <a:latin typeface="Tahoma"/>
                <a:ea typeface="Tahoma"/>
                <a:cs typeface="Tahoma"/>
                <a:sym typeface="Tahoma"/>
              </a:rPr>
              <a:t>) </a:t>
            </a:r>
            <a:r>
              <a:rPr lang="en-US" sz="1100">
                <a:latin typeface="Cambria"/>
                <a:ea typeface="Cambria"/>
                <a:cs typeface="Cambria"/>
                <a:sym typeface="Cambria"/>
              </a:rPr>
              <a:t>⊂ </a:t>
            </a:r>
            <a:r>
              <a:rPr lang="en-US" sz="1100">
                <a:latin typeface="Times New Roman"/>
                <a:ea typeface="Times New Roman"/>
                <a:cs typeface="Times New Roman"/>
                <a:sym typeface="Times New Roman"/>
              </a:rPr>
              <a:t>TIME</a:t>
            </a:r>
            <a:r>
              <a:rPr lang="en-US" sz="1100">
                <a:latin typeface="Tahoma"/>
                <a:ea typeface="Tahoma"/>
                <a:cs typeface="Tahoma"/>
                <a:sym typeface="Tahoma"/>
              </a:rPr>
              <a:t>(</a:t>
            </a:r>
            <a:r>
              <a:rPr lang="en-US" sz="1100">
                <a:latin typeface="Times New Roman"/>
                <a:ea typeface="Times New Roman"/>
                <a:cs typeface="Times New Roman"/>
                <a:sym typeface="Times New Roman"/>
              </a:rPr>
              <a:t>f</a:t>
            </a:r>
            <a:r>
              <a:rPr baseline="30000" lang="en-US" sz="1200" cap="small">
                <a:latin typeface="Cambria"/>
                <a:ea typeface="Cambria"/>
                <a:cs typeface="Cambria"/>
                <a:sym typeface="Cambria"/>
              </a:rPr>
              <a:t>j</a:t>
            </a:r>
            <a:r>
              <a:rPr lang="en-US" sz="1100">
                <a:latin typeface="Tahoma"/>
                <a:ea typeface="Tahoma"/>
                <a:cs typeface="Tahoma"/>
                <a:sym typeface="Tahoma"/>
              </a:rPr>
              <a:t>) 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est stricte.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18" name="Google Shape;718;p57"/>
          <p:cNvSpPr txBox="1"/>
          <p:nvPr/>
        </p:nvSpPr>
        <p:spPr>
          <a:xfrm>
            <a:off x="4434966" y="3370303"/>
            <a:ext cx="109855" cy="1212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82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">
                <a:latin typeface="Arial"/>
                <a:ea typeface="Arial"/>
                <a:cs typeface="Arial"/>
                <a:sym typeface="Arial"/>
              </a:rPr>
              <a:t>36</a:t>
            </a:r>
            <a:endParaRPr sz="6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 thruBlk="1"/>
  </p:transition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2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Google Shape;723;p58"/>
          <p:cNvSpPr txBox="1"/>
          <p:nvPr>
            <p:ph type="title"/>
          </p:nvPr>
        </p:nvSpPr>
        <p:spPr>
          <a:xfrm>
            <a:off x="1279664" y="59814"/>
            <a:ext cx="2049145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71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Théorèmes de hiérarchie</a:t>
            </a:r>
            <a:endParaRPr/>
          </a:p>
        </p:txBody>
      </p:sp>
      <p:sp>
        <p:nvSpPr>
          <p:cNvPr id="724" name="Google Shape;724;p58"/>
          <p:cNvSpPr/>
          <p:nvPr/>
        </p:nvSpPr>
        <p:spPr>
          <a:xfrm>
            <a:off x="495363" y="965187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725" name="Google Shape;725;p58"/>
          <p:cNvSpPr txBox="1"/>
          <p:nvPr/>
        </p:nvSpPr>
        <p:spPr>
          <a:xfrm>
            <a:off x="560895" y="886395"/>
            <a:ext cx="3763645" cy="13182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975">
            <a:spAutoFit/>
          </a:bodyPr>
          <a:lstStyle/>
          <a:p>
            <a:pPr indent="0" lvl="0" marL="76200" marR="68580" rtl="0" algn="just">
              <a:lnSpc>
                <a:spcPct val="1026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Théorème de Hiérarchie. Soient 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f , f </a:t>
            </a:r>
            <a:r>
              <a:rPr baseline="30000" lang="en-US" sz="1200" cap="small">
                <a:latin typeface="Cambria"/>
                <a:ea typeface="Cambria"/>
                <a:cs typeface="Cambria"/>
                <a:sym typeface="Cambria"/>
              </a:rPr>
              <a:t>j</a:t>
            </a:r>
            <a:r>
              <a:rPr baseline="30000" lang="en-US" sz="1200">
                <a:latin typeface="Cambria"/>
                <a:ea typeface="Cambria"/>
                <a:cs typeface="Cambria"/>
                <a:sym typeface="Cambria"/>
              </a:rPr>
              <a:t>  </a:t>
            </a:r>
            <a:r>
              <a:rPr lang="en-US" sz="1100">
                <a:latin typeface="Tahoma"/>
                <a:ea typeface="Tahoma"/>
                <a:cs typeface="Tahoma"/>
                <a:sym typeface="Tahoma"/>
              </a:rPr>
              <a:t>: </a:t>
            </a:r>
            <a:r>
              <a:rPr lang="en-US" sz="1100">
                <a:latin typeface="Times New Roman"/>
                <a:ea typeface="Times New Roman"/>
                <a:cs typeface="Times New Roman"/>
                <a:sym typeface="Times New Roman"/>
              </a:rPr>
              <a:t>N </a:t>
            </a:r>
            <a:r>
              <a:rPr lang="en-US" sz="1100">
                <a:latin typeface="Cambria"/>
                <a:ea typeface="Cambria"/>
                <a:cs typeface="Cambria"/>
                <a:sym typeface="Cambria"/>
              </a:rPr>
              <a:t>→ </a:t>
            </a:r>
            <a:r>
              <a:rPr lang="en-US" sz="1100">
                <a:latin typeface="Times New Roman"/>
                <a:ea typeface="Times New Roman"/>
                <a:cs typeface="Times New Roman"/>
                <a:sym typeface="Times New Roman"/>
              </a:rPr>
              <a:t>N 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des fonctions constructibles en temps telles que 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f </a:t>
            </a:r>
            <a:r>
              <a:rPr lang="en-US" sz="1100">
                <a:latin typeface="Tahoma"/>
                <a:ea typeface="Tahoma"/>
                <a:cs typeface="Tahoma"/>
                <a:sym typeface="Tahoma"/>
              </a:rPr>
              <a:t>(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n</a:t>
            </a:r>
            <a:r>
              <a:rPr lang="en-US" sz="1100">
                <a:latin typeface="Tahoma"/>
                <a:ea typeface="Tahoma"/>
                <a:cs typeface="Tahoma"/>
                <a:sym typeface="Tahoma"/>
              </a:rPr>
              <a:t>) 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log</a:t>
            </a:r>
            <a:r>
              <a:rPr lang="en-US" sz="1100">
                <a:latin typeface="Tahoma"/>
                <a:ea typeface="Tahoma"/>
                <a:cs typeface="Tahoma"/>
                <a:sym typeface="Tahoma"/>
              </a:rPr>
              <a:t>(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f </a:t>
            </a:r>
            <a:r>
              <a:rPr lang="en-US" sz="1100">
                <a:latin typeface="Tahoma"/>
                <a:ea typeface="Tahoma"/>
                <a:cs typeface="Tahoma"/>
                <a:sym typeface="Tahoma"/>
              </a:rPr>
              <a:t>(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n</a:t>
            </a:r>
            <a:r>
              <a:rPr lang="en-US" sz="1100">
                <a:latin typeface="Tahoma"/>
                <a:ea typeface="Tahoma"/>
                <a:cs typeface="Tahoma"/>
                <a:sym typeface="Tahoma"/>
              </a:rPr>
              <a:t>)) = 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o</a:t>
            </a:r>
            <a:r>
              <a:rPr lang="en-US" sz="1100">
                <a:latin typeface="Tahoma"/>
                <a:ea typeface="Tahoma"/>
                <a:cs typeface="Tahoma"/>
                <a:sym typeface="Tahoma"/>
              </a:rPr>
              <a:t>(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f </a:t>
            </a:r>
            <a:r>
              <a:rPr baseline="30000" lang="en-US" sz="1200" cap="small">
                <a:latin typeface="Cambria"/>
                <a:ea typeface="Cambria"/>
                <a:cs typeface="Cambria"/>
                <a:sym typeface="Cambria"/>
              </a:rPr>
              <a:t>j</a:t>
            </a:r>
            <a:r>
              <a:rPr lang="en-US" sz="1100">
                <a:latin typeface="Tahoma"/>
                <a:ea typeface="Tahoma"/>
                <a:cs typeface="Tahoma"/>
                <a:sym typeface="Tahoma"/>
              </a:rPr>
              <a:t>(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n</a:t>
            </a:r>
            <a:r>
              <a:rPr lang="en-US" sz="1100">
                <a:latin typeface="Tahoma"/>
                <a:ea typeface="Tahoma"/>
                <a:cs typeface="Tahoma"/>
                <a:sym typeface="Tahoma"/>
              </a:rPr>
              <a:t>))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. Alors l’inclusion </a:t>
            </a:r>
            <a:r>
              <a:rPr lang="en-US" sz="1100">
                <a:latin typeface="Times New Roman"/>
                <a:ea typeface="Times New Roman"/>
                <a:cs typeface="Times New Roman"/>
                <a:sym typeface="Times New Roman"/>
              </a:rPr>
              <a:t>TIME</a:t>
            </a:r>
            <a:r>
              <a:rPr lang="en-US" sz="1100">
                <a:latin typeface="Tahoma"/>
                <a:ea typeface="Tahoma"/>
                <a:cs typeface="Tahoma"/>
                <a:sym typeface="Tahoma"/>
              </a:rPr>
              <a:t>(</a:t>
            </a:r>
            <a:r>
              <a:rPr lang="en-US" sz="1100">
                <a:latin typeface="Times New Roman"/>
                <a:ea typeface="Times New Roman"/>
                <a:cs typeface="Times New Roman"/>
                <a:sym typeface="Times New Roman"/>
              </a:rPr>
              <a:t>f</a:t>
            </a:r>
            <a:r>
              <a:rPr lang="en-US" sz="1100">
                <a:latin typeface="Tahoma"/>
                <a:ea typeface="Tahoma"/>
                <a:cs typeface="Tahoma"/>
                <a:sym typeface="Tahoma"/>
              </a:rPr>
              <a:t>) </a:t>
            </a:r>
            <a:r>
              <a:rPr lang="en-US" sz="1100">
                <a:latin typeface="Cambria"/>
                <a:ea typeface="Cambria"/>
                <a:cs typeface="Cambria"/>
                <a:sym typeface="Cambria"/>
              </a:rPr>
              <a:t>⊂ </a:t>
            </a:r>
            <a:r>
              <a:rPr lang="en-US" sz="1100">
                <a:latin typeface="Times New Roman"/>
                <a:ea typeface="Times New Roman"/>
                <a:cs typeface="Times New Roman"/>
                <a:sym typeface="Times New Roman"/>
              </a:rPr>
              <a:t>TIME</a:t>
            </a:r>
            <a:r>
              <a:rPr lang="en-US" sz="1100">
                <a:latin typeface="Tahoma"/>
                <a:ea typeface="Tahoma"/>
                <a:cs typeface="Tahoma"/>
                <a:sym typeface="Tahoma"/>
              </a:rPr>
              <a:t>(</a:t>
            </a:r>
            <a:r>
              <a:rPr lang="en-US" sz="1100">
                <a:latin typeface="Times New Roman"/>
                <a:ea typeface="Times New Roman"/>
                <a:cs typeface="Times New Roman"/>
                <a:sym typeface="Times New Roman"/>
              </a:rPr>
              <a:t>f</a:t>
            </a:r>
            <a:r>
              <a:rPr baseline="30000" lang="en-US" sz="1200" cap="small">
                <a:latin typeface="Cambria"/>
                <a:ea typeface="Cambria"/>
                <a:cs typeface="Cambria"/>
                <a:sym typeface="Cambria"/>
              </a:rPr>
              <a:t>j</a:t>
            </a:r>
            <a:r>
              <a:rPr lang="en-US" sz="1100">
                <a:latin typeface="Tahoma"/>
                <a:ea typeface="Tahoma"/>
                <a:cs typeface="Tahoma"/>
                <a:sym typeface="Tahoma"/>
              </a:rPr>
              <a:t>) 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est stricte.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5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137159" lvl="0" marL="353060" marR="189865" rtl="0" algn="l">
              <a:lnSpc>
                <a:spcPct val="10476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en-US" sz="900">
                <a:solidFill>
                  <a:srgbClr val="3333B2"/>
                </a:solidFill>
                <a:latin typeface="Lucida Sans"/>
                <a:ea typeface="Lucida Sans"/>
                <a:cs typeface="Lucida Sans"/>
                <a:sym typeface="Lucida Sans"/>
              </a:rPr>
              <a:t>)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On dit qu’une fonction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f </a:t>
            </a:r>
            <a:r>
              <a:rPr lang="en-US" sz="1000">
                <a:latin typeface="Tahoma"/>
                <a:ea typeface="Tahoma"/>
                <a:cs typeface="Tahoma"/>
                <a:sym typeface="Tahoma"/>
              </a:rPr>
              <a:t>(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n</a:t>
            </a:r>
            <a:r>
              <a:rPr lang="en-US" sz="1000">
                <a:latin typeface="Tahoma"/>
                <a:ea typeface="Tahoma"/>
                <a:cs typeface="Tahoma"/>
                <a:sym typeface="Tahoma"/>
              </a:rPr>
              <a:t>) </a:t>
            </a:r>
            <a:r>
              <a:rPr lang="en-US" sz="1000">
                <a:latin typeface="Cambria"/>
                <a:ea typeface="Cambria"/>
                <a:cs typeface="Cambria"/>
                <a:sym typeface="Cambria"/>
              </a:rPr>
              <a:t>≥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n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log</a:t>
            </a:r>
            <a:r>
              <a:rPr lang="en-US" sz="1000">
                <a:latin typeface="Tahoma"/>
                <a:ea typeface="Tahoma"/>
                <a:cs typeface="Tahoma"/>
                <a:sym typeface="Tahoma"/>
              </a:rPr>
              <a:t>(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n</a:t>
            </a:r>
            <a:r>
              <a:rPr lang="en-US" sz="1000">
                <a:latin typeface="Tahoma"/>
                <a:ea typeface="Tahoma"/>
                <a:cs typeface="Tahoma"/>
                <a:sym typeface="Tahoma"/>
              </a:rPr>
              <a:t>)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est constructible en  temps si la fonction qui envoie 1</a:t>
            </a:r>
            <a:r>
              <a:rPr baseline="30000" i="1" lang="en-US" sz="1050">
                <a:latin typeface="Arial"/>
                <a:ea typeface="Arial"/>
                <a:cs typeface="Arial"/>
                <a:sym typeface="Arial"/>
              </a:rPr>
              <a:t>n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sur la représentation  binaire de 1</a:t>
            </a:r>
            <a:r>
              <a:rPr baseline="30000" i="1" lang="en-US" sz="1050">
                <a:latin typeface="Arial"/>
                <a:ea typeface="Arial"/>
                <a:cs typeface="Arial"/>
                <a:sym typeface="Arial"/>
              </a:rPr>
              <a:t>f </a:t>
            </a:r>
            <a:r>
              <a:rPr baseline="30000" lang="en-US" sz="1050">
                <a:latin typeface="Verdana"/>
                <a:ea typeface="Verdana"/>
                <a:cs typeface="Verdana"/>
                <a:sym typeface="Verdana"/>
              </a:rPr>
              <a:t>(</a:t>
            </a:r>
            <a:r>
              <a:rPr baseline="30000" i="1" lang="en-US" sz="1050">
                <a:latin typeface="Arial"/>
                <a:ea typeface="Arial"/>
                <a:cs typeface="Arial"/>
                <a:sym typeface="Arial"/>
              </a:rPr>
              <a:t>n</a:t>
            </a:r>
            <a:r>
              <a:rPr baseline="30000" lang="en-US" sz="1050">
                <a:latin typeface="Verdana"/>
                <a:ea typeface="Verdana"/>
                <a:cs typeface="Verdana"/>
                <a:sym typeface="Verdana"/>
              </a:rPr>
              <a:t>)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est calculable en temps </a:t>
            </a:r>
            <a:r>
              <a:rPr lang="en-US" sz="1000">
                <a:latin typeface="Cambria"/>
                <a:ea typeface="Cambria"/>
                <a:cs typeface="Cambria"/>
                <a:sym typeface="Cambria"/>
              </a:rPr>
              <a:t>O</a:t>
            </a:r>
            <a:r>
              <a:rPr lang="en-US" sz="1000">
                <a:latin typeface="Tahoma"/>
                <a:ea typeface="Tahoma"/>
                <a:cs typeface="Tahoma"/>
                <a:sym typeface="Tahoma"/>
              </a:rPr>
              <a:t>(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f </a:t>
            </a:r>
            <a:r>
              <a:rPr lang="en-US" sz="1000">
                <a:latin typeface="Tahoma"/>
                <a:ea typeface="Tahoma"/>
                <a:cs typeface="Tahoma"/>
                <a:sym typeface="Tahoma"/>
              </a:rPr>
              <a:t>(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n</a:t>
            </a:r>
            <a:r>
              <a:rPr lang="en-US" sz="1000">
                <a:latin typeface="Tahoma"/>
                <a:ea typeface="Tahoma"/>
                <a:cs typeface="Tahoma"/>
                <a:sym typeface="Tahoma"/>
              </a:rPr>
              <a:t>))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: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26" name="Google Shape;726;p58"/>
          <p:cNvSpPr txBox="1"/>
          <p:nvPr/>
        </p:nvSpPr>
        <p:spPr>
          <a:xfrm>
            <a:off x="4434966" y="3370303"/>
            <a:ext cx="109855" cy="1212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82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">
                <a:latin typeface="Arial"/>
                <a:ea typeface="Arial"/>
                <a:cs typeface="Arial"/>
                <a:sym typeface="Arial"/>
              </a:rPr>
              <a:t>36</a:t>
            </a:r>
            <a:endParaRPr sz="6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 thruBlk="1"/>
  </p:transition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0" name="Shape 7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1" name="Google Shape;731;p59"/>
          <p:cNvSpPr txBox="1"/>
          <p:nvPr>
            <p:ph type="title"/>
          </p:nvPr>
        </p:nvSpPr>
        <p:spPr>
          <a:xfrm>
            <a:off x="1279664" y="59814"/>
            <a:ext cx="2049145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71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Théorèmes de hiérarchie</a:t>
            </a:r>
            <a:endParaRPr/>
          </a:p>
        </p:txBody>
      </p:sp>
      <p:sp>
        <p:nvSpPr>
          <p:cNvPr id="732" name="Google Shape;732;p59"/>
          <p:cNvSpPr/>
          <p:nvPr/>
        </p:nvSpPr>
        <p:spPr>
          <a:xfrm>
            <a:off x="495363" y="965187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733" name="Google Shape;733;p59"/>
          <p:cNvSpPr txBox="1"/>
          <p:nvPr/>
        </p:nvSpPr>
        <p:spPr>
          <a:xfrm>
            <a:off x="560895" y="886395"/>
            <a:ext cx="3763645" cy="16319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975">
            <a:spAutoFit/>
          </a:bodyPr>
          <a:lstStyle/>
          <a:p>
            <a:pPr indent="0" lvl="0" marL="76200" marR="68580" rtl="0" algn="just">
              <a:lnSpc>
                <a:spcPct val="1026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Théorème de Hiérarchie. Soient 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f , f </a:t>
            </a:r>
            <a:r>
              <a:rPr baseline="30000" lang="en-US" sz="1200" cap="small">
                <a:latin typeface="Cambria"/>
                <a:ea typeface="Cambria"/>
                <a:cs typeface="Cambria"/>
                <a:sym typeface="Cambria"/>
              </a:rPr>
              <a:t>j</a:t>
            </a:r>
            <a:r>
              <a:rPr baseline="30000" lang="en-US" sz="1200">
                <a:latin typeface="Cambria"/>
                <a:ea typeface="Cambria"/>
                <a:cs typeface="Cambria"/>
                <a:sym typeface="Cambria"/>
              </a:rPr>
              <a:t>  </a:t>
            </a:r>
            <a:r>
              <a:rPr lang="en-US" sz="1100">
                <a:latin typeface="Tahoma"/>
                <a:ea typeface="Tahoma"/>
                <a:cs typeface="Tahoma"/>
                <a:sym typeface="Tahoma"/>
              </a:rPr>
              <a:t>: </a:t>
            </a:r>
            <a:r>
              <a:rPr lang="en-US" sz="1100">
                <a:latin typeface="Times New Roman"/>
                <a:ea typeface="Times New Roman"/>
                <a:cs typeface="Times New Roman"/>
                <a:sym typeface="Times New Roman"/>
              </a:rPr>
              <a:t>N </a:t>
            </a:r>
            <a:r>
              <a:rPr lang="en-US" sz="1100">
                <a:latin typeface="Cambria"/>
                <a:ea typeface="Cambria"/>
                <a:cs typeface="Cambria"/>
                <a:sym typeface="Cambria"/>
              </a:rPr>
              <a:t>→ </a:t>
            </a:r>
            <a:r>
              <a:rPr lang="en-US" sz="1100">
                <a:latin typeface="Times New Roman"/>
                <a:ea typeface="Times New Roman"/>
                <a:cs typeface="Times New Roman"/>
                <a:sym typeface="Times New Roman"/>
              </a:rPr>
              <a:t>N 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des fonctions constructibles en temps telles que 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f </a:t>
            </a:r>
            <a:r>
              <a:rPr lang="en-US" sz="1100">
                <a:latin typeface="Tahoma"/>
                <a:ea typeface="Tahoma"/>
                <a:cs typeface="Tahoma"/>
                <a:sym typeface="Tahoma"/>
              </a:rPr>
              <a:t>(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n</a:t>
            </a:r>
            <a:r>
              <a:rPr lang="en-US" sz="1100">
                <a:latin typeface="Tahoma"/>
                <a:ea typeface="Tahoma"/>
                <a:cs typeface="Tahoma"/>
                <a:sym typeface="Tahoma"/>
              </a:rPr>
              <a:t>) 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log</a:t>
            </a:r>
            <a:r>
              <a:rPr lang="en-US" sz="1100">
                <a:latin typeface="Tahoma"/>
                <a:ea typeface="Tahoma"/>
                <a:cs typeface="Tahoma"/>
                <a:sym typeface="Tahoma"/>
              </a:rPr>
              <a:t>(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f </a:t>
            </a:r>
            <a:r>
              <a:rPr lang="en-US" sz="1100">
                <a:latin typeface="Tahoma"/>
                <a:ea typeface="Tahoma"/>
                <a:cs typeface="Tahoma"/>
                <a:sym typeface="Tahoma"/>
              </a:rPr>
              <a:t>(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n</a:t>
            </a:r>
            <a:r>
              <a:rPr lang="en-US" sz="1100">
                <a:latin typeface="Tahoma"/>
                <a:ea typeface="Tahoma"/>
                <a:cs typeface="Tahoma"/>
                <a:sym typeface="Tahoma"/>
              </a:rPr>
              <a:t>)) = 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o</a:t>
            </a:r>
            <a:r>
              <a:rPr lang="en-US" sz="1100">
                <a:latin typeface="Tahoma"/>
                <a:ea typeface="Tahoma"/>
                <a:cs typeface="Tahoma"/>
                <a:sym typeface="Tahoma"/>
              </a:rPr>
              <a:t>(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f </a:t>
            </a:r>
            <a:r>
              <a:rPr baseline="30000" lang="en-US" sz="1200" cap="small">
                <a:latin typeface="Cambria"/>
                <a:ea typeface="Cambria"/>
                <a:cs typeface="Cambria"/>
                <a:sym typeface="Cambria"/>
              </a:rPr>
              <a:t>j</a:t>
            </a:r>
            <a:r>
              <a:rPr lang="en-US" sz="1100">
                <a:latin typeface="Tahoma"/>
                <a:ea typeface="Tahoma"/>
                <a:cs typeface="Tahoma"/>
                <a:sym typeface="Tahoma"/>
              </a:rPr>
              <a:t>(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n</a:t>
            </a:r>
            <a:r>
              <a:rPr lang="en-US" sz="1100">
                <a:latin typeface="Tahoma"/>
                <a:ea typeface="Tahoma"/>
                <a:cs typeface="Tahoma"/>
                <a:sym typeface="Tahoma"/>
              </a:rPr>
              <a:t>))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. Alors l’inclusion </a:t>
            </a:r>
            <a:r>
              <a:rPr lang="en-US" sz="1100">
                <a:latin typeface="Times New Roman"/>
                <a:ea typeface="Times New Roman"/>
                <a:cs typeface="Times New Roman"/>
                <a:sym typeface="Times New Roman"/>
              </a:rPr>
              <a:t>TIME</a:t>
            </a:r>
            <a:r>
              <a:rPr lang="en-US" sz="1100">
                <a:latin typeface="Tahoma"/>
                <a:ea typeface="Tahoma"/>
                <a:cs typeface="Tahoma"/>
                <a:sym typeface="Tahoma"/>
              </a:rPr>
              <a:t>(</a:t>
            </a:r>
            <a:r>
              <a:rPr lang="en-US" sz="1100">
                <a:latin typeface="Times New Roman"/>
                <a:ea typeface="Times New Roman"/>
                <a:cs typeface="Times New Roman"/>
                <a:sym typeface="Times New Roman"/>
              </a:rPr>
              <a:t>f</a:t>
            </a:r>
            <a:r>
              <a:rPr lang="en-US" sz="1100">
                <a:latin typeface="Tahoma"/>
                <a:ea typeface="Tahoma"/>
                <a:cs typeface="Tahoma"/>
                <a:sym typeface="Tahoma"/>
              </a:rPr>
              <a:t>) </a:t>
            </a:r>
            <a:r>
              <a:rPr lang="en-US" sz="1100">
                <a:latin typeface="Cambria"/>
                <a:ea typeface="Cambria"/>
                <a:cs typeface="Cambria"/>
                <a:sym typeface="Cambria"/>
              </a:rPr>
              <a:t>⊂ </a:t>
            </a:r>
            <a:r>
              <a:rPr lang="en-US" sz="1100">
                <a:latin typeface="Times New Roman"/>
                <a:ea typeface="Times New Roman"/>
                <a:cs typeface="Times New Roman"/>
                <a:sym typeface="Times New Roman"/>
              </a:rPr>
              <a:t>TIME</a:t>
            </a:r>
            <a:r>
              <a:rPr lang="en-US" sz="1100">
                <a:latin typeface="Tahoma"/>
                <a:ea typeface="Tahoma"/>
                <a:cs typeface="Tahoma"/>
                <a:sym typeface="Tahoma"/>
              </a:rPr>
              <a:t>(</a:t>
            </a:r>
            <a:r>
              <a:rPr lang="en-US" sz="1100">
                <a:latin typeface="Times New Roman"/>
                <a:ea typeface="Times New Roman"/>
                <a:cs typeface="Times New Roman"/>
                <a:sym typeface="Times New Roman"/>
              </a:rPr>
              <a:t>f</a:t>
            </a:r>
            <a:r>
              <a:rPr baseline="30000" lang="en-US" sz="1200" cap="small">
                <a:latin typeface="Cambria"/>
                <a:ea typeface="Cambria"/>
                <a:cs typeface="Cambria"/>
                <a:sym typeface="Cambria"/>
              </a:rPr>
              <a:t>j</a:t>
            </a:r>
            <a:r>
              <a:rPr lang="en-US" sz="1100">
                <a:latin typeface="Tahoma"/>
                <a:ea typeface="Tahoma"/>
                <a:cs typeface="Tahoma"/>
                <a:sym typeface="Tahoma"/>
              </a:rPr>
              <a:t>) 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est stricte.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5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137159" lvl="0" marL="353060" marR="189865" rtl="0" algn="l">
              <a:lnSpc>
                <a:spcPct val="10476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en-US" sz="900">
                <a:solidFill>
                  <a:srgbClr val="3333B2"/>
                </a:solidFill>
                <a:latin typeface="Lucida Sans"/>
                <a:ea typeface="Lucida Sans"/>
                <a:cs typeface="Lucida Sans"/>
                <a:sym typeface="Lucida Sans"/>
              </a:rPr>
              <a:t>)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On dit qu’une fonction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f </a:t>
            </a:r>
            <a:r>
              <a:rPr lang="en-US" sz="1000">
                <a:latin typeface="Tahoma"/>
                <a:ea typeface="Tahoma"/>
                <a:cs typeface="Tahoma"/>
                <a:sym typeface="Tahoma"/>
              </a:rPr>
              <a:t>(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n</a:t>
            </a:r>
            <a:r>
              <a:rPr lang="en-US" sz="1000">
                <a:latin typeface="Tahoma"/>
                <a:ea typeface="Tahoma"/>
                <a:cs typeface="Tahoma"/>
                <a:sym typeface="Tahoma"/>
              </a:rPr>
              <a:t>) </a:t>
            </a:r>
            <a:r>
              <a:rPr lang="en-US" sz="1000">
                <a:latin typeface="Cambria"/>
                <a:ea typeface="Cambria"/>
                <a:cs typeface="Cambria"/>
                <a:sym typeface="Cambria"/>
              </a:rPr>
              <a:t>≥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n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log</a:t>
            </a:r>
            <a:r>
              <a:rPr lang="en-US" sz="1000">
                <a:latin typeface="Tahoma"/>
                <a:ea typeface="Tahoma"/>
                <a:cs typeface="Tahoma"/>
                <a:sym typeface="Tahoma"/>
              </a:rPr>
              <a:t>(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n</a:t>
            </a:r>
            <a:r>
              <a:rPr lang="en-US" sz="1000">
                <a:latin typeface="Tahoma"/>
                <a:ea typeface="Tahoma"/>
                <a:cs typeface="Tahoma"/>
                <a:sym typeface="Tahoma"/>
              </a:rPr>
              <a:t>)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est constructible en  temps si la fonction qui envoie 1</a:t>
            </a:r>
            <a:r>
              <a:rPr baseline="30000" i="1" lang="en-US" sz="1050">
                <a:latin typeface="Arial"/>
                <a:ea typeface="Arial"/>
                <a:cs typeface="Arial"/>
                <a:sym typeface="Arial"/>
              </a:rPr>
              <a:t>n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sur la représentation  binaire de 1</a:t>
            </a:r>
            <a:r>
              <a:rPr baseline="30000" i="1" lang="en-US" sz="1050">
                <a:latin typeface="Arial"/>
                <a:ea typeface="Arial"/>
                <a:cs typeface="Arial"/>
                <a:sym typeface="Arial"/>
              </a:rPr>
              <a:t>f </a:t>
            </a:r>
            <a:r>
              <a:rPr baseline="30000" lang="en-US" sz="1050">
                <a:latin typeface="Verdana"/>
                <a:ea typeface="Verdana"/>
                <a:cs typeface="Verdana"/>
                <a:sym typeface="Verdana"/>
              </a:rPr>
              <a:t>(</a:t>
            </a:r>
            <a:r>
              <a:rPr baseline="30000" i="1" lang="en-US" sz="1050">
                <a:latin typeface="Arial"/>
                <a:ea typeface="Arial"/>
                <a:cs typeface="Arial"/>
                <a:sym typeface="Arial"/>
              </a:rPr>
              <a:t>n</a:t>
            </a:r>
            <a:r>
              <a:rPr baseline="30000" lang="en-US" sz="1050">
                <a:latin typeface="Verdana"/>
                <a:ea typeface="Verdana"/>
                <a:cs typeface="Verdana"/>
                <a:sym typeface="Verdana"/>
              </a:rPr>
              <a:t>)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est calculable en temps </a:t>
            </a:r>
            <a:r>
              <a:rPr lang="en-US" sz="1000">
                <a:latin typeface="Cambria"/>
                <a:ea typeface="Cambria"/>
                <a:cs typeface="Cambria"/>
                <a:sym typeface="Cambria"/>
              </a:rPr>
              <a:t>O</a:t>
            </a:r>
            <a:r>
              <a:rPr lang="en-US" sz="1000">
                <a:latin typeface="Tahoma"/>
                <a:ea typeface="Tahoma"/>
                <a:cs typeface="Tahoma"/>
                <a:sym typeface="Tahoma"/>
              </a:rPr>
              <a:t>(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f </a:t>
            </a:r>
            <a:r>
              <a:rPr lang="en-US" sz="1000">
                <a:latin typeface="Tahoma"/>
                <a:ea typeface="Tahoma"/>
                <a:cs typeface="Tahoma"/>
                <a:sym typeface="Tahoma"/>
              </a:rPr>
              <a:t>(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n</a:t>
            </a:r>
            <a:r>
              <a:rPr lang="en-US" sz="1000">
                <a:latin typeface="Tahoma"/>
                <a:ea typeface="Tahoma"/>
                <a:cs typeface="Tahoma"/>
                <a:sym typeface="Tahoma"/>
              </a:rPr>
              <a:t>))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: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128269" lvl="0" marL="629920" marR="0" rtl="0" algn="l">
              <a:lnSpc>
                <a:spcPct val="100000"/>
              </a:lnSpc>
              <a:spcBef>
                <a:spcPts val="1360"/>
              </a:spcBef>
              <a:spcAft>
                <a:spcPts val="0"/>
              </a:spcAft>
              <a:buClr>
                <a:srgbClr val="3333B2"/>
              </a:buClr>
              <a:buSzPts val="900"/>
              <a:buFont typeface="Lucida Sans"/>
              <a:buChar char="•"/>
            </a:pPr>
            <a:r>
              <a:rPr lang="en-US" sz="900">
                <a:latin typeface="Helvetica Neue"/>
                <a:ea typeface="Helvetica Neue"/>
                <a:cs typeface="Helvetica Neue"/>
                <a:sym typeface="Helvetica Neue"/>
              </a:rPr>
              <a:t>toutes les fonctions usuelles le sont.</a:t>
            </a:r>
            <a:endParaRPr sz="9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34" name="Google Shape;734;p59"/>
          <p:cNvSpPr txBox="1"/>
          <p:nvPr/>
        </p:nvSpPr>
        <p:spPr>
          <a:xfrm>
            <a:off x="4434966" y="3370303"/>
            <a:ext cx="109855" cy="1212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82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">
                <a:latin typeface="Arial"/>
                <a:ea typeface="Arial"/>
                <a:cs typeface="Arial"/>
                <a:sym typeface="Arial"/>
              </a:rPr>
              <a:t>36</a:t>
            </a:r>
            <a:endParaRPr sz="6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 thruBlk="1"/>
  </p:transition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8" name="Shape 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" name="Google Shape;739;p60"/>
          <p:cNvSpPr/>
          <p:nvPr/>
        </p:nvSpPr>
        <p:spPr>
          <a:xfrm>
            <a:off x="495363" y="300786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740" name="Google Shape;740;p60"/>
          <p:cNvSpPr txBox="1"/>
          <p:nvPr/>
        </p:nvSpPr>
        <p:spPr>
          <a:xfrm>
            <a:off x="573595" y="221994"/>
            <a:ext cx="3060065" cy="11588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425">
            <a:spAutoFit/>
          </a:bodyPr>
          <a:lstStyle/>
          <a:p>
            <a:pPr indent="0" lvl="0" marL="635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Corollaire :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677545" marR="0" rtl="0" algn="ctr">
              <a:lnSpc>
                <a:spcPct val="100000"/>
              </a:lnSpc>
              <a:spcBef>
                <a:spcPts val="1130"/>
              </a:spcBef>
              <a:spcAft>
                <a:spcPts val="0"/>
              </a:spcAft>
              <a:buNone/>
            </a:pPr>
            <a:r>
              <a:rPr lang="en-US" sz="1100">
                <a:latin typeface="Times New Roman"/>
                <a:ea typeface="Times New Roman"/>
                <a:cs typeface="Times New Roman"/>
                <a:sym typeface="Times New Roman"/>
              </a:rPr>
              <a:t>TIME</a:t>
            </a:r>
            <a:r>
              <a:rPr lang="en-US" sz="1100">
                <a:latin typeface="Tahoma"/>
                <a:ea typeface="Tahoma"/>
                <a:cs typeface="Tahoma"/>
                <a:sym typeface="Tahoma"/>
              </a:rPr>
              <a:t>(</a:t>
            </a:r>
            <a:r>
              <a:rPr lang="en-US" sz="1100">
                <a:latin typeface="Times New Roman"/>
                <a:ea typeface="Times New Roman"/>
                <a:cs typeface="Times New Roman"/>
                <a:sym typeface="Times New Roman"/>
              </a:rPr>
              <a:t>n</a:t>
            </a:r>
            <a:r>
              <a:rPr baseline="30000" lang="en-US" sz="1200"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en-US" sz="1100">
                <a:latin typeface="Tahoma"/>
                <a:ea typeface="Tahoma"/>
                <a:cs typeface="Tahoma"/>
                <a:sym typeface="Tahoma"/>
              </a:rPr>
              <a:t>) </a:t>
            </a:r>
            <a:r>
              <a:rPr lang="en-US" sz="1100">
                <a:latin typeface="Times New Roman"/>
                <a:ea typeface="Times New Roman"/>
                <a:cs typeface="Times New Roman"/>
                <a:sym typeface="Times New Roman"/>
              </a:rPr>
              <a:t>Ç TIME</a:t>
            </a:r>
            <a:r>
              <a:rPr lang="en-US" sz="1100">
                <a:latin typeface="Tahoma"/>
                <a:ea typeface="Tahoma"/>
                <a:cs typeface="Tahoma"/>
                <a:sym typeface="Tahoma"/>
              </a:rPr>
              <a:t>(</a:t>
            </a:r>
            <a:r>
              <a:rPr lang="en-US" sz="1100">
                <a:latin typeface="Times New Roman"/>
                <a:ea typeface="Times New Roman"/>
                <a:cs typeface="Times New Roman"/>
                <a:sym typeface="Times New Roman"/>
              </a:rPr>
              <a:t>n</a:t>
            </a:r>
            <a:r>
              <a:rPr baseline="30000" lang="en-US" sz="1200">
                <a:latin typeface="Times New Roman"/>
                <a:ea typeface="Times New Roman"/>
                <a:cs typeface="Times New Roman"/>
                <a:sym typeface="Times New Roman"/>
              </a:rPr>
              <a:t>logn</a:t>
            </a:r>
            <a:r>
              <a:rPr lang="en-US" sz="1100">
                <a:latin typeface="Tahoma"/>
                <a:ea typeface="Tahoma"/>
                <a:cs typeface="Tahoma"/>
                <a:sym typeface="Tahoma"/>
              </a:rPr>
              <a:t>) </a:t>
            </a:r>
            <a:r>
              <a:rPr lang="en-US" sz="1100">
                <a:latin typeface="Times New Roman"/>
                <a:ea typeface="Times New Roman"/>
                <a:cs typeface="Times New Roman"/>
                <a:sym typeface="Times New Roman"/>
              </a:rPr>
              <a:t>Ç TIME</a:t>
            </a:r>
            <a:r>
              <a:rPr lang="en-US" sz="1100">
                <a:latin typeface="Tahoma"/>
                <a:ea typeface="Tahoma"/>
                <a:cs typeface="Tahoma"/>
                <a:sym typeface="Tahoma"/>
              </a:rPr>
              <a:t>(</a:t>
            </a:r>
            <a:r>
              <a:rPr lang="en-US" sz="1100"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baseline="30000" lang="en-US" sz="1200">
                <a:latin typeface="Times New Roman"/>
                <a:ea typeface="Times New Roman"/>
                <a:cs typeface="Times New Roman"/>
                <a:sym typeface="Times New Roman"/>
              </a:rPr>
              <a:t>n</a:t>
            </a:r>
            <a:r>
              <a:rPr lang="en-US" sz="1100">
                <a:latin typeface="Tahoma"/>
                <a:ea typeface="Tahoma"/>
                <a:cs typeface="Tahoma"/>
                <a:sym typeface="Tahoma"/>
              </a:rPr>
              <a:t>)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.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0" lvl="0" marL="63500" marR="0" rtl="0" algn="l">
              <a:lnSpc>
                <a:spcPct val="100000"/>
              </a:lnSpc>
              <a:spcBef>
                <a:spcPts val="113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On obtient :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677545" marR="0" rtl="0" algn="ctr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None/>
            </a:pPr>
            <a:r>
              <a:rPr lang="en-US" sz="1100">
                <a:latin typeface="Times New Roman"/>
                <a:ea typeface="Times New Roman"/>
                <a:cs typeface="Times New Roman"/>
                <a:sym typeface="Times New Roman"/>
              </a:rPr>
              <a:t>P Ç EXPTIME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.</a:t>
            </a:r>
            <a:endParaRPr sz="11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1" name="Google Shape;741;p60"/>
          <p:cNvSpPr/>
          <p:nvPr/>
        </p:nvSpPr>
        <p:spPr>
          <a:xfrm>
            <a:off x="495363" y="923290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742" name="Google Shape;742;p60"/>
          <p:cNvSpPr txBox="1"/>
          <p:nvPr/>
        </p:nvSpPr>
        <p:spPr>
          <a:xfrm>
            <a:off x="624395" y="1442959"/>
            <a:ext cx="179705" cy="1917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425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où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43" name="Google Shape;743;p60"/>
          <p:cNvSpPr txBox="1"/>
          <p:nvPr/>
        </p:nvSpPr>
        <p:spPr>
          <a:xfrm>
            <a:off x="4434966" y="3370303"/>
            <a:ext cx="109855" cy="1212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82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">
                <a:latin typeface="Arial"/>
                <a:ea typeface="Arial"/>
                <a:cs typeface="Arial"/>
                <a:sym typeface="Arial"/>
              </a:rPr>
              <a:t>37</a:t>
            </a:r>
            <a:endParaRPr sz="6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4" name="Google Shape;744;p60"/>
          <p:cNvSpPr txBox="1"/>
          <p:nvPr/>
        </p:nvSpPr>
        <p:spPr>
          <a:xfrm>
            <a:off x="2408313" y="1483422"/>
            <a:ext cx="179705" cy="1917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425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Lucida Sans"/>
                <a:ea typeface="Lucida Sans"/>
                <a:cs typeface="Lucida Sans"/>
                <a:sym typeface="Lucida Sans"/>
              </a:rPr>
              <a:t>[</a:t>
            </a:r>
            <a:endParaRPr sz="1100"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745" name="Google Shape;745;p60"/>
          <p:cNvSpPr txBox="1"/>
          <p:nvPr/>
        </p:nvSpPr>
        <p:spPr>
          <a:xfrm>
            <a:off x="2384920" y="1821382"/>
            <a:ext cx="226695" cy="1473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800">
                <a:latin typeface="Arial"/>
                <a:ea typeface="Arial"/>
                <a:cs typeface="Arial"/>
                <a:sym typeface="Arial"/>
              </a:rPr>
              <a:t>c</a:t>
            </a:r>
            <a:r>
              <a:rPr lang="en-US" sz="800">
                <a:latin typeface="Cambria"/>
                <a:ea typeface="Cambria"/>
                <a:cs typeface="Cambria"/>
                <a:sym typeface="Cambria"/>
              </a:rPr>
              <a:t>∈</a:t>
            </a:r>
            <a:r>
              <a:rPr lang="en-US" sz="800">
                <a:latin typeface="Times New Roman"/>
                <a:ea typeface="Times New Roman"/>
                <a:cs typeface="Times New Roman"/>
                <a:sym typeface="Times New Roman"/>
              </a:rPr>
              <a:t>N</a:t>
            </a:r>
            <a:endParaRPr sz="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46" name="Google Shape;746;p60"/>
          <p:cNvSpPr txBox="1"/>
          <p:nvPr/>
        </p:nvSpPr>
        <p:spPr>
          <a:xfrm>
            <a:off x="3070491" y="1595156"/>
            <a:ext cx="76200" cy="1473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latin typeface="Times New Roman"/>
                <a:ea typeface="Times New Roman"/>
                <a:cs typeface="Times New Roman"/>
                <a:sym typeface="Times New Roman"/>
              </a:rPr>
              <a:t>n</a:t>
            </a:r>
            <a:endParaRPr sz="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47" name="Google Shape;747;p60"/>
          <p:cNvSpPr txBox="1"/>
          <p:nvPr/>
        </p:nvSpPr>
        <p:spPr>
          <a:xfrm>
            <a:off x="3121101" y="1584749"/>
            <a:ext cx="59690" cy="11683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>
                <a:latin typeface="Times New Roman"/>
                <a:ea typeface="Times New Roman"/>
                <a:cs typeface="Times New Roman"/>
                <a:sym typeface="Times New Roman"/>
              </a:rPr>
              <a:t>c</a:t>
            </a:r>
            <a:endParaRPr sz="6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48" name="Google Shape;748;p60"/>
          <p:cNvSpPr txBox="1"/>
          <p:nvPr/>
        </p:nvSpPr>
        <p:spPr>
          <a:xfrm>
            <a:off x="1599869" y="1615045"/>
            <a:ext cx="1685289" cy="1917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425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Times New Roman"/>
                <a:ea typeface="Times New Roman"/>
                <a:cs typeface="Times New Roman"/>
                <a:sym typeface="Times New Roman"/>
              </a:rPr>
              <a:t>EXPTIME </a:t>
            </a:r>
            <a:r>
              <a:rPr lang="en-US" sz="1100">
                <a:latin typeface="Tahoma"/>
                <a:ea typeface="Tahoma"/>
                <a:cs typeface="Tahoma"/>
                <a:sym typeface="Tahoma"/>
              </a:rPr>
              <a:t>=	</a:t>
            </a:r>
            <a:r>
              <a:rPr lang="en-US" sz="1100">
                <a:latin typeface="Times New Roman"/>
                <a:ea typeface="Times New Roman"/>
                <a:cs typeface="Times New Roman"/>
                <a:sym typeface="Times New Roman"/>
              </a:rPr>
              <a:t>TIME</a:t>
            </a:r>
            <a:r>
              <a:rPr lang="en-US" sz="1100">
                <a:latin typeface="Tahoma"/>
                <a:ea typeface="Tahoma"/>
                <a:cs typeface="Tahoma"/>
                <a:sym typeface="Tahoma"/>
              </a:rPr>
              <a:t>(</a:t>
            </a:r>
            <a:r>
              <a:rPr lang="en-US" sz="1100">
                <a:latin typeface="Times New Roman"/>
                <a:ea typeface="Times New Roman"/>
                <a:cs typeface="Times New Roman"/>
                <a:sym typeface="Times New Roman"/>
              </a:rPr>
              <a:t>2 </a:t>
            </a:r>
            <a:r>
              <a:rPr lang="en-US" sz="1100">
                <a:latin typeface="Tahoma"/>
                <a:ea typeface="Tahoma"/>
                <a:cs typeface="Tahoma"/>
                <a:sym typeface="Tahoma"/>
              </a:rPr>
              <a:t>)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.</a:t>
            </a:r>
            <a:endParaRPr sz="11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 thruBlk="1"/>
  </p:transition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2" name="Shape 7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" name="Google Shape;753;p61"/>
          <p:cNvSpPr/>
          <p:nvPr/>
        </p:nvSpPr>
        <p:spPr>
          <a:xfrm>
            <a:off x="495363" y="300786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754" name="Google Shape;754;p61"/>
          <p:cNvSpPr txBox="1"/>
          <p:nvPr/>
        </p:nvSpPr>
        <p:spPr>
          <a:xfrm>
            <a:off x="573595" y="221994"/>
            <a:ext cx="3060065" cy="11588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425">
            <a:spAutoFit/>
          </a:bodyPr>
          <a:lstStyle/>
          <a:p>
            <a:pPr indent="0" lvl="0" marL="635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Corollaire :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677545" marR="0" rtl="0" algn="ctr">
              <a:lnSpc>
                <a:spcPct val="100000"/>
              </a:lnSpc>
              <a:spcBef>
                <a:spcPts val="1130"/>
              </a:spcBef>
              <a:spcAft>
                <a:spcPts val="0"/>
              </a:spcAft>
              <a:buNone/>
            </a:pPr>
            <a:r>
              <a:rPr lang="en-US" sz="1100">
                <a:latin typeface="Times New Roman"/>
                <a:ea typeface="Times New Roman"/>
                <a:cs typeface="Times New Roman"/>
                <a:sym typeface="Times New Roman"/>
              </a:rPr>
              <a:t>TIME</a:t>
            </a:r>
            <a:r>
              <a:rPr lang="en-US" sz="1100">
                <a:latin typeface="Tahoma"/>
                <a:ea typeface="Tahoma"/>
                <a:cs typeface="Tahoma"/>
                <a:sym typeface="Tahoma"/>
              </a:rPr>
              <a:t>(</a:t>
            </a:r>
            <a:r>
              <a:rPr lang="en-US" sz="1100">
                <a:latin typeface="Times New Roman"/>
                <a:ea typeface="Times New Roman"/>
                <a:cs typeface="Times New Roman"/>
                <a:sym typeface="Times New Roman"/>
              </a:rPr>
              <a:t>n</a:t>
            </a:r>
            <a:r>
              <a:rPr baseline="30000" lang="en-US" sz="1200"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en-US" sz="1100">
                <a:latin typeface="Tahoma"/>
                <a:ea typeface="Tahoma"/>
                <a:cs typeface="Tahoma"/>
                <a:sym typeface="Tahoma"/>
              </a:rPr>
              <a:t>) </a:t>
            </a:r>
            <a:r>
              <a:rPr lang="en-US" sz="1100">
                <a:latin typeface="Times New Roman"/>
                <a:ea typeface="Times New Roman"/>
                <a:cs typeface="Times New Roman"/>
                <a:sym typeface="Times New Roman"/>
              </a:rPr>
              <a:t>Ç TIME</a:t>
            </a:r>
            <a:r>
              <a:rPr lang="en-US" sz="1100">
                <a:latin typeface="Tahoma"/>
                <a:ea typeface="Tahoma"/>
                <a:cs typeface="Tahoma"/>
                <a:sym typeface="Tahoma"/>
              </a:rPr>
              <a:t>(</a:t>
            </a:r>
            <a:r>
              <a:rPr lang="en-US" sz="1100">
                <a:latin typeface="Times New Roman"/>
                <a:ea typeface="Times New Roman"/>
                <a:cs typeface="Times New Roman"/>
                <a:sym typeface="Times New Roman"/>
              </a:rPr>
              <a:t>n</a:t>
            </a:r>
            <a:r>
              <a:rPr baseline="30000" lang="en-US" sz="1200">
                <a:latin typeface="Times New Roman"/>
                <a:ea typeface="Times New Roman"/>
                <a:cs typeface="Times New Roman"/>
                <a:sym typeface="Times New Roman"/>
              </a:rPr>
              <a:t>logn</a:t>
            </a:r>
            <a:r>
              <a:rPr lang="en-US" sz="1100">
                <a:latin typeface="Tahoma"/>
                <a:ea typeface="Tahoma"/>
                <a:cs typeface="Tahoma"/>
                <a:sym typeface="Tahoma"/>
              </a:rPr>
              <a:t>) </a:t>
            </a:r>
            <a:r>
              <a:rPr lang="en-US" sz="1100">
                <a:latin typeface="Times New Roman"/>
                <a:ea typeface="Times New Roman"/>
                <a:cs typeface="Times New Roman"/>
                <a:sym typeface="Times New Roman"/>
              </a:rPr>
              <a:t>Ç TIME</a:t>
            </a:r>
            <a:r>
              <a:rPr lang="en-US" sz="1100">
                <a:latin typeface="Tahoma"/>
                <a:ea typeface="Tahoma"/>
                <a:cs typeface="Tahoma"/>
                <a:sym typeface="Tahoma"/>
              </a:rPr>
              <a:t>(</a:t>
            </a:r>
            <a:r>
              <a:rPr lang="en-US" sz="1100"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baseline="30000" lang="en-US" sz="1200">
                <a:latin typeface="Times New Roman"/>
                <a:ea typeface="Times New Roman"/>
                <a:cs typeface="Times New Roman"/>
                <a:sym typeface="Times New Roman"/>
              </a:rPr>
              <a:t>n</a:t>
            </a:r>
            <a:r>
              <a:rPr lang="en-US" sz="1100">
                <a:latin typeface="Tahoma"/>
                <a:ea typeface="Tahoma"/>
                <a:cs typeface="Tahoma"/>
                <a:sym typeface="Tahoma"/>
              </a:rPr>
              <a:t>)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.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0" lvl="0" marL="63500" marR="0" rtl="0" algn="l">
              <a:lnSpc>
                <a:spcPct val="100000"/>
              </a:lnSpc>
              <a:spcBef>
                <a:spcPts val="113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On obtient :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677545" marR="0" rtl="0" algn="ctr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None/>
            </a:pPr>
            <a:r>
              <a:rPr lang="en-US" sz="1100">
                <a:latin typeface="Times New Roman"/>
                <a:ea typeface="Times New Roman"/>
                <a:cs typeface="Times New Roman"/>
                <a:sym typeface="Times New Roman"/>
              </a:rPr>
              <a:t>P Ç EXPTIME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.</a:t>
            </a:r>
            <a:endParaRPr sz="11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5" name="Google Shape;755;p61"/>
          <p:cNvSpPr/>
          <p:nvPr/>
        </p:nvSpPr>
        <p:spPr>
          <a:xfrm>
            <a:off x="495363" y="923290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756" name="Google Shape;756;p61"/>
          <p:cNvSpPr txBox="1"/>
          <p:nvPr/>
        </p:nvSpPr>
        <p:spPr>
          <a:xfrm>
            <a:off x="624395" y="1442959"/>
            <a:ext cx="179705" cy="1917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425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où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57" name="Google Shape;757;p61"/>
          <p:cNvSpPr txBox="1"/>
          <p:nvPr/>
        </p:nvSpPr>
        <p:spPr>
          <a:xfrm>
            <a:off x="2408313" y="1483422"/>
            <a:ext cx="179705" cy="1917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425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Lucida Sans"/>
                <a:ea typeface="Lucida Sans"/>
                <a:cs typeface="Lucida Sans"/>
                <a:sym typeface="Lucida Sans"/>
              </a:rPr>
              <a:t>[</a:t>
            </a:r>
            <a:endParaRPr sz="1100"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758" name="Google Shape;758;p61"/>
          <p:cNvSpPr txBox="1"/>
          <p:nvPr/>
        </p:nvSpPr>
        <p:spPr>
          <a:xfrm>
            <a:off x="2384920" y="1821382"/>
            <a:ext cx="226695" cy="1473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800">
                <a:latin typeface="Arial"/>
                <a:ea typeface="Arial"/>
                <a:cs typeface="Arial"/>
                <a:sym typeface="Arial"/>
              </a:rPr>
              <a:t>c</a:t>
            </a:r>
            <a:r>
              <a:rPr lang="en-US" sz="800">
                <a:latin typeface="Cambria"/>
                <a:ea typeface="Cambria"/>
                <a:cs typeface="Cambria"/>
                <a:sym typeface="Cambria"/>
              </a:rPr>
              <a:t>∈</a:t>
            </a:r>
            <a:r>
              <a:rPr lang="en-US" sz="800">
                <a:latin typeface="Times New Roman"/>
                <a:ea typeface="Times New Roman"/>
                <a:cs typeface="Times New Roman"/>
                <a:sym typeface="Times New Roman"/>
              </a:rPr>
              <a:t>N</a:t>
            </a:r>
            <a:endParaRPr sz="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59" name="Google Shape;759;p61"/>
          <p:cNvSpPr txBox="1"/>
          <p:nvPr/>
        </p:nvSpPr>
        <p:spPr>
          <a:xfrm>
            <a:off x="3070491" y="1595156"/>
            <a:ext cx="76200" cy="1473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latin typeface="Times New Roman"/>
                <a:ea typeface="Times New Roman"/>
                <a:cs typeface="Times New Roman"/>
                <a:sym typeface="Times New Roman"/>
              </a:rPr>
              <a:t>n</a:t>
            </a:r>
            <a:endParaRPr sz="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60" name="Google Shape;760;p61"/>
          <p:cNvSpPr txBox="1"/>
          <p:nvPr/>
        </p:nvSpPr>
        <p:spPr>
          <a:xfrm>
            <a:off x="3121101" y="1584749"/>
            <a:ext cx="59690" cy="11683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>
                <a:latin typeface="Times New Roman"/>
                <a:ea typeface="Times New Roman"/>
                <a:cs typeface="Times New Roman"/>
                <a:sym typeface="Times New Roman"/>
              </a:rPr>
              <a:t>c</a:t>
            </a:r>
            <a:endParaRPr sz="6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61" name="Google Shape;761;p61"/>
          <p:cNvSpPr txBox="1"/>
          <p:nvPr/>
        </p:nvSpPr>
        <p:spPr>
          <a:xfrm>
            <a:off x="1599869" y="1615045"/>
            <a:ext cx="1685289" cy="1917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425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Times New Roman"/>
                <a:ea typeface="Times New Roman"/>
                <a:cs typeface="Times New Roman"/>
                <a:sym typeface="Times New Roman"/>
              </a:rPr>
              <a:t>EXPTIME </a:t>
            </a:r>
            <a:r>
              <a:rPr lang="en-US" sz="1100">
                <a:latin typeface="Tahoma"/>
                <a:ea typeface="Tahoma"/>
                <a:cs typeface="Tahoma"/>
                <a:sym typeface="Tahoma"/>
              </a:rPr>
              <a:t>=	</a:t>
            </a:r>
            <a:r>
              <a:rPr lang="en-US" sz="1100">
                <a:latin typeface="Times New Roman"/>
                <a:ea typeface="Times New Roman"/>
                <a:cs typeface="Times New Roman"/>
                <a:sym typeface="Times New Roman"/>
              </a:rPr>
              <a:t>TIME</a:t>
            </a:r>
            <a:r>
              <a:rPr lang="en-US" sz="1100">
                <a:latin typeface="Tahoma"/>
                <a:ea typeface="Tahoma"/>
                <a:cs typeface="Tahoma"/>
                <a:sym typeface="Tahoma"/>
              </a:rPr>
              <a:t>(</a:t>
            </a:r>
            <a:r>
              <a:rPr lang="en-US" sz="1100">
                <a:latin typeface="Times New Roman"/>
                <a:ea typeface="Times New Roman"/>
                <a:cs typeface="Times New Roman"/>
                <a:sym typeface="Times New Roman"/>
              </a:rPr>
              <a:t>2 </a:t>
            </a:r>
            <a:r>
              <a:rPr lang="en-US" sz="1100">
                <a:latin typeface="Tahoma"/>
                <a:ea typeface="Tahoma"/>
                <a:cs typeface="Tahoma"/>
                <a:sym typeface="Tahoma"/>
              </a:rPr>
              <a:t>)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.</a:t>
            </a:r>
            <a:endParaRPr sz="11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2" name="Google Shape;762;p61"/>
          <p:cNvSpPr/>
          <p:nvPr/>
        </p:nvSpPr>
        <p:spPr>
          <a:xfrm>
            <a:off x="495363" y="2076704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763" name="Google Shape;763;p61"/>
          <p:cNvSpPr txBox="1"/>
          <p:nvPr/>
        </p:nvSpPr>
        <p:spPr>
          <a:xfrm>
            <a:off x="611695" y="1997911"/>
            <a:ext cx="3687445" cy="112585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425">
            <a:spAutoFit/>
          </a:bodyPr>
          <a:lstStyle/>
          <a:p>
            <a:pPr indent="0" lvl="0" marL="25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Preuve :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165100" marR="0" rtl="0" algn="l">
              <a:lnSpc>
                <a:spcPct val="1142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en-US" sz="900">
                <a:solidFill>
                  <a:srgbClr val="3333B2"/>
                </a:solidFill>
                <a:latin typeface="Lucida Sans"/>
                <a:ea typeface="Lucida Sans"/>
                <a:cs typeface="Lucida Sans"/>
                <a:sym typeface="Lucida Sans"/>
              </a:rPr>
              <a:t>)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Tout polynôme devient ultimement négligeable devant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n</a:t>
            </a:r>
            <a:r>
              <a:rPr baseline="30000" lang="en-US" sz="1050">
                <a:latin typeface="Helvetica Neue"/>
                <a:ea typeface="Helvetica Neue"/>
                <a:cs typeface="Helvetica Neue"/>
                <a:sym typeface="Helvetica Neue"/>
              </a:rPr>
              <a:t>log </a:t>
            </a:r>
            <a:r>
              <a:rPr baseline="30000" i="1" lang="en-US" sz="1050">
                <a:latin typeface="Arial"/>
                <a:ea typeface="Arial"/>
                <a:cs typeface="Arial"/>
                <a:sym typeface="Arial"/>
              </a:rPr>
              <a:t>n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,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302260" marR="0" rtl="0" algn="l">
              <a:lnSpc>
                <a:spcPct val="11380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et donc </a:t>
            </a:r>
            <a:r>
              <a:rPr lang="en-US" sz="1000">
                <a:latin typeface="Times New Roman"/>
                <a:ea typeface="Times New Roman"/>
                <a:cs typeface="Times New Roman"/>
                <a:sym typeface="Times New Roman"/>
              </a:rPr>
              <a:t>P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est un sous-ensemble de </a:t>
            </a:r>
            <a:r>
              <a:rPr lang="en-US" sz="1000">
                <a:latin typeface="Times New Roman"/>
                <a:ea typeface="Times New Roman"/>
                <a:cs typeface="Times New Roman"/>
                <a:sym typeface="Times New Roman"/>
              </a:rPr>
              <a:t>TIME</a:t>
            </a:r>
            <a:r>
              <a:rPr lang="en-US" sz="1000">
                <a:latin typeface="Tahoma"/>
                <a:ea typeface="Tahoma"/>
                <a:cs typeface="Tahoma"/>
                <a:sym typeface="Tahoma"/>
              </a:rPr>
              <a:t>(</a:t>
            </a:r>
            <a:r>
              <a:rPr lang="en-US" sz="1000">
                <a:latin typeface="Times New Roman"/>
                <a:ea typeface="Times New Roman"/>
                <a:cs typeface="Times New Roman"/>
                <a:sym typeface="Times New Roman"/>
              </a:rPr>
              <a:t>n</a:t>
            </a:r>
            <a:r>
              <a:rPr baseline="30000" lang="en-US" sz="1050">
                <a:latin typeface="Helvetica Neue"/>
                <a:ea typeface="Helvetica Neue"/>
                <a:cs typeface="Helvetica Neue"/>
                <a:sym typeface="Helvetica Neue"/>
              </a:rPr>
              <a:t>log </a:t>
            </a:r>
            <a:r>
              <a:rPr baseline="30000" lang="en-US" sz="1050">
                <a:latin typeface="Times New Roman"/>
                <a:ea typeface="Times New Roman"/>
                <a:cs typeface="Times New Roman"/>
                <a:sym typeface="Times New Roman"/>
              </a:rPr>
              <a:t>n</a:t>
            </a:r>
            <a:r>
              <a:rPr lang="en-US" sz="1000">
                <a:latin typeface="Tahoma"/>
                <a:ea typeface="Tahoma"/>
                <a:cs typeface="Tahoma"/>
                <a:sym typeface="Tahoma"/>
              </a:rPr>
              <a:t>)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165100" marR="0" rtl="0" algn="l">
              <a:lnSpc>
                <a:spcPct val="11380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en-US" sz="900">
                <a:solidFill>
                  <a:srgbClr val="3333B2"/>
                </a:solidFill>
                <a:latin typeface="Lucida Sans"/>
                <a:ea typeface="Lucida Sans"/>
                <a:cs typeface="Lucida Sans"/>
                <a:sym typeface="Lucida Sans"/>
              </a:rPr>
              <a:t>)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Maintenant </a:t>
            </a:r>
            <a:r>
              <a:rPr lang="en-US" sz="1000">
                <a:latin typeface="Times New Roman"/>
                <a:ea typeface="Times New Roman"/>
                <a:cs typeface="Times New Roman"/>
                <a:sym typeface="Times New Roman"/>
              </a:rPr>
              <a:t>TIME</a:t>
            </a:r>
            <a:r>
              <a:rPr lang="en-US" sz="1000">
                <a:latin typeface="Tahoma"/>
                <a:ea typeface="Tahoma"/>
                <a:cs typeface="Tahoma"/>
                <a:sym typeface="Tahoma"/>
              </a:rPr>
              <a:t>(</a:t>
            </a:r>
            <a:r>
              <a:rPr lang="en-US" sz="1000">
                <a:latin typeface="Times New Roman"/>
                <a:ea typeface="Times New Roman"/>
                <a:cs typeface="Times New Roman"/>
                <a:sym typeface="Times New Roman"/>
              </a:rPr>
              <a:t>n</a:t>
            </a:r>
            <a:r>
              <a:rPr baseline="30000" lang="en-US" sz="1050">
                <a:latin typeface="Helvetica Neue"/>
                <a:ea typeface="Helvetica Neue"/>
                <a:cs typeface="Helvetica Neue"/>
                <a:sym typeface="Helvetica Neue"/>
              </a:rPr>
              <a:t>log </a:t>
            </a:r>
            <a:r>
              <a:rPr baseline="30000" lang="en-US" sz="1050">
                <a:latin typeface="Times New Roman"/>
                <a:ea typeface="Times New Roman"/>
                <a:cs typeface="Times New Roman"/>
                <a:sym typeface="Times New Roman"/>
              </a:rPr>
              <a:t>n</a:t>
            </a:r>
            <a:r>
              <a:rPr lang="en-US" sz="1000">
                <a:latin typeface="Tahoma"/>
                <a:ea typeface="Tahoma"/>
                <a:cs typeface="Tahoma"/>
                <a:sym typeface="Tahoma"/>
              </a:rPr>
              <a:t>)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, qui contient tout </a:t>
            </a:r>
            <a:r>
              <a:rPr lang="en-US" sz="1000">
                <a:latin typeface="Times New Roman"/>
                <a:ea typeface="Times New Roman"/>
                <a:cs typeface="Times New Roman"/>
                <a:sym typeface="Times New Roman"/>
              </a:rPr>
              <a:t>P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est un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302260" marR="251459" rtl="0" algn="l">
              <a:lnSpc>
                <a:spcPct val="114285"/>
              </a:lnSpc>
              <a:spcBef>
                <a:spcPts val="40"/>
              </a:spcBef>
              <a:spcAft>
                <a:spcPts val="0"/>
              </a:spcAft>
              <a:buNone/>
            </a:pP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sous-ensemble strict de, par exemple, </a:t>
            </a:r>
            <a:r>
              <a:rPr lang="en-US" sz="1000">
                <a:latin typeface="Times New Roman"/>
                <a:ea typeface="Times New Roman"/>
                <a:cs typeface="Times New Roman"/>
                <a:sym typeface="Times New Roman"/>
              </a:rPr>
              <a:t>TIME</a:t>
            </a:r>
            <a:r>
              <a:rPr lang="en-US" sz="1000">
                <a:latin typeface="Tahoma"/>
                <a:ea typeface="Tahoma"/>
                <a:cs typeface="Tahoma"/>
                <a:sym typeface="Tahoma"/>
              </a:rPr>
              <a:t>(</a:t>
            </a:r>
            <a:r>
              <a:rPr lang="en-US" sz="1000"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baseline="30000" lang="en-US" sz="1050">
                <a:latin typeface="Times New Roman"/>
                <a:ea typeface="Times New Roman"/>
                <a:cs typeface="Times New Roman"/>
                <a:sym typeface="Times New Roman"/>
              </a:rPr>
              <a:t>n</a:t>
            </a:r>
            <a:r>
              <a:rPr lang="en-US" sz="1000">
                <a:latin typeface="Tahoma"/>
                <a:ea typeface="Tahoma"/>
                <a:cs typeface="Tahoma"/>
                <a:sym typeface="Tahoma"/>
              </a:rPr>
              <a:t>)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, qui est  inclus dans </a:t>
            </a:r>
            <a:r>
              <a:rPr lang="en-US" sz="1000">
                <a:latin typeface="Times New Roman"/>
                <a:ea typeface="Times New Roman"/>
                <a:cs typeface="Times New Roman"/>
                <a:sym typeface="Times New Roman"/>
              </a:rPr>
              <a:t>EXPTIME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64" name="Google Shape;764;p61"/>
          <p:cNvSpPr txBox="1"/>
          <p:nvPr/>
        </p:nvSpPr>
        <p:spPr>
          <a:xfrm>
            <a:off x="4434966" y="3370303"/>
            <a:ext cx="109855" cy="1212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82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">
                <a:latin typeface="Arial"/>
                <a:ea typeface="Arial"/>
                <a:cs typeface="Arial"/>
                <a:sym typeface="Arial"/>
              </a:rPr>
              <a:t>37</a:t>
            </a:r>
            <a:endParaRPr sz="6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 thruBlk="1"/>
  </p:transition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8" name="Shape 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9" name="Google Shape;769;p62"/>
          <p:cNvSpPr txBox="1"/>
          <p:nvPr/>
        </p:nvSpPr>
        <p:spPr>
          <a:xfrm>
            <a:off x="1592668" y="59814"/>
            <a:ext cx="1423035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7125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3333B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Plus précisément</a:t>
            </a:r>
            <a:endParaRPr sz="14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70" name="Google Shape;770;p62"/>
          <p:cNvSpPr txBox="1"/>
          <p:nvPr/>
        </p:nvSpPr>
        <p:spPr>
          <a:xfrm>
            <a:off x="4434966" y="3370303"/>
            <a:ext cx="109855" cy="1212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82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">
                <a:latin typeface="Arial"/>
                <a:ea typeface="Arial"/>
                <a:cs typeface="Arial"/>
                <a:sym typeface="Arial"/>
              </a:rPr>
              <a:t>38</a:t>
            </a:r>
            <a:endParaRPr sz="6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1" name="Google Shape;771;p62"/>
          <p:cNvSpPr txBox="1"/>
          <p:nvPr/>
        </p:nvSpPr>
        <p:spPr>
          <a:xfrm>
            <a:off x="347294" y="1108721"/>
            <a:ext cx="2470150" cy="5359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425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action="ppaction://hlinksldjump" r:id="rId3"/>
              </a:rPr>
              <a:t>Au delà de </a:t>
            </a:r>
            <a:r>
              <a:rPr lang="en-US" sz="11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action="ppaction://hlinksldjump" r:id="rId4"/>
              </a:rPr>
              <a:t>P </a:t>
            </a:r>
            <a:r>
              <a:rPr lang="en-US" sz="1100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action="ppaction://hlinksldjump" r:id="rId5"/>
              </a:rPr>
              <a:t>et </a:t>
            </a:r>
            <a:r>
              <a:rPr lang="en-US" sz="11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action="ppaction://hlinksldjump" r:id="rId6"/>
              </a:rPr>
              <a:t>NP</a:t>
            </a:r>
            <a:endParaRPr sz="11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220345" marR="5080" rtl="0" algn="l">
              <a:lnSpc>
                <a:spcPct val="1026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action="ppaction://hlinksldjump" r:id="rId7"/>
              </a:rPr>
              <a:t>Complexité en temps : compléments </a:t>
            </a:r>
            <a:r>
              <a:rPr lang="en-US" sz="1100">
                <a:solidFill>
                  <a:srgbClr val="FFCCC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100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action="ppaction://hlinksldjump" r:id="rId8"/>
              </a:rPr>
              <a:t>Complexité en espace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>
    <p:fade thruBlk="1"/>
  </p:transition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5" name="Shape 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" name="Google Shape;776;p63"/>
          <p:cNvSpPr txBox="1"/>
          <p:nvPr>
            <p:ph type="title"/>
          </p:nvPr>
        </p:nvSpPr>
        <p:spPr>
          <a:xfrm>
            <a:off x="1013205" y="59814"/>
            <a:ext cx="2581910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71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Complexité en espace mémoire</a:t>
            </a:r>
            <a:endParaRPr/>
          </a:p>
        </p:txBody>
      </p:sp>
      <p:sp>
        <p:nvSpPr>
          <p:cNvPr id="777" name="Google Shape;777;p63"/>
          <p:cNvSpPr/>
          <p:nvPr/>
        </p:nvSpPr>
        <p:spPr>
          <a:xfrm>
            <a:off x="495363" y="373392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778" name="Google Shape;778;p63"/>
          <p:cNvSpPr txBox="1"/>
          <p:nvPr/>
        </p:nvSpPr>
        <p:spPr>
          <a:xfrm>
            <a:off x="484695" y="294600"/>
            <a:ext cx="3827145" cy="24009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9200">
            <a:spAutoFit/>
          </a:bodyPr>
          <a:lstStyle/>
          <a:p>
            <a:pPr indent="0" lvl="0" marL="152400" marR="748030" rtl="0" algn="l">
              <a:lnSpc>
                <a:spcPct val="10909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On souhaite mesurer la mémoire utilisée par un  algorithme.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137160" lvl="0" marL="429259" marR="520065" rtl="0" algn="l">
              <a:lnSpc>
                <a:spcPct val="100000"/>
              </a:lnSpc>
              <a:spcBef>
                <a:spcPts val="745"/>
              </a:spcBef>
              <a:spcAft>
                <a:spcPts val="0"/>
              </a:spcAft>
              <a:buNone/>
            </a:pPr>
            <a:r>
              <a:rPr baseline="30000" lang="en-US" sz="900">
                <a:solidFill>
                  <a:srgbClr val="3333B2"/>
                </a:solidFill>
                <a:latin typeface="Lucida Sans"/>
                <a:ea typeface="Lucida Sans"/>
                <a:cs typeface="Lucida Sans"/>
                <a:sym typeface="Lucida Sans"/>
              </a:rPr>
              <a:t>)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En fait, en théorie de la complexité, on parle plutôt  </a:t>
            </a:r>
            <a:r>
              <a:rPr b="1" lang="en-US" sz="1000">
                <a:latin typeface="Arial"/>
                <a:ea typeface="Arial"/>
                <a:cs typeface="Arial"/>
                <a:sym typeface="Arial"/>
              </a:rPr>
              <a:t>d’espace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, ou </a:t>
            </a:r>
            <a:r>
              <a:rPr b="1" lang="en-US" sz="1000">
                <a:latin typeface="Arial"/>
                <a:ea typeface="Arial"/>
                <a:cs typeface="Arial"/>
                <a:sym typeface="Arial"/>
              </a:rPr>
              <a:t>d’espace mémoire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, pour désigner la  mémoire.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292100" marR="0" rtl="0" algn="l">
              <a:lnSpc>
                <a:spcPct val="115000"/>
              </a:lnSpc>
              <a:spcBef>
                <a:spcPts val="785"/>
              </a:spcBef>
              <a:spcAft>
                <a:spcPts val="0"/>
              </a:spcAft>
              <a:buNone/>
            </a:pPr>
            <a:r>
              <a:rPr baseline="30000" lang="en-US" sz="900">
                <a:solidFill>
                  <a:srgbClr val="3333B2"/>
                </a:solidFill>
                <a:latin typeface="Lucida Sans"/>
                <a:ea typeface="Lucida Sans"/>
                <a:cs typeface="Lucida Sans"/>
                <a:sym typeface="Lucida Sans"/>
              </a:rPr>
              <a:t>)  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Soit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t </a:t>
            </a:r>
            <a:r>
              <a:rPr lang="en-US" sz="1000">
                <a:latin typeface="Tahoma"/>
                <a:ea typeface="Tahoma"/>
                <a:cs typeface="Tahoma"/>
                <a:sym typeface="Tahoma"/>
              </a:rPr>
              <a:t>: </a:t>
            </a:r>
            <a:r>
              <a:rPr lang="en-US" sz="1000">
                <a:latin typeface="Times New Roman"/>
                <a:ea typeface="Times New Roman"/>
                <a:cs typeface="Times New Roman"/>
                <a:sym typeface="Times New Roman"/>
              </a:rPr>
              <a:t>N </a:t>
            </a:r>
            <a:r>
              <a:rPr lang="en-US" sz="1000">
                <a:latin typeface="Cambria"/>
                <a:ea typeface="Cambria"/>
                <a:cs typeface="Cambria"/>
                <a:sym typeface="Cambria"/>
              </a:rPr>
              <a:t>→ </a:t>
            </a:r>
            <a:r>
              <a:rPr lang="en-US" sz="1000">
                <a:latin typeface="Times New Roman"/>
                <a:ea typeface="Times New Roman"/>
                <a:cs typeface="Times New Roman"/>
                <a:sym typeface="Times New Roman"/>
              </a:rPr>
              <a:t>N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une fonction.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429259" marR="104139" rtl="0" algn="l">
              <a:lnSpc>
                <a:spcPct val="110000"/>
              </a:lnSpc>
              <a:spcBef>
                <a:spcPts val="70"/>
              </a:spcBef>
              <a:spcAft>
                <a:spcPts val="0"/>
              </a:spcAft>
              <a:buNone/>
            </a:pP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On définit : </a:t>
            </a:r>
            <a:r>
              <a:rPr lang="en-US" sz="1000">
                <a:latin typeface="Times New Roman"/>
                <a:ea typeface="Times New Roman"/>
                <a:cs typeface="Times New Roman"/>
                <a:sym typeface="Times New Roman"/>
              </a:rPr>
              <a:t>SPACE</a:t>
            </a:r>
            <a:r>
              <a:rPr lang="en-US" sz="1000">
                <a:latin typeface="Tahoma"/>
                <a:ea typeface="Tahoma"/>
                <a:cs typeface="Tahoma"/>
                <a:sym typeface="Tahoma"/>
              </a:rPr>
              <a:t>(</a:t>
            </a:r>
            <a:r>
              <a:rPr lang="en-US" sz="1000">
                <a:latin typeface="Times New Roman"/>
                <a:ea typeface="Times New Roman"/>
                <a:cs typeface="Times New Roman"/>
                <a:sym typeface="Times New Roman"/>
              </a:rPr>
              <a:t>t</a:t>
            </a:r>
            <a:r>
              <a:rPr lang="en-US" sz="1000">
                <a:latin typeface="Tahoma"/>
                <a:ea typeface="Tahoma"/>
                <a:cs typeface="Tahoma"/>
                <a:sym typeface="Tahoma"/>
              </a:rPr>
              <a:t>(</a:t>
            </a:r>
            <a:r>
              <a:rPr lang="en-US" sz="1000">
                <a:latin typeface="Times New Roman"/>
                <a:ea typeface="Times New Roman"/>
                <a:cs typeface="Times New Roman"/>
                <a:sym typeface="Times New Roman"/>
              </a:rPr>
              <a:t>n</a:t>
            </a:r>
            <a:r>
              <a:rPr lang="en-US" sz="1000">
                <a:latin typeface="Tahoma"/>
                <a:ea typeface="Tahoma"/>
                <a:cs typeface="Tahoma"/>
                <a:sym typeface="Tahoma"/>
              </a:rPr>
              <a:t>))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comme la classe des problèmes  (langages) qui sont décidés par une machine de Turing qui  utilise deux rubans :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128269" lvl="0" marL="706120" marR="0" rtl="0" algn="l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Clr>
                <a:srgbClr val="3333B2"/>
              </a:buClr>
              <a:buSzPts val="900"/>
              <a:buFont typeface="Lucida Sans"/>
              <a:buChar char="•"/>
            </a:pPr>
            <a:r>
              <a:rPr lang="en-US" sz="900">
                <a:latin typeface="Helvetica Neue"/>
                <a:ea typeface="Helvetica Neue"/>
                <a:cs typeface="Helvetica Neue"/>
                <a:sym typeface="Helvetica Neue"/>
              </a:rPr>
              <a:t>le premier ruban contient l’entrée est accessible en lecture</a:t>
            </a:r>
            <a:endParaRPr sz="9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706120" marR="0" rtl="0" algn="l">
              <a:lnSpc>
                <a:spcPct val="100000"/>
              </a:lnSpc>
              <a:spcBef>
                <a:spcPts val="15"/>
              </a:spcBef>
              <a:spcAft>
                <a:spcPts val="0"/>
              </a:spcAft>
              <a:buNone/>
            </a:pPr>
            <a:r>
              <a:rPr lang="en-US" sz="900">
                <a:latin typeface="Helvetica Neue"/>
                <a:ea typeface="Helvetica Neue"/>
                <a:cs typeface="Helvetica Neue"/>
                <a:sym typeface="Helvetica Neue"/>
              </a:rPr>
              <a:t>seulement : il peut être lu, mais il ne peut pas être écrit ;</a:t>
            </a:r>
            <a:endParaRPr sz="9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128269" lvl="0" marL="706120" marR="55880" rtl="0" algn="l">
              <a:lnSpc>
                <a:spcPct val="101499"/>
              </a:lnSpc>
              <a:spcBef>
                <a:spcPts val="0"/>
              </a:spcBef>
              <a:spcAft>
                <a:spcPts val="0"/>
              </a:spcAft>
              <a:buClr>
                <a:srgbClr val="3333B2"/>
              </a:buClr>
              <a:buSzPts val="900"/>
              <a:buFont typeface="Lucida Sans"/>
              <a:buChar char="•"/>
            </a:pPr>
            <a:r>
              <a:rPr lang="en-US" sz="900">
                <a:latin typeface="Helvetica Neue"/>
                <a:ea typeface="Helvetica Neue"/>
                <a:cs typeface="Helvetica Neue"/>
                <a:sym typeface="Helvetica Neue"/>
              </a:rPr>
              <a:t>le second est lui initialement vide et est accessible en lecture  et écriture ;</a:t>
            </a:r>
            <a:endParaRPr sz="9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128269" lvl="0" marL="706120" marR="83820" rtl="0" algn="l">
              <a:lnSpc>
                <a:spcPct val="101499"/>
              </a:lnSpc>
              <a:spcBef>
                <a:spcPts val="0"/>
              </a:spcBef>
              <a:spcAft>
                <a:spcPts val="0"/>
              </a:spcAft>
              <a:buClr>
                <a:srgbClr val="3333B2"/>
              </a:buClr>
              <a:buSzPts val="900"/>
              <a:buFont typeface="Lucida Sans"/>
              <a:buChar char="•"/>
            </a:pPr>
            <a:r>
              <a:rPr lang="en-US" sz="900">
                <a:latin typeface="Helvetica Neue"/>
                <a:ea typeface="Helvetica Neue"/>
                <a:cs typeface="Helvetica Neue"/>
                <a:sym typeface="Helvetica Neue"/>
              </a:rPr>
              <a:t>en utilisant </a:t>
            </a:r>
            <a:r>
              <a:rPr lang="en-US" sz="900">
                <a:latin typeface="Lucida Sans"/>
                <a:ea typeface="Lucida Sans"/>
                <a:cs typeface="Lucida Sans"/>
                <a:sym typeface="Lucida Sans"/>
              </a:rPr>
              <a:t>O(</a:t>
            </a:r>
            <a:r>
              <a:rPr i="1" lang="en-US" sz="900">
                <a:latin typeface="Arial"/>
                <a:ea typeface="Arial"/>
                <a:cs typeface="Arial"/>
                <a:sym typeface="Arial"/>
              </a:rPr>
              <a:t>t </a:t>
            </a:r>
            <a:r>
              <a:rPr lang="en-US" sz="900">
                <a:latin typeface="Lucida Sans"/>
                <a:ea typeface="Lucida Sans"/>
                <a:cs typeface="Lucida Sans"/>
                <a:sym typeface="Lucida Sans"/>
              </a:rPr>
              <a:t>(</a:t>
            </a:r>
            <a:r>
              <a:rPr i="1" lang="en-US" sz="900">
                <a:latin typeface="Arial"/>
                <a:ea typeface="Arial"/>
                <a:cs typeface="Arial"/>
                <a:sym typeface="Arial"/>
              </a:rPr>
              <a:t>n</a:t>
            </a:r>
            <a:r>
              <a:rPr lang="en-US" sz="900">
                <a:latin typeface="Lucida Sans"/>
                <a:ea typeface="Lucida Sans"/>
                <a:cs typeface="Lucida Sans"/>
                <a:sym typeface="Lucida Sans"/>
              </a:rPr>
              <a:t>)) </a:t>
            </a:r>
            <a:r>
              <a:rPr lang="en-US" sz="900">
                <a:latin typeface="Helvetica Neue"/>
                <a:ea typeface="Helvetica Neue"/>
                <a:cs typeface="Helvetica Neue"/>
                <a:sym typeface="Helvetica Neue"/>
              </a:rPr>
              <a:t>cases du second ruban, où </a:t>
            </a:r>
            <a:r>
              <a:rPr i="1" lang="en-US" sz="900">
                <a:latin typeface="Arial"/>
                <a:ea typeface="Arial"/>
                <a:cs typeface="Arial"/>
                <a:sym typeface="Arial"/>
              </a:rPr>
              <a:t>n </a:t>
            </a:r>
            <a:r>
              <a:rPr lang="en-US" sz="900">
                <a:latin typeface="Helvetica Neue"/>
                <a:ea typeface="Helvetica Neue"/>
                <a:cs typeface="Helvetica Neue"/>
                <a:sym typeface="Helvetica Neue"/>
              </a:rPr>
              <a:t>est la taille  de l’entrée.</a:t>
            </a:r>
            <a:endParaRPr sz="9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79" name="Google Shape;779;p63"/>
          <p:cNvSpPr txBox="1"/>
          <p:nvPr/>
        </p:nvSpPr>
        <p:spPr>
          <a:xfrm>
            <a:off x="850734" y="2645307"/>
            <a:ext cx="497840" cy="1917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425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ruban 1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80" name="Google Shape;780;p63"/>
          <p:cNvSpPr txBox="1"/>
          <p:nvPr/>
        </p:nvSpPr>
        <p:spPr>
          <a:xfrm>
            <a:off x="759599" y="2749002"/>
            <a:ext cx="125730" cy="1917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425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. .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81" name="Google Shape;781;p63"/>
          <p:cNvSpPr txBox="1"/>
          <p:nvPr/>
        </p:nvSpPr>
        <p:spPr>
          <a:xfrm>
            <a:off x="909163" y="2829505"/>
            <a:ext cx="127000" cy="127000"/>
          </a:xfrm>
          <a:prstGeom prst="rect">
            <a:avLst/>
          </a:prstGeom>
          <a:noFill/>
          <a:ln cap="flat" cmpd="sng" w="151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4696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r>
              <a:rPr baseline="-25000" i="1" lang="en-US" sz="1650">
                <a:latin typeface="Arial"/>
                <a:ea typeface="Arial"/>
                <a:cs typeface="Arial"/>
                <a:sym typeface="Arial"/>
              </a:rPr>
              <a:t>B</a:t>
            </a:r>
            <a:endParaRPr baseline="-25000" sz="165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2" name="Google Shape;782;p63"/>
          <p:cNvSpPr txBox="1"/>
          <p:nvPr/>
        </p:nvSpPr>
        <p:spPr>
          <a:xfrm>
            <a:off x="1035968" y="2829505"/>
            <a:ext cx="127000" cy="127000"/>
          </a:xfrm>
          <a:prstGeom prst="rect">
            <a:avLst/>
          </a:prstGeom>
          <a:noFill/>
          <a:ln cap="flat" cmpd="sng" w="151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13970" marR="0" rtl="0" algn="l">
              <a:lnSpc>
                <a:spcPct val="9090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B</a:t>
            </a:r>
            <a:endParaRPr sz="11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3" name="Google Shape;783;p63"/>
          <p:cNvSpPr/>
          <p:nvPr/>
        </p:nvSpPr>
        <p:spPr>
          <a:xfrm>
            <a:off x="718956" y="2829505"/>
            <a:ext cx="3170555" cy="0"/>
          </a:xfrm>
          <a:custGeom>
            <a:rect b="b" l="l" r="r" t="t"/>
            <a:pathLst>
              <a:path extrusionOk="0" h="120000" w="3170554">
                <a:moveTo>
                  <a:pt x="0" y="0"/>
                </a:moveTo>
                <a:lnTo>
                  <a:pt x="3170116" y="0"/>
                </a:lnTo>
              </a:path>
            </a:pathLst>
          </a:custGeom>
          <a:noFill/>
          <a:ln cap="flat" cmpd="sng" w="151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784" name="Google Shape;784;p63"/>
          <p:cNvSpPr/>
          <p:nvPr/>
        </p:nvSpPr>
        <p:spPr>
          <a:xfrm>
            <a:off x="718956" y="2956309"/>
            <a:ext cx="3170555" cy="0"/>
          </a:xfrm>
          <a:custGeom>
            <a:rect b="b" l="l" r="r" t="t"/>
            <a:pathLst>
              <a:path extrusionOk="0" h="120000" w="3170554">
                <a:moveTo>
                  <a:pt x="0" y="0"/>
                </a:moveTo>
                <a:lnTo>
                  <a:pt x="3170116" y="0"/>
                </a:lnTo>
              </a:path>
            </a:pathLst>
          </a:custGeom>
          <a:noFill/>
          <a:ln cap="flat" cmpd="sng" w="151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785" name="Google Shape;785;p63"/>
          <p:cNvSpPr txBox="1"/>
          <p:nvPr/>
        </p:nvSpPr>
        <p:spPr>
          <a:xfrm>
            <a:off x="1178445" y="2766452"/>
            <a:ext cx="1064260" cy="1917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425">
            <a:spAutoFit/>
          </a:bodyPr>
          <a:lstStyle/>
          <a:p>
            <a:pPr indent="0" lvl="0" marL="38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w </a:t>
            </a:r>
            <a:r>
              <a:rPr lang="en-US" sz="1100">
                <a:latin typeface="Tahoma"/>
                <a:ea typeface="Tahoma"/>
                <a:cs typeface="Tahoma"/>
                <a:sym typeface="Tahoma"/>
              </a:rPr>
              <a:t>= 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w</a:t>
            </a:r>
            <a:r>
              <a:rPr baseline="-25000" lang="en-US" sz="1200">
                <a:latin typeface="Helvetica Neue"/>
                <a:ea typeface="Helvetica Neue"/>
                <a:cs typeface="Helvetica Neue"/>
                <a:sym typeface="Helvetica Neue"/>
              </a:rPr>
              <a:t>1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w</a:t>
            </a:r>
            <a:r>
              <a:rPr baseline="-25000" lang="en-US" sz="1200">
                <a:latin typeface="Helvetica Neue"/>
                <a:ea typeface="Helvetica Neue"/>
                <a:cs typeface="Helvetica Neue"/>
                <a:sym typeface="Helvetica Neue"/>
              </a:rPr>
              <a:t>2 </a:t>
            </a:r>
            <a:r>
              <a:rPr lang="en-US" sz="1100">
                <a:latin typeface="Cambria"/>
                <a:ea typeface="Cambria"/>
                <a:cs typeface="Cambria"/>
                <a:sym typeface="Cambria"/>
              </a:rPr>
              <a:t>· · · 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w</a:t>
            </a:r>
            <a:r>
              <a:rPr baseline="-25000" i="1" lang="en-US" sz="1200">
                <a:latin typeface="Arial"/>
                <a:ea typeface="Arial"/>
                <a:cs typeface="Arial"/>
                <a:sym typeface="Arial"/>
              </a:rPr>
              <a:t>n</a:t>
            </a:r>
            <a:endParaRPr baseline="-25000" sz="12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6" name="Google Shape;786;p63"/>
          <p:cNvSpPr txBox="1"/>
          <p:nvPr/>
        </p:nvSpPr>
        <p:spPr>
          <a:xfrm>
            <a:off x="2204789" y="2829505"/>
            <a:ext cx="139700" cy="127000"/>
          </a:xfrm>
          <a:prstGeom prst="rect">
            <a:avLst/>
          </a:prstGeom>
          <a:noFill/>
          <a:ln cap="flat" cmpd="sng" w="151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36830" marR="0" rtl="0" algn="l">
              <a:lnSpc>
                <a:spcPct val="9090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B</a:t>
            </a:r>
            <a:endParaRPr sz="11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7" name="Google Shape;787;p63"/>
          <p:cNvSpPr txBox="1"/>
          <p:nvPr/>
        </p:nvSpPr>
        <p:spPr>
          <a:xfrm>
            <a:off x="2331593" y="2829505"/>
            <a:ext cx="139700" cy="127000"/>
          </a:xfrm>
          <a:prstGeom prst="rect">
            <a:avLst/>
          </a:prstGeom>
          <a:noFill/>
          <a:ln cap="flat" cmpd="sng" w="151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36830" marR="0" rtl="0" algn="l">
              <a:lnSpc>
                <a:spcPct val="9090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B</a:t>
            </a:r>
            <a:endParaRPr sz="11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8" name="Google Shape;788;p63"/>
          <p:cNvSpPr txBox="1"/>
          <p:nvPr/>
        </p:nvSpPr>
        <p:spPr>
          <a:xfrm>
            <a:off x="2604058" y="2749002"/>
            <a:ext cx="187325" cy="1917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425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. . .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pSp>
        <p:nvGrpSpPr>
          <p:cNvPr id="789" name="Google Shape;789;p63"/>
          <p:cNvGrpSpPr/>
          <p:nvPr/>
        </p:nvGrpSpPr>
        <p:grpSpPr>
          <a:xfrm>
            <a:off x="1193784" y="2962383"/>
            <a:ext cx="1472571" cy="84178"/>
            <a:chOff x="1193784" y="2962383"/>
            <a:chExt cx="1472571" cy="84178"/>
          </a:xfrm>
        </p:grpSpPr>
        <p:sp>
          <p:nvSpPr>
            <p:cNvPr id="790" name="Google Shape;790;p63"/>
            <p:cNvSpPr/>
            <p:nvPr/>
          </p:nvSpPr>
          <p:spPr>
            <a:xfrm>
              <a:off x="1226175" y="2968456"/>
              <a:ext cx="0" cy="78105"/>
            </a:xfrm>
            <a:custGeom>
              <a:rect b="b" l="l" r="r" t="t"/>
              <a:pathLst>
                <a:path extrusionOk="0" h="78105" w="120000">
                  <a:moveTo>
                    <a:pt x="0" y="77854"/>
                  </a:moveTo>
                  <a:lnTo>
                    <a:pt x="0" y="0"/>
                  </a:lnTo>
                </a:path>
              </a:pathLst>
            </a:custGeom>
            <a:noFill/>
            <a:ln cap="flat" cmpd="sng" w="15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791" name="Google Shape;791;p63"/>
            <p:cNvSpPr/>
            <p:nvPr/>
          </p:nvSpPr>
          <p:spPr>
            <a:xfrm>
              <a:off x="1193784" y="2962383"/>
              <a:ext cx="65405" cy="30480"/>
            </a:xfrm>
            <a:custGeom>
              <a:rect b="b" l="l" r="r" t="t"/>
              <a:pathLst>
                <a:path extrusionOk="0" h="30480" w="65405">
                  <a:moveTo>
                    <a:pt x="0" y="30366"/>
                  </a:moveTo>
                  <a:lnTo>
                    <a:pt x="9900" y="25621"/>
                  </a:lnTo>
                  <a:lnTo>
                    <a:pt x="19991" y="16701"/>
                  </a:lnTo>
                  <a:lnTo>
                    <a:pt x="28183" y="7022"/>
                  </a:lnTo>
                  <a:lnTo>
                    <a:pt x="32390" y="0"/>
                  </a:lnTo>
                  <a:lnTo>
                    <a:pt x="36597" y="7022"/>
                  </a:lnTo>
                  <a:lnTo>
                    <a:pt x="44790" y="16701"/>
                  </a:lnTo>
                  <a:lnTo>
                    <a:pt x="54880" y="25621"/>
                  </a:lnTo>
                  <a:lnTo>
                    <a:pt x="64781" y="30366"/>
                  </a:lnTo>
                </a:path>
              </a:pathLst>
            </a:custGeom>
            <a:noFill/>
            <a:ln cap="flat" cmpd="sng" w="121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792" name="Google Shape;792;p63"/>
            <p:cNvSpPr/>
            <p:nvPr/>
          </p:nvSpPr>
          <p:spPr>
            <a:xfrm>
              <a:off x="1226175" y="3046310"/>
              <a:ext cx="1440180" cy="0"/>
            </a:xfrm>
            <a:custGeom>
              <a:rect b="b" l="l" r="r" t="t"/>
              <a:pathLst>
                <a:path extrusionOk="0" h="120000" w="1440180">
                  <a:moveTo>
                    <a:pt x="0" y="0"/>
                  </a:moveTo>
                  <a:lnTo>
                    <a:pt x="1440017" y="0"/>
                  </a:lnTo>
                  <a:lnTo>
                    <a:pt x="1440017" y="0"/>
                  </a:lnTo>
                </a:path>
              </a:pathLst>
            </a:custGeom>
            <a:noFill/>
            <a:ln cap="flat" cmpd="sng" w="15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</p:grpSp>
      <p:sp>
        <p:nvSpPr>
          <p:cNvPr id="793" name="Google Shape;793;p63"/>
          <p:cNvSpPr txBox="1"/>
          <p:nvPr/>
        </p:nvSpPr>
        <p:spPr>
          <a:xfrm>
            <a:off x="850734" y="2915309"/>
            <a:ext cx="497840" cy="1917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425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ruban 2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94" name="Google Shape;794;p63"/>
          <p:cNvSpPr txBox="1"/>
          <p:nvPr/>
        </p:nvSpPr>
        <p:spPr>
          <a:xfrm>
            <a:off x="759599" y="3019004"/>
            <a:ext cx="125730" cy="1917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425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. .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95" name="Google Shape;795;p63"/>
          <p:cNvSpPr txBox="1"/>
          <p:nvPr/>
        </p:nvSpPr>
        <p:spPr>
          <a:xfrm>
            <a:off x="909163" y="3099508"/>
            <a:ext cx="127000" cy="127000"/>
          </a:xfrm>
          <a:prstGeom prst="rect">
            <a:avLst/>
          </a:prstGeom>
          <a:noFill/>
          <a:ln cap="flat" cmpd="sng" w="151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4696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r>
              <a:rPr baseline="-25000" i="1" lang="en-US" sz="1650">
                <a:latin typeface="Arial"/>
                <a:ea typeface="Arial"/>
                <a:cs typeface="Arial"/>
                <a:sym typeface="Arial"/>
              </a:rPr>
              <a:t>B</a:t>
            </a:r>
            <a:endParaRPr baseline="-25000" sz="165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6" name="Google Shape;796;p63"/>
          <p:cNvSpPr txBox="1"/>
          <p:nvPr/>
        </p:nvSpPr>
        <p:spPr>
          <a:xfrm>
            <a:off x="1035968" y="3099508"/>
            <a:ext cx="127000" cy="127000"/>
          </a:xfrm>
          <a:prstGeom prst="rect">
            <a:avLst/>
          </a:prstGeom>
          <a:noFill/>
          <a:ln cap="flat" cmpd="sng" w="151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13970" marR="0" rtl="0" algn="l">
              <a:lnSpc>
                <a:spcPct val="9090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B</a:t>
            </a:r>
            <a:endParaRPr sz="11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7" name="Google Shape;797;p63"/>
          <p:cNvSpPr/>
          <p:nvPr/>
        </p:nvSpPr>
        <p:spPr>
          <a:xfrm>
            <a:off x="718956" y="3099508"/>
            <a:ext cx="3170555" cy="127000"/>
          </a:xfrm>
          <a:custGeom>
            <a:rect b="b" l="l" r="r" t="t"/>
            <a:pathLst>
              <a:path extrusionOk="0" h="127000" w="3170554">
                <a:moveTo>
                  <a:pt x="0" y="0"/>
                </a:moveTo>
                <a:lnTo>
                  <a:pt x="3170116" y="0"/>
                </a:lnTo>
              </a:path>
              <a:path extrusionOk="0" h="127000" w="3170554">
                <a:moveTo>
                  <a:pt x="0" y="126804"/>
                </a:moveTo>
                <a:lnTo>
                  <a:pt x="3170116" y="126804"/>
                </a:lnTo>
              </a:path>
            </a:pathLst>
          </a:custGeom>
          <a:noFill/>
          <a:ln cap="flat" cmpd="sng" w="151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798" name="Google Shape;798;p63"/>
          <p:cNvSpPr txBox="1"/>
          <p:nvPr/>
        </p:nvSpPr>
        <p:spPr>
          <a:xfrm>
            <a:off x="1162772" y="3099508"/>
            <a:ext cx="1042035" cy="127000"/>
          </a:xfrm>
          <a:prstGeom prst="rect">
            <a:avLst/>
          </a:prstGeom>
          <a:noFill/>
          <a:ln cap="flat" cmpd="sng" w="151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53339" marR="0" rtl="0" algn="l">
              <a:lnSpc>
                <a:spcPct val="9090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ruban de travail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99" name="Google Shape;799;p63"/>
          <p:cNvSpPr txBox="1"/>
          <p:nvPr/>
        </p:nvSpPr>
        <p:spPr>
          <a:xfrm>
            <a:off x="2204789" y="3099508"/>
            <a:ext cx="127000" cy="127000"/>
          </a:xfrm>
          <a:prstGeom prst="rect">
            <a:avLst/>
          </a:prstGeom>
          <a:noFill/>
          <a:ln cap="flat" cmpd="sng" w="151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9090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B</a:t>
            </a:r>
            <a:endParaRPr sz="11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0" name="Google Shape;800;p63"/>
          <p:cNvSpPr txBox="1"/>
          <p:nvPr/>
        </p:nvSpPr>
        <p:spPr>
          <a:xfrm>
            <a:off x="2331593" y="3099508"/>
            <a:ext cx="127000" cy="127000"/>
          </a:xfrm>
          <a:prstGeom prst="rect">
            <a:avLst/>
          </a:prstGeom>
          <a:noFill/>
          <a:ln cap="flat" cmpd="sng" w="151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9090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B</a:t>
            </a:r>
            <a:endParaRPr sz="11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1" name="Google Shape;801;p63"/>
          <p:cNvSpPr txBox="1"/>
          <p:nvPr/>
        </p:nvSpPr>
        <p:spPr>
          <a:xfrm>
            <a:off x="2458398" y="3099508"/>
            <a:ext cx="220979" cy="127000"/>
          </a:xfrm>
          <a:prstGeom prst="rect">
            <a:avLst/>
          </a:prstGeom>
          <a:noFill/>
          <a:ln cap="flat" cmpd="sng" w="151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111760" marR="0" rtl="0" algn="l">
              <a:lnSpc>
                <a:spcPct val="7045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. .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802" name="Google Shape;802;p63"/>
          <p:cNvSpPr txBox="1"/>
          <p:nvPr/>
        </p:nvSpPr>
        <p:spPr>
          <a:xfrm>
            <a:off x="2680668" y="3019004"/>
            <a:ext cx="64135" cy="1917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425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pSp>
        <p:nvGrpSpPr>
          <p:cNvPr id="803" name="Google Shape;803;p63"/>
          <p:cNvGrpSpPr/>
          <p:nvPr/>
        </p:nvGrpSpPr>
        <p:grpSpPr>
          <a:xfrm>
            <a:off x="1095159" y="3232386"/>
            <a:ext cx="262255" cy="224234"/>
            <a:chOff x="1095159" y="3232386"/>
            <a:chExt cx="262255" cy="224234"/>
          </a:xfrm>
        </p:grpSpPr>
        <p:sp>
          <p:nvSpPr>
            <p:cNvPr id="804" name="Google Shape;804;p63"/>
            <p:cNvSpPr/>
            <p:nvPr/>
          </p:nvSpPr>
          <p:spPr>
            <a:xfrm>
              <a:off x="1226175" y="3238459"/>
              <a:ext cx="0" cy="78105"/>
            </a:xfrm>
            <a:custGeom>
              <a:rect b="b" l="l" r="r" t="t"/>
              <a:pathLst>
                <a:path extrusionOk="0" h="78104" w="120000">
                  <a:moveTo>
                    <a:pt x="0" y="77854"/>
                  </a:moveTo>
                  <a:lnTo>
                    <a:pt x="0" y="0"/>
                  </a:lnTo>
                </a:path>
              </a:pathLst>
            </a:custGeom>
            <a:noFill/>
            <a:ln cap="flat" cmpd="sng" w="15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805" name="Google Shape;805;p63"/>
            <p:cNvSpPr/>
            <p:nvPr/>
          </p:nvSpPr>
          <p:spPr>
            <a:xfrm>
              <a:off x="1193784" y="3232386"/>
              <a:ext cx="65405" cy="30480"/>
            </a:xfrm>
            <a:custGeom>
              <a:rect b="b" l="l" r="r" t="t"/>
              <a:pathLst>
                <a:path extrusionOk="0" h="30479" w="65405">
                  <a:moveTo>
                    <a:pt x="0" y="30366"/>
                  </a:moveTo>
                  <a:lnTo>
                    <a:pt x="9900" y="25621"/>
                  </a:lnTo>
                  <a:lnTo>
                    <a:pt x="19991" y="16701"/>
                  </a:lnTo>
                  <a:lnTo>
                    <a:pt x="28183" y="7022"/>
                  </a:lnTo>
                  <a:lnTo>
                    <a:pt x="32390" y="0"/>
                  </a:lnTo>
                  <a:lnTo>
                    <a:pt x="36597" y="7022"/>
                  </a:lnTo>
                  <a:lnTo>
                    <a:pt x="44790" y="16701"/>
                  </a:lnTo>
                  <a:lnTo>
                    <a:pt x="54880" y="25621"/>
                  </a:lnTo>
                  <a:lnTo>
                    <a:pt x="64781" y="30366"/>
                  </a:lnTo>
                </a:path>
              </a:pathLst>
            </a:custGeom>
            <a:noFill/>
            <a:ln cap="flat" cmpd="sng" w="121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806" name="Google Shape;806;p63"/>
            <p:cNvSpPr/>
            <p:nvPr/>
          </p:nvSpPr>
          <p:spPr>
            <a:xfrm>
              <a:off x="1095159" y="3323905"/>
              <a:ext cx="262255" cy="132715"/>
            </a:xfrm>
            <a:custGeom>
              <a:rect b="b" l="l" r="r" t="t"/>
              <a:pathLst>
                <a:path extrusionOk="0" h="132714" w="262255">
                  <a:moveTo>
                    <a:pt x="262031" y="131015"/>
                  </a:moveTo>
                  <a:lnTo>
                    <a:pt x="251735" y="80018"/>
                  </a:lnTo>
                  <a:lnTo>
                    <a:pt x="223657" y="38373"/>
                  </a:lnTo>
                  <a:lnTo>
                    <a:pt x="182013" y="10295"/>
                  </a:lnTo>
                  <a:lnTo>
                    <a:pt x="131015" y="0"/>
                  </a:lnTo>
                  <a:lnTo>
                    <a:pt x="80018" y="10295"/>
                  </a:lnTo>
                  <a:lnTo>
                    <a:pt x="38373" y="38373"/>
                  </a:lnTo>
                  <a:lnTo>
                    <a:pt x="10295" y="80018"/>
                  </a:lnTo>
                  <a:lnTo>
                    <a:pt x="0" y="131015"/>
                  </a:lnTo>
                  <a:lnTo>
                    <a:pt x="217" y="132094"/>
                  </a:lnTo>
                </a:path>
                <a:path extrusionOk="0" h="132714" w="262255">
                  <a:moveTo>
                    <a:pt x="261813" y="132094"/>
                  </a:moveTo>
                  <a:lnTo>
                    <a:pt x="262031" y="131015"/>
                  </a:lnTo>
                </a:path>
              </a:pathLst>
            </a:custGeom>
            <a:noFill/>
            <a:ln cap="flat" cmpd="sng" w="15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</p:grpSp>
      <p:sp>
        <p:nvSpPr>
          <p:cNvPr id="807" name="Google Shape;807;p63"/>
          <p:cNvSpPr txBox="1"/>
          <p:nvPr/>
        </p:nvSpPr>
        <p:spPr>
          <a:xfrm>
            <a:off x="1171600" y="3326077"/>
            <a:ext cx="102870" cy="1917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425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q</a:t>
            </a:r>
            <a:endParaRPr sz="11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8" name="Google Shape;808;p63"/>
          <p:cNvSpPr/>
          <p:nvPr/>
        </p:nvSpPr>
        <p:spPr>
          <a:xfrm>
            <a:off x="1226175" y="3046310"/>
            <a:ext cx="1440180" cy="408940"/>
          </a:xfrm>
          <a:custGeom>
            <a:rect b="b" l="l" r="r" t="t"/>
            <a:pathLst>
              <a:path extrusionOk="0" h="408939" w="1440180">
                <a:moveTo>
                  <a:pt x="0" y="270003"/>
                </a:moveTo>
                <a:lnTo>
                  <a:pt x="0" y="270003"/>
                </a:lnTo>
              </a:path>
              <a:path extrusionOk="0" h="408939" w="1440180">
                <a:moveTo>
                  <a:pt x="138607" y="408610"/>
                </a:moveTo>
                <a:lnTo>
                  <a:pt x="1440017" y="408610"/>
                </a:lnTo>
                <a:lnTo>
                  <a:pt x="1440017" y="0"/>
                </a:lnTo>
              </a:path>
            </a:pathLst>
          </a:custGeom>
          <a:noFill/>
          <a:ln cap="flat" cmpd="sng" w="151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809" name="Google Shape;809;p63"/>
          <p:cNvSpPr txBox="1"/>
          <p:nvPr/>
        </p:nvSpPr>
        <p:spPr>
          <a:xfrm>
            <a:off x="4434966" y="3366432"/>
            <a:ext cx="109855" cy="11683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">
                <a:latin typeface="Arial"/>
                <a:ea typeface="Arial"/>
                <a:cs typeface="Arial"/>
                <a:sym typeface="Arial"/>
              </a:rPr>
              <a:t>39</a:t>
            </a:r>
            <a:endParaRPr sz="6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 thruBlk="1"/>
  </p:transition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3" name="Shape 8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" name="Google Shape;814;p64"/>
          <p:cNvSpPr/>
          <p:nvPr/>
        </p:nvSpPr>
        <p:spPr>
          <a:xfrm>
            <a:off x="495363" y="735596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815" name="Google Shape;815;p64"/>
          <p:cNvSpPr txBox="1"/>
          <p:nvPr>
            <p:ph type="title"/>
          </p:nvPr>
        </p:nvSpPr>
        <p:spPr>
          <a:xfrm>
            <a:off x="624395" y="656804"/>
            <a:ext cx="3469640" cy="36385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975">
            <a:spAutoFit/>
          </a:bodyPr>
          <a:lstStyle/>
          <a:p>
            <a:pPr indent="0" lvl="0" marL="12700" marR="5080" rtl="0" algn="l">
              <a:lnSpc>
                <a:spcPct val="1026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PSPACE </a:t>
            </a:r>
            <a:r>
              <a:rPr lang="en-US" sz="1100">
                <a:solidFill>
                  <a:srgbClr val="000000"/>
                </a:solidFill>
              </a:rPr>
              <a:t>est la classe des problèmes (langages) décidés  en espace polynomial :</a:t>
            </a:r>
            <a:endParaRPr sz="11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16" name="Google Shape;816;p64"/>
          <p:cNvSpPr txBox="1"/>
          <p:nvPr/>
        </p:nvSpPr>
        <p:spPr>
          <a:xfrm>
            <a:off x="2335987" y="1041411"/>
            <a:ext cx="179705" cy="1917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425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Lucida Sans"/>
                <a:ea typeface="Lucida Sans"/>
                <a:cs typeface="Lucida Sans"/>
                <a:sym typeface="Lucida Sans"/>
              </a:rPr>
              <a:t>[</a:t>
            </a:r>
            <a:endParaRPr sz="1100"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817" name="Google Shape;817;p64"/>
          <p:cNvSpPr txBox="1"/>
          <p:nvPr/>
        </p:nvSpPr>
        <p:spPr>
          <a:xfrm>
            <a:off x="1635544" y="1173021"/>
            <a:ext cx="1341755" cy="1917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425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Times New Roman"/>
                <a:ea typeface="Times New Roman"/>
                <a:cs typeface="Times New Roman"/>
                <a:sym typeface="Times New Roman"/>
              </a:rPr>
              <a:t>PSPACE </a:t>
            </a:r>
            <a:r>
              <a:rPr lang="en-US" sz="1100">
                <a:latin typeface="Tahoma"/>
                <a:ea typeface="Tahoma"/>
                <a:cs typeface="Tahoma"/>
                <a:sym typeface="Tahoma"/>
              </a:rPr>
              <a:t>=	</a:t>
            </a:r>
            <a:r>
              <a:rPr lang="en-US" sz="1100">
                <a:latin typeface="Times New Roman"/>
                <a:ea typeface="Times New Roman"/>
                <a:cs typeface="Times New Roman"/>
                <a:sym typeface="Times New Roman"/>
              </a:rPr>
              <a:t>SPACE</a:t>
            </a:r>
            <a:endParaRPr sz="11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18" name="Google Shape;818;p64"/>
          <p:cNvSpPr txBox="1"/>
          <p:nvPr>
            <p:ph idx="1" type="body"/>
          </p:nvPr>
        </p:nvSpPr>
        <p:spPr>
          <a:xfrm>
            <a:off x="611695" y="685240"/>
            <a:ext cx="3687445" cy="19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708575">
            <a:spAutoFit/>
          </a:bodyPr>
          <a:lstStyle/>
          <a:p>
            <a:pPr indent="0" lvl="0" marL="0" marR="2603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800">
                <a:latin typeface="Arial"/>
                <a:ea typeface="Arial"/>
                <a:cs typeface="Arial"/>
                <a:sym typeface="Arial"/>
              </a:rPr>
              <a:t>k </a:t>
            </a:r>
            <a:r>
              <a:rPr lang="en-US" sz="800">
                <a:latin typeface="Cambria"/>
                <a:ea typeface="Cambria"/>
                <a:cs typeface="Cambria"/>
                <a:sym typeface="Cambria"/>
              </a:rPr>
              <a:t>∈</a:t>
            </a:r>
            <a:r>
              <a:rPr lang="en-US" sz="800">
                <a:latin typeface="Times New Roman"/>
                <a:ea typeface="Times New Roman"/>
                <a:cs typeface="Times New Roman"/>
                <a:sym typeface="Times New Roman"/>
              </a:rPr>
              <a:t>N</a:t>
            </a:r>
            <a:endParaRPr sz="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None/>
            </a:pPr>
            <a:r>
              <a:t/>
            </a:r>
            <a:endParaRPr sz="215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25400" marR="95885" rtl="0" algn="l">
              <a:lnSpc>
                <a:spcPct val="10909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Cette notion d’espace mémoire ne dépend pas réellement  du modèle de calcul utilisé :</a:t>
            </a:r>
            <a:endParaRPr/>
          </a:p>
          <a:p>
            <a:pPr indent="-137159" lvl="0" marL="302260" marR="43180" rtl="0" algn="l">
              <a:lnSpc>
                <a:spcPct val="100000"/>
              </a:lnSpc>
              <a:spcBef>
                <a:spcPts val="150"/>
              </a:spcBef>
              <a:spcAft>
                <a:spcPts val="0"/>
              </a:spcAft>
              <a:buNone/>
            </a:pPr>
            <a:r>
              <a:rPr baseline="30000" lang="en-US" sz="900">
                <a:solidFill>
                  <a:srgbClr val="3333B2"/>
                </a:solidFill>
                <a:latin typeface="Lucida Sans"/>
                <a:ea typeface="Lucida Sans"/>
                <a:cs typeface="Lucida Sans"/>
                <a:sym typeface="Lucida Sans"/>
              </a:rPr>
              <a:t>) </a:t>
            </a:r>
            <a:r>
              <a:rPr lang="en-US" sz="1000"/>
              <a:t>l’utilisation des machines de Turing comme modèle de base  est arbitraire.</a:t>
            </a:r>
            <a:endParaRPr sz="1000"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819" name="Google Shape;819;p64"/>
          <p:cNvSpPr txBox="1"/>
          <p:nvPr/>
        </p:nvSpPr>
        <p:spPr>
          <a:xfrm>
            <a:off x="3074847" y="1153146"/>
            <a:ext cx="76200" cy="1473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latin typeface="Times New Roman"/>
                <a:ea typeface="Times New Roman"/>
                <a:cs typeface="Times New Roman"/>
                <a:sym typeface="Times New Roman"/>
              </a:rPr>
              <a:t>k</a:t>
            </a:r>
            <a:endParaRPr sz="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20" name="Google Shape;820;p64"/>
          <p:cNvSpPr txBox="1"/>
          <p:nvPr/>
        </p:nvSpPr>
        <p:spPr>
          <a:xfrm>
            <a:off x="2951695" y="1173021"/>
            <a:ext cx="297815" cy="1917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425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Tahoma"/>
                <a:ea typeface="Tahoma"/>
                <a:cs typeface="Tahoma"/>
                <a:sym typeface="Tahoma"/>
              </a:rPr>
              <a:t>(</a:t>
            </a:r>
            <a:r>
              <a:rPr lang="en-US" sz="1100">
                <a:latin typeface="Times New Roman"/>
                <a:ea typeface="Times New Roman"/>
                <a:cs typeface="Times New Roman"/>
                <a:sym typeface="Times New Roman"/>
              </a:rPr>
              <a:t>n </a:t>
            </a:r>
            <a:r>
              <a:rPr lang="en-US" sz="1100">
                <a:latin typeface="Tahoma"/>
                <a:ea typeface="Tahoma"/>
                <a:cs typeface="Tahoma"/>
                <a:sym typeface="Tahoma"/>
              </a:rPr>
              <a:t>)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.</a:t>
            </a:r>
            <a:endParaRPr sz="11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1" name="Google Shape;821;p64"/>
          <p:cNvSpPr/>
          <p:nvPr/>
        </p:nvSpPr>
        <p:spPr>
          <a:xfrm>
            <a:off x="495363" y="1879981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822" name="Google Shape;822;p64"/>
          <p:cNvSpPr txBox="1"/>
          <p:nvPr>
            <p:ph idx="12" type="sldNum"/>
          </p:nvPr>
        </p:nvSpPr>
        <p:spPr>
          <a:xfrm>
            <a:off x="4409566" y="3370303"/>
            <a:ext cx="160654" cy="1219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8250">
            <a:spAutoFit/>
          </a:bodyPr>
          <a:lstStyle/>
          <a:p>
            <a:pPr indent="0" lvl="0" marL="381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40</a:t>
            </a:r>
            <a:endParaRPr/>
          </a:p>
        </p:txBody>
      </p:sp>
    </p:spTree>
  </p:cSld>
  <p:clrMapOvr>
    <a:masterClrMapping/>
  </p:clrMapOvr>
  <p:transition>
    <p:fade thruBlk="1"/>
  </p:transition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6" name="Shape 8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7" name="Google Shape;827;p65"/>
          <p:cNvSpPr txBox="1"/>
          <p:nvPr>
            <p:ph type="title"/>
          </p:nvPr>
        </p:nvSpPr>
        <p:spPr>
          <a:xfrm>
            <a:off x="1427327" y="59814"/>
            <a:ext cx="1753870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71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Théorème de Savitch</a:t>
            </a:r>
            <a:endParaRPr/>
          </a:p>
        </p:txBody>
      </p:sp>
      <p:sp>
        <p:nvSpPr>
          <p:cNvPr id="828" name="Google Shape;828;p65"/>
          <p:cNvSpPr/>
          <p:nvPr/>
        </p:nvSpPr>
        <p:spPr>
          <a:xfrm>
            <a:off x="495363" y="729119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829" name="Google Shape;829;p65"/>
          <p:cNvSpPr txBox="1"/>
          <p:nvPr/>
        </p:nvSpPr>
        <p:spPr>
          <a:xfrm>
            <a:off x="611695" y="650327"/>
            <a:ext cx="3558540" cy="8223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9200">
            <a:spAutoFit/>
          </a:bodyPr>
          <a:lstStyle/>
          <a:p>
            <a:pPr indent="0" lvl="0" marL="25400" marR="1837689" rtl="0" algn="l">
              <a:lnSpc>
                <a:spcPct val="10909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Soit 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t </a:t>
            </a:r>
            <a:r>
              <a:rPr lang="en-US" sz="1100">
                <a:latin typeface="Tahoma"/>
                <a:ea typeface="Tahoma"/>
                <a:cs typeface="Tahoma"/>
                <a:sym typeface="Tahoma"/>
              </a:rPr>
              <a:t>: </a:t>
            </a:r>
            <a:r>
              <a:rPr lang="en-US" sz="1100">
                <a:latin typeface="Times New Roman"/>
                <a:ea typeface="Times New Roman"/>
                <a:cs typeface="Times New Roman"/>
                <a:sym typeface="Times New Roman"/>
              </a:rPr>
              <a:t>N </a:t>
            </a:r>
            <a:r>
              <a:rPr lang="en-US" sz="1100">
                <a:latin typeface="Cambria"/>
                <a:ea typeface="Cambria"/>
                <a:cs typeface="Cambria"/>
                <a:sym typeface="Cambria"/>
              </a:rPr>
              <a:t>→ </a:t>
            </a:r>
            <a:r>
              <a:rPr lang="en-US" sz="1100">
                <a:latin typeface="Times New Roman"/>
                <a:ea typeface="Times New Roman"/>
                <a:cs typeface="Times New Roman"/>
                <a:sym typeface="Times New Roman"/>
              </a:rPr>
              <a:t>N 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une fonction.  On définit :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5"/>
              </a:spcBef>
              <a:spcAft>
                <a:spcPts val="0"/>
              </a:spcAft>
              <a:buNone/>
            </a:pPr>
            <a:r>
              <a:t/>
            </a:r>
            <a:endParaRPr sz="115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137159" lvl="0" marL="302260" marR="431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en-US" sz="900">
                <a:solidFill>
                  <a:srgbClr val="3333B2"/>
                </a:solidFill>
                <a:latin typeface="Lucida Sans"/>
                <a:ea typeface="Lucida Sans"/>
                <a:cs typeface="Lucida Sans"/>
                <a:sym typeface="Lucida Sans"/>
              </a:rPr>
              <a:t>) </a:t>
            </a:r>
            <a:r>
              <a:rPr lang="en-US" sz="1000">
                <a:latin typeface="Times New Roman"/>
                <a:ea typeface="Times New Roman"/>
                <a:cs typeface="Times New Roman"/>
                <a:sym typeface="Times New Roman"/>
              </a:rPr>
              <a:t>NSPACE</a:t>
            </a:r>
            <a:r>
              <a:rPr lang="en-US" sz="1000">
                <a:latin typeface="Tahoma"/>
                <a:ea typeface="Tahoma"/>
                <a:cs typeface="Tahoma"/>
                <a:sym typeface="Tahoma"/>
              </a:rPr>
              <a:t>(</a:t>
            </a:r>
            <a:r>
              <a:rPr lang="en-US" sz="1000">
                <a:latin typeface="Times New Roman"/>
                <a:ea typeface="Times New Roman"/>
                <a:cs typeface="Times New Roman"/>
                <a:sym typeface="Times New Roman"/>
              </a:rPr>
              <a:t>t</a:t>
            </a:r>
            <a:r>
              <a:rPr lang="en-US" sz="1000">
                <a:latin typeface="Tahoma"/>
                <a:ea typeface="Tahoma"/>
                <a:cs typeface="Tahoma"/>
                <a:sym typeface="Tahoma"/>
              </a:rPr>
              <a:t>(</a:t>
            </a:r>
            <a:r>
              <a:rPr lang="en-US" sz="1000">
                <a:latin typeface="Times New Roman"/>
                <a:ea typeface="Times New Roman"/>
                <a:cs typeface="Times New Roman"/>
                <a:sym typeface="Times New Roman"/>
              </a:rPr>
              <a:t>n</a:t>
            </a:r>
            <a:r>
              <a:rPr lang="en-US" sz="1000">
                <a:latin typeface="Tahoma"/>
                <a:ea typeface="Tahoma"/>
                <a:cs typeface="Tahoma"/>
                <a:sym typeface="Tahoma"/>
              </a:rPr>
              <a:t>))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de façon similaire, en remplaçant “machine  de Turing” par “machine de Turing non-déterministe”.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830" name="Google Shape;830;p65"/>
          <p:cNvSpPr txBox="1"/>
          <p:nvPr/>
        </p:nvSpPr>
        <p:spPr>
          <a:xfrm>
            <a:off x="4434966" y="3371256"/>
            <a:ext cx="109855" cy="1212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82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">
                <a:latin typeface="Arial"/>
                <a:ea typeface="Arial"/>
                <a:cs typeface="Arial"/>
                <a:sym typeface="Arial"/>
              </a:rPr>
              <a:t>41</a:t>
            </a:r>
            <a:endParaRPr sz="6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2"/>
          <p:cNvSpPr/>
          <p:nvPr/>
        </p:nvSpPr>
        <p:spPr>
          <a:xfrm>
            <a:off x="495363" y="284848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00" name="Google Shape;100;p12"/>
          <p:cNvSpPr txBox="1"/>
          <p:nvPr/>
        </p:nvSpPr>
        <p:spPr>
          <a:xfrm>
            <a:off x="573595" y="206056"/>
            <a:ext cx="3705225" cy="7994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9200">
            <a:spAutoFit/>
          </a:bodyPr>
          <a:lstStyle/>
          <a:p>
            <a:pPr indent="0" lvl="0" marL="63500" marR="558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On peut passer de la configuration 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C 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à la configuration successeur 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C</a:t>
            </a:r>
            <a:r>
              <a:rPr baseline="30000" lang="en-US" sz="1200" cap="small">
                <a:latin typeface="Cambria"/>
                <a:ea typeface="Cambria"/>
                <a:cs typeface="Cambria"/>
                <a:sym typeface="Cambria"/>
              </a:rPr>
              <a:t>j</a:t>
            </a:r>
            <a:r>
              <a:rPr baseline="30000" lang="en-US" sz="1200">
                <a:latin typeface="Cambria"/>
                <a:ea typeface="Cambria"/>
                <a:cs typeface="Cambria"/>
                <a:sym typeface="Cambria"/>
              </a:rPr>
              <a:t>  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si et seulement si on peut passer de 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C 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à 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C</a:t>
            </a:r>
            <a:r>
              <a:rPr baseline="30000" lang="en-US" sz="1200" cap="small">
                <a:latin typeface="Cambria"/>
                <a:ea typeface="Cambria"/>
                <a:cs typeface="Cambria"/>
                <a:sym typeface="Cambria"/>
              </a:rPr>
              <a:t>j</a:t>
            </a:r>
            <a:r>
              <a:rPr baseline="30000" lang="en-US" sz="1200"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(ce que nous notons 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C </a:t>
            </a:r>
            <a:r>
              <a:rPr lang="en-US" sz="1100">
                <a:latin typeface="Cambria"/>
                <a:ea typeface="Cambria"/>
                <a:cs typeface="Cambria"/>
                <a:sym typeface="Cambria"/>
              </a:rPr>
              <a:t>► 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C</a:t>
            </a:r>
            <a:r>
              <a:rPr baseline="30000" lang="en-US" sz="1200" cap="small">
                <a:latin typeface="Cambria"/>
                <a:ea typeface="Cambria"/>
                <a:cs typeface="Cambria"/>
                <a:sym typeface="Cambria"/>
              </a:rPr>
              <a:t>j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) avec les définitions du cours 5, mais en remplaçant 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δ</a:t>
            </a:r>
            <a:r>
              <a:rPr lang="en-US" sz="1100">
                <a:latin typeface="Tahoma"/>
                <a:ea typeface="Tahoma"/>
                <a:cs typeface="Tahoma"/>
                <a:sym typeface="Tahoma"/>
              </a:rPr>
              <a:t>(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q, a</a:t>
            </a:r>
            <a:r>
              <a:rPr lang="en-US" sz="1100">
                <a:latin typeface="Tahoma"/>
                <a:ea typeface="Tahoma"/>
                <a:cs typeface="Tahoma"/>
                <a:sym typeface="Tahoma"/>
              </a:rPr>
              <a:t>) = (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q</a:t>
            </a:r>
            <a:r>
              <a:rPr baseline="30000" lang="en-US" sz="1200" cap="small">
                <a:latin typeface="Cambria"/>
                <a:ea typeface="Cambria"/>
                <a:cs typeface="Cambria"/>
                <a:sym typeface="Cambria"/>
              </a:rPr>
              <a:t>j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, a</a:t>
            </a:r>
            <a:r>
              <a:rPr baseline="30000" lang="en-US" sz="1200" cap="small">
                <a:latin typeface="Cambria"/>
                <a:ea typeface="Cambria"/>
                <a:cs typeface="Cambria"/>
                <a:sym typeface="Cambria"/>
              </a:rPr>
              <a:t>j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, m</a:t>
            </a:r>
            <a:r>
              <a:rPr baseline="30000" lang="en-US" sz="1200" cap="small">
                <a:latin typeface="Cambria"/>
                <a:ea typeface="Cambria"/>
                <a:cs typeface="Cambria"/>
                <a:sym typeface="Cambria"/>
              </a:rPr>
              <a:t>j</a:t>
            </a:r>
            <a:r>
              <a:rPr lang="en-US" sz="1100">
                <a:latin typeface="Tahoma"/>
                <a:ea typeface="Tahoma"/>
                <a:cs typeface="Tahoma"/>
                <a:sym typeface="Tahoma"/>
              </a:rPr>
              <a:t>) 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par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63500" marR="0" rtl="0" algn="l">
              <a:lnSpc>
                <a:spcPct val="96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Tahoma"/>
                <a:ea typeface="Tahoma"/>
                <a:cs typeface="Tahoma"/>
                <a:sym typeface="Tahoma"/>
              </a:rPr>
              <a:t>((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q, a</a:t>
            </a:r>
            <a:r>
              <a:rPr lang="en-US" sz="1100">
                <a:latin typeface="Tahoma"/>
                <a:ea typeface="Tahoma"/>
                <a:cs typeface="Tahoma"/>
                <a:sym typeface="Tahoma"/>
              </a:rPr>
              <a:t>)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100">
                <a:latin typeface="Tahoma"/>
                <a:ea typeface="Tahoma"/>
                <a:cs typeface="Tahoma"/>
                <a:sym typeface="Tahoma"/>
              </a:rPr>
              <a:t>(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q</a:t>
            </a:r>
            <a:r>
              <a:rPr baseline="30000" lang="en-US" sz="1200" cap="small">
                <a:latin typeface="Cambria"/>
                <a:ea typeface="Cambria"/>
                <a:cs typeface="Cambria"/>
                <a:sym typeface="Cambria"/>
              </a:rPr>
              <a:t>j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, a</a:t>
            </a:r>
            <a:r>
              <a:rPr baseline="30000" lang="en-US" sz="1200" cap="small">
                <a:latin typeface="Cambria"/>
                <a:ea typeface="Cambria"/>
                <a:cs typeface="Cambria"/>
                <a:sym typeface="Cambria"/>
              </a:rPr>
              <a:t>j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, m</a:t>
            </a:r>
            <a:r>
              <a:rPr baseline="30000" lang="en-US" sz="1200" cap="small">
                <a:latin typeface="Cambria"/>
                <a:ea typeface="Cambria"/>
                <a:cs typeface="Cambria"/>
                <a:sym typeface="Cambria"/>
              </a:rPr>
              <a:t>j</a:t>
            </a:r>
            <a:r>
              <a:rPr lang="en-US" sz="1100">
                <a:latin typeface="Tahoma"/>
                <a:ea typeface="Tahoma"/>
                <a:cs typeface="Tahoma"/>
                <a:sym typeface="Tahoma"/>
              </a:rPr>
              <a:t>)) </a:t>
            </a:r>
            <a:r>
              <a:rPr lang="en-US" sz="1100">
                <a:latin typeface="Cambria"/>
                <a:ea typeface="Cambria"/>
                <a:cs typeface="Cambria"/>
                <a:sym typeface="Cambria"/>
              </a:rPr>
              <a:t>∈ 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δ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1" name="Google Shape;101;p12"/>
          <p:cNvSpPr/>
          <p:nvPr/>
        </p:nvSpPr>
        <p:spPr>
          <a:xfrm>
            <a:off x="495363" y="1891715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02" name="Google Shape;102;p12"/>
          <p:cNvSpPr txBox="1"/>
          <p:nvPr/>
        </p:nvSpPr>
        <p:spPr>
          <a:xfrm>
            <a:off x="624395" y="1812923"/>
            <a:ext cx="3397885" cy="4959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425">
            <a:spAutoFit/>
          </a:bodyPr>
          <a:lstStyle/>
          <a:p>
            <a:pPr indent="0" lvl="0" marL="12700" marR="0" rtl="0" algn="l">
              <a:lnSpc>
                <a:spcPct val="11454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La différence est qu’une machine de Turing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12700" marR="5080" rtl="0" algn="l">
              <a:lnSpc>
                <a:spcPct val="109090"/>
              </a:lnSpc>
              <a:spcBef>
                <a:spcPts val="75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non-déterministe n’a pas une exécution unique sur une  entrée 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w 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, mais éventuellement plusieurs :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3" name="Google Shape;103;p12"/>
          <p:cNvSpPr txBox="1"/>
          <p:nvPr/>
        </p:nvSpPr>
        <p:spPr>
          <a:xfrm>
            <a:off x="4477181" y="3370303"/>
            <a:ext cx="67945" cy="1212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82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">
                <a:latin typeface="Arial"/>
                <a:ea typeface="Arial"/>
                <a:cs typeface="Arial"/>
                <a:sym typeface="Arial"/>
              </a:rPr>
              <a:t>5</a:t>
            </a:r>
            <a:endParaRPr sz="6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 thruBlk="1"/>
  </p:transition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4" name="Shape 8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5" name="Google Shape;835;p66"/>
          <p:cNvSpPr txBox="1"/>
          <p:nvPr>
            <p:ph type="title"/>
          </p:nvPr>
        </p:nvSpPr>
        <p:spPr>
          <a:xfrm>
            <a:off x="1427327" y="59814"/>
            <a:ext cx="1753870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71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Théorème de Savitch</a:t>
            </a:r>
            <a:endParaRPr/>
          </a:p>
        </p:txBody>
      </p:sp>
      <p:sp>
        <p:nvSpPr>
          <p:cNvPr id="836" name="Google Shape;836;p66"/>
          <p:cNvSpPr/>
          <p:nvPr/>
        </p:nvSpPr>
        <p:spPr>
          <a:xfrm>
            <a:off x="495363" y="729119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837" name="Google Shape;837;p66"/>
          <p:cNvSpPr txBox="1"/>
          <p:nvPr/>
        </p:nvSpPr>
        <p:spPr>
          <a:xfrm>
            <a:off x="598995" y="650327"/>
            <a:ext cx="3583940" cy="12115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9200">
            <a:spAutoFit/>
          </a:bodyPr>
          <a:lstStyle/>
          <a:p>
            <a:pPr indent="0" lvl="0" marL="38100" marR="1850389" rtl="0" algn="l">
              <a:lnSpc>
                <a:spcPct val="10909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Soit 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t </a:t>
            </a:r>
            <a:r>
              <a:rPr lang="en-US" sz="1100">
                <a:latin typeface="Tahoma"/>
                <a:ea typeface="Tahoma"/>
                <a:cs typeface="Tahoma"/>
                <a:sym typeface="Tahoma"/>
              </a:rPr>
              <a:t>: </a:t>
            </a:r>
            <a:r>
              <a:rPr lang="en-US" sz="1100">
                <a:latin typeface="Times New Roman"/>
                <a:ea typeface="Times New Roman"/>
                <a:cs typeface="Times New Roman"/>
                <a:sym typeface="Times New Roman"/>
              </a:rPr>
              <a:t>N </a:t>
            </a:r>
            <a:r>
              <a:rPr lang="en-US" sz="1100">
                <a:latin typeface="Cambria"/>
                <a:ea typeface="Cambria"/>
                <a:cs typeface="Cambria"/>
                <a:sym typeface="Cambria"/>
              </a:rPr>
              <a:t>→ </a:t>
            </a:r>
            <a:r>
              <a:rPr lang="en-US" sz="1100">
                <a:latin typeface="Times New Roman"/>
                <a:ea typeface="Times New Roman"/>
                <a:cs typeface="Times New Roman"/>
                <a:sym typeface="Times New Roman"/>
              </a:rPr>
              <a:t>N 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une fonction.  On définit :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5"/>
              </a:spcBef>
              <a:spcAft>
                <a:spcPts val="0"/>
              </a:spcAft>
              <a:buNone/>
            </a:pPr>
            <a:r>
              <a:t/>
            </a:r>
            <a:endParaRPr sz="115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137159" lvl="0" marL="314960" marR="558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en-US" sz="900">
                <a:solidFill>
                  <a:srgbClr val="3333B2"/>
                </a:solidFill>
                <a:latin typeface="Lucida Sans"/>
                <a:ea typeface="Lucida Sans"/>
                <a:cs typeface="Lucida Sans"/>
                <a:sym typeface="Lucida Sans"/>
              </a:rPr>
              <a:t>) </a:t>
            </a:r>
            <a:r>
              <a:rPr lang="en-US" sz="1000">
                <a:latin typeface="Times New Roman"/>
                <a:ea typeface="Times New Roman"/>
                <a:cs typeface="Times New Roman"/>
                <a:sym typeface="Times New Roman"/>
              </a:rPr>
              <a:t>NSPACE</a:t>
            </a:r>
            <a:r>
              <a:rPr lang="en-US" sz="1000">
                <a:latin typeface="Tahoma"/>
                <a:ea typeface="Tahoma"/>
                <a:cs typeface="Tahoma"/>
                <a:sym typeface="Tahoma"/>
              </a:rPr>
              <a:t>(</a:t>
            </a:r>
            <a:r>
              <a:rPr lang="en-US" sz="1000">
                <a:latin typeface="Times New Roman"/>
                <a:ea typeface="Times New Roman"/>
                <a:cs typeface="Times New Roman"/>
                <a:sym typeface="Times New Roman"/>
              </a:rPr>
              <a:t>t</a:t>
            </a:r>
            <a:r>
              <a:rPr lang="en-US" sz="1000">
                <a:latin typeface="Tahoma"/>
                <a:ea typeface="Tahoma"/>
                <a:cs typeface="Tahoma"/>
                <a:sym typeface="Tahoma"/>
              </a:rPr>
              <a:t>(</a:t>
            </a:r>
            <a:r>
              <a:rPr lang="en-US" sz="1000">
                <a:latin typeface="Times New Roman"/>
                <a:ea typeface="Times New Roman"/>
                <a:cs typeface="Times New Roman"/>
                <a:sym typeface="Times New Roman"/>
              </a:rPr>
              <a:t>n</a:t>
            </a:r>
            <a:r>
              <a:rPr lang="en-US" sz="1000">
                <a:latin typeface="Tahoma"/>
                <a:ea typeface="Tahoma"/>
                <a:cs typeface="Tahoma"/>
                <a:sym typeface="Tahoma"/>
              </a:rPr>
              <a:t>))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de façon similaire, en remplaçant “machine  de Turing” par “machine de Turing non-déterministe”.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5"/>
              </a:spcBef>
              <a:spcAft>
                <a:spcPts val="0"/>
              </a:spcAft>
              <a:buNone/>
            </a:pPr>
            <a:r>
              <a:t/>
            </a:r>
            <a:endParaRPr sz="15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38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Times New Roman"/>
                <a:ea typeface="Times New Roman"/>
                <a:cs typeface="Times New Roman"/>
                <a:sym typeface="Times New Roman"/>
              </a:rPr>
              <a:t>NPSPACE 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?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838" name="Google Shape;838;p66"/>
          <p:cNvSpPr/>
          <p:nvPr/>
        </p:nvSpPr>
        <p:spPr>
          <a:xfrm>
            <a:off x="495363" y="1748917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839" name="Google Shape;839;p66"/>
          <p:cNvSpPr txBox="1"/>
          <p:nvPr/>
        </p:nvSpPr>
        <p:spPr>
          <a:xfrm>
            <a:off x="4434966" y="3371256"/>
            <a:ext cx="109855" cy="1212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82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">
                <a:latin typeface="Arial"/>
                <a:ea typeface="Arial"/>
                <a:cs typeface="Arial"/>
                <a:sym typeface="Arial"/>
              </a:rPr>
              <a:t>41</a:t>
            </a:r>
            <a:endParaRPr sz="6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 thruBlk="1"/>
  </p:transition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3" name="Shape 8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4" name="Google Shape;844;p67"/>
          <p:cNvSpPr txBox="1"/>
          <p:nvPr>
            <p:ph type="title"/>
          </p:nvPr>
        </p:nvSpPr>
        <p:spPr>
          <a:xfrm>
            <a:off x="1427327" y="59814"/>
            <a:ext cx="1753870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71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Théorème de Savitch</a:t>
            </a:r>
            <a:endParaRPr/>
          </a:p>
        </p:txBody>
      </p:sp>
      <p:sp>
        <p:nvSpPr>
          <p:cNvPr id="845" name="Google Shape;845;p67"/>
          <p:cNvSpPr/>
          <p:nvPr/>
        </p:nvSpPr>
        <p:spPr>
          <a:xfrm>
            <a:off x="495363" y="729119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846" name="Google Shape;846;p67"/>
          <p:cNvSpPr txBox="1"/>
          <p:nvPr/>
        </p:nvSpPr>
        <p:spPr>
          <a:xfrm>
            <a:off x="586295" y="650327"/>
            <a:ext cx="3609340" cy="15735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9200">
            <a:spAutoFit/>
          </a:bodyPr>
          <a:lstStyle/>
          <a:p>
            <a:pPr indent="0" lvl="0" marL="50800" marR="1863089" rtl="0" algn="l">
              <a:lnSpc>
                <a:spcPct val="10909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Soit 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t </a:t>
            </a:r>
            <a:r>
              <a:rPr lang="en-US" sz="1100">
                <a:latin typeface="Tahoma"/>
                <a:ea typeface="Tahoma"/>
                <a:cs typeface="Tahoma"/>
                <a:sym typeface="Tahoma"/>
              </a:rPr>
              <a:t>: </a:t>
            </a:r>
            <a:r>
              <a:rPr lang="en-US" sz="1100">
                <a:latin typeface="Times New Roman"/>
                <a:ea typeface="Times New Roman"/>
                <a:cs typeface="Times New Roman"/>
                <a:sym typeface="Times New Roman"/>
              </a:rPr>
              <a:t>N </a:t>
            </a:r>
            <a:r>
              <a:rPr lang="en-US" sz="1100">
                <a:latin typeface="Cambria"/>
                <a:ea typeface="Cambria"/>
                <a:cs typeface="Cambria"/>
                <a:sym typeface="Cambria"/>
              </a:rPr>
              <a:t>→ </a:t>
            </a:r>
            <a:r>
              <a:rPr lang="en-US" sz="1100">
                <a:latin typeface="Times New Roman"/>
                <a:ea typeface="Times New Roman"/>
                <a:cs typeface="Times New Roman"/>
                <a:sym typeface="Times New Roman"/>
              </a:rPr>
              <a:t>N 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une fonction.  On définit :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5"/>
              </a:spcBef>
              <a:spcAft>
                <a:spcPts val="0"/>
              </a:spcAft>
              <a:buNone/>
            </a:pPr>
            <a:r>
              <a:t/>
            </a:r>
            <a:endParaRPr sz="115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137159" lvl="0" marL="327660" marR="685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en-US" sz="900">
                <a:solidFill>
                  <a:srgbClr val="3333B2"/>
                </a:solidFill>
                <a:latin typeface="Lucida Sans"/>
                <a:ea typeface="Lucida Sans"/>
                <a:cs typeface="Lucida Sans"/>
                <a:sym typeface="Lucida Sans"/>
              </a:rPr>
              <a:t>) </a:t>
            </a:r>
            <a:r>
              <a:rPr lang="en-US" sz="1000">
                <a:latin typeface="Times New Roman"/>
                <a:ea typeface="Times New Roman"/>
                <a:cs typeface="Times New Roman"/>
                <a:sym typeface="Times New Roman"/>
              </a:rPr>
              <a:t>NSPACE</a:t>
            </a:r>
            <a:r>
              <a:rPr lang="en-US" sz="1000">
                <a:latin typeface="Tahoma"/>
                <a:ea typeface="Tahoma"/>
                <a:cs typeface="Tahoma"/>
                <a:sym typeface="Tahoma"/>
              </a:rPr>
              <a:t>(</a:t>
            </a:r>
            <a:r>
              <a:rPr lang="en-US" sz="1000">
                <a:latin typeface="Times New Roman"/>
                <a:ea typeface="Times New Roman"/>
                <a:cs typeface="Times New Roman"/>
                <a:sym typeface="Times New Roman"/>
              </a:rPr>
              <a:t>t</a:t>
            </a:r>
            <a:r>
              <a:rPr lang="en-US" sz="1000">
                <a:latin typeface="Tahoma"/>
                <a:ea typeface="Tahoma"/>
                <a:cs typeface="Tahoma"/>
                <a:sym typeface="Tahoma"/>
              </a:rPr>
              <a:t>(</a:t>
            </a:r>
            <a:r>
              <a:rPr lang="en-US" sz="1000">
                <a:latin typeface="Times New Roman"/>
                <a:ea typeface="Times New Roman"/>
                <a:cs typeface="Times New Roman"/>
                <a:sym typeface="Times New Roman"/>
              </a:rPr>
              <a:t>n</a:t>
            </a:r>
            <a:r>
              <a:rPr lang="en-US" sz="1000">
                <a:latin typeface="Tahoma"/>
                <a:ea typeface="Tahoma"/>
                <a:cs typeface="Tahoma"/>
                <a:sym typeface="Tahoma"/>
              </a:rPr>
              <a:t>))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de façon similaire, en remplaçant “machine  de Turing” par “machine de Turing non-déterministe”.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5"/>
              </a:spcBef>
              <a:spcAft>
                <a:spcPts val="0"/>
              </a:spcAft>
              <a:buNone/>
            </a:pPr>
            <a:r>
              <a:t/>
            </a:r>
            <a:endParaRPr sz="15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5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Times New Roman"/>
                <a:ea typeface="Times New Roman"/>
                <a:cs typeface="Times New Roman"/>
                <a:sym typeface="Times New Roman"/>
              </a:rPr>
              <a:t>NPSPACE 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?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5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Théorème de Savitch :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847" name="Google Shape;847;p67"/>
          <p:cNvSpPr/>
          <p:nvPr/>
        </p:nvSpPr>
        <p:spPr>
          <a:xfrm>
            <a:off x="495363" y="1748917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848" name="Google Shape;848;p67"/>
          <p:cNvSpPr/>
          <p:nvPr/>
        </p:nvSpPr>
        <p:spPr>
          <a:xfrm>
            <a:off x="495363" y="2110778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849" name="Google Shape;849;p67"/>
          <p:cNvSpPr txBox="1"/>
          <p:nvPr/>
        </p:nvSpPr>
        <p:spPr>
          <a:xfrm>
            <a:off x="2285974" y="2211627"/>
            <a:ext cx="179705" cy="1917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425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Lucida Sans"/>
                <a:ea typeface="Lucida Sans"/>
                <a:cs typeface="Lucida Sans"/>
                <a:sym typeface="Lucida Sans"/>
              </a:rPr>
              <a:t>[</a:t>
            </a:r>
            <a:endParaRPr sz="1100"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850" name="Google Shape;850;p67"/>
          <p:cNvSpPr txBox="1"/>
          <p:nvPr/>
        </p:nvSpPr>
        <p:spPr>
          <a:xfrm>
            <a:off x="4434966" y="3371256"/>
            <a:ext cx="109855" cy="1212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82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">
                <a:latin typeface="Arial"/>
                <a:ea typeface="Arial"/>
                <a:cs typeface="Arial"/>
                <a:sym typeface="Arial"/>
              </a:rPr>
              <a:t>41</a:t>
            </a:r>
            <a:endParaRPr sz="6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1" name="Google Shape;851;p67"/>
          <p:cNvSpPr txBox="1"/>
          <p:nvPr/>
        </p:nvSpPr>
        <p:spPr>
          <a:xfrm>
            <a:off x="1585531" y="2343237"/>
            <a:ext cx="1442085" cy="1917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425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Times New Roman"/>
                <a:ea typeface="Times New Roman"/>
                <a:cs typeface="Times New Roman"/>
                <a:sym typeface="Times New Roman"/>
              </a:rPr>
              <a:t>PSPACE </a:t>
            </a:r>
            <a:r>
              <a:rPr lang="en-US" sz="1100">
                <a:latin typeface="Tahoma"/>
                <a:ea typeface="Tahoma"/>
                <a:cs typeface="Tahoma"/>
                <a:sym typeface="Tahoma"/>
              </a:rPr>
              <a:t>=	</a:t>
            </a:r>
            <a:r>
              <a:rPr lang="en-US" sz="1100">
                <a:latin typeface="Times New Roman"/>
                <a:ea typeface="Times New Roman"/>
                <a:cs typeface="Times New Roman"/>
                <a:sym typeface="Times New Roman"/>
              </a:rPr>
              <a:t>NSPACE</a:t>
            </a:r>
            <a:endParaRPr sz="11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52" name="Google Shape;852;p67"/>
          <p:cNvSpPr txBox="1"/>
          <p:nvPr/>
        </p:nvSpPr>
        <p:spPr>
          <a:xfrm>
            <a:off x="2260142" y="2551974"/>
            <a:ext cx="231140" cy="1473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800">
                <a:latin typeface="Arial"/>
                <a:ea typeface="Arial"/>
                <a:cs typeface="Arial"/>
                <a:sym typeface="Arial"/>
              </a:rPr>
              <a:t>k </a:t>
            </a:r>
            <a:r>
              <a:rPr lang="en-US" sz="800">
                <a:latin typeface="Cambria"/>
                <a:ea typeface="Cambria"/>
                <a:cs typeface="Cambria"/>
                <a:sym typeface="Cambria"/>
              </a:rPr>
              <a:t>∈</a:t>
            </a:r>
            <a:r>
              <a:rPr lang="en-US" sz="800">
                <a:latin typeface="Times New Roman"/>
                <a:ea typeface="Times New Roman"/>
                <a:cs typeface="Times New Roman"/>
                <a:sym typeface="Times New Roman"/>
              </a:rPr>
              <a:t>N</a:t>
            </a:r>
            <a:endParaRPr sz="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53" name="Google Shape;853;p67"/>
          <p:cNvSpPr txBox="1"/>
          <p:nvPr/>
        </p:nvSpPr>
        <p:spPr>
          <a:xfrm>
            <a:off x="3124860" y="2323362"/>
            <a:ext cx="76200" cy="1473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latin typeface="Times New Roman"/>
                <a:ea typeface="Times New Roman"/>
                <a:cs typeface="Times New Roman"/>
                <a:sym typeface="Times New Roman"/>
              </a:rPr>
              <a:t>k</a:t>
            </a:r>
            <a:endParaRPr sz="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54" name="Google Shape;854;p67"/>
          <p:cNvSpPr txBox="1"/>
          <p:nvPr/>
        </p:nvSpPr>
        <p:spPr>
          <a:xfrm>
            <a:off x="3001708" y="2343237"/>
            <a:ext cx="297815" cy="1917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425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Tahoma"/>
                <a:ea typeface="Tahoma"/>
                <a:cs typeface="Tahoma"/>
                <a:sym typeface="Tahoma"/>
              </a:rPr>
              <a:t>(</a:t>
            </a:r>
            <a:r>
              <a:rPr lang="en-US" sz="1100">
                <a:latin typeface="Times New Roman"/>
                <a:ea typeface="Times New Roman"/>
                <a:cs typeface="Times New Roman"/>
                <a:sym typeface="Times New Roman"/>
              </a:rPr>
              <a:t>n </a:t>
            </a:r>
            <a:r>
              <a:rPr lang="en-US" sz="1100">
                <a:latin typeface="Tahoma"/>
                <a:ea typeface="Tahoma"/>
                <a:cs typeface="Tahoma"/>
                <a:sym typeface="Tahoma"/>
              </a:rPr>
              <a:t>)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.</a:t>
            </a:r>
            <a:endParaRPr sz="11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 thruBlk="1"/>
  </p:transition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8" name="Shape 8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9" name="Google Shape;859;p68"/>
          <p:cNvSpPr txBox="1"/>
          <p:nvPr>
            <p:ph type="title"/>
          </p:nvPr>
        </p:nvSpPr>
        <p:spPr>
          <a:xfrm>
            <a:off x="1273746" y="59814"/>
            <a:ext cx="2060575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71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Classes les plus usuelles</a:t>
            </a:r>
            <a:endParaRPr/>
          </a:p>
        </p:txBody>
      </p:sp>
      <p:sp>
        <p:nvSpPr>
          <p:cNvPr id="860" name="Google Shape;860;p68"/>
          <p:cNvSpPr txBox="1"/>
          <p:nvPr>
            <p:ph idx="12" type="sldNum"/>
          </p:nvPr>
        </p:nvSpPr>
        <p:spPr>
          <a:xfrm>
            <a:off x="4409566" y="3370303"/>
            <a:ext cx="160654" cy="1219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8250">
            <a:spAutoFit/>
          </a:bodyPr>
          <a:lstStyle/>
          <a:p>
            <a:pPr indent="0" lvl="0" marL="381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42</a:t>
            </a:r>
            <a:endParaRPr/>
          </a:p>
        </p:txBody>
      </p:sp>
      <p:sp>
        <p:nvSpPr>
          <p:cNvPr id="861" name="Google Shape;861;p68"/>
          <p:cNvSpPr txBox="1"/>
          <p:nvPr/>
        </p:nvSpPr>
        <p:spPr>
          <a:xfrm>
            <a:off x="1351216" y="800847"/>
            <a:ext cx="1905635" cy="5340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99695" lvl="0" marL="12700" marR="5080" rtl="0" algn="l">
              <a:lnSpc>
                <a:spcPct val="1517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Times New Roman"/>
                <a:ea typeface="Times New Roman"/>
                <a:cs typeface="Times New Roman"/>
                <a:sym typeface="Times New Roman"/>
              </a:rPr>
              <a:t>LOGSPACE </a:t>
            </a:r>
            <a:r>
              <a:rPr lang="en-US" sz="1100">
                <a:latin typeface="Tahoma"/>
                <a:ea typeface="Tahoma"/>
                <a:cs typeface="Tahoma"/>
                <a:sym typeface="Tahoma"/>
              </a:rPr>
              <a:t>= </a:t>
            </a:r>
            <a:r>
              <a:rPr lang="en-US" sz="1100">
                <a:latin typeface="Times New Roman"/>
                <a:ea typeface="Times New Roman"/>
                <a:cs typeface="Times New Roman"/>
                <a:sym typeface="Times New Roman"/>
              </a:rPr>
              <a:t>SPACE</a:t>
            </a:r>
            <a:r>
              <a:rPr lang="en-US" sz="1100">
                <a:latin typeface="Tahoma"/>
                <a:ea typeface="Tahoma"/>
                <a:cs typeface="Tahoma"/>
                <a:sym typeface="Tahoma"/>
              </a:rPr>
              <a:t>(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log </a:t>
            </a:r>
            <a:r>
              <a:rPr lang="en-US" sz="1100">
                <a:latin typeface="Times New Roman"/>
                <a:ea typeface="Times New Roman"/>
                <a:cs typeface="Times New Roman"/>
                <a:sym typeface="Times New Roman"/>
              </a:rPr>
              <a:t>n</a:t>
            </a:r>
            <a:r>
              <a:rPr lang="en-US" sz="1100">
                <a:latin typeface="Tahoma"/>
                <a:ea typeface="Tahoma"/>
                <a:cs typeface="Tahoma"/>
                <a:sym typeface="Tahoma"/>
              </a:rPr>
              <a:t>)  </a:t>
            </a:r>
            <a:r>
              <a:rPr lang="en-US" sz="1100">
                <a:latin typeface="Times New Roman"/>
                <a:ea typeface="Times New Roman"/>
                <a:cs typeface="Times New Roman"/>
                <a:sym typeface="Times New Roman"/>
              </a:rPr>
              <a:t>NLOGSPACE </a:t>
            </a:r>
            <a:r>
              <a:rPr lang="en-US" sz="1100">
                <a:latin typeface="Tahoma"/>
                <a:ea typeface="Tahoma"/>
                <a:cs typeface="Tahoma"/>
                <a:sym typeface="Tahoma"/>
              </a:rPr>
              <a:t>= </a:t>
            </a:r>
            <a:r>
              <a:rPr lang="en-US" sz="1100">
                <a:latin typeface="Times New Roman"/>
                <a:ea typeface="Times New Roman"/>
                <a:cs typeface="Times New Roman"/>
                <a:sym typeface="Times New Roman"/>
              </a:rPr>
              <a:t>NSPACE</a:t>
            </a:r>
            <a:r>
              <a:rPr lang="en-US" sz="1100">
                <a:latin typeface="Tahoma"/>
                <a:ea typeface="Tahoma"/>
                <a:cs typeface="Tahoma"/>
                <a:sym typeface="Tahoma"/>
              </a:rPr>
              <a:t>(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log </a:t>
            </a:r>
            <a:r>
              <a:rPr lang="en-US" sz="1100">
                <a:latin typeface="Times New Roman"/>
                <a:ea typeface="Times New Roman"/>
                <a:cs typeface="Times New Roman"/>
                <a:sym typeface="Times New Roman"/>
              </a:rPr>
              <a:t>n</a:t>
            </a:r>
            <a:r>
              <a:rPr lang="en-US" sz="1100">
                <a:latin typeface="Tahoma"/>
                <a:ea typeface="Tahoma"/>
                <a:cs typeface="Tahoma"/>
                <a:sym typeface="Tahoma"/>
              </a:rPr>
              <a:t>)</a:t>
            </a:r>
            <a:endParaRPr sz="110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862" name="Google Shape;862;p68"/>
          <p:cNvSpPr txBox="1"/>
          <p:nvPr/>
        </p:nvSpPr>
        <p:spPr>
          <a:xfrm>
            <a:off x="2050211" y="1286610"/>
            <a:ext cx="179705" cy="1917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425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Lucida Sans"/>
                <a:ea typeface="Lucida Sans"/>
                <a:cs typeface="Lucida Sans"/>
                <a:sym typeface="Lucida Sans"/>
              </a:rPr>
              <a:t>[</a:t>
            </a:r>
            <a:endParaRPr sz="1100"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863" name="Google Shape;863;p68"/>
          <p:cNvSpPr txBox="1"/>
          <p:nvPr/>
        </p:nvSpPr>
        <p:spPr>
          <a:xfrm>
            <a:off x="2026818" y="1624582"/>
            <a:ext cx="226695" cy="1473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800">
                <a:latin typeface="Arial"/>
                <a:ea typeface="Arial"/>
                <a:cs typeface="Arial"/>
                <a:sym typeface="Arial"/>
              </a:rPr>
              <a:t>c</a:t>
            </a:r>
            <a:r>
              <a:rPr lang="en-US" sz="800">
                <a:latin typeface="Cambria"/>
                <a:ea typeface="Cambria"/>
                <a:cs typeface="Cambria"/>
                <a:sym typeface="Cambria"/>
              </a:rPr>
              <a:t>∈</a:t>
            </a:r>
            <a:r>
              <a:rPr lang="en-US" sz="800">
                <a:latin typeface="Times New Roman"/>
                <a:ea typeface="Times New Roman"/>
                <a:cs typeface="Times New Roman"/>
                <a:sym typeface="Times New Roman"/>
              </a:rPr>
              <a:t>N</a:t>
            </a:r>
            <a:endParaRPr sz="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64" name="Google Shape;864;p68"/>
          <p:cNvSpPr txBox="1"/>
          <p:nvPr/>
        </p:nvSpPr>
        <p:spPr>
          <a:xfrm>
            <a:off x="2712389" y="1398357"/>
            <a:ext cx="70485" cy="1473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latin typeface="Times New Roman"/>
                <a:ea typeface="Times New Roman"/>
                <a:cs typeface="Times New Roman"/>
                <a:sym typeface="Times New Roman"/>
              </a:rPr>
              <a:t>c</a:t>
            </a:r>
            <a:endParaRPr sz="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65" name="Google Shape;865;p68"/>
          <p:cNvSpPr txBox="1"/>
          <p:nvPr/>
        </p:nvSpPr>
        <p:spPr>
          <a:xfrm>
            <a:off x="1765058" y="1418233"/>
            <a:ext cx="1078230" cy="1917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425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Times New Roman"/>
                <a:ea typeface="Times New Roman"/>
                <a:cs typeface="Times New Roman"/>
                <a:sym typeface="Times New Roman"/>
              </a:rPr>
              <a:t>P </a:t>
            </a:r>
            <a:r>
              <a:rPr lang="en-US" sz="1100">
                <a:latin typeface="Tahoma"/>
                <a:ea typeface="Tahoma"/>
                <a:cs typeface="Tahoma"/>
                <a:sym typeface="Tahoma"/>
              </a:rPr>
              <a:t>=	</a:t>
            </a:r>
            <a:r>
              <a:rPr lang="en-US" sz="1100">
                <a:latin typeface="Times New Roman"/>
                <a:ea typeface="Times New Roman"/>
                <a:cs typeface="Times New Roman"/>
                <a:sym typeface="Times New Roman"/>
              </a:rPr>
              <a:t>TIME</a:t>
            </a:r>
            <a:r>
              <a:rPr lang="en-US" sz="1100">
                <a:latin typeface="Tahoma"/>
                <a:ea typeface="Tahoma"/>
                <a:cs typeface="Tahoma"/>
                <a:sym typeface="Tahoma"/>
              </a:rPr>
              <a:t>(</a:t>
            </a:r>
            <a:r>
              <a:rPr lang="en-US" sz="1100">
                <a:latin typeface="Times New Roman"/>
                <a:ea typeface="Times New Roman"/>
                <a:cs typeface="Times New Roman"/>
                <a:sym typeface="Times New Roman"/>
              </a:rPr>
              <a:t>n </a:t>
            </a:r>
            <a:r>
              <a:rPr lang="en-US" sz="1100">
                <a:latin typeface="Tahoma"/>
                <a:ea typeface="Tahoma"/>
                <a:cs typeface="Tahoma"/>
                <a:sym typeface="Tahoma"/>
              </a:rPr>
              <a:t>)</a:t>
            </a:r>
            <a:endParaRPr sz="110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866" name="Google Shape;866;p68"/>
          <p:cNvSpPr txBox="1"/>
          <p:nvPr/>
        </p:nvSpPr>
        <p:spPr>
          <a:xfrm>
            <a:off x="2050211" y="1716251"/>
            <a:ext cx="179705" cy="1917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425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Lucida Sans"/>
                <a:ea typeface="Lucida Sans"/>
                <a:cs typeface="Lucida Sans"/>
                <a:sym typeface="Lucida Sans"/>
              </a:rPr>
              <a:t>[</a:t>
            </a:r>
            <a:endParaRPr sz="1100"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867" name="Google Shape;867;p68"/>
          <p:cNvSpPr txBox="1"/>
          <p:nvPr/>
        </p:nvSpPr>
        <p:spPr>
          <a:xfrm>
            <a:off x="2026818" y="2054211"/>
            <a:ext cx="226695" cy="1473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800">
                <a:latin typeface="Arial"/>
                <a:ea typeface="Arial"/>
                <a:cs typeface="Arial"/>
                <a:sym typeface="Arial"/>
              </a:rPr>
              <a:t>c</a:t>
            </a:r>
            <a:r>
              <a:rPr lang="en-US" sz="800">
                <a:latin typeface="Cambria"/>
                <a:ea typeface="Cambria"/>
                <a:cs typeface="Cambria"/>
                <a:sym typeface="Cambria"/>
              </a:rPr>
              <a:t>∈</a:t>
            </a:r>
            <a:r>
              <a:rPr lang="en-US" sz="800">
                <a:latin typeface="Times New Roman"/>
                <a:ea typeface="Times New Roman"/>
                <a:cs typeface="Times New Roman"/>
                <a:sym typeface="Times New Roman"/>
              </a:rPr>
              <a:t>N</a:t>
            </a:r>
            <a:endParaRPr sz="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68" name="Google Shape;868;p68"/>
          <p:cNvSpPr txBox="1"/>
          <p:nvPr/>
        </p:nvSpPr>
        <p:spPr>
          <a:xfrm>
            <a:off x="2812414" y="1827986"/>
            <a:ext cx="70485" cy="1473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latin typeface="Times New Roman"/>
                <a:ea typeface="Times New Roman"/>
                <a:cs typeface="Times New Roman"/>
                <a:sym typeface="Times New Roman"/>
              </a:rPr>
              <a:t>c</a:t>
            </a:r>
            <a:endParaRPr sz="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69" name="Google Shape;869;p68"/>
          <p:cNvSpPr txBox="1"/>
          <p:nvPr/>
        </p:nvSpPr>
        <p:spPr>
          <a:xfrm>
            <a:off x="1665033" y="1847861"/>
            <a:ext cx="1278255" cy="1917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425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Times New Roman"/>
                <a:ea typeface="Times New Roman"/>
                <a:cs typeface="Times New Roman"/>
                <a:sym typeface="Times New Roman"/>
              </a:rPr>
              <a:t>NP </a:t>
            </a:r>
            <a:r>
              <a:rPr lang="en-US" sz="1100">
                <a:latin typeface="Tahoma"/>
                <a:ea typeface="Tahoma"/>
                <a:cs typeface="Tahoma"/>
                <a:sym typeface="Tahoma"/>
              </a:rPr>
              <a:t>=	</a:t>
            </a:r>
            <a:r>
              <a:rPr lang="en-US" sz="1100">
                <a:latin typeface="Times New Roman"/>
                <a:ea typeface="Times New Roman"/>
                <a:cs typeface="Times New Roman"/>
                <a:sym typeface="Times New Roman"/>
              </a:rPr>
              <a:t>NTIME</a:t>
            </a:r>
            <a:r>
              <a:rPr lang="en-US" sz="1100">
                <a:latin typeface="Tahoma"/>
                <a:ea typeface="Tahoma"/>
                <a:cs typeface="Tahoma"/>
                <a:sym typeface="Tahoma"/>
              </a:rPr>
              <a:t>(</a:t>
            </a:r>
            <a:r>
              <a:rPr lang="en-US" sz="1100">
                <a:latin typeface="Times New Roman"/>
                <a:ea typeface="Times New Roman"/>
                <a:cs typeface="Times New Roman"/>
                <a:sym typeface="Times New Roman"/>
              </a:rPr>
              <a:t>n </a:t>
            </a:r>
            <a:r>
              <a:rPr lang="en-US" sz="1100">
                <a:latin typeface="Tahoma"/>
                <a:ea typeface="Tahoma"/>
                <a:cs typeface="Tahoma"/>
                <a:sym typeface="Tahoma"/>
              </a:rPr>
              <a:t>)</a:t>
            </a:r>
            <a:endParaRPr sz="110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870" name="Google Shape;870;p68"/>
          <p:cNvSpPr txBox="1"/>
          <p:nvPr/>
        </p:nvSpPr>
        <p:spPr>
          <a:xfrm>
            <a:off x="2219515" y="2145879"/>
            <a:ext cx="179705" cy="1917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425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Lucida Sans"/>
                <a:ea typeface="Lucida Sans"/>
                <a:cs typeface="Lucida Sans"/>
                <a:sym typeface="Lucida Sans"/>
              </a:rPr>
              <a:t>[</a:t>
            </a:r>
            <a:endParaRPr sz="1100"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871" name="Google Shape;871;p68"/>
          <p:cNvSpPr txBox="1"/>
          <p:nvPr/>
        </p:nvSpPr>
        <p:spPr>
          <a:xfrm>
            <a:off x="2196122" y="2483852"/>
            <a:ext cx="226695" cy="1473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800">
                <a:latin typeface="Arial"/>
                <a:ea typeface="Arial"/>
                <a:cs typeface="Arial"/>
                <a:sym typeface="Arial"/>
              </a:rPr>
              <a:t>c</a:t>
            </a:r>
            <a:r>
              <a:rPr lang="en-US" sz="800">
                <a:latin typeface="Cambria"/>
                <a:ea typeface="Cambria"/>
                <a:cs typeface="Cambria"/>
                <a:sym typeface="Cambria"/>
              </a:rPr>
              <a:t>∈</a:t>
            </a:r>
            <a:r>
              <a:rPr lang="en-US" sz="800">
                <a:latin typeface="Times New Roman"/>
                <a:ea typeface="Times New Roman"/>
                <a:cs typeface="Times New Roman"/>
                <a:sym typeface="Times New Roman"/>
              </a:rPr>
              <a:t>N</a:t>
            </a:r>
            <a:endParaRPr sz="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72" name="Google Shape;872;p68"/>
          <p:cNvSpPr txBox="1"/>
          <p:nvPr/>
        </p:nvSpPr>
        <p:spPr>
          <a:xfrm>
            <a:off x="2955950" y="2257614"/>
            <a:ext cx="70485" cy="1473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latin typeface="Times New Roman"/>
                <a:ea typeface="Times New Roman"/>
                <a:cs typeface="Times New Roman"/>
                <a:sym typeface="Times New Roman"/>
              </a:rPr>
              <a:t>c</a:t>
            </a:r>
            <a:endParaRPr sz="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73" name="Google Shape;873;p68"/>
          <p:cNvSpPr txBox="1"/>
          <p:nvPr/>
        </p:nvSpPr>
        <p:spPr>
          <a:xfrm>
            <a:off x="1521498" y="2277502"/>
            <a:ext cx="1565275" cy="1917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425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Times New Roman"/>
                <a:ea typeface="Times New Roman"/>
                <a:cs typeface="Times New Roman"/>
                <a:sym typeface="Times New Roman"/>
              </a:rPr>
              <a:t>PSPACE </a:t>
            </a:r>
            <a:r>
              <a:rPr lang="en-US" sz="1100">
                <a:latin typeface="Tahoma"/>
                <a:ea typeface="Tahoma"/>
                <a:cs typeface="Tahoma"/>
                <a:sym typeface="Tahoma"/>
              </a:rPr>
              <a:t>=	</a:t>
            </a:r>
            <a:r>
              <a:rPr lang="en-US" sz="1100">
                <a:latin typeface="Times New Roman"/>
                <a:ea typeface="Times New Roman"/>
                <a:cs typeface="Times New Roman"/>
                <a:sym typeface="Times New Roman"/>
              </a:rPr>
              <a:t>SPACE</a:t>
            </a:r>
            <a:r>
              <a:rPr lang="en-US" sz="1100">
                <a:latin typeface="Tahoma"/>
                <a:ea typeface="Tahoma"/>
                <a:cs typeface="Tahoma"/>
                <a:sym typeface="Tahoma"/>
              </a:rPr>
              <a:t>(</a:t>
            </a:r>
            <a:r>
              <a:rPr lang="en-US" sz="1100">
                <a:latin typeface="Times New Roman"/>
                <a:ea typeface="Times New Roman"/>
                <a:cs typeface="Times New Roman"/>
                <a:sym typeface="Times New Roman"/>
              </a:rPr>
              <a:t>n </a:t>
            </a:r>
            <a:r>
              <a:rPr lang="en-US" sz="1100">
                <a:latin typeface="Tahoma"/>
                <a:ea typeface="Tahoma"/>
                <a:cs typeface="Tahoma"/>
                <a:sym typeface="Tahoma"/>
              </a:rPr>
              <a:t>)</a:t>
            </a:r>
            <a:endParaRPr sz="1100"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  <p:transition>
    <p:fade thruBlk="1"/>
  </p:transition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7" name="Shape 8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8" name="Google Shape;878;p69"/>
          <p:cNvSpPr txBox="1"/>
          <p:nvPr>
            <p:ph type="title"/>
          </p:nvPr>
        </p:nvSpPr>
        <p:spPr>
          <a:xfrm>
            <a:off x="1142288" y="59814"/>
            <a:ext cx="2323465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71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Le paysage de la complexité</a:t>
            </a:r>
            <a:endParaRPr/>
          </a:p>
        </p:txBody>
      </p:sp>
      <p:sp>
        <p:nvSpPr>
          <p:cNvPr id="879" name="Google Shape;879;p69"/>
          <p:cNvSpPr/>
          <p:nvPr/>
        </p:nvSpPr>
        <p:spPr>
          <a:xfrm>
            <a:off x="495363" y="393636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880" name="Google Shape;880;p69"/>
          <p:cNvSpPr txBox="1"/>
          <p:nvPr/>
        </p:nvSpPr>
        <p:spPr>
          <a:xfrm>
            <a:off x="624395" y="314844"/>
            <a:ext cx="3149600" cy="18732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425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Times New Roman"/>
                <a:ea typeface="Times New Roman"/>
                <a:cs typeface="Times New Roman"/>
                <a:sym typeface="Times New Roman"/>
              </a:rPr>
              <a:t>LOGSPACE </a:t>
            </a:r>
            <a:r>
              <a:rPr lang="en-US" sz="1100">
                <a:latin typeface="Cambria"/>
                <a:ea typeface="Cambria"/>
                <a:cs typeface="Cambria"/>
                <a:sym typeface="Cambria"/>
              </a:rPr>
              <a:t>⊂ </a:t>
            </a:r>
            <a:r>
              <a:rPr lang="en-US" sz="1100">
                <a:latin typeface="Times New Roman"/>
                <a:ea typeface="Times New Roman"/>
                <a:cs typeface="Times New Roman"/>
                <a:sym typeface="Times New Roman"/>
              </a:rPr>
              <a:t>NLOGSPACE </a:t>
            </a:r>
            <a:r>
              <a:rPr lang="en-US" sz="1100">
                <a:latin typeface="Cambria"/>
                <a:ea typeface="Cambria"/>
                <a:cs typeface="Cambria"/>
                <a:sym typeface="Cambria"/>
              </a:rPr>
              <a:t>⊂ </a:t>
            </a:r>
            <a:r>
              <a:rPr lang="en-US" sz="1100">
                <a:latin typeface="Times New Roman"/>
                <a:ea typeface="Times New Roman"/>
                <a:cs typeface="Times New Roman"/>
                <a:sym typeface="Times New Roman"/>
              </a:rPr>
              <a:t>P </a:t>
            </a:r>
            <a:r>
              <a:rPr lang="en-US" sz="1100">
                <a:latin typeface="Cambria"/>
                <a:ea typeface="Cambria"/>
                <a:cs typeface="Cambria"/>
                <a:sym typeface="Cambria"/>
              </a:rPr>
              <a:t>⊂ </a:t>
            </a:r>
            <a:r>
              <a:rPr lang="en-US" sz="1100">
                <a:latin typeface="Times New Roman"/>
                <a:ea typeface="Times New Roman"/>
                <a:cs typeface="Times New Roman"/>
                <a:sym typeface="Times New Roman"/>
              </a:rPr>
              <a:t>NP </a:t>
            </a:r>
            <a:r>
              <a:rPr lang="en-US" sz="1100">
                <a:latin typeface="Cambria"/>
                <a:ea typeface="Cambria"/>
                <a:cs typeface="Cambria"/>
                <a:sym typeface="Cambria"/>
              </a:rPr>
              <a:t>⊂ </a:t>
            </a:r>
            <a:r>
              <a:rPr lang="en-US" sz="1100">
                <a:latin typeface="Times New Roman"/>
                <a:ea typeface="Times New Roman"/>
                <a:cs typeface="Times New Roman"/>
                <a:sym typeface="Times New Roman"/>
              </a:rPr>
              <a:t>PSPACE </a:t>
            </a:r>
            <a:r>
              <a:rPr lang="en-US" sz="1100">
                <a:latin typeface="Cambria"/>
                <a:ea typeface="Cambria"/>
                <a:cs typeface="Cambria"/>
                <a:sym typeface="Cambria"/>
              </a:rPr>
              <a:t>⊂</a:t>
            </a:r>
            <a:endParaRPr sz="1100">
              <a:latin typeface="Cambria"/>
              <a:ea typeface="Cambria"/>
              <a:cs typeface="Cambria"/>
              <a:sym typeface="Cambria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35"/>
              </a:spcBef>
              <a:spcAft>
                <a:spcPts val="0"/>
              </a:spcAft>
              <a:buNone/>
            </a:pPr>
            <a:r>
              <a:rPr lang="en-US" sz="1100">
                <a:latin typeface="Times New Roman"/>
                <a:ea typeface="Times New Roman"/>
                <a:cs typeface="Times New Roman"/>
                <a:sym typeface="Times New Roman"/>
              </a:rPr>
              <a:t>EXPTIME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2277745" marR="0" rtl="0" algn="l">
              <a:lnSpc>
                <a:spcPct val="100000"/>
              </a:lnSpc>
              <a:spcBef>
                <a:spcPts val="505"/>
              </a:spcBef>
              <a:spcAft>
                <a:spcPts val="0"/>
              </a:spcAft>
              <a:buNone/>
            </a:pPr>
            <a:r>
              <a:rPr lang="en-US" sz="950">
                <a:latin typeface="Times New Roman"/>
                <a:ea typeface="Times New Roman"/>
                <a:cs typeface="Times New Roman"/>
                <a:sym typeface="Times New Roman"/>
              </a:rPr>
              <a:t>EXPTIME</a:t>
            </a:r>
            <a:endParaRPr sz="95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1819910" marR="0" rtl="0" algn="l">
              <a:lnSpc>
                <a:spcPct val="100000"/>
              </a:lnSpc>
              <a:spcBef>
                <a:spcPts val="115"/>
              </a:spcBef>
              <a:spcAft>
                <a:spcPts val="0"/>
              </a:spcAft>
              <a:buNone/>
            </a:pPr>
            <a:r>
              <a:rPr lang="en-US" sz="950">
                <a:latin typeface="Times New Roman"/>
                <a:ea typeface="Times New Roman"/>
                <a:cs typeface="Times New Roman"/>
                <a:sym typeface="Times New Roman"/>
              </a:rPr>
              <a:t>PSPACE</a:t>
            </a:r>
            <a:endParaRPr sz="95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55"/>
              </a:spcBef>
              <a:spcAft>
                <a:spcPts val="0"/>
              </a:spcAft>
              <a:buNone/>
            </a:pPr>
            <a:r>
              <a:t/>
            </a:r>
            <a:endParaRPr sz="9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195707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50">
                <a:latin typeface="Times New Roman"/>
                <a:ea typeface="Times New Roman"/>
                <a:cs typeface="Times New Roman"/>
                <a:sym typeface="Times New Roman"/>
              </a:rPr>
              <a:t>NP</a:t>
            </a:r>
            <a:endParaRPr sz="95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1748154" marR="0" rtl="0" algn="l">
              <a:lnSpc>
                <a:spcPct val="100000"/>
              </a:lnSpc>
              <a:spcBef>
                <a:spcPts val="860"/>
              </a:spcBef>
              <a:spcAft>
                <a:spcPts val="0"/>
              </a:spcAft>
              <a:buNone/>
            </a:pPr>
            <a:r>
              <a:rPr lang="en-US" sz="950">
                <a:latin typeface="Times New Roman"/>
                <a:ea typeface="Times New Roman"/>
                <a:cs typeface="Times New Roman"/>
                <a:sym typeface="Times New Roman"/>
              </a:rPr>
              <a:t>P</a:t>
            </a:r>
            <a:endParaRPr sz="95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240664" lvl="0" marL="873125" marR="1325245" rtl="0" algn="l">
              <a:lnSpc>
                <a:spcPct val="196900"/>
              </a:lnSpc>
              <a:spcBef>
                <a:spcPts val="260"/>
              </a:spcBef>
              <a:spcAft>
                <a:spcPts val="0"/>
              </a:spcAft>
              <a:buNone/>
            </a:pPr>
            <a:r>
              <a:rPr lang="en-US" sz="950">
                <a:latin typeface="Times New Roman"/>
                <a:ea typeface="Times New Roman"/>
                <a:cs typeface="Times New Roman"/>
                <a:sym typeface="Times New Roman"/>
              </a:rPr>
              <a:t>NLOGSPACE  LOGSPACE</a:t>
            </a:r>
            <a:endParaRPr sz="95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881" name="Google Shape;881;p69"/>
          <p:cNvGrpSpPr/>
          <p:nvPr/>
        </p:nvGrpSpPr>
        <p:grpSpPr>
          <a:xfrm>
            <a:off x="495363" y="489437"/>
            <a:ext cx="3448977" cy="2322830"/>
            <a:chOff x="495363" y="489437"/>
            <a:chExt cx="3448977" cy="2322830"/>
          </a:xfrm>
        </p:grpSpPr>
        <p:sp>
          <p:nvSpPr>
            <p:cNvPr id="882" name="Google Shape;882;p69"/>
            <p:cNvSpPr/>
            <p:nvPr/>
          </p:nvSpPr>
          <p:spPr>
            <a:xfrm>
              <a:off x="940790" y="489437"/>
              <a:ext cx="3003550" cy="2322830"/>
            </a:xfrm>
            <a:custGeom>
              <a:rect b="b" l="l" r="r" t="t"/>
              <a:pathLst>
                <a:path extrusionOk="0" h="2322830" w="3003550">
                  <a:moveTo>
                    <a:pt x="1362094" y="1678704"/>
                  </a:moveTo>
                  <a:lnTo>
                    <a:pt x="1346875" y="1619360"/>
                  </a:lnTo>
                  <a:lnTo>
                    <a:pt x="1303708" y="1565402"/>
                  </a:lnTo>
                  <a:lnTo>
                    <a:pt x="1272811" y="1541007"/>
                  </a:lnTo>
                  <a:lnTo>
                    <a:pt x="1236328" y="1518637"/>
                  </a:lnTo>
                  <a:lnTo>
                    <a:pt x="1194726" y="1498516"/>
                  </a:lnTo>
                  <a:lnTo>
                    <a:pt x="1148472" y="1480872"/>
                  </a:lnTo>
                  <a:lnTo>
                    <a:pt x="1098033" y="1465929"/>
                  </a:lnTo>
                  <a:lnTo>
                    <a:pt x="1043876" y="1453913"/>
                  </a:lnTo>
                  <a:lnTo>
                    <a:pt x="986467" y="1445051"/>
                  </a:lnTo>
                  <a:lnTo>
                    <a:pt x="926274" y="1439568"/>
                  </a:lnTo>
                  <a:lnTo>
                    <a:pt x="863764" y="1437690"/>
                  </a:lnTo>
                  <a:lnTo>
                    <a:pt x="801254" y="1439568"/>
                  </a:lnTo>
                  <a:lnTo>
                    <a:pt x="741061" y="1445051"/>
                  </a:lnTo>
                  <a:lnTo>
                    <a:pt x="683653" y="1453913"/>
                  </a:lnTo>
                  <a:lnTo>
                    <a:pt x="629495" y="1465929"/>
                  </a:lnTo>
                  <a:lnTo>
                    <a:pt x="579056" y="1480872"/>
                  </a:lnTo>
                  <a:lnTo>
                    <a:pt x="532802" y="1498516"/>
                  </a:lnTo>
                  <a:lnTo>
                    <a:pt x="491200" y="1518637"/>
                  </a:lnTo>
                  <a:lnTo>
                    <a:pt x="454718" y="1541007"/>
                  </a:lnTo>
                  <a:lnTo>
                    <a:pt x="423821" y="1565402"/>
                  </a:lnTo>
                  <a:lnTo>
                    <a:pt x="380654" y="1619360"/>
                  </a:lnTo>
                  <a:lnTo>
                    <a:pt x="365434" y="1678704"/>
                  </a:lnTo>
                  <a:lnTo>
                    <a:pt x="369317" y="1708936"/>
                  </a:lnTo>
                  <a:lnTo>
                    <a:pt x="398977" y="1765813"/>
                  </a:lnTo>
                  <a:lnTo>
                    <a:pt x="454718" y="1816401"/>
                  </a:lnTo>
                  <a:lnTo>
                    <a:pt x="491200" y="1838771"/>
                  </a:lnTo>
                  <a:lnTo>
                    <a:pt x="532802" y="1858891"/>
                  </a:lnTo>
                  <a:lnTo>
                    <a:pt x="579056" y="1876536"/>
                  </a:lnTo>
                  <a:lnTo>
                    <a:pt x="629495" y="1891479"/>
                  </a:lnTo>
                  <a:lnTo>
                    <a:pt x="683653" y="1903494"/>
                  </a:lnTo>
                  <a:lnTo>
                    <a:pt x="741061" y="1912356"/>
                  </a:lnTo>
                  <a:lnTo>
                    <a:pt x="801254" y="1917839"/>
                  </a:lnTo>
                  <a:lnTo>
                    <a:pt x="863764" y="1919717"/>
                  </a:lnTo>
                  <a:lnTo>
                    <a:pt x="926274" y="1917839"/>
                  </a:lnTo>
                  <a:lnTo>
                    <a:pt x="986467" y="1912356"/>
                  </a:lnTo>
                  <a:lnTo>
                    <a:pt x="1043876" y="1903494"/>
                  </a:lnTo>
                  <a:lnTo>
                    <a:pt x="1098033" y="1891479"/>
                  </a:lnTo>
                  <a:lnTo>
                    <a:pt x="1148472" y="1876536"/>
                  </a:lnTo>
                  <a:lnTo>
                    <a:pt x="1194726" y="1858891"/>
                  </a:lnTo>
                  <a:lnTo>
                    <a:pt x="1236328" y="1838771"/>
                  </a:lnTo>
                  <a:lnTo>
                    <a:pt x="1272811" y="1816401"/>
                  </a:lnTo>
                  <a:lnTo>
                    <a:pt x="1303708" y="1792006"/>
                  </a:lnTo>
                  <a:lnTo>
                    <a:pt x="1346875" y="1738048"/>
                  </a:lnTo>
                  <a:lnTo>
                    <a:pt x="1362094" y="1678704"/>
                  </a:lnTo>
                  <a:close/>
                </a:path>
                <a:path extrusionOk="0" h="2322830" w="3003550">
                  <a:moveTo>
                    <a:pt x="1731454" y="1615348"/>
                  </a:moveTo>
                  <a:lnTo>
                    <a:pt x="1729338" y="1574945"/>
                  </a:lnTo>
                  <a:lnTo>
                    <a:pt x="1723096" y="1535392"/>
                  </a:lnTo>
                  <a:lnTo>
                    <a:pt x="1712884" y="1496805"/>
                  </a:lnTo>
                  <a:lnTo>
                    <a:pt x="1698857" y="1459299"/>
                  </a:lnTo>
                  <a:lnTo>
                    <a:pt x="1681173" y="1422987"/>
                  </a:lnTo>
                  <a:lnTo>
                    <a:pt x="1659988" y="1387986"/>
                  </a:lnTo>
                  <a:lnTo>
                    <a:pt x="1635457" y="1354410"/>
                  </a:lnTo>
                  <a:lnTo>
                    <a:pt x="1607737" y="1322375"/>
                  </a:lnTo>
                  <a:lnTo>
                    <a:pt x="1576985" y="1291994"/>
                  </a:lnTo>
                  <a:lnTo>
                    <a:pt x="1543357" y="1263383"/>
                  </a:lnTo>
                  <a:lnTo>
                    <a:pt x="1507009" y="1236658"/>
                  </a:lnTo>
                  <a:lnTo>
                    <a:pt x="1468097" y="1211932"/>
                  </a:lnTo>
                  <a:lnTo>
                    <a:pt x="1426778" y="1189320"/>
                  </a:lnTo>
                  <a:lnTo>
                    <a:pt x="1383208" y="1168939"/>
                  </a:lnTo>
                  <a:lnTo>
                    <a:pt x="1337544" y="1150902"/>
                  </a:lnTo>
                  <a:lnTo>
                    <a:pt x="1289941" y="1135325"/>
                  </a:lnTo>
                  <a:lnTo>
                    <a:pt x="1240556" y="1122322"/>
                  </a:lnTo>
                  <a:lnTo>
                    <a:pt x="1189545" y="1112009"/>
                  </a:lnTo>
                  <a:lnTo>
                    <a:pt x="1137065" y="1104500"/>
                  </a:lnTo>
                  <a:lnTo>
                    <a:pt x="1083272" y="1099911"/>
                  </a:lnTo>
                  <a:lnTo>
                    <a:pt x="1028322" y="1098355"/>
                  </a:lnTo>
                  <a:lnTo>
                    <a:pt x="973372" y="1099911"/>
                  </a:lnTo>
                  <a:lnTo>
                    <a:pt x="919579" y="1104500"/>
                  </a:lnTo>
                  <a:lnTo>
                    <a:pt x="867099" y="1112009"/>
                  </a:lnTo>
                  <a:lnTo>
                    <a:pt x="816089" y="1122322"/>
                  </a:lnTo>
                  <a:lnTo>
                    <a:pt x="766704" y="1135325"/>
                  </a:lnTo>
                  <a:lnTo>
                    <a:pt x="719101" y="1150902"/>
                  </a:lnTo>
                  <a:lnTo>
                    <a:pt x="673436" y="1168939"/>
                  </a:lnTo>
                  <a:lnTo>
                    <a:pt x="629866" y="1189320"/>
                  </a:lnTo>
                  <a:lnTo>
                    <a:pt x="588547" y="1211932"/>
                  </a:lnTo>
                  <a:lnTo>
                    <a:pt x="549636" y="1236658"/>
                  </a:lnTo>
                  <a:lnTo>
                    <a:pt x="513288" y="1263383"/>
                  </a:lnTo>
                  <a:lnTo>
                    <a:pt x="479659" y="1291994"/>
                  </a:lnTo>
                  <a:lnTo>
                    <a:pt x="448907" y="1322375"/>
                  </a:lnTo>
                  <a:lnTo>
                    <a:pt x="421188" y="1354410"/>
                  </a:lnTo>
                  <a:lnTo>
                    <a:pt x="396657" y="1387986"/>
                  </a:lnTo>
                  <a:lnTo>
                    <a:pt x="375471" y="1422987"/>
                  </a:lnTo>
                  <a:lnTo>
                    <a:pt x="357787" y="1459299"/>
                  </a:lnTo>
                  <a:lnTo>
                    <a:pt x="343761" y="1496805"/>
                  </a:lnTo>
                  <a:lnTo>
                    <a:pt x="333548" y="1535392"/>
                  </a:lnTo>
                  <a:lnTo>
                    <a:pt x="327306" y="1574945"/>
                  </a:lnTo>
                  <a:lnTo>
                    <a:pt x="325191" y="1615348"/>
                  </a:lnTo>
                  <a:lnTo>
                    <a:pt x="327306" y="1655751"/>
                  </a:lnTo>
                  <a:lnTo>
                    <a:pt x="333548" y="1695304"/>
                  </a:lnTo>
                  <a:lnTo>
                    <a:pt x="343761" y="1733891"/>
                  </a:lnTo>
                  <a:lnTo>
                    <a:pt x="357787" y="1771398"/>
                  </a:lnTo>
                  <a:lnTo>
                    <a:pt x="375471" y="1807709"/>
                  </a:lnTo>
                  <a:lnTo>
                    <a:pt x="396657" y="1842710"/>
                  </a:lnTo>
                  <a:lnTo>
                    <a:pt x="421188" y="1876286"/>
                  </a:lnTo>
                  <a:lnTo>
                    <a:pt x="448907" y="1908322"/>
                  </a:lnTo>
                  <a:lnTo>
                    <a:pt x="479659" y="1938702"/>
                  </a:lnTo>
                  <a:lnTo>
                    <a:pt x="513288" y="1967313"/>
                  </a:lnTo>
                  <a:lnTo>
                    <a:pt x="549636" y="1994039"/>
                  </a:lnTo>
                  <a:lnTo>
                    <a:pt x="588547" y="2018764"/>
                  </a:lnTo>
                  <a:lnTo>
                    <a:pt x="629866" y="2041376"/>
                  </a:lnTo>
                  <a:lnTo>
                    <a:pt x="673436" y="2061757"/>
                  </a:lnTo>
                  <a:lnTo>
                    <a:pt x="719101" y="2079794"/>
                  </a:lnTo>
                  <a:lnTo>
                    <a:pt x="766704" y="2095371"/>
                  </a:lnTo>
                  <a:lnTo>
                    <a:pt x="816089" y="2108374"/>
                  </a:lnTo>
                  <a:lnTo>
                    <a:pt x="867099" y="2118687"/>
                  </a:lnTo>
                  <a:lnTo>
                    <a:pt x="919579" y="2126196"/>
                  </a:lnTo>
                  <a:lnTo>
                    <a:pt x="973372" y="2130785"/>
                  </a:lnTo>
                  <a:lnTo>
                    <a:pt x="1028322" y="2132341"/>
                  </a:lnTo>
                  <a:lnTo>
                    <a:pt x="1083272" y="2130785"/>
                  </a:lnTo>
                  <a:lnTo>
                    <a:pt x="1137065" y="2126196"/>
                  </a:lnTo>
                  <a:lnTo>
                    <a:pt x="1189545" y="2118687"/>
                  </a:lnTo>
                  <a:lnTo>
                    <a:pt x="1240556" y="2108374"/>
                  </a:lnTo>
                  <a:lnTo>
                    <a:pt x="1289941" y="2095371"/>
                  </a:lnTo>
                  <a:lnTo>
                    <a:pt x="1337544" y="2079794"/>
                  </a:lnTo>
                  <a:lnTo>
                    <a:pt x="1383208" y="2061757"/>
                  </a:lnTo>
                  <a:lnTo>
                    <a:pt x="1426778" y="2041376"/>
                  </a:lnTo>
                  <a:lnTo>
                    <a:pt x="1468097" y="2018764"/>
                  </a:lnTo>
                  <a:lnTo>
                    <a:pt x="1507009" y="1994039"/>
                  </a:lnTo>
                  <a:lnTo>
                    <a:pt x="1543357" y="1967313"/>
                  </a:lnTo>
                  <a:lnTo>
                    <a:pt x="1576985" y="1938702"/>
                  </a:lnTo>
                  <a:lnTo>
                    <a:pt x="1607737" y="1908322"/>
                  </a:lnTo>
                  <a:lnTo>
                    <a:pt x="1635457" y="1876286"/>
                  </a:lnTo>
                  <a:lnTo>
                    <a:pt x="1659988" y="1842710"/>
                  </a:lnTo>
                  <a:lnTo>
                    <a:pt x="1681173" y="1807709"/>
                  </a:lnTo>
                  <a:lnTo>
                    <a:pt x="1698857" y="1771398"/>
                  </a:lnTo>
                  <a:lnTo>
                    <a:pt x="1712884" y="1733891"/>
                  </a:lnTo>
                  <a:lnTo>
                    <a:pt x="1723096" y="1695304"/>
                  </a:lnTo>
                  <a:lnTo>
                    <a:pt x="1729338" y="1655751"/>
                  </a:lnTo>
                  <a:lnTo>
                    <a:pt x="1731454" y="1615348"/>
                  </a:lnTo>
                  <a:close/>
                </a:path>
                <a:path extrusionOk="0" h="2322830" w="3003550">
                  <a:moveTo>
                    <a:pt x="1844301" y="1458083"/>
                  </a:moveTo>
                  <a:lnTo>
                    <a:pt x="1842714" y="1413009"/>
                  </a:lnTo>
                  <a:lnTo>
                    <a:pt x="1838019" y="1368680"/>
                  </a:lnTo>
                  <a:lnTo>
                    <a:pt x="1830308" y="1325179"/>
                  </a:lnTo>
                  <a:lnTo>
                    <a:pt x="1819676" y="1282591"/>
                  </a:lnTo>
                  <a:lnTo>
                    <a:pt x="1806218" y="1240998"/>
                  </a:lnTo>
                  <a:lnTo>
                    <a:pt x="1790028" y="1200485"/>
                  </a:lnTo>
                  <a:lnTo>
                    <a:pt x="1771201" y="1161133"/>
                  </a:lnTo>
                  <a:lnTo>
                    <a:pt x="1749831" y="1123028"/>
                  </a:lnTo>
                  <a:lnTo>
                    <a:pt x="1726012" y="1086252"/>
                  </a:lnTo>
                  <a:lnTo>
                    <a:pt x="1699840" y="1050889"/>
                  </a:lnTo>
                  <a:lnTo>
                    <a:pt x="1671407" y="1017023"/>
                  </a:lnTo>
                  <a:lnTo>
                    <a:pt x="1640810" y="984736"/>
                  </a:lnTo>
                  <a:lnTo>
                    <a:pt x="1608142" y="954113"/>
                  </a:lnTo>
                  <a:lnTo>
                    <a:pt x="1573498" y="925237"/>
                  </a:lnTo>
                  <a:lnTo>
                    <a:pt x="1536972" y="898191"/>
                  </a:lnTo>
                  <a:lnTo>
                    <a:pt x="1498658" y="873058"/>
                  </a:lnTo>
                  <a:lnTo>
                    <a:pt x="1458652" y="849924"/>
                  </a:lnTo>
                  <a:lnTo>
                    <a:pt x="1417047" y="828870"/>
                  </a:lnTo>
                  <a:lnTo>
                    <a:pt x="1373938" y="809980"/>
                  </a:lnTo>
                  <a:lnTo>
                    <a:pt x="1329420" y="793338"/>
                  </a:lnTo>
                  <a:lnTo>
                    <a:pt x="1283586" y="779027"/>
                  </a:lnTo>
                  <a:lnTo>
                    <a:pt x="1236532" y="767131"/>
                  </a:lnTo>
                  <a:lnTo>
                    <a:pt x="1188352" y="757733"/>
                  </a:lnTo>
                  <a:lnTo>
                    <a:pt x="1139140" y="750917"/>
                  </a:lnTo>
                  <a:lnTo>
                    <a:pt x="1088990" y="746767"/>
                  </a:lnTo>
                  <a:lnTo>
                    <a:pt x="1037997" y="745364"/>
                  </a:lnTo>
                  <a:lnTo>
                    <a:pt x="987005" y="746767"/>
                  </a:lnTo>
                  <a:lnTo>
                    <a:pt x="936855" y="750917"/>
                  </a:lnTo>
                  <a:lnTo>
                    <a:pt x="887643" y="757733"/>
                  </a:lnTo>
                  <a:lnTo>
                    <a:pt x="839463" y="767131"/>
                  </a:lnTo>
                  <a:lnTo>
                    <a:pt x="792408" y="779027"/>
                  </a:lnTo>
                  <a:lnTo>
                    <a:pt x="746575" y="793338"/>
                  </a:lnTo>
                  <a:lnTo>
                    <a:pt x="702056" y="809980"/>
                  </a:lnTo>
                  <a:lnTo>
                    <a:pt x="658948" y="828870"/>
                  </a:lnTo>
                  <a:lnTo>
                    <a:pt x="617343" y="849924"/>
                  </a:lnTo>
                  <a:lnTo>
                    <a:pt x="577337" y="873058"/>
                  </a:lnTo>
                  <a:lnTo>
                    <a:pt x="539023" y="898191"/>
                  </a:lnTo>
                  <a:lnTo>
                    <a:pt x="502497" y="925237"/>
                  </a:lnTo>
                  <a:lnTo>
                    <a:pt x="467853" y="954113"/>
                  </a:lnTo>
                  <a:lnTo>
                    <a:pt x="435185" y="984736"/>
                  </a:lnTo>
                  <a:lnTo>
                    <a:pt x="404587" y="1017023"/>
                  </a:lnTo>
                  <a:lnTo>
                    <a:pt x="376155" y="1050889"/>
                  </a:lnTo>
                  <a:lnTo>
                    <a:pt x="349983" y="1086252"/>
                  </a:lnTo>
                  <a:lnTo>
                    <a:pt x="326164" y="1123028"/>
                  </a:lnTo>
                  <a:lnTo>
                    <a:pt x="304794" y="1161133"/>
                  </a:lnTo>
                  <a:lnTo>
                    <a:pt x="285967" y="1200485"/>
                  </a:lnTo>
                  <a:lnTo>
                    <a:pt x="269777" y="1240998"/>
                  </a:lnTo>
                  <a:lnTo>
                    <a:pt x="256319" y="1282591"/>
                  </a:lnTo>
                  <a:lnTo>
                    <a:pt x="245687" y="1325179"/>
                  </a:lnTo>
                  <a:lnTo>
                    <a:pt x="237976" y="1368680"/>
                  </a:lnTo>
                  <a:lnTo>
                    <a:pt x="233280" y="1413009"/>
                  </a:lnTo>
                  <a:lnTo>
                    <a:pt x="231694" y="1458083"/>
                  </a:lnTo>
                  <a:lnTo>
                    <a:pt x="233280" y="1503156"/>
                  </a:lnTo>
                  <a:lnTo>
                    <a:pt x="237976" y="1547485"/>
                  </a:lnTo>
                  <a:lnTo>
                    <a:pt x="245687" y="1590986"/>
                  </a:lnTo>
                  <a:lnTo>
                    <a:pt x="256319" y="1633574"/>
                  </a:lnTo>
                  <a:lnTo>
                    <a:pt x="269777" y="1675167"/>
                  </a:lnTo>
                  <a:lnTo>
                    <a:pt x="285967" y="1715680"/>
                  </a:lnTo>
                  <a:lnTo>
                    <a:pt x="304794" y="1755032"/>
                  </a:lnTo>
                  <a:lnTo>
                    <a:pt x="326164" y="1793137"/>
                  </a:lnTo>
                  <a:lnTo>
                    <a:pt x="349983" y="1829913"/>
                  </a:lnTo>
                  <a:lnTo>
                    <a:pt x="376155" y="1865276"/>
                  </a:lnTo>
                  <a:lnTo>
                    <a:pt x="404587" y="1899142"/>
                  </a:lnTo>
                  <a:lnTo>
                    <a:pt x="435185" y="1931429"/>
                  </a:lnTo>
                  <a:lnTo>
                    <a:pt x="467853" y="1962052"/>
                  </a:lnTo>
                  <a:lnTo>
                    <a:pt x="502497" y="1990929"/>
                  </a:lnTo>
                  <a:lnTo>
                    <a:pt x="539023" y="2017975"/>
                  </a:lnTo>
                  <a:lnTo>
                    <a:pt x="577337" y="2043107"/>
                  </a:lnTo>
                  <a:lnTo>
                    <a:pt x="617343" y="2066242"/>
                  </a:lnTo>
                  <a:lnTo>
                    <a:pt x="658948" y="2087296"/>
                  </a:lnTo>
                  <a:lnTo>
                    <a:pt x="702056" y="2106185"/>
                  </a:lnTo>
                  <a:lnTo>
                    <a:pt x="746575" y="2122827"/>
                  </a:lnTo>
                  <a:lnTo>
                    <a:pt x="792408" y="2137138"/>
                  </a:lnTo>
                  <a:lnTo>
                    <a:pt x="839463" y="2149034"/>
                  </a:lnTo>
                  <a:lnTo>
                    <a:pt x="887643" y="2158432"/>
                  </a:lnTo>
                  <a:lnTo>
                    <a:pt x="936855" y="2165248"/>
                  </a:lnTo>
                  <a:lnTo>
                    <a:pt x="987005" y="2169399"/>
                  </a:lnTo>
                  <a:lnTo>
                    <a:pt x="1037997" y="2170801"/>
                  </a:lnTo>
                  <a:lnTo>
                    <a:pt x="1088990" y="2169399"/>
                  </a:lnTo>
                  <a:lnTo>
                    <a:pt x="1139140" y="2165248"/>
                  </a:lnTo>
                  <a:lnTo>
                    <a:pt x="1188352" y="2158432"/>
                  </a:lnTo>
                  <a:lnTo>
                    <a:pt x="1236532" y="2149034"/>
                  </a:lnTo>
                  <a:lnTo>
                    <a:pt x="1283586" y="2137138"/>
                  </a:lnTo>
                  <a:lnTo>
                    <a:pt x="1329420" y="2122827"/>
                  </a:lnTo>
                  <a:lnTo>
                    <a:pt x="1373938" y="2106185"/>
                  </a:lnTo>
                  <a:lnTo>
                    <a:pt x="1417047" y="2087296"/>
                  </a:lnTo>
                  <a:lnTo>
                    <a:pt x="1458652" y="2066242"/>
                  </a:lnTo>
                  <a:lnTo>
                    <a:pt x="1498658" y="2043107"/>
                  </a:lnTo>
                  <a:lnTo>
                    <a:pt x="1536972" y="2017975"/>
                  </a:lnTo>
                  <a:lnTo>
                    <a:pt x="1573498" y="1990929"/>
                  </a:lnTo>
                  <a:lnTo>
                    <a:pt x="1608142" y="1962052"/>
                  </a:lnTo>
                  <a:lnTo>
                    <a:pt x="1640810" y="1931429"/>
                  </a:lnTo>
                  <a:lnTo>
                    <a:pt x="1671407" y="1899142"/>
                  </a:lnTo>
                  <a:lnTo>
                    <a:pt x="1699840" y="1865276"/>
                  </a:lnTo>
                  <a:lnTo>
                    <a:pt x="1726012" y="1829913"/>
                  </a:lnTo>
                  <a:lnTo>
                    <a:pt x="1749831" y="1793137"/>
                  </a:lnTo>
                  <a:lnTo>
                    <a:pt x="1771201" y="1755032"/>
                  </a:lnTo>
                  <a:lnTo>
                    <a:pt x="1790028" y="1715680"/>
                  </a:lnTo>
                  <a:lnTo>
                    <a:pt x="1806218" y="1675167"/>
                  </a:lnTo>
                  <a:lnTo>
                    <a:pt x="1819676" y="1633574"/>
                  </a:lnTo>
                  <a:lnTo>
                    <a:pt x="1830308" y="1590986"/>
                  </a:lnTo>
                  <a:lnTo>
                    <a:pt x="1838019" y="1547485"/>
                  </a:lnTo>
                  <a:lnTo>
                    <a:pt x="1842714" y="1503156"/>
                  </a:lnTo>
                  <a:lnTo>
                    <a:pt x="1844301" y="1458083"/>
                  </a:lnTo>
                  <a:close/>
                </a:path>
                <a:path extrusionOk="0" h="2322830" w="3003550">
                  <a:moveTo>
                    <a:pt x="2077810" y="1331063"/>
                  </a:moveTo>
                  <a:lnTo>
                    <a:pt x="2076488" y="1284815"/>
                  </a:lnTo>
                  <a:lnTo>
                    <a:pt x="2072568" y="1239196"/>
                  </a:lnTo>
                  <a:lnTo>
                    <a:pt x="2066114" y="1194266"/>
                  </a:lnTo>
                  <a:lnTo>
                    <a:pt x="2057193" y="1150085"/>
                  </a:lnTo>
                  <a:lnTo>
                    <a:pt x="2045871" y="1106713"/>
                  </a:lnTo>
                  <a:lnTo>
                    <a:pt x="2032214" y="1064211"/>
                  </a:lnTo>
                  <a:lnTo>
                    <a:pt x="2016287" y="1022639"/>
                  </a:lnTo>
                  <a:lnTo>
                    <a:pt x="1998156" y="982056"/>
                  </a:lnTo>
                  <a:lnTo>
                    <a:pt x="1977888" y="942523"/>
                  </a:lnTo>
                  <a:lnTo>
                    <a:pt x="1955547" y="904101"/>
                  </a:lnTo>
                  <a:lnTo>
                    <a:pt x="1931201" y="866849"/>
                  </a:lnTo>
                  <a:lnTo>
                    <a:pt x="1904914" y="830827"/>
                  </a:lnTo>
                  <a:lnTo>
                    <a:pt x="1876753" y="796096"/>
                  </a:lnTo>
                  <a:lnTo>
                    <a:pt x="1846784" y="762717"/>
                  </a:lnTo>
                  <a:lnTo>
                    <a:pt x="1815072" y="730748"/>
                  </a:lnTo>
                  <a:lnTo>
                    <a:pt x="1781684" y="700250"/>
                  </a:lnTo>
                  <a:lnTo>
                    <a:pt x="1746685" y="671284"/>
                  </a:lnTo>
                  <a:lnTo>
                    <a:pt x="1710141" y="643910"/>
                  </a:lnTo>
                  <a:lnTo>
                    <a:pt x="1672118" y="618187"/>
                  </a:lnTo>
                  <a:lnTo>
                    <a:pt x="1632682" y="594177"/>
                  </a:lnTo>
                  <a:lnTo>
                    <a:pt x="1591899" y="571938"/>
                  </a:lnTo>
                  <a:lnTo>
                    <a:pt x="1549834" y="551532"/>
                  </a:lnTo>
                  <a:lnTo>
                    <a:pt x="1506554" y="533019"/>
                  </a:lnTo>
                  <a:lnTo>
                    <a:pt x="1462125" y="516458"/>
                  </a:lnTo>
                  <a:lnTo>
                    <a:pt x="1416612" y="501910"/>
                  </a:lnTo>
                  <a:lnTo>
                    <a:pt x="1370081" y="489435"/>
                  </a:lnTo>
                  <a:lnTo>
                    <a:pt x="1322598" y="479093"/>
                  </a:lnTo>
                  <a:lnTo>
                    <a:pt x="1274229" y="470945"/>
                  </a:lnTo>
                  <a:lnTo>
                    <a:pt x="1225040" y="465050"/>
                  </a:lnTo>
                  <a:lnTo>
                    <a:pt x="1175096" y="461469"/>
                  </a:lnTo>
                  <a:lnTo>
                    <a:pt x="1124465" y="460262"/>
                  </a:lnTo>
                  <a:lnTo>
                    <a:pt x="1073833" y="461469"/>
                  </a:lnTo>
                  <a:lnTo>
                    <a:pt x="1023890" y="465050"/>
                  </a:lnTo>
                  <a:lnTo>
                    <a:pt x="974700" y="470945"/>
                  </a:lnTo>
                  <a:lnTo>
                    <a:pt x="926331" y="479093"/>
                  </a:lnTo>
                  <a:lnTo>
                    <a:pt x="878849" y="489435"/>
                  </a:lnTo>
                  <a:lnTo>
                    <a:pt x="832318" y="501910"/>
                  </a:lnTo>
                  <a:lnTo>
                    <a:pt x="786804" y="516458"/>
                  </a:lnTo>
                  <a:lnTo>
                    <a:pt x="742375" y="533019"/>
                  </a:lnTo>
                  <a:lnTo>
                    <a:pt x="699095" y="551532"/>
                  </a:lnTo>
                  <a:lnTo>
                    <a:pt x="657030" y="571938"/>
                  </a:lnTo>
                  <a:lnTo>
                    <a:pt x="616247" y="594177"/>
                  </a:lnTo>
                  <a:lnTo>
                    <a:pt x="576811" y="618187"/>
                  </a:lnTo>
                  <a:lnTo>
                    <a:pt x="538788" y="643910"/>
                  </a:lnTo>
                  <a:lnTo>
                    <a:pt x="502244" y="671284"/>
                  </a:lnTo>
                  <a:lnTo>
                    <a:pt x="467245" y="700250"/>
                  </a:lnTo>
                  <a:lnTo>
                    <a:pt x="433857" y="730748"/>
                  </a:lnTo>
                  <a:lnTo>
                    <a:pt x="402145" y="762717"/>
                  </a:lnTo>
                  <a:lnTo>
                    <a:pt x="372176" y="796096"/>
                  </a:lnTo>
                  <a:lnTo>
                    <a:pt x="344015" y="830827"/>
                  </a:lnTo>
                  <a:lnTo>
                    <a:pt x="317728" y="866849"/>
                  </a:lnTo>
                  <a:lnTo>
                    <a:pt x="293382" y="904101"/>
                  </a:lnTo>
                  <a:lnTo>
                    <a:pt x="271042" y="942523"/>
                  </a:lnTo>
                  <a:lnTo>
                    <a:pt x="250773" y="982056"/>
                  </a:lnTo>
                  <a:lnTo>
                    <a:pt x="232642" y="1022639"/>
                  </a:lnTo>
                  <a:lnTo>
                    <a:pt x="216715" y="1064211"/>
                  </a:lnTo>
                  <a:lnTo>
                    <a:pt x="203058" y="1106713"/>
                  </a:lnTo>
                  <a:lnTo>
                    <a:pt x="191736" y="1150085"/>
                  </a:lnTo>
                  <a:lnTo>
                    <a:pt x="182815" y="1194266"/>
                  </a:lnTo>
                  <a:lnTo>
                    <a:pt x="176362" y="1239196"/>
                  </a:lnTo>
                  <a:lnTo>
                    <a:pt x="172441" y="1284815"/>
                  </a:lnTo>
                  <a:lnTo>
                    <a:pt x="171120" y="1331063"/>
                  </a:lnTo>
                  <a:lnTo>
                    <a:pt x="172441" y="1377311"/>
                  </a:lnTo>
                  <a:lnTo>
                    <a:pt x="176362" y="1422930"/>
                  </a:lnTo>
                  <a:lnTo>
                    <a:pt x="182815" y="1467860"/>
                  </a:lnTo>
                  <a:lnTo>
                    <a:pt x="191736" y="1512041"/>
                  </a:lnTo>
                  <a:lnTo>
                    <a:pt x="203058" y="1555413"/>
                  </a:lnTo>
                  <a:lnTo>
                    <a:pt x="216715" y="1597915"/>
                  </a:lnTo>
                  <a:lnTo>
                    <a:pt x="232642" y="1639488"/>
                  </a:lnTo>
                  <a:lnTo>
                    <a:pt x="250773" y="1680070"/>
                  </a:lnTo>
                  <a:lnTo>
                    <a:pt x="271042" y="1719603"/>
                  </a:lnTo>
                  <a:lnTo>
                    <a:pt x="293382" y="1758025"/>
                  </a:lnTo>
                  <a:lnTo>
                    <a:pt x="317728" y="1795277"/>
                  </a:lnTo>
                  <a:lnTo>
                    <a:pt x="344015" y="1831299"/>
                  </a:lnTo>
                  <a:lnTo>
                    <a:pt x="372176" y="1866030"/>
                  </a:lnTo>
                  <a:lnTo>
                    <a:pt x="402145" y="1899409"/>
                  </a:lnTo>
                  <a:lnTo>
                    <a:pt x="433857" y="1931378"/>
                  </a:lnTo>
                  <a:lnTo>
                    <a:pt x="467245" y="1961876"/>
                  </a:lnTo>
                  <a:lnTo>
                    <a:pt x="502244" y="1990842"/>
                  </a:lnTo>
                  <a:lnTo>
                    <a:pt x="538788" y="2018216"/>
                  </a:lnTo>
                  <a:lnTo>
                    <a:pt x="576811" y="2043939"/>
                  </a:lnTo>
                  <a:lnTo>
                    <a:pt x="616247" y="2067949"/>
                  </a:lnTo>
                  <a:lnTo>
                    <a:pt x="657030" y="2090188"/>
                  </a:lnTo>
                  <a:lnTo>
                    <a:pt x="699095" y="2110594"/>
                  </a:lnTo>
                  <a:lnTo>
                    <a:pt x="742375" y="2129107"/>
                  </a:lnTo>
                  <a:lnTo>
                    <a:pt x="786804" y="2145668"/>
                  </a:lnTo>
                  <a:lnTo>
                    <a:pt x="832318" y="2160216"/>
                  </a:lnTo>
                  <a:lnTo>
                    <a:pt x="878849" y="2172691"/>
                  </a:lnTo>
                  <a:lnTo>
                    <a:pt x="926331" y="2183033"/>
                  </a:lnTo>
                  <a:lnTo>
                    <a:pt x="974700" y="2191181"/>
                  </a:lnTo>
                  <a:lnTo>
                    <a:pt x="1023890" y="2197076"/>
                  </a:lnTo>
                  <a:lnTo>
                    <a:pt x="1073833" y="2200657"/>
                  </a:lnTo>
                  <a:lnTo>
                    <a:pt x="1124465" y="2201864"/>
                  </a:lnTo>
                  <a:lnTo>
                    <a:pt x="1175096" y="2200657"/>
                  </a:lnTo>
                  <a:lnTo>
                    <a:pt x="1225040" y="2197076"/>
                  </a:lnTo>
                  <a:lnTo>
                    <a:pt x="1274229" y="2191181"/>
                  </a:lnTo>
                  <a:lnTo>
                    <a:pt x="1322598" y="2183033"/>
                  </a:lnTo>
                  <a:lnTo>
                    <a:pt x="1370081" y="2172691"/>
                  </a:lnTo>
                  <a:lnTo>
                    <a:pt x="1416612" y="2160216"/>
                  </a:lnTo>
                  <a:lnTo>
                    <a:pt x="1462125" y="2145668"/>
                  </a:lnTo>
                  <a:lnTo>
                    <a:pt x="1506554" y="2129107"/>
                  </a:lnTo>
                  <a:lnTo>
                    <a:pt x="1549834" y="2110594"/>
                  </a:lnTo>
                  <a:lnTo>
                    <a:pt x="1591899" y="2090188"/>
                  </a:lnTo>
                  <a:lnTo>
                    <a:pt x="1632682" y="2067949"/>
                  </a:lnTo>
                  <a:lnTo>
                    <a:pt x="1672118" y="2043939"/>
                  </a:lnTo>
                  <a:lnTo>
                    <a:pt x="1710141" y="2018216"/>
                  </a:lnTo>
                  <a:lnTo>
                    <a:pt x="1746685" y="1990842"/>
                  </a:lnTo>
                  <a:lnTo>
                    <a:pt x="1781684" y="1961876"/>
                  </a:lnTo>
                  <a:lnTo>
                    <a:pt x="1815072" y="1931378"/>
                  </a:lnTo>
                  <a:lnTo>
                    <a:pt x="1846784" y="1899409"/>
                  </a:lnTo>
                  <a:lnTo>
                    <a:pt x="1876753" y="1866030"/>
                  </a:lnTo>
                  <a:lnTo>
                    <a:pt x="1904914" y="1831299"/>
                  </a:lnTo>
                  <a:lnTo>
                    <a:pt x="1931201" y="1795277"/>
                  </a:lnTo>
                  <a:lnTo>
                    <a:pt x="1955547" y="1758025"/>
                  </a:lnTo>
                  <a:lnTo>
                    <a:pt x="1977888" y="1719603"/>
                  </a:lnTo>
                  <a:lnTo>
                    <a:pt x="1998156" y="1680070"/>
                  </a:lnTo>
                  <a:lnTo>
                    <a:pt x="2016287" y="1639488"/>
                  </a:lnTo>
                  <a:lnTo>
                    <a:pt x="2032214" y="1597915"/>
                  </a:lnTo>
                  <a:lnTo>
                    <a:pt x="2045871" y="1555413"/>
                  </a:lnTo>
                  <a:lnTo>
                    <a:pt x="2057193" y="1512041"/>
                  </a:lnTo>
                  <a:lnTo>
                    <a:pt x="2066114" y="1467860"/>
                  </a:lnTo>
                  <a:lnTo>
                    <a:pt x="2072568" y="1422930"/>
                  </a:lnTo>
                  <a:lnTo>
                    <a:pt x="2076488" y="1377311"/>
                  </a:lnTo>
                  <a:lnTo>
                    <a:pt x="2077810" y="1331063"/>
                  </a:lnTo>
                  <a:close/>
                </a:path>
                <a:path extrusionOk="0" h="2322830" w="3003550">
                  <a:moveTo>
                    <a:pt x="2236155" y="1203525"/>
                  </a:moveTo>
                  <a:lnTo>
                    <a:pt x="2235065" y="1154594"/>
                  </a:lnTo>
                  <a:lnTo>
                    <a:pt x="2231828" y="1106227"/>
                  </a:lnTo>
                  <a:lnTo>
                    <a:pt x="2226490" y="1058472"/>
                  </a:lnTo>
                  <a:lnTo>
                    <a:pt x="2219098" y="1011377"/>
                  </a:lnTo>
                  <a:lnTo>
                    <a:pt x="2209698" y="964987"/>
                  </a:lnTo>
                  <a:lnTo>
                    <a:pt x="2198337" y="919351"/>
                  </a:lnTo>
                  <a:lnTo>
                    <a:pt x="2185062" y="874516"/>
                  </a:lnTo>
                  <a:lnTo>
                    <a:pt x="2169920" y="830528"/>
                  </a:lnTo>
                  <a:lnTo>
                    <a:pt x="2152957" y="787436"/>
                  </a:lnTo>
                  <a:lnTo>
                    <a:pt x="2134220" y="745285"/>
                  </a:lnTo>
                  <a:lnTo>
                    <a:pt x="2113756" y="704124"/>
                  </a:lnTo>
                  <a:lnTo>
                    <a:pt x="2091612" y="663999"/>
                  </a:lnTo>
                  <a:lnTo>
                    <a:pt x="2067833" y="624957"/>
                  </a:lnTo>
                  <a:lnTo>
                    <a:pt x="2042468" y="587047"/>
                  </a:lnTo>
                  <a:lnTo>
                    <a:pt x="2015562" y="550314"/>
                  </a:lnTo>
                  <a:lnTo>
                    <a:pt x="1987162" y="514807"/>
                  </a:lnTo>
                  <a:lnTo>
                    <a:pt x="1957316" y="480571"/>
                  </a:lnTo>
                  <a:lnTo>
                    <a:pt x="1926069" y="447656"/>
                  </a:lnTo>
                  <a:lnTo>
                    <a:pt x="1893469" y="416106"/>
                  </a:lnTo>
                  <a:lnTo>
                    <a:pt x="1859562" y="385971"/>
                  </a:lnTo>
                  <a:lnTo>
                    <a:pt x="1824395" y="357297"/>
                  </a:lnTo>
                  <a:lnTo>
                    <a:pt x="1788014" y="330130"/>
                  </a:lnTo>
                  <a:lnTo>
                    <a:pt x="1750467" y="304519"/>
                  </a:lnTo>
                  <a:lnTo>
                    <a:pt x="1711800" y="280510"/>
                  </a:lnTo>
                  <a:lnTo>
                    <a:pt x="1672060" y="258151"/>
                  </a:lnTo>
                  <a:lnTo>
                    <a:pt x="1631293" y="237489"/>
                  </a:lnTo>
                  <a:lnTo>
                    <a:pt x="1589547" y="218571"/>
                  </a:lnTo>
                  <a:lnTo>
                    <a:pt x="1546867" y="201444"/>
                  </a:lnTo>
                  <a:lnTo>
                    <a:pt x="1503302" y="186155"/>
                  </a:lnTo>
                  <a:lnTo>
                    <a:pt x="1458896" y="172752"/>
                  </a:lnTo>
                  <a:lnTo>
                    <a:pt x="1413698" y="161281"/>
                  </a:lnTo>
                  <a:lnTo>
                    <a:pt x="1367753" y="151790"/>
                  </a:lnTo>
                  <a:lnTo>
                    <a:pt x="1321109" y="144326"/>
                  </a:lnTo>
                  <a:lnTo>
                    <a:pt x="1273812" y="138937"/>
                  </a:lnTo>
                  <a:lnTo>
                    <a:pt x="1225909" y="135668"/>
                  </a:lnTo>
                  <a:lnTo>
                    <a:pt x="1177447" y="134568"/>
                  </a:lnTo>
                  <a:lnTo>
                    <a:pt x="1128985" y="135668"/>
                  </a:lnTo>
                  <a:lnTo>
                    <a:pt x="1081082" y="138937"/>
                  </a:lnTo>
                  <a:lnTo>
                    <a:pt x="1033785" y="144326"/>
                  </a:lnTo>
                  <a:lnTo>
                    <a:pt x="987141" y="151790"/>
                  </a:lnTo>
                  <a:lnTo>
                    <a:pt x="941197" y="161281"/>
                  </a:lnTo>
                  <a:lnTo>
                    <a:pt x="895998" y="172752"/>
                  </a:lnTo>
                  <a:lnTo>
                    <a:pt x="851593" y="186155"/>
                  </a:lnTo>
                  <a:lnTo>
                    <a:pt x="808027" y="201444"/>
                  </a:lnTo>
                  <a:lnTo>
                    <a:pt x="765348" y="218571"/>
                  </a:lnTo>
                  <a:lnTo>
                    <a:pt x="723601" y="237489"/>
                  </a:lnTo>
                  <a:lnTo>
                    <a:pt x="682834" y="258151"/>
                  </a:lnTo>
                  <a:lnTo>
                    <a:pt x="643094" y="280510"/>
                  </a:lnTo>
                  <a:lnTo>
                    <a:pt x="604427" y="304519"/>
                  </a:lnTo>
                  <a:lnTo>
                    <a:pt x="566880" y="330130"/>
                  </a:lnTo>
                  <a:lnTo>
                    <a:pt x="530500" y="357297"/>
                  </a:lnTo>
                  <a:lnTo>
                    <a:pt x="495333" y="385971"/>
                  </a:lnTo>
                  <a:lnTo>
                    <a:pt x="461426" y="416106"/>
                  </a:lnTo>
                  <a:lnTo>
                    <a:pt x="428826" y="447656"/>
                  </a:lnTo>
                  <a:lnTo>
                    <a:pt x="397579" y="480571"/>
                  </a:lnTo>
                  <a:lnTo>
                    <a:pt x="367732" y="514807"/>
                  </a:lnTo>
                  <a:lnTo>
                    <a:pt x="339333" y="550314"/>
                  </a:lnTo>
                  <a:lnTo>
                    <a:pt x="312427" y="587047"/>
                  </a:lnTo>
                  <a:lnTo>
                    <a:pt x="287062" y="624957"/>
                  </a:lnTo>
                  <a:lnTo>
                    <a:pt x="263283" y="663999"/>
                  </a:lnTo>
                  <a:lnTo>
                    <a:pt x="241139" y="704124"/>
                  </a:lnTo>
                  <a:lnTo>
                    <a:pt x="220675" y="745285"/>
                  </a:lnTo>
                  <a:lnTo>
                    <a:pt x="201938" y="787436"/>
                  </a:lnTo>
                  <a:lnTo>
                    <a:pt x="184975" y="830528"/>
                  </a:lnTo>
                  <a:lnTo>
                    <a:pt x="169833" y="874516"/>
                  </a:lnTo>
                  <a:lnTo>
                    <a:pt x="156558" y="919351"/>
                  </a:lnTo>
                  <a:lnTo>
                    <a:pt x="145197" y="964987"/>
                  </a:lnTo>
                  <a:lnTo>
                    <a:pt x="135797" y="1011377"/>
                  </a:lnTo>
                  <a:lnTo>
                    <a:pt x="128405" y="1058472"/>
                  </a:lnTo>
                  <a:lnTo>
                    <a:pt x="123067" y="1106227"/>
                  </a:lnTo>
                  <a:lnTo>
                    <a:pt x="119830" y="1154594"/>
                  </a:lnTo>
                  <a:lnTo>
                    <a:pt x="118740" y="1203525"/>
                  </a:lnTo>
                  <a:lnTo>
                    <a:pt x="119830" y="1252457"/>
                  </a:lnTo>
                  <a:lnTo>
                    <a:pt x="123067" y="1300823"/>
                  </a:lnTo>
                  <a:lnTo>
                    <a:pt x="128405" y="1348578"/>
                  </a:lnTo>
                  <a:lnTo>
                    <a:pt x="135797" y="1395673"/>
                  </a:lnTo>
                  <a:lnTo>
                    <a:pt x="145197" y="1442063"/>
                  </a:lnTo>
                  <a:lnTo>
                    <a:pt x="156558" y="1487699"/>
                  </a:lnTo>
                  <a:lnTo>
                    <a:pt x="169833" y="1532534"/>
                  </a:lnTo>
                  <a:lnTo>
                    <a:pt x="184975" y="1576522"/>
                  </a:lnTo>
                  <a:lnTo>
                    <a:pt x="201938" y="1619615"/>
                  </a:lnTo>
                  <a:lnTo>
                    <a:pt x="220675" y="1661765"/>
                  </a:lnTo>
                  <a:lnTo>
                    <a:pt x="241139" y="1702927"/>
                  </a:lnTo>
                  <a:lnTo>
                    <a:pt x="263283" y="1743051"/>
                  </a:lnTo>
                  <a:lnTo>
                    <a:pt x="287062" y="1782093"/>
                  </a:lnTo>
                  <a:lnTo>
                    <a:pt x="312427" y="1820003"/>
                  </a:lnTo>
                  <a:lnTo>
                    <a:pt x="339333" y="1856736"/>
                  </a:lnTo>
                  <a:lnTo>
                    <a:pt x="367732" y="1892244"/>
                  </a:lnTo>
                  <a:lnTo>
                    <a:pt x="397579" y="1926479"/>
                  </a:lnTo>
                  <a:lnTo>
                    <a:pt x="428826" y="1959395"/>
                  </a:lnTo>
                  <a:lnTo>
                    <a:pt x="461426" y="1990944"/>
                  </a:lnTo>
                  <a:lnTo>
                    <a:pt x="495333" y="2021079"/>
                  </a:lnTo>
                  <a:lnTo>
                    <a:pt x="530500" y="2049754"/>
                  </a:lnTo>
                  <a:lnTo>
                    <a:pt x="566880" y="2076920"/>
                  </a:lnTo>
                  <a:lnTo>
                    <a:pt x="604427" y="2102531"/>
                  </a:lnTo>
                  <a:lnTo>
                    <a:pt x="643094" y="2126540"/>
                  </a:lnTo>
                  <a:lnTo>
                    <a:pt x="682834" y="2148899"/>
                  </a:lnTo>
                  <a:lnTo>
                    <a:pt x="723601" y="2169561"/>
                  </a:lnTo>
                  <a:lnTo>
                    <a:pt x="765348" y="2188479"/>
                  </a:lnTo>
                  <a:lnTo>
                    <a:pt x="808027" y="2205606"/>
                  </a:lnTo>
                  <a:lnTo>
                    <a:pt x="851593" y="2220895"/>
                  </a:lnTo>
                  <a:lnTo>
                    <a:pt x="895998" y="2234298"/>
                  </a:lnTo>
                  <a:lnTo>
                    <a:pt x="941197" y="2245769"/>
                  </a:lnTo>
                  <a:lnTo>
                    <a:pt x="987141" y="2255260"/>
                  </a:lnTo>
                  <a:lnTo>
                    <a:pt x="1033785" y="2262724"/>
                  </a:lnTo>
                  <a:lnTo>
                    <a:pt x="1081082" y="2268114"/>
                  </a:lnTo>
                  <a:lnTo>
                    <a:pt x="1128985" y="2271382"/>
                  </a:lnTo>
                  <a:lnTo>
                    <a:pt x="1177447" y="2272482"/>
                  </a:lnTo>
                  <a:lnTo>
                    <a:pt x="1225909" y="2271382"/>
                  </a:lnTo>
                  <a:lnTo>
                    <a:pt x="1273812" y="2268114"/>
                  </a:lnTo>
                  <a:lnTo>
                    <a:pt x="1321109" y="2262724"/>
                  </a:lnTo>
                  <a:lnTo>
                    <a:pt x="1367753" y="2255260"/>
                  </a:lnTo>
                  <a:lnTo>
                    <a:pt x="1413698" y="2245769"/>
                  </a:lnTo>
                  <a:lnTo>
                    <a:pt x="1458896" y="2234298"/>
                  </a:lnTo>
                  <a:lnTo>
                    <a:pt x="1503302" y="2220895"/>
                  </a:lnTo>
                  <a:lnTo>
                    <a:pt x="1546867" y="2205606"/>
                  </a:lnTo>
                  <a:lnTo>
                    <a:pt x="1589547" y="2188479"/>
                  </a:lnTo>
                  <a:lnTo>
                    <a:pt x="1631293" y="2169561"/>
                  </a:lnTo>
                  <a:lnTo>
                    <a:pt x="1672060" y="2148899"/>
                  </a:lnTo>
                  <a:lnTo>
                    <a:pt x="1711800" y="2126540"/>
                  </a:lnTo>
                  <a:lnTo>
                    <a:pt x="1750467" y="2102531"/>
                  </a:lnTo>
                  <a:lnTo>
                    <a:pt x="1788014" y="2076920"/>
                  </a:lnTo>
                  <a:lnTo>
                    <a:pt x="1824395" y="2049754"/>
                  </a:lnTo>
                  <a:lnTo>
                    <a:pt x="1859562" y="2021079"/>
                  </a:lnTo>
                  <a:lnTo>
                    <a:pt x="1893469" y="1990944"/>
                  </a:lnTo>
                  <a:lnTo>
                    <a:pt x="1926069" y="1959395"/>
                  </a:lnTo>
                  <a:lnTo>
                    <a:pt x="1957316" y="1926479"/>
                  </a:lnTo>
                  <a:lnTo>
                    <a:pt x="1987162" y="1892244"/>
                  </a:lnTo>
                  <a:lnTo>
                    <a:pt x="2015562" y="1856736"/>
                  </a:lnTo>
                  <a:lnTo>
                    <a:pt x="2042468" y="1820003"/>
                  </a:lnTo>
                  <a:lnTo>
                    <a:pt x="2067833" y="1782093"/>
                  </a:lnTo>
                  <a:lnTo>
                    <a:pt x="2091612" y="1743051"/>
                  </a:lnTo>
                  <a:lnTo>
                    <a:pt x="2113756" y="1702927"/>
                  </a:lnTo>
                  <a:lnTo>
                    <a:pt x="2134220" y="1661765"/>
                  </a:lnTo>
                  <a:lnTo>
                    <a:pt x="2152957" y="1619615"/>
                  </a:lnTo>
                  <a:lnTo>
                    <a:pt x="2169920" y="1576522"/>
                  </a:lnTo>
                  <a:lnTo>
                    <a:pt x="2185062" y="1532534"/>
                  </a:lnTo>
                  <a:lnTo>
                    <a:pt x="2198337" y="1487699"/>
                  </a:lnTo>
                  <a:lnTo>
                    <a:pt x="2209698" y="1442063"/>
                  </a:lnTo>
                  <a:lnTo>
                    <a:pt x="2219098" y="1395673"/>
                  </a:lnTo>
                  <a:lnTo>
                    <a:pt x="2226490" y="1348578"/>
                  </a:lnTo>
                  <a:lnTo>
                    <a:pt x="2231828" y="1300823"/>
                  </a:lnTo>
                  <a:lnTo>
                    <a:pt x="2235065" y="1252457"/>
                  </a:lnTo>
                  <a:lnTo>
                    <a:pt x="2236155" y="1203525"/>
                  </a:lnTo>
                  <a:close/>
                </a:path>
                <a:path extrusionOk="0" h="2322830" w="3003550">
                  <a:moveTo>
                    <a:pt x="3003525" y="1161135"/>
                  </a:moveTo>
                  <a:lnTo>
                    <a:pt x="3002577" y="1119489"/>
                  </a:lnTo>
                  <a:lnTo>
                    <a:pt x="2999754" y="1078211"/>
                  </a:lnTo>
                  <a:lnTo>
                    <a:pt x="2995089" y="1037326"/>
                  </a:lnTo>
                  <a:lnTo>
                    <a:pt x="2988612" y="996860"/>
                  </a:lnTo>
                  <a:lnTo>
                    <a:pt x="2980356" y="956836"/>
                  </a:lnTo>
                  <a:lnTo>
                    <a:pt x="2970352" y="917280"/>
                  </a:lnTo>
                  <a:lnTo>
                    <a:pt x="2958632" y="878215"/>
                  </a:lnTo>
                  <a:lnTo>
                    <a:pt x="2945228" y="839666"/>
                  </a:lnTo>
                  <a:lnTo>
                    <a:pt x="2930172" y="801658"/>
                  </a:lnTo>
                  <a:lnTo>
                    <a:pt x="2913495" y="764215"/>
                  </a:lnTo>
                  <a:lnTo>
                    <a:pt x="2895229" y="727363"/>
                  </a:lnTo>
                  <a:lnTo>
                    <a:pt x="2875406" y="691125"/>
                  </a:lnTo>
                  <a:lnTo>
                    <a:pt x="2854058" y="655526"/>
                  </a:lnTo>
                  <a:lnTo>
                    <a:pt x="2831217" y="620590"/>
                  </a:lnTo>
                  <a:lnTo>
                    <a:pt x="2806913" y="586343"/>
                  </a:lnTo>
                  <a:lnTo>
                    <a:pt x="2781180" y="552808"/>
                  </a:lnTo>
                  <a:lnTo>
                    <a:pt x="2754048" y="520011"/>
                  </a:lnTo>
                  <a:lnTo>
                    <a:pt x="2725550" y="487975"/>
                  </a:lnTo>
                  <a:lnTo>
                    <a:pt x="2695717" y="456726"/>
                  </a:lnTo>
                  <a:lnTo>
                    <a:pt x="2664581" y="426288"/>
                  </a:lnTo>
                  <a:lnTo>
                    <a:pt x="2632174" y="396686"/>
                  </a:lnTo>
                  <a:lnTo>
                    <a:pt x="2598527" y="367943"/>
                  </a:lnTo>
                  <a:lnTo>
                    <a:pt x="2563673" y="340085"/>
                  </a:lnTo>
                  <a:lnTo>
                    <a:pt x="2527643" y="313137"/>
                  </a:lnTo>
                  <a:lnTo>
                    <a:pt x="2490468" y="287122"/>
                  </a:lnTo>
                  <a:lnTo>
                    <a:pt x="2452181" y="262065"/>
                  </a:lnTo>
                  <a:lnTo>
                    <a:pt x="2412814" y="237991"/>
                  </a:lnTo>
                  <a:lnTo>
                    <a:pt x="2372398" y="214925"/>
                  </a:lnTo>
                  <a:lnTo>
                    <a:pt x="2330965" y="192891"/>
                  </a:lnTo>
                  <a:lnTo>
                    <a:pt x="2288546" y="171913"/>
                  </a:lnTo>
                  <a:lnTo>
                    <a:pt x="2245174" y="152016"/>
                  </a:lnTo>
                  <a:lnTo>
                    <a:pt x="2200880" y="133225"/>
                  </a:lnTo>
                  <a:lnTo>
                    <a:pt x="2155696" y="115564"/>
                  </a:lnTo>
                  <a:lnTo>
                    <a:pt x="2109653" y="99058"/>
                  </a:lnTo>
                  <a:lnTo>
                    <a:pt x="2062785" y="83732"/>
                  </a:lnTo>
                  <a:lnTo>
                    <a:pt x="2015121" y="69609"/>
                  </a:lnTo>
                  <a:lnTo>
                    <a:pt x="1966694" y="56715"/>
                  </a:lnTo>
                  <a:lnTo>
                    <a:pt x="1917537" y="45074"/>
                  </a:lnTo>
                  <a:lnTo>
                    <a:pt x="1867679" y="34710"/>
                  </a:lnTo>
                  <a:lnTo>
                    <a:pt x="1817155" y="25648"/>
                  </a:lnTo>
                  <a:lnTo>
                    <a:pt x="1765994" y="17914"/>
                  </a:lnTo>
                  <a:lnTo>
                    <a:pt x="1714229" y="11530"/>
                  </a:lnTo>
                  <a:lnTo>
                    <a:pt x="1661891" y="6522"/>
                  </a:lnTo>
                  <a:lnTo>
                    <a:pt x="1609013" y="2915"/>
                  </a:lnTo>
                  <a:lnTo>
                    <a:pt x="1555626" y="732"/>
                  </a:lnTo>
                  <a:lnTo>
                    <a:pt x="1501762" y="0"/>
                  </a:lnTo>
                  <a:lnTo>
                    <a:pt x="1447898" y="732"/>
                  </a:lnTo>
                  <a:lnTo>
                    <a:pt x="1394511" y="2915"/>
                  </a:lnTo>
                  <a:lnTo>
                    <a:pt x="1341633" y="6522"/>
                  </a:lnTo>
                  <a:lnTo>
                    <a:pt x="1289296" y="11530"/>
                  </a:lnTo>
                  <a:lnTo>
                    <a:pt x="1237531" y="17914"/>
                  </a:lnTo>
                  <a:lnTo>
                    <a:pt x="1186370" y="25648"/>
                  </a:lnTo>
                  <a:lnTo>
                    <a:pt x="1135845" y="34710"/>
                  </a:lnTo>
                  <a:lnTo>
                    <a:pt x="1085988" y="45074"/>
                  </a:lnTo>
                  <a:lnTo>
                    <a:pt x="1036830" y="56715"/>
                  </a:lnTo>
                  <a:lnTo>
                    <a:pt x="988403" y="69609"/>
                  </a:lnTo>
                  <a:lnTo>
                    <a:pt x="940740" y="83732"/>
                  </a:lnTo>
                  <a:lnTo>
                    <a:pt x="893871" y="99058"/>
                  </a:lnTo>
                  <a:lnTo>
                    <a:pt x="847829" y="115564"/>
                  </a:lnTo>
                  <a:lnTo>
                    <a:pt x="802644" y="133225"/>
                  </a:lnTo>
                  <a:lnTo>
                    <a:pt x="758350" y="152016"/>
                  </a:lnTo>
                  <a:lnTo>
                    <a:pt x="714978" y="171913"/>
                  </a:lnTo>
                  <a:lnTo>
                    <a:pt x="672560" y="192891"/>
                  </a:lnTo>
                  <a:lnTo>
                    <a:pt x="631126" y="214925"/>
                  </a:lnTo>
                  <a:lnTo>
                    <a:pt x="590710" y="237991"/>
                  </a:lnTo>
                  <a:lnTo>
                    <a:pt x="551343" y="262065"/>
                  </a:lnTo>
                  <a:lnTo>
                    <a:pt x="513056" y="287122"/>
                  </a:lnTo>
                  <a:lnTo>
                    <a:pt x="475882" y="313137"/>
                  </a:lnTo>
                  <a:lnTo>
                    <a:pt x="439852" y="340085"/>
                  </a:lnTo>
                  <a:lnTo>
                    <a:pt x="404997" y="367943"/>
                  </a:lnTo>
                  <a:lnTo>
                    <a:pt x="371351" y="396686"/>
                  </a:lnTo>
                  <a:lnTo>
                    <a:pt x="338944" y="426288"/>
                  </a:lnTo>
                  <a:lnTo>
                    <a:pt x="307808" y="456726"/>
                  </a:lnTo>
                  <a:lnTo>
                    <a:pt x="277975" y="487975"/>
                  </a:lnTo>
                  <a:lnTo>
                    <a:pt x="249477" y="520011"/>
                  </a:lnTo>
                  <a:lnTo>
                    <a:pt x="222345" y="552808"/>
                  </a:lnTo>
                  <a:lnTo>
                    <a:pt x="196611" y="586343"/>
                  </a:lnTo>
                  <a:lnTo>
                    <a:pt x="172308" y="620590"/>
                  </a:lnTo>
                  <a:lnTo>
                    <a:pt x="149466" y="655526"/>
                  </a:lnTo>
                  <a:lnTo>
                    <a:pt x="128118" y="691125"/>
                  </a:lnTo>
                  <a:lnTo>
                    <a:pt x="108295" y="727363"/>
                  </a:lnTo>
                  <a:lnTo>
                    <a:pt x="90029" y="764215"/>
                  </a:lnTo>
                  <a:lnTo>
                    <a:pt x="73353" y="801658"/>
                  </a:lnTo>
                  <a:lnTo>
                    <a:pt x="58296" y="839666"/>
                  </a:lnTo>
                  <a:lnTo>
                    <a:pt x="44892" y="878215"/>
                  </a:lnTo>
                  <a:lnTo>
                    <a:pt x="33173" y="917280"/>
                  </a:lnTo>
                  <a:lnTo>
                    <a:pt x="23169" y="956836"/>
                  </a:lnTo>
                  <a:lnTo>
                    <a:pt x="14913" y="996860"/>
                  </a:lnTo>
                  <a:lnTo>
                    <a:pt x="8436" y="1037326"/>
                  </a:lnTo>
                  <a:lnTo>
                    <a:pt x="3770" y="1078211"/>
                  </a:lnTo>
                  <a:lnTo>
                    <a:pt x="947" y="1119489"/>
                  </a:lnTo>
                  <a:lnTo>
                    <a:pt x="0" y="1161135"/>
                  </a:lnTo>
                  <a:lnTo>
                    <a:pt x="947" y="1202782"/>
                  </a:lnTo>
                  <a:lnTo>
                    <a:pt x="3770" y="1244060"/>
                  </a:lnTo>
                  <a:lnTo>
                    <a:pt x="8436" y="1284944"/>
                  </a:lnTo>
                  <a:lnTo>
                    <a:pt x="14913" y="1325411"/>
                  </a:lnTo>
                  <a:lnTo>
                    <a:pt x="23169" y="1365434"/>
                  </a:lnTo>
                  <a:lnTo>
                    <a:pt x="33173" y="1404991"/>
                  </a:lnTo>
                  <a:lnTo>
                    <a:pt x="44892" y="1444056"/>
                  </a:lnTo>
                  <a:lnTo>
                    <a:pt x="58296" y="1482605"/>
                  </a:lnTo>
                  <a:lnTo>
                    <a:pt x="73353" y="1520613"/>
                  </a:lnTo>
                  <a:lnTo>
                    <a:pt x="90029" y="1558055"/>
                  </a:lnTo>
                  <a:lnTo>
                    <a:pt x="108295" y="1594908"/>
                  </a:lnTo>
                  <a:lnTo>
                    <a:pt x="128118" y="1631146"/>
                  </a:lnTo>
                  <a:lnTo>
                    <a:pt x="149466" y="1666745"/>
                  </a:lnTo>
                  <a:lnTo>
                    <a:pt x="172308" y="1701680"/>
                  </a:lnTo>
                  <a:lnTo>
                    <a:pt x="196611" y="1735928"/>
                  </a:lnTo>
                  <a:lnTo>
                    <a:pt x="222345" y="1769462"/>
                  </a:lnTo>
                  <a:lnTo>
                    <a:pt x="249477" y="1802260"/>
                  </a:lnTo>
                  <a:lnTo>
                    <a:pt x="277975" y="1834295"/>
                  </a:lnTo>
                  <a:lnTo>
                    <a:pt x="307808" y="1865544"/>
                  </a:lnTo>
                  <a:lnTo>
                    <a:pt x="338944" y="1895982"/>
                  </a:lnTo>
                  <a:lnTo>
                    <a:pt x="371351" y="1925585"/>
                  </a:lnTo>
                  <a:lnTo>
                    <a:pt x="404997" y="1954327"/>
                  </a:lnTo>
                  <a:lnTo>
                    <a:pt x="439852" y="1982185"/>
                  </a:lnTo>
                  <a:lnTo>
                    <a:pt x="475882" y="2009134"/>
                  </a:lnTo>
                  <a:lnTo>
                    <a:pt x="513056" y="2035149"/>
                  </a:lnTo>
                  <a:lnTo>
                    <a:pt x="551343" y="2060205"/>
                  </a:lnTo>
                  <a:lnTo>
                    <a:pt x="590710" y="2084279"/>
                  </a:lnTo>
                  <a:lnTo>
                    <a:pt x="631126" y="2107345"/>
                  </a:lnTo>
                  <a:lnTo>
                    <a:pt x="672560" y="2129380"/>
                  </a:lnTo>
                  <a:lnTo>
                    <a:pt x="714978" y="2150358"/>
                  </a:lnTo>
                  <a:lnTo>
                    <a:pt x="758350" y="2170254"/>
                  </a:lnTo>
                  <a:lnTo>
                    <a:pt x="802644" y="2189045"/>
                  </a:lnTo>
                  <a:lnTo>
                    <a:pt x="847829" y="2206706"/>
                  </a:lnTo>
                  <a:lnTo>
                    <a:pt x="893871" y="2223212"/>
                  </a:lnTo>
                  <a:lnTo>
                    <a:pt x="940740" y="2238539"/>
                  </a:lnTo>
                  <a:lnTo>
                    <a:pt x="988403" y="2252661"/>
                  </a:lnTo>
                  <a:lnTo>
                    <a:pt x="1036830" y="2265556"/>
                  </a:lnTo>
                  <a:lnTo>
                    <a:pt x="1085988" y="2277197"/>
                  </a:lnTo>
                  <a:lnTo>
                    <a:pt x="1135845" y="2287560"/>
                  </a:lnTo>
                  <a:lnTo>
                    <a:pt x="1186370" y="2296622"/>
                  </a:lnTo>
                  <a:lnTo>
                    <a:pt x="1237531" y="2304357"/>
                  </a:lnTo>
                  <a:lnTo>
                    <a:pt x="1289296" y="2310740"/>
                  </a:lnTo>
                  <a:lnTo>
                    <a:pt x="1341633" y="2315748"/>
                  </a:lnTo>
                  <a:lnTo>
                    <a:pt x="1394511" y="2319355"/>
                  </a:lnTo>
                  <a:lnTo>
                    <a:pt x="1447898" y="2321538"/>
                  </a:lnTo>
                  <a:lnTo>
                    <a:pt x="1501762" y="2322271"/>
                  </a:lnTo>
                  <a:lnTo>
                    <a:pt x="1555626" y="2321538"/>
                  </a:lnTo>
                  <a:lnTo>
                    <a:pt x="1609013" y="2319355"/>
                  </a:lnTo>
                  <a:lnTo>
                    <a:pt x="1661891" y="2315748"/>
                  </a:lnTo>
                  <a:lnTo>
                    <a:pt x="1714229" y="2310740"/>
                  </a:lnTo>
                  <a:lnTo>
                    <a:pt x="1765994" y="2304357"/>
                  </a:lnTo>
                  <a:lnTo>
                    <a:pt x="1817155" y="2296622"/>
                  </a:lnTo>
                  <a:lnTo>
                    <a:pt x="1867679" y="2287560"/>
                  </a:lnTo>
                  <a:lnTo>
                    <a:pt x="1917537" y="2277197"/>
                  </a:lnTo>
                  <a:lnTo>
                    <a:pt x="1966694" y="2265556"/>
                  </a:lnTo>
                  <a:lnTo>
                    <a:pt x="2015121" y="2252661"/>
                  </a:lnTo>
                  <a:lnTo>
                    <a:pt x="2062785" y="2238539"/>
                  </a:lnTo>
                  <a:lnTo>
                    <a:pt x="2109653" y="2223212"/>
                  </a:lnTo>
                  <a:lnTo>
                    <a:pt x="2155696" y="2206706"/>
                  </a:lnTo>
                  <a:lnTo>
                    <a:pt x="2200880" y="2189045"/>
                  </a:lnTo>
                  <a:lnTo>
                    <a:pt x="2245174" y="2170254"/>
                  </a:lnTo>
                  <a:lnTo>
                    <a:pt x="2288546" y="2150358"/>
                  </a:lnTo>
                  <a:lnTo>
                    <a:pt x="2330965" y="2129380"/>
                  </a:lnTo>
                  <a:lnTo>
                    <a:pt x="2372398" y="2107345"/>
                  </a:lnTo>
                  <a:lnTo>
                    <a:pt x="2412814" y="2084279"/>
                  </a:lnTo>
                  <a:lnTo>
                    <a:pt x="2452181" y="2060205"/>
                  </a:lnTo>
                  <a:lnTo>
                    <a:pt x="2490468" y="2035149"/>
                  </a:lnTo>
                  <a:lnTo>
                    <a:pt x="2527643" y="2009134"/>
                  </a:lnTo>
                  <a:lnTo>
                    <a:pt x="2563673" y="1982185"/>
                  </a:lnTo>
                  <a:lnTo>
                    <a:pt x="2598527" y="1954327"/>
                  </a:lnTo>
                  <a:lnTo>
                    <a:pt x="2632174" y="1925585"/>
                  </a:lnTo>
                  <a:lnTo>
                    <a:pt x="2664581" y="1895982"/>
                  </a:lnTo>
                  <a:lnTo>
                    <a:pt x="2695717" y="1865544"/>
                  </a:lnTo>
                  <a:lnTo>
                    <a:pt x="2725550" y="1834295"/>
                  </a:lnTo>
                  <a:lnTo>
                    <a:pt x="2754048" y="1802260"/>
                  </a:lnTo>
                  <a:lnTo>
                    <a:pt x="2781180" y="1769462"/>
                  </a:lnTo>
                  <a:lnTo>
                    <a:pt x="2806913" y="1735928"/>
                  </a:lnTo>
                  <a:lnTo>
                    <a:pt x="2831217" y="1701680"/>
                  </a:lnTo>
                  <a:lnTo>
                    <a:pt x="2854058" y="1666745"/>
                  </a:lnTo>
                  <a:lnTo>
                    <a:pt x="2875406" y="1631146"/>
                  </a:lnTo>
                  <a:lnTo>
                    <a:pt x="2895229" y="1594908"/>
                  </a:lnTo>
                  <a:lnTo>
                    <a:pt x="2913495" y="1558055"/>
                  </a:lnTo>
                  <a:lnTo>
                    <a:pt x="2930172" y="1520613"/>
                  </a:lnTo>
                  <a:lnTo>
                    <a:pt x="2945228" y="1482605"/>
                  </a:lnTo>
                  <a:lnTo>
                    <a:pt x="2958632" y="1444056"/>
                  </a:lnTo>
                  <a:lnTo>
                    <a:pt x="2970352" y="1404991"/>
                  </a:lnTo>
                  <a:lnTo>
                    <a:pt x="2980356" y="1365434"/>
                  </a:lnTo>
                  <a:lnTo>
                    <a:pt x="2988612" y="1325411"/>
                  </a:lnTo>
                  <a:lnTo>
                    <a:pt x="2995089" y="1284944"/>
                  </a:lnTo>
                  <a:lnTo>
                    <a:pt x="2999754" y="1244060"/>
                  </a:lnTo>
                  <a:lnTo>
                    <a:pt x="3002577" y="1202782"/>
                  </a:lnTo>
                  <a:lnTo>
                    <a:pt x="3003525" y="1161135"/>
                  </a:lnTo>
                  <a:close/>
                </a:path>
              </a:pathLst>
            </a:custGeom>
            <a:noFill/>
            <a:ln cap="flat" cmpd="sng" w="15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883" name="Google Shape;883;p69"/>
            <p:cNvSpPr/>
            <p:nvPr/>
          </p:nvSpPr>
          <p:spPr>
            <a:xfrm>
              <a:off x="495363" y="2713024"/>
              <a:ext cx="73025" cy="73025"/>
            </a:xfrm>
            <a:custGeom>
              <a:rect b="b" l="l" r="r" t="t"/>
              <a:pathLst>
                <a:path extrusionOk="0" h="73025" w="73025">
                  <a:moveTo>
                    <a:pt x="72453" y="0"/>
                  </a:moveTo>
                  <a:lnTo>
                    <a:pt x="0" y="0"/>
                  </a:lnTo>
                  <a:lnTo>
                    <a:pt x="0" y="72453"/>
                  </a:lnTo>
                  <a:lnTo>
                    <a:pt x="72453" y="72453"/>
                  </a:lnTo>
                  <a:lnTo>
                    <a:pt x="72453" y="0"/>
                  </a:lnTo>
                  <a:close/>
                </a:path>
              </a:pathLst>
            </a:custGeom>
            <a:solidFill>
              <a:srgbClr val="FF7F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</p:grpSp>
      <p:sp>
        <p:nvSpPr>
          <p:cNvPr id="884" name="Google Shape;884;p69"/>
          <p:cNvSpPr txBox="1"/>
          <p:nvPr/>
        </p:nvSpPr>
        <p:spPr>
          <a:xfrm>
            <a:off x="598995" y="2634232"/>
            <a:ext cx="3676015" cy="7969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425">
            <a:spAutoFit/>
          </a:bodyPr>
          <a:lstStyle/>
          <a:p>
            <a:pPr indent="0" lvl="0" marL="38100" marR="0" rtl="0" algn="l">
              <a:lnSpc>
                <a:spcPct val="11909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Que sait-on ?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177800" marR="0" rtl="0" algn="l">
              <a:lnSpc>
                <a:spcPct val="1184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en-US" sz="900">
                <a:solidFill>
                  <a:srgbClr val="3333B2"/>
                </a:solidFill>
                <a:latin typeface="Lucida Sans"/>
                <a:ea typeface="Lucida Sans"/>
                <a:cs typeface="Lucida Sans"/>
                <a:sym typeface="Lucida Sans"/>
              </a:rPr>
              <a:t>) </a:t>
            </a:r>
            <a:r>
              <a:rPr lang="en-US" sz="1000">
                <a:latin typeface="Times New Roman"/>
                <a:ea typeface="Times New Roman"/>
                <a:cs typeface="Times New Roman"/>
                <a:sym typeface="Times New Roman"/>
              </a:rPr>
              <a:t>NLOGSPACE Ç PSPACE</a:t>
            </a:r>
            <a:endParaRPr sz="1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177800" marR="0" rtl="0" algn="l">
              <a:lnSpc>
                <a:spcPct val="119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en-US" sz="900">
                <a:solidFill>
                  <a:srgbClr val="3333B2"/>
                </a:solidFill>
                <a:latin typeface="Lucida Sans"/>
                <a:ea typeface="Lucida Sans"/>
                <a:cs typeface="Lucida Sans"/>
                <a:sym typeface="Lucida Sans"/>
              </a:rPr>
              <a:t>) </a:t>
            </a:r>
            <a:r>
              <a:rPr lang="en-US" sz="1000">
                <a:latin typeface="Times New Roman"/>
                <a:ea typeface="Times New Roman"/>
                <a:cs typeface="Times New Roman"/>
                <a:sym typeface="Times New Roman"/>
              </a:rPr>
              <a:t>P Ç EXPTIME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,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137159" lvl="0" marL="314960" marR="30480" rtl="0" algn="l">
              <a:lnSpc>
                <a:spcPct val="120000"/>
              </a:lnSpc>
              <a:spcBef>
                <a:spcPts val="35"/>
              </a:spcBef>
              <a:spcAft>
                <a:spcPts val="0"/>
              </a:spcAft>
              <a:buNone/>
            </a:pPr>
            <a:r>
              <a:rPr baseline="30000" lang="en-US" sz="900">
                <a:solidFill>
                  <a:srgbClr val="3333B2"/>
                </a:solidFill>
                <a:latin typeface="Lucida Sans"/>
                <a:ea typeface="Lucida Sans"/>
                <a:cs typeface="Lucida Sans"/>
                <a:sym typeface="Lucida Sans"/>
              </a:rPr>
              <a:t>)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on ne sait pas lesquelles des inclusions intermédiaires sont  strictes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885" name="Google Shape;885;p69"/>
          <p:cNvSpPr txBox="1"/>
          <p:nvPr>
            <p:ph idx="12" type="sldNum"/>
          </p:nvPr>
        </p:nvSpPr>
        <p:spPr>
          <a:xfrm>
            <a:off x="4409566" y="3370303"/>
            <a:ext cx="160654" cy="1219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8250">
            <a:spAutoFit/>
          </a:bodyPr>
          <a:lstStyle/>
          <a:p>
            <a:pPr indent="0" lvl="0" marL="381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43</a:t>
            </a:r>
            <a:endParaRPr/>
          </a:p>
        </p:txBody>
      </p:sp>
    </p:spTree>
  </p:cSld>
  <p:clrMapOvr>
    <a:masterClrMapping/>
  </p:clrMapOvr>
  <p:transition>
    <p:fade thruBlk="1"/>
  </p:transition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9" name="Shape 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" name="Google Shape;890;p70"/>
          <p:cNvSpPr txBox="1"/>
          <p:nvPr>
            <p:ph type="title"/>
          </p:nvPr>
        </p:nvSpPr>
        <p:spPr>
          <a:xfrm>
            <a:off x="1930374" y="59814"/>
            <a:ext cx="747395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71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Au menu</a:t>
            </a:r>
            <a:endParaRPr/>
          </a:p>
        </p:txBody>
      </p:sp>
      <p:sp>
        <p:nvSpPr>
          <p:cNvPr id="891" name="Google Shape;891;p70"/>
          <p:cNvSpPr txBox="1"/>
          <p:nvPr>
            <p:ph idx="12" type="sldNum"/>
          </p:nvPr>
        </p:nvSpPr>
        <p:spPr>
          <a:xfrm>
            <a:off x="4409566" y="3370303"/>
            <a:ext cx="160654" cy="1219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8250">
            <a:spAutoFit/>
          </a:bodyPr>
          <a:lstStyle/>
          <a:p>
            <a:pPr indent="0" lvl="0" marL="381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44</a:t>
            </a:r>
            <a:endParaRPr/>
          </a:p>
        </p:txBody>
      </p:sp>
      <p:sp>
        <p:nvSpPr>
          <p:cNvPr id="892" name="Google Shape;892;p70"/>
          <p:cNvSpPr txBox="1"/>
          <p:nvPr/>
        </p:nvSpPr>
        <p:spPr>
          <a:xfrm>
            <a:off x="347294" y="663865"/>
            <a:ext cx="2250440" cy="209168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425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action="ppaction://hlinksldjump" r:id="rId3"/>
              </a:rPr>
              <a:t>Compléments sur la NP-complétude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12700" marR="735965" rtl="0" algn="l">
              <a:lnSpc>
                <a:spcPct val="2266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action="ppaction://hlinksldjump" r:id="rId4"/>
              </a:rPr>
              <a:t>Gérer la NP-complétude </a:t>
            </a:r>
            <a:r>
              <a:rPr lang="en-US" sz="1100">
                <a:solidFill>
                  <a:srgbClr val="FFCCC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100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action="ppaction://hlinksldjump" r:id="rId5"/>
              </a:rPr>
              <a:t>Au delà de </a:t>
            </a:r>
            <a:r>
              <a:rPr lang="en-US" sz="11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action="ppaction://hlinksldjump" r:id="rId6"/>
              </a:rPr>
              <a:t>P </a:t>
            </a:r>
            <a:r>
              <a:rPr lang="en-US" sz="1100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action="ppaction://hlinksldjump" r:id="rId7"/>
              </a:rPr>
              <a:t>et </a:t>
            </a:r>
            <a:r>
              <a:rPr lang="en-US" sz="11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action="ppaction://hlinksldjump" r:id="rId8"/>
              </a:rPr>
              <a:t>NP </a:t>
            </a:r>
            <a:r>
              <a:rPr lang="en-US" sz="1100">
                <a:solidFill>
                  <a:srgbClr val="FFCC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100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action="ppaction://hlinksldjump" r:id="rId9"/>
              </a:rPr>
              <a:t>Problèmes complets </a:t>
            </a:r>
            <a:r>
              <a:rPr lang="en-US" sz="1100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100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action="ppaction://hlinksldjump" r:id="rId10"/>
              </a:rPr>
              <a:t>D’autres complexités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0"/>
              </a:spcBef>
              <a:spcAft>
                <a:spcPts val="0"/>
              </a:spcAft>
              <a:buNone/>
            </a:pPr>
            <a:r>
              <a:t/>
            </a:r>
            <a:endParaRPr sz="145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action="ppaction://hlinksldjump" r:id="rId11"/>
              </a:rPr>
              <a:t>Le grand tout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>
    <p:fade thruBlk="1"/>
  </p:transition>
</p:sld>
</file>

<file path=ppt/slides/slide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6" name="Shape 8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7" name="Google Shape;897;p71"/>
          <p:cNvSpPr txBox="1"/>
          <p:nvPr>
            <p:ph type="title"/>
          </p:nvPr>
        </p:nvSpPr>
        <p:spPr>
          <a:xfrm>
            <a:off x="771156" y="59814"/>
            <a:ext cx="3065780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71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Un problème </a:t>
            </a: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PSPACE</a:t>
            </a:r>
            <a:r>
              <a:rPr lang="en-US"/>
              <a:t>-complet naturel</a:t>
            </a:r>
            <a:endParaRPr/>
          </a:p>
        </p:txBody>
      </p:sp>
      <p:sp>
        <p:nvSpPr>
          <p:cNvPr id="898" name="Google Shape;898;p71"/>
          <p:cNvSpPr/>
          <p:nvPr/>
        </p:nvSpPr>
        <p:spPr>
          <a:xfrm>
            <a:off x="495363" y="1111948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899" name="Google Shape;899;p71"/>
          <p:cNvSpPr/>
          <p:nvPr/>
        </p:nvSpPr>
        <p:spPr>
          <a:xfrm>
            <a:off x="495363" y="2131745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900" name="Google Shape;900;p71"/>
          <p:cNvSpPr txBox="1"/>
          <p:nvPr/>
        </p:nvSpPr>
        <p:spPr>
          <a:xfrm>
            <a:off x="199224" y="1008074"/>
            <a:ext cx="4079875" cy="12369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36175">
            <a:spAutoFit/>
          </a:bodyPr>
          <a:lstStyle/>
          <a:p>
            <a:pPr indent="0" lvl="0" marL="43751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Problème </a:t>
            </a:r>
            <a:r>
              <a:rPr lang="en-US" sz="1100">
                <a:latin typeface="Times New Roman"/>
                <a:ea typeface="Times New Roman"/>
                <a:cs typeface="Times New Roman"/>
                <a:sym typeface="Times New Roman"/>
              </a:rPr>
              <a:t>QBF 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(Quantified Boolean Formula):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568960" lvl="0" marL="714375" marR="283210" rtl="0" algn="l">
              <a:lnSpc>
                <a:spcPct val="100000"/>
              </a:lnSpc>
              <a:spcBef>
                <a:spcPts val="175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3333B2"/>
                </a:solidFill>
                <a:latin typeface="Arial"/>
                <a:ea typeface="Arial"/>
                <a:cs typeface="Arial"/>
                <a:sym typeface="Arial"/>
              </a:rPr>
              <a:t>Donnée</a:t>
            </a:r>
            <a:r>
              <a:rPr lang="en-US" sz="1000">
                <a:solidFill>
                  <a:srgbClr val="3333B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: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Une formule du calcul propositionnel en forme normale  conjonctive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φ</a:t>
            </a:r>
            <a:endParaRPr sz="1000">
              <a:latin typeface="Arial"/>
              <a:ea typeface="Arial"/>
              <a:cs typeface="Arial"/>
              <a:sym typeface="Arial"/>
            </a:endParaRPr>
          </a:p>
          <a:p>
            <a:pPr indent="0" lvl="0" marL="76200" marR="0" rtl="0" algn="l">
              <a:lnSpc>
                <a:spcPct val="113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3333B2"/>
                </a:solidFill>
                <a:latin typeface="Arial"/>
                <a:ea typeface="Arial"/>
                <a:cs typeface="Arial"/>
                <a:sym typeface="Arial"/>
              </a:rPr>
              <a:t>Réponse</a:t>
            </a:r>
            <a:r>
              <a:rPr lang="en-US" sz="1000">
                <a:solidFill>
                  <a:srgbClr val="3333B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: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déterminer si </a:t>
            </a:r>
            <a:r>
              <a:rPr lang="en-US" sz="1000">
                <a:latin typeface="Cambria"/>
                <a:ea typeface="Cambria"/>
                <a:cs typeface="Cambria"/>
                <a:sym typeface="Cambria"/>
              </a:rPr>
              <a:t>∃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x</a:t>
            </a:r>
            <a:r>
              <a:rPr baseline="-25000" lang="en-US" sz="1050">
                <a:latin typeface="Helvetica Neue"/>
                <a:ea typeface="Helvetica Neue"/>
                <a:cs typeface="Helvetica Neue"/>
                <a:sym typeface="Helvetica Neue"/>
              </a:rPr>
              <a:t>1</a:t>
            </a:r>
            <a:r>
              <a:rPr lang="en-US" sz="1000">
                <a:latin typeface="Cambria"/>
                <a:ea typeface="Cambria"/>
                <a:cs typeface="Cambria"/>
                <a:sym typeface="Cambria"/>
              </a:rPr>
              <a:t>∀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x</a:t>
            </a:r>
            <a:r>
              <a:rPr baseline="-25000" lang="en-US" sz="1050">
                <a:latin typeface="Helvetica Neue"/>
                <a:ea typeface="Helvetica Neue"/>
                <a:cs typeface="Helvetica Neue"/>
                <a:sym typeface="Helvetica Neue"/>
              </a:rPr>
              <a:t>2</a:t>
            </a:r>
            <a:r>
              <a:rPr lang="en-US" sz="1000">
                <a:latin typeface="Cambria"/>
                <a:ea typeface="Cambria"/>
                <a:cs typeface="Cambria"/>
                <a:sym typeface="Cambria"/>
              </a:rPr>
              <a:t>∃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x</a:t>
            </a:r>
            <a:r>
              <a:rPr baseline="-25000" lang="en-US" sz="1050">
                <a:latin typeface="Helvetica Neue"/>
                <a:ea typeface="Helvetica Neue"/>
                <a:cs typeface="Helvetica Neue"/>
                <a:sym typeface="Helvetica Neue"/>
              </a:rPr>
              <a:t>3 </a:t>
            </a:r>
            <a:r>
              <a:rPr lang="en-US" sz="1000">
                <a:latin typeface="Cambria"/>
                <a:ea typeface="Cambria"/>
                <a:cs typeface="Cambria"/>
                <a:sym typeface="Cambria"/>
              </a:rPr>
              <a:t>· · ·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φ</a:t>
            </a:r>
            <a:r>
              <a:rPr lang="en-US" sz="1000">
                <a:latin typeface="Tahoma"/>
                <a:ea typeface="Tahoma"/>
                <a:cs typeface="Tahoma"/>
                <a:sym typeface="Tahoma"/>
              </a:rPr>
              <a:t>(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x</a:t>
            </a:r>
            <a:r>
              <a:rPr baseline="-25000" lang="en-US" sz="1050">
                <a:latin typeface="Helvetica Neue"/>
                <a:ea typeface="Helvetica Neue"/>
                <a:cs typeface="Helvetica Neue"/>
                <a:sym typeface="Helvetica Neue"/>
              </a:rPr>
              <a:t>1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000">
                <a:latin typeface="Cambria"/>
                <a:ea typeface="Cambria"/>
                <a:cs typeface="Cambria"/>
                <a:sym typeface="Cambria"/>
              </a:rPr>
              <a:t>· · ·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, x</a:t>
            </a:r>
            <a:r>
              <a:rPr baseline="-25000" i="1" lang="en-US" sz="1050">
                <a:latin typeface="Arial"/>
                <a:ea typeface="Arial"/>
                <a:cs typeface="Arial"/>
                <a:sym typeface="Arial"/>
              </a:rPr>
              <a:t>n </a:t>
            </a:r>
            <a:r>
              <a:rPr lang="en-US" sz="1000">
                <a:latin typeface="Tahoma"/>
                <a:ea typeface="Tahoma"/>
                <a:cs typeface="Tahoma"/>
                <a:sym typeface="Tahoma"/>
              </a:rPr>
              <a:t>)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? où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x</a:t>
            </a:r>
            <a:r>
              <a:rPr baseline="-25000" lang="en-US" sz="1050">
                <a:latin typeface="Helvetica Neue"/>
                <a:ea typeface="Helvetica Neue"/>
                <a:cs typeface="Helvetica Neue"/>
                <a:sym typeface="Helvetica Neue"/>
              </a:rPr>
              <a:t>1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, x</a:t>
            </a:r>
            <a:r>
              <a:rPr baseline="-25000" lang="en-US" sz="1050">
                <a:latin typeface="Helvetica Neue"/>
                <a:ea typeface="Helvetica Neue"/>
                <a:cs typeface="Helvetica Neue"/>
                <a:sym typeface="Helvetica Neue"/>
              </a:rPr>
              <a:t>2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000">
                <a:latin typeface="Cambria"/>
                <a:ea typeface="Cambria"/>
                <a:cs typeface="Cambria"/>
                <a:sym typeface="Cambria"/>
              </a:rPr>
              <a:t>· · ·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, x</a:t>
            </a:r>
            <a:r>
              <a:rPr baseline="-25000" i="1" lang="en-US" sz="1050">
                <a:latin typeface="Arial"/>
                <a:ea typeface="Arial"/>
                <a:cs typeface="Arial"/>
                <a:sym typeface="Arial"/>
              </a:rPr>
              <a:t>n</a:t>
            </a:r>
            <a:endParaRPr baseline="-25000" sz="1050">
              <a:latin typeface="Arial"/>
              <a:ea typeface="Arial"/>
              <a:cs typeface="Arial"/>
              <a:sym typeface="Arial"/>
            </a:endParaRPr>
          </a:p>
          <a:p>
            <a:pPr indent="0" lvl="0" marL="714375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sont les variables de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φ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50"/>
              </a:spcBef>
              <a:spcAft>
                <a:spcPts val="0"/>
              </a:spcAft>
              <a:buNone/>
            </a:pPr>
            <a:r>
              <a:t/>
            </a:r>
            <a:endParaRPr sz="15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437515" marR="0" rtl="0" algn="l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Théorème. Le problème </a:t>
            </a:r>
            <a:r>
              <a:rPr lang="en-US" sz="1100">
                <a:latin typeface="Times New Roman"/>
                <a:ea typeface="Times New Roman"/>
                <a:cs typeface="Times New Roman"/>
                <a:sym typeface="Times New Roman"/>
              </a:rPr>
              <a:t>QBF 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est </a:t>
            </a:r>
            <a:r>
              <a:rPr lang="en-US" sz="1100">
                <a:latin typeface="Times New Roman"/>
                <a:ea typeface="Times New Roman"/>
                <a:cs typeface="Times New Roman"/>
                <a:sym typeface="Times New Roman"/>
              </a:rPr>
              <a:t>PSPACE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-complet.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901" name="Google Shape;901;p71"/>
          <p:cNvSpPr txBox="1"/>
          <p:nvPr>
            <p:ph idx="12" type="sldNum"/>
          </p:nvPr>
        </p:nvSpPr>
        <p:spPr>
          <a:xfrm>
            <a:off x="4409566" y="3370303"/>
            <a:ext cx="160654" cy="1219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8250">
            <a:spAutoFit/>
          </a:bodyPr>
          <a:lstStyle/>
          <a:p>
            <a:pPr indent="0" lvl="0" marL="381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45</a:t>
            </a:r>
            <a:endParaRPr/>
          </a:p>
        </p:txBody>
      </p:sp>
    </p:spTree>
  </p:cSld>
  <p:clrMapOvr>
    <a:masterClrMapping/>
  </p:clrMapOvr>
  <p:transition>
    <p:fade thruBlk="1"/>
  </p:transition>
</p:sld>
</file>

<file path=ppt/slides/slide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5" name="Shape 9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6" name="Google Shape;906;p72"/>
          <p:cNvSpPr/>
          <p:nvPr/>
        </p:nvSpPr>
        <p:spPr>
          <a:xfrm>
            <a:off x="495363" y="296481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907" name="Google Shape;907;p72"/>
          <p:cNvSpPr txBox="1"/>
          <p:nvPr>
            <p:ph type="title"/>
          </p:nvPr>
        </p:nvSpPr>
        <p:spPr>
          <a:xfrm>
            <a:off x="624395" y="217689"/>
            <a:ext cx="3296285" cy="3435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9200">
            <a:spAutoFit/>
          </a:bodyPr>
          <a:lstStyle/>
          <a:p>
            <a:pPr indent="0" lvl="0" marL="12700" marR="5080" rtl="0" algn="l">
              <a:lnSpc>
                <a:spcPct val="10909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000000"/>
                </a:solidFill>
              </a:rPr>
              <a:t>Le problème </a:t>
            </a:r>
            <a:r>
              <a:rPr lang="en-US" sz="11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QBF </a:t>
            </a:r>
            <a:r>
              <a:rPr lang="en-US" sz="1100">
                <a:solidFill>
                  <a:srgbClr val="000000"/>
                </a:solidFill>
              </a:rPr>
              <a:t>est dans </a:t>
            </a:r>
            <a:r>
              <a:rPr lang="en-US" sz="11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PSPACE </a:t>
            </a:r>
            <a:r>
              <a:rPr lang="en-US" sz="1100">
                <a:solidFill>
                  <a:srgbClr val="000000"/>
                </a:solidFill>
              </a:rPr>
              <a:t>car il est facile de  construire un algorithme récursif qui le résout :</a:t>
            </a:r>
            <a:endParaRPr sz="11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08" name="Google Shape;908;p72"/>
          <p:cNvSpPr txBox="1"/>
          <p:nvPr/>
        </p:nvSpPr>
        <p:spPr>
          <a:xfrm>
            <a:off x="586295" y="697857"/>
            <a:ext cx="3733800" cy="24041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7300">
            <a:spAutoFit/>
          </a:bodyPr>
          <a:lstStyle/>
          <a:p>
            <a:pPr indent="-137159" lvl="0" marL="327660" marR="132080" rtl="0" algn="just">
              <a:lnSpc>
                <a:spcPct val="10476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en-US" sz="900">
                <a:solidFill>
                  <a:srgbClr val="3333B2"/>
                </a:solidFill>
                <a:latin typeface="Lucida Sans"/>
                <a:ea typeface="Lucida Sans"/>
                <a:cs typeface="Lucida Sans"/>
                <a:sym typeface="Lucida Sans"/>
              </a:rPr>
              <a:t>)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pour une formule de la forme </a:t>
            </a:r>
            <a:r>
              <a:rPr lang="en-US" sz="1000">
                <a:latin typeface="Cambria"/>
                <a:ea typeface="Cambria"/>
                <a:cs typeface="Cambria"/>
                <a:sym typeface="Cambria"/>
              </a:rPr>
              <a:t>∃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x</a:t>
            </a:r>
            <a:r>
              <a:rPr baseline="-25000" lang="en-US" sz="1050">
                <a:latin typeface="Helvetica Neue"/>
                <a:ea typeface="Helvetica Neue"/>
                <a:cs typeface="Helvetica Neue"/>
                <a:sym typeface="Helvetica Neue"/>
              </a:rPr>
              <a:t>1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φ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(respectivement : </a:t>
            </a:r>
            <a:r>
              <a:rPr lang="en-US" sz="1000">
                <a:latin typeface="Cambria"/>
                <a:ea typeface="Cambria"/>
                <a:cs typeface="Cambria"/>
                <a:sym typeface="Cambria"/>
              </a:rPr>
              <a:t>∀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x</a:t>
            </a:r>
            <a:r>
              <a:rPr baseline="-25000" lang="en-US" sz="1050">
                <a:latin typeface="Helvetica Neue"/>
                <a:ea typeface="Helvetica Neue"/>
                <a:cs typeface="Helvetica Neue"/>
                <a:sym typeface="Helvetica Neue"/>
              </a:rPr>
              <a:t>1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φ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)  on fixe la valeur de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x</a:t>
            </a:r>
            <a:r>
              <a:rPr baseline="-25000" lang="en-US" sz="1050">
                <a:latin typeface="Helvetica Neue"/>
                <a:ea typeface="Helvetica Neue"/>
                <a:cs typeface="Helvetica Neue"/>
                <a:sym typeface="Helvetica Neue"/>
              </a:rPr>
              <a:t>1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à 0, on propage cette valeur pour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x</a:t>
            </a:r>
            <a:r>
              <a:rPr baseline="-25000" lang="en-US" sz="1050">
                <a:latin typeface="Helvetica Neue"/>
                <a:ea typeface="Helvetica Neue"/>
                <a:cs typeface="Helvetica Neue"/>
                <a:sym typeface="Helvetica Neue"/>
              </a:rPr>
              <a:t>1 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dans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φ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pour obtenir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φ</a:t>
            </a:r>
            <a:r>
              <a:rPr baseline="-25000" i="1" lang="en-US" sz="1050">
                <a:latin typeface="Arial"/>
                <a:ea typeface="Arial"/>
                <a:cs typeface="Arial"/>
                <a:sym typeface="Arial"/>
              </a:rPr>
              <a:t>x</a:t>
            </a:r>
            <a:r>
              <a:rPr baseline="-25000" lang="en-US" sz="750">
                <a:latin typeface="Helvetica Neue"/>
                <a:ea typeface="Helvetica Neue"/>
                <a:cs typeface="Helvetica Neue"/>
                <a:sym typeface="Helvetica Neue"/>
              </a:rPr>
              <a:t>1 </a:t>
            </a:r>
            <a:r>
              <a:rPr baseline="-25000" lang="en-US" sz="1050">
                <a:latin typeface="Verdana"/>
                <a:ea typeface="Verdana"/>
                <a:cs typeface="Verdana"/>
                <a:sym typeface="Verdana"/>
              </a:rPr>
              <a:t>=</a:t>
            </a:r>
            <a:r>
              <a:rPr baseline="-25000" lang="en-US" sz="1050">
                <a:latin typeface="Helvetica Neue"/>
                <a:ea typeface="Helvetica Neue"/>
                <a:cs typeface="Helvetica Neue"/>
                <a:sym typeface="Helvetica Neue"/>
              </a:rPr>
              <a:t>0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,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128269" lvl="0" marL="604520" marR="0" rtl="0" algn="just">
              <a:lnSpc>
                <a:spcPct val="100000"/>
              </a:lnSpc>
              <a:spcBef>
                <a:spcPts val="165"/>
              </a:spcBef>
              <a:spcAft>
                <a:spcPts val="0"/>
              </a:spcAft>
              <a:buClr>
                <a:srgbClr val="3333B2"/>
              </a:buClr>
              <a:buSzPts val="900"/>
              <a:buFont typeface="Lucida Sans"/>
              <a:buChar char="•"/>
            </a:pPr>
            <a:r>
              <a:rPr lang="en-US" sz="900">
                <a:latin typeface="Helvetica Neue"/>
                <a:ea typeface="Helvetica Neue"/>
                <a:cs typeface="Helvetica Neue"/>
                <a:sym typeface="Helvetica Neue"/>
              </a:rPr>
              <a:t>et on s’appelle récursivement pour savoir si la formule </a:t>
            </a:r>
            <a:r>
              <a:rPr i="1" lang="en-US" sz="900">
                <a:latin typeface="Arial"/>
                <a:ea typeface="Arial"/>
                <a:cs typeface="Arial"/>
                <a:sym typeface="Arial"/>
              </a:rPr>
              <a:t>φ</a:t>
            </a:r>
            <a:r>
              <a:rPr baseline="-25000" i="1" lang="en-US" sz="900">
                <a:latin typeface="Arial"/>
                <a:ea typeface="Arial"/>
                <a:cs typeface="Arial"/>
                <a:sym typeface="Arial"/>
              </a:rPr>
              <a:t>x</a:t>
            </a:r>
            <a:r>
              <a:rPr baseline="-25000" lang="en-US" sz="750">
                <a:latin typeface="Helvetica Neue"/>
                <a:ea typeface="Helvetica Neue"/>
                <a:cs typeface="Helvetica Neue"/>
                <a:sym typeface="Helvetica Neue"/>
              </a:rPr>
              <a:t>1 </a:t>
            </a:r>
            <a:r>
              <a:rPr baseline="-25000" lang="en-US" sz="900">
                <a:latin typeface="Verdana"/>
                <a:ea typeface="Verdana"/>
                <a:cs typeface="Verdana"/>
                <a:sym typeface="Verdana"/>
              </a:rPr>
              <a:t>=</a:t>
            </a:r>
            <a:r>
              <a:rPr baseline="-25000" lang="en-US" sz="900">
                <a:latin typeface="Helvetica Neue"/>
                <a:ea typeface="Helvetica Neue"/>
                <a:cs typeface="Helvetica Neue"/>
                <a:sym typeface="Helvetica Neue"/>
              </a:rPr>
              <a:t>0</a:t>
            </a:r>
            <a:endParaRPr baseline="-25000" sz="9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604520" marR="0" rtl="0" algn="l">
              <a:lnSpc>
                <a:spcPct val="100000"/>
              </a:lnSpc>
              <a:spcBef>
                <a:spcPts val="20"/>
              </a:spcBef>
              <a:spcAft>
                <a:spcPts val="0"/>
              </a:spcAft>
              <a:buNone/>
            </a:pPr>
            <a:r>
              <a:rPr lang="en-US" sz="900">
                <a:latin typeface="Helvetica Neue"/>
                <a:ea typeface="Helvetica Neue"/>
                <a:cs typeface="Helvetica Neue"/>
                <a:sym typeface="Helvetica Neue"/>
              </a:rPr>
              <a:t>est satisfiable.</a:t>
            </a:r>
            <a:endParaRPr sz="9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137159" lvl="0" marL="327660" marR="243840" rtl="0" algn="l">
              <a:lnSpc>
                <a:spcPct val="104761"/>
              </a:lnSpc>
              <a:spcBef>
                <a:spcPts val="234"/>
              </a:spcBef>
              <a:spcAft>
                <a:spcPts val="0"/>
              </a:spcAft>
              <a:buNone/>
            </a:pPr>
            <a:r>
              <a:rPr baseline="30000" lang="en-US" sz="900">
                <a:solidFill>
                  <a:srgbClr val="3333B2"/>
                </a:solidFill>
                <a:latin typeface="Lucida Sans"/>
                <a:ea typeface="Lucida Sans"/>
                <a:cs typeface="Lucida Sans"/>
                <a:sym typeface="Lucida Sans"/>
              </a:rPr>
              <a:t>)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On fixe alors la valeur de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x</a:t>
            </a:r>
            <a:r>
              <a:rPr baseline="-25000" lang="en-US" sz="1050">
                <a:latin typeface="Helvetica Neue"/>
                <a:ea typeface="Helvetica Neue"/>
                <a:cs typeface="Helvetica Neue"/>
                <a:sym typeface="Helvetica Neue"/>
              </a:rPr>
              <a:t>1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à 1, on propage cette valeur  pour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x</a:t>
            </a:r>
            <a:r>
              <a:rPr baseline="-25000" lang="en-US" sz="1050">
                <a:latin typeface="Helvetica Neue"/>
                <a:ea typeface="Helvetica Neue"/>
                <a:cs typeface="Helvetica Neue"/>
                <a:sym typeface="Helvetica Neue"/>
              </a:rPr>
              <a:t>1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dans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φ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pour obtenir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φ</a:t>
            </a:r>
            <a:r>
              <a:rPr baseline="-25000" i="1" lang="en-US" sz="1050">
                <a:latin typeface="Arial"/>
                <a:ea typeface="Arial"/>
                <a:cs typeface="Arial"/>
                <a:sym typeface="Arial"/>
              </a:rPr>
              <a:t>x</a:t>
            </a:r>
            <a:r>
              <a:rPr baseline="-25000" lang="en-US" sz="750">
                <a:latin typeface="Helvetica Neue"/>
                <a:ea typeface="Helvetica Neue"/>
                <a:cs typeface="Helvetica Neue"/>
                <a:sym typeface="Helvetica Neue"/>
              </a:rPr>
              <a:t>1 </a:t>
            </a:r>
            <a:r>
              <a:rPr baseline="-25000" lang="en-US" sz="1050">
                <a:latin typeface="Verdana"/>
                <a:ea typeface="Verdana"/>
                <a:cs typeface="Verdana"/>
                <a:sym typeface="Verdana"/>
              </a:rPr>
              <a:t>=</a:t>
            </a:r>
            <a:r>
              <a:rPr baseline="-25000" lang="en-US" sz="1050">
                <a:latin typeface="Helvetica Neue"/>
                <a:ea typeface="Helvetica Neue"/>
                <a:cs typeface="Helvetica Neue"/>
                <a:sym typeface="Helvetica Neue"/>
              </a:rPr>
              <a:t>1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,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128269" lvl="0" marL="604520" marR="0" rtl="0" algn="just">
              <a:lnSpc>
                <a:spcPct val="100000"/>
              </a:lnSpc>
              <a:spcBef>
                <a:spcPts val="170"/>
              </a:spcBef>
              <a:spcAft>
                <a:spcPts val="0"/>
              </a:spcAft>
              <a:buClr>
                <a:srgbClr val="3333B2"/>
              </a:buClr>
              <a:buSzPts val="900"/>
              <a:buFont typeface="Lucida Sans"/>
              <a:buChar char="•"/>
            </a:pPr>
            <a:r>
              <a:rPr lang="en-US" sz="900">
                <a:latin typeface="Helvetica Neue"/>
                <a:ea typeface="Helvetica Neue"/>
                <a:cs typeface="Helvetica Neue"/>
                <a:sym typeface="Helvetica Neue"/>
              </a:rPr>
              <a:t>et on s’appelle récursivement pour savoir si la formule </a:t>
            </a:r>
            <a:r>
              <a:rPr i="1" lang="en-US" sz="900">
                <a:latin typeface="Arial"/>
                <a:ea typeface="Arial"/>
                <a:cs typeface="Arial"/>
                <a:sym typeface="Arial"/>
              </a:rPr>
              <a:t>φ</a:t>
            </a:r>
            <a:r>
              <a:rPr baseline="-25000" i="1" lang="en-US" sz="900">
                <a:latin typeface="Arial"/>
                <a:ea typeface="Arial"/>
                <a:cs typeface="Arial"/>
                <a:sym typeface="Arial"/>
              </a:rPr>
              <a:t>x</a:t>
            </a:r>
            <a:r>
              <a:rPr baseline="-25000" lang="en-US" sz="750">
                <a:latin typeface="Helvetica Neue"/>
                <a:ea typeface="Helvetica Neue"/>
                <a:cs typeface="Helvetica Neue"/>
                <a:sym typeface="Helvetica Neue"/>
              </a:rPr>
              <a:t>1 </a:t>
            </a:r>
            <a:r>
              <a:rPr baseline="-25000" lang="en-US" sz="900">
                <a:latin typeface="Verdana"/>
                <a:ea typeface="Verdana"/>
                <a:cs typeface="Verdana"/>
                <a:sym typeface="Verdana"/>
              </a:rPr>
              <a:t>=</a:t>
            </a:r>
            <a:r>
              <a:rPr baseline="-25000" lang="en-US" sz="900">
                <a:latin typeface="Helvetica Neue"/>
                <a:ea typeface="Helvetica Neue"/>
                <a:cs typeface="Helvetica Neue"/>
                <a:sym typeface="Helvetica Neue"/>
              </a:rPr>
              <a:t>1</a:t>
            </a:r>
            <a:endParaRPr baseline="-25000" sz="9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604520" marR="0" rtl="0" algn="l">
              <a:lnSpc>
                <a:spcPct val="100000"/>
              </a:lnSpc>
              <a:spcBef>
                <a:spcPts val="15"/>
              </a:spcBef>
              <a:spcAft>
                <a:spcPts val="0"/>
              </a:spcAft>
              <a:buNone/>
            </a:pPr>
            <a:r>
              <a:rPr lang="en-US" sz="900">
                <a:latin typeface="Helvetica Neue"/>
                <a:ea typeface="Helvetica Neue"/>
                <a:cs typeface="Helvetica Neue"/>
                <a:sym typeface="Helvetica Neue"/>
              </a:rPr>
              <a:t>est satisfiable.</a:t>
            </a:r>
            <a:endParaRPr sz="9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137159" lvl="0" marL="327660" marR="100330" rtl="0" algn="l">
              <a:lnSpc>
                <a:spcPct val="100000"/>
              </a:lnSpc>
              <a:spcBef>
                <a:spcPts val="215"/>
              </a:spcBef>
              <a:spcAft>
                <a:spcPts val="0"/>
              </a:spcAft>
              <a:buNone/>
            </a:pPr>
            <a:r>
              <a:rPr baseline="30000" lang="en-US" sz="900">
                <a:solidFill>
                  <a:srgbClr val="3333B2"/>
                </a:solidFill>
                <a:latin typeface="Lucida Sans"/>
                <a:ea typeface="Lucida Sans"/>
                <a:cs typeface="Lucida Sans"/>
                <a:sym typeface="Lucida Sans"/>
              </a:rPr>
              <a:t>)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On accepte si et seulement si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φ</a:t>
            </a:r>
            <a:r>
              <a:rPr baseline="-25000" i="1" lang="en-US" sz="1050">
                <a:latin typeface="Arial"/>
                <a:ea typeface="Arial"/>
                <a:cs typeface="Arial"/>
                <a:sym typeface="Arial"/>
              </a:rPr>
              <a:t>x</a:t>
            </a:r>
            <a:r>
              <a:rPr baseline="-25000" lang="en-US" sz="750">
                <a:latin typeface="Helvetica Neue"/>
                <a:ea typeface="Helvetica Neue"/>
                <a:cs typeface="Helvetica Neue"/>
                <a:sym typeface="Helvetica Neue"/>
              </a:rPr>
              <a:t>1 </a:t>
            </a:r>
            <a:r>
              <a:rPr baseline="-25000" lang="en-US" sz="1050">
                <a:latin typeface="Verdana"/>
                <a:ea typeface="Verdana"/>
                <a:cs typeface="Verdana"/>
                <a:sym typeface="Verdana"/>
              </a:rPr>
              <a:t>=</a:t>
            </a:r>
            <a:r>
              <a:rPr baseline="-25000" lang="en-US" sz="1050">
                <a:latin typeface="Helvetica Neue"/>
                <a:ea typeface="Helvetica Neue"/>
                <a:cs typeface="Helvetica Neue"/>
                <a:sym typeface="Helvetica Neue"/>
              </a:rPr>
              <a:t>0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ou (resp. et)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φ</a:t>
            </a:r>
            <a:r>
              <a:rPr baseline="-25000" i="1" lang="en-US" sz="1050">
                <a:latin typeface="Arial"/>
                <a:ea typeface="Arial"/>
                <a:cs typeface="Arial"/>
                <a:sym typeface="Arial"/>
              </a:rPr>
              <a:t>x</a:t>
            </a:r>
            <a:r>
              <a:rPr baseline="-25000" lang="en-US" sz="750">
                <a:latin typeface="Helvetica Neue"/>
                <a:ea typeface="Helvetica Neue"/>
                <a:cs typeface="Helvetica Neue"/>
                <a:sym typeface="Helvetica Neue"/>
              </a:rPr>
              <a:t>1 </a:t>
            </a:r>
            <a:r>
              <a:rPr baseline="-25000" lang="en-US" sz="1050">
                <a:latin typeface="Verdana"/>
                <a:ea typeface="Verdana"/>
                <a:cs typeface="Verdana"/>
                <a:sym typeface="Verdana"/>
              </a:rPr>
              <a:t>=</a:t>
            </a:r>
            <a:r>
              <a:rPr baseline="-25000" lang="en-US" sz="1050">
                <a:latin typeface="Helvetica Neue"/>
                <a:ea typeface="Helvetica Neue"/>
                <a:cs typeface="Helvetica Neue"/>
                <a:sym typeface="Helvetica Neue"/>
              </a:rPr>
              <a:t>1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sont  satisfiables.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0"/>
              </a:spcBef>
              <a:spcAft>
                <a:spcPts val="0"/>
              </a:spcAft>
              <a:buNone/>
            </a:pPr>
            <a:r>
              <a:t/>
            </a:r>
            <a:endParaRPr sz="13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50165" marR="71755" rtl="0" algn="just">
              <a:lnSpc>
                <a:spcPct val="1026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L’algorithme fonctionne avec </a:t>
            </a:r>
            <a:r>
              <a:rPr lang="en-US" sz="1100">
                <a:latin typeface="Cambria"/>
                <a:ea typeface="Cambria"/>
                <a:cs typeface="Cambria"/>
                <a:sym typeface="Cambria"/>
              </a:rPr>
              <a:t>O</a:t>
            </a:r>
            <a:r>
              <a:rPr lang="en-US" sz="1100">
                <a:latin typeface="Tahoma"/>
                <a:ea typeface="Tahoma"/>
                <a:cs typeface="Tahoma"/>
                <a:sym typeface="Tahoma"/>
              </a:rPr>
              <a:t>(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n</a:t>
            </a:r>
            <a:r>
              <a:rPr lang="en-US" sz="1100">
                <a:latin typeface="Tahoma"/>
                <a:ea typeface="Tahoma"/>
                <a:cs typeface="Tahoma"/>
                <a:sym typeface="Tahoma"/>
              </a:rPr>
              <a:t>) 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appels récursifs, chacun  utilisant un espace constant, et donc en espace total </a:t>
            </a:r>
            <a:r>
              <a:rPr lang="en-US" sz="1100">
                <a:latin typeface="Cambria"/>
                <a:ea typeface="Cambria"/>
                <a:cs typeface="Cambria"/>
                <a:sym typeface="Cambria"/>
              </a:rPr>
              <a:t>O</a:t>
            </a:r>
            <a:r>
              <a:rPr lang="en-US" sz="1100">
                <a:latin typeface="Tahoma"/>
                <a:ea typeface="Tahoma"/>
                <a:cs typeface="Tahoma"/>
                <a:sym typeface="Tahoma"/>
              </a:rPr>
              <a:t>(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n</a:t>
            </a:r>
            <a:r>
              <a:rPr lang="en-US" sz="1100">
                <a:latin typeface="Tahoma"/>
                <a:ea typeface="Tahoma"/>
                <a:cs typeface="Tahoma"/>
                <a:sym typeface="Tahoma"/>
              </a:rPr>
              <a:t>)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,  où 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n 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est la taille de la formule.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909" name="Google Shape;909;p72"/>
          <p:cNvSpPr/>
          <p:nvPr/>
        </p:nvSpPr>
        <p:spPr>
          <a:xfrm>
            <a:off x="495363" y="2644800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910" name="Google Shape;910;p72"/>
          <p:cNvSpPr txBox="1"/>
          <p:nvPr>
            <p:ph idx="12" type="sldNum"/>
          </p:nvPr>
        </p:nvSpPr>
        <p:spPr>
          <a:xfrm>
            <a:off x="4409566" y="3370303"/>
            <a:ext cx="160654" cy="1219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8250">
            <a:spAutoFit/>
          </a:bodyPr>
          <a:lstStyle/>
          <a:p>
            <a:pPr indent="0" lvl="0" marL="381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46</a:t>
            </a:r>
            <a:endParaRPr/>
          </a:p>
        </p:txBody>
      </p:sp>
    </p:spTree>
  </p:cSld>
  <p:clrMapOvr>
    <a:masterClrMapping/>
  </p:clrMapOvr>
  <p:transition>
    <p:fade thruBlk="1"/>
  </p:transition>
</p:sld>
</file>

<file path=ppt/slides/slide6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4" name="Shape 9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5" name="Google Shape;915;p73"/>
          <p:cNvSpPr/>
          <p:nvPr/>
        </p:nvSpPr>
        <p:spPr>
          <a:xfrm>
            <a:off x="495363" y="158927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916" name="Google Shape;916;p73"/>
          <p:cNvSpPr txBox="1"/>
          <p:nvPr>
            <p:ph type="title"/>
          </p:nvPr>
        </p:nvSpPr>
        <p:spPr>
          <a:xfrm>
            <a:off x="624395" y="80135"/>
            <a:ext cx="1858645" cy="1917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4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000000"/>
                </a:solidFill>
              </a:rPr>
              <a:t>Pour montrer qu’il est complet</a:t>
            </a:r>
            <a:endParaRPr sz="1100"/>
          </a:p>
        </p:txBody>
      </p:sp>
      <p:sp>
        <p:nvSpPr>
          <p:cNvPr id="917" name="Google Shape;917;p73"/>
          <p:cNvSpPr txBox="1"/>
          <p:nvPr>
            <p:ph idx="12" type="sldNum"/>
          </p:nvPr>
        </p:nvSpPr>
        <p:spPr>
          <a:xfrm>
            <a:off x="4409566" y="3370303"/>
            <a:ext cx="160654" cy="1219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8250">
            <a:spAutoFit/>
          </a:bodyPr>
          <a:lstStyle/>
          <a:p>
            <a:pPr indent="0" lvl="0" marL="381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47</a:t>
            </a:r>
            <a:endParaRPr/>
          </a:p>
        </p:txBody>
      </p:sp>
      <p:sp>
        <p:nvSpPr>
          <p:cNvPr id="918" name="Google Shape;918;p73"/>
          <p:cNvSpPr txBox="1"/>
          <p:nvPr/>
        </p:nvSpPr>
        <p:spPr>
          <a:xfrm>
            <a:off x="739025" y="421124"/>
            <a:ext cx="3547110" cy="27082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-137160" lvl="0" marL="174625" marR="356235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en-US" sz="900">
                <a:solidFill>
                  <a:srgbClr val="3333B2"/>
                </a:solidFill>
                <a:latin typeface="Lucida Sans"/>
                <a:ea typeface="Lucida Sans"/>
                <a:cs typeface="Lucida Sans"/>
                <a:sym typeface="Lucida Sans"/>
              </a:rPr>
              <a:t>)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Supposons que le problème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L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soit accepté en espace  polynomial.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137160" lvl="0" marL="174625" marR="87630" rtl="0" algn="just">
              <a:lnSpc>
                <a:spcPct val="114285"/>
              </a:lnSpc>
              <a:spcBef>
                <a:spcPts val="30"/>
              </a:spcBef>
              <a:spcAft>
                <a:spcPts val="0"/>
              </a:spcAft>
              <a:buNone/>
            </a:pPr>
            <a:r>
              <a:rPr baseline="30000" lang="en-US" sz="900">
                <a:solidFill>
                  <a:srgbClr val="3333B2"/>
                </a:solidFill>
                <a:latin typeface="Lucida Sans"/>
                <a:ea typeface="Lucida Sans"/>
                <a:cs typeface="Lucida Sans"/>
                <a:sym typeface="Lucida Sans"/>
              </a:rPr>
              <a:t>)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On appelle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G</a:t>
            </a:r>
            <a:r>
              <a:rPr baseline="-25000" i="1" lang="en-US" sz="1050">
                <a:latin typeface="Arial"/>
                <a:ea typeface="Arial"/>
                <a:cs typeface="Arial"/>
                <a:sym typeface="Arial"/>
              </a:rPr>
              <a:t>M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le graphe des configurations de la machine  de Turing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M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, avec un arc entre deux configurations si l’une  est successeur directe de l’autre.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38100" marR="0" rtl="0" algn="just">
              <a:lnSpc>
                <a:spcPct val="10904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en-US" sz="900">
                <a:solidFill>
                  <a:srgbClr val="3333B2"/>
                </a:solidFill>
                <a:latin typeface="Lucida Sans"/>
                <a:ea typeface="Lucida Sans"/>
                <a:cs typeface="Lucida Sans"/>
                <a:sym typeface="Lucida Sans"/>
              </a:rPr>
              <a:t>)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On va écrire par une formule quantifiée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φ</a:t>
            </a:r>
            <a:r>
              <a:rPr baseline="-25000" i="1" lang="en-US" sz="1050">
                <a:latin typeface="Arial"/>
                <a:ea typeface="Arial"/>
                <a:cs typeface="Arial"/>
                <a:sym typeface="Arial"/>
              </a:rPr>
              <a:t>i </a:t>
            </a:r>
            <a:r>
              <a:rPr lang="en-US" sz="1000">
                <a:latin typeface="Tahoma"/>
                <a:ea typeface="Tahoma"/>
                <a:cs typeface="Tahoma"/>
                <a:sym typeface="Tahoma"/>
              </a:rPr>
              <a:t>([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C</a:t>
            </a:r>
            <a:r>
              <a:rPr lang="en-US" sz="1000">
                <a:latin typeface="Tahoma"/>
                <a:ea typeface="Tahoma"/>
                <a:cs typeface="Tahoma"/>
                <a:sym typeface="Tahoma"/>
              </a:rPr>
              <a:t>]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000">
                <a:latin typeface="Tahoma"/>
                <a:ea typeface="Tahoma"/>
                <a:cs typeface="Tahoma"/>
                <a:sym typeface="Tahoma"/>
              </a:rPr>
              <a:t>[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C</a:t>
            </a:r>
            <a:r>
              <a:rPr baseline="30000" lang="en-US" sz="1050">
                <a:latin typeface="Lucida Sans"/>
                <a:ea typeface="Lucida Sans"/>
                <a:cs typeface="Lucida Sans"/>
                <a:sym typeface="Lucida Sans"/>
              </a:rPr>
              <a:t>′</a:t>
            </a:r>
            <a:r>
              <a:rPr lang="en-US" sz="1000">
                <a:latin typeface="Tahoma"/>
                <a:ea typeface="Tahoma"/>
                <a:cs typeface="Tahoma"/>
                <a:sym typeface="Tahoma"/>
              </a:rPr>
              <a:t>])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le fait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174625" marR="120014" rtl="0" algn="l">
              <a:lnSpc>
                <a:spcPct val="114285"/>
              </a:lnSpc>
              <a:spcBef>
                <a:spcPts val="40"/>
              </a:spcBef>
              <a:spcAft>
                <a:spcPts val="0"/>
              </a:spcAft>
              <a:buNone/>
            </a:pP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qu’il existe un chemin de longueur inférieure à 2</a:t>
            </a:r>
            <a:r>
              <a:rPr baseline="30000" i="1" lang="en-US" sz="1050">
                <a:latin typeface="Arial"/>
                <a:ea typeface="Arial"/>
                <a:cs typeface="Arial"/>
                <a:sym typeface="Arial"/>
              </a:rPr>
              <a:t>i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dans le  graphe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G</a:t>
            </a:r>
            <a:r>
              <a:rPr baseline="-25000" i="1" lang="en-US" sz="1050">
                <a:latin typeface="Arial"/>
                <a:ea typeface="Arial"/>
                <a:cs typeface="Arial"/>
                <a:sym typeface="Arial"/>
              </a:rPr>
              <a:t>M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entre les configurations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C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et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C</a:t>
            </a:r>
            <a:r>
              <a:rPr baseline="30000" lang="en-US" sz="1050">
                <a:latin typeface="Lucida Sans"/>
                <a:ea typeface="Lucida Sans"/>
                <a:cs typeface="Lucida Sans"/>
                <a:sym typeface="Lucida Sans"/>
              </a:rPr>
              <a:t>′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. Le graphe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G</a:t>
            </a:r>
            <a:r>
              <a:rPr baseline="-25000" i="1" lang="en-US" sz="1050">
                <a:latin typeface="Arial"/>
                <a:ea typeface="Arial"/>
                <a:cs typeface="Arial"/>
                <a:sym typeface="Arial"/>
              </a:rPr>
              <a:t>M 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est de taille 2</a:t>
            </a:r>
            <a:r>
              <a:rPr baseline="30000" i="1" lang="en-US" sz="1050">
                <a:latin typeface="Arial"/>
                <a:ea typeface="Arial"/>
                <a:cs typeface="Arial"/>
                <a:sym typeface="Arial"/>
              </a:rPr>
              <a:t>p</a:t>
            </a:r>
            <a:r>
              <a:rPr baseline="30000" lang="en-US" sz="1050">
                <a:latin typeface="Verdana"/>
                <a:ea typeface="Verdana"/>
                <a:cs typeface="Verdana"/>
                <a:sym typeface="Verdana"/>
              </a:rPr>
              <a:t>(</a:t>
            </a:r>
            <a:r>
              <a:rPr baseline="30000" i="1" lang="en-US" sz="1050">
                <a:latin typeface="Arial"/>
                <a:ea typeface="Arial"/>
                <a:cs typeface="Arial"/>
                <a:sym typeface="Arial"/>
              </a:rPr>
              <a:t>n</a:t>
            </a:r>
            <a:r>
              <a:rPr baseline="30000" lang="en-US" sz="1050">
                <a:latin typeface="Verdana"/>
                <a:ea typeface="Verdana"/>
                <a:cs typeface="Verdana"/>
                <a:sym typeface="Verdana"/>
              </a:rPr>
              <a:t>)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pour un certain polynôme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p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, où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n </a:t>
            </a:r>
            <a:r>
              <a:rPr lang="en-US" sz="1000">
                <a:latin typeface="Tahoma"/>
                <a:ea typeface="Tahoma"/>
                <a:cs typeface="Tahoma"/>
                <a:sym typeface="Tahoma"/>
              </a:rPr>
              <a:t>= </a:t>
            </a:r>
            <a:r>
              <a:rPr lang="en-US" sz="1000">
                <a:latin typeface="Cambria"/>
                <a:ea typeface="Cambria"/>
                <a:cs typeface="Cambria"/>
                <a:sym typeface="Cambria"/>
              </a:rPr>
              <a:t>|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w </a:t>
            </a:r>
            <a:r>
              <a:rPr lang="en-US" sz="1000">
                <a:latin typeface="Cambria"/>
                <a:ea typeface="Cambria"/>
                <a:cs typeface="Cambria"/>
                <a:sym typeface="Cambria"/>
              </a:rPr>
              <a:t>|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137160" lvl="0" marL="174625" marR="277495" rtl="0" algn="l">
              <a:lnSpc>
                <a:spcPct val="100000"/>
              </a:lnSpc>
              <a:spcBef>
                <a:spcPts val="1140"/>
              </a:spcBef>
              <a:spcAft>
                <a:spcPts val="0"/>
              </a:spcAft>
              <a:buNone/>
            </a:pPr>
            <a:r>
              <a:rPr baseline="30000" lang="en-US" sz="900">
                <a:solidFill>
                  <a:srgbClr val="3333B2"/>
                </a:solidFill>
                <a:latin typeface="Lucida Sans"/>
                <a:ea typeface="Lucida Sans"/>
                <a:cs typeface="Lucida Sans"/>
                <a:sym typeface="Lucida Sans"/>
              </a:rPr>
              <a:t>)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Cette formule s’obtient par récurrence sur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i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. Pour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i </a:t>
            </a:r>
            <a:r>
              <a:rPr lang="en-US" sz="1000">
                <a:latin typeface="Tahoma"/>
                <a:ea typeface="Tahoma"/>
                <a:cs typeface="Tahoma"/>
                <a:sym typeface="Tahoma"/>
              </a:rPr>
              <a:t>=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0,  c’est la formule qui donne les arcs du graphe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G</a:t>
            </a:r>
            <a:r>
              <a:rPr baseline="-25000" i="1" lang="en-US" sz="1050">
                <a:latin typeface="Arial"/>
                <a:ea typeface="Arial"/>
                <a:cs typeface="Arial"/>
                <a:sym typeface="Arial"/>
              </a:rPr>
              <a:t>M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38100" marR="0" rtl="0" algn="just">
              <a:lnSpc>
                <a:spcPct val="113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en-US" sz="900">
                <a:solidFill>
                  <a:srgbClr val="3333B2"/>
                </a:solidFill>
                <a:latin typeface="Lucida Sans"/>
                <a:ea typeface="Lucida Sans"/>
                <a:cs typeface="Lucida Sans"/>
                <a:sym typeface="Lucida Sans"/>
              </a:rPr>
              <a:t>)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Pour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i &gt;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0, on a envie d’écrire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φ</a:t>
            </a:r>
            <a:r>
              <a:rPr baseline="-25000" i="1" lang="en-US" sz="1050">
                <a:latin typeface="Arial"/>
                <a:ea typeface="Arial"/>
                <a:cs typeface="Arial"/>
                <a:sym typeface="Arial"/>
              </a:rPr>
              <a:t>i </a:t>
            </a:r>
            <a:r>
              <a:rPr lang="en-US" sz="1000">
                <a:latin typeface="Tahoma"/>
                <a:ea typeface="Tahoma"/>
                <a:cs typeface="Tahoma"/>
                <a:sym typeface="Tahoma"/>
              </a:rPr>
              <a:t>([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C</a:t>
            </a:r>
            <a:r>
              <a:rPr lang="en-US" sz="1000">
                <a:latin typeface="Tahoma"/>
                <a:ea typeface="Tahoma"/>
                <a:cs typeface="Tahoma"/>
                <a:sym typeface="Tahoma"/>
              </a:rPr>
              <a:t>]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000">
                <a:latin typeface="Tahoma"/>
                <a:ea typeface="Tahoma"/>
                <a:cs typeface="Tahoma"/>
                <a:sym typeface="Tahoma"/>
              </a:rPr>
              <a:t>[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C</a:t>
            </a:r>
            <a:r>
              <a:rPr baseline="30000" lang="en-US" sz="1050">
                <a:latin typeface="Lucida Sans"/>
                <a:ea typeface="Lucida Sans"/>
                <a:cs typeface="Lucida Sans"/>
                <a:sym typeface="Lucida Sans"/>
              </a:rPr>
              <a:t>′</a:t>
            </a:r>
            <a:r>
              <a:rPr lang="en-US" sz="1000">
                <a:latin typeface="Tahoma"/>
                <a:ea typeface="Tahoma"/>
                <a:cs typeface="Tahoma"/>
                <a:sym typeface="Tahoma"/>
              </a:rPr>
              <a:t>])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comme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764540" marR="0" rtl="0" algn="l">
              <a:lnSpc>
                <a:spcPct val="100000"/>
              </a:lnSpc>
              <a:spcBef>
                <a:spcPts val="990"/>
              </a:spcBef>
              <a:spcAft>
                <a:spcPts val="0"/>
              </a:spcAft>
              <a:buNone/>
            </a:pPr>
            <a:r>
              <a:rPr lang="en-US" sz="1000">
                <a:latin typeface="Cambria"/>
                <a:ea typeface="Cambria"/>
                <a:cs typeface="Cambria"/>
                <a:sym typeface="Cambria"/>
              </a:rPr>
              <a:t>∃</a:t>
            </a:r>
            <a:r>
              <a:rPr lang="en-US" sz="1000">
                <a:latin typeface="Tahoma"/>
                <a:ea typeface="Tahoma"/>
                <a:cs typeface="Tahoma"/>
                <a:sym typeface="Tahoma"/>
              </a:rPr>
              <a:t>[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C</a:t>
            </a:r>
            <a:r>
              <a:rPr baseline="30000" lang="en-US" sz="1050">
                <a:latin typeface="Lucida Sans"/>
                <a:ea typeface="Lucida Sans"/>
                <a:cs typeface="Lucida Sans"/>
                <a:sym typeface="Lucida Sans"/>
              </a:rPr>
              <a:t>′′</a:t>
            </a:r>
            <a:r>
              <a:rPr lang="en-US" sz="1000">
                <a:latin typeface="Tahoma"/>
                <a:ea typeface="Tahoma"/>
                <a:cs typeface="Tahoma"/>
                <a:sym typeface="Tahoma"/>
              </a:rPr>
              <a:t>]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φ</a:t>
            </a:r>
            <a:r>
              <a:rPr baseline="-25000" i="1" lang="en-US" sz="1050">
                <a:latin typeface="Arial"/>
                <a:ea typeface="Arial"/>
                <a:cs typeface="Arial"/>
                <a:sym typeface="Arial"/>
              </a:rPr>
              <a:t>i</a:t>
            </a:r>
            <a:r>
              <a:rPr baseline="-25000" lang="en-US" sz="1050">
                <a:latin typeface="Lucida Sans"/>
                <a:ea typeface="Lucida Sans"/>
                <a:cs typeface="Lucida Sans"/>
                <a:sym typeface="Lucida Sans"/>
              </a:rPr>
              <a:t>−</a:t>
            </a:r>
            <a:r>
              <a:rPr baseline="-25000" lang="en-US" sz="1050">
                <a:latin typeface="Helvetica Neue"/>
                <a:ea typeface="Helvetica Neue"/>
                <a:cs typeface="Helvetica Neue"/>
                <a:sym typeface="Helvetica Neue"/>
              </a:rPr>
              <a:t>1</a:t>
            </a:r>
            <a:r>
              <a:rPr lang="en-US" sz="1000">
                <a:latin typeface="Tahoma"/>
                <a:ea typeface="Tahoma"/>
                <a:cs typeface="Tahoma"/>
                <a:sym typeface="Tahoma"/>
              </a:rPr>
              <a:t>([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C</a:t>
            </a:r>
            <a:r>
              <a:rPr lang="en-US" sz="1000">
                <a:latin typeface="Tahoma"/>
                <a:ea typeface="Tahoma"/>
                <a:cs typeface="Tahoma"/>
                <a:sym typeface="Tahoma"/>
              </a:rPr>
              <a:t>]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000">
                <a:latin typeface="Tahoma"/>
                <a:ea typeface="Tahoma"/>
                <a:cs typeface="Tahoma"/>
                <a:sym typeface="Tahoma"/>
              </a:rPr>
              <a:t>[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C</a:t>
            </a:r>
            <a:r>
              <a:rPr baseline="30000" lang="en-US" sz="1050">
                <a:latin typeface="Lucida Sans"/>
                <a:ea typeface="Lucida Sans"/>
                <a:cs typeface="Lucida Sans"/>
                <a:sym typeface="Lucida Sans"/>
              </a:rPr>
              <a:t>′′</a:t>
            </a:r>
            <a:r>
              <a:rPr lang="en-US" sz="1000">
                <a:latin typeface="Tahoma"/>
                <a:ea typeface="Tahoma"/>
                <a:cs typeface="Tahoma"/>
                <a:sym typeface="Tahoma"/>
              </a:rPr>
              <a:t>]) </a:t>
            </a:r>
            <a:r>
              <a:rPr lang="en-US" sz="1000">
                <a:latin typeface="Cambria"/>
                <a:ea typeface="Cambria"/>
                <a:cs typeface="Cambria"/>
                <a:sym typeface="Cambria"/>
              </a:rPr>
              <a:t>∧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φ</a:t>
            </a:r>
            <a:r>
              <a:rPr baseline="-25000" i="1" lang="en-US" sz="1050">
                <a:latin typeface="Arial"/>
                <a:ea typeface="Arial"/>
                <a:cs typeface="Arial"/>
                <a:sym typeface="Arial"/>
              </a:rPr>
              <a:t>i</a:t>
            </a:r>
            <a:r>
              <a:rPr baseline="-25000" lang="en-US" sz="1050">
                <a:latin typeface="Lucida Sans"/>
                <a:ea typeface="Lucida Sans"/>
                <a:cs typeface="Lucida Sans"/>
                <a:sym typeface="Lucida Sans"/>
              </a:rPr>
              <a:t>−</a:t>
            </a:r>
            <a:r>
              <a:rPr baseline="-25000" lang="en-US" sz="1050">
                <a:latin typeface="Helvetica Neue"/>
                <a:ea typeface="Helvetica Neue"/>
                <a:cs typeface="Helvetica Neue"/>
                <a:sym typeface="Helvetica Neue"/>
              </a:rPr>
              <a:t>1</a:t>
            </a:r>
            <a:r>
              <a:rPr lang="en-US" sz="1000">
                <a:latin typeface="Tahoma"/>
                <a:ea typeface="Tahoma"/>
                <a:cs typeface="Tahoma"/>
                <a:sym typeface="Tahoma"/>
              </a:rPr>
              <a:t>([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C</a:t>
            </a:r>
            <a:r>
              <a:rPr baseline="30000" lang="en-US" sz="1050">
                <a:latin typeface="Lucida Sans"/>
                <a:ea typeface="Lucida Sans"/>
                <a:cs typeface="Lucida Sans"/>
                <a:sym typeface="Lucida Sans"/>
              </a:rPr>
              <a:t>′′</a:t>
            </a:r>
            <a:r>
              <a:rPr lang="en-US" sz="1000">
                <a:latin typeface="Tahoma"/>
                <a:ea typeface="Tahoma"/>
                <a:cs typeface="Tahoma"/>
                <a:sym typeface="Tahoma"/>
              </a:rPr>
              <a:t>]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000">
                <a:latin typeface="Tahoma"/>
                <a:ea typeface="Tahoma"/>
                <a:cs typeface="Tahoma"/>
                <a:sym typeface="Tahoma"/>
              </a:rPr>
              <a:t>[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C</a:t>
            </a:r>
            <a:r>
              <a:rPr baseline="30000" lang="en-US" sz="1050">
                <a:latin typeface="Lucida Sans"/>
                <a:ea typeface="Lucida Sans"/>
                <a:cs typeface="Lucida Sans"/>
                <a:sym typeface="Lucida Sans"/>
              </a:rPr>
              <a:t>′</a:t>
            </a:r>
            <a:r>
              <a:rPr lang="en-US" sz="1000">
                <a:latin typeface="Tahoma"/>
                <a:ea typeface="Tahoma"/>
                <a:cs typeface="Tahoma"/>
                <a:sym typeface="Tahoma"/>
              </a:rPr>
              <a:t>])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.</a:t>
            </a:r>
            <a:endParaRPr sz="1000">
              <a:latin typeface="Arial"/>
              <a:ea typeface="Arial"/>
              <a:cs typeface="Arial"/>
              <a:sym typeface="Arial"/>
            </a:endParaRPr>
          </a:p>
          <a:p>
            <a:pPr indent="0" lvl="0" marL="174625" marR="30480" rtl="0" algn="l">
              <a:lnSpc>
                <a:spcPct val="100000"/>
              </a:lnSpc>
              <a:spcBef>
                <a:spcPts val="994"/>
              </a:spcBef>
              <a:spcAft>
                <a:spcPts val="0"/>
              </a:spcAft>
              <a:buNone/>
            </a:pP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Cependant si l’on fait ainsi, la formule obtenue sera de taille  exponentielle en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i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>
    <p:fade thruBlk="1"/>
  </p:transition>
</p:sld>
</file>

<file path=ppt/slides/slide6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2" name="Shape 9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" name="Google Shape;923;p74"/>
          <p:cNvSpPr/>
          <p:nvPr/>
        </p:nvSpPr>
        <p:spPr>
          <a:xfrm>
            <a:off x="495363" y="345059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924" name="Google Shape;924;p74"/>
          <p:cNvSpPr/>
          <p:nvPr/>
        </p:nvSpPr>
        <p:spPr>
          <a:xfrm>
            <a:off x="495363" y="2016455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925" name="Google Shape;925;p74"/>
          <p:cNvSpPr/>
          <p:nvPr/>
        </p:nvSpPr>
        <p:spPr>
          <a:xfrm>
            <a:off x="495363" y="2722473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926" name="Google Shape;926;p74"/>
          <p:cNvSpPr txBox="1"/>
          <p:nvPr/>
        </p:nvSpPr>
        <p:spPr>
          <a:xfrm>
            <a:off x="535495" y="266266"/>
            <a:ext cx="3801745" cy="27412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425">
            <a:spAutoFit/>
          </a:bodyPr>
          <a:lstStyle/>
          <a:p>
            <a:pPr indent="0" lvl="0" marL="10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L’idée est de quantifier en réutilisant l’espace : on écrit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101600" marR="0" rtl="0" algn="l">
              <a:lnSpc>
                <a:spcPct val="100000"/>
              </a:lnSpc>
              <a:spcBef>
                <a:spcPts val="35"/>
              </a:spcBef>
              <a:spcAft>
                <a:spcPts val="0"/>
              </a:spcAft>
              <a:buNone/>
            </a:pP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φ</a:t>
            </a:r>
            <a:r>
              <a:rPr baseline="-25000" i="1" lang="en-US" sz="1200">
                <a:latin typeface="Arial"/>
                <a:ea typeface="Arial"/>
                <a:cs typeface="Arial"/>
                <a:sym typeface="Arial"/>
              </a:rPr>
              <a:t>i </a:t>
            </a:r>
            <a:r>
              <a:rPr lang="en-US" sz="1100">
                <a:latin typeface="Tahoma"/>
                <a:ea typeface="Tahoma"/>
                <a:cs typeface="Tahoma"/>
                <a:sym typeface="Tahoma"/>
              </a:rPr>
              <a:t>([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C</a:t>
            </a:r>
            <a:r>
              <a:rPr lang="en-US" sz="1100">
                <a:latin typeface="Tahoma"/>
                <a:ea typeface="Tahoma"/>
                <a:cs typeface="Tahoma"/>
                <a:sym typeface="Tahoma"/>
              </a:rPr>
              <a:t>]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100">
                <a:latin typeface="Tahoma"/>
                <a:ea typeface="Tahoma"/>
                <a:cs typeface="Tahoma"/>
                <a:sym typeface="Tahoma"/>
              </a:rPr>
              <a:t>[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C</a:t>
            </a:r>
            <a:r>
              <a:rPr baseline="30000" lang="en-US" sz="1200" cap="small">
                <a:latin typeface="Cambria"/>
                <a:ea typeface="Cambria"/>
                <a:cs typeface="Cambria"/>
                <a:sym typeface="Cambria"/>
              </a:rPr>
              <a:t>j</a:t>
            </a:r>
            <a:r>
              <a:rPr lang="en-US" sz="1100">
                <a:latin typeface="Tahoma"/>
                <a:ea typeface="Tahoma"/>
                <a:cs typeface="Tahoma"/>
                <a:sym typeface="Tahoma"/>
              </a:rPr>
              <a:t>]) 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comme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12065" marR="0" rtl="0" algn="ctr">
              <a:lnSpc>
                <a:spcPct val="100000"/>
              </a:lnSpc>
              <a:spcBef>
                <a:spcPts val="1130"/>
              </a:spcBef>
              <a:spcAft>
                <a:spcPts val="0"/>
              </a:spcAft>
              <a:buNone/>
            </a:pPr>
            <a:r>
              <a:rPr lang="en-US" sz="1100">
                <a:latin typeface="Cambria"/>
                <a:ea typeface="Cambria"/>
                <a:cs typeface="Cambria"/>
                <a:sym typeface="Cambria"/>
              </a:rPr>
              <a:t>∃</a:t>
            </a:r>
            <a:r>
              <a:rPr lang="en-US" sz="1100">
                <a:latin typeface="Tahoma"/>
                <a:ea typeface="Tahoma"/>
                <a:cs typeface="Tahoma"/>
                <a:sym typeface="Tahoma"/>
              </a:rPr>
              <a:t>[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C</a:t>
            </a:r>
            <a:r>
              <a:rPr baseline="30000" lang="en-US" sz="1200" cap="small">
                <a:latin typeface="Cambria"/>
                <a:ea typeface="Cambria"/>
                <a:cs typeface="Cambria"/>
                <a:sym typeface="Cambria"/>
              </a:rPr>
              <a:t>jj</a:t>
            </a:r>
            <a:r>
              <a:rPr lang="en-US" sz="1100">
                <a:latin typeface="Tahoma"/>
                <a:ea typeface="Tahoma"/>
                <a:cs typeface="Tahoma"/>
                <a:sym typeface="Tahoma"/>
              </a:rPr>
              <a:t>]</a:t>
            </a:r>
            <a:r>
              <a:rPr lang="en-US" sz="1100">
                <a:latin typeface="Cambria"/>
                <a:ea typeface="Cambria"/>
                <a:cs typeface="Cambria"/>
                <a:sym typeface="Cambria"/>
              </a:rPr>
              <a:t>∀</a:t>
            </a:r>
            <a:r>
              <a:rPr lang="en-US" sz="1100">
                <a:latin typeface="Tahoma"/>
                <a:ea typeface="Tahoma"/>
                <a:cs typeface="Tahoma"/>
                <a:sym typeface="Tahoma"/>
              </a:rPr>
              <a:t>[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D</a:t>
            </a:r>
            <a:r>
              <a:rPr baseline="-25000" lang="en-US" sz="1200">
                <a:latin typeface="Helvetica Neue"/>
                <a:ea typeface="Helvetica Neue"/>
                <a:cs typeface="Helvetica Neue"/>
                <a:sym typeface="Helvetica Neue"/>
              </a:rPr>
              <a:t>1</a:t>
            </a:r>
            <a:r>
              <a:rPr lang="en-US" sz="1100">
                <a:latin typeface="Tahoma"/>
                <a:ea typeface="Tahoma"/>
                <a:cs typeface="Tahoma"/>
                <a:sym typeface="Tahoma"/>
              </a:rPr>
              <a:t>]</a:t>
            </a:r>
            <a:r>
              <a:rPr lang="en-US" sz="1100">
                <a:latin typeface="Cambria"/>
                <a:ea typeface="Cambria"/>
                <a:cs typeface="Cambria"/>
                <a:sym typeface="Cambria"/>
              </a:rPr>
              <a:t>∀</a:t>
            </a:r>
            <a:r>
              <a:rPr lang="en-US" sz="1100">
                <a:latin typeface="Tahoma"/>
                <a:ea typeface="Tahoma"/>
                <a:cs typeface="Tahoma"/>
                <a:sym typeface="Tahoma"/>
              </a:rPr>
              <a:t>[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D</a:t>
            </a:r>
            <a:r>
              <a:rPr baseline="-25000" lang="en-US" sz="1200">
                <a:latin typeface="Helvetica Neue"/>
                <a:ea typeface="Helvetica Neue"/>
                <a:cs typeface="Helvetica Neue"/>
                <a:sym typeface="Helvetica Neue"/>
              </a:rPr>
              <a:t>2</a:t>
            </a:r>
            <a:r>
              <a:rPr lang="en-US" sz="1100">
                <a:latin typeface="Tahoma"/>
                <a:ea typeface="Tahoma"/>
                <a:cs typeface="Tahoma"/>
                <a:sym typeface="Tahoma"/>
              </a:rPr>
              <a:t>] 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φ</a:t>
            </a:r>
            <a:r>
              <a:rPr baseline="-25000" i="1" lang="en-US" sz="1200">
                <a:latin typeface="Arial"/>
                <a:ea typeface="Arial"/>
                <a:cs typeface="Arial"/>
                <a:sym typeface="Arial"/>
              </a:rPr>
              <a:t>i</a:t>
            </a:r>
            <a:r>
              <a:rPr baseline="30000" lang="en-US" sz="1200" cap="small">
                <a:latin typeface="Cambria"/>
                <a:ea typeface="Cambria"/>
                <a:cs typeface="Cambria"/>
                <a:sym typeface="Cambria"/>
              </a:rPr>
              <a:t>j</a:t>
            </a:r>
            <a:r>
              <a:rPr lang="en-US" sz="1100">
                <a:latin typeface="Tahoma"/>
                <a:ea typeface="Tahoma"/>
                <a:cs typeface="Tahoma"/>
                <a:sym typeface="Tahoma"/>
              </a:rPr>
              <a:t>([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C</a:t>
            </a:r>
            <a:r>
              <a:rPr lang="en-US" sz="1100">
                <a:latin typeface="Tahoma"/>
                <a:ea typeface="Tahoma"/>
                <a:cs typeface="Tahoma"/>
                <a:sym typeface="Tahoma"/>
              </a:rPr>
              <a:t>]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100">
                <a:latin typeface="Tahoma"/>
                <a:ea typeface="Tahoma"/>
                <a:cs typeface="Tahoma"/>
                <a:sym typeface="Tahoma"/>
              </a:rPr>
              <a:t>[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C</a:t>
            </a:r>
            <a:r>
              <a:rPr baseline="30000" lang="en-US" sz="1200" cap="small">
                <a:latin typeface="Cambria"/>
                <a:ea typeface="Cambria"/>
                <a:cs typeface="Cambria"/>
                <a:sym typeface="Cambria"/>
              </a:rPr>
              <a:t>j</a:t>
            </a:r>
            <a:r>
              <a:rPr lang="en-US" sz="1100">
                <a:latin typeface="Tahoma"/>
                <a:ea typeface="Tahoma"/>
                <a:cs typeface="Tahoma"/>
                <a:sym typeface="Tahoma"/>
              </a:rPr>
              <a:t>]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100">
                <a:latin typeface="Tahoma"/>
                <a:ea typeface="Tahoma"/>
                <a:cs typeface="Tahoma"/>
                <a:sym typeface="Tahoma"/>
              </a:rPr>
              <a:t>[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D</a:t>
            </a:r>
            <a:r>
              <a:rPr baseline="-25000" lang="en-US" sz="1200">
                <a:latin typeface="Helvetica Neue"/>
                <a:ea typeface="Helvetica Neue"/>
                <a:cs typeface="Helvetica Neue"/>
                <a:sym typeface="Helvetica Neue"/>
              </a:rPr>
              <a:t>1</a:t>
            </a:r>
            <a:r>
              <a:rPr lang="en-US" sz="1100">
                <a:latin typeface="Tahoma"/>
                <a:ea typeface="Tahoma"/>
                <a:cs typeface="Tahoma"/>
                <a:sym typeface="Tahoma"/>
              </a:rPr>
              <a:t>]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100">
                <a:latin typeface="Tahoma"/>
                <a:ea typeface="Tahoma"/>
                <a:cs typeface="Tahoma"/>
                <a:sym typeface="Tahoma"/>
              </a:rPr>
              <a:t>[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D</a:t>
            </a:r>
            <a:r>
              <a:rPr baseline="-25000" lang="en-US" sz="1200">
                <a:latin typeface="Helvetica Neue"/>
                <a:ea typeface="Helvetica Neue"/>
                <a:cs typeface="Helvetica Neue"/>
                <a:sym typeface="Helvetica Neue"/>
              </a:rPr>
              <a:t>2</a:t>
            </a:r>
            <a:r>
              <a:rPr lang="en-US" sz="1100">
                <a:latin typeface="Tahoma"/>
                <a:ea typeface="Tahoma"/>
                <a:cs typeface="Tahoma"/>
                <a:sym typeface="Tahoma"/>
              </a:rPr>
              <a:t>]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100">
                <a:latin typeface="Tahoma"/>
                <a:ea typeface="Tahoma"/>
                <a:cs typeface="Tahoma"/>
                <a:sym typeface="Tahoma"/>
              </a:rPr>
              <a:t>[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C</a:t>
            </a:r>
            <a:r>
              <a:rPr baseline="30000" lang="en-US" sz="1200" cap="small">
                <a:latin typeface="Cambria"/>
                <a:ea typeface="Cambria"/>
                <a:cs typeface="Cambria"/>
                <a:sym typeface="Cambria"/>
              </a:rPr>
              <a:t>jj</a:t>
            </a:r>
            <a:r>
              <a:rPr lang="en-US" sz="1100">
                <a:latin typeface="Tahoma"/>
                <a:ea typeface="Tahoma"/>
                <a:cs typeface="Tahoma"/>
                <a:sym typeface="Tahoma"/>
              </a:rPr>
              <a:t>])</a:t>
            </a:r>
            <a:endParaRPr sz="1100">
              <a:latin typeface="Tahoma"/>
              <a:ea typeface="Tahoma"/>
              <a:cs typeface="Tahoma"/>
              <a:sym typeface="Tahoma"/>
            </a:endParaRPr>
          </a:p>
          <a:p>
            <a:pPr indent="0" lvl="0" marL="101600" marR="0" rtl="0" algn="l">
              <a:lnSpc>
                <a:spcPct val="100000"/>
              </a:lnSpc>
              <a:spcBef>
                <a:spcPts val="113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où 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φ</a:t>
            </a:r>
            <a:r>
              <a:rPr baseline="-25000" i="1" lang="en-US" sz="1200">
                <a:latin typeface="Arial"/>
                <a:ea typeface="Arial"/>
                <a:cs typeface="Arial"/>
                <a:sym typeface="Arial"/>
              </a:rPr>
              <a:t>i</a:t>
            </a:r>
            <a:r>
              <a:rPr baseline="30000" lang="en-US" sz="1200" cap="small">
                <a:latin typeface="Cambria"/>
                <a:ea typeface="Cambria"/>
                <a:cs typeface="Cambria"/>
                <a:sym typeface="Cambria"/>
              </a:rPr>
              <a:t>j</a:t>
            </a:r>
            <a:r>
              <a:rPr lang="en-US" sz="1100">
                <a:latin typeface="Tahoma"/>
                <a:ea typeface="Tahoma"/>
                <a:cs typeface="Tahoma"/>
                <a:sym typeface="Tahoma"/>
              </a:rPr>
              <a:t>([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C</a:t>
            </a:r>
            <a:r>
              <a:rPr lang="en-US" sz="1100">
                <a:latin typeface="Tahoma"/>
                <a:ea typeface="Tahoma"/>
                <a:cs typeface="Tahoma"/>
                <a:sym typeface="Tahoma"/>
              </a:rPr>
              <a:t>]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100">
                <a:latin typeface="Tahoma"/>
                <a:ea typeface="Tahoma"/>
                <a:cs typeface="Tahoma"/>
                <a:sym typeface="Tahoma"/>
              </a:rPr>
              <a:t>[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C</a:t>
            </a:r>
            <a:r>
              <a:rPr baseline="30000" lang="en-US" sz="1200" cap="small">
                <a:latin typeface="Cambria"/>
                <a:ea typeface="Cambria"/>
                <a:cs typeface="Cambria"/>
                <a:sym typeface="Cambria"/>
              </a:rPr>
              <a:t>j</a:t>
            </a:r>
            <a:r>
              <a:rPr lang="en-US" sz="1100">
                <a:latin typeface="Tahoma"/>
                <a:ea typeface="Tahoma"/>
                <a:cs typeface="Tahoma"/>
                <a:sym typeface="Tahoma"/>
              </a:rPr>
              <a:t>]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100">
                <a:latin typeface="Tahoma"/>
                <a:ea typeface="Tahoma"/>
                <a:cs typeface="Tahoma"/>
                <a:sym typeface="Tahoma"/>
              </a:rPr>
              <a:t>[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D</a:t>
            </a:r>
            <a:r>
              <a:rPr baseline="-25000" lang="en-US" sz="1200">
                <a:latin typeface="Helvetica Neue"/>
                <a:ea typeface="Helvetica Neue"/>
                <a:cs typeface="Helvetica Neue"/>
                <a:sym typeface="Helvetica Neue"/>
              </a:rPr>
              <a:t>1</a:t>
            </a:r>
            <a:r>
              <a:rPr lang="en-US" sz="1100">
                <a:latin typeface="Tahoma"/>
                <a:ea typeface="Tahoma"/>
                <a:cs typeface="Tahoma"/>
                <a:sym typeface="Tahoma"/>
              </a:rPr>
              <a:t>]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100">
                <a:latin typeface="Tahoma"/>
                <a:ea typeface="Tahoma"/>
                <a:cs typeface="Tahoma"/>
                <a:sym typeface="Tahoma"/>
              </a:rPr>
              <a:t>[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D</a:t>
            </a:r>
            <a:r>
              <a:rPr baseline="-25000" lang="en-US" sz="1200">
                <a:latin typeface="Helvetica Neue"/>
                <a:ea typeface="Helvetica Neue"/>
                <a:cs typeface="Helvetica Neue"/>
                <a:sym typeface="Helvetica Neue"/>
              </a:rPr>
              <a:t>2</a:t>
            </a:r>
            <a:r>
              <a:rPr lang="en-US" sz="1100">
                <a:latin typeface="Tahoma"/>
                <a:ea typeface="Tahoma"/>
                <a:cs typeface="Tahoma"/>
                <a:sym typeface="Tahoma"/>
              </a:rPr>
              <a:t>]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100">
                <a:latin typeface="Tahoma"/>
                <a:ea typeface="Tahoma"/>
                <a:cs typeface="Tahoma"/>
                <a:sym typeface="Tahoma"/>
              </a:rPr>
              <a:t>[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C</a:t>
            </a:r>
            <a:r>
              <a:rPr baseline="30000" lang="en-US" sz="1200" cap="small">
                <a:latin typeface="Cambria"/>
                <a:ea typeface="Cambria"/>
                <a:cs typeface="Cambria"/>
                <a:sym typeface="Cambria"/>
              </a:rPr>
              <a:t>jj</a:t>
            </a:r>
            <a:r>
              <a:rPr lang="en-US" sz="1100">
                <a:latin typeface="Tahoma"/>
                <a:ea typeface="Tahoma"/>
                <a:cs typeface="Tahoma"/>
                <a:sym typeface="Tahoma"/>
              </a:rPr>
              <a:t>]) 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teste la relation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12065" marR="0" rtl="0" algn="ctr">
              <a:lnSpc>
                <a:spcPct val="100000"/>
              </a:lnSpc>
              <a:spcBef>
                <a:spcPts val="1130"/>
              </a:spcBef>
              <a:spcAft>
                <a:spcPts val="0"/>
              </a:spcAft>
              <a:buNone/>
            </a:pPr>
            <a:r>
              <a:rPr lang="en-US" sz="1100">
                <a:latin typeface="Tahoma"/>
                <a:ea typeface="Tahoma"/>
                <a:cs typeface="Tahoma"/>
                <a:sym typeface="Tahoma"/>
              </a:rPr>
              <a:t>(([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D</a:t>
            </a:r>
            <a:r>
              <a:rPr baseline="-25000" lang="en-US" sz="1200">
                <a:latin typeface="Helvetica Neue"/>
                <a:ea typeface="Helvetica Neue"/>
                <a:cs typeface="Helvetica Neue"/>
                <a:sym typeface="Helvetica Neue"/>
              </a:rPr>
              <a:t>1</a:t>
            </a:r>
            <a:r>
              <a:rPr lang="en-US" sz="1100">
                <a:latin typeface="Tahoma"/>
                <a:ea typeface="Tahoma"/>
                <a:cs typeface="Tahoma"/>
                <a:sym typeface="Tahoma"/>
              </a:rPr>
              <a:t>] = [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C</a:t>
            </a:r>
            <a:r>
              <a:rPr lang="en-US" sz="1100">
                <a:latin typeface="Tahoma"/>
                <a:ea typeface="Tahoma"/>
                <a:cs typeface="Tahoma"/>
                <a:sym typeface="Tahoma"/>
              </a:rPr>
              <a:t>] </a:t>
            </a:r>
            <a:r>
              <a:rPr lang="en-US" sz="1100">
                <a:latin typeface="Cambria"/>
                <a:ea typeface="Cambria"/>
                <a:cs typeface="Cambria"/>
                <a:sym typeface="Cambria"/>
              </a:rPr>
              <a:t>∧ </a:t>
            </a:r>
            <a:r>
              <a:rPr lang="en-US" sz="1100">
                <a:latin typeface="Tahoma"/>
                <a:ea typeface="Tahoma"/>
                <a:cs typeface="Tahoma"/>
                <a:sym typeface="Tahoma"/>
              </a:rPr>
              <a:t>[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D</a:t>
            </a:r>
            <a:r>
              <a:rPr baseline="-25000" lang="en-US" sz="1200">
                <a:latin typeface="Helvetica Neue"/>
                <a:ea typeface="Helvetica Neue"/>
                <a:cs typeface="Helvetica Neue"/>
                <a:sym typeface="Helvetica Neue"/>
              </a:rPr>
              <a:t>2</a:t>
            </a:r>
            <a:r>
              <a:rPr lang="en-US" sz="1100">
                <a:latin typeface="Tahoma"/>
                <a:ea typeface="Tahoma"/>
                <a:cs typeface="Tahoma"/>
                <a:sym typeface="Tahoma"/>
              </a:rPr>
              <a:t>] = [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C</a:t>
            </a:r>
            <a:r>
              <a:rPr baseline="30000" lang="en-US" sz="1200" cap="small">
                <a:latin typeface="Cambria"/>
                <a:ea typeface="Cambria"/>
                <a:cs typeface="Cambria"/>
                <a:sym typeface="Cambria"/>
              </a:rPr>
              <a:t>jj</a:t>
            </a:r>
            <a:r>
              <a:rPr lang="en-US" sz="1100">
                <a:latin typeface="Tahoma"/>
                <a:ea typeface="Tahoma"/>
                <a:cs typeface="Tahoma"/>
                <a:sym typeface="Tahoma"/>
              </a:rPr>
              <a:t>]) </a:t>
            </a:r>
            <a:r>
              <a:rPr lang="en-US" sz="1100">
                <a:latin typeface="Cambria"/>
                <a:ea typeface="Cambria"/>
                <a:cs typeface="Cambria"/>
                <a:sym typeface="Cambria"/>
              </a:rPr>
              <a:t>∨ </a:t>
            </a:r>
            <a:r>
              <a:rPr lang="en-US" sz="1100">
                <a:latin typeface="Tahoma"/>
                <a:ea typeface="Tahoma"/>
                <a:cs typeface="Tahoma"/>
                <a:sym typeface="Tahoma"/>
              </a:rPr>
              <a:t>(([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D</a:t>
            </a:r>
            <a:r>
              <a:rPr baseline="-25000" lang="en-US" sz="1200">
                <a:latin typeface="Helvetica Neue"/>
                <a:ea typeface="Helvetica Neue"/>
                <a:cs typeface="Helvetica Neue"/>
                <a:sym typeface="Helvetica Neue"/>
              </a:rPr>
              <a:t>1</a:t>
            </a:r>
            <a:r>
              <a:rPr lang="en-US" sz="1100">
                <a:latin typeface="Tahoma"/>
                <a:ea typeface="Tahoma"/>
                <a:cs typeface="Tahoma"/>
                <a:sym typeface="Tahoma"/>
              </a:rPr>
              <a:t>] = [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C</a:t>
            </a:r>
            <a:r>
              <a:rPr baseline="30000" lang="en-US" sz="1200" cap="small">
                <a:latin typeface="Cambria"/>
                <a:ea typeface="Cambria"/>
                <a:cs typeface="Cambria"/>
                <a:sym typeface="Cambria"/>
              </a:rPr>
              <a:t>jj</a:t>
            </a:r>
            <a:r>
              <a:rPr lang="en-US" sz="1100">
                <a:latin typeface="Tahoma"/>
                <a:ea typeface="Tahoma"/>
                <a:cs typeface="Tahoma"/>
                <a:sym typeface="Tahoma"/>
              </a:rPr>
              <a:t>] </a:t>
            </a:r>
            <a:r>
              <a:rPr lang="en-US" sz="1100">
                <a:latin typeface="Cambria"/>
                <a:ea typeface="Cambria"/>
                <a:cs typeface="Cambria"/>
                <a:sym typeface="Cambria"/>
              </a:rPr>
              <a:t>∧ </a:t>
            </a:r>
            <a:r>
              <a:rPr lang="en-US" sz="1100">
                <a:latin typeface="Tahoma"/>
                <a:ea typeface="Tahoma"/>
                <a:cs typeface="Tahoma"/>
                <a:sym typeface="Tahoma"/>
              </a:rPr>
              <a:t>[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D</a:t>
            </a:r>
            <a:r>
              <a:rPr baseline="-25000" lang="en-US" sz="1200">
                <a:latin typeface="Helvetica Neue"/>
                <a:ea typeface="Helvetica Neue"/>
                <a:cs typeface="Helvetica Neue"/>
                <a:sym typeface="Helvetica Neue"/>
              </a:rPr>
              <a:t>2</a:t>
            </a:r>
            <a:r>
              <a:rPr lang="en-US" sz="1100">
                <a:latin typeface="Tahoma"/>
                <a:ea typeface="Tahoma"/>
                <a:cs typeface="Tahoma"/>
                <a:sym typeface="Tahoma"/>
              </a:rPr>
              <a:t>] = [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C</a:t>
            </a:r>
            <a:r>
              <a:rPr baseline="30000" lang="en-US" sz="1200" cap="small">
                <a:latin typeface="Cambria"/>
                <a:ea typeface="Cambria"/>
                <a:cs typeface="Cambria"/>
                <a:sym typeface="Cambria"/>
              </a:rPr>
              <a:t>j</a:t>
            </a:r>
            <a:r>
              <a:rPr lang="en-US" sz="1100">
                <a:latin typeface="Tahoma"/>
                <a:ea typeface="Tahoma"/>
                <a:cs typeface="Tahoma"/>
                <a:sym typeface="Tahoma"/>
              </a:rPr>
              <a:t>])</a:t>
            </a:r>
            <a:endParaRPr sz="1100">
              <a:latin typeface="Tahoma"/>
              <a:ea typeface="Tahoma"/>
              <a:cs typeface="Tahoma"/>
              <a:sym typeface="Tahoma"/>
            </a:endParaRPr>
          </a:p>
          <a:p>
            <a:pPr indent="0" lvl="0" marL="12065" marR="0" rtl="0" algn="ctr">
              <a:lnSpc>
                <a:spcPct val="100000"/>
              </a:lnSpc>
              <a:spcBef>
                <a:spcPts val="1135"/>
              </a:spcBef>
              <a:spcAft>
                <a:spcPts val="0"/>
              </a:spcAft>
              <a:buNone/>
            </a:pPr>
            <a:r>
              <a:rPr lang="en-US" sz="1100">
                <a:latin typeface="Cambria"/>
                <a:ea typeface="Cambria"/>
                <a:cs typeface="Cambria"/>
                <a:sym typeface="Cambria"/>
              </a:rPr>
              <a:t>⇒ 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φ</a:t>
            </a:r>
            <a:r>
              <a:rPr baseline="-25000" i="1" lang="en-US" sz="1200">
                <a:latin typeface="Arial"/>
                <a:ea typeface="Arial"/>
                <a:cs typeface="Arial"/>
                <a:sym typeface="Arial"/>
              </a:rPr>
              <a:t>i</a:t>
            </a:r>
            <a:r>
              <a:rPr baseline="-25000" lang="en-US" sz="1200">
                <a:latin typeface="Cambria"/>
                <a:ea typeface="Cambria"/>
                <a:cs typeface="Cambria"/>
                <a:sym typeface="Cambria"/>
              </a:rPr>
              <a:t>−</a:t>
            </a:r>
            <a:r>
              <a:rPr baseline="-25000" lang="en-US" sz="1200">
                <a:latin typeface="Helvetica Neue"/>
                <a:ea typeface="Helvetica Neue"/>
                <a:cs typeface="Helvetica Neue"/>
                <a:sym typeface="Helvetica Neue"/>
              </a:rPr>
              <a:t>1</a:t>
            </a:r>
            <a:r>
              <a:rPr lang="en-US" sz="1100">
                <a:latin typeface="Tahoma"/>
                <a:ea typeface="Tahoma"/>
                <a:cs typeface="Tahoma"/>
                <a:sym typeface="Tahoma"/>
              </a:rPr>
              <a:t>([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D</a:t>
            </a:r>
            <a:r>
              <a:rPr baseline="-25000" lang="en-US" sz="1200">
                <a:latin typeface="Helvetica Neue"/>
                <a:ea typeface="Helvetica Neue"/>
                <a:cs typeface="Helvetica Neue"/>
                <a:sym typeface="Helvetica Neue"/>
              </a:rPr>
              <a:t>1</a:t>
            </a:r>
            <a:r>
              <a:rPr lang="en-US" sz="1100">
                <a:latin typeface="Tahoma"/>
                <a:ea typeface="Tahoma"/>
                <a:cs typeface="Tahoma"/>
                <a:sym typeface="Tahoma"/>
              </a:rPr>
              <a:t>]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100">
                <a:latin typeface="Tahoma"/>
                <a:ea typeface="Tahoma"/>
                <a:cs typeface="Tahoma"/>
                <a:sym typeface="Tahoma"/>
              </a:rPr>
              <a:t>[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D</a:t>
            </a:r>
            <a:r>
              <a:rPr baseline="-25000" lang="en-US" sz="1200">
                <a:latin typeface="Helvetica Neue"/>
                <a:ea typeface="Helvetica Neue"/>
                <a:cs typeface="Helvetica Neue"/>
                <a:sym typeface="Helvetica Neue"/>
              </a:rPr>
              <a:t>2</a:t>
            </a:r>
            <a:r>
              <a:rPr lang="en-US" sz="1100">
                <a:latin typeface="Tahoma"/>
                <a:ea typeface="Tahoma"/>
                <a:cs typeface="Tahoma"/>
                <a:sym typeface="Tahoma"/>
              </a:rPr>
              <a:t>])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.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0" lvl="0" marL="100965" marR="81280" rtl="0" algn="l">
              <a:lnSpc>
                <a:spcPct val="102600"/>
              </a:lnSpc>
              <a:spcBef>
                <a:spcPts val="645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Cette fois la taille de 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φ</a:t>
            </a:r>
            <a:r>
              <a:rPr baseline="-25000" i="1" lang="en-US" sz="1200">
                <a:latin typeface="Arial"/>
                <a:ea typeface="Arial"/>
                <a:cs typeface="Arial"/>
                <a:sym typeface="Arial"/>
              </a:rPr>
              <a:t>i 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sera de l’ordre de celle de 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φ</a:t>
            </a:r>
            <a:r>
              <a:rPr baseline="-25000" i="1" lang="en-US" sz="1200">
                <a:latin typeface="Arial"/>
                <a:ea typeface="Arial"/>
                <a:cs typeface="Arial"/>
                <a:sym typeface="Arial"/>
              </a:rPr>
              <a:t>i</a:t>
            </a:r>
            <a:r>
              <a:rPr baseline="-25000" lang="en-US" sz="1200">
                <a:latin typeface="Cambria"/>
                <a:ea typeface="Cambria"/>
                <a:cs typeface="Cambria"/>
                <a:sym typeface="Cambria"/>
              </a:rPr>
              <a:t>−</a:t>
            </a:r>
            <a:r>
              <a:rPr baseline="-25000" lang="en-US" sz="1200">
                <a:latin typeface="Helvetica Neue"/>
                <a:ea typeface="Helvetica Neue"/>
                <a:cs typeface="Helvetica Neue"/>
                <a:sym typeface="Helvetica Neue"/>
              </a:rPr>
              <a:t>1 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plus  </a:t>
            </a:r>
            <a:r>
              <a:rPr lang="en-US" sz="1100">
                <a:latin typeface="Cambria"/>
                <a:ea typeface="Cambria"/>
                <a:cs typeface="Cambria"/>
                <a:sym typeface="Cambria"/>
              </a:rPr>
              <a:t>O</a:t>
            </a:r>
            <a:r>
              <a:rPr lang="en-US" sz="1100">
                <a:latin typeface="Tahoma"/>
                <a:ea typeface="Tahoma"/>
                <a:cs typeface="Tahoma"/>
                <a:sym typeface="Tahoma"/>
              </a:rPr>
              <a:t>(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p</a:t>
            </a:r>
            <a:r>
              <a:rPr lang="en-US" sz="1100">
                <a:latin typeface="Tahoma"/>
                <a:ea typeface="Tahoma"/>
                <a:cs typeface="Tahoma"/>
                <a:sym typeface="Tahoma"/>
              </a:rPr>
              <a:t>(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n</a:t>
            </a:r>
            <a:r>
              <a:rPr lang="en-US" sz="1100">
                <a:latin typeface="Tahoma"/>
                <a:ea typeface="Tahoma"/>
                <a:cs typeface="Tahoma"/>
                <a:sym typeface="Tahoma"/>
              </a:rPr>
              <a:t>))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. Un mot 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w 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est dans le langage 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L 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si et seulement  si 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φ</a:t>
            </a:r>
            <a:r>
              <a:rPr baseline="-25000" i="1" lang="en-US" sz="1200">
                <a:latin typeface="Arial"/>
                <a:ea typeface="Arial"/>
                <a:cs typeface="Arial"/>
                <a:sym typeface="Arial"/>
              </a:rPr>
              <a:t>p</a:t>
            </a:r>
            <a:r>
              <a:rPr baseline="-25000" lang="en-US" sz="1200">
                <a:latin typeface="Verdana"/>
                <a:ea typeface="Verdana"/>
                <a:cs typeface="Verdana"/>
                <a:sym typeface="Verdana"/>
              </a:rPr>
              <a:t>(</a:t>
            </a:r>
            <a:r>
              <a:rPr baseline="-25000" i="1" lang="en-US" sz="1200">
                <a:latin typeface="Arial"/>
                <a:ea typeface="Arial"/>
                <a:cs typeface="Arial"/>
                <a:sym typeface="Arial"/>
              </a:rPr>
              <a:t>n</a:t>
            </a:r>
            <a:r>
              <a:rPr baseline="-25000" lang="en-US" sz="1200">
                <a:latin typeface="Verdana"/>
                <a:ea typeface="Verdana"/>
                <a:cs typeface="Verdana"/>
                <a:sym typeface="Verdana"/>
              </a:rPr>
              <a:t>)</a:t>
            </a:r>
            <a:r>
              <a:rPr lang="en-US" sz="1100">
                <a:latin typeface="Tahoma"/>
                <a:ea typeface="Tahoma"/>
                <a:cs typeface="Tahoma"/>
                <a:sym typeface="Tahoma"/>
              </a:rPr>
              <a:t>([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C</a:t>
            </a:r>
            <a:r>
              <a:rPr lang="en-US" sz="1100">
                <a:latin typeface="Tahoma"/>
                <a:ea typeface="Tahoma"/>
                <a:cs typeface="Tahoma"/>
                <a:sym typeface="Tahoma"/>
              </a:rPr>
              <a:t>[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w </a:t>
            </a:r>
            <a:r>
              <a:rPr lang="en-US" sz="1100">
                <a:latin typeface="Tahoma"/>
                <a:ea typeface="Tahoma"/>
                <a:cs typeface="Tahoma"/>
                <a:sym typeface="Tahoma"/>
              </a:rPr>
              <a:t>]]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100">
                <a:latin typeface="Tahoma"/>
                <a:ea typeface="Tahoma"/>
                <a:cs typeface="Tahoma"/>
                <a:sym typeface="Tahoma"/>
              </a:rPr>
              <a:t>[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C</a:t>
            </a:r>
            <a:r>
              <a:rPr baseline="30000" lang="en-US" sz="1200">
                <a:latin typeface="Cambria"/>
                <a:ea typeface="Cambria"/>
                <a:cs typeface="Cambria"/>
                <a:sym typeface="Cambria"/>
              </a:rPr>
              <a:t>∗</a:t>
            </a:r>
            <a:r>
              <a:rPr lang="en-US" sz="1100">
                <a:latin typeface="Tahoma"/>
                <a:ea typeface="Tahoma"/>
                <a:cs typeface="Tahoma"/>
                <a:sym typeface="Tahoma"/>
              </a:rPr>
              <a:t>])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10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La fonction qui à 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w 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associe la formule quantifiée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100965" marR="0" rtl="0" algn="l">
              <a:lnSpc>
                <a:spcPct val="100000"/>
              </a:lnSpc>
              <a:spcBef>
                <a:spcPts val="35"/>
              </a:spcBef>
              <a:spcAft>
                <a:spcPts val="0"/>
              </a:spcAft>
              <a:buNone/>
            </a:pP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φ</a:t>
            </a:r>
            <a:r>
              <a:rPr baseline="-25000" i="1" lang="en-US" sz="1200">
                <a:latin typeface="Arial"/>
                <a:ea typeface="Arial"/>
                <a:cs typeface="Arial"/>
                <a:sym typeface="Arial"/>
              </a:rPr>
              <a:t>p</a:t>
            </a:r>
            <a:r>
              <a:rPr baseline="-25000" lang="en-US" sz="1200">
                <a:latin typeface="Verdana"/>
                <a:ea typeface="Verdana"/>
                <a:cs typeface="Verdana"/>
                <a:sym typeface="Verdana"/>
              </a:rPr>
              <a:t>(</a:t>
            </a:r>
            <a:r>
              <a:rPr baseline="-25000" i="1" lang="en-US" sz="1200">
                <a:latin typeface="Arial"/>
                <a:ea typeface="Arial"/>
                <a:cs typeface="Arial"/>
                <a:sym typeface="Arial"/>
              </a:rPr>
              <a:t>n</a:t>
            </a:r>
            <a:r>
              <a:rPr baseline="-25000" lang="en-US" sz="1200">
                <a:latin typeface="Verdana"/>
                <a:ea typeface="Verdana"/>
                <a:cs typeface="Verdana"/>
                <a:sym typeface="Verdana"/>
              </a:rPr>
              <a:t>)</a:t>
            </a:r>
            <a:r>
              <a:rPr lang="en-US" sz="1100">
                <a:latin typeface="Tahoma"/>
                <a:ea typeface="Tahoma"/>
                <a:cs typeface="Tahoma"/>
                <a:sym typeface="Tahoma"/>
              </a:rPr>
              <a:t>([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C</a:t>
            </a:r>
            <a:r>
              <a:rPr lang="en-US" sz="1100">
                <a:latin typeface="Tahoma"/>
                <a:ea typeface="Tahoma"/>
                <a:cs typeface="Tahoma"/>
                <a:sym typeface="Tahoma"/>
              </a:rPr>
              <a:t>[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w </a:t>
            </a:r>
            <a:r>
              <a:rPr lang="en-US" sz="1100">
                <a:latin typeface="Tahoma"/>
                <a:ea typeface="Tahoma"/>
                <a:cs typeface="Tahoma"/>
                <a:sym typeface="Tahoma"/>
              </a:rPr>
              <a:t>]]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100">
                <a:latin typeface="Tahoma"/>
                <a:ea typeface="Tahoma"/>
                <a:cs typeface="Tahoma"/>
                <a:sym typeface="Tahoma"/>
              </a:rPr>
              <a:t>[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C</a:t>
            </a:r>
            <a:r>
              <a:rPr baseline="30000" lang="en-US" sz="1200">
                <a:latin typeface="Cambria"/>
                <a:ea typeface="Cambria"/>
                <a:cs typeface="Cambria"/>
                <a:sym typeface="Cambria"/>
              </a:rPr>
              <a:t>∗</a:t>
            </a:r>
            <a:r>
              <a:rPr lang="en-US" sz="1100">
                <a:latin typeface="Tahoma"/>
                <a:ea typeface="Tahoma"/>
                <a:cs typeface="Tahoma"/>
                <a:sym typeface="Tahoma"/>
              </a:rPr>
              <a:t>]) 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est bien calculable en temps polynomial.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927" name="Google Shape;927;p74"/>
          <p:cNvSpPr txBox="1"/>
          <p:nvPr>
            <p:ph idx="12" type="sldNum"/>
          </p:nvPr>
        </p:nvSpPr>
        <p:spPr>
          <a:xfrm>
            <a:off x="4409566" y="3370303"/>
            <a:ext cx="160654" cy="1219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8250">
            <a:spAutoFit/>
          </a:bodyPr>
          <a:lstStyle/>
          <a:p>
            <a:pPr indent="0" lvl="0" marL="381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48</a:t>
            </a:r>
            <a:endParaRPr/>
          </a:p>
        </p:txBody>
      </p:sp>
    </p:spTree>
  </p:cSld>
  <p:clrMapOvr>
    <a:masterClrMapping/>
  </p:clrMapOvr>
  <p:transition>
    <p:fade thruBlk="1"/>
  </p:transition>
</p:sld>
</file>

<file path=ppt/slides/slide6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1" name="Shape 9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2" name="Google Shape;932;p75"/>
          <p:cNvSpPr txBox="1"/>
          <p:nvPr>
            <p:ph type="title"/>
          </p:nvPr>
        </p:nvSpPr>
        <p:spPr>
          <a:xfrm>
            <a:off x="711847" y="59814"/>
            <a:ext cx="3133725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71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D’autres problèmes </a:t>
            </a: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PSPACE</a:t>
            </a:r>
            <a:r>
              <a:rPr lang="en-US"/>
              <a:t>-complets.</a:t>
            </a:r>
            <a:endParaRPr/>
          </a:p>
        </p:txBody>
      </p:sp>
      <p:sp>
        <p:nvSpPr>
          <p:cNvPr id="933" name="Google Shape;933;p75"/>
          <p:cNvSpPr/>
          <p:nvPr/>
        </p:nvSpPr>
        <p:spPr>
          <a:xfrm>
            <a:off x="495363" y="595236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934" name="Google Shape;934;p75"/>
          <p:cNvSpPr txBox="1"/>
          <p:nvPr/>
        </p:nvSpPr>
        <p:spPr>
          <a:xfrm>
            <a:off x="624395" y="516444"/>
            <a:ext cx="3528060" cy="3435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9200">
            <a:spAutoFit/>
          </a:bodyPr>
          <a:lstStyle/>
          <a:p>
            <a:pPr indent="0" lvl="0" marL="12700" marR="5080" rtl="0" algn="l">
              <a:lnSpc>
                <a:spcPct val="10909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Les jeux stratégiques donnent naturellement naissance à  des problèmes </a:t>
            </a:r>
            <a:r>
              <a:rPr lang="en-US" sz="1100">
                <a:latin typeface="Times New Roman"/>
                <a:ea typeface="Times New Roman"/>
                <a:cs typeface="Times New Roman"/>
                <a:sym typeface="Times New Roman"/>
              </a:rPr>
              <a:t>PSPACE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-complets.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935" name="Google Shape;935;p75"/>
          <p:cNvSpPr txBox="1"/>
          <p:nvPr/>
        </p:nvSpPr>
        <p:spPr>
          <a:xfrm>
            <a:off x="4434966" y="3370303"/>
            <a:ext cx="109855" cy="1212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82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">
                <a:latin typeface="Arial"/>
                <a:ea typeface="Arial"/>
                <a:cs typeface="Arial"/>
                <a:sym typeface="Arial"/>
              </a:rPr>
              <a:t>49</a:t>
            </a:r>
            <a:endParaRPr sz="6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3"/>
          <p:cNvSpPr/>
          <p:nvPr/>
        </p:nvSpPr>
        <p:spPr>
          <a:xfrm>
            <a:off x="495363" y="284848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09" name="Google Shape;109;p13"/>
          <p:cNvSpPr txBox="1"/>
          <p:nvPr>
            <p:ph type="title"/>
          </p:nvPr>
        </p:nvSpPr>
        <p:spPr>
          <a:xfrm>
            <a:off x="598995" y="206056"/>
            <a:ext cx="3654425" cy="3435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9200">
            <a:spAutoFit/>
          </a:bodyPr>
          <a:lstStyle/>
          <a:p>
            <a:pPr indent="0" lvl="0" marL="38100" marR="304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000000"/>
                </a:solidFill>
              </a:rPr>
              <a:t>On peut passer de la configuration </a:t>
            </a:r>
            <a:r>
              <a:rPr i="1" lang="en-US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 </a:t>
            </a:r>
            <a:r>
              <a:rPr lang="en-US" sz="1100">
                <a:solidFill>
                  <a:srgbClr val="000000"/>
                </a:solidFill>
              </a:rPr>
              <a:t>à la configuration successeur </a:t>
            </a:r>
            <a:r>
              <a:rPr i="1" lang="en-US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r>
              <a:rPr baseline="30000" lang="en-US" sz="1200" cap="small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j</a:t>
            </a:r>
            <a:r>
              <a:rPr baseline="30000" lang="en-US" sz="120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  </a:t>
            </a:r>
            <a:r>
              <a:rPr lang="en-US" sz="1100">
                <a:solidFill>
                  <a:srgbClr val="000000"/>
                </a:solidFill>
              </a:rPr>
              <a:t>si et seulement si on peut passer de </a:t>
            </a:r>
            <a:r>
              <a:rPr i="1" lang="en-US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 </a:t>
            </a:r>
            <a:r>
              <a:rPr lang="en-US" sz="1100">
                <a:solidFill>
                  <a:srgbClr val="000000"/>
                </a:solidFill>
              </a:rPr>
              <a:t>à </a:t>
            </a:r>
            <a:r>
              <a:rPr i="1" lang="en-US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r>
              <a:rPr baseline="30000" lang="en-US" sz="1200" cap="small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j</a:t>
            </a:r>
            <a:endParaRPr baseline="30000" sz="12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10" name="Google Shape;110;p13"/>
          <p:cNvSpPr txBox="1"/>
          <p:nvPr/>
        </p:nvSpPr>
        <p:spPr>
          <a:xfrm>
            <a:off x="573595" y="509713"/>
            <a:ext cx="3653790" cy="179895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9200">
            <a:spAutoFit/>
          </a:bodyPr>
          <a:lstStyle/>
          <a:p>
            <a:pPr indent="0" lvl="0" marL="63500" marR="558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(ce que nous notons 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C </a:t>
            </a:r>
            <a:r>
              <a:rPr lang="en-US" sz="1100">
                <a:latin typeface="Cambria"/>
                <a:ea typeface="Cambria"/>
                <a:cs typeface="Cambria"/>
                <a:sym typeface="Cambria"/>
              </a:rPr>
              <a:t>► 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C</a:t>
            </a:r>
            <a:r>
              <a:rPr baseline="30000" lang="en-US" sz="1200" cap="small">
                <a:latin typeface="Cambria"/>
                <a:ea typeface="Cambria"/>
                <a:cs typeface="Cambria"/>
                <a:sym typeface="Cambria"/>
              </a:rPr>
              <a:t>j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) avec les définitions du cours 5, mais en remplaçant 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δ</a:t>
            </a:r>
            <a:r>
              <a:rPr lang="en-US" sz="1100">
                <a:latin typeface="Tahoma"/>
                <a:ea typeface="Tahoma"/>
                <a:cs typeface="Tahoma"/>
                <a:sym typeface="Tahoma"/>
              </a:rPr>
              <a:t>(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q, a</a:t>
            </a:r>
            <a:r>
              <a:rPr lang="en-US" sz="1100">
                <a:latin typeface="Tahoma"/>
                <a:ea typeface="Tahoma"/>
                <a:cs typeface="Tahoma"/>
                <a:sym typeface="Tahoma"/>
              </a:rPr>
              <a:t>) = (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q</a:t>
            </a:r>
            <a:r>
              <a:rPr baseline="30000" lang="en-US" sz="1200" cap="small">
                <a:latin typeface="Cambria"/>
                <a:ea typeface="Cambria"/>
                <a:cs typeface="Cambria"/>
                <a:sym typeface="Cambria"/>
              </a:rPr>
              <a:t>j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, a</a:t>
            </a:r>
            <a:r>
              <a:rPr baseline="30000" lang="en-US" sz="1200" cap="small">
                <a:latin typeface="Cambria"/>
                <a:ea typeface="Cambria"/>
                <a:cs typeface="Cambria"/>
                <a:sym typeface="Cambria"/>
              </a:rPr>
              <a:t>j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, m</a:t>
            </a:r>
            <a:r>
              <a:rPr baseline="30000" lang="en-US" sz="1200" cap="small">
                <a:latin typeface="Cambria"/>
                <a:ea typeface="Cambria"/>
                <a:cs typeface="Cambria"/>
                <a:sym typeface="Cambria"/>
              </a:rPr>
              <a:t>j</a:t>
            </a:r>
            <a:r>
              <a:rPr lang="en-US" sz="1100">
                <a:latin typeface="Tahoma"/>
                <a:ea typeface="Tahoma"/>
                <a:cs typeface="Tahoma"/>
                <a:sym typeface="Tahoma"/>
              </a:rPr>
              <a:t>) 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par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63500" marR="0" rtl="0" algn="l">
              <a:lnSpc>
                <a:spcPct val="97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Tahoma"/>
                <a:ea typeface="Tahoma"/>
                <a:cs typeface="Tahoma"/>
                <a:sym typeface="Tahoma"/>
              </a:rPr>
              <a:t>((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q, a</a:t>
            </a:r>
            <a:r>
              <a:rPr lang="en-US" sz="1100">
                <a:latin typeface="Tahoma"/>
                <a:ea typeface="Tahoma"/>
                <a:cs typeface="Tahoma"/>
                <a:sym typeface="Tahoma"/>
              </a:rPr>
              <a:t>)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100">
                <a:latin typeface="Tahoma"/>
                <a:ea typeface="Tahoma"/>
                <a:cs typeface="Tahoma"/>
                <a:sym typeface="Tahoma"/>
              </a:rPr>
              <a:t>(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q</a:t>
            </a:r>
            <a:r>
              <a:rPr baseline="30000" lang="en-US" sz="1200" cap="small">
                <a:latin typeface="Cambria"/>
                <a:ea typeface="Cambria"/>
                <a:cs typeface="Cambria"/>
                <a:sym typeface="Cambria"/>
              </a:rPr>
              <a:t>j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, a</a:t>
            </a:r>
            <a:r>
              <a:rPr baseline="30000" lang="en-US" sz="1200" cap="small">
                <a:latin typeface="Cambria"/>
                <a:ea typeface="Cambria"/>
                <a:cs typeface="Cambria"/>
                <a:sym typeface="Cambria"/>
              </a:rPr>
              <a:t>j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, m</a:t>
            </a:r>
            <a:r>
              <a:rPr baseline="30000" lang="en-US" sz="1200" cap="small">
                <a:latin typeface="Cambria"/>
                <a:ea typeface="Cambria"/>
                <a:cs typeface="Cambria"/>
                <a:sym typeface="Cambria"/>
              </a:rPr>
              <a:t>j</a:t>
            </a:r>
            <a:r>
              <a:rPr lang="en-US" sz="1100">
                <a:latin typeface="Tahoma"/>
                <a:ea typeface="Tahoma"/>
                <a:cs typeface="Tahoma"/>
                <a:sym typeface="Tahoma"/>
              </a:rPr>
              <a:t>)) </a:t>
            </a:r>
            <a:r>
              <a:rPr lang="en-US" sz="1100">
                <a:latin typeface="Cambria"/>
                <a:ea typeface="Cambria"/>
                <a:cs typeface="Cambria"/>
                <a:sym typeface="Cambria"/>
              </a:rPr>
              <a:t>∈ 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δ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137159" lvl="0" marL="340360" marR="415925" rtl="0" algn="l">
              <a:lnSpc>
                <a:spcPct val="100000"/>
              </a:lnSpc>
              <a:spcBef>
                <a:spcPts val="1370"/>
              </a:spcBef>
              <a:spcAft>
                <a:spcPts val="0"/>
              </a:spcAft>
              <a:buNone/>
            </a:pPr>
            <a:r>
              <a:rPr baseline="30000" lang="en-US" sz="900">
                <a:solidFill>
                  <a:srgbClr val="3333B2"/>
                </a:solidFill>
                <a:latin typeface="Lucida Sans"/>
                <a:ea typeface="Lucida Sans"/>
                <a:cs typeface="Lucida Sans"/>
                <a:sym typeface="Lucida Sans"/>
              </a:rPr>
              <a:t>)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Les autres définitions sont alors essentiellement  inchangées, et comme pour les machines de Turing  déterministes.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50"/>
              </a:spcBef>
              <a:spcAft>
                <a:spcPts val="0"/>
              </a:spcAft>
              <a:buNone/>
            </a:pPr>
            <a:r>
              <a:t/>
            </a:r>
            <a:endParaRPr sz="135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63500" marR="0" rtl="0" algn="l">
              <a:lnSpc>
                <a:spcPct val="11454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La différence est qu’une machine de Turing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63500" marR="209550" rtl="0" algn="l">
              <a:lnSpc>
                <a:spcPct val="109090"/>
              </a:lnSpc>
              <a:spcBef>
                <a:spcPts val="8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non-déterministe n’a pas une exécution unique sur une  entrée 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w 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, mais éventuellement plusieurs :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1" name="Google Shape;111;p13"/>
          <p:cNvSpPr/>
          <p:nvPr/>
        </p:nvSpPr>
        <p:spPr>
          <a:xfrm>
            <a:off x="495363" y="1891715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12" name="Google Shape;112;p13"/>
          <p:cNvSpPr txBox="1"/>
          <p:nvPr/>
        </p:nvSpPr>
        <p:spPr>
          <a:xfrm>
            <a:off x="4477181" y="3370303"/>
            <a:ext cx="67945" cy="1212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82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">
                <a:latin typeface="Arial"/>
                <a:ea typeface="Arial"/>
                <a:cs typeface="Arial"/>
                <a:sym typeface="Arial"/>
              </a:rPr>
              <a:t>5</a:t>
            </a:r>
            <a:endParaRPr sz="6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 thruBlk="1"/>
  </p:transition>
</p:sld>
</file>

<file path=ppt/slides/slide7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9" name="Shape 9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0" name="Google Shape;940;p76"/>
          <p:cNvSpPr txBox="1"/>
          <p:nvPr>
            <p:ph type="title"/>
          </p:nvPr>
        </p:nvSpPr>
        <p:spPr>
          <a:xfrm>
            <a:off x="711847" y="59814"/>
            <a:ext cx="3133725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71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D’autres problèmes </a:t>
            </a: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PSPACE</a:t>
            </a:r>
            <a:r>
              <a:rPr lang="en-US"/>
              <a:t>-complets.</a:t>
            </a:r>
            <a:endParaRPr/>
          </a:p>
        </p:txBody>
      </p:sp>
      <p:sp>
        <p:nvSpPr>
          <p:cNvPr id="941" name="Google Shape;941;p76"/>
          <p:cNvSpPr/>
          <p:nvPr/>
        </p:nvSpPr>
        <p:spPr>
          <a:xfrm>
            <a:off x="495363" y="595236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942" name="Google Shape;942;p76"/>
          <p:cNvSpPr txBox="1"/>
          <p:nvPr/>
        </p:nvSpPr>
        <p:spPr>
          <a:xfrm>
            <a:off x="497395" y="516444"/>
            <a:ext cx="3884929" cy="25025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9200">
            <a:spAutoFit/>
          </a:bodyPr>
          <a:lstStyle/>
          <a:p>
            <a:pPr indent="0" lvl="0" marL="139700" marR="234315" rtl="0" algn="l">
              <a:lnSpc>
                <a:spcPct val="10909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Les jeux stratégiques donnent naturellement naissance à  des problèmes </a:t>
            </a:r>
            <a:r>
              <a:rPr lang="en-US" sz="1100">
                <a:latin typeface="Times New Roman"/>
                <a:ea typeface="Times New Roman"/>
                <a:cs typeface="Times New Roman"/>
                <a:sym typeface="Times New Roman"/>
              </a:rPr>
              <a:t>PSPACE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-complets.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279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en-US" sz="900">
                <a:solidFill>
                  <a:srgbClr val="3333B2"/>
                </a:solidFill>
                <a:latin typeface="Lucida Sans"/>
                <a:ea typeface="Lucida Sans"/>
                <a:cs typeface="Lucida Sans"/>
                <a:sym typeface="Lucida Sans"/>
              </a:rPr>
              <a:t>)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Par exemple, le jeu </a:t>
            </a:r>
            <a:r>
              <a:rPr lang="en-US" sz="1000">
                <a:latin typeface="Times New Roman"/>
                <a:ea typeface="Times New Roman"/>
                <a:cs typeface="Times New Roman"/>
                <a:sym typeface="Times New Roman"/>
              </a:rPr>
              <a:t>GEOGRAPHY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est </a:t>
            </a:r>
            <a:r>
              <a:rPr lang="en-US" sz="1000">
                <a:latin typeface="Times New Roman"/>
                <a:ea typeface="Times New Roman"/>
                <a:cs typeface="Times New Roman"/>
                <a:sym typeface="Times New Roman"/>
              </a:rPr>
              <a:t>PSPACE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-complet :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128269" lvl="0" marL="693420" marR="0" rtl="0" algn="l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>
                <a:srgbClr val="3333B2"/>
              </a:buClr>
              <a:buSzPts val="900"/>
              <a:buFont typeface="Lucida Sans"/>
              <a:buChar char="•"/>
            </a:pPr>
            <a:r>
              <a:rPr lang="en-US" sz="900">
                <a:latin typeface="Helvetica Neue"/>
                <a:ea typeface="Helvetica Neue"/>
                <a:cs typeface="Helvetica Neue"/>
                <a:sym typeface="Helvetica Neue"/>
              </a:rPr>
              <a:t>On joue sur un graphe orienté </a:t>
            </a:r>
            <a:r>
              <a:rPr i="1" lang="en-US" sz="900">
                <a:latin typeface="Arial"/>
                <a:ea typeface="Arial"/>
                <a:cs typeface="Arial"/>
                <a:sym typeface="Arial"/>
              </a:rPr>
              <a:t>G </a:t>
            </a:r>
            <a:r>
              <a:rPr lang="en-US" sz="900">
                <a:latin typeface="Lucida Sans"/>
                <a:ea typeface="Lucida Sans"/>
                <a:cs typeface="Lucida Sans"/>
                <a:sym typeface="Lucida Sans"/>
              </a:rPr>
              <a:t>= (</a:t>
            </a:r>
            <a:r>
              <a:rPr i="1" lang="en-US" sz="900">
                <a:latin typeface="Arial"/>
                <a:ea typeface="Arial"/>
                <a:cs typeface="Arial"/>
                <a:sym typeface="Arial"/>
              </a:rPr>
              <a:t>V, E </a:t>
            </a:r>
            <a:r>
              <a:rPr lang="en-US" sz="900">
                <a:latin typeface="Lucida Sans"/>
                <a:ea typeface="Lucida Sans"/>
                <a:cs typeface="Lucida Sans"/>
                <a:sym typeface="Lucida Sans"/>
              </a:rPr>
              <a:t>)</a:t>
            </a:r>
            <a:r>
              <a:rPr lang="en-US" sz="900"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endParaRPr sz="9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128269" lvl="0" marL="693420" marR="132080" rtl="0" algn="l">
              <a:lnSpc>
                <a:spcPct val="101499"/>
              </a:lnSpc>
              <a:spcBef>
                <a:spcPts val="0"/>
              </a:spcBef>
              <a:spcAft>
                <a:spcPts val="0"/>
              </a:spcAft>
              <a:buClr>
                <a:srgbClr val="3333B2"/>
              </a:buClr>
              <a:buSzPts val="900"/>
              <a:buFont typeface="Lucida Sans"/>
              <a:buChar char="•"/>
            </a:pPr>
            <a:r>
              <a:rPr lang="en-US" sz="900">
                <a:latin typeface="Helvetica Neue"/>
                <a:ea typeface="Helvetica Neue"/>
                <a:cs typeface="Helvetica Neue"/>
                <a:sym typeface="Helvetica Neue"/>
              </a:rPr>
              <a:t>Le joueur 1 choisit un sommet </a:t>
            </a:r>
            <a:r>
              <a:rPr i="1" lang="en-US" sz="900">
                <a:latin typeface="Arial"/>
                <a:ea typeface="Arial"/>
                <a:cs typeface="Arial"/>
                <a:sym typeface="Arial"/>
              </a:rPr>
              <a:t>u</a:t>
            </a:r>
            <a:r>
              <a:rPr baseline="-25000" lang="en-US" sz="900">
                <a:latin typeface="Helvetica Neue"/>
                <a:ea typeface="Helvetica Neue"/>
                <a:cs typeface="Helvetica Neue"/>
                <a:sym typeface="Helvetica Neue"/>
              </a:rPr>
              <a:t>1 </a:t>
            </a:r>
            <a:r>
              <a:rPr lang="en-US" sz="900">
                <a:latin typeface="Helvetica Neue"/>
                <a:ea typeface="Helvetica Neue"/>
                <a:cs typeface="Helvetica Neue"/>
                <a:sym typeface="Helvetica Neue"/>
              </a:rPr>
              <a:t>du graphe. Le joueur 2 doit  alors choisir un sommet </a:t>
            </a:r>
            <a:r>
              <a:rPr i="1" lang="en-US" sz="900">
                <a:latin typeface="Arial"/>
                <a:ea typeface="Arial"/>
                <a:cs typeface="Arial"/>
                <a:sym typeface="Arial"/>
              </a:rPr>
              <a:t>v</a:t>
            </a:r>
            <a:r>
              <a:rPr baseline="-25000" lang="en-US" sz="900">
                <a:latin typeface="Helvetica Neue"/>
                <a:ea typeface="Helvetica Neue"/>
                <a:cs typeface="Helvetica Neue"/>
                <a:sym typeface="Helvetica Neue"/>
              </a:rPr>
              <a:t>1 </a:t>
            </a:r>
            <a:r>
              <a:rPr lang="en-US" sz="900">
                <a:latin typeface="Helvetica Neue"/>
                <a:ea typeface="Helvetica Neue"/>
                <a:cs typeface="Helvetica Neue"/>
                <a:sym typeface="Helvetica Neue"/>
              </a:rPr>
              <a:t>tel qu’il y ait un arc de </a:t>
            </a:r>
            <a:r>
              <a:rPr i="1" lang="en-US" sz="900">
                <a:latin typeface="Arial"/>
                <a:ea typeface="Arial"/>
                <a:cs typeface="Arial"/>
                <a:sym typeface="Arial"/>
              </a:rPr>
              <a:t>u</a:t>
            </a:r>
            <a:r>
              <a:rPr baseline="-25000" lang="en-US" sz="900">
                <a:latin typeface="Helvetica Neue"/>
                <a:ea typeface="Helvetica Neue"/>
                <a:cs typeface="Helvetica Neue"/>
                <a:sym typeface="Helvetica Neue"/>
              </a:rPr>
              <a:t>1 </a:t>
            </a:r>
            <a:r>
              <a:rPr lang="en-US" sz="900">
                <a:latin typeface="Helvetica Neue"/>
                <a:ea typeface="Helvetica Neue"/>
                <a:cs typeface="Helvetica Neue"/>
                <a:sym typeface="Helvetica Neue"/>
              </a:rPr>
              <a:t>vers </a:t>
            </a:r>
            <a:r>
              <a:rPr i="1" lang="en-US" sz="900">
                <a:latin typeface="Arial"/>
                <a:ea typeface="Arial"/>
                <a:cs typeface="Arial"/>
                <a:sym typeface="Arial"/>
              </a:rPr>
              <a:t>v</a:t>
            </a:r>
            <a:r>
              <a:rPr baseline="-25000" lang="en-US" sz="900">
                <a:latin typeface="Helvetica Neue"/>
                <a:ea typeface="Helvetica Neue"/>
                <a:cs typeface="Helvetica Neue"/>
                <a:sym typeface="Helvetica Neue"/>
              </a:rPr>
              <a:t>1</a:t>
            </a:r>
            <a:r>
              <a:rPr lang="en-US" sz="900">
                <a:latin typeface="Helvetica Neue"/>
                <a:ea typeface="Helvetica Neue"/>
                <a:cs typeface="Helvetica Neue"/>
                <a:sym typeface="Helvetica Neue"/>
              </a:rPr>
              <a:t>.  C’est alors au joueur 1 de choisir un autre sommet </a:t>
            </a:r>
            <a:r>
              <a:rPr i="1" lang="en-US" sz="900">
                <a:latin typeface="Arial"/>
                <a:ea typeface="Arial"/>
                <a:cs typeface="Arial"/>
                <a:sym typeface="Arial"/>
              </a:rPr>
              <a:t>u</a:t>
            </a:r>
            <a:r>
              <a:rPr baseline="-25000" lang="en-US" sz="900">
                <a:latin typeface="Helvetica Neue"/>
                <a:ea typeface="Helvetica Neue"/>
                <a:cs typeface="Helvetica Neue"/>
                <a:sym typeface="Helvetica Neue"/>
              </a:rPr>
              <a:t>2 </a:t>
            </a:r>
            <a:r>
              <a:rPr lang="en-US" sz="900">
                <a:latin typeface="Helvetica Neue"/>
                <a:ea typeface="Helvetica Neue"/>
                <a:cs typeface="Helvetica Neue"/>
                <a:sym typeface="Helvetica Neue"/>
              </a:rPr>
              <a:t>tel  qu’il y ait un arc de </a:t>
            </a:r>
            <a:r>
              <a:rPr i="1" lang="en-US" sz="900">
                <a:latin typeface="Arial"/>
                <a:ea typeface="Arial"/>
                <a:cs typeface="Arial"/>
                <a:sym typeface="Arial"/>
              </a:rPr>
              <a:t>v</a:t>
            </a:r>
            <a:r>
              <a:rPr baseline="-25000" lang="en-US" sz="900">
                <a:latin typeface="Helvetica Neue"/>
                <a:ea typeface="Helvetica Neue"/>
                <a:cs typeface="Helvetica Neue"/>
                <a:sym typeface="Helvetica Neue"/>
              </a:rPr>
              <a:t>1 </a:t>
            </a:r>
            <a:r>
              <a:rPr lang="en-US" sz="900">
                <a:latin typeface="Helvetica Neue"/>
                <a:ea typeface="Helvetica Neue"/>
                <a:cs typeface="Helvetica Neue"/>
                <a:sym typeface="Helvetica Neue"/>
              </a:rPr>
              <a:t>vers </a:t>
            </a:r>
            <a:r>
              <a:rPr i="1" lang="en-US" sz="900">
                <a:latin typeface="Arial"/>
                <a:ea typeface="Arial"/>
                <a:cs typeface="Arial"/>
                <a:sym typeface="Arial"/>
              </a:rPr>
              <a:t>u</a:t>
            </a:r>
            <a:r>
              <a:rPr baseline="-25000" lang="en-US" sz="900">
                <a:latin typeface="Helvetica Neue"/>
                <a:ea typeface="Helvetica Neue"/>
                <a:cs typeface="Helvetica Neue"/>
                <a:sym typeface="Helvetica Neue"/>
              </a:rPr>
              <a:t>2</a:t>
            </a:r>
            <a:r>
              <a:rPr lang="en-US" sz="900">
                <a:latin typeface="Helvetica Neue"/>
                <a:ea typeface="Helvetica Neue"/>
                <a:cs typeface="Helvetica Neue"/>
                <a:sym typeface="Helvetica Neue"/>
              </a:rPr>
              <a:t>, et ainsi de suite.</a:t>
            </a:r>
            <a:endParaRPr sz="9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128269" lvl="0" marL="693420" marR="477519" rtl="0" algn="l">
              <a:lnSpc>
                <a:spcPct val="101499"/>
              </a:lnSpc>
              <a:spcBef>
                <a:spcPts val="0"/>
              </a:spcBef>
              <a:spcAft>
                <a:spcPts val="0"/>
              </a:spcAft>
              <a:buClr>
                <a:srgbClr val="3333B2"/>
              </a:buClr>
              <a:buSzPts val="900"/>
              <a:buFont typeface="Lucida Sans"/>
              <a:buChar char="•"/>
            </a:pPr>
            <a:r>
              <a:rPr lang="en-US" sz="900">
                <a:latin typeface="Helvetica Neue"/>
                <a:ea typeface="Helvetica Neue"/>
                <a:cs typeface="Helvetica Neue"/>
                <a:sym typeface="Helvetica Neue"/>
              </a:rPr>
              <a:t>On n’a pas le droit de repasser deux fois par le même  sommet.</a:t>
            </a:r>
            <a:endParaRPr sz="9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128269" lvl="0" marL="693420" marR="0" rtl="0" algn="l">
              <a:lnSpc>
                <a:spcPct val="100000"/>
              </a:lnSpc>
              <a:spcBef>
                <a:spcPts val="15"/>
              </a:spcBef>
              <a:spcAft>
                <a:spcPts val="0"/>
              </a:spcAft>
              <a:buClr>
                <a:srgbClr val="3333B2"/>
              </a:buClr>
              <a:buSzPts val="900"/>
              <a:buFont typeface="Lucida Sans"/>
              <a:buChar char="•"/>
            </a:pPr>
            <a:r>
              <a:rPr lang="en-US" sz="900">
                <a:latin typeface="Helvetica Neue"/>
                <a:ea typeface="Helvetica Neue"/>
                <a:cs typeface="Helvetica Neue"/>
                <a:sym typeface="Helvetica Neue"/>
              </a:rPr>
              <a:t>Le premier joueur qui ne peut pas continuer le chemin</a:t>
            </a:r>
            <a:endParaRPr sz="9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693420" marR="0" rtl="0" algn="l">
              <a:lnSpc>
                <a:spcPct val="100000"/>
              </a:lnSpc>
              <a:spcBef>
                <a:spcPts val="15"/>
              </a:spcBef>
              <a:spcAft>
                <a:spcPts val="0"/>
              </a:spcAft>
              <a:buNone/>
            </a:pPr>
            <a:r>
              <a:rPr i="1" lang="en-US" sz="900">
                <a:latin typeface="Arial"/>
                <a:ea typeface="Arial"/>
                <a:cs typeface="Arial"/>
                <a:sym typeface="Arial"/>
              </a:rPr>
              <a:t>u</a:t>
            </a:r>
            <a:r>
              <a:rPr baseline="-25000" lang="en-US" sz="900">
                <a:latin typeface="Helvetica Neue"/>
                <a:ea typeface="Helvetica Neue"/>
                <a:cs typeface="Helvetica Neue"/>
                <a:sym typeface="Helvetica Neue"/>
              </a:rPr>
              <a:t>1</a:t>
            </a:r>
            <a:r>
              <a:rPr i="1" lang="en-US" sz="900">
                <a:latin typeface="Arial"/>
                <a:ea typeface="Arial"/>
                <a:cs typeface="Arial"/>
                <a:sym typeface="Arial"/>
              </a:rPr>
              <a:t>v</a:t>
            </a:r>
            <a:r>
              <a:rPr baseline="-25000" lang="en-US" sz="900">
                <a:latin typeface="Helvetica Neue"/>
                <a:ea typeface="Helvetica Neue"/>
                <a:cs typeface="Helvetica Neue"/>
                <a:sym typeface="Helvetica Neue"/>
              </a:rPr>
              <a:t>1</a:t>
            </a:r>
            <a:r>
              <a:rPr i="1" lang="en-US" sz="900">
                <a:latin typeface="Arial"/>
                <a:ea typeface="Arial"/>
                <a:cs typeface="Arial"/>
                <a:sym typeface="Arial"/>
              </a:rPr>
              <a:t>u</a:t>
            </a:r>
            <a:r>
              <a:rPr baseline="-25000" lang="en-US" sz="900">
                <a:latin typeface="Helvetica Neue"/>
                <a:ea typeface="Helvetica Neue"/>
                <a:cs typeface="Helvetica Neue"/>
                <a:sym typeface="Helvetica Neue"/>
              </a:rPr>
              <a:t>2</a:t>
            </a:r>
            <a:r>
              <a:rPr i="1" lang="en-US" sz="900">
                <a:latin typeface="Arial"/>
                <a:ea typeface="Arial"/>
                <a:cs typeface="Arial"/>
                <a:sym typeface="Arial"/>
              </a:rPr>
              <a:t>v</a:t>
            </a:r>
            <a:r>
              <a:rPr baseline="-25000" lang="en-US" sz="900">
                <a:latin typeface="Helvetica Neue"/>
                <a:ea typeface="Helvetica Neue"/>
                <a:cs typeface="Helvetica Neue"/>
                <a:sym typeface="Helvetica Neue"/>
              </a:rPr>
              <a:t>2 </a:t>
            </a:r>
            <a:r>
              <a:rPr lang="en-US" sz="900">
                <a:latin typeface="Lucida Sans"/>
                <a:ea typeface="Lucida Sans"/>
                <a:cs typeface="Lucida Sans"/>
                <a:sym typeface="Lucida Sans"/>
              </a:rPr>
              <a:t>· · · </a:t>
            </a:r>
            <a:r>
              <a:rPr lang="en-US" sz="900">
                <a:latin typeface="Helvetica Neue"/>
                <a:ea typeface="Helvetica Neue"/>
                <a:cs typeface="Helvetica Neue"/>
                <a:sym typeface="Helvetica Neue"/>
              </a:rPr>
              <a:t>perd.</a:t>
            </a:r>
            <a:endParaRPr sz="9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128269" lvl="0" marL="693420" marR="234950" rtl="0" algn="l">
              <a:lnSpc>
                <a:spcPct val="101499"/>
              </a:lnSpc>
              <a:spcBef>
                <a:spcPts val="0"/>
              </a:spcBef>
              <a:spcAft>
                <a:spcPts val="0"/>
              </a:spcAft>
              <a:buClr>
                <a:srgbClr val="3333B2"/>
              </a:buClr>
              <a:buSzPts val="900"/>
              <a:buFont typeface="Lucida Sans"/>
              <a:buChar char="•"/>
            </a:pPr>
            <a:r>
              <a:rPr lang="en-US" sz="900">
                <a:latin typeface="Helvetica Neue"/>
                <a:ea typeface="Helvetica Neue"/>
                <a:cs typeface="Helvetica Neue"/>
                <a:sym typeface="Helvetica Neue"/>
              </a:rPr>
              <a:t>Le problème </a:t>
            </a:r>
            <a:r>
              <a:rPr lang="en-US" sz="900">
                <a:latin typeface="Times New Roman"/>
                <a:ea typeface="Times New Roman"/>
                <a:cs typeface="Times New Roman"/>
                <a:sym typeface="Times New Roman"/>
              </a:rPr>
              <a:t>GEOGRAPHY </a:t>
            </a:r>
            <a:r>
              <a:rPr lang="en-US" sz="900">
                <a:latin typeface="Helvetica Neue"/>
                <a:ea typeface="Helvetica Neue"/>
                <a:cs typeface="Helvetica Neue"/>
                <a:sym typeface="Helvetica Neue"/>
              </a:rPr>
              <a:t>consiste à déterminer étant  donné un graphe </a:t>
            </a:r>
            <a:r>
              <a:rPr i="1" lang="en-US" sz="900">
                <a:latin typeface="Arial"/>
                <a:ea typeface="Arial"/>
                <a:cs typeface="Arial"/>
                <a:sym typeface="Arial"/>
              </a:rPr>
              <a:t>G </a:t>
            </a:r>
            <a:r>
              <a:rPr lang="en-US" sz="900">
                <a:latin typeface="Helvetica Neue"/>
                <a:ea typeface="Helvetica Neue"/>
                <a:cs typeface="Helvetica Neue"/>
                <a:sym typeface="Helvetica Neue"/>
              </a:rPr>
              <a:t>et un sommet de départ pour le joueur  1, s’il existe une stratégie gagnante pour le joueur 1.</a:t>
            </a:r>
            <a:endParaRPr sz="9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943" name="Google Shape;943;p76"/>
          <p:cNvSpPr txBox="1"/>
          <p:nvPr/>
        </p:nvSpPr>
        <p:spPr>
          <a:xfrm>
            <a:off x="4434966" y="3370303"/>
            <a:ext cx="109855" cy="1212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82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">
                <a:latin typeface="Arial"/>
                <a:ea typeface="Arial"/>
                <a:cs typeface="Arial"/>
                <a:sym typeface="Arial"/>
              </a:rPr>
              <a:t>49</a:t>
            </a:r>
            <a:endParaRPr sz="6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 thruBlk="1"/>
  </p:transition>
</p:sld>
</file>

<file path=ppt/slides/slide7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7" name="Shape 9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8" name="Google Shape;948;p77"/>
          <p:cNvSpPr txBox="1"/>
          <p:nvPr>
            <p:ph type="ctrTitle"/>
          </p:nvPr>
        </p:nvSpPr>
        <p:spPr>
          <a:xfrm>
            <a:off x="1192453" y="59814"/>
            <a:ext cx="2223135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71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Jouer aux échecs ? au go ?</a:t>
            </a:r>
            <a:endParaRPr/>
          </a:p>
        </p:txBody>
      </p:sp>
      <p:sp>
        <p:nvSpPr>
          <p:cNvPr id="949" name="Google Shape;949;p77"/>
          <p:cNvSpPr/>
          <p:nvPr/>
        </p:nvSpPr>
        <p:spPr>
          <a:xfrm>
            <a:off x="495363" y="373392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950" name="Google Shape;950;p77"/>
          <p:cNvSpPr txBox="1"/>
          <p:nvPr/>
        </p:nvSpPr>
        <p:spPr>
          <a:xfrm>
            <a:off x="262724" y="294600"/>
            <a:ext cx="3394710" cy="4933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425">
            <a:spAutoFit/>
          </a:bodyPr>
          <a:lstStyle/>
          <a:p>
            <a:pPr indent="0" lvl="0" marL="374015" marR="0" rtl="0" algn="l">
              <a:lnSpc>
                <a:spcPct val="11909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Problème </a:t>
            </a:r>
            <a:r>
              <a:rPr lang="en-US" sz="1100">
                <a:latin typeface="Times New Roman"/>
                <a:ea typeface="Times New Roman"/>
                <a:cs typeface="Times New Roman"/>
                <a:sym typeface="Times New Roman"/>
              </a:rPr>
              <a:t>ECHEC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: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82550" marR="0" rtl="0" algn="l">
              <a:lnSpc>
                <a:spcPct val="1184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3333B2"/>
                </a:solidFill>
                <a:latin typeface="Arial"/>
                <a:ea typeface="Arial"/>
                <a:cs typeface="Arial"/>
                <a:sym typeface="Arial"/>
              </a:rPr>
              <a:t>Donnée</a:t>
            </a:r>
            <a:r>
              <a:rPr lang="en-US" sz="1000">
                <a:solidFill>
                  <a:srgbClr val="3333B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: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Une configuration aux échecs.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127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3333B2"/>
                </a:solidFill>
                <a:latin typeface="Arial"/>
                <a:ea typeface="Arial"/>
                <a:cs typeface="Arial"/>
                <a:sym typeface="Arial"/>
              </a:rPr>
              <a:t>Réponse</a:t>
            </a:r>
            <a:r>
              <a:rPr lang="en-US" sz="1000">
                <a:solidFill>
                  <a:srgbClr val="3333B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: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Décider si les blancs ont une stratégie gagnante.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951" name="Google Shape;951;p77"/>
          <p:cNvSpPr/>
          <p:nvPr/>
        </p:nvSpPr>
        <p:spPr>
          <a:xfrm>
            <a:off x="359994" y="3038475"/>
            <a:ext cx="1828800" cy="0"/>
          </a:xfrm>
          <a:custGeom>
            <a:rect b="b" l="l" r="r" t="t"/>
            <a:pathLst>
              <a:path extrusionOk="0" h="120000" w="1828800">
                <a:moveTo>
                  <a:pt x="0" y="0"/>
                </a:moveTo>
                <a:lnTo>
                  <a:pt x="1828800" y="0"/>
                </a:lnTo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952" name="Google Shape;952;p77"/>
          <p:cNvSpPr txBox="1"/>
          <p:nvPr/>
        </p:nvSpPr>
        <p:spPr>
          <a:xfrm>
            <a:off x="491807" y="3050108"/>
            <a:ext cx="120650" cy="1663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975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latin typeface="Helvetica Neue"/>
                <a:ea typeface="Helvetica Neue"/>
                <a:cs typeface="Helvetica Neue"/>
                <a:sym typeface="Helvetica Neue"/>
              </a:rPr>
              <a:t>1.</a:t>
            </a:r>
            <a:endParaRPr sz="9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953" name="Google Shape;953;p77"/>
          <p:cNvSpPr txBox="1"/>
          <p:nvPr/>
        </p:nvSpPr>
        <p:spPr>
          <a:xfrm>
            <a:off x="4434966" y="3370303"/>
            <a:ext cx="109855" cy="1212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82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">
                <a:latin typeface="Arial"/>
                <a:ea typeface="Arial"/>
                <a:cs typeface="Arial"/>
                <a:sym typeface="Arial"/>
              </a:rPr>
              <a:t>50</a:t>
            </a:r>
            <a:endParaRPr sz="6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 thruBlk="1"/>
  </p:transition>
</p:sld>
</file>

<file path=ppt/slides/slide7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7" name="Shape 9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8" name="Google Shape;958;p78"/>
          <p:cNvSpPr txBox="1"/>
          <p:nvPr>
            <p:ph type="title"/>
          </p:nvPr>
        </p:nvSpPr>
        <p:spPr>
          <a:xfrm>
            <a:off x="1192453" y="59814"/>
            <a:ext cx="2223135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71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Jouer aux échecs ? au go ?</a:t>
            </a:r>
            <a:endParaRPr/>
          </a:p>
        </p:txBody>
      </p:sp>
      <p:sp>
        <p:nvSpPr>
          <p:cNvPr id="959" name="Google Shape;959;p78"/>
          <p:cNvSpPr/>
          <p:nvPr/>
        </p:nvSpPr>
        <p:spPr>
          <a:xfrm>
            <a:off x="495363" y="373392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960" name="Google Shape;960;p78"/>
          <p:cNvSpPr txBox="1"/>
          <p:nvPr/>
        </p:nvSpPr>
        <p:spPr>
          <a:xfrm>
            <a:off x="624395" y="294600"/>
            <a:ext cx="1146810" cy="1917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425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Problème </a:t>
            </a:r>
            <a:r>
              <a:rPr lang="en-US" sz="1100">
                <a:latin typeface="Times New Roman"/>
                <a:ea typeface="Times New Roman"/>
                <a:cs typeface="Times New Roman"/>
                <a:sym typeface="Times New Roman"/>
              </a:rPr>
              <a:t>ECHEC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: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961" name="Google Shape;961;p78"/>
          <p:cNvSpPr txBox="1"/>
          <p:nvPr/>
        </p:nvSpPr>
        <p:spPr>
          <a:xfrm>
            <a:off x="333070" y="458449"/>
            <a:ext cx="2292985" cy="1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3333B2"/>
                </a:solidFill>
                <a:latin typeface="Arial"/>
                <a:ea typeface="Arial"/>
                <a:cs typeface="Arial"/>
                <a:sym typeface="Arial"/>
              </a:rPr>
              <a:t>Donnée</a:t>
            </a:r>
            <a:r>
              <a:rPr lang="en-US" sz="1000">
                <a:solidFill>
                  <a:srgbClr val="3333B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: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Une configuration aux échecs.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962" name="Google Shape;962;p78"/>
          <p:cNvSpPr/>
          <p:nvPr/>
        </p:nvSpPr>
        <p:spPr>
          <a:xfrm>
            <a:off x="495363" y="930097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963" name="Google Shape;963;p78"/>
          <p:cNvSpPr txBox="1"/>
          <p:nvPr/>
        </p:nvSpPr>
        <p:spPr>
          <a:xfrm>
            <a:off x="262724" y="528820"/>
            <a:ext cx="3394710" cy="514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93325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3333B2"/>
                </a:solidFill>
                <a:latin typeface="Arial"/>
                <a:ea typeface="Arial"/>
                <a:cs typeface="Arial"/>
                <a:sym typeface="Arial"/>
              </a:rPr>
              <a:t>Réponse</a:t>
            </a:r>
            <a:r>
              <a:rPr lang="en-US" sz="1000">
                <a:solidFill>
                  <a:srgbClr val="3333B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: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Décider si les blancs ont une stratégie gagnante.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374015" marR="0" rtl="0" algn="l">
              <a:lnSpc>
                <a:spcPct val="100000"/>
              </a:lnSpc>
              <a:spcBef>
                <a:spcPts val="695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Décidable ? Complexité ?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964" name="Google Shape;964;p78"/>
          <p:cNvSpPr/>
          <p:nvPr/>
        </p:nvSpPr>
        <p:spPr>
          <a:xfrm>
            <a:off x="359994" y="3038475"/>
            <a:ext cx="1828800" cy="0"/>
          </a:xfrm>
          <a:custGeom>
            <a:rect b="b" l="l" r="r" t="t"/>
            <a:pathLst>
              <a:path extrusionOk="0" h="120000" w="1828800">
                <a:moveTo>
                  <a:pt x="0" y="0"/>
                </a:moveTo>
                <a:lnTo>
                  <a:pt x="1828800" y="0"/>
                </a:lnTo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965" name="Google Shape;965;p78"/>
          <p:cNvSpPr txBox="1"/>
          <p:nvPr/>
        </p:nvSpPr>
        <p:spPr>
          <a:xfrm>
            <a:off x="491807" y="3050108"/>
            <a:ext cx="120650" cy="1663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975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latin typeface="Helvetica Neue"/>
                <a:ea typeface="Helvetica Neue"/>
                <a:cs typeface="Helvetica Neue"/>
                <a:sym typeface="Helvetica Neue"/>
              </a:rPr>
              <a:t>1.</a:t>
            </a:r>
            <a:endParaRPr sz="9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966" name="Google Shape;966;p78"/>
          <p:cNvSpPr txBox="1"/>
          <p:nvPr/>
        </p:nvSpPr>
        <p:spPr>
          <a:xfrm>
            <a:off x="4434966" y="3370303"/>
            <a:ext cx="109855" cy="1212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82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">
                <a:latin typeface="Arial"/>
                <a:ea typeface="Arial"/>
                <a:cs typeface="Arial"/>
                <a:sym typeface="Arial"/>
              </a:rPr>
              <a:t>50</a:t>
            </a:r>
            <a:endParaRPr sz="6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 thruBlk="1"/>
  </p:transition>
</p:sld>
</file>

<file path=ppt/slides/slide7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0" name="Shape 9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1" name="Google Shape;971;p79"/>
          <p:cNvSpPr txBox="1"/>
          <p:nvPr>
            <p:ph type="title"/>
          </p:nvPr>
        </p:nvSpPr>
        <p:spPr>
          <a:xfrm>
            <a:off x="1192453" y="59814"/>
            <a:ext cx="2223135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71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Jouer aux échecs ? au go ?</a:t>
            </a:r>
            <a:endParaRPr/>
          </a:p>
        </p:txBody>
      </p:sp>
      <p:sp>
        <p:nvSpPr>
          <p:cNvPr id="972" name="Google Shape;972;p79"/>
          <p:cNvSpPr/>
          <p:nvPr/>
        </p:nvSpPr>
        <p:spPr>
          <a:xfrm>
            <a:off x="495363" y="373392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973" name="Google Shape;973;p79"/>
          <p:cNvSpPr txBox="1"/>
          <p:nvPr/>
        </p:nvSpPr>
        <p:spPr>
          <a:xfrm>
            <a:off x="624395" y="294600"/>
            <a:ext cx="1146810" cy="1917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425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Problème </a:t>
            </a:r>
            <a:r>
              <a:rPr lang="en-US" sz="1100">
                <a:latin typeface="Times New Roman"/>
                <a:ea typeface="Times New Roman"/>
                <a:cs typeface="Times New Roman"/>
                <a:sym typeface="Times New Roman"/>
              </a:rPr>
              <a:t>ECHEC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: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974" name="Google Shape;974;p79"/>
          <p:cNvSpPr txBox="1"/>
          <p:nvPr/>
        </p:nvSpPr>
        <p:spPr>
          <a:xfrm>
            <a:off x="333070" y="458449"/>
            <a:ext cx="2292985" cy="1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3333B2"/>
                </a:solidFill>
                <a:latin typeface="Arial"/>
                <a:ea typeface="Arial"/>
                <a:cs typeface="Arial"/>
                <a:sym typeface="Arial"/>
              </a:rPr>
              <a:t>Donnée</a:t>
            </a:r>
            <a:r>
              <a:rPr lang="en-US" sz="1000">
                <a:solidFill>
                  <a:srgbClr val="3333B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: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Une configuration aux échecs.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975" name="Google Shape;975;p79"/>
          <p:cNvSpPr/>
          <p:nvPr/>
        </p:nvSpPr>
        <p:spPr>
          <a:xfrm>
            <a:off x="495363" y="930097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976" name="Google Shape;976;p79"/>
          <p:cNvSpPr txBox="1"/>
          <p:nvPr/>
        </p:nvSpPr>
        <p:spPr>
          <a:xfrm>
            <a:off x="262724" y="528820"/>
            <a:ext cx="3394710" cy="514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93325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3333B2"/>
                </a:solidFill>
                <a:latin typeface="Arial"/>
                <a:ea typeface="Arial"/>
                <a:cs typeface="Arial"/>
                <a:sym typeface="Arial"/>
              </a:rPr>
              <a:t>Réponse</a:t>
            </a:r>
            <a:r>
              <a:rPr lang="en-US" sz="1000">
                <a:solidFill>
                  <a:srgbClr val="3333B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: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Décider si les blancs ont une stratégie gagnante.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374015" marR="0" rtl="0" algn="l">
              <a:lnSpc>
                <a:spcPct val="100000"/>
              </a:lnSpc>
              <a:spcBef>
                <a:spcPts val="695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Décidable ? Complexité ?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977" name="Google Shape;977;p79"/>
          <p:cNvSpPr txBox="1"/>
          <p:nvPr/>
        </p:nvSpPr>
        <p:spPr>
          <a:xfrm>
            <a:off x="726325" y="1116385"/>
            <a:ext cx="3516629" cy="3295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-137160" lvl="0" marL="187325" marR="431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en-US" sz="900">
                <a:solidFill>
                  <a:srgbClr val="3333B2"/>
                </a:solidFill>
                <a:latin typeface="Lucida Sans"/>
                <a:ea typeface="Lucida Sans"/>
                <a:cs typeface="Lucida Sans"/>
                <a:sym typeface="Lucida Sans"/>
              </a:rPr>
              <a:t>)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Un échiquier est une grille 8 </a:t>
            </a:r>
            <a:r>
              <a:rPr lang="en-US" sz="1000">
                <a:latin typeface="Cambria"/>
                <a:ea typeface="Cambria"/>
                <a:cs typeface="Cambria"/>
                <a:sym typeface="Cambria"/>
              </a:rPr>
              <a:t>×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8. Il y a donc un nombre fini  de configurations possibles.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978" name="Google Shape;978;p79"/>
          <p:cNvSpPr/>
          <p:nvPr/>
        </p:nvSpPr>
        <p:spPr>
          <a:xfrm>
            <a:off x="359994" y="3038475"/>
            <a:ext cx="1828800" cy="0"/>
          </a:xfrm>
          <a:custGeom>
            <a:rect b="b" l="l" r="r" t="t"/>
            <a:pathLst>
              <a:path extrusionOk="0" h="120000" w="1828800">
                <a:moveTo>
                  <a:pt x="0" y="0"/>
                </a:moveTo>
                <a:lnTo>
                  <a:pt x="1828800" y="0"/>
                </a:lnTo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979" name="Google Shape;979;p79"/>
          <p:cNvSpPr txBox="1"/>
          <p:nvPr/>
        </p:nvSpPr>
        <p:spPr>
          <a:xfrm>
            <a:off x="491807" y="3050108"/>
            <a:ext cx="120650" cy="1663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975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latin typeface="Helvetica Neue"/>
                <a:ea typeface="Helvetica Neue"/>
                <a:cs typeface="Helvetica Neue"/>
                <a:sym typeface="Helvetica Neue"/>
              </a:rPr>
              <a:t>1.</a:t>
            </a:r>
            <a:endParaRPr sz="9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980" name="Google Shape;980;p79"/>
          <p:cNvSpPr txBox="1"/>
          <p:nvPr/>
        </p:nvSpPr>
        <p:spPr>
          <a:xfrm>
            <a:off x="4434966" y="3370303"/>
            <a:ext cx="109855" cy="1212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82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">
                <a:latin typeface="Arial"/>
                <a:ea typeface="Arial"/>
                <a:cs typeface="Arial"/>
                <a:sym typeface="Arial"/>
              </a:rPr>
              <a:t>50</a:t>
            </a:r>
            <a:endParaRPr sz="6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 thruBlk="1"/>
  </p:transition>
</p:sld>
</file>

<file path=ppt/slides/slide7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4" name="Shape 9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5" name="Google Shape;985;p80"/>
          <p:cNvSpPr txBox="1"/>
          <p:nvPr>
            <p:ph type="title"/>
          </p:nvPr>
        </p:nvSpPr>
        <p:spPr>
          <a:xfrm>
            <a:off x="1192453" y="59814"/>
            <a:ext cx="2223135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71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Jouer aux échecs ? au go ?</a:t>
            </a:r>
            <a:endParaRPr/>
          </a:p>
        </p:txBody>
      </p:sp>
      <p:sp>
        <p:nvSpPr>
          <p:cNvPr id="986" name="Google Shape;986;p80"/>
          <p:cNvSpPr/>
          <p:nvPr/>
        </p:nvSpPr>
        <p:spPr>
          <a:xfrm>
            <a:off x="495363" y="373392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987" name="Google Shape;987;p80"/>
          <p:cNvSpPr txBox="1"/>
          <p:nvPr/>
        </p:nvSpPr>
        <p:spPr>
          <a:xfrm>
            <a:off x="624395" y="294600"/>
            <a:ext cx="1146810" cy="1917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425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Problème </a:t>
            </a:r>
            <a:r>
              <a:rPr lang="en-US" sz="1100">
                <a:latin typeface="Times New Roman"/>
                <a:ea typeface="Times New Roman"/>
                <a:cs typeface="Times New Roman"/>
                <a:sym typeface="Times New Roman"/>
              </a:rPr>
              <a:t>ECHEC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: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988" name="Google Shape;988;p80"/>
          <p:cNvSpPr txBox="1"/>
          <p:nvPr/>
        </p:nvSpPr>
        <p:spPr>
          <a:xfrm>
            <a:off x="333070" y="458449"/>
            <a:ext cx="2292985" cy="1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3333B2"/>
                </a:solidFill>
                <a:latin typeface="Arial"/>
                <a:ea typeface="Arial"/>
                <a:cs typeface="Arial"/>
                <a:sym typeface="Arial"/>
              </a:rPr>
              <a:t>Donnée</a:t>
            </a:r>
            <a:r>
              <a:rPr lang="en-US" sz="1000">
                <a:solidFill>
                  <a:srgbClr val="3333B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: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Une configuration aux échecs.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989" name="Google Shape;989;p80"/>
          <p:cNvSpPr/>
          <p:nvPr/>
        </p:nvSpPr>
        <p:spPr>
          <a:xfrm>
            <a:off x="495363" y="930097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990" name="Google Shape;990;p80"/>
          <p:cNvSpPr txBox="1"/>
          <p:nvPr/>
        </p:nvSpPr>
        <p:spPr>
          <a:xfrm>
            <a:off x="262724" y="528820"/>
            <a:ext cx="3394710" cy="514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93325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3333B2"/>
                </a:solidFill>
                <a:latin typeface="Arial"/>
                <a:ea typeface="Arial"/>
                <a:cs typeface="Arial"/>
                <a:sym typeface="Arial"/>
              </a:rPr>
              <a:t>Réponse</a:t>
            </a:r>
            <a:r>
              <a:rPr lang="en-US" sz="1000">
                <a:solidFill>
                  <a:srgbClr val="3333B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: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Décider si les blancs ont une stratégie gagnante.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374015" marR="0" rtl="0" algn="l">
              <a:lnSpc>
                <a:spcPct val="100000"/>
              </a:lnSpc>
              <a:spcBef>
                <a:spcPts val="695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Décidable ? Complexité ?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991" name="Google Shape;991;p80"/>
          <p:cNvSpPr txBox="1"/>
          <p:nvPr/>
        </p:nvSpPr>
        <p:spPr>
          <a:xfrm>
            <a:off x="700925" y="1116385"/>
            <a:ext cx="3567429" cy="6330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-137160" lvl="0" marL="212725" marR="685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en-US" sz="900">
                <a:solidFill>
                  <a:srgbClr val="3333B2"/>
                </a:solidFill>
                <a:latin typeface="Lucida Sans"/>
                <a:ea typeface="Lucida Sans"/>
                <a:cs typeface="Lucida Sans"/>
                <a:sym typeface="Lucida Sans"/>
              </a:rPr>
              <a:t>)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Un échiquier est une grille 8 </a:t>
            </a:r>
            <a:r>
              <a:rPr lang="en-US" sz="1000">
                <a:latin typeface="Cambria"/>
                <a:ea typeface="Cambria"/>
                <a:cs typeface="Cambria"/>
                <a:sym typeface="Cambria"/>
              </a:rPr>
              <a:t>×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8. Il y a donc un nombre fini  de configurations possibles.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76200" marR="0" rtl="0" algn="l">
              <a:lnSpc>
                <a:spcPct val="113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en-US" sz="900">
                <a:solidFill>
                  <a:srgbClr val="3333B2"/>
                </a:solidFill>
                <a:latin typeface="Lucida Sans"/>
                <a:ea typeface="Lucida Sans"/>
                <a:cs typeface="Lucida Sans"/>
                <a:sym typeface="Lucida Sans"/>
              </a:rPr>
              <a:t>)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Il y a donc un nombre fini de configurations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C</a:t>
            </a:r>
            <a:r>
              <a:rPr baseline="-25000" lang="en-US" sz="1050">
                <a:latin typeface="Helvetica Neue"/>
                <a:ea typeface="Helvetica Neue"/>
                <a:cs typeface="Helvetica Neue"/>
                <a:sym typeface="Helvetica Neue"/>
              </a:rPr>
              <a:t>1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, C</a:t>
            </a:r>
            <a:r>
              <a:rPr baseline="-25000" lang="en-US" sz="1050">
                <a:latin typeface="Helvetica Neue"/>
                <a:ea typeface="Helvetica Neue"/>
                <a:cs typeface="Helvetica Neue"/>
                <a:sym typeface="Helvetica Neue"/>
              </a:rPr>
              <a:t>2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000">
                <a:latin typeface="Cambria"/>
                <a:ea typeface="Cambria"/>
                <a:cs typeface="Cambria"/>
                <a:sym typeface="Cambria"/>
              </a:rPr>
              <a:t>· · ·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, C</a:t>
            </a:r>
            <a:r>
              <a:rPr baseline="-25000" i="1" lang="en-US" sz="1050">
                <a:latin typeface="Arial"/>
                <a:ea typeface="Arial"/>
                <a:cs typeface="Arial"/>
                <a:sym typeface="Arial"/>
              </a:rPr>
              <a:t>m</a:t>
            </a:r>
            <a:endParaRPr baseline="-25000" sz="1050">
              <a:latin typeface="Arial"/>
              <a:ea typeface="Arial"/>
              <a:cs typeface="Arial"/>
              <a:sym typeface="Arial"/>
            </a:endParaRPr>
          </a:p>
          <a:p>
            <a:pPr indent="0" lvl="0" marL="212725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gagnantes.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992" name="Google Shape;992;p80"/>
          <p:cNvSpPr/>
          <p:nvPr/>
        </p:nvSpPr>
        <p:spPr>
          <a:xfrm>
            <a:off x="359994" y="3038475"/>
            <a:ext cx="1828800" cy="0"/>
          </a:xfrm>
          <a:custGeom>
            <a:rect b="b" l="l" r="r" t="t"/>
            <a:pathLst>
              <a:path extrusionOk="0" h="120000" w="1828800">
                <a:moveTo>
                  <a:pt x="0" y="0"/>
                </a:moveTo>
                <a:lnTo>
                  <a:pt x="1828800" y="0"/>
                </a:lnTo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993" name="Google Shape;993;p80"/>
          <p:cNvSpPr txBox="1"/>
          <p:nvPr/>
        </p:nvSpPr>
        <p:spPr>
          <a:xfrm>
            <a:off x="491807" y="3050108"/>
            <a:ext cx="120650" cy="1663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975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latin typeface="Helvetica Neue"/>
                <a:ea typeface="Helvetica Neue"/>
                <a:cs typeface="Helvetica Neue"/>
                <a:sym typeface="Helvetica Neue"/>
              </a:rPr>
              <a:t>1.</a:t>
            </a:r>
            <a:endParaRPr sz="9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994" name="Google Shape;994;p80"/>
          <p:cNvSpPr txBox="1"/>
          <p:nvPr/>
        </p:nvSpPr>
        <p:spPr>
          <a:xfrm>
            <a:off x="4434966" y="3370303"/>
            <a:ext cx="109855" cy="1212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82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">
                <a:latin typeface="Arial"/>
                <a:ea typeface="Arial"/>
                <a:cs typeface="Arial"/>
                <a:sym typeface="Arial"/>
              </a:rPr>
              <a:t>50</a:t>
            </a:r>
            <a:endParaRPr sz="6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 thruBlk="1"/>
  </p:transition>
</p:sld>
</file>

<file path=ppt/slides/slide7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8" name="Shape 9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9" name="Google Shape;999;p81"/>
          <p:cNvSpPr txBox="1"/>
          <p:nvPr>
            <p:ph type="title"/>
          </p:nvPr>
        </p:nvSpPr>
        <p:spPr>
          <a:xfrm>
            <a:off x="1192453" y="59814"/>
            <a:ext cx="2223135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71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Jouer aux échecs ? au go ?</a:t>
            </a:r>
            <a:endParaRPr/>
          </a:p>
        </p:txBody>
      </p:sp>
      <p:sp>
        <p:nvSpPr>
          <p:cNvPr id="1000" name="Google Shape;1000;p81"/>
          <p:cNvSpPr/>
          <p:nvPr/>
        </p:nvSpPr>
        <p:spPr>
          <a:xfrm>
            <a:off x="495363" y="373392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001" name="Google Shape;1001;p81"/>
          <p:cNvSpPr txBox="1"/>
          <p:nvPr/>
        </p:nvSpPr>
        <p:spPr>
          <a:xfrm>
            <a:off x="624395" y="294600"/>
            <a:ext cx="1146810" cy="1917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425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Problème </a:t>
            </a:r>
            <a:r>
              <a:rPr lang="en-US" sz="1100">
                <a:latin typeface="Times New Roman"/>
                <a:ea typeface="Times New Roman"/>
                <a:cs typeface="Times New Roman"/>
                <a:sym typeface="Times New Roman"/>
              </a:rPr>
              <a:t>ECHEC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: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02" name="Google Shape;1002;p81"/>
          <p:cNvSpPr txBox="1"/>
          <p:nvPr/>
        </p:nvSpPr>
        <p:spPr>
          <a:xfrm>
            <a:off x="333070" y="458449"/>
            <a:ext cx="2292985" cy="1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3333B2"/>
                </a:solidFill>
                <a:latin typeface="Arial"/>
                <a:ea typeface="Arial"/>
                <a:cs typeface="Arial"/>
                <a:sym typeface="Arial"/>
              </a:rPr>
              <a:t>Donnée</a:t>
            </a:r>
            <a:r>
              <a:rPr lang="en-US" sz="1000">
                <a:solidFill>
                  <a:srgbClr val="3333B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: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Une configuration aux échecs.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03" name="Google Shape;1003;p81"/>
          <p:cNvSpPr/>
          <p:nvPr/>
        </p:nvSpPr>
        <p:spPr>
          <a:xfrm>
            <a:off x="495363" y="930097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004" name="Google Shape;1004;p81"/>
          <p:cNvSpPr txBox="1"/>
          <p:nvPr/>
        </p:nvSpPr>
        <p:spPr>
          <a:xfrm>
            <a:off x="262724" y="528820"/>
            <a:ext cx="3394710" cy="514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93325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3333B2"/>
                </a:solidFill>
                <a:latin typeface="Arial"/>
                <a:ea typeface="Arial"/>
                <a:cs typeface="Arial"/>
                <a:sym typeface="Arial"/>
              </a:rPr>
              <a:t>Réponse</a:t>
            </a:r>
            <a:r>
              <a:rPr lang="en-US" sz="1000">
                <a:solidFill>
                  <a:srgbClr val="3333B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: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Décider si les blancs ont une stratégie gagnante.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374015" marR="0" rtl="0" algn="l">
              <a:lnSpc>
                <a:spcPct val="100000"/>
              </a:lnSpc>
              <a:spcBef>
                <a:spcPts val="695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Décidable ? Complexité ?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05" name="Google Shape;1005;p81"/>
          <p:cNvSpPr txBox="1"/>
          <p:nvPr/>
        </p:nvSpPr>
        <p:spPr>
          <a:xfrm>
            <a:off x="700925" y="1116385"/>
            <a:ext cx="3567429" cy="10883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-137160" lvl="0" marL="212725" marR="685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en-US" sz="900">
                <a:solidFill>
                  <a:srgbClr val="3333B2"/>
                </a:solidFill>
                <a:latin typeface="Lucida Sans"/>
                <a:ea typeface="Lucida Sans"/>
                <a:cs typeface="Lucida Sans"/>
                <a:sym typeface="Lucida Sans"/>
              </a:rPr>
              <a:t>)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Un échiquier est une grille 8 </a:t>
            </a:r>
            <a:r>
              <a:rPr lang="en-US" sz="1000">
                <a:latin typeface="Cambria"/>
                <a:ea typeface="Cambria"/>
                <a:cs typeface="Cambria"/>
                <a:sym typeface="Cambria"/>
              </a:rPr>
              <a:t>×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8. Il y a donc un nombre fini  de configurations possibles.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76200" marR="0" rtl="0" algn="l">
              <a:lnSpc>
                <a:spcPct val="113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en-US" sz="900">
                <a:solidFill>
                  <a:srgbClr val="3333B2"/>
                </a:solidFill>
                <a:latin typeface="Lucida Sans"/>
                <a:ea typeface="Lucida Sans"/>
                <a:cs typeface="Lucida Sans"/>
                <a:sym typeface="Lucida Sans"/>
              </a:rPr>
              <a:t>)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Il y a donc un nombre fini de configurations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C</a:t>
            </a:r>
            <a:r>
              <a:rPr baseline="-25000" lang="en-US" sz="1050">
                <a:latin typeface="Helvetica Neue"/>
                <a:ea typeface="Helvetica Neue"/>
                <a:cs typeface="Helvetica Neue"/>
                <a:sym typeface="Helvetica Neue"/>
              </a:rPr>
              <a:t>1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, C</a:t>
            </a:r>
            <a:r>
              <a:rPr baseline="-25000" lang="en-US" sz="1050">
                <a:latin typeface="Helvetica Neue"/>
                <a:ea typeface="Helvetica Neue"/>
                <a:cs typeface="Helvetica Neue"/>
                <a:sym typeface="Helvetica Neue"/>
              </a:rPr>
              <a:t>2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000">
                <a:latin typeface="Cambria"/>
                <a:ea typeface="Cambria"/>
                <a:cs typeface="Cambria"/>
                <a:sym typeface="Cambria"/>
              </a:rPr>
              <a:t>· · ·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, C</a:t>
            </a:r>
            <a:r>
              <a:rPr baseline="-25000" i="1" lang="en-US" sz="1050">
                <a:latin typeface="Arial"/>
                <a:ea typeface="Arial"/>
                <a:cs typeface="Arial"/>
                <a:sym typeface="Arial"/>
              </a:rPr>
              <a:t>m</a:t>
            </a:r>
            <a:endParaRPr baseline="-25000" sz="1050">
              <a:latin typeface="Arial"/>
              <a:ea typeface="Arial"/>
              <a:cs typeface="Arial"/>
              <a:sym typeface="Arial"/>
            </a:endParaRPr>
          </a:p>
          <a:p>
            <a:pPr indent="0" lvl="0" marL="212725" marR="0" rtl="0" algn="l">
              <a:lnSpc>
                <a:spcPct val="119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gagnantes.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137160" lvl="0" marL="212725" marR="161925" rtl="0" algn="l">
              <a:lnSpc>
                <a:spcPct val="114285"/>
              </a:lnSpc>
              <a:spcBef>
                <a:spcPts val="40"/>
              </a:spcBef>
              <a:spcAft>
                <a:spcPts val="0"/>
              </a:spcAft>
              <a:buNone/>
            </a:pPr>
            <a:r>
              <a:rPr baseline="30000" lang="en-US" sz="900">
                <a:solidFill>
                  <a:srgbClr val="3333B2"/>
                </a:solidFill>
                <a:latin typeface="Lucida Sans"/>
                <a:ea typeface="Lucida Sans"/>
                <a:cs typeface="Lucida Sans"/>
                <a:sym typeface="Lucida Sans"/>
              </a:rPr>
              <a:t>)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L’algorithme qui consiste à répondre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VRAI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si la  configuration en entrée est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C</a:t>
            </a:r>
            <a:r>
              <a:rPr baseline="-25000" lang="en-US" sz="1050">
                <a:latin typeface="Helvetica Neue"/>
                <a:ea typeface="Helvetica Neue"/>
                <a:cs typeface="Helvetica Neue"/>
                <a:sym typeface="Helvetica Neue"/>
              </a:rPr>
              <a:t>1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ou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C</a:t>
            </a:r>
            <a:r>
              <a:rPr baseline="-25000" lang="en-US" sz="1050">
                <a:latin typeface="Helvetica Neue"/>
                <a:ea typeface="Helvetica Neue"/>
                <a:cs typeface="Helvetica Neue"/>
                <a:sym typeface="Helvetica Neue"/>
              </a:rPr>
              <a:t>2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ou . . .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C</a:t>
            </a:r>
            <a:r>
              <a:rPr baseline="-25000" i="1" lang="en-US" sz="1050">
                <a:latin typeface="Arial"/>
                <a:ea typeface="Arial"/>
                <a:cs typeface="Arial"/>
                <a:sym typeface="Arial"/>
              </a:rPr>
              <a:t>m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fonctionne  en utilisant un espace mémoire et un temps </a:t>
            </a:r>
            <a:r>
              <a:rPr lang="en-US" sz="1000">
                <a:latin typeface="Cambria"/>
                <a:ea typeface="Cambria"/>
                <a:cs typeface="Cambria"/>
                <a:sym typeface="Cambria"/>
              </a:rPr>
              <a:t>O</a:t>
            </a:r>
            <a:r>
              <a:rPr lang="en-US" sz="1000">
                <a:latin typeface="Tahoma"/>
                <a:ea typeface="Tahoma"/>
                <a:cs typeface="Tahoma"/>
                <a:sym typeface="Tahoma"/>
              </a:rPr>
              <a:t>(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1</a:t>
            </a:r>
            <a:r>
              <a:rPr lang="en-US" sz="1000">
                <a:latin typeface="Tahoma"/>
                <a:ea typeface="Tahoma"/>
                <a:cs typeface="Tahoma"/>
                <a:sym typeface="Tahoma"/>
              </a:rPr>
              <a:t>)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06" name="Google Shape;1006;p81"/>
          <p:cNvSpPr/>
          <p:nvPr/>
        </p:nvSpPr>
        <p:spPr>
          <a:xfrm>
            <a:off x="359994" y="3038475"/>
            <a:ext cx="1828800" cy="0"/>
          </a:xfrm>
          <a:custGeom>
            <a:rect b="b" l="l" r="r" t="t"/>
            <a:pathLst>
              <a:path extrusionOk="0" h="120000" w="1828800">
                <a:moveTo>
                  <a:pt x="0" y="0"/>
                </a:moveTo>
                <a:lnTo>
                  <a:pt x="1828800" y="0"/>
                </a:lnTo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007" name="Google Shape;1007;p81"/>
          <p:cNvSpPr txBox="1"/>
          <p:nvPr/>
        </p:nvSpPr>
        <p:spPr>
          <a:xfrm>
            <a:off x="491807" y="3050108"/>
            <a:ext cx="120650" cy="1663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975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latin typeface="Helvetica Neue"/>
                <a:ea typeface="Helvetica Neue"/>
                <a:cs typeface="Helvetica Neue"/>
                <a:sym typeface="Helvetica Neue"/>
              </a:rPr>
              <a:t>1.</a:t>
            </a:r>
            <a:endParaRPr sz="9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08" name="Google Shape;1008;p81"/>
          <p:cNvSpPr txBox="1"/>
          <p:nvPr/>
        </p:nvSpPr>
        <p:spPr>
          <a:xfrm>
            <a:off x="4434966" y="3370303"/>
            <a:ext cx="109855" cy="1212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82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">
                <a:latin typeface="Arial"/>
                <a:ea typeface="Arial"/>
                <a:cs typeface="Arial"/>
                <a:sym typeface="Arial"/>
              </a:rPr>
              <a:t>50</a:t>
            </a:r>
            <a:endParaRPr sz="6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 thruBlk="1"/>
  </p:transition>
</p:sld>
</file>

<file path=ppt/slides/slide7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2" name="Shape 10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" name="Google Shape;1013;p82"/>
          <p:cNvSpPr txBox="1"/>
          <p:nvPr>
            <p:ph type="title"/>
          </p:nvPr>
        </p:nvSpPr>
        <p:spPr>
          <a:xfrm>
            <a:off x="1192453" y="59814"/>
            <a:ext cx="2223135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71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Jouer aux échecs ? au go ?</a:t>
            </a:r>
            <a:endParaRPr/>
          </a:p>
        </p:txBody>
      </p:sp>
      <p:sp>
        <p:nvSpPr>
          <p:cNvPr id="1014" name="Google Shape;1014;p82"/>
          <p:cNvSpPr/>
          <p:nvPr/>
        </p:nvSpPr>
        <p:spPr>
          <a:xfrm>
            <a:off x="495363" y="373392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015" name="Google Shape;1015;p82"/>
          <p:cNvSpPr txBox="1"/>
          <p:nvPr/>
        </p:nvSpPr>
        <p:spPr>
          <a:xfrm>
            <a:off x="624395" y="294600"/>
            <a:ext cx="1146810" cy="1917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425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Problème </a:t>
            </a:r>
            <a:r>
              <a:rPr lang="en-US" sz="1100">
                <a:latin typeface="Times New Roman"/>
                <a:ea typeface="Times New Roman"/>
                <a:cs typeface="Times New Roman"/>
                <a:sym typeface="Times New Roman"/>
              </a:rPr>
              <a:t>ECHEC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: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16" name="Google Shape;1016;p82"/>
          <p:cNvSpPr txBox="1"/>
          <p:nvPr/>
        </p:nvSpPr>
        <p:spPr>
          <a:xfrm>
            <a:off x="333070" y="458449"/>
            <a:ext cx="2292985" cy="1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3333B2"/>
                </a:solidFill>
                <a:latin typeface="Arial"/>
                <a:ea typeface="Arial"/>
                <a:cs typeface="Arial"/>
                <a:sym typeface="Arial"/>
              </a:rPr>
              <a:t>Donnée</a:t>
            </a:r>
            <a:r>
              <a:rPr lang="en-US" sz="1000">
                <a:solidFill>
                  <a:srgbClr val="3333B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: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Une configuration aux échecs.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17" name="Google Shape;1017;p82"/>
          <p:cNvSpPr/>
          <p:nvPr/>
        </p:nvSpPr>
        <p:spPr>
          <a:xfrm>
            <a:off x="495363" y="930097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018" name="Google Shape;1018;p82"/>
          <p:cNvSpPr txBox="1"/>
          <p:nvPr/>
        </p:nvSpPr>
        <p:spPr>
          <a:xfrm>
            <a:off x="262724" y="528820"/>
            <a:ext cx="3394710" cy="514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93325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3333B2"/>
                </a:solidFill>
                <a:latin typeface="Arial"/>
                <a:ea typeface="Arial"/>
                <a:cs typeface="Arial"/>
                <a:sym typeface="Arial"/>
              </a:rPr>
              <a:t>Réponse</a:t>
            </a:r>
            <a:r>
              <a:rPr lang="en-US" sz="1000">
                <a:solidFill>
                  <a:srgbClr val="3333B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: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Décider si les blancs ont une stratégie gagnante.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374015" marR="0" rtl="0" algn="l">
              <a:lnSpc>
                <a:spcPct val="100000"/>
              </a:lnSpc>
              <a:spcBef>
                <a:spcPts val="695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Décidable ? Complexité ?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19" name="Google Shape;1019;p82"/>
          <p:cNvSpPr txBox="1"/>
          <p:nvPr/>
        </p:nvSpPr>
        <p:spPr>
          <a:xfrm>
            <a:off x="586295" y="1116385"/>
            <a:ext cx="3698240" cy="15106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-137159" lvl="0" marL="327660" marR="8445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en-US" sz="900">
                <a:solidFill>
                  <a:srgbClr val="3333B2"/>
                </a:solidFill>
                <a:latin typeface="Lucida Sans"/>
                <a:ea typeface="Lucida Sans"/>
                <a:cs typeface="Lucida Sans"/>
                <a:sym typeface="Lucida Sans"/>
              </a:rPr>
              <a:t>)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Un échiquier est une grille 8 </a:t>
            </a:r>
            <a:r>
              <a:rPr lang="en-US" sz="1000">
                <a:latin typeface="Cambria"/>
                <a:ea typeface="Cambria"/>
                <a:cs typeface="Cambria"/>
                <a:sym typeface="Cambria"/>
              </a:rPr>
              <a:t>×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8. Il y a donc un nombre fini  de configurations possibles.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190500" marR="0" rtl="0" algn="l">
              <a:lnSpc>
                <a:spcPct val="113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en-US" sz="900">
                <a:solidFill>
                  <a:srgbClr val="3333B2"/>
                </a:solidFill>
                <a:latin typeface="Lucida Sans"/>
                <a:ea typeface="Lucida Sans"/>
                <a:cs typeface="Lucida Sans"/>
                <a:sym typeface="Lucida Sans"/>
              </a:rPr>
              <a:t>)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Il y a donc un nombre fini de configurations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C</a:t>
            </a:r>
            <a:r>
              <a:rPr baseline="-25000" lang="en-US" sz="1050">
                <a:latin typeface="Helvetica Neue"/>
                <a:ea typeface="Helvetica Neue"/>
                <a:cs typeface="Helvetica Neue"/>
                <a:sym typeface="Helvetica Neue"/>
              </a:rPr>
              <a:t>1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, C</a:t>
            </a:r>
            <a:r>
              <a:rPr baseline="-25000" lang="en-US" sz="1050">
                <a:latin typeface="Helvetica Neue"/>
                <a:ea typeface="Helvetica Neue"/>
                <a:cs typeface="Helvetica Neue"/>
                <a:sym typeface="Helvetica Neue"/>
              </a:rPr>
              <a:t>2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000">
                <a:latin typeface="Cambria"/>
                <a:ea typeface="Cambria"/>
                <a:cs typeface="Cambria"/>
                <a:sym typeface="Cambria"/>
              </a:rPr>
              <a:t>· · ·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, C</a:t>
            </a:r>
            <a:r>
              <a:rPr baseline="-25000" i="1" lang="en-US" sz="1050">
                <a:latin typeface="Arial"/>
                <a:ea typeface="Arial"/>
                <a:cs typeface="Arial"/>
                <a:sym typeface="Arial"/>
              </a:rPr>
              <a:t>m</a:t>
            </a:r>
            <a:endParaRPr baseline="-25000" sz="1050">
              <a:latin typeface="Arial"/>
              <a:ea typeface="Arial"/>
              <a:cs typeface="Arial"/>
              <a:sym typeface="Arial"/>
            </a:endParaRPr>
          </a:p>
          <a:p>
            <a:pPr indent="0" lvl="0" marL="327660" marR="0" rtl="0" algn="l">
              <a:lnSpc>
                <a:spcPct val="119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gagnantes.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137159" lvl="0" marL="327660" marR="178435" rtl="0" algn="l">
              <a:lnSpc>
                <a:spcPct val="114285"/>
              </a:lnSpc>
              <a:spcBef>
                <a:spcPts val="40"/>
              </a:spcBef>
              <a:spcAft>
                <a:spcPts val="0"/>
              </a:spcAft>
              <a:buNone/>
            </a:pPr>
            <a:r>
              <a:rPr baseline="30000" lang="en-US" sz="900">
                <a:solidFill>
                  <a:srgbClr val="3333B2"/>
                </a:solidFill>
                <a:latin typeface="Lucida Sans"/>
                <a:ea typeface="Lucida Sans"/>
                <a:cs typeface="Lucida Sans"/>
                <a:sym typeface="Lucida Sans"/>
              </a:rPr>
              <a:t>)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L’algorithme qui consiste à répondre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VRAI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si la  configuration en entrée est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C</a:t>
            </a:r>
            <a:r>
              <a:rPr baseline="-25000" lang="en-US" sz="1050">
                <a:latin typeface="Helvetica Neue"/>
                <a:ea typeface="Helvetica Neue"/>
                <a:cs typeface="Helvetica Neue"/>
                <a:sym typeface="Helvetica Neue"/>
              </a:rPr>
              <a:t>1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ou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C</a:t>
            </a:r>
            <a:r>
              <a:rPr baseline="-25000" lang="en-US" sz="1050">
                <a:latin typeface="Helvetica Neue"/>
                <a:ea typeface="Helvetica Neue"/>
                <a:cs typeface="Helvetica Neue"/>
                <a:sym typeface="Helvetica Neue"/>
              </a:rPr>
              <a:t>2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ou . . .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C</a:t>
            </a:r>
            <a:r>
              <a:rPr baseline="-25000" i="1" lang="en-US" sz="1050">
                <a:latin typeface="Arial"/>
                <a:ea typeface="Arial"/>
                <a:cs typeface="Arial"/>
                <a:sym typeface="Arial"/>
              </a:rPr>
              <a:t>m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fonctionne  en utilisant un espace mémoire et un temps </a:t>
            </a:r>
            <a:r>
              <a:rPr lang="en-US" sz="1000">
                <a:latin typeface="Cambria"/>
                <a:ea typeface="Cambria"/>
                <a:cs typeface="Cambria"/>
                <a:sym typeface="Cambria"/>
              </a:rPr>
              <a:t>O</a:t>
            </a:r>
            <a:r>
              <a:rPr lang="en-US" sz="1000">
                <a:latin typeface="Tahoma"/>
                <a:ea typeface="Tahoma"/>
                <a:cs typeface="Tahoma"/>
                <a:sym typeface="Tahoma"/>
              </a:rPr>
              <a:t>(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1</a:t>
            </a:r>
            <a:r>
              <a:rPr lang="en-US" sz="1000">
                <a:latin typeface="Tahoma"/>
                <a:ea typeface="Tahoma"/>
                <a:cs typeface="Tahoma"/>
                <a:sym typeface="Tahoma"/>
              </a:rPr>
              <a:t>)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50800" marR="4318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Le problème </a:t>
            </a:r>
            <a:r>
              <a:rPr lang="en-US" sz="1100">
                <a:latin typeface="Times New Roman"/>
                <a:ea typeface="Times New Roman"/>
                <a:cs typeface="Times New Roman"/>
                <a:sym typeface="Times New Roman"/>
              </a:rPr>
              <a:t>ECHEC 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est donc trivial </a:t>
            </a:r>
            <a:r>
              <a:rPr baseline="30000" lang="en-US" sz="1200">
                <a:latin typeface="Helvetica Neue"/>
                <a:ea typeface="Helvetica Neue"/>
                <a:cs typeface="Helvetica Neue"/>
                <a:sym typeface="Helvetica Neue"/>
              </a:rPr>
              <a:t>1 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du point de vue de la  complexité :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20" name="Google Shape;1020;p82"/>
          <p:cNvSpPr/>
          <p:nvPr/>
        </p:nvSpPr>
        <p:spPr>
          <a:xfrm>
            <a:off x="495363" y="2362034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021" name="Google Shape;1021;p82"/>
          <p:cNvSpPr/>
          <p:nvPr/>
        </p:nvSpPr>
        <p:spPr>
          <a:xfrm>
            <a:off x="359994" y="3038475"/>
            <a:ext cx="1828800" cy="0"/>
          </a:xfrm>
          <a:custGeom>
            <a:rect b="b" l="l" r="r" t="t"/>
            <a:pathLst>
              <a:path extrusionOk="0" h="120000" w="1828800">
                <a:moveTo>
                  <a:pt x="0" y="0"/>
                </a:moveTo>
                <a:lnTo>
                  <a:pt x="1828800" y="0"/>
                </a:lnTo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022" name="Google Shape;1022;p82"/>
          <p:cNvSpPr txBox="1"/>
          <p:nvPr/>
        </p:nvSpPr>
        <p:spPr>
          <a:xfrm>
            <a:off x="347294" y="3050108"/>
            <a:ext cx="3913504" cy="4451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4425">
            <a:spAutoFit/>
          </a:bodyPr>
          <a:lstStyle/>
          <a:p>
            <a:pPr indent="144145" lvl="0" marL="12700" marR="5080" rtl="0" algn="just">
              <a:lnSpc>
                <a:spcPct val="1014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latin typeface="Helvetica Neue"/>
                <a:ea typeface="Helvetica Neue"/>
                <a:cs typeface="Helvetica Neue"/>
                <a:sym typeface="Helvetica Neue"/>
              </a:rPr>
              <a:t>1. Attention : on cherche en complexité/calculabilité un algorithme qui ré-  sout le problème de décision, et on n’impose pas “plus”, en particulier de sa-  voir “produire efficacement” cet algorithme</a:t>
            </a:r>
            <a:endParaRPr sz="9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23" name="Google Shape;1023;p82"/>
          <p:cNvSpPr txBox="1"/>
          <p:nvPr/>
        </p:nvSpPr>
        <p:spPr>
          <a:xfrm>
            <a:off x="4434966" y="3370303"/>
            <a:ext cx="109855" cy="1212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82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">
                <a:latin typeface="Arial"/>
                <a:ea typeface="Arial"/>
                <a:cs typeface="Arial"/>
                <a:sym typeface="Arial"/>
              </a:rPr>
              <a:t>50</a:t>
            </a:r>
            <a:endParaRPr sz="6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 thruBlk="1"/>
  </p:transition>
</p:sld>
</file>

<file path=ppt/slides/slide7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7" name="Shape 10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Google Shape;1028;p83"/>
          <p:cNvSpPr txBox="1"/>
          <p:nvPr>
            <p:ph type="title"/>
          </p:nvPr>
        </p:nvSpPr>
        <p:spPr>
          <a:xfrm>
            <a:off x="1192453" y="59814"/>
            <a:ext cx="2223135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71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Jouer aux échecs ? au go ?</a:t>
            </a:r>
            <a:endParaRPr/>
          </a:p>
        </p:txBody>
      </p:sp>
      <p:sp>
        <p:nvSpPr>
          <p:cNvPr id="1029" name="Google Shape;1029;p83"/>
          <p:cNvSpPr/>
          <p:nvPr/>
        </p:nvSpPr>
        <p:spPr>
          <a:xfrm>
            <a:off x="495363" y="373392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030" name="Google Shape;1030;p83"/>
          <p:cNvSpPr txBox="1"/>
          <p:nvPr/>
        </p:nvSpPr>
        <p:spPr>
          <a:xfrm>
            <a:off x="624395" y="294600"/>
            <a:ext cx="1146810" cy="1917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425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Problème </a:t>
            </a:r>
            <a:r>
              <a:rPr lang="en-US" sz="1100">
                <a:latin typeface="Times New Roman"/>
                <a:ea typeface="Times New Roman"/>
                <a:cs typeface="Times New Roman"/>
                <a:sym typeface="Times New Roman"/>
              </a:rPr>
              <a:t>ECHEC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: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31" name="Google Shape;1031;p83"/>
          <p:cNvSpPr txBox="1"/>
          <p:nvPr/>
        </p:nvSpPr>
        <p:spPr>
          <a:xfrm>
            <a:off x="333070" y="458449"/>
            <a:ext cx="2292985" cy="1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3333B2"/>
                </a:solidFill>
                <a:latin typeface="Arial"/>
                <a:ea typeface="Arial"/>
                <a:cs typeface="Arial"/>
                <a:sym typeface="Arial"/>
              </a:rPr>
              <a:t>Donnée</a:t>
            </a:r>
            <a:r>
              <a:rPr lang="en-US" sz="1000">
                <a:solidFill>
                  <a:srgbClr val="3333B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: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Une configuration aux échecs.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32" name="Google Shape;1032;p83"/>
          <p:cNvSpPr/>
          <p:nvPr/>
        </p:nvSpPr>
        <p:spPr>
          <a:xfrm>
            <a:off x="495363" y="930097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033" name="Google Shape;1033;p83"/>
          <p:cNvSpPr txBox="1"/>
          <p:nvPr/>
        </p:nvSpPr>
        <p:spPr>
          <a:xfrm>
            <a:off x="262724" y="528820"/>
            <a:ext cx="3394710" cy="514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93325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3333B2"/>
                </a:solidFill>
                <a:latin typeface="Arial"/>
                <a:ea typeface="Arial"/>
                <a:cs typeface="Arial"/>
                <a:sym typeface="Arial"/>
              </a:rPr>
              <a:t>Réponse</a:t>
            </a:r>
            <a:r>
              <a:rPr lang="en-US" sz="1000">
                <a:solidFill>
                  <a:srgbClr val="3333B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: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Décider si les blancs ont une stratégie gagnante.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374015" marR="0" rtl="0" algn="l">
              <a:lnSpc>
                <a:spcPct val="100000"/>
              </a:lnSpc>
              <a:spcBef>
                <a:spcPts val="695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Décidable ? Complexité ?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34" name="Google Shape;1034;p83"/>
          <p:cNvSpPr txBox="1"/>
          <p:nvPr/>
        </p:nvSpPr>
        <p:spPr>
          <a:xfrm>
            <a:off x="586295" y="1116385"/>
            <a:ext cx="3698240" cy="165988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-137159" lvl="0" marL="327660" marR="8445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en-US" sz="900">
                <a:solidFill>
                  <a:srgbClr val="3333B2"/>
                </a:solidFill>
                <a:latin typeface="Lucida Sans"/>
                <a:ea typeface="Lucida Sans"/>
                <a:cs typeface="Lucida Sans"/>
                <a:sym typeface="Lucida Sans"/>
              </a:rPr>
              <a:t>)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Un échiquier est une grille 8 </a:t>
            </a:r>
            <a:r>
              <a:rPr lang="en-US" sz="1000">
                <a:latin typeface="Cambria"/>
                <a:ea typeface="Cambria"/>
                <a:cs typeface="Cambria"/>
                <a:sym typeface="Cambria"/>
              </a:rPr>
              <a:t>×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8. Il y a donc un nombre fini  de configurations possibles.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190500" marR="0" rtl="0" algn="l">
              <a:lnSpc>
                <a:spcPct val="113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en-US" sz="900">
                <a:solidFill>
                  <a:srgbClr val="3333B2"/>
                </a:solidFill>
                <a:latin typeface="Lucida Sans"/>
                <a:ea typeface="Lucida Sans"/>
                <a:cs typeface="Lucida Sans"/>
                <a:sym typeface="Lucida Sans"/>
              </a:rPr>
              <a:t>)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Il y a donc un nombre fini de configurations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C</a:t>
            </a:r>
            <a:r>
              <a:rPr baseline="-25000" lang="en-US" sz="1050">
                <a:latin typeface="Helvetica Neue"/>
                <a:ea typeface="Helvetica Neue"/>
                <a:cs typeface="Helvetica Neue"/>
                <a:sym typeface="Helvetica Neue"/>
              </a:rPr>
              <a:t>1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, C</a:t>
            </a:r>
            <a:r>
              <a:rPr baseline="-25000" lang="en-US" sz="1050">
                <a:latin typeface="Helvetica Neue"/>
                <a:ea typeface="Helvetica Neue"/>
                <a:cs typeface="Helvetica Neue"/>
                <a:sym typeface="Helvetica Neue"/>
              </a:rPr>
              <a:t>2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000">
                <a:latin typeface="Cambria"/>
                <a:ea typeface="Cambria"/>
                <a:cs typeface="Cambria"/>
                <a:sym typeface="Cambria"/>
              </a:rPr>
              <a:t>· · ·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, C</a:t>
            </a:r>
            <a:r>
              <a:rPr baseline="-25000" i="1" lang="en-US" sz="1050">
                <a:latin typeface="Arial"/>
                <a:ea typeface="Arial"/>
                <a:cs typeface="Arial"/>
                <a:sym typeface="Arial"/>
              </a:rPr>
              <a:t>m</a:t>
            </a:r>
            <a:endParaRPr baseline="-25000" sz="1050">
              <a:latin typeface="Arial"/>
              <a:ea typeface="Arial"/>
              <a:cs typeface="Arial"/>
              <a:sym typeface="Arial"/>
            </a:endParaRPr>
          </a:p>
          <a:p>
            <a:pPr indent="0" lvl="0" marL="327660" marR="0" rtl="0" algn="l">
              <a:lnSpc>
                <a:spcPct val="119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gagnantes.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137159" lvl="0" marL="327660" marR="178435" rtl="0" algn="l">
              <a:lnSpc>
                <a:spcPct val="114285"/>
              </a:lnSpc>
              <a:spcBef>
                <a:spcPts val="40"/>
              </a:spcBef>
              <a:spcAft>
                <a:spcPts val="0"/>
              </a:spcAft>
              <a:buNone/>
            </a:pPr>
            <a:r>
              <a:rPr baseline="30000" lang="en-US" sz="900">
                <a:solidFill>
                  <a:srgbClr val="3333B2"/>
                </a:solidFill>
                <a:latin typeface="Lucida Sans"/>
                <a:ea typeface="Lucida Sans"/>
                <a:cs typeface="Lucida Sans"/>
                <a:sym typeface="Lucida Sans"/>
              </a:rPr>
              <a:t>)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L’algorithme qui consiste à répondre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VRAI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si la  configuration en entrée est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C</a:t>
            </a:r>
            <a:r>
              <a:rPr baseline="-25000" lang="en-US" sz="1050">
                <a:latin typeface="Helvetica Neue"/>
                <a:ea typeface="Helvetica Neue"/>
                <a:cs typeface="Helvetica Neue"/>
                <a:sym typeface="Helvetica Neue"/>
              </a:rPr>
              <a:t>1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ou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C</a:t>
            </a:r>
            <a:r>
              <a:rPr baseline="-25000" lang="en-US" sz="1050">
                <a:latin typeface="Helvetica Neue"/>
                <a:ea typeface="Helvetica Neue"/>
                <a:cs typeface="Helvetica Neue"/>
                <a:sym typeface="Helvetica Neue"/>
              </a:rPr>
              <a:t>2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ou . . .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C</a:t>
            </a:r>
            <a:r>
              <a:rPr baseline="-25000" i="1" lang="en-US" sz="1050">
                <a:latin typeface="Arial"/>
                <a:ea typeface="Arial"/>
                <a:cs typeface="Arial"/>
                <a:sym typeface="Arial"/>
              </a:rPr>
              <a:t>m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fonctionne  en utilisant un espace mémoire et un temps </a:t>
            </a:r>
            <a:r>
              <a:rPr lang="en-US" sz="1000">
                <a:latin typeface="Cambria"/>
                <a:ea typeface="Cambria"/>
                <a:cs typeface="Cambria"/>
                <a:sym typeface="Cambria"/>
              </a:rPr>
              <a:t>O</a:t>
            </a:r>
            <a:r>
              <a:rPr lang="en-US" sz="1000">
                <a:latin typeface="Tahoma"/>
                <a:ea typeface="Tahoma"/>
                <a:cs typeface="Tahoma"/>
                <a:sym typeface="Tahoma"/>
              </a:rPr>
              <a:t>(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1</a:t>
            </a:r>
            <a:r>
              <a:rPr lang="en-US" sz="1000">
                <a:latin typeface="Tahoma"/>
                <a:ea typeface="Tahoma"/>
                <a:cs typeface="Tahoma"/>
                <a:sym typeface="Tahoma"/>
              </a:rPr>
              <a:t>)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50800" marR="4318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Le problème </a:t>
            </a:r>
            <a:r>
              <a:rPr lang="en-US" sz="1100">
                <a:latin typeface="Times New Roman"/>
                <a:ea typeface="Times New Roman"/>
                <a:cs typeface="Times New Roman"/>
                <a:sym typeface="Times New Roman"/>
              </a:rPr>
              <a:t>ECHEC 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est donc trivial </a:t>
            </a:r>
            <a:r>
              <a:rPr baseline="30000" lang="en-US" sz="1200">
                <a:latin typeface="Helvetica Neue"/>
                <a:ea typeface="Helvetica Neue"/>
                <a:cs typeface="Helvetica Neue"/>
                <a:sym typeface="Helvetica Neue"/>
              </a:rPr>
              <a:t>1 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du point de vue de la  complexité :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1905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en-US" sz="900">
                <a:solidFill>
                  <a:srgbClr val="3333B2"/>
                </a:solidFill>
                <a:latin typeface="Lucida Sans"/>
                <a:ea typeface="Lucida Sans"/>
                <a:cs typeface="Lucida Sans"/>
                <a:sym typeface="Lucida Sans"/>
              </a:rPr>
              <a:t>)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il est dans </a:t>
            </a:r>
            <a:r>
              <a:rPr lang="en-US" sz="1000">
                <a:latin typeface="Times New Roman"/>
                <a:ea typeface="Times New Roman"/>
                <a:cs typeface="Times New Roman"/>
                <a:sym typeface="Times New Roman"/>
              </a:rPr>
              <a:t>SPACE</a:t>
            </a:r>
            <a:r>
              <a:rPr lang="en-US" sz="1000">
                <a:latin typeface="Tahoma"/>
                <a:ea typeface="Tahoma"/>
                <a:cs typeface="Tahoma"/>
                <a:sym typeface="Tahoma"/>
              </a:rPr>
              <a:t>(</a:t>
            </a:r>
            <a:r>
              <a:rPr lang="en-US" sz="1000"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  <a:r>
              <a:rPr lang="en-US" sz="1000">
                <a:latin typeface="Tahoma"/>
                <a:ea typeface="Tahoma"/>
                <a:cs typeface="Tahoma"/>
                <a:sym typeface="Tahoma"/>
              </a:rPr>
              <a:t>)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, </a:t>
            </a:r>
            <a:r>
              <a:rPr lang="en-US" sz="1000">
                <a:latin typeface="Times New Roman"/>
                <a:ea typeface="Times New Roman"/>
                <a:cs typeface="Times New Roman"/>
                <a:sym typeface="Times New Roman"/>
              </a:rPr>
              <a:t>TIME</a:t>
            </a:r>
            <a:r>
              <a:rPr lang="en-US" sz="1000">
                <a:latin typeface="Tahoma"/>
                <a:ea typeface="Tahoma"/>
                <a:cs typeface="Tahoma"/>
                <a:sym typeface="Tahoma"/>
              </a:rPr>
              <a:t>(</a:t>
            </a:r>
            <a:r>
              <a:rPr lang="en-US" sz="1000"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  <a:r>
              <a:rPr lang="en-US" sz="1000">
                <a:latin typeface="Tahoma"/>
                <a:ea typeface="Tahoma"/>
                <a:cs typeface="Tahoma"/>
                <a:sym typeface="Tahoma"/>
              </a:rPr>
              <a:t>)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35" name="Google Shape;1035;p83"/>
          <p:cNvSpPr/>
          <p:nvPr/>
        </p:nvSpPr>
        <p:spPr>
          <a:xfrm>
            <a:off x="495363" y="2362034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036" name="Google Shape;1036;p83"/>
          <p:cNvSpPr/>
          <p:nvPr/>
        </p:nvSpPr>
        <p:spPr>
          <a:xfrm>
            <a:off x="359994" y="3038475"/>
            <a:ext cx="1828800" cy="0"/>
          </a:xfrm>
          <a:custGeom>
            <a:rect b="b" l="l" r="r" t="t"/>
            <a:pathLst>
              <a:path extrusionOk="0" h="120000" w="1828800">
                <a:moveTo>
                  <a:pt x="0" y="0"/>
                </a:moveTo>
                <a:lnTo>
                  <a:pt x="1828800" y="0"/>
                </a:lnTo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037" name="Google Shape;1037;p83"/>
          <p:cNvSpPr txBox="1"/>
          <p:nvPr/>
        </p:nvSpPr>
        <p:spPr>
          <a:xfrm>
            <a:off x="347294" y="3050108"/>
            <a:ext cx="3913504" cy="4451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4425">
            <a:spAutoFit/>
          </a:bodyPr>
          <a:lstStyle/>
          <a:p>
            <a:pPr indent="144145" lvl="0" marL="12700" marR="5080" rtl="0" algn="just">
              <a:lnSpc>
                <a:spcPct val="1014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latin typeface="Helvetica Neue"/>
                <a:ea typeface="Helvetica Neue"/>
                <a:cs typeface="Helvetica Neue"/>
                <a:sym typeface="Helvetica Neue"/>
              </a:rPr>
              <a:t>1. Attention : on cherche en complexité/calculabilité un algorithme qui ré-  sout le problème de décision, et on n’impose pas “plus”, en particulier de sa-  voir “produire efficacement” cet algorithme</a:t>
            </a:r>
            <a:endParaRPr sz="9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38" name="Google Shape;1038;p83"/>
          <p:cNvSpPr txBox="1"/>
          <p:nvPr/>
        </p:nvSpPr>
        <p:spPr>
          <a:xfrm>
            <a:off x="4434966" y="3370303"/>
            <a:ext cx="109855" cy="1212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82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">
                <a:latin typeface="Arial"/>
                <a:ea typeface="Arial"/>
                <a:cs typeface="Arial"/>
                <a:sym typeface="Arial"/>
              </a:rPr>
              <a:t>50</a:t>
            </a:r>
            <a:endParaRPr sz="6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 thruBlk="1"/>
  </p:transition>
</p:sld>
</file>

<file path=ppt/slides/slide7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2" name="Shape 10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3" name="Google Shape;1043;p84"/>
          <p:cNvSpPr txBox="1"/>
          <p:nvPr>
            <p:ph type="title"/>
          </p:nvPr>
        </p:nvSpPr>
        <p:spPr>
          <a:xfrm>
            <a:off x="1192453" y="59814"/>
            <a:ext cx="2223135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71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Jouer aux échecs ? au go ?</a:t>
            </a:r>
            <a:endParaRPr/>
          </a:p>
        </p:txBody>
      </p:sp>
      <p:sp>
        <p:nvSpPr>
          <p:cNvPr id="1044" name="Google Shape;1044;p84"/>
          <p:cNvSpPr/>
          <p:nvPr/>
        </p:nvSpPr>
        <p:spPr>
          <a:xfrm>
            <a:off x="495363" y="373392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045" name="Google Shape;1045;p84"/>
          <p:cNvSpPr txBox="1"/>
          <p:nvPr/>
        </p:nvSpPr>
        <p:spPr>
          <a:xfrm>
            <a:off x="624395" y="294600"/>
            <a:ext cx="1146810" cy="1917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425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Problème </a:t>
            </a:r>
            <a:r>
              <a:rPr lang="en-US" sz="1100">
                <a:latin typeface="Times New Roman"/>
                <a:ea typeface="Times New Roman"/>
                <a:cs typeface="Times New Roman"/>
                <a:sym typeface="Times New Roman"/>
              </a:rPr>
              <a:t>ECHEC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: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46" name="Google Shape;1046;p84"/>
          <p:cNvSpPr txBox="1"/>
          <p:nvPr/>
        </p:nvSpPr>
        <p:spPr>
          <a:xfrm>
            <a:off x="333070" y="458449"/>
            <a:ext cx="2292985" cy="1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3333B2"/>
                </a:solidFill>
                <a:latin typeface="Arial"/>
                <a:ea typeface="Arial"/>
                <a:cs typeface="Arial"/>
                <a:sym typeface="Arial"/>
              </a:rPr>
              <a:t>Donnée</a:t>
            </a:r>
            <a:r>
              <a:rPr lang="en-US" sz="1000">
                <a:solidFill>
                  <a:srgbClr val="3333B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: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Une configuration aux échecs.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47" name="Google Shape;1047;p84"/>
          <p:cNvSpPr/>
          <p:nvPr/>
        </p:nvSpPr>
        <p:spPr>
          <a:xfrm>
            <a:off x="495363" y="930097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048" name="Google Shape;1048;p84"/>
          <p:cNvSpPr txBox="1"/>
          <p:nvPr/>
        </p:nvSpPr>
        <p:spPr>
          <a:xfrm>
            <a:off x="262724" y="528820"/>
            <a:ext cx="3394710" cy="514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93325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3333B2"/>
                </a:solidFill>
                <a:latin typeface="Arial"/>
                <a:ea typeface="Arial"/>
                <a:cs typeface="Arial"/>
                <a:sym typeface="Arial"/>
              </a:rPr>
              <a:t>Réponse</a:t>
            </a:r>
            <a:r>
              <a:rPr lang="en-US" sz="1000">
                <a:solidFill>
                  <a:srgbClr val="3333B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: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Décider si les blancs ont une stratégie gagnante.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374015" marR="0" rtl="0" algn="l">
              <a:lnSpc>
                <a:spcPct val="100000"/>
              </a:lnSpc>
              <a:spcBef>
                <a:spcPts val="695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Décidable ? Complexité ?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49" name="Google Shape;1049;p84"/>
          <p:cNvSpPr/>
          <p:nvPr/>
        </p:nvSpPr>
        <p:spPr>
          <a:xfrm>
            <a:off x="495363" y="2362034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050" name="Google Shape;1050;p84"/>
          <p:cNvSpPr/>
          <p:nvPr/>
        </p:nvSpPr>
        <p:spPr>
          <a:xfrm>
            <a:off x="495363" y="2938995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051" name="Google Shape;1051;p84"/>
          <p:cNvSpPr txBox="1"/>
          <p:nvPr/>
        </p:nvSpPr>
        <p:spPr>
          <a:xfrm>
            <a:off x="309194" y="1116385"/>
            <a:ext cx="3975735" cy="1935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-137159" lvl="0" marL="604520" marR="8445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en-US" sz="900">
                <a:solidFill>
                  <a:srgbClr val="3333B2"/>
                </a:solidFill>
                <a:latin typeface="Lucida Sans"/>
                <a:ea typeface="Lucida Sans"/>
                <a:cs typeface="Lucida Sans"/>
                <a:sym typeface="Lucida Sans"/>
              </a:rPr>
              <a:t>)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Un échiquier est une grille 8 </a:t>
            </a:r>
            <a:r>
              <a:rPr lang="en-US" sz="1000">
                <a:latin typeface="Cambria"/>
                <a:ea typeface="Cambria"/>
                <a:cs typeface="Cambria"/>
                <a:sym typeface="Cambria"/>
              </a:rPr>
              <a:t>×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8. Il y a donc un nombre fini  de configurations possibles.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467359" marR="0" rtl="0" algn="l">
              <a:lnSpc>
                <a:spcPct val="113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en-US" sz="900">
                <a:solidFill>
                  <a:srgbClr val="3333B2"/>
                </a:solidFill>
                <a:latin typeface="Lucida Sans"/>
                <a:ea typeface="Lucida Sans"/>
                <a:cs typeface="Lucida Sans"/>
                <a:sym typeface="Lucida Sans"/>
              </a:rPr>
              <a:t>)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Il y a donc un nombre fini de configurations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C</a:t>
            </a:r>
            <a:r>
              <a:rPr baseline="-25000" lang="en-US" sz="1050">
                <a:latin typeface="Helvetica Neue"/>
                <a:ea typeface="Helvetica Neue"/>
                <a:cs typeface="Helvetica Neue"/>
                <a:sym typeface="Helvetica Neue"/>
              </a:rPr>
              <a:t>1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, C</a:t>
            </a:r>
            <a:r>
              <a:rPr baseline="-25000" lang="en-US" sz="1050">
                <a:latin typeface="Helvetica Neue"/>
                <a:ea typeface="Helvetica Neue"/>
                <a:cs typeface="Helvetica Neue"/>
                <a:sym typeface="Helvetica Neue"/>
              </a:rPr>
              <a:t>2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000">
                <a:latin typeface="Cambria"/>
                <a:ea typeface="Cambria"/>
                <a:cs typeface="Cambria"/>
                <a:sym typeface="Cambria"/>
              </a:rPr>
              <a:t>· · ·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, C</a:t>
            </a:r>
            <a:r>
              <a:rPr baseline="-25000" i="1" lang="en-US" sz="1050">
                <a:latin typeface="Arial"/>
                <a:ea typeface="Arial"/>
                <a:cs typeface="Arial"/>
                <a:sym typeface="Arial"/>
              </a:rPr>
              <a:t>m</a:t>
            </a:r>
            <a:endParaRPr baseline="-25000" sz="1050">
              <a:latin typeface="Arial"/>
              <a:ea typeface="Arial"/>
              <a:cs typeface="Arial"/>
              <a:sym typeface="Arial"/>
            </a:endParaRPr>
          </a:p>
          <a:p>
            <a:pPr indent="0" lvl="0" marL="604520" marR="0" rtl="0" algn="l">
              <a:lnSpc>
                <a:spcPct val="119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gagnantes.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137159" lvl="0" marL="604520" marR="178435" rtl="0" algn="l">
              <a:lnSpc>
                <a:spcPct val="114285"/>
              </a:lnSpc>
              <a:spcBef>
                <a:spcPts val="40"/>
              </a:spcBef>
              <a:spcAft>
                <a:spcPts val="0"/>
              </a:spcAft>
              <a:buNone/>
            </a:pPr>
            <a:r>
              <a:rPr baseline="30000" lang="en-US" sz="900">
                <a:solidFill>
                  <a:srgbClr val="3333B2"/>
                </a:solidFill>
                <a:latin typeface="Lucida Sans"/>
                <a:ea typeface="Lucida Sans"/>
                <a:cs typeface="Lucida Sans"/>
                <a:sym typeface="Lucida Sans"/>
              </a:rPr>
              <a:t>)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L’algorithme qui consiste à répondre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VRAI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si la  configuration en entrée est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C</a:t>
            </a:r>
            <a:r>
              <a:rPr baseline="-25000" lang="en-US" sz="1050">
                <a:latin typeface="Helvetica Neue"/>
                <a:ea typeface="Helvetica Neue"/>
                <a:cs typeface="Helvetica Neue"/>
                <a:sym typeface="Helvetica Neue"/>
              </a:rPr>
              <a:t>1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ou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C</a:t>
            </a:r>
            <a:r>
              <a:rPr baseline="-25000" lang="en-US" sz="1050">
                <a:latin typeface="Helvetica Neue"/>
                <a:ea typeface="Helvetica Neue"/>
                <a:cs typeface="Helvetica Neue"/>
                <a:sym typeface="Helvetica Neue"/>
              </a:rPr>
              <a:t>2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ou . . .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C</a:t>
            </a:r>
            <a:r>
              <a:rPr baseline="-25000" i="1" lang="en-US" sz="1050">
                <a:latin typeface="Arial"/>
                <a:ea typeface="Arial"/>
                <a:cs typeface="Arial"/>
                <a:sym typeface="Arial"/>
              </a:rPr>
              <a:t>m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fonctionne  en utilisant un espace mémoire et un temps </a:t>
            </a:r>
            <a:r>
              <a:rPr lang="en-US" sz="1000">
                <a:latin typeface="Cambria"/>
                <a:ea typeface="Cambria"/>
                <a:cs typeface="Cambria"/>
                <a:sym typeface="Cambria"/>
              </a:rPr>
              <a:t>O</a:t>
            </a:r>
            <a:r>
              <a:rPr lang="en-US" sz="1000">
                <a:latin typeface="Tahoma"/>
                <a:ea typeface="Tahoma"/>
                <a:cs typeface="Tahoma"/>
                <a:sym typeface="Tahoma"/>
              </a:rPr>
              <a:t>(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1</a:t>
            </a:r>
            <a:r>
              <a:rPr lang="en-US" sz="1000">
                <a:latin typeface="Tahoma"/>
                <a:ea typeface="Tahoma"/>
                <a:cs typeface="Tahoma"/>
                <a:sym typeface="Tahoma"/>
              </a:rPr>
              <a:t>)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327660" marR="4318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Le problème </a:t>
            </a:r>
            <a:r>
              <a:rPr lang="en-US" sz="1100">
                <a:latin typeface="Times New Roman"/>
                <a:ea typeface="Times New Roman"/>
                <a:cs typeface="Times New Roman"/>
                <a:sym typeface="Times New Roman"/>
              </a:rPr>
              <a:t>ECHEC 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est donc trivial </a:t>
            </a:r>
            <a:r>
              <a:rPr baseline="30000" lang="en-US" sz="1200">
                <a:latin typeface="Helvetica Neue"/>
                <a:ea typeface="Helvetica Neue"/>
                <a:cs typeface="Helvetica Neue"/>
                <a:sym typeface="Helvetica Neue"/>
              </a:rPr>
              <a:t>1 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du point de vue de la  complexité :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467359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en-US" sz="900">
                <a:solidFill>
                  <a:srgbClr val="3333B2"/>
                </a:solidFill>
                <a:latin typeface="Lucida Sans"/>
                <a:ea typeface="Lucida Sans"/>
                <a:cs typeface="Lucida Sans"/>
                <a:sym typeface="Lucida Sans"/>
              </a:rPr>
              <a:t>)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il est dans </a:t>
            </a:r>
            <a:r>
              <a:rPr lang="en-US" sz="1000">
                <a:latin typeface="Times New Roman"/>
                <a:ea typeface="Times New Roman"/>
                <a:cs typeface="Times New Roman"/>
                <a:sym typeface="Times New Roman"/>
              </a:rPr>
              <a:t>SPACE</a:t>
            </a:r>
            <a:r>
              <a:rPr lang="en-US" sz="1000">
                <a:latin typeface="Tahoma"/>
                <a:ea typeface="Tahoma"/>
                <a:cs typeface="Tahoma"/>
                <a:sym typeface="Tahoma"/>
              </a:rPr>
              <a:t>(</a:t>
            </a:r>
            <a:r>
              <a:rPr lang="en-US" sz="1000"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  <a:r>
              <a:rPr lang="en-US" sz="1000">
                <a:latin typeface="Tahoma"/>
                <a:ea typeface="Tahoma"/>
                <a:cs typeface="Tahoma"/>
                <a:sym typeface="Tahoma"/>
              </a:rPr>
              <a:t>)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, </a:t>
            </a:r>
            <a:r>
              <a:rPr lang="en-US" sz="1000">
                <a:latin typeface="Times New Roman"/>
                <a:ea typeface="Times New Roman"/>
                <a:cs typeface="Times New Roman"/>
                <a:sym typeface="Times New Roman"/>
              </a:rPr>
              <a:t>TIME</a:t>
            </a:r>
            <a:r>
              <a:rPr lang="en-US" sz="1000">
                <a:latin typeface="Tahoma"/>
                <a:ea typeface="Tahoma"/>
                <a:cs typeface="Tahoma"/>
                <a:sym typeface="Tahoma"/>
              </a:rPr>
              <a:t>(</a:t>
            </a:r>
            <a:r>
              <a:rPr lang="en-US" sz="1000"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  <a:r>
              <a:rPr lang="en-US" sz="1000">
                <a:latin typeface="Tahoma"/>
                <a:ea typeface="Tahoma"/>
                <a:cs typeface="Tahoma"/>
                <a:sym typeface="Tahoma"/>
              </a:rPr>
              <a:t>)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50800" marR="0" rtl="0" algn="l">
              <a:lnSpc>
                <a:spcPct val="100000"/>
              </a:lnSpc>
              <a:spcBef>
                <a:spcPts val="850"/>
              </a:spcBef>
              <a:spcAft>
                <a:spcPts val="0"/>
              </a:spcAft>
              <a:buNone/>
            </a:pPr>
            <a:r>
              <a:rPr lang="en-US" sz="1100" u="sng">
                <a:latin typeface="Times New Roman"/>
                <a:ea typeface="Times New Roman"/>
                <a:cs typeface="Times New Roman"/>
                <a:sym typeface="Times New Roman"/>
              </a:rPr>
              <a:t> 	</a:t>
            </a:r>
            <a:r>
              <a:rPr lang="en-US" sz="1100" u="sng">
                <a:latin typeface="Helvetica Neue"/>
                <a:ea typeface="Helvetica Neue"/>
                <a:cs typeface="Helvetica Neue"/>
                <a:sym typeface="Helvetica Neue"/>
              </a:rPr>
              <a:t>Même chose pour le </a:t>
            </a:r>
            <a:r>
              <a:rPr lang="en-US" sz="1100" u="sng">
                <a:latin typeface="Times New Roman"/>
                <a:ea typeface="Times New Roman"/>
                <a:cs typeface="Times New Roman"/>
                <a:sym typeface="Times New Roman"/>
              </a:rPr>
              <a:t>GO 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qui se joue sur une grille 19 </a:t>
            </a:r>
            <a:r>
              <a:rPr lang="en-US" sz="1100">
                <a:latin typeface="Cambria"/>
                <a:ea typeface="Cambria"/>
                <a:cs typeface="Cambria"/>
                <a:sym typeface="Cambria"/>
              </a:rPr>
              <a:t>× 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19.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52" name="Google Shape;1052;p84"/>
          <p:cNvSpPr txBox="1"/>
          <p:nvPr/>
        </p:nvSpPr>
        <p:spPr>
          <a:xfrm>
            <a:off x="347294" y="3050108"/>
            <a:ext cx="3913504" cy="4451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4425">
            <a:spAutoFit/>
          </a:bodyPr>
          <a:lstStyle/>
          <a:p>
            <a:pPr indent="144145" lvl="0" marL="12700" marR="5080" rtl="0" algn="just">
              <a:lnSpc>
                <a:spcPct val="1014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latin typeface="Helvetica Neue"/>
                <a:ea typeface="Helvetica Neue"/>
                <a:cs typeface="Helvetica Neue"/>
                <a:sym typeface="Helvetica Neue"/>
              </a:rPr>
              <a:t>1. Attention : on cherche en complexité/calculabilité un algorithme qui ré-  sout le problème de décision, et on n’impose pas “plus”, en particulier de sa-  voir “produire efficacement” cet algorithme</a:t>
            </a:r>
            <a:endParaRPr sz="9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53" name="Google Shape;1053;p84"/>
          <p:cNvSpPr txBox="1"/>
          <p:nvPr/>
        </p:nvSpPr>
        <p:spPr>
          <a:xfrm>
            <a:off x="4434966" y="3370303"/>
            <a:ext cx="109855" cy="1212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82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">
                <a:latin typeface="Arial"/>
                <a:ea typeface="Arial"/>
                <a:cs typeface="Arial"/>
                <a:sym typeface="Arial"/>
              </a:rPr>
              <a:t>50</a:t>
            </a:r>
            <a:endParaRPr sz="6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 thruBlk="1"/>
  </p:transition>
</p:sld>
</file>

<file path=ppt/slides/slide7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7" name="Shape 10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8" name="Google Shape;1058;p85"/>
          <p:cNvSpPr/>
          <p:nvPr/>
        </p:nvSpPr>
        <p:spPr>
          <a:xfrm>
            <a:off x="495363" y="471284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059" name="Google Shape;1059;p85"/>
          <p:cNvSpPr txBox="1"/>
          <p:nvPr/>
        </p:nvSpPr>
        <p:spPr>
          <a:xfrm>
            <a:off x="624395" y="59814"/>
            <a:ext cx="2408555" cy="5245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7125">
            <a:spAutoFit/>
          </a:bodyPr>
          <a:lstStyle/>
          <a:p>
            <a:pPr indent="0" lvl="0" marL="110299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3333B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GO </a:t>
            </a:r>
            <a:r>
              <a:rPr lang="en-US" sz="1400">
                <a:solidFill>
                  <a:srgbClr val="3333B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généralisé</a:t>
            </a:r>
            <a:endParaRPr sz="14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894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La grille est constituée de 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n </a:t>
            </a:r>
            <a:r>
              <a:rPr lang="en-US" sz="1100">
                <a:latin typeface="Cambria"/>
                <a:ea typeface="Cambria"/>
                <a:cs typeface="Cambria"/>
                <a:sym typeface="Cambria"/>
              </a:rPr>
              <a:t>× 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n 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points.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60" name="Google Shape;1060;p85"/>
          <p:cNvSpPr txBox="1"/>
          <p:nvPr/>
        </p:nvSpPr>
        <p:spPr>
          <a:xfrm>
            <a:off x="4434966" y="3370303"/>
            <a:ext cx="109855" cy="1212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82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">
                <a:latin typeface="Arial"/>
                <a:ea typeface="Arial"/>
                <a:cs typeface="Arial"/>
                <a:sym typeface="Arial"/>
              </a:rPr>
              <a:t>51</a:t>
            </a:r>
            <a:endParaRPr sz="6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4"/>
          <p:cNvSpPr/>
          <p:nvPr/>
        </p:nvSpPr>
        <p:spPr>
          <a:xfrm>
            <a:off x="495363" y="284848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18" name="Google Shape;118;p14"/>
          <p:cNvSpPr txBox="1"/>
          <p:nvPr>
            <p:ph type="title"/>
          </p:nvPr>
        </p:nvSpPr>
        <p:spPr>
          <a:xfrm>
            <a:off x="598995" y="206056"/>
            <a:ext cx="3654425" cy="3435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9200">
            <a:spAutoFit/>
          </a:bodyPr>
          <a:lstStyle/>
          <a:p>
            <a:pPr indent="0" lvl="0" marL="38100" marR="304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000000"/>
                </a:solidFill>
              </a:rPr>
              <a:t>On peut passer de la configuration </a:t>
            </a:r>
            <a:r>
              <a:rPr i="1" lang="en-US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 </a:t>
            </a:r>
            <a:r>
              <a:rPr lang="en-US" sz="1100">
                <a:solidFill>
                  <a:srgbClr val="000000"/>
                </a:solidFill>
              </a:rPr>
              <a:t>à la configuration successeur </a:t>
            </a:r>
            <a:r>
              <a:rPr i="1" lang="en-US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r>
              <a:rPr baseline="30000" lang="en-US" sz="1200" cap="small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j</a:t>
            </a:r>
            <a:r>
              <a:rPr baseline="30000" lang="en-US" sz="120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  </a:t>
            </a:r>
            <a:r>
              <a:rPr lang="en-US" sz="1100">
                <a:solidFill>
                  <a:srgbClr val="000000"/>
                </a:solidFill>
              </a:rPr>
              <a:t>si et seulement si on peut passer de </a:t>
            </a:r>
            <a:r>
              <a:rPr i="1" lang="en-US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 </a:t>
            </a:r>
            <a:r>
              <a:rPr lang="en-US" sz="1100">
                <a:solidFill>
                  <a:srgbClr val="000000"/>
                </a:solidFill>
              </a:rPr>
              <a:t>à </a:t>
            </a:r>
            <a:r>
              <a:rPr i="1" lang="en-US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r>
              <a:rPr baseline="30000" lang="en-US" sz="1200" cap="small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j</a:t>
            </a:r>
            <a:endParaRPr baseline="30000" sz="12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19" name="Google Shape;119;p14"/>
          <p:cNvSpPr/>
          <p:nvPr/>
        </p:nvSpPr>
        <p:spPr>
          <a:xfrm>
            <a:off x="495363" y="1891715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20" name="Google Shape;120;p14"/>
          <p:cNvSpPr txBox="1"/>
          <p:nvPr/>
        </p:nvSpPr>
        <p:spPr>
          <a:xfrm>
            <a:off x="560895" y="509713"/>
            <a:ext cx="3737610" cy="25806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9200">
            <a:spAutoFit/>
          </a:bodyPr>
          <a:lstStyle/>
          <a:p>
            <a:pPr indent="0" lvl="0" marL="76200" marR="127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(ce que nous notons 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C </a:t>
            </a:r>
            <a:r>
              <a:rPr lang="en-US" sz="1100">
                <a:latin typeface="Cambria"/>
                <a:ea typeface="Cambria"/>
                <a:cs typeface="Cambria"/>
                <a:sym typeface="Cambria"/>
              </a:rPr>
              <a:t>► 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C</a:t>
            </a:r>
            <a:r>
              <a:rPr baseline="30000" lang="en-US" sz="1200" cap="small">
                <a:latin typeface="Cambria"/>
                <a:ea typeface="Cambria"/>
                <a:cs typeface="Cambria"/>
                <a:sym typeface="Cambria"/>
              </a:rPr>
              <a:t>j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) avec les définitions du cours 5, mais en remplaçant 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δ</a:t>
            </a:r>
            <a:r>
              <a:rPr lang="en-US" sz="1100">
                <a:latin typeface="Tahoma"/>
                <a:ea typeface="Tahoma"/>
                <a:cs typeface="Tahoma"/>
                <a:sym typeface="Tahoma"/>
              </a:rPr>
              <a:t>(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q, a</a:t>
            </a:r>
            <a:r>
              <a:rPr lang="en-US" sz="1100">
                <a:latin typeface="Tahoma"/>
                <a:ea typeface="Tahoma"/>
                <a:cs typeface="Tahoma"/>
                <a:sym typeface="Tahoma"/>
              </a:rPr>
              <a:t>) = (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q</a:t>
            </a:r>
            <a:r>
              <a:rPr baseline="30000" lang="en-US" sz="1200" cap="small">
                <a:latin typeface="Cambria"/>
                <a:ea typeface="Cambria"/>
                <a:cs typeface="Cambria"/>
                <a:sym typeface="Cambria"/>
              </a:rPr>
              <a:t>j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, a</a:t>
            </a:r>
            <a:r>
              <a:rPr baseline="30000" lang="en-US" sz="1200" cap="small">
                <a:latin typeface="Cambria"/>
                <a:ea typeface="Cambria"/>
                <a:cs typeface="Cambria"/>
                <a:sym typeface="Cambria"/>
              </a:rPr>
              <a:t>j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, m</a:t>
            </a:r>
            <a:r>
              <a:rPr baseline="30000" lang="en-US" sz="1200" cap="small">
                <a:latin typeface="Cambria"/>
                <a:ea typeface="Cambria"/>
                <a:cs typeface="Cambria"/>
                <a:sym typeface="Cambria"/>
              </a:rPr>
              <a:t>j</a:t>
            </a:r>
            <a:r>
              <a:rPr lang="en-US" sz="1100">
                <a:latin typeface="Tahoma"/>
                <a:ea typeface="Tahoma"/>
                <a:cs typeface="Tahoma"/>
                <a:sym typeface="Tahoma"/>
              </a:rPr>
              <a:t>) 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par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76200" marR="0" rtl="0" algn="l">
              <a:lnSpc>
                <a:spcPct val="97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Tahoma"/>
                <a:ea typeface="Tahoma"/>
                <a:cs typeface="Tahoma"/>
                <a:sym typeface="Tahoma"/>
              </a:rPr>
              <a:t>((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q, a</a:t>
            </a:r>
            <a:r>
              <a:rPr lang="en-US" sz="1100">
                <a:latin typeface="Tahoma"/>
                <a:ea typeface="Tahoma"/>
                <a:cs typeface="Tahoma"/>
                <a:sym typeface="Tahoma"/>
              </a:rPr>
              <a:t>)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100">
                <a:latin typeface="Tahoma"/>
                <a:ea typeface="Tahoma"/>
                <a:cs typeface="Tahoma"/>
                <a:sym typeface="Tahoma"/>
              </a:rPr>
              <a:t>(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q</a:t>
            </a:r>
            <a:r>
              <a:rPr baseline="30000" lang="en-US" sz="1200" cap="small">
                <a:latin typeface="Cambria"/>
                <a:ea typeface="Cambria"/>
                <a:cs typeface="Cambria"/>
                <a:sym typeface="Cambria"/>
              </a:rPr>
              <a:t>j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, a</a:t>
            </a:r>
            <a:r>
              <a:rPr baseline="30000" lang="en-US" sz="1200" cap="small">
                <a:latin typeface="Cambria"/>
                <a:ea typeface="Cambria"/>
                <a:cs typeface="Cambria"/>
                <a:sym typeface="Cambria"/>
              </a:rPr>
              <a:t>j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, m</a:t>
            </a:r>
            <a:r>
              <a:rPr baseline="30000" lang="en-US" sz="1200" cap="small">
                <a:latin typeface="Cambria"/>
                <a:ea typeface="Cambria"/>
                <a:cs typeface="Cambria"/>
                <a:sym typeface="Cambria"/>
              </a:rPr>
              <a:t>j</a:t>
            </a:r>
            <a:r>
              <a:rPr lang="en-US" sz="1100">
                <a:latin typeface="Tahoma"/>
                <a:ea typeface="Tahoma"/>
                <a:cs typeface="Tahoma"/>
                <a:sym typeface="Tahoma"/>
              </a:rPr>
              <a:t>)) </a:t>
            </a:r>
            <a:r>
              <a:rPr lang="en-US" sz="1100">
                <a:latin typeface="Cambria"/>
                <a:ea typeface="Cambria"/>
                <a:cs typeface="Cambria"/>
                <a:sym typeface="Cambria"/>
              </a:rPr>
              <a:t>∈ 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δ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137159" lvl="0" marL="353060" marR="487044" rtl="0" algn="l">
              <a:lnSpc>
                <a:spcPct val="100000"/>
              </a:lnSpc>
              <a:spcBef>
                <a:spcPts val="1370"/>
              </a:spcBef>
              <a:spcAft>
                <a:spcPts val="0"/>
              </a:spcAft>
              <a:buNone/>
            </a:pPr>
            <a:r>
              <a:rPr baseline="30000" lang="en-US" sz="900">
                <a:solidFill>
                  <a:srgbClr val="3333B2"/>
                </a:solidFill>
                <a:latin typeface="Lucida Sans"/>
                <a:ea typeface="Lucida Sans"/>
                <a:cs typeface="Lucida Sans"/>
                <a:sym typeface="Lucida Sans"/>
              </a:rPr>
              <a:t>)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Les autres définitions sont alors essentiellement  inchangées, et comme pour les machines de Turing  déterministes.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50"/>
              </a:spcBef>
              <a:spcAft>
                <a:spcPts val="0"/>
              </a:spcAft>
              <a:buNone/>
            </a:pPr>
            <a:r>
              <a:t/>
            </a:r>
            <a:endParaRPr sz="135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76200" marR="0" rtl="0" algn="l">
              <a:lnSpc>
                <a:spcPct val="11454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La différence est qu’une machine de Turing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76200" marR="281305" rtl="0" algn="l">
              <a:lnSpc>
                <a:spcPct val="109090"/>
              </a:lnSpc>
              <a:spcBef>
                <a:spcPts val="8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non-déterministe n’a pas une exécution unique sur une  entrée 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w 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, mais éventuellement plusieurs :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5"/>
              </a:spcBef>
              <a:spcAft>
                <a:spcPts val="0"/>
              </a:spcAft>
              <a:buNone/>
            </a:pPr>
            <a:r>
              <a:t/>
            </a:r>
            <a:endParaRPr sz="115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137159" lvl="0" marL="353060" marR="431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en-US" sz="900">
                <a:solidFill>
                  <a:srgbClr val="3333B2"/>
                </a:solidFill>
                <a:latin typeface="Lucida Sans"/>
                <a:ea typeface="Lucida Sans"/>
                <a:cs typeface="Lucida Sans"/>
                <a:sym typeface="Lucida Sans"/>
              </a:rPr>
              <a:t>)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en fait, les exécutions de la machine sur un mot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w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donnent  lieu à un arbre de possibilités (arbre de dérivations), et  l’idée est qu’on accepte un mot si l’une des branches de cet  arbre contient une configuration acceptante.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1" name="Google Shape;121;p14"/>
          <p:cNvSpPr txBox="1"/>
          <p:nvPr/>
        </p:nvSpPr>
        <p:spPr>
          <a:xfrm>
            <a:off x="4477181" y="3370303"/>
            <a:ext cx="67945" cy="1212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82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">
                <a:latin typeface="Arial"/>
                <a:ea typeface="Arial"/>
                <a:cs typeface="Arial"/>
                <a:sym typeface="Arial"/>
              </a:rPr>
              <a:t>5</a:t>
            </a:r>
            <a:endParaRPr sz="6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 thruBlk="1"/>
  </p:transition>
</p:sld>
</file>

<file path=ppt/slides/slide8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4" name="Shape 10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" name="Google Shape;1065;p86"/>
          <p:cNvSpPr txBox="1"/>
          <p:nvPr>
            <p:ph type="title"/>
          </p:nvPr>
        </p:nvSpPr>
        <p:spPr>
          <a:xfrm>
            <a:off x="1715109" y="59814"/>
            <a:ext cx="1177925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71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GO </a:t>
            </a:r>
            <a:r>
              <a:rPr lang="en-US"/>
              <a:t>généralisé</a:t>
            </a:r>
            <a:endParaRPr/>
          </a:p>
        </p:txBody>
      </p:sp>
      <p:sp>
        <p:nvSpPr>
          <p:cNvPr id="1066" name="Google Shape;1066;p86"/>
          <p:cNvSpPr/>
          <p:nvPr/>
        </p:nvSpPr>
        <p:spPr>
          <a:xfrm>
            <a:off x="495363" y="471284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067" name="Google Shape;1067;p86"/>
          <p:cNvSpPr/>
          <p:nvPr/>
        </p:nvSpPr>
        <p:spPr>
          <a:xfrm>
            <a:off x="495363" y="812901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068" name="Google Shape;1068;p86"/>
          <p:cNvSpPr txBox="1"/>
          <p:nvPr/>
        </p:nvSpPr>
        <p:spPr>
          <a:xfrm>
            <a:off x="224624" y="392492"/>
            <a:ext cx="4075429" cy="1315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425">
            <a:spAutoFit/>
          </a:bodyPr>
          <a:lstStyle/>
          <a:p>
            <a:pPr indent="0" lvl="0" marL="41211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La grille est constituée de 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n </a:t>
            </a:r>
            <a:r>
              <a:rPr lang="en-US" sz="1100">
                <a:latin typeface="Cambria"/>
                <a:ea typeface="Cambria"/>
                <a:cs typeface="Cambria"/>
                <a:sym typeface="Cambria"/>
              </a:rPr>
              <a:t>× 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n 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points.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412115" marR="0" rtl="0" algn="l">
              <a:lnSpc>
                <a:spcPct val="100000"/>
              </a:lnSpc>
              <a:spcBef>
                <a:spcPts val="137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Problème </a:t>
            </a:r>
            <a:r>
              <a:rPr lang="en-US" sz="1100">
                <a:latin typeface="Times New Roman"/>
                <a:ea typeface="Times New Roman"/>
                <a:cs typeface="Times New Roman"/>
                <a:sym typeface="Times New Roman"/>
              </a:rPr>
              <a:t>GO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: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568960" lvl="0" marL="688975" marR="55880" rtl="0" algn="l">
              <a:lnSpc>
                <a:spcPct val="100000"/>
              </a:lnSpc>
              <a:spcBef>
                <a:spcPts val="175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3333B2"/>
                </a:solidFill>
                <a:latin typeface="Arial"/>
                <a:ea typeface="Arial"/>
                <a:cs typeface="Arial"/>
                <a:sym typeface="Arial"/>
              </a:rPr>
              <a:t>Donnée</a:t>
            </a:r>
            <a:r>
              <a:rPr lang="en-US" sz="1000">
                <a:solidFill>
                  <a:srgbClr val="3333B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: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Une configuration de </a:t>
            </a:r>
            <a:r>
              <a:rPr lang="en-US" sz="1000">
                <a:latin typeface="Times New Roman"/>
                <a:ea typeface="Times New Roman"/>
                <a:cs typeface="Times New Roman"/>
                <a:sym typeface="Times New Roman"/>
              </a:rPr>
              <a:t>GO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sur un échiquier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n </a:t>
            </a:r>
            <a:r>
              <a:rPr lang="en-US" sz="1000">
                <a:latin typeface="Cambria"/>
                <a:ea typeface="Cambria"/>
                <a:cs typeface="Cambria"/>
                <a:sym typeface="Cambria"/>
              </a:rPr>
              <a:t>×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n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et un entier  1 </a:t>
            </a:r>
            <a:r>
              <a:rPr lang="en-US" sz="1000">
                <a:latin typeface="Cambria"/>
                <a:ea typeface="Cambria"/>
                <a:cs typeface="Cambria"/>
                <a:sym typeface="Cambria"/>
              </a:rPr>
              <a:t>≤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k </a:t>
            </a:r>
            <a:r>
              <a:rPr lang="en-US" sz="1000">
                <a:latin typeface="Cambria"/>
                <a:ea typeface="Cambria"/>
                <a:cs typeface="Cambria"/>
                <a:sym typeface="Cambria"/>
              </a:rPr>
              <a:t>≤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n</a:t>
            </a:r>
            <a:r>
              <a:rPr baseline="30000" lang="en-US" sz="1050">
                <a:latin typeface="Helvetica Neue"/>
                <a:ea typeface="Helvetica Neue"/>
                <a:cs typeface="Helvetica Neue"/>
                <a:sym typeface="Helvetica Neue"/>
              </a:rPr>
              <a:t>2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638810" lvl="0" marL="688975" marR="125729" rtl="0" algn="l">
              <a:lnSpc>
                <a:spcPct val="114285"/>
              </a:lnSpc>
              <a:spcBef>
                <a:spcPts val="3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3333B2"/>
                </a:solidFill>
                <a:latin typeface="Arial"/>
                <a:ea typeface="Arial"/>
                <a:cs typeface="Arial"/>
                <a:sym typeface="Arial"/>
              </a:rPr>
              <a:t>Réponse</a:t>
            </a:r>
            <a:r>
              <a:rPr lang="en-US" sz="1000">
                <a:solidFill>
                  <a:srgbClr val="3333B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: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Décider si les blancs ont une stratégie gagnante qui mène  en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n</a:t>
            </a:r>
            <a:r>
              <a:rPr baseline="30000" lang="en-US" sz="1050">
                <a:latin typeface="Helvetica Neue"/>
                <a:ea typeface="Helvetica Neue"/>
                <a:cs typeface="Helvetica Neue"/>
                <a:sym typeface="Helvetica Neue"/>
              </a:rPr>
              <a:t>2 </a:t>
            </a:r>
            <a:r>
              <a:rPr lang="en-US" sz="1000">
                <a:latin typeface="Cambria"/>
                <a:ea typeface="Cambria"/>
                <a:cs typeface="Cambria"/>
                <a:sym typeface="Cambria"/>
              </a:rPr>
              <a:t>−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k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étapes à un échiquier où les noirs sont  complétement éliminés.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69" name="Google Shape;1069;p86"/>
          <p:cNvSpPr txBox="1"/>
          <p:nvPr/>
        </p:nvSpPr>
        <p:spPr>
          <a:xfrm>
            <a:off x="4434966" y="3370303"/>
            <a:ext cx="109855" cy="1212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82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">
                <a:latin typeface="Arial"/>
                <a:ea typeface="Arial"/>
                <a:cs typeface="Arial"/>
                <a:sym typeface="Arial"/>
              </a:rPr>
              <a:t>51</a:t>
            </a:r>
            <a:endParaRPr sz="6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 thruBlk="1"/>
  </p:transition>
</p:sld>
</file>

<file path=ppt/slides/slide8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3" name="Shape 10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4" name="Google Shape;1074;p87"/>
          <p:cNvSpPr txBox="1"/>
          <p:nvPr>
            <p:ph type="title"/>
          </p:nvPr>
        </p:nvSpPr>
        <p:spPr>
          <a:xfrm>
            <a:off x="1715109" y="59814"/>
            <a:ext cx="1177925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71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GO </a:t>
            </a:r>
            <a:r>
              <a:rPr lang="en-US"/>
              <a:t>généralisé</a:t>
            </a:r>
            <a:endParaRPr/>
          </a:p>
        </p:txBody>
      </p:sp>
      <p:sp>
        <p:nvSpPr>
          <p:cNvPr id="1075" name="Google Shape;1075;p87"/>
          <p:cNvSpPr/>
          <p:nvPr/>
        </p:nvSpPr>
        <p:spPr>
          <a:xfrm>
            <a:off x="495363" y="471284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076" name="Google Shape;1076;p87"/>
          <p:cNvSpPr/>
          <p:nvPr/>
        </p:nvSpPr>
        <p:spPr>
          <a:xfrm>
            <a:off x="495363" y="812901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077" name="Google Shape;1077;p87"/>
          <p:cNvSpPr/>
          <p:nvPr/>
        </p:nvSpPr>
        <p:spPr>
          <a:xfrm>
            <a:off x="495363" y="1964283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078" name="Google Shape;1078;p87"/>
          <p:cNvSpPr txBox="1"/>
          <p:nvPr/>
        </p:nvSpPr>
        <p:spPr>
          <a:xfrm>
            <a:off x="211924" y="392492"/>
            <a:ext cx="4100829" cy="185991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425">
            <a:spAutoFit/>
          </a:bodyPr>
          <a:lstStyle/>
          <a:p>
            <a:pPr indent="0" lvl="0" marL="42481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La grille est constituée de 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n </a:t>
            </a:r>
            <a:r>
              <a:rPr lang="en-US" sz="1100">
                <a:latin typeface="Cambria"/>
                <a:ea typeface="Cambria"/>
                <a:cs typeface="Cambria"/>
                <a:sym typeface="Cambria"/>
              </a:rPr>
              <a:t>× 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n 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points.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424815" marR="0" rtl="0" algn="l">
              <a:lnSpc>
                <a:spcPct val="100000"/>
              </a:lnSpc>
              <a:spcBef>
                <a:spcPts val="137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Problème </a:t>
            </a:r>
            <a:r>
              <a:rPr lang="en-US" sz="1100">
                <a:latin typeface="Times New Roman"/>
                <a:ea typeface="Times New Roman"/>
                <a:cs typeface="Times New Roman"/>
                <a:sym typeface="Times New Roman"/>
              </a:rPr>
              <a:t>GO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: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568960" lvl="0" marL="701675" marR="68580" rtl="0" algn="l">
              <a:lnSpc>
                <a:spcPct val="100000"/>
              </a:lnSpc>
              <a:spcBef>
                <a:spcPts val="175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3333B2"/>
                </a:solidFill>
                <a:latin typeface="Arial"/>
                <a:ea typeface="Arial"/>
                <a:cs typeface="Arial"/>
                <a:sym typeface="Arial"/>
              </a:rPr>
              <a:t>Donnée</a:t>
            </a:r>
            <a:r>
              <a:rPr lang="en-US" sz="1000">
                <a:solidFill>
                  <a:srgbClr val="3333B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: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Une configuration de </a:t>
            </a:r>
            <a:r>
              <a:rPr lang="en-US" sz="1000">
                <a:latin typeface="Times New Roman"/>
                <a:ea typeface="Times New Roman"/>
                <a:cs typeface="Times New Roman"/>
                <a:sym typeface="Times New Roman"/>
              </a:rPr>
              <a:t>GO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sur un échiquier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n </a:t>
            </a:r>
            <a:r>
              <a:rPr lang="en-US" sz="1000">
                <a:latin typeface="Cambria"/>
                <a:ea typeface="Cambria"/>
                <a:cs typeface="Cambria"/>
                <a:sym typeface="Cambria"/>
              </a:rPr>
              <a:t>×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n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et un entier  1 </a:t>
            </a:r>
            <a:r>
              <a:rPr lang="en-US" sz="1000">
                <a:latin typeface="Cambria"/>
                <a:ea typeface="Cambria"/>
                <a:cs typeface="Cambria"/>
                <a:sym typeface="Cambria"/>
              </a:rPr>
              <a:t>≤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k </a:t>
            </a:r>
            <a:r>
              <a:rPr lang="en-US" sz="1000">
                <a:latin typeface="Cambria"/>
                <a:ea typeface="Cambria"/>
                <a:cs typeface="Cambria"/>
                <a:sym typeface="Cambria"/>
              </a:rPr>
              <a:t>≤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n</a:t>
            </a:r>
            <a:r>
              <a:rPr baseline="30000" lang="en-US" sz="1050">
                <a:latin typeface="Helvetica Neue"/>
                <a:ea typeface="Helvetica Neue"/>
                <a:cs typeface="Helvetica Neue"/>
                <a:sym typeface="Helvetica Neue"/>
              </a:rPr>
              <a:t>2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638810" lvl="0" marL="701675" marR="138430" rtl="0" algn="l">
              <a:lnSpc>
                <a:spcPct val="114285"/>
              </a:lnSpc>
              <a:spcBef>
                <a:spcPts val="3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3333B2"/>
                </a:solidFill>
                <a:latin typeface="Arial"/>
                <a:ea typeface="Arial"/>
                <a:cs typeface="Arial"/>
                <a:sym typeface="Arial"/>
              </a:rPr>
              <a:t>Réponse</a:t>
            </a:r>
            <a:r>
              <a:rPr lang="en-US" sz="1000">
                <a:solidFill>
                  <a:srgbClr val="3333B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: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Décider si les blancs ont une stratégie gagnante qui mène  en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n</a:t>
            </a:r>
            <a:r>
              <a:rPr baseline="30000" lang="en-US" sz="1050">
                <a:latin typeface="Helvetica Neue"/>
                <a:ea typeface="Helvetica Neue"/>
                <a:cs typeface="Helvetica Neue"/>
                <a:sym typeface="Helvetica Neue"/>
              </a:rPr>
              <a:t>2 </a:t>
            </a:r>
            <a:r>
              <a:rPr lang="en-US" sz="1000">
                <a:latin typeface="Cambria"/>
                <a:ea typeface="Cambria"/>
                <a:cs typeface="Cambria"/>
                <a:sym typeface="Cambria"/>
              </a:rPr>
              <a:t>−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k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étapes à un échiquier où les noirs sont  complétement éliminés.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"/>
              </a:spcBef>
              <a:spcAft>
                <a:spcPts val="0"/>
              </a:spcAft>
              <a:buNone/>
            </a:pPr>
            <a:r>
              <a:t/>
            </a:r>
            <a:endParaRPr sz="135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42481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Théorème.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565150" marR="0" rtl="0" algn="l">
              <a:lnSpc>
                <a:spcPct val="100000"/>
              </a:lnSpc>
              <a:spcBef>
                <a:spcPts val="175"/>
              </a:spcBef>
              <a:spcAft>
                <a:spcPts val="0"/>
              </a:spcAft>
              <a:buNone/>
            </a:pPr>
            <a:r>
              <a:rPr baseline="30000" lang="en-US" sz="900">
                <a:solidFill>
                  <a:srgbClr val="3333B2"/>
                </a:solidFill>
                <a:latin typeface="Lucida Sans"/>
                <a:ea typeface="Lucida Sans"/>
                <a:cs typeface="Lucida Sans"/>
                <a:sym typeface="Lucida Sans"/>
              </a:rPr>
              <a:t>) </a:t>
            </a:r>
            <a:r>
              <a:rPr lang="en-US" sz="1000">
                <a:latin typeface="Times New Roman"/>
                <a:ea typeface="Times New Roman"/>
                <a:cs typeface="Times New Roman"/>
                <a:sym typeface="Times New Roman"/>
              </a:rPr>
              <a:t>GO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est </a:t>
            </a:r>
            <a:r>
              <a:rPr lang="en-US" sz="1000">
                <a:latin typeface="Times New Roman"/>
                <a:ea typeface="Times New Roman"/>
                <a:cs typeface="Times New Roman"/>
                <a:sym typeface="Times New Roman"/>
              </a:rPr>
              <a:t>PSPACE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-complet.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79" name="Google Shape;1079;p87"/>
          <p:cNvSpPr txBox="1"/>
          <p:nvPr/>
        </p:nvSpPr>
        <p:spPr>
          <a:xfrm>
            <a:off x="4434966" y="3370303"/>
            <a:ext cx="109855" cy="1212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82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">
                <a:latin typeface="Arial"/>
                <a:ea typeface="Arial"/>
                <a:cs typeface="Arial"/>
                <a:sym typeface="Arial"/>
              </a:rPr>
              <a:t>51</a:t>
            </a:r>
            <a:endParaRPr sz="6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 thruBlk="1"/>
  </p:transition>
</p:sld>
</file>

<file path=ppt/slides/slide8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3" name="Shape 10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4" name="Google Shape;1084;p88"/>
          <p:cNvSpPr txBox="1"/>
          <p:nvPr>
            <p:ph type="title"/>
          </p:nvPr>
        </p:nvSpPr>
        <p:spPr>
          <a:xfrm>
            <a:off x="1715109" y="59814"/>
            <a:ext cx="1177925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71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GO </a:t>
            </a:r>
            <a:r>
              <a:rPr lang="en-US"/>
              <a:t>généralisé</a:t>
            </a:r>
            <a:endParaRPr/>
          </a:p>
        </p:txBody>
      </p:sp>
      <p:sp>
        <p:nvSpPr>
          <p:cNvPr id="1085" name="Google Shape;1085;p88"/>
          <p:cNvSpPr/>
          <p:nvPr/>
        </p:nvSpPr>
        <p:spPr>
          <a:xfrm>
            <a:off x="495363" y="471284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086" name="Google Shape;1086;p88"/>
          <p:cNvSpPr/>
          <p:nvPr/>
        </p:nvSpPr>
        <p:spPr>
          <a:xfrm>
            <a:off x="495363" y="812901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087" name="Google Shape;1087;p88"/>
          <p:cNvSpPr/>
          <p:nvPr/>
        </p:nvSpPr>
        <p:spPr>
          <a:xfrm>
            <a:off x="495363" y="1964283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088" name="Google Shape;1088;p88"/>
          <p:cNvSpPr/>
          <p:nvPr/>
        </p:nvSpPr>
        <p:spPr>
          <a:xfrm>
            <a:off x="495363" y="2508338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089" name="Google Shape;1089;p88"/>
          <p:cNvSpPr txBox="1"/>
          <p:nvPr/>
        </p:nvSpPr>
        <p:spPr>
          <a:xfrm>
            <a:off x="161124" y="392492"/>
            <a:ext cx="4202430" cy="28441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425">
            <a:spAutoFit/>
          </a:bodyPr>
          <a:lstStyle/>
          <a:p>
            <a:pPr indent="0" lvl="0" marL="47561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La grille est constituée de 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n </a:t>
            </a:r>
            <a:r>
              <a:rPr lang="en-US" sz="1100">
                <a:latin typeface="Cambria"/>
                <a:ea typeface="Cambria"/>
                <a:cs typeface="Cambria"/>
                <a:sym typeface="Cambria"/>
              </a:rPr>
              <a:t>× 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n 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points.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475615" marR="0" rtl="0" algn="l">
              <a:lnSpc>
                <a:spcPct val="100000"/>
              </a:lnSpc>
              <a:spcBef>
                <a:spcPts val="137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Problème </a:t>
            </a:r>
            <a:r>
              <a:rPr lang="en-US" sz="1100">
                <a:latin typeface="Times New Roman"/>
                <a:ea typeface="Times New Roman"/>
                <a:cs typeface="Times New Roman"/>
                <a:sym typeface="Times New Roman"/>
              </a:rPr>
              <a:t>GO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: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568960" lvl="0" marL="752475" marR="119379" rtl="0" algn="l">
              <a:lnSpc>
                <a:spcPct val="100000"/>
              </a:lnSpc>
              <a:spcBef>
                <a:spcPts val="175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3333B2"/>
                </a:solidFill>
                <a:latin typeface="Arial"/>
                <a:ea typeface="Arial"/>
                <a:cs typeface="Arial"/>
                <a:sym typeface="Arial"/>
              </a:rPr>
              <a:t>Donnée</a:t>
            </a:r>
            <a:r>
              <a:rPr lang="en-US" sz="1000">
                <a:solidFill>
                  <a:srgbClr val="3333B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: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Une configuration de </a:t>
            </a:r>
            <a:r>
              <a:rPr lang="en-US" sz="1000">
                <a:latin typeface="Times New Roman"/>
                <a:ea typeface="Times New Roman"/>
                <a:cs typeface="Times New Roman"/>
                <a:sym typeface="Times New Roman"/>
              </a:rPr>
              <a:t>GO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sur un échiquier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n </a:t>
            </a:r>
            <a:r>
              <a:rPr lang="en-US" sz="1000">
                <a:latin typeface="Cambria"/>
                <a:ea typeface="Cambria"/>
                <a:cs typeface="Cambria"/>
                <a:sym typeface="Cambria"/>
              </a:rPr>
              <a:t>×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n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et un entier  1 </a:t>
            </a:r>
            <a:r>
              <a:rPr lang="en-US" sz="1000">
                <a:latin typeface="Cambria"/>
                <a:ea typeface="Cambria"/>
                <a:cs typeface="Cambria"/>
                <a:sym typeface="Cambria"/>
              </a:rPr>
              <a:t>≤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k </a:t>
            </a:r>
            <a:r>
              <a:rPr lang="en-US" sz="1000">
                <a:latin typeface="Cambria"/>
                <a:ea typeface="Cambria"/>
                <a:cs typeface="Cambria"/>
                <a:sym typeface="Cambria"/>
              </a:rPr>
              <a:t>≤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n</a:t>
            </a:r>
            <a:r>
              <a:rPr baseline="30000" lang="en-US" sz="1050">
                <a:latin typeface="Helvetica Neue"/>
                <a:ea typeface="Helvetica Neue"/>
                <a:cs typeface="Helvetica Neue"/>
                <a:sym typeface="Helvetica Neue"/>
              </a:rPr>
              <a:t>2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638810" lvl="0" marL="752475" marR="189230" rtl="0" algn="l">
              <a:lnSpc>
                <a:spcPct val="114285"/>
              </a:lnSpc>
              <a:spcBef>
                <a:spcPts val="3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3333B2"/>
                </a:solidFill>
                <a:latin typeface="Arial"/>
                <a:ea typeface="Arial"/>
                <a:cs typeface="Arial"/>
                <a:sym typeface="Arial"/>
              </a:rPr>
              <a:t>Réponse</a:t>
            </a:r>
            <a:r>
              <a:rPr lang="en-US" sz="1000">
                <a:solidFill>
                  <a:srgbClr val="3333B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: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Décider si les blancs ont une stratégie gagnante qui mène  en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n</a:t>
            </a:r>
            <a:r>
              <a:rPr baseline="30000" lang="en-US" sz="1050">
                <a:latin typeface="Helvetica Neue"/>
                <a:ea typeface="Helvetica Neue"/>
                <a:cs typeface="Helvetica Neue"/>
                <a:sym typeface="Helvetica Neue"/>
              </a:rPr>
              <a:t>2 </a:t>
            </a:r>
            <a:r>
              <a:rPr lang="en-US" sz="1000">
                <a:latin typeface="Cambria"/>
                <a:ea typeface="Cambria"/>
                <a:cs typeface="Cambria"/>
                <a:sym typeface="Cambria"/>
              </a:rPr>
              <a:t>−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k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étapes à un échiquier où les noirs sont  complétement éliminés.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"/>
              </a:spcBef>
              <a:spcAft>
                <a:spcPts val="0"/>
              </a:spcAft>
              <a:buNone/>
            </a:pPr>
            <a:r>
              <a:t/>
            </a:r>
            <a:endParaRPr sz="135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47561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Théorème.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615950" marR="0" rtl="0" algn="l">
              <a:lnSpc>
                <a:spcPct val="100000"/>
              </a:lnSpc>
              <a:spcBef>
                <a:spcPts val="175"/>
              </a:spcBef>
              <a:spcAft>
                <a:spcPts val="0"/>
              </a:spcAft>
              <a:buNone/>
            </a:pPr>
            <a:r>
              <a:rPr baseline="30000" lang="en-US" sz="900">
                <a:solidFill>
                  <a:srgbClr val="3333B2"/>
                </a:solidFill>
                <a:latin typeface="Lucida Sans"/>
                <a:ea typeface="Lucida Sans"/>
                <a:cs typeface="Lucida Sans"/>
                <a:sym typeface="Lucida Sans"/>
              </a:rPr>
              <a:t>) </a:t>
            </a:r>
            <a:r>
              <a:rPr lang="en-US" sz="1000">
                <a:latin typeface="Times New Roman"/>
                <a:ea typeface="Times New Roman"/>
                <a:cs typeface="Times New Roman"/>
                <a:sym typeface="Times New Roman"/>
              </a:rPr>
              <a:t>GO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est </a:t>
            </a:r>
            <a:r>
              <a:rPr lang="en-US" sz="1000">
                <a:latin typeface="Times New Roman"/>
                <a:ea typeface="Times New Roman"/>
                <a:cs typeface="Times New Roman"/>
                <a:sym typeface="Times New Roman"/>
              </a:rPr>
              <a:t>PSPACE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-complet.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47561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Principe :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615950" marR="0" rtl="0" algn="l">
              <a:lnSpc>
                <a:spcPct val="115000"/>
              </a:lnSpc>
              <a:spcBef>
                <a:spcPts val="175"/>
              </a:spcBef>
              <a:spcAft>
                <a:spcPts val="0"/>
              </a:spcAft>
              <a:buNone/>
            </a:pPr>
            <a:r>
              <a:rPr baseline="30000" lang="en-US" sz="900">
                <a:solidFill>
                  <a:srgbClr val="3333B2"/>
                </a:solidFill>
                <a:latin typeface="Lucida Sans"/>
                <a:ea typeface="Lucida Sans"/>
                <a:cs typeface="Lucida Sans"/>
                <a:sym typeface="Lucida Sans"/>
              </a:rPr>
              <a:t>) </a:t>
            </a:r>
            <a:r>
              <a:rPr lang="en-US" sz="1000">
                <a:latin typeface="Times New Roman"/>
                <a:ea typeface="Times New Roman"/>
                <a:cs typeface="Times New Roman"/>
                <a:sym typeface="Times New Roman"/>
              </a:rPr>
              <a:t>GO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est dans </a:t>
            </a:r>
            <a:r>
              <a:rPr lang="en-US" sz="1000">
                <a:latin typeface="Times New Roman"/>
                <a:ea typeface="Times New Roman"/>
                <a:cs typeface="Times New Roman"/>
                <a:sym typeface="Times New Roman"/>
              </a:rPr>
              <a:t>PSPACE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6159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en-US" sz="900">
                <a:solidFill>
                  <a:srgbClr val="3333B2"/>
                </a:solidFill>
                <a:latin typeface="Lucida Sans"/>
                <a:ea typeface="Lucida Sans"/>
                <a:cs typeface="Lucida Sans"/>
                <a:sym typeface="Lucida Sans"/>
              </a:rPr>
              <a:t>) </a:t>
            </a:r>
            <a:r>
              <a:rPr lang="en-US" sz="1000">
                <a:latin typeface="Times New Roman"/>
                <a:ea typeface="Times New Roman"/>
                <a:cs typeface="Times New Roman"/>
                <a:sym typeface="Times New Roman"/>
              </a:rPr>
              <a:t>GEOGRAPHY </a:t>
            </a:r>
            <a:r>
              <a:rPr lang="en-US" sz="1000">
                <a:latin typeface="Cambria"/>
                <a:ea typeface="Cambria"/>
                <a:cs typeface="Cambria"/>
                <a:sym typeface="Cambria"/>
              </a:rPr>
              <a:t>≤ </a:t>
            </a:r>
            <a:r>
              <a:rPr lang="en-US" sz="1000">
                <a:latin typeface="Times New Roman"/>
                <a:ea typeface="Times New Roman"/>
                <a:cs typeface="Times New Roman"/>
                <a:sym typeface="Times New Roman"/>
              </a:rPr>
              <a:t>GO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: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128269" lvl="0" marL="1029969" marR="213359" rtl="0" algn="l">
              <a:lnSpc>
                <a:spcPct val="101499"/>
              </a:lnSpc>
              <a:spcBef>
                <a:spcPts val="180"/>
              </a:spcBef>
              <a:spcAft>
                <a:spcPts val="0"/>
              </a:spcAft>
              <a:buClr>
                <a:srgbClr val="3333B2"/>
              </a:buClr>
              <a:buSzPts val="900"/>
              <a:buFont typeface="Lucida Sans"/>
              <a:buChar char="•"/>
            </a:pPr>
            <a:r>
              <a:rPr lang="en-US" sz="900">
                <a:latin typeface="Helvetica Neue"/>
                <a:ea typeface="Helvetica Neue"/>
                <a:cs typeface="Helvetica Neue"/>
                <a:sym typeface="Helvetica Neue"/>
              </a:rPr>
              <a:t>voir par exemple Christos H. Papadimitriou. Computational  Complexity. Addison-Wesley, 1994. p462.</a:t>
            </a:r>
            <a:endParaRPr sz="9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90" name="Google Shape;1090;p88"/>
          <p:cNvSpPr txBox="1"/>
          <p:nvPr/>
        </p:nvSpPr>
        <p:spPr>
          <a:xfrm>
            <a:off x="4434966" y="3370303"/>
            <a:ext cx="109855" cy="1212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82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">
                <a:latin typeface="Arial"/>
                <a:ea typeface="Arial"/>
                <a:cs typeface="Arial"/>
                <a:sym typeface="Arial"/>
              </a:rPr>
              <a:t>51</a:t>
            </a:r>
            <a:endParaRPr sz="6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 thruBlk="1"/>
  </p:transition>
</p:sld>
</file>

<file path=ppt/slides/slide8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4" name="Shape 10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" name="Google Shape;1095;p89"/>
          <p:cNvSpPr txBox="1"/>
          <p:nvPr>
            <p:ph type="title"/>
          </p:nvPr>
        </p:nvSpPr>
        <p:spPr>
          <a:xfrm>
            <a:off x="1930374" y="59814"/>
            <a:ext cx="747395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71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Au menu</a:t>
            </a:r>
            <a:endParaRPr/>
          </a:p>
        </p:txBody>
      </p:sp>
      <p:sp>
        <p:nvSpPr>
          <p:cNvPr id="1096" name="Google Shape;1096;p89"/>
          <p:cNvSpPr txBox="1"/>
          <p:nvPr>
            <p:ph idx="12" type="sldNum"/>
          </p:nvPr>
        </p:nvSpPr>
        <p:spPr>
          <a:xfrm>
            <a:off x="4409566" y="3370303"/>
            <a:ext cx="160654" cy="1219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8250">
            <a:spAutoFit/>
          </a:bodyPr>
          <a:lstStyle/>
          <a:p>
            <a:pPr indent="0" lvl="0" marL="381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52</a:t>
            </a:r>
            <a:endParaRPr/>
          </a:p>
        </p:txBody>
      </p:sp>
      <p:sp>
        <p:nvSpPr>
          <p:cNvPr id="1097" name="Google Shape;1097;p89"/>
          <p:cNvSpPr txBox="1"/>
          <p:nvPr/>
        </p:nvSpPr>
        <p:spPr>
          <a:xfrm>
            <a:off x="347294" y="663865"/>
            <a:ext cx="2250440" cy="209168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425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action="ppaction://hlinksldjump" r:id="rId3"/>
              </a:rPr>
              <a:t>Compléments sur la NP-complétude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12700" marR="735965" rtl="0" algn="l">
              <a:lnSpc>
                <a:spcPct val="2266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action="ppaction://hlinksldjump" r:id="rId4"/>
              </a:rPr>
              <a:t>Gérer la NP-complétude </a:t>
            </a:r>
            <a:r>
              <a:rPr lang="en-US" sz="1100">
                <a:solidFill>
                  <a:srgbClr val="FFCCC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100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action="ppaction://hlinksldjump" r:id="rId5"/>
              </a:rPr>
              <a:t>Au delà de </a:t>
            </a:r>
            <a:r>
              <a:rPr lang="en-US" sz="11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action="ppaction://hlinksldjump" r:id="rId6"/>
              </a:rPr>
              <a:t>P </a:t>
            </a:r>
            <a:r>
              <a:rPr lang="en-US" sz="1100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action="ppaction://hlinksldjump" r:id="rId7"/>
              </a:rPr>
              <a:t>et </a:t>
            </a:r>
            <a:r>
              <a:rPr lang="en-US" sz="11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action="ppaction://hlinksldjump" r:id="rId8"/>
              </a:rPr>
              <a:t>NP </a:t>
            </a:r>
            <a:r>
              <a:rPr lang="en-US" sz="1100">
                <a:solidFill>
                  <a:srgbClr val="FFCC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100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action="ppaction://hlinksldjump" r:id="rId9"/>
              </a:rPr>
              <a:t>Problèmes complets </a:t>
            </a:r>
            <a:r>
              <a:rPr lang="en-US" sz="1100">
                <a:solidFill>
                  <a:srgbClr val="FFCCC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100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action="ppaction://hlinksldjump" r:id="rId10"/>
              </a:rPr>
              <a:t>D’autres complexités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0"/>
              </a:spcBef>
              <a:spcAft>
                <a:spcPts val="0"/>
              </a:spcAft>
              <a:buNone/>
            </a:pPr>
            <a:r>
              <a:t/>
            </a:r>
            <a:endParaRPr sz="145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action="ppaction://hlinksldjump" r:id="rId11"/>
              </a:rPr>
              <a:t>Le grand tout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>
    <p:fade thruBlk="1"/>
  </p:transition>
</p:sld>
</file>

<file path=ppt/slides/slide8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1" name="Shape 1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2" name="Google Shape;1102;p90"/>
          <p:cNvSpPr txBox="1"/>
          <p:nvPr/>
        </p:nvSpPr>
        <p:spPr>
          <a:xfrm>
            <a:off x="1527263" y="59814"/>
            <a:ext cx="1553845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7125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3333B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Autres complexités</a:t>
            </a:r>
            <a:endParaRPr sz="14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03" name="Google Shape;1103;p90"/>
          <p:cNvSpPr/>
          <p:nvPr/>
        </p:nvSpPr>
        <p:spPr>
          <a:xfrm>
            <a:off x="495363" y="1291640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104" name="Google Shape;1104;p90"/>
          <p:cNvSpPr txBox="1"/>
          <p:nvPr/>
        </p:nvSpPr>
        <p:spPr>
          <a:xfrm>
            <a:off x="624395" y="1212848"/>
            <a:ext cx="1311275" cy="1917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425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Complexité parallèle.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05" name="Google Shape;1105;p90"/>
          <p:cNvSpPr txBox="1"/>
          <p:nvPr/>
        </p:nvSpPr>
        <p:spPr>
          <a:xfrm>
            <a:off x="4434966" y="3370303"/>
            <a:ext cx="109855" cy="1212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82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">
                <a:latin typeface="Arial"/>
                <a:ea typeface="Arial"/>
                <a:cs typeface="Arial"/>
                <a:sym typeface="Arial"/>
              </a:rPr>
              <a:t>53</a:t>
            </a:r>
            <a:endParaRPr sz="6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 thruBlk="1"/>
  </p:transition>
</p:sld>
</file>

<file path=ppt/slides/slide8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9" name="Shape 1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0" name="Google Shape;1110;p91"/>
          <p:cNvSpPr txBox="1"/>
          <p:nvPr/>
        </p:nvSpPr>
        <p:spPr>
          <a:xfrm>
            <a:off x="1527263" y="59814"/>
            <a:ext cx="1553845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7125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3333B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Autres complexités</a:t>
            </a:r>
            <a:endParaRPr sz="14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11" name="Google Shape;1111;p91"/>
          <p:cNvSpPr/>
          <p:nvPr/>
        </p:nvSpPr>
        <p:spPr>
          <a:xfrm>
            <a:off x="495363" y="1291640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112" name="Google Shape;1112;p91"/>
          <p:cNvSpPr txBox="1"/>
          <p:nvPr>
            <p:ph type="title"/>
          </p:nvPr>
        </p:nvSpPr>
        <p:spPr>
          <a:xfrm>
            <a:off x="624395" y="1169071"/>
            <a:ext cx="1511935" cy="4457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5080" rtl="0" algn="l">
              <a:lnSpc>
                <a:spcPct val="1252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000000"/>
                </a:solidFill>
              </a:rPr>
              <a:t>Complexité parallèle.  Complexité randomisée.</a:t>
            </a:r>
            <a:endParaRPr sz="1100"/>
          </a:p>
        </p:txBody>
      </p:sp>
      <p:sp>
        <p:nvSpPr>
          <p:cNvPr id="1113" name="Google Shape;1113;p91"/>
          <p:cNvSpPr/>
          <p:nvPr/>
        </p:nvSpPr>
        <p:spPr>
          <a:xfrm>
            <a:off x="495363" y="1501673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114" name="Google Shape;1114;p91"/>
          <p:cNvSpPr txBox="1"/>
          <p:nvPr/>
        </p:nvSpPr>
        <p:spPr>
          <a:xfrm>
            <a:off x="4434966" y="3370303"/>
            <a:ext cx="109855" cy="1212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82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">
                <a:latin typeface="Arial"/>
                <a:ea typeface="Arial"/>
                <a:cs typeface="Arial"/>
                <a:sym typeface="Arial"/>
              </a:rPr>
              <a:t>53</a:t>
            </a:r>
            <a:endParaRPr sz="6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 thruBlk="1"/>
  </p:transition>
</p:sld>
</file>

<file path=ppt/slides/slide8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8" name="Shape 1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9" name="Google Shape;1119;p92"/>
          <p:cNvSpPr txBox="1"/>
          <p:nvPr/>
        </p:nvSpPr>
        <p:spPr>
          <a:xfrm>
            <a:off x="1527263" y="59814"/>
            <a:ext cx="1553845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7125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3333B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Autres complexités</a:t>
            </a:r>
            <a:endParaRPr sz="14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20" name="Google Shape;1120;p92"/>
          <p:cNvSpPr/>
          <p:nvPr/>
        </p:nvSpPr>
        <p:spPr>
          <a:xfrm>
            <a:off x="495363" y="1291640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121" name="Google Shape;1121;p92"/>
          <p:cNvSpPr txBox="1"/>
          <p:nvPr>
            <p:ph type="title"/>
          </p:nvPr>
        </p:nvSpPr>
        <p:spPr>
          <a:xfrm>
            <a:off x="624395" y="1169071"/>
            <a:ext cx="1511935" cy="65595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5080" rtl="0" algn="l">
              <a:lnSpc>
                <a:spcPct val="1252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000000"/>
                </a:solidFill>
              </a:rPr>
              <a:t>Complexité parallèle.  Complexité randomisée.  Complexité quantique.</a:t>
            </a:r>
            <a:endParaRPr sz="1100"/>
          </a:p>
        </p:txBody>
      </p:sp>
      <p:sp>
        <p:nvSpPr>
          <p:cNvPr id="1122" name="Google Shape;1122;p92"/>
          <p:cNvSpPr/>
          <p:nvPr/>
        </p:nvSpPr>
        <p:spPr>
          <a:xfrm>
            <a:off x="495363" y="1501673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123" name="Google Shape;1123;p92"/>
          <p:cNvSpPr/>
          <p:nvPr/>
        </p:nvSpPr>
        <p:spPr>
          <a:xfrm>
            <a:off x="495363" y="1711706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124" name="Google Shape;1124;p92"/>
          <p:cNvSpPr txBox="1"/>
          <p:nvPr/>
        </p:nvSpPr>
        <p:spPr>
          <a:xfrm>
            <a:off x="4434966" y="3370303"/>
            <a:ext cx="109855" cy="1212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82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">
                <a:latin typeface="Arial"/>
                <a:ea typeface="Arial"/>
                <a:cs typeface="Arial"/>
                <a:sym typeface="Arial"/>
              </a:rPr>
              <a:t>53</a:t>
            </a:r>
            <a:endParaRPr sz="6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 thruBlk="1"/>
  </p:transition>
</p:sld>
</file>

<file path=ppt/slides/slide8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8" name="Shape 1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9" name="Google Shape;1129;p93"/>
          <p:cNvSpPr txBox="1"/>
          <p:nvPr/>
        </p:nvSpPr>
        <p:spPr>
          <a:xfrm>
            <a:off x="1527263" y="59814"/>
            <a:ext cx="1553845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7125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3333B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Autres complexités</a:t>
            </a:r>
            <a:endParaRPr sz="14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30" name="Google Shape;1130;p93"/>
          <p:cNvSpPr/>
          <p:nvPr/>
        </p:nvSpPr>
        <p:spPr>
          <a:xfrm>
            <a:off x="495363" y="1291640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131" name="Google Shape;1131;p93"/>
          <p:cNvSpPr txBox="1"/>
          <p:nvPr/>
        </p:nvSpPr>
        <p:spPr>
          <a:xfrm>
            <a:off x="624395" y="1169071"/>
            <a:ext cx="1511935" cy="8661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5080" rtl="0" algn="l">
              <a:lnSpc>
                <a:spcPct val="1252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Complexité parallèle.  Complexité randomisée.  Complexité quantique.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335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. . .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32" name="Google Shape;1132;p93"/>
          <p:cNvSpPr/>
          <p:nvPr/>
        </p:nvSpPr>
        <p:spPr>
          <a:xfrm>
            <a:off x="495363" y="1501673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133" name="Google Shape;1133;p93"/>
          <p:cNvSpPr/>
          <p:nvPr/>
        </p:nvSpPr>
        <p:spPr>
          <a:xfrm>
            <a:off x="495363" y="1711706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134" name="Google Shape;1134;p93"/>
          <p:cNvSpPr/>
          <p:nvPr/>
        </p:nvSpPr>
        <p:spPr>
          <a:xfrm>
            <a:off x="495363" y="1921738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135" name="Google Shape;1135;p93"/>
          <p:cNvSpPr txBox="1"/>
          <p:nvPr/>
        </p:nvSpPr>
        <p:spPr>
          <a:xfrm>
            <a:off x="4434966" y="3370303"/>
            <a:ext cx="109855" cy="1212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82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">
                <a:latin typeface="Arial"/>
                <a:ea typeface="Arial"/>
                <a:cs typeface="Arial"/>
                <a:sym typeface="Arial"/>
              </a:rPr>
              <a:t>53</a:t>
            </a:r>
            <a:endParaRPr sz="6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 thruBlk="1"/>
  </p:transition>
</p:sld>
</file>

<file path=ppt/slides/slide8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9" name="Shape 1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0" name="Google Shape;1140;p94"/>
          <p:cNvSpPr txBox="1"/>
          <p:nvPr>
            <p:ph type="title"/>
          </p:nvPr>
        </p:nvSpPr>
        <p:spPr>
          <a:xfrm>
            <a:off x="1592668" y="59814"/>
            <a:ext cx="1423035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71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Plus précisément</a:t>
            </a:r>
            <a:endParaRPr/>
          </a:p>
        </p:txBody>
      </p:sp>
      <p:sp>
        <p:nvSpPr>
          <p:cNvPr id="1141" name="Google Shape;1141;p94"/>
          <p:cNvSpPr txBox="1"/>
          <p:nvPr>
            <p:ph idx="12" type="sldNum"/>
          </p:nvPr>
        </p:nvSpPr>
        <p:spPr>
          <a:xfrm>
            <a:off x="4409566" y="3370303"/>
            <a:ext cx="160654" cy="1219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8250">
            <a:spAutoFit/>
          </a:bodyPr>
          <a:lstStyle/>
          <a:p>
            <a:pPr indent="0" lvl="0" marL="381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54</a:t>
            </a:r>
            <a:endParaRPr/>
          </a:p>
        </p:txBody>
      </p:sp>
      <p:sp>
        <p:nvSpPr>
          <p:cNvPr id="1142" name="Google Shape;1142;p94"/>
          <p:cNvSpPr txBox="1"/>
          <p:nvPr/>
        </p:nvSpPr>
        <p:spPr>
          <a:xfrm>
            <a:off x="347294" y="1059559"/>
            <a:ext cx="3140075" cy="7080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425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action="ppaction://hlinksldjump" r:id="rId3"/>
              </a:rPr>
              <a:t>D’autres complexités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220345" marR="5080" rtl="0" algn="l">
              <a:lnSpc>
                <a:spcPct val="1026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action="ppaction://hlinksldjump" r:id="rId4"/>
              </a:rPr>
              <a:t>Quelques saveurs de la complexité parallèle </a:t>
            </a:r>
            <a:r>
              <a:rPr lang="en-US" sz="1100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100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action="ppaction://hlinksldjump" r:id="rId5"/>
              </a:rPr>
              <a:t>Quelques saveurs de la complexité randomisée </a:t>
            </a:r>
            <a:r>
              <a:rPr lang="en-US" sz="1100">
                <a:solidFill>
                  <a:srgbClr val="FFCCC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100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action="ppaction://hlinksldjump" r:id="rId6"/>
              </a:rPr>
              <a:t>Quelques saveurs de la complexité quantique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>
    <p:fade thruBlk="1"/>
  </p:transition>
</p:sld>
</file>

<file path=ppt/slides/slide8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6" name="Shape 1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7" name="Google Shape;1147;p95"/>
          <p:cNvSpPr txBox="1"/>
          <p:nvPr>
            <p:ph type="title"/>
          </p:nvPr>
        </p:nvSpPr>
        <p:spPr>
          <a:xfrm>
            <a:off x="511809" y="59814"/>
            <a:ext cx="3584575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71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Quelques saveurs de la complexité parallèle</a:t>
            </a:r>
            <a:endParaRPr/>
          </a:p>
        </p:txBody>
      </p:sp>
      <p:sp>
        <p:nvSpPr>
          <p:cNvPr id="1148" name="Google Shape;1148;p95"/>
          <p:cNvSpPr/>
          <p:nvPr/>
        </p:nvSpPr>
        <p:spPr>
          <a:xfrm>
            <a:off x="495363" y="988847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149" name="Google Shape;1149;p95"/>
          <p:cNvSpPr txBox="1"/>
          <p:nvPr/>
        </p:nvSpPr>
        <p:spPr>
          <a:xfrm>
            <a:off x="611695" y="910055"/>
            <a:ext cx="3375025" cy="6705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425">
            <a:spAutoFit/>
          </a:bodyPr>
          <a:lstStyle/>
          <a:p>
            <a:pPr indent="0" lvl="0" marL="25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Thèse du parallèlisme :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137159" lvl="0" marL="302260" marR="431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en-US" sz="900">
                <a:solidFill>
                  <a:srgbClr val="3333B2"/>
                </a:solidFill>
                <a:latin typeface="Lucida Sans"/>
                <a:ea typeface="Lucida Sans"/>
                <a:cs typeface="Lucida Sans"/>
                <a:sym typeface="Lucida Sans"/>
              </a:rPr>
              <a:t>)  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Le temps parallèle polynomial </a:t>
            </a:r>
            <a:r>
              <a:rPr baseline="30000" lang="en-US" sz="1050">
                <a:latin typeface="Helvetica Neue"/>
                <a:ea typeface="Helvetica Neue"/>
                <a:cs typeface="Helvetica Neue"/>
                <a:sym typeface="Helvetica Neue"/>
              </a:rPr>
              <a:t>2 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correspond à l’espace  polynomial (</a:t>
            </a:r>
            <a:r>
              <a:rPr lang="en-US" sz="1000">
                <a:latin typeface="Times New Roman"/>
                <a:ea typeface="Times New Roman"/>
                <a:cs typeface="Times New Roman"/>
                <a:sym typeface="Times New Roman"/>
              </a:rPr>
              <a:t>PSPACE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).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50" name="Google Shape;1150;p95"/>
          <p:cNvSpPr txBox="1"/>
          <p:nvPr/>
        </p:nvSpPr>
        <p:spPr>
          <a:xfrm>
            <a:off x="739025" y="1706529"/>
            <a:ext cx="3124835" cy="1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38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en-US" sz="900">
                <a:solidFill>
                  <a:srgbClr val="3333B2"/>
                </a:solidFill>
                <a:latin typeface="Lucida Sans"/>
                <a:ea typeface="Lucida Sans"/>
                <a:cs typeface="Lucida Sans"/>
                <a:sym typeface="Lucida Sans"/>
              </a:rPr>
              <a:t>)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Le temps parallèle polylogarithmique </a:t>
            </a:r>
            <a:r>
              <a:rPr baseline="30000" lang="en-US" sz="1050">
                <a:latin typeface="Helvetica Neue"/>
                <a:ea typeface="Helvetica Neue"/>
                <a:cs typeface="Helvetica Neue"/>
                <a:sym typeface="Helvetica Neue"/>
              </a:rPr>
              <a:t>3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correspond à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51" name="Google Shape;1151;p95"/>
          <p:cNvSpPr txBox="1"/>
          <p:nvPr/>
        </p:nvSpPr>
        <p:spPr>
          <a:xfrm>
            <a:off x="901484" y="1858358"/>
            <a:ext cx="1595755" cy="1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l’espace polylogarithmique (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52" name="Google Shape;1152;p95"/>
          <p:cNvSpPr txBox="1"/>
          <p:nvPr/>
        </p:nvSpPr>
        <p:spPr>
          <a:xfrm>
            <a:off x="2471394" y="1763463"/>
            <a:ext cx="130810" cy="1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S</a:t>
            </a:r>
            <a:endParaRPr sz="1000"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1153" name="Google Shape;1153;p95"/>
          <p:cNvSpPr txBox="1"/>
          <p:nvPr/>
        </p:nvSpPr>
        <p:spPr>
          <a:xfrm>
            <a:off x="2576829" y="1934276"/>
            <a:ext cx="210820" cy="1320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700">
                <a:latin typeface="Arial"/>
                <a:ea typeface="Arial"/>
                <a:cs typeface="Arial"/>
                <a:sym typeface="Arial"/>
              </a:rPr>
              <a:t>k </a:t>
            </a:r>
            <a:r>
              <a:rPr lang="en-US" sz="700">
                <a:latin typeface="Lucida Sans"/>
                <a:ea typeface="Lucida Sans"/>
                <a:cs typeface="Lucida Sans"/>
                <a:sym typeface="Lucida Sans"/>
              </a:rPr>
              <a:t>∈</a:t>
            </a:r>
            <a:r>
              <a:rPr lang="en-US" sz="700">
                <a:latin typeface="Times New Roman"/>
                <a:ea typeface="Times New Roman"/>
                <a:cs typeface="Times New Roman"/>
                <a:sym typeface="Times New Roman"/>
              </a:rPr>
              <a:t>N</a:t>
            </a:r>
            <a:endParaRPr sz="7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54" name="Google Shape;1154;p95"/>
          <p:cNvSpPr txBox="1"/>
          <p:nvPr/>
        </p:nvSpPr>
        <p:spPr>
          <a:xfrm>
            <a:off x="3384613" y="1837451"/>
            <a:ext cx="69850" cy="1320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latin typeface="Times New Roman"/>
                <a:ea typeface="Times New Roman"/>
                <a:cs typeface="Times New Roman"/>
                <a:sym typeface="Times New Roman"/>
              </a:rPr>
              <a:t>k</a:t>
            </a:r>
            <a:endParaRPr sz="7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55" name="Google Shape;1155;p95"/>
          <p:cNvSpPr txBox="1"/>
          <p:nvPr/>
        </p:nvSpPr>
        <p:spPr>
          <a:xfrm>
            <a:off x="2789580" y="1858358"/>
            <a:ext cx="882015" cy="1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latin typeface="Times New Roman"/>
                <a:ea typeface="Times New Roman"/>
                <a:cs typeface="Times New Roman"/>
                <a:sym typeface="Times New Roman"/>
              </a:rPr>
              <a:t>SPACE</a:t>
            </a:r>
            <a:r>
              <a:rPr lang="en-US" sz="1000">
                <a:latin typeface="Tahoma"/>
                <a:ea typeface="Tahoma"/>
                <a:cs typeface="Tahoma"/>
                <a:sym typeface="Tahoma"/>
              </a:rPr>
              <a:t>(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log </a:t>
            </a:r>
            <a:r>
              <a:rPr lang="en-US" sz="1000">
                <a:latin typeface="Times New Roman"/>
                <a:ea typeface="Times New Roman"/>
                <a:cs typeface="Times New Roman"/>
                <a:sym typeface="Times New Roman"/>
              </a:rPr>
              <a:t>n</a:t>
            </a:r>
            <a:r>
              <a:rPr lang="en-US" sz="1000">
                <a:latin typeface="Tahoma"/>
                <a:ea typeface="Tahoma"/>
                <a:cs typeface="Tahoma"/>
                <a:sym typeface="Tahoma"/>
              </a:rPr>
              <a:t>)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).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56" name="Google Shape;1156;p95"/>
          <p:cNvSpPr/>
          <p:nvPr/>
        </p:nvSpPr>
        <p:spPr>
          <a:xfrm>
            <a:off x="359994" y="2939491"/>
            <a:ext cx="1828800" cy="0"/>
          </a:xfrm>
          <a:custGeom>
            <a:rect b="b" l="l" r="r" t="t"/>
            <a:pathLst>
              <a:path extrusionOk="0" h="120000" w="1828800">
                <a:moveTo>
                  <a:pt x="0" y="0"/>
                </a:moveTo>
                <a:lnTo>
                  <a:pt x="1828800" y="0"/>
                </a:lnTo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157" name="Google Shape;1157;p95"/>
          <p:cNvSpPr txBox="1"/>
          <p:nvPr/>
        </p:nvSpPr>
        <p:spPr>
          <a:xfrm>
            <a:off x="347294" y="2945760"/>
            <a:ext cx="3913504" cy="4406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0150">
            <a:spAutoFit/>
          </a:bodyPr>
          <a:lstStyle/>
          <a:p>
            <a:pPr indent="-144145" lvl="0" marL="156845" marR="5080" rtl="0" algn="l">
              <a:lnSpc>
                <a:spcPct val="101499"/>
              </a:lnSpc>
              <a:spcBef>
                <a:spcPts val="0"/>
              </a:spcBef>
              <a:spcAft>
                <a:spcPts val="0"/>
              </a:spcAft>
              <a:buSzPts val="900"/>
              <a:buFont typeface="Helvetica Neue"/>
              <a:buAutoNum type="arabicPeriod" startAt="2"/>
            </a:pPr>
            <a:r>
              <a:rPr lang="en-US" sz="900">
                <a:latin typeface="Helvetica Neue"/>
                <a:ea typeface="Helvetica Neue"/>
                <a:cs typeface="Helvetica Neue"/>
                <a:sym typeface="Helvetica Neue"/>
              </a:rPr>
              <a:t>Sans contrainte sur le nombre de processeurs, c’est-à-dire possible-  ment un nombre exponentiel de processeurs</a:t>
            </a:r>
            <a:endParaRPr sz="9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152400" lvl="0" marL="308610" marR="0" rtl="0" algn="l">
              <a:lnSpc>
                <a:spcPct val="100000"/>
              </a:lnSpc>
              <a:spcBef>
                <a:spcPts val="15"/>
              </a:spcBef>
              <a:spcAft>
                <a:spcPts val="0"/>
              </a:spcAft>
              <a:buSzPts val="900"/>
              <a:buFont typeface="Helvetica Neue"/>
              <a:buAutoNum type="arabicPeriod" startAt="2"/>
            </a:pPr>
            <a:r>
              <a:rPr lang="en-US" sz="900">
                <a:latin typeface="Helvetica Neue"/>
                <a:ea typeface="Helvetica Neue"/>
                <a:cs typeface="Helvetica Neue"/>
                <a:sym typeface="Helvetica Neue"/>
              </a:rPr>
              <a:t>Possiblement un nombre polynomial de processeurs</a:t>
            </a:r>
            <a:endParaRPr sz="9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58" name="Google Shape;1158;p95"/>
          <p:cNvSpPr txBox="1"/>
          <p:nvPr>
            <p:ph idx="12" type="sldNum"/>
          </p:nvPr>
        </p:nvSpPr>
        <p:spPr>
          <a:xfrm>
            <a:off x="4409566" y="3370303"/>
            <a:ext cx="160654" cy="1219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8250">
            <a:spAutoFit/>
          </a:bodyPr>
          <a:lstStyle/>
          <a:p>
            <a:pPr indent="0" lvl="0" marL="381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55</a:t>
            </a:r>
            <a:endParaRPr/>
          </a:p>
        </p:txBody>
      </p:sp>
    </p:spTree>
  </p:cSld>
  <p:clrMapOvr>
    <a:masterClrMapping/>
  </p:clrMapOvr>
  <p:transition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5"/>
          <p:cNvSpPr txBox="1"/>
          <p:nvPr>
            <p:ph type="title"/>
          </p:nvPr>
        </p:nvSpPr>
        <p:spPr>
          <a:xfrm>
            <a:off x="982599" y="59814"/>
            <a:ext cx="2642870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71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Une façon de voir les exécutions</a:t>
            </a:r>
            <a:endParaRPr/>
          </a:p>
        </p:txBody>
      </p:sp>
      <p:sp>
        <p:nvSpPr>
          <p:cNvPr id="127" name="Google Shape;127;p15"/>
          <p:cNvSpPr/>
          <p:nvPr/>
        </p:nvSpPr>
        <p:spPr>
          <a:xfrm>
            <a:off x="495363" y="379476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28" name="Google Shape;128;p15"/>
          <p:cNvSpPr/>
          <p:nvPr/>
        </p:nvSpPr>
        <p:spPr>
          <a:xfrm>
            <a:off x="1238037" y="827179"/>
            <a:ext cx="253365" cy="253365"/>
          </a:xfrm>
          <a:custGeom>
            <a:rect b="b" l="l" r="r" t="t"/>
            <a:pathLst>
              <a:path extrusionOk="0" h="253365" w="253365">
                <a:moveTo>
                  <a:pt x="253054" y="126527"/>
                </a:moveTo>
                <a:lnTo>
                  <a:pt x="243111" y="77276"/>
                </a:lnTo>
                <a:lnTo>
                  <a:pt x="215995" y="37058"/>
                </a:lnTo>
                <a:lnTo>
                  <a:pt x="175777" y="9943"/>
                </a:lnTo>
                <a:lnTo>
                  <a:pt x="126527" y="0"/>
                </a:lnTo>
                <a:lnTo>
                  <a:pt x="77276" y="9943"/>
                </a:lnTo>
                <a:lnTo>
                  <a:pt x="37058" y="37058"/>
                </a:lnTo>
                <a:lnTo>
                  <a:pt x="9943" y="77276"/>
                </a:lnTo>
                <a:lnTo>
                  <a:pt x="0" y="126527"/>
                </a:lnTo>
                <a:lnTo>
                  <a:pt x="9943" y="175777"/>
                </a:lnTo>
                <a:lnTo>
                  <a:pt x="37058" y="215995"/>
                </a:lnTo>
                <a:lnTo>
                  <a:pt x="77276" y="243111"/>
                </a:lnTo>
                <a:lnTo>
                  <a:pt x="126527" y="253054"/>
                </a:lnTo>
                <a:lnTo>
                  <a:pt x="175777" y="243111"/>
                </a:lnTo>
                <a:lnTo>
                  <a:pt x="215995" y="215995"/>
                </a:lnTo>
                <a:lnTo>
                  <a:pt x="243111" y="175777"/>
                </a:lnTo>
                <a:lnTo>
                  <a:pt x="253054" y="126527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29" name="Google Shape;129;p15"/>
          <p:cNvSpPr txBox="1"/>
          <p:nvPr/>
        </p:nvSpPr>
        <p:spPr>
          <a:xfrm>
            <a:off x="1293139" y="865199"/>
            <a:ext cx="142875" cy="1473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800">
                <a:latin typeface="Arial"/>
                <a:ea typeface="Arial"/>
                <a:cs typeface="Arial"/>
                <a:sym typeface="Arial"/>
              </a:rPr>
              <a:t>q</a:t>
            </a:r>
            <a:r>
              <a:rPr lang="en-US" sz="800">
                <a:latin typeface="Helvetica Neue"/>
                <a:ea typeface="Helvetica Neue"/>
                <a:cs typeface="Helvetica Neue"/>
                <a:sym typeface="Helvetica Neue"/>
              </a:rPr>
              <a:t>0</a:t>
            </a:r>
            <a:endParaRPr sz="8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pSp>
        <p:nvGrpSpPr>
          <p:cNvPr id="130" name="Google Shape;130;p15"/>
          <p:cNvGrpSpPr/>
          <p:nvPr/>
        </p:nvGrpSpPr>
        <p:grpSpPr>
          <a:xfrm>
            <a:off x="1170711" y="827179"/>
            <a:ext cx="1148702" cy="253365"/>
            <a:chOff x="1170711" y="827179"/>
            <a:chExt cx="1148702" cy="253365"/>
          </a:xfrm>
        </p:grpSpPr>
        <p:sp>
          <p:nvSpPr>
            <p:cNvPr id="131" name="Google Shape;131;p15"/>
            <p:cNvSpPr/>
            <p:nvPr/>
          </p:nvSpPr>
          <p:spPr>
            <a:xfrm>
              <a:off x="1170711" y="953706"/>
              <a:ext cx="35560" cy="0"/>
            </a:xfrm>
            <a:custGeom>
              <a:rect b="b" l="l" r="r" t="t"/>
              <a:pathLst>
                <a:path extrusionOk="0" h="120000" w="35559">
                  <a:moveTo>
                    <a:pt x="0" y="0"/>
                  </a:moveTo>
                  <a:lnTo>
                    <a:pt x="35436" y="0"/>
                  </a:lnTo>
                </a:path>
              </a:pathLst>
            </a:cu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32" name="Google Shape;132;p15"/>
            <p:cNvSpPr/>
            <p:nvPr/>
          </p:nvSpPr>
          <p:spPr>
            <a:xfrm>
              <a:off x="1171227" y="934791"/>
              <a:ext cx="46990" cy="38100"/>
            </a:xfrm>
            <a:custGeom>
              <a:rect b="b" l="l" r="r" t="t"/>
              <a:pathLst>
                <a:path extrusionOk="0" h="38100" w="46990">
                  <a:moveTo>
                    <a:pt x="0" y="0"/>
                  </a:moveTo>
                  <a:lnTo>
                    <a:pt x="9821" y="9594"/>
                  </a:lnTo>
                  <a:lnTo>
                    <a:pt x="13095" y="18915"/>
                  </a:lnTo>
                  <a:lnTo>
                    <a:pt x="9821" y="28236"/>
                  </a:lnTo>
                  <a:lnTo>
                    <a:pt x="0" y="37830"/>
                  </a:lnTo>
                  <a:lnTo>
                    <a:pt x="12595" y="30987"/>
                  </a:lnTo>
                  <a:lnTo>
                    <a:pt x="24371" y="25644"/>
                  </a:lnTo>
                  <a:lnTo>
                    <a:pt x="35602" y="21666"/>
                  </a:lnTo>
                  <a:lnTo>
                    <a:pt x="46560" y="18915"/>
                  </a:lnTo>
                  <a:lnTo>
                    <a:pt x="35602" y="16164"/>
                  </a:lnTo>
                  <a:lnTo>
                    <a:pt x="24371" y="12185"/>
                  </a:lnTo>
                  <a:lnTo>
                    <a:pt x="12595" y="68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33" name="Google Shape;133;p15"/>
            <p:cNvSpPr/>
            <p:nvPr/>
          </p:nvSpPr>
          <p:spPr>
            <a:xfrm>
              <a:off x="1171227" y="934791"/>
              <a:ext cx="46990" cy="38100"/>
            </a:xfrm>
            <a:custGeom>
              <a:rect b="b" l="l" r="r" t="t"/>
              <a:pathLst>
                <a:path extrusionOk="0" h="38100" w="46990">
                  <a:moveTo>
                    <a:pt x="46560" y="18915"/>
                  </a:moveTo>
                  <a:lnTo>
                    <a:pt x="35602" y="16164"/>
                  </a:lnTo>
                  <a:lnTo>
                    <a:pt x="24371" y="12185"/>
                  </a:lnTo>
                  <a:lnTo>
                    <a:pt x="12595" y="6843"/>
                  </a:lnTo>
                  <a:lnTo>
                    <a:pt x="0" y="0"/>
                  </a:lnTo>
                  <a:lnTo>
                    <a:pt x="9821" y="9594"/>
                  </a:lnTo>
                  <a:lnTo>
                    <a:pt x="13095" y="18915"/>
                  </a:lnTo>
                  <a:lnTo>
                    <a:pt x="9821" y="28236"/>
                  </a:lnTo>
                  <a:lnTo>
                    <a:pt x="0" y="37830"/>
                  </a:lnTo>
                  <a:lnTo>
                    <a:pt x="12595" y="30987"/>
                  </a:lnTo>
                  <a:lnTo>
                    <a:pt x="24371" y="25644"/>
                  </a:lnTo>
                  <a:lnTo>
                    <a:pt x="35602" y="21666"/>
                  </a:lnTo>
                  <a:lnTo>
                    <a:pt x="46560" y="18915"/>
                  </a:lnTo>
                  <a:close/>
                </a:path>
              </a:pathLst>
            </a:cu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34" name="Google Shape;134;p15"/>
            <p:cNvSpPr/>
            <p:nvPr/>
          </p:nvSpPr>
          <p:spPr>
            <a:xfrm>
              <a:off x="2066048" y="827179"/>
              <a:ext cx="253365" cy="253365"/>
            </a:xfrm>
            <a:custGeom>
              <a:rect b="b" l="l" r="r" t="t"/>
              <a:pathLst>
                <a:path extrusionOk="0" h="253365" w="253364">
                  <a:moveTo>
                    <a:pt x="253054" y="126527"/>
                  </a:moveTo>
                  <a:lnTo>
                    <a:pt x="243111" y="77276"/>
                  </a:lnTo>
                  <a:lnTo>
                    <a:pt x="215995" y="37058"/>
                  </a:lnTo>
                  <a:lnTo>
                    <a:pt x="175777" y="9943"/>
                  </a:lnTo>
                  <a:lnTo>
                    <a:pt x="126527" y="0"/>
                  </a:lnTo>
                  <a:lnTo>
                    <a:pt x="77276" y="9943"/>
                  </a:lnTo>
                  <a:lnTo>
                    <a:pt x="37058" y="37058"/>
                  </a:lnTo>
                  <a:lnTo>
                    <a:pt x="9942" y="77276"/>
                  </a:lnTo>
                  <a:lnTo>
                    <a:pt x="0" y="126527"/>
                  </a:lnTo>
                  <a:lnTo>
                    <a:pt x="9942" y="175777"/>
                  </a:lnTo>
                  <a:lnTo>
                    <a:pt x="37058" y="215995"/>
                  </a:lnTo>
                  <a:lnTo>
                    <a:pt x="77276" y="243111"/>
                  </a:lnTo>
                  <a:lnTo>
                    <a:pt x="126527" y="253054"/>
                  </a:lnTo>
                  <a:lnTo>
                    <a:pt x="175777" y="243111"/>
                  </a:lnTo>
                  <a:lnTo>
                    <a:pt x="215995" y="215995"/>
                  </a:lnTo>
                  <a:lnTo>
                    <a:pt x="243111" y="175777"/>
                  </a:lnTo>
                  <a:lnTo>
                    <a:pt x="253054" y="126527"/>
                  </a:lnTo>
                  <a:close/>
                </a:path>
              </a:pathLst>
            </a:cu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</p:grpSp>
      <p:sp>
        <p:nvSpPr>
          <p:cNvPr id="135" name="Google Shape;135;p15"/>
          <p:cNvSpPr txBox="1"/>
          <p:nvPr/>
        </p:nvSpPr>
        <p:spPr>
          <a:xfrm>
            <a:off x="919568" y="873542"/>
            <a:ext cx="226695" cy="1473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latin typeface="Helvetica Neue"/>
                <a:ea typeface="Helvetica Neue"/>
                <a:cs typeface="Helvetica Neue"/>
                <a:sym typeface="Helvetica Neue"/>
              </a:rPr>
              <a:t>start</a:t>
            </a:r>
            <a:endParaRPr sz="8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6" name="Google Shape;136;p15"/>
          <p:cNvSpPr txBox="1"/>
          <p:nvPr/>
        </p:nvSpPr>
        <p:spPr>
          <a:xfrm>
            <a:off x="2121128" y="865199"/>
            <a:ext cx="142875" cy="1473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800">
                <a:latin typeface="Arial"/>
                <a:ea typeface="Arial"/>
                <a:cs typeface="Arial"/>
                <a:sym typeface="Arial"/>
              </a:rPr>
              <a:t>q</a:t>
            </a:r>
            <a:r>
              <a:rPr lang="en-US" sz="800">
                <a:latin typeface="Helvetica Neue"/>
                <a:ea typeface="Helvetica Neue"/>
                <a:cs typeface="Helvetica Neue"/>
                <a:sym typeface="Helvetica Neue"/>
              </a:rPr>
              <a:t>1</a:t>
            </a:r>
            <a:endParaRPr sz="8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7" name="Google Shape;137;p15"/>
          <p:cNvSpPr/>
          <p:nvPr/>
        </p:nvSpPr>
        <p:spPr>
          <a:xfrm>
            <a:off x="2894088" y="827179"/>
            <a:ext cx="253365" cy="253365"/>
          </a:xfrm>
          <a:custGeom>
            <a:rect b="b" l="l" r="r" t="t"/>
            <a:pathLst>
              <a:path extrusionOk="0" h="253365" w="253364">
                <a:moveTo>
                  <a:pt x="253054" y="126527"/>
                </a:moveTo>
                <a:lnTo>
                  <a:pt x="243111" y="77276"/>
                </a:lnTo>
                <a:lnTo>
                  <a:pt x="215995" y="37058"/>
                </a:lnTo>
                <a:lnTo>
                  <a:pt x="175777" y="9943"/>
                </a:lnTo>
                <a:lnTo>
                  <a:pt x="126527" y="0"/>
                </a:lnTo>
                <a:lnTo>
                  <a:pt x="77276" y="9943"/>
                </a:lnTo>
                <a:lnTo>
                  <a:pt x="37058" y="37058"/>
                </a:lnTo>
                <a:lnTo>
                  <a:pt x="9943" y="77276"/>
                </a:lnTo>
                <a:lnTo>
                  <a:pt x="0" y="126527"/>
                </a:lnTo>
                <a:lnTo>
                  <a:pt x="9943" y="175777"/>
                </a:lnTo>
                <a:lnTo>
                  <a:pt x="37058" y="215995"/>
                </a:lnTo>
                <a:lnTo>
                  <a:pt x="77276" y="243111"/>
                </a:lnTo>
                <a:lnTo>
                  <a:pt x="126527" y="253054"/>
                </a:lnTo>
                <a:lnTo>
                  <a:pt x="175777" y="243111"/>
                </a:lnTo>
                <a:lnTo>
                  <a:pt x="215995" y="215995"/>
                </a:lnTo>
                <a:lnTo>
                  <a:pt x="243111" y="175777"/>
                </a:lnTo>
                <a:lnTo>
                  <a:pt x="253054" y="126527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38" name="Google Shape;138;p15"/>
          <p:cNvSpPr txBox="1"/>
          <p:nvPr/>
        </p:nvSpPr>
        <p:spPr>
          <a:xfrm>
            <a:off x="2949168" y="865199"/>
            <a:ext cx="142875" cy="1473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800">
                <a:latin typeface="Arial"/>
                <a:ea typeface="Arial"/>
                <a:cs typeface="Arial"/>
                <a:sym typeface="Arial"/>
              </a:rPr>
              <a:t>q</a:t>
            </a:r>
            <a:r>
              <a:rPr lang="en-US" sz="800">
                <a:latin typeface="Helvetica Neue"/>
                <a:ea typeface="Helvetica Neue"/>
                <a:cs typeface="Helvetica Neue"/>
                <a:sym typeface="Helvetica Neue"/>
              </a:rPr>
              <a:t>2</a:t>
            </a:r>
            <a:endParaRPr sz="8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9" name="Google Shape;139;p15"/>
          <p:cNvSpPr/>
          <p:nvPr/>
        </p:nvSpPr>
        <p:spPr>
          <a:xfrm>
            <a:off x="3722154" y="827179"/>
            <a:ext cx="253365" cy="253365"/>
          </a:xfrm>
          <a:custGeom>
            <a:rect b="b" l="l" r="r" t="t"/>
            <a:pathLst>
              <a:path extrusionOk="0" h="253365" w="253364">
                <a:moveTo>
                  <a:pt x="253054" y="126527"/>
                </a:moveTo>
                <a:lnTo>
                  <a:pt x="243111" y="77276"/>
                </a:lnTo>
                <a:lnTo>
                  <a:pt x="215995" y="37058"/>
                </a:lnTo>
                <a:lnTo>
                  <a:pt x="175777" y="9943"/>
                </a:lnTo>
                <a:lnTo>
                  <a:pt x="126527" y="0"/>
                </a:lnTo>
                <a:lnTo>
                  <a:pt x="77276" y="9943"/>
                </a:lnTo>
                <a:lnTo>
                  <a:pt x="37058" y="37058"/>
                </a:lnTo>
                <a:lnTo>
                  <a:pt x="9943" y="77276"/>
                </a:lnTo>
                <a:lnTo>
                  <a:pt x="0" y="126527"/>
                </a:lnTo>
                <a:lnTo>
                  <a:pt x="9943" y="175777"/>
                </a:lnTo>
                <a:lnTo>
                  <a:pt x="37058" y="215995"/>
                </a:lnTo>
                <a:lnTo>
                  <a:pt x="77276" y="243111"/>
                </a:lnTo>
                <a:lnTo>
                  <a:pt x="126527" y="253054"/>
                </a:lnTo>
                <a:lnTo>
                  <a:pt x="175777" y="243111"/>
                </a:lnTo>
                <a:lnTo>
                  <a:pt x="215995" y="215995"/>
                </a:lnTo>
                <a:lnTo>
                  <a:pt x="243111" y="175777"/>
                </a:lnTo>
                <a:lnTo>
                  <a:pt x="253054" y="126527"/>
                </a:lnTo>
                <a:close/>
              </a:path>
            </a:pathLst>
          </a:custGeom>
          <a:noFill/>
          <a:ln cap="flat" cmpd="sng" w="227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40" name="Google Shape;140;p15"/>
          <p:cNvSpPr txBox="1"/>
          <p:nvPr/>
        </p:nvSpPr>
        <p:spPr>
          <a:xfrm>
            <a:off x="3777221" y="865199"/>
            <a:ext cx="142875" cy="1473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800">
                <a:latin typeface="Arial"/>
                <a:ea typeface="Arial"/>
                <a:cs typeface="Arial"/>
                <a:sym typeface="Arial"/>
              </a:rPr>
              <a:t>q</a:t>
            </a:r>
            <a:r>
              <a:rPr lang="en-US" sz="800">
                <a:latin typeface="Helvetica Neue"/>
                <a:ea typeface="Helvetica Neue"/>
                <a:cs typeface="Helvetica Neue"/>
                <a:sym typeface="Helvetica Neue"/>
              </a:rPr>
              <a:t>3</a:t>
            </a:r>
            <a:endParaRPr sz="8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pSp>
        <p:nvGrpSpPr>
          <p:cNvPr id="141" name="Google Shape;141;p15"/>
          <p:cNvGrpSpPr/>
          <p:nvPr/>
        </p:nvGrpSpPr>
        <p:grpSpPr>
          <a:xfrm>
            <a:off x="1494891" y="934791"/>
            <a:ext cx="551365" cy="38100"/>
            <a:chOff x="1494891" y="934791"/>
            <a:chExt cx="551365" cy="38100"/>
          </a:xfrm>
        </p:grpSpPr>
        <p:sp>
          <p:nvSpPr>
            <p:cNvPr id="142" name="Google Shape;142;p15"/>
            <p:cNvSpPr/>
            <p:nvPr/>
          </p:nvSpPr>
          <p:spPr>
            <a:xfrm>
              <a:off x="1494891" y="953706"/>
              <a:ext cx="539750" cy="0"/>
            </a:xfrm>
            <a:custGeom>
              <a:rect b="b" l="l" r="r" t="t"/>
              <a:pathLst>
                <a:path extrusionOk="0" h="120000" w="539750">
                  <a:moveTo>
                    <a:pt x="0" y="0"/>
                  </a:moveTo>
                  <a:lnTo>
                    <a:pt x="539295" y="0"/>
                  </a:lnTo>
                </a:path>
              </a:pathLst>
            </a:cu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43" name="Google Shape;143;p15"/>
            <p:cNvSpPr/>
            <p:nvPr/>
          </p:nvSpPr>
          <p:spPr>
            <a:xfrm>
              <a:off x="1999266" y="934791"/>
              <a:ext cx="46990" cy="38100"/>
            </a:xfrm>
            <a:custGeom>
              <a:rect b="b" l="l" r="r" t="t"/>
              <a:pathLst>
                <a:path extrusionOk="0" h="38100" w="46989">
                  <a:moveTo>
                    <a:pt x="0" y="0"/>
                  </a:moveTo>
                  <a:lnTo>
                    <a:pt x="9821" y="9594"/>
                  </a:lnTo>
                  <a:lnTo>
                    <a:pt x="13095" y="18915"/>
                  </a:lnTo>
                  <a:lnTo>
                    <a:pt x="9821" y="28236"/>
                  </a:lnTo>
                  <a:lnTo>
                    <a:pt x="0" y="37830"/>
                  </a:lnTo>
                  <a:lnTo>
                    <a:pt x="12595" y="30987"/>
                  </a:lnTo>
                  <a:lnTo>
                    <a:pt x="24371" y="25644"/>
                  </a:lnTo>
                  <a:lnTo>
                    <a:pt x="35602" y="21666"/>
                  </a:lnTo>
                  <a:lnTo>
                    <a:pt x="46560" y="18915"/>
                  </a:lnTo>
                  <a:lnTo>
                    <a:pt x="35602" y="16164"/>
                  </a:lnTo>
                  <a:lnTo>
                    <a:pt x="24371" y="12185"/>
                  </a:lnTo>
                  <a:lnTo>
                    <a:pt x="12595" y="68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44" name="Google Shape;144;p15"/>
            <p:cNvSpPr/>
            <p:nvPr/>
          </p:nvSpPr>
          <p:spPr>
            <a:xfrm>
              <a:off x="1999266" y="934791"/>
              <a:ext cx="46990" cy="38100"/>
            </a:xfrm>
            <a:custGeom>
              <a:rect b="b" l="l" r="r" t="t"/>
              <a:pathLst>
                <a:path extrusionOk="0" h="38100" w="46989">
                  <a:moveTo>
                    <a:pt x="46560" y="18915"/>
                  </a:moveTo>
                  <a:lnTo>
                    <a:pt x="35602" y="16164"/>
                  </a:lnTo>
                  <a:lnTo>
                    <a:pt x="24371" y="12185"/>
                  </a:lnTo>
                  <a:lnTo>
                    <a:pt x="12595" y="6843"/>
                  </a:lnTo>
                  <a:lnTo>
                    <a:pt x="0" y="0"/>
                  </a:lnTo>
                  <a:lnTo>
                    <a:pt x="9821" y="9594"/>
                  </a:lnTo>
                  <a:lnTo>
                    <a:pt x="13095" y="18915"/>
                  </a:lnTo>
                  <a:lnTo>
                    <a:pt x="9821" y="28236"/>
                  </a:lnTo>
                  <a:lnTo>
                    <a:pt x="0" y="37830"/>
                  </a:lnTo>
                  <a:lnTo>
                    <a:pt x="12595" y="30987"/>
                  </a:lnTo>
                  <a:lnTo>
                    <a:pt x="24371" y="25644"/>
                  </a:lnTo>
                  <a:lnTo>
                    <a:pt x="35602" y="21666"/>
                  </a:lnTo>
                  <a:lnTo>
                    <a:pt x="46560" y="18915"/>
                  </a:lnTo>
                  <a:close/>
                </a:path>
              </a:pathLst>
            </a:cu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</p:grpSp>
      <p:sp>
        <p:nvSpPr>
          <p:cNvPr id="145" name="Google Shape;145;p15"/>
          <p:cNvSpPr txBox="1"/>
          <p:nvPr/>
        </p:nvSpPr>
        <p:spPr>
          <a:xfrm>
            <a:off x="1622069" y="800187"/>
            <a:ext cx="313055" cy="1473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latin typeface="Helvetica Neue"/>
                <a:ea typeface="Helvetica Neue"/>
                <a:cs typeface="Helvetica Neue"/>
                <a:sym typeface="Helvetica Neue"/>
              </a:rPr>
              <a:t>1/X </a:t>
            </a:r>
            <a:r>
              <a:rPr lang="en-US" sz="800">
                <a:latin typeface="Cambria"/>
                <a:ea typeface="Cambria"/>
                <a:cs typeface="Cambria"/>
                <a:sym typeface="Cambria"/>
              </a:rPr>
              <a:t>→</a:t>
            </a:r>
            <a:endParaRPr sz="800"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146" name="Google Shape;146;p15"/>
          <p:cNvGrpSpPr/>
          <p:nvPr/>
        </p:nvGrpSpPr>
        <p:grpSpPr>
          <a:xfrm>
            <a:off x="2305828" y="798673"/>
            <a:ext cx="587553" cy="310571"/>
            <a:chOff x="2305828" y="798673"/>
            <a:chExt cx="587553" cy="310571"/>
          </a:xfrm>
        </p:grpSpPr>
        <p:sp>
          <p:nvSpPr>
            <p:cNvPr id="147" name="Google Shape;147;p15"/>
            <p:cNvSpPr/>
            <p:nvPr/>
          </p:nvSpPr>
          <p:spPr>
            <a:xfrm>
              <a:off x="2305828" y="798673"/>
              <a:ext cx="577215" cy="90170"/>
            </a:xfrm>
            <a:custGeom>
              <a:rect b="b" l="l" r="r" t="t"/>
              <a:pathLst>
                <a:path extrusionOk="0" h="90169" w="577214">
                  <a:moveTo>
                    <a:pt x="0" y="89664"/>
                  </a:moveTo>
                  <a:lnTo>
                    <a:pt x="46743" y="64669"/>
                  </a:lnTo>
                  <a:lnTo>
                    <a:pt x="93182" y="43800"/>
                  </a:lnTo>
                  <a:lnTo>
                    <a:pt x="139292" y="27019"/>
                  </a:lnTo>
                  <a:lnTo>
                    <a:pt x="185051" y="14286"/>
                  </a:lnTo>
                  <a:lnTo>
                    <a:pt x="230435" y="5565"/>
                  </a:lnTo>
                  <a:lnTo>
                    <a:pt x="275421" y="815"/>
                  </a:lnTo>
                  <a:lnTo>
                    <a:pt x="319986" y="0"/>
                  </a:lnTo>
                  <a:lnTo>
                    <a:pt x="364105" y="3079"/>
                  </a:lnTo>
                  <a:lnTo>
                    <a:pt x="407757" y="10016"/>
                  </a:lnTo>
                  <a:lnTo>
                    <a:pt x="450917" y="20771"/>
                  </a:lnTo>
                  <a:lnTo>
                    <a:pt x="493562" y="35307"/>
                  </a:lnTo>
                  <a:lnTo>
                    <a:pt x="535669" y="53584"/>
                  </a:lnTo>
                  <a:lnTo>
                    <a:pt x="577214" y="75565"/>
                  </a:lnTo>
                </a:path>
              </a:pathLst>
            </a:cu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48" name="Google Shape;148;p15"/>
            <p:cNvSpPr/>
            <p:nvPr/>
          </p:nvSpPr>
          <p:spPr>
            <a:xfrm>
              <a:off x="2843216" y="840288"/>
              <a:ext cx="50165" cy="40005"/>
            </a:xfrm>
            <a:custGeom>
              <a:rect b="b" l="l" r="r" t="t"/>
              <a:pathLst>
                <a:path extrusionOk="0" h="40005" w="50164">
                  <a:moveTo>
                    <a:pt x="18976" y="0"/>
                  </a:moveTo>
                  <a:lnTo>
                    <a:pt x="22696" y="13261"/>
                  </a:lnTo>
                  <a:lnTo>
                    <a:pt x="20865" y="23001"/>
                  </a:lnTo>
                  <a:lnTo>
                    <a:pt x="13345" y="29457"/>
                  </a:lnTo>
                  <a:lnTo>
                    <a:pt x="0" y="32866"/>
                  </a:lnTo>
                  <a:lnTo>
                    <a:pt x="14374" y="33238"/>
                  </a:lnTo>
                  <a:lnTo>
                    <a:pt x="27286" y="34504"/>
                  </a:lnTo>
                  <a:lnTo>
                    <a:pt x="39039" y="36682"/>
                  </a:lnTo>
                  <a:lnTo>
                    <a:pt x="49939" y="39788"/>
                  </a:lnTo>
                  <a:lnTo>
                    <a:pt x="41798" y="31902"/>
                  </a:lnTo>
                  <a:lnTo>
                    <a:pt x="34037" y="22812"/>
                  </a:lnTo>
                  <a:lnTo>
                    <a:pt x="26486" y="12263"/>
                  </a:lnTo>
                  <a:lnTo>
                    <a:pt x="189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49" name="Google Shape;149;p15"/>
            <p:cNvSpPr/>
            <p:nvPr/>
          </p:nvSpPr>
          <p:spPr>
            <a:xfrm>
              <a:off x="2843216" y="840288"/>
              <a:ext cx="50165" cy="40005"/>
            </a:xfrm>
            <a:custGeom>
              <a:rect b="b" l="l" r="r" t="t"/>
              <a:pathLst>
                <a:path extrusionOk="0" h="40005" w="50164">
                  <a:moveTo>
                    <a:pt x="49939" y="39788"/>
                  </a:moveTo>
                  <a:lnTo>
                    <a:pt x="41798" y="31902"/>
                  </a:lnTo>
                  <a:lnTo>
                    <a:pt x="34037" y="22812"/>
                  </a:lnTo>
                  <a:lnTo>
                    <a:pt x="26486" y="12263"/>
                  </a:lnTo>
                  <a:lnTo>
                    <a:pt x="18976" y="0"/>
                  </a:lnTo>
                  <a:lnTo>
                    <a:pt x="22696" y="13261"/>
                  </a:lnTo>
                  <a:lnTo>
                    <a:pt x="20865" y="23001"/>
                  </a:lnTo>
                  <a:lnTo>
                    <a:pt x="13345" y="29457"/>
                  </a:lnTo>
                  <a:lnTo>
                    <a:pt x="0" y="32866"/>
                  </a:lnTo>
                  <a:lnTo>
                    <a:pt x="14374" y="33238"/>
                  </a:lnTo>
                  <a:lnTo>
                    <a:pt x="27286" y="34504"/>
                  </a:lnTo>
                  <a:lnTo>
                    <a:pt x="39039" y="36682"/>
                  </a:lnTo>
                  <a:lnTo>
                    <a:pt x="49939" y="39788"/>
                  </a:lnTo>
                  <a:close/>
                </a:path>
              </a:pathLst>
            </a:cu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50" name="Google Shape;150;p15"/>
            <p:cNvSpPr/>
            <p:nvPr/>
          </p:nvSpPr>
          <p:spPr>
            <a:xfrm>
              <a:off x="2305828" y="1019074"/>
              <a:ext cx="577215" cy="90170"/>
            </a:xfrm>
            <a:custGeom>
              <a:rect b="b" l="l" r="r" t="t"/>
              <a:pathLst>
                <a:path extrusionOk="0" h="90169" w="577214">
                  <a:moveTo>
                    <a:pt x="0" y="0"/>
                  </a:moveTo>
                  <a:lnTo>
                    <a:pt x="46743" y="24994"/>
                  </a:lnTo>
                  <a:lnTo>
                    <a:pt x="93182" y="45863"/>
                  </a:lnTo>
                  <a:lnTo>
                    <a:pt x="139292" y="62645"/>
                  </a:lnTo>
                  <a:lnTo>
                    <a:pt x="185051" y="75377"/>
                  </a:lnTo>
                  <a:lnTo>
                    <a:pt x="230435" y="84099"/>
                  </a:lnTo>
                  <a:lnTo>
                    <a:pt x="275421" y="88848"/>
                  </a:lnTo>
                  <a:lnTo>
                    <a:pt x="319986" y="89664"/>
                  </a:lnTo>
                  <a:lnTo>
                    <a:pt x="364105" y="86584"/>
                  </a:lnTo>
                  <a:lnTo>
                    <a:pt x="407757" y="79648"/>
                  </a:lnTo>
                  <a:lnTo>
                    <a:pt x="450917" y="68892"/>
                  </a:lnTo>
                  <a:lnTo>
                    <a:pt x="493562" y="54357"/>
                  </a:lnTo>
                  <a:lnTo>
                    <a:pt x="535669" y="36080"/>
                  </a:lnTo>
                  <a:lnTo>
                    <a:pt x="577214" y="14099"/>
                  </a:lnTo>
                </a:path>
              </a:pathLst>
            </a:cu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51" name="Google Shape;151;p15"/>
            <p:cNvSpPr/>
            <p:nvPr/>
          </p:nvSpPr>
          <p:spPr>
            <a:xfrm>
              <a:off x="2843216" y="1027335"/>
              <a:ext cx="50165" cy="40005"/>
            </a:xfrm>
            <a:custGeom>
              <a:rect b="b" l="l" r="r" t="t"/>
              <a:pathLst>
                <a:path extrusionOk="0" h="40005" w="50164">
                  <a:moveTo>
                    <a:pt x="0" y="6922"/>
                  </a:moveTo>
                  <a:lnTo>
                    <a:pt x="13345" y="10331"/>
                  </a:lnTo>
                  <a:lnTo>
                    <a:pt x="20865" y="16787"/>
                  </a:lnTo>
                  <a:lnTo>
                    <a:pt x="22696" y="26527"/>
                  </a:lnTo>
                  <a:lnTo>
                    <a:pt x="18976" y="39788"/>
                  </a:lnTo>
                  <a:lnTo>
                    <a:pt x="26486" y="27525"/>
                  </a:lnTo>
                  <a:lnTo>
                    <a:pt x="34037" y="16976"/>
                  </a:lnTo>
                  <a:lnTo>
                    <a:pt x="41798" y="7886"/>
                  </a:lnTo>
                  <a:lnTo>
                    <a:pt x="49939" y="0"/>
                  </a:lnTo>
                  <a:lnTo>
                    <a:pt x="39039" y="3106"/>
                  </a:lnTo>
                  <a:lnTo>
                    <a:pt x="27286" y="5284"/>
                  </a:lnTo>
                  <a:lnTo>
                    <a:pt x="14374" y="6549"/>
                  </a:lnTo>
                  <a:lnTo>
                    <a:pt x="0" y="69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52" name="Google Shape;152;p15"/>
            <p:cNvSpPr/>
            <p:nvPr/>
          </p:nvSpPr>
          <p:spPr>
            <a:xfrm>
              <a:off x="2843216" y="1027335"/>
              <a:ext cx="50165" cy="40005"/>
            </a:xfrm>
            <a:custGeom>
              <a:rect b="b" l="l" r="r" t="t"/>
              <a:pathLst>
                <a:path extrusionOk="0" h="40005" w="50164">
                  <a:moveTo>
                    <a:pt x="49939" y="0"/>
                  </a:moveTo>
                  <a:lnTo>
                    <a:pt x="39039" y="3106"/>
                  </a:lnTo>
                  <a:lnTo>
                    <a:pt x="27286" y="5284"/>
                  </a:lnTo>
                  <a:lnTo>
                    <a:pt x="14374" y="6549"/>
                  </a:lnTo>
                  <a:lnTo>
                    <a:pt x="0" y="6922"/>
                  </a:lnTo>
                  <a:lnTo>
                    <a:pt x="13345" y="10331"/>
                  </a:lnTo>
                  <a:lnTo>
                    <a:pt x="20865" y="16787"/>
                  </a:lnTo>
                  <a:lnTo>
                    <a:pt x="22696" y="26527"/>
                  </a:lnTo>
                  <a:lnTo>
                    <a:pt x="18976" y="39788"/>
                  </a:lnTo>
                  <a:lnTo>
                    <a:pt x="26486" y="27525"/>
                  </a:lnTo>
                  <a:lnTo>
                    <a:pt x="34037" y="16976"/>
                  </a:lnTo>
                  <a:lnTo>
                    <a:pt x="41798" y="7886"/>
                  </a:lnTo>
                  <a:lnTo>
                    <a:pt x="49939" y="0"/>
                  </a:lnTo>
                  <a:close/>
                </a:path>
              </a:pathLst>
            </a:cu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</p:grpSp>
      <p:sp>
        <p:nvSpPr>
          <p:cNvPr id="153" name="Google Shape;153;p15"/>
          <p:cNvSpPr txBox="1"/>
          <p:nvPr/>
        </p:nvSpPr>
        <p:spPr>
          <a:xfrm>
            <a:off x="2450109" y="646835"/>
            <a:ext cx="313055" cy="4540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latin typeface="Helvetica Neue"/>
                <a:ea typeface="Helvetica Neue"/>
                <a:cs typeface="Helvetica Neue"/>
                <a:sym typeface="Helvetica Neue"/>
              </a:rPr>
              <a:t>0/X </a:t>
            </a:r>
            <a:r>
              <a:rPr lang="en-US" sz="800">
                <a:latin typeface="Cambria"/>
                <a:ea typeface="Cambria"/>
                <a:cs typeface="Cambria"/>
                <a:sym typeface="Cambria"/>
              </a:rPr>
              <a:t>→</a:t>
            </a:r>
            <a:endParaRPr sz="800">
              <a:latin typeface="Cambria"/>
              <a:ea typeface="Cambria"/>
              <a:cs typeface="Cambria"/>
              <a:sym typeface="Cambri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5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Cambria"/>
              <a:ea typeface="Cambria"/>
              <a:cs typeface="Cambria"/>
              <a:sym typeface="Cambria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latin typeface="Helvetica Neue"/>
                <a:ea typeface="Helvetica Neue"/>
                <a:cs typeface="Helvetica Neue"/>
                <a:sym typeface="Helvetica Neue"/>
              </a:rPr>
              <a:t>1/X </a:t>
            </a:r>
            <a:r>
              <a:rPr lang="en-US" sz="800">
                <a:latin typeface="Cambria"/>
                <a:ea typeface="Cambria"/>
                <a:cs typeface="Cambria"/>
                <a:sym typeface="Cambria"/>
              </a:rPr>
              <a:t>→</a:t>
            </a:r>
            <a:endParaRPr sz="800"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154" name="Google Shape;154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17406" y="667852"/>
            <a:ext cx="119406" cy="163516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15"/>
          <p:cNvSpPr txBox="1"/>
          <p:nvPr/>
        </p:nvSpPr>
        <p:spPr>
          <a:xfrm>
            <a:off x="624395" y="226300"/>
            <a:ext cx="896619" cy="44195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85725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Exemple :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596265" marR="0" rtl="0" algn="l">
              <a:lnSpc>
                <a:spcPct val="100000"/>
              </a:lnSpc>
              <a:spcBef>
                <a:spcPts val="425"/>
              </a:spcBef>
              <a:spcAft>
                <a:spcPts val="0"/>
              </a:spcAft>
              <a:buNone/>
            </a:pPr>
            <a:r>
              <a:rPr lang="en-US" sz="800">
                <a:latin typeface="Helvetica Neue"/>
                <a:ea typeface="Helvetica Neue"/>
                <a:cs typeface="Helvetica Neue"/>
                <a:sym typeface="Helvetica Neue"/>
              </a:rPr>
              <a:t>1/X </a:t>
            </a:r>
            <a:r>
              <a:rPr lang="en-US" sz="800">
                <a:latin typeface="Cambria"/>
                <a:ea typeface="Cambria"/>
                <a:cs typeface="Cambria"/>
                <a:sym typeface="Cambria"/>
              </a:rPr>
              <a:t>→</a:t>
            </a:r>
            <a:endParaRPr sz="800"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156" name="Google Shape;156;p15"/>
          <p:cNvGrpSpPr/>
          <p:nvPr/>
        </p:nvGrpSpPr>
        <p:grpSpPr>
          <a:xfrm>
            <a:off x="1292316" y="934791"/>
            <a:ext cx="2406306" cy="304768"/>
            <a:chOff x="1292316" y="934791"/>
            <a:chExt cx="2406306" cy="304768"/>
          </a:xfrm>
        </p:grpSpPr>
        <p:pic>
          <p:nvPicPr>
            <p:cNvPr id="157" name="Google Shape;157;p15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292316" y="1076043"/>
              <a:ext cx="119406" cy="16351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8" name="Google Shape;158;p15"/>
            <p:cNvSpPr/>
            <p:nvPr/>
          </p:nvSpPr>
          <p:spPr>
            <a:xfrm>
              <a:off x="3150997" y="953706"/>
              <a:ext cx="535940" cy="0"/>
            </a:xfrm>
            <a:custGeom>
              <a:rect b="b" l="l" r="r" t="t"/>
              <a:pathLst>
                <a:path extrusionOk="0" h="120000" w="535939">
                  <a:moveTo>
                    <a:pt x="0" y="0"/>
                  </a:moveTo>
                  <a:lnTo>
                    <a:pt x="535555" y="0"/>
                  </a:lnTo>
                </a:path>
              </a:pathLst>
            </a:cu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59" name="Google Shape;159;p15"/>
            <p:cNvSpPr/>
            <p:nvPr/>
          </p:nvSpPr>
          <p:spPr>
            <a:xfrm>
              <a:off x="3651632" y="934791"/>
              <a:ext cx="46990" cy="38100"/>
            </a:xfrm>
            <a:custGeom>
              <a:rect b="b" l="l" r="r" t="t"/>
              <a:pathLst>
                <a:path extrusionOk="0" h="38100" w="46989">
                  <a:moveTo>
                    <a:pt x="0" y="0"/>
                  </a:moveTo>
                  <a:lnTo>
                    <a:pt x="9821" y="9594"/>
                  </a:lnTo>
                  <a:lnTo>
                    <a:pt x="13095" y="18915"/>
                  </a:lnTo>
                  <a:lnTo>
                    <a:pt x="9821" y="28236"/>
                  </a:lnTo>
                  <a:lnTo>
                    <a:pt x="0" y="37830"/>
                  </a:lnTo>
                  <a:lnTo>
                    <a:pt x="12595" y="30987"/>
                  </a:lnTo>
                  <a:lnTo>
                    <a:pt x="24371" y="25644"/>
                  </a:lnTo>
                  <a:lnTo>
                    <a:pt x="35602" y="21666"/>
                  </a:lnTo>
                  <a:lnTo>
                    <a:pt x="46560" y="18915"/>
                  </a:lnTo>
                  <a:lnTo>
                    <a:pt x="35602" y="16164"/>
                  </a:lnTo>
                  <a:lnTo>
                    <a:pt x="24371" y="12185"/>
                  </a:lnTo>
                  <a:lnTo>
                    <a:pt x="12595" y="68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60" name="Google Shape;160;p15"/>
            <p:cNvSpPr/>
            <p:nvPr/>
          </p:nvSpPr>
          <p:spPr>
            <a:xfrm>
              <a:off x="3651632" y="934791"/>
              <a:ext cx="46990" cy="38100"/>
            </a:xfrm>
            <a:custGeom>
              <a:rect b="b" l="l" r="r" t="t"/>
              <a:pathLst>
                <a:path extrusionOk="0" h="38100" w="46989">
                  <a:moveTo>
                    <a:pt x="46560" y="18915"/>
                  </a:moveTo>
                  <a:lnTo>
                    <a:pt x="35602" y="16164"/>
                  </a:lnTo>
                  <a:lnTo>
                    <a:pt x="24371" y="12185"/>
                  </a:lnTo>
                  <a:lnTo>
                    <a:pt x="12595" y="6843"/>
                  </a:lnTo>
                  <a:lnTo>
                    <a:pt x="0" y="0"/>
                  </a:lnTo>
                  <a:lnTo>
                    <a:pt x="9821" y="9594"/>
                  </a:lnTo>
                  <a:lnTo>
                    <a:pt x="13095" y="18915"/>
                  </a:lnTo>
                  <a:lnTo>
                    <a:pt x="9821" y="28236"/>
                  </a:lnTo>
                  <a:lnTo>
                    <a:pt x="0" y="37830"/>
                  </a:lnTo>
                  <a:lnTo>
                    <a:pt x="12595" y="30987"/>
                  </a:lnTo>
                  <a:lnTo>
                    <a:pt x="24371" y="25644"/>
                  </a:lnTo>
                  <a:lnTo>
                    <a:pt x="35602" y="21666"/>
                  </a:lnTo>
                  <a:lnTo>
                    <a:pt x="46560" y="18915"/>
                  </a:lnTo>
                  <a:close/>
                </a:path>
              </a:pathLst>
            </a:cu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</p:grpSp>
      <p:sp>
        <p:nvSpPr>
          <p:cNvPr id="161" name="Google Shape;161;p15"/>
          <p:cNvSpPr txBox="1"/>
          <p:nvPr/>
        </p:nvSpPr>
        <p:spPr>
          <a:xfrm>
            <a:off x="3270668" y="800187"/>
            <a:ext cx="324485" cy="1473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latin typeface="Helvetica Neue"/>
                <a:ea typeface="Helvetica Neue"/>
                <a:cs typeface="Helvetica Neue"/>
                <a:sym typeface="Helvetica Neue"/>
              </a:rPr>
              <a:t>B/X </a:t>
            </a:r>
            <a:r>
              <a:rPr lang="en-US" sz="800">
                <a:latin typeface="Cambria"/>
                <a:ea typeface="Cambria"/>
                <a:cs typeface="Cambria"/>
                <a:sym typeface="Cambria"/>
              </a:rPr>
              <a:t>←</a:t>
            </a:r>
            <a:endParaRPr sz="8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62" name="Google Shape;162;p15"/>
          <p:cNvSpPr txBox="1"/>
          <p:nvPr/>
        </p:nvSpPr>
        <p:spPr>
          <a:xfrm>
            <a:off x="624395" y="1212531"/>
            <a:ext cx="1810385" cy="3562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30475">
            <a:spAutoFit/>
          </a:bodyPr>
          <a:lstStyle/>
          <a:p>
            <a:pPr indent="0" lvl="0" marL="59626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latin typeface="Helvetica Neue"/>
                <a:ea typeface="Helvetica Neue"/>
                <a:cs typeface="Helvetica Neue"/>
                <a:sym typeface="Helvetica Neue"/>
              </a:rPr>
              <a:t>0/X </a:t>
            </a:r>
            <a:r>
              <a:rPr lang="en-US" sz="800">
                <a:latin typeface="Cambria"/>
                <a:ea typeface="Cambria"/>
                <a:cs typeface="Cambria"/>
                <a:sym typeface="Cambria"/>
              </a:rPr>
              <a:t>→</a:t>
            </a:r>
            <a:endParaRPr sz="800">
              <a:latin typeface="Cambria"/>
              <a:ea typeface="Cambria"/>
              <a:cs typeface="Cambria"/>
              <a:sym typeface="Cambria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185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Exécutions sur 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w </a:t>
            </a:r>
            <a:r>
              <a:rPr lang="en-US" sz="1100">
                <a:latin typeface="Tahoma"/>
                <a:ea typeface="Tahoma"/>
                <a:cs typeface="Tahoma"/>
                <a:sym typeface="Tahoma"/>
              </a:rPr>
              <a:t>= 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010111 :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63" name="Google Shape;163;p15"/>
          <p:cNvSpPr/>
          <p:nvPr/>
        </p:nvSpPr>
        <p:spPr>
          <a:xfrm>
            <a:off x="495363" y="1455775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64" name="Google Shape;164;p15"/>
          <p:cNvSpPr txBox="1"/>
          <p:nvPr/>
        </p:nvSpPr>
        <p:spPr>
          <a:xfrm>
            <a:off x="624293" y="1729414"/>
            <a:ext cx="413384" cy="11683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38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600">
                <a:latin typeface="Arial"/>
                <a:ea typeface="Arial"/>
                <a:cs typeface="Arial"/>
                <a:sym typeface="Arial"/>
              </a:rPr>
              <a:t>q</a:t>
            </a:r>
            <a:r>
              <a:rPr baseline="-25000" lang="en-US" sz="750">
                <a:latin typeface="Helvetica Neue"/>
                <a:ea typeface="Helvetica Neue"/>
                <a:cs typeface="Helvetica Neue"/>
                <a:sym typeface="Helvetica Neue"/>
              </a:rPr>
              <a:t>0</a:t>
            </a:r>
            <a:r>
              <a:rPr lang="en-US" sz="600">
                <a:latin typeface="Helvetica Neue"/>
                <a:ea typeface="Helvetica Neue"/>
                <a:cs typeface="Helvetica Neue"/>
                <a:sym typeface="Helvetica Neue"/>
              </a:rPr>
              <a:t>010111</a:t>
            </a:r>
            <a:endParaRPr sz="6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65" name="Google Shape;165;p15"/>
          <p:cNvSpPr txBox="1"/>
          <p:nvPr/>
        </p:nvSpPr>
        <p:spPr>
          <a:xfrm>
            <a:off x="1142072" y="1729414"/>
            <a:ext cx="421640" cy="11683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38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600">
                <a:latin typeface="Arial"/>
                <a:ea typeface="Arial"/>
                <a:cs typeface="Arial"/>
                <a:sym typeface="Arial"/>
              </a:rPr>
              <a:t>Xq</a:t>
            </a:r>
            <a:r>
              <a:rPr baseline="-25000" lang="en-US" sz="750">
                <a:latin typeface="Helvetica Neue"/>
                <a:ea typeface="Helvetica Neue"/>
                <a:cs typeface="Helvetica Neue"/>
                <a:sym typeface="Helvetica Neue"/>
              </a:rPr>
              <a:t>0</a:t>
            </a:r>
            <a:r>
              <a:rPr lang="en-US" sz="600">
                <a:latin typeface="Helvetica Neue"/>
                <a:ea typeface="Helvetica Neue"/>
                <a:cs typeface="Helvetica Neue"/>
                <a:sym typeface="Helvetica Neue"/>
              </a:rPr>
              <a:t>10111</a:t>
            </a:r>
            <a:endParaRPr sz="6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66" name="Google Shape;166;p15"/>
          <p:cNvSpPr txBox="1"/>
          <p:nvPr/>
        </p:nvSpPr>
        <p:spPr>
          <a:xfrm>
            <a:off x="1659864" y="1729414"/>
            <a:ext cx="430530" cy="11683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38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600">
                <a:latin typeface="Arial"/>
                <a:ea typeface="Arial"/>
                <a:cs typeface="Arial"/>
                <a:sym typeface="Arial"/>
              </a:rPr>
              <a:t>XXq</a:t>
            </a:r>
            <a:r>
              <a:rPr baseline="-25000" lang="en-US" sz="750">
                <a:latin typeface="Helvetica Neue"/>
                <a:ea typeface="Helvetica Neue"/>
                <a:cs typeface="Helvetica Neue"/>
                <a:sym typeface="Helvetica Neue"/>
              </a:rPr>
              <a:t>0</a:t>
            </a:r>
            <a:r>
              <a:rPr lang="en-US" sz="600">
                <a:latin typeface="Helvetica Neue"/>
                <a:ea typeface="Helvetica Neue"/>
                <a:cs typeface="Helvetica Neue"/>
                <a:sym typeface="Helvetica Neue"/>
              </a:rPr>
              <a:t>0111</a:t>
            </a:r>
            <a:endParaRPr sz="6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67" name="Google Shape;167;p15"/>
          <p:cNvSpPr txBox="1"/>
          <p:nvPr/>
        </p:nvSpPr>
        <p:spPr>
          <a:xfrm>
            <a:off x="1659864" y="2090056"/>
            <a:ext cx="430530" cy="11683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38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600">
                <a:latin typeface="Arial"/>
                <a:ea typeface="Arial"/>
                <a:cs typeface="Arial"/>
                <a:sym typeface="Arial"/>
              </a:rPr>
              <a:t>XXq</a:t>
            </a:r>
            <a:r>
              <a:rPr baseline="-25000" lang="en-US" sz="750">
                <a:latin typeface="Helvetica Neue"/>
                <a:ea typeface="Helvetica Neue"/>
                <a:cs typeface="Helvetica Neue"/>
                <a:sym typeface="Helvetica Neue"/>
              </a:rPr>
              <a:t>1</a:t>
            </a:r>
            <a:r>
              <a:rPr lang="en-US" sz="600">
                <a:latin typeface="Helvetica Neue"/>
                <a:ea typeface="Helvetica Neue"/>
                <a:cs typeface="Helvetica Neue"/>
                <a:sym typeface="Helvetica Neue"/>
              </a:rPr>
              <a:t>0111</a:t>
            </a:r>
            <a:endParaRPr sz="6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68" name="Google Shape;168;p15"/>
          <p:cNvSpPr txBox="1"/>
          <p:nvPr/>
        </p:nvSpPr>
        <p:spPr>
          <a:xfrm>
            <a:off x="2177643" y="1729414"/>
            <a:ext cx="438784" cy="11683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38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600">
                <a:latin typeface="Arial"/>
                <a:ea typeface="Arial"/>
                <a:cs typeface="Arial"/>
                <a:sym typeface="Arial"/>
              </a:rPr>
              <a:t>XXXq</a:t>
            </a:r>
            <a:r>
              <a:rPr baseline="-25000" lang="en-US" sz="750">
                <a:latin typeface="Helvetica Neue"/>
                <a:ea typeface="Helvetica Neue"/>
                <a:cs typeface="Helvetica Neue"/>
                <a:sym typeface="Helvetica Neue"/>
              </a:rPr>
              <a:t>0</a:t>
            </a:r>
            <a:r>
              <a:rPr lang="en-US" sz="600">
                <a:latin typeface="Helvetica Neue"/>
                <a:ea typeface="Helvetica Neue"/>
                <a:cs typeface="Helvetica Neue"/>
                <a:sym typeface="Helvetica Neue"/>
              </a:rPr>
              <a:t>111</a:t>
            </a:r>
            <a:endParaRPr sz="6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69" name="Google Shape;169;p15"/>
          <p:cNvSpPr txBox="1"/>
          <p:nvPr/>
        </p:nvSpPr>
        <p:spPr>
          <a:xfrm>
            <a:off x="2177643" y="2450051"/>
            <a:ext cx="438784" cy="11683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38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600">
                <a:latin typeface="Arial"/>
                <a:ea typeface="Arial"/>
                <a:cs typeface="Arial"/>
                <a:sym typeface="Arial"/>
              </a:rPr>
              <a:t>XXXq</a:t>
            </a:r>
            <a:r>
              <a:rPr baseline="-25000" lang="en-US" sz="750">
                <a:latin typeface="Helvetica Neue"/>
                <a:ea typeface="Helvetica Neue"/>
                <a:cs typeface="Helvetica Neue"/>
                <a:sym typeface="Helvetica Neue"/>
              </a:rPr>
              <a:t>2</a:t>
            </a:r>
            <a:r>
              <a:rPr lang="en-US" sz="600">
                <a:latin typeface="Helvetica Neue"/>
                <a:ea typeface="Helvetica Neue"/>
                <a:cs typeface="Helvetica Neue"/>
                <a:sym typeface="Helvetica Neue"/>
              </a:rPr>
              <a:t>111</a:t>
            </a:r>
            <a:endParaRPr sz="6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70" name="Google Shape;170;p15"/>
          <p:cNvSpPr txBox="1"/>
          <p:nvPr/>
        </p:nvSpPr>
        <p:spPr>
          <a:xfrm>
            <a:off x="2695435" y="1729414"/>
            <a:ext cx="447040" cy="11683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38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600">
                <a:latin typeface="Arial"/>
                <a:ea typeface="Arial"/>
                <a:cs typeface="Arial"/>
                <a:sym typeface="Arial"/>
              </a:rPr>
              <a:t>XXXXq</a:t>
            </a:r>
            <a:r>
              <a:rPr baseline="-25000" lang="en-US" sz="750">
                <a:latin typeface="Helvetica Neue"/>
                <a:ea typeface="Helvetica Neue"/>
                <a:cs typeface="Helvetica Neue"/>
                <a:sym typeface="Helvetica Neue"/>
              </a:rPr>
              <a:t>0</a:t>
            </a:r>
            <a:r>
              <a:rPr lang="en-US" sz="600">
                <a:latin typeface="Helvetica Neue"/>
                <a:ea typeface="Helvetica Neue"/>
                <a:cs typeface="Helvetica Neue"/>
                <a:sym typeface="Helvetica Neue"/>
              </a:rPr>
              <a:t>11</a:t>
            </a:r>
            <a:endParaRPr sz="6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71" name="Google Shape;171;p15"/>
          <p:cNvSpPr txBox="1"/>
          <p:nvPr/>
        </p:nvSpPr>
        <p:spPr>
          <a:xfrm>
            <a:off x="2695435" y="2090056"/>
            <a:ext cx="447040" cy="11683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38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600">
                <a:latin typeface="Arial"/>
                <a:ea typeface="Arial"/>
                <a:cs typeface="Arial"/>
                <a:sym typeface="Arial"/>
              </a:rPr>
              <a:t>XXXXq</a:t>
            </a:r>
            <a:r>
              <a:rPr baseline="-25000" lang="en-US" sz="750">
                <a:latin typeface="Helvetica Neue"/>
                <a:ea typeface="Helvetica Neue"/>
                <a:cs typeface="Helvetica Neue"/>
                <a:sym typeface="Helvetica Neue"/>
              </a:rPr>
              <a:t>1</a:t>
            </a:r>
            <a:r>
              <a:rPr lang="en-US" sz="600">
                <a:latin typeface="Helvetica Neue"/>
                <a:ea typeface="Helvetica Neue"/>
                <a:cs typeface="Helvetica Neue"/>
                <a:sym typeface="Helvetica Neue"/>
              </a:rPr>
              <a:t>11</a:t>
            </a:r>
            <a:endParaRPr sz="6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72" name="Google Shape;172;p15"/>
          <p:cNvSpPr txBox="1"/>
          <p:nvPr/>
        </p:nvSpPr>
        <p:spPr>
          <a:xfrm>
            <a:off x="3213214" y="1729414"/>
            <a:ext cx="455930" cy="11683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38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600">
                <a:latin typeface="Arial"/>
                <a:ea typeface="Arial"/>
                <a:cs typeface="Arial"/>
                <a:sym typeface="Arial"/>
              </a:rPr>
              <a:t>XXXXXq</a:t>
            </a:r>
            <a:r>
              <a:rPr baseline="-25000" lang="en-US" sz="750">
                <a:latin typeface="Helvetica Neue"/>
                <a:ea typeface="Helvetica Neue"/>
                <a:cs typeface="Helvetica Neue"/>
                <a:sym typeface="Helvetica Neue"/>
              </a:rPr>
              <a:t>0</a:t>
            </a:r>
            <a:r>
              <a:rPr lang="en-US" sz="600">
                <a:latin typeface="Helvetica Neue"/>
                <a:ea typeface="Helvetica Neue"/>
                <a:cs typeface="Helvetica Neue"/>
                <a:sym typeface="Helvetica Neue"/>
              </a:rPr>
              <a:t>1</a:t>
            </a:r>
            <a:endParaRPr sz="6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73" name="Google Shape;173;p15"/>
          <p:cNvSpPr txBox="1"/>
          <p:nvPr/>
        </p:nvSpPr>
        <p:spPr>
          <a:xfrm>
            <a:off x="3105213" y="2450051"/>
            <a:ext cx="1499235" cy="11683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38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600">
                <a:latin typeface="Arial"/>
                <a:ea typeface="Arial"/>
                <a:cs typeface="Arial"/>
                <a:sym typeface="Arial"/>
              </a:rPr>
              <a:t>XXXXXq</a:t>
            </a:r>
            <a:r>
              <a:rPr baseline="-25000" lang="en-US" sz="750">
                <a:latin typeface="Helvetica Neue"/>
                <a:ea typeface="Helvetica Neue"/>
                <a:cs typeface="Helvetica Neue"/>
                <a:sym typeface="Helvetica Neue"/>
              </a:rPr>
              <a:t>2</a:t>
            </a:r>
            <a:r>
              <a:rPr lang="en-US" sz="600">
                <a:latin typeface="Helvetica Neue"/>
                <a:ea typeface="Helvetica Neue"/>
                <a:cs typeface="Helvetica Neue"/>
                <a:sym typeface="Helvetica Neue"/>
              </a:rPr>
              <a:t>1	</a:t>
            </a:r>
            <a:r>
              <a:rPr i="1" lang="en-US" sz="600">
                <a:latin typeface="Arial"/>
                <a:ea typeface="Arial"/>
                <a:cs typeface="Arial"/>
                <a:sym typeface="Arial"/>
              </a:rPr>
              <a:t>XXXXXXq</a:t>
            </a:r>
            <a:r>
              <a:rPr baseline="-25000" lang="en-US" sz="750">
                <a:latin typeface="Helvetica Neue"/>
                <a:ea typeface="Helvetica Neue"/>
                <a:cs typeface="Helvetica Neue"/>
                <a:sym typeface="Helvetica Neue"/>
              </a:rPr>
              <a:t>2	</a:t>
            </a:r>
            <a:r>
              <a:rPr i="1" lang="en-US" sz="600">
                <a:latin typeface="Arial"/>
                <a:ea typeface="Arial"/>
                <a:cs typeface="Arial"/>
                <a:sym typeface="Arial"/>
              </a:rPr>
              <a:t>XXXXXq</a:t>
            </a:r>
            <a:r>
              <a:rPr baseline="-25000" lang="en-US" sz="750">
                <a:latin typeface="Helvetica Neue"/>
                <a:ea typeface="Helvetica Neue"/>
                <a:cs typeface="Helvetica Neue"/>
                <a:sym typeface="Helvetica Neue"/>
              </a:rPr>
              <a:t>3 </a:t>
            </a:r>
            <a:r>
              <a:rPr i="1" lang="en-US" sz="600">
                <a:latin typeface="Arial"/>
                <a:ea typeface="Arial"/>
                <a:cs typeface="Arial"/>
                <a:sym typeface="Arial"/>
              </a:rPr>
              <a:t>X</a:t>
            </a:r>
            <a:endParaRPr sz="6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p15"/>
          <p:cNvSpPr txBox="1"/>
          <p:nvPr/>
        </p:nvSpPr>
        <p:spPr>
          <a:xfrm>
            <a:off x="3213214" y="2090056"/>
            <a:ext cx="455930" cy="11683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38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600">
                <a:latin typeface="Arial"/>
                <a:ea typeface="Arial"/>
                <a:cs typeface="Arial"/>
                <a:sym typeface="Arial"/>
              </a:rPr>
              <a:t>XXXXXq</a:t>
            </a:r>
            <a:r>
              <a:rPr baseline="-25000" lang="en-US" sz="750">
                <a:latin typeface="Helvetica Neue"/>
                <a:ea typeface="Helvetica Neue"/>
                <a:cs typeface="Helvetica Neue"/>
                <a:sym typeface="Helvetica Neue"/>
              </a:rPr>
              <a:t>1</a:t>
            </a:r>
            <a:r>
              <a:rPr lang="en-US" sz="600">
                <a:latin typeface="Helvetica Neue"/>
                <a:ea typeface="Helvetica Neue"/>
                <a:cs typeface="Helvetica Neue"/>
                <a:sym typeface="Helvetica Neue"/>
              </a:rPr>
              <a:t>1</a:t>
            </a:r>
            <a:endParaRPr sz="6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75" name="Google Shape;175;p15"/>
          <p:cNvSpPr txBox="1"/>
          <p:nvPr/>
        </p:nvSpPr>
        <p:spPr>
          <a:xfrm>
            <a:off x="3731005" y="1729414"/>
            <a:ext cx="457834" cy="11683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38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600">
                <a:latin typeface="Arial"/>
                <a:ea typeface="Arial"/>
                <a:cs typeface="Arial"/>
                <a:sym typeface="Arial"/>
              </a:rPr>
              <a:t>XXXXXXq</a:t>
            </a:r>
            <a:r>
              <a:rPr baseline="-25000" lang="en-US" sz="750">
                <a:latin typeface="Helvetica Neue"/>
                <a:ea typeface="Helvetica Neue"/>
                <a:cs typeface="Helvetica Neue"/>
                <a:sym typeface="Helvetica Neue"/>
              </a:rPr>
              <a:t>0</a:t>
            </a:r>
            <a:endParaRPr baseline="-25000" sz="75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76" name="Google Shape;176;p15"/>
          <p:cNvSpPr txBox="1"/>
          <p:nvPr/>
        </p:nvSpPr>
        <p:spPr>
          <a:xfrm>
            <a:off x="3731005" y="2090056"/>
            <a:ext cx="457834" cy="11683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38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600">
                <a:latin typeface="Arial"/>
                <a:ea typeface="Arial"/>
                <a:cs typeface="Arial"/>
                <a:sym typeface="Arial"/>
              </a:rPr>
              <a:t>XXXXXXq</a:t>
            </a:r>
            <a:r>
              <a:rPr baseline="-25000" lang="en-US" sz="750">
                <a:latin typeface="Helvetica Neue"/>
                <a:ea typeface="Helvetica Neue"/>
                <a:cs typeface="Helvetica Neue"/>
                <a:sym typeface="Helvetica Neue"/>
              </a:rPr>
              <a:t>1</a:t>
            </a:r>
            <a:endParaRPr baseline="-25000" sz="75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pSp>
        <p:nvGrpSpPr>
          <p:cNvPr id="177" name="Google Shape;177;p15"/>
          <p:cNvGrpSpPr/>
          <p:nvPr/>
        </p:nvGrpSpPr>
        <p:grpSpPr>
          <a:xfrm>
            <a:off x="1032247" y="1768697"/>
            <a:ext cx="109082" cy="65405"/>
            <a:chOff x="1032247" y="1768697"/>
            <a:chExt cx="109082" cy="65405"/>
          </a:xfrm>
        </p:grpSpPr>
        <p:sp>
          <p:nvSpPr>
            <p:cNvPr id="178" name="Google Shape;178;p15"/>
            <p:cNvSpPr/>
            <p:nvPr/>
          </p:nvSpPr>
          <p:spPr>
            <a:xfrm>
              <a:off x="1032247" y="1801088"/>
              <a:ext cx="103505" cy="0"/>
            </a:xfrm>
            <a:custGeom>
              <a:rect b="b" l="l" r="r" t="t"/>
              <a:pathLst>
                <a:path extrusionOk="0" h="120000" w="103505">
                  <a:moveTo>
                    <a:pt x="0" y="0"/>
                  </a:moveTo>
                  <a:lnTo>
                    <a:pt x="102894" y="0"/>
                  </a:lnTo>
                </a:path>
              </a:pathLst>
            </a:custGeom>
            <a:noFill/>
            <a:ln cap="flat" cmpd="sng" w="15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79" name="Google Shape;179;p15"/>
            <p:cNvSpPr/>
            <p:nvPr/>
          </p:nvSpPr>
          <p:spPr>
            <a:xfrm>
              <a:off x="1110849" y="1768697"/>
              <a:ext cx="30480" cy="65405"/>
            </a:xfrm>
            <a:custGeom>
              <a:rect b="b" l="l" r="r" t="t"/>
              <a:pathLst>
                <a:path extrusionOk="0" h="65405" w="30480">
                  <a:moveTo>
                    <a:pt x="0" y="0"/>
                  </a:moveTo>
                  <a:lnTo>
                    <a:pt x="4744" y="9900"/>
                  </a:lnTo>
                  <a:lnTo>
                    <a:pt x="13664" y="19991"/>
                  </a:lnTo>
                  <a:lnTo>
                    <a:pt x="23344" y="28183"/>
                  </a:lnTo>
                  <a:lnTo>
                    <a:pt x="30366" y="32390"/>
                  </a:lnTo>
                  <a:lnTo>
                    <a:pt x="23344" y="36597"/>
                  </a:lnTo>
                  <a:lnTo>
                    <a:pt x="13664" y="44790"/>
                  </a:lnTo>
                  <a:lnTo>
                    <a:pt x="4744" y="54880"/>
                  </a:lnTo>
                  <a:lnTo>
                    <a:pt x="0" y="64781"/>
                  </a:lnTo>
                </a:path>
              </a:pathLst>
            </a:custGeom>
            <a:noFill/>
            <a:ln cap="flat" cmpd="sng" w="121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</p:grpSp>
      <p:grpSp>
        <p:nvGrpSpPr>
          <p:cNvPr id="180" name="Google Shape;180;p15"/>
          <p:cNvGrpSpPr/>
          <p:nvPr/>
        </p:nvGrpSpPr>
        <p:grpSpPr>
          <a:xfrm>
            <a:off x="1454438" y="1768697"/>
            <a:ext cx="315037" cy="329403"/>
            <a:chOff x="1454438" y="1768697"/>
            <a:chExt cx="315037" cy="329403"/>
          </a:xfrm>
        </p:grpSpPr>
        <p:sp>
          <p:nvSpPr>
            <p:cNvPr id="181" name="Google Shape;181;p15"/>
            <p:cNvSpPr/>
            <p:nvPr/>
          </p:nvSpPr>
          <p:spPr>
            <a:xfrm>
              <a:off x="1558466" y="1801088"/>
              <a:ext cx="94615" cy="0"/>
            </a:xfrm>
            <a:custGeom>
              <a:rect b="b" l="l" r="r" t="t"/>
              <a:pathLst>
                <a:path extrusionOk="0" h="120000" w="94614">
                  <a:moveTo>
                    <a:pt x="0" y="0"/>
                  </a:moveTo>
                  <a:lnTo>
                    <a:pt x="94468" y="0"/>
                  </a:lnTo>
                </a:path>
              </a:pathLst>
            </a:custGeom>
            <a:noFill/>
            <a:ln cap="flat" cmpd="sng" w="15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82" name="Google Shape;182;p15"/>
            <p:cNvSpPr/>
            <p:nvPr/>
          </p:nvSpPr>
          <p:spPr>
            <a:xfrm>
              <a:off x="1628641" y="1768697"/>
              <a:ext cx="30480" cy="65405"/>
            </a:xfrm>
            <a:custGeom>
              <a:rect b="b" l="l" r="r" t="t"/>
              <a:pathLst>
                <a:path extrusionOk="0" h="65405" w="30480">
                  <a:moveTo>
                    <a:pt x="0" y="0"/>
                  </a:moveTo>
                  <a:lnTo>
                    <a:pt x="4744" y="9900"/>
                  </a:lnTo>
                  <a:lnTo>
                    <a:pt x="13664" y="19991"/>
                  </a:lnTo>
                  <a:lnTo>
                    <a:pt x="23344" y="28183"/>
                  </a:lnTo>
                  <a:lnTo>
                    <a:pt x="30366" y="32390"/>
                  </a:lnTo>
                  <a:lnTo>
                    <a:pt x="23344" y="36597"/>
                  </a:lnTo>
                  <a:lnTo>
                    <a:pt x="13664" y="44790"/>
                  </a:lnTo>
                  <a:lnTo>
                    <a:pt x="4744" y="54880"/>
                  </a:lnTo>
                  <a:lnTo>
                    <a:pt x="0" y="64781"/>
                  </a:lnTo>
                </a:path>
              </a:pathLst>
            </a:custGeom>
            <a:noFill/>
            <a:ln cap="flat" cmpd="sng" w="121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83" name="Google Shape;183;p15"/>
            <p:cNvSpPr/>
            <p:nvPr/>
          </p:nvSpPr>
          <p:spPr>
            <a:xfrm>
              <a:off x="1454438" y="1871139"/>
              <a:ext cx="309880" cy="213995"/>
            </a:xfrm>
            <a:custGeom>
              <a:rect b="b" l="l" r="r" t="t"/>
              <a:pathLst>
                <a:path extrusionOk="0" h="213994" w="309880">
                  <a:moveTo>
                    <a:pt x="0" y="0"/>
                  </a:moveTo>
                  <a:lnTo>
                    <a:pt x="309782" y="213625"/>
                  </a:lnTo>
                </a:path>
              </a:pathLst>
            </a:custGeom>
            <a:noFill/>
            <a:ln cap="flat" cmpd="sng" w="15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84" name="Google Shape;184;p15"/>
            <p:cNvSpPr/>
            <p:nvPr/>
          </p:nvSpPr>
          <p:spPr>
            <a:xfrm>
              <a:off x="1725660" y="2044125"/>
              <a:ext cx="43815" cy="53975"/>
            </a:xfrm>
            <a:custGeom>
              <a:rect b="b" l="l" r="r" t="t"/>
              <a:pathLst>
                <a:path extrusionOk="0" h="53975" w="43814">
                  <a:moveTo>
                    <a:pt x="36943" y="0"/>
                  </a:moveTo>
                  <a:lnTo>
                    <a:pt x="35220" y="10893"/>
                  </a:lnTo>
                  <a:lnTo>
                    <a:pt x="36842" y="24323"/>
                  </a:lnTo>
                  <a:lnTo>
                    <a:pt x="40174" y="36618"/>
                  </a:lnTo>
                  <a:lnTo>
                    <a:pt x="43581" y="44101"/>
                  </a:lnTo>
                  <a:lnTo>
                    <a:pt x="35376" y="43575"/>
                  </a:lnTo>
                  <a:lnTo>
                    <a:pt x="22700" y="44830"/>
                  </a:lnTo>
                  <a:lnTo>
                    <a:pt x="9569" y="48087"/>
                  </a:lnTo>
                  <a:lnTo>
                    <a:pt x="0" y="53569"/>
                  </a:lnTo>
                </a:path>
              </a:pathLst>
            </a:custGeom>
            <a:noFill/>
            <a:ln cap="flat" cmpd="sng" w="122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</p:grpSp>
      <p:grpSp>
        <p:nvGrpSpPr>
          <p:cNvPr id="185" name="Google Shape;185;p15"/>
          <p:cNvGrpSpPr/>
          <p:nvPr/>
        </p:nvGrpSpPr>
        <p:grpSpPr>
          <a:xfrm>
            <a:off x="2084684" y="1768697"/>
            <a:ext cx="92229" cy="65405"/>
            <a:chOff x="2084684" y="1768697"/>
            <a:chExt cx="92229" cy="65405"/>
          </a:xfrm>
        </p:grpSpPr>
        <p:sp>
          <p:nvSpPr>
            <p:cNvPr id="186" name="Google Shape;186;p15"/>
            <p:cNvSpPr/>
            <p:nvPr/>
          </p:nvSpPr>
          <p:spPr>
            <a:xfrm>
              <a:off x="2084684" y="1801088"/>
              <a:ext cx="86360" cy="0"/>
            </a:xfrm>
            <a:custGeom>
              <a:rect b="b" l="l" r="r" t="t"/>
              <a:pathLst>
                <a:path extrusionOk="0" h="120000" w="86360">
                  <a:moveTo>
                    <a:pt x="0" y="0"/>
                  </a:moveTo>
                  <a:lnTo>
                    <a:pt x="86041" y="0"/>
                  </a:lnTo>
                </a:path>
              </a:pathLst>
            </a:custGeom>
            <a:noFill/>
            <a:ln cap="flat" cmpd="sng" w="15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87" name="Google Shape;187;p15"/>
            <p:cNvSpPr/>
            <p:nvPr/>
          </p:nvSpPr>
          <p:spPr>
            <a:xfrm>
              <a:off x="2146433" y="1768697"/>
              <a:ext cx="30480" cy="65405"/>
            </a:xfrm>
            <a:custGeom>
              <a:rect b="b" l="l" r="r" t="t"/>
              <a:pathLst>
                <a:path extrusionOk="0" h="65405" w="30480">
                  <a:moveTo>
                    <a:pt x="0" y="0"/>
                  </a:moveTo>
                  <a:lnTo>
                    <a:pt x="4744" y="9900"/>
                  </a:lnTo>
                  <a:lnTo>
                    <a:pt x="13664" y="19991"/>
                  </a:lnTo>
                  <a:lnTo>
                    <a:pt x="23344" y="28183"/>
                  </a:lnTo>
                  <a:lnTo>
                    <a:pt x="30366" y="32390"/>
                  </a:lnTo>
                  <a:lnTo>
                    <a:pt x="23344" y="36597"/>
                  </a:lnTo>
                  <a:lnTo>
                    <a:pt x="13664" y="44790"/>
                  </a:lnTo>
                  <a:lnTo>
                    <a:pt x="4744" y="54880"/>
                  </a:lnTo>
                  <a:lnTo>
                    <a:pt x="0" y="64781"/>
                  </a:lnTo>
                </a:path>
              </a:pathLst>
            </a:custGeom>
            <a:noFill/>
            <a:ln cap="flat" cmpd="sng" w="121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</p:grpSp>
      <p:grpSp>
        <p:nvGrpSpPr>
          <p:cNvPr id="188" name="Google Shape;188;p15"/>
          <p:cNvGrpSpPr/>
          <p:nvPr/>
        </p:nvGrpSpPr>
        <p:grpSpPr>
          <a:xfrm>
            <a:off x="1975504" y="2230495"/>
            <a:ext cx="315978" cy="227611"/>
            <a:chOff x="1975504" y="2230495"/>
            <a:chExt cx="315978" cy="227611"/>
          </a:xfrm>
        </p:grpSpPr>
        <p:sp>
          <p:nvSpPr>
            <p:cNvPr id="189" name="Google Shape;189;p15"/>
            <p:cNvSpPr/>
            <p:nvPr/>
          </p:nvSpPr>
          <p:spPr>
            <a:xfrm>
              <a:off x="1975504" y="2230495"/>
              <a:ext cx="311150" cy="214629"/>
            </a:xfrm>
            <a:custGeom>
              <a:rect b="b" l="l" r="r" t="t"/>
              <a:pathLst>
                <a:path extrusionOk="0" h="214630" w="311150">
                  <a:moveTo>
                    <a:pt x="0" y="0"/>
                  </a:moveTo>
                  <a:lnTo>
                    <a:pt x="310721" y="214273"/>
                  </a:lnTo>
                </a:path>
              </a:pathLst>
            </a:custGeom>
            <a:noFill/>
            <a:ln cap="flat" cmpd="sng" w="15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90" name="Google Shape;190;p15"/>
            <p:cNvSpPr/>
            <p:nvPr/>
          </p:nvSpPr>
          <p:spPr>
            <a:xfrm>
              <a:off x="2247667" y="2404131"/>
              <a:ext cx="43815" cy="53975"/>
            </a:xfrm>
            <a:custGeom>
              <a:rect b="b" l="l" r="r" t="t"/>
              <a:pathLst>
                <a:path extrusionOk="0" h="53975" w="43814">
                  <a:moveTo>
                    <a:pt x="36941" y="0"/>
                  </a:moveTo>
                  <a:lnTo>
                    <a:pt x="35218" y="10892"/>
                  </a:lnTo>
                  <a:lnTo>
                    <a:pt x="36840" y="24323"/>
                  </a:lnTo>
                  <a:lnTo>
                    <a:pt x="40173" y="36617"/>
                  </a:lnTo>
                  <a:lnTo>
                    <a:pt x="43580" y="44100"/>
                  </a:lnTo>
                  <a:lnTo>
                    <a:pt x="35375" y="43575"/>
                  </a:lnTo>
                  <a:lnTo>
                    <a:pt x="22699" y="44830"/>
                  </a:lnTo>
                  <a:lnTo>
                    <a:pt x="9569" y="48087"/>
                  </a:lnTo>
                  <a:lnTo>
                    <a:pt x="0" y="53569"/>
                  </a:lnTo>
                </a:path>
              </a:pathLst>
            </a:custGeom>
            <a:noFill/>
            <a:ln cap="flat" cmpd="sng" w="122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</p:grpSp>
      <p:grpSp>
        <p:nvGrpSpPr>
          <p:cNvPr id="191" name="Google Shape;191;p15"/>
          <p:cNvGrpSpPr/>
          <p:nvPr/>
        </p:nvGrpSpPr>
        <p:grpSpPr>
          <a:xfrm>
            <a:off x="2498449" y="1768697"/>
            <a:ext cx="315037" cy="329403"/>
            <a:chOff x="2498449" y="1768697"/>
            <a:chExt cx="315037" cy="329403"/>
          </a:xfrm>
        </p:grpSpPr>
        <p:sp>
          <p:nvSpPr>
            <p:cNvPr id="192" name="Google Shape;192;p15"/>
            <p:cNvSpPr/>
            <p:nvPr/>
          </p:nvSpPr>
          <p:spPr>
            <a:xfrm>
              <a:off x="2610903" y="1801088"/>
              <a:ext cx="78105" cy="0"/>
            </a:xfrm>
            <a:custGeom>
              <a:rect b="b" l="l" r="r" t="t"/>
              <a:pathLst>
                <a:path extrusionOk="0" h="120000" w="78105">
                  <a:moveTo>
                    <a:pt x="0" y="0"/>
                  </a:moveTo>
                  <a:lnTo>
                    <a:pt x="77614" y="0"/>
                  </a:lnTo>
                </a:path>
              </a:pathLst>
            </a:custGeom>
            <a:noFill/>
            <a:ln cap="flat" cmpd="sng" w="15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93" name="Google Shape;193;p15"/>
            <p:cNvSpPr/>
            <p:nvPr/>
          </p:nvSpPr>
          <p:spPr>
            <a:xfrm>
              <a:off x="2664225" y="1768697"/>
              <a:ext cx="30480" cy="65405"/>
            </a:xfrm>
            <a:custGeom>
              <a:rect b="b" l="l" r="r" t="t"/>
              <a:pathLst>
                <a:path extrusionOk="0" h="65405" w="30480">
                  <a:moveTo>
                    <a:pt x="0" y="0"/>
                  </a:moveTo>
                  <a:lnTo>
                    <a:pt x="4744" y="9900"/>
                  </a:lnTo>
                  <a:lnTo>
                    <a:pt x="13664" y="19991"/>
                  </a:lnTo>
                  <a:lnTo>
                    <a:pt x="23344" y="28183"/>
                  </a:lnTo>
                  <a:lnTo>
                    <a:pt x="30366" y="32390"/>
                  </a:lnTo>
                  <a:lnTo>
                    <a:pt x="23344" y="36597"/>
                  </a:lnTo>
                  <a:lnTo>
                    <a:pt x="13664" y="44790"/>
                  </a:lnTo>
                  <a:lnTo>
                    <a:pt x="4744" y="54880"/>
                  </a:lnTo>
                  <a:lnTo>
                    <a:pt x="0" y="64781"/>
                  </a:lnTo>
                </a:path>
              </a:pathLst>
            </a:custGeom>
            <a:noFill/>
            <a:ln cap="flat" cmpd="sng" w="121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94" name="Google Shape;194;p15"/>
            <p:cNvSpPr/>
            <p:nvPr/>
          </p:nvSpPr>
          <p:spPr>
            <a:xfrm>
              <a:off x="2498449" y="1871139"/>
              <a:ext cx="309880" cy="213995"/>
            </a:xfrm>
            <a:custGeom>
              <a:rect b="b" l="l" r="r" t="t"/>
              <a:pathLst>
                <a:path extrusionOk="0" h="213994" w="309880">
                  <a:moveTo>
                    <a:pt x="0" y="0"/>
                  </a:moveTo>
                  <a:lnTo>
                    <a:pt x="309782" y="213625"/>
                  </a:lnTo>
                </a:path>
              </a:pathLst>
            </a:custGeom>
            <a:noFill/>
            <a:ln cap="flat" cmpd="sng" w="15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95" name="Google Shape;195;p15"/>
            <p:cNvSpPr/>
            <p:nvPr/>
          </p:nvSpPr>
          <p:spPr>
            <a:xfrm>
              <a:off x="2769671" y="2044125"/>
              <a:ext cx="43815" cy="53975"/>
            </a:xfrm>
            <a:custGeom>
              <a:rect b="b" l="l" r="r" t="t"/>
              <a:pathLst>
                <a:path extrusionOk="0" h="53975" w="43814">
                  <a:moveTo>
                    <a:pt x="36943" y="0"/>
                  </a:moveTo>
                  <a:lnTo>
                    <a:pt x="35220" y="10893"/>
                  </a:lnTo>
                  <a:lnTo>
                    <a:pt x="36842" y="24323"/>
                  </a:lnTo>
                  <a:lnTo>
                    <a:pt x="40174" y="36618"/>
                  </a:lnTo>
                  <a:lnTo>
                    <a:pt x="43581" y="44101"/>
                  </a:lnTo>
                  <a:lnTo>
                    <a:pt x="35376" y="43575"/>
                  </a:lnTo>
                  <a:lnTo>
                    <a:pt x="22700" y="44830"/>
                  </a:lnTo>
                  <a:lnTo>
                    <a:pt x="9569" y="48087"/>
                  </a:lnTo>
                  <a:lnTo>
                    <a:pt x="0" y="53569"/>
                  </a:lnTo>
                </a:path>
              </a:pathLst>
            </a:custGeom>
            <a:noFill/>
            <a:ln cap="flat" cmpd="sng" w="122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</p:grpSp>
      <p:grpSp>
        <p:nvGrpSpPr>
          <p:cNvPr id="196" name="Google Shape;196;p15"/>
          <p:cNvGrpSpPr/>
          <p:nvPr/>
        </p:nvGrpSpPr>
        <p:grpSpPr>
          <a:xfrm>
            <a:off x="3020454" y="1768697"/>
            <a:ext cx="315037" cy="329403"/>
            <a:chOff x="3020454" y="1768697"/>
            <a:chExt cx="315037" cy="329403"/>
          </a:xfrm>
        </p:grpSpPr>
        <p:sp>
          <p:nvSpPr>
            <p:cNvPr id="197" name="Google Shape;197;p15"/>
            <p:cNvSpPr/>
            <p:nvPr/>
          </p:nvSpPr>
          <p:spPr>
            <a:xfrm>
              <a:off x="3137122" y="1801088"/>
              <a:ext cx="69215" cy="0"/>
            </a:xfrm>
            <a:custGeom>
              <a:rect b="b" l="l" r="r" t="t"/>
              <a:pathLst>
                <a:path extrusionOk="0" h="120000" w="69214">
                  <a:moveTo>
                    <a:pt x="0" y="0"/>
                  </a:moveTo>
                  <a:lnTo>
                    <a:pt x="69187" y="0"/>
                  </a:lnTo>
                </a:path>
              </a:pathLst>
            </a:custGeom>
            <a:noFill/>
            <a:ln cap="flat" cmpd="sng" w="15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98" name="Google Shape;198;p15"/>
            <p:cNvSpPr/>
            <p:nvPr/>
          </p:nvSpPr>
          <p:spPr>
            <a:xfrm>
              <a:off x="3182017" y="1768697"/>
              <a:ext cx="30480" cy="65405"/>
            </a:xfrm>
            <a:custGeom>
              <a:rect b="b" l="l" r="r" t="t"/>
              <a:pathLst>
                <a:path extrusionOk="0" h="65405" w="30480">
                  <a:moveTo>
                    <a:pt x="0" y="0"/>
                  </a:moveTo>
                  <a:lnTo>
                    <a:pt x="4744" y="9900"/>
                  </a:lnTo>
                  <a:lnTo>
                    <a:pt x="13664" y="19991"/>
                  </a:lnTo>
                  <a:lnTo>
                    <a:pt x="23344" y="28183"/>
                  </a:lnTo>
                  <a:lnTo>
                    <a:pt x="30366" y="32390"/>
                  </a:lnTo>
                  <a:lnTo>
                    <a:pt x="23344" y="36597"/>
                  </a:lnTo>
                  <a:lnTo>
                    <a:pt x="13664" y="44790"/>
                  </a:lnTo>
                  <a:lnTo>
                    <a:pt x="4744" y="54880"/>
                  </a:lnTo>
                  <a:lnTo>
                    <a:pt x="0" y="64781"/>
                  </a:lnTo>
                </a:path>
              </a:pathLst>
            </a:custGeom>
            <a:noFill/>
            <a:ln cap="flat" cmpd="sng" w="121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99" name="Google Shape;199;p15"/>
            <p:cNvSpPr/>
            <p:nvPr/>
          </p:nvSpPr>
          <p:spPr>
            <a:xfrm>
              <a:off x="3020454" y="1871139"/>
              <a:ext cx="309880" cy="213995"/>
            </a:xfrm>
            <a:custGeom>
              <a:rect b="b" l="l" r="r" t="t"/>
              <a:pathLst>
                <a:path extrusionOk="0" h="213994" w="309879">
                  <a:moveTo>
                    <a:pt x="0" y="0"/>
                  </a:moveTo>
                  <a:lnTo>
                    <a:pt x="309782" y="213625"/>
                  </a:lnTo>
                </a:path>
              </a:pathLst>
            </a:custGeom>
            <a:noFill/>
            <a:ln cap="flat" cmpd="sng" w="15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200" name="Google Shape;200;p15"/>
            <p:cNvSpPr/>
            <p:nvPr/>
          </p:nvSpPr>
          <p:spPr>
            <a:xfrm>
              <a:off x="3291676" y="2044125"/>
              <a:ext cx="43815" cy="53975"/>
            </a:xfrm>
            <a:custGeom>
              <a:rect b="b" l="l" r="r" t="t"/>
              <a:pathLst>
                <a:path extrusionOk="0" h="53975" w="43814">
                  <a:moveTo>
                    <a:pt x="36943" y="0"/>
                  </a:moveTo>
                  <a:lnTo>
                    <a:pt x="35220" y="10893"/>
                  </a:lnTo>
                  <a:lnTo>
                    <a:pt x="36842" y="24323"/>
                  </a:lnTo>
                  <a:lnTo>
                    <a:pt x="40174" y="36618"/>
                  </a:lnTo>
                  <a:lnTo>
                    <a:pt x="43581" y="44101"/>
                  </a:lnTo>
                  <a:lnTo>
                    <a:pt x="35376" y="43575"/>
                  </a:lnTo>
                  <a:lnTo>
                    <a:pt x="22700" y="44830"/>
                  </a:lnTo>
                  <a:lnTo>
                    <a:pt x="9569" y="48087"/>
                  </a:lnTo>
                  <a:lnTo>
                    <a:pt x="0" y="53569"/>
                  </a:lnTo>
                </a:path>
              </a:pathLst>
            </a:custGeom>
            <a:noFill/>
            <a:ln cap="flat" cmpd="sng" w="122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</p:grpSp>
      <p:grpSp>
        <p:nvGrpSpPr>
          <p:cNvPr id="201" name="Google Shape;201;p15"/>
          <p:cNvGrpSpPr/>
          <p:nvPr/>
        </p:nvGrpSpPr>
        <p:grpSpPr>
          <a:xfrm>
            <a:off x="2998696" y="2230495"/>
            <a:ext cx="249868" cy="222149"/>
            <a:chOff x="2998696" y="2230495"/>
            <a:chExt cx="249868" cy="222149"/>
          </a:xfrm>
        </p:grpSpPr>
        <p:sp>
          <p:nvSpPr>
            <p:cNvPr id="202" name="Google Shape;202;p15"/>
            <p:cNvSpPr/>
            <p:nvPr/>
          </p:nvSpPr>
          <p:spPr>
            <a:xfrm>
              <a:off x="2998696" y="2230495"/>
              <a:ext cx="245745" cy="213360"/>
            </a:xfrm>
            <a:custGeom>
              <a:rect b="b" l="l" r="r" t="t"/>
              <a:pathLst>
                <a:path extrusionOk="0" h="213360" w="245744">
                  <a:moveTo>
                    <a:pt x="0" y="0"/>
                  </a:moveTo>
                  <a:lnTo>
                    <a:pt x="245191" y="213192"/>
                  </a:lnTo>
                </a:path>
              </a:pathLst>
            </a:custGeom>
            <a:noFill/>
            <a:ln cap="flat" cmpd="sng" w="15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203" name="Google Shape;203;p15"/>
            <p:cNvSpPr/>
            <p:nvPr/>
          </p:nvSpPr>
          <p:spPr>
            <a:xfrm>
              <a:off x="3204114" y="2403114"/>
              <a:ext cx="44450" cy="49530"/>
            </a:xfrm>
            <a:custGeom>
              <a:rect b="b" l="l" r="r" t="t"/>
              <a:pathLst>
                <a:path extrusionOk="0" h="49530" w="44450">
                  <a:moveTo>
                    <a:pt x="42707" y="0"/>
                  </a:moveTo>
                  <a:lnTo>
                    <a:pt x="39778" y="10634"/>
                  </a:lnTo>
                  <a:lnTo>
                    <a:pt x="39888" y="24165"/>
                  </a:lnTo>
                  <a:lnTo>
                    <a:pt x="41826" y="36758"/>
                  </a:lnTo>
                  <a:lnTo>
                    <a:pt x="44377" y="44577"/>
                  </a:lnTo>
                  <a:lnTo>
                    <a:pt x="36279" y="43137"/>
                  </a:lnTo>
                  <a:lnTo>
                    <a:pt x="23539" y="42967"/>
                  </a:lnTo>
                  <a:lnTo>
                    <a:pt x="10124" y="44737"/>
                  </a:lnTo>
                  <a:lnTo>
                    <a:pt x="0" y="49116"/>
                  </a:lnTo>
                </a:path>
              </a:pathLst>
            </a:custGeom>
            <a:noFill/>
            <a:ln cap="flat" cmpd="sng" w="122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</p:grpSp>
      <p:grpSp>
        <p:nvGrpSpPr>
          <p:cNvPr id="204" name="Google Shape;204;p15"/>
          <p:cNvGrpSpPr/>
          <p:nvPr/>
        </p:nvGrpSpPr>
        <p:grpSpPr>
          <a:xfrm>
            <a:off x="3542459" y="1768697"/>
            <a:ext cx="315038" cy="329403"/>
            <a:chOff x="3542459" y="1768697"/>
            <a:chExt cx="315038" cy="329403"/>
          </a:xfrm>
        </p:grpSpPr>
        <p:sp>
          <p:nvSpPr>
            <p:cNvPr id="205" name="Google Shape;205;p15"/>
            <p:cNvSpPr/>
            <p:nvPr/>
          </p:nvSpPr>
          <p:spPr>
            <a:xfrm>
              <a:off x="3663341" y="1801088"/>
              <a:ext cx="60960" cy="0"/>
            </a:xfrm>
            <a:custGeom>
              <a:rect b="b" l="l" r="r" t="t"/>
              <a:pathLst>
                <a:path extrusionOk="0" h="120000" w="60960">
                  <a:moveTo>
                    <a:pt x="0" y="0"/>
                  </a:moveTo>
                  <a:lnTo>
                    <a:pt x="60761" y="0"/>
                  </a:lnTo>
                </a:path>
              </a:pathLst>
            </a:custGeom>
            <a:noFill/>
            <a:ln cap="flat" cmpd="sng" w="15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206" name="Google Shape;206;p15"/>
            <p:cNvSpPr/>
            <p:nvPr/>
          </p:nvSpPr>
          <p:spPr>
            <a:xfrm>
              <a:off x="3699809" y="1768697"/>
              <a:ext cx="30480" cy="65405"/>
            </a:xfrm>
            <a:custGeom>
              <a:rect b="b" l="l" r="r" t="t"/>
              <a:pathLst>
                <a:path extrusionOk="0" h="65405" w="30479">
                  <a:moveTo>
                    <a:pt x="0" y="0"/>
                  </a:moveTo>
                  <a:lnTo>
                    <a:pt x="4744" y="9900"/>
                  </a:lnTo>
                  <a:lnTo>
                    <a:pt x="13664" y="19991"/>
                  </a:lnTo>
                  <a:lnTo>
                    <a:pt x="23344" y="28183"/>
                  </a:lnTo>
                  <a:lnTo>
                    <a:pt x="30366" y="32390"/>
                  </a:lnTo>
                  <a:lnTo>
                    <a:pt x="23344" y="36597"/>
                  </a:lnTo>
                  <a:lnTo>
                    <a:pt x="13664" y="44790"/>
                  </a:lnTo>
                  <a:lnTo>
                    <a:pt x="4744" y="54880"/>
                  </a:lnTo>
                  <a:lnTo>
                    <a:pt x="0" y="64781"/>
                  </a:lnTo>
                </a:path>
              </a:pathLst>
            </a:custGeom>
            <a:noFill/>
            <a:ln cap="flat" cmpd="sng" w="121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207" name="Google Shape;207;p15"/>
            <p:cNvSpPr/>
            <p:nvPr/>
          </p:nvSpPr>
          <p:spPr>
            <a:xfrm>
              <a:off x="3542459" y="1871139"/>
              <a:ext cx="309880" cy="213995"/>
            </a:xfrm>
            <a:custGeom>
              <a:rect b="b" l="l" r="r" t="t"/>
              <a:pathLst>
                <a:path extrusionOk="0" h="213994" w="309879">
                  <a:moveTo>
                    <a:pt x="0" y="0"/>
                  </a:moveTo>
                  <a:lnTo>
                    <a:pt x="309782" y="213625"/>
                  </a:lnTo>
                </a:path>
              </a:pathLst>
            </a:custGeom>
            <a:noFill/>
            <a:ln cap="flat" cmpd="sng" w="15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208" name="Google Shape;208;p15"/>
            <p:cNvSpPr/>
            <p:nvPr/>
          </p:nvSpPr>
          <p:spPr>
            <a:xfrm>
              <a:off x="3813682" y="2044125"/>
              <a:ext cx="43815" cy="53975"/>
            </a:xfrm>
            <a:custGeom>
              <a:rect b="b" l="l" r="r" t="t"/>
              <a:pathLst>
                <a:path extrusionOk="0" h="53975" w="43814">
                  <a:moveTo>
                    <a:pt x="36943" y="0"/>
                  </a:moveTo>
                  <a:lnTo>
                    <a:pt x="35220" y="10893"/>
                  </a:lnTo>
                  <a:lnTo>
                    <a:pt x="36842" y="24323"/>
                  </a:lnTo>
                  <a:lnTo>
                    <a:pt x="40174" y="36618"/>
                  </a:lnTo>
                  <a:lnTo>
                    <a:pt x="43581" y="44101"/>
                  </a:lnTo>
                  <a:lnTo>
                    <a:pt x="35376" y="43575"/>
                  </a:lnTo>
                  <a:lnTo>
                    <a:pt x="22700" y="44830"/>
                  </a:lnTo>
                  <a:lnTo>
                    <a:pt x="9569" y="48087"/>
                  </a:lnTo>
                  <a:lnTo>
                    <a:pt x="0" y="53569"/>
                  </a:lnTo>
                </a:path>
              </a:pathLst>
            </a:custGeom>
            <a:noFill/>
            <a:ln cap="flat" cmpd="sng" w="122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</p:grpSp>
      <p:grpSp>
        <p:nvGrpSpPr>
          <p:cNvPr id="209" name="Google Shape;209;p15"/>
          <p:cNvGrpSpPr/>
          <p:nvPr/>
        </p:nvGrpSpPr>
        <p:grpSpPr>
          <a:xfrm>
            <a:off x="3520701" y="2230495"/>
            <a:ext cx="249868" cy="222149"/>
            <a:chOff x="3520701" y="2230495"/>
            <a:chExt cx="249868" cy="222149"/>
          </a:xfrm>
        </p:grpSpPr>
        <p:sp>
          <p:nvSpPr>
            <p:cNvPr id="210" name="Google Shape;210;p15"/>
            <p:cNvSpPr/>
            <p:nvPr/>
          </p:nvSpPr>
          <p:spPr>
            <a:xfrm>
              <a:off x="3520701" y="2230495"/>
              <a:ext cx="245745" cy="213360"/>
            </a:xfrm>
            <a:custGeom>
              <a:rect b="b" l="l" r="r" t="t"/>
              <a:pathLst>
                <a:path extrusionOk="0" h="213360" w="245745">
                  <a:moveTo>
                    <a:pt x="0" y="0"/>
                  </a:moveTo>
                  <a:lnTo>
                    <a:pt x="245190" y="213192"/>
                  </a:lnTo>
                </a:path>
              </a:pathLst>
            </a:custGeom>
            <a:noFill/>
            <a:ln cap="flat" cmpd="sng" w="15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211" name="Google Shape;211;p15"/>
            <p:cNvSpPr/>
            <p:nvPr/>
          </p:nvSpPr>
          <p:spPr>
            <a:xfrm>
              <a:off x="3726119" y="2403114"/>
              <a:ext cx="44450" cy="49530"/>
            </a:xfrm>
            <a:custGeom>
              <a:rect b="b" l="l" r="r" t="t"/>
              <a:pathLst>
                <a:path extrusionOk="0" h="49530" w="44450">
                  <a:moveTo>
                    <a:pt x="42707" y="0"/>
                  </a:moveTo>
                  <a:lnTo>
                    <a:pt x="39778" y="10634"/>
                  </a:lnTo>
                  <a:lnTo>
                    <a:pt x="39888" y="24165"/>
                  </a:lnTo>
                  <a:lnTo>
                    <a:pt x="41826" y="36758"/>
                  </a:lnTo>
                  <a:lnTo>
                    <a:pt x="44377" y="44577"/>
                  </a:lnTo>
                  <a:lnTo>
                    <a:pt x="36279" y="43137"/>
                  </a:lnTo>
                  <a:lnTo>
                    <a:pt x="23539" y="42967"/>
                  </a:lnTo>
                  <a:lnTo>
                    <a:pt x="10124" y="44737"/>
                  </a:lnTo>
                  <a:lnTo>
                    <a:pt x="0" y="49116"/>
                  </a:lnTo>
                </a:path>
              </a:pathLst>
            </a:custGeom>
            <a:noFill/>
            <a:ln cap="flat" cmpd="sng" w="122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</p:grpSp>
      <p:grpSp>
        <p:nvGrpSpPr>
          <p:cNvPr id="212" name="Google Shape;212;p15"/>
          <p:cNvGrpSpPr/>
          <p:nvPr/>
        </p:nvGrpSpPr>
        <p:grpSpPr>
          <a:xfrm>
            <a:off x="4081557" y="2488706"/>
            <a:ext cx="58067" cy="65405"/>
            <a:chOff x="4081557" y="2488706"/>
            <a:chExt cx="58067" cy="65405"/>
          </a:xfrm>
        </p:grpSpPr>
        <p:sp>
          <p:nvSpPr>
            <p:cNvPr id="213" name="Google Shape;213;p15"/>
            <p:cNvSpPr/>
            <p:nvPr/>
          </p:nvSpPr>
          <p:spPr>
            <a:xfrm>
              <a:off x="4081557" y="2521097"/>
              <a:ext cx="52069" cy="0"/>
            </a:xfrm>
            <a:custGeom>
              <a:rect b="b" l="l" r="r" t="t"/>
              <a:pathLst>
                <a:path extrusionOk="0" h="120000" w="52070">
                  <a:moveTo>
                    <a:pt x="0" y="0"/>
                  </a:moveTo>
                  <a:lnTo>
                    <a:pt x="51879" y="0"/>
                  </a:lnTo>
                </a:path>
              </a:pathLst>
            </a:custGeom>
            <a:noFill/>
            <a:ln cap="flat" cmpd="sng" w="15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214" name="Google Shape;214;p15"/>
            <p:cNvSpPr/>
            <p:nvPr/>
          </p:nvSpPr>
          <p:spPr>
            <a:xfrm>
              <a:off x="4109144" y="2488706"/>
              <a:ext cx="30480" cy="65405"/>
            </a:xfrm>
            <a:custGeom>
              <a:rect b="b" l="l" r="r" t="t"/>
              <a:pathLst>
                <a:path extrusionOk="0" h="65405" w="30479">
                  <a:moveTo>
                    <a:pt x="0" y="0"/>
                  </a:moveTo>
                  <a:lnTo>
                    <a:pt x="4744" y="9900"/>
                  </a:lnTo>
                  <a:lnTo>
                    <a:pt x="13664" y="19991"/>
                  </a:lnTo>
                  <a:lnTo>
                    <a:pt x="23344" y="28183"/>
                  </a:lnTo>
                  <a:lnTo>
                    <a:pt x="30366" y="32390"/>
                  </a:lnTo>
                  <a:lnTo>
                    <a:pt x="23344" y="36597"/>
                  </a:lnTo>
                  <a:lnTo>
                    <a:pt x="13664" y="44790"/>
                  </a:lnTo>
                  <a:lnTo>
                    <a:pt x="4744" y="54880"/>
                  </a:lnTo>
                  <a:lnTo>
                    <a:pt x="0" y="64781"/>
                  </a:lnTo>
                </a:path>
              </a:pathLst>
            </a:custGeom>
            <a:noFill/>
            <a:ln cap="flat" cmpd="sng" w="121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</p:grpSp>
      <p:sp>
        <p:nvSpPr>
          <p:cNvPr id="215" name="Google Shape;215;p15"/>
          <p:cNvSpPr/>
          <p:nvPr/>
        </p:nvSpPr>
        <p:spPr>
          <a:xfrm>
            <a:off x="495363" y="2835579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216" name="Google Shape;216;p15"/>
          <p:cNvSpPr txBox="1"/>
          <p:nvPr/>
        </p:nvSpPr>
        <p:spPr>
          <a:xfrm>
            <a:off x="624395" y="2756787"/>
            <a:ext cx="3486785" cy="5359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975">
            <a:spAutoFit/>
          </a:bodyPr>
          <a:lstStyle/>
          <a:p>
            <a:pPr indent="0" lvl="0" marL="12700" marR="5080" rtl="0" algn="l">
              <a:lnSpc>
                <a:spcPct val="1026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On accepte un mot si et seulement s’il y a une exécution  sur ce mot partant de l’état initial qui termine en un état  accepteur.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17" name="Google Shape;217;p15"/>
          <p:cNvSpPr txBox="1"/>
          <p:nvPr/>
        </p:nvSpPr>
        <p:spPr>
          <a:xfrm>
            <a:off x="4451781" y="3370303"/>
            <a:ext cx="118745" cy="1212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8250">
            <a:spAutoFit/>
          </a:bodyPr>
          <a:lstStyle/>
          <a:p>
            <a:pPr indent="0" lvl="0" marL="38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">
                <a:latin typeface="Arial"/>
                <a:ea typeface="Arial"/>
                <a:cs typeface="Arial"/>
                <a:sym typeface="Arial"/>
              </a:rPr>
              <a:t>6</a:t>
            </a:r>
            <a:endParaRPr sz="6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 thruBlk="1"/>
  </p:transition>
</p:sld>
</file>

<file path=ppt/slides/slide9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2" name="Shape 1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3" name="Google Shape;1163;p96"/>
          <p:cNvSpPr txBox="1"/>
          <p:nvPr>
            <p:ph type="title"/>
          </p:nvPr>
        </p:nvSpPr>
        <p:spPr>
          <a:xfrm>
            <a:off x="340359" y="59814"/>
            <a:ext cx="3927475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71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Problèmes “intrinsèquement non-parallélisables”</a:t>
            </a:r>
            <a:endParaRPr/>
          </a:p>
        </p:txBody>
      </p:sp>
      <p:sp>
        <p:nvSpPr>
          <p:cNvPr id="1164" name="Google Shape;1164;p96"/>
          <p:cNvSpPr/>
          <p:nvPr/>
        </p:nvSpPr>
        <p:spPr>
          <a:xfrm>
            <a:off x="495363" y="553910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165" name="Google Shape;1165;p96"/>
          <p:cNvSpPr txBox="1"/>
          <p:nvPr/>
        </p:nvSpPr>
        <p:spPr>
          <a:xfrm>
            <a:off x="624395" y="475118"/>
            <a:ext cx="3232150" cy="3435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9200">
            <a:spAutoFit/>
          </a:bodyPr>
          <a:lstStyle/>
          <a:p>
            <a:pPr indent="0" lvl="0" marL="12700" marR="5080" rtl="0" algn="l">
              <a:lnSpc>
                <a:spcPct val="10909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On considère souvent dans le parallèlisme que : “Se  parallélise bien”= temps parallèle polylogarithmique.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66" name="Google Shape;1166;p96"/>
          <p:cNvSpPr txBox="1"/>
          <p:nvPr/>
        </p:nvSpPr>
        <p:spPr>
          <a:xfrm>
            <a:off x="764425" y="999571"/>
            <a:ext cx="93345" cy="11683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>
                <a:solidFill>
                  <a:srgbClr val="3333B2"/>
                </a:solidFill>
                <a:latin typeface="Lucida Sans"/>
                <a:ea typeface="Lucida Sans"/>
                <a:cs typeface="Lucida Sans"/>
                <a:sym typeface="Lucida Sans"/>
              </a:rPr>
              <a:t>)</a:t>
            </a:r>
            <a:endParaRPr sz="600"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1167" name="Google Shape;1167;p96"/>
          <p:cNvSpPr txBox="1"/>
          <p:nvPr/>
        </p:nvSpPr>
        <p:spPr>
          <a:xfrm>
            <a:off x="901484" y="967935"/>
            <a:ext cx="334645" cy="1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latin typeface="Times New Roman"/>
                <a:ea typeface="Times New Roman"/>
                <a:cs typeface="Times New Roman"/>
                <a:sym typeface="Times New Roman"/>
              </a:rPr>
              <a:t>NC </a:t>
            </a:r>
            <a:r>
              <a:rPr lang="en-US" sz="1000">
                <a:latin typeface="Tahoma"/>
                <a:ea typeface="Tahoma"/>
                <a:cs typeface="Tahoma"/>
                <a:sym typeface="Tahoma"/>
              </a:rPr>
              <a:t>=</a:t>
            </a:r>
            <a:endParaRPr sz="100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168" name="Google Shape;1168;p96"/>
          <p:cNvSpPr txBox="1"/>
          <p:nvPr/>
        </p:nvSpPr>
        <p:spPr>
          <a:xfrm>
            <a:off x="1245920" y="873041"/>
            <a:ext cx="130810" cy="1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S</a:t>
            </a:r>
            <a:endParaRPr sz="1000"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1169" name="Google Shape;1169;p96"/>
          <p:cNvSpPr txBox="1"/>
          <p:nvPr/>
        </p:nvSpPr>
        <p:spPr>
          <a:xfrm>
            <a:off x="1351368" y="1043853"/>
            <a:ext cx="210820" cy="1320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700">
                <a:latin typeface="Arial"/>
                <a:ea typeface="Arial"/>
                <a:cs typeface="Arial"/>
                <a:sym typeface="Arial"/>
              </a:rPr>
              <a:t>k </a:t>
            </a:r>
            <a:r>
              <a:rPr lang="en-US" sz="700">
                <a:latin typeface="Lucida Sans"/>
                <a:ea typeface="Lucida Sans"/>
                <a:cs typeface="Lucida Sans"/>
                <a:sym typeface="Lucida Sans"/>
              </a:rPr>
              <a:t>∈</a:t>
            </a:r>
            <a:r>
              <a:rPr lang="en-US" sz="700">
                <a:latin typeface="Times New Roman"/>
                <a:ea typeface="Times New Roman"/>
                <a:cs typeface="Times New Roman"/>
                <a:sym typeface="Times New Roman"/>
              </a:rPr>
              <a:t>N</a:t>
            </a:r>
            <a:endParaRPr sz="7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70" name="Google Shape;1170;p96"/>
          <p:cNvSpPr txBox="1"/>
          <p:nvPr/>
        </p:nvSpPr>
        <p:spPr>
          <a:xfrm>
            <a:off x="2159139" y="947029"/>
            <a:ext cx="69850" cy="1320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latin typeface="Times New Roman"/>
                <a:ea typeface="Times New Roman"/>
                <a:cs typeface="Times New Roman"/>
                <a:sym typeface="Times New Roman"/>
              </a:rPr>
              <a:t>k</a:t>
            </a:r>
            <a:endParaRPr sz="7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71" name="Google Shape;1171;p96"/>
          <p:cNvSpPr txBox="1"/>
          <p:nvPr/>
        </p:nvSpPr>
        <p:spPr>
          <a:xfrm>
            <a:off x="1564106" y="967935"/>
            <a:ext cx="1078865" cy="1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latin typeface="Times New Roman"/>
                <a:ea typeface="Times New Roman"/>
                <a:cs typeface="Times New Roman"/>
                <a:sym typeface="Times New Roman"/>
              </a:rPr>
              <a:t>SPACE</a:t>
            </a:r>
            <a:r>
              <a:rPr lang="en-US" sz="1000">
                <a:latin typeface="Tahoma"/>
                <a:ea typeface="Tahoma"/>
                <a:cs typeface="Tahoma"/>
                <a:sym typeface="Tahoma"/>
              </a:rPr>
              <a:t>(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log </a:t>
            </a:r>
            <a:r>
              <a:rPr lang="en-US" sz="1000">
                <a:latin typeface="Times New Roman"/>
                <a:ea typeface="Times New Roman"/>
                <a:cs typeface="Times New Roman"/>
                <a:sym typeface="Times New Roman"/>
              </a:rPr>
              <a:t>n</a:t>
            </a:r>
            <a:r>
              <a:rPr lang="en-US" sz="1000">
                <a:latin typeface="Tahoma"/>
                <a:ea typeface="Tahoma"/>
                <a:cs typeface="Tahoma"/>
                <a:sym typeface="Tahoma"/>
              </a:rPr>
              <a:t>) </a:t>
            </a:r>
            <a:r>
              <a:rPr lang="en-US" sz="1000">
                <a:latin typeface="Cambria"/>
                <a:ea typeface="Cambria"/>
                <a:cs typeface="Cambria"/>
                <a:sym typeface="Cambria"/>
              </a:rPr>
              <a:t>⊂ </a:t>
            </a:r>
            <a:r>
              <a:rPr lang="en-US" sz="1000">
                <a:latin typeface="Times New Roman"/>
                <a:ea typeface="Times New Roman"/>
                <a:cs typeface="Times New Roman"/>
                <a:sym typeface="Times New Roman"/>
              </a:rPr>
              <a:t>P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.</a:t>
            </a:r>
            <a:endParaRPr sz="10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2" name="Google Shape;1172;p96"/>
          <p:cNvSpPr/>
          <p:nvPr/>
        </p:nvSpPr>
        <p:spPr>
          <a:xfrm>
            <a:off x="495363" y="1401635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173" name="Google Shape;1173;p96"/>
          <p:cNvSpPr/>
          <p:nvPr/>
        </p:nvSpPr>
        <p:spPr>
          <a:xfrm>
            <a:off x="495363" y="2421432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174" name="Google Shape;1174;p96"/>
          <p:cNvSpPr/>
          <p:nvPr/>
        </p:nvSpPr>
        <p:spPr>
          <a:xfrm>
            <a:off x="359994" y="2939491"/>
            <a:ext cx="1828800" cy="0"/>
          </a:xfrm>
          <a:custGeom>
            <a:rect b="b" l="l" r="r" t="t"/>
            <a:pathLst>
              <a:path extrusionOk="0" h="120000" w="1828800">
                <a:moveTo>
                  <a:pt x="0" y="0"/>
                </a:moveTo>
                <a:lnTo>
                  <a:pt x="1828800" y="0"/>
                </a:lnTo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175" name="Google Shape;1175;p96"/>
          <p:cNvSpPr txBox="1"/>
          <p:nvPr/>
        </p:nvSpPr>
        <p:spPr>
          <a:xfrm>
            <a:off x="334594" y="1322843"/>
            <a:ext cx="3977004" cy="19246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425">
            <a:spAutoFit/>
          </a:bodyPr>
          <a:lstStyle/>
          <a:p>
            <a:pPr indent="0" lvl="0" marL="30226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On ne sait pas si </a:t>
            </a:r>
            <a:r>
              <a:rPr lang="en-US" sz="1100">
                <a:latin typeface="Times New Roman"/>
                <a:ea typeface="Times New Roman"/>
                <a:cs typeface="Times New Roman"/>
                <a:sym typeface="Times New Roman"/>
              </a:rPr>
              <a:t>NC </a:t>
            </a:r>
            <a:r>
              <a:rPr lang="en-US" sz="1100">
                <a:latin typeface="Tahoma"/>
                <a:ea typeface="Tahoma"/>
                <a:cs typeface="Tahoma"/>
                <a:sym typeface="Tahoma"/>
              </a:rPr>
              <a:t>= </a:t>
            </a:r>
            <a:r>
              <a:rPr lang="en-US" sz="1100">
                <a:latin typeface="Times New Roman"/>
                <a:ea typeface="Times New Roman"/>
                <a:cs typeface="Times New Roman"/>
                <a:sym typeface="Times New Roman"/>
              </a:rPr>
              <a:t>P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137159" lvl="0" marL="579120" marR="16319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en-US" sz="900">
                <a:solidFill>
                  <a:srgbClr val="3333B2"/>
                </a:solidFill>
                <a:latin typeface="Lucida Sans"/>
                <a:ea typeface="Lucida Sans"/>
                <a:cs typeface="Lucida Sans"/>
                <a:sym typeface="Lucida Sans"/>
              </a:rPr>
              <a:t>)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Si </a:t>
            </a:r>
            <a:r>
              <a:rPr lang="en-US" sz="1000">
                <a:latin typeface="Times New Roman"/>
                <a:ea typeface="Times New Roman"/>
                <a:cs typeface="Times New Roman"/>
                <a:sym typeface="Times New Roman"/>
              </a:rPr>
              <a:t>NC </a:t>
            </a:r>
            <a:r>
              <a:rPr lang="en-US" sz="1000">
                <a:latin typeface="Cambria"/>
                <a:ea typeface="Cambria"/>
                <a:cs typeface="Cambria"/>
                <a:sym typeface="Cambria"/>
              </a:rPr>
              <a:t>/</a:t>
            </a:r>
            <a:r>
              <a:rPr lang="en-US" sz="1000">
                <a:latin typeface="Tahoma"/>
                <a:ea typeface="Tahoma"/>
                <a:cs typeface="Tahoma"/>
                <a:sym typeface="Tahoma"/>
              </a:rPr>
              <a:t>= </a:t>
            </a:r>
            <a:r>
              <a:rPr lang="en-US" sz="1000">
                <a:latin typeface="Times New Roman"/>
                <a:ea typeface="Times New Roman"/>
                <a:cs typeface="Times New Roman"/>
                <a:sym typeface="Times New Roman"/>
              </a:rPr>
              <a:t>P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(comme cela est généralement conjecturé), les  problèmes de </a:t>
            </a:r>
            <a:r>
              <a:rPr lang="en-US" sz="1000">
                <a:latin typeface="Times New Roman"/>
                <a:ea typeface="Times New Roman"/>
                <a:cs typeface="Times New Roman"/>
                <a:sym typeface="Times New Roman"/>
              </a:rPr>
              <a:t>P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les plus difficiles à paralléliser doivent  contenir les problèmes </a:t>
            </a:r>
            <a:r>
              <a:rPr lang="en-US" sz="1000">
                <a:latin typeface="Times New Roman"/>
                <a:ea typeface="Times New Roman"/>
                <a:cs typeface="Times New Roman"/>
                <a:sym typeface="Times New Roman"/>
              </a:rPr>
              <a:t>P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-complets :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0"/>
              </a:spcBef>
              <a:spcAft>
                <a:spcPts val="0"/>
              </a:spcAft>
              <a:buNone/>
            </a:pPr>
            <a:r>
              <a:t/>
            </a:r>
            <a:endParaRPr sz="15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302260" marR="0" rtl="0" algn="l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En parallèlisme, on dit parfois qu’un problème est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302260" marR="0" rtl="0" algn="l">
              <a:lnSpc>
                <a:spcPct val="100000"/>
              </a:lnSpc>
              <a:spcBef>
                <a:spcPts val="35"/>
              </a:spcBef>
              <a:spcAft>
                <a:spcPts val="0"/>
              </a:spcAft>
              <a:buNone/>
            </a:pPr>
            <a:r>
              <a:rPr b="1" lang="en-US" sz="1100">
                <a:latin typeface="Arial"/>
                <a:ea typeface="Arial"/>
                <a:cs typeface="Arial"/>
                <a:sym typeface="Arial"/>
              </a:rPr>
              <a:t>non-parallélisable 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s’il est </a:t>
            </a:r>
            <a:r>
              <a:rPr lang="en-US" sz="1100">
                <a:latin typeface="Times New Roman"/>
                <a:ea typeface="Times New Roman"/>
                <a:cs typeface="Times New Roman"/>
                <a:sym typeface="Times New Roman"/>
              </a:rPr>
              <a:t>P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-difficile </a:t>
            </a:r>
            <a:r>
              <a:rPr baseline="30000" lang="en-US" sz="1200">
                <a:latin typeface="Helvetica Neue"/>
                <a:ea typeface="Helvetica Neue"/>
                <a:cs typeface="Helvetica Neue"/>
                <a:sym typeface="Helvetica Neue"/>
              </a:rPr>
              <a:t>4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25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144145" lvl="0" marL="25400" marR="55880" rtl="0" algn="l">
              <a:lnSpc>
                <a:spcPct val="1014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latin typeface="Helvetica Neue"/>
                <a:ea typeface="Helvetica Neue"/>
                <a:cs typeface="Helvetica Neue"/>
                <a:sym typeface="Helvetica Neue"/>
              </a:rPr>
              <a:t>4. Pour un préordre </a:t>
            </a:r>
            <a:r>
              <a:rPr lang="en-US" sz="900">
                <a:latin typeface="Lucida Sans"/>
                <a:ea typeface="Lucida Sans"/>
                <a:cs typeface="Lucida Sans"/>
                <a:sym typeface="Lucida Sans"/>
              </a:rPr>
              <a:t>≤</a:t>
            </a:r>
            <a:r>
              <a:rPr baseline="-25000" i="1" lang="en-US" sz="900">
                <a:latin typeface="Arial"/>
                <a:ea typeface="Arial"/>
                <a:cs typeface="Arial"/>
                <a:sym typeface="Arial"/>
              </a:rPr>
              <a:t>L </a:t>
            </a:r>
            <a:r>
              <a:rPr lang="en-US" sz="900">
                <a:latin typeface="Helvetica Neue"/>
                <a:ea typeface="Helvetica Neue"/>
                <a:cs typeface="Helvetica Neue"/>
                <a:sym typeface="Helvetica Neue"/>
              </a:rPr>
              <a:t>défini comme </a:t>
            </a:r>
            <a:r>
              <a:rPr lang="en-US" sz="900">
                <a:latin typeface="Lucida Sans"/>
                <a:ea typeface="Lucida Sans"/>
                <a:cs typeface="Lucida Sans"/>
                <a:sym typeface="Lucida Sans"/>
              </a:rPr>
              <a:t>≤ </a:t>
            </a:r>
            <a:r>
              <a:rPr lang="en-US" sz="900">
                <a:latin typeface="Helvetica Neue"/>
                <a:ea typeface="Helvetica Neue"/>
                <a:cs typeface="Helvetica Neue"/>
                <a:sym typeface="Helvetica Neue"/>
              </a:rPr>
              <a:t>(respectivement : </a:t>
            </a:r>
            <a:r>
              <a:rPr lang="en-US" sz="900">
                <a:latin typeface="Lucida Sans"/>
                <a:ea typeface="Lucida Sans"/>
                <a:cs typeface="Lucida Sans"/>
                <a:sym typeface="Lucida Sans"/>
              </a:rPr>
              <a:t>≤</a:t>
            </a:r>
            <a:r>
              <a:rPr baseline="-25000" i="1" lang="en-US" sz="900">
                <a:latin typeface="Arial"/>
                <a:ea typeface="Arial"/>
                <a:cs typeface="Arial"/>
                <a:sym typeface="Arial"/>
              </a:rPr>
              <a:t>m </a:t>
            </a:r>
            <a:r>
              <a:rPr lang="en-US" sz="900">
                <a:latin typeface="Helvetica Neue"/>
                <a:ea typeface="Helvetica Neue"/>
                <a:cs typeface="Helvetica Neue"/>
                <a:sym typeface="Helvetica Neue"/>
              </a:rPr>
              <a:t>) en rem-  plaçant “calculable en temps polynomial” (resp. calculable) par “calculable en</a:t>
            </a:r>
            <a:endParaRPr sz="9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76" name="Google Shape;1176;p96"/>
          <p:cNvSpPr txBox="1"/>
          <p:nvPr/>
        </p:nvSpPr>
        <p:spPr>
          <a:xfrm>
            <a:off x="347294" y="3229470"/>
            <a:ext cx="1179195" cy="1663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975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latin typeface="Helvetica Neue"/>
                <a:ea typeface="Helvetica Neue"/>
                <a:cs typeface="Helvetica Neue"/>
                <a:sym typeface="Helvetica Neue"/>
              </a:rPr>
              <a:t>espace logarithmique”.</a:t>
            </a:r>
            <a:endParaRPr sz="9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77" name="Google Shape;1177;p96"/>
          <p:cNvSpPr txBox="1"/>
          <p:nvPr>
            <p:ph idx="12" type="sldNum"/>
          </p:nvPr>
        </p:nvSpPr>
        <p:spPr>
          <a:xfrm>
            <a:off x="4409566" y="3370303"/>
            <a:ext cx="160654" cy="1219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8250">
            <a:spAutoFit/>
          </a:bodyPr>
          <a:lstStyle/>
          <a:p>
            <a:pPr indent="0" lvl="0" marL="381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56</a:t>
            </a:r>
            <a:endParaRPr/>
          </a:p>
        </p:txBody>
      </p:sp>
    </p:spTree>
  </p:cSld>
  <p:clrMapOvr>
    <a:masterClrMapping/>
  </p:clrMapOvr>
  <p:transition>
    <p:fade thruBlk="1"/>
  </p:transition>
</p:sld>
</file>

<file path=ppt/slides/slide9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1" name="Shape 1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2" name="Google Shape;1182;p97"/>
          <p:cNvSpPr txBox="1"/>
          <p:nvPr>
            <p:ph type="title"/>
          </p:nvPr>
        </p:nvSpPr>
        <p:spPr>
          <a:xfrm>
            <a:off x="1348587" y="59814"/>
            <a:ext cx="1905000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7125">
            <a:spAutoFit/>
          </a:bodyPr>
          <a:lstStyle/>
          <a:p>
            <a:pPr indent="0" lvl="0" marL="381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Problèmes </a:t>
            </a: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P</a:t>
            </a:r>
            <a:r>
              <a:rPr lang="en-US"/>
              <a:t>-difficiles </a:t>
            </a:r>
            <a:r>
              <a:rPr baseline="30000" lang="en-US" sz="1500"/>
              <a:t>5</a:t>
            </a:r>
            <a:endParaRPr baseline="30000" sz="15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83" name="Google Shape;1183;p97"/>
          <p:cNvSpPr/>
          <p:nvPr/>
        </p:nvSpPr>
        <p:spPr>
          <a:xfrm>
            <a:off x="495363" y="829221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184" name="Google Shape;1184;p97"/>
          <p:cNvSpPr/>
          <p:nvPr/>
        </p:nvSpPr>
        <p:spPr>
          <a:xfrm>
            <a:off x="495363" y="1980603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185" name="Google Shape;1185;p97"/>
          <p:cNvSpPr txBox="1"/>
          <p:nvPr/>
        </p:nvSpPr>
        <p:spPr>
          <a:xfrm>
            <a:off x="211924" y="725361"/>
            <a:ext cx="4084320" cy="18465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36175">
            <a:spAutoFit/>
          </a:bodyPr>
          <a:lstStyle/>
          <a:p>
            <a:pPr indent="0" lvl="0" marL="42481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Évaluation en calcul propositionnel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568960" lvl="0" marL="701675" marR="123825" rtl="0" algn="l">
              <a:lnSpc>
                <a:spcPct val="100000"/>
              </a:lnSpc>
              <a:spcBef>
                <a:spcPts val="175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3333B2"/>
                </a:solidFill>
                <a:latin typeface="Arial"/>
                <a:ea typeface="Arial"/>
                <a:cs typeface="Arial"/>
                <a:sym typeface="Arial"/>
              </a:rPr>
              <a:t>Donnée</a:t>
            </a:r>
            <a:r>
              <a:rPr lang="en-US" sz="1000">
                <a:solidFill>
                  <a:srgbClr val="3333B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: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Une formule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F </a:t>
            </a:r>
            <a:r>
              <a:rPr lang="en-US" sz="1000">
                <a:latin typeface="Tahoma"/>
                <a:ea typeface="Tahoma"/>
                <a:cs typeface="Tahoma"/>
                <a:sym typeface="Tahoma"/>
              </a:rPr>
              <a:t>(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x</a:t>
            </a:r>
            <a:r>
              <a:rPr baseline="-25000" lang="en-US" sz="1050">
                <a:latin typeface="Helvetica Neue"/>
                <a:ea typeface="Helvetica Neue"/>
                <a:cs typeface="Helvetica Neue"/>
                <a:sym typeface="Helvetica Neue"/>
              </a:rPr>
              <a:t>1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, x</a:t>
            </a:r>
            <a:r>
              <a:rPr baseline="-25000" lang="en-US" sz="1050">
                <a:latin typeface="Helvetica Neue"/>
                <a:ea typeface="Helvetica Neue"/>
                <a:cs typeface="Helvetica Neue"/>
                <a:sym typeface="Helvetica Neue"/>
              </a:rPr>
              <a:t>2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000">
                <a:latin typeface="Cambria"/>
                <a:ea typeface="Cambria"/>
                <a:cs typeface="Cambria"/>
                <a:sym typeface="Cambria"/>
              </a:rPr>
              <a:t>· · ·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, x</a:t>
            </a:r>
            <a:r>
              <a:rPr baseline="-25000" i="1" lang="en-US" sz="1050">
                <a:latin typeface="Arial"/>
                <a:ea typeface="Arial"/>
                <a:cs typeface="Arial"/>
                <a:sym typeface="Arial"/>
              </a:rPr>
              <a:t>n </a:t>
            </a:r>
            <a:r>
              <a:rPr lang="en-US" sz="1000">
                <a:latin typeface="Tahoma"/>
                <a:ea typeface="Tahoma"/>
                <a:cs typeface="Tahoma"/>
                <a:sym typeface="Tahoma"/>
              </a:rPr>
              <a:t>)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du calcul propositionnel en  forme normale conjonctive, des valeurs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x</a:t>
            </a:r>
            <a:r>
              <a:rPr baseline="-25000" lang="en-US" sz="1050">
                <a:latin typeface="Helvetica Neue"/>
                <a:ea typeface="Helvetica Neue"/>
                <a:cs typeface="Helvetica Neue"/>
                <a:sym typeface="Helvetica Neue"/>
              </a:rPr>
              <a:t>1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000">
                <a:latin typeface="Cambria"/>
                <a:ea typeface="Cambria"/>
                <a:cs typeface="Cambria"/>
                <a:sym typeface="Cambria"/>
              </a:rPr>
              <a:t>· · ·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, x</a:t>
            </a:r>
            <a:r>
              <a:rPr baseline="-25000" i="1" lang="en-US" sz="1050">
                <a:latin typeface="Arial"/>
                <a:ea typeface="Arial"/>
                <a:cs typeface="Arial"/>
                <a:sym typeface="Arial"/>
              </a:rPr>
              <a:t>n </a:t>
            </a:r>
            <a:r>
              <a:rPr lang="en-US" sz="1000">
                <a:latin typeface="Cambria"/>
                <a:ea typeface="Cambria"/>
                <a:cs typeface="Cambria"/>
                <a:sym typeface="Cambria"/>
              </a:rPr>
              <a:t>∈ {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0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1</a:t>
            </a:r>
            <a:r>
              <a:rPr lang="en-US" sz="1000">
                <a:latin typeface="Cambria"/>
                <a:ea typeface="Cambria"/>
                <a:cs typeface="Cambria"/>
                <a:sym typeface="Cambria"/>
              </a:rPr>
              <a:t>} 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pour chacune des variables de la formule.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638810" lvl="0" marL="701675" marR="55880" rtl="0" algn="l">
              <a:lnSpc>
                <a:spcPct val="120000"/>
              </a:lnSpc>
              <a:spcBef>
                <a:spcPts val="3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3333B2"/>
                </a:solidFill>
                <a:latin typeface="Arial"/>
                <a:ea typeface="Arial"/>
                <a:cs typeface="Arial"/>
                <a:sym typeface="Arial"/>
              </a:rPr>
              <a:t>Réponse</a:t>
            </a:r>
            <a:r>
              <a:rPr lang="en-US" sz="1000">
                <a:solidFill>
                  <a:srgbClr val="3333B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: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Décider si la formule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F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s’évalue à vrai pour ces valeurs des  variables.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5"/>
              </a:spcBef>
              <a:spcAft>
                <a:spcPts val="0"/>
              </a:spcAft>
              <a:buNone/>
            </a:pPr>
            <a:r>
              <a:t/>
            </a:r>
            <a:endParaRPr sz="135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42481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Evaluation d’une suite booléenne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133350" marR="0" rtl="0" algn="l">
              <a:lnSpc>
                <a:spcPct val="114285"/>
              </a:lnSpc>
              <a:spcBef>
                <a:spcPts val="175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3333B2"/>
                </a:solidFill>
                <a:latin typeface="Arial"/>
                <a:ea typeface="Arial"/>
                <a:cs typeface="Arial"/>
                <a:sym typeface="Arial"/>
              </a:rPr>
              <a:t>Donnée</a:t>
            </a:r>
            <a:r>
              <a:rPr lang="en-US" sz="1000">
                <a:solidFill>
                  <a:srgbClr val="3333B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: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Une suite de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n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équations booléennes du type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e</a:t>
            </a:r>
            <a:r>
              <a:rPr baseline="-25000" lang="en-US" sz="1050">
                <a:latin typeface="Helvetica Neue"/>
                <a:ea typeface="Helvetica Neue"/>
                <a:cs typeface="Helvetica Neue"/>
                <a:sym typeface="Helvetica Neue"/>
              </a:rPr>
              <a:t>1 </a:t>
            </a:r>
            <a:r>
              <a:rPr lang="en-US" sz="1000">
                <a:latin typeface="Tahoma"/>
                <a:ea typeface="Tahoma"/>
                <a:cs typeface="Tahoma"/>
                <a:sym typeface="Tahoma"/>
              </a:rPr>
              <a:t>=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0,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701675" marR="0" rtl="0" algn="l">
              <a:lnSpc>
                <a:spcPct val="11380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e</a:t>
            </a:r>
            <a:r>
              <a:rPr baseline="-25000" lang="en-US" sz="1050">
                <a:latin typeface="Helvetica Neue"/>
                <a:ea typeface="Helvetica Neue"/>
                <a:cs typeface="Helvetica Neue"/>
                <a:sym typeface="Helvetica Neue"/>
              </a:rPr>
              <a:t>1 </a:t>
            </a:r>
            <a:r>
              <a:rPr lang="en-US" sz="1000">
                <a:latin typeface="Tahoma"/>
                <a:ea typeface="Tahoma"/>
                <a:cs typeface="Tahoma"/>
                <a:sym typeface="Tahoma"/>
              </a:rPr>
              <a:t>=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1, et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e</a:t>
            </a:r>
            <a:r>
              <a:rPr baseline="-25000" i="1" lang="en-US" sz="1050">
                <a:latin typeface="Arial"/>
                <a:ea typeface="Arial"/>
                <a:cs typeface="Arial"/>
                <a:sym typeface="Arial"/>
              </a:rPr>
              <a:t>k </a:t>
            </a:r>
            <a:r>
              <a:rPr lang="en-US" sz="1000">
                <a:latin typeface="Tahoma"/>
                <a:ea typeface="Tahoma"/>
                <a:cs typeface="Tahoma"/>
                <a:sym typeface="Tahoma"/>
              </a:rPr>
              <a:t>=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e</a:t>
            </a:r>
            <a:r>
              <a:rPr baseline="-25000" i="1" lang="en-US" sz="1050">
                <a:latin typeface="Arial"/>
                <a:ea typeface="Arial"/>
                <a:cs typeface="Arial"/>
                <a:sym typeface="Arial"/>
              </a:rPr>
              <a:t>i </a:t>
            </a:r>
            <a:r>
              <a:rPr lang="en-US" sz="1000">
                <a:latin typeface="Cambria"/>
                <a:ea typeface="Cambria"/>
                <a:cs typeface="Cambria"/>
                <a:sym typeface="Cambria"/>
              </a:rPr>
              <a:t>∧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e</a:t>
            </a:r>
            <a:r>
              <a:rPr baseline="-25000" i="1" lang="en-US" sz="1050">
                <a:latin typeface="Arial"/>
                <a:ea typeface="Arial"/>
                <a:cs typeface="Arial"/>
                <a:sym typeface="Arial"/>
              </a:rPr>
              <a:t>j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ou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e</a:t>
            </a:r>
            <a:r>
              <a:rPr baseline="-25000" i="1" lang="en-US" sz="1050">
                <a:latin typeface="Arial"/>
                <a:ea typeface="Arial"/>
                <a:cs typeface="Arial"/>
                <a:sym typeface="Arial"/>
              </a:rPr>
              <a:t>k </a:t>
            </a:r>
            <a:r>
              <a:rPr lang="en-US" sz="1000">
                <a:latin typeface="Tahoma"/>
                <a:ea typeface="Tahoma"/>
                <a:cs typeface="Tahoma"/>
                <a:sym typeface="Tahoma"/>
              </a:rPr>
              <a:t>=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e</a:t>
            </a:r>
            <a:r>
              <a:rPr baseline="-25000" i="1" lang="en-US" sz="1050">
                <a:latin typeface="Arial"/>
                <a:ea typeface="Arial"/>
                <a:cs typeface="Arial"/>
                <a:sym typeface="Arial"/>
              </a:rPr>
              <a:t>i </a:t>
            </a:r>
            <a:r>
              <a:rPr lang="en-US" sz="1000">
                <a:latin typeface="Cambria"/>
                <a:ea typeface="Cambria"/>
                <a:cs typeface="Cambria"/>
                <a:sym typeface="Cambria"/>
              </a:rPr>
              <a:t>∨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e</a:t>
            </a:r>
            <a:r>
              <a:rPr baseline="-25000" i="1" lang="en-US" sz="1050">
                <a:latin typeface="Arial"/>
                <a:ea typeface="Arial"/>
                <a:cs typeface="Arial"/>
                <a:sym typeface="Arial"/>
              </a:rPr>
              <a:t>k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, pour 1 </a:t>
            </a:r>
            <a:r>
              <a:rPr lang="en-US" sz="1000">
                <a:latin typeface="Cambria"/>
                <a:ea typeface="Cambria"/>
                <a:cs typeface="Cambria"/>
                <a:sym typeface="Cambria"/>
              </a:rPr>
              <a:t>≤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j &lt; k </a:t>
            </a:r>
            <a:r>
              <a:rPr lang="en-US" sz="1000">
                <a:latin typeface="Cambria"/>
                <a:ea typeface="Cambria"/>
                <a:cs typeface="Cambria"/>
                <a:sym typeface="Cambria"/>
              </a:rPr>
              <a:t>≤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n</a:t>
            </a:r>
            <a:endParaRPr sz="1000">
              <a:latin typeface="Arial"/>
              <a:ea typeface="Arial"/>
              <a:cs typeface="Arial"/>
              <a:sym typeface="Arial"/>
            </a:endParaRPr>
          </a:p>
          <a:p>
            <a:pPr indent="0" lvl="0" marL="63500" marR="0" rtl="0" algn="l">
              <a:lnSpc>
                <a:spcPct val="1142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3333B2"/>
                </a:solidFill>
                <a:latin typeface="Arial"/>
                <a:ea typeface="Arial"/>
                <a:cs typeface="Arial"/>
                <a:sym typeface="Arial"/>
              </a:rPr>
              <a:t>Réponse</a:t>
            </a:r>
            <a:r>
              <a:rPr lang="en-US" sz="1000">
                <a:solidFill>
                  <a:srgbClr val="3333B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: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Calculer la valeur de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e</a:t>
            </a:r>
            <a:r>
              <a:rPr baseline="-25000" i="1" lang="en-US" sz="1050">
                <a:latin typeface="Arial"/>
                <a:ea typeface="Arial"/>
                <a:cs typeface="Arial"/>
                <a:sym typeface="Arial"/>
              </a:rPr>
              <a:t>n</a:t>
            </a:r>
            <a:endParaRPr baseline="-25000" sz="105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6" name="Google Shape;1186;p97"/>
          <p:cNvSpPr/>
          <p:nvPr/>
        </p:nvSpPr>
        <p:spPr>
          <a:xfrm>
            <a:off x="359994" y="3217837"/>
            <a:ext cx="1828800" cy="0"/>
          </a:xfrm>
          <a:custGeom>
            <a:rect b="b" l="l" r="r" t="t"/>
            <a:pathLst>
              <a:path extrusionOk="0" h="120000" w="1828800">
                <a:moveTo>
                  <a:pt x="0" y="0"/>
                </a:moveTo>
                <a:lnTo>
                  <a:pt x="1828800" y="0"/>
                </a:lnTo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187" name="Google Shape;1187;p97"/>
          <p:cNvSpPr txBox="1"/>
          <p:nvPr/>
        </p:nvSpPr>
        <p:spPr>
          <a:xfrm>
            <a:off x="466407" y="3224118"/>
            <a:ext cx="621030" cy="1625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38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latin typeface="Helvetica Neue"/>
                <a:ea typeface="Helvetica Neue"/>
                <a:cs typeface="Helvetica Neue"/>
                <a:sym typeface="Helvetica Neue"/>
              </a:rPr>
              <a:t>5. pour </a:t>
            </a:r>
            <a:r>
              <a:rPr lang="en-US" sz="900">
                <a:latin typeface="Lucida Sans"/>
                <a:ea typeface="Lucida Sans"/>
                <a:cs typeface="Lucida Sans"/>
                <a:sym typeface="Lucida Sans"/>
              </a:rPr>
              <a:t>≤</a:t>
            </a:r>
            <a:r>
              <a:rPr baseline="-25000" i="1" lang="en-US" sz="900">
                <a:latin typeface="Arial"/>
                <a:ea typeface="Arial"/>
                <a:cs typeface="Arial"/>
                <a:sym typeface="Arial"/>
              </a:rPr>
              <a:t>L</a:t>
            </a:r>
            <a:endParaRPr baseline="-25000" sz="9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8" name="Google Shape;1188;p97"/>
          <p:cNvSpPr txBox="1"/>
          <p:nvPr/>
        </p:nvSpPr>
        <p:spPr>
          <a:xfrm>
            <a:off x="4434966" y="3366432"/>
            <a:ext cx="109855" cy="11683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">
                <a:latin typeface="Arial"/>
                <a:ea typeface="Arial"/>
                <a:cs typeface="Arial"/>
                <a:sym typeface="Arial"/>
              </a:rPr>
              <a:t>57</a:t>
            </a:r>
            <a:endParaRPr sz="6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 thruBlk="1"/>
  </p:transition>
</p:sld>
</file>

<file path=ppt/slides/slide9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2" name="Shape 1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3" name="Google Shape;1193;p98"/>
          <p:cNvSpPr txBox="1"/>
          <p:nvPr>
            <p:ph type="title"/>
          </p:nvPr>
        </p:nvSpPr>
        <p:spPr>
          <a:xfrm>
            <a:off x="1592668" y="59814"/>
            <a:ext cx="1423035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71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Plus précisément</a:t>
            </a:r>
            <a:endParaRPr/>
          </a:p>
        </p:txBody>
      </p:sp>
      <p:sp>
        <p:nvSpPr>
          <p:cNvPr id="1194" name="Google Shape;1194;p98"/>
          <p:cNvSpPr txBox="1"/>
          <p:nvPr>
            <p:ph idx="12" type="sldNum"/>
          </p:nvPr>
        </p:nvSpPr>
        <p:spPr>
          <a:xfrm>
            <a:off x="4409566" y="3370303"/>
            <a:ext cx="160654" cy="1219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8250">
            <a:spAutoFit/>
          </a:bodyPr>
          <a:lstStyle/>
          <a:p>
            <a:pPr indent="0" lvl="0" marL="381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58</a:t>
            </a:r>
            <a:endParaRPr/>
          </a:p>
        </p:txBody>
      </p:sp>
      <p:sp>
        <p:nvSpPr>
          <p:cNvPr id="1195" name="Google Shape;1195;p98"/>
          <p:cNvSpPr txBox="1"/>
          <p:nvPr/>
        </p:nvSpPr>
        <p:spPr>
          <a:xfrm>
            <a:off x="347294" y="1059559"/>
            <a:ext cx="3140075" cy="7080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425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action="ppaction://hlinksldjump" r:id="rId3"/>
              </a:rPr>
              <a:t>D’autres complexités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220345" marR="5080" rtl="0" algn="l">
              <a:lnSpc>
                <a:spcPct val="1026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action="ppaction://hlinksldjump" r:id="rId4"/>
              </a:rPr>
              <a:t>Quelques saveurs de la complexité parallèle </a:t>
            </a:r>
            <a:r>
              <a:rPr lang="en-US" sz="1100">
                <a:solidFill>
                  <a:srgbClr val="FFCCC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100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action="ppaction://hlinksldjump" r:id="rId5"/>
              </a:rPr>
              <a:t>Quelques saveurs de la complexité randomisée </a:t>
            </a:r>
            <a:r>
              <a:rPr lang="en-US" sz="1100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100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action="ppaction://hlinksldjump" r:id="rId6"/>
              </a:rPr>
              <a:t>Quelques saveurs de la complexité quantique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>
    <p:fade thruBlk="1"/>
  </p:transition>
</p:sld>
</file>

<file path=ppt/slides/slide9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9" name="Shape 1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0" name="Google Shape;1200;p99"/>
          <p:cNvSpPr txBox="1"/>
          <p:nvPr>
            <p:ph type="title"/>
          </p:nvPr>
        </p:nvSpPr>
        <p:spPr>
          <a:xfrm>
            <a:off x="347294" y="59814"/>
            <a:ext cx="2690495" cy="4152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7125">
            <a:spAutoFit/>
          </a:bodyPr>
          <a:lstStyle/>
          <a:p>
            <a:pPr indent="0" lvl="0" marL="161734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Résumé</a:t>
            </a:r>
            <a:endParaRPr/>
          </a:p>
          <a:p>
            <a:pPr indent="0" lvl="0" marL="12700" rtl="0" algn="l">
              <a:lnSpc>
                <a:spcPct val="100000"/>
              </a:lnSpc>
              <a:spcBef>
                <a:spcPts val="35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000000"/>
                </a:solidFill>
              </a:rPr>
              <a:t>Chaque flèche correspond à une inclusion :</a:t>
            </a:r>
            <a:endParaRPr sz="1100"/>
          </a:p>
        </p:txBody>
      </p:sp>
      <p:sp>
        <p:nvSpPr>
          <p:cNvPr id="1201" name="Google Shape;1201;p99"/>
          <p:cNvSpPr txBox="1"/>
          <p:nvPr/>
        </p:nvSpPr>
        <p:spPr>
          <a:xfrm>
            <a:off x="393471" y="1275853"/>
            <a:ext cx="102870" cy="1917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425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Times New Roman"/>
                <a:ea typeface="Times New Roman"/>
                <a:cs typeface="Times New Roman"/>
                <a:sym typeface="Times New Roman"/>
              </a:rPr>
              <a:t>P</a:t>
            </a:r>
            <a:endParaRPr sz="11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02" name="Google Shape;1202;p99"/>
          <p:cNvSpPr txBox="1"/>
          <p:nvPr/>
        </p:nvSpPr>
        <p:spPr>
          <a:xfrm>
            <a:off x="1032636" y="1275853"/>
            <a:ext cx="1708150" cy="1917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425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Times New Roman"/>
                <a:ea typeface="Times New Roman"/>
                <a:cs typeface="Times New Roman"/>
                <a:sym typeface="Times New Roman"/>
              </a:rPr>
              <a:t>ZPP	NP </a:t>
            </a:r>
            <a:r>
              <a:rPr lang="en-US" sz="1100">
                <a:latin typeface="Cambria"/>
                <a:ea typeface="Cambria"/>
                <a:cs typeface="Cambria"/>
                <a:sym typeface="Cambria"/>
              </a:rPr>
              <a:t>∩ </a:t>
            </a:r>
            <a:r>
              <a:rPr lang="en-US" sz="1100">
                <a:latin typeface="Times New Roman"/>
                <a:ea typeface="Times New Roman"/>
                <a:cs typeface="Times New Roman"/>
                <a:sym typeface="Times New Roman"/>
              </a:rPr>
              <a:t>coNP	BPP</a:t>
            </a:r>
            <a:endParaRPr sz="11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03" name="Google Shape;1203;p99"/>
          <p:cNvSpPr txBox="1"/>
          <p:nvPr/>
        </p:nvSpPr>
        <p:spPr>
          <a:xfrm>
            <a:off x="1787270" y="915859"/>
            <a:ext cx="194945" cy="1917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425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Times New Roman"/>
                <a:ea typeface="Times New Roman"/>
                <a:cs typeface="Times New Roman"/>
                <a:sym typeface="Times New Roman"/>
              </a:rPr>
              <a:t>RP</a:t>
            </a:r>
            <a:endParaRPr sz="11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04" name="Google Shape;1204;p99"/>
          <p:cNvSpPr txBox="1"/>
          <p:nvPr/>
        </p:nvSpPr>
        <p:spPr>
          <a:xfrm>
            <a:off x="2503462" y="915160"/>
            <a:ext cx="202565" cy="1917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425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Times New Roman"/>
                <a:ea typeface="Times New Roman"/>
                <a:cs typeface="Times New Roman"/>
                <a:sym typeface="Times New Roman"/>
              </a:rPr>
              <a:t>NP</a:t>
            </a:r>
            <a:endParaRPr sz="11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05" name="Google Shape;1205;p99"/>
          <p:cNvSpPr txBox="1"/>
          <p:nvPr/>
        </p:nvSpPr>
        <p:spPr>
          <a:xfrm>
            <a:off x="3234956" y="1275853"/>
            <a:ext cx="179705" cy="1917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425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Times New Roman"/>
                <a:ea typeface="Times New Roman"/>
                <a:cs typeface="Times New Roman"/>
                <a:sym typeface="Times New Roman"/>
              </a:rPr>
              <a:t>PP</a:t>
            </a:r>
            <a:endParaRPr sz="11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06" name="Google Shape;1206;p99"/>
          <p:cNvSpPr txBox="1"/>
          <p:nvPr/>
        </p:nvSpPr>
        <p:spPr>
          <a:xfrm>
            <a:off x="3787038" y="1277034"/>
            <a:ext cx="515620" cy="1917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425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Times New Roman"/>
                <a:ea typeface="Times New Roman"/>
                <a:cs typeface="Times New Roman"/>
                <a:sym typeface="Times New Roman"/>
              </a:rPr>
              <a:t>PSPACE</a:t>
            </a:r>
            <a:endParaRPr sz="11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1207" name="Google Shape;1207;p99"/>
          <p:cNvGrpSpPr/>
          <p:nvPr/>
        </p:nvGrpSpPr>
        <p:grpSpPr>
          <a:xfrm>
            <a:off x="536974" y="1349610"/>
            <a:ext cx="448639" cy="65405"/>
            <a:chOff x="536974" y="1349610"/>
            <a:chExt cx="448639" cy="65405"/>
          </a:xfrm>
        </p:grpSpPr>
        <p:sp>
          <p:nvSpPr>
            <p:cNvPr id="1208" name="Google Shape;1208;p99"/>
            <p:cNvSpPr/>
            <p:nvPr/>
          </p:nvSpPr>
          <p:spPr>
            <a:xfrm>
              <a:off x="536974" y="1382001"/>
              <a:ext cx="442595" cy="0"/>
            </a:xfrm>
            <a:custGeom>
              <a:rect b="b" l="l" r="r" t="t"/>
              <a:pathLst>
                <a:path extrusionOk="0" h="120000" w="442594">
                  <a:moveTo>
                    <a:pt x="0" y="0"/>
                  </a:moveTo>
                  <a:lnTo>
                    <a:pt x="442451" y="0"/>
                  </a:lnTo>
                </a:path>
              </a:pathLst>
            </a:custGeom>
            <a:noFill/>
            <a:ln cap="flat" cmpd="sng" w="15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209" name="Google Shape;1209;p99"/>
            <p:cNvSpPr/>
            <p:nvPr/>
          </p:nvSpPr>
          <p:spPr>
            <a:xfrm>
              <a:off x="955133" y="1349610"/>
              <a:ext cx="30480" cy="65405"/>
            </a:xfrm>
            <a:custGeom>
              <a:rect b="b" l="l" r="r" t="t"/>
              <a:pathLst>
                <a:path extrusionOk="0" h="65405" w="30480">
                  <a:moveTo>
                    <a:pt x="0" y="0"/>
                  </a:moveTo>
                  <a:lnTo>
                    <a:pt x="4744" y="9900"/>
                  </a:lnTo>
                  <a:lnTo>
                    <a:pt x="13664" y="19991"/>
                  </a:lnTo>
                  <a:lnTo>
                    <a:pt x="23344" y="28183"/>
                  </a:lnTo>
                  <a:lnTo>
                    <a:pt x="30366" y="32390"/>
                  </a:lnTo>
                  <a:lnTo>
                    <a:pt x="23344" y="36597"/>
                  </a:lnTo>
                  <a:lnTo>
                    <a:pt x="13664" y="44790"/>
                  </a:lnTo>
                  <a:lnTo>
                    <a:pt x="4744" y="54880"/>
                  </a:lnTo>
                  <a:lnTo>
                    <a:pt x="0" y="64781"/>
                  </a:lnTo>
                </a:path>
              </a:pathLst>
            </a:custGeom>
            <a:noFill/>
            <a:ln cap="flat" cmpd="sng" w="121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</p:grpSp>
      <p:grpSp>
        <p:nvGrpSpPr>
          <p:cNvPr id="1210" name="Google Shape;1210;p99"/>
          <p:cNvGrpSpPr/>
          <p:nvPr/>
        </p:nvGrpSpPr>
        <p:grpSpPr>
          <a:xfrm>
            <a:off x="1337825" y="1078534"/>
            <a:ext cx="403219" cy="577064"/>
            <a:chOff x="1337825" y="1078534"/>
            <a:chExt cx="403219" cy="577064"/>
          </a:xfrm>
        </p:grpSpPr>
        <p:sp>
          <p:nvSpPr>
            <p:cNvPr id="1211" name="Google Shape;1211;p99"/>
            <p:cNvSpPr/>
            <p:nvPr/>
          </p:nvSpPr>
          <p:spPr>
            <a:xfrm>
              <a:off x="1337825" y="1382001"/>
              <a:ext cx="161925" cy="0"/>
            </a:xfrm>
            <a:custGeom>
              <a:rect b="b" l="l" r="r" t="t"/>
              <a:pathLst>
                <a:path extrusionOk="0" h="120000" w="161925">
                  <a:moveTo>
                    <a:pt x="0" y="0"/>
                  </a:moveTo>
                  <a:lnTo>
                    <a:pt x="161541" y="0"/>
                  </a:lnTo>
                </a:path>
              </a:pathLst>
            </a:custGeom>
            <a:noFill/>
            <a:ln cap="flat" cmpd="sng" w="15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212" name="Google Shape;1212;p99"/>
            <p:cNvSpPr/>
            <p:nvPr/>
          </p:nvSpPr>
          <p:spPr>
            <a:xfrm>
              <a:off x="1475074" y="1349610"/>
              <a:ext cx="30480" cy="65405"/>
            </a:xfrm>
            <a:custGeom>
              <a:rect b="b" l="l" r="r" t="t"/>
              <a:pathLst>
                <a:path extrusionOk="0" h="65405" w="30480">
                  <a:moveTo>
                    <a:pt x="0" y="0"/>
                  </a:moveTo>
                  <a:lnTo>
                    <a:pt x="4744" y="9900"/>
                  </a:lnTo>
                  <a:lnTo>
                    <a:pt x="13664" y="19991"/>
                  </a:lnTo>
                  <a:lnTo>
                    <a:pt x="23344" y="28183"/>
                  </a:lnTo>
                  <a:lnTo>
                    <a:pt x="30366" y="32390"/>
                  </a:lnTo>
                  <a:lnTo>
                    <a:pt x="23344" y="36597"/>
                  </a:lnTo>
                  <a:lnTo>
                    <a:pt x="13664" y="44790"/>
                  </a:lnTo>
                  <a:lnTo>
                    <a:pt x="4744" y="54880"/>
                  </a:lnTo>
                  <a:lnTo>
                    <a:pt x="0" y="64781"/>
                  </a:lnTo>
                </a:path>
              </a:pathLst>
            </a:custGeom>
            <a:noFill/>
            <a:ln cap="flat" cmpd="sng" w="121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213" name="Google Shape;1213;p99"/>
            <p:cNvSpPr/>
            <p:nvPr/>
          </p:nvSpPr>
          <p:spPr>
            <a:xfrm>
              <a:off x="1337825" y="1096635"/>
              <a:ext cx="398145" cy="199390"/>
            </a:xfrm>
            <a:custGeom>
              <a:rect b="b" l="l" r="r" t="t"/>
              <a:pathLst>
                <a:path extrusionOk="0" h="199390" w="398144">
                  <a:moveTo>
                    <a:pt x="0" y="198847"/>
                  </a:moveTo>
                  <a:lnTo>
                    <a:pt x="397529" y="0"/>
                  </a:lnTo>
                </a:path>
              </a:pathLst>
            </a:custGeom>
            <a:noFill/>
            <a:ln cap="flat" cmpd="sng" w="15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214" name="Google Shape;1214;p99"/>
            <p:cNvSpPr/>
            <p:nvPr/>
          </p:nvSpPr>
          <p:spPr>
            <a:xfrm>
              <a:off x="1699134" y="1078534"/>
              <a:ext cx="41910" cy="58419"/>
            </a:xfrm>
            <a:custGeom>
              <a:rect b="b" l="l" r="r" t="t"/>
              <a:pathLst>
                <a:path extrusionOk="0" h="58419" w="41910">
                  <a:moveTo>
                    <a:pt x="0" y="0"/>
                  </a:moveTo>
                  <a:lnTo>
                    <a:pt x="8673" y="6732"/>
                  </a:lnTo>
                  <a:lnTo>
                    <a:pt x="21166" y="11766"/>
                  </a:lnTo>
                  <a:lnTo>
                    <a:pt x="33489" y="14763"/>
                  </a:lnTo>
                  <a:lnTo>
                    <a:pt x="41652" y="15384"/>
                  </a:lnTo>
                  <a:lnTo>
                    <a:pt x="37253" y="22289"/>
                  </a:lnTo>
                  <a:lnTo>
                    <a:pt x="32262" y="33947"/>
                  </a:lnTo>
                  <a:lnTo>
                    <a:pt x="28798" y="46963"/>
                  </a:lnTo>
                  <a:lnTo>
                    <a:pt x="28984" y="57942"/>
                  </a:lnTo>
                </a:path>
              </a:pathLst>
            </a:custGeom>
            <a:noFill/>
            <a:ln cap="flat" cmpd="sng" w="121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215" name="Google Shape;1215;p99"/>
            <p:cNvSpPr/>
            <p:nvPr/>
          </p:nvSpPr>
          <p:spPr>
            <a:xfrm>
              <a:off x="1337825" y="1468514"/>
              <a:ext cx="337185" cy="168910"/>
            </a:xfrm>
            <a:custGeom>
              <a:rect b="b" l="l" r="r" t="t"/>
              <a:pathLst>
                <a:path extrusionOk="0" h="168910" w="337185">
                  <a:moveTo>
                    <a:pt x="0" y="0"/>
                  </a:moveTo>
                  <a:lnTo>
                    <a:pt x="336933" y="168501"/>
                  </a:lnTo>
                </a:path>
              </a:pathLst>
            </a:custGeom>
            <a:noFill/>
            <a:ln cap="flat" cmpd="sng" w="15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216" name="Google Shape;1216;p99"/>
            <p:cNvSpPr/>
            <p:nvPr/>
          </p:nvSpPr>
          <p:spPr>
            <a:xfrm>
              <a:off x="1638542" y="1597179"/>
              <a:ext cx="41910" cy="58419"/>
            </a:xfrm>
            <a:custGeom>
              <a:rect b="b" l="l" r="r" t="t"/>
              <a:pathLst>
                <a:path extrusionOk="0" h="58419" w="41910">
                  <a:moveTo>
                    <a:pt x="28975" y="0"/>
                  </a:moveTo>
                  <a:lnTo>
                    <a:pt x="28790" y="10977"/>
                  </a:lnTo>
                  <a:lnTo>
                    <a:pt x="32255" y="23992"/>
                  </a:lnTo>
                  <a:lnTo>
                    <a:pt x="37248" y="35649"/>
                  </a:lnTo>
                  <a:lnTo>
                    <a:pt x="41647" y="42553"/>
                  </a:lnTo>
                  <a:lnTo>
                    <a:pt x="33485" y="43175"/>
                  </a:lnTo>
                  <a:lnTo>
                    <a:pt x="21163" y="46173"/>
                  </a:lnTo>
                  <a:lnTo>
                    <a:pt x="8672" y="51208"/>
                  </a:lnTo>
                  <a:lnTo>
                    <a:pt x="0" y="57942"/>
                  </a:lnTo>
                </a:path>
              </a:pathLst>
            </a:custGeom>
            <a:noFill/>
            <a:ln cap="flat" cmpd="sng" w="121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</p:grpSp>
      <p:grpSp>
        <p:nvGrpSpPr>
          <p:cNvPr id="1217" name="Google Shape;1217;p99"/>
          <p:cNvGrpSpPr/>
          <p:nvPr/>
        </p:nvGrpSpPr>
        <p:grpSpPr>
          <a:xfrm>
            <a:off x="2747017" y="1093137"/>
            <a:ext cx="441739" cy="549523"/>
            <a:chOff x="2747017" y="1093137"/>
            <a:chExt cx="441739" cy="549523"/>
          </a:xfrm>
        </p:grpSpPr>
        <p:sp>
          <p:nvSpPr>
            <p:cNvPr id="1218" name="Google Shape;1218;p99"/>
            <p:cNvSpPr/>
            <p:nvPr/>
          </p:nvSpPr>
          <p:spPr>
            <a:xfrm>
              <a:off x="2781722" y="1382001"/>
              <a:ext cx="400685" cy="0"/>
            </a:xfrm>
            <a:custGeom>
              <a:rect b="b" l="l" r="r" t="t"/>
              <a:pathLst>
                <a:path extrusionOk="0" h="120000" w="400685">
                  <a:moveTo>
                    <a:pt x="0" y="0"/>
                  </a:moveTo>
                  <a:lnTo>
                    <a:pt x="400057" y="0"/>
                  </a:lnTo>
                </a:path>
              </a:pathLst>
            </a:custGeom>
            <a:noFill/>
            <a:ln cap="flat" cmpd="sng" w="15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219" name="Google Shape;1219;p99"/>
            <p:cNvSpPr/>
            <p:nvPr/>
          </p:nvSpPr>
          <p:spPr>
            <a:xfrm>
              <a:off x="3157486" y="1349610"/>
              <a:ext cx="30480" cy="65405"/>
            </a:xfrm>
            <a:custGeom>
              <a:rect b="b" l="l" r="r" t="t"/>
              <a:pathLst>
                <a:path extrusionOk="0" h="65405" w="30480">
                  <a:moveTo>
                    <a:pt x="0" y="0"/>
                  </a:moveTo>
                  <a:lnTo>
                    <a:pt x="4744" y="9900"/>
                  </a:lnTo>
                  <a:lnTo>
                    <a:pt x="13664" y="19991"/>
                  </a:lnTo>
                  <a:lnTo>
                    <a:pt x="23344" y="28183"/>
                  </a:lnTo>
                  <a:lnTo>
                    <a:pt x="30366" y="32390"/>
                  </a:lnTo>
                  <a:lnTo>
                    <a:pt x="23344" y="36597"/>
                  </a:lnTo>
                  <a:lnTo>
                    <a:pt x="13664" y="44790"/>
                  </a:lnTo>
                  <a:lnTo>
                    <a:pt x="4744" y="54880"/>
                  </a:lnTo>
                  <a:lnTo>
                    <a:pt x="0" y="64781"/>
                  </a:lnTo>
                </a:path>
              </a:pathLst>
            </a:custGeom>
            <a:noFill/>
            <a:ln cap="flat" cmpd="sng" w="121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220" name="Google Shape;1220;p99"/>
            <p:cNvSpPr/>
            <p:nvPr/>
          </p:nvSpPr>
          <p:spPr>
            <a:xfrm>
              <a:off x="2747017" y="1093137"/>
              <a:ext cx="436245" cy="218440"/>
            </a:xfrm>
            <a:custGeom>
              <a:rect b="b" l="l" r="r" t="t"/>
              <a:pathLst>
                <a:path extrusionOk="0" h="218440" w="436244">
                  <a:moveTo>
                    <a:pt x="0" y="0"/>
                  </a:moveTo>
                  <a:lnTo>
                    <a:pt x="436045" y="218068"/>
                  </a:lnTo>
                </a:path>
              </a:pathLst>
            </a:custGeom>
            <a:noFill/>
            <a:ln cap="flat" cmpd="sng" w="15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221" name="Google Shape;1221;p99"/>
            <p:cNvSpPr/>
            <p:nvPr/>
          </p:nvSpPr>
          <p:spPr>
            <a:xfrm>
              <a:off x="3146846" y="1271369"/>
              <a:ext cx="41910" cy="58419"/>
            </a:xfrm>
            <a:custGeom>
              <a:rect b="b" l="l" r="r" t="t"/>
              <a:pathLst>
                <a:path extrusionOk="0" h="58419" w="41910">
                  <a:moveTo>
                    <a:pt x="28975" y="0"/>
                  </a:moveTo>
                  <a:lnTo>
                    <a:pt x="28790" y="10977"/>
                  </a:lnTo>
                  <a:lnTo>
                    <a:pt x="32255" y="23992"/>
                  </a:lnTo>
                  <a:lnTo>
                    <a:pt x="37248" y="35649"/>
                  </a:lnTo>
                  <a:lnTo>
                    <a:pt x="41647" y="42553"/>
                  </a:lnTo>
                  <a:lnTo>
                    <a:pt x="33485" y="43175"/>
                  </a:lnTo>
                  <a:lnTo>
                    <a:pt x="21163" y="46173"/>
                  </a:lnTo>
                  <a:lnTo>
                    <a:pt x="8672" y="51208"/>
                  </a:lnTo>
                  <a:lnTo>
                    <a:pt x="0" y="57942"/>
                  </a:lnTo>
                </a:path>
              </a:pathLst>
            </a:custGeom>
            <a:noFill/>
            <a:ln cap="flat" cmpd="sng" w="121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222" name="Google Shape;1222;p99"/>
            <p:cNvSpPr/>
            <p:nvPr/>
          </p:nvSpPr>
          <p:spPr>
            <a:xfrm>
              <a:off x="2803784" y="1452795"/>
              <a:ext cx="379730" cy="189865"/>
            </a:xfrm>
            <a:custGeom>
              <a:rect b="b" l="l" r="r" t="t"/>
              <a:pathLst>
                <a:path extrusionOk="0" h="189864" w="379730">
                  <a:moveTo>
                    <a:pt x="0" y="189652"/>
                  </a:moveTo>
                  <a:lnTo>
                    <a:pt x="379277" y="0"/>
                  </a:lnTo>
                </a:path>
              </a:pathLst>
            </a:custGeom>
            <a:noFill/>
            <a:ln cap="flat" cmpd="sng" w="15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223" name="Google Shape;1223;p99"/>
            <p:cNvSpPr/>
            <p:nvPr/>
          </p:nvSpPr>
          <p:spPr>
            <a:xfrm>
              <a:off x="3146846" y="1434690"/>
              <a:ext cx="41910" cy="58419"/>
            </a:xfrm>
            <a:custGeom>
              <a:rect b="b" l="l" r="r" t="t"/>
              <a:pathLst>
                <a:path extrusionOk="0" h="58419" w="41910">
                  <a:moveTo>
                    <a:pt x="0" y="0"/>
                  </a:moveTo>
                  <a:lnTo>
                    <a:pt x="8672" y="6733"/>
                  </a:lnTo>
                  <a:lnTo>
                    <a:pt x="21163" y="11768"/>
                  </a:lnTo>
                  <a:lnTo>
                    <a:pt x="33485" y="14767"/>
                  </a:lnTo>
                  <a:lnTo>
                    <a:pt x="41647" y="15389"/>
                  </a:lnTo>
                  <a:lnTo>
                    <a:pt x="37248" y="22292"/>
                  </a:lnTo>
                  <a:lnTo>
                    <a:pt x="32255" y="33949"/>
                  </a:lnTo>
                  <a:lnTo>
                    <a:pt x="28790" y="46964"/>
                  </a:lnTo>
                  <a:lnTo>
                    <a:pt x="28974" y="57942"/>
                  </a:lnTo>
                </a:path>
              </a:pathLst>
            </a:custGeom>
            <a:noFill/>
            <a:ln cap="flat" cmpd="sng" w="121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</p:grpSp>
      <p:grpSp>
        <p:nvGrpSpPr>
          <p:cNvPr id="1224" name="Google Shape;1224;p99"/>
          <p:cNvGrpSpPr/>
          <p:nvPr/>
        </p:nvGrpSpPr>
        <p:grpSpPr>
          <a:xfrm>
            <a:off x="2023197" y="989606"/>
            <a:ext cx="434050" cy="317092"/>
            <a:chOff x="2023197" y="989606"/>
            <a:chExt cx="434050" cy="317092"/>
          </a:xfrm>
        </p:grpSpPr>
        <p:sp>
          <p:nvSpPr>
            <p:cNvPr id="1225" name="Google Shape;1225;p99"/>
            <p:cNvSpPr/>
            <p:nvPr/>
          </p:nvSpPr>
          <p:spPr>
            <a:xfrm>
              <a:off x="2083775" y="1098538"/>
              <a:ext cx="368300" cy="184150"/>
            </a:xfrm>
            <a:custGeom>
              <a:rect b="b" l="l" r="r" t="t"/>
              <a:pathLst>
                <a:path extrusionOk="0" h="184150" w="368300">
                  <a:moveTo>
                    <a:pt x="0" y="183906"/>
                  </a:moveTo>
                  <a:lnTo>
                    <a:pt x="367778" y="0"/>
                  </a:lnTo>
                </a:path>
              </a:pathLst>
            </a:custGeom>
            <a:noFill/>
            <a:ln cap="flat" cmpd="sng" w="15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226" name="Google Shape;1226;p99"/>
            <p:cNvSpPr/>
            <p:nvPr/>
          </p:nvSpPr>
          <p:spPr>
            <a:xfrm>
              <a:off x="2415337" y="1080432"/>
              <a:ext cx="41910" cy="58419"/>
            </a:xfrm>
            <a:custGeom>
              <a:rect b="b" l="l" r="r" t="t"/>
              <a:pathLst>
                <a:path extrusionOk="0" h="58419" w="41910">
                  <a:moveTo>
                    <a:pt x="0" y="0"/>
                  </a:moveTo>
                  <a:lnTo>
                    <a:pt x="8672" y="6733"/>
                  </a:lnTo>
                  <a:lnTo>
                    <a:pt x="21163" y="11768"/>
                  </a:lnTo>
                  <a:lnTo>
                    <a:pt x="33485" y="14767"/>
                  </a:lnTo>
                  <a:lnTo>
                    <a:pt x="41647" y="15389"/>
                  </a:lnTo>
                  <a:lnTo>
                    <a:pt x="37248" y="22292"/>
                  </a:lnTo>
                  <a:lnTo>
                    <a:pt x="32255" y="33949"/>
                  </a:lnTo>
                  <a:lnTo>
                    <a:pt x="28790" y="46964"/>
                  </a:lnTo>
                  <a:lnTo>
                    <a:pt x="28974" y="57942"/>
                  </a:lnTo>
                </a:path>
              </a:pathLst>
            </a:custGeom>
            <a:noFill/>
            <a:ln cap="flat" cmpd="sng" w="121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227" name="Google Shape;1227;p99"/>
            <p:cNvSpPr/>
            <p:nvPr/>
          </p:nvSpPr>
          <p:spPr>
            <a:xfrm>
              <a:off x="2023197" y="1091250"/>
              <a:ext cx="393700" cy="197485"/>
            </a:xfrm>
            <a:custGeom>
              <a:rect b="b" l="l" r="r" t="t"/>
              <a:pathLst>
                <a:path extrusionOk="0" h="197484" w="393700">
                  <a:moveTo>
                    <a:pt x="0" y="0"/>
                  </a:moveTo>
                  <a:lnTo>
                    <a:pt x="393650" y="196867"/>
                  </a:lnTo>
                </a:path>
              </a:pathLst>
            </a:custGeom>
            <a:noFill/>
            <a:ln cap="flat" cmpd="sng" w="15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228" name="Google Shape;1228;p99"/>
            <p:cNvSpPr/>
            <p:nvPr/>
          </p:nvSpPr>
          <p:spPr>
            <a:xfrm>
              <a:off x="2380631" y="1248279"/>
              <a:ext cx="41910" cy="58419"/>
            </a:xfrm>
            <a:custGeom>
              <a:rect b="b" l="l" r="r" t="t"/>
              <a:pathLst>
                <a:path extrusionOk="0" h="58419" w="41910">
                  <a:moveTo>
                    <a:pt x="28977" y="0"/>
                  </a:moveTo>
                  <a:lnTo>
                    <a:pt x="28792" y="10977"/>
                  </a:lnTo>
                  <a:lnTo>
                    <a:pt x="32257" y="23993"/>
                  </a:lnTo>
                  <a:lnTo>
                    <a:pt x="37249" y="35650"/>
                  </a:lnTo>
                  <a:lnTo>
                    <a:pt x="41648" y="42554"/>
                  </a:lnTo>
                  <a:lnTo>
                    <a:pt x="33486" y="43175"/>
                  </a:lnTo>
                  <a:lnTo>
                    <a:pt x="21164" y="46173"/>
                  </a:lnTo>
                  <a:lnTo>
                    <a:pt x="8672" y="51208"/>
                  </a:lnTo>
                  <a:lnTo>
                    <a:pt x="0" y="57942"/>
                  </a:lnTo>
                </a:path>
              </a:pathLst>
            </a:custGeom>
            <a:noFill/>
            <a:ln cap="flat" cmpd="sng" w="121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229" name="Google Shape;1229;p99"/>
            <p:cNvSpPr/>
            <p:nvPr/>
          </p:nvSpPr>
          <p:spPr>
            <a:xfrm>
              <a:off x="2023197" y="1021997"/>
              <a:ext cx="427355" cy="0"/>
            </a:xfrm>
            <a:custGeom>
              <a:rect b="b" l="l" r="r" t="t"/>
              <a:pathLst>
                <a:path extrusionOk="0" h="120000" w="427355">
                  <a:moveTo>
                    <a:pt x="0" y="0"/>
                  </a:moveTo>
                  <a:lnTo>
                    <a:pt x="427073" y="0"/>
                  </a:lnTo>
                </a:path>
              </a:pathLst>
            </a:custGeom>
            <a:noFill/>
            <a:ln cap="flat" cmpd="sng" w="15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230" name="Google Shape;1230;p99"/>
            <p:cNvSpPr/>
            <p:nvPr/>
          </p:nvSpPr>
          <p:spPr>
            <a:xfrm>
              <a:off x="2425978" y="989606"/>
              <a:ext cx="30480" cy="65405"/>
            </a:xfrm>
            <a:custGeom>
              <a:rect b="b" l="l" r="r" t="t"/>
              <a:pathLst>
                <a:path extrusionOk="0" h="65405" w="30480">
                  <a:moveTo>
                    <a:pt x="0" y="0"/>
                  </a:moveTo>
                  <a:lnTo>
                    <a:pt x="4744" y="9900"/>
                  </a:lnTo>
                  <a:lnTo>
                    <a:pt x="13664" y="19991"/>
                  </a:lnTo>
                  <a:lnTo>
                    <a:pt x="23344" y="28183"/>
                  </a:lnTo>
                  <a:lnTo>
                    <a:pt x="30366" y="32390"/>
                  </a:lnTo>
                  <a:lnTo>
                    <a:pt x="23344" y="36597"/>
                  </a:lnTo>
                  <a:lnTo>
                    <a:pt x="13664" y="44790"/>
                  </a:lnTo>
                  <a:lnTo>
                    <a:pt x="4744" y="54880"/>
                  </a:lnTo>
                  <a:lnTo>
                    <a:pt x="0" y="64781"/>
                  </a:lnTo>
                </a:path>
              </a:pathLst>
            </a:custGeom>
            <a:noFill/>
            <a:ln cap="flat" cmpd="sng" w="121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</p:grpSp>
      <p:grpSp>
        <p:nvGrpSpPr>
          <p:cNvPr id="1231" name="Google Shape;1231;p99"/>
          <p:cNvGrpSpPr/>
          <p:nvPr/>
        </p:nvGrpSpPr>
        <p:grpSpPr>
          <a:xfrm>
            <a:off x="2083746" y="1457778"/>
            <a:ext cx="338797" cy="317241"/>
            <a:chOff x="2083746" y="1457778"/>
            <a:chExt cx="338797" cy="317241"/>
          </a:xfrm>
        </p:grpSpPr>
        <p:sp>
          <p:nvSpPr>
            <p:cNvPr id="1232" name="Google Shape;1232;p99"/>
            <p:cNvSpPr/>
            <p:nvPr/>
          </p:nvSpPr>
          <p:spPr>
            <a:xfrm>
              <a:off x="2083783" y="1481558"/>
              <a:ext cx="311150" cy="155575"/>
            </a:xfrm>
            <a:custGeom>
              <a:rect b="b" l="l" r="r" t="t"/>
              <a:pathLst>
                <a:path extrusionOk="0" h="155575" w="311150">
                  <a:moveTo>
                    <a:pt x="0" y="0"/>
                  </a:moveTo>
                  <a:lnTo>
                    <a:pt x="310941" y="155437"/>
                  </a:lnTo>
                </a:path>
              </a:pathLst>
            </a:custGeom>
            <a:noFill/>
            <a:ln cap="flat" cmpd="sng" w="15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233" name="Google Shape;1233;p99"/>
            <p:cNvSpPr/>
            <p:nvPr/>
          </p:nvSpPr>
          <p:spPr>
            <a:xfrm>
              <a:off x="2358369" y="1597004"/>
              <a:ext cx="41910" cy="58419"/>
            </a:xfrm>
            <a:custGeom>
              <a:rect b="b" l="l" r="r" t="t"/>
              <a:pathLst>
                <a:path extrusionOk="0" h="58419" w="41910">
                  <a:moveTo>
                    <a:pt x="29079" y="0"/>
                  </a:moveTo>
                  <a:lnTo>
                    <a:pt x="28895" y="11020"/>
                  </a:lnTo>
                  <a:lnTo>
                    <a:pt x="32376" y="24086"/>
                  </a:lnTo>
                  <a:lnTo>
                    <a:pt x="37390" y="35787"/>
                  </a:lnTo>
                  <a:lnTo>
                    <a:pt x="41808" y="42717"/>
                  </a:lnTo>
                  <a:lnTo>
                    <a:pt x="33614" y="43343"/>
                  </a:lnTo>
                  <a:lnTo>
                    <a:pt x="21244" y="46355"/>
                  </a:lnTo>
                  <a:lnTo>
                    <a:pt x="8705" y="51412"/>
                  </a:lnTo>
                  <a:lnTo>
                    <a:pt x="0" y="58173"/>
                  </a:lnTo>
                </a:path>
              </a:pathLst>
            </a:custGeom>
            <a:noFill/>
            <a:ln cap="flat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234" name="Google Shape;1234;p99"/>
            <p:cNvSpPr/>
            <p:nvPr/>
          </p:nvSpPr>
          <p:spPr>
            <a:xfrm>
              <a:off x="2083746" y="1475884"/>
              <a:ext cx="333375" cy="167005"/>
            </a:xfrm>
            <a:custGeom>
              <a:rect b="b" l="l" r="r" t="t"/>
              <a:pathLst>
                <a:path extrusionOk="0" h="167005" w="333375">
                  <a:moveTo>
                    <a:pt x="0" y="166564"/>
                  </a:moveTo>
                  <a:lnTo>
                    <a:pt x="333101" y="0"/>
                  </a:lnTo>
                </a:path>
              </a:pathLst>
            </a:custGeom>
            <a:noFill/>
            <a:ln cap="flat" cmpd="sng" w="15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235" name="Google Shape;1235;p99"/>
            <p:cNvSpPr/>
            <p:nvPr/>
          </p:nvSpPr>
          <p:spPr>
            <a:xfrm>
              <a:off x="2380633" y="1457778"/>
              <a:ext cx="41910" cy="58419"/>
            </a:xfrm>
            <a:custGeom>
              <a:rect b="b" l="l" r="r" t="t"/>
              <a:pathLst>
                <a:path extrusionOk="0" h="58419" w="41910">
                  <a:moveTo>
                    <a:pt x="0" y="0"/>
                  </a:moveTo>
                  <a:lnTo>
                    <a:pt x="8671" y="6733"/>
                  </a:lnTo>
                  <a:lnTo>
                    <a:pt x="21163" y="11769"/>
                  </a:lnTo>
                  <a:lnTo>
                    <a:pt x="33484" y="14767"/>
                  </a:lnTo>
                  <a:lnTo>
                    <a:pt x="41646" y="15390"/>
                  </a:lnTo>
                  <a:lnTo>
                    <a:pt x="37247" y="22293"/>
                  </a:lnTo>
                  <a:lnTo>
                    <a:pt x="32254" y="33949"/>
                  </a:lnTo>
                  <a:lnTo>
                    <a:pt x="28788" y="46964"/>
                  </a:lnTo>
                  <a:lnTo>
                    <a:pt x="28972" y="57942"/>
                  </a:lnTo>
                </a:path>
              </a:pathLst>
            </a:custGeom>
            <a:noFill/>
            <a:ln cap="flat" cmpd="sng" w="121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236" name="Google Shape;1236;p99"/>
            <p:cNvSpPr/>
            <p:nvPr/>
          </p:nvSpPr>
          <p:spPr>
            <a:xfrm>
              <a:off x="2088591" y="1742005"/>
              <a:ext cx="296545" cy="0"/>
            </a:xfrm>
            <a:custGeom>
              <a:rect b="b" l="l" r="r" t="t"/>
              <a:pathLst>
                <a:path extrusionOk="0" h="120000" w="296544">
                  <a:moveTo>
                    <a:pt x="0" y="0"/>
                  </a:moveTo>
                  <a:lnTo>
                    <a:pt x="296285" y="0"/>
                  </a:lnTo>
                </a:path>
              </a:pathLst>
            </a:custGeom>
            <a:noFill/>
            <a:ln cap="flat" cmpd="sng" w="15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237" name="Google Shape;1237;p99"/>
            <p:cNvSpPr/>
            <p:nvPr/>
          </p:nvSpPr>
          <p:spPr>
            <a:xfrm>
              <a:off x="2360584" y="1709614"/>
              <a:ext cx="30480" cy="65405"/>
            </a:xfrm>
            <a:custGeom>
              <a:rect b="b" l="l" r="r" t="t"/>
              <a:pathLst>
                <a:path extrusionOk="0" h="65405" w="30480">
                  <a:moveTo>
                    <a:pt x="0" y="0"/>
                  </a:moveTo>
                  <a:lnTo>
                    <a:pt x="4744" y="9900"/>
                  </a:lnTo>
                  <a:lnTo>
                    <a:pt x="13664" y="19991"/>
                  </a:lnTo>
                  <a:lnTo>
                    <a:pt x="23344" y="28183"/>
                  </a:lnTo>
                  <a:lnTo>
                    <a:pt x="30366" y="32390"/>
                  </a:lnTo>
                  <a:lnTo>
                    <a:pt x="23344" y="36597"/>
                  </a:lnTo>
                  <a:lnTo>
                    <a:pt x="13664" y="44790"/>
                  </a:lnTo>
                  <a:lnTo>
                    <a:pt x="4744" y="54880"/>
                  </a:lnTo>
                  <a:lnTo>
                    <a:pt x="0" y="64781"/>
                  </a:lnTo>
                </a:path>
              </a:pathLst>
            </a:custGeom>
            <a:noFill/>
            <a:ln cap="flat" cmpd="sng" w="121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</p:grpSp>
      <p:sp>
        <p:nvSpPr>
          <p:cNvPr id="1238" name="Google Shape;1238;p99"/>
          <p:cNvSpPr txBox="1"/>
          <p:nvPr/>
        </p:nvSpPr>
        <p:spPr>
          <a:xfrm>
            <a:off x="624395" y="1635161"/>
            <a:ext cx="3605529" cy="16516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425">
            <a:spAutoFit/>
          </a:bodyPr>
          <a:lstStyle/>
          <a:p>
            <a:pPr indent="0" lvl="0" marL="110998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Times New Roman"/>
                <a:ea typeface="Times New Roman"/>
                <a:cs typeface="Times New Roman"/>
                <a:sym typeface="Times New Roman"/>
              </a:rPr>
              <a:t>coRP	coNP</a:t>
            </a:r>
            <a:endParaRPr sz="11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0"/>
              </a:spcBef>
              <a:spcAft>
                <a:spcPts val="0"/>
              </a:spcAft>
              <a:buNone/>
            </a:pPr>
            <a:r>
              <a:t/>
            </a:r>
            <a:endParaRPr sz="145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12700" marR="5080" rtl="0" algn="l">
              <a:lnSpc>
                <a:spcPct val="102600"/>
              </a:lnSpc>
              <a:spcBef>
                <a:spcPts val="5"/>
              </a:spcBef>
              <a:spcAft>
                <a:spcPts val="0"/>
              </a:spcAft>
              <a:buNone/>
            </a:pPr>
            <a:r>
              <a:rPr lang="en-US" sz="1100">
                <a:latin typeface="Times New Roman"/>
                <a:ea typeface="Times New Roman"/>
                <a:cs typeface="Times New Roman"/>
                <a:sym typeface="Times New Roman"/>
              </a:rPr>
              <a:t>ZPP 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correspond aux problèmes qui sont reconnus par un  algorithme qui termine toujours avec une réponse correcte  et qui termine en temps moyen polynomial en la taille de  l’entrée.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12700" marR="37465" rtl="0" algn="l">
              <a:lnSpc>
                <a:spcPct val="102600"/>
              </a:lnSpc>
              <a:spcBef>
                <a:spcPts val="295"/>
              </a:spcBef>
              <a:spcAft>
                <a:spcPts val="0"/>
              </a:spcAft>
              <a:buNone/>
            </a:pPr>
            <a:r>
              <a:rPr lang="en-US" sz="1100">
                <a:latin typeface="Times New Roman"/>
                <a:ea typeface="Times New Roman"/>
                <a:cs typeface="Times New Roman"/>
                <a:sym typeface="Times New Roman"/>
              </a:rPr>
              <a:t>BPP 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correspond aux problèmes qui sont reconnus par un  algorithme qui termine toujours en temps polynomial mais  possiblement avec une erreur bornée par 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ϵ &gt; 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0.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pSp>
        <p:nvGrpSpPr>
          <p:cNvPr id="1239" name="Google Shape;1239;p99"/>
          <p:cNvGrpSpPr/>
          <p:nvPr/>
        </p:nvGrpSpPr>
        <p:grpSpPr>
          <a:xfrm>
            <a:off x="3455526" y="1349610"/>
            <a:ext cx="284530" cy="65405"/>
            <a:chOff x="3455526" y="1349610"/>
            <a:chExt cx="284530" cy="65405"/>
          </a:xfrm>
        </p:grpSpPr>
        <p:sp>
          <p:nvSpPr>
            <p:cNvPr id="1240" name="Google Shape;1240;p99"/>
            <p:cNvSpPr/>
            <p:nvPr/>
          </p:nvSpPr>
          <p:spPr>
            <a:xfrm>
              <a:off x="3455526" y="1382001"/>
              <a:ext cx="278765" cy="0"/>
            </a:xfrm>
            <a:custGeom>
              <a:rect b="b" l="l" r="r" t="t"/>
              <a:pathLst>
                <a:path extrusionOk="0" h="120000" w="278764">
                  <a:moveTo>
                    <a:pt x="0" y="0"/>
                  </a:moveTo>
                  <a:lnTo>
                    <a:pt x="278343" y="0"/>
                  </a:lnTo>
                </a:path>
              </a:pathLst>
            </a:custGeom>
            <a:noFill/>
            <a:ln cap="flat" cmpd="sng" w="15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241" name="Google Shape;1241;p99"/>
            <p:cNvSpPr/>
            <p:nvPr/>
          </p:nvSpPr>
          <p:spPr>
            <a:xfrm>
              <a:off x="3709576" y="1349610"/>
              <a:ext cx="30480" cy="65405"/>
            </a:xfrm>
            <a:custGeom>
              <a:rect b="b" l="l" r="r" t="t"/>
              <a:pathLst>
                <a:path extrusionOk="0" h="65405" w="30479">
                  <a:moveTo>
                    <a:pt x="0" y="0"/>
                  </a:moveTo>
                  <a:lnTo>
                    <a:pt x="4744" y="9900"/>
                  </a:lnTo>
                  <a:lnTo>
                    <a:pt x="13664" y="19991"/>
                  </a:lnTo>
                  <a:lnTo>
                    <a:pt x="23344" y="28183"/>
                  </a:lnTo>
                  <a:lnTo>
                    <a:pt x="30366" y="32390"/>
                  </a:lnTo>
                  <a:lnTo>
                    <a:pt x="23344" y="36597"/>
                  </a:lnTo>
                  <a:lnTo>
                    <a:pt x="13664" y="44790"/>
                  </a:lnTo>
                  <a:lnTo>
                    <a:pt x="4744" y="54880"/>
                  </a:lnTo>
                  <a:lnTo>
                    <a:pt x="0" y="64781"/>
                  </a:lnTo>
                </a:path>
              </a:pathLst>
            </a:custGeom>
            <a:noFill/>
            <a:ln cap="flat" cmpd="sng" w="121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</p:grpSp>
      <p:sp>
        <p:nvSpPr>
          <p:cNvPr id="1242" name="Google Shape;1242;p99"/>
          <p:cNvSpPr/>
          <p:nvPr/>
        </p:nvSpPr>
        <p:spPr>
          <a:xfrm>
            <a:off x="495363" y="2103183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243" name="Google Shape;1243;p99"/>
          <p:cNvSpPr/>
          <p:nvPr/>
        </p:nvSpPr>
        <p:spPr>
          <a:xfrm>
            <a:off x="495363" y="2829242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244" name="Google Shape;1244;p99"/>
          <p:cNvSpPr txBox="1"/>
          <p:nvPr>
            <p:ph idx="12" type="sldNum"/>
          </p:nvPr>
        </p:nvSpPr>
        <p:spPr>
          <a:xfrm>
            <a:off x="4409566" y="3370303"/>
            <a:ext cx="160654" cy="1219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8250">
            <a:spAutoFit/>
          </a:bodyPr>
          <a:lstStyle/>
          <a:p>
            <a:pPr indent="0" lvl="0" marL="381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59</a:t>
            </a:r>
            <a:endParaRPr/>
          </a:p>
        </p:txBody>
      </p:sp>
    </p:spTree>
  </p:cSld>
  <p:clrMapOvr>
    <a:masterClrMapping/>
  </p:clrMapOvr>
  <p:transition>
    <p:fade thruBlk="1"/>
  </p:transition>
</p:sld>
</file>

<file path=ppt/slides/slide9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8" name="Shape 1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" name="Google Shape;1249;p100"/>
          <p:cNvSpPr txBox="1"/>
          <p:nvPr>
            <p:ph type="title"/>
          </p:nvPr>
        </p:nvSpPr>
        <p:spPr>
          <a:xfrm>
            <a:off x="343192" y="58214"/>
            <a:ext cx="3921760" cy="4718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525">
            <a:spAutoFit/>
          </a:bodyPr>
          <a:lstStyle/>
          <a:p>
            <a:pPr indent="-1553210" lvl="0" marL="1565275" marR="5080" rtl="0" algn="l">
              <a:lnSpc>
                <a:spcPct val="1067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Exemple de problème </a:t>
            </a: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BPP </a:t>
            </a:r>
            <a:r>
              <a:rPr lang="en-US"/>
              <a:t>: Tester la nullité d’un  polynôme</a:t>
            </a:r>
            <a:endParaRPr/>
          </a:p>
        </p:txBody>
      </p:sp>
      <p:sp>
        <p:nvSpPr>
          <p:cNvPr id="1250" name="Google Shape;1250;p100"/>
          <p:cNvSpPr/>
          <p:nvPr/>
        </p:nvSpPr>
        <p:spPr>
          <a:xfrm>
            <a:off x="495363" y="755662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251" name="Google Shape;1251;p100"/>
          <p:cNvSpPr/>
          <p:nvPr/>
        </p:nvSpPr>
        <p:spPr>
          <a:xfrm>
            <a:off x="495363" y="1289596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252" name="Google Shape;1252;p100"/>
          <p:cNvSpPr/>
          <p:nvPr/>
        </p:nvSpPr>
        <p:spPr>
          <a:xfrm>
            <a:off x="495363" y="1975358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253" name="Google Shape;1253;p100"/>
          <p:cNvSpPr txBox="1"/>
          <p:nvPr/>
        </p:nvSpPr>
        <p:spPr>
          <a:xfrm>
            <a:off x="560895" y="676870"/>
            <a:ext cx="3641725" cy="249745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975">
            <a:spAutoFit/>
          </a:bodyPr>
          <a:lstStyle/>
          <a:p>
            <a:pPr indent="0" lvl="0" marL="76200" marR="226695" rtl="0" algn="l">
              <a:lnSpc>
                <a:spcPct val="1026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On va présenter un test probabiliste pour lequel aucun  algorithme déterministe aussi efficace n’est connu.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25"/>
              </a:spcBef>
              <a:spcAft>
                <a:spcPts val="0"/>
              </a:spcAft>
              <a:buNone/>
            </a:pPr>
            <a:r>
              <a:t/>
            </a:r>
            <a:endParaRPr sz="13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76200" marR="107314" rtl="0" algn="l">
              <a:lnSpc>
                <a:spcPct val="1026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Le but de ce test est de déterminer si un polynôme  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p</a:t>
            </a:r>
            <a:r>
              <a:rPr lang="en-US" sz="1100">
                <a:latin typeface="Tahoma"/>
                <a:ea typeface="Tahoma"/>
                <a:cs typeface="Tahoma"/>
                <a:sym typeface="Tahoma"/>
              </a:rPr>
              <a:t>(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x</a:t>
            </a:r>
            <a:r>
              <a:rPr baseline="-25000" lang="en-US" sz="1200">
                <a:latin typeface="Helvetica Neue"/>
                <a:ea typeface="Helvetica Neue"/>
                <a:cs typeface="Helvetica Neue"/>
                <a:sym typeface="Helvetica Neue"/>
              </a:rPr>
              <a:t>1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, x</a:t>
            </a:r>
            <a:r>
              <a:rPr baseline="-25000" lang="en-US" sz="1200">
                <a:latin typeface="Helvetica Neue"/>
                <a:ea typeface="Helvetica Neue"/>
                <a:cs typeface="Helvetica Neue"/>
                <a:sym typeface="Helvetica Neue"/>
              </a:rPr>
              <a:t>2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100">
                <a:latin typeface="Cambria"/>
                <a:ea typeface="Cambria"/>
                <a:cs typeface="Cambria"/>
                <a:sym typeface="Cambria"/>
              </a:rPr>
              <a:t>· · ·  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, x</a:t>
            </a:r>
            <a:r>
              <a:rPr baseline="-25000" i="1" lang="en-US" sz="1200">
                <a:latin typeface="Arial"/>
                <a:ea typeface="Arial"/>
                <a:cs typeface="Arial"/>
                <a:sym typeface="Arial"/>
              </a:rPr>
              <a:t>n</a:t>
            </a:r>
            <a:r>
              <a:rPr lang="en-US" sz="1100">
                <a:latin typeface="Tahoma"/>
                <a:ea typeface="Tahoma"/>
                <a:cs typeface="Tahoma"/>
                <a:sym typeface="Tahoma"/>
              </a:rPr>
              <a:t>) 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de degré faible à coefficients entiers est  identiquement nul.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5"/>
              </a:spcBef>
              <a:spcAft>
                <a:spcPts val="0"/>
              </a:spcAft>
              <a:buNone/>
            </a:pPr>
            <a:r>
              <a:t/>
            </a:r>
            <a:endParaRPr sz="13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75565" marR="204470" rtl="0" algn="l">
              <a:lnSpc>
                <a:spcPct val="10909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On suppose que 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p 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est donné sous la forme d’un circuit  arithmétique sur la structure </a:t>
            </a:r>
            <a:r>
              <a:rPr lang="en-US" sz="1100">
                <a:latin typeface="Tahoma"/>
                <a:ea typeface="Tahoma"/>
                <a:cs typeface="Tahoma"/>
                <a:sym typeface="Tahoma"/>
              </a:rPr>
              <a:t>(</a:t>
            </a:r>
            <a:r>
              <a:rPr lang="en-US" sz="1100">
                <a:latin typeface="Times New Roman"/>
                <a:ea typeface="Times New Roman"/>
                <a:cs typeface="Times New Roman"/>
                <a:sym typeface="Times New Roman"/>
              </a:rPr>
              <a:t>R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100">
                <a:latin typeface="Tahoma"/>
                <a:ea typeface="Tahoma"/>
                <a:cs typeface="Tahoma"/>
                <a:sym typeface="Tahoma"/>
              </a:rPr>
              <a:t>+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100">
                <a:latin typeface="Cambria"/>
                <a:ea typeface="Cambria"/>
                <a:cs typeface="Cambria"/>
                <a:sym typeface="Cambria"/>
              </a:rPr>
              <a:t>−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100">
                <a:latin typeface="Cambria"/>
                <a:ea typeface="Cambria"/>
                <a:cs typeface="Cambria"/>
                <a:sym typeface="Cambria"/>
              </a:rPr>
              <a:t>∗</a:t>
            </a:r>
            <a:r>
              <a:rPr lang="en-US" sz="1100">
                <a:latin typeface="Tahoma"/>
                <a:ea typeface="Tahoma"/>
                <a:cs typeface="Tahoma"/>
                <a:sym typeface="Tahoma"/>
              </a:rPr>
              <a:t>)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137159" lvl="0" marL="353060" marR="43180" rtl="0" algn="l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None/>
            </a:pPr>
            <a:r>
              <a:rPr baseline="30000" lang="en-US" sz="900">
                <a:solidFill>
                  <a:srgbClr val="3333B2"/>
                </a:solidFill>
                <a:latin typeface="Lucida Sans"/>
                <a:ea typeface="Lucida Sans"/>
                <a:cs typeface="Lucida Sans"/>
                <a:sym typeface="Lucida Sans"/>
              </a:rPr>
              <a:t>)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On peut bien entendu vérifier cette propriété en  développant le polynôme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p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et en vérifiant que chacun des  termes du développement du polynôme est bien nul,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137159" lvl="0" marL="353060" marR="70485" rtl="0" algn="l">
              <a:lnSpc>
                <a:spcPct val="120000"/>
              </a:lnSpc>
              <a:spcBef>
                <a:spcPts val="25"/>
              </a:spcBef>
              <a:spcAft>
                <a:spcPts val="0"/>
              </a:spcAft>
              <a:buNone/>
            </a:pPr>
            <a:r>
              <a:rPr baseline="30000" lang="en-US" sz="900">
                <a:solidFill>
                  <a:srgbClr val="3333B2"/>
                </a:solidFill>
                <a:latin typeface="Lucida Sans"/>
                <a:ea typeface="Lucida Sans"/>
                <a:cs typeface="Lucida Sans"/>
                <a:sym typeface="Lucida Sans"/>
              </a:rPr>
              <a:t>)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mais cela peut prendre un temps exponentiel dans le pire  cas.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54" name="Google Shape;1254;p100"/>
          <p:cNvSpPr txBox="1"/>
          <p:nvPr>
            <p:ph idx="12" type="sldNum"/>
          </p:nvPr>
        </p:nvSpPr>
        <p:spPr>
          <a:xfrm>
            <a:off x="4409566" y="3370303"/>
            <a:ext cx="160654" cy="1219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8250">
            <a:spAutoFit/>
          </a:bodyPr>
          <a:lstStyle/>
          <a:p>
            <a:pPr indent="0" lvl="0" marL="381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60</a:t>
            </a:r>
            <a:endParaRPr/>
          </a:p>
        </p:txBody>
      </p:sp>
    </p:spTree>
  </p:cSld>
  <p:clrMapOvr>
    <a:masterClrMapping/>
  </p:clrMapOvr>
  <p:transition>
    <p:fade thruBlk="1"/>
  </p:transition>
</p:sld>
</file>

<file path=ppt/slides/slide9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8" name="Shape 1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" name="Google Shape;1259;p101"/>
          <p:cNvSpPr txBox="1"/>
          <p:nvPr>
            <p:ph type="title"/>
          </p:nvPr>
        </p:nvSpPr>
        <p:spPr>
          <a:xfrm>
            <a:off x="1404924" y="59814"/>
            <a:ext cx="1798320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71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Algorithme randomisé</a:t>
            </a:r>
            <a:endParaRPr/>
          </a:p>
        </p:txBody>
      </p:sp>
      <p:sp>
        <p:nvSpPr>
          <p:cNvPr id="1260" name="Google Shape;1260;p101"/>
          <p:cNvSpPr/>
          <p:nvPr/>
        </p:nvSpPr>
        <p:spPr>
          <a:xfrm>
            <a:off x="495363" y="1104201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261" name="Google Shape;1261;p101"/>
          <p:cNvSpPr/>
          <p:nvPr/>
        </p:nvSpPr>
        <p:spPr>
          <a:xfrm>
            <a:off x="495363" y="1638134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262" name="Google Shape;1262;p101"/>
          <p:cNvSpPr/>
          <p:nvPr/>
        </p:nvSpPr>
        <p:spPr>
          <a:xfrm>
            <a:off x="495363" y="1999996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263" name="Google Shape;1263;p101"/>
          <p:cNvSpPr txBox="1"/>
          <p:nvPr/>
        </p:nvSpPr>
        <p:spPr>
          <a:xfrm>
            <a:off x="548195" y="1025409"/>
            <a:ext cx="3458845" cy="1259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975">
            <a:spAutoFit/>
          </a:bodyPr>
          <a:lstStyle/>
          <a:p>
            <a:pPr indent="0" lvl="0" marL="88265" marR="600075" rtl="0" algn="l">
              <a:lnSpc>
                <a:spcPct val="1026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Evaluer 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p 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en des points 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a</a:t>
            </a:r>
            <a:r>
              <a:rPr baseline="-25000" lang="en-US" sz="1200">
                <a:latin typeface="Helvetica Neue"/>
                <a:ea typeface="Helvetica Neue"/>
                <a:cs typeface="Helvetica Neue"/>
                <a:sym typeface="Helvetica Neue"/>
              </a:rPr>
              <a:t>1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, a</a:t>
            </a:r>
            <a:r>
              <a:rPr baseline="-25000" lang="en-US" sz="1200">
                <a:latin typeface="Helvetica Neue"/>
                <a:ea typeface="Helvetica Neue"/>
                <a:cs typeface="Helvetica Neue"/>
                <a:sym typeface="Helvetica Neue"/>
              </a:rPr>
              <a:t>2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100">
                <a:latin typeface="Cambria"/>
                <a:ea typeface="Cambria"/>
                <a:cs typeface="Cambria"/>
                <a:sym typeface="Cambria"/>
              </a:rPr>
              <a:t>· · ·  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, a</a:t>
            </a:r>
            <a:r>
              <a:rPr baseline="-25000" i="1" lang="en-US" sz="1200">
                <a:latin typeface="Arial"/>
                <a:ea typeface="Arial"/>
                <a:cs typeface="Arial"/>
                <a:sym typeface="Arial"/>
              </a:rPr>
              <a:t>n  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choisis  aléatoirement.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88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Si 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p 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est identiquement 0, alors 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p</a:t>
            </a:r>
            <a:r>
              <a:rPr lang="en-US" sz="1100">
                <a:latin typeface="Tahoma"/>
                <a:ea typeface="Tahoma"/>
                <a:cs typeface="Tahoma"/>
                <a:sym typeface="Tahoma"/>
              </a:rPr>
              <a:t>(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a</a:t>
            </a:r>
            <a:r>
              <a:rPr baseline="-25000" lang="en-US" sz="1200">
                <a:latin typeface="Helvetica Neue"/>
                <a:ea typeface="Helvetica Neue"/>
                <a:cs typeface="Helvetica Neue"/>
                <a:sym typeface="Helvetica Neue"/>
              </a:rPr>
              <a:t>1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, a</a:t>
            </a:r>
            <a:r>
              <a:rPr baseline="-25000" lang="en-US" sz="1200">
                <a:latin typeface="Helvetica Neue"/>
                <a:ea typeface="Helvetica Neue"/>
                <a:cs typeface="Helvetica Neue"/>
                <a:sym typeface="Helvetica Neue"/>
              </a:rPr>
              <a:t>2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100">
                <a:latin typeface="Cambria"/>
                <a:ea typeface="Cambria"/>
                <a:cs typeface="Cambria"/>
                <a:sym typeface="Cambria"/>
              </a:rPr>
              <a:t>· · · 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, a</a:t>
            </a:r>
            <a:r>
              <a:rPr baseline="-25000" i="1" lang="en-US" sz="1200">
                <a:latin typeface="Arial"/>
                <a:ea typeface="Arial"/>
                <a:cs typeface="Arial"/>
                <a:sym typeface="Arial"/>
              </a:rPr>
              <a:t>n</a:t>
            </a:r>
            <a:r>
              <a:rPr lang="en-US" sz="1100">
                <a:latin typeface="Tahoma"/>
                <a:ea typeface="Tahoma"/>
                <a:cs typeface="Tahoma"/>
                <a:sym typeface="Tahoma"/>
              </a:rPr>
              <a:t>) = 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0.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88900" marR="55880" rtl="0" algn="l">
              <a:lnSpc>
                <a:spcPct val="102699"/>
              </a:lnSpc>
              <a:spcBef>
                <a:spcPts val="1495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Sinon, on s’attend à ce que 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p</a:t>
            </a:r>
            <a:r>
              <a:rPr lang="en-US" sz="1100">
                <a:latin typeface="Tahoma"/>
                <a:ea typeface="Tahoma"/>
                <a:cs typeface="Tahoma"/>
                <a:sym typeface="Tahoma"/>
              </a:rPr>
              <a:t>(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a</a:t>
            </a:r>
            <a:r>
              <a:rPr baseline="-25000" lang="en-US" sz="1200">
                <a:latin typeface="Helvetica Neue"/>
                <a:ea typeface="Helvetica Neue"/>
                <a:cs typeface="Helvetica Neue"/>
                <a:sym typeface="Helvetica Neue"/>
              </a:rPr>
              <a:t>1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, a</a:t>
            </a:r>
            <a:r>
              <a:rPr baseline="-25000" lang="en-US" sz="1200">
                <a:latin typeface="Helvetica Neue"/>
                <a:ea typeface="Helvetica Neue"/>
                <a:cs typeface="Helvetica Neue"/>
                <a:sym typeface="Helvetica Neue"/>
              </a:rPr>
              <a:t>2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100">
                <a:latin typeface="Cambria"/>
                <a:ea typeface="Cambria"/>
                <a:cs typeface="Cambria"/>
                <a:sym typeface="Cambria"/>
              </a:rPr>
              <a:t>· · · 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, a</a:t>
            </a:r>
            <a:r>
              <a:rPr baseline="-25000" i="1" lang="en-US" sz="1200">
                <a:latin typeface="Arial"/>
                <a:ea typeface="Arial"/>
                <a:cs typeface="Arial"/>
                <a:sym typeface="Arial"/>
              </a:rPr>
              <a:t>n</a:t>
            </a:r>
            <a:r>
              <a:rPr lang="en-US" sz="1100">
                <a:latin typeface="Tahoma"/>
                <a:ea typeface="Tahoma"/>
                <a:cs typeface="Tahoma"/>
                <a:sym typeface="Tahoma"/>
              </a:rPr>
              <a:t>) </a:t>
            </a:r>
            <a:r>
              <a:rPr lang="en-US" sz="1100">
                <a:latin typeface="Cambria"/>
                <a:ea typeface="Cambria"/>
                <a:cs typeface="Cambria"/>
                <a:sym typeface="Cambria"/>
              </a:rPr>
              <a:t>/</a:t>
            </a:r>
            <a:r>
              <a:rPr lang="en-US" sz="1100">
                <a:latin typeface="Tahoma"/>
                <a:ea typeface="Tahoma"/>
                <a:cs typeface="Tahoma"/>
                <a:sym typeface="Tahoma"/>
              </a:rPr>
              <a:t>= 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0 avec  grande probabilité.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64" name="Google Shape;1264;p101"/>
          <p:cNvSpPr txBox="1"/>
          <p:nvPr>
            <p:ph idx="12" type="sldNum"/>
          </p:nvPr>
        </p:nvSpPr>
        <p:spPr>
          <a:xfrm>
            <a:off x="4409566" y="3370303"/>
            <a:ext cx="160654" cy="1219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8250">
            <a:spAutoFit/>
          </a:bodyPr>
          <a:lstStyle/>
          <a:p>
            <a:pPr indent="0" lvl="0" marL="381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61</a:t>
            </a:r>
            <a:endParaRPr/>
          </a:p>
        </p:txBody>
      </p:sp>
    </p:spTree>
  </p:cSld>
  <p:clrMapOvr>
    <a:masterClrMapping/>
  </p:clrMapOvr>
  <p:transition>
    <p:fade thruBlk="1"/>
  </p:transition>
</p:sld>
</file>

<file path=ppt/slides/slide9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8" name="Shape 1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" name="Google Shape;1269;p102"/>
          <p:cNvSpPr/>
          <p:nvPr/>
        </p:nvSpPr>
        <p:spPr>
          <a:xfrm>
            <a:off x="495363" y="263423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270" name="Google Shape;1270;p102"/>
          <p:cNvSpPr txBox="1"/>
          <p:nvPr>
            <p:ph type="title"/>
          </p:nvPr>
        </p:nvSpPr>
        <p:spPr>
          <a:xfrm>
            <a:off x="624395" y="184631"/>
            <a:ext cx="3544570" cy="36385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975">
            <a:spAutoFit/>
          </a:bodyPr>
          <a:lstStyle/>
          <a:p>
            <a:pPr indent="0" lvl="0" marL="12700" marR="5080" rtl="0" algn="l">
              <a:lnSpc>
                <a:spcPct val="1026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000000"/>
                </a:solidFill>
              </a:rPr>
              <a:t>Cela marche en fait aussi si l’on travaille sur un corps fini,  si le corps est suffisamment grand.</a:t>
            </a:r>
            <a:endParaRPr sz="1100"/>
          </a:p>
        </p:txBody>
      </p:sp>
      <p:sp>
        <p:nvSpPr>
          <p:cNvPr id="1271" name="Google Shape;1271;p102"/>
          <p:cNvSpPr/>
          <p:nvPr/>
        </p:nvSpPr>
        <p:spPr>
          <a:xfrm>
            <a:off x="218262" y="873277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272" name="Google Shape;1272;p102"/>
          <p:cNvSpPr/>
          <p:nvPr/>
        </p:nvSpPr>
        <p:spPr>
          <a:xfrm>
            <a:off x="495363" y="1987893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273" name="Google Shape;1273;p102"/>
          <p:cNvSpPr txBox="1"/>
          <p:nvPr/>
        </p:nvSpPr>
        <p:spPr>
          <a:xfrm>
            <a:off x="271094" y="748689"/>
            <a:ext cx="4040504" cy="18688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44450">
            <a:spAutoFit/>
          </a:bodyPr>
          <a:lstStyle/>
          <a:p>
            <a:pPr indent="0" lvl="0" marL="8826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333B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Proposition (Lemme de Schwartz-Zippel)</a:t>
            </a:r>
            <a:endParaRPr sz="12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88900" marR="55880" rtl="0" algn="l">
              <a:lnSpc>
                <a:spcPct val="102600"/>
              </a:lnSpc>
              <a:spcBef>
                <a:spcPts val="190"/>
              </a:spcBef>
              <a:spcAft>
                <a:spcPts val="0"/>
              </a:spcAft>
              <a:buNone/>
            </a:pP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Soit </a:t>
            </a:r>
            <a:r>
              <a:rPr lang="en-US" sz="1100">
                <a:latin typeface="Times New Roman"/>
                <a:ea typeface="Times New Roman"/>
                <a:cs typeface="Times New Roman"/>
                <a:sym typeface="Times New Roman"/>
              </a:rPr>
              <a:t>F 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un corps, et S </a:t>
            </a:r>
            <a:r>
              <a:rPr lang="en-US" sz="1100">
                <a:latin typeface="Cambria"/>
                <a:ea typeface="Cambria"/>
                <a:cs typeface="Cambria"/>
                <a:sym typeface="Cambria"/>
              </a:rPr>
              <a:t>⊂ </a:t>
            </a:r>
            <a:r>
              <a:rPr lang="en-US" sz="1100">
                <a:latin typeface="Times New Roman"/>
                <a:ea typeface="Times New Roman"/>
                <a:cs typeface="Times New Roman"/>
                <a:sym typeface="Times New Roman"/>
              </a:rPr>
              <a:t>F 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un sous-ensemble arbitraire. Soit p</a:t>
            </a:r>
            <a:r>
              <a:rPr lang="en-US" sz="1100">
                <a:latin typeface="Tahoma"/>
                <a:ea typeface="Tahoma"/>
                <a:cs typeface="Tahoma"/>
                <a:sym typeface="Tahoma"/>
              </a:rPr>
              <a:t>(</a:t>
            </a:r>
            <a:r>
              <a:rPr b="1" lang="en-US" sz="1100">
                <a:latin typeface="Arial"/>
                <a:ea typeface="Arial"/>
                <a:cs typeface="Arial"/>
                <a:sym typeface="Arial"/>
              </a:rPr>
              <a:t>x</a:t>
            </a:r>
            <a:r>
              <a:rPr lang="en-US" sz="1100">
                <a:latin typeface="Tahoma"/>
                <a:ea typeface="Tahoma"/>
                <a:cs typeface="Tahoma"/>
                <a:sym typeface="Tahoma"/>
              </a:rPr>
              <a:t>)  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un polynôme non nul des n variables </a:t>
            </a:r>
            <a:r>
              <a:rPr b="1" lang="en-US" sz="1100">
                <a:latin typeface="Arial"/>
                <a:ea typeface="Arial"/>
                <a:cs typeface="Arial"/>
                <a:sym typeface="Arial"/>
              </a:rPr>
              <a:t>x </a:t>
            </a:r>
            <a:r>
              <a:rPr lang="en-US" sz="1100">
                <a:latin typeface="Tahoma"/>
                <a:ea typeface="Tahoma"/>
                <a:cs typeface="Tahoma"/>
                <a:sym typeface="Tahoma"/>
              </a:rPr>
              <a:t>= (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x</a:t>
            </a:r>
            <a:r>
              <a:rPr baseline="-25000" lang="en-US" sz="1200">
                <a:latin typeface="Helvetica Neue"/>
                <a:ea typeface="Helvetica Neue"/>
                <a:cs typeface="Helvetica Neue"/>
                <a:sym typeface="Helvetica Neue"/>
              </a:rPr>
              <a:t>1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, x</a:t>
            </a:r>
            <a:r>
              <a:rPr baseline="-25000" lang="en-US" sz="1200">
                <a:latin typeface="Helvetica Neue"/>
                <a:ea typeface="Helvetica Neue"/>
                <a:cs typeface="Helvetica Neue"/>
                <a:sym typeface="Helvetica Neue"/>
              </a:rPr>
              <a:t>2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100">
                <a:latin typeface="Cambria"/>
                <a:ea typeface="Cambria"/>
                <a:cs typeface="Cambria"/>
                <a:sym typeface="Cambria"/>
              </a:rPr>
              <a:t>· · · 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, x</a:t>
            </a:r>
            <a:r>
              <a:rPr baseline="-25000" i="1" lang="en-US" sz="1200">
                <a:latin typeface="Arial"/>
                <a:ea typeface="Arial"/>
                <a:cs typeface="Arial"/>
                <a:sym typeface="Arial"/>
              </a:rPr>
              <a:t>n</a:t>
            </a:r>
            <a:r>
              <a:rPr lang="en-US" sz="1100">
                <a:latin typeface="Tahoma"/>
                <a:ea typeface="Tahoma"/>
                <a:cs typeface="Tahoma"/>
                <a:sym typeface="Tahoma"/>
              </a:rPr>
              <a:t>) 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de  degré total d à coefficients dans </a:t>
            </a:r>
            <a:r>
              <a:rPr lang="en-US" sz="1100">
                <a:latin typeface="Times New Roman"/>
                <a:ea typeface="Times New Roman"/>
                <a:cs typeface="Times New Roman"/>
                <a:sym typeface="Times New Roman"/>
              </a:rPr>
              <a:t>F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. Alors l’équation p</a:t>
            </a:r>
            <a:r>
              <a:rPr lang="en-US" sz="1100">
                <a:latin typeface="Tahoma"/>
                <a:ea typeface="Tahoma"/>
                <a:cs typeface="Tahoma"/>
                <a:sym typeface="Tahoma"/>
              </a:rPr>
              <a:t>(</a:t>
            </a:r>
            <a:r>
              <a:rPr b="1" lang="en-US" sz="1100">
                <a:latin typeface="Arial"/>
                <a:ea typeface="Arial"/>
                <a:cs typeface="Arial"/>
                <a:sym typeface="Arial"/>
              </a:rPr>
              <a:t>x</a:t>
            </a:r>
            <a:r>
              <a:rPr lang="en-US" sz="1100">
                <a:latin typeface="Tahoma"/>
                <a:ea typeface="Tahoma"/>
                <a:cs typeface="Tahoma"/>
                <a:sym typeface="Tahoma"/>
              </a:rPr>
              <a:t>) = 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0  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possède au plus d </a:t>
            </a:r>
            <a:r>
              <a:rPr lang="en-US" sz="1100">
                <a:latin typeface="Cambria"/>
                <a:ea typeface="Cambria"/>
                <a:cs typeface="Cambria"/>
                <a:sym typeface="Cambria"/>
              </a:rPr>
              <a:t>|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S</a:t>
            </a:r>
            <a:r>
              <a:rPr lang="en-US" sz="1100">
                <a:latin typeface="Cambria"/>
                <a:ea typeface="Cambria"/>
                <a:cs typeface="Cambria"/>
                <a:sym typeface="Cambria"/>
              </a:rPr>
              <a:t>|</a:t>
            </a:r>
            <a:r>
              <a:rPr baseline="30000" i="1" lang="en-US" sz="1200">
                <a:latin typeface="Arial"/>
                <a:ea typeface="Arial"/>
                <a:cs typeface="Arial"/>
                <a:sym typeface="Arial"/>
              </a:rPr>
              <a:t>n</a:t>
            </a:r>
            <a:r>
              <a:rPr baseline="30000" lang="en-US" sz="1200">
                <a:latin typeface="Cambria"/>
                <a:ea typeface="Cambria"/>
                <a:cs typeface="Cambria"/>
                <a:sym typeface="Cambria"/>
              </a:rPr>
              <a:t>−</a:t>
            </a:r>
            <a:r>
              <a:rPr baseline="30000" lang="en-US" sz="1200">
                <a:latin typeface="Helvetica Neue"/>
                <a:ea typeface="Helvetica Neue"/>
                <a:cs typeface="Helvetica Neue"/>
                <a:sym typeface="Helvetica Neue"/>
              </a:rPr>
              <a:t>1 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solutions dans S</a:t>
            </a:r>
            <a:r>
              <a:rPr baseline="30000" i="1" lang="en-US" sz="1200">
                <a:latin typeface="Arial"/>
                <a:ea typeface="Arial"/>
                <a:cs typeface="Arial"/>
                <a:sym typeface="Arial"/>
              </a:rPr>
              <a:t>n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.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0" lvl="0" marL="365760" marR="55244" rtl="0" algn="l">
              <a:lnSpc>
                <a:spcPct val="102600"/>
              </a:lnSpc>
              <a:spcBef>
                <a:spcPts val="1795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Autrement dit, soit </a:t>
            </a:r>
            <a:r>
              <a:rPr lang="en-US" sz="1100">
                <a:latin typeface="Times New Roman"/>
                <a:ea typeface="Times New Roman"/>
                <a:cs typeface="Times New Roman"/>
                <a:sym typeface="Times New Roman"/>
              </a:rPr>
              <a:t>F 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un corps. Soit 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p</a:t>
            </a:r>
            <a:r>
              <a:rPr lang="en-US" sz="1100">
                <a:latin typeface="Tahoma"/>
                <a:ea typeface="Tahoma"/>
                <a:cs typeface="Tahoma"/>
                <a:sym typeface="Tahoma"/>
              </a:rPr>
              <a:t>(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x</a:t>
            </a:r>
            <a:r>
              <a:rPr baseline="-25000" lang="en-US" sz="1200">
                <a:latin typeface="Helvetica Neue"/>
                <a:ea typeface="Helvetica Neue"/>
                <a:cs typeface="Helvetica Neue"/>
                <a:sym typeface="Helvetica Neue"/>
              </a:rPr>
              <a:t>1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100">
                <a:latin typeface="Cambria"/>
                <a:ea typeface="Cambria"/>
                <a:cs typeface="Cambria"/>
                <a:sym typeface="Cambria"/>
              </a:rPr>
              <a:t>· · · 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, x</a:t>
            </a:r>
            <a:r>
              <a:rPr baseline="-25000" i="1" lang="en-US" sz="1200">
                <a:latin typeface="Arial"/>
                <a:ea typeface="Arial"/>
                <a:cs typeface="Arial"/>
                <a:sym typeface="Arial"/>
              </a:rPr>
              <a:t>n</a:t>
            </a:r>
            <a:r>
              <a:rPr lang="en-US" sz="1100">
                <a:latin typeface="Tahoma"/>
                <a:ea typeface="Tahoma"/>
                <a:cs typeface="Tahoma"/>
                <a:sym typeface="Tahoma"/>
              </a:rPr>
              <a:t>) 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un  polynôme non nul de degré total 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d 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à coefficients dans </a:t>
            </a:r>
            <a:r>
              <a:rPr lang="en-US" sz="1100">
                <a:latin typeface="Times New Roman"/>
                <a:ea typeface="Times New Roman"/>
                <a:cs typeface="Times New Roman"/>
                <a:sym typeface="Times New Roman"/>
              </a:rPr>
              <a:t>F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. Si  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p 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est évalué sur un élément choisi uniformément parmi un  point de 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S</a:t>
            </a:r>
            <a:r>
              <a:rPr baseline="30000" i="1" lang="en-US" sz="1200">
                <a:latin typeface="Arial"/>
                <a:ea typeface="Arial"/>
                <a:cs typeface="Arial"/>
                <a:sym typeface="Arial"/>
              </a:rPr>
              <a:t>n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, alors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74" name="Google Shape;1274;p102"/>
          <p:cNvSpPr txBox="1"/>
          <p:nvPr>
            <p:ph idx="12" type="sldNum"/>
          </p:nvPr>
        </p:nvSpPr>
        <p:spPr>
          <a:xfrm>
            <a:off x="4409566" y="3370303"/>
            <a:ext cx="160654" cy="1219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8250">
            <a:spAutoFit/>
          </a:bodyPr>
          <a:lstStyle/>
          <a:p>
            <a:pPr indent="0" lvl="0" marL="381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62</a:t>
            </a:r>
            <a:endParaRPr/>
          </a:p>
        </p:txBody>
      </p:sp>
      <p:sp>
        <p:nvSpPr>
          <p:cNvPr id="1275" name="Google Shape;1275;p102"/>
          <p:cNvSpPr txBox="1"/>
          <p:nvPr/>
        </p:nvSpPr>
        <p:spPr>
          <a:xfrm>
            <a:off x="3053930" y="2893795"/>
            <a:ext cx="201295" cy="1917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425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Cambria"/>
                <a:ea typeface="Cambria"/>
                <a:cs typeface="Cambria"/>
                <a:sym typeface="Cambria"/>
              </a:rPr>
              <a:t>|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S</a:t>
            </a:r>
            <a:r>
              <a:rPr lang="en-US" sz="1100">
                <a:latin typeface="Cambria"/>
                <a:ea typeface="Cambria"/>
                <a:cs typeface="Cambria"/>
                <a:sym typeface="Cambria"/>
              </a:rPr>
              <a:t>|</a:t>
            </a:r>
            <a:endParaRPr sz="11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276" name="Google Shape;1276;p102"/>
          <p:cNvSpPr txBox="1"/>
          <p:nvPr/>
        </p:nvSpPr>
        <p:spPr>
          <a:xfrm>
            <a:off x="1550885" y="2705035"/>
            <a:ext cx="1783714" cy="2857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425">
            <a:spAutoFit/>
          </a:bodyPr>
          <a:lstStyle/>
          <a:p>
            <a:pPr indent="0" lvl="0" marL="0" marR="83820" rtl="0" algn="r">
              <a:lnSpc>
                <a:spcPct val="9363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u="sng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i="1" lang="en-US" sz="1100" u="sng">
                <a:latin typeface="Arial"/>
                <a:ea typeface="Arial"/>
                <a:cs typeface="Arial"/>
                <a:sym typeface="Arial"/>
              </a:rPr>
              <a:t>d 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0" lvl="0" marL="38100" marR="0" rtl="0" algn="l">
              <a:lnSpc>
                <a:spcPct val="858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Times New Roman"/>
                <a:ea typeface="Times New Roman"/>
                <a:cs typeface="Times New Roman"/>
                <a:sym typeface="Times New Roman"/>
              </a:rPr>
              <a:t>Pr</a:t>
            </a:r>
            <a:r>
              <a:rPr lang="en-US" sz="1100">
                <a:latin typeface="Tahoma"/>
                <a:ea typeface="Tahoma"/>
                <a:cs typeface="Tahoma"/>
                <a:sym typeface="Tahoma"/>
              </a:rPr>
              <a:t>(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p</a:t>
            </a:r>
            <a:r>
              <a:rPr lang="en-US" sz="1100">
                <a:latin typeface="Tahoma"/>
                <a:ea typeface="Tahoma"/>
                <a:cs typeface="Tahoma"/>
                <a:sym typeface="Tahoma"/>
              </a:rPr>
              <a:t>(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s</a:t>
            </a:r>
            <a:r>
              <a:rPr baseline="-25000" lang="en-US" sz="1200">
                <a:latin typeface="Helvetica Neue"/>
                <a:ea typeface="Helvetica Neue"/>
                <a:cs typeface="Helvetica Neue"/>
                <a:sym typeface="Helvetica Neue"/>
              </a:rPr>
              <a:t>1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100">
                <a:latin typeface="Cambria"/>
                <a:ea typeface="Cambria"/>
                <a:cs typeface="Cambria"/>
                <a:sym typeface="Cambria"/>
              </a:rPr>
              <a:t>· · · 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, s</a:t>
            </a:r>
            <a:r>
              <a:rPr baseline="-25000" i="1" lang="en-US" sz="1200">
                <a:latin typeface="Arial"/>
                <a:ea typeface="Arial"/>
                <a:cs typeface="Arial"/>
                <a:sym typeface="Arial"/>
              </a:rPr>
              <a:t>n</a:t>
            </a:r>
            <a:r>
              <a:rPr lang="en-US" sz="1100">
                <a:latin typeface="Tahoma"/>
                <a:ea typeface="Tahoma"/>
                <a:cs typeface="Tahoma"/>
                <a:sym typeface="Tahoma"/>
              </a:rPr>
              <a:t>) = 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0</a:t>
            </a:r>
            <a:r>
              <a:rPr lang="en-US" sz="1100">
                <a:latin typeface="Tahoma"/>
                <a:ea typeface="Tahoma"/>
                <a:cs typeface="Tahoma"/>
                <a:sym typeface="Tahoma"/>
              </a:rPr>
              <a:t>) </a:t>
            </a:r>
            <a:r>
              <a:rPr lang="en-US" sz="1100">
                <a:latin typeface="Cambria"/>
                <a:ea typeface="Cambria"/>
                <a:cs typeface="Cambria"/>
                <a:sym typeface="Cambria"/>
              </a:rPr>
              <a:t>≤	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.</a:t>
            </a:r>
            <a:endParaRPr sz="11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 thruBlk="1"/>
  </p:transition>
</p:sld>
</file>

<file path=ppt/slides/slide9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0" name="Shape 1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1" name="Google Shape;1281;p103"/>
          <p:cNvSpPr txBox="1"/>
          <p:nvPr>
            <p:ph type="title"/>
          </p:nvPr>
        </p:nvSpPr>
        <p:spPr>
          <a:xfrm>
            <a:off x="584415" y="59814"/>
            <a:ext cx="3439795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71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Application : Problème du couplage parfait</a:t>
            </a:r>
            <a:endParaRPr/>
          </a:p>
        </p:txBody>
      </p:sp>
      <p:sp>
        <p:nvSpPr>
          <p:cNvPr id="1282" name="Google Shape;1282;p103"/>
          <p:cNvSpPr/>
          <p:nvPr/>
        </p:nvSpPr>
        <p:spPr>
          <a:xfrm>
            <a:off x="495363" y="566724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283" name="Google Shape;1283;p103"/>
          <p:cNvSpPr txBox="1"/>
          <p:nvPr/>
        </p:nvSpPr>
        <p:spPr>
          <a:xfrm>
            <a:off x="624395" y="487932"/>
            <a:ext cx="3626485" cy="15081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975">
            <a:spAutoFit/>
          </a:bodyPr>
          <a:lstStyle/>
          <a:p>
            <a:pPr indent="0" lvl="0" marL="12700" marR="5080" rtl="0" algn="l">
              <a:lnSpc>
                <a:spcPct val="1026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Un graphe biparti est un graphe dont les sommets peuvent  se partitionner en deux sous-ensembles 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U 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et 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V 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tels que  chaque arête ait une extrémité dans 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U 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et l’autre dans 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V 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0"/>
              </a:spcBef>
              <a:spcAft>
                <a:spcPts val="0"/>
              </a:spcAft>
              <a:buNone/>
            </a:pPr>
            <a:r>
              <a:t/>
            </a:r>
            <a:endParaRPr sz="13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12700" marR="572135" rtl="0" algn="l">
              <a:lnSpc>
                <a:spcPct val="10909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Un couplage parfait dans un graphe biparti est un  sous-ensemble d’arêtes 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M 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tel que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0"/>
              </a:spcBef>
              <a:spcAft>
                <a:spcPts val="0"/>
              </a:spcAft>
              <a:buNone/>
            </a:pPr>
            <a:r>
              <a:t/>
            </a:r>
            <a:endParaRPr sz="115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175259" lvl="0" marL="289560" marR="0" rtl="0" algn="l">
              <a:lnSpc>
                <a:spcPct val="120000"/>
              </a:lnSpc>
              <a:spcBef>
                <a:spcPts val="5"/>
              </a:spcBef>
              <a:spcAft>
                <a:spcPts val="0"/>
              </a:spcAft>
              <a:buClr>
                <a:srgbClr val="3333B2"/>
              </a:buClr>
              <a:buSzPts val="1000"/>
              <a:buFont typeface="Helvetica Neue"/>
              <a:buAutoNum type="arabicPeriod"/>
            </a:pP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les arêtes de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M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ne partagent pas de sommets ;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175259" lvl="0" marL="28956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3333B2"/>
              </a:buClr>
              <a:buSzPts val="1000"/>
              <a:buFont typeface="Helvetica Neue"/>
              <a:buAutoNum type="arabicPeriod"/>
            </a:pP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chaque sommet est l’extrémité d’une arête de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M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84" name="Google Shape;1284;p103"/>
          <p:cNvSpPr/>
          <p:nvPr/>
        </p:nvSpPr>
        <p:spPr>
          <a:xfrm>
            <a:off x="495363" y="1252486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285" name="Google Shape;1285;p103"/>
          <p:cNvSpPr txBox="1"/>
          <p:nvPr/>
        </p:nvSpPr>
        <p:spPr>
          <a:xfrm>
            <a:off x="4434966" y="3370303"/>
            <a:ext cx="109855" cy="1212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82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">
                <a:latin typeface="Arial"/>
                <a:ea typeface="Arial"/>
                <a:cs typeface="Arial"/>
                <a:sym typeface="Arial"/>
              </a:rPr>
              <a:t>63</a:t>
            </a:r>
            <a:endParaRPr sz="6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 thruBlk="1"/>
  </p:transition>
</p:sld>
</file>

<file path=ppt/slides/slide9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9" name="Shape 1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" name="Google Shape;1290;p104"/>
          <p:cNvSpPr txBox="1"/>
          <p:nvPr>
            <p:ph type="title"/>
          </p:nvPr>
        </p:nvSpPr>
        <p:spPr>
          <a:xfrm>
            <a:off x="584415" y="59814"/>
            <a:ext cx="3439795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71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Application : Problème du couplage parfait</a:t>
            </a:r>
            <a:endParaRPr/>
          </a:p>
        </p:txBody>
      </p:sp>
      <p:sp>
        <p:nvSpPr>
          <p:cNvPr id="1291" name="Google Shape;1291;p104"/>
          <p:cNvSpPr/>
          <p:nvPr/>
        </p:nvSpPr>
        <p:spPr>
          <a:xfrm>
            <a:off x="495363" y="566724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292" name="Google Shape;1292;p104"/>
          <p:cNvSpPr txBox="1"/>
          <p:nvPr/>
        </p:nvSpPr>
        <p:spPr>
          <a:xfrm>
            <a:off x="624395" y="487932"/>
            <a:ext cx="3634740" cy="206946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975">
            <a:spAutoFit/>
          </a:bodyPr>
          <a:lstStyle/>
          <a:p>
            <a:pPr indent="0" lvl="0" marL="12700" marR="13334" rtl="0" algn="l">
              <a:lnSpc>
                <a:spcPct val="1026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Un graphe biparti est un graphe dont les sommets peuvent  se partitionner en deux sous-ensembles 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U 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et 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V 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tels que  chaque arête ait une extrémité dans 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U 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et l’autre dans 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V 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0"/>
              </a:spcBef>
              <a:spcAft>
                <a:spcPts val="0"/>
              </a:spcAft>
              <a:buNone/>
            </a:pPr>
            <a:r>
              <a:t/>
            </a:r>
            <a:endParaRPr sz="13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12700" marR="581025" rtl="0" algn="l">
              <a:lnSpc>
                <a:spcPct val="10909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Un couplage parfait dans un graphe biparti est un  sous-ensemble d’arêtes 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M 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tel que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0"/>
              </a:spcBef>
              <a:spcAft>
                <a:spcPts val="0"/>
              </a:spcAft>
              <a:buNone/>
            </a:pPr>
            <a:r>
              <a:t/>
            </a:r>
            <a:endParaRPr sz="115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175259" lvl="0" marL="289560" marR="0" rtl="0" algn="l">
              <a:lnSpc>
                <a:spcPct val="120000"/>
              </a:lnSpc>
              <a:spcBef>
                <a:spcPts val="5"/>
              </a:spcBef>
              <a:spcAft>
                <a:spcPts val="0"/>
              </a:spcAft>
              <a:buClr>
                <a:srgbClr val="3333B2"/>
              </a:buClr>
              <a:buSzPts val="1000"/>
              <a:buFont typeface="Helvetica Neue"/>
              <a:buAutoNum type="arabicPeriod"/>
            </a:pP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les arêtes de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M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ne partagent pas de sommets ;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175259" lvl="0" marL="28956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3333B2"/>
              </a:buClr>
              <a:buSzPts val="1000"/>
              <a:buFont typeface="Helvetica Neue"/>
              <a:buAutoNum type="arabicPeriod"/>
            </a:pP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chaque sommet est l’extrémité d’une arête de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M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5"/>
              </a:spcBef>
              <a:spcAft>
                <a:spcPts val="0"/>
              </a:spcAft>
              <a:buNone/>
            </a:pPr>
            <a:r>
              <a:t/>
            </a:r>
            <a:endParaRPr sz="15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12700" marR="5080" rtl="0" algn="l">
              <a:lnSpc>
                <a:spcPct val="1026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On connaît un algorithme polynomial pour déterminer si un  graphe biparti possède un couplage parfait.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93" name="Google Shape;1293;p104"/>
          <p:cNvSpPr/>
          <p:nvPr/>
        </p:nvSpPr>
        <p:spPr>
          <a:xfrm>
            <a:off x="495363" y="1252486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294" name="Google Shape;1294;p104"/>
          <p:cNvSpPr/>
          <p:nvPr/>
        </p:nvSpPr>
        <p:spPr>
          <a:xfrm>
            <a:off x="495363" y="2272284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295" name="Google Shape;1295;p104"/>
          <p:cNvSpPr txBox="1"/>
          <p:nvPr/>
        </p:nvSpPr>
        <p:spPr>
          <a:xfrm>
            <a:off x="4434966" y="3370303"/>
            <a:ext cx="109855" cy="1212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82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">
                <a:latin typeface="Arial"/>
                <a:ea typeface="Arial"/>
                <a:cs typeface="Arial"/>
                <a:sym typeface="Arial"/>
              </a:rPr>
              <a:t>63</a:t>
            </a:r>
            <a:endParaRPr sz="6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 thruBlk="1"/>
  </p:transition>
</p:sld>
</file>

<file path=ppt/slides/slide9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9" name="Shape 1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" name="Google Shape;1300;p105"/>
          <p:cNvSpPr txBox="1"/>
          <p:nvPr>
            <p:ph type="title"/>
          </p:nvPr>
        </p:nvSpPr>
        <p:spPr>
          <a:xfrm>
            <a:off x="584415" y="59814"/>
            <a:ext cx="3439795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71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Application : Problème du couplage parfait</a:t>
            </a:r>
            <a:endParaRPr/>
          </a:p>
        </p:txBody>
      </p:sp>
      <p:sp>
        <p:nvSpPr>
          <p:cNvPr id="1301" name="Google Shape;1301;p105"/>
          <p:cNvSpPr/>
          <p:nvPr/>
        </p:nvSpPr>
        <p:spPr>
          <a:xfrm>
            <a:off x="495363" y="566724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302" name="Google Shape;1302;p105"/>
          <p:cNvSpPr txBox="1"/>
          <p:nvPr/>
        </p:nvSpPr>
        <p:spPr>
          <a:xfrm>
            <a:off x="624395" y="487932"/>
            <a:ext cx="3634740" cy="2603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975">
            <a:spAutoFit/>
          </a:bodyPr>
          <a:lstStyle/>
          <a:p>
            <a:pPr indent="0" lvl="0" marL="12700" marR="13334" rtl="0" algn="l">
              <a:lnSpc>
                <a:spcPct val="1026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Un graphe biparti est un graphe dont les sommets peuvent  se partitionner en deux sous-ensembles 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U 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et 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V 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tels que  chaque arête ait une extrémité dans 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U 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et l’autre dans 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V 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0"/>
              </a:spcBef>
              <a:spcAft>
                <a:spcPts val="0"/>
              </a:spcAft>
              <a:buNone/>
            </a:pPr>
            <a:r>
              <a:t/>
            </a:r>
            <a:endParaRPr sz="13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12700" marR="581025" rtl="0" algn="l">
              <a:lnSpc>
                <a:spcPct val="10909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Un couplage parfait dans un graphe biparti est un  sous-ensemble d’arêtes 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M 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tel que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0"/>
              </a:spcBef>
              <a:spcAft>
                <a:spcPts val="0"/>
              </a:spcAft>
              <a:buNone/>
            </a:pPr>
            <a:r>
              <a:t/>
            </a:r>
            <a:endParaRPr sz="115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175259" lvl="0" marL="289560" marR="0" rtl="0" algn="l">
              <a:lnSpc>
                <a:spcPct val="120000"/>
              </a:lnSpc>
              <a:spcBef>
                <a:spcPts val="5"/>
              </a:spcBef>
              <a:spcAft>
                <a:spcPts val="0"/>
              </a:spcAft>
              <a:buClr>
                <a:srgbClr val="3333B2"/>
              </a:buClr>
              <a:buSzPts val="1000"/>
              <a:buFont typeface="Helvetica Neue"/>
              <a:buAutoNum type="arabicPeriod"/>
            </a:pP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les arêtes de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M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ne partagent pas de sommets ;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175259" lvl="0" marL="28956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3333B2"/>
              </a:buClr>
              <a:buSzPts val="1000"/>
              <a:buFont typeface="Helvetica Neue"/>
              <a:buAutoNum type="arabicPeriod"/>
            </a:pP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chaque sommet est l’extrémité d’une arête de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M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5"/>
              </a:spcBef>
              <a:spcAft>
                <a:spcPts val="0"/>
              </a:spcAft>
              <a:buNone/>
            </a:pPr>
            <a:r>
              <a:t/>
            </a:r>
            <a:endParaRPr sz="15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12700" marR="5080" rtl="0" algn="l">
              <a:lnSpc>
                <a:spcPct val="1026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On connaît un algorithme polynomial pour déterminer si un  graphe biparti possède un couplage parfait.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20"/>
              </a:spcBef>
              <a:spcAft>
                <a:spcPts val="0"/>
              </a:spcAft>
              <a:buNone/>
            </a:pPr>
            <a:r>
              <a:t/>
            </a:r>
            <a:endParaRPr sz="13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12700" marR="182245" rtl="0" algn="l">
              <a:lnSpc>
                <a:spcPct val="1026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On ne sait pas si le problème est dans </a:t>
            </a:r>
            <a:r>
              <a:rPr lang="en-US" sz="1100">
                <a:latin typeface="Times New Roman"/>
                <a:ea typeface="Times New Roman"/>
                <a:cs typeface="Times New Roman"/>
                <a:sym typeface="Times New Roman"/>
              </a:rPr>
              <a:t>NC 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(se résout en  temps parallèle polylogarithmique).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03" name="Google Shape;1303;p105"/>
          <p:cNvSpPr/>
          <p:nvPr/>
        </p:nvSpPr>
        <p:spPr>
          <a:xfrm>
            <a:off x="495363" y="1252486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304" name="Google Shape;1304;p105"/>
          <p:cNvSpPr/>
          <p:nvPr/>
        </p:nvSpPr>
        <p:spPr>
          <a:xfrm>
            <a:off x="495363" y="2272284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305" name="Google Shape;1305;p105"/>
          <p:cNvSpPr/>
          <p:nvPr/>
        </p:nvSpPr>
        <p:spPr>
          <a:xfrm>
            <a:off x="495363" y="2806217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306" name="Google Shape;1306;p105"/>
          <p:cNvSpPr txBox="1"/>
          <p:nvPr/>
        </p:nvSpPr>
        <p:spPr>
          <a:xfrm>
            <a:off x="4434966" y="3370303"/>
            <a:ext cx="109855" cy="1212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82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">
                <a:latin typeface="Arial"/>
                <a:ea typeface="Arial"/>
                <a:cs typeface="Arial"/>
                <a:sym typeface="Arial"/>
              </a:rPr>
              <a:t>63</a:t>
            </a:r>
            <a:endParaRPr sz="6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 thruBlk="1"/>
  </p:transition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