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6" r:id="rId4"/>
    <p:sldId id="260" r:id="rId5"/>
    <p:sldId id="261" r:id="rId6"/>
    <p:sldId id="279" r:id="rId7"/>
    <p:sldId id="280" r:id="rId8"/>
    <p:sldId id="288" r:id="rId9"/>
    <p:sldId id="262" r:id="rId10"/>
    <p:sldId id="303" r:id="rId11"/>
    <p:sldId id="258" r:id="rId12"/>
    <p:sldId id="267" r:id="rId13"/>
    <p:sldId id="289" r:id="rId14"/>
    <p:sldId id="268" r:id="rId15"/>
    <p:sldId id="277" r:id="rId16"/>
    <p:sldId id="304" r:id="rId17"/>
    <p:sldId id="273" r:id="rId18"/>
    <p:sldId id="274" r:id="rId19"/>
    <p:sldId id="275" r:id="rId20"/>
    <p:sldId id="287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380" autoAdjust="0"/>
  </p:normalViewPr>
  <p:slideViewPr>
    <p:cSldViewPr>
      <p:cViewPr varScale="1">
        <p:scale>
          <a:sx n="59" d="100"/>
          <a:sy n="59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6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AF12F-B2F9-4CCF-A711-85B07960804C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4A3C2-CDD4-427E-9FDA-C76C75C17B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DB41A-5DF0-4090-BF2B-F96757B82BFE}" type="datetimeFigureOut">
              <a:rPr lang="fr-FR" smtClean="0"/>
              <a:pPr/>
              <a:t>03/03/2021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2E4B-639A-4A5B-B553-411332B8A9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285728"/>
            <a:ext cx="8358214" cy="6215082"/>
          </a:xfrm>
        </p:spPr>
        <p:txBody>
          <a:bodyPr>
            <a:normAutofit fontScale="85000" lnSpcReduction="20000"/>
          </a:bodyPr>
          <a:lstStyle/>
          <a:p>
            <a:pPr lvl="1" algn="r" rtl="1"/>
            <a:r>
              <a:rPr lang="ar-DZ" b="1" dirty="0" smtClean="0">
                <a:solidFill>
                  <a:srgbClr val="FF0000"/>
                </a:solidFill>
              </a:rPr>
              <a:t>المحور الرابع: </a:t>
            </a:r>
            <a:r>
              <a:rPr lang="ar-SA" b="1" dirty="0" smtClean="0">
                <a:solidFill>
                  <a:srgbClr val="FF0000"/>
                </a:solidFill>
              </a:rPr>
              <a:t>أثر العوامل الخارجية (الجماعية) على سلوك المستهلك </a:t>
            </a:r>
          </a:p>
          <a:p>
            <a:pPr lvl="2" algn="r" rtl="1"/>
            <a:r>
              <a:rPr lang="en-US" sz="3200" b="1" dirty="0" smtClean="0">
                <a:solidFill>
                  <a:schemeClr val="tx1"/>
                </a:solidFill>
              </a:rPr>
              <a:t>I  </a:t>
            </a:r>
            <a:r>
              <a:rPr lang="ar-SA" sz="3200" b="1" dirty="0" smtClean="0">
                <a:solidFill>
                  <a:schemeClr val="tx1"/>
                </a:solidFill>
              </a:rPr>
              <a:t>الثقافة</a:t>
            </a:r>
          </a:p>
          <a:p>
            <a:pPr marL="1371600" lvl="2" indent="-457200" algn="r" rtl="1"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تعريفها</a:t>
            </a:r>
          </a:p>
          <a:p>
            <a:pPr marL="1371600" lvl="2" indent="-457200" algn="r" rtl="1"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تعريف الثقافة الفرعیة </a:t>
            </a:r>
          </a:p>
          <a:p>
            <a:pPr marL="1371600" lvl="2" indent="-457200" algn="r" rtl="1"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خصائص الثقافة</a:t>
            </a:r>
            <a:endParaRPr lang="ar-DZ" b="1" dirty="0" smtClean="0">
              <a:solidFill>
                <a:schemeClr val="tx1"/>
              </a:solidFill>
            </a:endParaRPr>
          </a:p>
          <a:p>
            <a:pPr marL="1371600" lvl="2" indent="-457200" algn="r" rtl="1">
              <a:buFont typeface="Arial" pitchFamily="34" charset="0"/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مكونات الثقافة</a:t>
            </a:r>
          </a:p>
          <a:p>
            <a:pPr marL="1371600" lvl="2" indent="-457200" algn="r" rtl="1"/>
            <a:endParaRPr lang="ar-SA" b="1" dirty="0" smtClean="0">
              <a:solidFill>
                <a:schemeClr val="tx1"/>
              </a:solidFill>
            </a:endParaRPr>
          </a:p>
          <a:p>
            <a:pPr marL="1371600" lvl="2" indent="-457200" algn="r" rtl="1"/>
            <a:endParaRPr lang="fr-FR" b="1" dirty="0" smtClean="0">
              <a:solidFill>
                <a:schemeClr val="tx1"/>
              </a:solidFill>
            </a:endParaRPr>
          </a:p>
          <a:p>
            <a:pPr lvl="2" algn="r" rtl="1"/>
            <a:r>
              <a:rPr lang="en-US" sz="3200" b="1" dirty="0" smtClean="0">
                <a:solidFill>
                  <a:schemeClr val="tx1"/>
                </a:solidFill>
              </a:rPr>
              <a:t> II</a:t>
            </a:r>
            <a:r>
              <a:rPr lang="ar-SA" sz="3200" b="1" dirty="0" smtClean="0">
                <a:solidFill>
                  <a:schemeClr val="tx1"/>
                </a:solidFill>
              </a:rPr>
              <a:t>الطبقات </a:t>
            </a:r>
            <a:r>
              <a:rPr lang="ar-SA" sz="3200" b="1" dirty="0" err="1" smtClean="0">
                <a:solidFill>
                  <a:schemeClr val="tx1"/>
                </a:solidFill>
              </a:rPr>
              <a:t>الإجتماعية</a:t>
            </a:r>
            <a:r>
              <a:rPr lang="ar-SA" sz="3200" b="1" dirty="0" smtClean="0">
                <a:solidFill>
                  <a:schemeClr val="tx1"/>
                </a:solidFill>
              </a:rPr>
              <a:t> </a:t>
            </a:r>
          </a:p>
          <a:p>
            <a:pPr marL="1371600" lvl="2" indent="-457200" algn="r" rtl="1">
              <a:buFont typeface="+mj-lt"/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تعريف الطبقة الاجتماعیة</a:t>
            </a:r>
          </a:p>
          <a:p>
            <a:pPr marL="1371600" lvl="2" indent="-457200" algn="r" rtl="1">
              <a:buFont typeface="+mj-lt"/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المعايير الأساسية لتمیيز الطبقات الاجتماعیة</a:t>
            </a:r>
          </a:p>
          <a:p>
            <a:pPr marL="1371600" lvl="2" indent="-457200" algn="r" rtl="1">
              <a:buFont typeface="+mj-lt"/>
              <a:buAutoNum type="arabicParenR"/>
            </a:pPr>
            <a:r>
              <a:rPr lang="ar-SA" b="1" dirty="0" smtClean="0">
                <a:solidFill>
                  <a:schemeClr val="tx1"/>
                </a:solidFill>
              </a:rPr>
              <a:t>تقسیم الطبقات الاجتماعیة</a:t>
            </a:r>
          </a:p>
          <a:p>
            <a:pPr lvl="2" algn="r" rtl="1"/>
            <a:endParaRPr lang="fr-FR" b="1" dirty="0" smtClean="0">
              <a:solidFill>
                <a:schemeClr val="tx1"/>
              </a:solidFill>
            </a:endParaRPr>
          </a:p>
          <a:p>
            <a:pPr lvl="2" algn="r" rtl="1"/>
            <a:r>
              <a:rPr lang="en-US" sz="3200" b="1" dirty="0" smtClean="0">
                <a:solidFill>
                  <a:schemeClr val="tx1"/>
                </a:solidFill>
              </a:rPr>
              <a:t> III</a:t>
            </a:r>
            <a:r>
              <a:rPr lang="ar-SA" sz="3200" b="1" dirty="0" smtClean="0">
                <a:solidFill>
                  <a:schemeClr val="tx1"/>
                </a:solidFill>
              </a:rPr>
              <a:t>الجماعات المرجعية</a:t>
            </a:r>
          </a:p>
          <a:p>
            <a:pPr marL="1428750" lvl="2" indent="-514350" algn="r" rtl="1">
              <a:buFont typeface="+mj-lt"/>
              <a:buAutoNum type="arabicParenR"/>
            </a:pPr>
            <a:r>
              <a:rPr lang="ar-SA" sz="2600" b="1" dirty="0" smtClean="0">
                <a:solidFill>
                  <a:schemeClr val="tx1"/>
                </a:solidFill>
              </a:rPr>
              <a:t>تعريفها </a:t>
            </a:r>
          </a:p>
          <a:p>
            <a:pPr marL="1428750" lvl="2" indent="-514350" algn="r" rtl="1">
              <a:buFont typeface="+mj-lt"/>
              <a:buAutoNum type="arabicParenR"/>
            </a:pPr>
            <a:r>
              <a:rPr lang="ar-SA" sz="2600" b="1" dirty="0" smtClean="0">
                <a:solidFill>
                  <a:schemeClr val="tx1"/>
                </a:solidFill>
              </a:rPr>
              <a:t>أنواع الجماعات المرجعیة :</a:t>
            </a:r>
          </a:p>
          <a:p>
            <a:pPr marL="1428750" lvl="2" indent="-514350" algn="r" rtl="1">
              <a:buFont typeface="+mj-lt"/>
              <a:buAutoNum type="arabicParenR"/>
            </a:pPr>
            <a:r>
              <a:rPr lang="ar-SA" sz="2600" b="1" dirty="0" smtClean="0">
                <a:solidFill>
                  <a:schemeClr val="tx1"/>
                </a:solidFill>
              </a:rPr>
              <a:t>العوامل المحددة لمدى تأثير الجماعات المرجعية</a:t>
            </a:r>
          </a:p>
          <a:p>
            <a:pPr marL="1428750" lvl="2" indent="-514350" algn="r" rtl="1"/>
            <a:endParaRPr lang="ar-SA" sz="2600" b="1" dirty="0" smtClean="0">
              <a:solidFill>
                <a:schemeClr val="tx1"/>
              </a:solidFill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392909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ملاحظة: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تؤثر الثقافة بشكل مباشر على سلوك المستهلك </a:t>
            </a:r>
            <a:r>
              <a:rPr lang="ar-DZ" dirty="0" err="1" smtClean="0"/>
              <a:t>و</a:t>
            </a:r>
            <a:r>
              <a:rPr lang="ar-DZ" dirty="0" smtClean="0"/>
              <a:t> ينعكس ذلك في إقباله على شراء منتجات دون أخرى قد تتنافى مع ثقافته الأصلية أو الفرعية.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إن الثقافة تمــد رجــال التســويق بأســاس قــوي لتقســيم السـوق إلى شرائح محددة متجانسة الاستهلاك ، </a:t>
            </a:r>
            <a:r>
              <a:rPr lang="ar-DZ" dirty="0" err="1" smtClean="0"/>
              <a:t>و</a:t>
            </a:r>
            <a:r>
              <a:rPr lang="ar-DZ" dirty="0" smtClean="0"/>
              <a:t> تساعدهم على إعداد </a:t>
            </a:r>
            <a:r>
              <a:rPr lang="ar-DZ" dirty="0" err="1" smtClean="0"/>
              <a:t>استراتيجيتهم</a:t>
            </a:r>
            <a:r>
              <a:rPr lang="ar-DZ" dirty="0" smtClean="0"/>
              <a:t> التسويقية الملائمة لكل قطاع سوقي 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714332"/>
            <a:ext cx="8429684" cy="6143668"/>
          </a:xfrm>
        </p:spPr>
        <p:txBody>
          <a:bodyPr>
            <a:normAutofit/>
          </a:bodyPr>
          <a:lstStyle/>
          <a:p>
            <a:pPr marL="1485900" lvl="2" indent="-571500" algn="r" rtl="1">
              <a:buFont typeface="+mj-lt"/>
              <a:buAutoNum type="romanUcPeriod" startAt="2"/>
            </a:pPr>
            <a:r>
              <a:rPr lang="ar-SA" sz="4000" b="1" dirty="0" smtClean="0">
                <a:solidFill>
                  <a:srgbClr val="FF0000"/>
                </a:solidFill>
              </a:rPr>
              <a:t>الطبقات </a:t>
            </a:r>
            <a:r>
              <a:rPr lang="ar-SA" sz="4000" b="1" dirty="0" err="1" smtClean="0">
                <a:solidFill>
                  <a:srgbClr val="FF0000"/>
                </a:solidFill>
              </a:rPr>
              <a:t>الإجتماعية</a:t>
            </a:r>
            <a:r>
              <a:rPr lang="ar-SA" sz="3200" b="1" dirty="0" smtClean="0">
                <a:solidFill>
                  <a:schemeClr val="tx1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1485900" lvl="2" indent="-571500" algn="r" rtl="1">
              <a:buFont typeface="+mj-lt"/>
              <a:buAutoNum type="romanUcPeriod" startAt="2"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marL="1485900" lvl="2" indent="-571500" algn="r" rtl="1"/>
            <a:endParaRPr lang="fr-FR" sz="3200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lnSpc>
                <a:spcPct val="200000"/>
              </a:lnSpc>
              <a:buAutoNum type="arabicParenR"/>
            </a:pPr>
            <a:r>
              <a:rPr lang="ar-SA" sz="3600" b="1" dirty="0" smtClean="0">
                <a:solidFill>
                  <a:srgbClr val="FF0000"/>
                </a:solidFill>
              </a:rPr>
              <a:t>تعريف الطبقة الاجتماعیة: </a:t>
            </a:r>
            <a:r>
              <a:rPr lang="ar-SA" sz="3600" dirty="0" smtClean="0">
                <a:solidFill>
                  <a:schemeClr val="tx1"/>
                </a:solidFill>
              </a:rPr>
              <a:t>ھي "الشرائح المتجانسة نسبیاً في المجتمع والتي تختلف فيما بينها بناء على مجموعة من المعايير .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514350" indent="-514350" algn="justLow" rtl="1"/>
            <a:endParaRPr lang="ar-SA" dirty="0" smtClean="0">
              <a:solidFill>
                <a:schemeClr val="tx1"/>
              </a:solidFill>
            </a:endParaRPr>
          </a:p>
          <a:p>
            <a:pPr marL="514350" indent="-514350" rtl="1"/>
            <a:endParaRPr lang="ar-SA" dirty="0" smtClean="0">
              <a:solidFill>
                <a:schemeClr val="tx1"/>
              </a:solidFill>
            </a:endParaRPr>
          </a:p>
          <a:p>
            <a:endParaRPr lang="ar-SA" dirty="0" smtClean="0">
              <a:solidFill>
                <a:schemeClr val="tx1"/>
              </a:solidFill>
            </a:endParaRPr>
          </a:p>
          <a:p>
            <a:pPr rtl="1"/>
            <a:endParaRPr lang="fr-FR" sz="5400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852" y="357166"/>
            <a:ext cx="7715304" cy="6500834"/>
          </a:xfrm>
        </p:spPr>
        <p:txBody>
          <a:bodyPr>
            <a:normAutofit/>
          </a:bodyPr>
          <a:lstStyle/>
          <a:p>
            <a:pPr algn="justLow" rtl="1"/>
            <a:r>
              <a:rPr lang="ar-DZ" sz="4000" b="1" dirty="0" smtClean="0">
                <a:solidFill>
                  <a:srgbClr val="FF0000"/>
                </a:solidFill>
              </a:rPr>
              <a:t>ملاحظة</a:t>
            </a:r>
            <a:r>
              <a:rPr lang="ar-DZ" sz="4400" b="1" dirty="0" smtClean="0">
                <a:solidFill>
                  <a:srgbClr val="FF0000"/>
                </a:solidFill>
              </a:rPr>
              <a:t>:</a:t>
            </a:r>
          </a:p>
          <a:p>
            <a:pPr algn="justLow" rtl="1"/>
            <a:r>
              <a:rPr lang="ar-DZ" sz="4400" b="1" dirty="0" smtClean="0">
                <a:solidFill>
                  <a:srgbClr val="FF0000"/>
                </a:solidFill>
              </a:rPr>
              <a:t>  </a:t>
            </a:r>
            <a:r>
              <a:rPr lang="ar-DZ" sz="3600" b="1" dirty="0" smtClean="0">
                <a:solidFill>
                  <a:schemeClr val="tx1"/>
                </a:solidFill>
              </a:rPr>
              <a:t>تتمثل أهم </a:t>
            </a:r>
            <a:r>
              <a:rPr lang="ar-SA" sz="3600" b="1" dirty="0" smtClean="0">
                <a:solidFill>
                  <a:schemeClr val="tx1"/>
                </a:solidFill>
              </a:rPr>
              <a:t>المعايير </a:t>
            </a:r>
            <a:r>
              <a:rPr lang="ar-DZ" sz="3600" b="1" dirty="0" smtClean="0">
                <a:solidFill>
                  <a:schemeClr val="tx1"/>
                </a:solidFill>
              </a:rPr>
              <a:t>المستخدمة</a:t>
            </a:r>
            <a:r>
              <a:rPr lang="ar-SA" sz="3600" b="1" dirty="0" smtClean="0">
                <a:solidFill>
                  <a:schemeClr val="tx1"/>
                </a:solidFill>
              </a:rPr>
              <a:t> لتمیيز الطبقات الاجتماعیة </a:t>
            </a:r>
            <a:r>
              <a:rPr lang="ar-DZ" sz="3600" b="1" dirty="0" smtClean="0">
                <a:solidFill>
                  <a:schemeClr val="tx1"/>
                </a:solidFill>
              </a:rPr>
              <a:t>في ما يلي</a:t>
            </a:r>
            <a:r>
              <a:rPr lang="ar-SA" sz="3600" b="1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justLow" rtl="1">
              <a:buFont typeface="+mj-lt"/>
              <a:buAutoNum type="arabicPeriod"/>
            </a:pPr>
            <a:r>
              <a:rPr lang="ar-SA" b="1" dirty="0" smtClean="0">
                <a:solidFill>
                  <a:schemeClr val="tx1"/>
                </a:solidFill>
              </a:rPr>
              <a:t>الحالة الاقتصادیة (مثل المھ</a:t>
            </a:r>
            <a:r>
              <a:rPr lang="ar-SA" b="1" dirty="0" err="1" smtClean="0">
                <a:solidFill>
                  <a:schemeClr val="tx1"/>
                </a:solidFill>
              </a:rPr>
              <a:t>نة</a:t>
            </a:r>
            <a:r>
              <a:rPr lang="ar-SA" b="1" dirty="0" smtClean="0">
                <a:solidFill>
                  <a:schemeClr val="tx1"/>
                </a:solidFill>
              </a:rPr>
              <a:t>، الثروة والدخل، نوع السكن).</a:t>
            </a:r>
            <a:endParaRPr lang="ar-DZ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buFont typeface="+mj-lt"/>
              <a:buAutoNum type="arabicPeriod"/>
            </a:pPr>
            <a:r>
              <a:rPr lang="ar-SA" b="1" dirty="0" err="1" smtClean="0">
                <a:solidFill>
                  <a:schemeClr val="tx1"/>
                </a:solidFill>
              </a:rPr>
              <a:t>الش</a:t>
            </a:r>
            <a:r>
              <a:rPr lang="ar-SA" b="1" dirty="0" smtClean="0">
                <a:solidFill>
                  <a:schemeClr val="tx1"/>
                </a:solidFill>
              </a:rPr>
              <a:t>ھ</a:t>
            </a:r>
            <a:r>
              <a:rPr lang="ar-SA" b="1" dirty="0" err="1" smtClean="0">
                <a:solidFill>
                  <a:schemeClr val="tx1"/>
                </a:solidFill>
              </a:rPr>
              <a:t>ادات</a:t>
            </a:r>
            <a:r>
              <a:rPr lang="ar-SA" b="1" dirty="0" smtClean="0">
                <a:solidFill>
                  <a:schemeClr val="tx1"/>
                </a:solidFill>
              </a:rPr>
              <a:t> العلمیة</a:t>
            </a:r>
          </a:p>
          <a:p>
            <a:pPr marL="514350" indent="-514350" algn="justLow" rtl="1">
              <a:buFont typeface="+mj-lt"/>
              <a:buAutoNum type="arabicPeriod"/>
            </a:pPr>
            <a:r>
              <a:rPr lang="ar-SA" b="1" dirty="0" smtClean="0">
                <a:solidFill>
                  <a:schemeClr val="tx1"/>
                </a:solidFill>
              </a:rPr>
              <a:t>المعاییر السلوكیة (مثل المشاركة في النشاطات  الاجتماعیة،السياسية الرياضية ....)</a:t>
            </a:r>
          </a:p>
          <a:p>
            <a:pPr marL="514350" indent="-514350" algn="justLow" rtl="1"/>
            <a:endParaRPr lang="ar-SA" sz="2800" b="1" dirty="0" smtClean="0">
              <a:solidFill>
                <a:schemeClr val="tx1"/>
              </a:solidFill>
            </a:endParaRPr>
          </a:p>
          <a:p>
            <a:pPr marL="514350" indent="-514350" algn="justLow" rtl="1"/>
            <a:endParaRPr lang="ar-SA" sz="2800" b="1" dirty="0" smtClean="0">
              <a:solidFill>
                <a:schemeClr val="tx1"/>
              </a:solidFill>
            </a:endParaRPr>
          </a:p>
          <a:p>
            <a:pPr marL="514350" indent="-514350" algn="justLow" rtl="1"/>
            <a:endParaRPr lang="ar-SA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r" rtl="1"/>
            <a:r>
              <a:rPr lang="ar-DZ" sz="4800" b="1" dirty="0" smtClean="0">
                <a:solidFill>
                  <a:srgbClr val="FF0000"/>
                </a:solidFill>
              </a:rPr>
              <a:t>2</a:t>
            </a:r>
            <a:r>
              <a:rPr lang="ar-SA" sz="4800" b="1" dirty="0" smtClean="0">
                <a:solidFill>
                  <a:srgbClr val="FF0000"/>
                </a:solidFill>
              </a:rPr>
              <a:t>) خصائص الطبقات الاجتماعية :</a:t>
            </a:r>
            <a:r>
              <a:rPr lang="ar-DZ" sz="4800" b="1" dirty="0" smtClean="0">
                <a:solidFill>
                  <a:srgbClr val="FF0000"/>
                </a:solidFill>
              </a:rPr>
              <a:t/>
            </a:r>
            <a:br>
              <a:rPr lang="ar-DZ" sz="4800" b="1" dirty="0" smtClean="0">
                <a:solidFill>
                  <a:srgbClr val="FF0000"/>
                </a:solidFill>
              </a:rPr>
            </a:br>
            <a:r>
              <a:rPr lang="ar-SA" sz="4800" b="1" dirty="0" smtClean="0">
                <a:solidFill>
                  <a:srgbClr val="FF0000"/>
                </a:solidFill>
              </a:rPr>
              <a:t/>
            </a:r>
            <a:br>
              <a:rPr lang="ar-SA" sz="4800" b="1" dirty="0" smtClean="0">
                <a:solidFill>
                  <a:srgbClr val="FF0000"/>
                </a:solidFill>
              </a:rPr>
            </a:br>
            <a:r>
              <a:rPr lang="ar-SA" b="1" dirty="0" smtClean="0"/>
              <a:t>الطبقات الاجتماعية متدرجة 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تنتج كل طبقة سلوكا متجانسا نسبيا</a:t>
            </a:r>
            <a:br>
              <a:rPr lang="ar-SA" b="1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43010" y="357166"/>
            <a:ext cx="7500990" cy="6000792"/>
          </a:xfrm>
        </p:spPr>
        <p:txBody>
          <a:bodyPr>
            <a:normAutofit/>
          </a:bodyPr>
          <a:lstStyle/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3) تقسیم الطبقات الاجتماعیة</a:t>
            </a: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dirty="0" smtClean="0">
                <a:solidFill>
                  <a:schemeClr val="tx1"/>
                </a:solidFill>
              </a:rPr>
              <a:t>ووفقاً للمعايير التي حددها "</a:t>
            </a:r>
            <a:r>
              <a:rPr lang="ar-SA" dirty="0" err="1" smtClean="0">
                <a:solidFill>
                  <a:schemeClr val="tx1"/>
                </a:solidFill>
              </a:rPr>
              <a:t>وارنر</a:t>
            </a:r>
            <a:r>
              <a:rPr lang="ar-SA" dirty="0" smtClean="0">
                <a:solidFill>
                  <a:schemeClr val="tx1"/>
                </a:solidFill>
              </a:rPr>
              <a:t>"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المتمثلة في:</a:t>
            </a:r>
          </a:p>
          <a:p>
            <a:pPr algn="justLow" rtl="1">
              <a:buFont typeface="Arial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</a:rPr>
              <a:t> الوظیفة </a:t>
            </a:r>
          </a:p>
          <a:p>
            <a:pPr algn="justLow" rtl="1">
              <a:buFont typeface="Arial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</a:rPr>
              <a:t> الدخل </a:t>
            </a:r>
          </a:p>
          <a:p>
            <a:pPr algn="justLow" rtl="1">
              <a:buFont typeface="Arial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</a:rPr>
              <a:t>نوعیة المنزل والمنطقة التي یقع فیھا </a:t>
            </a:r>
            <a:r>
              <a:rPr lang="ar-SA" dirty="0" err="1" smtClean="0">
                <a:solidFill>
                  <a:schemeClr val="tx1"/>
                </a:solidFill>
              </a:rPr>
              <a:t>ا</a:t>
            </a:r>
            <a:r>
              <a:rPr lang="ar-SA" dirty="0" smtClean="0">
                <a:solidFill>
                  <a:schemeClr val="tx1"/>
                </a:solidFill>
              </a:rPr>
              <a:t>لمنزل.</a:t>
            </a: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dirty="0" smtClean="0">
                <a:solidFill>
                  <a:schemeClr val="tx1"/>
                </a:solidFill>
              </a:rPr>
              <a:t>فإن الفرد یمكن أن یصنف داخل إحدى الطبقات السبع التالیة: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428604"/>
            <a:ext cx="6843738" cy="5000660"/>
          </a:xfrm>
        </p:spPr>
        <p:txBody>
          <a:bodyPr/>
          <a:lstStyle/>
          <a:p>
            <a:pPr rtl="1"/>
            <a:endParaRPr lang="ar-SA" b="1" dirty="0" smtClean="0">
              <a:solidFill>
                <a:schemeClr val="tx1"/>
              </a:solidFill>
            </a:endParaRPr>
          </a:p>
          <a:p>
            <a:pPr rtl="1"/>
            <a:r>
              <a:rPr lang="ar-SA" b="1" dirty="0" smtClean="0">
                <a:solidFill>
                  <a:schemeClr val="tx1"/>
                </a:solidFill>
              </a:rPr>
              <a:t>الطبقة العلیا</a:t>
            </a:r>
          </a:p>
          <a:p>
            <a:pPr rtl="1"/>
            <a:r>
              <a:rPr lang="ar-SA" b="1" dirty="0" smtClean="0">
                <a:solidFill>
                  <a:schemeClr val="tx1"/>
                </a:solidFill>
              </a:rPr>
              <a:t>الطبقة أوسط العلیا</a:t>
            </a:r>
          </a:p>
          <a:p>
            <a:pPr rtl="1"/>
            <a:r>
              <a:rPr lang="ar-SA" b="1" dirty="0" smtClean="0">
                <a:solidFill>
                  <a:schemeClr val="tx1"/>
                </a:solidFill>
              </a:rPr>
              <a:t>الطبقة أسفـــل العلیــــا</a:t>
            </a:r>
          </a:p>
          <a:p>
            <a:pPr rtl="1"/>
            <a:r>
              <a:rPr lang="ar-SA" b="1" dirty="0" smtClean="0">
                <a:solidFill>
                  <a:srgbClr val="00B050"/>
                </a:solidFill>
              </a:rPr>
              <a:t>الطبقة أعلى الوســــــــــــــــــطى</a:t>
            </a:r>
          </a:p>
          <a:p>
            <a:pPr rtl="1"/>
            <a:r>
              <a:rPr lang="ar-SA" b="1" dirty="0" smtClean="0">
                <a:solidFill>
                  <a:srgbClr val="00B050"/>
                </a:solidFill>
              </a:rPr>
              <a:t>الطبقة أسفـــــــــل الوســــــــــــــــــطى</a:t>
            </a:r>
          </a:p>
          <a:p>
            <a:pPr rtl="1"/>
            <a:r>
              <a:rPr lang="ar-SA" b="1" dirty="0" smtClean="0">
                <a:solidFill>
                  <a:srgbClr val="FF0000"/>
                </a:solidFill>
              </a:rPr>
              <a:t>الطبقة أعلى الدنیــــــــــــــــــــــــــــــــــــــــــا </a:t>
            </a:r>
          </a:p>
          <a:p>
            <a:pPr rtl="1"/>
            <a:r>
              <a:rPr lang="ar-SA" b="1" dirty="0" smtClean="0">
                <a:solidFill>
                  <a:srgbClr val="FF0000"/>
                </a:solidFill>
              </a:rPr>
              <a:t>الطبقة أسفـــــــــــــــــــــــــــــل الدنیــــــــــــــــــــا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57290" y="5857892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>
              <a:buBlip>
                <a:blip r:embed="rId2"/>
              </a:buBlip>
            </a:pPr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التقسيم الاجتماعي وفق دليل </a:t>
            </a:r>
            <a:r>
              <a:rPr lang="ar-SA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وارنر</a:t>
            </a:r>
            <a:endParaRPr lang="fr-FR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ملاحظة: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SA" dirty="0" smtClean="0"/>
              <a:t>يتأثر استهلاك الفرد بالطبقة الاجتماعية التي ينتمي إليها أو التي يرغب في الانتماء إليها </a:t>
            </a:r>
            <a:r>
              <a:rPr lang="ar-SA" dirty="0" err="1" smtClean="0"/>
              <a:t>و</a:t>
            </a:r>
            <a:r>
              <a:rPr lang="ar-SA" dirty="0" smtClean="0"/>
              <a:t> هذا المجال من التأثير يفرض على رجل التسويق الأخذ بعين الاعتبار </a:t>
            </a:r>
            <a:r>
              <a:rPr lang="ar-SA" dirty="0" err="1" smtClean="0"/>
              <a:t>السلوكات</a:t>
            </a:r>
            <a:r>
              <a:rPr lang="ar-SA" dirty="0" smtClean="0"/>
              <a:t> المختلفة في كل طبقة  </a:t>
            </a:r>
            <a:r>
              <a:rPr lang="ar-SA" dirty="0" err="1" smtClean="0"/>
              <a:t>و</a:t>
            </a:r>
            <a:r>
              <a:rPr lang="ar-SA" dirty="0" smtClean="0"/>
              <a:t> تكييف ذلك مع </a:t>
            </a:r>
            <a:r>
              <a:rPr lang="ar-SA" dirty="0" err="1" smtClean="0"/>
              <a:t>الاستراتيجية</a:t>
            </a:r>
            <a:r>
              <a:rPr lang="ar-SA" dirty="0" smtClean="0"/>
              <a:t> التسويقية.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00042"/>
            <a:ext cx="8929718" cy="5929354"/>
          </a:xfrm>
        </p:spPr>
        <p:txBody>
          <a:bodyPr>
            <a:normAutofit/>
          </a:bodyPr>
          <a:lstStyle/>
          <a:p>
            <a:pPr marL="857250" lvl="2" indent="-857250" algn="r" rtl="1">
              <a:buFont typeface="+mj-lt"/>
              <a:buAutoNum type="romanUcPeriod" startAt="3"/>
            </a:pPr>
            <a:r>
              <a:rPr lang="ar-SA" sz="4400" b="1" dirty="0" smtClean="0">
                <a:solidFill>
                  <a:srgbClr val="FF0000"/>
                </a:solidFill>
              </a:rPr>
              <a:t>الجماعات المرجعية</a:t>
            </a:r>
            <a:endParaRPr lang="ar-SA" sz="3600" dirty="0" smtClean="0">
              <a:solidFill>
                <a:srgbClr val="FF0000"/>
              </a:solidFill>
            </a:endParaRP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marL="514350" indent="-514350" algn="justLow" rtl="1">
              <a:buAutoNum type="arabicParenR"/>
            </a:pPr>
            <a:r>
              <a:rPr lang="ar-SA" sz="3600" b="1" dirty="0" smtClean="0">
                <a:solidFill>
                  <a:srgbClr val="FF0000"/>
                </a:solidFill>
              </a:rPr>
              <a:t>تعريف</a:t>
            </a:r>
            <a:r>
              <a:rPr lang="ar-DZ" sz="3600" b="1" dirty="0" smtClean="0">
                <a:solidFill>
                  <a:srgbClr val="FF0000"/>
                </a:solidFill>
              </a:rPr>
              <a:t> الجماعات المرجعية</a:t>
            </a:r>
            <a:r>
              <a:rPr lang="ar-SA" sz="3600" b="1" dirty="0" smtClean="0">
                <a:solidFill>
                  <a:srgbClr val="FF0000"/>
                </a:solidFill>
              </a:rPr>
              <a:t> :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pPr marL="514350" indent="-514350" algn="justLow" rtl="1"/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هم الأفراد الذين يعتبرهم المستهلك كنموذج أو كإطار مرجعي لسلوكه </a:t>
            </a:r>
            <a:r>
              <a:rPr lang="ar-SA" sz="2800" b="1" dirty="0" err="1" smtClean="0">
                <a:solidFill>
                  <a:schemeClr val="tx1"/>
                </a:solidFill>
              </a:rPr>
              <a:t>الإستهلاكي</a:t>
            </a:r>
            <a:r>
              <a:rPr lang="ar-SA" sz="28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Low" rtl="1"/>
            <a:endParaRPr lang="ar-SA" sz="2800" b="1" dirty="0" smtClean="0">
              <a:solidFill>
                <a:schemeClr val="tx1"/>
              </a:solidFill>
            </a:endParaRPr>
          </a:p>
          <a:p>
            <a:pPr marL="514350" indent="-514350" algn="justLow" rtl="1"/>
            <a:r>
              <a:rPr lang="ar-SA" sz="2800" b="1" dirty="0" smtClean="0">
                <a:solidFill>
                  <a:schemeClr val="tx1"/>
                </a:solidFill>
              </a:rPr>
              <a:t>و يمكن التمييز</a:t>
            </a:r>
            <a:r>
              <a:rPr lang="ar-DZ" sz="2800" b="1" dirty="0" smtClean="0">
                <a:solidFill>
                  <a:schemeClr val="tx1"/>
                </a:solidFill>
              </a:rPr>
              <a:t> بشكل عام </a:t>
            </a:r>
            <a:r>
              <a:rPr lang="ar-SA" sz="2800" b="1" dirty="0" smtClean="0">
                <a:solidFill>
                  <a:schemeClr val="tx1"/>
                </a:solidFill>
              </a:rPr>
              <a:t> بين :</a:t>
            </a:r>
          </a:p>
          <a:p>
            <a:pPr marL="514350" indent="-514350" algn="justLow" rtl="1">
              <a:buFont typeface="Wingdings" pitchFamily="2" charset="2"/>
              <a:buChar char="v"/>
            </a:pPr>
            <a:r>
              <a:rPr lang="ar-SA" sz="2800" b="1" u="sng" dirty="0" smtClean="0">
                <a:solidFill>
                  <a:schemeClr val="tx1"/>
                </a:solidFill>
              </a:rPr>
              <a:t>الجماعات المرجعية السلبية: </a:t>
            </a:r>
            <a:r>
              <a:rPr lang="ar-SA" sz="2400" b="1" dirty="0" err="1" smtClean="0">
                <a:solidFill>
                  <a:schemeClr val="tx1"/>
                </a:solidFill>
              </a:rPr>
              <a:t>و</a:t>
            </a:r>
            <a:r>
              <a:rPr lang="ar-SA" sz="2400" b="1" dirty="0" smtClean="0">
                <a:solidFill>
                  <a:schemeClr val="tx1"/>
                </a:solidFill>
              </a:rPr>
              <a:t> هي الجماعات التي نرفض قيمها </a:t>
            </a:r>
            <a:r>
              <a:rPr lang="ar-SA" sz="2400" b="1" dirty="0" err="1" smtClean="0">
                <a:solidFill>
                  <a:schemeClr val="tx1"/>
                </a:solidFill>
              </a:rPr>
              <a:t>و</a:t>
            </a:r>
            <a:r>
              <a:rPr lang="ar-SA" sz="2400" b="1" dirty="0" smtClean="0">
                <a:solidFill>
                  <a:schemeClr val="tx1"/>
                </a:solidFill>
              </a:rPr>
              <a:t> سلوكها</a:t>
            </a:r>
            <a:endParaRPr lang="ar-SA" sz="2800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buFont typeface="Wingdings" pitchFamily="2" charset="2"/>
              <a:buChar char="v"/>
            </a:pPr>
            <a:r>
              <a:rPr lang="ar-SA" sz="2800" b="1" u="sng" dirty="0" smtClean="0">
                <a:solidFill>
                  <a:schemeClr val="tx1"/>
                </a:solidFill>
              </a:rPr>
              <a:t>الجماعات المرجعية الإيجابية: </a:t>
            </a:r>
            <a:r>
              <a:rPr lang="ar-SA" sz="2400" b="1" dirty="0" err="1" smtClean="0">
                <a:solidFill>
                  <a:schemeClr val="tx1"/>
                </a:solidFill>
              </a:rPr>
              <a:t>و</a:t>
            </a:r>
            <a:r>
              <a:rPr lang="ar-SA" sz="2400" b="1" dirty="0" smtClean="0">
                <a:solidFill>
                  <a:schemeClr val="tx1"/>
                </a:solidFill>
              </a:rPr>
              <a:t> هي الجماعات التي نتفق مع قيمها </a:t>
            </a:r>
            <a:r>
              <a:rPr lang="ar-SA" sz="2400" b="1" dirty="0" err="1" smtClean="0">
                <a:solidFill>
                  <a:schemeClr val="tx1"/>
                </a:solidFill>
              </a:rPr>
              <a:t>و</a:t>
            </a:r>
            <a:r>
              <a:rPr lang="ar-SA" sz="2400" b="1" dirty="0" smtClean="0">
                <a:solidFill>
                  <a:schemeClr val="tx1"/>
                </a:solidFill>
              </a:rPr>
              <a:t> سلوكها</a:t>
            </a:r>
          </a:p>
          <a:p>
            <a:pPr marL="514350" indent="-514350" algn="justLow" rtl="1"/>
            <a:endParaRPr lang="ar-SA" sz="2400" b="1" dirty="0" smtClean="0">
              <a:solidFill>
                <a:schemeClr val="tx1"/>
              </a:solidFill>
            </a:endParaRPr>
          </a:p>
          <a:p>
            <a:pPr marL="514350" indent="-514350" algn="justLow" rtl="1"/>
            <a:endParaRPr lang="ar-SA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8858280" cy="6215106"/>
          </a:xfrm>
        </p:spPr>
        <p:txBody>
          <a:bodyPr>
            <a:normAutofit/>
          </a:bodyPr>
          <a:lstStyle/>
          <a:p>
            <a:pPr algn="justLow" rtl="1"/>
            <a:r>
              <a:rPr lang="ar-SA" sz="3600" b="1" dirty="0" smtClean="0">
                <a:solidFill>
                  <a:srgbClr val="FF0000"/>
                </a:solidFill>
              </a:rPr>
              <a:t>2) أنواع الجماعات المرجعیة 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algn="justLow" rtl="1"/>
            <a:endParaRPr lang="ar-SA" sz="3600" b="1" dirty="0" smtClean="0">
              <a:solidFill>
                <a:schemeClr val="tx1"/>
              </a:solidFill>
            </a:endParaRPr>
          </a:p>
          <a:p>
            <a:pPr marL="514350" indent="-514350" algn="justLow" rtl="1"/>
            <a:r>
              <a:rPr lang="ar-DZ" sz="3600" b="1" u="sng" dirty="0" smtClean="0">
                <a:solidFill>
                  <a:srgbClr val="FF0000"/>
                </a:solidFill>
              </a:rPr>
              <a:t>1.</a:t>
            </a:r>
            <a:r>
              <a:rPr lang="ar-SA" sz="3600" b="1" u="sng" dirty="0" smtClean="0">
                <a:solidFill>
                  <a:srgbClr val="FF0000"/>
                </a:solidFill>
              </a:rPr>
              <a:t>الجماعات الأولیة : </a:t>
            </a:r>
            <a:r>
              <a:rPr lang="ar-SA" sz="3600" dirty="0" smtClean="0">
                <a:solidFill>
                  <a:schemeClr val="tx1"/>
                </a:solidFill>
              </a:rPr>
              <a:t>هم أفراد معينين  يكون المستهلك على اتصال معهم بصفة منتظمة مثل :الأسرة، والأصدقاء </a:t>
            </a:r>
            <a:r>
              <a:rPr lang="ar-SA" sz="3600" dirty="0" err="1" smtClean="0">
                <a:solidFill>
                  <a:schemeClr val="tx1"/>
                </a:solidFill>
              </a:rPr>
              <a:t>و</a:t>
            </a:r>
            <a:r>
              <a:rPr lang="ar-SA" sz="3600" dirty="0" smtClean="0">
                <a:solidFill>
                  <a:schemeClr val="tx1"/>
                </a:solidFill>
              </a:rPr>
              <a:t> الزملاء ورفقاء العمل</a:t>
            </a:r>
          </a:p>
          <a:p>
            <a:pPr marL="514350" indent="-514350" algn="justLow" rtl="1"/>
            <a:endParaRPr lang="ar-SA" sz="3600" dirty="0" smtClean="0">
              <a:solidFill>
                <a:srgbClr val="FF0000"/>
              </a:solidFill>
            </a:endParaRPr>
          </a:p>
          <a:p>
            <a:pPr algn="justLow" rtl="1"/>
            <a:r>
              <a:rPr lang="ar-SA" sz="3600" b="1" u="sng" dirty="0" smtClean="0">
                <a:solidFill>
                  <a:srgbClr val="FF0000"/>
                </a:solidFill>
              </a:rPr>
              <a:t>2. الجماعات الثانویة : </a:t>
            </a:r>
            <a:r>
              <a:rPr lang="ar-SA" sz="3600" dirty="0" smtClean="0">
                <a:solidFill>
                  <a:schemeClr val="tx1"/>
                </a:solidFill>
              </a:rPr>
              <a:t>وتتمثل في </a:t>
            </a:r>
            <a:r>
              <a:rPr lang="ar-SA" sz="3600" dirty="0" err="1" smtClean="0">
                <a:solidFill>
                  <a:schemeClr val="tx1"/>
                </a:solidFill>
              </a:rPr>
              <a:t>الافراد</a:t>
            </a:r>
            <a:r>
              <a:rPr lang="ar-SA" sz="3600" dirty="0" smtClean="0">
                <a:solidFill>
                  <a:schemeClr val="tx1"/>
                </a:solidFill>
              </a:rPr>
              <a:t> أو الجماعات التي لا يكون الفرد على اتصال </a:t>
            </a:r>
            <a:r>
              <a:rPr lang="ar-SA" sz="3600" dirty="0" err="1" smtClean="0">
                <a:solidFill>
                  <a:schemeClr val="tx1"/>
                </a:solidFill>
              </a:rPr>
              <a:t>بها</a:t>
            </a:r>
            <a:r>
              <a:rPr lang="ar-SA" sz="3600" dirty="0" smtClean="0">
                <a:solidFill>
                  <a:schemeClr val="tx1"/>
                </a:solidFill>
              </a:rPr>
              <a:t> بشكل  منتظم الجمعيات الثقافية </a:t>
            </a:r>
            <a:r>
              <a:rPr lang="ar-SA" sz="3600" dirty="0" err="1" smtClean="0">
                <a:solidFill>
                  <a:schemeClr val="tx1"/>
                </a:solidFill>
              </a:rPr>
              <a:t>و</a:t>
            </a:r>
            <a:r>
              <a:rPr lang="ar-SA" sz="3600" dirty="0" smtClean="0">
                <a:solidFill>
                  <a:schemeClr val="tx1"/>
                </a:solidFill>
              </a:rPr>
              <a:t> </a:t>
            </a:r>
            <a:r>
              <a:rPr lang="ar-DZ" sz="3600" dirty="0" smtClean="0">
                <a:solidFill>
                  <a:schemeClr val="tx1"/>
                </a:solidFill>
              </a:rPr>
              <a:t>الاستهلاكية</a:t>
            </a:r>
            <a:r>
              <a:rPr lang="ar-SA" sz="3600" dirty="0" smtClean="0">
                <a:solidFill>
                  <a:schemeClr val="tx1"/>
                </a:solidFill>
              </a:rPr>
              <a:t>......</a:t>
            </a:r>
            <a:r>
              <a:rPr lang="ar-SA" sz="3600" dirty="0" err="1" smtClean="0">
                <a:solidFill>
                  <a:schemeClr val="tx1"/>
                </a:solidFill>
              </a:rPr>
              <a:t>إلخ</a:t>
            </a:r>
            <a:endParaRPr lang="ar-SA" sz="3600" dirty="0" smtClean="0">
              <a:solidFill>
                <a:schemeClr val="tx1"/>
              </a:solidFill>
            </a:endParaRPr>
          </a:p>
          <a:p>
            <a:pPr algn="justLow" rtl="1"/>
            <a:endParaRPr lang="ar-SA" sz="2800" dirty="0" smtClean="0">
              <a:solidFill>
                <a:schemeClr val="tx1"/>
              </a:solidFill>
            </a:endParaRPr>
          </a:p>
          <a:p>
            <a:pPr algn="justLow" rtl="1"/>
            <a:endParaRPr lang="ar-SA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85728"/>
            <a:ext cx="9144000" cy="6000792"/>
          </a:xfrm>
        </p:spPr>
        <p:txBody>
          <a:bodyPr>
            <a:normAutofit lnSpcReduction="10000"/>
          </a:bodyPr>
          <a:lstStyle/>
          <a:p>
            <a:pPr marL="742950" indent="-742950" algn="justLow" rtl="1"/>
            <a:r>
              <a:rPr lang="ar-SA" sz="4400" b="1" u="sng" dirty="0" smtClean="0">
                <a:solidFill>
                  <a:srgbClr val="FF0000"/>
                </a:solidFill>
              </a:rPr>
              <a:t>3. جماعات الطموح: </a:t>
            </a:r>
            <a:r>
              <a:rPr lang="ar-SA" sz="3600" dirty="0" err="1" smtClean="0">
                <a:solidFill>
                  <a:schemeClr val="tx1"/>
                </a:solidFill>
              </a:rPr>
              <a:t>و</a:t>
            </a:r>
            <a:r>
              <a:rPr lang="ar-SA" sz="3600" dirty="0" smtClean="0">
                <a:solidFill>
                  <a:schemeClr val="tx1"/>
                </a:solidFill>
              </a:rPr>
              <a:t>ھي تلك الجماعات التي یطمح الأفراد في الانتماء إليها  ،و تنقسم بدورها إلى :</a:t>
            </a:r>
          </a:p>
          <a:p>
            <a:pPr algn="justLow" rtl="1"/>
            <a:endParaRPr lang="ar-SA" sz="4000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v"/>
            </a:pPr>
            <a:r>
              <a:rPr lang="ar-SA" sz="4000" b="1" dirty="0" smtClean="0">
                <a:solidFill>
                  <a:srgbClr val="FF0000"/>
                </a:solidFill>
              </a:rPr>
              <a:t>جماعات الطموح المتوقعة: </a:t>
            </a:r>
            <a:r>
              <a:rPr lang="ar-SA" dirty="0" smtClean="0">
                <a:solidFill>
                  <a:schemeClr val="tx1"/>
                </a:solidFill>
              </a:rPr>
              <a:t>ھي الجماعات التي یتوقع الفرد أن يكون فردا منها مستقبلا .كأن يصبح رب أو ربة أسرة أو موظفا في قطاع معين ...</a:t>
            </a:r>
            <a:r>
              <a:rPr lang="ar-SA" dirty="0" err="1" smtClean="0">
                <a:solidFill>
                  <a:schemeClr val="tx1"/>
                </a:solidFill>
              </a:rPr>
              <a:t>إلخ</a:t>
            </a:r>
            <a:r>
              <a:rPr lang="ar-SA" dirty="0" smtClean="0">
                <a:solidFill>
                  <a:schemeClr val="tx1"/>
                </a:solidFill>
              </a:rPr>
              <a:t>  </a:t>
            </a:r>
          </a:p>
          <a:p>
            <a:pPr algn="justLow" rtl="1">
              <a:buFont typeface="Wingdings" pitchFamily="2" charset="2"/>
              <a:buChar char="v"/>
            </a:pPr>
            <a:endParaRPr lang="ar-SA" sz="4000" b="1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v"/>
            </a:pPr>
            <a:r>
              <a:rPr lang="ar-SA" sz="4000" b="1" dirty="0" smtClean="0">
                <a:solidFill>
                  <a:srgbClr val="FF0000"/>
                </a:solidFill>
              </a:rPr>
              <a:t>جماعات الطموح الرمزیة: </a:t>
            </a:r>
            <a:r>
              <a:rPr lang="ar-SA" dirty="0" smtClean="0">
                <a:solidFill>
                  <a:schemeClr val="tx1"/>
                </a:solidFill>
              </a:rPr>
              <a:t>ھي الجماعات التي يتمنى الفرد أن ینتمي  إليها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لكن  يصعب عليه أو لا يمكنه ذلك ، مثل </a:t>
            </a:r>
            <a:r>
              <a:rPr lang="ar-SA" dirty="0" err="1" smtClean="0">
                <a:solidFill>
                  <a:schemeClr val="tx1"/>
                </a:solidFill>
              </a:rPr>
              <a:t>الفانانين</a:t>
            </a:r>
            <a:r>
              <a:rPr lang="ar-SA" dirty="0" smtClean="0">
                <a:solidFill>
                  <a:schemeClr val="tx1"/>
                </a:solidFill>
              </a:rPr>
              <a:t> و </a:t>
            </a:r>
            <a:r>
              <a:rPr lang="ar-SA" dirty="0" err="1" smtClean="0">
                <a:solidFill>
                  <a:schemeClr val="tx1"/>
                </a:solidFill>
              </a:rPr>
              <a:t>الابطال</a:t>
            </a:r>
            <a:r>
              <a:rPr lang="ar-SA" dirty="0" smtClean="0">
                <a:solidFill>
                  <a:schemeClr val="tx1"/>
                </a:solidFill>
              </a:rPr>
              <a:t> الرياضيين </a:t>
            </a:r>
            <a:r>
              <a:rPr lang="ar-SA" sz="4000" dirty="0" smtClean="0">
                <a:solidFill>
                  <a:schemeClr val="tx1"/>
                </a:solidFill>
              </a:rPr>
              <a:t>·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42852"/>
            <a:ext cx="8572560" cy="6715148"/>
          </a:xfrm>
        </p:spPr>
        <p:txBody>
          <a:bodyPr>
            <a:normAutofit fontScale="25000" lnSpcReduction="20000"/>
          </a:bodyPr>
          <a:lstStyle/>
          <a:p>
            <a:pPr marL="1600200" lvl="3" indent="-1143000" algn="justLow" rtl="1"/>
            <a:r>
              <a:rPr lang="ar-SA" sz="11900" b="1" dirty="0" smtClean="0">
                <a:solidFill>
                  <a:schemeClr val="tx1"/>
                </a:solidFill>
              </a:rPr>
              <a:t> </a:t>
            </a:r>
            <a:r>
              <a:rPr lang="fr-FR" sz="11900" b="1" dirty="0" smtClean="0">
                <a:solidFill>
                  <a:schemeClr val="tx1"/>
                </a:solidFill>
              </a:rPr>
              <a:t> </a:t>
            </a:r>
            <a:r>
              <a:rPr lang="fr-FR" sz="14400" b="1" dirty="0" smtClean="0">
                <a:solidFill>
                  <a:srgbClr val="FF0000"/>
                </a:solidFill>
              </a:rPr>
              <a:t>I  </a:t>
            </a:r>
            <a:r>
              <a:rPr lang="ar-SA" sz="14400" b="1" dirty="0" smtClean="0">
                <a:solidFill>
                  <a:srgbClr val="FF0000"/>
                </a:solidFill>
              </a:rPr>
              <a:t>الثقافة</a:t>
            </a:r>
            <a:r>
              <a:rPr lang="ar-SA" sz="4800" b="1" dirty="0" smtClean="0">
                <a:solidFill>
                  <a:srgbClr val="FF0000"/>
                </a:solidFill>
              </a:rPr>
              <a:t> </a:t>
            </a:r>
            <a:endParaRPr lang="ar-SA" sz="5600" b="1" dirty="0" smtClean="0">
              <a:solidFill>
                <a:srgbClr val="FF0000"/>
              </a:solidFill>
            </a:endParaRPr>
          </a:p>
          <a:p>
            <a:pPr marL="1371600" lvl="2" indent="-1371600" algn="justLow" rtl="1">
              <a:lnSpc>
                <a:spcPct val="170000"/>
              </a:lnSpc>
            </a:pPr>
            <a:r>
              <a:rPr lang="ar-SA" sz="12800" b="1" dirty="0" smtClean="0">
                <a:solidFill>
                  <a:srgbClr val="FF0000"/>
                </a:solidFill>
              </a:rPr>
              <a:t>1) تعريف</a:t>
            </a:r>
            <a:r>
              <a:rPr lang="fr-FR" sz="12800" b="1" dirty="0" smtClean="0">
                <a:solidFill>
                  <a:srgbClr val="FF0000"/>
                </a:solidFill>
              </a:rPr>
              <a:t> </a:t>
            </a:r>
            <a:r>
              <a:rPr lang="ar-DZ" sz="12800" b="1" dirty="0" smtClean="0">
                <a:solidFill>
                  <a:srgbClr val="FF0000"/>
                </a:solidFill>
              </a:rPr>
              <a:t> الثقافة</a:t>
            </a:r>
            <a:r>
              <a:rPr lang="ar-SA" sz="12800" b="1" dirty="0" smtClean="0">
                <a:solidFill>
                  <a:srgbClr val="FF0000"/>
                </a:solidFill>
              </a:rPr>
              <a:t> </a:t>
            </a:r>
            <a:r>
              <a:rPr lang="ar-SA" sz="14400" b="1" dirty="0" smtClean="0">
                <a:solidFill>
                  <a:srgbClr val="FF0000"/>
                </a:solidFill>
              </a:rPr>
              <a:t>: </a:t>
            </a:r>
          </a:p>
          <a:p>
            <a:pPr algn="justLow" rtl="1">
              <a:lnSpc>
                <a:spcPct val="170000"/>
              </a:lnSpc>
            </a:pPr>
            <a:r>
              <a:rPr lang="ar-SA" sz="10400" b="1" dirty="0" smtClean="0">
                <a:solidFill>
                  <a:schemeClr val="tx1"/>
                </a:solidFill>
              </a:rPr>
              <a:t> </a:t>
            </a:r>
            <a:r>
              <a:rPr lang="ar-SA" sz="11200" b="1" dirty="0" smtClean="0">
                <a:solidFill>
                  <a:schemeClr val="tx1"/>
                </a:solidFill>
              </a:rPr>
              <a:t>الثقافة هي مجموعة المعارف </a:t>
            </a:r>
            <a:r>
              <a:rPr lang="ar-SA" sz="11200" b="1" dirty="0" err="1" smtClean="0">
                <a:solidFill>
                  <a:schemeClr val="tx1"/>
                </a:solidFill>
              </a:rPr>
              <a:t>و</a:t>
            </a:r>
            <a:r>
              <a:rPr lang="ar-SA" sz="11200" b="1" dirty="0" smtClean="0">
                <a:solidFill>
                  <a:schemeClr val="tx1"/>
                </a:solidFill>
              </a:rPr>
              <a:t> المعتقدات </a:t>
            </a:r>
            <a:r>
              <a:rPr lang="ar-SA" sz="11200" b="1" dirty="0" err="1" smtClean="0">
                <a:solidFill>
                  <a:schemeClr val="tx1"/>
                </a:solidFill>
              </a:rPr>
              <a:t>و</a:t>
            </a:r>
            <a:r>
              <a:rPr lang="ar-SA" sz="11200" b="1" dirty="0" smtClean="0">
                <a:solidFill>
                  <a:schemeClr val="tx1"/>
                </a:solidFill>
              </a:rPr>
              <a:t> العادات</a:t>
            </a:r>
            <a:r>
              <a:rPr lang="ar-DZ" sz="11200" b="1" dirty="0" smtClean="0">
                <a:solidFill>
                  <a:schemeClr val="tx1"/>
                </a:solidFill>
              </a:rPr>
              <a:t> و التقاليد </a:t>
            </a:r>
            <a:r>
              <a:rPr lang="ar-DZ" sz="11200" b="1" dirty="0" err="1" smtClean="0">
                <a:solidFill>
                  <a:schemeClr val="tx1"/>
                </a:solidFill>
              </a:rPr>
              <a:t>و</a:t>
            </a:r>
            <a:r>
              <a:rPr lang="ar-DZ" sz="11200" b="1" dirty="0" smtClean="0">
                <a:solidFill>
                  <a:schemeClr val="tx1"/>
                </a:solidFill>
              </a:rPr>
              <a:t> اللغة </a:t>
            </a:r>
            <a:r>
              <a:rPr lang="ar-SA" sz="11200" b="1" dirty="0" smtClean="0">
                <a:solidFill>
                  <a:schemeClr val="tx1"/>
                </a:solidFill>
              </a:rPr>
              <a:t>التي </a:t>
            </a:r>
            <a:r>
              <a:rPr lang="ar-SA" sz="11200" b="1" u="sng" dirty="0" smtClean="0">
                <a:solidFill>
                  <a:schemeClr val="tx1"/>
                </a:solidFill>
              </a:rPr>
              <a:t>يتعلمها </a:t>
            </a:r>
            <a:r>
              <a:rPr lang="ar-SA" sz="11200" b="1" dirty="0" smtClean="0">
                <a:solidFill>
                  <a:schemeClr val="tx1"/>
                </a:solidFill>
              </a:rPr>
              <a:t> </a:t>
            </a:r>
            <a:r>
              <a:rPr lang="ar-SA" sz="11200" b="1" u="sng" dirty="0" smtClean="0">
                <a:solidFill>
                  <a:schemeClr val="tx1"/>
                </a:solidFill>
              </a:rPr>
              <a:t>أفراد مجتمع </a:t>
            </a:r>
            <a:r>
              <a:rPr lang="ar-SA" sz="11200" b="1" dirty="0" smtClean="0">
                <a:solidFill>
                  <a:schemeClr val="tx1"/>
                </a:solidFill>
              </a:rPr>
              <a:t>معين</a:t>
            </a:r>
            <a:r>
              <a:rPr lang="ar-DZ" sz="11200" b="1" dirty="0" smtClean="0">
                <a:solidFill>
                  <a:schemeClr val="tx1"/>
                </a:solidFill>
              </a:rPr>
              <a:t>، </a:t>
            </a:r>
            <a:r>
              <a:rPr lang="ar-DZ" sz="11200" b="1" dirty="0" err="1" smtClean="0">
                <a:solidFill>
                  <a:schemeClr val="tx1"/>
                </a:solidFill>
              </a:rPr>
              <a:t>ف</a:t>
            </a:r>
            <a:r>
              <a:rPr lang="ar-SA" sz="11200" b="1" dirty="0" smtClean="0">
                <a:solidFill>
                  <a:schemeClr val="tx1"/>
                </a:solidFill>
              </a:rPr>
              <a:t>توجه سلوكهم </a:t>
            </a:r>
            <a:r>
              <a:rPr lang="ar-DZ" sz="11200" b="1" dirty="0" smtClean="0">
                <a:solidFill>
                  <a:schemeClr val="tx1"/>
                </a:solidFill>
              </a:rPr>
              <a:t>، ثم </a:t>
            </a:r>
            <a:r>
              <a:rPr lang="ar-DZ" sz="11200" b="1" dirty="0" err="1" smtClean="0">
                <a:solidFill>
                  <a:schemeClr val="tx1"/>
                </a:solidFill>
              </a:rPr>
              <a:t>ت</a:t>
            </a:r>
            <a:r>
              <a:rPr lang="ar-SA" sz="11200" b="1" dirty="0" smtClean="0">
                <a:solidFill>
                  <a:schemeClr val="tx1"/>
                </a:solidFill>
              </a:rPr>
              <a:t>ُنقل من جيل إلى جيل وتُعطي لكل مجتمع صفته الممیزة والفریدة.</a:t>
            </a:r>
          </a:p>
          <a:p>
            <a:pPr marL="0" lvl="2" algn="justLow" rtl="1">
              <a:lnSpc>
                <a:spcPct val="170000"/>
              </a:lnSpc>
            </a:pPr>
            <a:endParaRPr lang="ar-SA" sz="7400" b="1" dirty="0" smtClean="0">
              <a:solidFill>
                <a:schemeClr val="tx1"/>
              </a:solidFill>
            </a:endParaRPr>
          </a:p>
          <a:p>
            <a:pPr marL="0" lvl="2" algn="justLow" rtl="1">
              <a:lnSpc>
                <a:spcPct val="170000"/>
              </a:lnSpc>
            </a:pPr>
            <a:r>
              <a:rPr lang="ar-SA" sz="11200" b="1" u="sng" dirty="0" smtClean="0">
                <a:solidFill>
                  <a:schemeClr val="tx1"/>
                </a:solidFill>
              </a:rPr>
              <a:t>ملاحظة : </a:t>
            </a:r>
            <a:r>
              <a:rPr lang="ar-SA" sz="11200" b="1" dirty="0" smtClean="0">
                <a:solidFill>
                  <a:schemeClr val="tx1"/>
                </a:solidFill>
              </a:rPr>
              <a:t>قد توجد مجموعات فرعیة داخل كل ثقافة بقیم وأفكار </a:t>
            </a:r>
            <a:r>
              <a:rPr lang="ar-SA" sz="11200" b="1" dirty="0" err="1" smtClean="0">
                <a:solidFill>
                  <a:schemeClr val="tx1"/>
                </a:solidFill>
              </a:rPr>
              <a:t>واتجا</a:t>
            </a:r>
            <a:r>
              <a:rPr lang="ar-SA" sz="11200" b="1" dirty="0" smtClean="0">
                <a:solidFill>
                  <a:schemeClr val="tx1"/>
                </a:solidFill>
              </a:rPr>
              <a:t>ھ</a:t>
            </a:r>
            <a:r>
              <a:rPr lang="ar-SA" sz="11200" b="1" dirty="0" err="1" smtClean="0">
                <a:solidFill>
                  <a:schemeClr val="tx1"/>
                </a:solidFill>
              </a:rPr>
              <a:t>ات</a:t>
            </a:r>
            <a:r>
              <a:rPr lang="ar-SA" sz="11200" b="1" dirty="0" smtClean="0">
                <a:solidFill>
                  <a:schemeClr val="tx1"/>
                </a:solidFill>
              </a:rPr>
              <a:t> و لغة ممیزة تسمى </a:t>
            </a:r>
            <a:r>
              <a:rPr lang="ar-SA" sz="11200" b="1" u="sng" dirty="0" smtClean="0">
                <a:solidFill>
                  <a:srgbClr val="FF0000"/>
                </a:solidFill>
              </a:rPr>
              <a:t>الثقافات الفرعیة</a:t>
            </a:r>
            <a:r>
              <a:rPr lang="ar-SA" sz="11200" b="1" dirty="0" smtClean="0">
                <a:solidFill>
                  <a:schemeClr val="tx1"/>
                </a:solidFill>
              </a:rPr>
              <a:t>، حیث یمكن للفرد أن یشترك في أكثر من ثقافة فرعیة في نفس الوقت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8129622" cy="5429288"/>
          </a:xfrm>
        </p:spPr>
        <p:txBody>
          <a:bodyPr/>
          <a:lstStyle/>
          <a:p>
            <a:r>
              <a:rPr lang="ar-SA" sz="3600" b="1" u="sng" dirty="0" smtClean="0">
                <a:solidFill>
                  <a:srgbClr val="FF0000"/>
                </a:solidFill>
              </a:rPr>
              <a:t>4. الجماعات الرسمية ( قادة الرأي) : </a:t>
            </a:r>
            <a:r>
              <a:rPr lang="ar-SA" sz="3600" dirty="0" err="1" smtClean="0">
                <a:solidFill>
                  <a:schemeClr val="tx1"/>
                </a:solidFill>
              </a:rPr>
              <a:t>و</a:t>
            </a:r>
            <a:r>
              <a:rPr lang="ar-SA" sz="3600" dirty="0" smtClean="0">
                <a:solidFill>
                  <a:schemeClr val="tx1"/>
                </a:solidFill>
              </a:rPr>
              <a:t> هي الجماعات التي تكون مهيكلة رسميا بوظائف خاصة </a:t>
            </a:r>
            <a:r>
              <a:rPr lang="ar-SA" sz="3600" dirty="0" err="1" smtClean="0">
                <a:solidFill>
                  <a:schemeClr val="tx1"/>
                </a:solidFill>
              </a:rPr>
              <a:t>و</a:t>
            </a:r>
            <a:r>
              <a:rPr lang="ar-SA" sz="3600" dirty="0" smtClean="0">
                <a:solidFill>
                  <a:schemeClr val="tx1"/>
                </a:solidFill>
              </a:rPr>
              <a:t> محددة  تخول لها </a:t>
            </a:r>
            <a:r>
              <a:rPr lang="ar-SA" sz="3600" dirty="0" err="1" smtClean="0">
                <a:solidFill>
                  <a:schemeClr val="tx1"/>
                </a:solidFill>
              </a:rPr>
              <a:t>التاثير</a:t>
            </a:r>
            <a:r>
              <a:rPr lang="ar-SA" sz="3600" dirty="0" smtClean="0">
                <a:solidFill>
                  <a:schemeClr val="tx1"/>
                </a:solidFill>
              </a:rPr>
              <a:t> مباشرة على القرار الشرائي للمستهلك مثل الأطباء، الصيادلة، المهندسين ...</a:t>
            </a:r>
            <a:r>
              <a:rPr lang="ar-SA" sz="3600" dirty="0" err="1" smtClean="0">
                <a:solidFill>
                  <a:schemeClr val="tx1"/>
                </a:solidFill>
              </a:rPr>
              <a:t>إلخ</a:t>
            </a:r>
            <a:endParaRPr lang="ar-SA" sz="36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429684" cy="535307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r-FR" sz="3600" b="1" dirty="0" smtClean="0">
                <a:solidFill>
                  <a:srgbClr val="FF0000"/>
                </a:solidFill>
              </a:rPr>
              <a:t>3</a:t>
            </a:r>
            <a:r>
              <a:rPr lang="ar-SA" sz="3600" b="1" dirty="0" smtClean="0">
                <a:solidFill>
                  <a:srgbClr val="FF0000"/>
                </a:solidFill>
              </a:rPr>
              <a:t>)العوامل المحددة لمدى تأثير الجماعات المرجعية على سلوك المستهلك :</a:t>
            </a:r>
          </a:p>
          <a:p>
            <a:pPr algn="r" rtl="1"/>
            <a:endParaRPr lang="ar-SA" b="1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المعرفة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الخبرة 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مدى مظهرية السلعة 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درجة المخاطرة المدركة في الشراء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>
                <a:solidFill>
                  <a:schemeClr val="tx1"/>
                </a:solidFill>
              </a:rPr>
              <a:t>مدى </a:t>
            </a:r>
            <a:r>
              <a:rPr lang="ar-SA" dirty="0" smtClean="0">
                <a:solidFill>
                  <a:schemeClr val="tx1"/>
                </a:solidFill>
              </a:rPr>
              <a:t>الشعور بالثقة أو عدم الثقة في النفس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>
                <a:solidFill>
                  <a:schemeClr val="tx1"/>
                </a:solidFill>
              </a:rPr>
              <a:t>مدى </a:t>
            </a:r>
            <a:r>
              <a:rPr lang="ar-SA" dirty="0" smtClean="0">
                <a:solidFill>
                  <a:schemeClr val="tx1"/>
                </a:solidFill>
              </a:rPr>
              <a:t>نفوذ الجماعة 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>
                <a:solidFill>
                  <a:schemeClr val="tx1"/>
                </a:solidFill>
              </a:rPr>
              <a:t>مدى </a:t>
            </a:r>
            <a:r>
              <a:rPr lang="ar-SA" dirty="0" smtClean="0">
                <a:solidFill>
                  <a:schemeClr val="tx1"/>
                </a:solidFill>
              </a:rPr>
              <a:t>الثقة في الجماعة  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مدى جاذبية الجماعة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285728"/>
            <a:ext cx="7858180" cy="6143668"/>
          </a:xfrm>
        </p:spPr>
        <p:txBody>
          <a:bodyPr>
            <a:normAutofit/>
          </a:bodyPr>
          <a:lstStyle/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sz="4400" b="1" dirty="0" smtClean="0">
                <a:solidFill>
                  <a:srgbClr val="FF0000"/>
                </a:solidFill>
              </a:rPr>
              <a:t>2) تعريف الثقافة الفرعیة :</a:t>
            </a:r>
            <a:endParaRPr lang="ar-DZ" sz="4400" b="1" dirty="0" smtClean="0">
              <a:solidFill>
                <a:srgbClr val="FF0000"/>
              </a:solidFill>
            </a:endParaRPr>
          </a:p>
          <a:p>
            <a:pPr algn="justLow" rtl="1"/>
            <a:endParaRPr lang="ar-SA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sz="4400" dirty="0" smtClean="0">
                <a:solidFill>
                  <a:schemeClr val="tx1"/>
                </a:solidFill>
              </a:rPr>
              <a:t>هي</a:t>
            </a:r>
            <a:r>
              <a:rPr lang="ar-SA" sz="4400" b="1" dirty="0" smtClean="0">
                <a:solidFill>
                  <a:schemeClr val="tx1"/>
                </a:solidFill>
              </a:rPr>
              <a:t> </a:t>
            </a:r>
            <a:r>
              <a:rPr lang="ar-SA" sz="4400" dirty="0" smtClean="0">
                <a:solidFill>
                  <a:schemeClr val="tx1"/>
                </a:solidFill>
              </a:rPr>
              <a:t>تلك الثقافات التي تعایشت مع </a:t>
            </a:r>
            <a:r>
              <a:rPr lang="ar-DZ" sz="4400" dirty="0" err="1" smtClean="0">
                <a:solidFill>
                  <a:schemeClr val="tx1"/>
                </a:solidFill>
              </a:rPr>
              <a:t>ال</a:t>
            </a:r>
            <a:r>
              <a:rPr lang="ar-SA" sz="4400" dirty="0" smtClean="0">
                <a:solidFill>
                  <a:schemeClr val="tx1"/>
                </a:solidFill>
              </a:rPr>
              <a:t>ثقافة الأصلیة لمجتمع </a:t>
            </a:r>
            <a:r>
              <a:rPr lang="ar-DZ" sz="4400" dirty="0" smtClean="0">
                <a:solidFill>
                  <a:schemeClr val="tx1"/>
                </a:solidFill>
              </a:rPr>
              <a:t>ما، </a:t>
            </a:r>
            <a:r>
              <a:rPr lang="ar-SA" sz="4400" dirty="0" smtClean="0">
                <a:solidFill>
                  <a:schemeClr val="tx1"/>
                </a:solidFill>
              </a:rPr>
              <a:t>لأسباب منھا </a:t>
            </a:r>
            <a:r>
              <a:rPr lang="ar-SA" sz="4400" dirty="0" err="1" smtClean="0">
                <a:solidFill>
                  <a:schemeClr val="tx1"/>
                </a:solidFill>
              </a:rPr>
              <a:t>ا</a:t>
            </a:r>
            <a:r>
              <a:rPr lang="ar-SA" sz="4400" dirty="0" smtClean="0">
                <a:solidFill>
                  <a:schemeClr val="tx1"/>
                </a:solidFill>
              </a:rPr>
              <a:t>لھجرة أو العمل المؤقت أو الموقع الجغرافي ،والتي یكون لأفرادھا قیم ومعتقدات وأنماط سلوكیة تمیزھم نسبیاً عن أفراد الثقافة الأصلیة</a:t>
            </a:r>
            <a:r>
              <a:rPr lang="ar-SA" sz="4000" dirty="0" smtClean="0">
                <a:solidFill>
                  <a:schemeClr val="tx1"/>
                </a:solidFill>
              </a:rPr>
              <a:t>.</a:t>
            </a:r>
            <a:endParaRPr lang="fr-F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57166"/>
            <a:ext cx="6772300" cy="6072230"/>
          </a:xfrm>
        </p:spPr>
        <p:txBody>
          <a:bodyPr>
            <a:normAutofit/>
          </a:bodyPr>
          <a:lstStyle/>
          <a:p>
            <a:pPr algn="r" rtl="1"/>
            <a:r>
              <a:rPr lang="ar-SA" sz="3600" b="1" dirty="0" smtClean="0">
                <a:solidFill>
                  <a:srgbClr val="FF0000"/>
                </a:solidFill>
              </a:rPr>
              <a:t>3) خصائص الثقافة :</a:t>
            </a:r>
          </a:p>
          <a:p>
            <a:pPr algn="r" rtl="1"/>
            <a:endParaRPr lang="ar-SA" sz="3600" b="1" dirty="0" smtClean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</a:rPr>
              <a:t>الثقافة مكتسبة (أي أنها قابلة للتعلم)</a:t>
            </a:r>
            <a:endParaRPr lang="ar-DZ" sz="2800" b="1" dirty="0" smtClean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</a:rPr>
              <a:t>الثقافة مشتركة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</a:rPr>
              <a:t>الثقافة متغیرة </a:t>
            </a:r>
            <a:r>
              <a:rPr lang="ar-SA" sz="2800" b="1" dirty="0" err="1" smtClean="0">
                <a:solidFill>
                  <a:schemeClr val="tx1"/>
                </a:solidFill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</a:rPr>
              <a:t> متطورة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0"/>
            <a:ext cx="7858180" cy="6858000"/>
          </a:xfrm>
        </p:spPr>
        <p:txBody>
          <a:bodyPr>
            <a:normAutofit/>
          </a:bodyPr>
          <a:lstStyle/>
          <a:p>
            <a:pPr algn="r" rtl="1"/>
            <a:r>
              <a:rPr lang="ar-SA" sz="3600" b="1" dirty="0" smtClean="0">
                <a:solidFill>
                  <a:srgbClr val="FF0000"/>
                </a:solidFill>
              </a:rPr>
              <a:t>4) مكونات الثقافة :</a:t>
            </a:r>
          </a:p>
          <a:p>
            <a:pPr algn="r" rtl="1"/>
            <a:r>
              <a:rPr lang="ar-SA" sz="2800" b="1" dirty="0" smtClean="0">
                <a:solidFill>
                  <a:schemeClr val="tx1"/>
                </a:solidFill>
              </a:rPr>
              <a:t>تتكون الثقافة من جانبين أساسيين:</a:t>
            </a:r>
          </a:p>
          <a:p>
            <a:pPr algn="r" rtl="1"/>
            <a:endParaRPr lang="ar-SA" sz="2800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sz="3600" b="1" u="sng" dirty="0" smtClean="0">
                <a:solidFill>
                  <a:schemeClr val="tx1"/>
                </a:solidFill>
              </a:rPr>
              <a:t>1) </a:t>
            </a:r>
            <a:r>
              <a:rPr lang="ar-SA" sz="4000" b="1" u="sng" dirty="0" smtClean="0">
                <a:solidFill>
                  <a:schemeClr val="tx1"/>
                </a:solidFill>
              </a:rPr>
              <a:t>الجانب المادي :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هو الجانب الملموس من سلوك الفرد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الذي يترجم عادة من خلال الوسائل المستخدمة في التأقلم مع البيئة المحيطة .كالهندسة المعمارية والأثاث و اللباس والأكل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الأواني و  وسائل النقل ...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r" rtl="1"/>
            <a:endParaRPr lang="ar-SA" sz="2800" b="1" dirty="0" smtClean="0">
              <a:solidFill>
                <a:schemeClr val="tx1"/>
              </a:solidFill>
            </a:endParaRPr>
          </a:p>
          <a:p>
            <a:pPr algn="r" rtl="1"/>
            <a:endParaRPr lang="ar-SA" sz="3600" b="1" u="sng" dirty="0" smtClean="0">
              <a:solidFill>
                <a:schemeClr val="tx1"/>
              </a:solidFill>
            </a:endParaRPr>
          </a:p>
          <a:p>
            <a:pPr algn="r" rtl="1"/>
            <a:endParaRPr lang="ar-SA" sz="3600" b="1" dirty="0" smtClean="0">
              <a:solidFill>
                <a:schemeClr val="tx1"/>
              </a:solidFill>
            </a:endParaRPr>
          </a:p>
          <a:p>
            <a:pPr algn="r" rtl="1"/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642918"/>
            <a:ext cx="6400800" cy="5500726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2050" name="Picture 2" descr="C:\Users\Ahlem\Desktop\maroon-indian-wedding-dr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7572428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hlem\Desktop\09_33_6-chinese-food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28680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الثقافة الجزائرية  و مظاهرها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8604"/>
            <a:ext cx="7358114" cy="5955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715436" cy="6858000"/>
          </a:xfrm>
        </p:spPr>
        <p:txBody>
          <a:bodyPr>
            <a:normAutofit lnSpcReduction="10000"/>
          </a:bodyPr>
          <a:lstStyle/>
          <a:p>
            <a:pPr algn="justLow" rtl="1"/>
            <a:r>
              <a:rPr lang="ar-SA" sz="2800" b="1" u="sng" dirty="0" smtClean="0">
                <a:solidFill>
                  <a:schemeClr val="tx1"/>
                </a:solidFill>
              </a:rPr>
              <a:t>2) الجانب اللامادي : </a:t>
            </a:r>
            <a:r>
              <a:rPr lang="ar-SA" sz="2800" b="1" dirty="0" smtClean="0">
                <a:solidFill>
                  <a:schemeClr val="tx1"/>
                </a:solidFill>
              </a:rPr>
              <a:t>ویشمل جمیع العناصر غیر الملموسة المتمثلة في: </a:t>
            </a:r>
          </a:p>
          <a:p>
            <a:pPr algn="justLow" rtl="1">
              <a:buFont typeface="Wingdings" pitchFamily="2" charset="2"/>
              <a:buChar char="q"/>
            </a:pPr>
            <a:endParaRPr lang="ar-SA" sz="2600" b="1" u="sng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ar-SA" b="1" u="sng" dirty="0" smtClean="0">
                <a:solidFill>
                  <a:schemeClr val="tx1"/>
                </a:solidFill>
              </a:rPr>
              <a:t>المعتقدات: </a:t>
            </a:r>
            <a:r>
              <a:rPr lang="ar-SA" dirty="0" smtClean="0">
                <a:solidFill>
                  <a:schemeClr val="tx1"/>
                </a:solidFill>
              </a:rPr>
              <a:t>ھي مجموعة من الأفكار المشتركة التي یؤمن </a:t>
            </a:r>
            <a:r>
              <a:rPr lang="ar-SA" dirty="0" err="1" smtClean="0">
                <a:solidFill>
                  <a:schemeClr val="tx1"/>
                </a:solidFill>
              </a:rPr>
              <a:t>ب</a:t>
            </a:r>
            <a:r>
              <a:rPr lang="ar-SA" dirty="0" smtClean="0">
                <a:solidFill>
                  <a:schemeClr val="tx1"/>
                </a:solidFill>
              </a:rPr>
              <a:t>ھا أفراد المجتمع الواحد مثل :الديانات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الاديولوجيات</a:t>
            </a:r>
            <a:r>
              <a:rPr lang="ar-SA" dirty="0" smtClean="0">
                <a:solidFill>
                  <a:schemeClr val="tx1"/>
                </a:solidFill>
              </a:rPr>
              <a:t> ( كالرأسمالية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الاشتراكية) </a:t>
            </a:r>
          </a:p>
          <a:p>
            <a:pPr algn="justLow" rtl="1"/>
            <a:endParaRPr lang="ar-SA" b="1" u="sng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ar-SA" b="1" u="sng" dirty="0" smtClean="0">
                <a:solidFill>
                  <a:schemeClr val="tx1"/>
                </a:solidFill>
              </a:rPr>
              <a:t>الرموز: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هي المعاني المشتركة بين الناس مثل اللغة والحركات </a:t>
            </a:r>
          </a:p>
          <a:p>
            <a:pPr algn="justLow" rtl="1"/>
            <a:endParaRPr lang="ar-SA" b="1" u="sng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ar-SA" b="1" u="sng" dirty="0" smtClean="0">
                <a:solidFill>
                  <a:schemeClr val="tx1"/>
                </a:solidFill>
              </a:rPr>
              <a:t>المعايير :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هي </a:t>
            </a:r>
            <a:r>
              <a:rPr lang="ar-SA" dirty="0" err="1" smtClean="0">
                <a:solidFill>
                  <a:schemeClr val="tx1"/>
                </a:solidFill>
              </a:rPr>
              <a:t>الاسس</a:t>
            </a:r>
            <a:r>
              <a:rPr lang="ar-SA" dirty="0" smtClean="0">
                <a:solidFill>
                  <a:schemeClr val="tx1"/>
                </a:solidFill>
              </a:rPr>
              <a:t> التي يتم وفقها تنظيم العلاقات الاجتماعية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مثل </a:t>
            </a:r>
            <a:r>
              <a:rPr lang="ar-SA" dirty="0" err="1" smtClean="0">
                <a:solidFill>
                  <a:schemeClr val="tx1"/>
                </a:solidFill>
              </a:rPr>
              <a:t>الاعراف</a:t>
            </a:r>
            <a:r>
              <a:rPr lang="ar-SA" dirty="0" smtClean="0">
                <a:solidFill>
                  <a:schemeClr val="tx1"/>
                </a:solidFill>
              </a:rPr>
              <a:t> العادات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التقاليد .</a:t>
            </a: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u="sng" dirty="0" smtClean="0">
                <a:solidFill>
                  <a:schemeClr val="tx1"/>
                </a:solidFill>
              </a:rPr>
              <a:t>الأدوار : </a:t>
            </a:r>
            <a:r>
              <a:rPr lang="ar-SA" dirty="0" smtClean="0">
                <a:solidFill>
                  <a:schemeClr val="tx1"/>
                </a:solidFill>
              </a:rPr>
              <a:t>تتمثل في المكانة التي يحظى </a:t>
            </a:r>
            <a:r>
              <a:rPr lang="ar-SA" dirty="0" err="1" smtClean="0">
                <a:solidFill>
                  <a:schemeClr val="tx1"/>
                </a:solidFill>
              </a:rPr>
              <a:t>بها</a:t>
            </a:r>
            <a:r>
              <a:rPr lang="ar-SA" dirty="0" smtClean="0">
                <a:solidFill>
                  <a:schemeClr val="tx1"/>
                </a:solidFill>
              </a:rPr>
              <a:t> أشخاص معينون في المجتمع كرجال الدين </a:t>
            </a:r>
            <a:r>
              <a:rPr lang="ar-SA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 شيوخ القبائل </a:t>
            </a:r>
          </a:p>
          <a:p>
            <a:pPr algn="justLow" rtl="1"/>
            <a:endParaRPr lang="ar-SA" sz="2600" dirty="0" smtClean="0">
              <a:solidFill>
                <a:schemeClr val="tx1"/>
              </a:solidFill>
            </a:endParaRPr>
          </a:p>
          <a:p>
            <a:pPr algn="justLow" rtl="1"/>
            <a:endParaRPr lang="ar-SA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3827</TotalTime>
  <Words>712</Words>
  <Application>Microsoft Office PowerPoint</Application>
  <PresentationFormat>Affichage à l'écran (4:3)</PresentationFormat>
  <Paragraphs>107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ملاحظة: تؤثر الثقافة بشكل مباشر على سلوك المستهلك و ينعكس ذلك في إقباله على شراء منتجات دون أخرى قد تتنافى مع ثقافته الأصلية أو الفرعية.  إن الثقافة تمــد رجــال التســويق بأســاس قــوي لتقســيم السـوق إلى شرائح محددة متجانسة الاستهلاك ، و تساعدهم على إعداد استراتيجيتهم التسويقية الملائمة لكل قطاع سوقي .</vt:lpstr>
      <vt:lpstr>Diapositive 11</vt:lpstr>
      <vt:lpstr>Diapositive 12</vt:lpstr>
      <vt:lpstr>2) خصائص الطبقات الاجتماعية :  الطبقات الاجتماعية متدرجة   تنتج كل طبقة سلوكا متجانسا نسبيا </vt:lpstr>
      <vt:lpstr>Diapositive 14</vt:lpstr>
      <vt:lpstr>Diapositive 15</vt:lpstr>
      <vt:lpstr>ملاحظة:  يتأثر استهلاك الفرد بالطبقة الاجتماعية التي ينتمي إليها أو التي يرغب في الانتماء إليها و هذا المجال من التأثير يفرض على رجل التسويق الأخذ بعين الاعتبار السلوكات المختلفة في كل طبقة  و تكييف ذلك مع الاستراتيجية التسويقية. 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Ahlem</dc:creator>
  <cp:lastModifiedBy>Utilisateur Windows</cp:lastModifiedBy>
  <cp:revision>264</cp:revision>
  <dcterms:created xsi:type="dcterms:W3CDTF">2012-12-01T21:47:10Z</dcterms:created>
  <dcterms:modified xsi:type="dcterms:W3CDTF">2021-03-03T00:21:59Z</dcterms:modified>
</cp:coreProperties>
</file>