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5" r:id="rId2"/>
    <p:sldId id="284" r:id="rId3"/>
    <p:sldId id="258" r:id="rId4"/>
    <p:sldId id="286" r:id="rId5"/>
    <p:sldId id="281" r:id="rId6"/>
    <p:sldId id="261" r:id="rId7"/>
    <p:sldId id="262" r:id="rId8"/>
    <p:sldId id="287" r:id="rId9"/>
    <p:sldId id="290" r:id="rId10"/>
    <p:sldId id="268" r:id="rId11"/>
    <p:sldId id="294" r:id="rId12"/>
    <p:sldId id="289" r:id="rId13"/>
    <p:sldId id="271" r:id="rId14"/>
    <p:sldId id="295" r:id="rId1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07" autoAdjust="0"/>
    <p:restoredTop sz="94528" autoAdjust="0"/>
  </p:normalViewPr>
  <p:slideViewPr>
    <p:cSldViewPr>
      <p:cViewPr varScale="1">
        <p:scale>
          <a:sx n="65" d="100"/>
          <a:sy n="65" d="100"/>
        </p:scale>
        <p:origin x="-1512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3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0E34045-C619-47C5-ACA4-52F3F3A1B30D}" type="doc">
      <dgm:prSet loTypeId="urn:microsoft.com/office/officeart/2005/8/layout/pyramid1" loCatId="pyramid" qsTypeId="urn:microsoft.com/office/officeart/2005/8/quickstyle/simple1" qsCatId="simple" csTypeId="urn:microsoft.com/office/officeart/2005/8/colors/accent1_2" csCatId="accent1" phldr="1"/>
      <dgm:spPr/>
    </dgm:pt>
    <dgm:pt modelId="{A618D3BE-F04D-43CD-B40B-7ACD93FD982E}">
      <dgm:prSet phldrT="[Texte]" custT="1"/>
      <dgm:spPr>
        <a:solidFill>
          <a:schemeClr val="bg1"/>
        </a:solidFill>
        <a:ln w="101600" cmpd="tri">
          <a:solidFill>
            <a:schemeClr val="bg1">
              <a:lumMod val="65000"/>
            </a:schemeClr>
          </a:solidFill>
        </a:ln>
      </dgm:spPr>
      <dgm:t>
        <a:bodyPr/>
        <a:lstStyle/>
        <a:p>
          <a:r>
            <a:rPr lang="ar-DZ" sz="2800" b="1" dirty="0" err="1" smtClean="0">
              <a:solidFill>
                <a:schemeClr val="accent2">
                  <a:lumMod val="50000"/>
                </a:schemeClr>
              </a:solidFill>
            </a:rPr>
            <a:t>ال</a:t>
          </a:r>
          <a:r>
            <a:rPr lang="ar-SA" sz="2800" b="1" dirty="0" smtClean="0">
              <a:solidFill>
                <a:schemeClr val="accent2">
                  <a:lumMod val="50000"/>
                </a:schemeClr>
              </a:solidFill>
            </a:rPr>
            <a:t>حاج</a:t>
          </a:r>
          <a:r>
            <a:rPr lang="ar-DZ" sz="2800" b="1" dirty="0" smtClean="0">
              <a:solidFill>
                <a:schemeClr val="accent2">
                  <a:lumMod val="50000"/>
                </a:schemeClr>
              </a:solidFill>
            </a:rPr>
            <a:t>ة</a:t>
          </a:r>
          <a:r>
            <a:rPr lang="ar-SA" sz="2800" b="1" dirty="0" smtClean="0">
              <a:solidFill>
                <a:schemeClr val="accent2">
                  <a:lumMod val="50000"/>
                </a:schemeClr>
              </a:solidFill>
            </a:rPr>
            <a:t> </a:t>
          </a:r>
        </a:p>
        <a:p>
          <a:r>
            <a:rPr lang="ar-DZ" sz="2800" b="1" dirty="0" smtClean="0">
              <a:solidFill>
                <a:schemeClr val="accent2">
                  <a:lumMod val="50000"/>
                </a:schemeClr>
              </a:solidFill>
            </a:rPr>
            <a:t>ل</a:t>
          </a:r>
          <a:r>
            <a:rPr lang="ar-SA" sz="2800" b="1" dirty="0" smtClean="0">
              <a:solidFill>
                <a:schemeClr val="accent2">
                  <a:lumMod val="50000"/>
                </a:schemeClr>
              </a:solidFill>
            </a:rPr>
            <a:t>تحقيق الذات </a:t>
          </a:r>
          <a:endParaRPr lang="fr-FR" sz="2800" b="1" dirty="0">
            <a:solidFill>
              <a:schemeClr val="accent2">
                <a:lumMod val="50000"/>
              </a:schemeClr>
            </a:solidFill>
          </a:endParaRPr>
        </a:p>
      </dgm:t>
    </dgm:pt>
    <dgm:pt modelId="{00A71903-6BC4-4DDA-8FB9-62AB8B1B987B}" type="parTrans" cxnId="{8945A6E6-9872-4B24-94F7-C4793E3F458D}">
      <dgm:prSet/>
      <dgm:spPr/>
      <dgm:t>
        <a:bodyPr/>
        <a:lstStyle/>
        <a:p>
          <a:endParaRPr lang="fr-FR"/>
        </a:p>
      </dgm:t>
    </dgm:pt>
    <dgm:pt modelId="{003AB50A-281F-4BD0-8247-ADE685731FBA}" type="sibTrans" cxnId="{8945A6E6-9872-4B24-94F7-C4793E3F458D}">
      <dgm:prSet/>
      <dgm:spPr/>
      <dgm:t>
        <a:bodyPr/>
        <a:lstStyle/>
        <a:p>
          <a:endParaRPr lang="fr-FR"/>
        </a:p>
      </dgm:t>
    </dgm:pt>
    <dgm:pt modelId="{350B5484-B7C3-4C19-ABEB-E9229A1452EC}">
      <dgm:prSet phldrT="[Texte]" custT="1"/>
      <dgm:spPr>
        <a:solidFill>
          <a:schemeClr val="bg1"/>
        </a:solidFill>
        <a:ln w="101600" cmpd="tri">
          <a:solidFill>
            <a:schemeClr val="bg1">
              <a:lumMod val="65000"/>
            </a:schemeClr>
          </a:solidFill>
        </a:ln>
      </dgm:spPr>
      <dgm:t>
        <a:bodyPr/>
        <a:lstStyle/>
        <a:p>
          <a:r>
            <a:rPr lang="ar-DZ" sz="2800" b="1" dirty="0" err="1" smtClean="0">
              <a:solidFill>
                <a:schemeClr val="accent2">
                  <a:lumMod val="50000"/>
                </a:schemeClr>
              </a:solidFill>
            </a:rPr>
            <a:t>ال</a:t>
          </a:r>
          <a:r>
            <a:rPr lang="ar-SA" sz="2800" b="1" dirty="0" smtClean="0">
              <a:solidFill>
                <a:schemeClr val="accent2">
                  <a:lumMod val="50000"/>
                </a:schemeClr>
              </a:solidFill>
            </a:rPr>
            <a:t>حاج</a:t>
          </a:r>
          <a:r>
            <a:rPr lang="ar-DZ" sz="2800" b="1" dirty="0" smtClean="0">
              <a:solidFill>
                <a:schemeClr val="accent2">
                  <a:lumMod val="50000"/>
                </a:schemeClr>
              </a:solidFill>
            </a:rPr>
            <a:t>ة إلى</a:t>
          </a:r>
          <a:r>
            <a:rPr lang="ar-SA" sz="2800" b="1" dirty="0" smtClean="0">
              <a:solidFill>
                <a:schemeClr val="accent2">
                  <a:lumMod val="50000"/>
                </a:schemeClr>
              </a:solidFill>
            </a:rPr>
            <a:t> التقدير </a:t>
          </a:r>
          <a:r>
            <a:rPr lang="ar-SA" sz="2800" b="1" dirty="0" err="1" smtClean="0">
              <a:solidFill>
                <a:schemeClr val="accent2">
                  <a:lumMod val="50000"/>
                </a:schemeClr>
              </a:solidFill>
            </a:rPr>
            <a:t>والإحترام</a:t>
          </a:r>
          <a:endParaRPr lang="fr-FR" sz="2800" b="1" dirty="0">
            <a:solidFill>
              <a:schemeClr val="accent2">
                <a:lumMod val="50000"/>
              </a:schemeClr>
            </a:solidFill>
          </a:endParaRPr>
        </a:p>
      </dgm:t>
    </dgm:pt>
    <dgm:pt modelId="{895000F2-7779-4AEA-96EE-A1245287EE6A}" type="parTrans" cxnId="{C60AB108-210A-4E5F-B3B6-A4AF66C726BA}">
      <dgm:prSet/>
      <dgm:spPr/>
      <dgm:t>
        <a:bodyPr/>
        <a:lstStyle/>
        <a:p>
          <a:endParaRPr lang="fr-FR"/>
        </a:p>
      </dgm:t>
    </dgm:pt>
    <dgm:pt modelId="{979FDB8C-573B-4FFC-B2CF-4338CF2BFFE2}" type="sibTrans" cxnId="{C60AB108-210A-4E5F-B3B6-A4AF66C726BA}">
      <dgm:prSet/>
      <dgm:spPr/>
      <dgm:t>
        <a:bodyPr/>
        <a:lstStyle/>
        <a:p>
          <a:endParaRPr lang="fr-FR"/>
        </a:p>
      </dgm:t>
    </dgm:pt>
    <dgm:pt modelId="{B134BE42-ACBB-4040-A1DC-2630594FBE83}">
      <dgm:prSet phldrT="[Texte]" custT="1"/>
      <dgm:spPr>
        <a:solidFill>
          <a:schemeClr val="bg1"/>
        </a:solidFill>
        <a:ln w="101600" cmpd="tri">
          <a:solidFill>
            <a:schemeClr val="bg1">
              <a:lumMod val="65000"/>
            </a:schemeClr>
          </a:solidFill>
        </a:ln>
      </dgm:spPr>
      <dgm:t>
        <a:bodyPr/>
        <a:lstStyle/>
        <a:p>
          <a:r>
            <a:rPr lang="ar-DZ" sz="2800" b="1" dirty="0" err="1" smtClean="0">
              <a:solidFill>
                <a:schemeClr val="accent2">
                  <a:lumMod val="50000"/>
                </a:schemeClr>
              </a:solidFill>
            </a:rPr>
            <a:t>ال</a:t>
          </a:r>
          <a:r>
            <a:rPr lang="ar-SA" sz="2800" b="1" dirty="0" smtClean="0">
              <a:solidFill>
                <a:schemeClr val="accent2">
                  <a:lumMod val="50000"/>
                </a:schemeClr>
              </a:solidFill>
            </a:rPr>
            <a:t>حاجات </a:t>
          </a:r>
          <a:r>
            <a:rPr lang="ar-SA" sz="2800" b="1" dirty="0" err="1" smtClean="0">
              <a:solidFill>
                <a:schemeClr val="accent2">
                  <a:lumMod val="50000"/>
                </a:schemeClr>
              </a:solidFill>
            </a:rPr>
            <a:t>فزيولوجية</a:t>
          </a:r>
          <a:endParaRPr lang="fr-FR" sz="2800" b="1" dirty="0">
            <a:solidFill>
              <a:schemeClr val="accent2">
                <a:lumMod val="50000"/>
              </a:schemeClr>
            </a:solidFill>
          </a:endParaRPr>
        </a:p>
      </dgm:t>
    </dgm:pt>
    <dgm:pt modelId="{D1545F3F-1BEE-468E-9039-6C2B66FAA561}" type="parTrans" cxnId="{CB3E526F-A779-4B10-B9EB-8CE03CA23C0F}">
      <dgm:prSet/>
      <dgm:spPr/>
      <dgm:t>
        <a:bodyPr/>
        <a:lstStyle/>
        <a:p>
          <a:endParaRPr lang="fr-FR"/>
        </a:p>
      </dgm:t>
    </dgm:pt>
    <dgm:pt modelId="{FB34D311-94C2-4207-8C2C-84774ADBEB54}" type="sibTrans" cxnId="{CB3E526F-A779-4B10-B9EB-8CE03CA23C0F}">
      <dgm:prSet/>
      <dgm:spPr/>
      <dgm:t>
        <a:bodyPr/>
        <a:lstStyle/>
        <a:p>
          <a:endParaRPr lang="fr-FR"/>
        </a:p>
      </dgm:t>
    </dgm:pt>
    <dgm:pt modelId="{16552519-22A5-4B4C-AA5F-4ADAD5A4B981}">
      <dgm:prSet custT="1"/>
      <dgm:spPr>
        <a:solidFill>
          <a:schemeClr val="bg1"/>
        </a:solidFill>
        <a:ln w="101600" cmpd="tri">
          <a:solidFill>
            <a:schemeClr val="bg1">
              <a:lumMod val="65000"/>
            </a:schemeClr>
          </a:solidFill>
        </a:ln>
      </dgm:spPr>
      <dgm:t>
        <a:bodyPr/>
        <a:lstStyle/>
        <a:p>
          <a:r>
            <a:rPr lang="ar-DZ" sz="2800" b="1" dirty="0" err="1" smtClean="0">
              <a:solidFill>
                <a:schemeClr val="accent2">
                  <a:lumMod val="50000"/>
                </a:schemeClr>
              </a:solidFill>
            </a:rPr>
            <a:t>ال</a:t>
          </a:r>
          <a:r>
            <a:rPr lang="ar-SA" sz="2800" b="1" dirty="0" smtClean="0">
              <a:solidFill>
                <a:schemeClr val="accent2">
                  <a:lumMod val="50000"/>
                </a:schemeClr>
              </a:solidFill>
            </a:rPr>
            <a:t>حاجات </a:t>
          </a:r>
          <a:r>
            <a:rPr lang="ar-SA" sz="2800" b="1" dirty="0" err="1" smtClean="0">
              <a:solidFill>
                <a:schemeClr val="accent2">
                  <a:lumMod val="50000"/>
                </a:schemeClr>
              </a:solidFill>
            </a:rPr>
            <a:t>ا</a:t>
          </a:r>
          <a:r>
            <a:rPr lang="ar-DZ" sz="2800" b="1" dirty="0" smtClean="0">
              <a:solidFill>
                <a:schemeClr val="accent2">
                  <a:lumMod val="50000"/>
                </a:schemeClr>
              </a:solidFill>
            </a:rPr>
            <a:t>لا</a:t>
          </a:r>
          <a:r>
            <a:rPr lang="ar-SA" sz="2800" b="1" dirty="0" err="1" smtClean="0">
              <a:solidFill>
                <a:schemeClr val="accent2">
                  <a:lumMod val="50000"/>
                </a:schemeClr>
              </a:solidFill>
            </a:rPr>
            <a:t>جتماعية</a:t>
          </a:r>
          <a:endParaRPr lang="fr-FR" sz="2800" b="1" dirty="0">
            <a:solidFill>
              <a:schemeClr val="accent2">
                <a:lumMod val="50000"/>
              </a:schemeClr>
            </a:solidFill>
          </a:endParaRPr>
        </a:p>
      </dgm:t>
    </dgm:pt>
    <dgm:pt modelId="{32178C52-D737-4128-9FFB-54DA0B430423}" type="parTrans" cxnId="{646887D7-D916-4AD1-8C2B-76A7E0057941}">
      <dgm:prSet/>
      <dgm:spPr/>
      <dgm:t>
        <a:bodyPr/>
        <a:lstStyle/>
        <a:p>
          <a:endParaRPr lang="fr-FR"/>
        </a:p>
      </dgm:t>
    </dgm:pt>
    <dgm:pt modelId="{78AA27FD-6F2C-4B3E-B5A1-BC6728F374FB}" type="sibTrans" cxnId="{646887D7-D916-4AD1-8C2B-76A7E0057941}">
      <dgm:prSet/>
      <dgm:spPr/>
      <dgm:t>
        <a:bodyPr/>
        <a:lstStyle/>
        <a:p>
          <a:endParaRPr lang="fr-FR"/>
        </a:p>
      </dgm:t>
    </dgm:pt>
    <dgm:pt modelId="{939E19F7-D476-412A-8AE5-C9DADCEB8E6B}">
      <dgm:prSet custT="1"/>
      <dgm:spPr>
        <a:solidFill>
          <a:schemeClr val="bg1"/>
        </a:solidFill>
        <a:ln w="101600" cmpd="tri">
          <a:solidFill>
            <a:schemeClr val="bg1">
              <a:lumMod val="65000"/>
            </a:schemeClr>
          </a:solidFill>
        </a:ln>
      </dgm:spPr>
      <dgm:t>
        <a:bodyPr/>
        <a:lstStyle/>
        <a:p>
          <a:r>
            <a:rPr lang="ar-DZ" sz="2800" b="1" dirty="0" smtClean="0">
              <a:solidFill>
                <a:schemeClr val="accent2">
                  <a:lumMod val="50000"/>
                </a:schemeClr>
              </a:solidFill>
            </a:rPr>
            <a:t> </a:t>
          </a:r>
          <a:r>
            <a:rPr lang="ar-DZ" sz="2800" b="1" dirty="0" err="1" smtClean="0">
              <a:solidFill>
                <a:schemeClr val="accent2">
                  <a:lumMod val="50000"/>
                </a:schemeClr>
              </a:solidFill>
            </a:rPr>
            <a:t>ال</a:t>
          </a:r>
          <a:r>
            <a:rPr lang="ar-SA" sz="2800" b="1" dirty="0" smtClean="0">
              <a:solidFill>
                <a:schemeClr val="accent2">
                  <a:lumMod val="50000"/>
                </a:schemeClr>
              </a:solidFill>
            </a:rPr>
            <a:t>حاج</a:t>
          </a:r>
          <a:r>
            <a:rPr lang="ar-DZ" sz="2800" b="1" dirty="0" smtClean="0">
              <a:solidFill>
                <a:schemeClr val="accent2">
                  <a:lumMod val="50000"/>
                </a:schemeClr>
              </a:solidFill>
            </a:rPr>
            <a:t>ة إلى</a:t>
          </a:r>
          <a:r>
            <a:rPr lang="ar-SA" sz="2800" b="1" dirty="0" smtClean="0">
              <a:solidFill>
                <a:schemeClr val="accent2">
                  <a:lumMod val="50000"/>
                </a:schemeClr>
              </a:solidFill>
            </a:rPr>
            <a:t> الأمان</a:t>
          </a:r>
          <a:r>
            <a:rPr lang="ar-DZ" sz="2800" b="1" dirty="0" smtClean="0">
              <a:solidFill>
                <a:schemeClr val="accent2">
                  <a:lumMod val="50000"/>
                </a:schemeClr>
              </a:solidFill>
            </a:rPr>
            <a:t> و الأمان</a:t>
          </a:r>
          <a:endParaRPr lang="fr-FR" sz="2800" b="1" dirty="0">
            <a:solidFill>
              <a:schemeClr val="accent2">
                <a:lumMod val="50000"/>
              </a:schemeClr>
            </a:solidFill>
          </a:endParaRPr>
        </a:p>
      </dgm:t>
    </dgm:pt>
    <dgm:pt modelId="{18CA0AD3-B603-44C2-AE5B-5F1A97295342}" type="parTrans" cxnId="{0F79DB0E-9701-4A72-B219-CE93896760CC}">
      <dgm:prSet/>
      <dgm:spPr/>
      <dgm:t>
        <a:bodyPr/>
        <a:lstStyle/>
        <a:p>
          <a:endParaRPr lang="fr-FR"/>
        </a:p>
      </dgm:t>
    </dgm:pt>
    <dgm:pt modelId="{9933890E-525F-4B3E-AC60-A1C3D5588A93}" type="sibTrans" cxnId="{0F79DB0E-9701-4A72-B219-CE93896760CC}">
      <dgm:prSet/>
      <dgm:spPr/>
      <dgm:t>
        <a:bodyPr/>
        <a:lstStyle/>
        <a:p>
          <a:endParaRPr lang="fr-FR"/>
        </a:p>
      </dgm:t>
    </dgm:pt>
    <dgm:pt modelId="{C9691DAE-4621-4020-AC64-45C241CC5211}" type="pres">
      <dgm:prSet presAssocID="{50E34045-C619-47C5-ACA4-52F3F3A1B30D}" presName="Name0" presStyleCnt="0">
        <dgm:presLayoutVars>
          <dgm:dir/>
          <dgm:animLvl val="lvl"/>
          <dgm:resizeHandles val="exact"/>
        </dgm:presLayoutVars>
      </dgm:prSet>
      <dgm:spPr/>
    </dgm:pt>
    <dgm:pt modelId="{8B8808FE-6423-416F-8DD6-D862C8C09D9E}" type="pres">
      <dgm:prSet presAssocID="{A618D3BE-F04D-43CD-B40B-7ACD93FD982E}" presName="Name8" presStyleCnt="0"/>
      <dgm:spPr/>
    </dgm:pt>
    <dgm:pt modelId="{5B403BC7-E251-4FD0-AEAF-AC2017DFAD71}" type="pres">
      <dgm:prSet presAssocID="{A618D3BE-F04D-43CD-B40B-7ACD93FD982E}" presName="level" presStyleLbl="node1" presStyleIdx="0" presStyleCnt="5" custScaleX="98224" custScaleY="67731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E4C2058-014B-4440-B8E9-AB5EE834323F}" type="pres">
      <dgm:prSet presAssocID="{A618D3BE-F04D-43CD-B40B-7ACD93FD982E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18BBB03-57FA-4C0B-98F5-2BBA94E8F602}" type="pres">
      <dgm:prSet presAssocID="{350B5484-B7C3-4C19-ABEB-E9229A1452EC}" presName="Name8" presStyleCnt="0"/>
      <dgm:spPr/>
    </dgm:pt>
    <dgm:pt modelId="{7CBF0AC5-E543-412E-81CB-96BE6EC843A2}" type="pres">
      <dgm:prSet presAssocID="{350B5484-B7C3-4C19-ABEB-E9229A1452EC}" presName="level" presStyleLbl="node1" presStyleIdx="1" presStyleCnt="5" custScaleY="46595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59FC1C8-974F-4CDA-A238-E3AE48BB97FE}" type="pres">
      <dgm:prSet presAssocID="{350B5484-B7C3-4C19-ABEB-E9229A1452EC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0170BEF-3513-4F54-9E1A-864452A993EB}" type="pres">
      <dgm:prSet presAssocID="{16552519-22A5-4B4C-AA5F-4ADAD5A4B981}" presName="Name8" presStyleCnt="0"/>
      <dgm:spPr/>
    </dgm:pt>
    <dgm:pt modelId="{EDAE0B38-32F3-46EA-AA04-AC872E86F7E1}" type="pres">
      <dgm:prSet presAssocID="{16552519-22A5-4B4C-AA5F-4ADAD5A4B981}" presName="level" presStyleLbl="node1" presStyleIdx="2" presStyleCnt="5" custScaleY="3803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294B1AA-C68D-4282-91A9-A0C0B9591448}" type="pres">
      <dgm:prSet presAssocID="{16552519-22A5-4B4C-AA5F-4ADAD5A4B981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AB8AB48-3ED0-479F-83E0-EA18E47FBB22}" type="pres">
      <dgm:prSet presAssocID="{939E19F7-D476-412A-8AE5-C9DADCEB8E6B}" presName="Name8" presStyleCnt="0"/>
      <dgm:spPr/>
    </dgm:pt>
    <dgm:pt modelId="{8EA72CEB-EAB9-4ABC-893C-26F7FEAE61B7}" type="pres">
      <dgm:prSet presAssocID="{939E19F7-D476-412A-8AE5-C9DADCEB8E6B}" presName="level" presStyleLbl="node1" presStyleIdx="3" presStyleCnt="5" custScaleY="4535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60806B6-C37E-422F-A856-0433BD336F5A}" type="pres">
      <dgm:prSet presAssocID="{939E19F7-D476-412A-8AE5-C9DADCEB8E6B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603E3FD-F8F8-47F5-9706-F742B11F1920}" type="pres">
      <dgm:prSet presAssocID="{B134BE42-ACBB-4040-A1DC-2630594FBE83}" presName="Name8" presStyleCnt="0"/>
      <dgm:spPr/>
    </dgm:pt>
    <dgm:pt modelId="{B809D92C-25BC-45AD-8304-05FA1A238FCD}" type="pres">
      <dgm:prSet presAssocID="{B134BE42-ACBB-4040-A1DC-2630594FBE83}" presName="level" presStyleLbl="node1" presStyleIdx="4" presStyleCnt="5" custScaleY="35510" custLinFactNeighborY="0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0423CE9-A7C9-4F3E-B6B2-FB22E771E93B}" type="pres">
      <dgm:prSet presAssocID="{B134BE42-ACBB-4040-A1DC-2630594FBE83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C60AB108-210A-4E5F-B3B6-A4AF66C726BA}" srcId="{50E34045-C619-47C5-ACA4-52F3F3A1B30D}" destId="{350B5484-B7C3-4C19-ABEB-E9229A1452EC}" srcOrd="1" destOrd="0" parTransId="{895000F2-7779-4AEA-96EE-A1245287EE6A}" sibTransId="{979FDB8C-573B-4FFC-B2CF-4338CF2BFFE2}"/>
    <dgm:cxn modelId="{8400249C-A2B1-4E76-8BC9-19C9E438FCF8}" type="presOf" srcId="{939E19F7-D476-412A-8AE5-C9DADCEB8E6B}" destId="{760806B6-C37E-422F-A856-0433BD336F5A}" srcOrd="1" destOrd="0" presId="urn:microsoft.com/office/officeart/2005/8/layout/pyramid1"/>
    <dgm:cxn modelId="{CB3E526F-A779-4B10-B9EB-8CE03CA23C0F}" srcId="{50E34045-C619-47C5-ACA4-52F3F3A1B30D}" destId="{B134BE42-ACBB-4040-A1DC-2630594FBE83}" srcOrd="4" destOrd="0" parTransId="{D1545F3F-1BEE-468E-9039-6C2B66FAA561}" sibTransId="{FB34D311-94C2-4207-8C2C-84774ADBEB54}"/>
    <dgm:cxn modelId="{B002A93B-AD76-4FD9-9F48-389CC11DEE7C}" type="presOf" srcId="{939E19F7-D476-412A-8AE5-C9DADCEB8E6B}" destId="{8EA72CEB-EAB9-4ABC-893C-26F7FEAE61B7}" srcOrd="0" destOrd="0" presId="urn:microsoft.com/office/officeart/2005/8/layout/pyramid1"/>
    <dgm:cxn modelId="{515F27DD-3FFA-4954-A75C-96CE7A57AF1E}" type="presOf" srcId="{A618D3BE-F04D-43CD-B40B-7ACD93FD982E}" destId="{3E4C2058-014B-4440-B8E9-AB5EE834323F}" srcOrd="1" destOrd="0" presId="urn:microsoft.com/office/officeart/2005/8/layout/pyramid1"/>
    <dgm:cxn modelId="{BC36CD34-6D80-4F65-A1F8-7139C991B6E1}" type="presOf" srcId="{B134BE42-ACBB-4040-A1DC-2630594FBE83}" destId="{B809D92C-25BC-45AD-8304-05FA1A238FCD}" srcOrd="0" destOrd="0" presId="urn:microsoft.com/office/officeart/2005/8/layout/pyramid1"/>
    <dgm:cxn modelId="{92BC27DD-C24A-4F86-84B8-D2F41AFE5A9E}" type="presOf" srcId="{50E34045-C619-47C5-ACA4-52F3F3A1B30D}" destId="{C9691DAE-4621-4020-AC64-45C241CC5211}" srcOrd="0" destOrd="0" presId="urn:microsoft.com/office/officeart/2005/8/layout/pyramid1"/>
    <dgm:cxn modelId="{0DF6714F-F599-4166-989C-A9388B705A2D}" type="presOf" srcId="{350B5484-B7C3-4C19-ABEB-E9229A1452EC}" destId="{E59FC1C8-974F-4CDA-A238-E3AE48BB97FE}" srcOrd="1" destOrd="0" presId="urn:microsoft.com/office/officeart/2005/8/layout/pyramid1"/>
    <dgm:cxn modelId="{0F79DB0E-9701-4A72-B219-CE93896760CC}" srcId="{50E34045-C619-47C5-ACA4-52F3F3A1B30D}" destId="{939E19F7-D476-412A-8AE5-C9DADCEB8E6B}" srcOrd="3" destOrd="0" parTransId="{18CA0AD3-B603-44C2-AE5B-5F1A97295342}" sibTransId="{9933890E-525F-4B3E-AC60-A1C3D5588A93}"/>
    <dgm:cxn modelId="{399A2ABE-64BA-47D7-9C0E-B5DBD1BFF43E}" type="presOf" srcId="{16552519-22A5-4B4C-AA5F-4ADAD5A4B981}" destId="{A294B1AA-C68D-4282-91A9-A0C0B9591448}" srcOrd="1" destOrd="0" presId="urn:microsoft.com/office/officeart/2005/8/layout/pyramid1"/>
    <dgm:cxn modelId="{E7EC2DA4-41FC-434E-B8FE-2EDD58807E0B}" type="presOf" srcId="{16552519-22A5-4B4C-AA5F-4ADAD5A4B981}" destId="{EDAE0B38-32F3-46EA-AA04-AC872E86F7E1}" srcOrd="0" destOrd="0" presId="urn:microsoft.com/office/officeart/2005/8/layout/pyramid1"/>
    <dgm:cxn modelId="{7E081D7D-48BB-49D7-8441-DE92A7FECCAF}" type="presOf" srcId="{A618D3BE-F04D-43CD-B40B-7ACD93FD982E}" destId="{5B403BC7-E251-4FD0-AEAF-AC2017DFAD71}" srcOrd="0" destOrd="0" presId="urn:microsoft.com/office/officeart/2005/8/layout/pyramid1"/>
    <dgm:cxn modelId="{72F978C3-CBD5-428C-A452-D19EC469F9A5}" type="presOf" srcId="{350B5484-B7C3-4C19-ABEB-E9229A1452EC}" destId="{7CBF0AC5-E543-412E-81CB-96BE6EC843A2}" srcOrd="0" destOrd="0" presId="urn:microsoft.com/office/officeart/2005/8/layout/pyramid1"/>
    <dgm:cxn modelId="{646887D7-D916-4AD1-8C2B-76A7E0057941}" srcId="{50E34045-C619-47C5-ACA4-52F3F3A1B30D}" destId="{16552519-22A5-4B4C-AA5F-4ADAD5A4B981}" srcOrd="2" destOrd="0" parTransId="{32178C52-D737-4128-9FFB-54DA0B430423}" sibTransId="{78AA27FD-6F2C-4B3E-B5A1-BC6728F374FB}"/>
    <dgm:cxn modelId="{8945A6E6-9872-4B24-94F7-C4793E3F458D}" srcId="{50E34045-C619-47C5-ACA4-52F3F3A1B30D}" destId="{A618D3BE-F04D-43CD-B40B-7ACD93FD982E}" srcOrd="0" destOrd="0" parTransId="{00A71903-6BC4-4DDA-8FB9-62AB8B1B987B}" sibTransId="{003AB50A-281F-4BD0-8247-ADE685731FBA}"/>
    <dgm:cxn modelId="{F60273CF-7808-478F-92D3-5CE7A514043E}" type="presOf" srcId="{B134BE42-ACBB-4040-A1DC-2630594FBE83}" destId="{E0423CE9-A7C9-4F3E-B6B2-FB22E771E93B}" srcOrd="1" destOrd="0" presId="urn:microsoft.com/office/officeart/2005/8/layout/pyramid1"/>
    <dgm:cxn modelId="{0B053615-E311-4508-8829-7514DBD6662A}" type="presParOf" srcId="{C9691DAE-4621-4020-AC64-45C241CC5211}" destId="{8B8808FE-6423-416F-8DD6-D862C8C09D9E}" srcOrd="0" destOrd="0" presId="urn:microsoft.com/office/officeart/2005/8/layout/pyramid1"/>
    <dgm:cxn modelId="{1A8E1D60-1FBF-4CE3-9592-8877385F7DA5}" type="presParOf" srcId="{8B8808FE-6423-416F-8DD6-D862C8C09D9E}" destId="{5B403BC7-E251-4FD0-AEAF-AC2017DFAD71}" srcOrd="0" destOrd="0" presId="urn:microsoft.com/office/officeart/2005/8/layout/pyramid1"/>
    <dgm:cxn modelId="{A2CE3E8E-8962-42DD-9D6F-3ABE89FFA854}" type="presParOf" srcId="{8B8808FE-6423-416F-8DD6-D862C8C09D9E}" destId="{3E4C2058-014B-4440-B8E9-AB5EE834323F}" srcOrd="1" destOrd="0" presId="urn:microsoft.com/office/officeart/2005/8/layout/pyramid1"/>
    <dgm:cxn modelId="{0537199E-A11D-4F1C-90F8-9DE9120E6932}" type="presParOf" srcId="{C9691DAE-4621-4020-AC64-45C241CC5211}" destId="{418BBB03-57FA-4C0B-98F5-2BBA94E8F602}" srcOrd="1" destOrd="0" presId="urn:microsoft.com/office/officeart/2005/8/layout/pyramid1"/>
    <dgm:cxn modelId="{8653D969-6A3D-40EC-80FF-29F6964C2163}" type="presParOf" srcId="{418BBB03-57FA-4C0B-98F5-2BBA94E8F602}" destId="{7CBF0AC5-E543-412E-81CB-96BE6EC843A2}" srcOrd="0" destOrd="0" presId="urn:microsoft.com/office/officeart/2005/8/layout/pyramid1"/>
    <dgm:cxn modelId="{9534924F-2F90-4016-AC03-39772072B79E}" type="presParOf" srcId="{418BBB03-57FA-4C0B-98F5-2BBA94E8F602}" destId="{E59FC1C8-974F-4CDA-A238-E3AE48BB97FE}" srcOrd="1" destOrd="0" presId="urn:microsoft.com/office/officeart/2005/8/layout/pyramid1"/>
    <dgm:cxn modelId="{101BEFDC-2D7C-4756-A50E-9E8F8C935C6F}" type="presParOf" srcId="{C9691DAE-4621-4020-AC64-45C241CC5211}" destId="{B0170BEF-3513-4F54-9E1A-864452A993EB}" srcOrd="2" destOrd="0" presId="urn:microsoft.com/office/officeart/2005/8/layout/pyramid1"/>
    <dgm:cxn modelId="{CB37A2B4-E28B-4D2B-855D-047B1484EA32}" type="presParOf" srcId="{B0170BEF-3513-4F54-9E1A-864452A993EB}" destId="{EDAE0B38-32F3-46EA-AA04-AC872E86F7E1}" srcOrd="0" destOrd="0" presId="urn:microsoft.com/office/officeart/2005/8/layout/pyramid1"/>
    <dgm:cxn modelId="{ED183BB8-AA68-4BE8-9214-38F5ACD72780}" type="presParOf" srcId="{B0170BEF-3513-4F54-9E1A-864452A993EB}" destId="{A294B1AA-C68D-4282-91A9-A0C0B9591448}" srcOrd="1" destOrd="0" presId="urn:microsoft.com/office/officeart/2005/8/layout/pyramid1"/>
    <dgm:cxn modelId="{1C7E8F51-D6AC-431F-8903-2BAC5F79861A}" type="presParOf" srcId="{C9691DAE-4621-4020-AC64-45C241CC5211}" destId="{EAB8AB48-3ED0-479F-83E0-EA18E47FBB22}" srcOrd="3" destOrd="0" presId="urn:microsoft.com/office/officeart/2005/8/layout/pyramid1"/>
    <dgm:cxn modelId="{2E830C76-EFCF-4B46-8BD7-3A120EA4BF6D}" type="presParOf" srcId="{EAB8AB48-3ED0-479F-83E0-EA18E47FBB22}" destId="{8EA72CEB-EAB9-4ABC-893C-26F7FEAE61B7}" srcOrd="0" destOrd="0" presId="urn:microsoft.com/office/officeart/2005/8/layout/pyramid1"/>
    <dgm:cxn modelId="{E84B3992-6C5F-4F85-8AEF-C7DB4EC2F5D0}" type="presParOf" srcId="{EAB8AB48-3ED0-479F-83E0-EA18E47FBB22}" destId="{760806B6-C37E-422F-A856-0433BD336F5A}" srcOrd="1" destOrd="0" presId="urn:microsoft.com/office/officeart/2005/8/layout/pyramid1"/>
    <dgm:cxn modelId="{60670183-BCEF-4283-9B9C-3D9F17912EB6}" type="presParOf" srcId="{C9691DAE-4621-4020-AC64-45C241CC5211}" destId="{C603E3FD-F8F8-47F5-9706-F742B11F1920}" srcOrd="4" destOrd="0" presId="urn:microsoft.com/office/officeart/2005/8/layout/pyramid1"/>
    <dgm:cxn modelId="{01A1A1FE-5AC9-4824-9E2F-5EC2E2B6FD75}" type="presParOf" srcId="{C603E3FD-F8F8-47F5-9706-F742B11F1920}" destId="{B809D92C-25BC-45AD-8304-05FA1A238FCD}" srcOrd="0" destOrd="0" presId="urn:microsoft.com/office/officeart/2005/8/layout/pyramid1"/>
    <dgm:cxn modelId="{A0D5A891-B8BB-47C4-89B9-772D204BDE66}" type="presParOf" srcId="{C603E3FD-F8F8-47F5-9706-F742B11F1920}" destId="{E0423CE9-A7C9-4F3E-B6B2-FB22E771E93B}" srcOrd="1" destOrd="0" presId="urn:microsoft.com/office/officeart/2005/8/layout/pyramid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D0FBD-42BC-4BB0-9F50-872DF0C0A7FD}" type="datetimeFigureOut">
              <a:rPr lang="fr-FR" smtClean="0"/>
              <a:pPr/>
              <a:t>26/01/2021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07751-E6EA-4070-A1DE-74B6606290E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D0FBD-42BC-4BB0-9F50-872DF0C0A7FD}" type="datetimeFigureOut">
              <a:rPr lang="fr-FR" smtClean="0"/>
              <a:pPr/>
              <a:t>26/01/2021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07751-E6EA-4070-A1DE-74B6606290E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D0FBD-42BC-4BB0-9F50-872DF0C0A7FD}" type="datetimeFigureOut">
              <a:rPr lang="fr-FR" smtClean="0"/>
              <a:pPr/>
              <a:t>26/01/2021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07751-E6EA-4070-A1DE-74B6606290E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D0FBD-42BC-4BB0-9F50-872DF0C0A7FD}" type="datetimeFigureOut">
              <a:rPr lang="fr-FR" smtClean="0"/>
              <a:pPr/>
              <a:t>26/01/2021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07751-E6EA-4070-A1DE-74B6606290E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D0FBD-42BC-4BB0-9F50-872DF0C0A7FD}" type="datetimeFigureOut">
              <a:rPr lang="fr-FR" smtClean="0"/>
              <a:pPr/>
              <a:t>26/01/2021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07751-E6EA-4070-A1DE-74B6606290E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D0FBD-42BC-4BB0-9F50-872DF0C0A7FD}" type="datetimeFigureOut">
              <a:rPr lang="fr-FR" smtClean="0"/>
              <a:pPr/>
              <a:t>26/01/2021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07751-E6EA-4070-A1DE-74B6606290E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D0FBD-42BC-4BB0-9F50-872DF0C0A7FD}" type="datetimeFigureOut">
              <a:rPr lang="fr-FR" smtClean="0"/>
              <a:pPr/>
              <a:t>26/01/2021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07751-E6EA-4070-A1DE-74B6606290E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D0FBD-42BC-4BB0-9F50-872DF0C0A7FD}" type="datetimeFigureOut">
              <a:rPr lang="fr-FR" smtClean="0"/>
              <a:pPr/>
              <a:t>26/01/2021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07751-E6EA-4070-A1DE-74B6606290E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D0FBD-42BC-4BB0-9F50-872DF0C0A7FD}" type="datetimeFigureOut">
              <a:rPr lang="fr-FR" smtClean="0"/>
              <a:pPr/>
              <a:t>26/01/2021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07751-E6EA-4070-A1DE-74B6606290E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D0FBD-42BC-4BB0-9F50-872DF0C0A7FD}" type="datetimeFigureOut">
              <a:rPr lang="fr-FR" smtClean="0"/>
              <a:pPr/>
              <a:t>26/01/2021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07751-E6EA-4070-A1DE-74B6606290E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D0FBD-42BC-4BB0-9F50-872DF0C0A7FD}" type="datetimeFigureOut">
              <a:rPr lang="fr-FR" smtClean="0"/>
              <a:pPr/>
              <a:t>26/01/2021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07751-E6EA-4070-A1DE-74B6606290E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BD0FBD-42BC-4BB0-9F50-872DF0C0A7FD}" type="datetimeFigureOut">
              <a:rPr lang="fr-FR" smtClean="0"/>
              <a:pPr/>
              <a:t>26/01/2021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A07751-E6EA-4070-A1DE-74B6606290E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14282" y="214290"/>
            <a:ext cx="3857652" cy="1071570"/>
          </a:xfrm>
          <a:prstGeom prst="rect">
            <a:avLst/>
          </a:prstGeom>
          <a:solidFill>
            <a:schemeClr val="bg1"/>
          </a:solidFill>
          <a:ln w="66675" cmpd="dbl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DZ" sz="3200" u="sng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ctr"/>
            <a:r>
              <a:rPr lang="ar-SA" sz="3200" u="sng" dirty="0" smtClean="0">
                <a:solidFill>
                  <a:schemeClr val="accent2">
                    <a:lumMod val="50000"/>
                  </a:schemeClr>
                </a:solidFill>
              </a:rPr>
              <a:t>العوامل </a:t>
            </a:r>
            <a:r>
              <a:rPr lang="ar-SA" sz="3200" u="sng" dirty="0" err="1" smtClean="0">
                <a:solidFill>
                  <a:schemeClr val="accent2">
                    <a:lumMod val="50000"/>
                  </a:schemeClr>
                </a:solidFill>
              </a:rPr>
              <a:t>ال</a:t>
            </a:r>
            <a:r>
              <a:rPr lang="ar-DZ" sz="3200" u="sng" dirty="0" smtClean="0">
                <a:solidFill>
                  <a:schemeClr val="accent2">
                    <a:lumMod val="50000"/>
                  </a:schemeClr>
                </a:solidFill>
              </a:rPr>
              <a:t>ا</a:t>
            </a:r>
            <a:r>
              <a:rPr lang="ar-SA" sz="3200" u="sng" dirty="0" smtClean="0">
                <a:solidFill>
                  <a:schemeClr val="accent2">
                    <a:lumMod val="50000"/>
                  </a:schemeClr>
                </a:solidFill>
              </a:rPr>
              <a:t>ج</a:t>
            </a:r>
            <a:r>
              <a:rPr lang="ar-DZ" sz="3200" u="sng" dirty="0" smtClean="0">
                <a:solidFill>
                  <a:schemeClr val="accent2">
                    <a:lumMod val="50000"/>
                  </a:schemeClr>
                </a:solidFill>
              </a:rPr>
              <a:t>ت</a:t>
            </a:r>
            <a:r>
              <a:rPr lang="ar-SA" sz="3200" u="sng" dirty="0" err="1" smtClean="0">
                <a:solidFill>
                  <a:schemeClr val="accent2">
                    <a:lumMod val="50000"/>
                  </a:schemeClr>
                </a:solidFill>
              </a:rPr>
              <a:t>ماعية</a:t>
            </a:r>
            <a:endParaRPr lang="ar-DZ" sz="3200" u="sng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ctr"/>
            <a:r>
              <a:rPr lang="ar-DZ" sz="3200" u="sng" dirty="0" smtClean="0">
                <a:solidFill>
                  <a:schemeClr val="accent2">
                    <a:lumMod val="50000"/>
                  </a:schemeClr>
                </a:solidFill>
              </a:rPr>
              <a:t>(الخارجية)</a:t>
            </a:r>
            <a:endParaRPr lang="ar-SA" sz="3200" u="sng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ctr"/>
            <a:endParaRPr lang="fr-FR" sz="2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4429132"/>
            <a:ext cx="2714644" cy="857256"/>
          </a:xfrm>
          <a:prstGeom prst="rect">
            <a:avLst/>
          </a:prstGeom>
          <a:solidFill>
            <a:schemeClr val="bg1"/>
          </a:solidFill>
          <a:ln w="66675" cmpd="dbl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3200" u="sng" dirty="0" smtClean="0">
                <a:solidFill>
                  <a:schemeClr val="accent2">
                    <a:lumMod val="50000"/>
                  </a:schemeClr>
                </a:solidFill>
              </a:rPr>
              <a:t>العوامل </a:t>
            </a:r>
            <a:r>
              <a:rPr lang="ar-SA" sz="3200" u="sng" dirty="0" err="1" smtClean="0">
                <a:solidFill>
                  <a:schemeClr val="accent2">
                    <a:lumMod val="50000"/>
                  </a:schemeClr>
                </a:solidFill>
              </a:rPr>
              <a:t>ال</a:t>
            </a:r>
            <a:r>
              <a:rPr lang="ar-DZ" sz="3200" u="sng" dirty="0" err="1" smtClean="0">
                <a:solidFill>
                  <a:schemeClr val="accent2">
                    <a:lumMod val="50000"/>
                  </a:schemeClr>
                </a:solidFill>
              </a:rPr>
              <a:t>ديمغرافية</a:t>
            </a:r>
            <a:r>
              <a:rPr lang="ar-DZ" sz="3200" u="sng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endParaRPr lang="ar-SA" sz="3200" u="sng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143504" y="285728"/>
            <a:ext cx="3786214" cy="1071570"/>
          </a:xfrm>
          <a:prstGeom prst="rect">
            <a:avLst/>
          </a:prstGeom>
          <a:solidFill>
            <a:schemeClr val="bg1"/>
          </a:solidFill>
          <a:ln w="66675" cmpd="dbl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3200" u="sng" dirty="0" smtClean="0">
                <a:solidFill>
                  <a:schemeClr val="accent2">
                    <a:lumMod val="50000"/>
                  </a:schemeClr>
                </a:solidFill>
              </a:rPr>
              <a:t>العوامل </a:t>
            </a:r>
            <a:r>
              <a:rPr lang="ar-SA" sz="3200" u="sng" dirty="0" smtClean="0">
                <a:solidFill>
                  <a:schemeClr val="accent2">
                    <a:lumMod val="50000"/>
                  </a:schemeClr>
                </a:solidFill>
              </a:rPr>
              <a:t>النفسية</a:t>
            </a:r>
            <a:endParaRPr lang="ar-DZ" sz="3200" u="sng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ctr" rtl="1"/>
            <a:r>
              <a:rPr lang="ar-DZ" sz="3200" u="sng" dirty="0" smtClean="0">
                <a:solidFill>
                  <a:schemeClr val="accent2">
                    <a:lumMod val="50000"/>
                  </a:schemeClr>
                </a:solidFill>
              </a:rPr>
              <a:t>(الفردية</a:t>
            </a:r>
            <a:r>
              <a:rPr lang="fr-FR" sz="3200" u="sng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ar-DZ" sz="3200" u="sng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fr-FR" sz="3200" u="sng" dirty="0" smtClean="0">
                <a:solidFill>
                  <a:schemeClr val="accent2">
                    <a:lumMod val="50000"/>
                  </a:schemeClr>
                </a:solidFill>
              </a:rPr>
              <a:t>/</a:t>
            </a:r>
            <a:r>
              <a:rPr lang="ar-DZ" sz="3200" u="sng" dirty="0" smtClean="0">
                <a:solidFill>
                  <a:schemeClr val="accent2">
                    <a:lumMod val="50000"/>
                  </a:schemeClr>
                </a:solidFill>
              </a:rPr>
              <a:t> الداخلية )</a:t>
            </a:r>
            <a:endParaRPr lang="ar-DZ" sz="3200" u="sng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1" name="Rectangle à coins arrondis 10"/>
          <p:cNvSpPr/>
          <p:nvPr/>
        </p:nvSpPr>
        <p:spPr>
          <a:xfrm>
            <a:off x="1785918" y="2357430"/>
            <a:ext cx="5572164" cy="1071570"/>
          </a:xfrm>
          <a:prstGeom prst="roundRect">
            <a:avLst/>
          </a:prstGeom>
          <a:solidFill>
            <a:schemeClr val="bg1"/>
          </a:solidFill>
          <a:ln w="73025" cmpd="dbl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3200" b="1" u="sng" dirty="0" smtClean="0">
                <a:solidFill>
                  <a:schemeClr val="accent2">
                    <a:lumMod val="50000"/>
                  </a:schemeClr>
                </a:solidFill>
              </a:rPr>
              <a:t>العوامل المؤثرة في </a:t>
            </a:r>
            <a:r>
              <a:rPr lang="ar-SA" sz="3200" b="1" u="sng" dirty="0" smtClean="0">
                <a:solidFill>
                  <a:schemeClr val="accent2">
                    <a:lumMod val="50000"/>
                  </a:schemeClr>
                </a:solidFill>
              </a:rPr>
              <a:t>السلوك الاستهلاكي</a:t>
            </a:r>
            <a:endParaRPr lang="fr-FR" sz="3200" b="1" u="sng" dirty="0">
              <a:solidFill>
                <a:schemeClr val="accent2">
                  <a:lumMod val="50000"/>
                </a:schemeClr>
              </a:solidFill>
            </a:endParaRPr>
          </a:p>
        </p:txBody>
      </p:sp>
      <p:cxnSp>
        <p:nvCxnSpPr>
          <p:cNvPr id="14" name="Connecteur droit avec flèche 13"/>
          <p:cNvCxnSpPr>
            <a:stCxn id="8" idx="0"/>
          </p:cNvCxnSpPr>
          <p:nvPr/>
        </p:nvCxnSpPr>
        <p:spPr>
          <a:xfrm rot="16200000" flipV="1">
            <a:off x="750893" y="3822703"/>
            <a:ext cx="1070776" cy="142082"/>
          </a:xfrm>
          <a:prstGeom prst="straightConnector1">
            <a:avLst/>
          </a:prstGeom>
          <a:ln w="635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avec flèche 14"/>
          <p:cNvCxnSpPr/>
          <p:nvPr/>
        </p:nvCxnSpPr>
        <p:spPr>
          <a:xfrm rot="10800000" flipV="1">
            <a:off x="6286512" y="1500174"/>
            <a:ext cx="1285884" cy="714380"/>
          </a:xfrm>
          <a:prstGeom prst="straightConnector1">
            <a:avLst/>
          </a:prstGeom>
          <a:ln w="63500" cmpd="sng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6429388" y="4500570"/>
            <a:ext cx="2428892" cy="857256"/>
          </a:xfrm>
          <a:prstGeom prst="rect">
            <a:avLst/>
          </a:prstGeom>
          <a:solidFill>
            <a:schemeClr val="bg1"/>
          </a:solidFill>
          <a:ln w="66675" cmpd="dbl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3200" u="sng" dirty="0" smtClean="0">
                <a:solidFill>
                  <a:schemeClr val="accent2">
                    <a:lumMod val="50000"/>
                  </a:schemeClr>
                </a:solidFill>
              </a:rPr>
              <a:t>العوامل </a:t>
            </a:r>
            <a:r>
              <a:rPr lang="ar-SA" sz="3200" u="sng" dirty="0" smtClean="0">
                <a:solidFill>
                  <a:schemeClr val="accent2">
                    <a:lumMod val="50000"/>
                  </a:schemeClr>
                </a:solidFill>
              </a:rPr>
              <a:t>التسويقية</a:t>
            </a:r>
            <a:endParaRPr lang="ar-SA" sz="3200" u="sng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  <p:cxnSp>
        <p:nvCxnSpPr>
          <p:cNvPr id="19" name="Connecteur droit avec flèche 18"/>
          <p:cNvCxnSpPr/>
          <p:nvPr/>
        </p:nvCxnSpPr>
        <p:spPr>
          <a:xfrm flipV="1">
            <a:off x="1285884" y="3571876"/>
            <a:ext cx="1357290" cy="785818"/>
          </a:xfrm>
          <a:prstGeom prst="straightConnector1">
            <a:avLst/>
          </a:prstGeom>
          <a:ln w="63500" cmpd="sng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avec flèche 20"/>
          <p:cNvCxnSpPr/>
          <p:nvPr/>
        </p:nvCxnSpPr>
        <p:spPr>
          <a:xfrm>
            <a:off x="1643042" y="1428736"/>
            <a:ext cx="1143008" cy="857256"/>
          </a:xfrm>
          <a:prstGeom prst="straightConnector1">
            <a:avLst/>
          </a:prstGeom>
          <a:ln w="63500" cmpd="sng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 droit avec flèche 21"/>
          <p:cNvCxnSpPr/>
          <p:nvPr/>
        </p:nvCxnSpPr>
        <p:spPr>
          <a:xfrm rot="10800000">
            <a:off x="6572264" y="3643314"/>
            <a:ext cx="1071570" cy="785818"/>
          </a:xfrm>
          <a:prstGeom prst="straightConnector1">
            <a:avLst/>
          </a:prstGeom>
          <a:ln w="63500" cmpd="sng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avec flèche 22"/>
          <p:cNvCxnSpPr/>
          <p:nvPr/>
        </p:nvCxnSpPr>
        <p:spPr>
          <a:xfrm rot="5400000" flipH="1" flipV="1">
            <a:off x="4001290" y="4499776"/>
            <a:ext cx="1143008" cy="1588"/>
          </a:xfrm>
          <a:prstGeom prst="straightConnector1">
            <a:avLst/>
          </a:prstGeom>
          <a:ln w="63500" cmpd="sng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/>
          <p:cNvSpPr/>
          <p:nvPr/>
        </p:nvSpPr>
        <p:spPr>
          <a:xfrm>
            <a:off x="3428992" y="5357826"/>
            <a:ext cx="2428892" cy="857256"/>
          </a:xfrm>
          <a:prstGeom prst="rect">
            <a:avLst/>
          </a:prstGeom>
          <a:solidFill>
            <a:schemeClr val="bg1"/>
          </a:solidFill>
          <a:ln w="66675" cmpd="dbl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3200" u="sng" dirty="0" smtClean="0">
                <a:solidFill>
                  <a:schemeClr val="accent2">
                    <a:lumMod val="50000"/>
                  </a:schemeClr>
                </a:solidFill>
              </a:rPr>
              <a:t>العوامل </a:t>
            </a:r>
            <a:r>
              <a:rPr lang="ar-SA" sz="3200" u="sng" dirty="0" err="1" smtClean="0">
                <a:solidFill>
                  <a:schemeClr val="accent2">
                    <a:lumMod val="50000"/>
                  </a:schemeClr>
                </a:solidFill>
              </a:rPr>
              <a:t>ال</a:t>
            </a:r>
            <a:r>
              <a:rPr lang="ar-DZ" sz="3200" u="sng" dirty="0" smtClean="0">
                <a:solidFill>
                  <a:schemeClr val="accent2">
                    <a:lumMod val="50000"/>
                  </a:schemeClr>
                </a:solidFill>
              </a:rPr>
              <a:t>موقف</a:t>
            </a:r>
            <a:r>
              <a:rPr lang="ar-SA" sz="3200" u="sng" dirty="0" err="1" smtClean="0">
                <a:solidFill>
                  <a:schemeClr val="accent2">
                    <a:lumMod val="50000"/>
                  </a:schemeClr>
                </a:solidFill>
              </a:rPr>
              <a:t>ية</a:t>
            </a:r>
            <a:endParaRPr lang="ar-SA" sz="3200" u="sng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28596" y="857232"/>
            <a:ext cx="8429684" cy="5643602"/>
          </a:xfrm>
        </p:spPr>
        <p:txBody>
          <a:bodyPr>
            <a:normAutofit fontScale="90000"/>
          </a:bodyPr>
          <a:lstStyle/>
          <a:p>
            <a:pPr algn="r" rtl="1">
              <a:lnSpc>
                <a:spcPct val="150000"/>
              </a:lnSpc>
            </a:pPr>
            <a:r>
              <a:rPr lang="ar-SA" sz="3600" b="1" dirty="0" smtClean="0">
                <a:solidFill>
                  <a:schemeClr val="tx1"/>
                </a:solidFill>
              </a:rPr>
              <a:t/>
            </a:r>
            <a:br>
              <a:rPr lang="ar-SA" sz="3600" b="1" dirty="0" smtClean="0">
                <a:solidFill>
                  <a:schemeClr val="tx1"/>
                </a:solidFill>
              </a:rPr>
            </a:br>
            <a:r>
              <a:rPr lang="ar-SA" sz="3600" b="1" dirty="0" smtClean="0">
                <a:solidFill>
                  <a:schemeClr val="tx1"/>
                </a:solidFill>
              </a:rPr>
              <a:t/>
            </a:r>
            <a:br>
              <a:rPr lang="ar-SA" sz="3600" b="1" dirty="0" smtClean="0">
                <a:solidFill>
                  <a:schemeClr val="tx1"/>
                </a:solidFill>
              </a:rPr>
            </a:br>
            <a:r>
              <a:rPr lang="ar-SA" sz="3600" b="1" dirty="0" smtClean="0">
                <a:solidFill>
                  <a:schemeClr val="tx1"/>
                </a:solidFill>
              </a:rPr>
              <a:t/>
            </a:r>
            <a:br>
              <a:rPr lang="ar-SA" sz="3600" b="1" dirty="0" smtClean="0">
                <a:solidFill>
                  <a:schemeClr val="tx1"/>
                </a:solidFill>
              </a:rPr>
            </a:br>
            <a:r>
              <a:rPr lang="ar-SA" sz="3600" b="1" dirty="0" smtClean="0">
                <a:solidFill>
                  <a:schemeClr val="tx1"/>
                </a:solidFill>
              </a:rPr>
              <a:t/>
            </a:r>
            <a:br>
              <a:rPr lang="ar-SA" sz="3600" b="1" dirty="0" smtClean="0">
                <a:solidFill>
                  <a:schemeClr val="tx1"/>
                </a:solidFill>
              </a:rPr>
            </a:br>
            <a:r>
              <a:rPr lang="ar-SA" sz="3600" b="1" dirty="0" smtClean="0">
                <a:solidFill>
                  <a:schemeClr val="tx1"/>
                </a:solidFill>
              </a:rPr>
              <a:t/>
            </a:r>
            <a:br>
              <a:rPr lang="ar-SA" sz="3600" b="1" dirty="0" smtClean="0">
                <a:solidFill>
                  <a:schemeClr val="tx1"/>
                </a:solidFill>
              </a:rPr>
            </a:br>
            <a:r>
              <a:rPr lang="ar-SA" sz="4900" b="1" dirty="0" smtClean="0">
                <a:solidFill>
                  <a:srgbClr val="FF0000"/>
                </a:solidFill>
              </a:rPr>
              <a:t>2</a:t>
            </a:r>
            <a:r>
              <a:rPr lang="ar-SA" sz="4900" b="1" dirty="0" smtClean="0">
                <a:solidFill>
                  <a:srgbClr val="FF0000"/>
                </a:solidFill>
              </a:rPr>
              <a:t>) أنواع الدوافع</a:t>
            </a:r>
            <a:r>
              <a:rPr lang="ar-SA" b="1" dirty="0" smtClean="0">
                <a:solidFill>
                  <a:schemeClr val="tx1"/>
                </a:solidFill>
              </a:rPr>
              <a:t/>
            </a:r>
            <a:br>
              <a:rPr lang="ar-SA" b="1" dirty="0" smtClean="0">
                <a:solidFill>
                  <a:schemeClr val="tx1"/>
                </a:solidFill>
              </a:rPr>
            </a:br>
            <a:r>
              <a:rPr lang="ar-SA" sz="4000" b="1" dirty="0" smtClean="0">
                <a:solidFill>
                  <a:schemeClr val="tx1"/>
                </a:solidFill>
              </a:rPr>
              <a:t/>
            </a:r>
            <a:br>
              <a:rPr lang="ar-SA" sz="4000" b="1" dirty="0" smtClean="0">
                <a:solidFill>
                  <a:schemeClr val="tx1"/>
                </a:solidFill>
              </a:rPr>
            </a:br>
            <a:r>
              <a:rPr lang="fr-FR" sz="3100" b="1" dirty="0" smtClean="0">
                <a:solidFill>
                  <a:schemeClr val="tx1"/>
                </a:solidFill>
              </a:rPr>
              <a:t> </a:t>
            </a:r>
            <a:r>
              <a:rPr lang="ar-SA" sz="4000" b="1" dirty="0" smtClean="0"/>
              <a:t>تختلف الدوافع من شخص لآخر ومن سلعة لأخرى، حيث قسمت دوافع الشراء تبعاً لتصرفات </a:t>
            </a:r>
            <a:r>
              <a:rPr lang="ar-SA" sz="4000" b="1" dirty="0" err="1" smtClean="0"/>
              <a:t>المست</a:t>
            </a:r>
            <a:r>
              <a:rPr lang="ar-SA" sz="4000" b="1" dirty="0" smtClean="0"/>
              <a:t>ھ</a:t>
            </a:r>
            <a:r>
              <a:rPr lang="ar-SA" sz="4000" b="1" dirty="0" err="1" smtClean="0"/>
              <a:t>لك</a:t>
            </a:r>
            <a:r>
              <a:rPr lang="ar-SA" sz="4000" b="1" dirty="0" smtClean="0"/>
              <a:t> إلى</a:t>
            </a:r>
            <a:r>
              <a:rPr lang="ar-SA" sz="4900" b="1" dirty="0" smtClean="0"/>
              <a:t> :</a:t>
            </a:r>
            <a:r>
              <a:rPr lang="ar-SA" sz="4000" b="1" dirty="0" smtClean="0">
                <a:solidFill>
                  <a:schemeClr val="tx1"/>
                </a:solidFill>
              </a:rPr>
              <a:t/>
            </a:r>
            <a:br>
              <a:rPr lang="ar-SA" sz="4000" b="1" dirty="0" smtClean="0">
                <a:solidFill>
                  <a:schemeClr val="tx1"/>
                </a:solidFill>
              </a:rPr>
            </a:br>
            <a:r>
              <a:rPr lang="ar-SA" sz="4000" b="1" dirty="0" smtClean="0">
                <a:solidFill>
                  <a:schemeClr val="tx1"/>
                </a:solidFill>
              </a:rPr>
              <a:t/>
            </a:r>
            <a:br>
              <a:rPr lang="ar-SA" sz="4000" b="1" dirty="0" smtClean="0">
                <a:solidFill>
                  <a:schemeClr val="tx1"/>
                </a:solidFill>
              </a:rPr>
            </a:br>
            <a:r>
              <a:rPr lang="fr-FR" sz="3200" dirty="0" smtClean="0">
                <a:solidFill>
                  <a:schemeClr val="tx1"/>
                </a:solidFill>
              </a:rPr>
              <a:t/>
            </a:r>
            <a:br>
              <a:rPr lang="fr-FR" sz="3200" dirty="0" smtClean="0">
                <a:solidFill>
                  <a:schemeClr val="tx1"/>
                </a:solidFill>
              </a:rPr>
            </a:br>
            <a:r>
              <a:rPr lang="fr-FR" sz="3600" dirty="0" smtClean="0">
                <a:solidFill>
                  <a:schemeClr val="tx1"/>
                </a:solidFill>
              </a:rPr>
              <a:t/>
            </a:r>
            <a:br>
              <a:rPr lang="fr-FR" sz="3600" dirty="0" smtClean="0">
                <a:solidFill>
                  <a:schemeClr val="tx1"/>
                </a:solidFill>
              </a:rPr>
            </a:br>
            <a:r>
              <a:rPr lang="fr-FR" sz="3600" dirty="0" smtClean="0">
                <a:solidFill>
                  <a:schemeClr val="tx1"/>
                </a:solidFill>
              </a:rPr>
              <a:t/>
            </a:r>
            <a:br>
              <a:rPr lang="fr-FR" sz="3600" dirty="0" smtClean="0">
                <a:solidFill>
                  <a:schemeClr val="tx1"/>
                </a:solidFill>
              </a:rPr>
            </a:br>
            <a:r>
              <a:rPr lang="ar-SA" sz="3600" b="1" dirty="0" smtClean="0">
                <a:solidFill>
                  <a:schemeClr val="tx1"/>
                </a:solidFill>
              </a:rPr>
              <a:t/>
            </a:r>
            <a:br>
              <a:rPr lang="ar-SA" sz="3600" b="1" dirty="0" smtClean="0">
                <a:solidFill>
                  <a:schemeClr val="tx1"/>
                </a:solidFill>
              </a:rPr>
            </a:br>
            <a:r>
              <a:rPr lang="fr-FR" dirty="0" smtClean="0">
                <a:solidFill>
                  <a:schemeClr val="tx1"/>
                </a:solidFill>
              </a:rPr>
              <a:t/>
            </a:r>
            <a:br>
              <a:rPr lang="fr-FR" dirty="0" smtClean="0">
                <a:solidFill>
                  <a:schemeClr val="tx1"/>
                </a:solidFill>
              </a:rPr>
            </a:br>
            <a:r>
              <a:rPr lang="ar-SA" dirty="0" smtClean="0">
                <a:solidFill>
                  <a:schemeClr val="tx1"/>
                </a:solidFill>
              </a:rPr>
              <a:t> </a:t>
            </a:r>
            <a:r>
              <a:rPr lang="fr-FR" dirty="0" smtClean="0">
                <a:solidFill>
                  <a:schemeClr val="tx1"/>
                </a:solidFill>
              </a:rPr>
              <a:t/>
            </a:r>
            <a:br>
              <a:rPr lang="fr-FR" dirty="0" smtClean="0">
                <a:solidFill>
                  <a:schemeClr val="tx1"/>
                </a:solidFill>
              </a:rPr>
            </a:br>
            <a:endParaRPr lang="fr-FR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ctrTitle"/>
          </p:nvPr>
        </p:nvSpPr>
        <p:spPr>
          <a:xfrm>
            <a:off x="0" y="357166"/>
            <a:ext cx="9144000" cy="2814637"/>
          </a:xfrm>
          <a:prstGeom prst="ellipse">
            <a:avLst/>
          </a:prstGeom>
          <a:solidFill>
            <a:schemeClr val="bg1"/>
          </a:solidFill>
          <a:ln w="101600" cmpd="thinThick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90000"/>
          </a:bodyPr>
          <a:lstStyle/>
          <a:p>
            <a:pPr algn="ctr" rtl="1">
              <a:buFont typeface="Wingdings" pitchFamily="2" charset="2"/>
              <a:buChar char="v"/>
            </a:pPr>
            <a:r>
              <a:rPr lang="ar-SA" sz="3600" b="1" dirty="0" smtClean="0">
                <a:solidFill>
                  <a:srgbClr val="FF0000"/>
                </a:solidFill>
              </a:rPr>
              <a:t>دوافع </a:t>
            </a:r>
            <a:r>
              <a:rPr lang="ar-DZ" sz="3600" b="1" dirty="0" smtClean="0">
                <a:solidFill>
                  <a:srgbClr val="FF0000"/>
                </a:solidFill>
              </a:rPr>
              <a:t> </a:t>
            </a:r>
            <a:r>
              <a:rPr lang="ar-DZ" sz="3600" b="1" dirty="0" err="1" smtClean="0">
                <a:solidFill>
                  <a:srgbClr val="FF0000"/>
                </a:solidFill>
              </a:rPr>
              <a:t>فيزيولوجية</a:t>
            </a:r>
            <a:endParaRPr lang="ar-SA" sz="3600" b="1" dirty="0" smtClean="0">
              <a:solidFill>
                <a:srgbClr val="FF0000"/>
              </a:solidFill>
            </a:endParaRPr>
          </a:p>
          <a:p>
            <a:pPr algn="ctr" rtl="1"/>
            <a:endParaRPr lang="ar-SA" sz="3200" b="1" u="sng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ctr" rtl="1"/>
            <a:r>
              <a:rPr lang="ar-DZ" sz="3600" b="1" dirty="0" smtClean="0">
                <a:solidFill>
                  <a:schemeClr val="accent2">
                    <a:lumMod val="50000"/>
                  </a:schemeClr>
                </a:solidFill>
              </a:rPr>
              <a:t>تستثير السلوك ذو العلاقة بوظائف الجسم مثل الحاجة للأكل </a:t>
            </a:r>
            <a:r>
              <a:rPr lang="ar-DZ" sz="3600" b="1" dirty="0" err="1" smtClean="0">
                <a:solidFill>
                  <a:schemeClr val="accent2">
                    <a:lumMod val="50000"/>
                  </a:schemeClr>
                </a:solidFill>
              </a:rPr>
              <a:t>و</a:t>
            </a:r>
            <a:r>
              <a:rPr lang="ar-DZ" sz="3600" b="1" dirty="0" smtClean="0">
                <a:solidFill>
                  <a:schemeClr val="accent2">
                    <a:lumMod val="50000"/>
                  </a:schemeClr>
                </a:solidFill>
              </a:rPr>
              <a:t> الشرب الدافع </a:t>
            </a:r>
            <a:r>
              <a:rPr lang="ar-DZ" sz="3600" b="1" dirty="0" smtClean="0">
                <a:solidFill>
                  <a:schemeClr val="accent2">
                    <a:lumMod val="50000"/>
                  </a:schemeClr>
                </a:solidFill>
              </a:rPr>
              <a:t>لهما </a:t>
            </a:r>
            <a:r>
              <a:rPr lang="ar-DZ" sz="3600" b="1" dirty="0" smtClean="0">
                <a:solidFill>
                  <a:schemeClr val="accent2">
                    <a:lumMod val="50000"/>
                  </a:schemeClr>
                </a:solidFill>
              </a:rPr>
              <a:t>هو الجوع </a:t>
            </a:r>
            <a:r>
              <a:rPr lang="ar-DZ" sz="3600" b="1" dirty="0" err="1" smtClean="0">
                <a:solidFill>
                  <a:schemeClr val="accent2">
                    <a:lumMod val="50000"/>
                  </a:schemeClr>
                </a:solidFill>
              </a:rPr>
              <a:t>و</a:t>
            </a:r>
            <a:r>
              <a:rPr lang="ar-DZ" sz="3600" b="1" dirty="0" smtClean="0">
                <a:solidFill>
                  <a:schemeClr val="accent2">
                    <a:lumMod val="50000"/>
                  </a:schemeClr>
                </a:solidFill>
              </a:rPr>
              <a:t> العطش</a:t>
            </a:r>
            <a:endParaRPr lang="ar-SA" sz="3600" b="1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5" name="Sous-titre 4"/>
          <p:cNvSpPr>
            <a:spLocks noGrp="1"/>
          </p:cNvSpPr>
          <p:nvPr>
            <p:ph type="subTitle" idx="1"/>
          </p:nvPr>
        </p:nvSpPr>
        <p:spPr>
          <a:xfrm>
            <a:off x="0" y="3643314"/>
            <a:ext cx="9144000" cy="3214686"/>
          </a:xfrm>
          <a:prstGeom prst="ellipse">
            <a:avLst/>
          </a:prstGeom>
          <a:solidFill>
            <a:schemeClr val="bg1"/>
          </a:solidFill>
          <a:ln w="101600" cmpd="thinThick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92500"/>
          </a:bodyPr>
          <a:lstStyle/>
          <a:p>
            <a:pPr algn="ctr" rtl="1">
              <a:buFont typeface="Wingdings" pitchFamily="2" charset="2"/>
              <a:buChar char="v"/>
            </a:pPr>
            <a:r>
              <a:rPr lang="ar-SA" sz="3200" b="1" u="sng" dirty="0" smtClean="0">
                <a:solidFill>
                  <a:srgbClr val="FF0000"/>
                </a:solidFill>
              </a:rPr>
              <a:t>دوافع </a:t>
            </a:r>
            <a:r>
              <a:rPr lang="ar-DZ" sz="3200" b="1" u="sng" dirty="0" smtClean="0">
                <a:solidFill>
                  <a:srgbClr val="FF0000"/>
                </a:solidFill>
              </a:rPr>
              <a:t>سيكولوجية</a:t>
            </a:r>
            <a:endParaRPr lang="ar-SA" sz="3200" b="1" u="sng" dirty="0" smtClean="0">
              <a:solidFill>
                <a:srgbClr val="FF0000"/>
              </a:solidFill>
            </a:endParaRPr>
          </a:p>
          <a:p>
            <a:pPr algn="ctr" rtl="1"/>
            <a:endParaRPr lang="ar-SA" sz="3200" b="1" u="sng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ctr" rtl="1"/>
            <a:r>
              <a:rPr lang="ar-DZ" sz="3200" b="1" dirty="0" smtClean="0">
                <a:solidFill>
                  <a:schemeClr val="accent2">
                    <a:lumMod val="50000"/>
                  </a:schemeClr>
                </a:solidFill>
              </a:rPr>
              <a:t>تستثير الجانب الذهني </a:t>
            </a:r>
            <a:r>
              <a:rPr lang="ar-DZ" sz="3200" b="1" dirty="0" err="1" smtClean="0">
                <a:solidFill>
                  <a:schemeClr val="accent2">
                    <a:lumMod val="50000"/>
                  </a:schemeClr>
                </a:solidFill>
              </a:rPr>
              <a:t>و</a:t>
            </a:r>
            <a:r>
              <a:rPr lang="ar-DZ" sz="3200" b="1" dirty="0" smtClean="0">
                <a:solidFill>
                  <a:schemeClr val="accent2">
                    <a:lumMod val="50000"/>
                  </a:schemeClr>
                </a:solidFill>
              </a:rPr>
              <a:t> العاطفي فمثلا الحاجة إلى الأمان الدافع لها يكون التوتر </a:t>
            </a:r>
            <a:r>
              <a:rPr lang="ar-DZ" sz="3200" b="1" dirty="0" err="1" smtClean="0">
                <a:solidFill>
                  <a:schemeClr val="accent2">
                    <a:lumMod val="50000"/>
                  </a:schemeClr>
                </a:solidFill>
              </a:rPr>
              <a:t>و</a:t>
            </a:r>
            <a:r>
              <a:rPr lang="ar-DZ" sz="3200" b="1" dirty="0" smtClean="0">
                <a:solidFill>
                  <a:schemeClr val="accent2">
                    <a:lumMod val="50000"/>
                  </a:schemeClr>
                </a:solidFill>
              </a:rPr>
              <a:t> الشعور بالتهديد</a:t>
            </a:r>
            <a:endParaRPr lang="ar-SA" sz="3200" b="1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e 3"/>
          <p:cNvSpPr/>
          <p:nvPr/>
        </p:nvSpPr>
        <p:spPr>
          <a:xfrm>
            <a:off x="0" y="214290"/>
            <a:ext cx="9144000" cy="2714644"/>
          </a:xfrm>
          <a:prstGeom prst="ellipse">
            <a:avLst/>
          </a:prstGeom>
          <a:solidFill>
            <a:schemeClr val="bg1"/>
          </a:solidFill>
          <a:ln w="101600" cmpd="thinThick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>
              <a:buFont typeface="Wingdings" pitchFamily="2" charset="2"/>
              <a:buChar char="v"/>
            </a:pPr>
            <a:r>
              <a:rPr lang="ar-SA" sz="3200" b="1" dirty="0" smtClean="0">
                <a:solidFill>
                  <a:srgbClr val="FF0000"/>
                </a:solidFill>
              </a:rPr>
              <a:t>دوافع </a:t>
            </a:r>
            <a:r>
              <a:rPr lang="ar-SA" sz="3200" b="1" dirty="0" err="1" smtClean="0">
                <a:solidFill>
                  <a:srgbClr val="FF0000"/>
                </a:solidFill>
              </a:rPr>
              <a:t>ع</a:t>
            </a:r>
            <a:r>
              <a:rPr lang="ar-DZ" sz="3200" b="1" dirty="0" smtClean="0">
                <a:solidFill>
                  <a:srgbClr val="FF0000"/>
                </a:solidFill>
              </a:rPr>
              <a:t>ق</a:t>
            </a:r>
            <a:r>
              <a:rPr lang="ar-SA" sz="3200" b="1" dirty="0" smtClean="0">
                <a:solidFill>
                  <a:srgbClr val="FF0000"/>
                </a:solidFill>
              </a:rPr>
              <a:t>ل</a:t>
            </a:r>
            <a:r>
              <a:rPr lang="ar-DZ" sz="3200" b="1" dirty="0" err="1" smtClean="0">
                <a:solidFill>
                  <a:srgbClr val="FF0000"/>
                </a:solidFill>
              </a:rPr>
              <a:t>ان</a:t>
            </a:r>
            <a:r>
              <a:rPr lang="ar-SA" sz="3200" b="1" dirty="0" err="1" smtClean="0">
                <a:solidFill>
                  <a:srgbClr val="FF0000"/>
                </a:solidFill>
              </a:rPr>
              <a:t>یة</a:t>
            </a:r>
            <a:r>
              <a:rPr lang="ar-SA" sz="3200" b="1" dirty="0" smtClean="0">
                <a:solidFill>
                  <a:srgbClr val="FF0000"/>
                </a:solidFill>
              </a:rPr>
              <a:t>/ رشيدة</a:t>
            </a:r>
          </a:p>
          <a:p>
            <a:pPr algn="ctr" rtl="1"/>
            <a:r>
              <a:rPr lang="ar-DZ" sz="3200" b="1" dirty="0" smtClean="0">
                <a:solidFill>
                  <a:schemeClr val="accent2">
                    <a:lumMod val="50000"/>
                  </a:schemeClr>
                </a:solidFill>
              </a:rPr>
              <a:t>هي القوى الموضوعية التي تحكم عملية الشراء </a:t>
            </a:r>
            <a:r>
              <a:rPr lang="ar-DZ" sz="3200" b="1" dirty="0" smtClean="0">
                <a:solidFill>
                  <a:schemeClr val="accent2">
                    <a:lumMod val="50000"/>
                  </a:schemeClr>
                </a:solidFill>
              </a:rPr>
              <a:t>ك</a:t>
            </a:r>
            <a:r>
              <a:rPr lang="ar-DZ" sz="3200" b="1" dirty="0" smtClean="0">
                <a:solidFill>
                  <a:schemeClr val="accent2">
                    <a:lumMod val="50000"/>
                  </a:schemeClr>
                </a:solidFill>
              </a:rPr>
              <a:t>الاستفادة </a:t>
            </a:r>
            <a:r>
              <a:rPr lang="ar-DZ" sz="3200" b="1" dirty="0" smtClean="0">
                <a:solidFill>
                  <a:schemeClr val="accent2">
                    <a:lumMod val="50000"/>
                  </a:schemeClr>
                </a:solidFill>
              </a:rPr>
              <a:t>من مزايا منتج ما أو من التخفيضات</a:t>
            </a:r>
            <a:endParaRPr lang="ar-SA" sz="3200" b="1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5" name="Sous-titre 4"/>
          <p:cNvSpPr>
            <a:spLocks noGrp="1"/>
          </p:cNvSpPr>
          <p:nvPr>
            <p:ph type="subTitle" idx="1"/>
          </p:nvPr>
        </p:nvSpPr>
        <p:spPr>
          <a:xfrm>
            <a:off x="285720" y="3500438"/>
            <a:ext cx="8643937" cy="2857520"/>
          </a:xfrm>
          <a:prstGeom prst="ellipse">
            <a:avLst/>
          </a:prstGeom>
          <a:solidFill>
            <a:schemeClr val="bg1"/>
          </a:solidFill>
          <a:ln w="101600" cmpd="thinThick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lnSpcReduction="10000"/>
          </a:bodyPr>
          <a:lstStyle/>
          <a:p>
            <a:pPr rtl="1">
              <a:buFont typeface="Wingdings" pitchFamily="2" charset="2"/>
              <a:buChar char="v"/>
            </a:pPr>
            <a:r>
              <a:rPr lang="ar-SA" b="1" u="sng" dirty="0" smtClean="0">
                <a:solidFill>
                  <a:srgbClr val="FF0000"/>
                </a:solidFill>
              </a:rPr>
              <a:t>دوافع عاطفية</a:t>
            </a:r>
          </a:p>
          <a:p>
            <a:pPr rtl="1"/>
            <a:r>
              <a:rPr lang="ar-SA" b="1" dirty="0" smtClean="0">
                <a:solidFill>
                  <a:schemeClr val="tx1"/>
                </a:solidFill>
              </a:rPr>
              <a:t>هي </a:t>
            </a:r>
            <a:r>
              <a:rPr lang="ar-DZ" b="1" dirty="0" smtClean="0">
                <a:solidFill>
                  <a:schemeClr val="tx1"/>
                </a:solidFill>
              </a:rPr>
              <a:t>قوى غير عقلانية تحكم الشراء تسيطر عليها العاطفة كشراء المنتجات لمجرد حب الظهور </a:t>
            </a:r>
            <a:r>
              <a:rPr lang="ar-DZ" b="1" dirty="0" err="1" smtClean="0">
                <a:solidFill>
                  <a:schemeClr val="tx1"/>
                </a:solidFill>
              </a:rPr>
              <a:t>و</a:t>
            </a:r>
            <a:r>
              <a:rPr lang="ar-DZ" b="1" dirty="0" smtClean="0">
                <a:solidFill>
                  <a:schemeClr val="tx1"/>
                </a:solidFill>
              </a:rPr>
              <a:t> التباهي</a:t>
            </a:r>
            <a:endParaRPr lang="fr-FR" b="1" dirty="0" smtClean="0">
              <a:solidFill>
                <a:schemeClr val="tx1"/>
              </a:solidFill>
            </a:endParaRPr>
          </a:p>
          <a:p>
            <a:endParaRPr lang="fr-FR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build="p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71538" y="0"/>
            <a:ext cx="6858048" cy="5143536"/>
          </a:xfrm>
        </p:spPr>
        <p:txBody>
          <a:bodyPr>
            <a:normAutofit/>
          </a:bodyPr>
          <a:lstStyle/>
          <a:p>
            <a:pPr algn="r" rtl="1"/>
            <a:r>
              <a:rPr lang="fr-FR" dirty="0" smtClean="0">
                <a:solidFill>
                  <a:schemeClr val="tx1"/>
                </a:solidFill>
              </a:rPr>
              <a:t> </a:t>
            </a:r>
          </a:p>
          <a:p>
            <a:pPr algn="r" rtl="1"/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4" name="Sous-titre 3"/>
          <p:cNvSpPr txBox="1">
            <a:spLocks/>
          </p:cNvSpPr>
          <p:nvPr/>
        </p:nvSpPr>
        <p:spPr>
          <a:xfrm>
            <a:off x="0" y="214290"/>
            <a:ext cx="9144000" cy="3000396"/>
          </a:xfrm>
          <a:prstGeom prst="ellipse">
            <a:avLst/>
          </a:prstGeom>
          <a:solidFill>
            <a:schemeClr val="bg1"/>
          </a:solidFill>
          <a:ln w="101600" cap="flat" cmpd="thinThick" algn="ctr">
            <a:solidFill>
              <a:schemeClr val="bg1">
                <a:lumMod val="65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77500" lnSpcReduction="20000"/>
          </a:bodyPr>
          <a:lstStyle/>
          <a:p>
            <a:pPr algn="ctr" rtl="1">
              <a:buFont typeface="Wingdings" pitchFamily="2" charset="2"/>
              <a:buChar char="v"/>
            </a:pPr>
            <a:r>
              <a:rPr lang="ar-SA" sz="3600" b="1" u="sng" dirty="0" smtClean="0">
                <a:solidFill>
                  <a:srgbClr val="FF0000"/>
                </a:solidFill>
              </a:rPr>
              <a:t>دوافع إیجابیة</a:t>
            </a:r>
            <a:endParaRPr lang="ar-DZ" sz="3600" b="1" u="sng" dirty="0" smtClean="0">
              <a:solidFill>
                <a:srgbClr val="FF0000"/>
              </a:solidFill>
            </a:endParaRPr>
          </a:p>
          <a:p>
            <a:pPr algn="ctr" rtl="1"/>
            <a:endParaRPr lang="ar-SA" sz="5200" b="1" u="sng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ctr" rtl="1"/>
            <a:r>
              <a:rPr lang="ar-SA" sz="4100" b="1" dirty="0" smtClean="0">
                <a:solidFill>
                  <a:schemeClr val="accent2">
                    <a:lumMod val="50000"/>
                  </a:schemeClr>
                </a:solidFill>
              </a:rPr>
              <a:t>هي قوى تدفع إلى الحصول على إشباع ینجم عنه نوع السعادة </a:t>
            </a:r>
            <a:r>
              <a:rPr lang="ar-DZ" sz="4100" b="1" dirty="0" smtClean="0">
                <a:solidFill>
                  <a:schemeClr val="accent2">
                    <a:lumMod val="50000"/>
                  </a:schemeClr>
                </a:solidFill>
              </a:rPr>
              <a:t>مثل توقع الحصول على هدية أو الفوز في مسابقة بعد شراء منتج ما</a:t>
            </a:r>
            <a:r>
              <a:rPr lang="fr-FR" sz="4100" b="1" dirty="0" smtClean="0">
                <a:solidFill>
                  <a:schemeClr val="accent2">
                    <a:lumMod val="50000"/>
                  </a:schemeClr>
                </a:solidFill>
              </a:rPr>
              <a:t>·</a:t>
            </a:r>
          </a:p>
        </p:txBody>
      </p:sp>
      <p:sp>
        <p:nvSpPr>
          <p:cNvPr id="5" name="Sous-titre 3"/>
          <p:cNvSpPr txBox="1">
            <a:spLocks/>
          </p:cNvSpPr>
          <p:nvPr/>
        </p:nvSpPr>
        <p:spPr>
          <a:xfrm>
            <a:off x="0" y="3857628"/>
            <a:ext cx="9144000" cy="2857520"/>
          </a:xfrm>
          <a:prstGeom prst="ellipse">
            <a:avLst/>
          </a:prstGeom>
          <a:solidFill>
            <a:schemeClr val="bg1"/>
          </a:solidFill>
          <a:ln w="101600" cap="flat" cmpd="thinThick" algn="ctr">
            <a:solidFill>
              <a:schemeClr val="bg1">
                <a:lumMod val="65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85000" lnSpcReduction="20000"/>
          </a:bodyPr>
          <a:lstStyle/>
          <a:p>
            <a:pPr algn="ctr" rtl="1">
              <a:buFont typeface="Wingdings" pitchFamily="2" charset="2"/>
              <a:buChar char="v"/>
            </a:pPr>
            <a:r>
              <a:rPr lang="ar-SA" sz="3600" b="1" u="sng" dirty="0" smtClean="0">
                <a:solidFill>
                  <a:srgbClr val="FF0000"/>
                </a:solidFill>
              </a:rPr>
              <a:t>دوافع سلبیة</a:t>
            </a:r>
          </a:p>
          <a:p>
            <a:pPr algn="ctr" rtl="1"/>
            <a:endParaRPr lang="ar-SA" sz="3600" b="1" u="sng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ctr" rtl="1"/>
            <a:r>
              <a:rPr lang="ar-SA" sz="3500" b="1" dirty="0" smtClean="0">
                <a:solidFill>
                  <a:schemeClr val="tx1"/>
                </a:solidFill>
              </a:rPr>
              <a:t>هي قوى تدفع إلى الحصول على إشباع لتجنب المشاعر السلبية : كالقلق أو الألم أو التوتر النفسي....</a:t>
            </a:r>
            <a:endParaRPr lang="fr-FR" sz="3500" b="1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3"/>
          <p:cNvSpPr txBox="1">
            <a:spLocks noGrp="1"/>
          </p:cNvSpPr>
          <p:nvPr>
            <p:ph type="title"/>
          </p:nvPr>
        </p:nvSpPr>
        <p:spPr>
          <a:xfrm>
            <a:off x="357188" y="1214438"/>
            <a:ext cx="8229600" cy="2797175"/>
          </a:xfrm>
          <a:prstGeom prst="ellipse">
            <a:avLst/>
          </a:prstGeom>
          <a:solidFill>
            <a:schemeClr val="bg1"/>
          </a:solidFill>
          <a:ln w="101600" cap="flat" cmpd="thinThick" algn="ctr">
            <a:solidFill>
              <a:schemeClr val="bg1">
                <a:lumMod val="65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0000"/>
          </a:bodyPr>
          <a:lstStyle/>
          <a:p>
            <a:pPr algn="ctr" rtl="1">
              <a:buFont typeface="Wingdings" pitchFamily="2" charset="2"/>
              <a:buChar char="v"/>
            </a:pPr>
            <a:r>
              <a:rPr lang="ar-SA" sz="4400" b="1" u="sng" dirty="0" smtClean="0">
                <a:solidFill>
                  <a:srgbClr val="FF0000"/>
                </a:solidFill>
              </a:rPr>
              <a:t>دوافع التعامل</a:t>
            </a:r>
            <a:endParaRPr lang="ar-SA" sz="3600" b="1" u="sng" dirty="0" smtClean="0">
              <a:solidFill>
                <a:srgbClr val="FF0000"/>
              </a:solidFill>
            </a:endParaRPr>
          </a:p>
          <a:p>
            <a:pPr algn="ctr" rtl="1"/>
            <a:r>
              <a:rPr lang="ar-SA" sz="3600" b="1" dirty="0" smtClean="0">
                <a:solidFill>
                  <a:schemeClr val="accent2">
                    <a:lumMod val="50000"/>
                  </a:schemeClr>
                </a:solidFill>
              </a:rPr>
              <a:t>هي </a:t>
            </a:r>
            <a:r>
              <a:rPr lang="ar-SA" sz="3600" b="1" dirty="0" err="1" smtClean="0">
                <a:solidFill>
                  <a:schemeClr val="accent2">
                    <a:lumMod val="50000"/>
                  </a:schemeClr>
                </a:solidFill>
              </a:rPr>
              <a:t>ال</a:t>
            </a:r>
            <a:r>
              <a:rPr lang="ar-DZ" sz="3600" b="1" dirty="0" smtClean="0">
                <a:solidFill>
                  <a:schemeClr val="accent2">
                    <a:lumMod val="50000"/>
                  </a:schemeClr>
                </a:solidFill>
              </a:rPr>
              <a:t>قوى</a:t>
            </a:r>
            <a:r>
              <a:rPr lang="ar-SA" sz="3600" b="1" dirty="0" smtClean="0">
                <a:solidFill>
                  <a:schemeClr val="accent2">
                    <a:lumMod val="50000"/>
                  </a:schemeClr>
                </a:solidFill>
              </a:rPr>
              <a:t> التي تجعل المستهلك يتعامل مع  منظمة معينة  أو متجر معين أو بائع معين.</a:t>
            </a:r>
            <a:endParaRPr lang="fr-FR" sz="36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ar-SA" sz="3200" b="1" i="0" u="none" strike="noStrike" kern="1200" cap="none" spc="0" normalizeH="0" baseline="0" noProof="0" dirty="0" smtClean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214290"/>
            <a:ext cx="9001156" cy="1785950"/>
          </a:xfrm>
        </p:spPr>
        <p:txBody>
          <a:bodyPr>
            <a:noAutofit/>
          </a:bodyPr>
          <a:lstStyle/>
          <a:p>
            <a:pPr algn="r" rtl="1">
              <a:lnSpc>
                <a:spcPct val="150000"/>
              </a:lnSpc>
            </a:pPr>
            <a:r>
              <a:rPr lang="ar-SA" sz="4000" b="1" dirty="0" smtClean="0">
                <a:solidFill>
                  <a:schemeClr val="tx1"/>
                </a:solidFill>
              </a:rPr>
              <a:t>المحور </a:t>
            </a:r>
            <a:r>
              <a:rPr lang="ar-SA" sz="4000" b="1" dirty="0" err="1" smtClean="0">
                <a:solidFill>
                  <a:schemeClr val="tx1"/>
                </a:solidFill>
              </a:rPr>
              <a:t>الثا</a:t>
            </a:r>
            <a:r>
              <a:rPr lang="ar-DZ" sz="4000" b="1" dirty="0" err="1" smtClean="0">
                <a:solidFill>
                  <a:schemeClr val="tx1"/>
                </a:solidFill>
              </a:rPr>
              <a:t>لث</a:t>
            </a:r>
            <a:r>
              <a:rPr lang="ar-DZ" sz="4000" b="1" dirty="0" smtClean="0">
                <a:solidFill>
                  <a:schemeClr val="tx1"/>
                </a:solidFill>
              </a:rPr>
              <a:t/>
            </a:r>
            <a:br>
              <a:rPr lang="ar-DZ" sz="4000" b="1" dirty="0" smtClean="0">
                <a:solidFill>
                  <a:schemeClr val="tx1"/>
                </a:solidFill>
              </a:rPr>
            </a:br>
            <a:r>
              <a:rPr lang="ar-SA" sz="4000" b="1" dirty="0" smtClean="0">
                <a:solidFill>
                  <a:schemeClr val="tx1"/>
                </a:solidFill>
              </a:rPr>
              <a:t>العوامل </a:t>
            </a:r>
            <a:r>
              <a:rPr lang="ar-DZ" sz="4000" b="1" dirty="0" smtClean="0">
                <a:solidFill>
                  <a:schemeClr val="tx1"/>
                </a:solidFill>
              </a:rPr>
              <a:t>الفردية </a:t>
            </a:r>
            <a:r>
              <a:rPr lang="ar-SA" sz="4000" b="1" dirty="0" smtClean="0">
                <a:solidFill>
                  <a:schemeClr val="tx1"/>
                </a:solidFill>
              </a:rPr>
              <a:t>المؤثرة في سلوك المستهلك</a:t>
            </a:r>
            <a:endParaRPr lang="fr-FR" sz="4000" b="1" dirty="0">
              <a:solidFill>
                <a:schemeClr val="tx1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642910" y="1643050"/>
            <a:ext cx="7929618" cy="4786346"/>
          </a:xfrm>
        </p:spPr>
        <p:txBody>
          <a:bodyPr/>
          <a:lstStyle/>
          <a:p>
            <a:pPr marL="742950" indent="-742950" algn="r" rtl="1">
              <a:buFont typeface="+mj-lt"/>
              <a:buAutoNum type="arabicParenR"/>
            </a:pPr>
            <a:endParaRPr lang="ar-DZ" sz="3600" b="1" dirty="0" smtClean="0">
              <a:solidFill>
                <a:schemeClr val="tx1"/>
              </a:solidFill>
            </a:endParaRPr>
          </a:p>
          <a:p>
            <a:pPr marL="571500" indent="-571500" algn="r" rtl="1">
              <a:buFont typeface="+mj-lt"/>
              <a:buAutoNum type="romanUcPeriod"/>
            </a:pPr>
            <a:r>
              <a:rPr lang="fr-FR" b="1" dirty="0" smtClean="0">
                <a:solidFill>
                  <a:schemeClr val="tx1"/>
                </a:solidFill>
              </a:rPr>
              <a:t> </a:t>
            </a:r>
            <a:r>
              <a:rPr lang="ar-SA" b="1" dirty="0" smtClean="0">
                <a:solidFill>
                  <a:schemeClr val="tx1"/>
                </a:solidFill>
              </a:rPr>
              <a:t>الحاجات</a:t>
            </a:r>
          </a:p>
          <a:p>
            <a:pPr marL="571500" indent="-571500" algn="r" rtl="1">
              <a:buFont typeface="+mj-lt"/>
              <a:buAutoNum type="romanUcPeriod"/>
            </a:pPr>
            <a:r>
              <a:rPr lang="ar-SA" b="1" dirty="0" smtClean="0">
                <a:solidFill>
                  <a:schemeClr val="tx1"/>
                </a:solidFill>
              </a:rPr>
              <a:t>الدوافع</a:t>
            </a:r>
          </a:p>
          <a:p>
            <a:pPr marL="571500" indent="-571500" algn="r" rtl="1">
              <a:buFont typeface="+mj-lt"/>
              <a:buAutoNum type="romanUcPeriod"/>
            </a:pPr>
            <a:r>
              <a:rPr lang="ar-SA" b="1" dirty="0" smtClean="0">
                <a:solidFill>
                  <a:schemeClr val="tx1"/>
                </a:solidFill>
              </a:rPr>
              <a:t> الإدراك</a:t>
            </a:r>
          </a:p>
          <a:p>
            <a:pPr marL="571500" indent="-571500" algn="r" rtl="1">
              <a:buFont typeface="+mj-lt"/>
              <a:buAutoNum type="romanUcPeriod"/>
            </a:pPr>
            <a:r>
              <a:rPr lang="ar-SA" b="1" dirty="0" smtClean="0">
                <a:solidFill>
                  <a:schemeClr val="tx1"/>
                </a:solidFill>
              </a:rPr>
              <a:t>الاتجاهات</a:t>
            </a:r>
          </a:p>
          <a:p>
            <a:pPr marL="571500" indent="-571500" algn="r" rtl="1">
              <a:buFont typeface="+mj-lt"/>
              <a:buAutoNum type="romanUcPeriod"/>
            </a:pPr>
            <a:r>
              <a:rPr lang="ar-SA" b="1" dirty="0" smtClean="0">
                <a:solidFill>
                  <a:schemeClr val="tx1"/>
                </a:solidFill>
              </a:rPr>
              <a:t>الشخصية</a:t>
            </a:r>
            <a:endParaRPr lang="fr-FR" b="1" dirty="0" smtClean="0">
              <a:solidFill>
                <a:schemeClr val="tx1"/>
              </a:solidFill>
            </a:endParaRPr>
          </a:p>
          <a:p>
            <a:pPr algn="justLow" rtl="1"/>
            <a:endParaRPr lang="fr-FR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57158" y="428604"/>
            <a:ext cx="8229600" cy="1357322"/>
          </a:xfrm>
        </p:spPr>
        <p:txBody>
          <a:bodyPr>
            <a:normAutofit fontScale="90000"/>
          </a:bodyPr>
          <a:lstStyle/>
          <a:p>
            <a:pPr marL="342900" lvl="1" indent="-342900" algn="r" rtl="1">
              <a:spcBef>
                <a:spcPct val="0"/>
              </a:spcBef>
              <a:buFont typeface="+mj-lt"/>
              <a:buAutoNum type="romanUcPeriod"/>
            </a:pPr>
            <a:r>
              <a:rPr lang="ar-SA" sz="3600" b="1" dirty="0" smtClean="0">
                <a:solidFill>
                  <a:srgbClr val="FF0000"/>
                </a:solidFill>
              </a:rPr>
              <a:t>العوامل </a:t>
            </a:r>
            <a:r>
              <a:rPr lang="ar-SA" sz="3600" b="1" dirty="0" smtClean="0">
                <a:solidFill>
                  <a:srgbClr val="FF0000"/>
                </a:solidFill>
              </a:rPr>
              <a:t>النفسية </a:t>
            </a:r>
            <a:r>
              <a:rPr lang="ar-DZ" sz="3600" b="1" dirty="0" smtClean="0">
                <a:solidFill>
                  <a:srgbClr val="FF0000"/>
                </a:solidFill>
              </a:rPr>
              <a:t>المؤثرة في</a:t>
            </a:r>
            <a:r>
              <a:rPr lang="ar-SA" sz="3600" b="1" dirty="0" smtClean="0">
                <a:solidFill>
                  <a:srgbClr val="FF0000"/>
                </a:solidFill>
              </a:rPr>
              <a:t> </a:t>
            </a:r>
            <a:r>
              <a:rPr lang="ar-SA" sz="3600" b="1" dirty="0" smtClean="0">
                <a:solidFill>
                  <a:srgbClr val="FF0000"/>
                </a:solidFill>
              </a:rPr>
              <a:t>سلوك </a:t>
            </a:r>
            <a:r>
              <a:rPr lang="ar-SA" sz="3600" b="1" dirty="0" smtClean="0">
                <a:solidFill>
                  <a:srgbClr val="FF0000"/>
                </a:solidFill>
              </a:rPr>
              <a:t>المستهلك</a:t>
            </a:r>
            <a:r>
              <a:rPr lang="ar-SA" sz="4400" b="1" dirty="0">
                <a:solidFill>
                  <a:srgbClr val="FF0000"/>
                </a:solidFill>
              </a:rPr>
              <a:t/>
            </a:r>
            <a:br>
              <a:rPr lang="ar-SA" sz="4400" b="1" dirty="0">
                <a:solidFill>
                  <a:srgbClr val="FF0000"/>
                </a:solidFill>
              </a:rPr>
            </a:br>
            <a:r>
              <a:rPr lang="ar-DZ" sz="4000" b="1" dirty="0" smtClean="0">
                <a:solidFill>
                  <a:srgbClr val="FF0000"/>
                </a:solidFill>
              </a:rPr>
              <a:t>1) </a:t>
            </a:r>
            <a:r>
              <a:rPr lang="ar-SA" sz="4000" b="1" dirty="0" smtClean="0">
                <a:solidFill>
                  <a:srgbClr val="FF0000"/>
                </a:solidFill>
              </a:rPr>
              <a:t>الحاجات </a:t>
            </a:r>
            <a:r>
              <a:rPr lang="ar-SA" sz="3600" b="1" dirty="0" smtClean="0">
                <a:solidFill>
                  <a:schemeClr val="tx1"/>
                </a:solidFill>
              </a:rPr>
              <a:t/>
            </a:r>
            <a:br>
              <a:rPr lang="ar-SA" sz="3600" b="1" dirty="0" smtClean="0">
                <a:solidFill>
                  <a:schemeClr val="tx1"/>
                </a:solidFill>
              </a:rPr>
            </a:br>
            <a:r>
              <a:rPr lang="ar-SA" sz="2600" b="1" dirty="0" smtClean="0">
                <a:solidFill>
                  <a:schemeClr val="tx1"/>
                </a:solidFill>
              </a:rPr>
              <a:t/>
            </a:r>
            <a:br>
              <a:rPr lang="ar-SA" sz="2600" b="1" dirty="0" smtClean="0">
                <a:solidFill>
                  <a:schemeClr val="tx1"/>
                </a:solidFill>
              </a:rPr>
            </a:b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5" name="Ellipse 4"/>
          <p:cNvSpPr/>
          <p:nvPr/>
        </p:nvSpPr>
        <p:spPr>
          <a:xfrm>
            <a:off x="6929454" y="2928934"/>
            <a:ext cx="1785950" cy="785818"/>
          </a:xfrm>
          <a:prstGeom prst="ellipse">
            <a:avLst/>
          </a:prstGeom>
          <a:solidFill>
            <a:schemeClr val="bg1"/>
          </a:solidFill>
          <a:ln w="79375" cmpd="thinThick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ar-SA" sz="2400" b="1" dirty="0" smtClean="0">
                <a:solidFill>
                  <a:schemeClr val="accent2">
                    <a:lumMod val="50000"/>
                  </a:schemeClr>
                </a:solidFill>
              </a:rPr>
              <a:t>المتطلبات</a:t>
            </a:r>
            <a:endParaRPr lang="fr-FR" sz="2400" dirty="0"/>
          </a:p>
        </p:txBody>
      </p:sp>
      <p:sp>
        <p:nvSpPr>
          <p:cNvPr id="6" name="Ellipse 5"/>
          <p:cNvSpPr/>
          <p:nvPr/>
        </p:nvSpPr>
        <p:spPr>
          <a:xfrm>
            <a:off x="6929454" y="4357694"/>
            <a:ext cx="1785950" cy="785818"/>
          </a:xfrm>
          <a:prstGeom prst="ellipse">
            <a:avLst/>
          </a:prstGeom>
          <a:solidFill>
            <a:schemeClr val="bg1"/>
          </a:solidFill>
          <a:ln w="79375" cmpd="thinThick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r" rtl="1"/>
            <a:r>
              <a:rPr lang="ar-SA" sz="2400" b="1" dirty="0" smtClean="0">
                <a:solidFill>
                  <a:schemeClr val="accent2">
                    <a:lumMod val="50000"/>
                  </a:schemeClr>
                </a:solidFill>
              </a:rPr>
              <a:t>الرغبات</a:t>
            </a:r>
            <a:endParaRPr lang="fr-FR" dirty="0"/>
          </a:p>
        </p:txBody>
      </p:sp>
      <p:sp>
        <p:nvSpPr>
          <p:cNvPr id="7" name="Ellipse 6"/>
          <p:cNvSpPr/>
          <p:nvPr/>
        </p:nvSpPr>
        <p:spPr>
          <a:xfrm>
            <a:off x="6929454" y="5929330"/>
            <a:ext cx="1785950" cy="785818"/>
          </a:xfrm>
          <a:prstGeom prst="ellipse">
            <a:avLst/>
          </a:prstGeom>
          <a:solidFill>
            <a:schemeClr val="bg1"/>
          </a:solidFill>
          <a:ln w="79375" cmpd="thinThick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r" rtl="1"/>
            <a:r>
              <a:rPr lang="ar-SA" sz="2800" b="1" dirty="0" smtClean="0">
                <a:solidFill>
                  <a:schemeClr val="accent2">
                    <a:lumMod val="50000"/>
                  </a:schemeClr>
                </a:solidFill>
              </a:rPr>
              <a:t>الحاجات</a:t>
            </a:r>
            <a:endParaRPr lang="fr-FR" sz="2800" dirty="0"/>
          </a:p>
        </p:txBody>
      </p:sp>
      <p:sp>
        <p:nvSpPr>
          <p:cNvPr id="8" name="Organigramme : Stockage à accès séquentiel 7"/>
          <p:cNvSpPr/>
          <p:nvPr/>
        </p:nvSpPr>
        <p:spPr>
          <a:xfrm>
            <a:off x="3357554" y="1857364"/>
            <a:ext cx="3571900" cy="1000132"/>
          </a:xfrm>
          <a:prstGeom prst="flowChartMagneticTape">
            <a:avLst/>
          </a:prstGeom>
          <a:solidFill>
            <a:schemeClr val="bg1"/>
          </a:solidFill>
          <a:ln w="66675" cmpd="thinThick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Low" rtl="1"/>
            <a:r>
              <a:rPr lang="ar-SA" sz="2400" b="1" dirty="0" smtClean="0">
                <a:solidFill>
                  <a:schemeClr val="accent2">
                    <a:lumMod val="50000"/>
                  </a:schemeClr>
                </a:solidFill>
              </a:rPr>
              <a:t>هي رغبات محددة بدقة </a:t>
            </a:r>
            <a:endParaRPr lang="fr-FR" sz="24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9" name="Organigramme : Stockage à accès séquentiel 8"/>
          <p:cNvSpPr/>
          <p:nvPr/>
        </p:nvSpPr>
        <p:spPr>
          <a:xfrm>
            <a:off x="2071670" y="3357562"/>
            <a:ext cx="4714908" cy="1143008"/>
          </a:xfrm>
          <a:prstGeom prst="flowChartMagneticTape">
            <a:avLst/>
          </a:prstGeom>
          <a:solidFill>
            <a:schemeClr val="bg1"/>
          </a:solidFill>
          <a:ln w="66675" cmpd="thinThick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r" rtl="1"/>
            <a:r>
              <a:rPr lang="ar-DZ" sz="2400" b="1" dirty="0" smtClean="0">
                <a:solidFill>
                  <a:schemeClr val="accent2">
                    <a:lumMod val="50000"/>
                  </a:schemeClr>
                </a:solidFill>
              </a:rPr>
              <a:t>هي </a:t>
            </a:r>
            <a:r>
              <a:rPr lang="ar-SA" sz="2400" b="1" dirty="0" smtClean="0">
                <a:solidFill>
                  <a:schemeClr val="accent2">
                    <a:lumMod val="50000"/>
                  </a:schemeClr>
                </a:solidFill>
              </a:rPr>
              <a:t>حاجات</a:t>
            </a:r>
            <a:r>
              <a:rPr lang="ar-DZ" sz="2400" b="1" dirty="0" smtClean="0">
                <a:solidFill>
                  <a:schemeClr val="accent2">
                    <a:lumMod val="50000"/>
                  </a:schemeClr>
                </a:solidFill>
              </a:rPr>
              <a:t> محددة</a:t>
            </a:r>
            <a:endParaRPr lang="fr-FR" sz="24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0" name="Organigramme : Stockage à accès séquentiel 9"/>
          <p:cNvSpPr/>
          <p:nvPr/>
        </p:nvSpPr>
        <p:spPr>
          <a:xfrm>
            <a:off x="285720" y="4786322"/>
            <a:ext cx="6357982" cy="1500198"/>
          </a:xfrm>
          <a:prstGeom prst="flowChartMagneticTape">
            <a:avLst/>
          </a:prstGeom>
          <a:solidFill>
            <a:schemeClr val="bg1"/>
          </a:solidFill>
          <a:ln w="66675" cmpd="thinThick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Low" rtl="1"/>
            <a:r>
              <a:rPr lang="ar-SA" sz="2400" b="1" dirty="0" smtClean="0">
                <a:solidFill>
                  <a:schemeClr val="accent2">
                    <a:lumMod val="50000"/>
                  </a:schemeClr>
                </a:solidFill>
              </a:rPr>
              <a:t>الحاجة، عبارة عن افتقاد لأمرٍ ما. وتظهر في شكل شعور بالقلق </a:t>
            </a:r>
            <a:r>
              <a:rPr lang="ar-SA" sz="2400" b="1" dirty="0" err="1" smtClean="0">
                <a:solidFill>
                  <a:schemeClr val="accent2">
                    <a:lumMod val="50000"/>
                  </a:schemeClr>
                </a:solidFill>
              </a:rPr>
              <a:t>و</a:t>
            </a:r>
            <a:r>
              <a:rPr lang="ar-SA" sz="2400" b="1" dirty="0" smtClean="0">
                <a:solidFill>
                  <a:schemeClr val="accent2">
                    <a:lumMod val="50000"/>
                  </a:schemeClr>
                </a:solidFill>
              </a:rPr>
              <a:t> التوتر نتيجة للنقص </a:t>
            </a:r>
            <a:r>
              <a:rPr lang="ar-SA" sz="2400" b="1" dirty="0" err="1" smtClean="0">
                <a:solidFill>
                  <a:schemeClr val="accent2">
                    <a:lumMod val="50000"/>
                  </a:schemeClr>
                </a:solidFill>
              </a:rPr>
              <a:t>و</a:t>
            </a:r>
            <a:r>
              <a:rPr lang="ar-SA" sz="2400" b="1" dirty="0" smtClean="0">
                <a:solidFill>
                  <a:schemeClr val="accent2">
                    <a:lumMod val="50000"/>
                  </a:schemeClr>
                </a:solidFill>
              </a:rPr>
              <a:t> الحرمان </a:t>
            </a:r>
            <a:r>
              <a:rPr lang="ar-SA" sz="2000" b="1" dirty="0" smtClean="0">
                <a:solidFill>
                  <a:schemeClr val="accent2">
                    <a:lumMod val="50000"/>
                  </a:schemeClr>
                </a:solidFill>
              </a:rPr>
              <a:t>.</a:t>
            </a:r>
            <a:endParaRPr lang="fr-FR" sz="2000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857224" y="500042"/>
            <a:ext cx="8072494" cy="5929354"/>
          </a:xfrm>
        </p:spPr>
        <p:txBody>
          <a:bodyPr/>
          <a:lstStyle/>
          <a:p>
            <a:r>
              <a:rPr lang="ar-SA" sz="3600" b="1" dirty="0" smtClean="0">
                <a:solidFill>
                  <a:srgbClr val="FF0000"/>
                </a:solidFill>
              </a:rPr>
              <a:t>1-1) أنواع الحاجات</a:t>
            </a:r>
          </a:p>
          <a:p>
            <a:endParaRPr lang="ar-SA" sz="3600" dirty="0" smtClean="0">
              <a:solidFill>
                <a:schemeClr val="tx1"/>
              </a:solidFill>
            </a:endParaRPr>
          </a:p>
          <a:p>
            <a:pPr algn="r" rtl="1">
              <a:lnSpc>
                <a:spcPct val="150000"/>
              </a:lnSpc>
            </a:pPr>
            <a:r>
              <a:rPr lang="ar-SA" sz="4000" b="1" dirty="0" smtClean="0">
                <a:solidFill>
                  <a:schemeClr val="tx1"/>
                </a:solidFill>
              </a:rPr>
              <a:t>تنقسم الحاجات </a:t>
            </a:r>
            <a:r>
              <a:rPr lang="ar-DZ" sz="4000" b="1" dirty="0" err="1" smtClean="0">
                <a:solidFill>
                  <a:schemeClr val="tx1"/>
                </a:solidFill>
              </a:rPr>
              <a:t>الانسانية</a:t>
            </a:r>
            <a:r>
              <a:rPr lang="ar-DZ" sz="4000" b="1" dirty="0" smtClean="0">
                <a:solidFill>
                  <a:schemeClr val="tx1"/>
                </a:solidFill>
              </a:rPr>
              <a:t> </a:t>
            </a:r>
            <a:r>
              <a:rPr lang="ar-DZ" sz="4000" b="1" dirty="0" smtClean="0">
                <a:solidFill>
                  <a:schemeClr val="tx1"/>
                </a:solidFill>
              </a:rPr>
              <a:t>وفقا لنظرية </a:t>
            </a:r>
            <a:r>
              <a:rPr lang="ar-DZ" sz="4000" b="1" dirty="0" err="1" smtClean="0">
                <a:solidFill>
                  <a:schemeClr val="tx1"/>
                </a:solidFill>
              </a:rPr>
              <a:t>أبرهام</a:t>
            </a:r>
            <a:r>
              <a:rPr lang="ar-DZ" sz="4000" b="1" dirty="0" smtClean="0">
                <a:solidFill>
                  <a:schemeClr val="tx1"/>
                </a:solidFill>
              </a:rPr>
              <a:t> </a:t>
            </a:r>
            <a:r>
              <a:rPr lang="ar-DZ" sz="4000" b="1" dirty="0" err="1" smtClean="0">
                <a:solidFill>
                  <a:schemeClr val="tx1"/>
                </a:solidFill>
              </a:rPr>
              <a:t>ماسلو</a:t>
            </a:r>
            <a:r>
              <a:rPr lang="ar-DZ" sz="4000" b="1" dirty="0" smtClean="0">
                <a:solidFill>
                  <a:schemeClr val="tx1"/>
                </a:solidFill>
              </a:rPr>
              <a:t> </a:t>
            </a:r>
            <a:r>
              <a:rPr lang="ar-SA" sz="4000" b="1" dirty="0" smtClean="0">
                <a:solidFill>
                  <a:schemeClr val="tx1"/>
                </a:solidFill>
              </a:rPr>
              <a:t>إلى </a:t>
            </a:r>
            <a:r>
              <a:rPr lang="ar-DZ" sz="4000" b="1" dirty="0" smtClean="0">
                <a:solidFill>
                  <a:schemeClr val="tx1"/>
                </a:solidFill>
              </a:rPr>
              <a:t>خمس حاجات أساسية، كما هو موضح في الشكل الموالي:</a:t>
            </a:r>
            <a:endParaRPr lang="ar-SA" sz="4000" b="1" dirty="0" smtClean="0">
              <a:solidFill>
                <a:schemeClr val="tx1"/>
              </a:solidFill>
            </a:endParaRPr>
          </a:p>
          <a:p>
            <a:endParaRPr lang="ar-SA" dirty="0" smtClean="0">
              <a:solidFill>
                <a:schemeClr val="tx1"/>
              </a:solidFill>
            </a:endParaRPr>
          </a:p>
          <a:p>
            <a:endParaRPr lang="fr-FR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me 4"/>
          <p:cNvGraphicFramePr/>
          <p:nvPr/>
        </p:nvGraphicFramePr>
        <p:xfrm>
          <a:off x="214282" y="571480"/>
          <a:ext cx="8143932" cy="59293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0" y="428604"/>
            <a:ext cx="8929718" cy="6215106"/>
          </a:xfrm>
        </p:spPr>
        <p:txBody>
          <a:bodyPr>
            <a:normAutofit fontScale="92500"/>
          </a:bodyPr>
          <a:lstStyle/>
          <a:p>
            <a:pPr algn="r" rtl="1"/>
            <a:r>
              <a:rPr lang="ar-SA" b="1" u="sng" dirty="0" smtClean="0">
                <a:solidFill>
                  <a:srgbClr val="FF0000"/>
                </a:solidFill>
              </a:rPr>
              <a:t>1- حاجات فسيولوجية</a:t>
            </a:r>
          </a:p>
          <a:p>
            <a:pPr algn="r" rtl="1"/>
            <a:endParaRPr lang="fr-FR" u="sng" dirty="0">
              <a:solidFill>
                <a:schemeClr val="tx1"/>
              </a:solidFill>
            </a:endParaRPr>
          </a:p>
          <a:p>
            <a:pPr algn="r" rtl="1">
              <a:lnSpc>
                <a:spcPct val="160000"/>
              </a:lnSpc>
            </a:pPr>
            <a:r>
              <a:rPr lang="ar-SA" b="1" dirty="0">
                <a:solidFill>
                  <a:schemeClr val="tx1"/>
                </a:solidFill>
              </a:rPr>
              <a:t>وهي الحاجات الأساسية </a:t>
            </a:r>
            <a:r>
              <a:rPr lang="ar-SA" b="1" dirty="0" err="1">
                <a:solidFill>
                  <a:schemeClr val="tx1"/>
                </a:solidFill>
              </a:rPr>
              <a:t>و</a:t>
            </a:r>
            <a:r>
              <a:rPr lang="ar-SA" b="1" dirty="0">
                <a:solidFill>
                  <a:schemeClr val="tx1"/>
                </a:solidFill>
              </a:rPr>
              <a:t> اللازمة للحفاظ على بقاء الفرد </a:t>
            </a:r>
            <a:r>
              <a:rPr lang="ar-SA" b="1" dirty="0" smtClean="0">
                <a:solidFill>
                  <a:schemeClr val="tx1"/>
                </a:solidFill>
              </a:rPr>
              <a:t>كالحاجة إلى: </a:t>
            </a:r>
          </a:p>
          <a:p>
            <a:pPr algn="r" rtl="1">
              <a:lnSpc>
                <a:spcPct val="160000"/>
              </a:lnSpc>
            </a:pPr>
            <a:r>
              <a:rPr lang="ar-SA" b="1" dirty="0" smtClean="0">
                <a:solidFill>
                  <a:schemeClr val="tx1"/>
                </a:solidFill>
              </a:rPr>
              <a:t>التنفس ، الطعام  ، الماء  </a:t>
            </a:r>
            <a:r>
              <a:rPr lang="ar-SA" b="1" dirty="0" err="1" smtClean="0">
                <a:solidFill>
                  <a:schemeClr val="tx1"/>
                </a:solidFill>
              </a:rPr>
              <a:t>و</a:t>
            </a:r>
            <a:r>
              <a:rPr lang="ar-SA" b="1" dirty="0" smtClean="0">
                <a:solidFill>
                  <a:schemeClr val="tx1"/>
                </a:solidFill>
              </a:rPr>
              <a:t> النوم </a:t>
            </a:r>
            <a:r>
              <a:rPr lang="ar-SA" b="1" dirty="0" smtClean="0">
                <a:solidFill>
                  <a:schemeClr val="tx1"/>
                </a:solidFill>
              </a:rPr>
              <a:t> </a:t>
            </a:r>
            <a:r>
              <a:rPr lang="ar-SA" b="1" dirty="0" err="1" smtClean="0">
                <a:solidFill>
                  <a:schemeClr val="tx1"/>
                </a:solidFill>
              </a:rPr>
              <a:t>و</a:t>
            </a:r>
            <a:r>
              <a:rPr lang="ar-SA" b="1" dirty="0" smtClean="0">
                <a:solidFill>
                  <a:schemeClr val="tx1"/>
                </a:solidFill>
              </a:rPr>
              <a:t> الصحة....</a:t>
            </a:r>
          </a:p>
          <a:p>
            <a:pPr lvl="0" algn="r" rtl="1"/>
            <a:endParaRPr lang="fr-FR" sz="3300" b="1" dirty="0">
              <a:solidFill>
                <a:schemeClr val="tx1"/>
              </a:solidFill>
            </a:endParaRPr>
          </a:p>
          <a:p>
            <a:pPr algn="r" rtl="1"/>
            <a:r>
              <a:rPr lang="ar-SA" b="1" u="sng" dirty="0" smtClean="0">
                <a:solidFill>
                  <a:srgbClr val="FF0000"/>
                </a:solidFill>
              </a:rPr>
              <a:t>2- حاجات </a:t>
            </a:r>
            <a:r>
              <a:rPr lang="ar-SA" b="1" u="sng" dirty="0" err="1" smtClean="0">
                <a:solidFill>
                  <a:srgbClr val="FF0000"/>
                </a:solidFill>
              </a:rPr>
              <a:t>الامن</a:t>
            </a:r>
            <a:r>
              <a:rPr lang="ar-SA" b="1" u="sng" dirty="0" smtClean="0">
                <a:solidFill>
                  <a:srgbClr val="FF0000"/>
                </a:solidFill>
              </a:rPr>
              <a:t> و الأمان </a:t>
            </a:r>
          </a:p>
          <a:p>
            <a:pPr algn="r" rtl="1"/>
            <a:endParaRPr lang="ar-SA" b="1" u="sng" dirty="0" smtClean="0">
              <a:solidFill>
                <a:schemeClr val="tx1"/>
              </a:solidFill>
            </a:endParaRPr>
          </a:p>
          <a:p>
            <a:pPr algn="r" rtl="1">
              <a:lnSpc>
                <a:spcPct val="150000"/>
              </a:lnSpc>
            </a:pPr>
            <a:r>
              <a:rPr lang="ar-SA" sz="3500" b="1" dirty="0" smtClean="0">
                <a:solidFill>
                  <a:schemeClr val="tx1"/>
                </a:solidFill>
              </a:rPr>
              <a:t>تتعلق هذه الحاجات بالحماية من مختلف الأخطار التي يمكن أن تواجه </a:t>
            </a:r>
            <a:r>
              <a:rPr lang="ar-SA" sz="3500" b="1" dirty="0" err="1" smtClean="0">
                <a:solidFill>
                  <a:schemeClr val="tx1"/>
                </a:solidFill>
              </a:rPr>
              <a:t>الانسان</a:t>
            </a:r>
            <a:r>
              <a:rPr lang="ar-SA" sz="3500" b="1" dirty="0" smtClean="0">
                <a:solidFill>
                  <a:schemeClr val="tx1"/>
                </a:solidFill>
              </a:rPr>
              <a:t> في بيئته.و تشمل كل من الأمن المادي </a:t>
            </a:r>
            <a:r>
              <a:rPr lang="ar-SA" sz="3500" b="1" dirty="0" err="1" smtClean="0">
                <a:solidFill>
                  <a:schemeClr val="tx1"/>
                </a:solidFill>
              </a:rPr>
              <a:t>و</a:t>
            </a:r>
            <a:r>
              <a:rPr lang="ar-SA" sz="3500" b="1" dirty="0" smtClean="0">
                <a:solidFill>
                  <a:schemeClr val="tx1"/>
                </a:solidFill>
              </a:rPr>
              <a:t> المعنوي.</a:t>
            </a:r>
            <a:endParaRPr lang="fr-FR" sz="35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r" rtl="1">
              <a:buNone/>
            </a:pPr>
            <a:r>
              <a:rPr lang="ar-SA" b="1" u="sng" dirty="0" smtClean="0">
                <a:solidFill>
                  <a:srgbClr val="FF0000"/>
                </a:solidFill>
              </a:rPr>
              <a:t>3- حاجات اجتماعية/ الحاجة إلى الانتماء</a:t>
            </a:r>
            <a:endParaRPr lang="fr-FR" u="sng" dirty="0">
              <a:solidFill>
                <a:srgbClr val="FF0000"/>
              </a:solidFill>
            </a:endParaRPr>
          </a:p>
          <a:p>
            <a:pPr algn="r" rtl="1">
              <a:buNone/>
            </a:pPr>
            <a:r>
              <a:rPr lang="ar-DZ" b="1" dirty="0" smtClean="0">
                <a:solidFill>
                  <a:schemeClr val="tx1"/>
                </a:solidFill>
              </a:rPr>
              <a:t>         </a:t>
            </a:r>
            <a:r>
              <a:rPr lang="ar-SA" b="1" dirty="0" smtClean="0">
                <a:solidFill>
                  <a:schemeClr val="tx1"/>
                </a:solidFill>
              </a:rPr>
              <a:t>تتمثل في </a:t>
            </a:r>
            <a:r>
              <a:rPr lang="ar-SA" b="1" dirty="0" err="1" smtClean="0">
                <a:solidFill>
                  <a:schemeClr val="tx1"/>
                </a:solidFill>
              </a:rPr>
              <a:t>ال</a:t>
            </a:r>
            <a:r>
              <a:rPr lang="ar-DZ" b="1" dirty="0" smtClean="0">
                <a:solidFill>
                  <a:schemeClr val="tx1"/>
                </a:solidFill>
              </a:rPr>
              <a:t>حاجة</a:t>
            </a:r>
            <a:r>
              <a:rPr lang="ar-SA" b="1" dirty="0" smtClean="0">
                <a:solidFill>
                  <a:schemeClr val="tx1"/>
                </a:solidFill>
              </a:rPr>
              <a:t> </a:t>
            </a:r>
            <a:r>
              <a:rPr lang="ar-SA" b="1" dirty="0" smtClean="0">
                <a:solidFill>
                  <a:schemeClr val="tx1"/>
                </a:solidFill>
              </a:rPr>
              <a:t>للانتماء </a:t>
            </a:r>
            <a:r>
              <a:rPr lang="ar-DZ" b="1" dirty="0" smtClean="0">
                <a:solidFill>
                  <a:schemeClr val="tx1"/>
                </a:solidFill>
              </a:rPr>
              <a:t>إلى </a:t>
            </a:r>
            <a:r>
              <a:rPr lang="ar-SA" b="1" dirty="0" smtClean="0">
                <a:solidFill>
                  <a:schemeClr val="tx1"/>
                </a:solidFill>
              </a:rPr>
              <a:t>مجموعات </a:t>
            </a:r>
            <a:r>
              <a:rPr lang="ar-SA" b="1" dirty="0" smtClean="0">
                <a:solidFill>
                  <a:schemeClr val="tx1"/>
                </a:solidFill>
              </a:rPr>
              <a:t>اجتماعية كالأسرة</a:t>
            </a:r>
            <a:r>
              <a:rPr lang="ar-DZ" b="1" dirty="0" smtClean="0">
                <a:solidFill>
                  <a:schemeClr val="tx1"/>
                </a:solidFill>
              </a:rPr>
              <a:t>، </a:t>
            </a:r>
            <a:r>
              <a:rPr lang="ar-SA" b="1" dirty="0" smtClean="0">
                <a:solidFill>
                  <a:schemeClr val="tx1"/>
                </a:solidFill>
              </a:rPr>
              <a:t>الجيران</a:t>
            </a:r>
            <a:r>
              <a:rPr lang="ar-DZ" b="1" dirty="0" smtClean="0">
                <a:solidFill>
                  <a:schemeClr val="tx1"/>
                </a:solidFill>
              </a:rPr>
              <a:t> ، </a:t>
            </a:r>
            <a:r>
              <a:rPr lang="ar-SA" b="1" dirty="0" smtClean="0">
                <a:solidFill>
                  <a:schemeClr val="tx1"/>
                </a:solidFill>
              </a:rPr>
              <a:t>الأصدقاء</a:t>
            </a:r>
            <a:r>
              <a:rPr lang="ar-DZ" b="1" dirty="0" smtClean="0">
                <a:solidFill>
                  <a:schemeClr val="tx1"/>
                </a:solidFill>
              </a:rPr>
              <a:t>، </a:t>
            </a:r>
            <a:r>
              <a:rPr lang="ar-SA" b="1" dirty="0" smtClean="0">
                <a:solidFill>
                  <a:schemeClr val="tx1"/>
                </a:solidFill>
              </a:rPr>
              <a:t> </a:t>
            </a:r>
            <a:r>
              <a:rPr lang="ar-DZ" b="1" dirty="0" err="1" smtClean="0">
                <a:solidFill>
                  <a:schemeClr val="tx1"/>
                </a:solidFill>
              </a:rPr>
              <a:t>ال</a:t>
            </a:r>
            <a:r>
              <a:rPr lang="ar-SA" b="1" dirty="0" smtClean="0">
                <a:solidFill>
                  <a:schemeClr val="tx1"/>
                </a:solidFill>
              </a:rPr>
              <a:t>نوادي </a:t>
            </a:r>
            <a:r>
              <a:rPr lang="ar-DZ" b="1" dirty="0" err="1" smtClean="0">
                <a:solidFill>
                  <a:schemeClr val="tx1"/>
                </a:solidFill>
              </a:rPr>
              <a:t>ال</a:t>
            </a:r>
            <a:r>
              <a:rPr lang="ar-SA" b="1" dirty="0" smtClean="0">
                <a:solidFill>
                  <a:schemeClr val="tx1"/>
                </a:solidFill>
              </a:rPr>
              <a:t>رياضية ....</a:t>
            </a:r>
          </a:p>
          <a:p>
            <a:pPr lvl="0" algn="r" rtl="1">
              <a:buNone/>
            </a:pPr>
            <a:endParaRPr lang="ar-SA" dirty="0" smtClean="0">
              <a:solidFill>
                <a:schemeClr val="tx1"/>
              </a:solidFill>
            </a:endParaRPr>
          </a:p>
          <a:p>
            <a:pPr algn="r" rtl="1">
              <a:buNone/>
            </a:pPr>
            <a:r>
              <a:rPr lang="ar-SA" b="1" u="sng" dirty="0" smtClean="0">
                <a:solidFill>
                  <a:srgbClr val="FF0000"/>
                </a:solidFill>
              </a:rPr>
              <a:t>4- الحاجة للتقدير </a:t>
            </a:r>
            <a:r>
              <a:rPr lang="ar-SA" b="1" u="sng" dirty="0" err="1" smtClean="0">
                <a:solidFill>
                  <a:srgbClr val="FF0000"/>
                </a:solidFill>
              </a:rPr>
              <a:t>و</a:t>
            </a:r>
            <a:r>
              <a:rPr lang="ar-SA" b="1" u="sng" dirty="0" smtClean="0">
                <a:solidFill>
                  <a:srgbClr val="FF0000"/>
                </a:solidFill>
              </a:rPr>
              <a:t> الاحترام</a:t>
            </a:r>
            <a:endParaRPr lang="fr-FR" u="sng" dirty="0">
              <a:solidFill>
                <a:srgbClr val="FF0000"/>
              </a:solidFill>
            </a:endParaRPr>
          </a:p>
          <a:p>
            <a:pPr algn="justLow" rtl="1">
              <a:buNone/>
            </a:pPr>
            <a:r>
              <a:rPr lang="ar-SA" b="1" dirty="0" smtClean="0">
                <a:solidFill>
                  <a:schemeClr val="tx1"/>
                </a:solidFill>
              </a:rPr>
              <a:t>  </a:t>
            </a:r>
            <a:r>
              <a:rPr lang="ar-DZ" b="1" dirty="0" smtClean="0">
                <a:solidFill>
                  <a:schemeClr val="tx1"/>
                </a:solidFill>
              </a:rPr>
              <a:t>    </a:t>
            </a:r>
            <a:r>
              <a:rPr lang="ar-SA" b="1" dirty="0" smtClean="0">
                <a:solidFill>
                  <a:schemeClr val="tx1"/>
                </a:solidFill>
              </a:rPr>
              <a:t>هي حاجات </a:t>
            </a:r>
            <a:r>
              <a:rPr lang="ar-SA" b="1" dirty="0">
                <a:solidFill>
                  <a:schemeClr val="tx1"/>
                </a:solidFill>
              </a:rPr>
              <a:t>الفرد </a:t>
            </a:r>
            <a:r>
              <a:rPr lang="ar-SA" b="1" dirty="0" smtClean="0">
                <a:solidFill>
                  <a:schemeClr val="tx1"/>
                </a:solidFill>
              </a:rPr>
              <a:t>التي تساعده على </a:t>
            </a:r>
            <a:r>
              <a:rPr lang="ar-SA" b="1" dirty="0">
                <a:solidFill>
                  <a:schemeClr val="tx1"/>
                </a:solidFill>
              </a:rPr>
              <a:t>تحقيق المكانة </a:t>
            </a:r>
            <a:r>
              <a:rPr lang="ar-SA" b="1" dirty="0" smtClean="0">
                <a:solidFill>
                  <a:schemeClr val="tx1"/>
                </a:solidFill>
              </a:rPr>
              <a:t>المرموقة </a:t>
            </a:r>
            <a:r>
              <a:rPr lang="ar-SA" b="1" dirty="0">
                <a:solidFill>
                  <a:schemeClr val="tx1"/>
                </a:solidFill>
              </a:rPr>
              <a:t>والشعور باحترام الآخرين له والإحساس بالثقة والقوة</a:t>
            </a:r>
            <a:r>
              <a:rPr lang="ar-SA" b="1" dirty="0" smtClean="0">
                <a:solidFill>
                  <a:schemeClr val="tx1"/>
                </a:solidFill>
              </a:rPr>
              <a:t>.</a:t>
            </a:r>
          </a:p>
          <a:p>
            <a:pPr algn="r" rtl="1">
              <a:buNone/>
            </a:pPr>
            <a:endParaRPr lang="fr-FR" sz="2400" b="1" dirty="0">
              <a:solidFill>
                <a:schemeClr val="tx1"/>
              </a:solidFill>
            </a:endParaRPr>
          </a:p>
          <a:p>
            <a:pPr algn="r" rtl="1">
              <a:buNone/>
            </a:pPr>
            <a:r>
              <a:rPr lang="ar-SA" b="1" u="sng" dirty="0" smtClean="0">
                <a:solidFill>
                  <a:srgbClr val="FF0000"/>
                </a:solidFill>
              </a:rPr>
              <a:t>5- الحاجة </a:t>
            </a:r>
            <a:r>
              <a:rPr lang="ar-SA" b="1" u="sng" dirty="0">
                <a:solidFill>
                  <a:srgbClr val="FF0000"/>
                </a:solidFill>
              </a:rPr>
              <a:t>لتحقيق الذات</a:t>
            </a:r>
            <a:endParaRPr lang="fr-FR" u="sng" dirty="0">
              <a:solidFill>
                <a:srgbClr val="FF0000"/>
              </a:solidFill>
            </a:endParaRPr>
          </a:p>
          <a:p>
            <a:pPr algn="justLow" rtl="1">
              <a:buNone/>
            </a:pPr>
            <a:r>
              <a:rPr lang="ar-DZ" sz="2800" b="1" dirty="0" smtClean="0">
                <a:solidFill>
                  <a:schemeClr val="tx1"/>
                </a:solidFill>
              </a:rPr>
              <a:t>    </a:t>
            </a:r>
            <a:r>
              <a:rPr lang="ar-SA" b="1" dirty="0" smtClean="0">
                <a:solidFill>
                  <a:schemeClr val="tx1"/>
                </a:solidFill>
              </a:rPr>
              <a:t>قمة التطلعات الإنسانية بعد إشباع الحاجات السابقة </a:t>
            </a:r>
            <a:r>
              <a:rPr lang="ar-SA" b="1" dirty="0" err="1" smtClean="0">
                <a:solidFill>
                  <a:schemeClr val="tx1"/>
                </a:solidFill>
              </a:rPr>
              <a:t>و</a:t>
            </a:r>
            <a:r>
              <a:rPr lang="ar-SA" b="1" dirty="0" smtClean="0">
                <a:solidFill>
                  <a:schemeClr val="tx1"/>
                </a:solidFill>
              </a:rPr>
              <a:t> الحصول على كل ما يرغب فيه.</a:t>
            </a:r>
            <a:endParaRPr lang="fr-FR" sz="2800" b="1" dirty="0">
              <a:solidFill>
                <a:schemeClr val="tx1"/>
              </a:solidFill>
            </a:endParaRPr>
          </a:p>
          <a:p>
            <a:pPr algn="r" rtl="1">
              <a:buNone/>
            </a:pPr>
            <a:endParaRPr lang="ar-SA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14282" y="142852"/>
            <a:ext cx="8786874" cy="6572296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4" name="Rectangle à coins arrondis 3"/>
          <p:cNvSpPr/>
          <p:nvPr/>
        </p:nvSpPr>
        <p:spPr>
          <a:xfrm>
            <a:off x="5857884" y="428604"/>
            <a:ext cx="3000396" cy="5929354"/>
          </a:xfrm>
          <a:prstGeom prst="roundRect">
            <a:avLst/>
          </a:prstGeom>
          <a:solidFill>
            <a:schemeClr val="bg1"/>
          </a:solidFill>
          <a:ln w="114300" cmpd="tri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ar-SA" sz="3600" u="sng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ctr" rtl="1"/>
            <a:endParaRPr lang="ar-SA" sz="3600" u="sng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ctr" rtl="1"/>
            <a:r>
              <a:rPr lang="ar-SA" sz="2800" b="1" u="sng" dirty="0" smtClean="0">
                <a:solidFill>
                  <a:schemeClr val="accent2">
                    <a:lumMod val="50000"/>
                  </a:schemeClr>
                </a:solidFill>
              </a:rPr>
              <a:t>مبادئ نظرية </a:t>
            </a:r>
            <a:r>
              <a:rPr lang="ar-SA" sz="2800" b="1" u="sng" dirty="0" err="1" smtClean="0">
                <a:solidFill>
                  <a:schemeClr val="accent2">
                    <a:lumMod val="50000"/>
                  </a:schemeClr>
                </a:solidFill>
              </a:rPr>
              <a:t>ماسلو</a:t>
            </a:r>
            <a:endParaRPr lang="ar-SA" sz="2800" b="1" u="sng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ctr" rtl="1"/>
            <a:endParaRPr lang="ar-SA" sz="3600" u="sng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r" rtl="1"/>
            <a:r>
              <a:rPr lang="ar-SA" sz="2400" b="1" dirty="0" smtClean="0">
                <a:solidFill>
                  <a:schemeClr val="accent2">
                    <a:lumMod val="50000"/>
                  </a:schemeClr>
                </a:solidFill>
              </a:rPr>
              <a:t>- تفترض النظرية ترتيباً وتدرجاً معينا للحاجات .</a:t>
            </a:r>
          </a:p>
          <a:p>
            <a:pPr algn="r" rtl="1">
              <a:buFontTx/>
              <a:buNone/>
            </a:pPr>
            <a:endParaRPr lang="ar-SA" sz="24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r" rtl="1">
              <a:buFontTx/>
              <a:buNone/>
            </a:pPr>
            <a:endParaRPr lang="ar-SA" sz="24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r" rtl="1"/>
            <a:r>
              <a:rPr lang="ar-SA" sz="2400" b="1" dirty="0" smtClean="0">
                <a:solidFill>
                  <a:schemeClr val="accent2">
                    <a:lumMod val="50000"/>
                  </a:schemeClr>
                </a:solidFill>
              </a:rPr>
              <a:t>- تفترض النظرية أننا ننتقل من إشباع إحدى الحاجات إلى إشباع حاجة أخرى فور إشباع الحاجة الأدنى.</a:t>
            </a:r>
            <a:endParaRPr lang="fr-FR" sz="24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ctr" rtl="1"/>
            <a:endParaRPr lang="ar-SA" sz="3600" u="sng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ctr" rtl="1"/>
            <a:endParaRPr lang="ar-SA" sz="3600" u="sng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ctr" rtl="1"/>
            <a:endParaRPr lang="fr-FR" sz="3600" u="sng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5" name="Rectangle à coins arrondis 4"/>
          <p:cNvSpPr/>
          <p:nvPr/>
        </p:nvSpPr>
        <p:spPr>
          <a:xfrm>
            <a:off x="428596" y="428604"/>
            <a:ext cx="5143536" cy="5929354"/>
          </a:xfrm>
          <a:prstGeom prst="roundRect">
            <a:avLst/>
          </a:prstGeom>
          <a:solidFill>
            <a:schemeClr val="bg1"/>
          </a:solidFill>
          <a:ln w="114300" cmpd="tri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ar-SA" sz="4000" u="sng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ctr" rtl="1"/>
            <a:r>
              <a:rPr lang="ar-SA" sz="4000" u="sng" dirty="0" smtClean="0">
                <a:solidFill>
                  <a:schemeClr val="accent2">
                    <a:lumMod val="50000"/>
                  </a:schemeClr>
                </a:solidFill>
              </a:rPr>
              <a:t>نقد النظرية</a:t>
            </a:r>
          </a:p>
          <a:p>
            <a:pPr algn="ctr" rtl="1"/>
            <a:endParaRPr lang="ar-SA" sz="4000" u="sng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r" rtl="1"/>
            <a:r>
              <a:rPr lang="ar-SA" sz="2400" b="1" dirty="0" smtClean="0">
                <a:solidFill>
                  <a:schemeClr val="accent2">
                    <a:lumMod val="50000"/>
                  </a:schemeClr>
                </a:solidFill>
              </a:rPr>
              <a:t>- يختلف الناس في ترتيبهم لهذه الحاجات. </a:t>
            </a:r>
          </a:p>
          <a:p>
            <a:pPr algn="r" rtl="1"/>
            <a:endParaRPr lang="ar-SA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r" rtl="1"/>
            <a:r>
              <a:rPr lang="ar-SA" sz="2400" b="1" dirty="0" smtClean="0">
                <a:solidFill>
                  <a:schemeClr val="accent2">
                    <a:lumMod val="50000"/>
                  </a:schemeClr>
                </a:solidFill>
              </a:rPr>
              <a:t>- قد يُصر بعض الناس على مزيد من الإشباع لحاجة معينة بالرغم من إشباعها بالفعل .</a:t>
            </a:r>
          </a:p>
          <a:p>
            <a:pPr algn="r" rtl="1">
              <a:buFontTx/>
              <a:buChar char="-"/>
            </a:pPr>
            <a:endParaRPr lang="ar-SA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r" rtl="1"/>
            <a:r>
              <a:rPr lang="ar-SA" sz="2400" b="1" dirty="0" smtClean="0">
                <a:solidFill>
                  <a:schemeClr val="accent2">
                    <a:lumMod val="50000"/>
                  </a:schemeClr>
                </a:solidFill>
              </a:rPr>
              <a:t>- يمكن أن نقوم بإشباع أكثر من حاجة في نفس الوقت .</a:t>
            </a:r>
          </a:p>
          <a:p>
            <a:pPr algn="r" rtl="1">
              <a:buFontTx/>
              <a:buChar char="-"/>
            </a:pPr>
            <a:endParaRPr lang="ar-SA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r" rtl="1"/>
            <a:r>
              <a:rPr lang="ar-SA" sz="2400" b="1" dirty="0" smtClean="0">
                <a:solidFill>
                  <a:schemeClr val="accent2">
                    <a:lumMod val="50000"/>
                  </a:schemeClr>
                </a:solidFill>
              </a:rPr>
              <a:t>- لم تهتم النظرية بتحديد حجم الإشباع اللازم للانتقال إلى الحاجة الأعلى منها مباشرة، بل إنها افترضت أن هناك إشباع فقط دون أن تحدد مقداره.</a:t>
            </a:r>
            <a:endParaRPr lang="fr-FR" sz="24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ctr" rtl="1"/>
            <a:endParaRPr lang="ar-SA" sz="4000" u="sng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ctr" rtl="1"/>
            <a:r>
              <a:rPr lang="ar-SA" sz="4000" u="sng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endParaRPr lang="fr-FR" sz="4000" u="sng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071538" y="214290"/>
            <a:ext cx="7772400" cy="1857388"/>
          </a:xfrm>
        </p:spPr>
        <p:txBody>
          <a:bodyPr>
            <a:normAutofit fontScale="90000"/>
          </a:bodyPr>
          <a:lstStyle/>
          <a:p>
            <a:pPr marL="857250" indent="-857250" algn="r" rtl="1">
              <a:buFont typeface="+mj-lt"/>
              <a:buAutoNum type="romanUcPeriod" startAt="2"/>
            </a:pPr>
            <a:r>
              <a:rPr lang="ar-SA" b="1" u="sng" dirty="0" smtClean="0">
                <a:solidFill>
                  <a:srgbClr val="FF0000"/>
                </a:solidFill>
              </a:rPr>
              <a:t>الدوافع</a:t>
            </a:r>
            <a:r>
              <a:rPr lang="ar-DZ" b="1" u="sng" dirty="0" smtClean="0">
                <a:solidFill>
                  <a:srgbClr val="FF0000"/>
                </a:solidFill>
              </a:rPr>
              <a:t/>
            </a:r>
            <a:br>
              <a:rPr lang="ar-DZ" b="1" u="sng" dirty="0" smtClean="0">
                <a:solidFill>
                  <a:srgbClr val="FF0000"/>
                </a:solidFill>
              </a:rPr>
            </a:br>
            <a:r>
              <a:rPr lang="ar-SA" sz="3600" b="1" dirty="0" smtClean="0"/>
              <a:t/>
            </a:r>
            <a:br>
              <a:rPr lang="ar-SA" sz="3600" b="1" dirty="0" smtClean="0"/>
            </a:br>
            <a:r>
              <a:rPr lang="ar-SA" b="1" dirty="0" smtClean="0">
                <a:solidFill>
                  <a:srgbClr val="FF0000"/>
                </a:solidFill>
              </a:rPr>
              <a:t>1</a:t>
            </a:r>
            <a:r>
              <a:rPr lang="ar-SA" b="1" dirty="0" smtClean="0">
                <a:solidFill>
                  <a:srgbClr val="FF0000"/>
                </a:solidFill>
              </a:rPr>
              <a:t>) تعريف الدوافع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0" y="2285992"/>
            <a:ext cx="8929718" cy="4572008"/>
          </a:xfrm>
        </p:spPr>
        <p:txBody>
          <a:bodyPr>
            <a:normAutofit/>
          </a:bodyPr>
          <a:lstStyle/>
          <a:p>
            <a:pPr algn="r" rtl="1">
              <a:lnSpc>
                <a:spcPct val="150000"/>
              </a:lnSpc>
            </a:pPr>
            <a:r>
              <a:rPr lang="ar-SA" sz="4000" b="1" dirty="0" smtClean="0">
                <a:solidFill>
                  <a:schemeClr val="tx1"/>
                </a:solidFill>
              </a:rPr>
              <a:t>هي تلك القوى المحركة الداخلية </a:t>
            </a:r>
            <a:r>
              <a:rPr lang="ar-DZ" sz="4000" b="1" dirty="0" smtClean="0">
                <a:solidFill>
                  <a:schemeClr val="tx1"/>
                </a:solidFill>
              </a:rPr>
              <a:t>(</a:t>
            </a:r>
            <a:r>
              <a:rPr lang="ar-DZ" sz="4000" b="1" dirty="0" err="1" smtClean="0">
                <a:solidFill>
                  <a:schemeClr val="tx1"/>
                </a:solidFill>
              </a:rPr>
              <a:t>ال</a:t>
            </a:r>
            <a:r>
              <a:rPr lang="ar-SA" sz="4000" b="1" dirty="0" smtClean="0">
                <a:solidFill>
                  <a:schemeClr val="tx1"/>
                </a:solidFill>
              </a:rPr>
              <a:t>باطنية </a:t>
            </a:r>
            <a:r>
              <a:rPr lang="ar-DZ" sz="4000" b="1" dirty="0" smtClean="0">
                <a:solidFill>
                  <a:schemeClr val="tx1"/>
                </a:solidFill>
              </a:rPr>
              <a:t>)</a:t>
            </a:r>
            <a:r>
              <a:rPr lang="ar-SA" sz="4000" b="1" dirty="0" smtClean="0">
                <a:solidFill>
                  <a:schemeClr val="tx1"/>
                </a:solidFill>
              </a:rPr>
              <a:t>التي تجعل المستهلك يتصرف بطريقة معينة</a:t>
            </a:r>
            <a:r>
              <a:rPr lang="ar-DZ" sz="4000" b="1" dirty="0" smtClean="0">
                <a:solidFill>
                  <a:schemeClr val="tx1"/>
                </a:solidFill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2498</TotalTime>
  <Words>505</Words>
  <Application>Microsoft Office PowerPoint</Application>
  <PresentationFormat>Affichage à l'écran (4:3)</PresentationFormat>
  <Paragraphs>91</Paragraphs>
  <Slides>14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14</vt:i4>
      </vt:variant>
    </vt:vector>
  </HeadingPairs>
  <TitlesOfParts>
    <vt:vector size="15" baseType="lpstr">
      <vt:lpstr>Thème Office</vt:lpstr>
      <vt:lpstr>Diapositive 1</vt:lpstr>
      <vt:lpstr>المحور الثالث العوامل الفردية المؤثرة في سلوك المستهلك</vt:lpstr>
      <vt:lpstr>العوامل النفسية المؤثرة في سلوك المستهلك 1) الحاجات   </vt:lpstr>
      <vt:lpstr>Diapositive 4</vt:lpstr>
      <vt:lpstr>Diapositive 5</vt:lpstr>
      <vt:lpstr>Diapositive 6</vt:lpstr>
      <vt:lpstr>Diapositive 7</vt:lpstr>
      <vt:lpstr>Diapositive 8</vt:lpstr>
      <vt:lpstr>الدوافع  1) تعريف الدوافع</vt:lpstr>
      <vt:lpstr>     2) أنواع الدوافع   تختلف الدوافع من شخص لآخر ومن سلعة لأخرى، حيث قسمت دوافع الشراء تبعاً لتصرفات المستھلك إلى :         </vt:lpstr>
      <vt:lpstr>دوافع  فيزيولوجية  تستثير السلوك ذو العلاقة بوظائف الجسم مثل الحاجة للأكل و الشرب الدافع لهما هو الجوع و العطش</vt:lpstr>
      <vt:lpstr>Diapositive 12</vt:lpstr>
      <vt:lpstr>Diapositive 13</vt:lpstr>
      <vt:lpstr>دوافع التعامل هي القوى التي تجعل المستهلك يتعامل مع  منظمة معينة  أو متجر معين أو بائع معين.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Ahlem</dc:creator>
  <cp:lastModifiedBy>Utilisateur Windows</cp:lastModifiedBy>
  <cp:revision>244</cp:revision>
  <dcterms:created xsi:type="dcterms:W3CDTF">2012-11-08T09:01:58Z</dcterms:created>
  <dcterms:modified xsi:type="dcterms:W3CDTF">2021-01-26T21:59:33Z</dcterms:modified>
</cp:coreProperties>
</file>