
<file path=[Content_Types].xml><?xml version="1.0" encoding="utf-8"?>
<Types xmlns="http://schemas.openxmlformats.org/package/2006/content-types">
  <Default Extension="jpeg" ContentType="image/jpeg"/>
  <Default Extension="JPG" ContentType="image/.jpg"/>
  <Default Extension="emf" ContentType="image/x-em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 id="279"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1E9429A-2C7D-4D8D-98EC-B1E494A0C21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E9429A-2C7D-4D8D-98EC-B1E494A0C21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E9429A-2C7D-4D8D-98EC-B1E494A0C21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E9429A-2C7D-4D8D-98EC-B1E494A0C21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endParaRPr lang="fr-FR" smtClean="0"/>
          </a:p>
        </p:txBody>
      </p:sp>
      <p:sp>
        <p:nvSpPr>
          <p:cNvPr id="4" name="Espace réservé de la date 3"/>
          <p:cNvSpPr>
            <a:spLocks noGrp="1"/>
          </p:cNvSpPr>
          <p:nvPr>
            <p:ph type="dt" sz="half" idx="10"/>
          </p:nvPr>
        </p:nvSpPr>
        <p:spPr/>
        <p:txBody>
          <a:bodyPr/>
          <a:lstStyle/>
          <a:p>
            <a:fld id="{A1E9429A-2C7D-4D8D-98EC-B1E494A0C21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1E9429A-2C7D-4D8D-98EC-B1E494A0C21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1E9429A-2C7D-4D8D-98EC-B1E494A0C21B}"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1E9429A-2C7D-4D8D-98EC-B1E494A0C21B}"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1E9429A-2C7D-4D8D-98EC-B1E494A0C21B}"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A1E9429A-2C7D-4D8D-98EC-B1E494A0C21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A1E9429A-2C7D-4D8D-98EC-B1E494A0C21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331408-C110-40ED-9CF3-94C203A06907}"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9429A-2C7D-4D8D-98EC-B1E494A0C21B}" type="datetimeFigureOut">
              <a:rPr lang="fr-FR" smtClean="0"/>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31408-C110-40ED-9CF3-94C203A06907}"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b="1" dirty="0"/>
              <a:t>Textbook </a:t>
            </a:r>
            <a:r>
              <a:rPr lang="en-US" b="1" dirty="0" err="1"/>
              <a:t>Notetaking</a:t>
            </a:r>
            <a:r>
              <a:rPr lang="en-US" b="1" dirty="0"/>
              <a:t> </a:t>
            </a:r>
            <a:r>
              <a:rPr lang="en-US" b="1" dirty="0" smtClean="0"/>
              <a:t>systems</a:t>
            </a:r>
            <a:br>
              <a:rPr lang="fr-FR" dirty="0"/>
            </a:b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en-US" b="1" dirty="0"/>
              <a:t>2-The Cornell </a:t>
            </a:r>
            <a:r>
              <a:rPr lang="en-US" b="1" dirty="0" err="1"/>
              <a:t>Notetaking</a:t>
            </a:r>
            <a:r>
              <a:rPr lang="en-US" b="1" dirty="0"/>
              <a:t> System:</a:t>
            </a:r>
            <a:endParaRPr lang="fr-FR" dirty="0"/>
          </a:p>
          <a:p>
            <a:r>
              <a:rPr lang="en-US" b="1" dirty="0"/>
              <a:t> </a:t>
            </a:r>
            <a:endParaRPr lang="fr-FR" dirty="0"/>
          </a:p>
          <a:p>
            <a:r>
              <a:rPr lang="en-US" dirty="0"/>
              <a:t>The Cornell </a:t>
            </a:r>
            <a:r>
              <a:rPr lang="en-US" dirty="0" err="1"/>
              <a:t>Notetaking</a:t>
            </a:r>
            <a:r>
              <a:rPr lang="en-US" dirty="0"/>
              <a:t> System</a:t>
            </a:r>
            <a:r>
              <a:rPr lang="en-US" b="1" dirty="0"/>
              <a:t> </a:t>
            </a:r>
            <a:r>
              <a:rPr lang="en-US" dirty="0"/>
              <a:t>is a </a:t>
            </a:r>
            <a:r>
              <a:rPr lang="en-US" b="1" dirty="0"/>
              <a:t>five-step </a:t>
            </a:r>
            <a:r>
              <a:rPr lang="en-US" b="1" dirty="0" err="1"/>
              <a:t>notetaking</a:t>
            </a:r>
            <a:r>
              <a:rPr lang="en-US" b="1" dirty="0"/>
              <a:t> process</a:t>
            </a:r>
            <a:r>
              <a:rPr lang="en-US" dirty="0"/>
              <a:t> used to take notes from </a:t>
            </a:r>
            <a:r>
              <a:rPr lang="en-US" b="1" dirty="0"/>
              <a:t>textbooks</a:t>
            </a:r>
            <a:r>
              <a:rPr lang="en-US" dirty="0"/>
              <a:t> or from </a:t>
            </a:r>
            <a:r>
              <a:rPr lang="en-US" b="1" dirty="0"/>
              <a:t>lectures</a:t>
            </a:r>
            <a:r>
              <a:rPr lang="en-US" dirty="0"/>
              <a:t>. This powerful </a:t>
            </a:r>
            <a:r>
              <a:rPr lang="en-US" dirty="0" err="1"/>
              <a:t>notetaking</a:t>
            </a:r>
            <a:r>
              <a:rPr lang="en-US" dirty="0"/>
              <a:t> system was designed by Dr. Walter </a:t>
            </a:r>
            <a:r>
              <a:rPr lang="en-US" dirty="0" err="1"/>
              <a:t>Pauk</a:t>
            </a:r>
            <a:r>
              <a:rPr lang="en-US" dirty="0"/>
              <a:t> at Cornell University more than forty-five years ago when he recognized students’ need to learn how to take more effective notes. Many college and university instructors consider this the most effective </a:t>
            </a:r>
            <a:r>
              <a:rPr lang="en-US" dirty="0" err="1"/>
              <a:t>notetaking</a:t>
            </a:r>
            <a:r>
              <a:rPr lang="en-US" dirty="0"/>
              <a:t> system for college students.</a:t>
            </a:r>
            <a:endParaRPr lang="fr-FR" dirty="0"/>
          </a:p>
          <a:p>
            <a:r>
              <a:rPr lang="en-US" dirty="0"/>
              <a:t>-The </a:t>
            </a:r>
            <a:r>
              <a:rPr lang="en-US" b="1" dirty="0"/>
              <a:t>goal</a:t>
            </a:r>
            <a:r>
              <a:rPr lang="en-US" dirty="0"/>
              <a:t> of the Cornell </a:t>
            </a:r>
            <a:r>
              <a:rPr lang="en-US" dirty="0" err="1"/>
              <a:t>Notetaking</a:t>
            </a:r>
            <a:r>
              <a:rPr lang="en-US" dirty="0"/>
              <a:t> System is to take notes that are </a:t>
            </a:r>
            <a:r>
              <a:rPr lang="en-US" b="1" dirty="0"/>
              <a:t>so accurate</a:t>
            </a:r>
            <a:r>
              <a:rPr lang="en-US" dirty="0"/>
              <a:t> and </a:t>
            </a:r>
            <a:r>
              <a:rPr lang="en-US" b="1" dirty="0"/>
              <a:t>detailed</a:t>
            </a:r>
            <a:r>
              <a:rPr lang="en-US" dirty="0"/>
              <a:t> that you </a:t>
            </a:r>
            <a:r>
              <a:rPr lang="en-US" i="1" dirty="0"/>
              <a:t>may not need to go back to the book to study. </a:t>
            </a:r>
            <a:endParaRPr lang="fr-FR" dirty="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en-US" dirty="0"/>
              <a:t>The </a:t>
            </a:r>
            <a:r>
              <a:rPr lang="en-US" b="1" dirty="0"/>
              <a:t>Five </a:t>
            </a:r>
            <a:r>
              <a:rPr lang="en-US" b="1" i="1" dirty="0"/>
              <a:t>R</a:t>
            </a:r>
            <a:r>
              <a:rPr lang="en-US" b="1" dirty="0"/>
              <a:t>’s of</a:t>
            </a:r>
            <a:r>
              <a:rPr lang="en-US" dirty="0"/>
              <a:t> </a:t>
            </a:r>
            <a:r>
              <a:rPr lang="en-US" b="1" dirty="0"/>
              <a:t>Cornell </a:t>
            </a:r>
            <a:r>
              <a:rPr lang="en-US" dirty="0"/>
              <a:t>are: record, reduce, recite, reflect, and review.</a:t>
            </a:r>
            <a:endParaRPr lang="fr-FR" dirty="0"/>
          </a:p>
          <a:p>
            <a:r>
              <a:rPr lang="en-US" b="1" dirty="0"/>
              <a:t>1. Record </a:t>
            </a:r>
            <a:r>
              <a:rPr lang="en-US" dirty="0"/>
              <a:t>your notes in the right column.</a:t>
            </a:r>
            <a:endParaRPr lang="fr-FR" dirty="0"/>
          </a:p>
          <a:p>
            <a:r>
              <a:rPr lang="en-US" b="1" dirty="0"/>
              <a:t>2. Reduce </a:t>
            </a:r>
            <a:r>
              <a:rPr lang="en-US" dirty="0"/>
              <a:t>your notes into the recall column on the left.</a:t>
            </a:r>
            <a:endParaRPr lang="fr-FR" dirty="0"/>
          </a:p>
          <a:p>
            <a:r>
              <a:rPr lang="en-US" b="1" dirty="0"/>
              <a:t>3. Recite </a:t>
            </a:r>
            <a:r>
              <a:rPr lang="en-US" dirty="0"/>
              <a:t>out loud from the recall column.</a:t>
            </a:r>
            <a:endParaRPr lang="fr-FR" dirty="0"/>
          </a:p>
          <a:p>
            <a:r>
              <a:rPr lang="en-US" b="1" dirty="0"/>
              <a:t>4. Reflect </a:t>
            </a:r>
            <a:r>
              <a:rPr lang="en-US" dirty="0"/>
              <a:t>on the information that you are studying.</a:t>
            </a:r>
            <a:endParaRPr lang="fr-FR" dirty="0"/>
          </a:p>
          <a:p>
            <a:r>
              <a:rPr lang="en-US" b="1" dirty="0"/>
              <a:t>5. Review </a:t>
            </a:r>
            <a:r>
              <a:rPr lang="en-US" dirty="0"/>
              <a:t>your notes immediately and regularly.</a:t>
            </a:r>
            <a:endParaRPr lang="fr-FR" dirty="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5757874" cy="4525963"/>
          </a:xfrm>
        </p:spPr>
        <p:txBody>
          <a:bodyPr>
            <a:normAutofit fontScale="92500" lnSpcReduction="20000"/>
          </a:bodyPr>
          <a:lstStyle/>
          <a:p>
            <a:r>
              <a:rPr lang="en-US" dirty="0"/>
              <a:t>To prepare your notebook paper for Cornell notes, draw a two-and-one-half inch margin down the left side of your notebook paper. You do not need to draw a margin on the backs of your paper because you will be taking notes </a:t>
            </a:r>
            <a:r>
              <a:rPr lang="en-US" i="1" dirty="0"/>
              <a:t>only on the</a:t>
            </a:r>
            <a:r>
              <a:rPr lang="en-US" dirty="0"/>
              <a:t> </a:t>
            </a:r>
            <a:r>
              <a:rPr lang="en-US" i="1" dirty="0"/>
              <a:t>front side of your paper </a:t>
            </a:r>
            <a:r>
              <a:rPr lang="en-US" dirty="0"/>
              <a:t>and leaving the backs empty until the reflect step.</a:t>
            </a:r>
            <a:endParaRPr lang="fr-FR" dirty="0"/>
          </a:p>
          <a:p>
            <a:r>
              <a:rPr lang="en-US" dirty="0"/>
              <a:t> </a:t>
            </a:r>
            <a:endParaRPr lang="fr-FR" dirty="0"/>
          </a:p>
          <a:p>
            <a:endParaRPr lang="fr-FR" dirty="0"/>
          </a:p>
        </p:txBody>
      </p:sp>
      <p:pic>
        <p:nvPicPr>
          <p:cNvPr id="4" name="Image 3"/>
          <p:cNvPicPr/>
          <p:nvPr/>
        </p:nvPicPr>
        <p:blipFill>
          <a:blip r:embed="rId1"/>
          <a:srcRect/>
          <a:stretch>
            <a:fillRect/>
          </a:stretch>
        </p:blipFill>
        <p:spPr bwMode="auto">
          <a:xfrm>
            <a:off x="6643702" y="1714488"/>
            <a:ext cx="2000264" cy="3143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r>
              <a:rPr lang="en-US" b="1" dirty="0"/>
              <a:t>Step One: Recording</a:t>
            </a:r>
            <a:endParaRPr lang="fr-FR" dirty="0"/>
          </a:p>
          <a:p>
            <a:r>
              <a:rPr lang="en-US" dirty="0"/>
              <a:t>The record step</a:t>
            </a:r>
            <a:r>
              <a:rPr lang="en-US" b="1" dirty="0"/>
              <a:t> </a:t>
            </a:r>
            <a:r>
              <a:rPr lang="en-US" dirty="0"/>
              <a:t>in the Cornell system involves taking notes in the </a:t>
            </a:r>
            <a:r>
              <a:rPr lang="en-US" b="1" dirty="0"/>
              <a:t>right column.</a:t>
            </a:r>
            <a:r>
              <a:rPr lang="en-US" dirty="0"/>
              <a:t> Read each paragraph carefully, decide what information is important, and then record that information on your paper. Your notes should be a </a:t>
            </a:r>
            <a:r>
              <a:rPr lang="en-US" i="1" dirty="0"/>
              <a:t>reduced version </a:t>
            </a:r>
            <a:r>
              <a:rPr lang="en-US" dirty="0"/>
              <a:t>of the textbook. Be selective.	</a:t>
            </a:r>
            <a:endParaRPr lang="fr-FR" dirty="0"/>
          </a:p>
          <a:p>
            <a:r>
              <a:rPr lang="en-US" dirty="0"/>
              <a:t>-The headings (and subheadings) in the textbook are the </a:t>
            </a:r>
            <a:r>
              <a:rPr lang="en-US" i="1" dirty="0"/>
              <a:t>skeleton, </a:t>
            </a:r>
            <a:r>
              <a:rPr lang="en-US" dirty="0"/>
              <a:t>or outline, of the chapter. They serve as guides for identifying main categories of information.</a:t>
            </a:r>
            <a:endParaRPr lang="fr-FR" dirty="0"/>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p:cNvPicPr>
          <p:nvPr>
            <p:ph idx="1"/>
          </p:nvPr>
        </p:nvPicPr>
        <p:blipFill>
          <a:blip r:embed="rId1"/>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r>
              <a:rPr lang="en-US" b="1" dirty="0"/>
              <a:t>Step Two: Reducing</a:t>
            </a:r>
            <a:endParaRPr lang="fr-FR" dirty="0"/>
          </a:p>
          <a:p>
            <a:r>
              <a:rPr lang="en-US" dirty="0"/>
              <a:t>After you have finished taking notes for the chapter, you are ready to close the book and reduce your notes one step further. The </a:t>
            </a:r>
            <a:r>
              <a:rPr lang="en-US" b="1" dirty="0"/>
              <a:t>reduce step </a:t>
            </a:r>
            <a:r>
              <a:rPr lang="en-US" dirty="0"/>
              <a:t>in the Cornell system involves condensing notes into the recall column.</a:t>
            </a:r>
            <a:endParaRPr lang="fr-FR" dirty="0"/>
          </a:p>
          <a:p>
            <a:r>
              <a:rPr lang="en-US" dirty="0"/>
              <a:t>Use the following tips to create an effective recall column that you can use during step three, reciting:</a:t>
            </a:r>
            <a:endParaRPr lang="fr-FR" dirty="0"/>
          </a:p>
          <a:p>
            <a:r>
              <a:rPr lang="en-US" dirty="0"/>
              <a:t>❚ </a:t>
            </a:r>
            <a:r>
              <a:rPr lang="en-US" i="1" dirty="0"/>
              <a:t>Copy Headings</a:t>
            </a:r>
            <a:endParaRPr lang="fr-FR" dirty="0"/>
          </a:p>
          <a:p>
            <a:r>
              <a:rPr lang="en-US" dirty="0"/>
              <a:t>.❚ </a:t>
            </a:r>
            <a:r>
              <a:rPr lang="en-US" i="1" dirty="0"/>
              <a:t>Reread Your Notes: </a:t>
            </a:r>
            <a:endParaRPr lang="fr-FR" dirty="0"/>
          </a:p>
          <a:p>
            <a:r>
              <a:rPr lang="en-US" dirty="0"/>
              <a:t>❚ </a:t>
            </a:r>
            <a:r>
              <a:rPr lang="en-US" i="1" dirty="0"/>
              <a:t>Study Questions: </a:t>
            </a:r>
            <a:endParaRPr lang="fr-FR" dirty="0"/>
          </a:p>
          <a:p>
            <a:r>
              <a:rPr lang="en-US" dirty="0"/>
              <a:t>❚ </a:t>
            </a:r>
            <a:r>
              <a:rPr lang="en-US" i="1" dirty="0"/>
              <a:t>Key Words to Define: </a:t>
            </a:r>
            <a:endParaRPr lang="fr-FR" dirty="0"/>
          </a:p>
          <a:p>
            <a:r>
              <a:rPr lang="en-US" dirty="0"/>
              <a:t>❚ </a:t>
            </a:r>
            <a:r>
              <a:rPr lang="en-US" i="1" dirty="0"/>
              <a:t>Do Not Write Too Much: </a:t>
            </a:r>
            <a:endParaRPr lang="fr-FR" dirty="0"/>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en-US" b="1" dirty="0"/>
              <a:t>Step Three: Reciting</a:t>
            </a:r>
            <a:endParaRPr lang="fr-FR" dirty="0"/>
          </a:p>
          <a:p>
            <a:r>
              <a:rPr lang="en-US" dirty="0"/>
              <a:t>The recite step</a:t>
            </a:r>
            <a:r>
              <a:rPr lang="en-US" b="1" dirty="0"/>
              <a:t> </a:t>
            </a:r>
            <a:r>
              <a:rPr lang="en-US" dirty="0"/>
              <a:t>in the Cornell system involves using information in the recall column to explain information </a:t>
            </a:r>
            <a:r>
              <a:rPr lang="en-US" b="1" dirty="0"/>
              <a:t>out loud in your own words</a:t>
            </a:r>
            <a:r>
              <a:rPr lang="en-US" dirty="0"/>
              <a:t> without referring to detailed notes. To avoid the tendency to look at your notes as you recite, </a:t>
            </a:r>
            <a:r>
              <a:rPr lang="en-US" i="1" dirty="0"/>
              <a:t>use a blank piece of paper to cover your notes on the right side of your paper</a:t>
            </a:r>
            <a:r>
              <a:rPr lang="en-US" dirty="0"/>
              <a:t>.</a:t>
            </a:r>
            <a:endParaRPr lang="fr-FR" dirty="0"/>
          </a:p>
          <a:p>
            <a:r>
              <a:rPr lang="en-US" dirty="0"/>
              <a:t>-Begin reciting by looking at and then telling about the information in the recall column. Use the following tips to recite from the recall column:</a:t>
            </a:r>
            <a:endParaRPr lang="fr-FR" dirty="0"/>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en-US" dirty="0"/>
              <a:t>❚ </a:t>
            </a:r>
            <a:r>
              <a:rPr lang="en-US" i="1" dirty="0"/>
              <a:t>Explain in Complete Sentences: </a:t>
            </a:r>
            <a:r>
              <a:rPr lang="en-US" dirty="0"/>
              <a:t>Answer the questions, define terms, and tell what you remember about the key words. Talk out loud in complete, coherent sentences.</a:t>
            </a:r>
            <a:endParaRPr lang="fr-FR" dirty="0"/>
          </a:p>
          <a:p>
            <a:r>
              <a:rPr lang="en-US" dirty="0"/>
              <a:t>❚ </a:t>
            </a:r>
            <a:r>
              <a:rPr lang="en-US" i="1" dirty="0"/>
              <a:t>Use Feedback: </a:t>
            </a:r>
            <a:r>
              <a:rPr lang="en-US" dirty="0"/>
              <a:t>After reciting a section of information, pull down the paper that covered the right column. Check your accuracy and the completeness of your recited information. </a:t>
            </a:r>
            <a:endParaRPr lang="fr-FR" dirty="0"/>
          </a:p>
          <a:p>
            <a:r>
              <a:rPr lang="en-US" dirty="0"/>
              <a:t>❚ </a:t>
            </a:r>
            <a:r>
              <a:rPr lang="en-US" i="1" dirty="0"/>
              <a:t>Adjust the Recall Column: </a:t>
            </a:r>
            <a:r>
              <a:rPr lang="en-US" dirty="0"/>
              <a:t>If the recall column did not have sufficient cues, add more key words or study questions to the recall column. If you find that the recall column provided you with too much repeated information, cross out some of the details before you recite again.</a:t>
            </a:r>
            <a:endParaRPr lang="fr-FR" dirty="0"/>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p:cNvPicPr>
          <p:nvPr>
            <p:ph idx="1"/>
          </p:nvPr>
        </p:nvPicPr>
        <p:blipFill>
          <a:blip r:embed="rId1"/>
          <a:srcRect/>
          <a:stretch>
            <a:fillRect/>
          </a:stretch>
        </p:blipFill>
        <p:spPr bwMode="auto">
          <a:xfrm>
            <a:off x="0" y="0"/>
            <a:ext cx="9144000" cy="68579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126163"/>
          </a:xfrm>
        </p:spPr>
        <p:txBody>
          <a:bodyPr>
            <a:normAutofit fontScale="85000" lnSpcReduction="20000"/>
          </a:bodyPr>
          <a:lstStyle/>
          <a:p>
            <a:r>
              <a:rPr lang="en-US" b="1" dirty="0"/>
              <a:t>Step Four: Reflecting</a:t>
            </a:r>
            <a:endParaRPr lang="fr-FR" dirty="0"/>
          </a:p>
          <a:p>
            <a:r>
              <a:rPr lang="en-US" dirty="0"/>
              <a:t>The reflect step</a:t>
            </a:r>
            <a:r>
              <a:rPr lang="en-US" b="1" dirty="0"/>
              <a:t> </a:t>
            </a:r>
            <a:r>
              <a:rPr lang="en-US" dirty="0"/>
              <a:t>in the Cornell system involves </a:t>
            </a:r>
            <a:r>
              <a:rPr lang="en-US" b="1" dirty="0"/>
              <a:t>thinking seriously</a:t>
            </a:r>
            <a:r>
              <a:rPr lang="en-US" dirty="0"/>
              <a:t>, </a:t>
            </a:r>
            <a:r>
              <a:rPr lang="en-US" b="1" dirty="0"/>
              <a:t>comprehending, and using elaborative rehearsal</a:t>
            </a:r>
            <a:r>
              <a:rPr lang="en-US" dirty="0"/>
              <a:t> strategies to work with information in new ways. The reflect step is a creative and highly individualized step, so no two students will create identical study tools or use the same rehearsal activities. Use the following tips for reflecting on your notes</a:t>
            </a:r>
            <a:r>
              <a:rPr lang="en-US" dirty="0" smtClean="0"/>
              <a:t>:</a:t>
            </a:r>
            <a:endParaRPr lang="en-US" dirty="0" smtClean="0"/>
          </a:p>
          <a:p>
            <a:pPr>
              <a:buNone/>
            </a:pPr>
            <a:endParaRPr lang="en-US" dirty="0" smtClean="0"/>
          </a:p>
          <a:p>
            <a:r>
              <a:rPr lang="en-US" dirty="0"/>
              <a:t>❚ </a:t>
            </a:r>
            <a:r>
              <a:rPr lang="en-US" i="1" dirty="0"/>
              <a:t>Think and Ponder</a:t>
            </a:r>
            <a:endParaRPr lang="fr-FR" dirty="0"/>
          </a:p>
          <a:p>
            <a:r>
              <a:rPr lang="en-US" dirty="0"/>
              <a:t>❚ </a:t>
            </a:r>
            <a:r>
              <a:rPr lang="en-US" i="1" dirty="0"/>
              <a:t>Line Up Your Recall Columns </a:t>
            </a:r>
            <a:endParaRPr lang="fr-FR" dirty="0"/>
          </a:p>
          <a:p>
            <a:r>
              <a:rPr lang="en-US" dirty="0"/>
              <a:t>❚ </a:t>
            </a:r>
            <a:r>
              <a:rPr lang="en-US" i="1" dirty="0"/>
              <a:t>Write a Summary </a:t>
            </a:r>
            <a:endParaRPr lang="fr-FR" dirty="0"/>
          </a:p>
          <a:p>
            <a:r>
              <a:rPr lang="en-US" dirty="0"/>
              <a:t>❚ </a:t>
            </a:r>
            <a:r>
              <a:rPr lang="en-US" i="1" dirty="0"/>
              <a:t>Write on the Back Side of Your Notes</a:t>
            </a:r>
            <a:endParaRPr lang="fr-FR" dirty="0"/>
          </a:p>
          <a:p>
            <a:r>
              <a:rPr lang="en-US" dirty="0"/>
              <a:t>❚ </a:t>
            </a:r>
            <a:r>
              <a:rPr lang="en-US" i="1" dirty="0"/>
              <a:t>Make Study Tools</a:t>
            </a:r>
            <a:endParaRPr lang="fr-FR" dirty="0"/>
          </a:p>
          <a:p>
            <a:pPr>
              <a:buNone/>
            </a:pPr>
            <a:endParaRPr lang="fr-FR" dirty="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r>
              <a:rPr lang="en-US" dirty="0"/>
              <a:t>Taking notes on textbook information moves you into an </a:t>
            </a:r>
            <a:r>
              <a:rPr lang="en-US" i="1" dirty="0"/>
              <a:t>active learning mode </a:t>
            </a:r>
            <a:r>
              <a:rPr lang="en-US" dirty="0"/>
              <a:t>that promotes thinking carefully about information and selecting what is important</a:t>
            </a:r>
            <a:r>
              <a:rPr lang="en-US" i="1" dirty="0"/>
              <a:t> </a:t>
            </a:r>
            <a:r>
              <a:rPr lang="en-US" dirty="0"/>
              <a:t>to learn and what is not. Taking textbook notes involves encoding information</a:t>
            </a:r>
            <a:r>
              <a:rPr lang="en-US" i="1" dirty="0"/>
              <a:t> </a:t>
            </a:r>
            <a:r>
              <a:rPr lang="en-US" dirty="0"/>
              <a:t>kinesthetically and visually, which together create stronger mental impressions of</a:t>
            </a:r>
            <a:r>
              <a:rPr lang="en-US" i="1" dirty="0"/>
              <a:t> </a:t>
            </a:r>
            <a:r>
              <a:rPr lang="en-US" dirty="0"/>
              <a:t>information. </a:t>
            </a:r>
            <a:r>
              <a:rPr lang="en-US" dirty="0" err="1"/>
              <a:t>Notetaking</a:t>
            </a:r>
            <a:r>
              <a:rPr lang="en-US" dirty="0"/>
              <a:t> also activates your working memory.</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401080" cy="6215106"/>
          </a:xfrm>
        </p:spPr>
        <p:txBody>
          <a:bodyPr>
            <a:normAutofit fontScale="92500" lnSpcReduction="20000"/>
          </a:bodyPr>
          <a:lstStyle/>
          <a:p>
            <a:r>
              <a:rPr lang="en-US" b="1" dirty="0"/>
              <a:t>Step Five: Reviewing</a:t>
            </a:r>
            <a:endParaRPr lang="fr-FR" dirty="0"/>
          </a:p>
          <a:p>
            <a:r>
              <a:rPr lang="en-US" dirty="0"/>
              <a:t>The review step</a:t>
            </a:r>
            <a:r>
              <a:rPr lang="en-US" b="1" dirty="0"/>
              <a:t> </a:t>
            </a:r>
            <a:r>
              <a:rPr lang="en-US" dirty="0"/>
              <a:t>in the Cornell system involves using </a:t>
            </a:r>
            <a:r>
              <a:rPr lang="en-US" b="1" dirty="0"/>
              <a:t>immediate</a:t>
            </a:r>
            <a:r>
              <a:rPr lang="en-US" dirty="0"/>
              <a:t> and </a:t>
            </a:r>
            <a:r>
              <a:rPr lang="en-US" b="1" dirty="0"/>
              <a:t>ongoing</a:t>
            </a:r>
            <a:r>
              <a:rPr lang="en-US" dirty="0"/>
              <a:t> review. Use immediate review with your notes after you finish the reflect step.</a:t>
            </a:r>
            <a:endParaRPr lang="fr-FR" dirty="0"/>
          </a:p>
          <a:p>
            <a:r>
              <a:rPr lang="en-US" b="1" dirty="0"/>
              <a:t>-Immediate review </a:t>
            </a:r>
            <a:r>
              <a:rPr lang="en-US" dirty="0"/>
              <a:t>is the process of rehearsing information before you end a learning task. This review helps create a stronger impression of the information before you set it aside and move on to something new.</a:t>
            </a:r>
            <a:endParaRPr lang="fr-FR" dirty="0"/>
          </a:p>
          <a:p>
            <a:r>
              <a:rPr lang="en-US" b="1" dirty="0"/>
              <a:t>-Ongoing review </a:t>
            </a:r>
            <a:r>
              <a:rPr lang="en-US" dirty="0"/>
              <a:t>is the process of practicing information days and even weeks after the initial learning occurred. Ongoing review is a Principle of Memory that keeps information active and accessible in your memory system.</a:t>
            </a:r>
            <a:endParaRPr lang="fr-FR" dirty="0"/>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92500"/>
          </a:bodyPr>
          <a:lstStyle/>
          <a:p>
            <a:pPr>
              <a:buNone/>
            </a:pPr>
            <a:r>
              <a:rPr lang="en-US" b="1" dirty="0"/>
              <a:t>3- The Two-Column System:</a:t>
            </a:r>
            <a:endParaRPr lang="fr-FR" dirty="0"/>
          </a:p>
          <a:p>
            <a:r>
              <a:rPr lang="en-US" dirty="0"/>
              <a:t>Two-column notes are a simplified version of Cornell notes. The </a:t>
            </a:r>
            <a:r>
              <a:rPr lang="en-US" b="1" dirty="0"/>
              <a:t>Two-Column </a:t>
            </a:r>
            <a:r>
              <a:rPr lang="en-US" b="1" dirty="0" err="1"/>
              <a:t>Notetaking</a:t>
            </a:r>
            <a:r>
              <a:rPr lang="en-US" b="1" dirty="0"/>
              <a:t> System </a:t>
            </a:r>
            <a:r>
              <a:rPr lang="en-US" dirty="0"/>
              <a:t>shows topics, vocabulary terms, and/or study questions in the</a:t>
            </a:r>
            <a:r>
              <a:rPr lang="en-US" b="1" dirty="0"/>
              <a:t> </a:t>
            </a:r>
            <a:r>
              <a:rPr lang="en-US" dirty="0"/>
              <a:t>left column and details or explanations in the right column. You can also include</a:t>
            </a:r>
            <a:r>
              <a:rPr lang="en-US" b="1" dirty="0"/>
              <a:t> </a:t>
            </a:r>
            <a:r>
              <a:rPr lang="en-US" dirty="0"/>
              <a:t>small diagrams or charts from the textbook in the left column followed by brief</a:t>
            </a:r>
            <a:r>
              <a:rPr lang="en-US" b="1" dirty="0"/>
              <a:t> </a:t>
            </a:r>
            <a:r>
              <a:rPr lang="en-US" dirty="0"/>
              <a:t>explanations in the right column. In this </a:t>
            </a:r>
            <a:r>
              <a:rPr lang="en-US" dirty="0" err="1"/>
              <a:t>notetaking</a:t>
            </a:r>
            <a:r>
              <a:rPr lang="en-US" dirty="0"/>
              <a:t> system, you </a:t>
            </a:r>
            <a:r>
              <a:rPr lang="en-US" b="1" dirty="0"/>
              <a:t>can vary the width of each column</a:t>
            </a:r>
            <a:r>
              <a:rPr lang="en-US" dirty="0"/>
              <a:t> </a:t>
            </a:r>
            <a:r>
              <a:rPr lang="en-US" b="1" dirty="0"/>
              <a:t>to suit your needs</a:t>
            </a:r>
            <a:r>
              <a:rPr lang="en-US" dirty="0"/>
              <a:t> and </a:t>
            </a:r>
            <a:r>
              <a:rPr lang="en-US" b="1" dirty="0"/>
              <a:t>preferences</a:t>
            </a:r>
            <a:r>
              <a:rPr lang="en-US" dirty="0"/>
              <a:t>. Creating two-column notes is</a:t>
            </a:r>
            <a:r>
              <a:rPr lang="en-US" b="1" dirty="0"/>
              <a:t> </a:t>
            </a:r>
            <a:r>
              <a:rPr lang="en-US" dirty="0"/>
              <a:t>a two-step process:</a:t>
            </a:r>
            <a:endParaRPr lang="fr-FR" dirty="0"/>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r>
              <a:rPr lang="en-US" b="1" dirty="0"/>
              <a:t>-Step 1, Left Column: </a:t>
            </a:r>
            <a:r>
              <a:rPr lang="en-US" dirty="0"/>
              <a:t>Write a topic, vocabulary term, or a study question in the </a:t>
            </a:r>
            <a:r>
              <a:rPr lang="en-US" i="1" dirty="0"/>
              <a:t>left column.</a:t>
            </a:r>
            <a:endParaRPr lang="fr-FR" dirty="0"/>
          </a:p>
          <a:p>
            <a:r>
              <a:rPr lang="en-US" b="1" dirty="0"/>
              <a:t>-Step 2, Right Column: </a:t>
            </a:r>
            <a:r>
              <a:rPr lang="en-US" dirty="0"/>
              <a:t>Directly across from the item in the left column, write details or explanations. As with Cornell notes, be brief but not so brief that the information loses meaning over time. You can number details, use bullets for items in a list, or simply write the information in meaningful phrases or short sentences.</a:t>
            </a:r>
            <a:endParaRPr lang="fr-FR" dirty="0"/>
          </a:p>
          <a:p>
            <a:pPr>
              <a:buNone/>
            </a:pP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a:t>4-The Three-Column System:</a:t>
            </a:r>
            <a:endParaRPr lang="fr-FR" dirty="0"/>
          </a:p>
          <a:p>
            <a:r>
              <a:rPr lang="en-US" dirty="0"/>
              <a:t>The Three-Column </a:t>
            </a:r>
            <a:r>
              <a:rPr lang="en-US" dirty="0" err="1"/>
              <a:t>Notetaking</a:t>
            </a:r>
            <a:r>
              <a:rPr lang="en-US" dirty="0"/>
              <a:t> System</a:t>
            </a:r>
            <a:r>
              <a:rPr lang="en-US" b="1" dirty="0"/>
              <a:t> </a:t>
            </a:r>
            <a:r>
              <a:rPr lang="en-US" dirty="0"/>
              <a:t>shows topics, vocabulary terms, or study questions in the left column followed by two categories of details in the remaining two columns. Three-column notes work effectively for </a:t>
            </a:r>
            <a:r>
              <a:rPr lang="en-US" i="1" dirty="0"/>
              <a:t>comparative reading </a:t>
            </a:r>
            <a:r>
              <a:rPr lang="en-US" dirty="0"/>
              <a:t>to show information from two different sources for one specific topic.</a:t>
            </a:r>
            <a:endParaRPr lang="fr-FR" dirty="0"/>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en-US" b="1" dirty="0"/>
              <a:t>5- The Outline </a:t>
            </a:r>
            <a:r>
              <a:rPr lang="en-US" b="1" dirty="0" err="1"/>
              <a:t>Notetaking</a:t>
            </a:r>
            <a:r>
              <a:rPr lang="en-US" b="1" dirty="0"/>
              <a:t> System:</a:t>
            </a:r>
            <a:endParaRPr lang="fr-FR" dirty="0"/>
          </a:p>
          <a:p>
            <a:r>
              <a:rPr lang="en-US" b="1" dirty="0"/>
              <a:t>Formal outlines</a:t>
            </a:r>
            <a:r>
              <a:rPr lang="en-US" dirty="0"/>
              <a:t> are highly structured, logically organized, detailed notes that show levels of information and relationships among concepts and ideas. In formal outlines, you arrange the information in the order in which it is presented. By using Roman </a:t>
            </a:r>
            <a:r>
              <a:rPr lang="en-US" b="1" dirty="0"/>
              <a:t>numerals, capital letters, Arabic numerals, lowercase letters, and numerals</a:t>
            </a:r>
            <a:r>
              <a:rPr lang="en-US" dirty="0"/>
              <a:t> inside parentheses, you can show the relationship of the larger concepts to the smaller details. The following </a:t>
            </a:r>
            <a:r>
              <a:rPr lang="en-US" b="1" dirty="0"/>
              <a:t>Figure </a:t>
            </a:r>
            <a:r>
              <a:rPr lang="en-US" dirty="0"/>
              <a:t>shows the different levels of information in a formal outline.</a:t>
            </a:r>
            <a:endParaRPr lang="fr-FR" dirty="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4" name="Image 3"/>
          <p:cNvPicPr/>
          <p:nvPr/>
        </p:nvPicPr>
        <p:blipFill>
          <a:blip r:embed="rId1"/>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429396"/>
          </a:xfrm>
        </p:spPr>
        <p:txBody>
          <a:bodyPr>
            <a:normAutofit fontScale="85000" lnSpcReduction="10000"/>
          </a:bodyPr>
          <a:lstStyle/>
          <a:p>
            <a:r>
              <a:rPr lang="en-US" b="1" dirty="0"/>
              <a:t>I-The Importance of </a:t>
            </a:r>
            <a:r>
              <a:rPr lang="en-US" b="1" dirty="0" err="1"/>
              <a:t>Notetaking</a:t>
            </a:r>
            <a:endParaRPr lang="fr-FR" dirty="0"/>
          </a:p>
          <a:p>
            <a:r>
              <a:rPr lang="en-US" dirty="0"/>
              <a:t>❚ Research shows a high correlation between </a:t>
            </a:r>
            <a:r>
              <a:rPr lang="en-US" dirty="0" err="1"/>
              <a:t>notetaking</a:t>
            </a:r>
            <a:r>
              <a:rPr lang="en-US" dirty="0"/>
              <a:t> skills and test performance. The better students’ notes are, the better are their grades.</a:t>
            </a:r>
            <a:endParaRPr lang="fr-FR" dirty="0"/>
          </a:p>
          <a:p>
            <a:r>
              <a:rPr lang="en-US" dirty="0"/>
              <a:t>❚Your learning goal for taking textbook notes is to create a </a:t>
            </a:r>
            <a:r>
              <a:rPr lang="en-US" b="1" dirty="0"/>
              <a:t>comprehensive</a:t>
            </a:r>
            <a:r>
              <a:rPr lang="en-US" dirty="0"/>
              <a:t> set of notes that you can use to learn, rehearse, and review to help you master textbook information.</a:t>
            </a:r>
            <a:endParaRPr lang="fr-FR" dirty="0"/>
          </a:p>
          <a:p>
            <a:r>
              <a:rPr lang="en-US" dirty="0"/>
              <a:t>❚Taking textbook notes involves </a:t>
            </a:r>
            <a:r>
              <a:rPr lang="en-US" b="1" dirty="0"/>
              <a:t>condensing or reducing</a:t>
            </a:r>
            <a:r>
              <a:rPr lang="en-US" dirty="0"/>
              <a:t> large amounts of information into more manageable units that are easier to study and review.</a:t>
            </a:r>
            <a:endParaRPr lang="fr-FR" dirty="0"/>
          </a:p>
          <a:p>
            <a:r>
              <a:rPr lang="en-US" dirty="0"/>
              <a:t>❚Effective textbook notes </a:t>
            </a:r>
            <a:r>
              <a:rPr lang="en-US" b="1" dirty="0"/>
              <a:t>save you time</a:t>
            </a:r>
            <a:r>
              <a:rPr lang="en-US" dirty="0"/>
              <a:t> in the long run.</a:t>
            </a:r>
            <a:endParaRPr lang="fr-FR" dirty="0"/>
          </a:p>
          <a:p>
            <a:r>
              <a:rPr lang="en-US" dirty="0"/>
              <a:t>❚Learning to use specific </a:t>
            </a:r>
            <a:r>
              <a:rPr lang="en-US" b="1" dirty="0" err="1"/>
              <a:t>notetaking</a:t>
            </a:r>
            <a:r>
              <a:rPr lang="en-US" b="1" dirty="0"/>
              <a:t> systems</a:t>
            </a:r>
            <a:r>
              <a:rPr lang="en-US" dirty="0"/>
              <a:t> is achieved more comfortably by first learning to use the systems to take textbook notes because you can control the pace, refer back to printed information.</a:t>
            </a:r>
            <a:endParaRPr lang="fr-FR" dirty="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8929718" cy="6572272"/>
          </a:xfrm>
        </p:spPr>
        <p:txBody>
          <a:bodyPr>
            <a:normAutofit fontScale="70000" lnSpcReduction="20000"/>
          </a:bodyPr>
          <a:lstStyle/>
          <a:p>
            <a:r>
              <a:rPr lang="en-US" b="1" dirty="0"/>
              <a:t>II-Essential Strategies for Textbook </a:t>
            </a:r>
            <a:r>
              <a:rPr lang="en-US" b="1" dirty="0" err="1"/>
              <a:t>Notetaking</a:t>
            </a:r>
            <a:r>
              <a:rPr lang="en-US" b="1" dirty="0"/>
              <a:t> :</a:t>
            </a:r>
            <a:endParaRPr lang="fr-FR" dirty="0"/>
          </a:p>
          <a:p>
            <a:pPr lvl="0"/>
            <a:r>
              <a:rPr lang="en-US" b="1" dirty="0"/>
              <a:t>Understand what you read before taking notes. </a:t>
            </a:r>
            <a:endParaRPr lang="fr-FR" dirty="0"/>
          </a:p>
          <a:p>
            <a:pPr lvl="0"/>
            <a:r>
              <a:rPr lang="en-US" b="1" dirty="0"/>
              <a:t>Be selective. </a:t>
            </a:r>
            <a:r>
              <a:rPr lang="en-US" dirty="0"/>
              <a:t>Your notes should be a </a:t>
            </a:r>
            <a:r>
              <a:rPr lang="en-US" i="1" dirty="0"/>
              <a:t>condensed </a:t>
            </a:r>
            <a:r>
              <a:rPr lang="en-US" dirty="0"/>
              <a:t>version of the textbook, not a word-for-word copy of the textbook pages. </a:t>
            </a:r>
            <a:endParaRPr lang="fr-FR" dirty="0"/>
          </a:p>
          <a:p>
            <a:pPr lvl="0"/>
            <a:r>
              <a:rPr lang="en-US" dirty="0"/>
              <a:t> </a:t>
            </a:r>
            <a:r>
              <a:rPr lang="en-US" b="1" dirty="0"/>
              <a:t>Paraphrase or reword. </a:t>
            </a:r>
            <a:endParaRPr lang="fr-FR" dirty="0"/>
          </a:p>
          <a:p>
            <a:pPr lvl="0"/>
            <a:r>
              <a:rPr lang="en-US" b="1" dirty="0"/>
              <a:t>Include textbook reminders in your notes. </a:t>
            </a:r>
            <a:r>
              <a:rPr lang="en-US" dirty="0"/>
              <a:t>Instead of copying large charts or lengthy sections of important text, write a reminder in your notes to see page XX in the textbook.</a:t>
            </a:r>
            <a:endParaRPr lang="fr-FR" dirty="0"/>
          </a:p>
          <a:p>
            <a:pPr lvl="0"/>
            <a:r>
              <a:rPr lang="en-US" b="1" dirty="0"/>
              <a:t>Label your notes. </a:t>
            </a:r>
            <a:r>
              <a:rPr lang="en-US" dirty="0"/>
              <a:t>You will have many pages of notes. To avoid confusion, include textbook chapter numbers and number each page of your notes.</a:t>
            </a:r>
            <a:endParaRPr lang="fr-FR" dirty="0"/>
          </a:p>
          <a:p>
            <a:pPr lvl="0"/>
            <a:r>
              <a:rPr lang="en-US" b="1" dirty="0"/>
              <a:t>Use spaced practice. </a:t>
            </a:r>
            <a:r>
              <a:rPr lang="en-US" dirty="0"/>
              <a:t>Make several contacts with your notes over different periods of time. You can use them as a warm-up activity to put you in the mindset of the subject the next time you sit down to study, or you can schedule time each week to review your notes for the week.</a:t>
            </a:r>
            <a:endParaRPr lang="fr-FR" dirty="0"/>
          </a:p>
          <a:p>
            <a:pPr lvl="0"/>
            <a:r>
              <a:rPr lang="en-US" b="1" dirty="0"/>
              <a:t>Use feedback strategies. </a:t>
            </a:r>
            <a:r>
              <a:rPr lang="en-US" dirty="0"/>
              <a:t>Use Look-Away Techniques, such as reciting or visualizing, to check the completeness and accuracy of your learning.</a:t>
            </a:r>
            <a:endParaRPr lang="fr-FR" dirty="0"/>
          </a:p>
          <a:p>
            <a:pPr lvl="0"/>
            <a:r>
              <a:rPr lang="en-US" b="1" dirty="0"/>
              <a:t>Review your notes. </a:t>
            </a:r>
            <a:r>
              <a:rPr lang="en-US" dirty="0"/>
              <a:t>Use immediate review to create a strong impression in memory. Use ongoing review to keep information active and accessible in working memory.</a:t>
            </a:r>
            <a:endParaRPr lang="fr-FR" dirty="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en-US" b="1" dirty="0"/>
              <a:t>III-</a:t>
            </a:r>
            <a:r>
              <a:rPr lang="en-US" b="1" dirty="0" err="1"/>
              <a:t>Notetaking</a:t>
            </a:r>
            <a:r>
              <a:rPr lang="en-US" b="1" dirty="0"/>
              <a:t> Systems :</a:t>
            </a:r>
            <a:endParaRPr lang="fr-FR" dirty="0"/>
          </a:p>
          <a:p>
            <a:r>
              <a:rPr lang="en-US" dirty="0"/>
              <a:t>The five </a:t>
            </a:r>
            <a:r>
              <a:rPr lang="en-US" dirty="0" err="1"/>
              <a:t>notetaking</a:t>
            </a:r>
            <a:r>
              <a:rPr lang="en-US" dirty="0"/>
              <a:t> systems are : annotation, Cornell notes, two-column notes, three-column notes, and outline notes. Each </a:t>
            </a:r>
            <a:r>
              <a:rPr lang="en-US" dirty="0" err="1"/>
              <a:t>notetaking</a:t>
            </a:r>
            <a:r>
              <a:rPr lang="en-US" dirty="0"/>
              <a:t> system differs in its structure, but all work effectively when you use the eight Essential Strategies for Textbook </a:t>
            </a:r>
            <a:r>
              <a:rPr lang="en-US" dirty="0" err="1"/>
              <a:t>Notetaking</a:t>
            </a:r>
            <a:r>
              <a:rPr lang="en-US" dirty="0"/>
              <a:t>.</a:t>
            </a:r>
            <a:endParaRPr lang="fr-FR" dirty="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357982"/>
          </a:xfrm>
        </p:spPr>
        <p:txBody>
          <a:bodyPr>
            <a:normAutofit fontScale="85000" lnSpcReduction="20000"/>
          </a:bodyPr>
          <a:lstStyle/>
          <a:p>
            <a:r>
              <a:rPr lang="en-US" b="1" dirty="0"/>
              <a:t>1-Annotation</a:t>
            </a:r>
            <a:endParaRPr lang="fr-FR" dirty="0"/>
          </a:p>
          <a:p>
            <a:r>
              <a:rPr lang="en-US" dirty="0"/>
              <a:t>Annotating</a:t>
            </a:r>
            <a:r>
              <a:rPr lang="en-US" b="1" dirty="0"/>
              <a:t> </a:t>
            </a:r>
            <a:r>
              <a:rPr lang="en-US" dirty="0"/>
              <a:t>is the process of </a:t>
            </a:r>
            <a:r>
              <a:rPr lang="en-US" b="1" dirty="0"/>
              <a:t>highlighting</a:t>
            </a:r>
            <a:r>
              <a:rPr lang="en-US" dirty="0"/>
              <a:t>, underlining</a:t>
            </a:r>
            <a:r>
              <a:rPr lang="en-US" b="1" dirty="0"/>
              <a:t>, making marginal notes, or marking</a:t>
            </a:r>
            <a:r>
              <a:rPr lang="en-US" dirty="0"/>
              <a:t> specific information in printed materials. </a:t>
            </a:r>
            <a:endParaRPr lang="fr-FR" dirty="0"/>
          </a:p>
          <a:p>
            <a:r>
              <a:rPr lang="en-US" dirty="0"/>
              <a:t> </a:t>
            </a:r>
            <a:endParaRPr lang="fr-FR" dirty="0"/>
          </a:p>
          <a:p>
            <a:r>
              <a:rPr lang="en-US" b="1" dirty="0"/>
              <a:t>Annotation Strategies for Marking Textbooks</a:t>
            </a:r>
            <a:r>
              <a:rPr lang="en-US" dirty="0"/>
              <a:t>:</a:t>
            </a:r>
            <a:endParaRPr lang="fr-FR" dirty="0"/>
          </a:p>
          <a:p>
            <a:r>
              <a:rPr lang="en-US" dirty="0"/>
              <a:t>❚ Highlight the </a:t>
            </a:r>
            <a:r>
              <a:rPr lang="en-US" b="1" dirty="0"/>
              <a:t>complete topic sentence</a:t>
            </a:r>
            <a:r>
              <a:rPr lang="en-US" dirty="0"/>
              <a:t>, which states the main idea.</a:t>
            </a:r>
            <a:endParaRPr lang="fr-FR" dirty="0"/>
          </a:p>
          <a:p>
            <a:r>
              <a:rPr lang="en-US" dirty="0"/>
              <a:t>❚ Selectively highlight </a:t>
            </a:r>
            <a:r>
              <a:rPr lang="en-US" b="1" dirty="0"/>
              <a:t>key words or phrases </a:t>
            </a:r>
            <a:r>
              <a:rPr lang="en-US" dirty="0"/>
              <a:t>that support the topic sentence.</a:t>
            </a:r>
            <a:endParaRPr lang="fr-FR" dirty="0"/>
          </a:p>
          <a:p>
            <a:r>
              <a:rPr lang="en-US" dirty="0"/>
              <a:t>❚ </a:t>
            </a:r>
            <a:r>
              <a:rPr lang="en-US" b="1" dirty="0"/>
              <a:t>Circle terminology </a:t>
            </a:r>
            <a:r>
              <a:rPr lang="en-US" dirty="0"/>
              <a:t>and </a:t>
            </a:r>
            <a:r>
              <a:rPr lang="en-US" b="1" dirty="0"/>
              <a:t>highlight key words </a:t>
            </a:r>
            <a:r>
              <a:rPr lang="en-US" dirty="0"/>
              <a:t>in the definitions.</a:t>
            </a:r>
            <a:endParaRPr lang="fr-FR" dirty="0"/>
          </a:p>
          <a:p>
            <a:r>
              <a:rPr lang="en-US" dirty="0"/>
              <a:t>❚ </a:t>
            </a:r>
            <a:r>
              <a:rPr lang="en-US" b="1" dirty="0"/>
              <a:t>Enumerate steps </a:t>
            </a:r>
            <a:r>
              <a:rPr lang="en-US" dirty="0"/>
              <a:t>or lists of information.</a:t>
            </a:r>
            <a:endParaRPr lang="fr-FR" dirty="0"/>
          </a:p>
          <a:p>
            <a:r>
              <a:rPr lang="en-US" dirty="0"/>
              <a:t>❚ Make </a:t>
            </a:r>
            <a:r>
              <a:rPr lang="en-US" b="1" dirty="0"/>
              <a:t>marginal notes </a:t>
            </a:r>
            <a:r>
              <a:rPr lang="en-US" dirty="0"/>
              <a:t>to emphasize important ideas and integrate information.</a:t>
            </a:r>
            <a:endParaRPr lang="fr-FR" dirty="0"/>
          </a:p>
          <a:p>
            <a:r>
              <a:rPr lang="en-US" dirty="0"/>
              <a:t> </a:t>
            </a: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a:t>*</a:t>
            </a:r>
            <a:r>
              <a:rPr lang="en-US" b="1" dirty="0"/>
              <a:t>Enumerate Steps or Lists of Information</a:t>
            </a:r>
            <a:endParaRPr lang="fr-FR" dirty="0"/>
          </a:p>
          <a:p>
            <a:r>
              <a:rPr lang="en-US" i="1" dirty="0"/>
              <a:t>Enumerating </a:t>
            </a:r>
            <a:r>
              <a:rPr lang="en-US" dirty="0"/>
              <a:t>means “</a:t>
            </a:r>
            <a:r>
              <a:rPr lang="en-US" b="1" dirty="0"/>
              <a:t>numbering</a:t>
            </a:r>
            <a:r>
              <a:rPr lang="en-US" dirty="0"/>
              <a:t>.” A paragraph with a topic sentence that uses words such as </a:t>
            </a:r>
            <a:r>
              <a:rPr lang="en-US" i="1" dirty="0"/>
              <a:t>kinds of, reasons, advantages, causes, effects, ways, </a:t>
            </a:r>
            <a:r>
              <a:rPr lang="en-US" dirty="0"/>
              <a:t>or </a:t>
            </a:r>
            <a:r>
              <a:rPr lang="en-US" i="1" dirty="0"/>
              <a:t>steps </a:t>
            </a:r>
            <a:r>
              <a:rPr lang="en-US" dirty="0"/>
              <a:t>often has a list of supporting details that are identified by </a:t>
            </a:r>
            <a:r>
              <a:rPr lang="en-US" b="1" dirty="0"/>
              <a:t>ordinals.</a:t>
            </a:r>
            <a:r>
              <a:rPr lang="en-US" dirty="0"/>
              <a:t> </a:t>
            </a:r>
            <a:r>
              <a:rPr lang="en-US" b="1" dirty="0"/>
              <a:t>Ordinals </a:t>
            </a:r>
            <a:r>
              <a:rPr lang="en-US" dirty="0"/>
              <a:t>are words that signal a numbered sequence of items, such as </a:t>
            </a:r>
            <a:r>
              <a:rPr lang="en-US" i="1" dirty="0"/>
              <a:t>first,</a:t>
            </a:r>
            <a:r>
              <a:rPr lang="en-US" dirty="0"/>
              <a:t> </a:t>
            </a:r>
            <a:r>
              <a:rPr lang="en-US" i="1" dirty="0"/>
              <a:t>second, </a:t>
            </a:r>
            <a:r>
              <a:rPr lang="en-US" dirty="0"/>
              <a:t>or </a:t>
            </a:r>
            <a:r>
              <a:rPr lang="en-US" i="1" dirty="0"/>
              <a:t>third, </a:t>
            </a:r>
            <a:r>
              <a:rPr lang="en-US" dirty="0"/>
              <a:t>help you identify and focus your attention on the separate items.</a:t>
            </a:r>
            <a:endParaRPr lang="fr-FR" dirty="0"/>
          </a:p>
          <a:p>
            <a:r>
              <a:rPr lang="en-US" b="1" dirty="0"/>
              <a:t>-Enumerating</a:t>
            </a:r>
            <a:r>
              <a:rPr lang="en-US" dirty="0"/>
              <a:t> serves as a memory device, for it is easier to remember a fixed quantity of items than it is an unknown quantity of items. </a:t>
            </a:r>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en-US" dirty="0"/>
              <a:t>*</a:t>
            </a:r>
            <a:r>
              <a:rPr lang="en-US" b="1" dirty="0"/>
              <a:t>Marginal notes </a:t>
            </a:r>
            <a:r>
              <a:rPr lang="en-US" dirty="0"/>
              <a:t>are brief notes written in the margins of textbook pages. Marginal notes give you a glimpse at the important points in a paragraph. The following are kinds of information that work effectively as marginal notes: numbered lists of key ideas, short definitions of terms, study questions, comments or reactions, diagrams or pictures, key words to define, definitions of unfamiliar terms, questions to ask in class for unclear information.</a:t>
            </a:r>
            <a:endParaRPr lang="fr-FR" dirty="0"/>
          </a:p>
          <a:p>
            <a:r>
              <a:rPr lang="en-US" dirty="0"/>
              <a:t>Using </a:t>
            </a:r>
            <a:r>
              <a:rPr lang="en-US" b="1" dirty="0"/>
              <a:t>brackets</a:t>
            </a:r>
            <a:r>
              <a:rPr lang="en-US" dirty="0"/>
              <a:t> and </a:t>
            </a:r>
            <a:r>
              <a:rPr lang="en-US" b="1" dirty="0"/>
              <a:t>abbreviations</a:t>
            </a:r>
            <a:r>
              <a:rPr lang="en-US" dirty="0"/>
              <a:t> in the margins helps you avoid cluttered margins.</a:t>
            </a:r>
            <a:endParaRPr lang="fr-FR" dirty="0"/>
          </a:p>
          <a:p>
            <a:r>
              <a:rPr lang="en-US" dirty="0"/>
              <a:t> </a:t>
            </a:r>
            <a:endParaRPr lang="fr-FR" dirty="0"/>
          </a:p>
          <a:p>
            <a:r>
              <a:rPr lang="en-US" dirty="0"/>
              <a:t>-The following example shows various forms of annotation, including the use of </a:t>
            </a:r>
            <a:r>
              <a:rPr lang="en-US" b="1" dirty="0"/>
              <a:t>arrows</a:t>
            </a:r>
            <a:r>
              <a:rPr lang="en-US" dirty="0"/>
              <a:t> to connect ideas, to emphasize main ideas, details, and terminology:</a:t>
            </a:r>
            <a:endParaRPr lang="fr-FR" dirty="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p:cNvPicPr>
          <p:nvPr>
            <p:ph idx="1"/>
          </p:nvPr>
        </p:nvPicPr>
        <p:blipFill>
          <a:blip r:embed="rId1"/>
          <a:srcRect/>
          <a:stretch>
            <a:fillRect/>
          </a:stretch>
        </p:blipFill>
        <p:spPr bwMode="auto">
          <a:xfrm>
            <a:off x="0" y="142852"/>
            <a:ext cx="9144000" cy="6572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10490</Words>
  <Application>WPS Presentation</Application>
  <PresentationFormat>Affichage à l'écran (4:3)</PresentationFormat>
  <Paragraphs>126</Paragraphs>
  <Slides>25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Arial</vt:lpstr>
      <vt:lpstr>SimSun</vt:lpstr>
      <vt:lpstr>Wingdings</vt:lpstr>
      <vt:lpstr>Calibri</vt:lpstr>
      <vt:lpstr>Microsoft YaHei</vt:lpstr>
      <vt:lpstr>Arial Unicode MS</vt:lpstr>
      <vt:lpstr>Thème Office</vt:lpstr>
      <vt:lpstr>Textbook Notetaking systems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Textbook Notetaking Skills</dc:title>
  <dc:creator>PC</dc:creator>
  <cp:lastModifiedBy>HOME PC</cp:lastModifiedBy>
  <cp:revision>5</cp:revision>
  <dcterms:created xsi:type="dcterms:W3CDTF">2018-12-11T14:28:00Z</dcterms:created>
  <dcterms:modified xsi:type="dcterms:W3CDTF">2023-11-26T19:20:35Z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26CCA36DB45B4DF79BE3FCC98705AA96_13</vt:lpwstr>
  </property>
  <property fmtid="{D5CDD505-2E9C-101B-9397-08002B2CF9AE}" pid="3" name="KSOProductBuildVer">
    <vt:lpwstr>1036-12.2.0.13306</vt:lpwstr>
  </property>
</Properties>
</file>