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slides/slide8.xml" ContentType="application/vnd.openxmlformats-officedocument.presentationml.slide+xml"/>
  <Override PartName="/ppt/slides/slide4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67"/>
  </p:notesMasterIdLst>
  <p:sldIdLst>
    <p:sldId id="408" r:id="rId2"/>
    <p:sldId id="410" r:id="rId3"/>
    <p:sldId id="286" r:id="rId4"/>
    <p:sldId id="401" r:id="rId5"/>
    <p:sldId id="320" r:id="rId6"/>
    <p:sldId id="262" r:id="rId7"/>
    <p:sldId id="273" r:id="rId8"/>
    <p:sldId id="272" r:id="rId9"/>
    <p:sldId id="293" r:id="rId10"/>
    <p:sldId id="303" r:id="rId11"/>
    <p:sldId id="399" r:id="rId12"/>
    <p:sldId id="394" r:id="rId13"/>
    <p:sldId id="334" r:id="rId14"/>
    <p:sldId id="313" r:id="rId15"/>
    <p:sldId id="312" r:id="rId16"/>
    <p:sldId id="322" r:id="rId17"/>
    <p:sldId id="323" r:id="rId18"/>
    <p:sldId id="402" r:id="rId19"/>
    <p:sldId id="321" r:id="rId20"/>
    <p:sldId id="317" r:id="rId21"/>
    <p:sldId id="261" r:id="rId22"/>
    <p:sldId id="265" r:id="rId23"/>
    <p:sldId id="260" r:id="rId24"/>
    <p:sldId id="333" r:id="rId25"/>
    <p:sldId id="263" r:id="rId26"/>
    <p:sldId id="290" r:id="rId27"/>
    <p:sldId id="315" r:id="rId28"/>
    <p:sldId id="403" r:id="rId29"/>
    <p:sldId id="289" r:id="rId30"/>
    <p:sldId id="266" r:id="rId31"/>
    <p:sldId id="287" r:id="rId32"/>
    <p:sldId id="306" r:id="rId33"/>
    <p:sldId id="305" r:id="rId34"/>
    <p:sldId id="404" r:id="rId35"/>
    <p:sldId id="318" r:id="rId36"/>
    <p:sldId id="330" r:id="rId37"/>
    <p:sldId id="331" r:id="rId38"/>
    <p:sldId id="291" r:id="rId39"/>
    <p:sldId id="332" r:id="rId40"/>
    <p:sldId id="324" r:id="rId41"/>
    <p:sldId id="329" r:id="rId42"/>
    <p:sldId id="325" r:id="rId43"/>
    <p:sldId id="326" r:id="rId44"/>
    <p:sldId id="327" r:id="rId45"/>
    <p:sldId id="328" r:id="rId46"/>
    <p:sldId id="335" r:id="rId47"/>
    <p:sldId id="337" r:id="rId48"/>
    <p:sldId id="336" r:id="rId49"/>
    <p:sldId id="405" r:id="rId50"/>
    <p:sldId id="406" r:id="rId51"/>
    <p:sldId id="352" r:id="rId52"/>
    <p:sldId id="338" r:id="rId53"/>
    <p:sldId id="339" r:id="rId54"/>
    <p:sldId id="340" r:id="rId55"/>
    <p:sldId id="351" r:id="rId56"/>
    <p:sldId id="341" r:id="rId57"/>
    <p:sldId id="342" r:id="rId58"/>
    <p:sldId id="343" r:id="rId59"/>
    <p:sldId id="344" r:id="rId60"/>
    <p:sldId id="350" r:id="rId61"/>
    <p:sldId id="349" r:id="rId62"/>
    <p:sldId id="407" r:id="rId63"/>
    <p:sldId id="346" r:id="rId64"/>
    <p:sldId id="347" r:id="rId65"/>
    <p:sldId id="348" r:id="rId66"/>
  </p:sldIdLst>
  <p:sldSz cx="9144000" cy="6858000" type="screen4x3"/>
  <p:notesSz cx="6735763" cy="986948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FF"/>
    <a:srgbClr val="00FF00"/>
    <a:srgbClr val="0FCB33"/>
    <a:srgbClr val="0623FA"/>
    <a:srgbClr val="EDF2F9"/>
    <a:srgbClr val="C5E1F3"/>
    <a:srgbClr val="DAE7F6"/>
    <a:srgbClr val="6BEF21"/>
    <a:srgbClr val="0C7A2E"/>
  </p:clrMru>
</p:presentationPr>
</file>

<file path=ppt/tableStyles.xml><?xml version="1.0" encoding="utf-8"?>
<a:tblStyleLst xmlns:a="http://schemas.openxmlformats.org/drawingml/2006/main" def="{5C22544A-7EE6-4342-B048-85BDC9FD1C3A}">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20.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29.wmf"/><Relationship Id="rId1" Type="http://schemas.openxmlformats.org/officeDocument/2006/relationships/image" Target="../media/image28.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2" y="2"/>
            <a:ext cx="2919413" cy="493713"/>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14763" y="2"/>
            <a:ext cx="2919412" cy="493713"/>
          </a:xfrm>
          <a:prstGeom prst="rect">
            <a:avLst/>
          </a:prstGeom>
        </p:spPr>
        <p:txBody>
          <a:bodyPr vert="horz" lIns="91440" tIns="45720" rIns="91440" bIns="45720" rtlCol="0"/>
          <a:lstStyle>
            <a:lvl1pPr algn="r">
              <a:defRPr sz="1200"/>
            </a:lvl1pPr>
          </a:lstStyle>
          <a:p>
            <a:fld id="{838F666A-F592-4B39-B817-FF0960022AF2}" type="datetimeFigureOut">
              <a:rPr lang="fr-FR" smtClean="0"/>
              <a:pPr/>
              <a:t>08/02/2021</a:t>
            </a:fld>
            <a:endParaRPr lang="fr-FR"/>
          </a:p>
        </p:txBody>
      </p:sp>
      <p:sp>
        <p:nvSpPr>
          <p:cNvPr id="4" name="Espace réservé de l'image des diapositives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3102" y="4687890"/>
            <a:ext cx="5389563" cy="4441825"/>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2" y="9374188"/>
            <a:ext cx="2919413" cy="49371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14763" y="9374188"/>
            <a:ext cx="2919412" cy="493712"/>
          </a:xfrm>
          <a:prstGeom prst="rect">
            <a:avLst/>
          </a:prstGeom>
        </p:spPr>
        <p:txBody>
          <a:bodyPr vert="horz" lIns="91440" tIns="45720" rIns="91440" bIns="45720" rtlCol="0" anchor="b"/>
          <a:lstStyle>
            <a:lvl1pPr algn="r">
              <a:defRPr sz="1200"/>
            </a:lvl1pPr>
          </a:lstStyle>
          <a:p>
            <a:fld id="{F25D4B3C-F8DE-40FC-8DAE-320F50ABCE8A}"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3D01700C-B37A-4D31-8A7B-2CE60FD74515}" type="datetimeFigureOut">
              <a:rPr lang="fr-FR" smtClean="0"/>
              <a:pPr/>
              <a:t>08/02/2021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AC3F0D-CA4F-435F-9C4A-1836A142DF4C}"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D01700C-B37A-4D31-8A7B-2CE60FD74515}" type="datetimeFigureOut">
              <a:rPr lang="fr-FR" smtClean="0"/>
              <a:pPr/>
              <a:t>08/02/2021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AC3F0D-CA4F-435F-9C4A-1836A142DF4C}"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D01700C-B37A-4D31-8A7B-2CE60FD74515}" type="datetimeFigureOut">
              <a:rPr lang="fr-FR" smtClean="0"/>
              <a:pPr/>
              <a:t>08/02/2021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AC3F0D-CA4F-435F-9C4A-1836A142DF4C}"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D01700C-B37A-4D31-8A7B-2CE60FD74515}" type="datetimeFigureOut">
              <a:rPr lang="fr-FR" smtClean="0"/>
              <a:pPr/>
              <a:t>08/02/2021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AC3F0D-CA4F-435F-9C4A-1836A142DF4C}"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3D01700C-B37A-4D31-8A7B-2CE60FD74515}" type="datetimeFigureOut">
              <a:rPr lang="fr-FR" smtClean="0"/>
              <a:pPr/>
              <a:t>08/02/2021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3AC3F0D-CA4F-435F-9C4A-1836A142DF4C}"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3D01700C-B37A-4D31-8A7B-2CE60FD74515}" type="datetimeFigureOut">
              <a:rPr lang="fr-FR" smtClean="0"/>
              <a:pPr/>
              <a:t>08/02/2021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3AC3F0D-CA4F-435F-9C4A-1836A142DF4C}"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3D01700C-B37A-4D31-8A7B-2CE60FD74515}" type="datetimeFigureOut">
              <a:rPr lang="fr-FR" smtClean="0"/>
              <a:pPr/>
              <a:t>08/02/2021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3AC3F0D-CA4F-435F-9C4A-1836A142DF4C}"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3D01700C-B37A-4D31-8A7B-2CE60FD74515}" type="datetimeFigureOut">
              <a:rPr lang="fr-FR" smtClean="0"/>
              <a:pPr/>
              <a:t>08/02/2021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3AC3F0D-CA4F-435F-9C4A-1836A142DF4C}"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D01700C-B37A-4D31-8A7B-2CE60FD74515}" type="datetimeFigureOut">
              <a:rPr lang="fr-FR" smtClean="0"/>
              <a:pPr/>
              <a:t>08/02/2021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3AC3F0D-CA4F-435F-9C4A-1836A142DF4C}"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D01700C-B37A-4D31-8A7B-2CE60FD74515}" type="datetimeFigureOut">
              <a:rPr lang="fr-FR" smtClean="0"/>
              <a:pPr/>
              <a:t>08/02/2021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3AC3F0D-CA4F-435F-9C4A-1836A142DF4C}"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D01700C-B37A-4D31-8A7B-2CE60FD74515}" type="datetimeFigureOut">
              <a:rPr lang="fr-FR" smtClean="0"/>
              <a:pPr/>
              <a:t>08/02/2021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3AC3F0D-CA4F-435F-9C4A-1836A142DF4C}"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01700C-B37A-4D31-8A7B-2CE60FD74515}" type="datetimeFigureOut">
              <a:rPr lang="fr-FR" smtClean="0"/>
              <a:pPr/>
              <a:t>08/02/2021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AC3F0D-CA4F-435F-9C4A-1836A142DF4C}"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oleObject" Target="../embeddings/oleObject8.bin"/></Relationships>
</file>

<file path=ppt/slides/_rels/slide3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9.v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18.png"/></Relationships>
</file>

<file path=ppt/slides/_rels/slide4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oleObject" Target="../embeddings/oleObject12.bin"/></Relationships>
</file>

<file path=ppt/slides/_rels/slide49.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slideLayout" Target="../slideLayouts/slideLayout7.xml"/><Relationship Id="rId1" Type="http://schemas.openxmlformats.org/officeDocument/2006/relationships/vmlDrawing" Target="../drawings/vmlDrawing12.vml"/><Relationship Id="rId5" Type="http://schemas.openxmlformats.org/officeDocument/2006/relationships/oleObject" Target="../embeddings/oleObject13.bin"/><Relationship Id="rId4" Type="http://schemas.openxmlformats.org/officeDocument/2006/relationships/image" Target="../media/image26.png"/></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13.vml"/></Relationships>
</file>

<file path=ppt/slides/_rels/slide55.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14.vml"/><Relationship Id="rId4" Type="http://schemas.openxmlformats.org/officeDocument/2006/relationships/oleObject" Target="../embeddings/oleObject16.bin"/></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Espace réservé du contenu 3"/>
          <p:cNvGraphicFramePr>
            <a:graphicFrameLocks/>
          </p:cNvGraphicFramePr>
          <p:nvPr/>
        </p:nvGraphicFramePr>
        <p:xfrm>
          <a:off x="251521" y="188640"/>
          <a:ext cx="8568951" cy="6557352"/>
        </p:xfrm>
        <a:graphic>
          <a:graphicData uri="http://schemas.openxmlformats.org/drawingml/2006/table">
            <a:tbl>
              <a:tblPr firstRow="1" bandRow="1">
                <a:tableStyleId>{5C22544A-7EE6-4342-B048-85BDC9FD1C3A}</a:tableStyleId>
              </a:tblPr>
              <a:tblGrid>
                <a:gridCol w="504055"/>
                <a:gridCol w="5760641"/>
                <a:gridCol w="2304255"/>
              </a:tblGrid>
              <a:tr h="468052">
                <a:tc>
                  <a:txBody>
                    <a:bodyPr/>
                    <a:lstStyle/>
                    <a:p>
                      <a:pPr algn="ctr" rtl="1"/>
                      <a:endParaRPr lang="fr-FR" sz="2400" b="1" dirty="0">
                        <a:solidFill>
                          <a:schemeClr val="bg1"/>
                        </a:solidFill>
                      </a:endParaRPr>
                    </a:p>
                  </a:txBody>
                  <a:tcPr anchor="ctr"/>
                </a:tc>
                <a:tc>
                  <a:txBody>
                    <a:bodyPr/>
                    <a:lstStyle/>
                    <a:p>
                      <a:pPr algn="ctr" rtl="1"/>
                      <a:r>
                        <a:rPr lang="ar-DZ" sz="2400" b="1" dirty="0" smtClean="0">
                          <a:solidFill>
                            <a:schemeClr val="bg1"/>
                          </a:solidFill>
                        </a:rPr>
                        <a:t>المحاضرات</a:t>
                      </a:r>
                      <a:endParaRPr lang="fr-FR" sz="2400" b="1" dirty="0">
                        <a:solidFill>
                          <a:schemeClr val="bg1"/>
                        </a:solidFill>
                      </a:endParaRPr>
                    </a:p>
                  </a:txBody>
                  <a:tcPr anchor="ctr"/>
                </a:tc>
                <a:tc>
                  <a:txBody>
                    <a:bodyPr/>
                    <a:lstStyle/>
                    <a:p>
                      <a:pPr algn="ctr" rtl="1"/>
                      <a:r>
                        <a:rPr lang="ar-DZ" sz="2400" b="1" dirty="0" smtClean="0">
                          <a:solidFill>
                            <a:schemeClr val="bg1"/>
                          </a:solidFill>
                        </a:rPr>
                        <a:t>الفصول</a:t>
                      </a:r>
                      <a:endParaRPr lang="fr-FR" sz="2400" b="1" dirty="0">
                        <a:solidFill>
                          <a:schemeClr val="bg1"/>
                        </a:solidFill>
                      </a:endParaRPr>
                    </a:p>
                  </a:txBody>
                  <a:tcPr anchor="ctr"/>
                </a:tc>
              </a:tr>
              <a:tr h="468052">
                <a:tc>
                  <a:txBody>
                    <a:bodyPr/>
                    <a:lstStyle/>
                    <a:p>
                      <a:pPr algn="r" rtl="1"/>
                      <a:endParaRPr lang="fr-FR" b="1" dirty="0">
                        <a:solidFill>
                          <a:srgbClr val="FF0000"/>
                        </a:solidFill>
                      </a:endParaRPr>
                    </a:p>
                  </a:txBody>
                  <a:tcPr anchor="ctr">
                    <a:solidFill>
                      <a:schemeClr val="bg1">
                        <a:lumMod val="85000"/>
                      </a:schemeClr>
                    </a:solidFill>
                  </a:tcPr>
                </a:tc>
                <a:tc>
                  <a:txBody>
                    <a:bodyPr/>
                    <a:lstStyle/>
                    <a:p>
                      <a:pPr algn="r" rtl="1"/>
                      <a:r>
                        <a:rPr lang="ar-DZ" sz="2400" b="1" kern="1200" dirty="0" smtClean="0">
                          <a:solidFill>
                            <a:schemeClr val="tx1"/>
                          </a:solidFill>
                          <a:latin typeface="+mn-lt"/>
                          <a:ea typeface="+mn-ea"/>
                          <a:cs typeface="+mn-cs"/>
                        </a:rPr>
                        <a:t>مفهوم المشروع الاستثماري ودراسة الجدوى المبدئية</a:t>
                      </a:r>
                      <a:endParaRPr lang="fr-FR" sz="2400" b="1" kern="1200" dirty="0">
                        <a:solidFill>
                          <a:schemeClr val="tx1"/>
                        </a:solidFill>
                        <a:latin typeface="+mn-lt"/>
                        <a:ea typeface="+mn-ea"/>
                        <a:cs typeface="+mn-cs"/>
                      </a:endParaRPr>
                    </a:p>
                  </a:txBody>
                  <a:tcPr anchor="ctr">
                    <a:solidFill>
                      <a:schemeClr val="bg1">
                        <a:lumMod val="85000"/>
                      </a:schemeClr>
                    </a:solidFill>
                  </a:tcPr>
                </a:tc>
                <a:tc rowSpan="2">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DZ" sz="2400" b="1" kern="1200" dirty="0" smtClean="0">
                          <a:solidFill>
                            <a:schemeClr val="tx1"/>
                          </a:solidFill>
                          <a:latin typeface="+mn-lt"/>
                          <a:ea typeface="+mn-ea"/>
                          <a:cs typeface="+mn-cs"/>
                        </a:rPr>
                        <a:t>مدخل عام لدراسة الجدوى وتقييم المشاريع الاستثمارية</a:t>
                      </a:r>
                      <a:endParaRPr lang="fr-FR" sz="2400" b="1" kern="1200" dirty="0" smtClean="0">
                        <a:solidFill>
                          <a:schemeClr val="tx1"/>
                        </a:solidFill>
                        <a:latin typeface="+mn-lt"/>
                        <a:ea typeface="+mn-ea"/>
                        <a:cs typeface="+mn-cs"/>
                      </a:endParaRPr>
                    </a:p>
                  </a:txBody>
                  <a:tcPr anchor="ctr">
                    <a:solidFill>
                      <a:schemeClr val="bg1">
                        <a:lumMod val="85000"/>
                      </a:schemeClr>
                    </a:solidFill>
                  </a:tcPr>
                </a:tc>
              </a:tr>
              <a:tr h="468052">
                <a:tc>
                  <a:txBody>
                    <a:bodyPr/>
                    <a:lstStyle/>
                    <a:p>
                      <a:pPr algn="r" rtl="1"/>
                      <a:endParaRPr lang="fr-FR" b="1">
                        <a:solidFill>
                          <a:srgbClr val="FF0000"/>
                        </a:solidFill>
                      </a:endParaRPr>
                    </a:p>
                  </a:txBody>
                  <a:tcPr anchor="ctr"/>
                </a:tc>
                <a:tc>
                  <a:txBody>
                    <a:bodyPr/>
                    <a:lstStyle/>
                    <a:p>
                      <a:pPr algn="r" rtl="1"/>
                      <a:r>
                        <a:rPr lang="ar-DZ" sz="2400" b="1" kern="1200" dirty="0" smtClean="0">
                          <a:solidFill>
                            <a:schemeClr val="tx1"/>
                          </a:solidFill>
                          <a:latin typeface="+mn-lt"/>
                          <a:ea typeface="+mn-ea"/>
                          <a:cs typeface="+mn-cs"/>
                        </a:rPr>
                        <a:t>دراسة الجدوى </a:t>
                      </a:r>
                      <a:r>
                        <a:rPr lang="ar-DZ" sz="2400" b="1" dirty="0" smtClean="0">
                          <a:solidFill>
                            <a:schemeClr val="tx1"/>
                          </a:solidFill>
                        </a:rPr>
                        <a:t>التفصيلية</a:t>
                      </a:r>
                      <a:endParaRPr lang="fr-FR" sz="2400" b="1" dirty="0">
                        <a:solidFill>
                          <a:schemeClr val="tx1"/>
                        </a:solidFill>
                      </a:endParaRPr>
                    </a:p>
                  </a:txBody>
                  <a:tcPr anchor="ctr"/>
                </a:tc>
                <a:tc vMerge="1">
                  <a:txBody>
                    <a:bodyPr/>
                    <a:lstStyle/>
                    <a:p>
                      <a:pPr algn="r" rtl="1"/>
                      <a:endParaRPr lang="fr-FR" dirty="0"/>
                    </a:p>
                  </a:txBody>
                  <a:tcPr/>
                </a:tc>
              </a:tr>
              <a:tr h="468052">
                <a:tc>
                  <a:txBody>
                    <a:bodyPr/>
                    <a:lstStyle/>
                    <a:p>
                      <a:pPr algn="r" rtl="1"/>
                      <a:endParaRPr lang="fr-FR" sz="2400" b="1" kern="1200" dirty="0">
                        <a:solidFill>
                          <a:schemeClr val="tx1"/>
                        </a:solidFill>
                        <a:latin typeface="+mn-lt"/>
                        <a:ea typeface="+mn-ea"/>
                        <a:cs typeface="+mn-cs"/>
                      </a:endParaRPr>
                    </a:p>
                  </a:txBody>
                  <a:tcPr anchor="ctr"/>
                </a:tc>
                <a:tc>
                  <a:txBody>
                    <a:bodyPr/>
                    <a:lstStyle/>
                    <a:p>
                      <a:pPr algn="r" rtl="1"/>
                      <a:r>
                        <a:rPr lang="ar-DZ" sz="2400" b="1" kern="1200" dirty="0" smtClean="0">
                          <a:solidFill>
                            <a:schemeClr val="tx1"/>
                          </a:solidFill>
                          <a:latin typeface="+mn-lt"/>
                          <a:ea typeface="+mn-ea"/>
                          <a:cs typeface="+mn-cs"/>
                        </a:rPr>
                        <a:t>تقدير التدفقات النقدية غير التشغيلية</a:t>
                      </a:r>
                      <a:endParaRPr lang="fr-FR" sz="2400" b="1" kern="1200" dirty="0">
                        <a:solidFill>
                          <a:schemeClr val="tx1"/>
                        </a:solidFill>
                        <a:latin typeface="+mn-lt"/>
                        <a:ea typeface="+mn-ea"/>
                        <a:cs typeface="+mn-cs"/>
                      </a:endParaRPr>
                    </a:p>
                  </a:txBody>
                  <a:tcPr anchor="ctr">
                    <a:solidFill>
                      <a:srgbClr val="CCCCFF"/>
                    </a:solidFill>
                  </a:tcPr>
                </a:tc>
                <a:tc rowSpan="3">
                  <a:txBody>
                    <a:bodyPr/>
                    <a:lstStyle/>
                    <a:p>
                      <a:pPr algn="r" rtl="1"/>
                      <a:r>
                        <a:rPr lang="ar-SA" sz="2400" b="1" kern="1200" dirty="0" smtClean="0">
                          <a:solidFill>
                            <a:schemeClr val="tx1"/>
                          </a:solidFill>
                          <a:latin typeface="+mn-lt"/>
                          <a:ea typeface="+mn-ea"/>
                          <a:cs typeface="+mn-cs"/>
                        </a:rPr>
                        <a:t>تحديد </a:t>
                      </a:r>
                      <a:r>
                        <a:rPr lang="ar-DZ" sz="2400" b="1" kern="1200" dirty="0" smtClean="0">
                          <a:solidFill>
                            <a:schemeClr val="tx1"/>
                          </a:solidFill>
                          <a:latin typeface="+mn-lt"/>
                          <a:ea typeface="+mn-ea"/>
                          <a:cs typeface="+mn-cs"/>
                        </a:rPr>
                        <a:t>(تقدير</a:t>
                      </a:r>
                      <a:r>
                        <a:rPr lang="ar-DZ" sz="2400" b="1" kern="1200" dirty="0" err="1" smtClean="0">
                          <a:solidFill>
                            <a:schemeClr val="tx1"/>
                          </a:solidFill>
                          <a:latin typeface="+mn-lt"/>
                          <a:ea typeface="+mn-ea"/>
                          <a:cs typeface="+mn-cs"/>
                        </a:rPr>
                        <a:t>)</a:t>
                      </a:r>
                      <a:r>
                        <a:rPr lang="ar-DZ" sz="2400" b="1" kern="1200" dirty="0" smtClean="0">
                          <a:solidFill>
                            <a:schemeClr val="tx1"/>
                          </a:solidFill>
                          <a:latin typeface="+mn-lt"/>
                          <a:ea typeface="+mn-ea"/>
                          <a:cs typeface="+mn-cs"/>
                        </a:rPr>
                        <a:t> </a:t>
                      </a:r>
                      <a:r>
                        <a:rPr lang="ar-SA" sz="2400" b="1" kern="1200" dirty="0" smtClean="0">
                          <a:solidFill>
                            <a:schemeClr val="tx1"/>
                          </a:solidFill>
                          <a:latin typeface="+mn-lt"/>
                          <a:ea typeface="+mn-ea"/>
                          <a:cs typeface="+mn-cs"/>
                        </a:rPr>
                        <a:t>التدفقات النقدية</a:t>
                      </a:r>
                      <a:endParaRPr lang="fr-FR" sz="2400" b="1" kern="1200" dirty="0">
                        <a:solidFill>
                          <a:schemeClr val="tx1"/>
                        </a:solidFill>
                        <a:latin typeface="+mn-lt"/>
                        <a:ea typeface="+mn-ea"/>
                        <a:cs typeface="+mn-cs"/>
                      </a:endParaRPr>
                    </a:p>
                  </a:txBody>
                  <a:tcPr anchor="ctr">
                    <a:solidFill>
                      <a:srgbClr val="CCCCFF"/>
                    </a:solidFill>
                  </a:tcPr>
                </a:tc>
              </a:tr>
              <a:tr h="468052">
                <a:tc>
                  <a:txBody>
                    <a:bodyPr/>
                    <a:lstStyle/>
                    <a:p>
                      <a:pPr algn="r" rtl="1"/>
                      <a:endParaRPr lang="fr-FR" b="1">
                        <a:solidFill>
                          <a:srgbClr val="FF0000"/>
                        </a:solidFill>
                      </a:endParaRPr>
                    </a:p>
                  </a:txBody>
                  <a:tcPr anchor="ctr"/>
                </a:tc>
                <a:tc>
                  <a:txBody>
                    <a:bodyPr/>
                    <a:lstStyle/>
                    <a:p>
                      <a:pPr algn="r" rtl="1"/>
                      <a:r>
                        <a:rPr lang="ar-DZ" sz="2400" b="1" dirty="0" smtClean="0">
                          <a:solidFill>
                            <a:schemeClr val="tx1"/>
                          </a:solidFill>
                        </a:rPr>
                        <a:t>تقدير التدفقات النقدية التشغيلية</a:t>
                      </a:r>
                      <a:endParaRPr lang="fr-FR" sz="2400" b="1" dirty="0">
                        <a:solidFill>
                          <a:schemeClr val="tx1"/>
                        </a:solidFill>
                      </a:endParaRPr>
                    </a:p>
                  </a:txBody>
                  <a:tcPr anchor="ctr"/>
                </a:tc>
                <a:tc vMerge="1">
                  <a:txBody>
                    <a:bodyPr/>
                    <a:lstStyle/>
                    <a:p>
                      <a:pPr algn="r" rtl="1"/>
                      <a:endParaRPr lang="fr-FR" dirty="0"/>
                    </a:p>
                  </a:txBody>
                  <a:tcPr/>
                </a:tc>
              </a:tr>
              <a:tr h="468052">
                <a:tc>
                  <a:txBody>
                    <a:bodyPr/>
                    <a:lstStyle/>
                    <a:p>
                      <a:pPr algn="r" rtl="1"/>
                      <a:endParaRPr lang="fr-FR" b="1">
                        <a:solidFill>
                          <a:srgbClr val="FF0000"/>
                        </a:solidFill>
                      </a:endParaRPr>
                    </a:p>
                  </a:txBody>
                  <a:tcPr anchor="ctr"/>
                </a:tc>
                <a:tc>
                  <a:txBody>
                    <a:bodyPr/>
                    <a:lstStyle/>
                    <a:p>
                      <a:pPr algn="r" rtl="1"/>
                      <a:r>
                        <a:rPr lang="ar-DZ" sz="2400" b="1" dirty="0" smtClean="0">
                          <a:solidFill>
                            <a:schemeClr val="tx1"/>
                          </a:solidFill>
                        </a:rPr>
                        <a:t>تقدير التدفقات النقدية ل</a:t>
                      </a:r>
                      <a:r>
                        <a:rPr lang="ar-SA" sz="2400" b="1" dirty="0" smtClean="0">
                          <a:solidFill>
                            <a:schemeClr val="tx1"/>
                          </a:solidFill>
                        </a:rPr>
                        <a:t>مشاريع الاستبدال</a:t>
                      </a:r>
                      <a:endParaRPr lang="fr-FR" sz="2400" b="1" dirty="0">
                        <a:solidFill>
                          <a:schemeClr val="tx1"/>
                        </a:solidFill>
                      </a:endParaRPr>
                    </a:p>
                  </a:txBody>
                  <a:tcPr anchor="ctr"/>
                </a:tc>
                <a:tc vMerge="1">
                  <a:txBody>
                    <a:bodyPr/>
                    <a:lstStyle/>
                    <a:p>
                      <a:pPr algn="r" rtl="1"/>
                      <a:endParaRPr lang="fr-FR" dirty="0"/>
                    </a:p>
                  </a:txBody>
                  <a:tcPr/>
                </a:tc>
              </a:tr>
              <a:tr h="468052">
                <a:tc>
                  <a:txBody>
                    <a:bodyPr/>
                    <a:lstStyle/>
                    <a:p>
                      <a:pPr algn="r" rtl="1"/>
                      <a:endParaRPr lang="fr-FR" b="1">
                        <a:solidFill>
                          <a:srgbClr val="FF0000"/>
                        </a:solidFill>
                      </a:endParaRPr>
                    </a:p>
                  </a:txBody>
                  <a:tcPr anchor="ctr"/>
                </a:tc>
                <a:tc>
                  <a:txBody>
                    <a:bodyPr/>
                    <a:lstStyle/>
                    <a:p>
                      <a:pPr algn="r" rtl="1"/>
                      <a:r>
                        <a:rPr lang="ar-DZ" sz="2400" b="1" dirty="0" smtClean="0">
                          <a:solidFill>
                            <a:schemeClr val="tx1"/>
                          </a:solidFill>
                        </a:rPr>
                        <a:t>متوسط التكلفة المرجحة وتكلفة كل عنصر من رأس المال</a:t>
                      </a:r>
                      <a:endParaRPr lang="fr-FR" sz="2400" b="1" dirty="0">
                        <a:solidFill>
                          <a:schemeClr val="tx1"/>
                        </a:solidFill>
                      </a:endParaRPr>
                    </a:p>
                  </a:txBody>
                  <a:tcPr anchor="ctr"/>
                </a:tc>
                <a:tc rowSpan="2">
                  <a:txBody>
                    <a:bodyPr/>
                    <a:lstStyle/>
                    <a:p>
                      <a:pPr algn="r" rtl="1"/>
                      <a:r>
                        <a:rPr lang="ar-DZ" sz="2400" b="1" dirty="0" smtClean="0">
                          <a:solidFill>
                            <a:schemeClr val="tx1"/>
                          </a:solidFill>
                        </a:rPr>
                        <a:t>تقدير سعر </a:t>
                      </a:r>
                      <a:r>
                        <a:rPr lang="ar-DZ" sz="2400" b="1" dirty="0" err="1" smtClean="0">
                          <a:solidFill>
                            <a:schemeClr val="tx1"/>
                          </a:solidFill>
                        </a:rPr>
                        <a:t>الخصم </a:t>
                      </a:r>
                      <a:r>
                        <a:rPr lang="ar-DZ" sz="2400" b="1" dirty="0" smtClean="0">
                          <a:solidFill>
                            <a:schemeClr val="tx1"/>
                          </a:solidFill>
                        </a:rPr>
                        <a:t>(تكلفة رأس المال</a:t>
                      </a:r>
                      <a:r>
                        <a:rPr lang="ar-DZ" sz="2400" b="1" dirty="0" err="1" smtClean="0">
                          <a:solidFill>
                            <a:schemeClr val="tx1"/>
                          </a:solidFill>
                        </a:rPr>
                        <a:t>)</a:t>
                      </a:r>
                      <a:endParaRPr lang="fr-FR" sz="2400" b="1" dirty="0">
                        <a:solidFill>
                          <a:schemeClr val="tx1"/>
                        </a:solidFill>
                      </a:endParaRPr>
                    </a:p>
                  </a:txBody>
                  <a:tcPr anchor="ctr"/>
                </a:tc>
              </a:tr>
              <a:tr h="468052">
                <a:tc>
                  <a:txBody>
                    <a:bodyPr/>
                    <a:lstStyle/>
                    <a:p>
                      <a:pPr algn="r" rtl="1"/>
                      <a:endParaRPr lang="fr-FR" b="1">
                        <a:solidFill>
                          <a:srgbClr val="FF0000"/>
                        </a:solidFill>
                      </a:endParaRPr>
                    </a:p>
                  </a:txBody>
                  <a:tcPr anchor="ctr"/>
                </a:tc>
                <a:tc>
                  <a:txBody>
                    <a:bodyPr/>
                    <a:lstStyle/>
                    <a:p>
                      <a:pPr algn="r" rtl="1"/>
                      <a:r>
                        <a:rPr lang="ar-DZ" sz="2400" b="1" dirty="0" smtClean="0">
                          <a:solidFill>
                            <a:schemeClr val="tx1"/>
                          </a:solidFill>
                        </a:rPr>
                        <a:t>تقدير تكلفة رأس المال للمشروع</a:t>
                      </a:r>
                      <a:endParaRPr lang="fr-FR" sz="2400" b="1" dirty="0">
                        <a:solidFill>
                          <a:schemeClr val="tx1"/>
                        </a:solidFill>
                      </a:endParaRPr>
                    </a:p>
                  </a:txBody>
                  <a:tcPr anchor="ctr"/>
                </a:tc>
                <a:tc vMerge="1">
                  <a:txBody>
                    <a:bodyPr/>
                    <a:lstStyle/>
                    <a:p>
                      <a:pPr algn="r" rtl="1"/>
                      <a:endParaRPr lang="fr-FR" dirty="0"/>
                    </a:p>
                  </a:txBody>
                  <a:tcPr/>
                </a:tc>
              </a:tr>
              <a:tr h="468052">
                <a:tc>
                  <a:txBody>
                    <a:bodyPr/>
                    <a:lstStyle/>
                    <a:p>
                      <a:pPr algn="r" rtl="1"/>
                      <a:endParaRPr lang="fr-FR" b="1">
                        <a:solidFill>
                          <a:srgbClr val="FF0000"/>
                        </a:solidFill>
                      </a:endParaRPr>
                    </a:p>
                  </a:txBody>
                  <a:tcPr anchor="ctr"/>
                </a:tc>
                <a:tc>
                  <a:txBody>
                    <a:bodyPr/>
                    <a:lstStyle/>
                    <a:p>
                      <a:pPr algn="r" rtl="1"/>
                      <a:r>
                        <a:rPr lang="ar-DZ" sz="2400" b="1" dirty="0" smtClean="0">
                          <a:solidFill>
                            <a:schemeClr val="tx1"/>
                          </a:solidFill>
                        </a:rPr>
                        <a:t>معياري فترة الاسترداد وصافي القيمة الحالية</a:t>
                      </a:r>
                      <a:endParaRPr lang="fr-FR" sz="2400" b="1" dirty="0">
                        <a:solidFill>
                          <a:schemeClr val="tx1"/>
                        </a:solidFill>
                      </a:endParaRPr>
                    </a:p>
                  </a:txBody>
                  <a:tcPr anchor="ctr"/>
                </a:tc>
                <a:tc rowSpan="2">
                  <a:txBody>
                    <a:bodyPr/>
                    <a:lstStyle/>
                    <a:p>
                      <a:pPr algn="r" rtl="1"/>
                      <a:r>
                        <a:rPr lang="ar-DZ" sz="2800" b="1" dirty="0" smtClean="0">
                          <a:solidFill>
                            <a:schemeClr val="tx1"/>
                          </a:solidFill>
                        </a:rPr>
                        <a:t>طرق التقييم الشائعة للمشاريع  الاستثمارية </a:t>
                      </a:r>
                      <a:endParaRPr lang="fr-FR" sz="2800" b="1" dirty="0">
                        <a:solidFill>
                          <a:schemeClr val="tx1"/>
                        </a:solidFill>
                      </a:endParaRPr>
                    </a:p>
                  </a:txBody>
                  <a:tcPr anchor="ctr">
                    <a:solidFill>
                      <a:srgbClr val="FFFF00"/>
                    </a:solidFill>
                  </a:tcPr>
                </a:tc>
              </a:tr>
              <a:tr h="468052">
                <a:tc>
                  <a:txBody>
                    <a:bodyPr/>
                    <a:lstStyle/>
                    <a:p>
                      <a:pPr algn="r" rtl="1"/>
                      <a:endParaRPr lang="fr-FR" b="1">
                        <a:solidFill>
                          <a:srgbClr val="FF0000"/>
                        </a:solidFill>
                      </a:endParaRPr>
                    </a:p>
                  </a:txBody>
                  <a:tcPr anchor="ctr"/>
                </a:tc>
                <a:tc>
                  <a:txBody>
                    <a:bodyPr/>
                    <a:lstStyle/>
                    <a:p>
                      <a:pPr algn="r" rtl="1"/>
                      <a:r>
                        <a:rPr lang="ar-DZ" sz="2400" b="1" dirty="0" smtClean="0">
                          <a:solidFill>
                            <a:schemeClr val="tx1"/>
                          </a:solidFill>
                        </a:rPr>
                        <a:t>معياري معدل المردود الداخلي ومؤشر الربحية</a:t>
                      </a:r>
                      <a:endParaRPr lang="fr-FR" sz="2400" b="1" dirty="0">
                        <a:solidFill>
                          <a:schemeClr val="tx1"/>
                        </a:solidFill>
                      </a:endParaRPr>
                    </a:p>
                  </a:txBody>
                  <a:tcPr anchor="ctr"/>
                </a:tc>
                <a:tc vMerge="1">
                  <a:txBody>
                    <a:bodyPr/>
                    <a:lstStyle/>
                    <a:p>
                      <a:pPr algn="r" rtl="1"/>
                      <a:endParaRPr lang="fr-FR" dirty="0"/>
                    </a:p>
                  </a:txBody>
                  <a:tcPr/>
                </a:tc>
              </a:tr>
              <a:tr h="468052">
                <a:tc>
                  <a:txBody>
                    <a:bodyPr/>
                    <a:lstStyle/>
                    <a:p>
                      <a:pPr algn="r" rtl="1"/>
                      <a:endParaRPr lang="fr-FR" b="1">
                        <a:solidFill>
                          <a:srgbClr val="FF0000"/>
                        </a:solidFill>
                      </a:endParaRPr>
                    </a:p>
                  </a:txBody>
                  <a:tcPr anchor="ctr"/>
                </a:tc>
                <a:tc>
                  <a:txBody>
                    <a:bodyPr/>
                    <a:lstStyle/>
                    <a:p>
                      <a:pPr algn="r" rtl="1"/>
                      <a:r>
                        <a:rPr lang="ar-DZ" sz="2400" b="1" dirty="0" smtClean="0">
                          <a:solidFill>
                            <a:schemeClr val="tx1"/>
                          </a:solidFill>
                        </a:rPr>
                        <a:t>التضارب بين المؤشرات ومعدل المردود الداخلي المطور</a:t>
                      </a:r>
                      <a:endParaRPr lang="fr-FR" sz="2400" b="1" dirty="0">
                        <a:solidFill>
                          <a:schemeClr val="tx1"/>
                        </a:solidFill>
                      </a:endParaRPr>
                    </a:p>
                  </a:txBody>
                  <a:tcPr anchor="ctr"/>
                </a:tc>
                <a:tc rowSpan="2">
                  <a:txBody>
                    <a:bodyPr/>
                    <a:lstStyle/>
                    <a:p>
                      <a:pPr algn="r" rtl="1"/>
                      <a:r>
                        <a:rPr lang="ar-DZ" sz="2400" b="1" dirty="0" smtClean="0">
                          <a:solidFill>
                            <a:schemeClr val="tx1"/>
                          </a:solidFill>
                        </a:rPr>
                        <a:t>انتقادات وملاحظات حول مؤشرات التقييم المدروسة</a:t>
                      </a:r>
                      <a:endParaRPr lang="fr-FR" sz="2400" b="1" dirty="0">
                        <a:solidFill>
                          <a:schemeClr val="tx1"/>
                        </a:solidFill>
                      </a:endParaRPr>
                    </a:p>
                  </a:txBody>
                  <a:tcPr anchor="ctr"/>
                </a:tc>
              </a:tr>
              <a:tr h="468052">
                <a:tc>
                  <a:txBody>
                    <a:bodyPr/>
                    <a:lstStyle/>
                    <a:p>
                      <a:pPr algn="r" rtl="1"/>
                      <a:endParaRPr lang="fr-FR" b="1">
                        <a:solidFill>
                          <a:srgbClr val="FF0000"/>
                        </a:solidFill>
                      </a:endParaRPr>
                    </a:p>
                  </a:txBody>
                  <a:tcPr anchor="ctr"/>
                </a:tc>
                <a:tc>
                  <a:txBody>
                    <a:bodyPr/>
                    <a:lstStyle/>
                    <a:p>
                      <a:pPr algn="r" rtl="1"/>
                      <a:r>
                        <a:rPr lang="ar-DZ" sz="2400" b="1" dirty="0" smtClean="0">
                          <a:solidFill>
                            <a:schemeClr val="tx1"/>
                          </a:solidFill>
                        </a:rPr>
                        <a:t>المؤشرات البديلة في حالة اختلاف أعمار المشاريع</a:t>
                      </a:r>
                      <a:endParaRPr lang="fr-FR" sz="2400" b="1" dirty="0">
                        <a:solidFill>
                          <a:schemeClr val="tx1"/>
                        </a:solidFill>
                      </a:endParaRPr>
                    </a:p>
                  </a:txBody>
                  <a:tcPr anchor="ctr"/>
                </a:tc>
                <a:tc vMerge="1">
                  <a:txBody>
                    <a:bodyPr/>
                    <a:lstStyle/>
                    <a:p>
                      <a:pPr algn="r" rtl="1"/>
                      <a:endParaRPr lang="fr-FR" dirty="0"/>
                    </a:p>
                  </a:txBody>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b="1" dirty="0" smtClean="0">
                <a:solidFill>
                  <a:srgbClr val="FF0000"/>
                </a:solidFill>
              </a:rPr>
              <a:t>1) </a:t>
            </a:r>
            <a:r>
              <a:rPr lang="ar-SA" b="1" dirty="0" smtClean="0">
                <a:solidFill>
                  <a:srgbClr val="FF0000"/>
                </a:solidFill>
              </a:rPr>
              <a:t>فترة الاسترداد أو الاستعادة </a:t>
            </a:r>
            <a:endParaRPr lang="fr-FR" dirty="0">
              <a:solidFill>
                <a:srgbClr val="FF0000"/>
              </a:solidFill>
            </a:endParaRPr>
          </a:p>
        </p:txBody>
      </p:sp>
      <p:sp>
        <p:nvSpPr>
          <p:cNvPr id="3" name="Espace réservé du contenu 2"/>
          <p:cNvSpPr>
            <a:spLocks noGrp="1"/>
          </p:cNvSpPr>
          <p:nvPr>
            <p:ph idx="1"/>
          </p:nvPr>
        </p:nvSpPr>
        <p:spPr/>
        <p:txBody>
          <a:bodyPr>
            <a:noAutofit/>
          </a:bodyPr>
          <a:lstStyle/>
          <a:p>
            <a:pPr algn="r" rtl="1">
              <a:buNone/>
            </a:pPr>
            <a:r>
              <a:rPr lang="ar-SA" b="1" dirty="0" smtClean="0"/>
              <a:t>تعرف فترة الاسترداد بأنها عدد السنوات اللازمة لاستعادة أصل المبلغ المستثمر من صافي التدفق النقدي السنوي</a:t>
            </a:r>
            <a:r>
              <a:rPr lang="ar-DZ" b="1" dirty="0" smtClean="0"/>
              <a:t>. والأمر هنا أشبه بتحليل التعادل، حيث يكون المشروع في حالة تعادل إذا كانت التدفقات النقدية المتولدة حتى نهاية فترة الاسترداد مساوية في مجموعها لتكلفة الاستثمار المبدئي.</a:t>
            </a:r>
          </a:p>
          <a:p>
            <a:pPr algn="r" rtl="1">
              <a:buNone/>
            </a:pPr>
            <a:r>
              <a:rPr lang="ar-DZ" b="1" dirty="0" smtClean="0">
                <a:solidFill>
                  <a:srgbClr val="0623FA"/>
                </a:solidFill>
              </a:rPr>
              <a:t>  </a:t>
            </a:r>
            <a:endParaRPr lang="fr-FR" b="1" dirty="0">
              <a:solidFill>
                <a:srgbClr val="0623FA"/>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r>
              <a:rPr lang="ar-DZ" b="1" dirty="0" smtClean="0"/>
              <a:t>إذا كانت التدفقات النقدية السنوية متساوية يتم حساب فترة </a:t>
            </a:r>
            <a:r>
              <a:rPr lang="ar-DZ" b="1" dirty="0" err="1" smtClean="0"/>
              <a:t>الإسترداد</a:t>
            </a:r>
            <a:r>
              <a:rPr lang="ar-DZ" b="1" dirty="0" smtClean="0"/>
              <a:t> بقسمة تكلفة </a:t>
            </a:r>
            <a:r>
              <a:rPr lang="ar-DZ" b="1" dirty="0" err="1" smtClean="0"/>
              <a:t>الإستثمار</a:t>
            </a:r>
            <a:r>
              <a:rPr lang="ar-DZ" b="1" dirty="0" smtClean="0"/>
              <a:t> المبدئي على التدفق النقدي السنوي.</a:t>
            </a:r>
          </a:p>
          <a:p>
            <a:pPr algn="r" rtl="1"/>
            <a:endParaRPr lang="ar-DZ" dirty="0" smtClean="0"/>
          </a:p>
          <a:p>
            <a:pPr algn="r" rtl="1">
              <a:buNone/>
            </a:pPr>
            <a:r>
              <a:rPr lang="ar-DZ" b="1" dirty="0" smtClean="0"/>
              <a:t>حيث:</a:t>
            </a:r>
            <a:endParaRPr lang="fr-FR" b="1" dirty="0" smtClean="0"/>
          </a:p>
          <a:p>
            <a:pPr algn="r" rtl="1">
              <a:buNone/>
            </a:pPr>
            <a:r>
              <a:rPr lang="fr-FR" b="1" i="1" dirty="0" smtClean="0"/>
              <a:t>d</a:t>
            </a:r>
            <a:r>
              <a:rPr lang="ar-DZ" b="1" dirty="0" smtClean="0"/>
              <a:t>: </a:t>
            </a:r>
            <a:r>
              <a:rPr lang="ar-SA" b="1" dirty="0" smtClean="0"/>
              <a:t>فترة الاسترداد</a:t>
            </a:r>
            <a:endParaRPr lang="fr-FR" b="1" dirty="0" smtClean="0"/>
          </a:p>
          <a:p>
            <a:pPr algn="r" rtl="1">
              <a:buNone/>
            </a:pPr>
            <a:r>
              <a:rPr lang="fr-FR" b="1" i="1" dirty="0" smtClean="0"/>
              <a:t>CFN</a:t>
            </a:r>
            <a:r>
              <a:rPr lang="ar-DZ" b="1" dirty="0" smtClean="0"/>
              <a:t>: صافي التدفق النقدي السنوي المتوقع</a:t>
            </a:r>
            <a:endParaRPr lang="fr-FR" b="1" dirty="0" smtClean="0"/>
          </a:p>
          <a:p>
            <a:pPr algn="r" rtl="1">
              <a:buNone/>
            </a:pPr>
            <a:r>
              <a:rPr lang="fr-FR" b="1" i="1" dirty="0" smtClean="0"/>
              <a:t>I</a:t>
            </a:r>
            <a:r>
              <a:rPr lang="fr-FR" b="1" i="1" baseline="-25000" dirty="0" smtClean="0"/>
              <a:t>0</a:t>
            </a:r>
            <a:r>
              <a:rPr lang="ar-DZ" b="1" dirty="0" smtClean="0"/>
              <a:t>: تكلفة الاستثمار المبدئي</a:t>
            </a:r>
          </a:p>
        </p:txBody>
      </p:sp>
      <p:graphicFrame>
        <p:nvGraphicFramePr>
          <p:cNvPr id="195586" name="Object 2"/>
          <p:cNvGraphicFramePr>
            <a:graphicFrameLocks noChangeAspect="1"/>
          </p:cNvGraphicFramePr>
          <p:nvPr/>
        </p:nvGraphicFramePr>
        <p:xfrm>
          <a:off x="2314575" y="2914650"/>
          <a:ext cx="1900238" cy="1352550"/>
        </p:xfrm>
        <a:graphic>
          <a:graphicData uri="http://schemas.openxmlformats.org/presentationml/2006/ole">
            <p:oleObj spid="_x0000_s195586" name="Équation" r:id="rId3" imgW="622080" imgH="444240" progId="">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195586"/>
                                        </p:tgtEl>
                                        <p:attrNameLst>
                                          <p:attrName>style.visibility</p:attrName>
                                        </p:attrNameLst>
                                      </p:cBhvr>
                                      <p:to>
                                        <p:strVal val="visible"/>
                                      </p:to>
                                    </p:set>
                                    <p:animEffect transition="in" filter="wedge">
                                      <p:cBhvr>
                                        <p:cTn id="7" dur="2000"/>
                                        <p:tgtEl>
                                          <p:spTgt spid="1955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r>
              <a:rPr lang="ar-DZ" b="1" dirty="0" smtClean="0"/>
              <a:t>أما إذا كانت التدفقات النقدية السنوية مختلفة من سنة إلى أخرى فيتم حساب فترة </a:t>
            </a:r>
            <a:r>
              <a:rPr lang="ar-DZ" b="1" dirty="0" err="1" smtClean="0"/>
              <a:t>الإسترداد</a:t>
            </a:r>
            <a:r>
              <a:rPr lang="ar-DZ" b="1" dirty="0" smtClean="0"/>
              <a:t> بجمع (</a:t>
            </a:r>
            <a:r>
              <a:rPr lang="ar-DZ" b="1" dirty="0" err="1" smtClean="0"/>
              <a:t>مراكمة</a:t>
            </a:r>
            <a:r>
              <a:rPr lang="ar-DZ" b="1" dirty="0" smtClean="0"/>
              <a:t>) التدفقات النقدية لسنة بعد أخرى حتى تصبح مساوية لتكلفة </a:t>
            </a:r>
            <a:r>
              <a:rPr lang="ar-DZ" b="1" dirty="0" err="1" smtClean="0"/>
              <a:t>الإستثمار</a:t>
            </a:r>
            <a:r>
              <a:rPr lang="ar-DZ" b="1" dirty="0" smtClean="0"/>
              <a:t> المبدئي ومن ثم تحديد عدد السنوات المطلوب.</a:t>
            </a:r>
          </a:p>
          <a:p>
            <a:pPr algn="r" rtl="1"/>
            <a:endParaRPr lang="ar-DZ" b="1" dirty="0" smtClean="0"/>
          </a:p>
          <a:p>
            <a:pPr algn="r" rtl="1"/>
            <a:endParaRPr lang="ar-DZ" sz="1800" b="1" dirty="0" smtClean="0"/>
          </a:p>
          <a:p>
            <a:pPr algn="r" rtl="1">
              <a:buNone/>
            </a:pPr>
            <a:r>
              <a:rPr lang="ar-DZ" b="1" dirty="0" smtClean="0"/>
              <a:t>حيث:</a:t>
            </a:r>
            <a:endParaRPr lang="fr-FR" b="1" dirty="0" smtClean="0"/>
          </a:p>
          <a:p>
            <a:pPr algn="r" rtl="1">
              <a:buNone/>
            </a:pPr>
            <a:r>
              <a:rPr lang="fr-FR" b="1" i="1" dirty="0" smtClean="0"/>
              <a:t>d</a:t>
            </a:r>
            <a:r>
              <a:rPr lang="ar-DZ" b="1" dirty="0" smtClean="0"/>
              <a:t>: </a:t>
            </a:r>
            <a:r>
              <a:rPr lang="ar-SA" b="1" dirty="0" smtClean="0"/>
              <a:t>فترة الاسترداد</a:t>
            </a:r>
            <a:endParaRPr lang="fr-FR" b="1" dirty="0" smtClean="0"/>
          </a:p>
          <a:p>
            <a:pPr algn="r" rtl="1">
              <a:buNone/>
            </a:pPr>
            <a:r>
              <a:rPr lang="fr-FR" b="1" i="1" dirty="0" smtClean="0"/>
              <a:t>CFN</a:t>
            </a:r>
            <a:r>
              <a:rPr lang="ar-DZ" b="1" dirty="0" smtClean="0"/>
              <a:t>: صافي التدفق النقدي السنوي المتوقع للسنة </a:t>
            </a:r>
            <a:r>
              <a:rPr lang="fr-FR" b="1" i="1" dirty="0" smtClean="0"/>
              <a:t>t</a:t>
            </a:r>
            <a:endParaRPr lang="fr-FR" b="1" dirty="0" smtClean="0"/>
          </a:p>
          <a:p>
            <a:pPr algn="r" rtl="1">
              <a:buNone/>
            </a:pPr>
            <a:r>
              <a:rPr lang="fr-FR" b="1" i="1" dirty="0" smtClean="0"/>
              <a:t>I</a:t>
            </a:r>
            <a:r>
              <a:rPr lang="fr-FR" b="1" i="1" baseline="-25000" dirty="0" smtClean="0"/>
              <a:t>0</a:t>
            </a:r>
            <a:r>
              <a:rPr lang="ar-DZ" b="1" dirty="0" smtClean="0"/>
              <a:t>: تكلفة الاستثمار المبدئي</a:t>
            </a:r>
          </a:p>
        </p:txBody>
      </p:sp>
      <p:graphicFrame>
        <p:nvGraphicFramePr>
          <p:cNvPr id="194563" name="Object 3"/>
          <p:cNvGraphicFramePr>
            <a:graphicFrameLocks noChangeAspect="1"/>
          </p:cNvGraphicFramePr>
          <p:nvPr/>
        </p:nvGraphicFramePr>
        <p:xfrm>
          <a:off x="1011238" y="3689362"/>
          <a:ext cx="2811462" cy="1382712"/>
        </p:xfrm>
        <a:graphic>
          <a:graphicData uri="http://schemas.openxmlformats.org/presentationml/2006/ole">
            <p:oleObj spid="_x0000_s194563" name="Équation" r:id="rId3" imgW="901440" imgH="444240" progId="">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194563"/>
                                        </p:tgtEl>
                                        <p:attrNameLst>
                                          <p:attrName>style.visibility</p:attrName>
                                        </p:attrNameLst>
                                      </p:cBhvr>
                                      <p:to>
                                        <p:strVal val="visible"/>
                                      </p:to>
                                    </p:set>
                                    <p:animEffect transition="in" filter="wedge">
                                      <p:cBhvr>
                                        <p:cTn id="7" dur="2000"/>
                                        <p:tgtEl>
                                          <p:spTgt spid="1945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buNone/>
            </a:pPr>
            <a:r>
              <a:rPr lang="ar-DZ" b="1" dirty="0" smtClean="0"/>
              <a:t>ويمكن الوصول إلى </a:t>
            </a:r>
            <a:r>
              <a:rPr lang="ar-SA" b="1" dirty="0" smtClean="0"/>
              <a:t>فترة الاسترداد </a:t>
            </a:r>
            <a:r>
              <a:rPr lang="ar-DZ" b="1" dirty="0" err="1" smtClean="0"/>
              <a:t>بمراكمة</a:t>
            </a:r>
            <a:r>
              <a:rPr lang="ar-DZ" b="1" dirty="0" smtClean="0"/>
              <a:t> التدفقات النقدية ومقارنتها:</a:t>
            </a:r>
          </a:p>
          <a:p>
            <a:pPr algn="r" rtl="1"/>
            <a:r>
              <a:rPr lang="ar-DZ" b="1" dirty="0" smtClean="0"/>
              <a:t>إما بتكلفة الاستثمار المبدئي، إذا تمت </a:t>
            </a:r>
            <a:r>
              <a:rPr lang="ar-DZ" b="1" dirty="0" err="1" smtClean="0"/>
              <a:t>إ</a:t>
            </a:r>
            <a:r>
              <a:rPr lang="ar-SA" b="1" dirty="0" smtClean="0"/>
              <a:t>ضاف</a:t>
            </a:r>
            <a:r>
              <a:rPr lang="ar-DZ" b="1" dirty="0" smtClean="0"/>
              <a:t>ة</a:t>
            </a:r>
            <a:r>
              <a:rPr lang="ar-SA" b="1" dirty="0" smtClean="0"/>
              <a:t> التدفق</a:t>
            </a:r>
            <a:r>
              <a:rPr lang="ar-DZ" b="1" dirty="0" err="1" smtClean="0"/>
              <a:t>ات</a:t>
            </a:r>
            <a:r>
              <a:rPr lang="ar-SA" b="1" dirty="0" smtClean="0"/>
              <a:t> النقدي</a:t>
            </a:r>
            <a:r>
              <a:rPr lang="ar-DZ" b="1" dirty="0" smtClean="0"/>
              <a:t>ة المستقبلية</a:t>
            </a:r>
            <a:r>
              <a:rPr lang="ar-SA" b="1" dirty="0" smtClean="0"/>
              <a:t> لبعضه</a:t>
            </a:r>
            <a:r>
              <a:rPr lang="ar-DZ" b="1" dirty="0" smtClean="0"/>
              <a:t>ا</a:t>
            </a:r>
            <a:r>
              <a:rPr lang="ar-SA" b="1" dirty="0" smtClean="0"/>
              <a:t> سنة بعد أخرى </a:t>
            </a:r>
            <a:r>
              <a:rPr lang="ar-DZ" b="1" dirty="0" smtClean="0"/>
              <a:t>حتى </a:t>
            </a:r>
            <a:r>
              <a:rPr lang="ar-DZ" b="1" dirty="0" err="1" smtClean="0"/>
              <a:t>ا</a:t>
            </a:r>
            <a:r>
              <a:rPr lang="ar-SA" b="1" dirty="0" err="1" smtClean="0"/>
              <a:t>لوص</a:t>
            </a:r>
            <a:r>
              <a:rPr lang="ar-DZ" b="1" dirty="0" smtClean="0"/>
              <a:t>و</a:t>
            </a:r>
            <a:r>
              <a:rPr lang="ar-SA" b="1" dirty="0" smtClean="0"/>
              <a:t>ل إلى المبلغ الذي يقارن بأصل الاستثمار</a:t>
            </a:r>
            <a:r>
              <a:rPr lang="ar-DZ" b="1" dirty="0" smtClean="0"/>
              <a:t>.</a:t>
            </a:r>
          </a:p>
          <a:p>
            <a:pPr algn="r" rtl="1"/>
            <a:r>
              <a:rPr lang="ar-DZ" b="1" dirty="0" smtClean="0"/>
              <a:t>وإما بالصفر إذا تمت </a:t>
            </a:r>
            <a:r>
              <a:rPr lang="ar-DZ" b="1" dirty="0" err="1" smtClean="0"/>
              <a:t>مراكمة</a:t>
            </a:r>
            <a:r>
              <a:rPr lang="ar-DZ" b="1" dirty="0" smtClean="0"/>
              <a:t> كل التدفقات النقدية بما فيها تكلفة الاستثمار المبدئي.</a:t>
            </a:r>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rmAutofit/>
          </a:bodyPr>
          <a:lstStyle/>
          <a:p>
            <a:pPr algn="r" rtl="1">
              <a:buNone/>
            </a:pPr>
            <a:r>
              <a:rPr lang="ar-DZ" b="1" dirty="0" smtClean="0">
                <a:solidFill>
                  <a:srgbClr val="0623FA"/>
                </a:solidFill>
              </a:rPr>
              <a:t>  4         3         2         1         0      </a:t>
            </a:r>
          </a:p>
          <a:p>
            <a:pPr algn="r" rtl="1">
              <a:buNone/>
            </a:pPr>
            <a:endParaRPr lang="ar-DZ" sz="1100" b="1" dirty="0" smtClean="0">
              <a:solidFill>
                <a:srgbClr val="0623FA"/>
              </a:solidFill>
            </a:endParaRPr>
          </a:p>
          <a:p>
            <a:pPr algn="r" rtl="1">
              <a:buNone/>
            </a:pPr>
            <a:r>
              <a:rPr lang="ar-DZ" b="1" dirty="0" smtClean="0">
                <a:solidFill>
                  <a:srgbClr val="0623FA"/>
                </a:solidFill>
              </a:rPr>
              <a:t>100     300     400     500    -1000</a:t>
            </a:r>
          </a:p>
          <a:p>
            <a:pPr algn="r" rtl="1">
              <a:buNone/>
            </a:pPr>
            <a:endParaRPr lang="ar-DZ" sz="1600" b="1" dirty="0" smtClean="0">
              <a:solidFill>
                <a:srgbClr val="0623FA"/>
              </a:solidFill>
            </a:endParaRPr>
          </a:p>
          <a:p>
            <a:pPr algn="r" rtl="1">
              <a:buNone/>
            </a:pPr>
            <a:r>
              <a:rPr lang="ar-DZ" b="1" dirty="0" smtClean="0">
                <a:solidFill>
                  <a:srgbClr val="0623FA"/>
                </a:solidFill>
              </a:rPr>
              <a:t>300     200     -100   -500   -1000</a:t>
            </a:r>
            <a:endParaRPr lang="fr-FR" b="1" dirty="0" smtClean="0">
              <a:solidFill>
                <a:srgbClr val="0623FA"/>
              </a:solidFill>
            </a:endParaRPr>
          </a:p>
          <a:p>
            <a:pPr algn="r" rtl="1">
              <a:buNone/>
            </a:pPr>
            <a:endParaRPr lang="ar-DZ" dirty="0" smtClean="0"/>
          </a:p>
          <a:p>
            <a:pPr algn="r" rtl="1">
              <a:buNone/>
            </a:pPr>
            <a:endParaRPr lang="ar-DZ" dirty="0" smtClean="0"/>
          </a:p>
          <a:p>
            <a:pPr algn="r" rtl="1">
              <a:buNone/>
            </a:pPr>
            <a:endParaRPr lang="ar-DZ" dirty="0" smtClean="0"/>
          </a:p>
          <a:p>
            <a:pPr algn="r" rtl="1">
              <a:buNone/>
            </a:pPr>
            <a:endParaRPr lang="ar-DZ" sz="1600" dirty="0" smtClean="0"/>
          </a:p>
        </p:txBody>
      </p:sp>
      <p:cxnSp>
        <p:nvCxnSpPr>
          <p:cNvPr id="4" name="Connecteur droit 3"/>
          <p:cNvCxnSpPr/>
          <p:nvPr/>
        </p:nvCxnSpPr>
        <p:spPr>
          <a:xfrm>
            <a:off x="3359472" y="2228750"/>
            <a:ext cx="49680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5" name="Connecteur droit 4"/>
          <p:cNvCxnSpPr/>
          <p:nvPr/>
        </p:nvCxnSpPr>
        <p:spPr>
          <a:xfrm rot="5400000">
            <a:off x="3216596" y="2213760"/>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 name="Connecteur droit 5"/>
          <p:cNvCxnSpPr/>
          <p:nvPr/>
        </p:nvCxnSpPr>
        <p:spPr>
          <a:xfrm rot="5400000">
            <a:off x="4430248" y="2227956"/>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Connecteur droit 6"/>
          <p:cNvCxnSpPr/>
          <p:nvPr/>
        </p:nvCxnSpPr>
        <p:spPr>
          <a:xfrm rot="5400000">
            <a:off x="5644694" y="2227956"/>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 name="Connecteur droit 7"/>
          <p:cNvCxnSpPr/>
          <p:nvPr/>
        </p:nvCxnSpPr>
        <p:spPr>
          <a:xfrm rot="5400000">
            <a:off x="6930578" y="2227956"/>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 name="Connecteur droit 8"/>
          <p:cNvCxnSpPr/>
          <p:nvPr/>
        </p:nvCxnSpPr>
        <p:spPr>
          <a:xfrm rot="5400000">
            <a:off x="8182678" y="2227956"/>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Connecteur droit 9"/>
          <p:cNvCxnSpPr/>
          <p:nvPr/>
        </p:nvCxnSpPr>
        <p:spPr>
          <a:xfrm>
            <a:off x="3358348" y="3138346"/>
            <a:ext cx="49680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p:nvCxnSpPr>
        <p:spPr>
          <a:xfrm rot="5400000">
            <a:off x="3215472" y="3123356"/>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rot="5400000">
            <a:off x="4429124" y="3137552"/>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rot="5400000">
            <a:off x="5643570" y="3137552"/>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p:nvCxnSpPr>
        <p:spPr>
          <a:xfrm rot="5400000">
            <a:off x="6929454" y="3137552"/>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p:nvCxnSpPr>
        <p:spPr>
          <a:xfrm rot="5400000">
            <a:off x="8181554" y="3137552"/>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71470" y="1928802"/>
            <a:ext cx="3478837" cy="523220"/>
          </a:xfrm>
          <a:prstGeom prst="rect">
            <a:avLst/>
          </a:prstGeom>
        </p:spPr>
        <p:txBody>
          <a:bodyPr wrap="none">
            <a:spAutoFit/>
          </a:bodyPr>
          <a:lstStyle/>
          <a:p>
            <a:r>
              <a:rPr lang="ar-SA" sz="2800" b="1" smtClean="0"/>
              <a:t>صافي التدفق النقدي السنوي</a:t>
            </a:r>
            <a:endParaRPr lang="fr-FR" sz="2800" dirty="0"/>
          </a:p>
        </p:txBody>
      </p:sp>
      <p:sp>
        <p:nvSpPr>
          <p:cNvPr id="17" name="Rectangle 16"/>
          <p:cNvSpPr/>
          <p:nvPr/>
        </p:nvSpPr>
        <p:spPr>
          <a:xfrm>
            <a:off x="500034" y="2872486"/>
            <a:ext cx="2733441" cy="523220"/>
          </a:xfrm>
          <a:prstGeom prst="rect">
            <a:avLst/>
          </a:prstGeom>
        </p:spPr>
        <p:txBody>
          <a:bodyPr wrap="none">
            <a:spAutoFit/>
          </a:bodyPr>
          <a:lstStyle/>
          <a:p>
            <a:r>
              <a:rPr lang="ar-SA" sz="2800" b="1" smtClean="0"/>
              <a:t>التدفق النقدي ال</a:t>
            </a:r>
            <a:r>
              <a:rPr lang="ar-DZ" sz="2800" b="1" dirty="0" smtClean="0"/>
              <a:t>متراكم</a:t>
            </a:r>
            <a:endParaRPr lang="fr-FR" sz="2800" dirty="0"/>
          </a:p>
        </p:txBody>
      </p:sp>
      <p:sp>
        <p:nvSpPr>
          <p:cNvPr id="18" name="Rectangle 17"/>
          <p:cNvSpPr/>
          <p:nvPr/>
        </p:nvSpPr>
        <p:spPr>
          <a:xfrm>
            <a:off x="5214942" y="1000108"/>
            <a:ext cx="1819729" cy="523220"/>
          </a:xfrm>
          <a:prstGeom prst="rect">
            <a:avLst/>
          </a:prstGeom>
        </p:spPr>
        <p:txBody>
          <a:bodyPr wrap="none">
            <a:spAutoFit/>
          </a:bodyPr>
          <a:lstStyle/>
          <a:p>
            <a:pPr algn="r" rtl="1"/>
            <a:r>
              <a:rPr lang="ar-SA" sz="2800" b="1" smtClean="0">
                <a:solidFill>
                  <a:srgbClr val="FF0000"/>
                </a:solidFill>
              </a:rPr>
              <a:t>فترة الاسترداد</a:t>
            </a:r>
            <a:endParaRPr lang="fr-FR" sz="2800" dirty="0"/>
          </a:p>
        </p:txBody>
      </p:sp>
      <p:sp>
        <p:nvSpPr>
          <p:cNvPr id="19" name="Arc 18"/>
          <p:cNvSpPr/>
          <p:nvPr/>
        </p:nvSpPr>
        <p:spPr>
          <a:xfrm rot="17824038">
            <a:off x="6368333" y="1086536"/>
            <a:ext cx="720000" cy="1908000"/>
          </a:xfrm>
          <a:prstGeom prst="arc">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1" name="Rectangle 20"/>
          <p:cNvSpPr/>
          <p:nvPr/>
        </p:nvSpPr>
        <p:spPr>
          <a:xfrm>
            <a:off x="2837710" y="1000108"/>
            <a:ext cx="2433680" cy="523220"/>
          </a:xfrm>
          <a:prstGeom prst="rect">
            <a:avLst/>
          </a:prstGeom>
        </p:spPr>
        <p:txBody>
          <a:bodyPr wrap="none">
            <a:spAutoFit/>
          </a:bodyPr>
          <a:lstStyle/>
          <a:p>
            <a:pPr algn="r" rtl="1"/>
            <a:r>
              <a:rPr lang="ar-DZ" sz="2800" b="1" smtClean="0">
                <a:solidFill>
                  <a:srgbClr val="FF0000"/>
                </a:solidFill>
              </a:rPr>
              <a:t>= 2 سنة</a:t>
            </a:r>
            <a:r>
              <a:rPr lang="ar-SA" sz="2800" b="1" smtClean="0">
                <a:solidFill>
                  <a:srgbClr val="FF0000"/>
                </a:solidFill>
              </a:rPr>
              <a:t> </a:t>
            </a:r>
            <a:r>
              <a:rPr lang="ar-DZ" sz="2800" b="1" smtClean="0">
                <a:solidFill>
                  <a:srgbClr val="FF0000"/>
                </a:solidFill>
              </a:rPr>
              <a:t>و4 أشهر</a:t>
            </a:r>
            <a:endParaRPr lang="fr-FR" sz="2800" dirty="0"/>
          </a:p>
        </p:txBody>
      </p:sp>
      <p:sp>
        <p:nvSpPr>
          <p:cNvPr id="22" name="Rectangle 21"/>
          <p:cNvSpPr/>
          <p:nvPr/>
        </p:nvSpPr>
        <p:spPr>
          <a:xfrm>
            <a:off x="3673154" y="5977614"/>
            <a:ext cx="3613490" cy="523220"/>
          </a:xfrm>
          <a:prstGeom prst="rect">
            <a:avLst/>
          </a:prstGeom>
        </p:spPr>
        <p:txBody>
          <a:bodyPr wrap="none">
            <a:spAutoFit/>
          </a:bodyPr>
          <a:lstStyle/>
          <a:p>
            <a:r>
              <a:rPr lang="ar-DZ" sz="2800" b="1" smtClean="0"/>
              <a:t> = 2 + 300/100 = 2,33</a:t>
            </a:r>
            <a:endParaRPr lang="fr-FR" sz="2800" dirty="0"/>
          </a:p>
        </p:txBody>
      </p:sp>
      <p:graphicFrame>
        <p:nvGraphicFramePr>
          <p:cNvPr id="23" name="Espace réservé du contenu 3"/>
          <p:cNvGraphicFramePr>
            <a:graphicFrameLocks/>
          </p:cNvGraphicFramePr>
          <p:nvPr/>
        </p:nvGraphicFramePr>
        <p:xfrm>
          <a:off x="71406" y="3826210"/>
          <a:ext cx="9001492" cy="2255520"/>
        </p:xfrm>
        <a:graphic>
          <a:graphicData uri="http://schemas.openxmlformats.org/drawingml/2006/table">
            <a:tbl>
              <a:tblPr firstRow="1" bandRow="1">
                <a:tableStyleId>{5C22544A-7EE6-4342-B048-85BDC9FD1C3A}</a:tableStyleId>
              </a:tblPr>
              <a:tblGrid>
                <a:gridCol w="2857520"/>
                <a:gridCol w="285752"/>
                <a:gridCol w="3714776"/>
                <a:gridCol w="214314"/>
                <a:gridCol w="1929130"/>
              </a:tblGrid>
              <a:tr h="370840">
                <a:tc>
                  <a:txBody>
                    <a:bodyPr/>
                    <a:lstStyle/>
                    <a:p>
                      <a:pPr algn="ctr" rtl="1"/>
                      <a:r>
                        <a:rPr lang="ar-DZ" sz="2600" b="1" dirty="0" smtClean="0">
                          <a:solidFill>
                            <a:srgbClr val="0623FA"/>
                          </a:solidFill>
                        </a:rPr>
                        <a:t>الجزء غير المسترد من قيمة الاستثمار المبدئي</a:t>
                      </a:r>
                      <a:endParaRPr lang="fr-FR" sz="2600" b="1" dirty="0">
                        <a:solidFill>
                          <a:srgbClr val="0623FA"/>
                        </a:solidFill>
                      </a:endParaRPr>
                    </a:p>
                  </a:txBody>
                  <a:tcPr anchor="ctr">
                    <a:noFill/>
                  </a:tcPr>
                </a:tc>
                <a:tc>
                  <a:txBody>
                    <a:bodyPr/>
                    <a:lstStyle/>
                    <a:p>
                      <a:pPr algn="ctr" rtl="1"/>
                      <a:endParaRPr lang="fr-FR" sz="2400" b="1" dirty="0">
                        <a:solidFill>
                          <a:srgbClr val="0623FA"/>
                        </a:solidFill>
                      </a:endParaRPr>
                    </a:p>
                  </a:txBody>
                  <a:tcPr anchor="ctr">
                    <a:noFill/>
                  </a:tcPr>
                </a:tc>
                <a:tc>
                  <a:txBody>
                    <a:bodyPr/>
                    <a:lstStyle/>
                    <a:p>
                      <a:pPr algn="ctr" rtl="1"/>
                      <a:endParaRPr lang="fr-FR" sz="2400" b="1" dirty="0">
                        <a:solidFill>
                          <a:srgbClr val="0623FA"/>
                        </a:solidFill>
                      </a:endParaRPr>
                    </a:p>
                  </a:txBody>
                  <a:tcPr anchor="ctr">
                    <a:noFill/>
                  </a:tcPr>
                </a:tc>
                <a:tc>
                  <a:txBody>
                    <a:bodyPr/>
                    <a:lstStyle/>
                    <a:p>
                      <a:pPr algn="ctr" rtl="1"/>
                      <a:endParaRPr lang="fr-FR" sz="2400" b="1">
                        <a:solidFill>
                          <a:srgbClr val="0623FA"/>
                        </a:solidFill>
                      </a:endParaRPr>
                    </a:p>
                  </a:txBody>
                  <a:tcPr anchor="ctr">
                    <a:noFill/>
                  </a:tcPr>
                </a:tc>
                <a:tc>
                  <a:txBody>
                    <a:bodyPr/>
                    <a:lstStyle/>
                    <a:p>
                      <a:pPr algn="ctr" rtl="1"/>
                      <a:endParaRPr lang="fr-FR" sz="2400" b="1" dirty="0">
                        <a:solidFill>
                          <a:srgbClr val="0623FA"/>
                        </a:solidFill>
                      </a:endParaRPr>
                    </a:p>
                  </a:txBody>
                  <a:tcPr anchor="ctr">
                    <a:noFill/>
                  </a:tcPr>
                </a:tc>
              </a:tr>
              <a:tr h="370840">
                <a:tc>
                  <a:txBody>
                    <a:bodyPr/>
                    <a:lstStyle/>
                    <a:p>
                      <a:pPr algn="ctr" rtl="1"/>
                      <a:r>
                        <a:rPr lang="ar-DZ" sz="2600" b="1" dirty="0" smtClean="0">
                          <a:solidFill>
                            <a:srgbClr val="0623FA"/>
                          </a:solidFill>
                        </a:rPr>
                        <a:t>ـــــــــــــــــــــــــــــــــــــــــ</a:t>
                      </a:r>
                      <a:endParaRPr lang="fr-FR" sz="2600" b="1" dirty="0">
                        <a:solidFill>
                          <a:srgbClr val="0623FA"/>
                        </a:solidFill>
                      </a:endParaRPr>
                    </a:p>
                  </a:txBody>
                  <a:tcPr anchor="ctr">
                    <a:noFill/>
                  </a:tcPr>
                </a:tc>
                <a:tc>
                  <a:txBody>
                    <a:bodyPr/>
                    <a:lstStyle/>
                    <a:p>
                      <a:pPr algn="ctr" rtl="1"/>
                      <a:r>
                        <a:rPr lang="ar-DZ" sz="2600" b="1" dirty="0" smtClean="0">
                          <a:solidFill>
                            <a:srgbClr val="0623FA"/>
                          </a:solidFill>
                        </a:rPr>
                        <a:t>+</a:t>
                      </a:r>
                      <a:endParaRPr lang="fr-FR" sz="2600" b="1" dirty="0">
                        <a:solidFill>
                          <a:srgbClr val="0623FA"/>
                        </a:solidFill>
                      </a:endParaRPr>
                    </a:p>
                  </a:txBody>
                  <a:tcPr anchor="ctr">
                    <a:noFill/>
                  </a:tcPr>
                </a:tc>
                <a:tc>
                  <a:txBody>
                    <a:bodyPr/>
                    <a:lstStyle/>
                    <a:p>
                      <a:pPr algn="ctr" rtl="1"/>
                      <a:r>
                        <a:rPr lang="ar-DZ" sz="2600" b="1" dirty="0" smtClean="0">
                          <a:solidFill>
                            <a:srgbClr val="0623FA"/>
                          </a:solidFill>
                        </a:rPr>
                        <a:t>عدد السنوات قبل سنة الاسترداد</a:t>
                      </a:r>
                      <a:endParaRPr lang="fr-FR" sz="2600" b="1" dirty="0">
                        <a:solidFill>
                          <a:srgbClr val="0623FA"/>
                        </a:solidFill>
                      </a:endParaRPr>
                    </a:p>
                  </a:txBody>
                  <a:tcPr anchor="ctr">
                    <a:noFill/>
                  </a:tcPr>
                </a:tc>
                <a:tc>
                  <a:txBody>
                    <a:bodyPr/>
                    <a:lstStyle/>
                    <a:p>
                      <a:pPr algn="ctr" rtl="1"/>
                      <a:r>
                        <a:rPr lang="ar-DZ" sz="2600" b="1" dirty="0" smtClean="0">
                          <a:solidFill>
                            <a:srgbClr val="0623FA"/>
                          </a:solidFill>
                        </a:rPr>
                        <a:t>=</a:t>
                      </a:r>
                      <a:endParaRPr lang="fr-FR" sz="2600" b="1" dirty="0">
                        <a:solidFill>
                          <a:srgbClr val="0623FA"/>
                        </a:solidFill>
                      </a:endParaRPr>
                    </a:p>
                  </a:txBody>
                  <a:tcPr anchor="ctr">
                    <a:noFill/>
                  </a:tcPr>
                </a:tc>
                <a:tc>
                  <a:txBody>
                    <a:bodyPr/>
                    <a:lstStyle/>
                    <a:p>
                      <a:pPr algn="ctr" rtl="1"/>
                      <a:r>
                        <a:rPr lang="ar-SA" sz="2600" b="1" smtClean="0">
                          <a:solidFill>
                            <a:srgbClr val="0623FA"/>
                          </a:solidFill>
                        </a:rPr>
                        <a:t>فترة الاسترداد</a:t>
                      </a:r>
                      <a:endParaRPr lang="fr-FR" sz="2600" b="1" dirty="0">
                        <a:solidFill>
                          <a:srgbClr val="0623FA"/>
                        </a:solidFill>
                      </a:endParaRPr>
                    </a:p>
                  </a:txBody>
                  <a:tcPr anchor="ctr">
                    <a:noFill/>
                  </a:tcPr>
                </a:tc>
              </a:tr>
              <a:tr h="370840">
                <a:tc>
                  <a:txBody>
                    <a:bodyPr/>
                    <a:lstStyle/>
                    <a:p>
                      <a:pPr algn="ctr" rtl="1"/>
                      <a:r>
                        <a:rPr lang="ar-DZ" sz="2600" b="1" smtClean="0">
                          <a:solidFill>
                            <a:srgbClr val="0623FA"/>
                          </a:solidFill>
                        </a:rPr>
                        <a:t>صافي التدفق النقدي لسنة الإسترداد</a:t>
                      </a:r>
                      <a:endParaRPr lang="fr-FR" sz="2600" b="1" dirty="0">
                        <a:solidFill>
                          <a:srgbClr val="0623FA"/>
                        </a:solidFill>
                      </a:endParaRPr>
                    </a:p>
                  </a:txBody>
                  <a:tcPr anchor="ctr">
                    <a:noFill/>
                  </a:tcPr>
                </a:tc>
                <a:tc>
                  <a:txBody>
                    <a:bodyPr/>
                    <a:lstStyle/>
                    <a:p>
                      <a:pPr algn="ctr" rtl="1"/>
                      <a:endParaRPr lang="fr-FR" sz="2400" b="1" dirty="0">
                        <a:solidFill>
                          <a:srgbClr val="0623FA"/>
                        </a:solidFill>
                      </a:endParaRPr>
                    </a:p>
                  </a:txBody>
                  <a:tcPr anchor="ctr">
                    <a:noFill/>
                  </a:tcPr>
                </a:tc>
                <a:tc>
                  <a:txBody>
                    <a:bodyPr/>
                    <a:lstStyle/>
                    <a:p>
                      <a:pPr algn="ctr" rtl="1"/>
                      <a:endParaRPr lang="fr-FR" sz="2400" b="1" dirty="0">
                        <a:solidFill>
                          <a:srgbClr val="0623FA"/>
                        </a:solidFill>
                      </a:endParaRPr>
                    </a:p>
                  </a:txBody>
                  <a:tcPr anchor="ctr">
                    <a:noFill/>
                  </a:tcPr>
                </a:tc>
                <a:tc>
                  <a:txBody>
                    <a:bodyPr/>
                    <a:lstStyle/>
                    <a:p>
                      <a:pPr algn="ctr" rtl="1"/>
                      <a:endParaRPr lang="fr-FR" sz="2400" b="1" dirty="0">
                        <a:solidFill>
                          <a:srgbClr val="0623FA"/>
                        </a:solidFill>
                      </a:endParaRPr>
                    </a:p>
                  </a:txBody>
                  <a:tcPr anchor="ctr">
                    <a:noFill/>
                  </a:tcPr>
                </a:tc>
                <a:tc>
                  <a:txBody>
                    <a:bodyPr/>
                    <a:lstStyle/>
                    <a:p>
                      <a:pPr algn="ctr" rtl="1"/>
                      <a:endParaRPr lang="fr-FR" sz="2400" b="1" dirty="0">
                        <a:solidFill>
                          <a:srgbClr val="0623FA"/>
                        </a:solidFill>
                      </a:endParaRPr>
                    </a:p>
                  </a:txBody>
                  <a:tcPr anchor="c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anim calcmode="lin" valueType="num">
                                      <p:cBhvr>
                                        <p:cTn id="8" dur="1000" fill="hold"/>
                                        <p:tgtEl>
                                          <p:spTgt spid="16"/>
                                        </p:tgtEl>
                                        <p:attrNameLst>
                                          <p:attrName>ppt_x</p:attrName>
                                        </p:attrNameLst>
                                      </p:cBhvr>
                                      <p:tavLst>
                                        <p:tav tm="0">
                                          <p:val>
                                            <p:strVal val="#ppt_x-.1"/>
                                          </p:val>
                                        </p:tav>
                                        <p:tav tm="100000">
                                          <p:val>
                                            <p:strVal val="#ppt_x"/>
                                          </p:val>
                                        </p:tav>
                                      </p:tavLst>
                                    </p:anim>
                                    <p:anim calcmode="lin" valueType="num">
                                      <p:cBhvr>
                                        <p:cTn id="9" dur="10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8" presetClass="entr" presetSubtype="12" fill="hold"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strips(downLeft)">
                                      <p:cBhvr>
                                        <p:cTn id="14" dur="500"/>
                                        <p:tgtEl>
                                          <p:spTgt spid="10"/>
                                        </p:tgtEl>
                                      </p:cBhvr>
                                    </p:animEffect>
                                  </p:childTnLst>
                                </p:cTn>
                              </p:par>
                              <p:par>
                                <p:cTn id="15" presetID="18" presetClass="entr" presetSubtype="12"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strips(downLeft)">
                                      <p:cBhvr>
                                        <p:cTn id="17" dur="500"/>
                                        <p:tgtEl>
                                          <p:spTgt spid="11"/>
                                        </p:tgtEl>
                                      </p:cBhvr>
                                    </p:animEffect>
                                  </p:childTnLst>
                                </p:cTn>
                              </p:par>
                              <p:par>
                                <p:cTn id="18" presetID="18" presetClass="entr" presetSubtype="12" fill="hold" nodeType="with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strips(downLeft)">
                                      <p:cBhvr>
                                        <p:cTn id="20" dur="500"/>
                                        <p:tgtEl>
                                          <p:spTgt spid="12"/>
                                        </p:tgtEl>
                                      </p:cBhvr>
                                    </p:animEffect>
                                  </p:childTnLst>
                                </p:cTn>
                              </p:par>
                              <p:par>
                                <p:cTn id="21" presetID="18" presetClass="entr" presetSubtype="12" fill="hold" nodeType="with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strips(downLeft)">
                                      <p:cBhvr>
                                        <p:cTn id="23" dur="500"/>
                                        <p:tgtEl>
                                          <p:spTgt spid="13"/>
                                        </p:tgtEl>
                                      </p:cBhvr>
                                    </p:animEffect>
                                  </p:childTnLst>
                                </p:cTn>
                              </p:par>
                              <p:par>
                                <p:cTn id="24" presetID="18" presetClass="entr" presetSubtype="12" fill="hold"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strips(downLeft)">
                                      <p:cBhvr>
                                        <p:cTn id="26" dur="500"/>
                                        <p:tgtEl>
                                          <p:spTgt spid="14"/>
                                        </p:tgtEl>
                                      </p:cBhvr>
                                    </p:animEffect>
                                  </p:childTnLst>
                                </p:cTn>
                              </p:par>
                              <p:par>
                                <p:cTn id="27" presetID="18" presetClass="entr" presetSubtype="12" fill="hold" nodeType="with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strips(downLeft)">
                                      <p:cBhvr>
                                        <p:cTn id="29" dur="500"/>
                                        <p:tgtEl>
                                          <p:spTgt spid="15"/>
                                        </p:tgtEl>
                                      </p:cBhvr>
                                    </p:animEffect>
                                  </p:childTnLst>
                                </p:cTn>
                              </p:par>
                            </p:childTnLst>
                          </p:cTn>
                        </p:par>
                      </p:childTnLst>
                    </p:cTn>
                  </p:par>
                  <p:par>
                    <p:cTn id="30" fill="hold">
                      <p:stCondLst>
                        <p:cond delay="indefinite"/>
                      </p:stCondLst>
                      <p:childTnLst>
                        <p:par>
                          <p:cTn id="31" fill="hold">
                            <p:stCondLst>
                              <p:cond delay="0"/>
                            </p:stCondLst>
                            <p:childTnLst>
                              <p:par>
                                <p:cTn id="32" presetID="18" presetClass="entr" presetSubtype="12" fill="hold" grpId="1" nodeType="clickEffect">
                                  <p:stCondLst>
                                    <p:cond delay="0"/>
                                  </p:stCondLst>
                                  <p:iterate type="lt">
                                    <p:tmPct val="0"/>
                                  </p:iterate>
                                  <p:childTnLst>
                                    <p:set>
                                      <p:cBhvr>
                                        <p:cTn id="33" dur="1" fill="hold">
                                          <p:stCondLst>
                                            <p:cond delay="0"/>
                                          </p:stCondLst>
                                        </p:cTn>
                                        <p:tgtEl>
                                          <p:spTgt spid="17"/>
                                        </p:tgtEl>
                                        <p:attrNameLst>
                                          <p:attrName>style.visibility</p:attrName>
                                        </p:attrNameLst>
                                      </p:cBhvr>
                                      <p:to>
                                        <p:strVal val="visible"/>
                                      </p:to>
                                    </p:set>
                                    <p:animEffect transition="in" filter="strips(downLeft)">
                                      <p:cBhvr>
                                        <p:cTn id="34" dur="500"/>
                                        <p:tgtEl>
                                          <p:spTgt spid="17"/>
                                        </p:tgtEl>
                                      </p:cBhvr>
                                    </p:animEffect>
                                  </p:childTnLst>
                                </p:cTn>
                              </p:par>
                            </p:childTnLst>
                          </p:cTn>
                        </p:par>
                      </p:childTnLst>
                    </p:cTn>
                  </p:par>
                  <p:par>
                    <p:cTn id="35" fill="hold">
                      <p:stCondLst>
                        <p:cond delay="indefinite"/>
                      </p:stCondLst>
                      <p:childTnLst>
                        <p:par>
                          <p:cTn id="36" fill="hold">
                            <p:stCondLst>
                              <p:cond delay="0"/>
                            </p:stCondLst>
                            <p:childTnLst>
                              <p:par>
                                <p:cTn id="37" presetID="40" presetClass="entr" presetSubtype="0" fill="hold" nodeType="clickEffect">
                                  <p:stCondLst>
                                    <p:cond delay="0"/>
                                  </p:stCondLst>
                                  <p:iterate type="wd">
                                    <p:tmPct val="10000"/>
                                  </p:iterate>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1"/>
                                          </p:val>
                                        </p:tav>
                                        <p:tav tm="100000">
                                          <p:val>
                                            <p:strVal val="#ppt_x"/>
                                          </p:val>
                                        </p:tav>
                                      </p:tavLst>
                                    </p:anim>
                                    <p:anim calcmode="lin" valueType="num">
                                      <p:cBhvr>
                                        <p:cTn id="41" dur="10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53" presetClass="entr" presetSubtype="0" fill="hold" grpId="0" nodeType="clickEffect">
                                  <p:stCondLst>
                                    <p:cond delay="0"/>
                                  </p:stCondLst>
                                  <p:childTnLst>
                                    <p:set>
                                      <p:cBhvr>
                                        <p:cTn id="45" dur="1" fill="hold">
                                          <p:stCondLst>
                                            <p:cond delay="0"/>
                                          </p:stCondLst>
                                        </p:cTn>
                                        <p:tgtEl>
                                          <p:spTgt spid="19"/>
                                        </p:tgtEl>
                                        <p:attrNameLst>
                                          <p:attrName>style.visibility</p:attrName>
                                        </p:attrNameLst>
                                      </p:cBhvr>
                                      <p:to>
                                        <p:strVal val="visible"/>
                                      </p:to>
                                    </p:set>
                                    <p:anim calcmode="lin" valueType="num">
                                      <p:cBhvr>
                                        <p:cTn id="46" dur="500" fill="hold"/>
                                        <p:tgtEl>
                                          <p:spTgt spid="19"/>
                                        </p:tgtEl>
                                        <p:attrNameLst>
                                          <p:attrName>ppt_w</p:attrName>
                                        </p:attrNameLst>
                                      </p:cBhvr>
                                      <p:tavLst>
                                        <p:tav tm="0">
                                          <p:val>
                                            <p:fltVal val="0"/>
                                          </p:val>
                                        </p:tav>
                                        <p:tav tm="100000">
                                          <p:val>
                                            <p:strVal val="#ppt_w"/>
                                          </p:val>
                                        </p:tav>
                                      </p:tavLst>
                                    </p:anim>
                                    <p:anim calcmode="lin" valueType="num">
                                      <p:cBhvr>
                                        <p:cTn id="47" dur="500" fill="hold"/>
                                        <p:tgtEl>
                                          <p:spTgt spid="19"/>
                                        </p:tgtEl>
                                        <p:attrNameLst>
                                          <p:attrName>ppt_h</p:attrName>
                                        </p:attrNameLst>
                                      </p:cBhvr>
                                      <p:tavLst>
                                        <p:tav tm="0">
                                          <p:val>
                                            <p:fltVal val="0"/>
                                          </p:val>
                                        </p:tav>
                                        <p:tav tm="100000">
                                          <p:val>
                                            <p:strVal val="#ppt_h"/>
                                          </p:val>
                                        </p:tav>
                                      </p:tavLst>
                                    </p:anim>
                                    <p:animEffect transition="in" filter="fade">
                                      <p:cBhvr>
                                        <p:cTn id="48" dur="500"/>
                                        <p:tgtEl>
                                          <p:spTgt spid="19"/>
                                        </p:tgtEl>
                                      </p:cBhvr>
                                    </p:animEffect>
                                  </p:childTnLst>
                                </p:cTn>
                              </p:par>
                            </p:childTnLst>
                          </p:cTn>
                        </p:par>
                      </p:childTnLst>
                    </p:cTn>
                  </p:par>
                  <p:par>
                    <p:cTn id="49" fill="hold">
                      <p:stCondLst>
                        <p:cond delay="indefinite"/>
                      </p:stCondLst>
                      <p:childTnLst>
                        <p:par>
                          <p:cTn id="50" fill="hold">
                            <p:stCondLst>
                              <p:cond delay="0"/>
                            </p:stCondLst>
                            <p:childTnLst>
                              <p:par>
                                <p:cTn id="51" presetID="40" presetClass="entr" presetSubtype="0" fill="hold" grpId="0" nodeType="clickEffect">
                                  <p:stCondLst>
                                    <p:cond delay="0"/>
                                  </p:stCondLst>
                                  <p:iterate type="lt">
                                    <p:tmPct val="10000"/>
                                  </p:iterate>
                                  <p:childTnLst>
                                    <p:set>
                                      <p:cBhvr>
                                        <p:cTn id="52" dur="1" fill="hold">
                                          <p:stCondLst>
                                            <p:cond delay="0"/>
                                          </p:stCondLst>
                                        </p:cTn>
                                        <p:tgtEl>
                                          <p:spTgt spid="18"/>
                                        </p:tgtEl>
                                        <p:attrNameLst>
                                          <p:attrName>style.visibility</p:attrName>
                                        </p:attrNameLst>
                                      </p:cBhvr>
                                      <p:to>
                                        <p:strVal val="visible"/>
                                      </p:to>
                                    </p:set>
                                    <p:animEffect transition="in" filter="fade">
                                      <p:cBhvr>
                                        <p:cTn id="53" dur="1000"/>
                                        <p:tgtEl>
                                          <p:spTgt spid="18"/>
                                        </p:tgtEl>
                                      </p:cBhvr>
                                    </p:animEffect>
                                    <p:anim calcmode="lin" valueType="num">
                                      <p:cBhvr>
                                        <p:cTn id="54" dur="1000" fill="hold"/>
                                        <p:tgtEl>
                                          <p:spTgt spid="18"/>
                                        </p:tgtEl>
                                        <p:attrNameLst>
                                          <p:attrName>ppt_x</p:attrName>
                                        </p:attrNameLst>
                                      </p:cBhvr>
                                      <p:tavLst>
                                        <p:tav tm="0">
                                          <p:val>
                                            <p:strVal val="#ppt_x-.1"/>
                                          </p:val>
                                        </p:tav>
                                        <p:tav tm="100000">
                                          <p:val>
                                            <p:strVal val="#ppt_x"/>
                                          </p:val>
                                        </p:tav>
                                      </p:tavLst>
                                    </p:anim>
                                    <p:anim calcmode="lin" valueType="num">
                                      <p:cBhvr>
                                        <p:cTn id="55" dur="10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0" presetClass="entr" presetSubtype="0" fill="hold" grpId="0" nodeType="clickEffect">
                                  <p:stCondLst>
                                    <p:cond delay="0"/>
                                  </p:stCondLst>
                                  <p:iterate type="lt">
                                    <p:tmPct val="10000"/>
                                  </p:iterate>
                                  <p:childTnLst>
                                    <p:set>
                                      <p:cBhvr>
                                        <p:cTn id="59" dur="1" fill="hold">
                                          <p:stCondLst>
                                            <p:cond delay="0"/>
                                          </p:stCondLst>
                                        </p:cTn>
                                        <p:tgtEl>
                                          <p:spTgt spid="22"/>
                                        </p:tgtEl>
                                        <p:attrNameLst>
                                          <p:attrName>style.visibility</p:attrName>
                                        </p:attrNameLst>
                                      </p:cBhvr>
                                      <p:to>
                                        <p:strVal val="visible"/>
                                      </p:to>
                                    </p:set>
                                    <p:animEffect transition="in" filter="fade">
                                      <p:cBhvr>
                                        <p:cTn id="60" dur="1000"/>
                                        <p:tgtEl>
                                          <p:spTgt spid="22"/>
                                        </p:tgtEl>
                                      </p:cBhvr>
                                    </p:animEffect>
                                    <p:anim calcmode="lin" valueType="num">
                                      <p:cBhvr>
                                        <p:cTn id="61" dur="1000" fill="hold"/>
                                        <p:tgtEl>
                                          <p:spTgt spid="22"/>
                                        </p:tgtEl>
                                        <p:attrNameLst>
                                          <p:attrName>ppt_x</p:attrName>
                                        </p:attrNameLst>
                                      </p:cBhvr>
                                      <p:tavLst>
                                        <p:tav tm="0">
                                          <p:val>
                                            <p:strVal val="#ppt_x-.1"/>
                                          </p:val>
                                        </p:tav>
                                        <p:tav tm="100000">
                                          <p:val>
                                            <p:strVal val="#ppt_x"/>
                                          </p:val>
                                        </p:tav>
                                      </p:tavLst>
                                    </p:anim>
                                    <p:anim calcmode="lin" valueType="num">
                                      <p:cBhvr>
                                        <p:cTn id="62" dur="1000" fill="hold"/>
                                        <p:tgtEl>
                                          <p:spTgt spid="22"/>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0" presetClass="entr" presetSubtype="0" fill="hold" grpId="0" nodeType="clickEffect">
                                  <p:stCondLst>
                                    <p:cond delay="0"/>
                                  </p:stCondLst>
                                  <p:iterate type="lt">
                                    <p:tmPct val="10000"/>
                                  </p:iterate>
                                  <p:childTnLst>
                                    <p:set>
                                      <p:cBhvr>
                                        <p:cTn id="66" dur="1" fill="hold">
                                          <p:stCondLst>
                                            <p:cond delay="0"/>
                                          </p:stCondLst>
                                        </p:cTn>
                                        <p:tgtEl>
                                          <p:spTgt spid="21"/>
                                        </p:tgtEl>
                                        <p:attrNameLst>
                                          <p:attrName>style.visibility</p:attrName>
                                        </p:attrNameLst>
                                      </p:cBhvr>
                                      <p:to>
                                        <p:strVal val="visible"/>
                                      </p:to>
                                    </p:set>
                                    <p:animEffect transition="in" filter="fade">
                                      <p:cBhvr>
                                        <p:cTn id="67" dur="1000"/>
                                        <p:tgtEl>
                                          <p:spTgt spid="21"/>
                                        </p:tgtEl>
                                      </p:cBhvr>
                                    </p:animEffect>
                                    <p:anim calcmode="lin" valueType="num">
                                      <p:cBhvr>
                                        <p:cTn id="68" dur="1000" fill="hold"/>
                                        <p:tgtEl>
                                          <p:spTgt spid="21"/>
                                        </p:tgtEl>
                                        <p:attrNameLst>
                                          <p:attrName>ppt_x</p:attrName>
                                        </p:attrNameLst>
                                      </p:cBhvr>
                                      <p:tavLst>
                                        <p:tav tm="0">
                                          <p:val>
                                            <p:strVal val="#ppt_x-.1"/>
                                          </p:val>
                                        </p:tav>
                                        <p:tav tm="100000">
                                          <p:val>
                                            <p:strVal val="#ppt_x"/>
                                          </p:val>
                                        </p:tav>
                                      </p:tavLst>
                                    </p:anim>
                                    <p:anim calcmode="lin" valueType="num">
                                      <p:cBhvr>
                                        <p:cTn id="69" dur="10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47" presetClass="entr" presetSubtype="0" fill="hold" nodeType="clickEffect">
                                  <p:stCondLst>
                                    <p:cond delay="0"/>
                                  </p:stCondLst>
                                  <p:childTnLst>
                                    <p:set>
                                      <p:cBhvr>
                                        <p:cTn id="73" dur="1" fill="hold">
                                          <p:stCondLst>
                                            <p:cond delay="0"/>
                                          </p:stCondLst>
                                        </p:cTn>
                                        <p:tgtEl>
                                          <p:spTgt spid="23"/>
                                        </p:tgtEl>
                                        <p:attrNameLst>
                                          <p:attrName>style.visibility</p:attrName>
                                        </p:attrNameLst>
                                      </p:cBhvr>
                                      <p:to>
                                        <p:strVal val="visible"/>
                                      </p:to>
                                    </p:set>
                                    <p:animEffect transition="in" filter="fade">
                                      <p:cBhvr>
                                        <p:cTn id="74" dur="1000"/>
                                        <p:tgtEl>
                                          <p:spTgt spid="23"/>
                                        </p:tgtEl>
                                      </p:cBhvr>
                                    </p:animEffect>
                                    <p:anim calcmode="lin" valueType="num">
                                      <p:cBhvr>
                                        <p:cTn id="75" dur="1000" fill="hold"/>
                                        <p:tgtEl>
                                          <p:spTgt spid="23"/>
                                        </p:tgtEl>
                                        <p:attrNameLst>
                                          <p:attrName>ppt_x</p:attrName>
                                        </p:attrNameLst>
                                      </p:cBhvr>
                                      <p:tavLst>
                                        <p:tav tm="0">
                                          <p:val>
                                            <p:strVal val="#ppt_x"/>
                                          </p:val>
                                        </p:tav>
                                        <p:tav tm="100000">
                                          <p:val>
                                            <p:strVal val="#ppt_x"/>
                                          </p:val>
                                        </p:tav>
                                      </p:tavLst>
                                    </p:anim>
                                    <p:anim calcmode="lin" valueType="num">
                                      <p:cBhvr>
                                        <p:cTn id="76"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1"/>
      <p:bldP spid="18" grpId="0"/>
      <p:bldP spid="19" grpId="0" animBg="1"/>
      <p:bldP spid="21" grpId="0"/>
      <p:bldP spid="2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lgn="r" rtl="1">
              <a:buNone/>
            </a:pPr>
            <a:r>
              <a:rPr lang="ar-DZ" b="1" smtClean="0">
                <a:solidFill>
                  <a:srgbClr val="0623FA"/>
                </a:solidFill>
              </a:rPr>
              <a:t>  4         3         2         1         0</a:t>
            </a:r>
            <a:endParaRPr lang="ar-DZ" b="1" dirty="0" smtClean="0">
              <a:solidFill>
                <a:srgbClr val="0623FA"/>
              </a:solidFill>
            </a:endParaRPr>
          </a:p>
          <a:p>
            <a:pPr algn="r" rtl="1">
              <a:buNone/>
            </a:pPr>
            <a:endParaRPr lang="ar-DZ" sz="1100" dirty="0" smtClean="0"/>
          </a:p>
          <a:p>
            <a:pPr algn="r" rtl="1">
              <a:buNone/>
            </a:pPr>
            <a:r>
              <a:rPr lang="ar-DZ" b="1" smtClean="0">
                <a:solidFill>
                  <a:srgbClr val="0623FA"/>
                </a:solidFill>
              </a:rPr>
              <a:t>100     300     400     500    -</a:t>
            </a:r>
            <a:r>
              <a:rPr lang="ar-DZ" b="1" dirty="0" smtClean="0">
                <a:solidFill>
                  <a:srgbClr val="0623FA"/>
                </a:solidFill>
              </a:rPr>
              <a:t>1000</a:t>
            </a:r>
          </a:p>
          <a:p>
            <a:pPr algn="r" rtl="1">
              <a:buNone/>
            </a:pPr>
            <a:endParaRPr lang="ar-DZ" sz="1600" b="1" dirty="0" smtClean="0">
              <a:solidFill>
                <a:srgbClr val="0623FA"/>
              </a:solidFill>
            </a:endParaRPr>
          </a:p>
          <a:p>
            <a:pPr algn="r" rtl="1">
              <a:buNone/>
            </a:pPr>
            <a:r>
              <a:rPr lang="ar-DZ" b="1" smtClean="0">
                <a:solidFill>
                  <a:srgbClr val="0623FA"/>
                </a:solidFill>
              </a:rPr>
              <a:t>1300   1200   900     500</a:t>
            </a:r>
            <a:endParaRPr lang="ar-DZ" b="1" dirty="0" smtClean="0">
              <a:solidFill>
                <a:srgbClr val="0623FA"/>
              </a:solidFill>
            </a:endParaRPr>
          </a:p>
          <a:p>
            <a:pPr algn="r" rtl="1">
              <a:buNone/>
            </a:pPr>
            <a:endParaRPr lang="ar-DZ" b="1" dirty="0" smtClean="0">
              <a:solidFill>
                <a:srgbClr val="0623FA"/>
              </a:solidFill>
            </a:endParaRPr>
          </a:p>
          <a:p>
            <a:pPr algn="r" rtl="1">
              <a:buNone/>
            </a:pPr>
            <a:endParaRPr lang="ar-DZ" b="1" dirty="0" smtClean="0">
              <a:solidFill>
                <a:srgbClr val="0623FA"/>
              </a:solidFill>
            </a:endParaRPr>
          </a:p>
          <a:p>
            <a:pPr algn="r" rtl="1">
              <a:buNone/>
            </a:pPr>
            <a:endParaRPr lang="ar-DZ" b="1" dirty="0" smtClean="0">
              <a:solidFill>
                <a:srgbClr val="0623FA"/>
              </a:solidFill>
            </a:endParaRPr>
          </a:p>
          <a:p>
            <a:pPr algn="r" rtl="1">
              <a:buNone/>
            </a:pPr>
            <a:endParaRPr lang="ar-DZ" sz="1600" b="1" dirty="0" smtClean="0">
              <a:solidFill>
                <a:srgbClr val="0623FA"/>
              </a:solidFill>
            </a:endParaRPr>
          </a:p>
        </p:txBody>
      </p:sp>
      <p:cxnSp>
        <p:nvCxnSpPr>
          <p:cNvPr id="6" name="Connecteur droit 5"/>
          <p:cNvCxnSpPr/>
          <p:nvPr/>
        </p:nvCxnSpPr>
        <p:spPr>
          <a:xfrm>
            <a:off x="3359472" y="2228750"/>
            <a:ext cx="49680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Connecteur droit 6"/>
          <p:cNvCxnSpPr/>
          <p:nvPr/>
        </p:nvCxnSpPr>
        <p:spPr>
          <a:xfrm rot="5400000">
            <a:off x="3216596" y="2213760"/>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 name="Connecteur droit 7"/>
          <p:cNvCxnSpPr/>
          <p:nvPr/>
        </p:nvCxnSpPr>
        <p:spPr>
          <a:xfrm rot="5400000">
            <a:off x="4430248" y="2227956"/>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 name="Connecteur droit 8"/>
          <p:cNvCxnSpPr/>
          <p:nvPr/>
        </p:nvCxnSpPr>
        <p:spPr>
          <a:xfrm rot="5400000">
            <a:off x="5644694" y="2227956"/>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Connecteur droit 9"/>
          <p:cNvCxnSpPr/>
          <p:nvPr/>
        </p:nvCxnSpPr>
        <p:spPr>
          <a:xfrm rot="5400000">
            <a:off x="6930578" y="2227956"/>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p:nvCxnSpPr>
        <p:spPr>
          <a:xfrm rot="5400000">
            <a:off x="8182678" y="2227956"/>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a:off x="3358348" y="3123356"/>
            <a:ext cx="49680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rot="5400000">
            <a:off x="3215472" y="3108366"/>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p:nvCxnSpPr>
        <p:spPr>
          <a:xfrm rot="5400000">
            <a:off x="4429124" y="3122562"/>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p:nvCxnSpPr>
        <p:spPr>
          <a:xfrm rot="5400000">
            <a:off x="5643570" y="3122562"/>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p:nvCxnSpPr>
        <p:spPr>
          <a:xfrm rot="5400000">
            <a:off x="6929454" y="3122562"/>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p:nvCxnSpPr>
        <p:spPr>
          <a:xfrm rot="5400000">
            <a:off x="8181554" y="3122562"/>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500034" y="2857496"/>
            <a:ext cx="2733441" cy="523220"/>
          </a:xfrm>
          <a:prstGeom prst="rect">
            <a:avLst/>
          </a:prstGeom>
        </p:spPr>
        <p:txBody>
          <a:bodyPr wrap="none">
            <a:spAutoFit/>
          </a:bodyPr>
          <a:lstStyle/>
          <a:p>
            <a:r>
              <a:rPr lang="ar-SA" sz="2800" b="1" smtClean="0"/>
              <a:t>التدفق النقدي ال</a:t>
            </a:r>
            <a:r>
              <a:rPr lang="ar-DZ" sz="2800" b="1" dirty="0" smtClean="0"/>
              <a:t>متراكم</a:t>
            </a:r>
            <a:endParaRPr lang="fr-FR" sz="2800" dirty="0"/>
          </a:p>
        </p:txBody>
      </p:sp>
      <p:sp>
        <p:nvSpPr>
          <p:cNvPr id="19" name="Rectangle 18"/>
          <p:cNvSpPr/>
          <p:nvPr/>
        </p:nvSpPr>
        <p:spPr>
          <a:xfrm>
            <a:off x="5487666" y="976954"/>
            <a:ext cx="1819729" cy="523220"/>
          </a:xfrm>
          <a:prstGeom prst="rect">
            <a:avLst/>
          </a:prstGeom>
        </p:spPr>
        <p:txBody>
          <a:bodyPr wrap="none">
            <a:spAutoFit/>
          </a:bodyPr>
          <a:lstStyle/>
          <a:p>
            <a:pPr algn="r" rtl="1"/>
            <a:r>
              <a:rPr lang="ar-SA" sz="2800" b="1" smtClean="0">
                <a:solidFill>
                  <a:srgbClr val="FF0000"/>
                </a:solidFill>
              </a:rPr>
              <a:t>فترة الاسترداد</a:t>
            </a:r>
            <a:endParaRPr lang="fr-FR" sz="2800" dirty="0">
              <a:solidFill>
                <a:srgbClr val="FF0000"/>
              </a:solidFill>
            </a:endParaRPr>
          </a:p>
        </p:txBody>
      </p:sp>
      <p:sp>
        <p:nvSpPr>
          <p:cNvPr id="20" name="Arc 19"/>
          <p:cNvSpPr/>
          <p:nvPr/>
        </p:nvSpPr>
        <p:spPr>
          <a:xfrm rot="17895973">
            <a:off x="6364976" y="1066872"/>
            <a:ext cx="720000" cy="1908000"/>
          </a:xfrm>
          <a:prstGeom prst="arc">
            <a:avLst/>
          </a:pr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1" name="Rectangle 20"/>
          <p:cNvSpPr/>
          <p:nvPr/>
        </p:nvSpPr>
        <p:spPr>
          <a:xfrm>
            <a:off x="-71470" y="1928802"/>
            <a:ext cx="3478837" cy="523220"/>
          </a:xfrm>
          <a:prstGeom prst="rect">
            <a:avLst/>
          </a:prstGeom>
        </p:spPr>
        <p:txBody>
          <a:bodyPr wrap="none">
            <a:spAutoFit/>
          </a:bodyPr>
          <a:lstStyle/>
          <a:p>
            <a:r>
              <a:rPr lang="ar-SA" sz="2800" b="1" smtClean="0"/>
              <a:t>صافي التدفق النقدي السنوي</a:t>
            </a:r>
            <a:endParaRPr lang="fr-FR" sz="2800" dirty="0"/>
          </a:p>
        </p:txBody>
      </p:sp>
      <p:sp>
        <p:nvSpPr>
          <p:cNvPr id="24" name="Rectangle 23"/>
          <p:cNvSpPr/>
          <p:nvPr/>
        </p:nvSpPr>
        <p:spPr>
          <a:xfrm>
            <a:off x="2199556" y="5988626"/>
            <a:ext cx="4958409" cy="523220"/>
          </a:xfrm>
          <a:prstGeom prst="rect">
            <a:avLst/>
          </a:prstGeom>
        </p:spPr>
        <p:txBody>
          <a:bodyPr wrap="none">
            <a:spAutoFit/>
          </a:bodyPr>
          <a:lstStyle/>
          <a:p>
            <a:pPr algn="r" rtl="1"/>
            <a:r>
              <a:rPr lang="ar-DZ" sz="2800" b="1" smtClean="0"/>
              <a:t> = 2 + (1000 – 900)/300 = 2,33</a:t>
            </a:r>
            <a:endParaRPr lang="fr-FR" sz="2800" dirty="0"/>
          </a:p>
        </p:txBody>
      </p:sp>
      <p:graphicFrame>
        <p:nvGraphicFramePr>
          <p:cNvPr id="25" name="Espace réservé du contenu 3"/>
          <p:cNvGraphicFramePr>
            <a:graphicFrameLocks/>
          </p:cNvGraphicFramePr>
          <p:nvPr/>
        </p:nvGraphicFramePr>
        <p:xfrm>
          <a:off x="71406" y="3826210"/>
          <a:ext cx="9001492" cy="2255520"/>
        </p:xfrm>
        <a:graphic>
          <a:graphicData uri="http://schemas.openxmlformats.org/drawingml/2006/table">
            <a:tbl>
              <a:tblPr firstRow="1" bandRow="1">
                <a:tableStyleId>{5C22544A-7EE6-4342-B048-85BDC9FD1C3A}</a:tableStyleId>
              </a:tblPr>
              <a:tblGrid>
                <a:gridCol w="2857520"/>
                <a:gridCol w="285752"/>
                <a:gridCol w="3714776"/>
                <a:gridCol w="214314"/>
                <a:gridCol w="1929130"/>
              </a:tblGrid>
              <a:tr h="370840">
                <a:tc>
                  <a:txBody>
                    <a:bodyPr/>
                    <a:lstStyle/>
                    <a:p>
                      <a:pPr algn="ctr" rtl="1"/>
                      <a:r>
                        <a:rPr lang="ar-DZ" sz="2600" b="1" dirty="0" smtClean="0">
                          <a:solidFill>
                            <a:srgbClr val="0623FA"/>
                          </a:solidFill>
                        </a:rPr>
                        <a:t>الجزء غير المسترد من قيمة الاستثمار المبدئي</a:t>
                      </a:r>
                      <a:endParaRPr lang="fr-FR" sz="2600" b="1" dirty="0">
                        <a:solidFill>
                          <a:srgbClr val="0623FA"/>
                        </a:solidFill>
                      </a:endParaRPr>
                    </a:p>
                  </a:txBody>
                  <a:tcPr anchor="ctr">
                    <a:noFill/>
                  </a:tcPr>
                </a:tc>
                <a:tc>
                  <a:txBody>
                    <a:bodyPr/>
                    <a:lstStyle/>
                    <a:p>
                      <a:pPr algn="ctr" rtl="1"/>
                      <a:endParaRPr lang="fr-FR" sz="2400" b="1" dirty="0">
                        <a:solidFill>
                          <a:srgbClr val="0623FA"/>
                        </a:solidFill>
                      </a:endParaRPr>
                    </a:p>
                  </a:txBody>
                  <a:tcPr anchor="ctr">
                    <a:noFill/>
                  </a:tcPr>
                </a:tc>
                <a:tc>
                  <a:txBody>
                    <a:bodyPr/>
                    <a:lstStyle/>
                    <a:p>
                      <a:pPr algn="ctr" rtl="1"/>
                      <a:endParaRPr lang="fr-FR" sz="2400" b="1" dirty="0">
                        <a:solidFill>
                          <a:srgbClr val="0623FA"/>
                        </a:solidFill>
                      </a:endParaRPr>
                    </a:p>
                  </a:txBody>
                  <a:tcPr anchor="ctr">
                    <a:noFill/>
                  </a:tcPr>
                </a:tc>
                <a:tc>
                  <a:txBody>
                    <a:bodyPr/>
                    <a:lstStyle/>
                    <a:p>
                      <a:pPr algn="ctr" rtl="1"/>
                      <a:endParaRPr lang="fr-FR" sz="2400" b="1">
                        <a:solidFill>
                          <a:srgbClr val="0623FA"/>
                        </a:solidFill>
                      </a:endParaRPr>
                    </a:p>
                  </a:txBody>
                  <a:tcPr anchor="ctr">
                    <a:noFill/>
                  </a:tcPr>
                </a:tc>
                <a:tc>
                  <a:txBody>
                    <a:bodyPr/>
                    <a:lstStyle/>
                    <a:p>
                      <a:pPr algn="ctr" rtl="1"/>
                      <a:endParaRPr lang="fr-FR" sz="2400" b="1" dirty="0">
                        <a:solidFill>
                          <a:srgbClr val="0623FA"/>
                        </a:solidFill>
                      </a:endParaRPr>
                    </a:p>
                  </a:txBody>
                  <a:tcPr anchor="ctr">
                    <a:noFill/>
                  </a:tcPr>
                </a:tc>
              </a:tr>
              <a:tr h="370840">
                <a:tc>
                  <a:txBody>
                    <a:bodyPr/>
                    <a:lstStyle/>
                    <a:p>
                      <a:pPr algn="ctr" rtl="1"/>
                      <a:r>
                        <a:rPr lang="ar-DZ" sz="2600" b="1" dirty="0" smtClean="0">
                          <a:solidFill>
                            <a:srgbClr val="0623FA"/>
                          </a:solidFill>
                        </a:rPr>
                        <a:t>ـــــــــــــــــــــــــــــــــــــــــ</a:t>
                      </a:r>
                      <a:endParaRPr lang="fr-FR" sz="2600" b="1" dirty="0">
                        <a:solidFill>
                          <a:srgbClr val="0623FA"/>
                        </a:solidFill>
                      </a:endParaRPr>
                    </a:p>
                  </a:txBody>
                  <a:tcPr anchor="ctr">
                    <a:noFill/>
                  </a:tcPr>
                </a:tc>
                <a:tc>
                  <a:txBody>
                    <a:bodyPr/>
                    <a:lstStyle/>
                    <a:p>
                      <a:pPr algn="ctr" rtl="1"/>
                      <a:r>
                        <a:rPr lang="ar-DZ" sz="2600" b="1" dirty="0" smtClean="0">
                          <a:solidFill>
                            <a:srgbClr val="0623FA"/>
                          </a:solidFill>
                        </a:rPr>
                        <a:t>+</a:t>
                      </a:r>
                      <a:endParaRPr lang="fr-FR" sz="2600" b="1" dirty="0">
                        <a:solidFill>
                          <a:srgbClr val="0623FA"/>
                        </a:solidFill>
                      </a:endParaRPr>
                    </a:p>
                  </a:txBody>
                  <a:tcPr anchor="ctr">
                    <a:noFill/>
                  </a:tcPr>
                </a:tc>
                <a:tc>
                  <a:txBody>
                    <a:bodyPr/>
                    <a:lstStyle/>
                    <a:p>
                      <a:pPr algn="ctr" rtl="1"/>
                      <a:r>
                        <a:rPr lang="ar-DZ" sz="2600" b="1" dirty="0" smtClean="0">
                          <a:solidFill>
                            <a:srgbClr val="0623FA"/>
                          </a:solidFill>
                        </a:rPr>
                        <a:t>عدد السنوات قبل سنة الاسترداد</a:t>
                      </a:r>
                      <a:endParaRPr lang="fr-FR" sz="2600" b="1" dirty="0">
                        <a:solidFill>
                          <a:srgbClr val="0623FA"/>
                        </a:solidFill>
                      </a:endParaRPr>
                    </a:p>
                  </a:txBody>
                  <a:tcPr anchor="ctr">
                    <a:noFill/>
                  </a:tcPr>
                </a:tc>
                <a:tc>
                  <a:txBody>
                    <a:bodyPr/>
                    <a:lstStyle/>
                    <a:p>
                      <a:pPr algn="ctr" rtl="1"/>
                      <a:r>
                        <a:rPr lang="ar-DZ" sz="2600" b="1" dirty="0" smtClean="0">
                          <a:solidFill>
                            <a:srgbClr val="0623FA"/>
                          </a:solidFill>
                        </a:rPr>
                        <a:t>=</a:t>
                      </a:r>
                      <a:endParaRPr lang="fr-FR" sz="2600" b="1" dirty="0">
                        <a:solidFill>
                          <a:srgbClr val="0623FA"/>
                        </a:solidFill>
                      </a:endParaRPr>
                    </a:p>
                  </a:txBody>
                  <a:tcPr anchor="ctr">
                    <a:noFill/>
                  </a:tcPr>
                </a:tc>
                <a:tc>
                  <a:txBody>
                    <a:bodyPr/>
                    <a:lstStyle/>
                    <a:p>
                      <a:pPr algn="ctr" rtl="1"/>
                      <a:r>
                        <a:rPr lang="ar-SA" sz="2600" b="1" smtClean="0">
                          <a:solidFill>
                            <a:srgbClr val="0623FA"/>
                          </a:solidFill>
                        </a:rPr>
                        <a:t>فترة الاسترداد</a:t>
                      </a:r>
                      <a:endParaRPr lang="fr-FR" sz="2600" b="1" dirty="0">
                        <a:solidFill>
                          <a:srgbClr val="0623FA"/>
                        </a:solidFill>
                      </a:endParaRPr>
                    </a:p>
                  </a:txBody>
                  <a:tcPr anchor="ctr">
                    <a:noFill/>
                  </a:tcPr>
                </a:tc>
              </a:tr>
              <a:tr h="370840">
                <a:tc>
                  <a:txBody>
                    <a:bodyPr/>
                    <a:lstStyle/>
                    <a:p>
                      <a:pPr algn="ctr" rtl="1"/>
                      <a:r>
                        <a:rPr lang="ar-DZ" sz="2600" b="1" smtClean="0">
                          <a:solidFill>
                            <a:srgbClr val="0623FA"/>
                          </a:solidFill>
                        </a:rPr>
                        <a:t>صافي التدفق النقدي لسنة الإسترداد</a:t>
                      </a:r>
                      <a:endParaRPr lang="fr-FR" sz="2600" b="1" dirty="0">
                        <a:solidFill>
                          <a:srgbClr val="0623FA"/>
                        </a:solidFill>
                      </a:endParaRPr>
                    </a:p>
                  </a:txBody>
                  <a:tcPr anchor="ctr">
                    <a:noFill/>
                  </a:tcPr>
                </a:tc>
                <a:tc>
                  <a:txBody>
                    <a:bodyPr/>
                    <a:lstStyle/>
                    <a:p>
                      <a:pPr algn="ctr" rtl="1"/>
                      <a:endParaRPr lang="fr-FR" sz="2400" b="1" dirty="0">
                        <a:solidFill>
                          <a:srgbClr val="0623FA"/>
                        </a:solidFill>
                      </a:endParaRPr>
                    </a:p>
                  </a:txBody>
                  <a:tcPr anchor="ctr">
                    <a:noFill/>
                  </a:tcPr>
                </a:tc>
                <a:tc>
                  <a:txBody>
                    <a:bodyPr/>
                    <a:lstStyle/>
                    <a:p>
                      <a:pPr algn="ctr" rtl="1"/>
                      <a:endParaRPr lang="fr-FR" sz="2400" b="1" dirty="0">
                        <a:solidFill>
                          <a:srgbClr val="0623FA"/>
                        </a:solidFill>
                      </a:endParaRPr>
                    </a:p>
                  </a:txBody>
                  <a:tcPr anchor="ctr">
                    <a:noFill/>
                  </a:tcPr>
                </a:tc>
                <a:tc>
                  <a:txBody>
                    <a:bodyPr/>
                    <a:lstStyle/>
                    <a:p>
                      <a:pPr algn="ctr" rtl="1"/>
                      <a:endParaRPr lang="fr-FR" sz="2400" b="1" dirty="0">
                        <a:solidFill>
                          <a:srgbClr val="0623FA"/>
                        </a:solidFill>
                      </a:endParaRPr>
                    </a:p>
                  </a:txBody>
                  <a:tcPr anchor="ctr">
                    <a:noFill/>
                  </a:tcPr>
                </a:tc>
                <a:tc>
                  <a:txBody>
                    <a:bodyPr/>
                    <a:lstStyle/>
                    <a:p>
                      <a:pPr algn="ctr" rtl="1"/>
                      <a:endParaRPr lang="fr-FR" sz="2400" b="1" dirty="0">
                        <a:solidFill>
                          <a:srgbClr val="0623FA"/>
                        </a:solidFill>
                      </a:endParaRPr>
                    </a:p>
                  </a:txBody>
                  <a:tcPr anchor="c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edge">
                                      <p:cBhvr>
                                        <p:cTn id="7" dur="2000"/>
                                        <p:tgtEl>
                                          <p:spTgt spid="12"/>
                                        </p:tgtEl>
                                      </p:cBhvr>
                                    </p:animEffect>
                                  </p:childTnLst>
                                </p:cTn>
                              </p:par>
                              <p:par>
                                <p:cTn id="8" presetID="20" presetClass="entr" presetSubtype="0" fill="hold"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wedge">
                                      <p:cBhvr>
                                        <p:cTn id="10" dur="2000"/>
                                        <p:tgtEl>
                                          <p:spTgt spid="13"/>
                                        </p:tgtEl>
                                      </p:cBhvr>
                                    </p:animEffect>
                                  </p:childTnLst>
                                </p:cTn>
                              </p:par>
                              <p:par>
                                <p:cTn id="11" presetID="20"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wedge">
                                      <p:cBhvr>
                                        <p:cTn id="13" dur="2000"/>
                                        <p:tgtEl>
                                          <p:spTgt spid="14"/>
                                        </p:tgtEl>
                                      </p:cBhvr>
                                    </p:animEffect>
                                  </p:childTnLst>
                                </p:cTn>
                              </p:par>
                              <p:par>
                                <p:cTn id="14" presetID="20" presetClass="entr" presetSubtype="0" fill="hold"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wedge">
                                      <p:cBhvr>
                                        <p:cTn id="16" dur="2000"/>
                                        <p:tgtEl>
                                          <p:spTgt spid="15"/>
                                        </p:tgtEl>
                                      </p:cBhvr>
                                    </p:animEffect>
                                  </p:childTnLst>
                                </p:cTn>
                              </p:par>
                              <p:par>
                                <p:cTn id="17" presetID="20" presetClass="entr" presetSubtype="0" fill="hold"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wedge">
                                      <p:cBhvr>
                                        <p:cTn id="19" dur="2000"/>
                                        <p:tgtEl>
                                          <p:spTgt spid="16"/>
                                        </p:tgtEl>
                                      </p:cBhvr>
                                    </p:animEffect>
                                  </p:childTnLst>
                                </p:cTn>
                              </p:par>
                              <p:par>
                                <p:cTn id="20" presetID="20" presetClass="entr" presetSubtype="0" fill="hold" nodeType="with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wedge">
                                      <p:cBhvr>
                                        <p:cTn id="22" dur="20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wipe(down)">
                                      <p:cBhvr>
                                        <p:cTn id="27" dur="500"/>
                                        <p:tgtEl>
                                          <p:spTgt spid="18"/>
                                        </p:tgtEl>
                                      </p:cBhvr>
                                    </p:animEffect>
                                  </p:childTnLst>
                                </p:cTn>
                              </p:par>
                            </p:childTnLst>
                          </p:cTn>
                        </p:par>
                      </p:childTnLst>
                    </p:cTn>
                  </p:par>
                  <p:par>
                    <p:cTn id="28" fill="hold">
                      <p:stCondLst>
                        <p:cond delay="indefinite"/>
                      </p:stCondLst>
                      <p:childTnLst>
                        <p:par>
                          <p:cTn id="29" fill="hold">
                            <p:stCondLst>
                              <p:cond delay="0"/>
                            </p:stCondLst>
                            <p:childTnLst>
                              <p:par>
                                <p:cTn id="30" presetID="40" presetClass="entr" presetSubtype="0" fill="hold" nodeType="clickEffect">
                                  <p:stCondLst>
                                    <p:cond delay="0"/>
                                  </p:stCondLst>
                                  <p:iterate type="wd">
                                    <p:tmPct val="10000"/>
                                  </p:iterate>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1000"/>
                                        <p:tgtEl>
                                          <p:spTgt spid="3">
                                            <p:txEl>
                                              <p:pRg st="4" end="4"/>
                                            </p:txEl>
                                          </p:spTgt>
                                        </p:tgtEl>
                                      </p:cBhvr>
                                    </p:animEffect>
                                    <p:anim calcmode="lin" valueType="num">
                                      <p:cBhvr>
                                        <p:cTn id="33" dur="1000" fill="hold"/>
                                        <p:tgtEl>
                                          <p:spTgt spid="3">
                                            <p:txEl>
                                              <p:pRg st="4" end="4"/>
                                            </p:txEl>
                                          </p:spTgt>
                                        </p:tgtEl>
                                        <p:attrNameLst>
                                          <p:attrName>ppt_x</p:attrName>
                                        </p:attrNameLst>
                                      </p:cBhvr>
                                      <p:tavLst>
                                        <p:tav tm="0">
                                          <p:val>
                                            <p:strVal val="#ppt_x-.1"/>
                                          </p:val>
                                        </p:tav>
                                        <p:tav tm="100000">
                                          <p:val>
                                            <p:strVal val="#ppt_x"/>
                                          </p:val>
                                        </p:tav>
                                      </p:tavLst>
                                    </p:anim>
                                    <p:anim calcmode="lin" valueType="num">
                                      <p:cBhvr>
                                        <p:cTn id="34" dur="10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53" presetClass="entr" presetSubtype="0" fill="hold" grpId="0" nodeType="clickEffect">
                                  <p:stCondLst>
                                    <p:cond delay="0"/>
                                  </p:stCondLst>
                                  <p:childTnLst>
                                    <p:set>
                                      <p:cBhvr>
                                        <p:cTn id="38" dur="1" fill="hold">
                                          <p:stCondLst>
                                            <p:cond delay="0"/>
                                          </p:stCondLst>
                                        </p:cTn>
                                        <p:tgtEl>
                                          <p:spTgt spid="20"/>
                                        </p:tgtEl>
                                        <p:attrNameLst>
                                          <p:attrName>style.visibility</p:attrName>
                                        </p:attrNameLst>
                                      </p:cBhvr>
                                      <p:to>
                                        <p:strVal val="visible"/>
                                      </p:to>
                                    </p:set>
                                    <p:anim calcmode="lin" valueType="num">
                                      <p:cBhvr>
                                        <p:cTn id="39" dur="500" fill="hold"/>
                                        <p:tgtEl>
                                          <p:spTgt spid="20"/>
                                        </p:tgtEl>
                                        <p:attrNameLst>
                                          <p:attrName>ppt_w</p:attrName>
                                        </p:attrNameLst>
                                      </p:cBhvr>
                                      <p:tavLst>
                                        <p:tav tm="0">
                                          <p:val>
                                            <p:fltVal val="0"/>
                                          </p:val>
                                        </p:tav>
                                        <p:tav tm="100000">
                                          <p:val>
                                            <p:strVal val="#ppt_w"/>
                                          </p:val>
                                        </p:tav>
                                      </p:tavLst>
                                    </p:anim>
                                    <p:anim calcmode="lin" valueType="num">
                                      <p:cBhvr>
                                        <p:cTn id="40" dur="500" fill="hold"/>
                                        <p:tgtEl>
                                          <p:spTgt spid="20"/>
                                        </p:tgtEl>
                                        <p:attrNameLst>
                                          <p:attrName>ppt_h</p:attrName>
                                        </p:attrNameLst>
                                      </p:cBhvr>
                                      <p:tavLst>
                                        <p:tav tm="0">
                                          <p:val>
                                            <p:fltVal val="0"/>
                                          </p:val>
                                        </p:tav>
                                        <p:tav tm="100000">
                                          <p:val>
                                            <p:strVal val="#ppt_h"/>
                                          </p:val>
                                        </p:tav>
                                      </p:tavLst>
                                    </p:anim>
                                    <p:animEffect transition="in" filter="fade">
                                      <p:cBhvr>
                                        <p:cTn id="41" dur="500"/>
                                        <p:tgtEl>
                                          <p:spTgt spid="20"/>
                                        </p:tgtEl>
                                      </p:cBhvr>
                                    </p:animEffect>
                                  </p:childTnLst>
                                </p:cTn>
                              </p:par>
                            </p:childTnLst>
                          </p:cTn>
                        </p:par>
                      </p:childTnLst>
                    </p:cTn>
                  </p:par>
                  <p:par>
                    <p:cTn id="42" fill="hold">
                      <p:stCondLst>
                        <p:cond delay="indefinite"/>
                      </p:stCondLst>
                      <p:childTnLst>
                        <p:par>
                          <p:cTn id="43" fill="hold">
                            <p:stCondLst>
                              <p:cond delay="0"/>
                            </p:stCondLst>
                            <p:childTnLst>
                              <p:par>
                                <p:cTn id="44" presetID="40" presetClass="entr" presetSubtype="0" fill="hold" grpId="0" nodeType="clickEffect">
                                  <p:stCondLst>
                                    <p:cond delay="0"/>
                                  </p:stCondLst>
                                  <p:iterate type="lt">
                                    <p:tmPct val="10000"/>
                                  </p:iterate>
                                  <p:childTnLst>
                                    <p:set>
                                      <p:cBhvr>
                                        <p:cTn id="45" dur="1" fill="hold">
                                          <p:stCondLst>
                                            <p:cond delay="0"/>
                                          </p:stCondLst>
                                        </p:cTn>
                                        <p:tgtEl>
                                          <p:spTgt spid="19"/>
                                        </p:tgtEl>
                                        <p:attrNameLst>
                                          <p:attrName>style.visibility</p:attrName>
                                        </p:attrNameLst>
                                      </p:cBhvr>
                                      <p:to>
                                        <p:strVal val="visible"/>
                                      </p:to>
                                    </p:set>
                                    <p:animEffect transition="in" filter="fade">
                                      <p:cBhvr>
                                        <p:cTn id="46" dur="1000"/>
                                        <p:tgtEl>
                                          <p:spTgt spid="19"/>
                                        </p:tgtEl>
                                      </p:cBhvr>
                                    </p:animEffect>
                                    <p:anim calcmode="lin" valueType="num">
                                      <p:cBhvr>
                                        <p:cTn id="47" dur="1000" fill="hold"/>
                                        <p:tgtEl>
                                          <p:spTgt spid="19"/>
                                        </p:tgtEl>
                                        <p:attrNameLst>
                                          <p:attrName>ppt_x</p:attrName>
                                        </p:attrNameLst>
                                      </p:cBhvr>
                                      <p:tavLst>
                                        <p:tav tm="0">
                                          <p:val>
                                            <p:strVal val="#ppt_x-.1"/>
                                          </p:val>
                                        </p:tav>
                                        <p:tav tm="100000">
                                          <p:val>
                                            <p:strVal val="#ppt_x"/>
                                          </p:val>
                                        </p:tav>
                                      </p:tavLst>
                                    </p:anim>
                                    <p:anim calcmode="lin" valueType="num">
                                      <p:cBhvr>
                                        <p:cTn id="48" dur="1000" fill="hold"/>
                                        <p:tgtEl>
                                          <p:spTgt spid="19"/>
                                        </p:tgtEl>
                                        <p:attrNameLst>
                                          <p:attrName>ppt_y</p:attrName>
                                        </p:attrNameLst>
                                      </p:cBhvr>
                                      <p:tavLst>
                                        <p:tav tm="0">
                                          <p:val>
                                            <p:strVal val="#ppt_y"/>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7" presetClass="entr" presetSubtype="0" fill="hold" nodeType="clickEffect">
                                  <p:stCondLst>
                                    <p:cond delay="0"/>
                                  </p:stCondLst>
                                  <p:childTnLst>
                                    <p:set>
                                      <p:cBhvr>
                                        <p:cTn id="52" dur="1" fill="hold">
                                          <p:stCondLst>
                                            <p:cond delay="0"/>
                                          </p:stCondLst>
                                        </p:cTn>
                                        <p:tgtEl>
                                          <p:spTgt spid="25"/>
                                        </p:tgtEl>
                                        <p:attrNameLst>
                                          <p:attrName>style.visibility</p:attrName>
                                        </p:attrNameLst>
                                      </p:cBhvr>
                                      <p:to>
                                        <p:strVal val="visible"/>
                                      </p:to>
                                    </p:set>
                                    <p:animEffect transition="in" filter="fade">
                                      <p:cBhvr>
                                        <p:cTn id="53" dur="1000"/>
                                        <p:tgtEl>
                                          <p:spTgt spid="25"/>
                                        </p:tgtEl>
                                      </p:cBhvr>
                                    </p:animEffect>
                                    <p:anim calcmode="lin" valueType="num">
                                      <p:cBhvr>
                                        <p:cTn id="54" dur="1000" fill="hold"/>
                                        <p:tgtEl>
                                          <p:spTgt spid="25"/>
                                        </p:tgtEl>
                                        <p:attrNameLst>
                                          <p:attrName>ppt_x</p:attrName>
                                        </p:attrNameLst>
                                      </p:cBhvr>
                                      <p:tavLst>
                                        <p:tav tm="0">
                                          <p:val>
                                            <p:strVal val="#ppt_x"/>
                                          </p:val>
                                        </p:tav>
                                        <p:tav tm="100000">
                                          <p:val>
                                            <p:strVal val="#ppt_x"/>
                                          </p:val>
                                        </p:tav>
                                      </p:tavLst>
                                    </p:anim>
                                    <p:anim calcmode="lin" valueType="num">
                                      <p:cBhvr>
                                        <p:cTn id="55"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0" presetClass="entr" presetSubtype="0" fill="hold" grpId="0" nodeType="clickEffect">
                                  <p:stCondLst>
                                    <p:cond delay="0"/>
                                  </p:stCondLst>
                                  <p:iterate type="lt">
                                    <p:tmPct val="10000"/>
                                  </p:iterate>
                                  <p:childTnLst>
                                    <p:set>
                                      <p:cBhvr>
                                        <p:cTn id="59" dur="1" fill="hold">
                                          <p:stCondLst>
                                            <p:cond delay="0"/>
                                          </p:stCondLst>
                                        </p:cTn>
                                        <p:tgtEl>
                                          <p:spTgt spid="24"/>
                                        </p:tgtEl>
                                        <p:attrNameLst>
                                          <p:attrName>style.visibility</p:attrName>
                                        </p:attrNameLst>
                                      </p:cBhvr>
                                      <p:to>
                                        <p:strVal val="visible"/>
                                      </p:to>
                                    </p:set>
                                    <p:animEffect transition="in" filter="fade">
                                      <p:cBhvr>
                                        <p:cTn id="60" dur="1000"/>
                                        <p:tgtEl>
                                          <p:spTgt spid="24"/>
                                        </p:tgtEl>
                                      </p:cBhvr>
                                    </p:animEffect>
                                    <p:anim calcmode="lin" valueType="num">
                                      <p:cBhvr>
                                        <p:cTn id="61" dur="1000" fill="hold"/>
                                        <p:tgtEl>
                                          <p:spTgt spid="24"/>
                                        </p:tgtEl>
                                        <p:attrNameLst>
                                          <p:attrName>ppt_x</p:attrName>
                                        </p:attrNameLst>
                                      </p:cBhvr>
                                      <p:tavLst>
                                        <p:tav tm="0">
                                          <p:val>
                                            <p:strVal val="#ppt_x-.1"/>
                                          </p:val>
                                        </p:tav>
                                        <p:tav tm="100000">
                                          <p:val>
                                            <p:strVal val="#ppt_x"/>
                                          </p:val>
                                        </p:tav>
                                      </p:tavLst>
                                    </p:anim>
                                    <p:anim calcmode="lin" valueType="num">
                                      <p:cBhvr>
                                        <p:cTn id="62" dur="1000" fill="hold"/>
                                        <p:tgtEl>
                                          <p:spTgt spid="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0" grpId="0" animBg="1"/>
      <p:bldP spid="2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buNone/>
            </a:pPr>
            <a:r>
              <a:rPr lang="ar-SA" b="1" dirty="0" smtClean="0">
                <a:solidFill>
                  <a:srgbClr val="FF0000"/>
                </a:solidFill>
              </a:rPr>
              <a:t>قاعدة  القرار </a:t>
            </a:r>
            <a:r>
              <a:rPr lang="ar-SA" b="1" dirty="0" smtClean="0"/>
              <a:t>وفق هذه الطريقة أن يتم اختيار المشروع الذي يحقق أقصر فترة استرداد</a:t>
            </a:r>
            <a:r>
              <a:rPr lang="ar-DZ" b="1" dirty="0" smtClean="0"/>
              <a:t> إذا كنا أمام مشاريع متنافسة (مانعة بالتبادل)</a:t>
            </a:r>
            <a:r>
              <a:rPr lang="ar-SA" b="1" dirty="0" smtClean="0"/>
              <a:t>. وفي حالة </a:t>
            </a:r>
            <a:r>
              <a:rPr lang="ar-DZ" b="1" dirty="0" smtClean="0"/>
              <a:t>مشروع واحد (</a:t>
            </a:r>
            <a:r>
              <a:rPr lang="ar-SA" b="1" dirty="0" smtClean="0"/>
              <a:t>عدم وجود مشاريع للمفاضلة</a:t>
            </a:r>
            <a:r>
              <a:rPr lang="ar-DZ" b="1" dirty="0" smtClean="0"/>
              <a:t>)</a:t>
            </a:r>
            <a:r>
              <a:rPr lang="ar-SA" b="1" dirty="0" smtClean="0"/>
              <a:t> فيتم مقارنة فترة الاسترداد بفترة الاسترداد </a:t>
            </a:r>
            <a:r>
              <a:rPr lang="ar-SA" b="1" dirty="0" err="1" smtClean="0"/>
              <a:t>ال</a:t>
            </a:r>
            <a:r>
              <a:rPr lang="ar-DZ" b="1" dirty="0" smtClean="0"/>
              <a:t>مرغوب</a:t>
            </a:r>
            <a:r>
              <a:rPr lang="ar-SA" b="1" dirty="0" smtClean="0"/>
              <a:t>ة التي يحددها المستثمر على أساس من الخبرة السابقة</a:t>
            </a:r>
            <a:r>
              <a:rPr lang="ar-DZ" b="1" dirty="0" smtClean="0"/>
              <a:t>.</a:t>
            </a:r>
          </a:p>
          <a:p>
            <a:pPr algn="r" rtl="1">
              <a:buNone/>
            </a:pPr>
            <a:endParaRPr lang="fr-F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buNone/>
            </a:pPr>
            <a:r>
              <a:rPr lang="ar-SA" b="1" dirty="0" smtClean="0"/>
              <a:t>يؤخذ عل</a:t>
            </a:r>
            <a:r>
              <a:rPr lang="ar-DZ" b="1" dirty="0" smtClean="0"/>
              <a:t>ى </a:t>
            </a:r>
            <a:r>
              <a:rPr lang="ar-SA" b="1" dirty="0" smtClean="0"/>
              <a:t>هذه الطريقة ما يلي: </a:t>
            </a:r>
            <a:endParaRPr lang="fr-FR" b="1" dirty="0" smtClean="0"/>
          </a:p>
          <a:p>
            <a:pPr algn="r" rtl="1"/>
            <a:r>
              <a:rPr lang="ar-SA" b="1" dirty="0" smtClean="0"/>
              <a:t>إنها تتجاهل القيمة الزمنية للنقود، فهي تتعامل مع وحدة النقد المتحققة في السنة الأولى على أنها مساوية لوحدة النقد المتحققة في أي سنة من السنوات اللاحقة. </a:t>
            </a:r>
            <a:endParaRPr lang="fr-FR" b="1" dirty="0" smtClean="0"/>
          </a:p>
          <a:p>
            <a:pPr algn="r" rtl="1"/>
            <a:r>
              <a:rPr lang="ar-SA" b="1" dirty="0" smtClean="0"/>
              <a:t>إنها تتجاهل التدفقات النقدية المتحققة بعد فترة الاسترداد والتي قد تكون مهمة بحيث تؤثر على قرار الاستثمار.</a:t>
            </a:r>
            <a:endParaRPr lang="ar-DZ" b="1" dirty="0" smtClean="0"/>
          </a:p>
          <a:p>
            <a:pPr algn="r" rtl="1">
              <a:buNone/>
            </a:pPr>
            <a:endParaRPr lang="fr-F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lgn="r" rtl="1">
              <a:buNone/>
            </a:pPr>
            <a:r>
              <a:rPr lang="ar-DZ" b="1" dirty="0" smtClean="0"/>
              <a:t>أما ما </a:t>
            </a:r>
            <a:r>
              <a:rPr lang="ar-DZ" b="1" dirty="0" err="1" smtClean="0"/>
              <a:t>ي</a:t>
            </a:r>
            <a:r>
              <a:rPr lang="ar-SA" b="1" dirty="0" smtClean="0"/>
              <a:t>ميز هذه الطريقة </a:t>
            </a:r>
            <a:r>
              <a:rPr lang="ar-DZ" b="1" dirty="0" smtClean="0"/>
              <a:t>إضافة إلى </a:t>
            </a:r>
            <a:r>
              <a:rPr lang="ar-SA" b="1" dirty="0" smtClean="0"/>
              <a:t>سهولة الحساب</a:t>
            </a:r>
            <a:r>
              <a:rPr lang="ar-DZ" b="1" dirty="0" smtClean="0"/>
              <a:t>، هو أنها:</a:t>
            </a:r>
          </a:p>
          <a:p>
            <a:pPr algn="r" rtl="1"/>
            <a:r>
              <a:rPr lang="ar-DZ" b="1" dirty="0" smtClean="0"/>
              <a:t>ت</a:t>
            </a:r>
            <a:r>
              <a:rPr lang="ar-SA" b="1" dirty="0" smtClean="0"/>
              <a:t>مثل مع</a:t>
            </a:r>
            <a:r>
              <a:rPr lang="ar-DZ" b="1" dirty="0" smtClean="0"/>
              <a:t>ي</a:t>
            </a:r>
            <a:r>
              <a:rPr lang="ar-SA" b="1" dirty="0" err="1" smtClean="0"/>
              <a:t>ارا</a:t>
            </a:r>
            <a:r>
              <a:rPr lang="ar-SA" b="1" dirty="0" smtClean="0"/>
              <a:t> </a:t>
            </a:r>
            <a:r>
              <a:rPr lang="ar-SA" b="1" dirty="0" err="1" smtClean="0"/>
              <a:t>للس</a:t>
            </a:r>
            <a:r>
              <a:rPr lang="ar-DZ" b="1" dirty="0" smtClean="0"/>
              <a:t>ي</a:t>
            </a:r>
            <a:r>
              <a:rPr lang="ar-SA" b="1" dirty="0" err="1" smtClean="0"/>
              <a:t>ولة</a:t>
            </a:r>
            <a:r>
              <a:rPr lang="ar-SA" b="1" dirty="0" smtClean="0"/>
              <a:t> بدلا من الربح</a:t>
            </a:r>
            <a:r>
              <a:rPr lang="ar-DZ" b="1" dirty="0" err="1" smtClean="0"/>
              <a:t>ية</a:t>
            </a:r>
            <a:r>
              <a:rPr lang="ar-SA" b="1" dirty="0" smtClean="0"/>
              <a:t> لأنه</a:t>
            </a:r>
            <a:r>
              <a:rPr lang="ar-DZ" b="1" dirty="0" smtClean="0"/>
              <a:t>ا</a:t>
            </a:r>
            <a:r>
              <a:rPr lang="ar-SA" b="1" dirty="0" smtClean="0"/>
              <a:t> </a:t>
            </a:r>
            <a:r>
              <a:rPr lang="ar-DZ" b="1" dirty="0" smtClean="0"/>
              <a:t>ت</a:t>
            </a:r>
            <a:r>
              <a:rPr lang="ar-SA" b="1" dirty="0" smtClean="0"/>
              <a:t>ساعد على تحد</a:t>
            </a:r>
            <a:r>
              <a:rPr lang="ar-DZ" b="1" dirty="0" smtClean="0"/>
              <a:t>ي</a:t>
            </a:r>
            <a:r>
              <a:rPr lang="ar-SA" b="1" dirty="0" smtClean="0"/>
              <a:t>د المشار</a:t>
            </a:r>
            <a:r>
              <a:rPr lang="ar-DZ" b="1" dirty="0" smtClean="0"/>
              <a:t>ي</a:t>
            </a:r>
            <a:r>
              <a:rPr lang="ar-SA" b="1" dirty="0" smtClean="0"/>
              <a:t>ع </a:t>
            </a:r>
            <a:r>
              <a:rPr lang="ar-SA" b="1" dirty="0" err="1" smtClean="0"/>
              <a:t>الت</a:t>
            </a:r>
            <a:r>
              <a:rPr lang="ar-DZ" b="1" dirty="0" smtClean="0"/>
              <a:t>ي</a:t>
            </a:r>
            <a:r>
              <a:rPr lang="ar-SA" b="1" dirty="0" smtClean="0"/>
              <a:t> تمكن من سرعة استرداد رأس المال المستثمر.</a:t>
            </a:r>
            <a:endParaRPr lang="ar-DZ" b="1" dirty="0" smtClean="0"/>
          </a:p>
          <a:p>
            <a:pPr algn="r" rtl="1"/>
            <a:r>
              <a:rPr lang="ar-DZ" b="1" dirty="0" smtClean="0"/>
              <a:t>تع</a:t>
            </a:r>
            <a:r>
              <a:rPr lang="ar-SA" b="1" dirty="0" smtClean="0"/>
              <a:t>تبر طر</a:t>
            </a:r>
            <a:r>
              <a:rPr lang="ar-DZ" b="1" dirty="0" smtClean="0"/>
              <a:t>يق</a:t>
            </a:r>
            <a:r>
              <a:rPr lang="ar-SA" b="1" dirty="0" smtClean="0"/>
              <a:t>ة بس</a:t>
            </a:r>
            <a:r>
              <a:rPr lang="ar-DZ" b="1" dirty="0" smtClean="0"/>
              <a:t>ي</a:t>
            </a:r>
            <a:r>
              <a:rPr lang="ar-SA" b="1" dirty="0" err="1" smtClean="0"/>
              <a:t>طة</a:t>
            </a:r>
            <a:r>
              <a:rPr lang="ar-SA" b="1" dirty="0" smtClean="0"/>
              <a:t> لتق</a:t>
            </a:r>
            <a:r>
              <a:rPr lang="ar-DZ" b="1" dirty="0" err="1" smtClean="0"/>
              <a:t>يي</a:t>
            </a:r>
            <a:r>
              <a:rPr lang="ar-SA" b="1" dirty="0" smtClean="0"/>
              <a:t>م مخاطر المشروع: المشروع الأكثر </a:t>
            </a:r>
            <a:r>
              <a:rPr lang="ar-SA" b="1" dirty="0" err="1" smtClean="0"/>
              <a:t>س</a:t>
            </a:r>
            <a:r>
              <a:rPr lang="ar-DZ" b="1" dirty="0" smtClean="0"/>
              <a:t>ي</a:t>
            </a:r>
            <a:r>
              <a:rPr lang="ar-SA" b="1" dirty="0" err="1" smtClean="0"/>
              <a:t>ولة</a:t>
            </a:r>
            <a:r>
              <a:rPr lang="ar-SA" b="1" dirty="0" smtClean="0"/>
              <a:t> </a:t>
            </a:r>
            <a:r>
              <a:rPr lang="ar-DZ" b="1" dirty="0" smtClean="0"/>
              <a:t>ي</a:t>
            </a:r>
            <a:r>
              <a:rPr lang="ar-SA" b="1" dirty="0" smtClean="0"/>
              <a:t>كون أقل</a:t>
            </a:r>
            <a:r>
              <a:rPr lang="ar-DZ" b="1" dirty="0" smtClean="0"/>
              <a:t> </a:t>
            </a:r>
            <a:r>
              <a:rPr lang="ar-SA" b="1" dirty="0" smtClean="0"/>
              <a:t>خطورة.</a:t>
            </a:r>
            <a:endParaRPr lang="ar-DZ" b="1" dirty="0" smtClean="0"/>
          </a:p>
          <a:p>
            <a:pPr algn="r" rtl="1">
              <a:buNone/>
            </a:pPr>
            <a:r>
              <a:rPr lang="ar-DZ" b="1" dirty="0" smtClean="0"/>
              <a:t>ي</a:t>
            </a:r>
            <a:r>
              <a:rPr lang="ar-SA" b="1" dirty="0" smtClean="0"/>
              <a:t>مكن تجاوز السلب</a:t>
            </a:r>
            <a:r>
              <a:rPr lang="ar-DZ" b="1" dirty="0" smtClean="0"/>
              <a:t>ي</a:t>
            </a:r>
            <a:r>
              <a:rPr lang="ar-SA" b="1" dirty="0" smtClean="0"/>
              <a:t>ة المتعلقة بتجاهل الق</a:t>
            </a:r>
            <a:r>
              <a:rPr lang="ar-DZ" b="1" dirty="0" smtClean="0"/>
              <a:t>ي</a:t>
            </a:r>
            <a:r>
              <a:rPr lang="ar-SA" b="1" dirty="0" err="1" smtClean="0"/>
              <a:t>مة</a:t>
            </a:r>
            <a:r>
              <a:rPr lang="ar-SA" b="1" dirty="0" smtClean="0"/>
              <a:t> الزمن</a:t>
            </a:r>
            <a:r>
              <a:rPr lang="ar-DZ" b="1" dirty="0" smtClean="0"/>
              <a:t>ي</a:t>
            </a:r>
            <a:r>
              <a:rPr lang="ar-SA" b="1" dirty="0" smtClean="0"/>
              <a:t>ة للنقود</a:t>
            </a:r>
            <a:r>
              <a:rPr lang="ar-DZ" b="1" dirty="0" smtClean="0"/>
              <a:t> </a:t>
            </a:r>
            <a:r>
              <a:rPr lang="ar-SA" b="1" dirty="0" smtClean="0"/>
              <a:t>باستخدام مع</a:t>
            </a:r>
            <a:r>
              <a:rPr lang="ar-DZ" b="1" dirty="0" smtClean="0"/>
              <a:t>ي</a:t>
            </a:r>
            <a:r>
              <a:rPr lang="ar-SA" b="1" dirty="0" err="1" smtClean="0"/>
              <a:t>ار</a:t>
            </a:r>
            <a:r>
              <a:rPr lang="ar-SA" b="1" dirty="0" smtClean="0"/>
              <a:t> فترة</a:t>
            </a:r>
            <a:r>
              <a:rPr lang="ar-DZ" b="1" dirty="0" smtClean="0"/>
              <a:t> </a:t>
            </a:r>
            <a:r>
              <a:rPr lang="ar-SA" b="1" dirty="0" smtClean="0"/>
              <a:t>الاسترداد </a:t>
            </a:r>
            <a:r>
              <a:rPr lang="ar-DZ" b="1" dirty="0" smtClean="0"/>
              <a:t>المعدلة (</a:t>
            </a:r>
            <a:r>
              <a:rPr lang="ar-SA" b="1" dirty="0" smtClean="0"/>
              <a:t>المخصومة</a:t>
            </a:r>
            <a:r>
              <a:rPr lang="ar-DZ" b="1" dirty="0" smtClean="0"/>
              <a:t>)</a:t>
            </a:r>
            <a:endParaRPr lang="fr-FR"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SA" b="1" smtClean="0">
                <a:solidFill>
                  <a:srgbClr val="FF0000"/>
                </a:solidFill>
              </a:rPr>
              <a:t>فترة الاسترداد</a:t>
            </a:r>
            <a:r>
              <a:rPr lang="ar-DZ" b="1" smtClean="0">
                <a:solidFill>
                  <a:srgbClr val="FF0000"/>
                </a:solidFill>
              </a:rPr>
              <a:t> المعدلة</a:t>
            </a:r>
            <a:endParaRPr lang="fr-FR" dirty="0"/>
          </a:p>
        </p:txBody>
      </p:sp>
      <p:sp>
        <p:nvSpPr>
          <p:cNvPr id="3" name="Espace réservé du contenu 2"/>
          <p:cNvSpPr>
            <a:spLocks noGrp="1"/>
          </p:cNvSpPr>
          <p:nvPr>
            <p:ph idx="1"/>
          </p:nvPr>
        </p:nvSpPr>
        <p:spPr/>
        <p:txBody>
          <a:bodyPr>
            <a:noAutofit/>
          </a:bodyPr>
          <a:lstStyle/>
          <a:p>
            <a:pPr algn="r" rtl="1">
              <a:buNone/>
            </a:pPr>
            <a:r>
              <a:rPr lang="ar-DZ" b="1" smtClean="0"/>
              <a:t>مثل سابقتها، الجديد في هذه الطريقة هو خصم التدفقات النقدية المتوقعة (حساب القيمة الحالية للتدفقات النقدية المستقبلية) على أساس تكلفة رأس المال الخاصة بالمشروع</a:t>
            </a:r>
            <a:r>
              <a:rPr lang="ar-DZ" b="1" dirty="0" smtClean="0"/>
              <a:t>.</a:t>
            </a:r>
            <a:endParaRPr lang="ar-SA" b="1" dirty="0" smtClean="0"/>
          </a:p>
          <a:p>
            <a:pPr algn="r" rtl="1">
              <a:buNone/>
            </a:pPr>
            <a:endParaRPr lang="ar-DZ" sz="1400" b="1" dirty="0" smtClean="0"/>
          </a:p>
          <a:p>
            <a:pPr algn="r" rtl="1">
              <a:buNone/>
            </a:pPr>
            <a:r>
              <a:rPr lang="ar-DZ" b="1" dirty="0" smtClean="0"/>
              <a:t>حيث:</a:t>
            </a:r>
            <a:endParaRPr lang="fr-FR" b="1" dirty="0" smtClean="0"/>
          </a:p>
          <a:p>
            <a:pPr algn="r" rtl="1">
              <a:buNone/>
            </a:pPr>
            <a:r>
              <a:rPr lang="fr-FR" b="1" i="1" smtClean="0"/>
              <a:t>d</a:t>
            </a:r>
            <a:r>
              <a:rPr lang="ar-DZ" b="1" smtClean="0"/>
              <a:t>: </a:t>
            </a:r>
            <a:r>
              <a:rPr lang="ar-SA" b="1" smtClean="0"/>
              <a:t>فترة الاسترداد</a:t>
            </a:r>
            <a:r>
              <a:rPr lang="ar-DZ" b="1" smtClean="0"/>
              <a:t> المعدلة</a:t>
            </a:r>
            <a:endParaRPr lang="fr-FR" b="1" dirty="0" smtClean="0"/>
          </a:p>
          <a:p>
            <a:pPr algn="r" rtl="1">
              <a:buNone/>
            </a:pPr>
            <a:r>
              <a:rPr lang="fr-FR" b="1" i="1" err="1" smtClean="0"/>
              <a:t>CFN</a:t>
            </a:r>
            <a:r>
              <a:rPr lang="fr-FR" b="1" i="1" baseline="-25000" err="1" smtClean="0"/>
              <a:t>t</a:t>
            </a:r>
            <a:r>
              <a:rPr lang="ar-DZ" b="1" smtClean="0"/>
              <a:t>: صافي التدفق النقدي السنوي المتوقع للسنة </a:t>
            </a:r>
            <a:r>
              <a:rPr lang="fr-FR" b="1" i="1" smtClean="0"/>
              <a:t>t</a:t>
            </a:r>
            <a:endParaRPr lang="fr-FR" b="1" dirty="0" smtClean="0"/>
          </a:p>
          <a:p>
            <a:pPr algn="r" rtl="1">
              <a:buNone/>
            </a:pPr>
            <a:r>
              <a:rPr lang="fr-FR" b="1" i="1" smtClean="0"/>
              <a:t>k</a:t>
            </a:r>
            <a:r>
              <a:rPr lang="ar-DZ" b="1" smtClean="0"/>
              <a:t>: معدل الخصم (تكلفة رأس المال</a:t>
            </a:r>
            <a:r>
              <a:rPr lang="ar-DZ" b="1" dirty="0" smtClean="0"/>
              <a:t>)</a:t>
            </a:r>
            <a:endParaRPr lang="fr-FR" b="1" dirty="0" smtClean="0"/>
          </a:p>
          <a:p>
            <a:pPr algn="r" rtl="1">
              <a:buNone/>
            </a:pPr>
            <a:r>
              <a:rPr lang="fr-FR" b="1" i="1" smtClean="0"/>
              <a:t>I</a:t>
            </a:r>
            <a:r>
              <a:rPr lang="fr-FR" b="1" i="1" baseline="-25000" smtClean="0"/>
              <a:t>0</a:t>
            </a:r>
            <a:r>
              <a:rPr lang="ar-DZ" b="1" smtClean="0"/>
              <a:t>: تكلفة الاستثمار المبدئي</a:t>
            </a:r>
            <a:endParaRPr lang="fr-FR" b="1" dirty="0" smtClean="0"/>
          </a:p>
        </p:txBody>
      </p:sp>
      <p:graphicFrame>
        <p:nvGraphicFramePr>
          <p:cNvPr id="94210" name="Object 2"/>
          <p:cNvGraphicFramePr>
            <a:graphicFrameLocks noChangeAspect="1"/>
          </p:cNvGraphicFramePr>
          <p:nvPr/>
        </p:nvGraphicFramePr>
        <p:xfrm>
          <a:off x="1142975" y="3286124"/>
          <a:ext cx="3102783" cy="1428760"/>
        </p:xfrm>
        <a:graphic>
          <a:graphicData uri="http://schemas.openxmlformats.org/presentationml/2006/ole">
            <p:oleObj spid="_x0000_s94210" name="Équation" r:id="rId3" imgW="1015920" imgH="469800" progId="">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94210"/>
                                        </p:tgtEl>
                                        <p:attrNameLst>
                                          <p:attrName>style.visibility</p:attrName>
                                        </p:attrNameLst>
                                      </p:cBhvr>
                                      <p:to>
                                        <p:strVal val="visible"/>
                                      </p:to>
                                    </p:set>
                                    <p:animEffect transition="in" filter="wedge">
                                      <p:cBhvr>
                                        <p:cTn id="7" dur="2000"/>
                                        <p:tgtEl>
                                          <p:spTgt spid="94210"/>
                                        </p:tgtEl>
                                      </p:cBhvr>
                                    </p:animEffect>
                                  </p:childTnLst>
                                </p:cTn>
                              </p:par>
                            </p:childTnLst>
                          </p:cTn>
                        </p:par>
                      </p:childTnLst>
                    </p:cTn>
                  </p:par>
                  <p:par>
                    <p:cTn id="8" fill="hold">
                      <p:stCondLst>
                        <p:cond delay="indefinite"/>
                      </p:stCondLst>
                      <p:childTnLst>
                        <p:par>
                          <p:cTn id="9" fill="hold">
                            <p:stCondLst>
                              <p:cond delay="0"/>
                            </p:stCondLst>
                            <p:childTnLst>
                              <p:par>
                                <p:cTn id="10" presetID="40" presetClass="entr" presetSubtype="0" fill="hold" nodeType="clickEffect">
                                  <p:stCondLst>
                                    <p:cond delay="0"/>
                                  </p:stCondLst>
                                  <p:iterate type="lt">
                                    <p:tmPct val="10000"/>
                                  </p:iterate>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1"/>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15" fill="hold">
                            <p:stCondLst>
                              <p:cond delay="1300"/>
                            </p:stCondLst>
                            <p:childTnLst>
                              <p:par>
                                <p:cTn id="16" presetID="40" presetClass="entr" presetSubtype="0" fill="hold" nodeType="afterEffect">
                                  <p:stCondLst>
                                    <p:cond delay="0"/>
                                  </p:stCondLst>
                                  <p:iterate type="lt">
                                    <p:tmPct val="10000"/>
                                  </p:iterate>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1000"/>
                                        <p:tgtEl>
                                          <p:spTgt spid="3">
                                            <p:txEl>
                                              <p:pRg st="3" end="3"/>
                                            </p:txEl>
                                          </p:spTgt>
                                        </p:tgtEl>
                                      </p:cBhvr>
                                    </p:animEffect>
                                    <p:anim calcmode="lin" valueType="num">
                                      <p:cBhvr>
                                        <p:cTn id="19" dur="1000" fill="hold"/>
                                        <p:tgtEl>
                                          <p:spTgt spid="3">
                                            <p:txEl>
                                              <p:pRg st="3" end="3"/>
                                            </p:txEl>
                                          </p:spTgt>
                                        </p:tgtEl>
                                        <p:attrNameLst>
                                          <p:attrName>ppt_x</p:attrName>
                                        </p:attrNameLst>
                                      </p:cBhvr>
                                      <p:tavLst>
                                        <p:tav tm="0">
                                          <p:val>
                                            <p:strVal val="#ppt_x-.1"/>
                                          </p:val>
                                        </p:tav>
                                        <p:tav tm="100000">
                                          <p:val>
                                            <p:strVal val="#ppt_x"/>
                                          </p:val>
                                        </p:tav>
                                      </p:tavLst>
                                    </p:anim>
                                    <p:anim calcmode="lin" valueType="num">
                                      <p:cBhvr>
                                        <p:cTn id="20"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par>
                          <p:cTn id="21" fill="hold">
                            <p:stCondLst>
                              <p:cond delay="4400"/>
                            </p:stCondLst>
                            <p:childTnLst>
                              <p:par>
                                <p:cTn id="22" presetID="40" presetClass="entr" presetSubtype="0" fill="hold" nodeType="afterEffect">
                                  <p:stCondLst>
                                    <p:cond delay="0"/>
                                  </p:stCondLst>
                                  <p:iterate type="lt">
                                    <p:tmPct val="10000"/>
                                  </p:iterate>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1"/>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par>
                          <p:cTn id="27" fill="hold">
                            <p:stCondLst>
                              <p:cond delay="9300"/>
                            </p:stCondLst>
                            <p:childTnLst>
                              <p:par>
                                <p:cTn id="28" presetID="40" presetClass="entr" presetSubtype="0" fill="hold" nodeType="afterEffect">
                                  <p:stCondLst>
                                    <p:cond delay="0"/>
                                  </p:stCondLst>
                                  <p:iterate type="lt">
                                    <p:tmPct val="10000"/>
                                  </p:iterate>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1000"/>
                                        <p:tgtEl>
                                          <p:spTgt spid="3">
                                            <p:txEl>
                                              <p:pRg st="5" end="5"/>
                                            </p:txEl>
                                          </p:spTgt>
                                        </p:tgtEl>
                                      </p:cBhvr>
                                    </p:animEffect>
                                    <p:anim calcmode="lin" valueType="num">
                                      <p:cBhvr>
                                        <p:cTn id="31" dur="1000" fill="hold"/>
                                        <p:tgtEl>
                                          <p:spTgt spid="3">
                                            <p:txEl>
                                              <p:pRg st="5" end="5"/>
                                            </p:txEl>
                                          </p:spTgt>
                                        </p:tgtEl>
                                        <p:attrNameLst>
                                          <p:attrName>ppt_x</p:attrName>
                                        </p:attrNameLst>
                                      </p:cBhvr>
                                      <p:tavLst>
                                        <p:tav tm="0">
                                          <p:val>
                                            <p:strVal val="#ppt_x-.1"/>
                                          </p:val>
                                        </p:tav>
                                        <p:tav tm="100000">
                                          <p:val>
                                            <p:strVal val="#ppt_x"/>
                                          </p:val>
                                        </p:tav>
                                      </p:tavLst>
                                    </p:anim>
                                    <p:anim calcmode="lin" valueType="num">
                                      <p:cBhvr>
                                        <p:cTn id="32" dur="10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par>
                          <p:cTn id="33" fill="hold">
                            <p:stCondLst>
                              <p:cond delay="12800"/>
                            </p:stCondLst>
                            <p:childTnLst>
                              <p:par>
                                <p:cTn id="34" presetID="40" presetClass="entr" presetSubtype="0" fill="hold" nodeType="afterEffect">
                                  <p:stCondLst>
                                    <p:cond delay="0"/>
                                  </p:stCondLst>
                                  <p:iterate type="lt">
                                    <p:tmPct val="10000"/>
                                  </p:iterate>
                                  <p:childTnLst>
                                    <p:set>
                                      <p:cBhvr>
                                        <p:cTn id="35" dur="1" fill="hold">
                                          <p:stCondLst>
                                            <p:cond delay="0"/>
                                          </p:stCondLst>
                                        </p:cTn>
                                        <p:tgtEl>
                                          <p:spTgt spid="3">
                                            <p:txEl>
                                              <p:pRg st="6" end="6"/>
                                            </p:txEl>
                                          </p:spTgt>
                                        </p:tgtEl>
                                        <p:attrNameLst>
                                          <p:attrName>style.visibility</p:attrName>
                                        </p:attrNameLst>
                                      </p:cBhvr>
                                      <p:to>
                                        <p:strVal val="visible"/>
                                      </p:to>
                                    </p:set>
                                    <p:animEffect transition="in" filter="fade">
                                      <p:cBhvr>
                                        <p:cTn id="36" dur="1000"/>
                                        <p:tgtEl>
                                          <p:spTgt spid="3">
                                            <p:txEl>
                                              <p:pRg st="6" end="6"/>
                                            </p:txEl>
                                          </p:spTgt>
                                        </p:tgtEl>
                                      </p:cBhvr>
                                    </p:animEffect>
                                    <p:anim calcmode="lin" valueType="num">
                                      <p:cBhvr>
                                        <p:cTn id="37" dur="1000" fill="hold"/>
                                        <p:tgtEl>
                                          <p:spTgt spid="3">
                                            <p:txEl>
                                              <p:pRg st="6" end="6"/>
                                            </p:txEl>
                                          </p:spTgt>
                                        </p:tgtEl>
                                        <p:attrNameLst>
                                          <p:attrName>ppt_x</p:attrName>
                                        </p:attrNameLst>
                                      </p:cBhvr>
                                      <p:tavLst>
                                        <p:tav tm="0">
                                          <p:val>
                                            <p:strVal val="#ppt_x-.1"/>
                                          </p:val>
                                        </p:tav>
                                        <p:tav tm="100000">
                                          <p:val>
                                            <p:strVal val="#ppt_x"/>
                                          </p:val>
                                        </p:tav>
                                      </p:tavLst>
                                    </p:anim>
                                    <p:anim calcmode="lin" valueType="num">
                                      <p:cBhvr>
                                        <p:cTn id="38" dur="10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p:cNvGrpSpPr>
            <a:grpSpLocks/>
          </p:cNvGrpSpPr>
          <p:nvPr/>
        </p:nvGrpSpPr>
        <p:grpSpPr bwMode="auto">
          <a:xfrm>
            <a:off x="3495675" y="4592661"/>
            <a:ext cx="2555875" cy="1046162"/>
            <a:chOff x="2223434" y="2487797"/>
            <a:chExt cx="1957721" cy="1046270"/>
          </a:xfrm>
        </p:grpSpPr>
        <p:sp>
          <p:nvSpPr>
            <p:cNvPr id="3" name="Rectangle à coins arrondis 2"/>
            <p:cNvSpPr/>
            <p:nvPr/>
          </p:nvSpPr>
          <p:spPr>
            <a:xfrm>
              <a:off x="2223434" y="2487797"/>
              <a:ext cx="1957721" cy="1046270"/>
            </a:xfrm>
            <a:prstGeom prst="roundRect">
              <a:avLst>
                <a:gd name="adj" fmla="val 10000"/>
              </a:avLst>
            </a:prstGeom>
            <a:solidFill>
              <a:srgbClr val="00FF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4" name="Rectangle 3"/>
            <p:cNvSpPr/>
            <p:nvPr/>
          </p:nvSpPr>
          <p:spPr>
            <a:xfrm>
              <a:off x="2253834" y="2517962"/>
              <a:ext cx="1896922" cy="985940"/>
            </a:xfrm>
            <a:prstGeom prst="rect">
              <a:avLst/>
            </a:prstGeom>
          </p:spPr>
          <p:style>
            <a:lnRef idx="0">
              <a:scrgbClr r="0" g="0" b="0"/>
            </a:lnRef>
            <a:fillRef idx="0">
              <a:scrgbClr r="0" g="0" b="0"/>
            </a:fillRef>
            <a:effectRef idx="0">
              <a:scrgbClr r="0" g="0" b="0"/>
            </a:effectRef>
            <a:fontRef idx="minor">
              <a:schemeClr val="lt1"/>
            </a:fontRef>
          </p:style>
          <p:txBody>
            <a:bodyPr lIns="17780" tIns="17780" rIns="17780" bIns="17780" spcCol="1270" anchor="ctr"/>
            <a:lstStyle/>
            <a:p>
              <a:pPr algn="ctr" defTabSz="1244600">
                <a:lnSpc>
                  <a:spcPct val="90000"/>
                </a:lnSpc>
                <a:spcAft>
                  <a:spcPct val="35000"/>
                </a:spcAft>
                <a:defRPr/>
              </a:pPr>
              <a:r>
                <a:rPr lang="ar-DZ" sz="2800" b="1" smtClean="0">
                  <a:solidFill>
                    <a:schemeClr val="tx1"/>
                  </a:solidFill>
                </a:rPr>
                <a:t>قيمة المؤسسة (</a:t>
              </a:r>
              <a:r>
                <a:rPr lang="ar-DZ" sz="2800" b="1" dirty="0" smtClean="0">
                  <a:solidFill>
                    <a:schemeClr val="tx1"/>
                  </a:solidFill>
                </a:rPr>
                <a:t>ق</a:t>
              </a:r>
              <a:r>
                <a:rPr lang="ar-DZ" sz="2800" b="1" dirty="0">
                  <a:solidFill>
                    <a:schemeClr val="tx1"/>
                  </a:solidFill>
                </a:rPr>
                <a:t>)</a:t>
              </a:r>
              <a:endParaRPr lang="fr-FR" sz="2800" b="1" dirty="0">
                <a:solidFill>
                  <a:schemeClr val="tx1"/>
                </a:solidFill>
              </a:endParaRPr>
            </a:p>
          </p:txBody>
        </p:sp>
      </p:grpSp>
      <p:grpSp>
        <p:nvGrpSpPr>
          <p:cNvPr id="5" name="Groupe 4"/>
          <p:cNvGrpSpPr>
            <a:grpSpLocks/>
          </p:cNvGrpSpPr>
          <p:nvPr/>
        </p:nvGrpSpPr>
        <p:grpSpPr bwMode="auto">
          <a:xfrm>
            <a:off x="928688" y="3065486"/>
            <a:ext cx="2484437" cy="893762"/>
            <a:chOff x="4680333" y="1031732"/>
            <a:chExt cx="1788527" cy="894263"/>
          </a:xfrm>
          <a:solidFill>
            <a:srgbClr val="00B0F0"/>
          </a:solidFill>
        </p:grpSpPr>
        <p:sp>
          <p:nvSpPr>
            <p:cNvPr id="6" name="Rectangle à coins arrondis 5"/>
            <p:cNvSpPr/>
            <p:nvPr/>
          </p:nvSpPr>
          <p:spPr>
            <a:xfrm>
              <a:off x="4680333" y="1031732"/>
              <a:ext cx="1788527" cy="894263"/>
            </a:xfrm>
            <a:prstGeom prst="roundRect">
              <a:avLst>
                <a:gd name="adj" fmla="val 10000"/>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7" name="Rectangle 6"/>
            <p:cNvSpPr/>
            <p:nvPr/>
          </p:nvSpPr>
          <p:spPr>
            <a:xfrm>
              <a:off x="4706618" y="1057146"/>
              <a:ext cx="1735958" cy="843435"/>
            </a:xfrm>
            <a:prstGeom prst="rect">
              <a:avLst/>
            </a:prstGeom>
            <a:grpFill/>
          </p:spPr>
          <p:style>
            <a:lnRef idx="0">
              <a:scrgbClr r="0" g="0" b="0"/>
            </a:lnRef>
            <a:fillRef idx="0">
              <a:scrgbClr r="0" g="0" b="0"/>
            </a:fillRef>
            <a:effectRef idx="0">
              <a:scrgbClr r="0" g="0" b="0"/>
            </a:effectRef>
            <a:fontRef idx="minor">
              <a:schemeClr val="lt1"/>
            </a:fontRef>
          </p:style>
          <p:txBody>
            <a:bodyPr lIns="17780" tIns="17780" rIns="17780" bIns="17780" spcCol="1270" anchor="ctr"/>
            <a:lstStyle/>
            <a:p>
              <a:pPr algn="ctr" defTabSz="1244600">
                <a:lnSpc>
                  <a:spcPct val="90000"/>
                </a:lnSpc>
                <a:spcAft>
                  <a:spcPct val="35000"/>
                </a:spcAft>
                <a:defRPr/>
              </a:pPr>
              <a:r>
                <a:rPr lang="ar-DZ" sz="2800" b="1" smtClean="0">
                  <a:solidFill>
                    <a:schemeClr val="tx1"/>
                  </a:solidFill>
                </a:rPr>
                <a:t>متوسط التكلفة المرجحة لرأس المال</a:t>
              </a:r>
              <a:endParaRPr lang="fr-FR" sz="2800" b="1" dirty="0">
                <a:solidFill>
                  <a:schemeClr val="tx1"/>
                </a:solidFill>
              </a:endParaRPr>
            </a:p>
          </p:txBody>
        </p:sp>
      </p:grpSp>
      <p:grpSp>
        <p:nvGrpSpPr>
          <p:cNvPr id="8" name="Groupe 7"/>
          <p:cNvGrpSpPr>
            <a:grpSpLocks/>
          </p:cNvGrpSpPr>
          <p:nvPr/>
        </p:nvGrpSpPr>
        <p:grpSpPr bwMode="auto">
          <a:xfrm>
            <a:off x="2428875" y="1385911"/>
            <a:ext cx="1789113" cy="893762"/>
            <a:chOff x="7184271" y="3329"/>
            <a:chExt cx="1788527" cy="894263"/>
          </a:xfrm>
          <a:solidFill>
            <a:srgbClr val="00B0F0"/>
          </a:solidFill>
        </p:grpSpPr>
        <p:sp>
          <p:nvSpPr>
            <p:cNvPr id="9" name="Rectangle à coins arrondis 8"/>
            <p:cNvSpPr/>
            <p:nvPr/>
          </p:nvSpPr>
          <p:spPr>
            <a:xfrm>
              <a:off x="7184271" y="3329"/>
              <a:ext cx="1788527" cy="894263"/>
            </a:xfrm>
            <a:prstGeom prst="roundRect">
              <a:avLst>
                <a:gd name="adj" fmla="val 10000"/>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0" name="Rectangle 9"/>
            <p:cNvSpPr/>
            <p:nvPr/>
          </p:nvSpPr>
          <p:spPr>
            <a:xfrm>
              <a:off x="7211250" y="28743"/>
              <a:ext cx="1734569" cy="843435"/>
            </a:xfrm>
            <a:prstGeom prst="rect">
              <a:avLst/>
            </a:prstGeom>
            <a:grpFill/>
          </p:spPr>
          <p:style>
            <a:lnRef idx="0">
              <a:scrgbClr r="0" g="0" b="0"/>
            </a:lnRef>
            <a:fillRef idx="0">
              <a:scrgbClr r="0" g="0" b="0"/>
            </a:fillRef>
            <a:effectRef idx="0">
              <a:scrgbClr r="0" g="0" b="0"/>
            </a:effectRef>
            <a:fontRef idx="minor">
              <a:schemeClr val="lt1"/>
            </a:fontRef>
          </p:style>
          <p:txBody>
            <a:bodyPr lIns="15240" tIns="15240" rIns="15240" bIns="15240" spcCol="1270" anchor="ctr"/>
            <a:lstStyle/>
            <a:p>
              <a:pPr algn="ctr" defTabSz="1066800">
                <a:lnSpc>
                  <a:spcPct val="90000"/>
                </a:lnSpc>
                <a:spcAft>
                  <a:spcPct val="35000"/>
                </a:spcAft>
                <a:defRPr/>
              </a:pPr>
              <a:r>
                <a:rPr lang="ar-DZ" sz="2400" b="1" smtClean="0">
                  <a:solidFill>
                    <a:schemeClr val="tx1"/>
                  </a:solidFill>
                </a:rPr>
                <a:t>مخاطر السوق</a:t>
              </a:r>
              <a:endParaRPr lang="ar-DZ" sz="2400" b="1" dirty="0">
                <a:solidFill>
                  <a:schemeClr val="tx1"/>
                </a:solidFill>
              </a:endParaRPr>
            </a:p>
            <a:p>
              <a:pPr algn="ctr" defTabSz="1066800">
                <a:lnSpc>
                  <a:spcPct val="90000"/>
                </a:lnSpc>
                <a:spcAft>
                  <a:spcPct val="35000"/>
                </a:spcAft>
                <a:defRPr/>
              </a:pPr>
              <a:r>
                <a:rPr lang="ar-DZ" sz="2400" b="1" smtClean="0">
                  <a:solidFill>
                    <a:schemeClr val="tx1"/>
                  </a:solidFill>
                </a:rPr>
                <a:t>مخاطر المؤسسة</a:t>
              </a:r>
              <a:endParaRPr lang="fr-FR" sz="2400" b="1" dirty="0">
                <a:solidFill>
                  <a:schemeClr val="tx1"/>
                </a:solidFill>
              </a:endParaRPr>
            </a:p>
          </p:txBody>
        </p:sp>
      </p:grpSp>
      <p:grpSp>
        <p:nvGrpSpPr>
          <p:cNvPr id="11" name="Groupe 10"/>
          <p:cNvGrpSpPr>
            <a:grpSpLocks/>
          </p:cNvGrpSpPr>
          <p:nvPr/>
        </p:nvGrpSpPr>
        <p:grpSpPr bwMode="auto">
          <a:xfrm>
            <a:off x="142875" y="1385911"/>
            <a:ext cx="1789113" cy="893762"/>
            <a:chOff x="7184271" y="1031732"/>
            <a:chExt cx="1788527" cy="894263"/>
          </a:xfrm>
          <a:solidFill>
            <a:srgbClr val="00B0F0"/>
          </a:solidFill>
        </p:grpSpPr>
        <p:sp>
          <p:nvSpPr>
            <p:cNvPr id="12" name="Rectangle à coins arrondis 11"/>
            <p:cNvSpPr/>
            <p:nvPr/>
          </p:nvSpPr>
          <p:spPr>
            <a:xfrm>
              <a:off x="7184271" y="1031732"/>
              <a:ext cx="1788527" cy="894263"/>
            </a:xfrm>
            <a:prstGeom prst="roundRect">
              <a:avLst>
                <a:gd name="adj" fmla="val 10000"/>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3" name="Rectangle 12"/>
            <p:cNvSpPr/>
            <p:nvPr/>
          </p:nvSpPr>
          <p:spPr>
            <a:xfrm>
              <a:off x="7211250" y="1057146"/>
              <a:ext cx="1734569" cy="843435"/>
            </a:xfrm>
            <a:prstGeom prst="rect">
              <a:avLst/>
            </a:prstGeom>
            <a:grpFill/>
          </p:spPr>
          <p:style>
            <a:lnRef idx="0">
              <a:scrgbClr r="0" g="0" b="0"/>
            </a:lnRef>
            <a:fillRef idx="0">
              <a:scrgbClr r="0" g="0" b="0"/>
            </a:fillRef>
            <a:effectRef idx="0">
              <a:scrgbClr r="0" g="0" b="0"/>
            </a:effectRef>
            <a:fontRef idx="minor">
              <a:schemeClr val="lt1"/>
            </a:fontRef>
          </p:style>
          <p:txBody>
            <a:bodyPr lIns="15240" tIns="15240" rIns="15240" bIns="15240" spcCol="1270" anchor="ctr"/>
            <a:lstStyle/>
            <a:p>
              <a:pPr algn="ctr" defTabSz="1066800">
                <a:lnSpc>
                  <a:spcPct val="90000"/>
                </a:lnSpc>
                <a:spcAft>
                  <a:spcPct val="35000"/>
                </a:spcAft>
                <a:defRPr/>
              </a:pPr>
              <a:r>
                <a:rPr lang="ar-DZ" sz="2400" b="1" smtClean="0">
                  <a:solidFill>
                    <a:schemeClr val="tx1"/>
                  </a:solidFill>
                </a:rPr>
                <a:t>سعر الفائدة</a:t>
              </a:r>
              <a:endParaRPr lang="fr-FR" sz="2400" b="1" dirty="0">
                <a:solidFill>
                  <a:schemeClr val="tx1"/>
                </a:solidFill>
              </a:endParaRPr>
            </a:p>
          </p:txBody>
        </p:sp>
      </p:grpSp>
      <p:grpSp>
        <p:nvGrpSpPr>
          <p:cNvPr id="14" name="Groupe 13"/>
          <p:cNvGrpSpPr>
            <a:grpSpLocks/>
          </p:cNvGrpSpPr>
          <p:nvPr/>
        </p:nvGrpSpPr>
        <p:grpSpPr bwMode="auto">
          <a:xfrm>
            <a:off x="1282700" y="136548"/>
            <a:ext cx="1789113" cy="893763"/>
            <a:chOff x="7184271" y="2060136"/>
            <a:chExt cx="1788527" cy="894263"/>
          </a:xfrm>
          <a:solidFill>
            <a:srgbClr val="00B0F0"/>
          </a:solidFill>
        </p:grpSpPr>
        <p:sp>
          <p:nvSpPr>
            <p:cNvPr id="15" name="Rectangle à coins arrondis 14"/>
            <p:cNvSpPr/>
            <p:nvPr/>
          </p:nvSpPr>
          <p:spPr>
            <a:xfrm>
              <a:off x="7184271" y="2060136"/>
              <a:ext cx="1788527" cy="894263"/>
            </a:xfrm>
            <a:prstGeom prst="roundRect">
              <a:avLst>
                <a:gd name="adj" fmla="val 10000"/>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6" name="Rectangle 15"/>
            <p:cNvSpPr/>
            <p:nvPr/>
          </p:nvSpPr>
          <p:spPr>
            <a:xfrm>
              <a:off x="7211250" y="2085550"/>
              <a:ext cx="1734569" cy="843435"/>
            </a:xfrm>
            <a:prstGeom prst="rect">
              <a:avLst/>
            </a:prstGeom>
            <a:grpFill/>
          </p:spPr>
          <p:style>
            <a:lnRef idx="0">
              <a:scrgbClr r="0" g="0" b="0"/>
            </a:lnRef>
            <a:fillRef idx="0">
              <a:scrgbClr r="0" g="0" b="0"/>
            </a:fillRef>
            <a:effectRef idx="0">
              <a:scrgbClr r="0" g="0" b="0"/>
            </a:effectRef>
            <a:fontRef idx="minor">
              <a:schemeClr val="lt1"/>
            </a:fontRef>
          </p:style>
          <p:txBody>
            <a:bodyPr lIns="15240" tIns="15240" rIns="15240" bIns="15240" spcCol="1270" anchor="ctr"/>
            <a:lstStyle/>
            <a:p>
              <a:pPr algn="ctr" defTabSz="1066800">
                <a:lnSpc>
                  <a:spcPct val="90000"/>
                </a:lnSpc>
                <a:spcAft>
                  <a:spcPct val="35000"/>
                </a:spcAft>
                <a:defRPr/>
              </a:pPr>
              <a:r>
                <a:rPr lang="ar-DZ" sz="2800" b="1" smtClean="0">
                  <a:solidFill>
                    <a:schemeClr val="tx1"/>
                  </a:solidFill>
                </a:rPr>
                <a:t>قرارات التمويل</a:t>
              </a:r>
              <a:endParaRPr lang="fr-FR" sz="2800" b="1" dirty="0">
                <a:solidFill>
                  <a:schemeClr val="tx1"/>
                </a:solidFill>
              </a:endParaRPr>
            </a:p>
          </p:txBody>
        </p:sp>
      </p:grpSp>
      <p:grpSp>
        <p:nvGrpSpPr>
          <p:cNvPr id="17" name="Groupe 7"/>
          <p:cNvGrpSpPr>
            <a:grpSpLocks/>
          </p:cNvGrpSpPr>
          <p:nvPr/>
        </p:nvGrpSpPr>
        <p:grpSpPr bwMode="auto">
          <a:xfrm>
            <a:off x="6057900" y="3100411"/>
            <a:ext cx="1871663" cy="893762"/>
            <a:chOff x="4680333" y="4095868"/>
            <a:chExt cx="1788527" cy="894263"/>
          </a:xfrm>
        </p:grpSpPr>
        <p:sp>
          <p:nvSpPr>
            <p:cNvPr id="18" name="Rectangle à coins arrondis 17"/>
            <p:cNvSpPr/>
            <p:nvPr/>
          </p:nvSpPr>
          <p:spPr>
            <a:xfrm>
              <a:off x="4680333" y="4095868"/>
              <a:ext cx="1788527" cy="894263"/>
            </a:xfrm>
            <a:prstGeom prst="roundRect">
              <a:avLst>
                <a:gd name="adj" fmla="val 10000"/>
              </a:avLst>
            </a:prstGeom>
            <a:solidFill>
              <a:srgbClr val="00FF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9" name="Rectangle 18"/>
            <p:cNvSpPr/>
            <p:nvPr/>
          </p:nvSpPr>
          <p:spPr>
            <a:xfrm>
              <a:off x="4706122" y="4121282"/>
              <a:ext cx="1685371" cy="843435"/>
            </a:xfrm>
            <a:prstGeom prst="rect">
              <a:avLst/>
            </a:prstGeom>
          </p:spPr>
          <p:style>
            <a:lnRef idx="0">
              <a:scrgbClr r="0" g="0" b="0"/>
            </a:lnRef>
            <a:fillRef idx="0">
              <a:scrgbClr r="0" g="0" b="0"/>
            </a:fillRef>
            <a:effectRef idx="0">
              <a:scrgbClr r="0" g="0" b="0"/>
            </a:effectRef>
            <a:fontRef idx="minor">
              <a:schemeClr val="lt1"/>
            </a:fontRef>
          </p:style>
          <p:txBody>
            <a:bodyPr lIns="17780" tIns="17780" rIns="17780" bIns="17780" spcCol="1270" anchor="ctr"/>
            <a:lstStyle/>
            <a:p>
              <a:pPr algn="ctr" defTabSz="1244600">
                <a:lnSpc>
                  <a:spcPct val="90000"/>
                </a:lnSpc>
                <a:spcAft>
                  <a:spcPct val="35000"/>
                </a:spcAft>
                <a:defRPr/>
              </a:pPr>
              <a:r>
                <a:rPr lang="ar-DZ" sz="2800" b="1" smtClean="0">
                  <a:solidFill>
                    <a:schemeClr val="tx1"/>
                  </a:solidFill>
                </a:rPr>
                <a:t>التدفقات النقدية الصافية</a:t>
              </a:r>
              <a:endParaRPr lang="fr-FR" sz="2800" b="1" dirty="0">
                <a:solidFill>
                  <a:schemeClr val="tx1"/>
                </a:solidFill>
              </a:endParaRPr>
            </a:p>
          </p:txBody>
        </p:sp>
      </p:grpSp>
      <p:grpSp>
        <p:nvGrpSpPr>
          <p:cNvPr id="20" name="Groupe 8"/>
          <p:cNvGrpSpPr>
            <a:grpSpLocks/>
          </p:cNvGrpSpPr>
          <p:nvPr/>
        </p:nvGrpSpPr>
        <p:grpSpPr bwMode="auto">
          <a:xfrm>
            <a:off x="7212013" y="1427186"/>
            <a:ext cx="1789112" cy="852487"/>
            <a:chOff x="7184271" y="3088539"/>
            <a:chExt cx="1788527" cy="852116"/>
          </a:xfrm>
        </p:grpSpPr>
        <p:sp>
          <p:nvSpPr>
            <p:cNvPr id="21" name="Rectangle à coins arrondis 20"/>
            <p:cNvSpPr/>
            <p:nvPr/>
          </p:nvSpPr>
          <p:spPr>
            <a:xfrm>
              <a:off x="7184271" y="3088539"/>
              <a:ext cx="1788527" cy="852116"/>
            </a:xfrm>
            <a:prstGeom prst="roundRect">
              <a:avLst>
                <a:gd name="adj" fmla="val 10000"/>
              </a:avLst>
            </a:prstGeom>
            <a:solidFill>
              <a:srgbClr val="00FF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2" name="Rectangle 21"/>
            <p:cNvSpPr/>
            <p:nvPr/>
          </p:nvSpPr>
          <p:spPr>
            <a:xfrm>
              <a:off x="7209663" y="3113928"/>
              <a:ext cx="1737744" cy="801338"/>
            </a:xfrm>
            <a:prstGeom prst="rect">
              <a:avLst/>
            </a:prstGeom>
          </p:spPr>
          <p:style>
            <a:lnRef idx="0">
              <a:scrgbClr r="0" g="0" b="0"/>
            </a:lnRef>
            <a:fillRef idx="0">
              <a:scrgbClr r="0" g="0" b="0"/>
            </a:fillRef>
            <a:effectRef idx="0">
              <a:scrgbClr r="0" g="0" b="0"/>
            </a:effectRef>
            <a:fontRef idx="minor">
              <a:schemeClr val="lt1"/>
            </a:fontRef>
          </p:style>
          <p:txBody>
            <a:bodyPr lIns="15240" tIns="15240" rIns="15240" bIns="15240" spcCol="1270" anchor="ctr"/>
            <a:lstStyle/>
            <a:p>
              <a:pPr algn="ctr" defTabSz="1066800">
                <a:lnSpc>
                  <a:spcPct val="90000"/>
                </a:lnSpc>
                <a:spcAft>
                  <a:spcPct val="35000"/>
                </a:spcAft>
                <a:defRPr/>
              </a:pPr>
              <a:r>
                <a:rPr lang="ar-DZ" sz="2400" b="1" smtClean="0">
                  <a:solidFill>
                    <a:schemeClr val="tx1"/>
                  </a:solidFill>
                </a:rPr>
                <a:t>إيرادات المبيعات</a:t>
              </a:r>
              <a:endParaRPr lang="fr-FR" sz="2400" b="1" dirty="0">
                <a:solidFill>
                  <a:schemeClr val="tx1"/>
                </a:solidFill>
              </a:endParaRPr>
            </a:p>
          </p:txBody>
        </p:sp>
      </p:grpSp>
      <p:grpSp>
        <p:nvGrpSpPr>
          <p:cNvPr id="23" name="Groupe 9"/>
          <p:cNvGrpSpPr>
            <a:grpSpLocks/>
          </p:cNvGrpSpPr>
          <p:nvPr/>
        </p:nvGrpSpPr>
        <p:grpSpPr bwMode="auto">
          <a:xfrm>
            <a:off x="4699000" y="1385911"/>
            <a:ext cx="2016125" cy="893762"/>
            <a:chOff x="7184271" y="4074795"/>
            <a:chExt cx="1788527" cy="894263"/>
          </a:xfrm>
        </p:grpSpPr>
        <p:sp>
          <p:nvSpPr>
            <p:cNvPr id="24" name="Rectangle à coins arrondis 23"/>
            <p:cNvSpPr/>
            <p:nvPr/>
          </p:nvSpPr>
          <p:spPr>
            <a:xfrm>
              <a:off x="7184271" y="4074795"/>
              <a:ext cx="1788527" cy="894263"/>
            </a:xfrm>
            <a:prstGeom prst="roundRect">
              <a:avLst>
                <a:gd name="adj" fmla="val 10000"/>
              </a:avLst>
            </a:prstGeom>
            <a:solidFill>
              <a:srgbClr val="00FF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5" name="Rectangle 24"/>
            <p:cNvSpPr/>
            <p:nvPr/>
          </p:nvSpPr>
          <p:spPr>
            <a:xfrm>
              <a:off x="7211029" y="4100209"/>
              <a:ext cx="1735012" cy="843435"/>
            </a:xfrm>
            <a:prstGeom prst="rect">
              <a:avLst/>
            </a:prstGeom>
          </p:spPr>
          <p:style>
            <a:lnRef idx="0">
              <a:scrgbClr r="0" g="0" b="0"/>
            </a:lnRef>
            <a:fillRef idx="0">
              <a:scrgbClr r="0" g="0" b="0"/>
            </a:fillRef>
            <a:effectRef idx="0">
              <a:scrgbClr r="0" g="0" b="0"/>
            </a:effectRef>
            <a:fontRef idx="minor">
              <a:schemeClr val="lt1"/>
            </a:fontRef>
          </p:style>
          <p:txBody>
            <a:bodyPr lIns="15240" tIns="15240" rIns="15240" bIns="15240" spcCol="1270" anchor="ctr"/>
            <a:lstStyle/>
            <a:p>
              <a:pPr algn="ctr" defTabSz="1066800">
                <a:lnSpc>
                  <a:spcPct val="90000"/>
                </a:lnSpc>
                <a:spcAft>
                  <a:spcPct val="35000"/>
                </a:spcAft>
                <a:defRPr/>
              </a:pPr>
              <a:r>
                <a:rPr lang="ar-DZ" sz="2400" b="1" smtClean="0">
                  <a:solidFill>
                    <a:schemeClr val="tx1"/>
                  </a:solidFill>
                </a:rPr>
                <a:t>أعباء الإستغلال</a:t>
              </a:r>
              <a:endParaRPr lang="ar-DZ" sz="2400" b="1" dirty="0">
                <a:solidFill>
                  <a:schemeClr val="tx1"/>
                </a:solidFill>
              </a:endParaRPr>
            </a:p>
            <a:p>
              <a:pPr algn="ctr" defTabSz="1066800">
                <a:lnSpc>
                  <a:spcPct val="90000"/>
                </a:lnSpc>
                <a:spcAft>
                  <a:spcPct val="35000"/>
                </a:spcAft>
                <a:defRPr/>
              </a:pPr>
              <a:r>
                <a:rPr lang="ar-DZ" sz="2400" b="1" smtClean="0">
                  <a:solidFill>
                    <a:schemeClr val="tx1"/>
                  </a:solidFill>
                </a:rPr>
                <a:t>الضريبة على الربح</a:t>
              </a:r>
              <a:endParaRPr lang="fr-FR" sz="2400" b="1" dirty="0">
                <a:solidFill>
                  <a:schemeClr val="tx1"/>
                </a:solidFill>
              </a:endParaRPr>
            </a:p>
          </p:txBody>
        </p:sp>
      </p:grpSp>
      <p:grpSp>
        <p:nvGrpSpPr>
          <p:cNvPr id="26" name="Groupe 10"/>
          <p:cNvGrpSpPr>
            <a:grpSpLocks/>
          </p:cNvGrpSpPr>
          <p:nvPr/>
        </p:nvGrpSpPr>
        <p:grpSpPr bwMode="auto">
          <a:xfrm>
            <a:off x="6069013" y="136548"/>
            <a:ext cx="1789112" cy="893763"/>
            <a:chOff x="7184271" y="5103198"/>
            <a:chExt cx="1788527" cy="894263"/>
          </a:xfrm>
        </p:grpSpPr>
        <p:sp>
          <p:nvSpPr>
            <p:cNvPr id="27" name="Rectangle à coins arrondis 26"/>
            <p:cNvSpPr/>
            <p:nvPr/>
          </p:nvSpPr>
          <p:spPr>
            <a:xfrm>
              <a:off x="7184271" y="5103198"/>
              <a:ext cx="1788527" cy="894263"/>
            </a:xfrm>
            <a:prstGeom prst="roundRect">
              <a:avLst>
                <a:gd name="adj" fmla="val 10000"/>
              </a:avLst>
            </a:prstGeom>
            <a:solidFill>
              <a:srgbClr val="00FF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28" name="Rectangle 27"/>
            <p:cNvSpPr/>
            <p:nvPr/>
          </p:nvSpPr>
          <p:spPr>
            <a:xfrm>
              <a:off x="7211249" y="5128612"/>
              <a:ext cx="1734571" cy="843435"/>
            </a:xfrm>
            <a:prstGeom prst="rect">
              <a:avLst/>
            </a:prstGeom>
          </p:spPr>
          <p:style>
            <a:lnRef idx="0">
              <a:scrgbClr r="0" g="0" b="0"/>
            </a:lnRef>
            <a:fillRef idx="0">
              <a:scrgbClr r="0" g="0" b="0"/>
            </a:fillRef>
            <a:effectRef idx="0">
              <a:scrgbClr r="0" g="0" b="0"/>
            </a:effectRef>
            <a:fontRef idx="minor">
              <a:schemeClr val="lt1"/>
            </a:fontRef>
          </p:style>
          <p:txBody>
            <a:bodyPr lIns="15240" tIns="15240" rIns="15240" bIns="15240" spcCol="1270" anchor="ctr"/>
            <a:lstStyle/>
            <a:p>
              <a:pPr algn="ctr" defTabSz="1066800">
                <a:lnSpc>
                  <a:spcPct val="90000"/>
                </a:lnSpc>
                <a:spcAft>
                  <a:spcPct val="35000"/>
                </a:spcAft>
                <a:defRPr/>
              </a:pPr>
              <a:r>
                <a:rPr lang="ar-DZ" sz="2800" b="1" smtClean="0">
                  <a:solidFill>
                    <a:schemeClr val="tx1"/>
                  </a:solidFill>
                </a:rPr>
                <a:t>قرارات الاستثمار</a:t>
              </a:r>
              <a:endParaRPr lang="fr-FR" sz="2800" b="1" dirty="0">
                <a:solidFill>
                  <a:schemeClr val="tx1"/>
                </a:solidFill>
              </a:endParaRPr>
            </a:p>
          </p:txBody>
        </p:sp>
      </p:grpSp>
      <p:cxnSp>
        <p:nvCxnSpPr>
          <p:cNvPr id="29" name="Connecteur droit avec flèche 28"/>
          <p:cNvCxnSpPr/>
          <p:nvPr/>
        </p:nvCxnSpPr>
        <p:spPr>
          <a:xfrm rot="16200000" flipH="1">
            <a:off x="5934870" y="2043929"/>
            <a:ext cx="2087562" cy="28575"/>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30" name="Connecteur en angle 29"/>
          <p:cNvCxnSpPr/>
          <p:nvPr/>
        </p:nvCxnSpPr>
        <p:spPr>
          <a:xfrm rot="5400000">
            <a:off x="7283451" y="2257448"/>
            <a:ext cx="900112" cy="750887"/>
          </a:xfrm>
          <a:prstGeom prst="bentConnector3">
            <a:avLst>
              <a:gd name="adj1" fmla="val 50000"/>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31" name="Connecteur en angle 30"/>
          <p:cNvCxnSpPr/>
          <p:nvPr/>
        </p:nvCxnSpPr>
        <p:spPr>
          <a:xfrm rot="16200000" flipH="1">
            <a:off x="5689600" y="2262211"/>
            <a:ext cx="900113" cy="865187"/>
          </a:xfrm>
          <a:prstGeom prst="bentConnector3">
            <a:avLst>
              <a:gd name="adj1" fmla="val 50000"/>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32" name="Connecteur droit avec flèche 31"/>
          <p:cNvCxnSpPr/>
          <p:nvPr/>
        </p:nvCxnSpPr>
        <p:spPr>
          <a:xfrm rot="5400000">
            <a:off x="1166019" y="2009005"/>
            <a:ext cx="2016125" cy="7937"/>
          </a:xfrm>
          <a:prstGeom prst="straightConnector1">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33" name="Connecteur en angle 32"/>
          <p:cNvCxnSpPr/>
          <p:nvPr/>
        </p:nvCxnSpPr>
        <p:spPr>
          <a:xfrm rot="5400000">
            <a:off x="2551112" y="2300311"/>
            <a:ext cx="792163" cy="750888"/>
          </a:xfrm>
          <a:prstGeom prst="bentConnector3">
            <a:avLst>
              <a:gd name="adj1" fmla="val 50000"/>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34" name="Connecteur en angle 33"/>
          <p:cNvCxnSpPr/>
          <p:nvPr/>
        </p:nvCxnSpPr>
        <p:spPr>
          <a:xfrm rot="16200000" flipH="1">
            <a:off x="1032669" y="2283642"/>
            <a:ext cx="828675" cy="820737"/>
          </a:xfrm>
          <a:prstGeom prst="bentConnector3">
            <a:avLst>
              <a:gd name="adj1" fmla="val 50000"/>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35" name="Connecteur en angle 34"/>
          <p:cNvCxnSpPr/>
          <p:nvPr/>
        </p:nvCxnSpPr>
        <p:spPr>
          <a:xfrm rot="5400000">
            <a:off x="5545932" y="3175816"/>
            <a:ext cx="647700" cy="2195513"/>
          </a:xfrm>
          <a:prstGeom prst="bentConnector3">
            <a:avLst>
              <a:gd name="adj1" fmla="val 50000"/>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36" name="Connecteur en angle 35"/>
          <p:cNvCxnSpPr/>
          <p:nvPr/>
        </p:nvCxnSpPr>
        <p:spPr>
          <a:xfrm rot="16200000" flipH="1">
            <a:off x="3129756" y="2977380"/>
            <a:ext cx="684213" cy="2603500"/>
          </a:xfrm>
          <a:prstGeom prst="bentConnector3">
            <a:avLst>
              <a:gd name="adj1" fmla="val 50000"/>
            </a:avLst>
          </a:prstGeom>
          <a:ln w="38100">
            <a:solidFill>
              <a:srgbClr val="00206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37" name="Object 4"/>
          <p:cNvGraphicFramePr>
            <a:graphicFrameLocks noChangeAspect="1"/>
          </p:cNvGraphicFramePr>
          <p:nvPr/>
        </p:nvGraphicFramePr>
        <p:xfrm>
          <a:off x="3225800" y="5494361"/>
          <a:ext cx="3060700" cy="1211262"/>
        </p:xfrm>
        <a:graphic>
          <a:graphicData uri="http://schemas.openxmlformats.org/presentationml/2006/ole">
            <p:oleObj spid="_x0000_s282626" name="Équation" r:id="rId3" imgW="1218960" imgH="482400" progId="">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down)">
                                      <p:cBhvr>
                                        <p:cTn id="7" dur="580">
                                          <p:stCondLst>
                                            <p:cond delay="0"/>
                                          </p:stCondLst>
                                        </p:cTn>
                                        <p:tgtEl>
                                          <p:spTgt spid="37"/>
                                        </p:tgtEl>
                                      </p:cBhvr>
                                    </p:animEffect>
                                    <p:anim calcmode="lin" valueType="num">
                                      <p:cBhvr>
                                        <p:cTn id="8" dur="1822" tmFilter="0,0; 0.14,0.36; 0.43,0.73; 0.71,0.91; 1.0,1.0">
                                          <p:stCondLst>
                                            <p:cond delay="0"/>
                                          </p:stCondLst>
                                        </p:cTn>
                                        <p:tgtEl>
                                          <p:spTgt spid="37"/>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7"/>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7"/>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7"/>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7"/>
                                        </p:tgtEl>
                                        <p:attrNameLst>
                                          <p:attrName>ppt_y</p:attrName>
                                        </p:attrNameLst>
                                      </p:cBhvr>
                                      <p:tavLst>
                                        <p:tav tm="0" fmla="#ppt_y-sin(pi*$)/81">
                                          <p:val>
                                            <p:fltVal val="0"/>
                                          </p:val>
                                        </p:tav>
                                        <p:tav tm="100000">
                                          <p:val>
                                            <p:fltVal val="1"/>
                                          </p:val>
                                        </p:tav>
                                      </p:tavLst>
                                    </p:anim>
                                    <p:animScale>
                                      <p:cBhvr>
                                        <p:cTn id="13" dur="26">
                                          <p:stCondLst>
                                            <p:cond delay="650"/>
                                          </p:stCondLst>
                                        </p:cTn>
                                        <p:tgtEl>
                                          <p:spTgt spid="37"/>
                                        </p:tgtEl>
                                      </p:cBhvr>
                                      <p:to x="100000" y="60000"/>
                                    </p:animScale>
                                    <p:animScale>
                                      <p:cBhvr>
                                        <p:cTn id="14" dur="166" decel="50000">
                                          <p:stCondLst>
                                            <p:cond delay="676"/>
                                          </p:stCondLst>
                                        </p:cTn>
                                        <p:tgtEl>
                                          <p:spTgt spid="37"/>
                                        </p:tgtEl>
                                      </p:cBhvr>
                                      <p:to x="100000" y="100000"/>
                                    </p:animScale>
                                    <p:animScale>
                                      <p:cBhvr>
                                        <p:cTn id="15" dur="26">
                                          <p:stCondLst>
                                            <p:cond delay="1312"/>
                                          </p:stCondLst>
                                        </p:cTn>
                                        <p:tgtEl>
                                          <p:spTgt spid="37"/>
                                        </p:tgtEl>
                                      </p:cBhvr>
                                      <p:to x="100000" y="80000"/>
                                    </p:animScale>
                                    <p:animScale>
                                      <p:cBhvr>
                                        <p:cTn id="16" dur="166" decel="50000">
                                          <p:stCondLst>
                                            <p:cond delay="1338"/>
                                          </p:stCondLst>
                                        </p:cTn>
                                        <p:tgtEl>
                                          <p:spTgt spid="37"/>
                                        </p:tgtEl>
                                      </p:cBhvr>
                                      <p:to x="100000" y="100000"/>
                                    </p:animScale>
                                    <p:animScale>
                                      <p:cBhvr>
                                        <p:cTn id="17" dur="26">
                                          <p:stCondLst>
                                            <p:cond delay="1642"/>
                                          </p:stCondLst>
                                        </p:cTn>
                                        <p:tgtEl>
                                          <p:spTgt spid="37"/>
                                        </p:tgtEl>
                                      </p:cBhvr>
                                      <p:to x="100000" y="90000"/>
                                    </p:animScale>
                                    <p:animScale>
                                      <p:cBhvr>
                                        <p:cTn id="18" dur="166" decel="50000">
                                          <p:stCondLst>
                                            <p:cond delay="1668"/>
                                          </p:stCondLst>
                                        </p:cTn>
                                        <p:tgtEl>
                                          <p:spTgt spid="37"/>
                                        </p:tgtEl>
                                      </p:cBhvr>
                                      <p:to x="100000" y="100000"/>
                                    </p:animScale>
                                    <p:animScale>
                                      <p:cBhvr>
                                        <p:cTn id="19" dur="26">
                                          <p:stCondLst>
                                            <p:cond delay="1808"/>
                                          </p:stCondLst>
                                        </p:cTn>
                                        <p:tgtEl>
                                          <p:spTgt spid="37"/>
                                        </p:tgtEl>
                                      </p:cBhvr>
                                      <p:to x="100000" y="95000"/>
                                    </p:animScale>
                                    <p:animScale>
                                      <p:cBhvr>
                                        <p:cTn id="20" dur="166" decel="50000">
                                          <p:stCondLst>
                                            <p:cond delay="1834"/>
                                          </p:stCondLst>
                                        </p:cTn>
                                        <p:tgtEl>
                                          <p:spTgt spid="3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947" name="Picture 3"/>
          <p:cNvPicPr>
            <a:picLocks noChangeAspect="1" noChangeArrowheads="1"/>
          </p:cNvPicPr>
          <p:nvPr/>
        </p:nvPicPr>
        <p:blipFill>
          <a:blip r:embed="rId2" cstate="print"/>
          <a:srcRect/>
          <a:stretch>
            <a:fillRect/>
          </a:stretch>
        </p:blipFill>
        <p:spPr bwMode="auto">
          <a:xfrm>
            <a:off x="71406" y="1428736"/>
            <a:ext cx="8929717" cy="4572032"/>
          </a:xfrm>
          <a:prstGeom prst="rect">
            <a:avLst/>
          </a:prstGeom>
          <a:noFill/>
          <a:ln w="9525">
            <a:noFill/>
            <a:miter lim="800000"/>
            <a:headEnd/>
            <a:tailEnd/>
          </a:ln>
          <a:effectLst/>
        </p:spPr>
      </p:pic>
      <p:sp>
        <p:nvSpPr>
          <p:cNvPr id="3" name="Rectangle 2"/>
          <p:cNvSpPr/>
          <p:nvPr/>
        </p:nvSpPr>
        <p:spPr>
          <a:xfrm>
            <a:off x="5056330" y="4952609"/>
            <a:ext cx="2016000" cy="461665"/>
          </a:xfrm>
          <a:prstGeom prst="rect">
            <a:avLst/>
          </a:prstGeom>
          <a:solidFill>
            <a:srgbClr val="FFFF00"/>
          </a:solidFill>
        </p:spPr>
        <p:txBody>
          <a:bodyPr wrap="square" anchor="ctr">
            <a:spAutoFit/>
          </a:bodyPr>
          <a:lstStyle/>
          <a:p>
            <a:pPr algn="ctr"/>
            <a:r>
              <a:rPr lang="fr-FR" sz="2400" b="1" dirty="0" smtClean="0"/>
              <a:t>=D3+(-D6/E5)</a:t>
            </a:r>
            <a:endParaRPr lang="fr-FR" sz="2400" b="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b="1" dirty="0" smtClean="0">
                <a:solidFill>
                  <a:srgbClr val="FF0000"/>
                </a:solidFill>
              </a:rPr>
              <a:t>2) صافي القيمة الحالية </a:t>
            </a:r>
            <a:r>
              <a:rPr lang="fr-FR" b="1" i="1" dirty="0" smtClean="0"/>
              <a:t>VAN</a:t>
            </a:r>
            <a:endParaRPr lang="fr-FR" b="1" dirty="0">
              <a:solidFill>
                <a:srgbClr val="FF0000"/>
              </a:solidFill>
            </a:endParaRPr>
          </a:p>
        </p:txBody>
      </p:sp>
      <p:sp>
        <p:nvSpPr>
          <p:cNvPr id="3" name="Espace réservé du contenu 2"/>
          <p:cNvSpPr>
            <a:spLocks noGrp="1"/>
          </p:cNvSpPr>
          <p:nvPr>
            <p:ph idx="1"/>
          </p:nvPr>
        </p:nvSpPr>
        <p:spPr/>
        <p:txBody>
          <a:bodyPr/>
          <a:lstStyle/>
          <a:p>
            <a:pPr algn="r" rtl="1">
              <a:buNone/>
            </a:pPr>
            <a:r>
              <a:rPr lang="ar-DZ" b="1" dirty="0"/>
              <a:t>	</a:t>
            </a:r>
            <a:r>
              <a:rPr lang="ar-DZ" b="1" dirty="0" smtClean="0"/>
              <a:t>تعتمد هذه الطريقة على إيجاد القيمة الحالية لصافي التدفقات النقدية المتوقعة للاستثمار مخصومة عند معدل معين يمثل تكلفة رأس المال، مطروحا من هذه القيمة تكلفة الاستثمار المبدئي</a:t>
            </a:r>
            <a:r>
              <a:rPr lang="ar-DZ" b="1" dirty="0"/>
              <a:t>.</a:t>
            </a:r>
            <a:endParaRPr lang="fr-FR" b="1"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a:xfrm>
            <a:off x="457200" y="6245225"/>
            <a:ext cx="2133600" cy="476250"/>
          </a:xfrm>
          <a:noFill/>
        </p:spPr>
        <p:txBody>
          <a:bodyPr/>
          <a:lstStyle/>
          <a:p>
            <a:fld id="{382D5949-D920-4BFF-8B5D-91C4FB1D6756}" type="slidenum">
              <a:rPr lang="en-US" smtClean="0"/>
              <a:pPr/>
              <a:t>22</a:t>
            </a:fld>
            <a:endParaRPr lang="en-US" smtClean="0"/>
          </a:p>
        </p:txBody>
      </p:sp>
      <p:sp>
        <p:nvSpPr>
          <p:cNvPr id="3" name="Espace réservé du numéro de diapositive 1"/>
          <p:cNvSpPr txBox="1">
            <a:spLocks/>
          </p:cNvSpPr>
          <p:nvPr/>
        </p:nvSpPr>
        <p:spPr bwMode="auto">
          <a:xfrm>
            <a:off x="457200" y="6245225"/>
            <a:ext cx="2133600" cy="476250"/>
          </a:xfrm>
          <a:prstGeom prst="rect">
            <a:avLst/>
          </a:prstGeom>
          <a:noFill/>
          <a:ln w="9525">
            <a:noFill/>
            <a:miter lim="800000"/>
            <a:headEnd/>
            <a:tailEnd/>
          </a:ln>
        </p:spPr>
        <p:txBody>
          <a:bodyPr/>
          <a:lstStyle/>
          <a:p>
            <a:pPr algn="l"/>
            <a:fld id="{8F9D22AA-D1EB-43D2-8BEA-FF941A5B4E30}" type="slidenum">
              <a:rPr lang="en-US" sz="1400"/>
              <a:pPr algn="l"/>
              <a:t>22</a:t>
            </a:fld>
            <a:endParaRPr lang="en-US" sz="1400"/>
          </a:p>
        </p:txBody>
      </p:sp>
      <p:sp>
        <p:nvSpPr>
          <p:cNvPr id="4" name="Espace réservé du numéro de diapositive 3"/>
          <p:cNvSpPr txBox="1">
            <a:spLocks/>
          </p:cNvSpPr>
          <p:nvPr/>
        </p:nvSpPr>
        <p:spPr bwMode="auto">
          <a:xfrm>
            <a:off x="457200" y="6245225"/>
            <a:ext cx="2133600" cy="476250"/>
          </a:xfrm>
          <a:prstGeom prst="rect">
            <a:avLst/>
          </a:prstGeom>
          <a:noFill/>
          <a:ln w="9525">
            <a:noFill/>
            <a:miter lim="800000"/>
            <a:headEnd/>
            <a:tailEnd/>
          </a:ln>
        </p:spPr>
        <p:txBody>
          <a:bodyPr/>
          <a:lstStyle/>
          <a:p>
            <a:pPr algn="l"/>
            <a:fld id="{3445DC71-C86E-4B2C-9C5C-D860693400E6}" type="slidenum">
              <a:rPr lang="en-US" sz="1400"/>
              <a:pPr algn="l"/>
              <a:t>22</a:t>
            </a:fld>
            <a:endParaRPr lang="en-US" sz="1400"/>
          </a:p>
        </p:txBody>
      </p:sp>
      <p:sp>
        <p:nvSpPr>
          <p:cNvPr id="5" name="Rectangle 4"/>
          <p:cNvSpPr/>
          <p:nvPr/>
        </p:nvSpPr>
        <p:spPr>
          <a:xfrm>
            <a:off x="4643438" y="755650"/>
            <a:ext cx="481012" cy="3757613"/>
          </a:xfrm>
          <a:prstGeom prst="rect">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ar-SA"/>
          </a:p>
        </p:txBody>
      </p:sp>
      <p:sp>
        <p:nvSpPr>
          <p:cNvPr id="6" name="Espace réservé du numéro de diapositive 1"/>
          <p:cNvSpPr txBox="1">
            <a:spLocks/>
          </p:cNvSpPr>
          <p:nvPr/>
        </p:nvSpPr>
        <p:spPr bwMode="auto">
          <a:xfrm>
            <a:off x="457200" y="6245225"/>
            <a:ext cx="2133600" cy="476250"/>
          </a:xfrm>
          <a:prstGeom prst="rect">
            <a:avLst/>
          </a:prstGeom>
          <a:noFill/>
          <a:ln w="9525">
            <a:noFill/>
            <a:miter lim="800000"/>
            <a:headEnd/>
            <a:tailEnd/>
          </a:ln>
        </p:spPr>
        <p:txBody>
          <a:bodyPr/>
          <a:lstStyle/>
          <a:p>
            <a:pPr algn="l"/>
            <a:fld id="{C7D5D7FB-F27C-4628-974A-FE219D4C2FA5}" type="slidenum">
              <a:rPr lang="en-US" sz="1400"/>
              <a:pPr algn="l"/>
              <a:t>22</a:t>
            </a:fld>
            <a:endParaRPr lang="en-US" sz="1400"/>
          </a:p>
        </p:txBody>
      </p:sp>
      <p:cxnSp>
        <p:nvCxnSpPr>
          <p:cNvPr id="7" name="Connecteur droit 6"/>
          <p:cNvCxnSpPr/>
          <p:nvPr/>
        </p:nvCxnSpPr>
        <p:spPr>
          <a:xfrm>
            <a:off x="260350" y="2825750"/>
            <a:ext cx="8567738" cy="0"/>
          </a:xfrm>
          <a:prstGeom prst="line">
            <a:avLst/>
          </a:prstGeom>
          <a:ln w="3810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987425" y="2857500"/>
            <a:ext cx="481013" cy="3357563"/>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ar-SA"/>
          </a:p>
        </p:txBody>
      </p:sp>
      <p:sp>
        <p:nvSpPr>
          <p:cNvPr id="9" name="Rectangle 8"/>
          <p:cNvSpPr/>
          <p:nvPr/>
        </p:nvSpPr>
        <p:spPr>
          <a:xfrm>
            <a:off x="1500188" y="2643188"/>
            <a:ext cx="481012" cy="161925"/>
          </a:xfrm>
          <a:prstGeom prst="rect">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ar-SA"/>
          </a:p>
        </p:txBody>
      </p:sp>
      <p:sp>
        <p:nvSpPr>
          <p:cNvPr id="10" name="Rectangle 9"/>
          <p:cNvSpPr/>
          <p:nvPr/>
        </p:nvSpPr>
        <p:spPr>
          <a:xfrm>
            <a:off x="1993900" y="2286000"/>
            <a:ext cx="481013" cy="519113"/>
          </a:xfrm>
          <a:prstGeom prst="rect">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ar-SA"/>
          </a:p>
        </p:txBody>
      </p:sp>
      <p:sp>
        <p:nvSpPr>
          <p:cNvPr id="11" name="Rectangle 10"/>
          <p:cNvSpPr/>
          <p:nvPr/>
        </p:nvSpPr>
        <p:spPr>
          <a:xfrm>
            <a:off x="2487613" y="1876425"/>
            <a:ext cx="481012" cy="922338"/>
          </a:xfrm>
          <a:prstGeom prst="rect">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ar-SA"/>
          </a:p>
        </p:txBody>
      </p:sp>
      <p:sp>
        <p:nvSpPr>
          <p:cNvPr id="12" name="Rectangle 11"/>
          <p:cNvSpPr/>
          <p:nvPr/>
        </p:nvSpPr>
        <p:spPr>
          <a:xfrm>
            <a:off x="2974975" y="1590675"/>
            <a:ext cx="479425" cy="1208088"/>
          </a:xfrm>
          <a:prstGeom prst="rect">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ar-SA"/>
          </a:p>
        </p:txBody>
      </p:sp>
      <p:sp>
        <p:nvSpPr>
          <p:cNvPr id="13" name="Rectangle 12"/>
          <p:cNvSpPr/>
          <p:nvPr/>
        </p:nvSpPr>
        <p:spPr>
          <a:xfrm>
            <a:off x="3475038" y="947738"/>
            <a:ext cx="479425" cy="1857375"/>
          </a:xfrm>
          <a:prstGeom prst="rect">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ar-SA"/>
          </a:p>
        </p:txBody>
      </p:sp>
      <p:sp>
        <p:nvSpPr>
          <p:cNvPr id="14" name="Rectangle 13"/>
          <p:cNvSpPr/>
          <p:nvPr/>
        </p:nvSpPr>
        <p:spPr>
          <a:xfrm>
            <a:off x="3975100" y="661988"/>
            <a:ext cx="479425" cy="2143125"/>
          </a:xfrm>
          <a:prstGeom prst="rect">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ar-SA"/>
          </a:p>
        </p:txBody>
      </p:sp>
      <p:sp>
        <p:nvSpPr>
          <p:cNvPr id="15" name="Rectangle 14"/>
          <p:cNvSpPr/>
          <p:nvPr/>
        </p:nvSpPr>
        <p:spPr>
          <a:xfrm>
            <a:off x="4468813" y="876300"/>
            <a:ext cx="481012" cy="1928813"/>
          </a:xfrm>
          <a:prstGeom prst="rect">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ar-SA"/>
          </a:p>
        </p:txBody>
      </p:sp>
      <p:sp>
        <p:nvSpPr>
          <p:cNvPr id="16" name="Rectangle 15"/>
          <p:cNvSpPr/>
          <p:nvPr/>
        </p:nvSpPr>
        <p:spPr>
          <a:xfrm>
            <a:off x="4960938" y="590550"/>
            <a:ext cx="481012" cy="2214563"/>
          </a:xfrm>
          <a:prstGeom prst="rect">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ar-SA"/>
          </a:p>
        </p:txBody>
      </p:sp>
      <p:sp>
        <p:nvSpPr>
          <p:cNvPr id="17" name="Rectangle 16"/>
          <p:cNvSpPr/>
          <p:nvPr/>
        </p:nvSpPr>
        <p:spPr>
          <a:xfrm>
            <a:off x="5448300" y="733425"/>
            <a:ext cx="481013" cy="2071688"/>
          </a:xfrm>
          <a:prstGeom prst="rect">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ar-SA"/>
          </a:p>
        </p:txBody>
      </p:sp>
      <p:sp>
        <p:nvSpPr>
          <p:cNvPr id="18" name="Rectangle 17"/>
          <p:cNvSpPr/>
          <p:nvPr/>
        </p:nvSpPr>
        <p:spPr>
          <a:xfrm>
            <a:off x="5942013" y="1019175"/>
            <a:ext cx="481012" cy="1785938"/>
          </a:xfrm>
          <a:prstGeom prst="rect">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ar-SA"/>
          </a:p>
        </p:txBody>
      </p:sp>
      <p:sp>
        <p:nvSpPr>
          <p:cNvPr id="19" name="Rectangle 18"/>
          <p:cNvSpPr/>
          <p:nvPr/>
        </p:nvSpPr>
        <p:spPr>
          <a:xfrm>
            <a:off x="6427788" y="1590675"/>
            <a:ext cx="481012" cy="1214438"/>
          </a:xfrm>
          <a:prstGeom prst="rect">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ar-SA"/>
          </a:p>
        </p:txBody>
      </p:sp>
      <p:cxnSp>
        <p:nvCxnSpPr>
          <p:cNvPr id="20" name="Connecteur droit 19"/>
          <p:cNvCxnSpPr/>
          <p:nvPr/>
        </p:nvCxnSpPr>
        <p:spPr>
          <a:xfrm rot="5400000">
            <a:off x="1879600" y="2833688"/>
            <a:ext cx="214313" cy="158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Connecteur droit 20"/>
          <p:cNvCxnSpPr/>
          <p:nvPr/>
        </p:nvCxnSpPr>
        <p:spPr>
          <a:xfrm rot="5400000">
            <a:off x="2366962" y="2820988"/>
            <a:ext cx="214313"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Connecteur droit 21"/>
          <p:cNvCxnSpPr/>
          <p:nvPr/>
        </p:nvCxnSpPr>
        <p:spPr>
          <a:xfrm rot="5400000">
            <a:off x="2862262" y="2820988"/>
            <a:ext cx="214313"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Connecteur droit 22"/>
          <p:cNvCxnSpPr/>
          <p:nvPr/>
        </p:nvCxnSpPr>
        <p:spPr>
          <a:xfrm rot="5400000">
            <a:off x="3348037" y="2814638"/>
            <a:ext cx="214313"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Connecteur droit 23"/>
          <p:cNvCxnSpPr/>
          <p:nvPr/>
        </p:nvCxnSpPr>
        <p:spPr>
          <a:xfrm rot="5400000">
            <a:off x="3846512" y="2820988"/>
            <a:ext cx="214313"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Connecteur droit 24"/>
          <p:cNvCxnSpPr/>
          <p:nvPr/>
        </p:nvCxnSpPr>
        <p:spPr>
          <a:xfrm rot="5400000">
            <a:off x="4340225" y="2820988"/>
            <a:ext cx="214313" cy="158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Connecteur droit 25"/>
          <p:cNvCxnSpPr/>
          <p:nvPr/>
        </p:nvCxnSpPr>
        <p:spPr>
          <a:xfrm rot="5400000">
            <a:off x="4840287" y="2820988"/>
            <a:ext cx="214313"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Connecteur droit 26"/>
          <p:cNvCxnSpPr/>
          <p:nvPr/>
        </p:nvCxnSpPr>
        <p:spPr>
          <a:xfrm rot="5400000">
            <a:off x="5329237" y="2820988"/>
            <a:ext cx="214313"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Connecteur droit 27"/>
          <p:cNvCxnSpPr/>
          <p:nvPr/>
        </p:nvCxnSpPr>
        <p:spPr>
          <a:xfrm rot="5400000">
            <a:off x="5827712" y="2820988"/>
            <a:ext cx="214313"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Connecteur droit 28"/>
          <p:cNvCxnSpPr/>
          <p:nvPr/>
        </p:nvCxnSpPr>
        <p:spPr>
          <a:xfrm rot="5400000">
            <a:off x="6315075" y="2820988"/>
            <a:ext cx="214313" cy="158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Connecteur droit 29"/>
          <p:cNvCxnSpPr/>
          <p:nvPr/>
        </p:nvCxnSpPr>
        <p:spPr>
          <a:xfrm rot="5400000">
            <a:off x="1366837" y="2808288"/>
            <a:ext cx="214313"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Connecteur droit 30"/>
          <p:cNvCxnSpPr/>
          <p:nvPr/>
        </p:nvCxnSpPr>
        <p:spPr>
          <a:xfrm rot="5400000">
            <a:off x="868362" y="2820988"/>
            <a:ext cx="214313"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Rectangle 31"/>
          <p:cNvSpPr/>
          <p:nvPr/>
        </p:nvSpPr>
        <p:spPr>
          <a:xfrm>
            <a:off x="6923088" y="2428875"/>
            <a:ext cx="481012" cy="369888"/>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ar-SA"/>
          </a:p>
        </p:txBody>
      </p:sp>
      <p:cxnSp>
        <p:nvCxnSpPr>
          <p:cNvPr id="33" name="Connecteur droit 32"/>
          <p:cNvCxnSpPr/>
          <p:nvPr/>
        </p:nvCxnSpPr>
        <p:spPr>
          <a:xfrm rot="5400000">
            <a:off x="6800850" y="2808288"/>
            <a:ext cx="214313" cy="158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Text Box 31"/>
          <p:cNvSpPr txBox="1">
            <a:spLocks noChangeArrowheads="1"/>
          </p:cNvSpPr>
          <p:nvPr/>
        </p:nvSpPr>
        <p:spPr bwMode="auto">
          <a:xfrm>
            <a:off x="117475" y="4143375"/>
            <a:ext cx="2143125" cy="1077913"/>
          </a:xfrm>
          <a:prstGeom prst="rect">
            <a:avLst/>
          </a:prstGeom>
          <a:noFill/>
          <a:ln w="9525">
            <a:noFill/>
            <a:miter lim="800000"/>
            <a:headEnd/>
            <a:tailEnd/>
          </a:ln>
        </p:spPr>
        <p:txBody>
          <a:bodyPr>
            <a:spAutoFit/>
          </a:bodyPr>
          <a:lstStyle/>
          <a:p>
            <a:pPr algn="ctr"/>
            <a:r>
              <a:rPr lang="ar-DZ" sz="3200" b="1" smtClean="0"/>
              <a:t>قيمة الاستثمار المبدئي</a:t>
            </a:r>
            <a:endParaRPr lang="fr-FR" sz="3200" b="1" dirty="0"/>
          </a:p>
        </p:txBody>
      </p:sp>
      <p:sp>
        <p:nvSpPr>
          <p:cNvPr id="35" name="Text Box 31"/>
          <p:cNvSpPr txBox="1">
            <a:spLocks noChangeArrowheads="1"/>
          </p:cNvSpPr>
          <p:nvPr/>
        </p:nvSpPr>
        <p:spPr bwMode="auto">
          <a:xfrm>
            <a:off x="3117850" y="1636713"/>
            <a:ext cx="3143250" cy="1077912"/>
          </a:xfrm>
          <a:prstGeom prst="rect">
            <a:avLst/>
          </a:prstGeom>
          <a:noFill/>
          <a:ln w="9525">
            <a:noFill/>
            <a:miter lim="800000"/>
            <a:headEnd/>
            <a:tailEnd/>
          </a:ln>
        </p:spPr>
        <p:txBody>
          <a:bodyPr>
            <a:spAutoFit/>
          </a:bodyPr>
          <a:lstStyle/>
          <a:p>
            <a:pPr algn="ctr"/>
            <a:r>
              <a:rPr lang="ar-DZ" sz="3200" b="1" smtClean="0"/>
              <a:t>صافي التدفقات النقدية للعوائد المستقبلية</a:t>
            </a:r>
            <a:endParaRPr lang="fr-FR" sz="3200" b="1" dirty="0"/>
          </a:p>
        </p:txBody>
      </p:sp>
      <p:sp>
        <p:nvSpPr>
          <p:cNvPr id="36" name="Text Box 31"/>
          <p:cNvSpPr txBox="1">
            <a:spLocks noChangeArrowheads="1"/>
          </p:cNvSpPr>
          <p:nvPr/>
        </p:nvSpPr>
        <p:spPr bwMode="auto">
          <a:xfrm>
            <a:off x="6904038" y="428625"/>
            <a:ext cx="2051050" cy="2062163"/>
          </a:xfrm>
          <a:prstGeom prst="rect">
            <a:avLst/>
          </a:prstGeom>
          <a:noFill/>
          <a:ln w="9525">
            <a:noFill/>
            <a:miter lim="800000"/>
            <a:headEnd/>
            <a:tailEnd/>
          </a:ln>
        </p:spPr>
        <p:txBody>
          <a:bodyPr>
            <a:spAutoFit/>
          </a:bodyPr>
          <a:lstStyle/>
          <a:p>
            <a:pPr algn="ctr"/>
            <a:r>
              <a:rPr lang="ar-DZ" sz="3200" b="1" smtClean="0"/>
              <a:t>القيمة المتبقية للاستثمار بنهاية عمره الإنتاجي</a:t>
            </a:r>
            <a:endParaRPr lang="fr-FR" sz="3200" b="1" dirty="0"/>
          </a:p>
        </p:txBody>
      </p:sp>
      <p:cxnSp>
        <p:nvCxnSpPr>
          <p:cNvPr id="37" name="Forme 36"/>
          <p:cNvCxnSpPr>
            <a:stCxn id="36" idx="2"/>
            <a:endCxn id="32" idx="3"/>
          </p:cNvCxnSpPr>
          <p:nvPr/>
        </p:nvCxnSpPr>
        <p:spPr>
          <a:xfrm rot="5400000">
            <a:off x="7604919" y="2289969"/>
            <a:ext cx="123825" cy="525463"/>
          </a:xfrm>
          <a:prstGeom prst="bentConnector2">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38" name="Groupe 62"/>
          <p:cNvGrpSpPr>
            <a:grpSpLocks/>
          </p:cNvGrpSpPr>
          <p:nvPr/>
        </p:nvGrpSpPr>
        <p:grpSpPr bwMode="auto">
          <a:xfrm>
            <a:off x="1428750" y="2798763"/>
            <a:ext cx="5759450" cy="630237"/>
            <a:chOff x="1428728" y="2799121"/>
            <a:chExt cx="5760000" cy="629879"/>
          </a:xfrm>
        </p:grpSpPr>
        <p:sp>
          <p:nvSpPr>
            <p:cNvPr id="39" name="Forme libre 38"/>
            <p:cNvSpPr/>
            <p:nvPr/>
          </p:nvSpPr>
          <p:spPr>
            <a:xfrm>
              <a:off x="1428728" y="2821333"/>
              <a:ext cx="5760000" cy="607667"/>
            </a:xfrm>
            <a:custGeom>
              <a:avLst/>
              <a:gdLst>
                <a:gd name="connsiteX0" fmla="*/ 6844938 w 6886303"/>
                <a:gd name="connsiteY0" fmla="*/ 65314 h 1088572"/>
                <a:gd name="connsiteX1" fmla="*/ 5995852 w 6886303"/>
                <a:gd name="connsiteY1" fmla="*/ 953589 h 1088572"/>
                <a:gd name="connsiteX2" fmla="*/ 1502229 w 6886303"/>
                <a:gd name="connsiteY2" fmla="*/ 875212 h 1088572"/>
                <a:gd name="connsiteX3" fmla="*/ 0 w 6886303"/>
                <a:gd name="connsiteY3" fmla="*/ 0 h 1088572"/>
                <a:gd name="connsiteX4" fmla="*/ 0 w 6886303"/>
                <a:gd name="connsiteY4" fmla="*/ 0 h 10885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86303" h="1088572">
                  <a:moveTo>
                    <a:pt x="6844938" y="65314"/>
                  </a:moveTo>
                  <a:cubicBezTo>
                    <a:pt x="6865620" y="441960"/>
                    <a:pt x="6886303" y="818606"/>
                    <a:pt x="5995852" y="953589"/>
                  </a:cubicBezTo>
                  <a:cubicBezTo>
                    <a:pt x="5105401" y="1088572"/>
                    <a:pt x="2501538" y="1034143"/>
                    <a:pt x="1502229" y="875212"/>
                  </a:cubicBezTo>
                  <a:cubicBezTo>
                    <a:pt x="502920" y="716281"/>
                    <a:pt x="0" y="0"/>
                    <a:pt x="0" y="0"/>
                  </a:cubicBezTo>
                  <a:lnTo>
                    <a:pt x="0" y="0"/>
                  </a:lnTo>
                </a:path>
              </a:pathLst>
            </a:custGeom>
            <a:ln w="28575">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1" anchor="ctr"/>
            <a:lstStyle/>
            <a:p>
              <a:pPr algn="ctr">
                <a:defRPr/>
              </a:pPr>
              <a:endParaRPr lang="ar-SA"/>
            </a:p>
          </p:txBody>
        </p:sp>
        <p:sp>
          <p:nvSpPr>
            <p:cNvPr id="40" name="Forme libre 39"/>
            <p:cNvSpPr/>
            <p:nvPr/>
          </p:nvSpPr>
          <p:spPr>
            <a:xfrm>
              <a:off x="5956710" y="2808641"/>
              <a:ext cx="803352" cy="587041"/>
            </a:xfrm>
            <a:custGeom>
              <a:avLst/>
              <a:gdLst>
                <a:gd name="connsiteX0" fmla="*/ 744583 w 803365"/>
                <a:gd name="connsiteY0" fmla="*/ 0 h 587829"/>
                <a:gd name="connsiteX1" fmla="*/ 679268 w 803365"/>
                <a:gd name="connsiteY1" fmla="*/ 300446 h 587829"/>
                <a:gd name="connsiteX2" fmla="*/ 0 w 803365"/>
                <a:gd name="connsiteY2" fmla="*/ 587829 h 587829"/>
              </a:gdLst>
              <a:ahLst/>
              <a:cxnLst>
                <a:cxn ang="0">
                  <a:pos x="connsiteX0" y="connsiteY0"/>
                </a:cxn>
                <a:cxn ang="0">
                  <a:pos x="connsiteX1" y="connsiteY1"/>
                </a:cxn>
                <a:cxn ang="0">
                  <a:pos x="connsiteX2" y="connsiteY2"/>
                </a:cxn>
              </a:cxnLst>
              <a:rect l="l" t="t" r="r" b="b"/>
              <a:pathLst>
                <a:path w="803365" h="587829">
                  <a:moveTo>
                    <a:pt x="744583" y="0"/>
                  </a:moveTo>
                  <a:cubicBezTo>
                    <a:pt x="773974" y="101237"/>
                    <a:pt x="803365" y="202475"/>
                    <a:pt x="679268" y="300446"/>
                  </a:cubicBezTo>
                  <a:cubicBezTo>
                    <a:pt x="555171" y="398417"/>
                    <a:pt x="277585" y="493123"/>
                    <a:pt x="0" y="587829"/>
                  </a:cubicBez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a:defRPr/>
              </a:pPr>
              <a:endParaRPr lang="ar-SA"/>
            </a:p>
          </p:txBody>
        </p:sp>
        <p:sp>
          <p:nvSpPr>
            <p:cNvPr id="41" name="Forme libre 40"/>
            <p:cNvSpPr/>
            <p:nvPr/>
          </p:nvSpPr>
          <p:spPr>
            <a:xfrm>
              <a:off x="5412146" y="2841959"/>
              <a:ext cx="792238" cy="539443"/>
            </a:xfrm>
            <a:custGeom>
              <a:avLst/>
              <a:gdLst>
                <a:gd name="connsiteX0" fmla="*/ 744583 w 803365"/>
                <a:gd name="connsiteY0" fmla="*/ 0 h 587829"/>
                <a:gd name="connsiteX1" fmla="*/ 679268 w 803365"/>
                <a:gd name="connsiteY1" fmla="*/ 300446 h 587829"/>
                <a:gd name="connsiteX2" fmla="*/ 0 w 803365"/>
                <a:gd name="connsiteY2" fmla="*/ 587829 h 587829"/>
              </a:gdLst>
              <a:ahLst/>
              <a:cxnLst>
                <a:cxn ang="0">
                  <a:pos x="connsiteX0" y="connsiteY0"/>
                </a:cxn>
                <a:cxn ang="0">
                  <a:pos x="connsiteX1" y="connsiteY1"/>
                </a:cxn>
                <a:cxn ang="0">
                  <a:pos x="connsiteX2" y="connsiteY2"/>
                </a:cxn>
              </a:cxnLst>
              <a:rect l="l" t="t" r="r" b="b"/>
              <a:pathLst>
                <a:path w="803365" h="587829">
                  <a:moveTo>
                    <a:pt x="744583" y="0"/>
                  </a:moveTo>
                  <a:cubicBezTo>
                    <a:pt x="773974" y="101237"/>
                    <a:pt x="803365" y="202475"/>
                    <a:pt x="679268" y="300446"/>
                  </a:cubicBezTo>
                  <a:cubicBezTo>
                    <a:pt x="555171" y="398417"/>
                    <a:pt x="277585" y="493123"/>
                    <a:pt x="0" y="587829"/>
                  </a:cubicBez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a:defRPr/>
              </a:pPr>
              <a:endParaRPr lang="ar-SA"/>
            </a:p>
          </p:txBody>
        </p:sp>
        <p:sp>
          <p:nvSpPr>
            <p:cNvPr id="42" name="Forme libre 41"/>
            <p:cNvSpPr/>
            <p:nvPr/>
          </p:nvSpPr>
          <p:spPr>
            <a:xfrm>
              <a:off x="4929500" y="2818160"/>
              <a:ext cx="792238" cy="575935"/>
            </a:xfrm>
            <a:custGeom>
              <a:avLst/>
              <a:gdLst>
                <a:gd name="connsiteX0" fmla="*/ 744583 w 803365"/>
                <a:gd name="connsiteY0" fmla="*/ 0 h 587829"/>
                <a:gd name="connsiteX1" fmla="*/ 679268 w 803365"/>
                <a:gd name="connsiteY1" fmla="*/ 300446 h 587829"/>
                <a:gd name="connsiteX2" fmla="*/ 0 w 803365"/>
                <a:gd name="connsiteY2" fmla="*/ 587829 h 587829"/>
              </a:gdLst>
              <a:ahLst/>
              <a:cxnLst>
                <a:cxn ang="0">
                  <a:pos x="connsiteX0" y="connsiteY0"/>
                </a:cxn>
                <a:cxn ang="0">
                  <a:pos x="connsiteX1" y="connsiteY1"/>
                </a:cxn>
                <a:cxn ang="0">
                  <a:pos x="connsiteX2" y="connsiteY2"/>
                </a:cxn>
              </a:cxnLst>
              <a:rect l="l" t="t" r="r" b="b"/>
              <a:pathLst>
                <a:path w="803365" h="587829">
                  <a:moveTo>
                    <a:pt x="744583" y="0"/>
                  </a:moveTo>
                  <a:cubicBezTo>
                    <a:pt x="773974" y="101237"/>
                    <a:pt x="803365" y="202475"/>
                    <a:pt x="679268" y="300446"/>
                  </a:cubicBezTo>
                  <a:cubicBezTo>
                    <a:pt x="555171" y="398417"/>
                    <a:pt x="277585" y="493123"/>
                    <a:pt x="0" y="587829"/>
                  </a:cubicBez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a:defRPr/>
              </a:pPr>
              <a:endParaRPr lang="ar-SA"/>
            </a:p>
          </p:txBody>
        </p:sp>
        <p:sp>
          <p:nvSpPr>
            <p:cNvPr id="43" name="Forme libre 42"/>
            <p:cNvSpPr/>
            <p:nvPr/>
          </p:nvSpPr>
          <p:spPr>
            <a:xfrm>
              <a:off x="4442091" y="2826093"/>
              <a:ext cx="792239" cy="577522"/>
            </a:xfrm>
            <a:custGeom>
              <a:avLst/>
              <a:gdLst>
                <a:gd name="connsiteX0" fmla="*/ 744583 w 803365"/>
                <a:gd name="connsiteY0" fmla="*/ 0 h 587829"/>
                <a:gd name="connsiteX1" fmla="*/ 679268 w 803365"/>
                <a:gd name="connsiteY1" fmla="*/ 300446 h 587829"/>
                <a:gd name="connsiteX2" fmla="*/ 0 w 803365"/>
                <a:gd name="connsiteY2" fmla="*/ 587829 h 587829"/>
              </a:gdLst>
              <a:ahLst/>
              <a:cxnLst>
                <a:cxn ang="0">
                  <a:pos x="connsiteX0" y="connsiteY0"/>
                </a:cxn>
                <a:cxn ang="0">
                  <a:pos x="connsiteX1" y="connsiteY1"/>
                </a:cxn>
                <a:cxn ang="0">
                  <a:pos x="connsiteX2" y="connsiteY2"/>
                </a:cxn>
              </a:cxnLst>
              <a:rect l="l" t="t" r="r" b="b"/>
              <a:pathLst>
                <a:path w="803365" h="587829">
                  <a:moveTo>
                    <a:pt x="744583" y="0"/>
                  </a:moveTo>
                  <a:cubicBezTo>
                    <a:pt x="773974" y="101237"/>
                    <a:pt x="803365" y="202475"/>
                    <a:pt x="679268" y="300446"/>
                  </a:cubicBezTo>
                  <a:cubicBezTo>
                    <a:pt x="555171" y="398417"/>
                    <a:pt x="277585" y="493123"/>
                    <a:pt x="0" y="587829"/>
                  </a:cubicBez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a:defRPr/>
              </a:pPr>
              <a:endParaRPr lang="ar-SA"/>
            </a:p>
          </p:txBody>
        </p:sp>
        <p:sp>
          <p:nvSpPr>
            <p:cNvPr id="44" name="Forme libre 43"/>
            <p:cNvSpPr/>
            <p:nvPr/>
          </p:nvSpPr>
          <p:spPr>
            <a:xfrm>
              <a:off x="3954682" y="2840373"/>
              <a:ext cx="792238" cy="539443"/>
            </a:xfrm>
            <a:custGeom>
              <a:avLst/>
              <a:gdLst>
                <a:gd name="connsiteX0" fmla="*/ 744583 w 803365"/>
                <a:gd name="connsiteY0" fmla="*/ 0 h 587829"/>
                <a:gd name="connsiteX1" fmla="*/ 679268 w 803365"/>
                <a:gd name="connsiteY1" fmla="*/ 300446 h 587829"/>
                <a:gd name="connsiteX2" fmla="*/ 0 w 803365"/>
                <a:gd name="connsiteY2" fmla="*/ 587829 h 587829"/>
              </a:gdLst>
              <a:ahLst/>
              <a:cxnLst>
                <a:cxn ang="0">
                  <a:pos x="connsiteX0" y="connsiteY0"/>
                </a:cxn>
                <a:cxn ang="0">
                  <a:pos x="connsiteX1" y="connsiteY1"/>
                </a:cxn>
                <a:cxn ang="0">
                  <a:pos x="connsiteX2" y="connsiteY2"/>
                </a:cxn>
              </a:cxnLst>
              <a:rect l="l" t="t" r="r" b="b"/>
              <a:pathLst>
                <a:path w="803365" h="587829">
                  <a:moveTo>
                    <a:pt x="744583" y="0"/>
                  </a:moveTo>
                  <a:cubicBezTo>
                    <a:pt x="773974" y="101237"/>
                    <a:pt x="803365" y="202475"/>
                    <a:pt x="679268" y="300446"/>
                  </a:cubicBezTo>
                  <a:cubicBezTo>
                    <a:pt x="555171" y="398417"/>
                    <a:pt x="277585" y="493123"/>
                    <a:pt x="0" y="587829"/>
                  </a:cubicBez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a:defRPr/>
              </a:pPr>
              <a:endParaRPr lang="ar-SA"/>
            </a:p>
          </p:txBody>
        </p:sp>
        <p:sp>
          <p:nvSpPr>
            <p:cNvPr id="45" name="Forme libre 44"/>
            <p:cNvSpPr/>
            <p:nvPr/>
          </p:nvSpPr>
          <p:spPr>
            <a:xfrm>
              <a:off x="3500614" y="2830853"/>
              <a:ext cx="792238" cy="539443"/>
            </a:xfrm>
            <a:custGeom>
              <a:avLst/>
              <a:gdLst>
                <a:gd name="connsiteX0" fmla="*/ 744583 w 803365"/>
                <a:gd name="connsiteY0" fmla="*/ 0 h 587829"/>
                <a:gd name="connsiteX1" fmla="*/ 679268 w 803365"/>
                <a:gd name="connsiteY1" fmla="*/ 300446 h 587829"/>
                <a:gd name="connsiteX2" fmla="*/ 0 w 803365"/>
                <a:gd name="connsiteY2" fmla="*/ 587829 h 587829"/>
              </a:gdLst>
              <a:ahLst/>
              <a:cxnLst>
                <a:cxn ang="0">
                  <a:pos x="connsiteX0" y="connsiteY0"/>
                </a:cxn>
                <a:cxn ang="0">
                  <a:pos x="connsiteX1" y="connsiteY1"/>
                </a:cxn>
                <a:cxn ang="0">
                  <a:pos x="connsiteX2" y="connsiteY2"/>
                </a:cxn>
              </a:cxnLst>
              <a:rect l="l" t="t" r="r" b="b"/>
              <a:pathLst>
                <a:path w="803365" h="587829">
                  <a:moveTo>
                    <a:pt x="744583" y="0"/>
                  </a:moveTo>
                  <a:cubicBezTo>
                    <a:pt x="773974" y="101237"/>
                    <a:pt x="803365" y="202475"/>
                    <a:pt x="679268" y="300446"/>
                  </a:cubicBezTo>
                  <a:cubicBezTo>
                    <a:pt x="555171" y="398417"/>
                    <a:pt x="277585" y="493123"/>
                    <a:pt x="0" y="587829"/>
                  </a:cubicBez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a:defRPr/>
              </a:pPr>
              <a:endParaRPr lang="ar-SA"/>
            </a:p>
          </p:txBody>
        </p:sp>
        <p:sp>
          <p:nvSpPr>
            <p:cNvPr id="46" name="Forme libre 45"/>
            <p:cNvSpPr/>
            <p:nvPr/>
          </p:nvSpPr>
          <p:spPr>
            <a:xfrm>
              <a:off x="2941760" y="2827680"/>
              <a:ext cx="792238" cy="504538"/>
            </a:xfrm>
            <a:custGeom>
              <a:avLst/>
              <a:gdLst>
                <a:gd name="connsiteX0" fmla="*/ 744583 w 803365"/>
                <a:gd name="connsiteY0" fmla="*/ 0 h 587829"/>
                <a:gd name="connsiteX1" fmla="*/ 679268 w 803365"/>
                <a:gd name="connsiteY1" fmla="*/ 300446 h 587829"/>
                <a:gd name="connsiteX2" fmla="*/ 0 w 803365"/>
                <a:gd name="connsiteY2" fmla="*/ 587829 h 587829"/>
              </a:gdLst>
              <a:ahLst/>
              <a:cxnLst>
                <a:cxn ang="0">
                  <a:pos x="connsiteX0" y="connsiteY0"/>
                </a:cxn>
                <a:cxn ang="0">
                  <a:pos x="connsiteX1" y="connsiteY1"/>
                </a:cxn>
                <a:cxn ang="0">
                  <a:pos x="connsiteX2" y="connsiteY2"/>
                </a:cxn>
              </a:cxnLst>
              <a:rect l="l" t="t" r="r" b="b"/>
              <a:pathLst>
                <a:path w="803365" h="587829">
                  <a:moveTo>
                    <a:pt x="744583" y="0"/>
                  </a:moveTo>
                  <a:cubicBezTo>
                    <a:pt x="773974" y="101237"/>
                    <a:pt x="803365" y="202475"/>
                    <a:pt x="679268" y="300446"/>
                  </a:cubicBezTo>
                  <a:cubicBezTo>
                    <a:pt x="555171" y="398417"/>
                    <a:pt x="277585" y="493123"/>
                    <a:pt x="0" y="587829"/>
                  </a:cubicBez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a:defRPr/>
              </a:pPr>
              <a:endParaRPr lang="ar-SA"/>
            </a:p>
          </p:txBody>
        </p:sp>
        <p:sp>
          <p:nvSpPr>
            <p:cNvPr id="47" name="Forme libre 46"/>
            <p:cNvSpPr/>
            <p:nvPr/>
          </p:nvSpPr>
          <p:spPr>
            <a:xfrm>
              <a:off x="2481342" y="2799121"/>
              <a:ext cx="792238" cy="468046"/>
            </a:xfrm>
            <a:custGeom>
              <a:avLst/>
              <a:gdLst>
                <a:gd name="connsiteX0" fmla="*/ 744583 w 803365"/>
                <a:gd name="connsiteY0" fmla="*/ 0 h 587829"/>
                <a:gd name="connsiteX1" fmla="*/ 679268 w 803365"/>
                <a:gd name="connsiteY1" fmla="*/ 300446 h 587829"/>
                <a:gd name="connsiteX2" fmla="*/ 0 w 803365"/>
                <a:gd name="connsiteY2" fmla="*/ 587829 h 587829"/>
              </a:gdLst>
              <a:ahLst/>
              <a:cxnLst>
                <a:cxn ang="0">
                  <a:pos x="connsiteX0" y="connsiteY0"/>
                </a:cxn>
                <a:cxn ang="0">
                  <a:pos x="connsiteX1" y="connsiteY1"/>
                </a:cxn>
                <a:cxn ang="0">
                  <a:pos x="connsiteX2" y="connsiteY2"/>
                </a:cxn>
              </a:cxnLst>
              <a:rect l="l" t="t" r="r" b="b"/>
              <a:pathLst>
                <a:path w="803365" h="587829">
                  <a:moveTo>
                    <a:pt x="744583" y="0"/>
                  </a:moveTo>
                  <a:cubicBezTo>
                    <a:pt x="773974" y="101237"/>
                    <a:pt x="803365" y="202475"/>
                    <a:pt x="679268" y="300446"/>
                  </a:cubicBezTo>
                  <a:cubicBezTo>
                    <a:pt x="555171" y="398417"/>
                    <a:pt x="277585" y="493123"/>
                    <a:pt x="0" y="587829"/>
                  </a:cubicBez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a:defRPr/>
              </a:pPr>
              <a:endParaRPr lang="ar-SA"/>
            </a:p>
          </p:txBody>
        </p:sp>
        <p:sp>
          <p:nvSpPr>
            <p:cNvPr id="48" name="Forme libre 47"/>
            <p:cNvSpPr/>
            <p:nvPr/>
          </p:nvSpPr>
          <p:spPr>
            <a:xfrm>
              <a:off x="2071727" y="2818160"/>
              <a:ext cx="684277" cy="323666"/>
            </a:xfrm>
            <a:custGeom>
              <a:avLst/>
              <a:gdLst>
                <a:gd name="connsiteX0" fmla="*/ 744583 w 803365"/>
                <a:gd name="connsiteY0" fmla="*/ 0 h 587829"/>
                <a:gd name="connsiteX1" fmla="*/ 679268 w 803365"/>
                <a:gd name="connsiteY1" fmla="*/ 300446 h 587829"/>
                <a:gd name="connsiteX2" fmla="*/ 0 w 803365"/>
                <a:gd name="connsiteY2" fmla="*/ 587829 h 587829"/>
              </a:gdLst>
              <a:ahLst/>
              <a:cxnLst>
                <a:cxn ang="0">
                  <a:pos x="connsiteX0" y="connsiteY0"/>
                </a:cxn>
                <a:cxn ang="0">
                  <a:pos x="connsiteX1" y="connsiteY1"/>
                </a:cxn>
                <a:cxn ang="0">
                  <a:pos x="connsiteX2" y="connsiteY2"/>
                </a:cxn>
              </a:cxnLst>
              <a:rect l="l" t="t" r="r" b="b"/>
              <a:pathLst>
                <a:path w="803365" h="587829">
                  <a:moveTo>
                    <a:pt x="744583" y="0"/>
                  </a:moveTo>
                  <a:cubicBezTo>
                    <a:pt x="773974" y="101237"/>
                    <a:pt x="803365" y="202475"/>
                    <a:pt x="679268" y="300446"/>
                  </a:cubicBezTo>
                  <a:cubicBezTo>
                    <a:pt x="555171" y="398417"/>
                    <a:pt x="277585" y="493123"/>
                    <a:pt x="0" y="587829"/>
                  </a:cubicBez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a:defRPr/>
              </a:pPr>
              <a:endParaRPr lang="ar-SA"/>
            </a:p>
          </p:txBody>
        </p:sp>
        <p:sp>
          <p:nvSpPr>
            <p:cNvPr id="49" name="Forme libre 48"/>
            <p:cNvSpPr/>
            <p:nvPr/>
          </p:nvSpPr>
          <p:spPr>
            <a:xfrm>
              <a:off x="1773249" y="2818160"/>
              <a:ext cx="468357" cy="215777"/>
            </a:xfrm>
            <a:custGeom>
              <a:avLst/>
              <a:gdLst>
                <a:gd name="connsiteX0" fmla="*/ 744583 w 803365"/>
                <a:gd name="connsiteY0" fmla="*/ 0 h 587829"/>
                <a:gd name="connsiteX1" fmla="*/ 679268 w 803365"/>
                <a:gd name="connsiteY1" fmla="*/ 300446 h 587829"/>
                <a:gd name="connsiteX2" fmla="*/ 0 w 803365"/>
                <a:gd name="connsiteY2" fmla="*/ 587829 h 587829"/>
              </a:gdLst>
              <a:ahLst/>
              <a:cxnLst>
                <a:cxn ang="0">
                  <a:pos x="connsiteX0" y="connsiteY0"/>
                </a:cxn>
                <a:cxn ang="0">
                  <a:pos x="connsiteX1" y="connsiteY1"/>
                </a:cxn>
                <a:cxn ang="0">
                  <a:pos x="connsiteX2" y="connsiteY2"/>
                </a:cxn>
              </a:cxnLst>
              <a:rect l="l" t="t" r="r" b="b"/>
              <a:pathLst>
                <a:path w="803365" h="587829">
                  <a:moveTo>
                    <a:pt x="744583" y="0"/>
                  </a:moveTo>
                  <a:cubicBezTo>
                    <a:pt x="773974" y="101237"/>
                    <a:pt x="803365" y="202475"/>
                    <a:pt x="679268" y="300446"/>
                  </a:cubicBezTo>
                  <a:cubicBezTo>
                    <a:pt x="555171" y="398417"/>
                    <a:pt x="277585" y="493123"/>
                    <a:pt x="0" y="587829"/>
                  </a:cubicBez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a:defRPr/>
              </a:pPr>
              <a:endParaRPr lang="ar-SA"/>
            </a:p>
          </p:txBody>
        </p:sp>
        <p:sp>
          <p:nvSpPr>
            <p:cNvPr id="50" name="Forme libre 49"/>
            <p:cNvSpPr/>
            <p:nvPr/>
          </p:nvSpPr>
          <p:spPr>
            <a:xfrm>
              <a:off x="1533513" y="2829266"/>
              <a:ext cx="252437" cy="72984"/>
            </a:xfrm>
            <a:custGeom>
              <a:avLst/>
              <a:gdLst>
                <a:gd name="connsiteX0" fmla="*/ 744583 w 803365"/>
                <a:gd name="connsiteY0" fmla="*/ 0 h 587829"/>
                <a:gd name="connsiteX1" fmla="*/ 679268 w 803365"/>
                <a:gd name="connsiteY1" fmla="*/ 300446 h 587829"/>
                <a:gd name="connsiteX2" fmla="*/ 0 w 803365"/>
                <a:gd name="connsiteY2" fmla="*/ 587829 h 587829"/>
              </a:gdLst>
              <a:ahLst/>
              <a:cxnLst>
                <a:cxn ang="0">
                  <a:pos x="connsiteX0" y="connsiteY0"/>
                </a:cxn>
                <a:cxn ang="0">
                  <a:pos x="connsiteX1" y="connsiteY1"/>
                </a:cxn>
                <a:cxn ang="0">
                  <a:pos x="connsiteX2" y="connsiteY2"/>
                </a:cxn>
              </a:cxnLst>
              <a:rect l="l" t="t" r="r" b="b"/>
              <a:pathLst>
                <a:path w="803365" h="587829">
                  <a:moveTo>
                    <a:pt x="744583" y="0"/>
                  </a:moveTo>
                  <a:cubicBezTo>
                    <a:pt x="773974" y="101237"/>
                    <a:pt x="803365" y="202475"/>
                    <a:pt x="679268" y="300446"/>
                  </a:cubicBezTo>
                  <a:cubicBezTo>
                    <a:pt x="555171" y="398417"/>
                    <a:pt x="277585" y="493123"/>
                    <a:pt x="0" y="587829"/>
                  </a:cubicBez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a:defRPr/>
              </a:pPr>
              <a:endParaRPr lang="ar-SA"/>
            </a:p>
          </p:txBody>
        </p:sp>
      </p:grpSp>
      <p:sp>
        <p:nvSpPr>
          <p:cNvPr id="51" name="Text Box 31"/>
          <p:cNvSpPr txBox="1">
            <a:spLocks noChangeArrowheads="1"/>
          </p:cNvSpPr>
          <p:nvPr/>
        </p:nvSpPr>
        <p:spPr bwMode="auto">
          <a:xfrm>
            <a:off x="3357563" y="3429000"/>
            <a:ext cx="5000625" cy="1077913"/>
          </a:xfrm>
          <a:prstGeom prst="rect">
            <a:avLst/>
          </a:prstGeom>
          <a:noFill/>
          <a:ln w="9525">
            <a:noFill/>
            <a:miter lim="800000"/>
            <a:headEnd/>
            <a:tailEnd/>
          </a:ln>
        </p:spPr>
        <p:txBody>
          <a:bodyPr>
            <a:spAutoFit/>
          </a:bodyPr>
          <a:lstStyle/>
          <a:p>
            <a:pPr algn="ctr"/>
            <a:r>
              <a:rPr lang="ar-DZ" sz="3200" b="1" smtClean="0"/>
              <a:t>خصم كل هذه التدفقات </a:t>
            </a:r>
            <a:r>
              <a:rPr lang="ar-SA" sz="3200" b="1" smtClean="0"/>
              <a:t>باستخدام تكلفة رأس المال كمعدل خصم</a:t>
            </a:r>
            <a:endParaRPr lang="fr-FR" sz="3200" b="1" dirty="0"/>
          </a:p>
        </p:txBody>
      </p:sp>
      <p:sp>
        <p:nvSpPr>
          <p:cNvPr id="52" name="Accolade fermante 51"/>
          <p:cNvSpPr/>
          <p:nvPr/>
        </p:nvSpPr>
        <p:spPr>
          <a:xfrm>
            <a:off x="2000250" y="6211888"/>
            <a:ext cx="215900" cy="360362"/>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a:defRPr/>
            </a:pPr>
            <a:endParaRPr lang="ar-SA"/>
          </a:p>
        </p:txBody>
      </p:sp>
      <p:sp>
        <p:nvSpPr>
          <p:cNvPr id="53" name="Rectangle 52"/>
          <p:cNvSpPr>
            <a:spLocks noChangeArrowheads="1"/>
          </p:cNvSpPr>
          <p:nvPr/>
        </p:nvSpPr>
        <p:spPr bwMode="auto">
          <a:xfrm>
            <a:off x="2071688" y="6084888"/>
            <a:ext cx="2947987" cy="585787"/>
          </a:xfrm>
          <a:prstGeom prst="rect">
            <a:avLst/>
          </a:prstGeom>
          <a:noFill/>
          <a:ln w="9525">
            <a:noFill/>
            <a:miter lim="800000"/>
            <a:headEnd/>
            <a:tailEnd/>
          </a:ln>
        </p:spPr>
        <p:txBody>
          <a:bodyPr wrap="none">
            <a:spAutoFit/>
          </a:bodyPr>
          <a:lstStyle/>
          <a:p>
            <a:r>
              <a:rPr lang="ar-SA" sz="3200" b="1" smtClean="0"/>
              <a:t>صافي القيمة الحالية </a:t>
            </a:r>
            <a:endParaRPr lang="ar-SA"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34"/>
                                        </p:tgtEl>
                                        <p:attrNameLst>
                                          <p:attrName>style.visibility</p:attrName>
                                        </p:attrNameLst>
                                      </p:cBhvr>
                                      <p:to>
                                        <p:strVal val="visible"/>
                                      </p:to>
                                    </p:set>
                                    <p:anim calcmode="lin" valueType="num">
                                      <p:cBhvr>
                                        <p:cTn id="7" dur="500" fill="hold"/>
                                        <p:tgtEl>
                                          <p:spTgt spid="34"/>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4"/>
                                        </p:tgtEl>
                                        <p:attrNameLst>
                                          <p:attrName>ppt_y</p:attrName>
                                        </p:attrNameLst>
                                      </p:cBhvr>
                                      <p:tavLst>
                                        <p:tav tm="0">
                                          <p:val>
                                            <p:strVal val="#ppt_y"/>
                                          </p:val>
                                        </p:tav>
                                        <p:tav tm="100000">
                                          <p:val>
                                            <p:strVal val="#ppt_y"/>
                                          </p:val>
                                        </p:tav>
                                      </p:tavLst>
                                    </p:anim>
                                    <p:anim calcmode="lin" valueType="num">
                                      <p:cBhvr>
                                        <p:cTn id="9" dur="500" fill="hold"/>
                                        <p:tgtEl>
                                          <p:spTgt spid="34"/>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4"/>
                                        </p:tgtEl>
                                      </p:cBhvr>
                                    </p:animEffect>
                                  </p:childTnLst>
                                </p:cTn>
                              </p:par>
                            </p:childTnLst>
                          </p:cTn>
                        </p:par>
                        <p:par>
                          <p:cTn id="12" fill="hold">
                            <p:stCondLst>
                              <p:cond delay="1450"/>
                            </p:stCondLst>
                            <p:childTnLst>
                              <p:par>
                                <p:cTn id="13" presetID="41" presetClass="entr" presetSubtype="0" fill="hold" nodeType="afterEffect">
                                  <p:stCondLst>
                                    <p:cond delay="0"/>
                                  </p:stCondLst>
                                  <p:iterate type="lt">
                                    <p:tmPct val="10000"/>
                                  </p:iterate>
                                  <p:childTnLst>
                                    <p:set>
                                      <p:cBhvr>
                                        <p:cTn id="14" dur="1" fill="hold">
                                          <p:stCondLst>
                                            <p:cond delay="0"/>
                                          </p:stCondLst>
                                        </p:cTn>
                                        <p:tgtEl>
                                          <p:spTgt spid="35"/>
                                        </p:tgtEl>
                                        <p:attrNameLst>
                                          <p:attrName>style.visibility</p:attrName>
                                        </p:attrNameLst>
                                      </p:cBhvr>
                                      <p:to>
                                        <p:strVal val="visible"/>
                                      </p:to>
                                    </p:set>
                                    <p:anim calcmode="lin" valueType="num">
                                      <p:cBhvr>
                                        <p:cTn id="15" dur="500" fill="hold"/>
                                        <p:tgtEl>
                                          <p:spTgt spid="35"/>
                                        </p:tgtEl>
                                        <p:attrNameLst>
                                          <p:attrName>ppt_x</p:attrName>
                                        </p:attrNameLst>
                                      </p:cBhvr>
                                      <p:tavLst>
                                        <p:tav tm="0">
                                          <p:val>
                                            <p:strVal val="#ppt_x"/>
                                          </p:val>
                                        </p:tav>
                                        <p:tav tm="50000">
                                          <p:val>
                                            <p:strVal val="#ppt_x+.1"/>
                                          </p:val>
                                        </p:tav>
                                        <p:tav tm="100000">
                                          <p:val>
                                            <p:strVal val="#ppt_x"/>
                                          </p:val>
                                        </p:tav>
                                      </p:tavLst>
                                    </p:anim>
                                    <p:anim calcmode="lin" valueType="num">
                                      <p:cBhvr>
                                        <p:cTn id="16" dur="500" fill="hold"/>
                                        <p:tgtEl>
                                          <p:spTgt spid="35"/>
                                        </p:tgtEl>
                                        <p:attrNameLst>
                                          <p:attrName>ppt_y</p:attrName>
                                        </p:attrNameLst>
                                      </p:cBhvr>
                                      <p:tavLst>
                                        <p:tav tm="0">
                                          <p:val>
                                            <p:strVal val="#ppt_y"/>
                                          </p:val>
                                        </p:tav>
                                        <p:tav tm="100000">
                                          <p:val>
                                            <p:strVal val="#ppt_y"/>
                                          </p:val>
                                        </p:tav>
                                      </p:tavLst>
                                    </p:anim>
                                    <p:anim calcmode="lin" valueType="num">
                                      <p:cBhvr>
                                        <p:cTn id="17" dur="500" fill="hold"/>
                                        <p:tgtEl>
                                          <p:spTgt spid="35"/>
                                        </p:tgtEl>
                                        <p:attrNameLst>
                                          <p:attrName>ppt_h</p:attrName>
                                        </p:attrNameLst>
                                      </p:cBhvr>
                                      <p:tavLst>
                                        <p:tav tm="0">
                                          <p:val>
                                            <p:strVal val="#ppt_h/10"/>
                                          </p:val>
                                        </p:tav>
                                        <p:tav tm="50000">
                                          <p:val>
                                            <p:strVal val="#ppt_h+.01"/>
                                          </p:val>
                                        </p:tav>
                                        <p:tav tm="100000">
                                          <p:val>
                                            <p:strVal val="#ppt_h"/>
                                          </p:val>
                                        </p:tav>
                                      </p:tavLst>
                                    </p:anim>
                                    <p:anim calcmode="lin" valueType="num">
                                      <p:cBhvr>
                                        <p:cTn id="18" dur="500" fill="hold"/>
                                        <p:tgtEl>
                                          <p:spTgt spid="35"/>
                                        </p:tgtEl>
                                        <p:attrNameLst>
                                          <p:attrName>ppt_w</p:attrName>
                                        </p:attrNameLst>
                                      </p:cBhvr>
                                      <p:tavLst>
                                        <p:tav tm="0">
                                          <p:val>
                                            <p:strVal val="#ppt_w/10"/>
                                          </p:val>
                                        </p:tav>
                                        <p:tav tm="50000">
                                          <p:val>
                                            <p:strVal val="#ppt_w+.01"/>
                                          </p:val>
                                        </p:tav>
                                        <p:tav tm="100000">
                                          <p:val>
                                            <p:strVal val="#ppt_w"/>
                                          </p:val>
                                        </p:tav>
                                      </p:tavLst>
                                    </p:anim>
                                    <p:animEffect transition="in" filter="fade">
                                      <p:cBhvr>
                                        <p:cTn id="19" dur="500" tmFilter="0,0; .5, 1; 1, 1"/>
                                        <p:tgtEl>
                                          <p:spTgt spid="35"/>
                                        </p:tgtEl>
                                      </p:cBhvr>
                                    </p:animEffect>
                                  </p:childTnLst>
                                </p:cTn>
                              </p:par>
                            </p:childTnLst>
                          </p:cTn>
                        </p:par>
                        <p:par>
                          <p:cTn id="20" fill="hold">
                            <p:stCondLst>
                              <p:cond delay="3700"/>
                            </p:stCondLst>
                            <p:childTnLst>
                              <p:par>
                                <p:cTn id="21" presetID="53" presetClass="entr" presetSubtype="0" fill="hold" nodeType="afterEffect">
                                  <p:stCondLst>
                                    <p:cond delay="0"/>
                                  </p:stCondLst>
                                  <p:childTnLst>
                                    <p:set>
                                      <p:cBhvr>
                                        <p:cTn id="22" dur="1" fill="hold">
                                          <p:stCondLst>
                                            <p:cond delay="0"/>
                                          </p:stCondLst>
                                        </p:cTn>
                                        <p:tgtEl>
                                          <p:spTgt spid="37"/>
                                        </p:tgtEl>
                                        <p:attrNameLst>
                                          <p:attrName>style.visibility</p:attrName>
                                        </p:attrNameLst>
                                      </p:cBhvr>
                                      <p:to>
                                        <p:strVal val="visible"/>
                                      </p:to>
                                    </p:set>
                                    <p:anim calcmode="lin" valueType="num">
                                      <p:cBhvr>
                                        <p:cTn id="23" dur="500" fill="hold"/>
                                        <p:tgtEl>
                                          <p:spTgt spid="37"/>
                                        </p:tgtEl>
                                        <p:attrNameLst>
                                          <p:attrName>ppt_w</p:attrName>
                                        </p:attrNameLst>
                                      </p:cBhvr>
                                      <p:tavLst>
                                        <p:tav tm="0">
                                          <p:val>
                                            <p:fltVal val="0"/>
                                          </p:val>
                                        </p:tav>
                                        <p:tav tm="100000">
                                          <p:val>
                                            <p:strVal val="#ppt_w"/>
                                          </p:val>
                                        </p:tav>
                                      </p:tavLst>
                                    </p:anim>
                                    <p:anim calcmode="lin" valueType="num">
                                      <p:cBhvr>
                                        <p:cTn id="24" dur="500" fill="hold"/>
                                        <p:tgtEl>
                                          <p:spTgt spid="37"/>
                                        </p:tgtEl>
                                        <p:attrNameLst>
                                          <p:attrName>ppt_h</p:attrName>
                                        </p:attrNameLst>
                                      </p:cBhvr>
                                      <p:tavLst>
                                        <p:tav tm="0">
                                          <p:val>
                                            <p:fltVal val="0"/>
                                          </p:val>
                                        </p:tav>
                                        <p:tav tm="100000">
                                          <p:val>
                                            <p:strVal val="#ppt_h"/>
                                          </p:val>
                                        </p:tav>
                                      </p:tavLst>
                                    </p:anim>
                                    <p:animEffect transition="in" filter="fade">
                                      <p:cBhvr>
                                        <p:cTn id="25" dur="500"/>
                                        <p:tgtEl>
                                          <p:spTgt spid="37"/>
                                        </p:tgtEl>
                                      </p:cBhvr>
                                    </p:animEffect>
                                  </p:childTnLst>
                                </p:cTn>
                              </p:par>
                            </p:childTnLst>
                          </p:cTn>
                        </p:par>
                        <p:par>
                          <p:cTn id="26" fill="hold">
                            <p:stCondLst>
                              <p:cond delay="4200"/>
                            </p:stCondLst>
                            <p:childTnLst>
                              <p:par>
                                <p:cTn id="27" presetID="41" presetClass="entr" presetSubtype="0" fill="hold" nodeType="afterEffect">
                                  <p:stCondLst>
                                    <p:cond delay="0"/>
                                  </p:stCondLst>
                                  <p:iterate type="lt">
                                    <p:tmPct val="10000"/>
                                  </p:iterate>
                                  <p:childTnLst>
                                    <p:set>
                                      <p:cBhvr>
                                        <p:cTn id="28" dur="1" fill="hold">
                                          <p:stCondLst>
                                            <p:cond delay="0"/>
                                          </p:stCondLst>
                                        </p:cTn>
                                        <p:tgtEl>
                                          <p:spTgt spid="36"/>
                                        </p:tgtEl>
                                        <p:attrNameLst>
                                          <p:attrName>style.visibility</p:attrName>
                                        </p:attrNameLst>
                                      </p:cBhvr>
                                      <p:to>
                                        <p:strVal val="visible"/>
                                      </p:to>
                                    </p:set>
                                    <p:anim calcmode="lin" valueType="num">
                                      <p:cBhvr>
                                        <p:cTn id="29" dur="500" fill="hold"/>
                                        <p:tgtEl>
                                          <p:spTgt spid="36"/>
                                        </p:tgtEl>
                                        <p:attrNameLst>
                                          <p:attrName>ppt_x</p:attrName>
                                        </p:attrNameLst>
                                      </p:cBhvr>
                                      <p:tavLst>
                                        <p:tav tm="0">
                                          <p:val>
                                            <p:strVal val="#ppt_x"/>
                                          </p:val>
                                        </p:tav>
                                        <p:tav tm="50000">
                                          <p:val>
                                            <p:strVal val="#ppt_x+.1"/>
                                          </p:val>
                                        </p:tav>
                                        <p:tav tm="100000">
                                          <p:val>
                                            <p:strVal val="#ppt_x"/>
                                          </p:val>
                                        </p:tav>
                                      </p:tavLst>
                                    </p:anim>
                                    <p:anim calcmode="lin" valueType="num">
                                      <p:cBhvr>
                                        <p:cTn id="30" dur="500" fill="hold"/>
                                        <p:tgtEl>
                                          <p:spTgt spid="36"/>
                                        </p:tgtEl>
                                        <p:attrNameLst>
                                          <p:attrName>ppt_y</p:attrName>
                                        </p:attrNameLst>
                                      </p:cBhvr>
                                      <p:tavLst>
                                        <p:tav tm="0">
                                          <p:val>
                                            <p:strVal val="#ppt_y"/>
                                          </p:val>
                                        </p:tav>
                                        <p:tav tm="100000">
                                          <p:val>
                                            <p:strVal val="#ppt_y"/>
                                          </p:val>
                                        </p:tav>
                                      </p:tavLst>
                                    </p:anim>
                                    <p:anim calcmode="lin" valueType="num">
                                      <p:cBhvr>
                                        <p:cTn id="31" dur="500" fill="hold"/>
                                        <p:tgtEl>
                                          <p:spTgt spid="36"/>
                                        </p:tgtEl>
                                        <p:attrNameLst>
                                          <p:attrName>ppt_h</p:attrName>
                                        </p:attrNameLst>
                                      </p:cBhvr>
                                      <p:tavLst>
                                        <p:tav tm="0">
                                          <p:val>
                                            <p:strVal val="#ppt_h/10"/>
                                          </p:val>
                                        </p:tav>
                                        <p:tav tm="50000">
                                          <p:val>
                                            <p:strVal val="#ppt_h+.01"/>
                                          </p:val>
                                        </p:tav>
                                        <p:tav tm="100000">
                                          <p:val>
                                            <p:strVal val="#ppt_h"/>
                                          </p:val>
                                        </p:tav>
                                      </p:tavLst>
                                    </p:anim>
                                    <p:anim calcmode="lin" valueType="num">
                                      <p:cBhvr>
                                        <p:cTn id="32" dur="500" fill="hold"/>
                                        <p:tgtEl>
                                          <p:spTgt spid="36"/>
                                        </p:tgtEl>
                                        <p:attrNameLst>
                                          <p:attrName>ppt_w</p:attrName>
                                        </p:attrNameLst>
                                      </p:cBhvr>
                                      <p:tavLst>
                                        <p:tav tm="0">
                                          <p:val>
                                            <p:strVal val="#ppt_w/10"/>
                                          </p:val>
                                        </p:tav>
                                        <p:tav tm="50000">
                                          <p:val>
                                            <p:strVal val="#ppt_w+.01"/>
                                          </p:val>
                                        </p:tav>
                                        <p:tav tm="100000">
                                          <p:val>
                                            <p:strVal val="#ppt_w"/>
                                          </p:val>
                                        </p:tav>
                                      </p:tavLst>
                                    </p:anim>
                                    <p:animEffect transition="in" filter="fade">
                                      <p:cBhvr>
                                        <p:cTn id="33" dur="500" tmFilter="0,0; .5, 1; 1, 1"/>
                                        <p:tgtEl>
                                          <p:spTgt spid="36"/>
                                        </p:tgtEl>
                                      </p:cBhvr>
                                    </p:animEffect>
                                  </p:childTnLst>
                                </p:cTn>
                              </p:par>
                            </p:childTnLst>
                          </p:cTn>
                        </p:par>
                        <p:par>
                          <p:cTn id="34" fill="hold">
                            <p:stCondLst>
                              <p:cond delay="6700"/>
                            </p:stCondLst>
                            <p:childTnLst>
                              <p:par>
                                <p:cTn id="35" presetID="22" presetClass="entr" presetSubtype="4" fill="hold" nodeType="after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wipe(down)">
                                      <p:cBhvr>
                                        <p:cTn id="37" dur="2000"/>
                                        <p:tgtEl>
                                          <p:spTgt spid="38"/>
                                        </p:tgtEl>
                                      </p:cBhvr>
                                    </p:animEffect>
                                  </p:childTnLst>
                                </p:cTn>
                              </p:par>
                            </p:childTnLst>
                          </p:cTn>
                        </p:par>
                        <p:par>
                          <p:cTn id="38" fill="hold">
                            <p:stCondLst>
                              <p:cond delay="8700"/>
                            </p:stCondLst>
                            <p:childTnLst>
                              <p:par>
                                <p:cTn id="39" presetID="40" presetClass="entr" presetSubtype="0" fill="hold" grpId="0" nodeType="afterEffect">
                                  <p:stCondLst>
                                    <p:cond delay="0"/>
                                  </p:stCondLst>
                                  <p:iterate type="lt">
                                    <p:tmPct val="10000"/>
                                  </p:iterate>
                                  <p:childTnLst>
                                    <p:set>
                                      <p:cBhvr>
                                        <p:cTn id="40" dur="1" fill="hold">
                                          <p:stCondLst>
                                            <p:cond delay="0"/>
                                          </p:stCondLst>
                                        </p:cTn>
                                        <p:tgtEl>
                                          <p:spTgt spid="51"/>
                                        </p:tgtEl>
                                        <p:attrNameLst>
                                          <p:attrName>style.visibility</p:attrName>
                                        </p:attrNameLst>
                                      </p:cBhvr>
                                      <p:to>
                                        <p:strVal val="visible"/>
                                      </p:to>
                                    </p:set>
                                    <p:animEffect transition="in" filter="fade">
                                      <p:cBhvr>
                                        <p:cTn id="41" dur="500"/>
                                        <p:tgtEl>
                                          <p:spTgt spid="51"/>
                                        </p:tgtEl>
                                      </p:cBhvr>
                                    </p:animEffect>
                                    <p:anim calcmode="lin" valueType="num">
                                      <p:cBhvr>
                                        <p:cTn id="42" dur="500" fill="hold"/>
                                        <p:tgtEl>
                                          <p:spTgt spid="51"/>
                                        </p:tgtEl>
                                        <p:attrNameLst>
                                          <p:attrName>ppt_x</p:attrName>
                                        </p:attrNameLst>
                                      </p:cBhvr>
                                      <p:tavLst>
                                        <p:tav tm="0">
                                          <p:val>
                                            <p:strVal val="#ppt_x-.1"/>
                                          </p:val>
                                        </p:tav>
                                        <p:tav tm="100000">
                                          <p:val>
                                            <p:strVal val="#ppt_x"/>
                                          </p:val>
                                        </p:tav>
                                      </p:tavLst>
                                    </p:anim>
                                    <p:anim calcmode="lin" valueType="num">
                                      <p:cBhvr>
                                        <p:cTn id="43" dur="500" fill="hold"/>
                                        <p:tgtEl>
                                          <p:spTgt spid="51"/>
                                        </p:tgtEl>
                                        <p:attrNameLst>
                                          <p:attrName>ppt_y</p:attrName>
                                        </p:attrNameLst>
                                      </p:cBhvr>
                                      <p:tavLst>
                                        <p:tav tm="0">
                                          <p:val>
                                            <p:strVal val="#ppt_y"/>
                                          </p:val>
                                        </p:tav>
                                        <p:tav tm="100000">
                                          <p:val>
                                            <p:strVal val="#ppt_y"/>
                                          </p:val>
                                        </p:tav>
                                      </p:tavLst>
                                    </p:anim>
                                  </p:childTnLst>
                                </p:cTn>
                              </p:par>
                            </p:childTnLst>
                          </p:cTn>
                        </p:par>
                        <p:par>
                          <p:cTn id="44" fill="hold">
                            <p:stCondLst>
                              <p:cond delay="11400"/>
                            </p:stCondLst>
                            <p:childTnLst>
                              <p:par>
                                <p:cTn id="45" presetID="18" presetClass="entr" presetSubtype="12" fill="hold" grpId="1" nodeType="afterEffect">
                                  <p:stCondLst>
                                    <p:cond delay="0"/>
                                  </p:stCondLst>
                                  <p:childTnLst>
                                    <p:set>
                                      <p:cBhvr>
                                        <p:cTn id="46" dur="1" fill="hold">
                                          <p:stCondLst>
                                            <p:cond delay="0"/>
                                          </p:stCondLst>
                                        </p:cTn>
                                        <p:tgtEl>
                                          <p:spTgt spid="5"/>
                                        </p:tgtEl>
                                        <p:attrNameLst>
                                          <p:attrName>style.visibility</p:attrName>
                                        </p:attrNameLst>
                                      </p:cBhvr>
                                      <p:to>
                                        <p:strVal val="visible"/>
                                      </p:to>
                                    </p:set>
                                    <p:animEffect transition="in" filter="strips(downLeft)">
                                      <p:cBhvr>
                                        <p:cTn id="47" dur="500"/>
                                        <p:tgtEl>
                                          <p:spTgt spid="5"/>
                                        </p:tgtEl>
                                      </p:cBhvr>
                                    </p:animEffect>
                                  </p:childTnLst>
                                </p:cTn>
                              </p:par>
                            </p:childTnLst>
                          </p:cTn>
                        </p:par>
                        <p:par>
                          <p:cTn id="48" fill="hold">
                            <p:stCondLst>
                              <p:cond delay="11900"/>
                            </p:stCondLst>
                            <p:childTnLst>
                              <p:par>
                                <p:cTn id="49" presetID="0" presetClass="path" presetSubtype="0" accel="50000" decel="50000" fill="hold" grpId="0" nodeType="afterEffect">
                                  <p:stCondLst>
                                    <p:cond delay="0"/>
                                  </p:stCondLst>
                                  <p:childTnLst>
                                    <p:animMotion origin="layout" path="M -5.83333E-6 -8.14815E-6 C 0.06024 0.1162 0.12065 0.23263 0.06301 0.28333 C 0.00538 0.33402 -0.17049 0.31921 -0.34636 0.30439 " pathEditMode="relative" ptsTypes="aaA">
                                      <p:cBhvr>
                                        <p:cTn id="50" dur="2000" fill="hold"/>
                                        <p:tgtEl>
                                          <p:spTgt spid="5"/>
                                        </p:tgtEl>
                                        <p:attrNameLst>
                                          <p:attrName>ppt_x</p:attrName>
                                          <p:attrName>ppt_y</p:attrName>
                                        </p:attrNameLst>
                                      </p:cBhvr>
                                    </p:animMotion>
                                  </p:childTnLst>
                                </p:cTn>
                              </p:par>
                            </p:childTnLst>
                          </p:cTn>
                        </p:par>
                        <p:par>
                          <p:cTn id="51" fill="hold">
                            <p:stCondLst>
                              <p:cond delay="13900"/>
                            </p:stCondLst>
                            <p:childTnLst>
                              <p:par>
                                <p:cTn id="52" presetID="53" presetClass="entr" presetSubtype="0" fill="hold" grpId="0" nodeType="afterEffect">
                                  <p:stCondLst>
                                    <p:cond delay="0"/>
                                  </p:stCondLst>
                                  <p:childTnLst>
                                    <p:set>
                                      <p:cBhvr>
                                        <p:cTn id="53" dur="1" fill="hold">
                                          <p:stCondLst>
                                            <p:cond delay="0"/>
                                          </p:stCondLst>
                                        </p:cTn>
                                        <p:tgtEl>
                                          <p:spTgt spid="52"/>
                                        </p:tgtEl>
                                        <p:attrNameLst>
                                          <p:attrName>style.visibility</p:attrName>
                                        </p:attrNameLst>
                                      </p:cBhvr>
                                      <p:to>
                                        <p:strVal val="visible"/>
                                      </p:to>
                                    </p:set>
                                    <p:anim calcmode="lin" valueType="num">
                                      <p:cBhvr>
                                        <p:cTn id="54" dur="500" fill="hold"/>
                                        <p:tgtEl>
                                          <p:spTgt spid="52"/>
                                        </p:tgtEl>
                                        <p:attrNameLst>
                                          <p:attrName>ppt_w</p:attrName>
                                        </p:attrNameLst>
                                      </p:cBhvr>
                                      <p:tavLst>
                                        <p:tav tm="0">
                                          <p:val>
                                            <p:fltVal val="0"/>
                                          </p:val>
                                        </p:tav>
                                        <p:tav tm="100000">
                                          <p:val>
                                            <p:strVal val="#ppt_w"/>
                                          </p:val>
                                        </p:tav>
                                      </p:tavLst>
                                    </p:anim>
                                    <p:anim calcmode="lin" valueType="num">
                                      <p:cBhvr>
                                        <p:cTn id="55" dur="500" fill="hold"/>
                                        <p:tgtEl>
                                          <p:spTgt spid="52"/>
                                        </p:tgtEl>
                                        <p:attrNameLst>
                                          <p:attrName>ppt_h</p:attrName>
                                        </p:attrNameLst>
                                      </p:cBhvr>
                                      <p:tavLst>
                                        <p:tav tm="0">
                                          <p:val>
                                            <p:fltVal val="0"/>
                                          </p:val>
                                        </p:tav>
                                        <p:tav tm="100000">
                                          <p:val>
                                            <p:strVal val="#ppt_h"/>
                                          </p:val>
                                        </p:tav>
                                      </p:tavLst>
                                    </p:anim>
                                    <p:animEffect transition="in" filter="fade">
                                      <p:cBhvr>
                                        <p:cTn id="56" dur="500"/>
                                        <p:tgtEl>
                                          <p:spTgt spid="52"/>
                                        </p:tgtEl>
                                      </p:cBhvr>
                                    </p:animEffect>
                                  </p:childTnLst>
                                </p:cTn>
                              </p:par>
                            </p:childTnLst>
                          </p:cTn>
                        </p:par>
                      </p:childTnLst>
                    </p:cTn>
                  </p:par>
                  <p:par>
                    <p:cTn id="57" fill="hold">
                      <p:stCondLst>
                        <p:cond delay="indefinite"/>
                      </p:stCondLst>
                      <p:childTnLst>
                        <p:par>
                          <p:cTn id="58" fill="hold">
                            <p:stCondLst>
                              <p:cond delay="0"/>
                            </p:stCondLst>
                            <p:childTnLst>
                              <p:par>
                                <p:cTn id="59" presetID="27" presetClass="entr" presetSubtype="0" fill="hold" grpId="0" nodeType="clickEffect">
                                  <p:stCondLst>
                                    <p:cond delay="0"/>
                                  </p:stCondLst>
                                  <p:iterate type="lt">
                                    <p:tmPct val="50000"/>
                                  </p:iterate>
                                  <p:childTnLst>
                                    <p:set>
                                      <p:cBhvr>
                                        <p:cTn id="60" dur="1" fill="hold">
                                          <p:stCondLst>
                                            <p:cond delay="0"/>
                                          </p:stCondLst>
                                        </p:cTn>
                                        <p:tgtEl>
                                          <p:spTgt spid="53"/>
                                        </p:tgtEl>
                                        <p:attrNameLst>
                                          <p:attrName>style.visibility</p:attrName>
                                        </p:attrNameLst>
                                      </p:cBhvr>
                                      <p:to>
                                        <p:strVal val="visible"/>
                                      </p:to>
                                    </p:set>
                                    <p:anim calcmode="discrete" valueType="clr">
                                      <p:cBhvr override="childStyle">
                                        <p:cTn id="61" dur="80"/>
                                        <p:tgtEl>
                                          <p:spTgt spid="53"/>
                                        </p:tgtEl>
                                        <p:attrNameLst>
                                          <p:attrName>style.color</p:attrName>
                                        </p:attrNameLst>
                                      </p:cBhvr>
                                      <p:tavLst>
                                        <p:tav tm="0">
                                          <p:val>
                                            <p:clrVal>
                                              <a:schemeClr val="accent2"/>
                                            </p:clrVal>
                                          </p:val>
                                        </p:tav>
                                        <p:tav tm="50000">
                                          <p:val>
                                            <p:clrVal>
                                              <a:schemeClr val="hlink"/>
                                            </p:clrVal>
                                          </p:val>
                                        </p:tav>
                                      </p:tavLst>
                                    </p:anim>
                                    <p:anim calcmode="discrete" valueType="clr">
                                      <p:cBhvr>
                                        <p:cTn id="62" dur="80"/>
                                        <p:tgtEl>
                                          <p:spTgt spid="53"/>
                                        </p:tgtEl>
                                        <p:attrNameLst>
                                          <p:attrName>fillcolor</p:attrName>
                                        </p:attrNameLst>
                                      </p:cBhvr>
                                      <p:tavLst>
                                        <p:tav tm="0">
                                          <p:val>
                                            <p:clrVal>
                                              <a:schemeClr val="accent2"/>
                                            </p:clrVal>
                                          </p:val>
                                        </p:tav>
                                        <p:tav tm="50000">
                                          <p:val>
                                            <p:clrVal>
                                              <a:schemeClr val="hlink"/>
                                            </p:clrVal>
                                          </p:val>
                                        </p:tav>
                                      </p:tavLst>
                                    </p:anim>
                                    <p:set>
                                      <p:cBhvr>
                                        <p:cTn id="63" dur="80"/>
                                        <p:tgtEl>
                                          <p:spTgt spid="5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51" grpId="0"/>
      <p:bldP spid="52" grpId="0" animBg="1"/>
      <p:bldP spid="5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buNone/>
            </a:pPr>
            <a:r>
              <a:rPr lang="ar-DZ" b="1" smtClean="0"/>
              <a:t>ويمكن التعبير عن صافي القيمة الحالية باستخدام المعادلة التالية</a:t>
            </a:r>
            <a:r>
              <a:rPr lang="ar-DZ" b="1" dirty="0"/>
              <a:t>:</a:t>
            </a:r>
            <a:endParaRPr lang="fr-FR" b="1" dirty="0"/>
          </a:p>
          <a:p>
            <a:pPr algn="r" rtl="1">
              <a:buNone/>
            </a:pPr>
            <a:r>
              <a:rPr lang="ar-DZ" b="1" dirty="0"/>
              <a:t/>
            </a:r>
            <a:br>
              <a:rPr lang="ar-DZ" b="1" dirty="0"/>
            </a:br>
            <a:r>
              <a:rPr lang="ar-DZ" b="1" dirty="0" smtClean="0"/>
              <a:t>حيث</a:t>
            </a:r>
            <a:r>
              <a:rPr lang="ar-DZ" b="1" dirty="0"/>
              <a:t>:</a:t>
            </a:r>
            <a:endParaRPr lang="fr-FR" b="1" dirty="0"/>
          </a:p>
          <a:p>
            <a:pPr algn="r" rtl="1">
              <a:buNone/>
            </a:pPr>
            <a:r>
              <a:rPr lang="fr-FR" b="1" i="1"/>
              <a:t>VAN</a:t>
            </a:r>
            <a:r>
              <a:rPr lang="ar-DZ" b="1" smtClean="0"/>
              <a:t>: القيمة الحالية الصافية </a:t>
            </a:r>
            <a:endParaRPr lang="fr-FR" b="1" dirty="0"/>
          </a:p>
          <a:p>
            <a:pPr algn="r" rtl="1">
              <a:buNone/>
            </a:pPr>
            <a:r>
              <a:rPr lang="fr-FR" b="1" i="1"/>
              <a:t>n</a:t>
            </a:r>
            <a:r>
              <a:rPr lang="ar-DZ" b="1" smtClean="0"/>
              <a:t>: عمر المشروع</a:t>
            </a:r>
            <a:endParaRPr lang="fr-FR" b="1" dirty="0"/>
          </a:p>
          <a:p>
            <a:pPr algn="r" rtl="1">
              <a:buNone/>
            </a:pPr>
            <a:r>
              <a:rPr lang="fr-FR" b="1" i="1" err="1"/>
              <a:t>CFN</a:t>
            </a:r>
            <a:r>
              <a:rPr lang="fr-FR" b="1" i="1" baseline="-25000" err="1"/>
              <a:t>t</a:t>
            </a:r>
            <a:r>
              <a:rPr lang="ar-DZ" b="1" smtClean="0"/>
              <a:t>: صافي التدفق النقدي السنوي المتوقع للسنة </a:t>
            </a:r>
            <a:r>
              <a:rPr lang="fr-FR" b="1" i="1" smtClean="0"/>
              <a:t>t</a:t>
            </a:r>
            <a:endParaRPr lang="fr-FR" b="1" dirty="0"/>
          </a:p>
          <a:p>
            <a:pPr algn="r" rtl="1">
              <a:buNone/>
            </a:pPr>
            <a:r>
              <a:rPr lang="fr-FR" b="1" i="1" smtClean="0"/>
              <a:t>k</a:t>
            </a:r>
            <a:r>
              <a:rPr lang="ar-DZ" b="1" smtClean="0"/>
              <a:t>: معدل الخصم (تكلفة رأس المال</a:t>
            </a:r>
            <a:r>
              <a:rPr lang="ar-DZ" b="1" dirty="0"/>
              <a:t>)</a:t>
            </a:r>
            <a:endParaRPr lang="fr-FR" b="1" dirty="0"/>
          </a:p>
          <a:p>
            <a:pPr algn="r" rtl="1">
              <a:buNone/>
            </a:pPr>
            <a:r>
              <a:rPr lang="fr-FR" b="1" i="1"/>
              <a:t>I</a:t>
            </a:r>
            <a:r>
              <a:rPr lang="fr-FR" b="1" i="1" baseline="-25000"/>
              <a:t>0</a:t>
            </a:r>
            <a:r>
              <a:rPr lang="ar-DZ" b="1" smtClean="0"/>
              <a:t>: تكلفة الاستثمار المبدئي</a:t>
            </a:r>
            <a:endParaRPr lang="fr-FR" b="1" dirty="0"/>
          </a:p>
          <a:p>
            <a:pPr algn="r" rtl="1">
              <a:buNone/>
            </a:pPr>
            <a:endParaRPr lang="ar-DZ" b="1" dirty="0" smtClean="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graphicFrame>
        <p:nvGraphicFramePr>
          <p:cNvPr id="1025" name="Object 1"/>
          <p:cNvGraphicFramePr>
            <a:graphicFrameLocks noChangeAspect="1"/>
          </p:cNvGraphicFramePr>
          <p:nvPr/>
        </p:nvGraphicFramePr>
        <p:xfrm>
          <a:off x="681037" y="2232025"/>
          <a:ext cx="4364555" cy="1339851"/>
        </p:xfrm>
        <a:graphic>
          <a:graphicData uri="http://schemas.openxmlformats.org/presentationml/2006/ole">
            <p:oleObj spid="_x0000_s1025" name="Équation" r:id="rId3" imgW="1523880" imgH="469800" progId="">
              <p:embed/>
            </p:oleObj>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buNone/>
            </a:pPr>
            <a:r>
              <a:rPr lang="ar-DZ" b="1" smtClean="0"/>
              <a:t>وفي حالة وجود مقدار ثابت لصافي التدفق النقدي السنوي المتوقع طيلة عمر المشروع، فإن يمكن التعبير عن معادلة صافي القيمة الحالية كما يلي</a:t>
            </a:r>
            <a:r>
              <a:rPr lang="ar-DZ" b="1" dirty="0" smtClean="0"/>
              <a:t>:</a:t>
            </a:r>
            <a:endParaRPr lang="fr-FR" b="1" dirty="0" smtClean="0"/>
          </a:p>
          <a:p>
            <a:pPr algn="r" rtl="1">
              <a:buNone/>
            </a:pPr>
            <a:r>
              <a:rPr lang="ar-DZ" b="1" smtClean="0"/>
              <a:t> </a:t>
            </a:r>
            <a:endParaRPr lang="fr-FR" b="1" dirty="0"/>
          </a:p>
        </p:txBody>
      </p:sp>
      <p:graphicFrame>
        <p:nvGraphicFramePr>
          <p:cNvPr id="136194" name="Object 2"/>
          <p:cNvGraphicFramePr>
            <a:graphicFrameLocks noChangeAspect="1"/>
          </p:cNvGraphicFramePr>
          <p:nvPr/>
        </p:nvGraphicFramePr>
        <p:xfrm>
          <a:off x="1146192" y="3392488"/>
          <a:ext cx="5783262" cy="1303337"/>
        </p:xfrm>
        <a:graphic>
          <a:graphicData uri="http://schemas.openxmlformats.org/presentationml/2006/ole">
            <p:oleObj spid="_x0000_s136194" name="Équation" r:id="rId3" imgW="2019240" imgH="457200" progId="">
              <p:embed/>
            </p:oleObj>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SA" sz="3600" b="1" dirty="0" smtClean="0">
                <a:solidFill>
                  <a:srgbClr val="FF0000"/>
                </a:solidFill>
              </a:rPr>
              <a:t>منطق </a:t>
            </a:r>
            <a:r>
              <a:rPr lang="ar-DZ" sz="3600" b="1" dirty="0" smtClean="0">
                <a:solidFill>
                  <a:srgbClr val="FF0000"/>
                </a:solidFill>
              </a:rPr>
              <a:t>صافي القيمة الحالية</a:t>
            </a:r>
            <a:endParaRPr lang="fr-FR" sz="3600" b="1" dirty="0">
              <a:solidFill>
                <a:srgbClr val="FF0000"/>
              </a:solidFill>
            </a:endParaRPr>
          </a:p>
        </p:txBody>
      </p:sp>
      <p:sp>
        <p:nvSpPr>
          <p:cNvPr id="3" name="Espace réservé du contenu 2"/>
          <p:cNvSpPr>
            <a:spLocks noGrp="1"/>
          </p:cNvSpPr>
          <p:nvPr>
            <p:ph idx="1"/>
          </p:nvPr>
        </p:nvSpPr>
        <p:spPr/>
        <p:txBody>
          <a:bodyPr>
            <a:normAutofit/>
          </a:bodyPr>
          <a:lstStyle/>
          <a:p>
            <a:pPr algn="r" rtl="1">
              <a:buNone/>
            </a:pPr>
            <a:r>
              <a:rPr lang="ar-DZ" b="1" dirty="0" smtClean="0"/>
              <a:t>صافي القيمة الحالية موجب يعني أن التدفقات النقدية المتولدة عن المشروع أكبر من تلك اللازمة لسداد قيمة الاستثمار، أي أن المشروع استرد المبلغ المستثمر وحقق فائضا يساوي صافي القيمة الحالية. والأكثر من ذلك حقق عائدا من </a:t>
            </a:r>
            <a:r>
              <a:rPr lang="ar-DZ" b="1" dirty="0" err="1" smtClean="0"/>
              <a:t>الإستثمار</a:t>
            </a:r>
            <a:r>
              <a:rPr lang="ar-DZ" b="1" dirty="0" smtClean="0"/>
              <a:t> يساوي تكلفة رأس المال لأن هذه الأخيرة تمثل معدل الخصم المستعمل لخصم التدفقات وهو أقل عائد مقبول من قبل المستثمر.</a:t>
            </a:r>
            <a:endParaRPr lang="fr-FR" b="1" dirty="0"/>
          </a:p>
          <a:p>
            <a:pPr algn="r">
              <a:buNone/>
            </a:pPr>
            <a:endParaRPr lang="fr-FR" b="1"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buNone/>
            </a:pPr>
            <a:r>
              <a:rPr lang="ar-SA" b="1" dirty="0" smtClean="0">
                <a:solidFill>
                  <a:srgbClr val="FF0000"/>
                </a:solidFill>
              </a:rPr>
              <a:t>قاعدة القرار </a:t>
            </a:r>
            <a:r>
              <a:rPr lang="ar-SA" b="1" dirty="0" smtClean="0"/>
              <a:t>كما </a:t>
            </a:r>
            <a:r>
              <a:rPr lang="ar-SA" b="1" dirty="0" err="1" smtClean="0"/>
              <a:t>يلي:</a:t>
            </a:r>
            <a:r>
              <a:rPr lang="ar-SA" b="1" dirty="0" smtClean="0"/>
              <a:t> </a:t>
            </a:r>
            <a:endParaRPr lang="fr-FR" b="1" dirty="0" smtClean="0"/>
          </a:p>
          <a:p>
            <a:pPr lvl="0" algn="r" rtl="1"/>
            <a:r>
              <a:rPr lang="ar-SA" b="1" dirty="0" smtClean="0"/>
              <a:t>في حالة المفاضلة بين عدة مشاريع </a:t>
            </a:r>
            <a:r>
              <a:rPr lang="ar-DZ" b="1" dirty="0" smtClean="0"/>
              <a:t>(أمام مشاريع متنافسة</a:t>
            </a:r>
            <a:r>
              <a:rPr lang="ar-DZ" b="1" dirty="0" err="1" smtClean="0"/>
              <a:t>)</a:t>
            </a:r>
            <a:r>
              <a:rPr lang="ar-DZ" b="1" dirty="0" smtClean="0"/>
              <a:t> </a:t>
            </a:r>
            <a:r>
              <a:rPr lang="ar-SA" b="1" dirty="0" smtClean="0"/>
              <a:t>يتم اختيار المشروع الذي يحقق أعلى صافي قيمة </a:t>
            </a:r>
            <a:r>
              <a:rPr lang="ar-SA" b="1" dirty="0" err="1" smtClean="0"/>
              <a:t>حالية.</a:t>
            </a:r>
            <a:r>
              <a:rPr lang="ar-SA" b="1" dirty="0" smtClean="0"/>
              <a:t> </a:t>
            </a:r>
            <a:endParaRPr lang="fr-FR" b="1" dirty="0" smtClean="0"/>
          </a:p>
          <a:p>
            <a:pPr algn="r" rtl="1"/>
            <a:r>
              <a:rPr lang="ar-SA" b="1" dirty="0" smtClean="0"/>
              <a:t>في حالة وجود مشروع واحد </a:t>
            </a:r>
            <a:r>
              <a:rPr lang="ar-DZ" b="1" dirty="0" smtClean="0"/>
              <a:t>أو مشاريع مستقلة </a:t>
            </a:r>
            <a:r>
              <a:rPr lang="ar-SA" b="1" dirty="0" smtClean="0"/>
              <a:t>يتم قبول المشروع إذا كانت صافي القيمة الحالية أكبر من صفر</a:t>
            </a:r>
            <a:r>
              <a:rPr lang="ar-DZ" b="1" dirty="0" smtClean="0"/>
              <a:t>.</a:t>
            </a:r>
            <a:endParaRPr lang="fr-FR" b="1"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pic>
        <p:nvPicPr>
          <p:cNvPr id="83971" name="Picture 3"/>
          <p:cNvPicPr>
            <a:picLocks noChangeAspect="1" noChangeArrowheads="1"/>
          </p:cNvPicPr>
          <p:nvPr/>
        </p:nvPicPr>
        <p:blipFill>
          <a:blip r:embed="rId2" cstate="print"/>
          <a:srcRect/>
          <a:stretch>
            <a:fillRect/>
          </a:stretch>
        </p:blipFill>
        <p:spPr bwMode="auto">
          <a:xfrm>
            <a:off x="71405" y="1390648"/>
            <a:ext cx="8964000" cy="4627818"/>
          </a:xfrm>
          <a:prstGeom prst="rect">
            <a:avLst/>
          </a:prstGeom>
          <a:noFill/>
          <a:ln w="9525">
            <a:noFill/>
            <a:miter lim="800000"/>
            <a:headEnd/>
            <a:tailEnd/>
          </a:ln>
          <a:effectLst/>
        </p:spPr>
      </p:pic>
      <p:sp>
        <p:nvSpPr>
          <p:cNvPr id="7" name="Rectangle 6"/>
          <p:cNvSpPr/>
          <p:nvPr/>
        </p:nvSpPr>
        <p:spPr>
          <a:xfrm>
            <a:off x="4817634" y="5471177"/>
            <a:ext cx="2484000" cy="461665"/>
          </a:xfrm>
          <a:prstGeom prst="rect">
            <a:avLst/>
          </a:prstGeom>
          <a:solidFill>
            <a:srgbClr val="FFFF00"/>
          </a:solidFill>
        </p:spPr>
        <p:txBody>
          <a:bodyPr wrap="none">
            <a:spAutoFit/>
          </a:bodyPr>
          <a:lstStyle/>
          <a:p>
            <a:r>
              <a:rPr lang="fr-FR" sz="2400" b="1" dirty="0" smtClean="0"/>
              <a:t>=B5+VAN(B2;C4:F4)</a:t>
            </a:r>
            <a:endParaRPr lang="fr-FR" sz="2400" b="1"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buNone/>
            </a:pPr>
            <a:r>
              <a:rPr lang="ar-DZ" b="1" dirty="0" smtClean="0"/>
              <a:t>ي</a:t>
            </a:r>
            <a:r>
              <a:rPr lang="ar-SA" b="1" dirty="0" err="1" smtClean="0"/>
              <a:t>عتبر</a:t>
            </a:r>
            <a:r>
              <a:rPr lang="ar-SA" b="1" dirty="0" smtClean="0"/>
              <a:t> مع</a:t>
            </a:r>
            <a:r>
              <a:rPr lang="ar-DZ" b="1" dirty="0" smtClean="0"/>
              <a:t>ي</a:t>
            </a:r>
            <a:r>
              <a:rPr lang="ar-SA" b="1" dirty="0" err="1" smtClean="0"/>
              <a:t>ار</a:t>
            </a:r>
            <a:r>
              <a:rPr lang="ar-SA" b="1" dirty="0" smtClean="0"/>
              <a:t> صاف</a:t>
            </a:r>
            <a:r>
              <a:rPr lang="ar-DZ" b="1" dirty="0" smtClean="0"/>
              <a:t>ي</a:t>
            </a:r>
            <a:r>
              <a:rPr lang="ar-SA" b="1" dirty="0" smtClean="0"/>
              <a:t> الق</a:t>
            </a:r>
            <a:r>
              <a:rPr lang="ar-DZ" b="1" dirty="0" smtClean="0"/>
              <a:t>ي</a:t>
            </a:r>
            <a:r>
              <a:rPr lang="ar-SA" b="1" dirty="0" err="1" smtClean="0"/>
              <a:t>مة</a:t>
            </a:r>
            <a:r>
              <a:rPr lang="ar-SA" b="1" dirty="0" smtClean="0"/>
              <a:t> الحال</a:t>
            </a:r>
            <a:r>
              <a:rPr lang="ar-DZ" b="1" dirty="0" smtClean="0"/>
              <a:t>ي</a:t>
            </a:r>
            <a:r>
              <a:rPr lang="ar-SA" b="1" dirty="0" smtClean="0"/>
              <a:t>ة أهم مع</a:t>
            </a:r>
            <a:r>
              <a:rPr lang="ar-DZ" b="1" dirty="0" err="1" smtClean="0"/>
              <a:t>ايير</a:t>
            </a:r>
            <a:r>
              <a:rPr lang="ar-SA" b="1" dirty="0" smtClean="0"/>
              <a:t> المفاضلة </a:t>
            </a:r>
            <a:r>
              <a:rPr lang="ar-SA" b="1" dirty="0" err="1" smtClean="0"/>
              <a:t>ب</a:t>
            </a:r>
            <a:r>
              <a:rPr lang="ar-DZ" b="1" dirty="0" smtClean="0"/>
              <a:t>ي</a:t>
            </a:r>
            <a:r>
              <a:rPr lang="ar-SA" b="1" dirty="0" smtClean="0"/>
              <a:t>ن الاستثمارات</a:t>
            </a:r>
            <a:r>
              <a:rPr lang="ar-DZ" b="1" dirty="0" smtClean="0"/>
              <a:t> نظرا للمزايا التي يتمتع </a:t>
            </a:r>
            <a:r>
              <a:rPr lang="ar-DZ" b="1" dirty="0" err="1" smtClean="0"/>
              <a:t>بها</a:t>
            </a:r>
            <a:r>
              <a:rPr lang="ar-DZ" b="1" dirty="0" smtClean="0"/>
              <a:t>:</a:t>
            </a:r>
            <a:endParaRPr lang="ar-SA" b="1" dirty="0" smtClean="0"/>
          </a:p>
          <a:p>
            <a:pPr algn="r" rtl="1"/>
            <a:r>
              <a:rPr lang="ar-DZ" b="1" dirty="0" smtClean="0"/>
              <a:t>يأخذ </a:t>
            </a:r>
            <a:r>
              <a:rPr lang="ar-SA" b="1" dirty="0" smtClean="0"/>
              <a:t>ب</a:t>
            </a:r>
            <a:r>
              <a:rPr lang="ar-DZ" b="1" dirty="0" smtClean="0"/>
              <a:t>عين </a:t>
            </a:r>
            <a:r>
              <a:rPr lang="ar-SA" b="1" dirty="0" smtClean="0"/>
              <a:t>الاعتبار القيمة الزمنية للنقود</a:t>
            </a:r>
            <a:r>
              <a:rPr lang="ar-DZ" b="1" dirty="0" smtClean="0"/>
              <a:t>.</a:t>
            </a:r>
            <a:endParaRPr lang="ar-SA" b="1" dirty="0" smtClean="0"/>
          </a:p>
          <a:p>
            <a:pPr algn="r" rtl="1"/>
            <a:r>
              <a:rPr lang="ar-DZ" b="1" dirty="0" smtClean="0"/>
              <a:t>ي</a:t>
            </a:r>
            <a:r>
              <a:rPr lang="ar-SA" b="1" dirty="0" smtClean="0"/>
              <a:t>أخذ </a:t>
            </a:r>
            <a:r>
              <a:rPr lang="ar-SA" b="1" dirty="0" err="1" smtClean="0"/>
              <a:t>ب</a:t>
            </a:r>
            <a:r>
              <a:rPr lang="ar-DZ" b="1" dirty="0" smtClean="0"/>
              <a:t>عين </a:t>
            </a:r>
            <a:r>
              <a:rPr lang="ar-SA" b="1" dirty="0" smtClean="0"/>
              <a:t>الاعتبار كل التدفقات النقد</a:t>
            </a:r>
            <a:r>
              <a:rPr lang="ar-DZ" b="1" dirty="0" smtClean="0"/>
              <a:t>ي</a:t>
            </a:r>
            <a:r>
              <a:rPr lang="ar-SA" b="1" dirty="0" smtClean="0"/>
              <a:t>ة خلال العمر الافتراض</a:t>
            </a:r>
            <a:r>
              <a:rPr lang="ar-DZ" b="1" dirty="0" smtClean="0"/>
              <a:t>ي</a:t>
            </a:r>
            <a:r>
              <a:rPr lang="ar-SA" b="1" dirty="0" smtClean="0"/>
              <a:t> للمشروع</a:t>
            </a:r>
            <a:r>
              <a:rPr lang="ar-DZ" b="1" dirty="0" smtClean="0"/>
              <a:t>.</a:t>
            </a:r>
            <a:endParaRPr lang="ar-SA" b="1" dirty="0" smtClean="0"/>
          </a:p>
          <a:p>
            <a:pPr algn="r" rtl="1"/>
            <a:r>
              <a:rPr lang="ar-DZ" b="1" dirty="0" smtClean="0"/>
              <a:t>ي</a:t>
            </a:r>
            <a:r>
              <a:rPr lang="ar-SA" b="1" dirty="0" smtClean="0"/>
              <a:t>أخذ </a:t>
            </a:r>
            <a:r>
              <a:rPr lang="ar-SA" b="1" dirty="0" err="1" smtClean="0"/>
              <a:t>ب</a:t>
            </a:r>
            <a:r>
              <a:rPr lang="ar-DZ" b="1" dirty="0" smtClean="0"/>
              <a:t>عين </a:t>
            </a:r>
            <a:r>
              <a:rPr lang="ar-SA" b="1" dirty="0" smtClean="0"/>
              <a:t>الاعتبار تكلفة الأموال المستثمرة</a:t>
            </a:r>
            <a:r>
              <a:rPr lang="ar-DZ" b="1" dirty="0" smtClean="0"/>
              <a:t>.</a:t>
            </a:r>
          </a:p>
          <a:p>
            <a:pPr algn="r" rtl="1">
              <a:buNone/>
            </a:pPr>
            <a:r>
              <a:rPr lang="ar-DZ" b="1" dirty="0" smtClean="0"/>
              <a:t>لكن ما يؤخذ على هذا المعيار أنه </a:t>
            </a:r>
            <a:r>
              <a:rPr lang="ar-SA" b="1" dirty="0" smtClean="0"/>
              <a:t>لا </a:t>
            </a:r>
            <a:r>
              <a:rPr lang="ar-DZ" b="1" dirty="0" smtClean="0"/>
              <a:t>ي</a:t>
            </a:r>
            <a:r>
              <a:rPr lang="ar-SA" b="1" dirty="0" smtClean="0"/>
              <a:t>مكن استخدام</a:t>
            </a:r>
            <a:r>
              <a:rPr lang="ar-DZ" b="1" dirty="0" smtClean="0"/>
              <a:t>ه</a:t>
            </a:r>
            <a:r>
              <a:rPr lang="ar-SA" b="1" dirty="0" smtClean="0"/>
              <a:t> للمفاضلة </a:t>
            </a:r>
            <a:r>
              <a:rPr lang="ar-SA" b="1" dirty="0" err="1" smtClean="0"/>
              <a:t>ب</a:t>
            </a:r>
            <a:r>
              <a:rPr lang="ar-DZ" b="1" dirty="0" smtClean="0"/>
              <a:t>ي</a:t>
            </a:r>
            <a:r>
              <a:rPr lang="ar-SA" b="1" dirty="0" smtClean="0"/>
              <a:t>ن مشروع</a:t>
            </a:r>
            <a:r>
              <a:rPr lang="ar-DZ" b="1" dirty="0" smtClean="0"/>
              <a:t>ي</a:t>
            </a:r>
            <a:r>
              <a:rPr lang="ar-SA" b="1" dirty="0" smtClean="0"/>
              <a:t>ن</a:t>
            </a:r>
            <a:r>
              <a:rPr lang="ar-DZ" b="1" dirty="0" smtClean="0"/>
              <a:t> متنافسين بينهما تباين كبير في</a:t>
            </a:r>
            <a:r>
              <a:rPr lang="ar-SA" b="1" dirty="0" smtClean="0"/>
              <a:t> المبالغ المستثمرة أو </a:t>
            </a:r>
            <a:r>
              <a:rPr lang="ar-SA" b="1" dirty="0" err="1" smtClean="0"/>
              <a:t>ف</a:t>
            </a:r>
            <a:r>
              <a:rPr lang="ar-DZ" b="1" dirty="0" smtClean="0"/>
              <a:t>ي</a:t>
            </a:r>
            <a:r>
              <a:rPr lang="ar-SA" b="1" dirty="0" smtClean="0"/>
              <a:t> </a:t>
            </a:r>
            <a:r>
              <a:rPr lang="ar-DZ" b="1" dirty="0" err="1" smtClean="0"/>
              <a:t>ال</a:t>
            </a:r>
            <a:r>
              <a:rPr lang="ar-SA" b="1" dirty="0" smtClean="0"/>
              <a:t>فترات</a:t>
            </a:r>
            <a:r>
              <a:rPr lang="ar-DZ" b="1" dirty="0" smtClean="0"/>
              <a:t> (أعمارهم الافتراضية).</a:t>
            </a:r>
            <a:endParaRPr lang="fr-FR" b="1"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3905" name="Picture 1"/>
          <p:cNvPicPr>
            <a:picLocks noChangeAspect="1" noChangeArrowheads="1"/>
          </p:cNvPicPr>
          <p:nvPr/>
        </p:nvPicPr>
        <p:blipFill>
          <a:blip r:embed="rId2" cstate="print"/>
          <a:srcRect/>
          <a:stretch>
            <a:fillRect/>
          </a:stretch>
        </p:blipFill>
        <p:spPr bwMode="auto">
          <a:xfrm>
            <a:off x="71406" y="3071810"/>
            <a:ext cx="8858312" cy="3714750"/>
          </a:xfrm>
          <a:prstGeom prst="rect">
            <a:avLst/>
          </a:prstGeom>
          <a:noFill/>
          <a:ln w="9525">
            <a:noFill/>
            <a:miter lim="800000"/>
            <a:headEnd/>
            <a:tailEnd/>
          </a:ln>
          <a:effectLst/>
        </p:spPr>
      </p:pic>
      <p:sp>
        <p:nvSpPr>
          <p:cNvPr id="2" name="Titre 1"/>
          <p:cNvSpPr>
            <a:spLocks noGrp="1"/>
          </p:cNvSpPr>
          <p:nvPr>
            <p:ph type="title"/>
          </p:nvPr>
        </p:nvSpPr>
        <p:spPr/>
        <p:txBody>
          <a:bodyPr/>
          <a:lstStyle/>
          <a:p>
            <a:pPr rtl="1"/>
            <a:r>
              <a:rPr lang="ar-DZ" b="1" dirty="0" smtClean="0">
                <a:solidFill>
                  <a:srgbClr val="FF0000"/>
                </a:solidFill>
              </a:rPr>
              <a:t>3) </a:t>
            </a:r>
            <a:r>
              <a:rPr lang="ar-SA" b="1" dirty="0" smtClean="0">
                <a:solidFill>
                  <a:srgbClr val="FF0000"/>
                </a:solidFill>
              </a:rPr>
              <a:t>معدل </a:t>
            </a:r>
            <a:r>
              <a:rPr lang="ar-DZ" b="1" dirty="0" smtClean="0">
                <a:solidFill>
                  <a:srgbClr val="FF0000"/>
                </a:solidFill>
              </a:rPr>
              <a:t>المردود الداخلي</a:t>
            </a:r>
            <a:endParaRPr lang="fr-FR" dirty="0"/>
          </a:p>
        </p:txBody>
      </p:sp>
      <p:sp>
        <p:nvSpPr>
          <p:cNvPr id="3" name="Espace réservé du contenu 2"/>
          <p:cNvSpPr>
            <a:spLocks noGrp="1"/>
          </p:cNvSpPr>
          <p:nvPr>
            <p:ph idx="1"/>
          </p:nvPr>
        </p:nvSpPr>
        <p:spPr/>
        <p:txBody>
          <a:bodyPr/>
          <a:lstStyle/>
          <a:p>
            <a:pPr algn="r" rtl="1">
              <a:buNone/>
            </a:pPr>
            <a:r>
              <a:rPr lang="ar-SA" b="1" smtClean="0"/>
              <a:t>يمكن تعريف معدل </a:t>
            </a:r>
            <a:r>
              <a:rPr lang="ar-DZ" b="1" smtClean="0"/>
              <a:t>المردود (</a:t>
            </a:r>
            <a:r>
              <a:rPr lang="ar-SA" b="1" smtClean="0"/>
              <a:t>العائد</a:t>
            </a:r>
            <a:r>
              <a:rPr lang="ar-DZ" b="1" smtClean="0"/>
              <a:t>)</a:t>
            </a:r>
            <a:r>
              <a:rPr lang="ar-SA" b="1" smtClean="0"/>
              <a:t> الداخلي بأنه معدل الخصم الذي تتساوي عنده القيمة الحالة للتدفقات الداخلة </a:t>
            </a:r>
            <a:r>
              <a:rPr lang="ar-DZ" b="1" smtClean="0"/>
              <a:t>(</a:t>
            </a:r>
            <a:r>
              <a:rPr lang="ar-SA" b="1" smtClean="0"/>
              <a:t>القيمة الحالة للتدفقات </a:t>
            </a:r>
            <a:r>
              <a:rPr lang="ar-DZ" b="1" smtClean="0"/>
              <a:t>المستقبلية) </a:t>
            </a:r>
            <a:r>
              <a:rPr lang="ar-SA" b="1" smtClean="0"/>
              <a:t>مع القيمة الحالية للتدفقات الخارجة</a:t>
            </a:r>
            <a:r>
              <a:rPr lang="ar-DZ" b="1" smtClean="0"/>
              <a:t> (القيمة المبدئية للإستثمار)</a:t>
            </a:r>
            <a:r>
              <a:rPr lang="ar-SA" b="1" smtClean="0"/>
              <a:t>. أو هو معدل الخصم الذي يجعل صافي القيمة الحالية مساوياً للصفر</a:t>
            </a:r>
            <a:r>
              <a:rPr lang="ar-DZ" b="1" dirty="0" smtClean="0"/>
              <a:t>.</a:t>
            </a:r>
            <a:endParaRPr lang="fr-FR"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endParaRPr lang="fr-FR" sz="4800" b="1" dirty="0">
              <a:solidFill>
                <a:srgbClr val="FF0000"/>
              </a:solidFill>
            </a:endParaRPr>
          </a:p>
        </p:txBody>
      </p:sp>
      <p:sp>
        <p:nvSpPr>
          <p:cNvPr id="3" name="Sous-titre 2"/>
          <p:cNvSpPr>
            <a:spLocks noGrp="1"/>
          </p:cNvSpPr>
          <p:nvPr>
            <p:ph type="subTitle" idx="1"/>
          </p:nvPr>
        </p:nvSpPr>
        <p:spPr/>
        <p:txBody>
          <a:bodyPr>
            <a:normAutofit/>
          </a:bodyPr>
          <a:lstStyle/>
          <a:p>
            <a:pPr algn="r" rtl="1">
              <a:buFont typeface="Wingdings" pitchFamily="2" charset="2"/>
              <a:buChar char="q"/>
            </a:pPr>
            <a:r>
              <a:rPr lang="ar-DZ" b="1" dirty="0" smtClean="0">
                <a:solidFill>
                  <a:srgbClr val="FF0000"/>
                </a:solidFill>
              </a:rPr>
              <a:t> تحديد التدفقات النقدية؛</a:t>
            </a:r>
          </a:p>
          <a:p>
            <a:pPr algn="r" rtl="1">
              <a:buFont typeface="Wingdings" pitchFamily="2" charset="2"/>
              <a:buChar char="q"/>
            </a:pPr>
            <a:r>
              <a:rPr lang="ar-DZ" b="1" dirty="0" smtClean="0">
                <a:solidFill>
                  <a:srgbClr val="FF0000"/>
                </a:solidFill>
              </a:rPr>
              <a:t> تحديد تكلفة رأس المال كمعامل للخصم؛</a:t>
            </a:r>
          </a:p>
          <a:p>
            <a:pPr algn="r" rtl="1">
              <a:buFont typeface="Wingdings" pitchFamily="2" charset="2"/>
              <a:buChar char="q"/>
            </a:pPr>
            <a:r>
              <a:rPr lang="ar-DZ" b="1" dirty="0" smtClean="0">
                <a:solidFill>
                  <a:srgbClr val="FF0000"/>
                </a:solidFill>
              </a:rPr>
              <a:t> المعايير المساعدة لاتخاذ القرار الاستثماري.</a:t>
            </a:r>
            <a:endParaRPr lang="fr-FR" b="1" dirty="0">
              <a:solidFill>
                <a:srgbClr val="FF0000"/>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a:xfrm>
            <a:off x="457200" y="6245225"/>
            <a:ext cx="2133600" cy="476250"/>
          </a:xfrm>
          <a:noFill/>
        </p:spPr>
        <p:txBody>
          <a:bodyPr/>
          <a:lstStyle/>
          <a:p>
            <a:fld id="{F9AFBC49-693E-40AE-96E6-607F73A7365E}" type="slidenum">
              <a:rPr lang="en-US" smtClean="0"/>
              <a:pPr/>
              <a:t>30</a:t>
            </a:fld>
            <a:endParaRPr lang="en-US" smtClean="0"/>
          </a:p>
        </p:txBody>
      </p:sp>
      <p:sp>
        <p:nvSpPr>
          <p:cNvPr id="3" name="Espace réservé du numéro de diapositive 1"/>
          <p:cNvSpPr txBox="1">
            <a:spLocks/>
          </p:cNvSpPr>
          <p:nvPr/>
        </p:nvSpPr>
        <p:spPr bwMode="auto">
          <a:xfrm>
            <a:off x="457200" y="6245225"/>
            <a:ext cx="2133600" cy="476250"/>
          </a:xfrm>
          <a:prstGeom prst="rect">
            <a:avLst/>
          </a:prstGeom>
          <a:noFill/>
          <a:ln w="9525">
            <a:noFill/>
            <a:miter lim="800000"/>
            <a:headEnd/>
            <a:tailEnd/>
          </a:ln>
        </p:spPr>
        <p:txBody>
          <a:bodyPr/>
          <a:lstStyle/>
          <a:p>
            <a:pPr algn="l"/>
            <a:fld id="{65A9F583-F7DD-499C-8538-87713FE34D69}" type="slidenum">
              <a:rPr lang="en-US" sz="1400"/>
              <a:pPr algn="l"/>
              <a:t>30</a:t>
            </a:fld>
            <a:endParaRPr lang="en-US" sz="1400"/>
          </a:p>
        </p:txBody>
      </p:sp>
      <p:sp>
        <p:nvSpPr>
          <p:cNvPr id="4" name="Espace réservé du numéro de diapositive 1"/>
          <p:cNvSpPr txBox="1">
            <a:spLocks/>
          </p:cNvSpPr>
          <p:nvPr/>
        </p:nvSpPr>
        <p:spPr bwMode="auto">
          <a:xfrm>
            <a:off x="457200" y="6245225"/>
            <a:ext cx="2133600" cy="476250"/>
          </a:xfrm>
          <a:prstGeom prst="rect">
            <a:avLst/>
          </a:prstGeom>
          <a:noFill/>
          <a:ln w="9525">
            <a:noFill/>
            <a:miter lim="800000"/>
            <a:headEnd/>
            <a:tailEnd/>
          </a:ln>
        </p:spPr>
        <p:txBody>
          <a:bodyPr/>
          <a:lstStyle/>
          <a:p>
            <a:pPr algn="l"/>
            <a:fld id="{F43B849A-5F16-44B3-83FA-53BCBA5B4D77}" type="slidenum">
              <a:rPr lang="en-US" sz="1400"/>
              <a:pPr algn="l"/>
              <a:t>30</a:t>
            </a:fld>
            <a:endParaRPr lang="en-US" sz="1400"/>
          </a:p>
        </p:txBody>
      </p:sp>
      <p:sp>
        <p:nvSpPr>
          <p:cNvPr id="5" name="Espace réservé du numéro de diapositive 3"/>
          <p:cNvSpPr txBox="1">
            <a:spLocks/>
          </p:cNvSpPr>
          <p:nvPr/>
        </p:nvSpPr>
        <p:spPr bwMode="auto">
          <a:xfrm>
            <a:off x="457200" y="6245225"/>
            <a:ext cx="2133600" cy="476250"/>
          </a:xfrm>
          <a:prstGeom prst="rect">
            <a:avLst/>
          </a:prstGeom>
          <a:noFill/>
          <a:ln w="9525">
            <a:noFill/>
            <a:miter lim="800000"/>
            <a:headEnd/>
            <a:tailEnd/>
          </a:ln>
        </p:spPr>
        <p:txBody>
          <a:bodyPr/>
          <a:lstStyle/>
          <a:p>
            <a:pPr algn="l"/>
            <a:fld id="{ABB934CA-A91A-4108-B60A-363541BD6236}" type="slidenum">
              <a:rPr lang="en-US" sz="1400"/>
              <a:pPr algn="l"/>
              <a:t>30</a:t>
            </a:fld>
            <a:endParaRPr lang="en-US" sz="1400"/>
          </a:p>
        </p:txBody>
      </p:sp>
      <p:sp>
        <p:nvSpPr>
          <p:cNvPr id="6" name="Rectangle 5"/>
          <p:cNvSpPr/>
          <p:nvPr/>
        </p:nvSpPr>
        <p:spPr>
          <a:xfrm>
            <a:off x="4643438" y="755650"/>
            <a:ext cx="481012" cy="3757613"/>
          </a:xfrm>
          <a:prstGeom prst="rect">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ar-SA"/>
          </a:p>
        </p:txBody>
      </p:sp>
      <p:sp>
        <p:nvSpPr>
          <p:cNvPr id="7" name="Espace réservé du numéro de diapositive 1"/>
          <p:cNvSpPr txBox="1">
            <a:spLocks/>
          </p:cNvSpPr>
          <p:nvPr/>
        </p:nvSpPr>
        <p:spPr bwMode="auto">
          <a:xfrm>
            <a:off x="457200" y="6245225"/>
            <a:ext cx="2133600" cy="476250"/>
          </a:xfrm>
          <a:prstGeom prst="rect">
            <a:avLst/>
          </a:prstGeom>
          <a:noFill/>
          <a:ln w="9525">
            <a:noFill/>
            <a:miter lim="800000"/>
            <a:headEnd/>
            <a:tailEnd/>
          </a:ln>
        </p:spPr>
        <p:txBody>
          <a:bodyPr/>
          <a:lstStyle/>
          <a:p>
            <a:pPr algn="l"/>
            <a:fld id="{2BADB3F8-DCCC-4890-8CE0-6C7FD637CBD3}" type="slidenum">
              <a:rPr lang="en-US" sz="1400"/>
              <a:pPr algn="l"/>
              <a:t>30</a:t>
            </a:fld>
            <a:endParaRPr lang="en-US" sz="1400"/>
          </a:p>
        </p:txBody>
      </p:sp>
      <p:cxnSp>
        <p:nvCxnSpPr>
          <p:cNvPr id="8" name="Connecteur droit 7"/>
          <p:cNvCxnSpPr/>
          <p:nvPr/>
        </p:nvCxnSpPr>
        <p:spPr>
          <a:xfrm>
            <a:off x="260350" y="2825750"/>
            <a:ext cx="8567738" cy="0"/>
          </a:xfrm>
          <a:prstGeom prst="line">
            <a:avLst/>
          </a:prstGeom>
          <a:ln w="3810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987425" y="2857500"/>
            <a:ext cx="481013" cy="3743325"/>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ar-SA"/>
          </a:p>
        </p:txBody>
      </p:sp>
      <p:sp>
        <p:nvSpPr>
          <p:cNvPr id="10" name="Rectangle 9"/>
          <p:cNvSpPr/>
          <p:nvPr/>
        </p:nvSpPr>
        <p:spPr>
          <a:xfrm>
            <a:off x="1500188" y="2643188"/>
            <a:ext cx="481012" cy="161925"/>
          </a:xfrm>
          <a:prstGeom prst="rect">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ar-SA"/>
          </a:p>
        </p:txBody>
      </p:sp>
      <p:sp>
        <p:nvSpPr>
          <p:cNvPr id="11" name="Rectangle 10"/>
          <p:cNvSpPr/>
          <p:nvPr/>
        </p:nvSpPr>
        <p:spPr>
          <a:xfrm>
            <a:off x="1993900" y="2286000"/>
            <a:ext cx="481013" cy="519113"/>
          </a:xfrm>
          <a:prstGeom prst="rect">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ar-SA"/>
          </a:p>
        </p:txBody>
      </p:sp>
      <p:sp>
        <p:nvSpPr>
          <p:cNvPr id="12" name="Rectangle 11"/>
          <p:cNvSpPr/>
          <p:nvPr/>
        </p:nvSpPr>
        <p:spPr>
          <a:xfrm>
            <a:off x="2487613" y="1876425"/>
            <a:ext cx="481012" cy="922338"/>
          </a:xfrm>
          <a:prstGeom prst="rect">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ar-SA"/>
          </a:p>
        </p:txBody>
      </p:sp>
      <p:sp>
        <p:nvSpPr>
          <p:cNvPr id="13" name="Rectangle 12"/>
          <p:cNvSpPr/>
          <p:nvPr/>
        </p:nvSpPr>
        <p:spPr>
          <a:xfrm>
            <a:off x="2974975" y="1590675"/>
            <a:ext cx="479425" cy="1208088"/>
          </a:xfrm>
          <a:prstGeom prst="rect">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ar-SA"/>
          </a:p>
        </p:txBody>
      </p:sp>
      <p:sp>
        <p:nvSpPr>
          <p:cNvPr id="14" name="Rectangle 13"/>
          <p:cNvSpPr/>
          <p:nvPr/>
        </p:nvSpPr>
        <p:spPr>
          <a:xfrm>
            <a:off x="3475038" y="947738"/>
            <a:ext cx="479425" cy="1857375"/>
          </a:xfrm>
          <a:prstGeom prst="rect">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ar-SA"/>
          </a:p>
        </p:txBody>
      </p:sp>
      <p:sp>
        <p:nvSpPr>
          <p:cNvPr id="15" name="Rectangle 14"/>
          <p:cNvSpPr/>
          <p:nvPr/>
        </p:nvSpPr>
        <p:spPr>
          <a:xfrm>
            <a:off x="3975100" y="661988"/>
            <a:ext cx="479425" cy="2143125"/>
          </a:xfrm>
          <a:prstGeom prst="rect">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ar-SA"/>
          </a:p>
        </p:txBody>
      </p:sp>
      <p:sp>
        <p:nvSpPr>
          <p:cNvPr id="16" name="Rectangle 15"/>
          <p:cNvSpPr/>
          <p:nvPr/>
        </p:nvSpPr>
        <p:spPr>
          <a:xfrm>
            <a:off x="4468813" y="876300"/>
            <a:ext cx="481012" cy="1928813"/>
          </a:xfrm>
          <a:prstGeom prst="rect">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ar-SA"/>
          </a:p>
        </p:txBody>
      </p:sp>
      <p:sp>
        <p:nvSpPr>
          <p:cNvPr id="17" name="Rectangle 16"/>
          <p:cNvSpPr/>
          <p:nvPr/>
        </p:nvSpPr>
        <p:spPr>
          <a:xfrm>
            <a:off x="4960938" y="590550"/>
            <a:ext cx="481012" cy="2214563"/>
          </a:xfrm>
          <a:prstGeom prst="rect">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ar-SA"/>
          </a:p>
        </p:txBody>
      </p:sp>
      <p:sp>
        <p:nvSpPr>
          <p:cNvPr id="18" name="Rectangle 17"/>
          <p:cNvSpPr/>
          <p:nvPr/>
        </p:nvSpPr>
        <p:spPr>
          <a:xfrm>
            <a:off x="5448300" y="733425"/>
            <a:ext cx="481013" cy="2071688"/>
          </a:xfrm>
          <a:prstGeom prst="rect">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ar-SA"/>
          </a:p>
        </p:txBody>
      </p:sp>
      <p:sp>
        <p:nvSpPr>
          <p:cNvPr id="19" name="Rectangle 18"/>
          <p:cNvSpPr/>
          <p:nvPr/>
        </p:nvSpPr>
        <p:spPr>
          <a:xfrm>
            <a:off x="5942013" y="1019175"/>
            <a:ext cx="481012" cy="1785938"/>
          </a:xfrm>
          <a:prstGeom prst="rect">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ar-SA"/>
          </a:p>
        </p:txBody>
      </p:sp>
      <p:sp>
        <p:nvSpPr>
          <p:cNvPr id="20" name="Rectangle 19"/>
          <p:cNvSpPr/>
          <p:nvPr/>
        </p:nvSpPr>
        <p:spPr>
          <a:xfrm>
            <a:off x="6427788" y="1590675"/>
            <a:ext cx="481012" cy="1214438"/>
          </a:xfrm>
          <a:prstGeom prst="rect">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ar-SA"/>
          </a:p>
        </p:txBody>
      </p:sp>
      <p:cxnSp>
        <p:nvCxnSpPr>
          <p:cNvPr id="21" name="Connecteur droit 20"/>
          <p:cNvCxnSpPr/>
          <p:nvPr/>
        </p:nvCxnSpPr>
        <p:spPr>
          <a:xfrm rot="5400000">
            <a:off x="1879600" y="2833688"/>
            <a:ext cx="214313" cy="158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Connecteur droit 21"/>
          <p:cNvCxnSpPr/>
          <p:nvPr/>
        </p:nvCxnSpPr>
        <p:spPr>
          <a:xfrm rot="5400000">
            <a:off x="2366962" y="2820988"/>
            <a:ext cx="214313"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Connecteur droit 22"/>
          <p:cNvCxnSpPr/>
          <p:nvPr/>
        </p:nvCxnSpPr>
        <p:spPr>
          <a:xfrm rot="5400000">
            <a:off x="2862262" y="2820988"/>
            <a:ext cx="214313"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Connecteur droit 23"/>
          <p:cNvCxnSpPr/>
          <p:nvPr/>
        </p:nvCxnSpPr>
        <p:spPr>
          <a:xfrm rot="5400000">
            <a:off x="3348037" y="2814638"/>
            <a:ext cx="214313"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Connecteur droit 24"/>
          <p:cNvCxnSpPr/>
          <p:nvPr/>
        </p:nvCxnSpPr>
        <p:spPr>
          <a:xfrm rot="5400000">
            <a:off x="3846512" y="2820988"/>
            <a:ext cx="214313"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Connecteur droit 25"/>
          <p:cNvCxnSpPr/>
          <p:nvPr/>
        </p:nvCxnSpPr>
        <p:spPr>
          <a:xfrm rot="5400000">
            <a:off x="4340225" y="2820988"/>
            <a:ext cx="214313" cy="158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Connecteur droit 26"/>
          <p:cNvCxnSpPr/>
          <p:nvPr/>
        </p:nvCxnSpPr>
        <p:spPr>
          <a:xfrm rot="5400000">
            <a:off x="4840287" y="2820988"/>
            <a:ext cx="214313"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Connecteur droit 27"/>
          <p:cNvCxnSpPr/>
          <p:nvPr/>
        </p:nvCxnSpPr>
        <p:spPr>
          <a:xfrm rot="5400000">
            <a:off x="5329237" y="2820988"/>
            <a:ext cx="214313"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Connecteur droit 28"/>
          <p:cNvCxnSpPr/>
          <p:nvPr/>
        </p:nvCxnSpPr>
        <p:spPr>
          <a:xfrm rot="5400000">
            <a:off x="5827712" y="2820988"/>
            <a:ext cx="214313"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Connecteur droit 29"/>
          <p:cNvCxnSpPr/>
          <p:nvPr/>
        </p:nvCxnSpPr>
        <p:spPr>
          <a:xfrm rot="5400000">
            <a:off x="6315075" y="2820988"/>
            <a:ext cx="214313" cy="158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Connecteur droit 30"/>
          <p:cNvCxnSpPr/>
          <p:nvPr/>
        </p:nvCxnSpPr>
        <p:spPr>
          <a:xfrm rot="5400000">
            <a:off x="1366837" y="2808288"/>
            <a:ext cx="214313"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Connecteur droit 31"/>
          <p:cNvCxnSpPr/>
          <p:nvPr/>
        </p:nvCxnSpPr>
        <p:spPr>
          <a:xfrm rot="5400000">
            <a:off x="868362" y="2820988"/>
            <a:ext cx="214313"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6923088" y="2428875"/>
            <a:ext cx="481012" cy="369888"/>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ar-SA"/>
          </a:p>
        </p:txBody>
      </p:sp>
      <p:cxnSp>
        <p:nvCxnSpPr>
          <p:cNvPr id="34" name="Connecteur droit 33"/>
          <p:cNvCxnSpPr/>
          <p:nvPr/>
        </p:nvCxnSpPr>
        <p:spPr>
          <a:xfrm rot="5400000">
            <a:off x="6800850" y="2808288"/>
            <a:ext cx="214313" cy="158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Text Box 31"/>
          <p:cNvSpPr txBox="1">
            <a:spLocks noChangeArrowheads="1"/>
          </p:cNvSpPr>
          <p:nvPr/>
        </p:nvSpPr>
        <p:spPr bwMode="auto">
          <a:xfrm>
            <a:off x="71438" y="4994275"/>
            <a:ext cx="2143125" cy="1077913"/>
          </a:xfrm>
          <a:prstGeom prst="rect">
            <a:avLst/>
          </a:prstGeom>
          <a:noFill/>
          <a:ln w="9525">
            <a:noFill/>
            <a:miter lim="800000"/>
            <a:headEnd/>
            <a:tailEnd/>
          </a:ln>
        </p:spPr>
        <p:txBody>
          <a:bodyPr>
            <a:spAutoFit/>
          </a:bodyPr>
          <a:lstStyle/>
          <a:p>
            <a:pPr algn="ctr"/>
            <a:r>
              <a:rPr lang="ar-DZ" sz="3200" b="1" smtClean="0">
                <a:solidFill>
                  <a:srgbClr val="0000FF"/>
                </a:solidFill>
              </a:rPr>
              <a:t>قيمة الاستثمار المبدئي</a:t>
            </a:r>
            <a:endParaRPr lang="fr-FR" sz="3200" b="1" dirty="0">
              <a:solidFill>
                <a:srgbClr val="0000FF"/>
              </a:solidFill>
            </a:endParaRPr>
          </a:p>
        </p:txBody>
      </p:sp>
      <p:sp>
        <p:nvSpPr>
          <p:cNvPr id="36" name="Text Box 31"/>
          <p:cNvSpPr txBox="1">
            <a:spLocks noChangeArrowheads="1"/>
          </p:cNvSpPr>
          <p:nvPr/>
        </p:nvSpPr>
        <p:spPr bwMode="auto">
          <a:xfrm>
            <a:off x="3117850" y="1636713"/>
            <a:ext cx="3143250" cy="1077912"/>
          </a:xfrm>
          <a:prstGeom prst="rect">
            <a:avLst/>
          </a:prstGeom>
          <a:noFill/>
          <a:ln w="9525">
            <a:noFill/>
            <a:miter lim="800000"/>
            <a:headEnd/>
            <a:tailEnd/>
          </a:ln>
        </p:spPr>
        <p:txBody>
          <a:bodyPr>
            <a:spAutoFit/>
          </a:bodyPr>
          <a:lstStyle/>
          <a:p>
            <a:pPr algn="ctr"/>
            <a:r>
              <a:rPr lang="ar-DZ" sz="3200" b="1" smtClean="0"/>
              <a:t>صافي التدفقات النقدية للعوائد المستقبلية</a:t>
            </a:r>
            <a:endParaRPr lang="fr-FR" sz="3200" b="1" dirty="0"/>
          </a:p>
        </p:txBody>
      </p:sp>
      <p:sp>
        <p:nvSpPr>
          <p:cNvPr id="37" name="Text Box 31"/>
          <p:cNvSpPr txBox="1">
            <a:spLocks noChangeArrowheads="1"/>
          </p:cNvSpPr>
          <p:nvPr/>
        </p:nvSpPr>
        <p:spPr bwMode="auto">
          <a:xfrm>
            <a:off x="6904038" y="428625"/>
            <a:ext cx="2051050" cy="2062163"/>
          </a:xfrm>
          <a:prstGeom prst="rect">
            <a:avLst/>
          </a:prstGeom>
          <a:noFill/>
          <a:ln w="9525">
            <a:noFill/>
            <a:miter lim="800000"/>
            <a:headEnd/>
            <a:tailEnd/>
          </a:ln>
        </p:spPr>
        <p:txBody>
          <a:bodyPr>
            <a:spAutoFit/>
          </a:bodyPr>
          <a:lstStyle/>
          <a:p>
            <a:pPr algn="ctr"/>
            <a:r>
              <a:rPr lang="ar-DZ" sz="3200" b="1" smtClean="0"/>
              <a:t>القيمة المتبقية للاستثمار بنهاية عمره الإنتاجي</a:t>
            </a:r>
            <a:endParaRPr lang="fr-FR" sz="3200" b="1" dirty="0"/>
          </a:p>
        </p:txBody>
      </p:sp>
      <p:cxnSp>
        <p:nvCxnSpPr>
          <p:cNvPr id="38" name="Forme 37"/>
          <p:cNvCxnSpPr>
            <a:stCxn id="37" idx="2"/>
            <a:endCxn id="33" idx="3"/>
          </p:cNvCxnSpPr>
          <p:nvPr/>
        </p:nvCxnSpPr>
        <p:spPr>
          <a:xfrm rot="5400000">
            <a:off x="7604919" y="2289969"/>
            <a:ext cx="123825" cy="525463"/>
          </a:xfrm>
          <a:prstGeom prst="bentConnector2">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39" name="Groupe 62"/>
          <p:cNvGrpSpPr>
            <a:grpSpLocks/>
          </p:cNvGrpSpPr>
          <p:nvPr/>
        </p:nvGrpSpPr>
        <p:grpSpPr bwMode="auto">
          <a:xfrm>
            <a:off x="1428750" y="2798763"/>
            <a:ext cx="5759450" cy="630237"/>
            <a:chOff x="1428728" y="2799121"/>
            <a:chExt cx="5760000" cy="629879"/>
          </a:xfrm>
        </p:grpSpPr>
        <p:sp>
          <p:nvSpPr>
            <p:cNvPr id="40" name="Forme libre 39"/>
            <p:cNvSpPr/>
            <p:nvPr/>
          </p:nvSpPr>
          <p:spPr>
            <a:xfrm>
              <a:off x="1428728" y="2821333"/>
              <a:ext cx="5760000" cy="607667"/>
            </a:xfrm>
            <a:custGeom>
              <a:avLst/>
              <a:gdLst>
                <a:gd name="connsiteX0" fmla="*/ 6844938 w 6886303"/>
                <a:gd name="connsiteY0" fmla="*/ 65314 h 1088572"/>
                <a:gd name="connsiteX1" fmla="*/ 5995852 w 6886303"/>
                <a:gd name="connsiteY1" fmla="*/ 953589 h 1088572"/>
                <a:gd name="connsiteX2" fmla="*/ 1502229 w 6886303"/>
                <a:gd name="connsiteY2" fmla="*/ 875212 h 1088572"/>
                <a:gd name="connsiteX3" fmla="*/ 0 w 6886303"/>
                <a:gd name="connsiteY3" fmla="*/ 0 h 1088572"/>
                <a:gd name="connsiteX4" fmla="*/ 0 w 6886303"/>
                <a:gd name="connsiteY4" fmla="*/ 0 h 10885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86303" h="1088572">
                  <a:moveTo>
                    <a:pt x="6844938" y="65314"/>
                  </a:moveTo>
                  <a:cubicBezTo>
                    <a:pt x="6865620" y="441960"/>
                    <a:pt x="6886303" y="818606"/>
                    <a:pt x="5995852" y="953589"/>
                  </a:cubicBezTo>
                  <a:cubicBezTo>
                    <a:pt x="5105401" y="1088572"/>
                    <a:pt x="2501538" y="1034143"/>
                    <a:pt x="1502229" y="875212"/>
                  </a:cubicBezTo>
                  <a:cubicBezTo>
                    <a:pt x="502920" y="716281"/>
                    <a:pt x="0" y="0"/>
                    <a:pt x="0" y="0"/>
                  </a:cubicBezTo>
                  <a:lnTo>
                    <a:pt x="0" y="0"/>
                  </a:lnTo>
                </a:path>
              </a:pathLst>
            </a:custGeom>
            <a:ln w="28575">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1" anchor="ctr"/>
            <a:lstStyle/>
            <a:p>
              <a:pPr algn="ctr">
                <a:defRPr/>
              </a:pPr>
              <a:endParaRPr lang="ar-SA"/>
            </a:p>
          </p:txBody>
        </p:sp>
        <p:sp>
          <p:nvSpPr>
            <p:cNvPr id="41" name="Forme libre 40"/>
            <p:cNvSpPr/>
            <p:nvPr/>
          </p:nvSpPr>
          <p:spPr>
            <a:xfrm>
              <a:off x="5956710" y="2808641"/>
              <a:ext cx="803352" cy="587041"/>
            </a:xfrm>
            <a:custGeom>
              <a:avLst/>
              <a:gdLst>
                <a:gd name="connsiteX0" fmla="*/ 744583 w 803365"/>
                <a:gd name="connsiteY0" fmla="*/ 0 h 587829"/>
                <a:gd name="connsiteX1" fmla="*/ 679268 w 803365"/>
                <a:gd name="connsiteY1" fmla="*/ 300446 h 587829"/>
                <a:gd name="connsiteX2" fmla="*/ 0 w 803365"/>
                <a:gd name="connsiteY2" fmla="*/ 587829 h 587829"/>
              </a:gdLst>
              <a:ahLst/>
              <a:cxnLst>
                <a:cxn ang="0">
                  <a:pos x="connsiteX0" y="connsiteY0"/>
                </a:cxn>
                <a:cxn ang="0">
                  <a:pos x="connsiteX1" y="connsiteY1"/>
                </a:cxn>
                <a:cxn ang="0">
                  <a:pos x="connsiteX2" y="connsiteY2"/>
                </a:cxn>
              </a:cxnLst>
              <a:rect l="l" t="t" r="r" b="b"/>
              <a:pathLst>
                <a:path w="803365" h="587829">
                  <a:moveTo>
                    <a:pt x="744583" y="0"/>
                  </a:moveTo>
                  <a:cubicBezTo>
                    <a:pt x="773974" y="101237"/>
                    <a:pt x="803365" y="202475"/>
                    <a:pt x="679268" y="300446"/>
                  </a:cubicBezTo>
                  <a:cubicBezTo>
                    <a:pt x="555171" y="398417"/>
                    <a:pt x="277585" y="493123"/>
                    <a:pt x="0" y="587829"/>
                  </a:cubicBez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a:defRPr/>
              </a:pPr>
              <a:endParaRPr lang="ar-SA"/>
            </a:p>
          </p:txBody>
        </p:sp>
        <p:sp>
          <p:nvSpPr>
            <p:cNvPr id="42" name="Forme libre 41"/>
            <p:cNvSpPr/>
            <p:nvPr/>
          </p:nvSpPr>
          <p:spPr>
            <a:xfrm>
              <a:off x="5412146" y="2841959"/>
              <a:ext cx="792238" cy="539443"/>
            </a:xfrm>
            <a:custGeom>
              <a:avLst/>
              <a:gdLst>
                <a:gd name="connsiteX0" fmla="*/ 744583 w 803365"/>
                <a:gd name="connsiteY0" fmla="*/ 0 h 587829"/>
                <a:gd name="connsiteX1" fmla="*/ 679268 w 803365"/>
                <a:gd name="connsiteY1" fmla="*/ 300446 h 587829"/>
                <a:gd name="connsiteX2" fmla="*/ 0 w 803365"/>
                <a:gd name="connsiteY2" fmla="*/ 587829 h 587829"/>
              </a:gdLst>
              <a:ahLst/>
              <a:cxnLst>
                <a:cxn ang="0">
                  <a:pos x="connsiteX0" y="connsiteY0"/>
                </a:cxn>
                <a:cxn ang="0">
                  <a:pos x="connsiteX1" y="connsiteY1"/>
                </a:cxn>
                <a:cxn ang="0">
                  <a:pos x="connsiteX2" y="connsiteY2"/>
                </a:cxn>
              </a:cxnLst>
              <a:rect l="l" t="t" r="r" b="b"/>
              <a:pathLst>
                <a:path w="803365" h="587829">
                  <a:moveTo>
                    <a:pt x="744583" y="0"/>
                  </a:moveTo>
                  <a:cubicBezTo>
                    <a:pt x="773974" y="101237"/>
                    <a:pt x="803365" y="202475"/>
                    <a:pt x="679268" y="300446"/>
                  </a:cubicBezTo>
                  <a:cubicBezTo>
                    <a:pt x="555171" y="398417"/>
                    <a:pt x="277585" y="493123"/>
                    <a:pt x="0" y="587829"/>
                  </a:cubicBez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a:defRPr/>
              </a:pPr>
              <a:endParaRPr lang="ar-SA"/>
            </a:p>
          </p:txBody>
        </p:sp>
        <p:sp>
          <p:nvSpPr>
            <p:cNvPr id="43" name="Forme libre 42"/>
            <p:cNvSpPr/>
            <p:nvPr/>
          </p:nvSpPr>
          <p:spPr>
            <a:xfrm>
              <a:off x="4929500" y="2818160"/>
              <a:ext cx="792238" cy="575935"/>
            </a:xfrm>
            <a:custGeom>
              <a:avLst/>
              <a:gdLst>
                <a:gd name="connsiteX0" fmla="*/ 744583 w 803365"/>
                <a:gd name="connsiteY0" fmla="*/ 0 h 587829"/>
                <a:gd name="connsiteX1" fmla="*/ 679268 w 803365"/>
                <a:gd name="connsiteY1" fmla="*/ 300446 h 587829"/>
                <a:gd name="connsiteX2" fmla="*/ 0 w 803365"/>
                <a:gd name="connsiteY2" fmla="*/ 587829 h 587829"/>
              </a:gdLst>
              <a:ahLst/>
              <a:cxnLst>
                <a:cxn ang="0">
                  <a:pos x="connsiteX0" y="connsiteY0"/>
                </a:cxn>
                <a:cxn ang="0">
                  <a:pos x="connsiteX1" y="connsiteY1"/>
                </a:cxn>
                <a:cxn ang="0">
                  <a:pos x="connsiteX2" y="connsiteY2"/>
                </a:cxn>
              </a:cxnLst>
              <a:rect l="l" t="t" r="r" b="b"/>
              <a:pathLst>
                <a:path w="803365" h="587829">
                  <a:moveTo>
                    <a:pt x="744583" y="0"/>
                  </a:moveTo>
                  <a:cubicBezTo>
                    <a:pt x="773974" y="101237"/>
                    <a:pt x="803365" y="202475"/>
                    <a:pt x="679268" y="300446"/>
                  </a:cubicBezTo>
                  <a:cubicBezTo>
                    <a:pt x="555171" y="398417"/>
                    <a:pt x="277585" y="493123"/>
                    <a:pt x="0" y="587829"/>
                  </a:cubicBez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a:defRPr/>
              </a:pPr>
              <a:endParaRPr lang="ar-SA"/>
            </a:p>
          </p:txBody>
        </p:sp>
        <p:sp>
          <p:nvSpPr>
            <p:cNvPr id="44" name="Forme libre 43"/>
            <p:cNvSpPr/>
            <p:nvPr/>
          </p:nvSpPr>
          <p:spPr>
            <a:xfrm>
              <a:off x="4442091" y="2826093"/>
              <a:ext cx="792239" cy="577522"/>
            </a:xfrm>
            <a:custGeom>
              <a:avLst/>
              <a:gdLst>
                <a:gd name="connsiteX0" fmla="*/ 744583 w 803365"/>
                <a:gd name="connsiteY0" fmla="*/ 0 h 587829"/>
                <a:gd name="connsiteX1" fmla="*/ 679268 w 803365"/>
                <a:gd name="connsiteY1" fmla="*/ 300446 h 587829"/>
                <a:gd name="connsiteX2" fmla="*/ 0 w 803365"/>
                <a:gd name="connsiteY2" fmla="*/ 587829 h 587829"/>
              </a:gdLst>
              <a:ahLst/>
              <a:cxnLst>
                <a:cxn ang="0">
                  <a:pos x="connsiteX0" y="connsiteY0"/>
                </a:cxn>
                <a:cxn ang="0">
                  <a:pos x="connsiteX1" y="connsiteY1"/>
                </a:cxn>
                <a:cxn ang="0">
                  <a:pos x="connsiteX2" y="connsiteY2"/>
                </a:cxn>
              </a:cxnLst>
              <a:rect l="l" t="t" r="r" b="b"/>
              <a:pathLst>
                <a:path w="803365" h="587829">
                  <a:moveTo>
                    <a:pt x="744583" y="0"/>
                  </a:moveTo>
                  <a:cubicBezTo>
                    <a:pt x="773974" y="101237"/>
                    <a:pt x="803365" y="202475"/>
                    <a:pt x="679268" y="300446"/>
                  </a:cubicBezTo>
                  <a:cubicBezTo>
                    <a:pt x="555171" y="398417"/>
                    <a:pt x="277585" y="493123"/>
                    <a:pt x="0" y="587829"/>
                  </a:cubicBez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a:defRPr/>
              </a:pPr>
              <a:endParaRPr lang="ar-SA"/>
            </a:p>
          </p:txBody>
        </p:sp>
        <p:sp>
          <p:nvSpPr>
            <p:cNvPr id="45" name="Forme libre 44"/>
            <p:cNvSpPr/>
            <p:nvPr/>
          </p:nvSpPr>
          <p:spPr>
            <a:xfrm>
              <a:off x="3954682" y="2840373"/>
              <a:ext cx="792238" cy="539443"/>
            </a:xfrm>
            <a:custGeom>
              <a:avLst/>
              <a:gdLst>
                <a:gd name="connsiteX0" fmla="*/ 744583 w 803365"/>
                <a:gd name="connsiteY0" fmla="*/ 0 h 587829"/>
                <a:gd name="connsiteX1" fmla="*/ 679268 w 803365"/>
                <a:gd name="connsiteY1" fmla="*/ 300446 h 587829"/>
                <a:gd name="connsiteX2" fmla="*/ 0 w 803365"/>
                <a:gd name="connsiteY2" fmla="*/ 587829 h 587829"/>
              </a:gdLst>
              <a:ahLst/>
              <a:cxnLst>
                <a:cxn ang="0">
                  <a:pos x="connsiteX0" y="connsiteY0"/>
                </a:cxn>
                <a:cxn ang="0">
                  <a:pos x="connsiteX1" y="connsiteY1"/>
                </a:cxn>
                <a:cxn ang="0">
                  <a:pos x="connsiteX2" y="connsiteY2"/>
                </a:cxn>
              </a:cxnLst>
              <a:rect l="l" t="t" r="r" b="b"/>
              <a:pathLst>
                <a:path w="803365" h="587829">
                  <a:moveTo>
                    <a:pt x="744583" y="0"/>
                  </a:moveTo>
                  <a:cubicBezTo>
                    <a:pt x="773974" y="101237"/>
                    <a:pt x="803365" y="202475"/>
                    <a:pt x="679268" y="300446"/>
                  </a:cubicBezTo>
                  <a:cubicBezTo>
                    <a:pt x="555171" y="398417"/>
                    <a:pt x="277585" y="493123"/>
                    <a:pt x="0" y="587829"/>
                  </a:cubicBez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a:defRPr/>
              </a:pPr>
              <a:endParaRPr lang="ar-SA"/>
            </a:p>
          </p:txBody>
        </p:sp>
        <p:sp>
          <p:nvSpPr>
            <p:cNvPr id="46" name="Forme libre 45"/>
            <p:cNvSpPr/>
            <p:nvPr/>
          </p:nvSpPr>
          <p:spPr>
            <a:xfrm>
              <a:off x="3500614" y="2830853"/>
              <a:ext cx="792238" cy="539443"/>
            </a:xfrm>
            <a:custGeom>
              <a:avLst/>
              <a:gdLst>
                <a:gd name="connsiteX0" fmla="*/ 744583 w 803365"/>
                <a:gd name="connsiteY0" fmla="*/ 0 h 587829"/>
                <a:gd name="connsiteX1" fmla="*/ 679268 w 803365"/>
                <a:gd name="connsiteY1" fmla="*/ 300446 h 587829"/>
                <a:gd name="connsiteX2" fmla="*/ 0 w 803365"/>
                <a:gd name="connsiteY2" fmla="*/ 587829 h 587829"/>
              </a:gdLst>
              <a:ahLst/>
              <a:cxnLst>
                <a:cxn ang="0">
                  <a:pos x="connsiteX0" y="connsiteY0"/>
                </a:cxn>
                <a:cxn ang="0">
                  <a:pos x="connsiteX1" y="connsiteY1"/>
                </a:cxn>
                <a:cxn ang="0">
                  <a:pos x="connsiteX2" y="connsiteY2"/>
                </a:cxn>
              </a:cxnLst>
              <a:rect l="l" t="t" r="r" b="b"/>
              <a:pathLst>
                <a:path w="803365" h="587829">
                  <a:moveTo>
                    <a:pt x="744583" y="0"/>
                  </a:moveTo>
                  <a:cubicBezTo>
                    <a:pt x="773974" y="101237"/>
                    <a:pt x="803365" y="202475"/>
                    <a:pt x="679268" y="300446"/>
                  </a:cubicBezTo>
                  <a:cubicBezTo>
                    <a:pt x="555171" y="398417"/>
                    <a:pt x="277585" y="493123"/>
                    <a:pt x="0" y="587829"/>
                  </a:cubicBez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a:defRPr/>
              </a:pPr>
              <a:endParaRPr lang="ar-SA"/>
            </a:p>
          </p:txBody>
        </p:sp>
        <p:sp>
          <p:nvSpPr>
            <p:cNvPr id="47" name="Forme libre 46"/>
            <p:cNvSpPr/>
            <p:nvPr/>
          </p:nvSpPr>
          <p:spPr>
            <a:xfrm>
              <a:off x="2941760" y="2827680"/>
              <a:ext cx="792238" cy="504538"/>
            </a:xfrm>
            <a:custGeom>
              <a:avLst/>
              <a:gdLst>
                <a:gd name="connsiteX0" fmla="*/ 744583 w 803365"/>
                <a:gd name="connsiteY0" fmla="*/ 0 h 587829"/>
                <a:gd name="connsiteX1" fmla="*/ 679268 w 803365"/>
                <a:gd name="connsiteY1" fmla="*/ 300446 h 587829"/>
                <a:gd name="connsiteX2" fmla="*/ 0 w 803365"/>
                <a:gd name="connsiteY2" fmla="*/ 587829 h 587829"/>
              </a:gdLst>
              <a:ahLst/>
              <a:cxnLst>
                <a:cxn ang="0">
                  <a:pos x="connsiteX0" y="connsiteY0"/>
                </a:cxn>
                <a:cxn ang="0">
                  <a:pos x="connsiteX1" y="connsiteY1"/>
                </a:cxn>
                <a:cxn ang="0">
                  <a:pos x="connsiteX2" y="connsiteY2"/>
                </a:cxn>
              </a:cxnLst>
              <a:rect l="l" t="t" r="r" b="b"/>
              <a:pathLst>
                <a:path w="803365" h="587829">
                  <a:moveTo>
                    <a:pt x="744583" y="0"/>
                  </a:moveTo>
                  <a:cubicBezTo>
                    <a:pt x="773974" y="101237"/>
                    <a:pt x="803365" y="202475"/>
                    <a:pt x="679268" y="300446"/>
                  </a:cubicBezTo>
                  <a:cubicBezTo>
                    <a:pt x="555171" y="398417"/>
                    <a:pt x="277585" y="493123"/>
                    <a:pt x="0" y="587829"/>
                  </a:cubicBez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a:defRPr/>
              </a:pPr>
              <a:endParaRPr lang="ar-SA"/>
            </a:p>
          </p:txBody>
        </p:sp>
        <p:sp>
          <p:nvSpPr>
            <p:cNvPr id="48" name="Forme libre 47"/>
            <p:cNvSpPr/>
            <p:nvPr/>
          </p:nvSpPr>
          <p:spPr>
            <a:xfrm>
              <a:off x="2481342" y="2799121"/>
              <a:ext cx="792238" cy="468046"/>
            </a:xfrm>
            <a:custGeom>
              <a:avLst/>
              <a:gdLst>
                <a:gd name="connsiteX0" fmla="*/ 744583 w 803365"/>
                <a:gd name="connsiteY0" fmla="*/ 0 h 587829"/>
                <a:gd name="connsiteX1" fmla="*/ 679268 w 803365"/>
                <a:gd name="connsiteY1" fmla="*/ 300446 h 587829"/>
                <a:gd name="connsiteX2" fmla="*/ 0 w 803365"/>
                <a:gd name="connsiteY2" fmla="*/ 587829 h 587829"/>
              </a:gdLst>
              <a:ahLst/>
              <a:cxnLst>
                <a:cxn ang="0">
                  <a:pos x="connsiteX0" y="connsiteY0"/>
                </a:cxn>
                <a:cxn ang="0">
                  <a:pos x="connsiteX1" y="connsiteY1"/>
                </a:cxn>
                <a:cxn ang="0">
                  <a:pos x="connsiteX2" y="connsiteY2"/>
                </a:cxn>
              </a:cxnLst>
              <a:rect l="l" t="t" r="r" b="b"/>
              <a:pathLst>
                <a:path w="803365" h="587829">
                  <a:moveTo>
                    <a:pt x="744583" y="0"/>
                  </a:moveTo>
                  <a:cubicBezTo>
                    <a:pt x="773974" y="101237"/>
                    <a:pt x="803365" y="202475"/>
                    <a:pt x="679268" y="300446"/>
                  </a:cubicBezTo>
                  <a:cubicBezTo>
                    <a:pt x="555171" y="398417"/>
                    <a:pt x="277585" y="493123"/>
                    <a:pt x="0" y="587829"/>
                  </a:cubicBez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a:defRPr/>
              </a:pPr>
              <a:endParaRPr lang="ar-SA"/>
            </a:p>
          </p:txBody>
        </p:sp>
        <p:sp>
          <p:nvSpPr>
            <p:cNvPr id="49" name="Forme libre 48"/>
            <p:cNvSpPr/>
            <p:nvPr/>
          </p:nvSpPr>
          <p:spPr>
            <a:xfrm>
              <a:off x="2071727" y="2818160"/>
              <a:ext cx="684277" cy="323666"/>
            </a:xfrm>
            <a:custGeom>
              <a:avLst/>
              <a:gdLst>
                <a:gd name="connsiteX0" fmla="*/ 744583 w 803365"/>
                <a:gd name="connsiteY0" fmla="*/ 0 h 587829"/>
                <a:gd name="connsiteX1" fmla="*/ 679268 w 803365"/>
                <a:gd name="connsiteY1" fmla="*/ 300446 h 587829"/>
                <a:gd name="connsiteX2" fmla="*/ 0 w 803365"/>
                <a:gd name="connsiteY2" fmla="*/ 587829 h 587829"/>
              </a:gdLst>
              <a:ahLst/>
              <a:cxnLst>
                <a:cxn ang="0">
                  <a:pos x="connsiteX0" y="connsiteY0"/>
                </a:cxn>
                <a:cxn ang="0">
                  <a:pos x="connsiteX1" y="connsiteY1"/>
                </a:cxn>
                <a:cxn ang="0">
                  <a:pos x="connsiteX2" y="connsiteY2"/>
                </a:cxn>
              </a:cxnLst>
              <a:rect l="l" t="t" r="r" b="b"/>
              <a:pathLst>
                <a:path w="803365" h="587829">
                  <a:moveTo>
                    <a:pt x="744583" y="0"/>
                  </a:moveTo>
                  <a:cubicBezTo>
                    <a:pt x="773974" y="101237"/>
                    <a:pt x="803365" y="202475"/>
                    <a:pt x="679268" y="300446"/>
                  </a:cubicBezTo>
                  <a:cubicBezTo>
                    <a:pt x="555171" y="398417"/>
                    <a:pt x="277585" y="493123"/>
                    <a:pt x="0" y="587829"/>
                  </a:cubicBez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a:defRPr/>
              </a:pPr>
              <a:endParaRPr lang="ar-SA"/>
            </a:p>
          </p:txBody>
        </p:sp>
        <p:sp>
          <p:nvSpPr>
            <p:cNvPr id="50" name="Forme libre 49"/>
            <p:cNvSpPr/>
            <p:nvPr/>
          </p:nvSpPr>
          <p:spPr>
            <a:xfrm>
              <a:off x="1773249" y="2818160"/>
              <a:ext cx="468357" cy="215777"/>
            </a:xfrm>
            <a:custGeom>
              <a:avLst/>
              <a:gdLst>
                <a:gd name="connsiteX0" fmla="*/ 744583 w 803365"/>
                <a:gd name="connsiteY0" fmla="*/ 0 h 587829"/>
                <a:gd name="connsiteX1" fmla="*/ 679268 w 803365"/>
                <a:gd name="connsiteY1" fmla="*/ 300446 h 587829"/>
                <a:gd name="connsiteX2" fmla="*/ 0 w 803365"/>
                <a:gd name="connsiteY2" fmla="*/ 587829 h 587829"/>
              </a:gdLst>
              <a:ahLst/>
              <a:cxnLst>
                <a:cxn ang="0">
                  <a:pos x="connsiteX0" y="connsiteY0"/>
                </a:cxn>
                <a:cxn ang="0">
                  <a:pos x="connsiteX1" y="connsiteY1"/>
                </a:cxn>
                <a:cxn ang="0">
                  <a:pos x="connsiteX2" y="connsiteY2"/>
                </a:cxn>
              </a:cxnLst>
              <a:rect l="l" t="t" r="r" b="b"/>
              <a:pathLst>
                <a:path w="803365" h="587829">
                  <a:moveTo>
                    <a:pt x="744583" y="0"/>
                  </a:moveTo>
                  <a:cubicBezTo>
                    <a:pt x="773974" y="101237"/>
                    <a:pt x="803365" y="202475"/>
                    <a:pt x="679268" y="300446"/>
                  </a:cubicBezTo>
                  <a:cubicBezTo>
                    <a:pt x="555171" y="398417"/>
                    <a:pt x="277585" y="493123"/>
                    <a:pt x="0" y="587829"/>
                  </a:cubicBez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a:defRPr/>
              </a:pPr>
              <a:endParaRPr lang="ar-SA"/>
            </a:p>
          </p:txBody>
        </p:sp>
        <p:sp>
          <p:nvSpPr>
            <p:cNvPr id="51" name="Forme libre 50"/>
            <p:cNvSpPr/>
            <p:nvPr/>
          </p:nvSpPr>
          <p:spPr>
            <a:xfrm>
              <a:off x="1533513" y="2829266"/>
              <a:ext cx="252437" cy="72984"/>
            </a:xfrm>
            <a:custGeom>
              <a:avLst/>
              <a:gdLst>
                <a:gd name="connsiteX0" fmla="*/ 744583 w 803365"/>
                <a:gd name="connsiteY0" fmla="*/ 0 h 587829"/>
                <a:gd name="connsiteX1" fmla="*/ 679268 w 803365"/>
                <a:gd name="connsiteY1" fmla="*/ 300446 h 587829"/>
                <a:gd name="connsiteX2" fmla="*/ 0 w 803365"/>
                <a:gd name="connsiteY2" fmla="*/ 587829 h 587829"/>
              </a:gdLst>
              <a:ahLst/>
              <a:cxnLst>
                <a:cxn ang="0">
                  <a:pos x="connsiteX0" y="connsiteY0"/>
                </a:cxn>
                <a:cxn ang="0">
                  <a:pos x="connsiteX1" y="connsiteY1"/>
                </a:cxn>
                <a:cxn ang="0">
                  <a:pos x="connsiteX2" y="connsiteY2"/>
                </a:cxn>
              </a:cxnLst>
              <a:rect l="l" t="t" r="r" b="b"/>
              <a:pathLst>
                <a:path w="803365" h="587829">
                  <a:moveTo>
                    <a:pt x="744583" y="0"/>
                  </a:moveTo>
                  <a:cubicBezTo>
                    <a:pt x="773974" y="101237"/>
                    <a:pt x="803365" y="202475"/>
                    <a:pt x="679268" y="300446"/>
                  </a:cubicBezTo>
                  <a:cubicBezTo>
                    <a:pt x="555171" y="398417"/>
                    <a:pt x="277585" y="493123"/>
                    <a:pt x="0" y="587829"/>
                  </a:cubicBez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1" anchor="ctr"/>
            <a:lstStyle/>
            <a:p>
              <a:pPr algn="ctr">
                <a:defRPr/>
              </a:pPr>
              <a:endParaRPr lang="ar-SA"/>
            </a:p>
          </p:txBody>
        </p:sp>
      </p:grpSp>
      <p:sp>
        <p:nvSpPr>
          <p:cNvPr id="52" name="Text Box 31"/>
          <p:cNvSpPr txBox="1">
            <a:spLocks noChangeArrowheads="1"/>
          </p:cNvSpPr>
          <p:nvPr/>
        </p:nvSpPr>
        <p:spPr bwMode="auto">
          <a:xfrm>
            <a:off x="1398588" y="3429000"/>
            <a:ext cx="7704137" cy="1187450"/>
          </a:xfrm>
          <a:prstGeom prst="rect">
            <a:avLst/>
          </a:prstGeom>
          <a:noFill/>
          <a:ln w="9525">
            <a:noFill/>
            <a:miter lim="800000"/>
            <a:headEnd/>
            <a:tailEnd/>
          </a:ln>
        </p:spPr>
        <p:txBody>
          <a:bodyPr>
            <a:spAutoFit/>
          </a:bodyPr>
          <a:lstStyle/>
          <a:p>
            <a:pPr algn="ctr"/>
            <a:r>
              <a:rPr lang="ar-DZ" sz="3200" b="1" smtClean="0"/>
              <a:t>خصم كل هذه التدفقات </a:t>
            </a:r>
            <a:r>
              <a:rPr lang="ar-SA" sz="3200" b="1" smtClean="0"/>
              <a:t>باستخدام </a:t>
            </a:r>
            <a:r>
              <a:rPr lang="ar-SA" sz="3200" b="1" smtClean="0">
                <a:solidFill>
                  <a:srgbClr val="FF0000"/>
                </a:solidFill>
              </a:rPr>
              <a:t>معدل </a:t>
            </a:r>
            <a:r>
              <a:rPr lang="ar-DZ" sz="3200" b="1" smtClean="0">
                <a:solidFill>
                  <a:srgbClr val="FF0000"/>
                </a:solidFill>
              </a:rPr>
              <a:t>المردود الداخلي</a:t>
            </a:r>
            <a:r>
              <a:rPr lang="ar-DZ" sz="3200" b="1" smtClean="0"/>
              <a:t> الذي يسوي مجموع هذه التدفقات بقيمة الاستثمار المبدئي</a:t>
            </a:r>
            <a:endParaRPr lang="fr-FR" sz="32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35"/>
                                        </p:tgtEl>
                                        <p:attrNameLst>
                                          <p:attrName>style.visibility</p:attrName>
                                        </p:attrNameLst>
                                      </p:cBhvr>
                                      <p:to>
                                        <p:strVal val="visible"/>
                                      </p:to>
                                    </p:set>
                                    <p:anim calcmode="lin" valueType="num">
                                      <p:cBhvr>
                                        <p:cTn id="7" dur="500" fill="hold"/>
                                        <p:tgtEl>
                                          <p:spTgt spid="35"/>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5"/>
                                        </p:tgtEl>
                                        <p:attrNameLst>
                                          <p:attrName>ppt_y</p:attrName>
                                        </p:attrNameLst>
                                      </p:cBhvr>
                                      <p:tavLst>
                                        <p:tav tm="0">
                                          <p:val>
                                            <p:strVal val="#ppt_y"/>
                                          </p:val>
                                        </p:tav>
                                        <p:tav tm="100000">
                                          <p:val>
                                            <p:strVal val="#ppt_y"/>
                                          </p:val>
                                        </p:tav>
                                      </p:tavLst>
                                    </p:anim>
                                    <p:anim calcmode="lin" valueType="num">
                                      <p:cBhvr>
                                        <p:cTn id="9" dur="500" fill="hold"/>
                                        <p:tgtEl>
                                          <p:spTgt spid="35"/>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5"/>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5"/>
                                        </p:tgtEl>
                                      </p:cBhvr>
                                    </p:animEffect>
                                  </p:childTnLst>
                                </p:cTn>
                              </p:par>
                            </p:childTnLst>
                          </p:cTn>
                        </p:par>
                        <p:par>
                          <p:cTn id="12" fill="hold">
                            <p:stCondLst>
                              <p:cond delay="1450"/>
                            </p:stCondLst>
                            <p:childTnLst>
                              <p:par>
                                <p:cTn id="13" presetID="41" presetClass="entr" presetSubtype="0" fill="hold" nodeType="afterEffect">
                                  <p:stCondLst>
                                    <p:cond delay="0"/>
                                  </p:stCondLst>
                                  <p:iterate type="lt">
                                    <p:tmPct val="10000"/>
                                  </p:iterate>
                                  <p:childTnLst>
                                    <p:set>
                                      <p:cBhvr>
                                        <p:cTn id="14" dur="1" fill="hold">
                                          <p:stCondLst>
                                            <p:cond delay="0"/>
                                          </p:stCondLst>
                                        </p:cTn>
                                        <p:tgtEl>
                                          <p:spTgt spid="36"/>
                                        </p:tgtEl>
                                        <p:attrNameLst>
                                          <p:attrName>style.visibility</p:attrName>
                                        </p:attrNameLst>
                                      </p:cBhvr>
                                      <p:to>
                                        <p:strVal val="visible"/>
                                      </p:to>
                                    </p:set>
                                    <p:anim calcmode="lin" valueType="num">
                                      <p:cBhvr>
                                        <p:cTn id="15" dur="500" fill="hold"/>
                                        <p:tgtEl>
                                          <p:spTgt spid="36"/>
                                        </p:tgtEl>
                                        <p:attrNameLst>
                                          <p:attrName>ppt_x</p:attrName>
                                        </p:attrNameLst>
                                      </p:cBhvr>
                                      <p:tavLst>
                                        <p:tav tm="0">
                                          <p:val>
                                            <p:strVal val="#ppt_x"/>
                                          </p:val>
                                        </p:tav>
                                        <p:tav tm="50000">
                                          <p:val>
                                            <p:strVal val="#ppt_x+.1"/>
                                          </p:val>
                                        </p:tav>
                                        <p:tav tm="100000">
                                          <p:val>
                                            <p:strVal val="#ppt_x"/>
                                          </p:val>
                                        </p:tav>
                                      </p:tavLst>
                                    </p:anim>
                                    <p:anim calcmode="lin" valueType="num">
                                      <p:cBhvr>
                                        <p:cTn id="16" dur="500" fill="hold"/>
                                        <p:tgtEl>
                                          <p:spTgt spid="36"/>
                                        </p:tgtEl>
                                        <p:attrNameLst>
                                          <p:attrName>ppt_y</p:attrName>
                                        </p:attrNameLst>
                                      </p:cBhvr>
                                      <p:tavLst>
                                        <p:tav tm="0">
                                          <p:val>
                                            <p:strVal val="#ppt_y"/>
                                          </p:val>
                                        </p:tav>
                                        <p:tav tm="100000">
                                          <p:val>
                                            <p:strVal val="#ppt_y"/>
                                          </p:val>
                                        </p:tav>
                                      </p:tavLst>
                                    </p:anim>
                                    <p:anim calcmode="lin" valueType="num">
                                      <p:cBhvr>
                                        <p:cTn id="17" dur="500" fill="hold"/>
                                        <p:tgtEl>
                                          <p:spTgt spid="36"/>
                                        </p:tgtEl>
                                        <p:attrNameLst>
                                          <p:attrName>ppt_h</p:attrName>
                                        </p:attrNameLst>
                                      </p:cBhvr>
                                      <p:tavLst>
                                        <p:tav tm="0">
                                          <p:val>
                                            <p:strVal val="#ppt_h/10"/>
                                          </p:val>
                                        </p:tav>
                                        <p:tav tm="50000">
                                          <p:val>
                                            <p:strVal val="#ppt_h+.01"/>
                                          </p:val>
                                        </p:tav>
                                        <p:tav tm="100000">
                                          <p:val>
                                            <p:strVal val="#ppt_h"/>
                                          </p:val>
                                        </p:tav>
                                      </p:tavLst>
                                    </p:anim>
                                    <p:anim calcmode="lin" valueType="num">
                                      <p:cBhvr>
                                        <p:cTn id="18" dur="500" fill="hold"/>
                                        <p:tgtEl>
                                          <p:spTgt spid="36"/>
                                        </p:tgtEl>
                                        <p:attrNameLst>
                                          <p:attrName>ppt_w</p:attrName>
                                        </p:attrNameLst>
                                      </p:cBhvr>
                                      <p:tavLst>
                                        <p:tav tm="0">
                                          <p:val>
                                            <p:strVal val="#ppt_w/10"/>
                                          </p:val>
                                        </p:tav>
                                        <p:tav tm="50000">
                                          <p:val>
                                            <p:strVal val="#ppt_w+.01"/>
                                          </p:val>
                                        </p:tav>
                                        <p:tav tm="100000">
                                          <p:val>
                                            <p:strVal val="#ppt_w"/>
                                          </p:val>
                                        </p:tav>
                                      </p:tavLst>
                                    </p:anim>
                                    <p:animEffect transition="in" filter="fade">
                                      <p:cBhvr>
                                        <p:cTn id="19" dur="500" tmFilter="0,0; .5, 1; 1, 1"/>
                                        <p:tgtEl>
                                          <p:spTgt spid="36"/>
                                        </p:tgtEl>
                                      </p:cBhvr>
                                    </p:animEffect>
                                  </p:childTnLst>
                                </p:cTn>
                              </p:par>
                            </p:childTnLst>
                          </p:cTn>
                        </p:par>
                        <p:par>
                          <p:cTn id="20" fill="hold">
                            <p:stCondLst>
                              <p:cond delay="3700"/>
                            </p:stCondLst>
                            <p:childTnLst>
                              <p:par>
                                <p:cTn id="21" presetID="53" presetClass="entr" presetSubtype="0" fill="hold" nodeType="afterEffect">
                                  <p:stCondLst>
                                    <p:cond delay="0"/>
                                  </p:stCondLst>
                                  <p:childTnLst>
                                    <p:set>
                                      <p:cBhvr>
                                        <p:cTn id="22" dur="1" fill="hold">
                                          <p:stCondLst>
                                            <p:cond delay="0"/>
                                          </p:stCondLst>
                                        </p:cTn>
                                        <p:tgtEl>
                                          <p:spTgt spid="38"/>
                                        </p:tgtEl>
                                        <p:attrNameLst>
                                          <p:attrName>style.visibility</p:attrName>
                                        </p:attrNameLst>
                                      </p:cBhvr>
                                      <p:to>
                                        <p:strVal val="visible"/>
                                      </p:to>
                                    </p:set>
                                    <p:anim calcmode="lin" valueType="num">
                                      <p:cBhvr>
                                        <p:cTn id="23" dur="500" fill="hold"/>
                                        <p:tgtEl>
                                          <p:spTgt spid="38"/>
                                        </p:tgtEl>
                                        <p:attrNameLst>
                                          <p:attrName>ppt_w</p:attrName>
                                        </p:attrNameLst>
                                      </p:cBhvr>
                                      <p:tavLst>
                                        <p:tav tm="0">
                                          <p:val>
                                            <p:fltVal val="0"/>
                                          </p:val>
                                        </p:tav>
                                        <p:tav tm="100000">
                                          <p:val>
                                            <p:strVal val="#ppt_w"/>
                                          </p:val>
                                        </p:tav>
                                      </p:tavLst>
                                    </p:anim>
                                    <p:anim calcmode="lin" valueType="num">
                                      <p:cBhvr>
                                        <p:cTn id="24" dur="500" fill="hold"/>
                                        <p:tgtEl>
                                          <p:spTgt spid="38"/>
                                        </p:tgtEl>
                                        <p:attrNameLst>
                                          <p:attrName>ppt_h</p:attrName>
                                        </p:attrNameLst>
                                      </p:cBhvr>
                                      <p:tavLst>
                                        <p:tav tm="0">
                                          <p:val>
                                            <p:fltVal val="0"/>
                                          </p:val>
                                        </p:tav>
                                        <p:tav tm="100000">
                                          <p:val>
                                            <p:strVal val="#ppt_h"/>
                                          </p:val>
                                        </p:tav>
                                      </p:tavLst>
                                    </p:anim>
                                    <p:animEffect transition="in" filter="fade">
                                      <p:cBhvr>
                                        <p:cTn id="25" dur="500"/>
                                        <p:tgtEl>
                                          <p:spTgt spid="38"/>
                                        </p:tgtEl>
                                      </p:cBhvr>
                                    </p:animEffect>
                                  </p:childTnLst>
                                </p:cTn>
                              </p:par>
                            </p:childTnLst>
                          </p:cTn>
                        </p:par>
                        <p:par>
                          <p:cTn id="26" fill="hold">
                            <p:stCondLst>
                              <p:cond delay="4200"/>
                            </p:stCondLst>
                            <p:childTnLst>
                              <p:par>
                                <p:cTn id="27" presetID="41" presetClass="entr" presetSubtype="0" fill="hold" nodeType="afterEffect">
                                  <p:stCondLst>
                                    <p:cond delay="0"/>
                                  </p:stCondLst>
                                  <p:iterate type="lt">
                                    <p:tmPct val="10000"/>
                                  </p:iterate>
                                  <p:childTnLst>
                                    <p:set>
                                      <p:cBhvr>
                                        <p:cTn id="28" dur="1" fill="hold">
                                          <p:stCondLst>
                                            <p:cond delay="0"/>
                                          </p:stCondLst>
                                        </p:cTn>
                                        <p:tgtEl>
                                          <p:spTgt spid="37"/>
                                        </p:tgtEl>
                                        <p:attrNameLst>
                                          <p:attrName>style.visibility</p:attrName>
                                        </p:attrNameLst>
                                      </p:cBhvr>
                                      <p:to>
                                        <p:strVal val="visible"/>
                                      </p:to>
                                    </p:set>
                                    <p:anim calcmode="lin" valueType="num">
                                      <p:cBhvr>
                                        <p:cTn id="29" dur="500" fill="hold"/>
                                        <p:tgtEl>
                                          <p:spTgt spid="37"/>
                                        </p:tgtEl>
                                        <p:attrNameLst>
                                          <p:attrName>ppt_x</p:attrName>
                                        </p:attrNameLst>
                                      </p:cBhvr>
                                      <p:tavLst>
                                        <p:tav tm="0">
                                          <p:val>
                                            <p:strVal val="#ppt_x"/>
                                          </p:val>
                                        </p:tav>
                                        <p:tav tm="50000">
                                          <p:val>
                                            <p:strVal val="#ppt_x+.1"/>
                                          </p:val>
                                        </p:tav>
                                        <p:tav tm="100000">
                                          <p:val>
                                            <p:strVal val="#ppt_x"/>
                                          </p:val>
                                        </p:tav>
                                      </p:tavLst>
                                    </p:anim>
                                    <p:anim calcmode="lin" valueType="num">
                                      <p:cBhvr>
                                        <p:cTn id="30" dur="500" fill="hold"/>
                                        <p:tgtEl>
                                          <p:spTgt spid="37"/>
                                        </p:tgtEl>
                                        <p:attrNameLst>
                                          <p:attrName>ppt_y</p:attrName>
                                        </p:attrNameLst>
                                      </p:cBhvr>
                                      <p:tavLst>
                                        <p:tav tm="0">
                                          <p:val>
                                            <p:strVal val="#ppt_y"/>
                                          </p:val>
                                        </p:tav>
                                        <p:tav tm="100000">
                                          <p:val>
                                            <p:strVal val="#ppt_y"/>
                                          </p:val>
                                        </p:tav>
                                      </p:tavLst>
                                    </p:anim>
                                    <p:anim calcmode="lin" valueType="num">
                                      <p:cBhvr>
                                        <p:cTn id="31" dur="500" fill="hold"/>
                                        <p:tgtEl>
                                          <p:spTgt spid="37"/>
                                        </p:tgtEl>
                                        <p:attrNameLst>
                                          <p:attrName>ppt_h</p:attrName>
                                        </p:attrNameLst>
                                      </p:cBhvr>
                                      <p:tavLst>
                                        <p:tav tm="0">
                                          <p:val>
                                            <p:strVal val="#ppt_h/10"/>
                                          </p:val>
                                        </p:tav>
                                        <p:tav tm="50000">
                                          <p:val>
                                            <p:strVal val="#ppt_h+.01"/>
                                          </p:val>
                                        </p:tav>
                                        <p:tav tm="100000">
                                          <p:val>
                                            <p:strVal val="#ppt_h"/>
                                          </p:val>
                                        </p:tav>
                                      </p:tavLst>
                                    </p:anim>
                                    <p:anim calcmode="lin" valueType="num">
                                      <p:cBhvr>
                                        <p:cTn id="32" dur="500" fill="hold"/>
                                        <p:tgtEl>
                                          <p:spTgt spid="37"/>
                                        </p:tgtEl>
                                        <p:attrNameLst>
                                          <p:attrName>ppt_w</p:attrName>
                                        </p:attrNameLst>
                                      </p:cBhvr>
                                      <p:tavLst>
                                        <p:tav tm="0">
                                          <p:val>
                                            <p:strVal val="#ppt_w/10"/>
                                          </p:val>
                                        </p:tav>
                                        <p:tav tm="50000">
                                          <p:val>
                                            <p:strVal val="#ppt_w+.01"/>
                                          </p:val>
                                        </p:tav>
                                        <p:tav tm="100000">
                                          <p:val>
                                            <p:strVal val="#ppt_w"/>
                                          </p:val>
                                        </p:tav>
                                      </p:tavLst>
                                    </p:anim>
                                    <p:animEffect transition="in" filter="fade">
                                      <p:cBhvr>
                                        <p:cTn id="33" dur="500" tmFilter="0,0; .5, 1; 1, 1"/>
                                        <p:tgtEl>
                                          <p:spTgt spid="37"/>
                                        </p:tgtEl>
                                      </p:cBhvr>
                                    </p:animEffect>
                                  </p:childTnLst>
                                </p:cTn>
                              </p:par>
                            </p:childTnLst>
                          </p:cTn>
                        </p:par>
                        <p:par>
                          <p:cTn id="34" fill="hold">
                            <p:stCondLst>
                              <p:cond delay="6700"/>
                            </p:stCondLst>
                            <p:childTnLst>
                              <p:par>
                                <p:cTn id="35" presetID="22" presetClass="entr" presetSubtype="4" fill="hold" nodeType="afterEffect">
                                  <p:stCondLst>
                                    <p:cond delay="0"/>
                                  </p:stCondLst>
                                  <p:childTnLst>
                                    <p:set>
                                      <p:cBhvr>
                                        <p:cTn id="36" dur="1" fill="hold">
                                          <p:stCondLst>
                                            <p:cond delay="0"/>
                                          </p:stCondLst>
                                        </p:cTn>
                                        <p:tgtEl>
                                          <p:spTgt spid="39"/>
                                        </p:tgtEl>
                                        <p:attrNameLst>
                                          <p:attrName>style.visibility</p:attrName>
                                        </p:attrNameLst>
                                      </p:cBhvr>
                                      <p:to>
                                        <p:strVal val="visible"/>
                                      </p:to>
                                    </p:set>
                                    <p:animEffect transition="in" filter="wipe(down)">
                                      <p:cBhvr>
                                        <p:cTn id="37" dur="2000"/>
                                        <p:tgtEl>
                                          <p:spTgt spid="39"/>
                                        </p:tgtEl>
                                      </p:cBhvr>
                                    </p:animEffect>
                                  </p:childTnLst>
                                </p:cTn>
                              </p:par>
                            </p:childTnLst>
                          </p:cTn>
                        </p:par>
                        <p:par>
                          <p:cTn id="38" fill="hold">
                            <p:stCondLst>
                              <p:cond delay="8700"/>
                            </p:stCondLst>
                            <p:childTnLst>
                              <p:par>
                                <p:cTn id="39" presetID="40" presetClass="entr" presetSubtype="0" fill="hold" grpId="0" nodeType="afterEffect">
                                  <p:stCondLst>
                                    <p:cond delay="0"/>
                                  </p:stCondLst>
                                  <p:iterate type="lt">
                                    <p:tmPct val="10000"/>
                                  </p:iterate>
                                  <p:childTnLst>
                                    <p:set>
                                      <p:cBhvr>
                                        <p:cTn id="40" dur="1" fill="hold">
                                          <p:stCondLst>
                                            <p:cond delay="0"/>
                                          </p:stCondLst>
                                        </p:cTn>
                                        <p:tgtEl>
                                          <p:spTgt spid="52"/>
                                        </p:tgtEl>
                                        <p:attrNameLst>
                                          <p:attrName>style.visibility</p:attrName>
                                        </p:attrNameLst>
                                      </p:cBhvr>
                                      <p:to>
                                        <p:strVal val="visible"/>
                                      </p:to>
                                    </p:set>
                                    <p:animEffect transition="in" filter="fade">
                                      <p:cBhvr>
                                        <p:cTn id="41" dur="500"/>
                                        <p:tgtEl>
                                          <p:spTgt spid="52"/>
                                        </p:tgtEl>
                                      </p:cBhvr>
                                    </p:animEffect>
                                    <p:anim calcmode="lin" valueType="num">
                                      <p:cBhvr>
                                        <p:cTn id="42" dur="500" fill="hold"/>
                                        <p:tgtEl>
                                          <p:spTgt spid="52"/>
                                        </p:tgtEl>
                                        <p:attrNameLst>
                                          <p:attrName>ppt_x</p:attrName>
                                        </p:attrNameLst>
                                      </p:cBhvr>
                                      <p:tavLst>
                                        <p:tav tm="0">
                                          <p:val>
                                            <p:strVal val="#ppt_x-.1"/>
                                          </p:val>
                                        </p:tav>
                                        <p:tav tm="100000">
                                          <p:val>
                                            <p:strVal val="#ppt_x"/>
                                          </p:val>
                                        </p:tav>
                                      </p:tavLst>
                                    </p:anim>
                                    <p:anim calcmode="lin" valueType="num">
                                      <p:cBhvr>
                                        <p:cTn id="43" dur="500" fill="hold"/>
                                        <p:tgtEl>
                                          <p:spTgt spid="52"/>
                                        </p:tgtEl>
                                        <p:attrNameLst>
                                          <p:attrName>ppt_y</p:attrName>
                                        </p:attrNameLst>
                                      </p:cBhvr>
                                      <p:tavLst>
                                        <p:tav tm="0">
                                          <p:val>
                                            <p:strVal val="#ppt_y"/>
                                          </p:val>
                                        </p:tav>
                                        <p:tav tm="100000">
                                          <p:val>
                                            <p:strVal val="#ppt_y"/>
                                          </p:val>
                                        </p:tav>
                                      </p:tavLst>
                                    </p:anim>
                                  </p:childTnLst>
                                </p:cTn>
                              </p:par>
                            </p:childTnLst>
                          </p:cTn>
                        </p:par>
                        <p:par>
                          <p:cTn id="44" fill="hold">
                            <p:stCondLst>
                              <p:cond delay="13500"/>
                            </p:stCondLst>
                            <p:childTnLst>
                              <p:par>
                                <p:cTn id="45" presetID="18" presetClass="entr" presetSubtype="12" fill="hold" grpId="1" nodeType="after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strips(downLeft)">
                                      <p:cBhvr>
                                        <p:cTn id="47" dur="500"/>
                                        <p:tgtEl>
                                          <p:spTgt spid="6"/>
                                        </p:tgtEl>
                                      </p:cBhvr>
                                    </p:animEffect>
                                  </p:childTnLst>
                                </p:cTn>
                              </p:par>
                            </p:childTnLst>
                          </p:cTn>
                        </p:par>
                        <p:par>
                          <p:cTn id="48" fill="hold">
                            <p:stCondLst>
                              <p:cond delay="14000"/>
                            </p:stCondLst>
                            <p:childTnLst>
                              <p:par>
                                <p:cTn id="49" presetID="0" presetClass="path" presetSubtype="0" accel="50000" decel="50000" fill="hold" grpId="0" nodeType="afterEffect">
                                  <p:stCondLst>
                                    <p:cond delay="0"/>
                                  </p:stCondLst>
                                  <p:childTnLst>
                                    <p:animMotion origin="layout" path="M -5.83333E-6 -8.14815E-6 C 0.06024 0.1162 0.12065 0.23263 0.06301 0.28333 C 0.00538 0.33402 -0.17049 0.31921 -0.34636 0.30439 " pathEditMode="relative" ptsTypes="aaA">
                                      <p:cBhvr>
                                        <p:cTn id="50" dur="2000" fill="hold"/>
                                        <p:tgtEl>
                                          <p:spTgt spid="6"/>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5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buNone/>
            </a:pPr>
            <a:r>
              <a:rPr lang="ar-DZ" b="1" smtClean="0"/>
              <a:t>مثل معيار فترة الاسترداد يعتبر </a:t>
            </a:r>
            <a:r>
              <a:rPr lang="ar-SA" b="1" smtClean="0"/>
              <a:t>معدل</a:t>
            </a:r>
            <a:r>
              <a:rPr lang="ar-DZ" b="1" smtClean="0"/>
              <a:t> المردود</a:t>
            </a:r>
            <a:r>
              <a:rPr lang="ar-SA" b="1" smtClean="0"/>
              <a:t> الداخلي</a:t>
            </a:r>
            <a:r>
              <a:rPr lang="ar-DZ" b="1" smtClean="0"/>
              <a:t> أحد معايير التعادل</a:t>
            </a:r>
            <a:r>
              <a:rPr lang="ar-DZ" b="1" dirty="0" smtClean="0"/>
              <a:t>.</a:t>
            </a:r>
            <a:endParaRPr lang="fr-FR" b="1" dirty="0" smtClean="0"/>
          </a:p>
          <a:p>
            <a:pPr algn="r" rtl="1">
              <a:buNone/>
            </a:pPr>
            <a:endParaRPr lang="ar-DZ" b="1" dirty="0" smtClean="0"/>
          </a:p>
          <a:p>
            <a:pPr>
              <a:buNone/>
            </a:pPr>
            <a:endParaRPr lang="ar-DZ" b="1" dirty="0" smtClean="0"/>
          </a:p>
          <a:p>
            <a:pPr>
              <a:buNone/>
            </a:pPr>
            <a:endParaRPr lang="ar-DZ" b="1" dirty="0" smtClean="0"/>
          </a:p>
          <a:p>
            <a:pPr algn="r" rtl="1">
              <a:buNone/>
            </a:pPr>
            <a:r>
              <a:rPr lang="ar-SA" b="1" smtClean="0"/>
              <a:t>فإذا أردنا حل المعادلة </a:t>
            </a:r>
            <a:r>
              <a:rPr lang="ar-DZ" b="1" smtClean="0"/>
              <a:t>السابقة</a:t>
            </a:r>
            <a:r>
              <a:rPr lang="ar-SA" b="1" smtClean="0"/>
              <a:t>، لإيجاد معدل</a:t>
            </a:r>
            <a:r>
              <a:rPr lang="ar-DZ" b="1" smtClean="0"/>
              <a:t> المردود</a:t>
            </a:r>
            <a:r>
              <a:rPr lang="ar-SA" b="1" smtClean="0"/>
              <a:t> الداخلي، عادة ما يتطلب الأمر قيامنا باستخدام </a:t>
            </a:r>
            <a:r>
              <a:rPr lang="ar-DZ" b="1" smtClean="0"/>
              <a:t>“</a:t>
            </a:r>
            <a:r>
              <a:rPr lang="ar-SA" b="1" smtClean="0"/>
              <a:t>طريقة ال</a:t>
            </a:r>
            <a:r>
              <a:rPr lang="ar-DZ" b="1" smtClean="0"/>
              <a:t>تجرب</a:t>
            </a:r>
            <a:r>
              <a:rPr lang="ar-SA" b="1" smtClean="0"/>
              <a:t>ة والخطأ</a:t>
            </a:r>
            <a:r>
              <a:rPr lang="ar-DZ" b="1" smtClean="0"/>
              <a:t>”</a:t>
            </a:r>
            <a:r>
              <a:rPr lang="ar-SA" b="1" smtClean="0"/>
              <a:t> التالي</a:t>
            </a:r>
            <a:r>
              <a:rPr lang="ar-DZ" b="1" smtClean="0"/>
              <a:t> </a:t>
            </a:r>
            <a:r>
              <a:rPr lang="ar-SA" b="1" smtClean="0"/>
              <a:t>تفصيلها</a:t>
            </a:r>
            <a:r>
              <a:rPr lang="ar-SA" b="1" dirty="0" smtClean="0"/>
              <a:t>:</a:t>
            </a:r>
            <a:endParaRPr lang="fr-FR" b="1" dirty="0"/>
          </a:p>
        </p:txBody>
      </p:sp>
      <p:graphicFrame>
        <p:nvGraphicFramePr>
          <p:cNvPr id="67586" name="Object 2"/>
          <p:cNvGraphicFramePr>
            <a:graphicFrameLocks noChangeAspect="1"/>
          </p:cNvGraphicFramePr>
          <p:nvPr/>
        </p:nvGraphicFramePr>
        <p:xfrm>
          <a:off x="857224" y="2500306"/>
          <a:ext cx="3623490" cy="1450977"/>
        </p:xfrm>
        <a:graphic>
          <a:graphicData uri="http://schemas.openxmlformats.org/presentationml/2006/ole">
            <p:oleObj spid="_x0000_s67586" name="Équation" r:id="rId3" imgW="1168200" imgH="469800" progId="">
              <p:embed/>
            </p:oleObj>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buNone/>
            </a:pPr>
            <a:r>
              <a:rPr lang="ar-SA" b="1" smtClean="0">
                <a:solidFill>
                  <a:srgbClr val="0623FA"/>
                </a:solidFill>
              </a:rPr>
              <a:t>نبدأ باختيار عشوائي لمعدل ال</a:t>
            </a:r>
            <a:r>
              <a:rPr lang="ar-DZ" b="1" smtClean="0">
                <a:solidFill>
                  <a:srgbClr val="0623FA"/>
                </a:solidFill>
              </a:rPr>
              <a:t>خصم</a:t>
            </a:r>
            <a:r>
              <a:rPr lang="ar-DZ" b="1" smtClean="0"/>
              <a:t>،</a:t>
            </a:r>
            <a:r>
              <a:rPr lang="ar-SA" b="1" smtClean="0"/>
              <a:t> فإذا كان صافي القيمة الحالية المبني على معدل ال</a:t>
            </a:r>
            <a:r>
              <a:rPr lang="ar-DZ" b="1" smtClean="0"/>
              <a:t>خصم</a:t>
            </a:r>
            <a:r>
              <a:rPr lang="ar-SA" b="1" smtClean="0"/>
              <a:t> هذا موجبا، فعندئذ لابد وأن يكون </a:t>
            </a:r>
            <a:r>
              <a:rPr lang="ar-DZ" b="1" smtClean="0"/>
              <a:t>هذا ال</a:t>
            </a:r>
            <a:r>
              <a:rPr lang="ar-SA" b="1" smtClean="0"/>
              <a:t>معدل الذي وقع عليه اختيارنا أقل من معدل </a:t>
            </a:r>
            <a:r>
              <a:rPr lang="ar-DZ" b="1" smtClean="0"/>
              <a:t>المردود</a:t>
            </a:r>
            <a:r>
              <a:rPr lang="ar-SA" b="1" smtClean="0"/>
              <a:t> الداخلي، وهو ما يستلزم قيامنا باختيار معدل آخر أكثر ارتفاعا. أما إذا كان صافي القيمة الحالية المبني على معدل ال</a:t>
            </a:r>
            <a:r>
              <a:rPr lang="ar-DZ" b="1" smtClean="0"/>
              <a:t>خصم</a:t>
            </a:r>
            <a:r>
              <a:rPr lang="ar-SA" b="1" smtClean="0"/>
              <a:t> سالبا، ينبغي أن يكون </a:t>
            </a:r>
            <a:r>
              <a:rPr lang="ar-DZ" b="1" smtClean="0"/>
              <a:t>هذا ال</a:t>
            </a:r>
            <a:r>
              <a:rPr lang="ar-SA" b="1" smtClean="0"/>
              <a:t>معدل الذي وقع عليه اختيارنا أعلى من المعدل الداخلي للعائد، وهو ما يستلزم قيامنا باختيار معدل آخر أكثر انخفاضا</a:t>
            </a:r>
            <a:r>
              <a:rPr lang="ar-SA" b="1" dirty="0" smtClean="0"/>
              <a:t>.</a:t>
            </a:r>
            <a:endParaRPr lang="fr-FR" b="1"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071546"/>
            <a:ext cx="8229600" cy="4525963"/>
          </a:xfrm>
        </p:spPr>
        <p:txBody>
          <a:bodyPr>
            <a:normAutofit/>
          </a:bodyPr>
          <a:lstStyle/>
          <a:p>
            <a:pPr algn="r" rtl="1">
              <a:buNone/>
            </a:pPr>
            <a:r>
              <a:rPr lang="ar-SA" b="1" smtClean="0"/>
              <a:t>فإذا تكررت هذه الطريقة المبنية على المحاولة والخطأ، فلابد وأننا سوف نتوصل إلى معدل ال</a:t>
            </a:r>
            <a:r>
              <a:rPr lang="ar-DZ" b="1" smtClean="0"/>
              <a:t>خصم</a:t>
            </a:r>
            <a:r>
              <a:rPr lang="ar-SA" b="1" smtClean="0"/>
              <a:t> الذي يبلغ عنده صافي القيمة الحالية صفرا تقريبا</a:t>
            </a:r>
            <a:r>
              <a:rPr lang="ar-DZ" b="1" smtClean="0"/>
              <a:t>،</a:t>
            </a:r>
            <a:r>
              <a:rPr lang="ar-SA" b="1" smtClean="0"/>
              <a:t> وهذا هو معدل </a:t>
            </a:r>
            <a:r>
              <a:rPr lang="ar-DZ" b="1" smtClean="0"/>
              <a:t>المردود</a:t>
            </a:r>
            <a:r>
              <a:rPr lang="ar-SA" b="1" smtClean="0"/>
              <a:t> الداخلي. وعلى الرغم من صعوبة هذه الطريقة، إلا أن استخدام ال</a:t>
            </a:r>
            <a:r>
              <a:rPr lang="ar-DZ" b="1" smtClean="0"/>
              <a:t>حواسب الآلية</a:t>
            </a:r>
            <a:r>
              <a:rPr lang="ar-SA" b="1" smtClean="0"/>
              <a:t> يجعل إجراء الحسابات المطلوبة أمرا أكثر سهولة وسرعة</a:t>
            </a:r>
            <a:r>
              <a:rPr lang="ar-DZ" b="1" dirty="0" smtClean="0"/>
              <a:t>.</a:t>
            </a:r>
          </a:p>
        </p:txBody>
      </p:sp>
      <p:graphicFrame>
        <p:nvGraphicFramePr>
          <p:cNvPr id="4" name="Espace réservé du contenu 3"/>
          <p:cNvGraphicFramePr>
            <a:graphicFrameLocks/>
          </p:cNvGraphicFramePr>
          <p:nvPr/>
        </p:nvGraphicFramePr>
        <p:xfrm>
          <a:off x="94166" y="3872618"/>
          <a:ext cx="8964000" cy="3048000"/>
        </p:xfrm>
        <a:graphic>
          <a:graphicData uri="http://schemas.openxmlformats.org/drawingml/2006/table">
            <a:tbl>
              <a:tblPr firstRow="1" bandRow="1">
                <a:tableStyleId>{5C22544A-7EE6-4342-B048-85BDC9FD1C3A}</a:tableStyleId>
              </a:tblPr>
              <a:tblGrid>
                <a:gridCol w="6444000"/>
                <a:gridCol w="288000"/>
                <a:gridCol w="936000"/>
                <a:gridCol w="288000"/>
                <a:gridCol w="1008000"/>
              </a:tblGrid>
              <a:tr h="738193">
                <a:tc>
                  <a:txBody>
                    <a:bodyPr/>
                    <a:lstStyle/>
                    <a:p>
                      <a:pPr algn="ctr" rtl="1"/>
                      <a:r>
                        <a:rPr lang="ar-DZ" sz="2600" b="1" dirty="0" smtClean="0">
                          <a:solidFill>
                            <a:srgbClr val="0623FA"/>
                          </a:solidFill>
                        </a:rPr>
                        <a:t>الفرق بين معدل الخصم الأكبر والأصغر × الفرق بين القيمة الحالية المخصومة بالمعدل الأصغر وتلك المخصومة </a:t>
                      </a:r>
                      <a:r>
                        <a:rPr lang="ar-DZ" sz="2600" b="1" dirty="0" err="1" smtClean="0">
                          <a:solidFill>
                            <a:srgbClr val="0623FA"/>
                          </a:solidFill>
                        </a:rPr>
                        <a:t>به</a:t>
                      </a:r>
                      <a:endParaRPr lang="fr-FR" sz="2600" b="1" dirty="0">
                        <a:solidFill>
                          <a:srgbClr val="0623FA"/>
                        </a:solidFill>
                      </a:endParaRPr>
                    </a:p>
                  </a:txBody>
                  <a:tcPr anchor="ctr">
                    <a:noFill/>
                  </a:tcPr>
                </a:tc>
                <a:tc>
                  <a:txBody>
                    <a:bodyPr/>
                    <a:lstStyle/>
                    <a:p>
                      <a:pPr algn="ctr" rtl="1"/>
                      <a:endParaRPr lang="fr-FR" sz="2400" b="1" dirty="0">
                        <a:solidFill>
                          <a:srgbClr val="0623FA"/>
                        </a:solidFill>
                      </a:endParaRPr>
                    </a:p>
                  </a:txBody>
                  <a:tcPr anchor="ctr">
                    <a:noFill/>
                  </a:tcPr>
                </a:tc>
                <a:tc>
                  <a:txBody>
                    <a:bodyPr/>
                    <a:lstStyle/>
                    <a:p>
                      <a:pPr algn="ctr" rtl="1"/>
                      <a:endParaRPr lang="fr-FR" sz="2400" b="1" dirty="0">
                        <a:solidFill>
                          <a:srgbClr val="0623FA"/>
                        </a:solidFill>
                      </a:endParaRPr>
                    </a:p>
                  </a:txBody>
                  <a:tcPr anchor="ctr">
                    <a:noFill/>
                  </a:tcPr>
                </a:tc>
                <a:tc>
                  <a:txBody>
                    <a:bodyPr/>
                    <a:lstStyle/>
                    <a:p>
                      <a:pPr algn="ctr" rtl="1"/>
                      <a:endParaRPr lang="fr-FR" sz="2400" b="1">
                        <a:solidFill>
                          <a:srgbClr val="0623FA"/>
                        </a:solidFill>
                      </a:endParaRPr>
                    </a:p>
                  </a:txBody>
                  <a:tcPr anchor="ctr">
                    <a:noFill/>
                  </a:tcPr>
                </a:tc>
                <a:tc>
                  <a:txBody>
                    <a:bodyPr/>
                    <a:lstStyle/>
                    <a:p>
                      <a:pPr algn="ctr" rtl="1"/>
                      <a:endParaRPr lang="fr-FR" sz="2400" b="1" dirty="0">
                        <a:solidFill>
                          <a:srgbClr val="0623FA"/>
                        </a:solidFill>
                      </a:endParaRPr>
                    </a:p>
                  </a:txBody>
                  <a:tcPr anchor="ctr">
                    <a:noFill/>
                  </a:tcPr>
                </a:tc>
              </a:tr>
              <a:tr h="738193">
                <a:tc>
                  <a:txBody>
                    <a:bodyPr/>
                    <a:lstStyle/>
                    <a:p>
                      <a:pPr algn="ctr" rtl="1"/>
                      <a:r>
                        <a:rPr lang="ar-DZ" sz="2600" b="1" dirty="0" smtClean="0">
                          <a:solidFill>
                            <a:srgbClr val="0623FA"/>
                          </a:solidFill>
                        </a:rPr>
                        <a:t>ــــــــــــــــــــــــــــــــــــــــــــــــــــــــــــــــــــــــــــــــــــــــــ</a:t>
                      </a:r>
                      <a:endParaRPr lang="fr-FR" sz="2600" b="1" dirty="0">
                        <a:solidFill>
                          <a:srgbClr val="0623FA"/>
                        </a:solidFill>
                      </a:endParaRPr>
                    </a:p>
                  </a:txBody>
                  <a:tcPr anchor="ctr">
                    <a:noFill/>
                  </a:tcPr>
                </a:tc>
                <a:tc>
                  <a:txBody>
                    <a:bodyPr/>
                    <a:lstStyle/>
                    <a:p>
                      <a:pPr algn="ctr" rtl="1"/>
                      <a:r>
                        <a:rPr lang="ar-DZ" sz="2600" b="1" dirty="0" smtClean="0">
                          <a:solidFill>
                            <a:srgbClr val="0623FA"/>
                          </a:solidFill>
                        </a:rPr>
                        <a:t>+</a:t>
                      </a:r>
                      <a:endParaRPr lang="fr-FR" sz="2600" b="1" dirty="0">
                        <a:solidFill>
                          <a:srgbClr val="0623FA"/>
                        </a:solidFill>
                      </a:endParaRPr>
                    </a:p>
                  </a:txBody>
                  <a:tcPr anchor="ctr">
                    <a:noFill/>
                  </a:tcPr>
                </a:tc>
                <a:tc>
                  <a:txBody>
                    <a:bodyPr/>
                    <a:lstStyle/>
                    <a:p>
                      <a:pPr algn="ctr" rtl="1"/>
                      <a:r>
                        <a:rPr lang="ar-DZ" sz="2600" b="1" dirty="0" smtClean="0">
                          <a:solidFill>
                            <a:srgbClr val="0623FA"/>
                          </a:solidFill>
                        </a:rPr>
                        <a:t>معدل الخصم الأقل</a:t>
                      </a:r>
                      <a:endParaRPr lang="fr-FR" sz="2600" b="1" dirty="0">
                        <a:solidFill>
                          <a:srgbClr val="0623FA"/>
                        </a:solidFill>
                      </a:endParaRPr>
                    </a:p>
                  </a:txBody>
                  <a:tcPr anchor="ctr">
                    <a:noFill/>
                  </a:tcPr>
                </a:tc>
                <a:tc>
                  <a:txBody>
                    <a:bodyPr/>
                    <a:lstStyle/>
                    <a:p>
                      <a:pPr algn="ctr" rtl="1"/>
                      <a:r>
                        <a:rPr lang="ar-DZ" sz="2600" b="1" dirty="0" smtClean="0">
                          <a:solidFill>
                            <a:srgbClr val="0623FA"/>
                          </a:solidFill>
                        </a:rPr>
                        <a:t>=</a:t>
                      </a:r>
                      <a:endParaRPr lang="fr-FR" sz="2600" b="1" dirty="0">
                        <a:solidFill>
                          <a:srgbClr val="0623FA"/>
                        </a:solidFill>
                      </a:endParaRPr>
                    </a:p>
                  </a:txBody>
                  <a:tcPr anchor="ctr">
                    <a:noFill/>
                  </a:tcPr>
                </a:tc>
                <a:tc>
                  <a:txBody>
                    <a:bodyPr/>
                    <a:lstStyle/>
                    <a:p>
                      <a:pPr algn="ctr" rtl="1"/>
                      <a:r>
                        <a:rPr lang="ar-DZ" sz="2600" b="1" dirty="0" smtClean="0">
                          <a:solidFill>
                            <a:srgbClr val="0623FA"/>
                          </a:solidFill>
                        </a:rPr>
                        <a:t>معدل المردود الداخلي</a:t>
                      </a:r>
                      <a:endParaRPr lang="fr-FR" sz="2600" b="1" dirty="0">
                        <a:solidFill>
                          <a:srgbClr val="0623FA"/>
                        </a:solidFill>
                      </a:endParaRPr>
                    </a:p>
                  </a:txBody>
                  <a:tcPr anchor="ctr">
                    <a:noFill/>
                  </a:tcPr>
                </a:tc>
              </a:tr>
              <a:tr h="738193">
                <a:tc>
                  <a:txBody>
                    <a:bodyPr/>
                    <a:lstStyle/>
                    <a:p>
                      <a:pPr algn="ctr" rtl="1"/>
                      <a:r>
                        <a:rPr lang="ar-DZ" sz="2600" b="1" dirty="0" smtClean="0">
                          <a:solidFill>
                            <a:srgbClr val="0623FA"/>
                          </a:solidFill>
                        </a:rPr>
                        <a:t>الفرق بين القيمة الحالية المخصومة بالمعدل الأصغر وتلك المخصومة بالمعدل</a:t>
                      </a:r>
                      <a:r>
                        <a:rPr lang="ar-DZ" sz="2600" b="1" baseline="0" dirty="0" smtClean="0">
                          <a:solidFill>
                            <a:srgbClr val="0623FA"/>
                          </a:solidFill>
                        </a:rPr>
                        <a:t> الأكبر</a:t>
                      </a:r>
                      <a:r>
                        <a:rPr lang="ar-DZ" sz="2600" b="1" dirty="0" smtClean="0">
                          <a:solidFill>
                            <a:srgbClr val="0623FA"/>
                          </a:solidFill>
                        </a:rPr>
                        <a:t> </a:t>
                      </a:r>
                      <a:endParaRPr lang="fr-FR" sz="2600" b="1" dirty="0">
                        <a:solidFill>
                          <a:srgbClr val="0623FA"/>
                        </a:solidFill>
                      </a:endParaRPr>
                    </a:p>
                  </a:txBody>
                  <a:tcPr anchor="ctr">
                    <a:noFill/>
                  </a:tcPr>
                </a:tc>
                <a:tc>
                  <a:txBody>
                    <a:bodyPr/>
                    <a:lstStyle/>
                    <a:p>
                      <a:pPr algn="ctr" rtl="1"/>
                      <a:endParaRPr lang="fr-FR" sz="2400" b="1" dirty="0">
                        <a:solidFill>
                          <a:srgbClr val="0623FA"/>
                        </a:solidFill>
                      </a:endParaRPr>
                    </a:p>
                  </a:txBody>
                  <a:tcPr anchor="ctr">
                    <a:noFill/>
                  </a:tcPr>
                </a:tc>
                <a:tc>
                  <a:txBody>
                    <a:bodyPr/>
                    <a:lstStyle/>
                    <a:p>
                      <a:pPr algn="ctr" rtl="1"/>
                      <a:endParaRPr lang="fr-FR" sz="2400" b="1" dirty="0">
                        <a:solidFill>
                          <a:srgbClr val="0623FA"/>
                        </a:solidFill>
                      </a:endParaRPr>
                    </a:p>
                  </a:txBody>
                  <a:tcPr anchor="ctr">
                    <a:noFill/>
                  </a:tcPr>
                </a:tc>
                <a:tc>
                  <a:txBody>
                    <a:bodyPr/>
                    <a:lstStyle/>
                    <a:p>
                      <a:pPr algn="ctr" rtl="1"/>
                      <a:endParaRPr lang="fr-FR" sz="2400" b="1" dirty="0">
                        <a:solidFill>
                          <a:srgbClr val="0623FA"/>
                        </a:solidFill>
                      </a:endParaRPr>
                    </a:p>
                  </a:txBody>
                  <a:tcPr anchor="ctr">
                    <a:noFill/>
                  </a:tcPr>
                </a:tc>
                <a:tc>
                  <a:txBody>
                    <a:bodyPr/>
                    <a:lstStyle/>
                    <a:p>
                      <a:pPr algn="ctr" rtl="1"/>
                      <a:endParaRPr lang="fr-FR" sz="2400" b="1" dirty="0">
                        <a:solidFill>
                          <a:srgbClr val="0623FA"/>
                        </a:solidFill>
                      </a:endParaRPr>
                    </a:p>
                  </a:txBody>
                  <a:tcPr anchor="c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noChangeArrowheads="1"/>
          </p:cNvPicPr>
          <p:nvPr/>
        </p:nvPicPr>
        <p:blipFill>
          <a:blip r:embed="rId3" cstate="print"/>
          <a:srcRect/>
          <a:stretch>
            <a:fillRect/>
          </a:stretch>
        </p:blipFill>
        <p:spPr bwMode="auto">
          <a:xfrm>
            <a:off x="785786" y="785794"/>
            <a:ext cx="8358246" cy="5572164"/>
          </a:xfrm>
          <a:prstGeom prst="rect">
            <a:avLst/>
          </a:prstGeom>
          <a:noFill/>
          <a:ln w="9525">
            <a:noFill/>
            <a:miter lim="800000"/>
            <a:headEnd/>
            <a:tailEnd/>
          </a:ln>
          <a:effectLst/>
        </p:spPr>
      </p:pic>
      <p:sp>
        <p:nvSpPr>
          <p:cNvPr id="3" name="Rectangle 2"/>
          <p:cNvSpPr/>
          <p:nvPr/>
        </p:nvSpPr>
        <p:spPr>
          <a:xfrm>
            <a:off x="47238" y="4405978"/>
            <a:ext cx="1336520" cy="523220"/>
          </a:xfrm>
          <a:prstGeom prst="rect">
            <a:avLst/>
          </a:prstGeom>
        </p:spPr>
        <p:txBody>
          <a:bodyPr wrap="none">
            <a:spAutoFit/>
          </a:bodyPr>
          <a:lstStyle/>
          <a:p>
            <a:pPr algn="l"/>
            <a:r>
              <a:rPr lang="fr-FR" sz="2800" b="1" dirty="0" smtClean="0">
                <a:solidFill>
                  <a:srgbClr val="FF0000"/>
                </a:solidFill>
                <a:latin typeface="Arial Narrow" pitchFamily="34" charset="0"/>
                <a:cs typeface="Times New Roman" pitchFamily="18" charset="0"/>
              </a:rPr>
              <a:t>VAN(k</a:t>
            </a:r>
            <a:r>
              <a:rPr lang="fr-FR" sz="2800" b="1" baseline="-25000" dirty="0" smtClean="0">
                <a:solidFill>
                  <a:srgbClr val="FF0000"/>
                </a:solidFill>
                <a:latin typeface="Arial Narrow" pitchFamily="34" charset="0"/>
                <a:cs typeface="Times New Roman" pitchFamily="18" charset="0"/>
              </a:rPr>
              <a:t>1</a:t>
            </a:r>
            <a:r>
              <a:rPr lang="fr-FR" sz="2800" b="1" dirty="0" smtClean="0">
                <a:solidFill>
                  <a:srgbClr val="FF0000"/>
                </a:solidFill>
                <a:latin typeface="Arial Narrow" pitchFamily="34" charset="0"/>
                <a:cs typeface="Times New Roman" pitchFamily="18" charset="0"/>
              </a:rPr>
              <a:t> )</a:t>
            </a:r>
            <a:endParaRPr lang="fr-FR" sz="2800" dirty="0">
              <a:solidFill>
                <a:srgbClr val="FF0000"/>
              </a:solidFill>
              <a:latin typeface="Arial Narrow" pitchFamily="34" charset="0"/>
              <a:cs typeface="Times New Roman" pitchFamily="18" charset="0"/>
            </a:endParaRPr>
          </a:p>
        </p:txBody>
      </p:sp>
      <p:sp>
        <p:nvSpPr>
          <p:cNvPr id="4" name="Rectangle 3"/>
          <p:cNvSpPr/>
          <p:nvPr/>
        </p:nvSpPr>
        <p:spPr>
          <a:xfrm>
            <a:off x="26436" y="5715016"/>
            <a:ext cx="1336520" cy="523220"/>
          </a:xfrm>
          <a:prstGeom prst="rect">
            <a:avLst/>
          </a:prstGeom>
        </p:spPr>
        <p:txBody>
          <a:bodyPr wrap="none">
            <a:spAutoFit/>
          </a:bodyPr>
          <a:lstStyle/>
          <a:p>
            <a:pPr algn="l"/>
            <a:r>
              <a:rPr lang="fr-FR" sz="2800" b="1" dirty="0" smtClean="0">
                <a:solidFill>
                  <a:srgbClr val="FF0000"/>
                </a:solidFill>
                <a:latin typeface="Arial Narrow" pitchFamily="34" charset="0"/>
                <a:cs typeface="Times New Roman" pitchFamily="18" charset="0"/>
              </a:rPr>
              <a:t>VAN(k</a:t>
            </a:r>
            <a:r>
              <a:rPr lang="fr-FR" sz="2800" b="1" baseline="-25000" dirty="0" smtClean="0">
                <a:solidFill>
                  <a:srgbClr val="FF0000"/>
                </a:solidFill>
                <a:latin typeface="Arial Narrow" pitchFamily="34" charset="0"/>
                <a:cs typeface="Times New Roman" pitchFamily="18" charset="0"/>
              </a:rPr>
              <a:t>2</a:t>
            </a:r>
            <a:r>
              <a:rPr lang="fr-FR" sz="2800" b="1" dirty="0" smtClean="0">
                <a:solidFill>
                  <a:srgbClr val="FF0000"/>
                </a:solidFill>
                <a:latin typeface="Arial Narrow" pitchFamily="34" charset="0"/>
                <a:cs typeface="Times New Roman" pitchFamily="18" charset="0"/>
              </a:rPr>
              <a:t> )</a:t>
            </a:r>
            <a:endParaRPr lang="fr-FR" sz="2800" dirty="0">
              <a:solidFill>
                <a:srgbClr val="FF0000"/>
              </a:solidFill>
              <a:latin typeface="Arial Narrow" pitchFamily="34" charset="0"/>
              <a:cs typeface="Times New Roman" pitchFamily="18" charset="0"/>
            </a:endParaRPr>
          </a:p>
        </p:txBody>
      </p:sp>
      <p:cxnSp>
        <p:nvCxnSpPr>
          <p:cNvPr id="6" name="Connecteur droit 5"/>
          <p:cNvCxnSpPr/>
          <p:nvPr/>
        </p:nvCxnSpPr>
        <p:spPr>
          <a:xfrm>
            <a:off x="1428728" y="4643446"/>
            <a:ext cx="1368000" cy="0"/>
          </a:xfrm>
          <a:prstGeom prst="line">
            <a:avLst/>
          </a:prstGeom>
          <a:ln w="28575">
            <a:solidFill>
              <a:srgbClr val="0623FA"/>
            </a:solidFill>
            <a:prstDash val="dash"/>
          </a:ln>
        </p:spPr>
        <p:style>
          <a:lnRef idx="1">
            <a:schemeClr val="accent1"/>
          </a:lnRef>
          <a:fillRef idx="0">
            <a:schemeClr val="accent1"/>
          </a:fillRef>
          <a:effectRef idx="0">
            <a:schemeClr val="accent1"/>
          </a:effectRef>
          <a:fontRef idx="minor">
            <a:schemeClr val="tx1"/>
          </a:fontRef>
        </p:style>
      </p:cxnSp>
      <p:cxnSp>
        <p:nvCxnSpPr>
          <p:cNvPr id="7" name="Connecteur droit 6"/>
          <p:cNvCxnSpPr/>
          <p:nvPr/>
        </p:nvCxnSpPr>
        <p:spPr>
          <a:xfrm>
            <a:off x="1428728" y="6000768"/>
            <a:ext cx="4212000" cy="0"/>
          </a:xfrm>
          <a:prstGeom prst="line">
            <a:avLst/>
          </a:prstGeom>
          <a:ln w="28575">
            <a:solidFill>
              <a:srgbClr val="0623FA"/>
            </a:solidFill>
            <a:prstDash val="dash"/>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386" y="5191796"/>
            <a:ext cx="1538498" cy="523220"/>
          </a:xfrm>
          <a:prstGeom prst="rect">
            <a:avLst/>
          </a:prstGeom>
          <a:solidFill>
            <a:schemeClr val="bg1"/>
          </a:solidFill>
        </p:spPr>
        <p:txBody>
          <a:bodyPr wrap="none">
            <a:spAutoFit/>
          </a:bodyPr>
          <a:lstStyle/>
          <a:p>
            <a:pPr algn="l"/>
            <a:r>
              <a:rPr lang="fr-FR" sz="2800" b="1" dirty="0" smtClean="0">
                <a:solidFill>
                  <a:srgbClr val="FF0000"/>
                </a:solidFill>
                <a:latin typeface="Arial Narrow" pitchFamily="34" charset="0"/>
                <a:cs typeface="Times New Roman" pitchFamily="18" charset="0"/>
              </a:rPr>
              <a:t>VAN(TRI )</a:t>
            </a:r>
            <a:endParaRPr lang="fr-FR" sz="2800" dirty="0">
              <a:solidFill>
                <a:srgbClr val="FF0000"/>
              </a:solidFill>
              <a:latin typeface="Arial Narrow" pitchFamily="34" charset="0"/>
              <a:cs typeface="Times New Roman" pitchFamily="18" charset="0"/>
            </a:endParaRPr>
          </a:p>
        </p:txBody>
      </p:sp>
      <p:sp>
        <p:nvSpPr>
          <p:cNvPr id="10" name="Rectangle 9"/>
          <p:cNvSpPr/>
          <p:nvPr/>
        </p:nvSpPr>
        <p:spPr>
          <a:xfrm>
            <a:off x="2949728" y="5477548"/>
            <a:ext cx="397866" cy="523220"/>
          </a:xfrm>
          <a:prstGeom prst="rect">
            <a:avLst/>
          </a:prstGeom>
        </p:spPr>
        <p:txBody>
          <a:bodyPr wrap="none">
            <a:spAutoFit/>
          </a:bodyPr>
          <a:lstStyle/>
          <a:p>
            <a:pPr algn="l"/>
            <a:r>
              <a:rPr lang="fr-FR" sz="2800" b="1" dirty="0" smtClean="0">
                <a:solidFill>
                  <a:srgbClr val="00FF00"/>
                </a:solidFill>
                <a:latin typeface="Arial Narrow" pitchFamily="34" charset="0"/>
                <a:cs typeface="Times New Roman" pitchFamily="18" charset="0"/>
              </a:rPr>
              <a:t>A</a:t>
            </a:r>
            <a:endParaRPr lang="fr-FR" sz="2800" dirty="0">
              <a:solidFill>
                <a:srgbClr val="00FF00"/>
              </a:solidFill>
              <a:latin typeface="Arial Narrow" pitchFamily="34" charset="0"/>
              <a:cs typeface="Times New Roman" pitchFamily="18" charset="0"/>
            </a:endParaRPr>
          </a:p>
        </p:txBody>
      </p:sp>
      <p:sp>
        <p:nvSpPr>
          <p:cNvPr id="11" name="Rectangle 10"/>
          <p:cNvSpPr/>
          <p:nvPr/>
        </p:nvSpPr>
        <p:spPr>
          <a:xfrm>
            <a:off x="2888250" y="4977482"/>
            <a:ext cx="397866" cy="523220"/>
          </a:xfrm>
          <a:prstGeom prst="rect">
            <a:avLst/>
          </a:prstGeom>
        </p:spPr>
        <p:txBody>
          <a:bodyPr wrap="none">
            <a:spAutoFit/>
          </a:bodyPr>
          <a:lstStyle/>
          <a:p>
            <a:pPr algn="l"/>
            <a:r>
              <a:rPr lang="fr-FR" sz="2800" b="1" dirty="0" smtClean="0">
                <a:solidFill>
                  <a:schemeClr val="accent6">
                    <a:lumMod val="75000"/>
                  </a:schemeClr>
                </a:solidFill>
                <a:latin typeface="Arial Narrow" pitchFamily="34" charset="0"/>
                <a:cs typeface="Times New Roman" pitchFamily="18" charset="0"/>
              </a:rPr>
              <a:t>B</a:t>
            </a:r>
            <a:endParaRPr lang="fr-FR" sz="2800" dirty="0">
              <a:solidFill>
                <a:schemeClr val="accent6">
                  <a:lumMod val="75000"/>
                </a:schemeClr>
              </a:solidFill>
              <a:latin typeface="Arial Narrow" pitchFamily="34" charset="0"/>
              <a:cs typeface="Times New Roman" pitchFamily="18" charset="0"/>
            </a:endParaRPr>
          </a:p>
        </p:txBody>
      </p:sp>
      <p:sp>
        <p:nvSpPr>
          <p:cNvPr id="12" name="Rectangle 11"/>
          <p:cNvSpPr/>
          <p:nvPr/>
        </p:nvSpPr>
        <p:spPr>
          <a:xfrm>
            <a:off x="3674068" y="5936156"/>
            <a:ext cx="397866" cy="523220"/>
          </a:xfrm>
          <a:prstGeom prst="rect">
            <a:avLst/>
          </a:prstGeom>
        </p:spPr>
        <p:txBody>
          <a:bodyPr wrap="none">
            <a:spAutoFit/>
          </a:bodyPr>
          <a:lstStyle/>
          <a:p>
            <a:pPr algn="l"/>
            <a:r>
              <a:rPr lang="fr-FR" sz="2800" b="1" dirty="0" smtClean="0">
                <a:solidFill>
                  <a:srgbClr val="7030A0"/>
                </a:solidFill>
                <a:latin typeface="Arial Narrow" pitchFamily="34" charset="0"/>
                <a:cs typeface="Times New Roman" pitchFamily="18" charset="0"/>
              </a:rPr>
              <a:t>C</a:t>
            </a:r>
            <a:endParaRPr lang="fr-FR" sz="2800" dirty="0">
              <a:solidFill>
                <a:srgbClr val="7030A0"/>
              </a:solidFill>
              <a:latin typeface="Arial Narrow" pitchFamily="34" charset="0"/>
              <a:cs typeface="Times New Roman" pitchFamily="18" charset="0"/>
            </a:endParaRPr>
          </a:p>
        </p:txBody>
      </p:sp>
      <p:sp>
        <p:nvSpPr>
          <p:cNvPr id="13" name="Rectangle 12"/>
          <p:cNvSpPr/>
          <p:nvPr/>
        </p:nvSpPr>
        <p:spPr>
          <a:xfrm>
            <a:off x="2143108" y="5072074"/>
            <a:ext cx="397866" cy="523220"/>
          </a:xfrm>
          <a:prstGeom prst="rect">
            <a:avLst/>
          </a:prstGeom>
        </p:spPr>
        <p:txBody>
          <a:bodyPr wrap="none">
            <a:spAutoFit/>
          </a:bodyPr>
          <a:lstStyle/>
          <a:p>
            <a:pPr algn="l"/>
            <a:r>
              <a:rPr lang="fr-FR" sz="2800" b="1" dirty="0" smtClean="0">
                <a:solidFill>
                  <a:srgbClr val="FF0000"/>
                </a:solidFill>
                <a:latin typeface="Arial Narrow" pitchFamily="34" charset="0"/>
                <a:cs typeface="Times New Roman" pitchFamily="18" charset="0"/>
              </a:rPr>
              <a:t>D</a:t>
            </a:r>
            <a:endParaRPr lang="fr-FR" sz="2800" dirty="0">
              <a:solidFill>
                <a:srgbClr val="FF0000"/>
              </a:solidFill>
              <a:latin typeface="Arial Narrow" pitchFamily="34" charset="0"/>
              <a:cs typeface="Times New Roman" pitchFamily="18" charset="0"/>
            </a:endParaRPr>
          </a:p>
        </p:txBody>
      </p:sp>
      <p:sp>
        <p:nvSpPr>
          <p:cNvPr id="14" name="Rectangle 13"/>
          <p:cNvSpPr/>
          <p:nvPr/>
        </p:nvSpPr>
        <p:spPr>
          <a:xfrm>
            <a:off x="1975586" y="5500702"/>
            <a:ext cx="381836" cy="523220"/>
          </a:xfrm>
          <a:prstGeom prst="rect">
            <a:avLst/>
          </a:prstGeom>
        </p:spPr>
        <p:txBody>
          <a:bodyPr wrap="none">
            <a:spAutoFit/>
          </a:bodyPr>
          <a:lstStyle/>
          <a:p>
            <a:pPr algn="l"/>
            <a:r>
              <a:rPr lang="fr-FR" sz="2800" b="1" dirty="0" smtClean="0">
                <a:solidFill>
                  <a:srgbClr val="0623FA"/>
                </a:solidFill>
                <a:latin typeface="Arial Narrow" pitchFamily="34" charset="0"/>
                <a:cs typeface="Times New Roman" pitchFamily="18" charset="0"/>
              </a:rPr>
              <a:t>E</a:t>
            </a:r>
            <a:endParaRPr lang="fr-FR" sz="2800" dirty="0">
              <a:solidFill>
                <a:srgbClr val="0623FA"/>
              </a:solidFill>
              <a:latin typeface="Arial Narrow" pitchFamily="34" charset="0"/>
              <a:cs typeface="Times New Roman" pitchFamily="18" charset="0"/>
            </a:endParaRPr>
          </a:p>
        </p:txBody>
      </p:sp>
      <p:graphicFrame>
        <p:nvGraphicFramePr>
          <p:cNvPr id="263169" name="Object 1"/>
          <p:cNvGraphicFramePr>
            <a:graphicFrameLocks noChangeAspect="1"/>
          </p:cNvGraphicFramePr>
          <p:nvPr/>
        </p:nvGraphicFramePr>
        <p:xfrm>
          <a:off x="3017838" y="1331913"/>
          <a:ext cx="4487862" cy="1216025"/>
        </p:xfrm>
        <a:graphic>
          <a:graphicData uri="http://schemas.openxmlformats.org/presentationml/2006/ole">
            <p:oleObj spid="_x0000_s263169" name="Équation" r:id="rId4" imgW="1447560" imgH="393480" progId="">
              <p:embed/>
            </p:oleObj>
          </a:graphicData>
        </a:graphic>
      </p:graphicFrame>
      <p:sp>
        <p:nvSpPr>
          <p:cNvPr id="19" name="Rectangle 18"/>
          <p:cNvSpPr/>
          <p:nvPr/>
        </p:nvSpPr>
        <p:spPr>
          <a:xfrm>
            <a:off x="5388580" y="6286520"/>
            <a:ext cx="535724" cy="646331"/>
          </a:xfrm>
          <a:prstGeom prst="rect">
            <a:avLst/>
          </a:prstGeom>
        </p:spPr>
        <p:txBody>
          <a:bodyPr wrap="none">
            <a:spAutoFit/>
          </a:bodyPr>
          <a:lstStyle/>
          <a:p>
            <a:r>
              <a:rPr lang="fr-FR" sz="3600" b="1" dirty="0" smtClean="0">
                <a:latin typeface="Arial Narrow" pitchFamily="34" charset="0"/>
                <a:cs typeface="Times New Roman" pitchFamily="18" charset="0"/>
              </a:rPr>
              <a:t>k</a:t>
            </a:r>
            <a:r>
              <a:rPr lang="fr-FR" sz="3600" b="1" baseline="-25000" dirty="0" smtClean="0">
                <a:latin typeface="Arial Narrow" pitchFamily="34" charset="0"/>
                <a:cs typeface="Times New Roman" pitchFamily="18" charset="0"/>
              </a:rPr>
              <a:t>1</a:t>
            </a:r>
            <a:endParaRPr lang="fr-FR" sz="3600" baseline="30000" dirty="0">
              <a:latin typeface="Arial Narrow" pitchFamily="34" charset="0"/>
              <a:cs typeface="Times New Roman" pitchFamily="18" charset="0"/>
            </a:endParaRPr>
          </a:p>
        </p:txBody>
      </p:sp>
      <p:sp>
        <p:nvSpPr>
          <p:cNvPr id="20" name="Rectangle 19"/>
          <p:cNvSpPr/>
          <p:nvPr/>
        </p:nvSpPr>
        <p:spPr>
          <a:xfrm>
            <a:off x="2500298" y="6273249"/>
            <a:ext cx="535724" cy="646331"/>
          </a:xfrm>
          <a:prstGeom prst="rect">
            <a:avLst/>
          </a:prstGeom>
        </p:spPr>
        <p:txBody>
          <a:bodyPr wrap="none">
            <a:spAutoFit/>
          </a:bodyPr>
          <a:lstStyle/>
          <a:p>
            <a:r>
              <a:rPr lang="fr-FR" sz="3600" b="1" dirty="0" smtClean="0">
                <a:latin typeface="Arial Narrow" pitchFamily="34" charset="0"/>
                <a:cs typeface="Times New Roman" pitchFamily="18" charset="0"/>
              </a:rPr>
              <a:t>k</a:t>
            </a:r>
            <a:r>
              <a:rPr lang="fr-FR" sz="3600" b="1" baseline="-25000" dirty="0" smtClean="0">
                <a:latin typeface="Arial Narrow" pitchFamily="34" charset="0"/>
                <a:cs typeface="Times New Roman" pitchFamily="18" charset="0"/>
              </a:rPr>
              <a:t>2</a:t>
            </a:r>
            <a:endParaRPr lang="fr-FR" sz="3600" dirty="0"/>
          </a:p>
        </p:txBody>
      </p:sp>
      <p:cxnSp>
        <p:nvCxnSpPr>
          <p:cNvPr id="22" name="Connecteur droit 21"/>
          <p:cNvCxnSpPr/>
          <p:nvPr/>
        </p:nvCxnSpPr>
        <p:spPr>
          <a:xfrm flipH="1">
            <a:off x="2729602" y="4643446"/>
            <a:ext cx="0" cy="1800000"/>
          </a:xfrm>
          <a:prstGeom prst="line">
            <a:avLst/>
          </a:prstGeom>
          <a:ln w="28575">
            <a:solidFill>
              <a:srgbClr val="0623FA"/>
            </a:solidFill>
            <a:prstDash val="dash"/>
          </a:ln>
        </p:spPr>
        <p:style>
          <a:lnRef idx="1">
            <a:schemeClr val="accent1"/>
          </a:lnRef>
          <a:fillRef idx="0">
            <a:schemeClr val="accent1"/>
          </a:fillRef>
          <a:effectRef idx="0">
            <a:schemeClr val="accent1"/>
          </a:effectRef>
          <a:fontRef idx="minor">
            <a:schemeClr val="tx1"/>
          </a:fontRef>
        </p:style>
      </p:cxnSp>
      <p:sp>
        <p:nvSpPr>
          <p:cNvPr id="9" name="Forme libre 8"/>
          <p:cNvSpPr/>
          <p:nvPr/>
        </p:nvSpPr>
        <p:spPr>
          <a:xfrm>
            <a:off x="2668249" y="4631961"/>
            <a:ext cx="2938072" cy="1364105"/>
          </a:xfrm>
          <a:custGeom>
            <a:avLst/>
            <a:gdLst>
              <a:gd name="connsiteX0" fmla="*/ 59961 w 2938072"/>
              <a:gd name="connsiteY0" fmla="*/ 0 h 1364105"/>
              <a:gd name="connsiteX1" fmla="*/ 59961 w 2938072"/>
              <a:gd name="connsiteY1" fmla="*/ 1364105 h 1364105"/>
              <a:gd name="connsiteX2" fmla="*/ 2938072 w 2938072"/>
              <a:gd name="connsiteY2" fmla="*/ 1364105 h 1364105"/>
              <a:gd name="connsiteX3" fmla="*/ 0 w 2938072"/>
              <a:gd name="connsiteY3" fmla="*/ 44970 h 1364105"/>
            </a:gdLst>
            <a:ahLst/>
            <a:cxnLst>
              <a:cxn ang="0">
                <a:pos x="connsiteX0" y="connsiteY0"/>
              </a:cxn>
              <a:cxn ang="0">
                <a:pos x="connsiteX1" y="connsiteY1"/>
              </a:cxn>
              <a:cxn ang="0">
                <a:pos x="connsiteX2" y="connsiteY2"/>
              </a:cxn>
              <a:cxn ang="0">
                <a:pos x="connsiteX3" y="connsiteY3"/>
              </a:cxn>
            </a:cxnLst>
            <a:rect l="l" t="t" r="r" b="b"/>
            <a:pathLst>
              <a:path w="2938072" h="1364105">
                <a:moveTo>
                  <a:pt x="59961" y="0"/>
                </a:moveTo>
                <a:lnTo>
                  <a:pt x="59961" y="1364105"/>
                </a:lnTo>
                <a:lnTo>
                  <a:pt x="2938072" y="1364105"/>
                </a:lnTo>
                <a:lnTo>
                  <a:pt x="0" y="44970"/>
                </a:ln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cxnSp>
        <p:nvCxnSpPr>
          <p:cNvPr id="23" name="Connecteur droit 22"/>
          <p:cNvCxnSpPr/>
          <p:nvPr/>
        </p:nvCxnSpPr>
        <p:spPr>
          <a:xfrm flipH="1">
            <a:off x="5643570" y="5501642"/>
            <a:ext cx="0" cy="936000"/>
          </a:xfrm>
          <a:prstGeom prst="line">
            <a:avLst/>
          </a:prstGeom>
          <a:ln w="28575">
            <a:solidFill>
              <a:srgbClr val="0623FA"/>
            </a:solidFill>
            <a:prstDash val="dash"/>
          </a:ln>
        </p:spPr>
        <p:style>
          <a:lnRef idx="1">
            <a:schemeClr val="accent1"/>
          </a:lnRef>
          <a:fillRef idx="0">
            <a:schemeClr val="accent1"/>
          </a:fillRef>
          <a:effectRef idx="0">
            <a:schemeClr val="accent1"/>
          </a:effectRef>
          <a:fontRef idx="minor">
            <a:schemeClr val="tx1"/>
          </a:fontRef>
        </p:style>
      </p:cxnSp>
      <p:cxnSp>
        <p:nvCxnSpPr>
          <p:cNvPr id="25" name="Connecteur droit 24"/>
          <p:cNvCxnSpPr/>
          <p:nvPr/>
        </p:nvCxnSpPr>
        <p:spPr>
          <a:xfrm>
            <a:off x="1553102" y="5498376"/>
            <a:ext cx="1152000" cy="0"/>
          </a:xfrm>
          <a:prstGeom prst="line">
            <a:avLst/>
          </a:prstGeom>
          <a:ln w="38100">
            <a:solidFill>
              <a:srgbClr val="0623FA"/>
            </a:solidFill>
          </a:ln>
        </p:spPr>
        <p:style>
          <a:lnRef idx="1">
            <a:schemeClr val="accent1"/>
          </a:lnRef>
          <a:fillRef idx="0">
            <a:schemeClr val="accent1"/>
          </a:fillRef>
          <a:effectRef idx="0">
            <a:schemeClr val="accent1"/>
          </a:effectRef>
          <a:fontRef idx="minor">
            <a:schemeClr val="tx1"/>
          </a:fontRef>
        </p:style>
      </p:cxnSp>
      <p:cxnSp>
        <p:nvCxnSpPr>
          <p:cNvPr id="26" name="Connecteur droit 25"/>
          <p:cNvCxnSpPr/>
          <p:nvPr/>
        </p:nvCxnSpPr>
        <p:spPr>
          <a:xfrm>
            <a:off x="2744592" y="5500702"/>
            <a:ext cx="1296000" cy="0"/>
          </a:xfrm>
          <a:prstGeom prst="line">
            <a:avLst/>
          </a:prstGeom>
          <a:ln w="38100">
            <a:solidFill>
              <a:srgbClr val="00FF00"/>
            </a:solidFill>
          </a:ln>
        </p:spPr>
        <p:style>
          <a:lnRef idx="1">
            <a:schemeClr val="accent1"/>
          </a:lnRef>
          <a:fillRef idx="0">
            <a:schemeClr val="accent1"/>
          </a:fillRef>
          <a:effectRef idx="0">
            <a:schemeClr val="accent1"/>
          </a:effectRef>
          <a:fontRef idx="minor">
            <a:schemeClr val="tx1"/>
          </a:fontRef>
        </p:style>
      </p:cxnSp>
      <p:cxnSp>
        <p:nvCxnSpPr>
          <p:cNvPr id="27" name="Connecteur droit 26"/>
          <p:cNvCxnSpPr/>
          <p:nvPr/>
        </p:nvCxnSpPr>
        <p:spPr>
          <a:xfrm>
            <a:off x="2714612" y="6000768"/>
            <a:ext cx="2916000" cy="0"/>
          </a:xfrm>
          <a:prstGeom prst="line">
            <a:avLst/>
          </a:prstGeom>
          <a:ln w="38100">
            <a:solidFill>
              <a:srgbClr val="7030A0"/>
            </a:solidFill>
          </a:ln>
        </p:spPr>
        <p:style>
          <a:lnRef idx="1">
            <a:schemeClr val="accent1"/>
          </a:lnRef>
          <a:fillRef idx="0">
            <a:schemeClr val="accent1"/>
          </a:fillRef>
          <a:effectRef idx="0">
            <a:schemeClr val="accent1"/>
          </a:effectRef>
          <a:fontRef idx="minor">
            <a:schemeClr val="tx1"/>
          </a:fontRef>
        </p:style>
      </p:cxnSp>
      <p:sp>
        <p:nvSpPr>
          <p:cNvPr id="28" name="Accolade fermante 27"/>
          <p:cNvSpPr/>
          <p:nvPr/>
        </p:nvSpPr>
        <p:spPr>
          <a:xfrm>
            <a:off x="2748364" y="4658436"/>
            <a:ext cx="216000" cy="828000"/>
          </a:xfrm>
          <a:prstGeom prst="rightBrac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9" name="Rectangle 28"/>
          <p:cNvSpPr/>
          <p:nvPr/>
        </p:nvSpPr>
        <p:spPr>
          <a:xfrm>
            <a:off x="5455724" y="1142984"/>
            <a:ext cx="2286016" cy="150019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1"/>
                                          </p:val>
                                        </p:tav>
                                        <p:tav tm="100000">
                                          <p:val>
                                            <p:strVal val="#ppt_x"/>
                                          </p:val>
                                        </p:tav>
                                      </p:tavLst>
                                    </p:anim>
                                    <p:anim calcmode="lin" valueType="num">
                                      <p:cBhvr>
                                        <p:cTn id="9" dur="1000" fill="hold"/>
                                        <p:tgtEl>
                                          <p:spTgt spid="14"/>
                                        </p:tgtEl>
                                        <p:attrNameLst>
                                          <p:attrName>ppt_y</p:attrName>
                                        </p:attrNameLst>
                                      </p:cBhvr>
                                      <p:tavLst>
                                        <p:tav tm="0">
                                          <p:val>
                                            <p:strVal val="#ppt_y"/>
                                          </p:val>
                                        </p:tav>
                                        <p:tav tm="100000">
                                          <p:val>
                                            <p:strVal val="#ppt_y"/>
                                          </p:val>
                                        </p:tav>
                                      </p:tavLst>
                                    </p:anim>
                                  </p:childTnLst>
                                </p:cTn>
                              </p:par>
                            </p:childTnLst>
                          </p:cTn>
                        </p:par>
                        <p:par>
                          <p:cTn id="10" fill="hold">
                            <p:stCondLst>
                              <p:cond delay="1000"/>
                            </p:stCondLst>
                            <p:childTnLst>
                              <p:par>
                                <p:cTn id="11" presetID="40" presetClass="entr" presetSubtype="0" fill="hold" grpId="0" nodeType="afterEffect">
                                  <p:stCondLst>
                                    <p:cond delay="0"/>
                                  </p:stCondLst>
                                  <p:iterate type="lt">
                                    <p:tmPct val="10000"/>
                                  </p:iterate>
                                  <p:childTnLst>
                                    <p:set>
                                      <p:cBhvr>
                                        <p:cTn id="12" dur="1" fill="hold">
                                          <p:stCondLst>
                                            <p:cond delay="0"/>
                                          </p:stCondLst>
                                        </p:cTn>
                                        <p:tgtEl>
                                          <p:spTgt spid="10"/>
                                        </p:tgtEl>
                                        <p:attrNameLst>
                                          <p:attrName>style.visibility</p:attrName>
                                        </p:attrNameLst>
                                      </p:cBhvr>
                                      <p:to>
                                        <p:strVal val="visible"/>
                                      </p:to>
                                    </p:set>
                                    <p:animEffect transition="in" filter="fade">
                                      <p:cBhvr>
                                        <p:cTn id="13" dur="1000"/>
                                        <p:tgtEl>
                                          <p:spTgt spid="10"/>
                                        </p:tgtEl>
                                      </p:cBhvr>
                                    </p:animEffect>
                                    <p:anim calcmode="lin" valueType="num">
                                      <p:cBhvr>
                                        <p:cTn id="14" dur="1000" fill="hold"/>
                                        <p:tgtEl>
                                          <p:spTgt spid="10"/>
                                        </p:tgtEl>
                                        <p:attrNameLst>
                                          <p:attrName>ppt_x</p:attrName>
                                        </p:attrNameLst>
                                      </p:cBhvr>
                                      <p:tavLst>
                                        <p:tav tm="0">
                                          <p:val>
                                            <p:strVal val="#ppt_x-.1"/>
                                          </p:val>
                                        </p:tav>
                                        <p:tav tm="100000">
                                          <p:val>
                                            <p:strVal val="#ppt_x"/>
                                          </p:val>
                                        </p:tav>
                                      </p:tavLst>
                                    </p:anim>
                                    <p:anim calcmode="lin" valueType="num">
                                      <p:cBhvr>
                                        <p:cTn id="15" dur="10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0"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wedge">
                                      <p:cBhvr>
                                        <p:cTn id="20" dur="20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53" presetClass="entr" presetSubtype="0" fill="hold" grpId="0" nodeType="clickEffect">
                                  <p:stCondLst>
                                    <p:cond delay="0"/>
                                  </p:stCondLst>
                                  <p:childTnLst>
                                    <p:set>
                                      <p:cBhvr>
                                        <p:cTn id="24" dur="1" fill="hold">
                                          <p:stCondLst>
                                            <p:cond delay="0"/>
                                          </p:stCondLst>
                                        </p:cTn>
                                        <p:tgtEl>
                                          <p:spTgt spid="28"/>
                                        </p:tgtEl>
                                        <p:attrNameLst>
                                          <p:attrName>style.visibility</p:attrName>
                                        </p:attrNameLst>
                                      </p:cBhvr>
                                      <p:to>
                                        <p:strVal val="visible"/>
                                      </p:to>
                                    </p:set>
                                    <p:anim calcmode="lin" valueType="num">
                                      <p:cBhvr>
                                        <p:cTn id="25" dur="500" fill="hold"/>
                                        <p:tgtEl>
                                          <p:spTgt spid="28"/>
                                        </p:tgtEl>
                                        <p:attrNameLst>
                                          <p:attrName>ppt_w</p:attrName>
                                        </p:attrNameLst>
                                      </p:cBhvr>
                                      <p:tavLst>
                                        <p:tav tm="0">
                                          <p:val>
                                            <p:fltVal val="0"/>
                                          </p:val>
                                        </p:tav>
                                        <p:tav tm="100000">
                                          <p:val>
                                            <p:strVal val="#ppt_w"/>
                                          </p:val>
                                        </p:tav>
                                      </p:tavLst>
                                    </p:anim>
                                    <p:anim calcmode="lin" valueType="num">
                                      <p:cBhvr>
                                        <p:cTn id="26" dur="500" fill="hold"/>
                                        <p:tgtEl>
                                          <p:spTgt spid="28"/>
                                        </p:tgtEl>
                                        <p:attrNameLst>
                                          <p:attrName>ppt_h</p:attrName>
                                        </p:attrNameLst>
                                      </p:cBhvr>
                                      <p:tavLst>
                                        <p:tav tm="0">
                                          <p:val>
                                            <p:fltVal val="0"/>
                                          </p:val>
                                        </p:tav>
                                        <p:tav tm="100000">
                                          <p:val>
                                            <p:strVal val="#ppt_h"/>
                                          </p:val>
                                        </p:tav>
                                      </p:tavLst>
                                    </p:anim>
                                    <p:animEffect transition="in" filter="fade">
                                      <p:cBhvr>
                                        <p:cTn id="27" dur="500"/>
                                        <p:tgtEl>
                                          <p:spTgt spid="28"/>
                                        </p:tgtEl>
                                      </p:cBhvr>
                                    </p:animEffect>
                                  </p:childTnLst>
                                </p:cTn>
                              </p:par>
                            </p:childTnLst>
                          </p:cTn>
                        </p:par>
                        <p:par>
                          <p:cTn id="28" fill="hold">
                            <p:stCondLst>
                              <p:cond delay="500"/>
                            </p:stCondLst>
                            <p:childTnLst>
                              <p:par>
                                <p:cTn id="29" presetID="40" presetClass="entr" presetSubtype="0" fill="hold" grpId="0" nodeType="afterEffect">
                                  <p:stCondLst>
                                    <p:cond delay="0"/>
                                  </p:stCondLst>
                                  <p:iterate type="lt">
                                    <p:tmPct val="10000"/>
                                  </p:iterate>
                                  <p:childTnLst>
                                    <p:set>
                                      <p:cBhvr>
                                        <p:cTn id="30" dur="1" fill="hold">
                                          <p:stCondLst>
                                            <p:cond delay="0"/>
                                          </p:stCondLst>
                                        </p:cTn>
                                        <p:tgtEl>
                                          <p:spTgt spid="11"/>
                                        </p:tgtEl>
                                        <p:attrNameLst>
                                          <p:attrName>style.visibility</p:attrName>
                                        </p:attrNameLst>
                                      </p:cBhvr>
                                      <p:to>
                                        <p:strVal val="visible"/>
                                      </p:to>
                                    </p:set>
                                    <p:animEffect transition="in" filter="fade">
                                      <p:cBhvr>
                                        <p:cTn id="31" dur="1000"/>
                                        <p:tgtEl>
                                          <p:spTgt spid="11"/>
                                        </p:tgtEl>
                                      </p:cBhvr>
                                    </p:animEffect>
                                    <p:anim calcmode="lin" valueType="num">
                                      <p:cBhvr>
                                        <p:cTn id="32" dur="1000" fill="hold"/>
                                        <p:tgtEl>
                                          <p:spTgt spid="11"/>
                                        </p:tgtEl>
                                        <p:attrNameLst>
                                          <p:attrName>ppt_x</p:attrName>
                                        </p:attrNameLst>
                                      </p:cBhvr>
                                      <p:tavLst>
                                        <p:tav tm="0">
                                          <p:val>
                                            <p:strVal val="#ppt_x-.1"/>
                                          </p:val>
                                        </p:tav>
                                        <p:tav tm="100000">
                                          <p:val>
                                            <p:strVal val="#ppt_x"/>
                                          </p:val>
                                        </p:tav>
                                      </p:tavLst>
                                    </p:anim>
                                    <p:anim calcmode="lin" valueType="num">
                                      <p:cBhvr>
                                        <p:cTn id="33" dur="1000" fill="hold"/>
                                        <p:tgtEl>
                                          <p:spTgt spid="11"/>
                                        </p:tgtEl>
                                        <p:attrNameLst>
                                          <p:attrName>ppt_y</p:attrName>
                                        </p:attrNameLst>
                                      </p:cBhvr>
                                      <p:tavLst>
                                        <p:tav tm="0">
                                          <p:val>
                                            <p:strVal val="#ppt_y"/>
                                          </p:val>
                                        </p:tav>
                                        <p:tav tm="100000">
                                          <p:val>
                                            <p:strVal val="#ppt_y"/>
                                          </p:val>
                                        </p:tav>
                                      </p:tavLst>
                                    </p:anim>
                                  </p:childTnLst>
                                </p:cTn>
                              </p:par>
                            </p:childTnLst>
                          </p:cTn>
                        </p:par>
                        <p:par>
                          <p:cTn id="34" fill="hold">
                            <p:stCondLst>
                              <p:cond delay="1500"/>
                            </p:stCondLst>
                            <p:childTnLst>
                              <p:par>
                                <p:cTn id="35" presetID="40" presetClass="entr" presetSubtype="0" fill="hold" grpId="0" nodeType="afterEffect">
                                  <p:stCondLst>
                                    <p:cond delay="0"/>
                                  </p:stCondLst>
                                  <p:iterate type="lt">
                                    <p:tmPct val="10000"/>
                                  </p:iterate>
                                  <p:childTnLst>
                                    <p:set>
                                      <p:cBhvr>
                                        <p:cTn id="36" dur="1" fill="hold">
                                          <p:stCondLst>
                                            <p:cond delay="0"/>
                                          </p:stCondLst>
                                        </p:cTn>
                                        <p:tgtEl>
                                          <p:spTgt spid="12"/>
                                        </p:tgtEl>
                                        <p:attrNameLst>
                                          <p:attrName>style.visibility</p:attrName>
                                        </p:attrNameLst>
                                      </p:cBhvr>
                                      <p:to>
                                        <p:strVal val="visible"/>
                                      </p:to>
                                    </p:set>
                                    <p:animEffect transition="in" filter="fade">
                                      <p:cBhvr>
                                        <p:cTn id="37" dur="1000"/>
                                        <p:tgtEl>
                                          <p:spTgt spid="12"/>
                                        </p:tgtEl>
                                      </p:cBhvr>
                                    </p:animEffect>
                                    <p:anim calcmode="lin" valueType="num">
                                      <p:cBhvr>
                                        <p:cTn id="38" dur="1000" fill="hold"/>
                                        <p:tgtEl>
                                          <p:spTgt spid="12"/>
                                        </p:tgtEl>
                                        <p:attrNameLst>
                                          <p:attrName>ppt_x</p:attrName>
                                        </p:attrNameLst>
                                      </p:cBhvr>
                                      <p:tavLst>
                                        <p:tav tm="0">
                                          <p:val>
                                            <p:strVal val="#ppt_x-.1"/>
                                          </p:val>
                                        </p:tav>
                                        <p:tav tm="100000">
                                          <p:val>
                                            <p:strVal val="#ppt_x"/>
                                          </p:val>
                                        </p:tav>
                                      </p:tavLst>
                                    </p:anim>
                                    <p:anim calcmode="lin" valueType="num">
                                      <p:cBhvr>
                                        <p:cTn id="39" dur="1000" fill="hold"/>
                                        <p:tgtEl>
                                          <p:spTgt spid="12"/>
                                        </p:tgtEl>
                                        <p:attrNameLst>
                                          <p:attrName>ppt_y</p:attrName>
                                        </p:attrNameLst>
                                      </p:cBhvr>
                                      <p:tavLst>
                                        <p:tav tm="0">
                                          <p:val>
                                            <p:strVal val="#ppt_y"/>
                                          </p:val>
                                        </p:tav>
                                        <p:tav tm="100000">
                                          <p:val>
                                            <p:strVal val="#ppt_y"/>
                                          </p:val>
                                        </p:tav>
                                      </p:tavLst>
                                    </p:anim>
                                  </p:childTnLst>
                                </p:cTn>
                              </p:par>
                            </p:childTnLst>
                          </p:cTn>
                        </p:par>
                        <p:par>
                          <p:cTn id="40" fill="hold">
                            <p:stCondLst>
                              <p:cond delay="2500"/>
                            </p:stCondLst>
                            <p:childTnLst>
                              <p:par>
                                <p:cTn id="41" presetID="40" presetClass="entr" presetSubtype="0" fill="hold" grpId="0" nodeType="afterEffect">
                                  <p:stCondLst>
                                    <p:cond delay="0"/>
                                  </p:stCondLst>
                                  <p:iterate type="lt">
                                    <p:tmPct val="10000"/>
                                  </p:iterate>
                                  <p:childTnLst>
                                    <p:set>
                                      <p:cBhvr>
                                        <p:cTn id="42" dur="1" fill="hold">
                                          <p:stCondLst>
                                            <p:cond delay="0"/>
                                          </p:stCondLst>
                                        </p:cTn>
                                        <p:tgtEl>
                                          <p:spTgt spid="13"/>
                                        </p:tgtEl>
                                        <p:attrNameLst>
                                          <p:attrName>style.visibility</p:attrName>
                                        </p:attrNameLst>
                                      </p:cBhvr>
                                      <p:to>
                                        <p:strVal val="visible"/>
                                      </p:to>
                                    </p:set>
                                    <p:animEffect transition="in" filter="fade">
                                      <p:cBhvr>
                                        <p:cTn id="43" dur="1000"/>
                                        <p:tgtEl>
                                          <p:spTgt spid="13"/>
                                        </p:tgtEl>
                                      </p:cBhvr>
                                    </p:animEffect>
                                    <p:anim calcmode="lin" valueType="num">
                                      <p:cBhvr>
                                        <p:cTn id="44" dur="1000" fill="hold"/>
                                        <p:tgtEl>
                                          <p:spTgt spid="13"/>
                                        </p:tgtEl>
                                        <p:attrNameLst>
                                          <p:attrName>ppt_x</p:attrName>
                                        </p:attrNameLst>
                                      </p:cBhvr>
                                      <p:tavLst>
                                        <p:tav tm="0">
                                          <p:val>
                                            <p:strVal val="#ppt_x-.1"/>
                                          </p:val>
                                        </p:tav>
                                        <p:tav tm="100000">
                                          <p:val>
                                            <p:strVal val="#ppt_x"/>
                                          </p:val>
                                        </p:tav>
                                      </p:tavLst>
                                    </p:anim>
                                    <p:anim calcmode="lin" valueType="num">
                                      <p:cBhvr>
                                        <p:cTn id="45" dur="10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18" presetClass="exit" presetSubtype="12" fill="hold" grpId="0" nodeType="clickEffect">
                                  <p:stCondLst>
                                    <p:cond delay="0"/>
                                  </p:stCondLst>
                                  <p:childTnLst>
                                    <p:animEffect transition="out" filter="strips(downLeft)">
                                      <p:cBhvr>
                                        <p:cTn id="49" dur="500"/>
                                        <p:tgtEl>
                                          <p:spTgt spid="29"/>
                                        </p:tgtEl>
                                      </p:cBhvr>
                                    </p:animEffect>
                                    <p:set>
                                      <p:cBhvr>
                                        <p:cTn id="50" dur="1" fill="hold">
                                          <p:stCondLst>
                                            <p:cond delay="499"/>
                                          </p:stCondLst>
                                        </p:cTn>
                                        <p:tgtEl>
                                          <p:spTgt spid="2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P spid="14" grpId="0"/>
      <p:bldP spid="9" grpId="0" animBg="1"/>
      <p:bldP spid="28" grpId="0" animBg="1"/>
      <p:bldP spid="29"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4994" name="Picture 2"/>
          <p:cNvPicPr>
            <a:picLocks noChangeAspect="1" noChangeArrowheads="1"/>
          </p:cNvPicPr>
          <p:nvPr/>
        </p:nvPicPr>
        <p:blipFill>
          <a:blip r:embed="rId2" cstate="print"/>
          <a:srcRect/>
          <a:stretch>
            <a:fillRect/>
          </a:stretch>
        </p:blipFill>
        <p:spPr bwMode="auto">
          <a:xfrm>
            <a:off x="109156" y="1000108"/>
            <a:ext cx="8892000" cy="4500594"/>
          </a:xfrm>
          <a:prstGeom prst="rect">
            <a:avLst/>
          </a:prstGeom>
          <a:noFill/>
          <a:ln w="9525">
            <a:noFill/>
            <a:miter lim="800000"/>
            <a:headEnd/>
            <a:tailEnd/>
          </a:ln>
          <a:effectLst/>
        </p:spPr>
      </p:pic>
      <p:sp>
        <p:nvSpPr>
          <p:cNvPr id="3" name="Rectangle 2"/>
          <p:cNvSpPr/>
          <p:nvPr/>
        </p:nvSpPr>
        <p:spPr>
          <a:xfrm>
            <a:off x="5380215" y="5039037"/>
            <a:ext cx="1648208" cy="461665"/>
          </a:xfrm>
          <a:prstGeom prst="rect">
            <a:avLst/>
          </a:prstGeom>
          <a:solidFill>
            <a:srgbClr val="FFFF00"/>
          </a:solidFill>
        </p:spPr>
        <p:txBody>
          <a:bodyPr wrap="none">
            <a:spAutoFit/>
          </a:bodyPr>
          <a:lstStyle/>
          <a:p>
            <a:r>
              <a:rPr lang="fr-FR" sz="2400" b="1" dirty="0" smtClean="0"/>
              <a:t>=TRI(B4:F4)</a:t>
            </a:r>
            <a:endParaRPr lang="fr-FR" sz="2400" b="1"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sz="4000" b="1" smtClean="0">
                <a:solidFill>
                  <a:srgbClr val="FF0000"/>
                </a:solidFill>
              </a:rPr>
              <a:t>منطق معيار معدل المردود الداخلي</a:t>
            </a:r>
            <a:endParaRPr lang="fr-FR" sz="4000" b="1" dirty="0">
              <a:solidFill>
                <a:srgbClr val="FF0000"/>
              </a:solidFill>
            </a:endParaRPr>
          </a:p>
        </p:txBody>
      </p:sp>
      <p:sp>
        <p:nvSpPr>
          <p:cNvPr id="3" name="Espace réservé du contenu 2"/>
          <p:cNvSpPr>
            <a:spLocks noGrp="1"/>
          </p:cNvSpPr>
          <p:nvPr>
            <p:ph idx="1"/>
          </p:nvPr>
        </p:nvSpPr>
        <p:spPr/>
        <p:txBody>
          <a:bodyPr/>
          <a:lstStyle/>
          <a:p>
            <a:pPr algn="r" rtl="1">
              <a:buNone/>
            </a:pPr>
            <a:r>
              <a:rPr lang="ar-DZ" b="1" smtClean="0"/>
              <a:t>بما أنه يمثل معدل العائد المتوقع على المشروع فإنه عندما يكون أكبر من تكلفة الأموال المستخدمة في تمويل المشروع، يحقق هذا الأخير فائضا يحصل عليه الملاك دون غيرهم. وهذا يعني أن تنفيذ مشروع يفوق معدل مردوده الداخلي تكلفة تمويله، يؤدي إلى زيادة ثروة الملاك</a:t>
            </a:r>
            <a:r>
              <a:rPr lang="ar-DZ" b="1" dirty="0" smtClean="0"/>
              <a:t>.</a:t>
            </a:r>
            <a:endParaRPr lang="fr-FR" b="1"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buNone/>
            </a:pPr>
            <a:r>
              <a:rPr lang="ar-SA" b="1" dirty="0" smtClean="0">
                <a:solidFill>
                  <a:srgbClr val="FF0000"/>
                </a:solidFill>
              </a:rPr>
              <a:t>قاعدة القرار </a:t>
            </a:r>
            <a:r>
              <a:rPr lang="ar-SA" b="1" dirty="0" smtClean="0"/>
              <a:t>باستخدام معدل </a:t>
            </a:r>
            <a:r>
              <a:rPr lang="ar-DZ" b="1" dirty="0" smtClean="0"/>
              <a:t>المردود</a:t>
            </a:r>
            <a:r>
              <a:rPr lang="ar-SA" b="1" dirty="0" smtClean="0"/>
              <a:t> الداخلي تقتضي </a:t>
            </a:r>
            <a:r>
              <a:rPr lang="ar-DZ" b="1" dirty="0" smtClean="0"/>
              <a:t>في حالة المشروع الواحد أو المشاريع المستقلة، </a:t>
            </a:r>
            <a:r>
              <a:rPr lang="ar-SA" b="1" dirty="0" smtClean="0"/>
              <a:t>ق</a:t>
            </a:r>
            <a:r>
              <a:rPr lang="ar-DZ" b="1" dirty="0" smtClean="0"/>
              <a:t>ب</a:t>
            </a:r>
            <a:r>
              <a:rPr lang="ar-SA" b="1" dirty="0" smtClean="0"/>
              <a:t>ول المشروع إذا كان معدل العائد الداخلي أكبر من كلفة الأموال المستثمرة</a:t>
            </a:r>
            <a:r>
              <a:rPr lang="ar-DZ" b="1" dirty="0" smtClean="0"/>
              <a:t> (معدل الخصم)</a:t>
            </a:r>
            <a:r>
              <a:rPr lang="ar-SA" b="1" dirty="0" smtClean="0"/>
              <a:t>.</a:t>
            </a:r>
            <a:r>
              <a:rPr lang="ar-DZ" b="1" dirty="0" smtClean="0"/>
              <a:t> أما في حالة المشاريع المتنافسة</a:t>
            </a:r>
            <a:r>
              <a:rPr lang="ar-SA" b="1" dirty="0" smtClean="0"/>
              <a:t> </a:t>
            </a:r>
            <a:r>
              <a:rPr lang="ar-DZ" b="1" dirty="0" smtClean="0"/>
              <a:t>فيتم </a:t>
            </a:r>
            <a:r>
              <a:rPr lang="ar-SA" b="1" dirty="0" smtClean="0"/>
              <a:t>اختيار المشروع ذي معدل </a:t>
            </a:r>
            <a:r>
              <a:rPr lang="ar-DZ" b="1" dirty="0" smtClean="0"/>
              <a:t>المردود</a:t>
            </a:r>
            <a:r>
              <a:rPr lang="ar-SA" b="1" dirty="0" smtClean="0"/>
              <a:t> الأعلى</a:t>
            </a:r>
            <a:r>
              <a:rPr lang="ar-DZ" b="1" dirty="0" smtClean="0"/>
              <a:t> على أن يكون أكبر من معدل الخصم</a:t>
            </a:r>
            <a:r>
              <a:rPr lang="ar-SA" b="1" dirty="0" smtClean="0"/>
              <a:t>.</a:t>
            </a:r>
            <a:endParaRPr lang="fr-FR" b="1" dirty="0" smtClean="0"/>
          </a:p>
          <a:p>
            <a:pPr algn="r" rtl="1">
              <a:buNone/>
            </a:pPr>
            <a:endParaRPr lang="fr-F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b="1" dirty="0" smtClean="0">
                <a:solidFill>
                  <a:srgbClr val="FF0000"/>
                </a:solidFill>
              </a:rPr>
              <a:t>4) </a:t>
            </a:r>
            <a:r>
              <a:rPr lang="ar-SA" b="1" dirty="0" smtClean="0">
                <a:solidFill>
                  <a:srgbClr val="FF0000"/>
                </a:solidFill>
              </a:rPr>
              <a:t>مؤشر الربحية</a:t>
            </a:r>
            <a:endParaRPr lang="fr-FR" b="1" dirty="0">
              <a:solidFill>
                <a:srgbClr val="FF0000"/>
              </a:solidFill>
            </a:endParaRPr>
          </a:p>
        </p:txBody>
      </p:sp>
      <p:sp>
        <p:nvSpPr>
          <p:cNvPr id="3" name="Espace réservé du contenu 2"/>
          <p:cNvSpPr>
            <a:spLocks noGrp="1"/>
          </p:cNvSpPr>
          <p:nvPr>
            <p:ph idx="1"/>
          </p:nvPr>
        </p:nvSpPr>
        <p:spPr/>
        <p:txBody>
          <a:bodyPr>
            <a:normAutofit/>
          </a:bodyPr>
          <a:lstStyle/>
          <a:p>
            <a:pPr algn="r" rtl="1">
              <a:buNone/>
            </a:pPr>
            <a:r>
              <a:rPr lang="ar-SA" b="1" smtClean="0"/>
              <a:t>عندما تكون تكلفة الاستثمار مختلفة بين المشاريع قيد الدراسة يصبح من الصعب الحكم بجدوى الاستثمار استنادا إلى معيار صافي القيمة الحالية. وخصوصا عندما لا يكون هناك تناسب بين صافي القيمة الحالية وحجم الاستثمار المطلوب. وتفاديا لمثل هذه المشكلة فإن مؤشر الربحية يوجد علاقة بين القيمة الحالية الصافية وحجم الاستثمار</a:t>
            </a:r>
            <a:r>
              <a:rPr lang="ar-DZ" b="1" dirty="0" smtClean="0"/>
              <a:t>.</a:t>
            </a:r>
          </a:p>
          <a:p>
            <a:pPr algn="r" rtl="1">
              <a:buNone/>
            </a:pPr>
            <a:r>
              <a:rPr lang="ar-DZ" b="1" smtClean="0"/>
              <a:t>مؤشر الربحية يقيس الربح الذي تحققه وحدة نقدية من رأس المال المستثمر. </a:t>
            </a:r>
            <a:endParaRPr lang="fr-FR" b="1"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endParaRPr lang="ar-DZ" dirty="0" smtClean="0"/>
          </a:p>
          <a:p>
            <a:pPr algn="r" rtl="1">
              <a:buNone/>
            </a:pPr>
            <a:endParaRPr lang="ar-DZ" dirty="0" smtClean="0"/>
          </a:p>
          <a:p>
            <a:pPr algn="r" rtl="1">
              <a:buNone/>
            </a:pPr>
            <a:endParaRPr lang="ar-DZ" dirty="0" smtClean="0"/>
          </a:p>
          <a:p>
            <a:pPr algn="r" rtl="1">
              <a:buNone/>
            </a:pPr>
            <a:endParaRPr lang="ar-DZ" dirty="0" smtClean="0"/>
          </a:p>
          <a:p>
            <a:pPr algn="r" rtl="1">
              <a:buNone/>
            </a:pPr>
            <a:r>
              <a:rPr lang="ar-DZ" b="1" smtClean="0"/>
              <a:t>مثل</a:t>
            </a:r>
            <a:r>
              <a:rPr lang="ar-DZ" smtClean="0"/>
              <a:t> </a:t>
            </a:r>
            <a:r>
              <a:rPr lang="ar-DZ" b="1" smtClean="0"/>
              <a:t>معدل المردود الداخلي يعبر مؤشر الربحية عن هامش الأمان الذي يتمتع به المشروع. ذلك أن ارتفاع مؤشر الربحية يعني أن المجال واسع لانخفاض التدفقات النقدية الفعلية عن مستوياتها المتوقعة مع بقاء المشروع مربحا</a:t>
            </a:r>
            <a:r>
              <a:rPr lang="ar-DZ" b="1" dirty="0" smtClean="0"/>
              <a:t>.</a:t>
            </a:r>
          </a:p>
        </p:txBody>
      </p:sp>
      <p:graphicFrame>
        <p:nvGraphicFramePr>
          <p:cNvPr id="135170" name="Object 2"/>
          <p:cNvGraphicFramePr>
            <a:graphicFrameLocks noChangeAspect="1"/>
          </p:cNvGraphicFramePr>
          <p:nvPr/>
        </p:nvGraphicFramePr>
        <p:xfrm>
          <a:off x="412750" y="1627188"/>
          <a:ext cx="4802188" cy="2163762"/>
        </p:xfrm>
        <a:graphic>
          <a:graphicData uri="http://schemas.openxmlformats.org/presentationml/2006/ole">
            <p:oleObj spid="_x0000_s135170" name="Équation" r:id="rId3" imgW="1739880" imgH="787320" progId="">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p:cNvSpPr>
          <p:nvPr/>
        </p:nvSpPr>
        <p:spPr>
          <a:xfrm>
            <a:off x="685800" y="2130425"/>
            <a:ext cx="7772400" cy="1470025"/>
          </a:xfrm>
          <a:prstGeom prst="rect">
            <a:avLst/>
          </a:prstGeom>
        </p:spPr>
        <p:txBody>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DZ" sz="5400" b="1" i="0" u="none" strike="noStrike" kern="1200" cap="none" spc="0" normalizeH="0" baseline="0" noProof="0" dirty="0" smtClean="0">
                <a:ln>
                  <a:noFill/>
                </a:ln>
                <a:solidFill>
                  <a:srgbClr val="FF0000"/>
                </a:solidFill>
                <a:effectLst/>
                <a:uLnTx/>
                <a:uFillTx/>
                <a:latin typeface="+mj-lt"/>
                <a:ea typeface="+mj-ea"/>
                <a:cs typeface="+mj-cs"/>
              </a:rPr>
              <a:t>الفصل الرابع</a:t>
            </a:r>
            <a:endParaRPr kumimoji="0" lang="fr-FR" sz="5400" b="1" i="0" u="none" strike="noStrike" kern="1200" cap="none" spc="0" normalizeH="0" baseline="0" noProof="0" dirty="0">
              <a:ln>
                <a:noFill/>
              </a:ln>
              <a:solidFill>
                <a:srgbClr val="FF0000"/>
              </a:solidFill>
              <a:effectLst/>
              <a:uLnTx/>
              <a:uFillTx/>
              <a:latin typeface="+mj-lt"/>
              <a:ea typeface="+mj-ea"/>
              <a:cs typeface="+mj-cs"/>
            </a:endParaRPr>
          </a:p>
        </p:txBody>
      </p:sp>
      <p:sp>
        <p:nvSpPr>
          <p:cNvPr id="3" name="Sous-titre 2"/>
          <p:cNvSpPr txBox="1">
            <a:spLocks/>
          </p:cNvSpPr>
          <p:nvPr/>
        </p:nvSpPr>
        <p:spPr>
          <a:xfrm>
            <a:off x="1643042" y="3571876"/>
            <a:ext cx="6457350" cy="1714512"/>
          </a:xfrm>
          <a:prstGeom prst="rect">
            <a:avLst/>
          </a:prstGeom>
        </p:spPr>
        <p:txBody>
          <a:bodyPr>
            <a:noAutofit/>
          </a:bodyPr>
          <a:lstStyle/>
          <a:p>
            <a:pPr algn="ctr" rtl="1"/>
            <a:r>
              <a:rPr lang="ar-DZ" sz="4800" b="1" dirty="0" smtClean="0">
                <a:solidFill>
                  <a:srgbClr val="FF0000"/>
                </a:solidFill>
              </a:rPr>
              <a:t>طرق التقييم الشائعة للمشاريع  الاستثمارية </a:t>
            </a:r>
            <a:endParaRPr lang="fr-FR" sz="4800" b="1" dirty="0" smtClean="0">
              <a:solidFill>
                <a:srgbClr val="FF0000"/>
              </a:solidFill>
            </a:endParaRPr>
          </a:p>
          <a:p>
            <a:pPr algn="ctr" rtl="1"/>
            <a:r>
              <a:rPr lang="ar-DZ" sz="4800" b="1" dirty="0" smtClean="0">
                <a:solidFill>
                  <a:srgbClr val="FF0000"/>
                </a:solidFill>
              </a:rPr>
              <a:t>(المعايير المساعدة لاتخاذ القرار الاستثماري</a:t>
            </a:r>
            <a:r>
              <a:rPr lang="ar-DZ" sz="4800" b="1" dirty="0" err="1" smtClean="0">
                <a:solidFill>
                  <a:srgbClr val="FF0000"/>
                </a:solidFill>
              </a:rPr>
              <a:t>)</a:t>
            </a:r>
            <a:endParaRPr lang="fr-FR" sz="4800" b="1" dirty="0">
              <a:solidFill>
                <a:srgbClr val="FF0000"/>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5234" name="Picture 2"/>
          <p:cNvPicPr>
            <a:picLocks noChangeAspect="1" noChangeArrowheads="1"/>
          </p:cNvPicPr>
          <p:nvPr/>
        </p:nvPicPr>
        <p:blipFill>
          <a:blip r:embed="rId2" cstate="print"/>
          <a:srcRect/>
          <a:stretch>
            <a:fillRect/>
          </a:stretch>
        </p:blipFill>
        <p:spPr bwMode="auto">
          <a:xfrm>
            <a:off x="71406" y="500042"/>
            <a:ext cx="8929718" cy="578647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buNone/>
            </a:pPr>
            <a:r>
              <a:rPr lang="ar-SA" b="1" dirty="0" smtClean="0">
                <a:solidFill>
                  <a:srgbClr val="FF0000"/>
                </a:solidFill>
              </a:rPr>
              <a:t>قاعدة القرار </a:t>
            </a:r>
            <a:r>
              <a:rPr lang="ar-SA" b="1" dirty="0" smtClean="0"/>
              <a:t>أن يتم</a:t>
            </a:r>
            <a:r>
              <a:rPr lang="ar-DZ" b="1" dirty="0" smtClean="0"/>
              <a:t>، في حالة المشروع الواحد أو المشاريع المستقلة، قبول المشروع إذا كان معدل ربحيته أكبر من الواحد الصحيح. أما في حالة المشاريع المتنافسة</a:t>
            </a:r>
            <a:r>
              <a:rPr lang="ar-SA" b="1" dirty="0" smtClean="0"/>
              <a:t> </a:t>
            </a:r>
            <a:r>
              <a:rPr lang="ar-DZ" b="1" dirty="0" smtClean="0"/>
              <a:t>فيتم </a:t>
            </a:r>
            <a:r>
              <a:rPr lang="ar-SA" b="1" dirty="0" smtClean="0"/>
              <a:t>اختيار المشروع ذي المؤشر الأعلى</a:t>
            </a:r>
            <a:r>
              <a:rPr lang="ar-DZ" b="1" dirty="0" smtClean="0"/>
              <a:t> على أن يكون أكبر من الواحد الصحيح</a:t>
            </a:r>
            <a:r>
              <a:rPr lang="ar-SA" b="1" dirty="0" smtClean="0"/>
              <a:t>.</a:t>
            </a:r>
            <a:endParaRPr lang="fr-FR" b="1" dirty="0" smtClean="0"/>
          </a:p>
          <a:p>
            <a:pPr algn="r" rtl="1">
              <a:buNone/>
            </a:pPr>
            <a:endParaRPr lang="fr-FR"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b="1" dirty="0" smtClean="0">
                <a:solidFill>
                  <a:srgbClr val="FF0000"/>
                </a:solidFill>
              </a:rPr>
              <a:t>ملاحظات</a:t>
            </a:r>
            <a:endParaRPr lang="fr-FR" b="1" dirty="0">
              <a:solidFill>
                <a:srgbClr val="FF0000"/>
              </a:solidFill>
            </a:endParaRPr>
          </a:p>
        </p:txBody>
      </p:sp>
      <p:sp>
        <p:nvSpPr>
          <p:cNvPr id="3" name="Espace réservé du contenu 2"/>
          <p:cNvSpPr>
            <a:spLocks noGrp="1"/>
          </p:cNvSpPr>
          <p:nvPr>
            <p:ph idx="1"/>
          </p:nvPr>
        </p:nvSpPr>
        <p:spPr/>
        <p:txBody>
          <a:bodyPr/>
          <a:lstStyle/>
          <a:p>
            <a:pPr algn="r" rtl="1">
              <a:buNone/>
            </a:pPr>
            <a:r>
              <a:rPr lang="ar-DZ" b="1" smtClean="0"/>
              <a:t>عندما يتعلق الأمر بتقييم المشاريع المستقلة فإن معايير صافي القيمة الحالية ومعدل المردود الداخلي ومؤشر الربحية تؤدي إلى نتائج متماثلة لأنه إذا كان صافي القيمة الحالية موجب فسيكون مؤشر الربحية بالضرورة أكبر من الواحد</a:t>
            </a:r>
            <a:r>
              <a:rPr lang="ar-DZ" b="1" dirty="0" smtClean="0"/>
              <a:t>.</a:t>
            </a:r>
            <a:endParaRPr lang="fr-FR" b="1" dirty="0"/>
          </a:p>
        </p:txBody>
      </p:sp>
      <p:graphicFrame>
        <p:nvGraphicFramePr>
          <p:cNvPr id="147457" name="Object 1"/>
          <p:cNvGraphicFramePr>
            <a:graphicFrameLocks noChangeAspect="1"/>
          </p:cNvGraphicFramePr>
          <p:nvPr/>
        </p:nvGraphicFramePr>
        <p:xfrm>
          <a:off x="1357313" y="3929066"/>
          <a:ext cx="2742834" cy="1571636"/>
        </p:xfrm>
        <a:graphic>
          <a:graphicData uri="http://schemas.openxmlformats.org/presentationml/2006/ole">
            <p:oleObj spid="_x0000_s147457" name="Équation" r:id="rId3" imgW="838080" imgH="482400" progId="">
              <p:embed/>
            </p:oleObj>
          </a:graphicData>
        </a:graphic>
      </p:graphicFrame>
      <p:pic>
        <p:nvPicPr>
          <p:cNvPr id="147459" name="Picture 3"/>
          <p:cNvPicPr>
            <a:picLocks noChangeAspect="1" noChangeArrowheads="1"/>
          </p:cNvPicPr>
          <p:nvPr/>
        </p:nvPicPr>
        <p:blipFill>
          <a:blip r:embed="rId4" cstate="print"/>
          <a:srcRect/>
          <a:stretch>
            <a:fillRect/>
          </a:stretch>
        </p:blipFill>
        <p:spPr bwMode="auto">
          <a:xfrm>
            <a:off x="1368032" y="5733630"/>
            <a:ext cx="3492000" cy="62324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buNone/>
            </a:pPr>
            <a:r>
              <a:rPr lang="ar-DZ" b="1" smtClean="0"/>
              <a:t>كذلك إذا كان صافي القيمة الحالية موجب فسيكون معدل المردود الداخلي أكبر من معدل الخصم</a:t>
            </a:r>
            <a:r>
              <a:rPr lang="ar-DZ" b="1" dirty="0" smtClean="0"/>
              <a:t>.</a:t>
            </a:r>
            <a:endParaRPr lang="fr-FR" b="1" dirty="0"/>
          </a:p>
        </p:txBody>
      </p:sp>
      <p:pic>
        <p:nvPicPr>
          <p:cNvPr id="5" name="Picture 1"/>
          <p:cNvPicPr>
            <a:picLocks noChangeAspect="1" noChangeArrowheads="1"/>
          </p:cNvPicPr>
          <p:nvPr/>
        </p:nvPicPr>
        <p:blipFill>
          <a:blip r:embed="rId2" cstate="print"/>
          <a:srcRect/>
          <a:stretch>
            <a:fillRect/>
          </a:stretch>
        </p:blipFill>
        <p:spPr bwMode="auto">
          <a:xfrm>
            <a:off x="500034" y="2643182"/>
            <a:ext cx="8143932" cy="3714750"/>
          </a:xfrm>
          <a:prstGeom prst="rect">
            <a:avLst/>
          </a:prstGeom>
          <a:noFill/>
          <a:ln w="9525">
            <a:noFill/>
            <a:miter lim="800000"/>
            <a:headEnd/>
            <a:tailEnd/>
          </a:ln>
          <a:effectLst/>
        </p:spPr>
      </p:pic>
      <p:cxnSp>
        <p:nvCxnSpPr>
          <p:cNvPr id="7" name="Connecteur droit 6"/>
          <p:cNvCxnSpPr/>
          <p:nvPr/>
        </p:nvCxnSpPr>
        <p:spPr>
          <a:xfrm rot="5400000">
            <a:off x="2000232" y="5500702"/>
            <a:ext cx="714380" cy="0"/>
          </a:xfrm>
          <a:prstGeom prst="line">
            <a:avLst/>
          </a:prstGeom>
          <a:ln w="28575">
            <a:solidFill>
              <a:srgbClr val="C00000"/>
            </a:solidFill>
            <a:prstDash val="dash"/>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2143108" y="5773183"/>
            <a:ext cx="381836" cy="584775"/>
          </a:xfrm>
          <a:prstGeom prst="rect">
            <a:avLst/>
          </a:prstGeom>
        </p:spPr>
        <p:txBody>
          <a:bodyPr wrap="none">
            <a:spAutoFit/>
          </a:bodyPr>
          <a:lstStyle/>
          <a:p>
            <a:r>
              <a:rPr lang="fr-FR" sz="3200" b="1" dirty="0" smtClean="0"/>
              <a:t>k</a:t>
            </a:r>
            <a:endParaRPr lang="fr-FR" sz="3200" dirty="0"/>
          </a:p>
        </p:txBody>
      </p:sp>
      <p:sp>
        <p:nvSpPr>
          <p:cNvPr id="9" name="Accolade fermante 8"/>
          <p:cNvSpPr/>
          <p:nvPr/>
        </p:nvSpPr>
        <p:spPr>
          <a:xfrm rot="18717128">
            <a:off x="2387754" y="2853157"/>
            <a:ext cx="648000" cy="3060000"/>
          </a:xfrm>
          <a:prstGeom prst="rightBrace">
            <a:avLst/>
          </a:prstGeom>
          <a:ln w="2857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0" name="Rectangle 9"/>
          <p:cNvSpPr/>
          <p:nvPr/>
        </p:nvSpPr>
        <p:spPr>
          <a:xfrm>
            <a:off x="2618528" y="3630043"/>
            <a:ext cx="1285224" cy="523220"/>
          </a:xfrm>
          <a:prstGeom prst="rect">
            <a:avLst/>
          </a:prstGeom>
        </p:spPr>
        <p:txBody>
          <a:bodyPr wrap="none">
            <a:spAutoFit/>
          </a:bodyPr>
          <a:lstStyle/>
          <a:p>
            <a:r>
              <a:rPr lang="fr-FR" sz="2800" b="1" dirty="0" smtClean="0">
                <a:solidFill>
                  <a:srgbClr val="FF0000"/>
                </a:solidFill>
                <a:latin typeface="Arial Narrow" pitchFamily="34" charset="0"/>
                <a:cs typeface="Times New Roman" pitchFamily="18" charset="0"/>
              </a:rPr>
              <a:t>VAN &gt; 0</a:t>
            </a:r>
            <a:endParaRPr lang="fr-FR" sz="2800" dirty="0">
              <a:solidFill>
                <a:srgbClr val="FF0000"/>
              </a:solidFill>
              <a:latin typeface="Arial Narrow" pitchFamily="34" charset="0"/>
              <a:cs typeface="Times New Roman" pitchFamily="18" charset="0"/>
            </a:endParaRPr>
          </a:p>
        </p:txBody>
      </p:sp>
      <p:sp>
        <p:nvSpPr>
          <p:cNvPr id="11" name="Rectangle 10"/>
          <p:cNvSpPr/>
          <p:nvPr/>
        </p:nvSpPr>
        <p:spPr>
          <a:xfrm>
            <a:off x="4816797" y="4158370"/>
            <a:ext cx="755335" cy="584775"/>
          </a:xfrm>
          <a:prstGeom prst="rect">
            <a:avLst/>
          </a:prstGeom>
        </p:spPr>
        <p:txBody>
          <a:bodyPr wrap="none">
            <a:spAutoFit/>
          </a:bodyPr>
          <a:lstStyle/>
          <a:p>
            <a:r>
              <a:rPr lang="fr-FR" sz="3200" b="1" smtClean="0">
                <a:solidFill>
                  <a:srgbClr val="FF0000"/>
                </a:solidFill>
                <a:latin typeface="Arial Narrow" pitchFamily="34" charset="0"/>
                <a:cs typeface="Times New Roman" pitchFamily="18" charset="0"/>
              </a:rPr>
              <a:t> &gt; k</a:t>
            </a:r>
            <a:endParaRPr lang="fr-FR" sz="3200" dirty="0">
              <a:solidFill>
                <a:srgbClr val="FF0000"/>
              </a:solidFill>
              <a:latin typeface="Arial Narrow"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7"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par>
                          <p:cTn id="15" fill="hold">
                            <p:stCondLst>
                              <p:cond delay="1000"/>
                            </p:stCondLst>
                            <p:childTnLst>
                              <p:par>
                                <p:cTn id="16" presetID="47" presetClass="entr" presetSubtype="0" fill="hold" grpId="0" nodeType="after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1000"/>
                                        <p:tgtEl>
                                          <p:spTgt spid="8"/>
                                        </p:tgtEl>
                                      </p:cBhvr>
                                    </p:animEffect>
                                    <p:anim calcmode="lin" valueType="num">
                                      <p:cBhvr>
                                        <p:cTn id="19" dur="1000" fill="hold"/>
                                        <p:tgtEl>
                                          <p:spTgt spid="8"/>
                                        </p:tgtEl>
                                        <p:attrNameLst>
                                          <p:attrName>ppt_x</p:attrName>
                                        </p:attrNameLst>
                                      </p:cBhvr>
                                      <p:tavLst>
                                        <p:tav tm="0">
                                          <p:val>
                                            <p:strVal val="#ppt_x"/>
                                          </p:val>
                                        </p:tav>
                                        <p:tav tm="100000">
                                          <p:val>
                                            <p:strVal val="#ppt_x"/>
                                          </p:val>
                                        </p:tav>
                                      </p:tavLst>
                                    </p:anim>
                                    <p:anim calcmode="lin" valueType="num">
                                      <p:cBhvr>
                                        <p:cTn id="2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53"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p:cTn id="25" dur="500" fill="hold"/>
                                        <p:tgtEl>
                                          <p:spTgt spid="9"/>
                                        </p:tgtEl>
                                        <p:attrNameLst>
                                          <p:attrName>ppt_w</p:attrName>
                                        </p:attrNameLst>
                                      </p:cBhvr>
                                      <p:tavLst>
                                        <p:tav tm="0">
                                          <p:val>
                                            <p:fltVal val="0"/>
                                          </p:val>
                                        </p:tav>
                                        <p:tav tm="100000">
                                          <p:val>
                                            <p:strVal val="#ppt_w"/>
                                          </p:val>
                                        </p:tav>
                                      </p:tavLst>
                                    </p:anim>
                                    <p:anim calcmode="lin" valueType="num">
                                      <p:cBhvr>
                                        <p:cTn id="26" dur="500" fill="hold"/>
                                        <p:tgtEl>
                                          <p:spTgt spid="9"/>
                                        </p:tgtEl>
                                        <p:attrNameLst>
                                          <p:attrName>ppt_h</p:attrName>
                                        </p:attrNameLst>
                                      </p:cBhvr>
                                      <p:tavLst>
                                        <p:tav tm="0">
                                          <p:val>
                                            <p:fltVal val="0"/>
                                          </p:val>
                                        </p:tav>
                                        <p:tav tm="100000">
                                          <p:val>
                                            <p:strVal val="#ppt_h"/>
                                          </p:val>
                                        </p:tav>
                                      </p:tavLst>
                                    </p:anim>
                                    <p:animEffect transition="in" filter="fade">
                                      <p:cBhvr>
                                        <p:cTn id="27" dur="500"/>
                                        <p:tgtEl>
                                          <p:spTgt spid="9"/>
                                        </p:tgtEl>
                                      </p:cBhvr>
                                    </p:animEffect>
                                  </p:childTnLst>
                                </p:cTn>
                              </p:par>
                            </p:childTnLst>
                          </p:cTn>
                        </p:par>
                        <p:par>
                          <p:cTn id="28" fill="hold">
                            <p:stCondLst>
                              <p:cond delay="500"/>
                            </p:stCondLst>
                            <p:childTnLst>
                              <p:par>
                                <p:cTn id="29" presetID="40" presetClass="entr" presetSubtype="0" fill="hold" grpId="0" nodeType="afterEffect">
                                  <p:stCondLst>
                                    <p:cond delay="0"/>
                                  </p:stCondLst>
                                  <p:iterate type="lt">
                                    <p:tmPct val="10000"/>
                                  </p:iterate>
                                  <p:childTnLst>
                                    <p:set>
                                      <p:cBhvr>
                                        <p:cTn id="30" dur="1" fill="hold">
                                          <p:stCondLst>
                                            <p:cond delay="0"/>
                                          </p:stCondLst>
                                        </p:cTn>
                                        <p:tgtEl>
                                          <p:spTgt spid="10"/>
                                        </p:tgtEl>
                                        <p:attrNameLst>
                                          <p:attrName>style.visibility</p:attrName>
                                        </p:attrNameLst>
                                      </p:cBhvr>
                                      <p:to>
                                        <p:strVal val="visible"/>
                                      </p:to>
                                    </p:set>
                                    <p:animEffect transition="in" filter="fade">
                                      <p:cBhvr>
                                        <p:cTn id="31" dur="1000"/>
                                        <p:tgtEl>
                                          <p:spTgt spid="10"/>
                                        </p:tgtEl>
                                      </p:cBhvr>
                                    </p:animEffect>
                                    <p:anim calcmode="lin" valueType="num">
                                      <p:cBhvr>
                                        <p:cTn id="32" dur="1000" fill="hold"/>
                                        <p:tgtEl>
                                          <p:spTgt spid="10"/>
                                        </p:tgtEl>
                                        <p:attrNameLst>
                                          <p:attrName>ppt_x</p:attrName>
                                        </p:attrNameLst>
                                      </p:cBhvr>
                                      <p:tavLst>
                                        <p:tav tm="0">
                                          <p:val>
                                            <p:strVal val="#ppt_x-.1"/>
                                          </p:val>
                                        </p:tav>
                                        <p:tav tm="100000">
                                          <p:val>
                                            <p:strVal val="#ppt_x"/>
                                          </p:val>
                                        </p:tav>
                                      </p:tavLst>
                                    </p:anim>
                                    <p:anim calcmode="lin" valueType="num">
                                      <p:cBhvr>
                                        <p:cTn id="33" dur="10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0" presetClass="entr" presetSubtype="0" fill="hold" grpId="0" nodeType="clickEffect">
                                  <p:stCondLst>
                                    <p:cond delay="0"/>
                                  </p:stCondLst>
                                  <p:iterate type="lt">
                                    <p:tmPct val="10000"/>
                                  </p:iterate>
                                  <p:childTnLst>
                                    <p:set>
                                      <p:cBhvr>
                                        <p:cTn id="37" dur="1" fill="hold">
                                          <p:stCondLst>
                                            <p:cond delay="0"/>
                                          </p:stCondLst>
                                        </p:cTn>
                                        <p:tgtEl>
                                          <p:spTgt spid="11"/>
                                        </p:tgtEl>
                                        <p:attrNameLst>
                                          <p:attrName>style.visibility</p:attrName>
                                        </p:attrNameLst>
                                      </p:cBhvr>
                                      <p:to>
                                        <p:strVal val="visible"/>
                                      </p:to>
                                    </p:set>
                                    <p:animEffect transition="in" filter="fade">
                                      <p:cBhvr>
                                        <p:cTn id="38" dur="1000"/>
                                        <p:tgtEl>
                                          <p:spTgt spid="11"/>
                                        </p:tgtEl>
                                      </p:cBhvr>
                                    </p:animEffect>
                                    <p:anim calcmode="lin" valueType="num">
                                      <p:cBhvr>
                                        <p:cTn id="39" dur="1000" fill="hold"/>
                                        <p:tgtEl>
                                          <p:spTgt spid="11"/>
                                        </p:tgtEl>
                                        <p:attrNameLst>
                                          <p:attrName>ppt_x</p:attrName>
                                        </p:attrNameLst>
                                      </p:cBhvr>
                                      <p:tavLst>
                                        <p:tav tm="0">
                                          <p:val>
                                            <p:strVal val="#ppt_x-.1"/>
                                          </p:val>
                                        </p:tav>
                                        <p:tav tm="100000">
                                          <p:val>
                                            <p:strVal val="#ppt_x"/>
                                          </p:val>
                                        </p:tav>
                                      </p:tavLst>
                                    </p:anim>
                                    <p:anim calcmode="lin" valueType="num">
                                      <p:cBhvr>
                                        <p:cTn id="40" dur="10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0" grpId="0"/>
      <p:bldP spid="11"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Autofit/>
          </a:bodyPr>
          <a:lstStyle/>
          <a:p>
            <a:pPr algn="r" rtl="1">
              <a:buNone/>
            </a:pPr>
            <a:r>
              <a:rPr lang="ar-DZ" b="1" smtClean="0"/>
              <a:t>أما إذا تعلق الأمر بتقييم المشاريع المتنافسة فإن النتائج التي تقود إليها مختلف المعايير قد تأتي متضاربة، وخاصة فيما بين صافي القيمة الحالية ومعدل المردود الداخلي</a:t>
            </a:r>
            <a:r>
              <a:rPr lang="ar-DZ" b="1" dirty="0" smtClean="0"/>
              <a:t>.</a:t>
            </a:r>
          </a:p>
          <a:p>
            <a:pPr algn="r" rtl="1">
              <a:buNone/>
            </a:pPr>
            <a:r>
              <a:rPr lang="ar-DZ" b="1" dirty="0" smtClean="0">
                <a:solidFill>
                  <a:srgbClr val="FF0000"/>
                </a:solidFill>
              </a:rPr>
              <a:t>مثال</a:t>
            </a:r>
          </a:p>
          <a:p>
            <a:pPr algn="r" rtl="1">
              <a:buNone/>
            </a:pPr>
            <a:r>
              <a:rPr lang="ar-DZ" sz="2800" b="1" smtClean="0">
                <a:solidFill>
                  <a:srgbClr val="0623FA"/>
                </a:solidFill>
              </a:rPr>
              <a:t> 4         3         2         1         0      </a:t>
            </a:r>
            <a:endParaRPr lang="ar-DZ" sz="2800" b="1" dirty="0" smtClean="0">
              <a:solidFill>
                <a:srgbClr val="0623FA"/>
              </a:solidFill>
            </a:endParaRPr>
          </a:p>
          <a:p>
            <a:pPr algn="r" rtl="1">
              <a:buNone/>
            </a:pPr>
            <a:endParaRPr lang="ar-DZ" sz="1800" b="1" dirty="0" smtClean="0">
              <a:solidFill>
                <a:srgbClr val="0623FA"/>
              </a:solidFill>
            </a:endParaRPr>
          </a:p>
          <a:p>
            <a:pPr algn="r" rtl="1">
              <a:buNone/>
            </a:pPr>
            <a:r>
              <a:rPr lang="ar-DZ" sz="2800" b="1" smtClean="0">
                <a:solidFill>
                  <a:srgbClr val="0623FA"/>
                </a:solidFill>
              </a:rPr>
              <a:t>100     300     400     500    -</a:t>
            </a:r>
            <a:r>
              <a:rPr lang="ar-DZ" sz="2800" b="1" dirty="0" smtClean="0">
                <a:solidFill>
                  <a:srgbClr val="0623FA"/>
                </a:solidFill>
              </a:rPr>
              <a:t>1000</a:t>
            </a:r>
          </a:p>
          <a:p>
            <a:pPr algn="r" rtl="1">
              <a:buNone/>
            </a:pPr>
            <a:endParaRPr lang="ar-DZ" sz="1050" b="1" dirty="0" smtClean="0">
              <a:solidFill>
                <a:srgbClr val="0623FA"/>
              </a:solidFill>
            </a:endParaRPr>
          </a:p>
          <a:p>
            <a:pPr algn="r" rtl="1">
              <a:buNone/>
            </a:pPr>
            <a:r>
              <a:rPr lang="ar-DZ" sz="2800" b="1" smtClean="0">
                <a:solidFill>
                  <a:srgbClr val="0623FA"/>
                </a:solidFill>
              </a:rPr>
              <a:t> 4         3         2         1         0      </a:t>
            </a:r>
            <a:endParaRPr lang="ar-DZ" sz="2800" b="1" dirty="0" smtClean="0">
              <a:solidFill>
                <a:srgbClr val="0623FA"/>
              </a:solidFill>
            </a:endParaRPr>
          </a:p>
          <a:p>
            <a:pPr algn="r" rtl="1">
              <a:buNone/>
            </a:pPr>
            <a:endParaRPr lang="ar-DZ" sz="1600" b="1" dirty="0" smtClean="0">
              <a:solidFill>
                <a:srgbClr val="0623FA"/>
              </a:solidFill>
            </a:endParaRPr>
          </a:p>
          <a:p>
            <a:pPr algn="r" rtl="1">
              <a:buNone/>
            </a:pPr>
            <a:r>
              <a:rPr lang="ar-DZ" sz="2800" b="1" smtClean="0">
                <a:solidFill>
                  <a:srgbClr val="0623FA"/>
                </a:solidFill>
              </a:rPr>
              <a:t>600     400     300     100    -</a:t>
            </a:r>
            <a:r>
              <a:rPr lang="ar-DZ" sz="2800" b="1" dirty="0" smtClean="0">
                <a:solidFill>
                  <a:srgbClr val="0623FA"/>
                </a:solidFill>
              </a:rPr>
              <a:t>1000</a:t>
            </a:r>
            <a:endParaRPr lang="fr-FR" sz="2800" dirty="0" smtClean="0"/>
          </a:p>
        </p:txBody>
      </p:sp>
      <p:cxnSp>
        <p:nvCxnSpPr>
          <p:cNvPr id="6" name="Connecteur droit 5"/>
          <p:cNvCxnSpPr/>
          <p:nvPr/>
        </p:nvCxnSpPr>
        <p:spPr>
          <a:xfrm>
            <a:off x="4000496" y="4371890"/>
            <a:ext cx="44280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Connecteur droit 6"/>
          <p:cNvCxnSpPr/>
          <p:nvPr/>
        </p:nvCxnSpPr>
        <p:spPr>
          <a:xfrm rot="5400000">
            <a:off x="3858414" y="4356900"/>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 name="Connecteur droit 7"/>
          <p:cNvCxnSpPr/>
          <p:nvPr/>
        </p:nvCxnSpPr>
        <p:spPr>
          <a:xfrm rot="5400000">
            <a:off x="4999834" y="4371096"/>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 name="Connecteur droit 8"/>
          <p:cNvCxnSpPr/>
          <p:nvPr/>
        </p:nvCxnSpPr>
        <p:spPr>
          <a:xfrm rot="5400000">
            <a:off x="6071404" y="4371096"/>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Connecteur droit 9"/>
          <p:cNvCxnSpPr/>
          <p:nvPr/>
        </p:nvCxnSpPr>
        <p:spPr>
          <a:xfrm rot="5400000">
            <a:off x="7214412" y="4371096"/>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p:nvCxnSpPr>
        <p:spPr>
          <a:xfrm rot="5400000">
            <a:off x="8284858" y="4371096"/>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223843" y="4071942"/>
            <a:ext cx="3833101" cy="523220"/>
          </a:xfrm>
          <a:prstGeom prst="rect">
            <a:avLst/>
          </a:prstGeom>
        </p:spPr>
        <p:txBody>
          <a:bodyPr wrap="none">
            <a:spAutoFit/>
          </a:bodyPr>
          <a:lstStyle/>
          <a:p>
            <a:r>
              <a:rPr lang="ar-SA" sz="2800" b="1" smtClean="0"/>
              <a:t>صافي التدفق النقدي </a:t>
            </a:r>
            <a:r>
              <a:rPr lang="ar-DZ" sz="2800" b="1" smtClean="0"/>
              <a:t>للمشروع أ</a:t>
            </a:r>
            <a:endParaRPr lang="fr-FR" sz="2800" dirty="0"/>
          </a:p>
        </p:txBody>
      </p:sp>
      <p:sp>
        <p:nvSpPr>
          <p:cNvPr id="19" name="Rectangle 18"/>
          <p:cNvSpPr/>
          <p:nvPr/>
        </p:nvSpPr>
        <p:spPr>
          <a:xfrm>
            <a:off x="84945" y="5587130"/>
            <a:ext cx="3986989" cy="523220"/>
          </a:xfrm>
          <a:prstGeom prst="rect">
            <a:avLst/>
          </a:prstGeom>
        </p:spPr>
        <p:txBody>
          <a:bodyPr wrap="none">
            <a:spAutoFit/>
          </a:bodyPr>
          <a:lstStyle/>
          <a:p>
            <a:r>
              <a:rPr lang="ar-SA" sz="2800" b="1" smtClean="0"/>
              <a:t>صافي التدفق النقدي </a:t>
            </a:r>
            <a:r>
              <a:rPr lang="ar-DZ" sz="2800" b="1" smtClean="0"/>
              <a:t>للمشروع ب</a:t>
            </a:r>
            <a:endParaRPr lang="fr-FR" sz="2800" dirty="0"/>
          </a:p>
        </p:txBody>
      </p:sp>
      <p:cxnSp>
        <p:nvCxnSpPr>
          <p:cNvPr id="20" name="Connecteur droit 19"/>
          <p:cNvCxnSpPr/>
          <p:nvPr/>
        </p:nvCxnSpPr>
        <p:spPr>
          <a:xfrm>
            <a:off x="4000496" y="5872882"/>
            <a:ext cx="44280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1" name="Connecteur droit 20"/>
          <p:cNvCxnSpPr/>
          <p:nvPr/>
        </p:nvCxnSpPr>
        <p:spPr>
          <a:xfrm rot="5400000">
            <a:off x="3858414" y="5857892"/>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2" name="Connecteur droit 21"/>
          <p:cNvCxnSpPr/>
          <p:nvPr/>
        </p:nvCxnSpPr>
        <p:spPr>
          <a:xfrm rot="5400000">
            <a:off x="4999834" y="5872088"/>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3" name="Connecteur droit 22"/>
          <p:cNvCxnSpPr/>
          <p:nvPr/>
        </p:nvCxnSpPr>
        <p:spPr>
          <a:xfrm rot="5400000">
            <a:off x="6071404" y="5872088"/>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4" name="Connecteur droit 23"/>
          <p:cNvCxnSpPr/>
          <p:nvPr/>
        </p:nvCxnSpPr>
        <p:spPr>
          <a:xfrm rot="5400000">
            <a:off x="7214412" y="5872088"/>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5" name="Connecteur droit 24"/>
          <p:cNvCxnSpPr/>
          <p:nvPr/>
        </p:nvCxnSpPr>
        <p:spPr>
          <a:xfrm rot="5400000">
            <a:off x="8284858" y="5872088"/>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grpId="0" nodeType="clickEffect">
                                  <p:stCondLst>
                                    <p:cond delay="0"/>
                                  </p:stCondLst>
                                  <p:iterate type="lt">
                                    <p:tmPct val="10000"/>
                                  </p:iterate>
                                  <p:childTnLst>
                                    <p:set>
                                      <p:cBhvr>
                                        <p:cTn id="13" dur="1" fill="hold">
                                          <p:stCondLst>
                                            <p:cond delay="0"/>
                                          </p:stCondLst>
                                        </p:cTn>
                                        <p:tgtEl>
                                          <p:spTgt spid="18"/>
                                        </p:tgtEl>
                                        <p:attrNameLst>
                                          <p:attrName>style.visibility</p:attrName>
                                        </p:attrNameLst>
                                      </p:cBhvr>
                                      <p:to>
                                        <p:strVal val="visible"/>
                                      </p:to>
                                    </p:set>
                                    <p:animEffect transition="in" filter="fade">
                                      <p:cBhvr>
                                        <p:cTn id="14" dur="1000"/>
                                        <p:tgtEl>
                                          <p:spTgt spid="18"/>
                                        </p:tgtEl>
                                      </p:cBhvr>
                                    </p:animEffect>
                                    <p:anim calcmode="lin" valueType="num">
                                      <p:cBhvr>
                                        <p:cTn id="15" dur="1000" fill="hold"/>
                                        <p:tgtEl>
                                          <p:spTgt spid="18"/>
                                        </p:tgtEl>
                                        <p:attrNameLst>
                                          <p:attrName>ppt_x</p:attrName>
                                        </p:attrNameLst>
                                      </p:cBhvr>
                                      <p:tavLst>
                                        <p:tav tm="0">
                                          <p:val>
                                            <p:strVal val="#ppt_x-.1"/>
                                          </p:val>
                                        </p:tav>
                                        <p:tav tm="100000">
                                          <p:val>
                                            <p:strVal val="#ppt_x"/>
                                          </p:val>
                                        </p:tav>
                                      </p:tavLst>
                                    </p:anim>
                                    <p:anim calcmode="lin" valueType="num">
                                      <p:cBhvr>
                                        <p:cTn id="16" dur="10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p:cTn id="21" dur="500" fill="hold"/>
                                        <p:tgtEl>
                                          <p:spTgt spid="6"/>
                                        </p:tgtEl>
                                        <p:attrNameLst>
                                          <p:attrName>ppt_w</p:attrName>
                                        </p:attrNameLst>
                                      </p:cBhvr>
                                      <p:tavLst>
                                        <p:tav tm="0">
                                          <p:val>
                                            <p:fltVal val="0"/>
                                          </p:val>
                                        </p:tav>
                                        <p:tav tm="100000">
                                          <p:val>
                                            <p:strVal val="#ppt_w"/>
                                          </p:val>
                                        </p:tav>
                                      </p:tavLst>
                                    </p:anim>
                                    <p:anim calcmode="lin" valueType="num">
                                      <p:cBhvr>
                                        <p:cTn id="22" dur="500" fill="hold"/>
                                        <p:tgtEl>
                                          <p:spTgt spid="6"/>
                                        </p:tgtEl>
                                        <p:attrNameLst>
                                          <p:attrName>ppt_h</p:attrName>
                                        </p:attrNameLst>
                                      </p:cBhvr>
                                      <p:tavLst>
                                        <p:tav tm="0">
                                          <p:val>
                                            <p:fltVal val="0"/>
                                          </p:val>
                                        </p:tav>
                                        <p:tav tm="100000">
                                          <p:val>
                                            <p:strVal val="#ppt_h"/>
                                          </p:val>
                                        </p:tav>
                                      </p:tavLst>
                                    </p:anim>
                                    <p:animEffect transition="in" filter="fade">
                                      <p:cBhvr>
                                        <p:cTn id="23" dur="500"/>
                                        <p:tgtEl>
                                          <p:spTgt spid="6"/>
                                        </p:tgtEl>
                                      </p:cBhvr>
                                    </p:animEffect>
                                  </p:childTnLst>
                                </p:cTn>
                              </p:par>
                              <p:par>
                                <p:cTn id="24" presetID="53" presetClass="entr" presetSubtype="0" fill="hold" nodeType="with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p:cTn id="26" dur="500" fill="hold"/>
                                        <p:tgtEl>
                                          <p:spTgt spid="7"/>
                                        </p:tgtEl>
                                        <p:attrNameLst>
                                          <p:attrName>ppt_w</p:attrName>
                                        </p:attrNameLst>
                                      </p:cBhvr>
                                      <p:tavLst>
                                        <p:tav tm="0">
                                          <p:val>
                                            <p:fltVal val="0"/>
                                          </p:val>
                                        </p:tav>
                                        <p:tav tm="100000">
                                          <p:val>
                                            <p:strVal val="#ppt_w"/>
                                          </p:val>
                                        </p:tav>
                                      </p:tavLst>
                                    </p:anim>
                                    <p:anim calcmode="lin" valueType="num">
                                      <p:cBhvr>
                                        <p:cTn id="27" dur="500" fill="hold"/>
                                        <p:tgtEl>
                                          <p:spTgt spid="7"/>
                                        </p:tgtEl>
                                        <p:attrNameLst>
                                          <p:attrName>ppt_h</p:attrName>
                                        </p:attrNameLst>
                                      </p:cBhvr>
                                      <p:tavLst>
                                        <p:tav tm="0">
                                          <p:val>
                                            <p:fltVal val="0"/>
                                          </p:val>
                                        </p:tav>
                                        <p:tav tm="100000">
                                          <p:val>
                                            <p:strVal val="#ppt_h"/>
                                          </p:val>
                                        </p:tav>
                                      </p:tavLst>
                                    </p:anim>
                                    <p:animEffect transition="in" filter="fade">
                                      <p:cBhvr>
                                        <p:cTn id="28" dur="500"/>
                                        <p:tgtEl>
                                          <p:spTgt spid="7"/>
                                        </p:tgtEl>
                                      </p:cBhvr>
                                    </p:animEffect>
                                  </p:childTnLst>
                                </p:cTn>
                              </p:par>
                              <p:par>
                                <p:cTn id="29" presetID="53" presetClass="entr" presetSubtype="0" fill="hold" nodeType="with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p:cTn id="31" dur="500" fill="hold"/>
                                        <p:tgtEl>
                                          <p:spTgt spid="8"/>
                                        </p:tgtEl>
                                        <p:attrNameLst>
                                          <p:attrName>ppt_w</p:attrName>
                                        </p:attrNameLst>
                                      </p:cBhvr>
                                      <p:tavLst>
                                        <p:tav tm="0">
                                          <p:val>
                                            <p:fltVal val="0"/>
                                          </p:val>
                                        </p:tav>
                                        <p:tav tm="100000">
                                          <p:val>
                                            <p:strVal val="#ppt_w"/>
                                          </p:val>
                                        </p:tav>
                                      </p:tavLst>
                                    </p:anim>
                                    <p:anim calcmode="lin" valueType="num">
                                      <p:cBhvr>
                                        <p:cTn id="32" dur="500" fill="hold"/>
                                        <p:tgtEl>
                                          <p:spTgt spid="8"/>
                                        </p:tgtEl>
                                        <p:attrNameLst>
                                          <p:attrName>ppt_h</p:attrName>
                                        </p:attrNameLst>
                                      </p:cBhvr>
                                      <p:tavLst>
                                        <p:tav tm="0">
                                          <p:val>
                                            <p:fltVal val="0"/>
                                          </p:val>
                                        </p:tav>
                                        <p:tav tm="100000">
                                          <p:val>
                                            <p:strVal val="#ppt_h"/>
                                          </p:val>
                                        </p:tav>
                                      </p:tavLst>
                                    </p:anim>
                                    <p:animEffect transition="in" filter="fade">
                                      <p:cBhvr>
                                        <p:cTn id="33" dur="500"/>
                                        <p:tgtEl>
                                          <p:spTgt spid="8"/>
                                        </p:tgtEl>
                                      </p:cBhvr>
                                    </p:animEffect>
                                  </p:childTnLst>
                                </p:cTn>
                              </p:par>
                              <p:par>
                                <p:cTn id="34" presetID="53" presetClass="entr" presetSubtype="0" fill="hold" nodeType="withEffect">
                                  <p:stCondLst>
                                    <p:cond delay="0"/>
                                  </p:stCondLst>
                                  <p:childTnLst>
                                    <p:set>
                                      <p:cBhvr>
                                        <p:cTn id="35" dur="1" fill="hold">
                                          <p:stCondLst>
                                            <p:cond delay="0"/>
                                          </p:stCondLst>
                                        </p:cTn>
                                        <p:tgtEl>
                                          <p:spTgt spid="9"/>
                                        </p:tgtEl>
                                        <p:attrNameLst>
                                          <p:attrName>style.visibility</p:attrName>
                                        </p:attrNameLst>
                                      </p:cBhvr>
                                      <p:to>
                                        <p:strVal val="visible"/>
                                      </p:to>
                                    </p:set>
                                    <p:anim calcmode="lin" valueType="num">
                                      <p:cBhvr>
                                        <p:cTn id="36" dur="500" fill="hold"/>
                                        <p:tgtEl>
                                          <p:spTgt spid="9"/>
                                        </p:tgtEl>
                                        <p:attrNameLst>
                                          <p:attrName>ppt_w</p:attrName>
                                        </p:attrNameLst>
                                      </p:cBhvr>
                                      <p:tavLst>
                                        <p:tav tm="0">
                                          <p:val>
                                            <p:fltVal val="0"/>
                                          </p:val>
                                        </p:tav>
                                        <p:tav tm="100000">
                                          <p:val>
                                            <p:strVal val="#ppt_w"/>
                                          </p:val>
                                        </p:tav>
                                      </p:tavLst>
                                    </p:anim>
                                    <p:anim calcmode="lin" valueType="num">
                                      <p:cBhvr>
                                        <p:cTn id="37" dur="500" fill="hold"/>
                                        <p:tgtEl>
                                          <p:spTgt spid="9"/>
                                        </p:tgtEl>
                                        <p:attrNameLst>
                                          <p:attrName>ppt_h</p:attrName>
                                        </p:attrNameLst>
                                      </p:cBhvr>
                                      <p:tavLst>
                                        <p:tav tm="0">
                                          <p:val>
                                            <p:fltVal val="0"/>
                                          </p:val>
                                        </p:tav>
                                        <p:tav tm="100000">
                                          <p:val>
                                            <p:strVal val="#ppt_h"/>
                                          </p:val>
                                        </p:tav>
                                      </p:tavLst>
                                    </p:anim>
                                    <p:animEffect transition="in" filter="fade">
                                      <p:cBhvr>
                                        <p:cTn id="38" dur="500"/>
                                        <p:tgtEl>
                                          <p:spTgt spid="9"/>
                                        </p:tgtEl>
                                      </p:cBhvr>
                                    </p:animEffect>
                                  </p:childTnLst>
                                </p:cTn>
                              </p:par>
                              <p:par>
                                <p:cTn id="39" presetID="53" presetClass="entr" presetSubtype="0" fill="hold" nodeType="withEffect">
                                  <p:stCondLst>
                                    <p:cond delay="0"/>
                                  </p:stCondLst>
                                  <p:childTnLst>
                                    <p:set>
                                      <p:cBhvr>
                                        <p:cTn id="40" dur="1" fill="hold">
                                          <p:stCondLst>
                                            <p:cond delay="0"/>
                                          </p:stCondLst>
                                        </p:cTn>
                                        <p:tgtEl>
                                          <p:spTgt spid="10"/>
                                        </p:tgtEl>
                                        <p:attrNameLst>
                                          <p:attrName>style.visibility</p:attrName>
                                        </p:attrNameLst>
                                      </p:cBhvr>
                                      <p:to>
                                        <p:strVal val="visible"/>
                                      </p:to>
                                    </p:set>
                                    <p:anim calcmode="lin" valueType="num">
                                      <p:cBhvr>
                                        <p:cTn id="41" dur="500" fill="hold"/>
                                        <p:tgtEl>
                                          <p:spTgt spid="10"/>
                                        </p:tgtEl>
                                        <p:attrNameLst>
                                          <p:attrName>ppt_w</p:attrName>
                                        </p:attrNameLst>
                                      </p:cBhvr>
                                      <p:tavLst>
                                        <p:tav tm="0">
                                          <p:val>
                                            <p:fltVal val="0"/>
                                          </p:val>
                                        </p:tav>
                                        <p:tav tm="100000">
                                          <p:val>
                                            <p:strVal val="#ppt_w"/>
                                          </p:val>
                                        </p:tav>
                                      </p:tavLst>
                                    </p:anim>
                                    <p:anim calcmode="lin" valueType="num">
                                      <p:cBhvr>
                                        <p:cTn id="42" dur="500" fill="hold"/>
                                        <p:tgtEl>
                                          <p:spTgt spid="10"/>
                                        </p:tgtEl>
                                        <p:attrNameLst>
                                          <p:attrName>ppt_h</p:attrName>
                                        </p:attrNameLst>
                                      </p:cBhvr>
                                      <p:tavLst>
                                        <p:tav tm="0">
                                          <p:val>
                                            <p:fltVal val="0"/>
                                          </p:val>
                                        </p:tav>
                                        <p:tav tm="100000">
                                          <p:val>
                                            <p:strVal val="#ppt_h"/>
                                          </p:val>
                                        </p:tav>
                                      </p:tavLst>
                                    </p:anim>
                                    <p:animEffect transition="in" filter="fade">
                                      <p:cBhvr>
                                        <p:cTn id="43" dur="500"/>
                                        <p:tgtEl>
                                          <p:spTgt spid="10"/>
                                        </p:tgtEl>
                                      </p:cBhvr>
                                    </p:animEffect>
                                  </p:childTnLst>
                                </p:cTn>
                              </p:par>
                              <p:par>
                                <p:cTn id="44" presetID="53" presetClass="entr" presetSubtype="0" fill="hold" nodeType="withEffect">
                                  <p:stCondLst>
                                    <p:cond delay="0"/>
                                  </p:stCondLst>
                                  <p:childTnLst>
                                    <p:set>
                                      <p:cBhvr>
                                        <p:cTn id="45" dur="1" fill="hold">
                                          <p:stCondLst>
                                            <p:cond delay="0"/>
                                          </p:stCondLst>
                                        </p:cTn>
                                        <p:tgtEl>
                                          <p:spTgt spid="11"/>
                                        </p:tgtEl>
                                        <p:attrNameLst>
                                          <p:attrName>style.visibility</p:attrName>
                                        </p:attrNameLst>
                                      </p:cBhvr>
                                      <p:to>
                                        <p:strVal val="visible"/>
                                      </p:to>
                                    </p:set>
                                    <p:anim calcmode="lin" valueType="num">
                                      <p:cBhvr>
                                        <p:cTn id="46" dur="500" fill="hold"/>
                                        <p:tgtEl>
                                          <p:spTgt spid="11"/>
                                        </p:tgtEl>
                                        <p:attrNameLst>
                                          <p:attrName>ppt_w</p:attrName>
                                        </p:attrNameLst>
                                      </p:cBhvr>
                                      <p:tavLst>
                                        <p:tav tm="0">
                                          <p:val>
                                            <p:fltVal val="0"/>
                                          </p:val>
                                        </p:tav>
                                        <p:tav tm="100000">
                                          <p:val>
                                            <p:strVal val="#ppt_w"/>
                                          </p:val>
                                        </p:tav>
                                      </p:tavLst>
                                    </p:anim>
                                    <p:anim calcmode="lin" valueType="num">
                                      <p:cBhvr>
                                        <p:cTn id="47" dur="500" fill="hold"/>
                                        <p:tgtEl>
                                          <p:spTgt spid="11"/>
                                        </p:tgtEl>
                                        <p:attrNameLst>
                                          <p:attrName>ppt_h</p:attrName>
                                        </p:attrNameLst>
                                      </p:cBhvr>
                                      <p:tavLst>
                                        <p:tav tm="0">
                                          <p:val>
                                            <p:fltVal val="0"/>
                                          </p:val>
                                        </p:tav>
                                        <p:tav tm="100000">
                                          <p:val>
                                            <p:strVal val="#ppt_h"/>
                                          </p:val>
                                        </p:tav>
                                      </p:tavLst>
                                    </p:anim>
                                    <p:animEffect transition="in" filter="fade">
                                      <p:cBhvr>
                                        <p:cTn id="48" dur="500"/>
                                        <p:tgtEl>
                                          <p:spTgt spid="11"/>
                                        </p:tgtEl>
                                      </p:cBhvr>
                                    </p:animEffect>
                                  </p:childTnLst>
                                </p:cTn>
                              </p:par>
                            </p:childTnLst>
                          </p:cTn>
                        </p:par>
                      </p:childTnLst>
                    </p:cTn>
                  </p:par>
                  <p:par>
                    <p:cTn id="49" fill="hold">
                      <p:stCondLst>
                        <p:cond delay="indefinite"/>
                      </p:stCondLst>
                      <p:childTnLst>
                        <p:par>
                          <p:cTn id="50" fill="hold">
                            <p:stCondLst>
                              <p:cond delay="0"/>
                            </p:stCondLst>
                            <p:childTnLst>
                              <p:par>
                                <p:cTn id="51" presetID="41" presetClass="entr" presetSubtype="0" fill="hold" nodeType="clickEffect">
                                  <p:stCondLst>
                                    <p:cond delay="0"/>
                                  </p:stCondLst>
                                  <p:iterate type="lt">
                                    <p:tmPct val="10000"/>
                                  </p:iterate>
                                  <p:childTnLst>
                                    <p:set>
                                      <p:cBhvr>
                                        <p:cTn id="52" dur="1" fill="hold">
                                          <p:stCondLst>
                                            <p:cond delay="0"/>
                                          </p:stCondLst>
                                        </p:cTn>
                                        <p:tgtEl>
                                          <p:spTgt spid="3">
                                            <p:txEl>
                                              <p:pRg st="2" end="2"/>
                                            </p:txEl>
                                          </p:spTgt>
                                        </p:tgtEl>
                                        <p:attrNameLst>
                                          <p:attrName>style.visibility</p:attrName>
                                        </p:attrNameLst>
                                      </p:cBhvr>
                                      <p:to>
                                        <p:strVal val="visible"/>
                                      </p:to>
                                    </p:set>
                                    <p:anim calcmode="lin" valueType="num">
                                      <p:cBhvr>
                                        <p:cTn id="53"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54"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55"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6"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7" dur="500" tmFilter="0,0; .5, 1; 1, 1"/>
                                        <p:tgtEl>
                                          <p:spTgt spid="3">
                                            <p:txEl>
                                              <p:pRg st="2" end="2"/>
                                            </p:txEl>
                                          </p:spTgt>
                                        </p:tgtEl>
                                      </p:cBhvr>
                                    </p:animEffect>
                                  </p:childTnLst>
                                </p:cTn>
                              </p:par>
                              <p:par>
                                <p:cTn id="58" presetID="41" presetClass="entr" presetSubtype="0" fill="hold" nodeType="withEffect">
                                  <p:stCondLst>
                                    <p:cond delay="0"/>
                                  </p:stCondLst>
                                  <p:iterate type="lt">
                                    <p:tmPct val="10000"/>
                                  </p:iterate>
                                  <p:childTnLst>
                                    <p:set>
                                      <p:cBhvr>
                                        <p:cTn id="59" dur="1" fill="hold">
                                          <p:stCondLst>
                                            <p:cond delay="0"/>
                                          </p:stCondLst>
                                        </p:cTn>
                                        <p:tgtEl>
                                          <p:spTgt spid="3">
                                            <p:txEl>
                                              <p:pRg st="4" end="4"/>
                                            </p:txEl>
                                          </p:spTgt>
                                        </p:tgtEl>
                                        <p:attrNameLst>
                                          <p:attrName>style.visibility</p:attrName>
                                        </p:attrNameLst>
                                      </p:cBhvr>
                                      <p:to>
                                        <p:strVal val="visible"/>
                                      </p:to>
                                    </p:set>
                                    <p:anim calcmode="lin" valueType="num">
                                      <p:cBhvr>
                                        <p:cTn id="60" dur="500" fill="hold"/>
                                        <p:tgtEl>
                                          <p:spTgt spid="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61" dur="500" fill="hold"/>
                                        <p:tgtEl>
                                          <p:spTgt spid="3">
                                            <p:txEl>
                                              <p:pRg st="4" end="4"/>
                                            </p:txEl>
                                          </p:spTgt>
                                        </p:tgtEl>
                                        <p:attrNameLst>
                                          <p:attrName>ppt_y</p:attrName>
                                        </p:attrNameLst>
                                      </p:cBhvr>
                                      <p:tavLst>
                                        <p:tav tm="0">
                                          <p:val>
                                            <p:strVal val="#ppt_y"/>
                                          </p:val>
                                        </p:tav>
                                        <p:tav tm="100000">
                                          <p:val>
                                            <p:strVal val="#ppt_y"/>
                                          </p:val>
                                        </p:tav>
                                      </p:tavLst>
                                    </p:anim>
                                    <p:anim calcmode="lin" valueType="num">
                                      <p:cBhvr>
                                        <p:cTn id="62" dur="500" fill="hold"/>
                                        <p:tgtEl>
                                          <p:spTgt spid="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63" dur="500" fill="hold"/>
                                        <p:tgtEl>
                                          <p:spTgt spid="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64" dur="500" tmFilter="0,0; .5, 1; 1, 1"/>
                                        <p:tgtEl>
                                          <p:spTgt spid="3">
                                            <p:txEl>
                                              <p:pRg st="4" end="4"/>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18" presetClass="entr" presetSubtype="12" fill="hold" grpId="0" nodeType="clickEffect">
                                  <p:stCondLst>
                                    <p:cond delay="0"/>
                                  </p:stCondLst>
                                  <p:iterate type="lt">
                                    <p:tmPct val="0"/>
                                  </p:iterate>
                                  <p:childTnLst>
                                    <p:set>
                                      <p:cBhvr>
                                        <p:cTn id="68" dur="1" fill="hold">
                                          <p:stCondLst>
                                            <p:cond delay="0"/>
                                          </p:stCondLst>
                                        </p:cTn>
                                        <p:tgtEl>
                                          <p:spTgt spid="19"/>
                                        </p:tgtEl>
                                        <p:attrNameLst>
                                          <p:attrName>style.visibility</p:attrName>
                                        </p:attrNameLst>
                                      </p:cBhvr>
                                      <p:to>
                                        <p:strVal val="visible"/>
                                      </p:to>
                                    </p:set>
                                    <p:animEffect transition="in" filter="strips(downLeft)">
                                      <p:cBhvr>
                                        <p:cTn id="69" dur="500"/>
                                        <p:tgtEl>
                                          <p:spTgt spid="19"/>
                                        </p:tgtEl>
                                      </p:cBhvr>
                                    </p:animEffect>
                                  </p:childTnLst>
                                </p:cTn>
                              </p:par>
                            </p:childTnLst>
                          </p:cTn>
                        </p:par>
                      </p:childTnLst>
                    </p:cTn>
                  </p:par>
                  <p:par>
                    <p:cTn id="70" fill="hold">
                      <p:stCondLst>
                        <p:cond delay="indefinite"/>
                      </p:stCondLst>
                      <p:childTnLst>
                        <p:par>
                          <p:cTn id="71" fill="hold">
                            <p:stCondLst>
                              <p:cond delay="0"/>
                            </p:stCondLst>
                            <p:childTnLst>
                              <p:par>
                                <p:cTn id="72" presetID="41" presetClass="entr" presetSubtype="0" fill="hold" nodeType="clickEffect">
                                  <p:stCondLst>
                                    <p:cond delay="0"/>
                                  </p:stCondLst>
                                  <p:iterate type="lt">
                                    <p:tmPct val="10000"/>
                                  </p:iterate>
                                  <p:childTnLst>
                                    <p:set>
                                      <p:cBhvr>
                                        <p:cTn id="73" dur="1" fill="hold">
                                          <p:stCondLst>
                                            <p:cond delay="0"/>
                                          </p:stCondLst>
                                        </p:cTn>
                                        <p:tgtEl>
                                          <p:spTgt spid="3">
                                            <p:txEl>
                                              <p:pRg st="6" end="6"/>
                                            </p:txEl>
                                          </p:spTgt>
                                        </p:tgtEl>
                                        <p:attrNameLst>
                                          <p:attrName>style.visibility</p:attrName>
                                        </p:attrNameLst>
                                      </p:cBhvr>
                                      <p:to>
                                        <p:strVal val="visible"/>
                                      </p:to>
                                    </p:set>
                                    <p:anim calcmode="lin" valueType="num">
                                      <p:cBhvr>
                                        <p:cTn id="74" dur="500" fill="hold"/>
                                        <p:tgtEl>
                                          <p:spTgt spid="3">
                                            <p:txEl>
                                              <p:pRg st="6" end="6"/>
                                            </p:txEl>
                                          </p:spTgt>
                                        </p:tgtEl>
                                        <p:attrNameLst>
                                          <p:attrName>ppt_x</p:attrName>
                                        </p:attrNameLst>
                                      </p:cBhvr>
                                      <p:tavLst>
                                        <p:tav tm="0">
                                          <p:val>
                                            <p:strVal val="#ppt_x"/>
                                          </p:val>
                                        </p:tav>
                                        <p:tav tm="50000">
                                          <p:val>
                                            <p:strVal val="#ppt_x+.1"/>
                                          </p:val>
                                        </p:tav>
                                        <p:tav tm="100000">
                                          <p:val>
                                            <p:strVal val="#ppt_x"/>
                                          </p:val>
                                        </p:tav>
                                      </p:tavLst>
                                    </p:anim>
                                    <p:anim calcmode="lin" valueType="num">
                                      <p:cBhvr>
                                        <p:cTn id="75" dur="500" fill="hold"/>
                                        <p:tgtEl>
                                          <p:spTgt spid="3">
                                            <p:txEl>
                                              <p:pRg st="6" end="6"/>
                                            </p:txEl>
                                          </p:spTgt>
                                        </p:tgtEl>
                                        <p:attrNameLst>
                                          <p:attrName>ppt_y</p:attrName>
                                        </p:attrNameLst>
                                      </p:cBhvr>
                                      <p:tavLst>
                                        <p:tav tm="0">
                                          <p:val>
                                            <p:strVal val="#ppt_y"/>
                                          </p:val>
                                        </p:tav>
                                        <p:tav tm="100000">
                                          <p:val>
                                            <p:strVal val="#ppt_y"/>
                                          </p:val>
                                        </p:tav>
                                      </p:tavLst>
                                    </p:anim>
                                    <p:anim calcmode="lin" valueType="num">
                                      <p:cBhvr>
                                        <p:cTn id="76" dur="500" fill="hold"/>
                                        <p:tgtEl>
                                          <p:spTgt spid="3">
                                            <p:txEl>
                                              <p:pRg st="6" end="6"/>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77" dur="500" fill="hold"/>
                                        <p:tgtEl>
                                          <p:spTgt spid="3">
                                            <p:txEl>
                                              <p:pRg st="6" end="6"/>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78" dur="500" tmFilter="0,0; .5, 1; 1, 1"/>
                                        <p:tgtEl>
                                          <p:spTgt spid="3">
                                            <p:txEl>
                                              <p:pRg st="6" end="6"/>
                                            </p:txEl>
                                          </p:spTgt>
                                        </p:tgtEl>
                                      </p:cBhvr>
                                    </p:animEffect>
                                  </p:childTnLst>
                                </p:cTn>
                              </p:par>
                              <p:par>
                                <p:cTn id="79" presetID="41" presetClass="entr" presetSubtype="0" fill="hold" nodeType="withEffect">
                                  <p:stCondLst>
                                    <p:cond delay="0"/>
                                  </p:stCondLst>
                                  <p:iterate type="lt">
                                    <p:tmPct val="10000"/>
                                  </p:iterate>
                                  <p:childTnLst>
                                    <p:set>
                                      <p:cBhvr>
                                        <p:cTn id="80" dur="1" fill="hold">
                                          <p:stCondLst>
                                            <p:cond delay="0"/>
                                          </p:stCondLst>
                                        </p:cTn>
                                        <p:tgtEl>
                                          <p:spTgt spid="3">
                                            <p:txEl>
                                              <p:pRg st="8" end="8"/>
                                            </p:txEl>
                                          </p:spTgt>
                                        </p:tgtEl>
                                        <p:attrNameLst>
                                          <p:attrName>style.visibility</p:attrName>
                                        </p:attrNameLst>
                                      </p:cBhvr>
                                      <p:to>
                                        <p:strVal val="visible"/>
                                      </p:to>
                                    </p:set>
                                    <p:anim calcmode="lin" valueType="num">
                                      <p:cBhvr>
                                        <p:cTn id="81" dur="500" fill="hold"/>
                                        <p:tgtEl>
                                          <p:spTgt spid="3">
                                            <p:txEl>
                                              <p:pRg st="8" end="8"/>
                                            </p:txEl>
                                          </p:spTgt>
                                        </p:tgtEl>
                                        <p:attrNameLst>
                                          <p:attrName>ppt_x</p:attrName>
                                        </p:attrNameLst>
                                      </p:cBhvr>
                                      <p:tavLst>
                                        <p:tav tm="0">
                                          <p:val>
                                            <p:strVal val="#ppt_x"/>
                                          </p:val>
                                        </p:tav>
                                        <p:tav tm="50000">
                                          <p:val>
                                            <p:strVal val="#ppt_x+.1"/>
                                          </p:val>
                                        </p:tav>
                                        <p:tav tm="100000">
                                          <p:val>
                                            <p:strVal val="#ppt_x"/>
                                          </p:val>
                                        </p:tav>
                                      </p:tavLst>
                                    </p:anim>
                                    <p:anim calcmode="lin" valueType="num">
                                      <p:cBhvr>
                                        <p:cTn id="82" dur="500" fill="hold"/>
                                        <p:tgtEl>
                                          <p:spTgt spid="3">
                                            <p:txEl>
                                              <p:pRg st="8" end="8"/>
                                            </p:txEl>
                                          </p:spTgt>
                                        </p:tgtEl>
                                        <p:attrNameLst>
                                          <p:attrName>ppt_y</p:attrName>
                                        </p:attrNameLst>
                                      </p:cBhvr>
                                      <p:tavLst>
                                        <p:tav tm="0">
                                          <p:val>
                                            <p:strVal val="#ppt_y"/>
                                          </p:val>
                                        </p:tav>
                                        <p:tav tm="100000">
                                          <p:val>
                                            <p:strVal val="#ppt_y"/>
                                          </p:val>
                                        </p:tav>
                                      </p:tavLst>
                                    </p:anim>
                                    <p:anim calcmode="lin" valueType="num">
                                      <p:cBhvr>
                                        <p:cTn id="83" dur="500" fill="hold"/>
                                        <p:tgtEl>
                                          <p:spTgt spid="3">
                                            <p:txEl>
                                              <p:pRg st="8" end="8"/>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84" dur="500" fill="hold"/>
                                        <p:tgtEl>
                                          <p:spTgt spid="3">
                                            <p:txEl>
                                              <p:pRg st="8" end="8"/>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85" dur="500" tmFilter="0,0; .5, 1; 1, 1"/>
                                        <p:tgtEl>
                                          <p:spTgt spid="3">
                                            <p:txEl>
                                              <p:pRg st="8" end="8"/>
                                            </p:txEl>
                                          </p:spTgt>
                                        </p:tgtEl>
                                      </p:cBhvr>
                                    </p:animEffect>
                                  </p:childTnLst>
                                </p:cTn>
                              </p:par>
                            </p:childTnLst>
                          </p:cTn>
                        </p:par>
                      </p:childTnLst>
                    </p:cTn>
                  </p:par>
                  <p:par>
                    <p:cTn id="86" fill="hold">
                      <p:stCondLst>
                        <p:cond delay="indefinite"/>
                      </p:stCondLst>
                      <p:childTnLst>
                        <p:par>
                          <p:cTn id="87" fill="hold">
                            <p:stCondLst>
                              <p:cond delay="0"/>
                            </p:stCondLst>
                            <p:childTnLst>
                              <p:par>
                                <p:cTn id="88" presetID="53" presetClass="entr" presetSubtype="0" fill="hold" nodeType="clickEffect">
                                  <p:stCondLst>
                                    <p:cond delay="0"/>
                                  </p:stCondLst>
                                  <p:childTnLst>
                                    <p:set>
                                      <p:cBhvr>
                                        <p:cTn id="89" dur="1" fill="hold">
                                          <p:stCondLst>
                                            <p:cond delay="0"/>
                                          </p:stCondLst>
                                        </p:cTn>
                                        <p:tgtEl>
                                          <p:spTgt spid="20"/>
                                        </p:tgtEl>
                                        <p:attrNameLst>
                                          <p:attrName>style.visibility</p:attrName>
                                        </p:attrNameLst>
                                      </p:cBhvr>
                                      <p:to>
                                        <p:strVal val="visible"/>
                                      </p:to>
                                    </p:set>
                                    <p:anim calcmode="lin" valueType="num">
                                      <p:cBhvr>
                                        <p:cTn id="90" dur="500" fill="hold"/>
                                        <p:tgtEl>
                                          <p:spTgt spid="20"/>
                                        </p:tgtEl>
                                        <p:attrNameLst>
                                          <p:attrName>ppt_w</p:attrName>
                                        </p:attrNameLst>
                                      </p:cBhvr>
                                      <p:tavLst>
                                        <p:tav tm="0">
                                          <p:val>
                                            <p:fltVal val="0"/>
                                          </p:val>
                                        </p:tav>
                                        <p:tav tm="100000">
                                          <p:val>
                                            <p:strVal val="#ppt_w"/>
                                          </p:val>
                                        </p:tav>
                                      </p:tavLst>
                                    </p:anim>
                                    <p:anim calcmode="lin" valueType="num">
                                      <p:cBhvr>
                                        <p:cTn id="91" dur="500" fill="hold"/>
                                        <p:tgtEl>
                                          <p:spTgt spid="20"/>
                                        </p:tgtEl>
                                        <p:attrNameLst>
                                          <p:attrName>ppt_h</p:attrName>
                                        </p:attrNameLst>
                                      </p:cBhvr>
                                      <p:tavLst>
                                        <p:tav tm="0">
                                          <p:val>
                                            <p:fltVal val="0"/>
                                          </p:val>
                                        </p:tav>
                                        <p:tav tm="100000">
                                          <p:val>
                                            <p:strVal val="#ppt_h"/>
                                          </p:val>
                                        </p:tav>
                                      </p:tavLst>
                                    </p:anim>
                                    <p:animEffect transition="in" filter="fade">
                                      <p:cBhvr>
                                        <p:cTn id="92" dur="500"/>
                                        <p:tgtEl>
                                          <p:spTgt spid="20"/>
                                        </p:tgtEl>
                                      </p:cBhvr>
                                    </p:animEffect>
                                  </p:childTnLst>
                                </p:cTn>
                              </p:par>
                              <p:par>
                                <p:cTn id="93" presetID="53" presetClass="entr" presetSubtype="0" fill="hold" nodeType="withEffect">
                                  <p:stCondLst>
                                    <p:cond delay="0"/>
                                  </p:stCondLst>
                                  <p:childTnLst>
                                    <p:set>
                                      <p:cBhvr>
                                        <p:cTn id="94" dur="1" fill="hold">
                                          <p:stCondLst>
                                            <p:cond delay="0"/>
                                          </p:stCondLst>
                                        </p:cTn>
                                        <p:tgtEl>
                                          <p:spTgt spid="21"/>
                                        </p:tgtEl>
                                        <p:attrNameLst>
                                          <p:attrName>style.visibility</p:attrName>
                                        </p:attrNameLst>
                                      </p:cBhvr>
                                      <p:to>
                                        <p:strVal val="visible"/>
                                      </p:to>
                                    </p:set>
                                    <p:anim calcmode="lin" valueType="num">
                                      <p:cBhvr>
                                        <p:cTn id="95" dur="500" fill="hold"/>
                                        <p:tgtEl>
                                          <p:spTgt spid="21"/>
                                        </p:tgtEl>
                                        <p:attrNameLst>
                                          <p:attrName>ppt_w</p:attrName>
                                        </p:attrNameLst>
                                      </p:cBhvr>
                                      <p:tavLst>
                                        <p:tav tm="0">
                                          <p:val>
                                            <p:fltVal val="0"/>
                                          </p:val>
                                        </p:tav>
                                        <p:tav tm="100000">
                                          <p:val>
                                            <p:strVal val="#ppt_w"/>
                                          </p:val>
                                        </p:tav>
                                      </p:tavLst>
                                    </p:anim>
                                    <p:anim calcmode="lin" valueType="num">
                                      <p:cBhvr>
                                        <p:cTn id="96" dur="500" fill="hold"/>
                                        <p:tgtEl>
                                          <p:spTgt spid="21"/>
                                        </p:tgtEl>
                                        <p:attrNameLst>
                                          <p:attrName>ppt_h</p:attrName>
                                        </p:attrNameLst>
                                      </p:cBhvr>
                                      <p:tavLst>
                                        <p:tav tm="0">
                                          <p:val>
                                            <p:fltVal val="0"/>
                                          </p:val>
                                        </p:tav>
                                        <p:tav tm="100000">
                                          <p:val>
                                            <p:strVal val="#ppt_h"/>
                                          </p:val>
                                        </p:tav>
                                      </p:tavLst>
                                    </p:anim>
                                    <p:animEffect transition="in" filter="fade">
                                      <p:cBhvr>
                                        <p:cTn id="97" dur="500"/>
                                        <p:tgtEl>
                                          <p:spTgt spid="21"/>
                                        </p:tgtEl>
                                      </p:cBhvr>
                                    </p:animEffect>
                                  </p:childTnLst>
                                </p:cTn>
                              </p:par>
                              <p:par>
                                <p:cTn id="98" presetID="53" presetClass="entr" presetSubtype="0" fill="hold" nodeType="withEffect">
                                  <p:stCondLst>
                                    <p:cond delay="0"/>
                                  </p:stCondLst>
                                  <p:childTnLst>
                                    <p:set>
                                      <p:cBhvr>
                                        <p:cTn id="99" dur="1" fill="hold">
                                          <p:stCondLst>
                                            <p:cond delay="0"/>
                                          </p:stCondLst>
                                        </p:cTn>
                                        <p:tgtEl>
                                          <p:spTgt spid="22"/>
                                        </p:tgtEl>
                                        <p:attrNameLst>
                                          <p:attrName>style.visibility</p:attrName>
                                        </p:attrNameLst>
                                      </p:cBhvr>
                                      <p:to>
                                        <p:strVal val="visible"/>
                                      </p:to>
                                    </p:set>
                                    <p:anim calcmode="lin" valueType="num">
                                      <p:cBhvr>
                                        <p:cTn id="100" dur="500" fill="hold"/>
                                        <p:tgtEl>
                                          <p:spTgt spid="22"/>
                                        </p:tgtEl>
                                        <p:attrNameLst>
                                          <p:attrName>ppt_w</p:attrName>
                                        </p:attrNameLst>
                                      </p:cBhvr>
                                      <p:tavLst>
                                        <p:tav tm="0">
                                          <p:val>
                                            <p:fltVal val="0"/>
                                          </p:val>
                                        </p:tav>
                                        <p:tav tm="100000">
                                          <p:val>
                                            <p:strVal val="#ppt_w"/>
                                          </p:val>
                                        </p:tav>
                                      </p:tavLst>
                                    </p:anim>
                                    <p:anim calcmode="lin" valueType="num">
                                      <p:cBhvr>
                                        <p:cTn id="101" dur="500" fill="hold"/>
                                        <p:tgtEl>
                                          <p:spTgt spid="22"/>
                                        </p:tgtEl>
                                        <p:attrNameLst>
                                          <p:attrName>ppt_h</p:attrName>
                                        </p:attrNameLst>
                                      </p:cBhvr>
                                      <p:tavLst>
                                        <p:tav tm="0">
                                          <p:val>
                                            <p:fltVal val="0"/>
                                          </p:val>
                                        </p:tav>
                                        <p:tav tm="100000">
                                          <p:val>
                                            <p:strVal val="#ppt_h"/>
                                          </p:val>
                                        </p:tav>
                                      </p:tavLst>
                                    </p:anim>
                                    <p:animEffect transition="in" filter="fade">
                                      <p:cBhvr>
                                        <p:cTn id="102" dur="500"/>
                                        <p:tgtEl>
                                          <p:spTgt spid="22"/>
                                        </p:tgtEl>
                                      </p:cBhvr>
                                    </p:animEffect>
                                  </p:childTnLst>
                                </p:cTn>
                              </p:par>
                              <p:par>
                                <p:cTn id="103" presetID="53" presetClass="entr" presetSubtype="0" fill="hold" nodeType="withEffect">
                                  <p:stCondLst>
                                    <p:cond delay="0"/>
                                  </p:stCondLst>
                                  <p:childTnLst>
                                    <p:set>
                                      <p:cBhvr>
                                        <p:cTn id="104" dur="1" fill="hold">
                                          <p:stCondLst>
                                            <p:cond delay="0"/>
                                          </p:stCondLst>
                                        </p:cTn>
                                        <p:tgtEl>
                                          <p:spTgt spid="23"/>
                                        </p:tgtEl>
                                        <p:attrNameLst>
                                          <p:attrName>style.visibility</p:attrName>
                                        </p:attrNameLst>
                                      </p:cBhvr>
                                      <p:to>
                                        <p:strVal val="visible"/>
                                      </p:to>
                                    </p:set>
                                    <p:anim calcmode="lin" valueType="num">
                                      <p:cBhvr>
                                        <p:cTn id="105" dur="500" fill="hold"/>
                                        <p:tgtEl>
                                          <p:spTgt spid="23"/>
                                        </p:tgtEl>
                                        <p:attrNameLst>
                                          <p:attrName>ppt_w</p:attrName>
                                        </p:attrNameLst>
                                      </p:cBhvr>
                                      <p:tavLst>
                                        <p:tav tm="0">
                                          <p:val>
                                            <p:fltVal val="0"/>
                                          </p:val>
                                        </p:tav>
                                        <p:tav tm="100000">
                                          <p:val>
                                            <p:strVal val="#ppt_w"/>
                                          </p:val>
                                        </p:tav>
                                      </p:tavLst>
                                    </p:anim>
                                    <p:anim calcmode="lin" valueType="num">
                                      <p:cBhvr>
                                        <p:cTn id="106" dur="500" fill="hold"/>
                                        <p:tgtEl>
                                          <p:spTgt spid="23"/>
                                        </p:tgtEl>
                                        <p:attrNameLst>
                                          <p:attrName>ppt_h</p:attrName>
                                        </p:attrNameLst>
                                      </p:cBhvr>
                                      <p:tavLst>
                                        <p:tav tm="0">
                                          <p:val>
                                            <p:fltVal val="0"/>
                                          </p:val>
                                        </p:tav>
                                        <p:tav tm="100000">
                                          <p:val>
                                            <p:strVal val="#ppt_h"/>
                                          </p:val>
                                        </p:tav>
                                      </p:tavLst>
                                    </p:anim>
                                    <p:animEffect transition="in" filter="fade">
                                      <p:cBhvr>
                                        <p:cTn id="107" dur="500"/>
                                        <p:tgtEl>
                                          <p:spTgt spid="23"/>
                                        </p:tgtEl>
                                      </p:cBhvr>
                                    </p:animEffect>
                                  </p:childTnLst>
                                </p:cTn>
                              </p:par>
                              <p:par>
                                <p:cTn id="108" presetID="53" presetClass="entr" presetSubtype="0" fill="hold" nodeType="withEffect">
                                  <p:stCondLst>
                                    <p:cond delay="0"/>
                                  </p:stCondLst>
                                  <p:childTnLst>
                                    <p:set>
                                      <p:cBhvr>
                                        <p:cTn id="109" dur="1" fill="hold">
                                          <p:stCondLst>
                                            <p:cond delay="0"/>
                                          </p:stCondLst>
                                        </p:cTn>
                                        <p:tgtEl>
                                          <p:spTgt spid="24"/>
                                        </p:tgtEl>
                                        <p:attrNameLst>
                                          <p:attrName>style.visibility</p:attrName>
                                        </p:attrNameLst>
                                      </p:cBhvr>
                                      <p:to>
                                        <p:strVal val="visible"/>
                                      </p:to>
                                    </p:set>
                                    <p:anim calcmode="lin" valueType="num">
                                      <p:cBhvr>
                                        <p:cTn id="110" dur="500" fill="hold"/>
                                        <p:tgtEl>
                                          <p:spTgt spid="24"/>
                                        </p:tgtEl>
                                        <p:attrNameLst>
                                          <p:attrName>ppt_w</p:attrName>
                                        </p:attrNameLst>
                                      </p:cBhvr>
                                      <p:tavLst>
                                        <p:tav tm="0">
                                          <p:val>
                                            <p:fltVal val="0"/>
                                          </p:val>
                                        </p:tav>
                                        <p:tav tm="100000">
                                          <p:val>
                                            <p:strVal val="#ppt_w"/>
                                          </p:val>
                                        </p:tav>
                                      </p:tavLst>
                                    </p:anim>
                                    <p:anim calcmode="lin" valueType="num">
                                      <p:cBhvr>
                                        <p:cTn id="111" dur="500" fill="hold"/>
                                        <p:tgtEl>
                                          <p:spTgt spid="24"/>
                                        </p:tgtEl>
                                        <p:attrNameLst>
                                          <p:attrName>ppt_h</p:attrName>
                                        </p:attrNameLst>
                                      </p:cBhvr>
                                      <p:tavLst>
                                        <p:tav tm="0">
                                          <p:val>
                                            <p:fltVal val="0"/>
                                          </p:val>
                                        </p:tav>
                                        <p:tav tm="100000">
                                          <p:val>
                                            <p:strVal val="#ppt_h"/>
                                          </p:val>
                                        </p:tav>
                                      </p:tavLst>
                                    </p:anim>
                                    <p:animEffect transition="in" filter="fade">
                                      <p:cBhvr>
                                        <p:cTn id="112" dur="500"/>
                                        <p:tgtEl>
                                          <p:spTgt spid="24"/>
                                        </p:tgtEl>
                                      </p:cBhvr>
                                    </p:animEffect>
                                  </p:childTnLst>
                                </p:cTn>
                              </p:par>
                              <p:par>
                                <p:cTn id="113" presetID="53" presetClass="entr" presetSubtype="0" fill="hold" nodeType="withEffect">
                                  <p:stCondLst>
                                    <p:cond delay="0"/>
                                  </p:stCondLst>
                                  <p:childTnLst>
                                    <p:set>
                                      <p:cBhvr>
                                        <p:cTn id="114" dur="1" fill="hold">
                                          <p:stCondLst>
                                            <p:cond delay="0"/>
                                          </p:stCondLst>
                                        </p:cTn>
                                        <p:tgtEl>
                                          <p:spTgt spid="25"/>
                                        </p:tgtEl>
                                        <p:attrNameLst>
                                          <p:attrName>style.visibility</p:attrName>
                                        </p:attrNameLst>
                                      </p:cBhvr>
                                      <p:to>
                                        <p:strVal val="visible"/>
                                      </p:to>
                                    </p:set>
                                    <p:anim calcmode="lin" valueType="num">
                                      <p:cBhvr>
                                        <p:cTn id="115" dur="500" fill="hold"/>
                                        <p:tgtEl>
                                          <p:spTgt spid="25"/>
                                        </p:tgtEl>
                                        <p:attrNameLst>
                                          <p:attrName>ppt_w</p:attrName>
                                        </p:attrNameLst>
                                      </p:cBhvr>
                                      <p:tavLst>
                                        <p:tav tm="0">
                                          <p:val>
                                            <p:fltVal val="0"/>
                                          </p:val>
                                        </p:tav>
                                        <p:tav tm="100000">
                                          <p:val>
                                            <p:strVal val="#ppt_w"/>
                                          </p:val>
                                        </p:tav>
                                      </p:tavLst>
                                    </p:anim>
                                    <p:anim calcmode="lin" valueType="num">
                                      <p:cBhvr>
                                        <p:cTn id="116" dur="500" fill="hold"/>
                                        <p:tgtEl>
                                          <p:spTgt spid="25"/>
                                        </p:tgtEl>
                                        <p:attrNameLst>
                                          <p:attrName>ppt_h</p:attrName>
                                        </p:attrNameLst>
                                      </p:cBhvr>
                                      <p:tavLst>
                                        <p:tav tm="0">
                                          <p:val>
                                            <p:fltVal val="0"/>
                                          </p:val>
                                        </p:tav>
                                        <p:tav tm="100000">
                                          <p:val>
                                            <p:strVal val="#ppt_h"/>
                                          </p:val>
                                        </p:tav>
                                      </p:tavLst>
                                    </p:anim>
                                    <p:animEffect transition="in" filter="fade">
                                      <p:cBhvr>
                                        <p:cTn id="11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noChangeArrowheads="1"/>
          </p:cNvPicPr>
          <p:nvPr/>
        </p:nvPicPr>
        <p:blipFill>
          <a:blip r:embed="rId2" cstate="print"/>
          <a:srcRect/>
          <a:stretch>
            <a:fillRect/>
          </a:stretch>
        </p:blipFill>
        <p:spPr bwMode="auto">
          <a:xfrm>
            <a:off x="457274" y="2571744"/>
            <a:ext cx="8258130" cy="4071966"/>
          </a:xfrm>
          <a:prstGeom prst="rect">
            <a:avLst/>
          </a:prstGeom>
          <a:noFill/>
          <a:ln w="9525">
            <a:noFill/>
            <a:miter lim="800000"/>
            <a:headEnd/>
            <a:tailEnd/>
          </a:ln>
          <a:effectLst/>
        </p:spPr>
      </p:pic>
      <p:sp>
        <p:nvSpPr>
          <p:cNvPr id="2" name="Titre 1"/>
          <p:cNvSpPr>
            <a:spLocks noGrp="1"/>
          </p:cNvSpPr>
          <p:nvPr>
            <p:ph type="title"/>
          </p:nvPr>
        </p:nvSpPr>
        <p:spPr/>
        <p:txBody>
          <a:bodyPr/>
          <a:lstStyle/>
          <a:p>
            <a:endParaRPr lang="fr-FR"/>
          </a:p>
        </p:txBody>
      </p:sp>
      <p:graphicFrame>
        <p:nvGraphicFramePr>
          <p:cNvPr id="4" name="Espace réservé du contenu 3"/>
          <p:cNvGraphicFramePr>
            <a:graphicFrameLocks noGrp="1"/>
          </p:cNvGraphicFramePr>
          <p:nvPr>
            <p:ph idx="1"/>
          </p:nvPr>
        </p:nvGraphicFramePr>
        <p:xfrm>
          <a:off x="571470" y="1000108"/>
          <a:ext cx="8001058" cy="1440000"/>
        </p:xfrm>
        <a:graphic>
          <a:graphicData uri="http://schemas.openxmlformats.org/drawingml/2006/table">
            <a:tbl>
              <a:tblPr rtl="1"/>
              <a:tblGrid>
                <a:gridCol w="3926054"/>
                <a:gridCol w="865232"/>
                <a:gridCol w="1198252"/>
                <a:gridCol w="1063175"/>
                <a:gridCol w="948345"/>
              </a:tblGrid>
              <a:tr h="480000">
                <a:tc>
                  <a:txBody>
                    <a:bodyPr/>
                    <a:lstStyle/>
                    <a:p>
                      <a:pPr algn="r" rtl="1" fontAlgn="b"/>
                      <a:r>
                        <a:rPr lang="ar-SA" sz="2800" b="1" i="0" u="none" strike="noStrike" smtClean="0">
                          <a:solidFill>
                            <a:srgbClr val="000000"/>
                          </a:solidFill>
                          <a:latin typeface="Calibri"/>
                        </a:rPr>
                        <a:t>معدل الخصم</a:t>
                      </a:r>
                      <a:endParaRPr lang="ar-SA" sz="2800" b="1"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r" rtl="0" fontAlgn="b"/>
                      <a:r>
                        <a:rPr lang="fr-FR" sz="2800" b="1" i="0" u="none" strike="noStrike">
                          <a:solidFill>
                            <a:srgbClr val="000000"/>
                          </a:solidFill>
                          <a:latin typeface="Calibri"/>
                        </a:rPr>
                        <a:t>0%</a:t>
                      </a:r>
                    </a:p>
                  </a:txBody>
                  <a:tcPr marL="0" marR="0" marT="0" marB="0" anchor="b">
                    <a:lnL>
                      <a:noFill/>
                    </a:lnL>
                    <a:lnR>
                      <a:noFill/>
                    </a:lnR>
                    <a:lnT>
                      <a:noFill/>
                    </a:lnT>
                    <a:lnB>
                      <a:noFill/>
                    </a:lnB>
                  </a:tcPr>
                </a:tc>
                <a:tc>
                  <a:txBody>
                    <a:bodyPr/>
                    <a:lstStyle/>
                    <a:p>
                      <a:pPr algn="r" rtl="0" fontAlgn="b"/>
                      <a:r>
                        <a:rPr lang="fr-FR" sz="2800" b="1" i="0" u="none" strike="noStrike">
                          <a:solidFill>
                            <a:srgbClr val="000000"/>
                          </a:solidFill>
                          <a:latin typeface="Calibri"/>
                        </a:rPr>
                        <a:t>5%</a:t>
                      </a:r>
                    </a:p>
                  </a:txBody>
                  <a:tcPr marL="0" marR="0" marT="0" marB="0" anchor="b">
                    <a:lnL>
                      <a:noFill/>
                    </a:lnL>
                    <a:lnR>
                      <a:noFill/>
                    </a:lnR>
                    <a:lnT>
                      <a:noFill/>
                    </a:lnT>
                    <a:lnB>
                      <a:noFill/>
                    </a:lnB>
                  </a:tcPr>
                </a:tc>
                <a:tc>
                  <a:txBody>
                    <a:bodyPr/>
                    <a:lstStyle/>
                    <a:p>
                      <a:pPr algn="r" rtl="0" fontAlgn="b"/>
                      <a:r>
                        <a:rPr lang="fr-FR" sz="2800" b="1" i="0" u="none" strike="noStrike">
                          <a:solidFill>
                            <a:srgbClr val="000000"/>
                          </a:solidFill>
                          <a:latin typeface="Calibri"/>
                        </a:rPr>
                        <a:t>10%</a:t>
                      </a:r>
                    </a:p>
                  </a:txBody>
                  <a:tcPr marL="0" marR="0" marT="0" marB="0" anchor="b">
                    <a:lnL>
                      <a:noFill/>
                    </a:lnL>
                    <a:lnR>
                      <a:noFill/>
                    </a:lnR>
                    <a:lnT>
                      <a:noFill/>
                    </a:lnT>
                    <a:lnB>
                      <a:noFill/>
                    </a:lnB>
                  </a:tcPr>
                </a:tc>
                <a:tc>
                  <a:txBody>
                    <a:bodyPr/>
                    <a:lstStyle/>
                    <a:p>
                      <a:pPr algn="r" rtl="0" fontAlgn="b"/>
                      <a:r>
                        <a:rPr lang="fr-FR" sz="2800" b="1" i="0" u="none" strike="noStrike" dirty="0">
                          <a:solidFill>
                            <a:srgbClr val="000000"/>
                          </a:solidFill>
                          <a:latin typeface="Calibri"/>
                        </a:rPr>
                        <a:t>15%</a:t>
                      </a:r>
                    </a:p>
                  </a:txBody>
                  <a:tcPr marL="0" marR="0" marT="0" marB="0" anchor="b">
                    <a:lnL>
                      <a:noFill/>
                    </a:lnL>
                    <a:lnR>
                      <a:noFill/>
                    </a:lnR>
                    <a:lnT>
                      <a:noFill/>
                    </a:lnT>
                    <a:lnB>
                      <a:noFill/>
                    </a:lnB>
                  </a:tcPr>
                </a:tc>
              </a:tr>
              <a:tr h="480000">
                <a:tc>
                  <a:txBody>
                    <a:bodyPr/>
                    <a:lstStyle/>
                    <a:p>
                      <a:pPr algn="r" rtl="1" fontAlgn="b"/>
                      <a:r>
                        <a:rPr lang="ar-SA" sz="2800" b="1" i="0" u="none" strike="noStrike" smtClean="0">
                          <a:solidFill>
                            <a:srgbClr val="000000"/>
                          </a:solidFill>
                          <a:latin typeface="Calibri"/>
                        </a:rPr>
                        <a:t>صافي القيمة الحالية للمشروع أ</a:t>
                      </a:r>
                      <a:endParaRPr lang="ar-SA" sz="2800" b="1"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r" rtl="0" fontAlgn="b"/>
                      <a:r>
                        <a:rPr lang="fr-FR" sz="2800" b="1" i="0" u="none" strike="noStrike">
                          <a:solidFill>
                            <a:srgbClr val="000000"/>
                          </a:solidFill>
                          <a:latin typeface="Calibri"/>
                        </a:rPr>
                        <a:t>300</a:t>
                      </a:r>
                    </a:p>
                  </a:txBody>
                  <a:tcPr marL="0" marR="0" marT="0" marB="0" anchor="b">
                    <a:lnL>
                      <a:noFill/>
                    </a:lnL>
                    <a:lnR>
                      <a:noFill/>
                    </a:lnR>
                    <a:lnT>
                      <a:noFill/>
                    </a:lnT>
                    <a:lnB>
                      <a:noFill/>
                    </a:lnB>
                  </a:tcPr>
                </a:tc>
                <a:tc>
                  <a:txBody>
                    <a:bodyPr/>
                    <a:lstStyle/>
                    <a:p>
                      <a:pPr algn="r" rtl="0" fontAlgn="b"/>
                      <a:r>
                        <a:rPr lang="fr-FR" sz="2800" b="1" i="0" u="none" strike="noStrike" dirty="0">
                          <a:solidFill>
                            <a:srgbClr val="000000"/>
                          </a:solidFill>
                          <a:latin typeface="Calibri"/>
                        </a:rPr>
                        <a:t>180,42</a:t>
                      </a:r>
                    </a:p>
                  </a:txBody>
                  <a:tcPr marL="0" marR="0" marT="0" marB="0" anchor="b">
                    <a:lnL>
                      <a:noFill/>
                    </a:lnL>
                    <a:lnR>
                      <a:noFill/>
                    </a:lnR>
                    <a:lnT>
                      <a:noFill/>
                    </a:lnT>
                    <a:lnB>
                      <a:noFill/>
                    </a:lnB>
                    <a:solidFill>
                      <a:srgbClr val="FFFF00"/>
                    </a:solidFill>
                  </a:tcPr>
                </a:tc>
                <a:tc>
                  <a:txBody>
                    <a:bodyPr/>
                    <a:lstStyle/>
                    <a:p>
                      <a:pPr algn="r" rtl="0" fontAlgn="b"/>
                      <a:r>
                        <a:rPr lang="fr-FR" sz="2800" b="1" i="0" u="none" strike="noStrike" dirty="0">
                          <a:solidFill>
                            <a:srgbClr val="000000"/>
                          </a:solidFill>
                          <a:latin typeface="Calibri"/>
                        </a:rPr>
                        <a:t>78,82</a:t>
                      </a:r>
                    </a:p>
                  </a:txBody>
                  <a:tcPr marL="0" marR="0" marT="0" marB="0" anchor="b">
                    <a:lnL>
                      <a:noFill/>
                    </a:lnL>
                    <a:lnR>
                      <a:noFill/>
                    </a:lnR>
                    <a:lnT>
                      <a:noFill/>
                    </a:lnT>
                    <a:lnB>
                      <a:noFill/>
                    </a:lnB>
                    <a:solidFill>
                      <a:srgbClr val="6BEF21"/>
                    </a:solidFill>
                  </a:tcPr>
                </a:tc>
                <a:tc>
                  <a:txBody>
                    <a:bodyPr/>
                    <a:lstStyle/>
                    <a:p>
                      <a:pPr algn="r" rtl="0" fontAlgn="b"/>
                      <a:r>
                        <a:rPr lang="fr-FR" sz="2800" b="1" i="0" u="none" strike="noStrike" dirty="0">
                          <a:solidFill>
                            <a:srgbClr val="000000"/>
                          </a:solidFill>
                          <a:latin typeface="Calibri"/>
                        </a:rPr>
                        <a:t>-8,33</a:t>
                      </a:r>
                    </a:p>
                  </a:txBody>
                  <a:tcPr marL="0" marR="0" marT="0" marB="0" anchor="b">
                    <a:lnL>
                      <a:noFill/>
                    </a:lnL>
                    <a:lnR>
                      <a:noFill/>
                    </a:lnR>
                    <a:lnT>
                      <a:noFill/>
                    </a:lnT>
                    <a:lnB>
                      <a:noFill/>
                    </a:lnB>
                  </a:tcPr>
                </a:tc>
              </a:tr>
              <a:tr h="480000">
                <a:tc>
                  <a:txBody>
                    <a:bodyPr/>
                    <a:lstStyle/>
                    <a:p>
                      <a:pPr algn="r" rtl="1" fontAlgn="b"/>
                      <a:r>
                        <a:rPr lang="ar-SA" sz="2800" b="1" i="0" u="none" strike="noStrike" smtClean="0">
                          <a:solidFill>
                            <a:srgbClr val="000000"/>
                          </a:solidFill>
                          <a:latin typeface="Calibri"/>
                        </a:rPr>
                        <a:t>صافي القيمة الحالية للمشروع ب</a:t>
                      </a:r>
                      <a:endParaRPr lang="ar-SA" sz="2800" b="1" i="0" u="none" strike="noStrike" dirty="0">
                        <a:solidFill>
                          <a:srgbClr val="000000"/>
                        </a:solidFill>
                        <a:latin typeface="Calibri"/>
                      </a:endParaRPr>
                    </a:p>
                  </a:txBody>
                  <a:tcPr marL="0" marR="0" marT="0" marB="0" anchor="b">
                    <a:lnL>
                      <a:noFill/>
                    </a:lnL>
                    <a:lnR>
                      <a:noFill/>
                    </a:lnR>
                    <a:lnT>
                      <a:noFill/>
                    </a:lnT>
                    <a:lnB>
                      <a:noFill/>
                    </a:lnB>
                  </a:tcPr>
                </a:tc>
                <a:tc>
                  <a:txBody>
                    <a:bodyPr/>
                    <a:lstStyle/>
                    <a:p>
                      <a:pPr algn="r" rtl="0" fontAlgn="b"/>
                      <a:r>
                        <a:rPr lang="fr-FR" sz="2800" b="1" i="0" u="none" strike="noStrike">
                          <a:solidFill>
                            <a:srgbClr val="000000"/>
                          </a:solidFill>
                          <a:latin typeface="Calibri"/>
                        </a:rPr>
                        <a:t>400</a:t>
                      </a:r>
                    </a:p>
                  </a:txBody>
                  <a:tcPr marL="0" marR="0" marT="0" marB="0" anchor="b">
                    <a:lnL>
                      <a:noFill/>
                    </a:lnL>
                    <a:lnR>
                      <a:noFill/>
                    </a:lnR>
                    <a:lnT>
                      <a:noFill/>
                    </a:lnT>
                    <a:lnB>
                      <a:noFill/>
                    </a:lnB>
                  </a:tcPr>
                </a:tc>
                <a:tc>
                  <a:txBody>
                    <a:bodyPr/>
                    <a:lstStyle/>
                    <a:p>
                      <a:pPr algn="r" rtl="0" fontAlgn="b"/>
                      <a:r>
                        <a:rPr lang="fr-FR" sz="2800" b="1" i="0" u="none" strike="noStrike" dirty="0">
                          <a:solidFill>
                            <a:srgbClr val="000000"/>
                          </a:solidFill>
                          <a:latin typeface="Calibri"/>
                        </a:rPr>
                        <a:t>206,5</a:t>
                      </a:r>
                    </a:p>
                  </a:txBody>
                  <a:tcPr marL="0" marR="0" marT="0" marB="0" anchor="b">
                    <a:lnL>
                      <a:noFill/>
                    </a:lnL>
                    <a:lnR>
                      <a:noFill/>
                    </a:lnR>
                    <a:lnT>
                      <a:noFill/>
                    </a:lnT>
                    <a:lnB>
                      <a:noFill/>
                    </a:lnB>
                    <a:solidFill>
                      <a:srgbClr val="FFFF00"/>
                    </a:solidFill>
                  </a:tcPr>
                </a:tc>
                <a:tc>
                  <a:txBody>
                    <a:bodyPr/>
                    <a:lstStyle/>
                    <a:p>
                      <a:pPr algn="r" rtl="0" fontAlgn="b"/>
                      <a:r>
                        <a:rPr lang="fr-FR" sz="2800" b="1" i="0" u="none" strike="noStrike" dirty="0">
                          <a:solidFill>
                            <a:srgbClr val="000000"/>
                          </a:solidFill>
                          <a:latin typeface="Calibri"/>
                        </a:rPr>
                        <a:t>49,18</a:t>
                      </a:r>
                    </a:p>
                  </a:txBody>
                  <a:tcPr marL="0" marR="0" marT="0" marB="0" anchor="b">
                    <a:lnL>
                      <a:noFill/>
                    </a:lnL>
                    <a:lnR>
                      <a:noFill/>
                    </a:lnR>
                    <a:lnT>
                      <a:noFill/>
                    </a:lnT>
                    <a:lnB>
                      <a:noFill/>
                    </a:lnB>
                    <a:solidFill>
                      <a:srgbClr val="6BEF21"/>
                    </a:solidFill>
                  </a:tcPr>
                </a:tc>
                <a:tc>
                  <a:txBody>
                    <a:bodyPr/>
                    <a:lstStyle/>
                    <a:p>
                      <a:pPr algn="r" rtl="0" fontAlgn="b"/>
                      <a:r>
                        <a:rPr lang="fr-FR" sz="2800" b="1" i="0" u="none" strike="noStrike" dirty="0">
                          <a:solidFill>
                            <a:srgbClr val="000000"/>
                          </a:solidFill>
                          <a:latin typeface="Calibri"/>
                        </a:rPr>
                        <a:t>-80,14</a:t>
                      </a:r>
                    </a:p>
                  </a:txBody>
                  <a:tcPr marL="0" marR="0" marT="0" marB="0" anchor="b">
                    <a:lnL>
                      <a:noFill/>
                    </a:lnL>
                    <a:lnR>
                      <a:noFill/>
                    </a:lnR>
                    <a:lnT>
                      <a:noFill/>
                    </a:lnT>
                    <a:lnB>
                      <a:noFill/>
                    </a:lnB>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right)">
                                      <p:cBhvr>
                                        <p:cTn id="7" dur="5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edge">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buNone/>
            </a:pPr>
            <a:r>
              <a:rPr lang="ar-DZ" b="1" smtClean="0"/>
              <a:t>سبب ظهور التناقض في النتائج التي تأتي بها الطريقتان هو وجود اختلاف في توقيت التدفقات النقدية للمشروعين، فالمشروع “ب” معظم تدفقاته النقدية تتولد في سنوات بعيدة نسبيا مقارنة بالمشروع “أ” ولهذا السبب فإن منحنى </a:t>
            </a:r>
            <a:r>
              <a:rPr lang="ar-SA" b="1" smtClean="0">
                <a:solidFill>
                  <a:srgbClr val="000000"/>
                </a:solidFill>
              </a:rPr>
              <a:t>صافي قيم</a:t>
            </a:r>
            <a:r>
              <a:rPr lang="ar-DZ" b="1" smtClean="0">
                <a:solidFill>
                  <a:srgbClr val="000000"/>
                </a:solidFill>
              </a:rPr>
              <a:t>ته</a:t>
            </a:r>
            <a:r>
              <a:rPr lang="ar-SA" b="1" smtClean="0">
                <a:solidFill>
                  <a:srgbClr val="000000"/>
                </a:solidFill>
              </a:rPr>
              <a:t> الحالية</a:t>
            </a:r>
            <a:r>
              <a:rPr lang="ar-DZ" b="1" smtClean="0"/>
              <a:t> أكثر انحدارا كونه يتأثر كثيرا بتغيرات معدل الخصم</a:t>
            </a:r>
            <a:r>
              <a:rPr lang="ar-DZ" b="1" dirty="0" smtClean="0"/>
              <a:t>.</a:t>
            </a:r>
          </a:p>
          <a:p>
            <a:pPr algn="r" rtl="1">
              <a:buNone/>
            </a:pPr>
            <a:endParaRPr lang="fr-FR" b="1"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b="1" smtClean="0">
                <a:solidFill>
                  <a:srgbClr val="FF0000"/>
                </a:solidFill>
              </a:rPr>
              <a:t>معدل المردود الداخلي المصحح</a:t>
            </a:r>
            <a:endParaRPr lang="fr-FR" dirty="0"/>
          </a:p>
        </p:txBody>
      </p:sp>
      <p:sp>
        <p:nvSpPr>
          <p:cNvPr id="3" name="Espace réservé du contenu 2"/>
          <p:cNvSpPr>
            <a:spLocks noGrp="1"/>
          </p:cNvSpPr>
          <p:nvPr>
            <p:ph idx="1"/>
          </p:nvPr>
        </p:nvSpPr>
        <p:spPr/>
        <p:txBody>
          <a:bodyPr/>
          <a:lstStyle/>
          <a:p>
            <a:pPr algn="r" rtl="1">
              <a:buNone/>
            </a:pPr>
            <a:r>
              <a:rPr lang="ar-DZ" b="1" smtClean="0"/>
              <a:t>يتم حساب معدل المردود الداخلي المصحح من خلال إيجاد القيم المستقبلية لصافي التدفقات النقدية المتوقعة مركبة (مرسملة) على أساس معدل عائد مساو لمعدل الخصم الفعلي (تكلفة رأس المال) ومن ثم تحديد معدل خصم جديد يجعل القيمة الحالية لمجموع القيم المستقبلية لصافي التدفقات النقدية المتوقعة مساوية لتكلفة الإستثمار المبدئي، حيث يكون معدل الخصم الجديد هذا هو معدل المردود الداخلي المصحح</a:t>
            </a:r>
            <a:r>
              <a:rPr lang="ar-DZ" b="1" dirty="0" smtClean="0"/>
              <a:t>.</a:t>
            </a:r>
            <a:endParaRPr lang="fr-FR" b="1" dirty="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b="1" smtClean="0">
                <a:solidFill>
                  <a:srgbClr val="FF0000"/>
                </a:solidFill>
              </a:rPr>
              <a:t>معدل المردود الداخلي المصحح</a:t>
            </a:r>
            <a:endParaRPr lang="fr-FR" dirty="0">
              <a:solidFill>
                <a:srgbClr val="FF0000"/>
              </a:solidFill>
            </a:endParaRPr>
          </a:p>
        </p:txBody>
      </p:sp>
      <p:sp>
        <p:nvSpPr>
          <p:cNvPr id="3" name="Espace réservé du contenu 2"/>
          <p:cNvSpPr>
            <a:spLocks noGrp="1"/>
          </p:cNvSpPr>
          <p:nvPr>
            <p:ph idx="1"/>
          </p:nvPr>
        </p:nvSpPr>
        <p:spPr/>
        <p:txBody>
          <a:bodyPr>
            <a:noAutofit/>
          </a:bodyPr>
          <a:lstStyle/>
          <a:p>
            <a:pPr algn="r" rtl="1">
              <a:buNone/>
            </a:pPr>
            <a:r>
              <a:rPr lang="ar-DZ" b="1" dirty="0" smtClean="0"/>
              <a:t>عوض:</a:t>
            </a:r>
          </a:p>
          <a:p>
            <a:pPr algn="r" rtl="1">
              <a:buNone/>
            </a:pPr>
            <a:endParaRPr lang="ar-DZ" b="1" dirty="0" smtClean="0"/>
          </a:p>
          <a:p>
            <a:pPr algn="r" rtl="1">
              <a:buNone/>
            </a:pPr>
            <a:r>
              <a:rPr lang="ar-DZ" b="1" dirty="0" smtClean="0"/>
              <a:t>نستبدل:</a:t>
            </a:r>
          </a:p>
          <a:p>
            <a:pPr algn="r" rtl="1">
              <a:buNone/>
            </a:pPr>
            <a:endParaRPr lang="ar-DZ" b="1" dirty="0" smtClean="0"/>
          </a:p>
          <a:p>
            <a:pPr algn="r" rtl="1">
              <a:buNone/>
            </a:pPr>
            <a:endParaRPr lang="ar-DZ" b="1" dirty="0" smtClean="0"/>
          </a:p>
          <a:p>
            <a:pPr algn="r" rtl="1">
              <a:buNone/>
            </a:pPr>
            <a:r>
              <a:rPr lang="ar-DZ" b="1" dirty="0" smtClean="0"/>
              <a:t>حيث أن:</a:t>
            </a:r>
          </a:p>
          <a:p>
            <a:pPr algn="r" rtl="1">
              <a:buNone/>
            </a:pPr>
            <a:r>
              <a:rPr lang="en-US" b="1" dirty="0" smtClean="0"/>
              <a:t>TRIM</a:t>
            </a:r>
            <a:r>
              <a:rPr lang="ar-DZ" b="1" dirty="0" smtClean="0"/>
              <a:t>: معدل المردود الداخلي المصحح</a:t>
            </a:r>
          </a:p>
          <a:p>
            <a:pPr algn="r" rtl="1">
              <a:buNone/>
            </a:pPr>
            <a:r>
              <a:rPr lang="fr-FR" b="1" dirty="0" smtClean="0"/>
              <a:t>CFN(1+k)</a:t>
            </a:r>
            <a:r>
              <a:rPr lang="fr-FR" b="1" baseline="30000" dirty="0" smtClean="0"/>
              <a:t>n-t</a:t>
            </a:r>
            <a:r>
              <a:rPr lang="ar-DZ" b="1" dirty="0" smtClean="0"/>
              <a:t>: </a:t>
            </a:r>
            <a:r>
              <a:rPr lang="ar-DZ" b="1" dirty="0" err="1" smtClean="0"/>
              <a:t>ا</a:t>
            </a:r>
            <a:r>
              <a:rPr lang="ar-SA" b="1" dirty="0" smtClean="0"/>
              <a:t>لقيمة المستقبلية للتدفقات النقدية الصافية </a:t>
            </a:r>
            <a:r>
              <a:rPr lang="ar-SA" b="1" dirty="0" err="1" smtClean="0"/>
              <a:t>مرسملة</a:t>
            </a:r>
            <a:r>
              <a:rPr lang="ar-SA" b="1" dirty="0" smtClean="0"/>
              <a:t> بمعدل</a:t>
            </a:r>
            <a:r>
              <a:rPr lang="ar-DZ" b="1" dirty="0" smtClean="0"/>
              <a:t> الخصم </a:t>
            </a:r>
            <a:r>
              <a:rPr lang="fr-FR" b="1" dirty="0" smtClean="0"/>
              <a:t>k</a:t>
            </a:r>
            <a:endParaRPr lang="fr-FR" b="1" dirty="0"/>
          </a:p>
        </p:txBody>
      </p:sp>
      <p:graphicFrame>
        <p:nvGraphicFramePr>
          <p:cNvPr id="137218" name="Object 2"/>
          <p:cNvGraphicFramePr>
            <a:graphicFrameLocks noChangeAspect="1"/>
          </p:cNvGraphicFramePr>
          <p:nvPr/>
        </p:nvGraphicFramePr>
        <p:xfrm>
          <a:off x="1306513" y="2686061"/>
          <a:ext cx="5080000" cy="2314575"/>
        </p:xfrm>
        <a:graphic>
          <a:graphicData uri="http://schemas.openxmlformats.org/presentationml/2006/ole">
            <p:oleObj spid="_x0000_s137218" name="Équation" r:id="rId3" imgW="1638000" imgH="749160" progId="">
              <p:embed/>
            </p:oleObj>
          </a:graphicData>
        </a:graphic>
      </p:graphicFrame>
      <p:graphicFrame>
        <p:nvGraphicFramePr>
          <p:cNvPr id="137219" name="Object 3"/>
          <p:cNvGraphicFramePr>
            <a:graphicFrameLocks noChangeAspect="1"/>
          </p:cNvGraphicFramePr>
          <p:nvPr/>
        </p:nvGraphicFramePr>
        <p:xfrm>
          <a:off x="1449391" y="1263645"/>
          <a:ext cx="3622675" cy="1450975"/>
        </p:xfrm>
        <a:graphic>
          <a:graphicData uri="http://schemas.openxmlformats.org/presentationml/2006/ole">
            <p:oleObj spid="_x0000_s137219" name="Équation" r:id="rId4" imgW="1168200" imgH="469800" progId="">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3">
                                            <p:txEl>
                                              <p:pRg st="2" end="2"/>
                                            </p:txEl>
                                          </p:spTgt>
                                        </p:tgtEl>
                                        <p:attrNameLst>
                                          <p:attrName>style.visibility</p:attrName>
                                        </p:attrNameLst>
                                      </p:cBhvr>
                                      <p:to>
                                        <p:strVal val="visible"/>
                                      </p:to>
                                    </p:set>
                                    <p:anim calcmode="discrete" valueType="clr">
                                      <p:cBhvr override="childStyle">
                                        <p:cTn id="7" dur="80"/>
                                        <p:tgtEl>
                                          <p:spTgt spid="3">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
                                            <p:txEl>
                                              <p:pRg st="2" end="2"/>
                                            </p:txEl>
                                          </p:spTgt>
                                        </p:tgtEl>
                                        <p:attrNameLst>
                                          <p:attrName>fillcolor</p:attrName>
                                        </p:attrNameLst>
                                      </p:cBhvr>
                                      <p:tavLst>
                                        <p:tav tm="0">
                                          <p:val>
                                            <p:clrVal>
                                              <a:schemeClr val="accent2"/>
                                            </p:clrVal>
                                          </p:val>
                                        </p:tav>
                                        <p:tav tm="50000">
                                          <p:val>
                                            <p:clrVal>
                                              <a:schemeClr val="hlink"/>
                                            </p:clrVal>
                                          </p:val>
                                        </p:tav>
                                      </p:tavLst>
                                    </p:anim>
                                    <p:set>
                                      <p:cBhvr>
                                        <p:cTn id="9" dur="80"/>
                                        <p:tgtEl>
                                          <p:spTgt spid="3">
                                            <p:txEl>
                                              <p:pRg st="2" end="2"/>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0" presetClass="entr" presetSubtype="0" fill="hold" nodeType="clickEffect">
                                  <p:stCondLst>
                                    <p:cond delay="0"/>
                                  </p:stCondLst>
                                  <p:childTnLst>
                                    <p:set>
                                      <p:cBhvr>
                                        <p:cTn id="13" dur="1" fill="hold">
                                          <p:stCondLst>
                                            <p:cond delay="0"/>
                                          </p:stCondLst>
                                        </p:cTn>
                                        <p:tgtEl>
                                          <p:spTgt spid="137218"/>
                                        </p:tgtEl>
                                        <p:attrNameLst>
                                          <p:attrName>style.visibility</p:attrName>
                                        </p:attrNameLst>
                                      </p:cBhvr>
                                      <p:to>
                                        <p:strVal val="visible"/>
                                      </p:to>
                                    </p:set>
                                    <p:animEffect transition="in" filter="wedge">
                                      <p:cBhvr>
                                        <p:cTn id="14" dur="2000"/>
                                        <p:tgtEl>
                                          <p:spTgt spid="137218"/>
                                        </p:tgtEl>
                                      </p:cBhvr>
                                    </p:animEffect>
                                  </p:childTnLst>
                                </p:cTn>
                              </p:par>
                            </p:childTnLst>
                          </p:cTn>
                        </p:par>
                      </p:childTnLst>
                    </p:cTn>
                  </p:par>
                  <p:par>
                    <p:cTn id="15" fill="hold">
                      <p:stCondLst>
                        <p:cond delay="indefinite"/>
                      </p:stCondLst>
                      <p:childTnLst>
                        <p:par>
                          <p:cTn id="16" fill="hold">
                            <p:stCondLst>
                              <p:cond delay="0"/>
                            </p:stCondLst>
                            <p:childTnLst>
                              <p:par>
                                <p:cTn id="17" presetID="27" presetClass="entr" presetSubtype="0" fill="hold" nodeType="clickEffect">
                                  <p:stCondLst>
                                    <p:cond delay="0"/>
                                  </p:stCondLst>
                                  <p:iterate type="lt">
                                    <p:tmPct val="50000"/>
                                  </p:iterate>
                                  <p:childTnLst>
                                    <p:set>
                                      <p:cBhvr>
                                        <p:cTn id="18" dur="1" fill="hold">
                                          <p:stCondLst>
                                            <p:cond delay="0"/>
                                          </p:stCondLst>
                                        </p:cTn>
                                        <p:tgtEl>
                                          <p:spTgt spid="3">
                                            <p:txEl>
                                              <p:pRg st="5" end="5"/>
                                            </p:txEl>
                                          </p:spTgt>
                                        </p:tgtEl>
                                        <p:attrNameLst>
                                          <p:attrName>style.visibility</p:attrName>
                                        </p:attrNameLst>
                                      </p:cBhvr>
                                      <p:to>
                                        <p:strVal val="visible"/>
                                      </p:to>
                                    </p:set>
                                    <p:anim calcmode="discrete" valueType="clr">
                                      <p:cBhvr override="childStyle">
                                        <p:cTn id="19" dur="80"/>
                                        <p:tgtEl>
                                          <p:spTgt spid="3">
                                            <p:txEl>
                                              <p:pRg st="5" end="5"/>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3">
                                            <p:txEl>
                                              <p:pRg st="5" end="5"/>
                                            </p:txEl>
                                          </p:spTgt>
                                        </p:tgtEl>
                                        <p:attrNameLst>
                                          <p:attrName>fillcolor</p:attrName>
                                        </p:attrNameLst>
                                      </p:cBhvr>
                                      <p:tavLst>
                                        <p:tav tm="0">
                                          <p:val>
                                            <p:clrVal>
                                              <a:schemeClr val="accent2"/>
                                            </p:clrVal>
                                          </p:val>
                                        </p:tav>
                                        <p:tav tm="50000">
                                          <p:val>
                                            <p:clrVal>
                                              <a:schemeClr val="hlink"/>
                                            </p:clrVal>
                                          </p:val>
                                        </p:tav>
                                      </p:tavLst>
                                    </p:anim>
                                    <p:set>
                                      <p:cBhvr>
                                        <p:cTn id="21" dur="80"/>
                                        <p:tgtEl>
                                          <p:spTgt spid="3">
                                            <p:txEl>
                                              <p:pRg st="5" end="5"/>
                                            </p:txEl>
                                          </p:spTgt>
                                        </p:tgtEl>
                                        <p:attrNameLst>
                                          <p:attrName>fill.type</p:attrName>
                                        </p:attrNameLst>
                                      </p:cBhvr>
                                      <p:to>
                                        <p:strVal val="solid"/>
                                      </p:to>
                                    </p:set>
                                  </p:childTnLst>
                                </p:cTn>
                              </p:par>
                            </p:childTnLst>
                          </p:cTn>
                        </p:par>
                        <p:par>
                          <p:cTn id="22" fill="hold">
                            <p:stCondLst>
                              <p:cond delay="280"/>
                            </p:stCondLst>
                            <p:childTnLst>
                              <p:par>
                                <p:cTn id="23" presetID="27" presetClass="entr" presetSubtype="0" fill="hold" nodeType="afterEffect">
                                  <p:stCondLst>
                                    <p:cond delay="0"/>
                                  </p:stCondLst>
                                  <p:iterate type="lt">
                                    <p:tmPct val="50000"/>
                                  </p:iterate>
                                  <p:childTnLst>
                                    <p:set>
                                      <p:cBhvr>
                                        <p:cTn id="24" dur="1" fill="hold">
                                          <p:stCondLst>
                                            <p:cond delay="0"/>
                                          </p:stCondLst>
                                        </p:cTn>
                                        <p:tgtEl>
                                          <p:spTgt spid="3">
                                            <p:txEl>
                                              <p:pRg st="6" end="6"/>
                                            </p:txEl>
                                          </p:spTgt>
                                        </p:tgtEl>
                                        <p:attrNameLst>
                                          <p:attrName>style.visibility</p:attrName>
                                        </p:attrNameLst>
                                      </p:cBhvr>
                                      <p:to>
                                        <p:strVal val="visible"/>
                                      </p:to>
                                    </p:set>
                                    <p:anim calcmode="discrete" valueType="clr">
                                      <p:cBhvr override="childStyle">
                                        <p:cTn id="25" dur="80"/>
                                        <p:tgtEl>
                                          <p:spTgt spid="3">
                                            <p:txEl>
                                              <p:pRg st="6" end="6"/>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6" dur="80"/>
                                        <p:tgtEl>
                                          <p:spTgt spid="3">
                                            <p:txEl>
                                              <p:pRg st="6" end="6"/>
                                            </p:txEl>
                                          </p:spTgt>
                                        </p:tgtEl>
                                        <p:attrNameLst>
                                          <p:attrName>fillcolor</p:attrName>
                                        </p:attrNameLst>
                                      </p:cBhvr>
                                      <p:tavLst>
                                        <p:tav tm="0">
                                          <p:val>
                                            <p:clrVal>
                                              <a:schemeClr val="accent2"/>
                                            </p:clrVal>
                                          </p:val>
                                        </p:tav>
                                        <p:tav tm="50000">
                                          <p:val>
                                            <p:clrVal>
                                              <a:schemeClr val="hlink"/>
                                            </p:clrVal>
                                          </p:val>
                                        </p:tav>
                                      </p:tavLst>
                                    </p:anim>
                                    <p:set>
                                      <p:cBhvr>
                                        <p:cTn id="27" dur="80"/>
                                        <p:tgtEl>
                                          <p:spTgt spid="3">
                                            <p:txEl>
                                              <p:pRg st="6" end="6"/>
                                            </p:txEl>
                                          </p:spTgt>
                                        </p:tgtEl>
                                        <p:attrNameLst>
                                          <p:attrName>fill.type</p:attrName>
                                        </p:attrNameLst>
                                      </p:cBhvr>
                                      <p:to>
                                        <p:strVal val="solid"/>
                                      </p:to>
                                    </p:set>
                                  </p:childTnLst>
                                </p:cTn>
                              </p:par>
                            </p:childTnLst>
                          </p:cTn>
                        </p:par>
                        <p:par>
                          <p:cTn id="28" fill="hold">
                            <p:stCondLst>
                              <p:cond delay="1480"/>
                            </p:stCondLst>
                            <p:childTnLst>
                              <p:par>
                                <p:cTn id="29" presetID="27" presetClass="entr" presetSubtype="0" fill="hold" nodeType="afterEffect">
                                  <p:stCondLst>
                                    <p:cond delay="0"/>
                                  </p:stCondLst>
                                  <p:iterate type="lt">
                                    <p:tmPct val="50000"/>
                                  </p:iterate>
                                  <p:childTnLst>
                                    <p:set>
                                      <p:cBhvr>
                                        <p:cTn id="30" dur="1" fill="hold">
                                          <p:stCondLst>
                                            <p:cond delay="0"/>
                                          </p:stCondLst>
                                        </p:cTn>
                                        <p:tgtEl>
                                          <p:spTgt spid="3">
                                            <p:txEl>
                                              <p:pRg st="7" end="7"/>
                                            </p:txEl>
                                          </p:spTgt>
                                        </p:tgtEl>
                                        <p:attrNameLst>
                                          <p:attrName>style.visibility</p:attrName>
                                        </p:attrNameLst>
                                      </p:cBhvr>
                                      <p:to>
                                        <p:strVal val="visible"/>
                                      </p:to>
                                    </p:set>
                                    <p:anim calcmode="discrete" valueType="clr">
                                      <p:cBhvr override="childStyle">
                                        <p:cTn id="31" dur="80"/>
                                        <p:tgtEl>
                                          <p:spTgt spid="3">
                                            <p:txEl>
                                              <p:pRg st="7" end="7"/>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2" dur="80"/>
                                        <p:tgtEl>
                                          <p:spTgt spid="3">
                                            <p:txEl>
                                              <p:pRg st="7" end="7"/>
                                            </p:txEl>
                                          </p:spTgt>
                                        </p:tgtEl>
                                        <p:attrNameLst>
                                          <p:attrName>fillcolor</p:attrName>
                                        </p:attrNameLst>
                                      </p:cBhvr>
                                      <p:tavLst>
                                        <p:tav tm="0">
                                          <p:val>
                                            <p:clrVal>
                                              <a:schemeClr val="accent2"/>
                                            </p:clrVal>
                                          </p:val>
                                        </p:tav>
                                        <p:tav tm="50000">
                                          <p:val>
                                            <p:clrVal>
                                              <a:schemeClr val="hlink"/>
                                            </p:clrVal>
                                          </p:val>
                                        </p:tav>
                                      </p:tavLst>
                                    </p:anim>
                                    <p:set>
                                      <p:cBhvr>
                                        <p:cTn id="33" dur="80"/>
                                        <p:tgtEl>
                                          <p:spTgt spid="3">
                                            <p:txEl>
                                              <p:pRg st="7" end="7"/>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482" name="Picture 2"/>
          <p:cNvPicPr>
            <a:picLocks noChangeAspect="1" noChangeArrowheads="1"/>
          </p:cNvPicPr>
          <p:nvPr/>
        </p:nvPicPr>
        <p:blipFill>
          <a:blip r:embed="rId2" cstate="print"/>
          <a:srcRect/>
          <a:stretch>
            <a:fillRect/>
          </a:stretch>
        </p:blipFill>
        <p:spPr bwMode="auto">
          <a:xfrm>
            <a:off x="-32" y="-24"/>
            <a:ext cx="9108000" cy="3350106"/>
          </a:xfrm>
          <a:prstGeom prst="rect">
            <a:avLst/>
          </a:prstGeom>
          <a:noFill/>
          <a:ln w="9525">
            <a:noFill/>
            <a:miter lim="800000"/>
            <a:headEnd/>
            <a:tailEnd/>
          </a:ln>
          <a:effectLst/>
        </p:spPr>
      </p:pic>
      <p:pic>
        <p:nvPicPr>
          <p:cNvPr id="276484" name="Picture 4"/>
          <p:cNvPicPr>
            <a:picLocks noChangeAspect="1" noChangeArrowheads="1"/>
          </p:cNvPicPr>
          <p:nvPr/>
        </p:nvPicPr>
        <p:blipFill>
          <a:blip r:embed="rId3" cstate="print"/>
          <a:srcRect/>
          <a:stretch>
            <a:fillRect/>
          </a:stretch>
        </p:blipFill>
        <p:spPr bwMode="auto">
          <a:xfrm>
            <a:off x="14316" y="3533791"/>
            <a:ext cx="9072000" cy="3324209"/>
          </a:xfrm>
          <a:prstGeom prst="rect">
            <a:avLst/>
          </a:prstGeom>
          <a:noFill/>
          <a:ln w="9525">
            <a:noFill/>
            <a:miter lim="800000"/>
            <a:headEnd/>
            <a:tailEnd/>
          </a:ln>
          <a:effectLst/>
        </p:spPr>
      </p:pic>
      <p:sp>
        <p:nvSpPr>
          <p:cNvPr id="5" name="Ellipse 4"/>
          <p:cNvSpPr/>
          <p:nvPr/>
        </p:nvSpPr>
        <p:spPr>
          <a:xfrm>
            <a:off x="4125410" y="2315972"/>
            <a:ext cx="1116000" cy="720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Ellipse 5"/>
          <p:cNvSpPr/>
          <p:nvPr/>
        </p:nvSpPr>
        <p:spPr>
          <a:xfrm>
            <a:off x="4000496" y="5816434"/>
            <a:ext cx="1116000" cy="720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p:cNvSpPr/>
          <p:nvPr/>
        </p:nvSpPr>
        <p:spPr>
          <a:xfrm>
            <a:off x="6215074" y="1000108"/>
            <a:ext cx="785818" cy="2857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p:cNvSpPr/>
          <p:nvPr/>
        </p:nvSpPr>
        <p:spPr>
          <a:xfrm>
            <a:off x="6158626" y="4515560"/>
            <a:ext cx="785818" cy="2857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pPr algn="r" rtl="1">
              <a:buNone/>
            </a:pPr>
            <a:r>
              <a:rPr lang="ar-DZ" b="1" smtClean="0"/>
              <a:t>بعد تحديد الفرص الاستثمارية المتاحة تمر عملية الإختيار بالمراحل التالية</a:t>
            </a:r>
            <a:r>
              <a:rPr lang="ar-DZ" b="1" dirty="0" smtClean="0"/>
              <a:t>:</a:t>
            </a:r>
          </a:p>
          <a:p>
            <a:pPr algn="r" rtl="1">
              <a:buFont typeface="Wingdings" pitchFamily="2" charset="2"/>
              <a:buChar char="§"/>
            </a:pPr>
            <a:r>
              <a:rPr lang="ar-DZ" b="1" smtClean="0"/>
              <a:t>تقدير التدفقات النقدية المستقبلية المتوقعة من كل مشروع</a:t>
            </a:r>
            <a:r>
              <a:rPr lang="ar-DZ" b="1" dirty="0" smtClean="0"/>
              <a:t>؛</a:t>
            </a:r>
          </a:p>
          <a:p>
            <a:pPr algn="r" rtl="1">
              <a:buFont typeface="Wingdings" pitchFamily="2" charset="2"/>
              <a:buChar char="§"/>
            </a:pPr>
            <a:r>
              <a:rPr lang="ar-DZ" b="1" smtClean="0"/>
              <a:t>إيجاد القيمة الحالية لكل تدفق نقدي على أساس معدل خصم مساوي لتكلفة رأس المال المستخدم لتمويل المشروع</a:t>
            </a:r>
            <a:r>
              <a:rPr lang="ar-DZ" b="1" dirty="0" smtClean="0"/>
              <a:t>؛</a:t>
            </a:r>
          </a:p>
          <a:p>
            <a:pPr algn="r" rtl="1">
              <a:buFont typeface="Wingdings" pitchFamily="2" charset="2"/>
              <a:buChar char="§"/>
            </a:pPr>
            <a:r>
              <a:rPr lang="ar-DZ" b="1" smtClean="0"/>
              <a:t>جمع القيم الحالية للتدفقات النقدية للوصول إلى القيمة الكلية للمشروع</a:t>
            </a:r>
            <a:r>
              <a:rPr lang="ar-DZ" b="1" dirty="0" smtClean="0"/>
              <a:t>؛</a:t>
            </a:r>
          </a:p>
          <a:p>
            <a:pPr algn="r" rtl="1">
              <a:buFont typeface="Wingdings" pitchFamily="2" charset="2"/>
              <a:buChar char="§"/>
            </a:pPr>
            <a:r>
              <a:rPr lang="ar-DZ" b="1" smtClean="0"/>
              <a:t>مقارنة القيمة الحالية للمشروع مع تكلفته واتخاذ قرار قبوله أو رفضه تبعا لنتيجة المقارنة</a:t>
            </a:r>
            <a:r>
              <a:rPr lang="ar-DZ" b="1" dirty="0" smtClean="0"/>
              <a:t>.</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7506" name="Picture 2"/>
          <p:cNvPicPr>
            <a:picLocks noChangeAspect="1" noChangeArrowheads="1"/>
          </p:cNvPicPr>
          <p:nvPr/>
        </p:nvPicPr>
        <p:blipFill>
          <a:blip r:embed="rId2" cstate="print"/>
          <a:srcRect/>
          <a:stretch>
            <a:fillRect/>
          </a:stretch>
        </p:blipFill>
        <p:spPr bwMode="auto">
          <a:xfrm>
            <a:off x="-32" y="-24"/>
            <a:ext cx="9108000" cy="3357586"/>
          </a:xfrm>
          <a:prstGeom prst="rect">
            <a:avLst/>
          </a:prstGeom>
          <a:noFill/>
          <a:ln w="9525">
            <a:noFill/>
            <a:miter lim="800000"/>
            <a:headEnd/>
            <a:tailEnd/>
          </a:ln>
          <a:effectLst/>
        </p:spPr>
      </p:pic>
      <p:pic>
        <p:nvPicPr>
          <p:cNvPr id="277507" name="Picture 3"/>
          <p:cNvPicPr>
            <a:picLocks noChangeAspect="1" noChangeArrowheads="1"/>
          </p:cNvPicPr>
          <p:nvPr/>
        </p:nvPicPr>
        <p:blipFill>
          <a:blip r:embed="rId3" cstate="print"/>
          <a:srcRect/>
          <a:stretch>
            <a:fillRect/>
          </a:stretch>
        </p:blipFill>
        <p:spPr bwMode="auto">
          <a:xfrm>
            <a:off x="-32" y="3518297"/>
            <a:ext cx="9108000" cy="3339703"/>
          </a:xfrm>
          <a:prstGeom prst="rect">
            <a:avLst/>
          </a:prstGeom>
          <a:noFill/>
          <a:ln w="9525">
            <a:noFill/>
            <a:miter lim="800000"/>
            <a:headEnd/>
            <a:tailEnd/>
          </a:ln>
          <a:effectLst/>
        </p:spPr>
      </p:pic>
      <p:sp>
        <p:nvSpPr>
          <p:cNvPr id="4" name="Ellipse 3"/>
          <p:cNvSpPr/>
          <p:nvPr/>
        </p:nvSpPr>
        <p:spPr>
          <a:xfrm>
            <a:off x="4065450" y="2315972"/>
            <a:ext cx="1116000" cy="720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Ellipse 4"/>
          <p:cNvSpPr/>
          <p:nvPr/>
        </p:nvSpPr>
        <p:spPr>
          <a:xfrm>
            <a:off x="3997524" y="5801444"/>
            <a:ext cx="1116000" cy="720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6215074" y="1000108"/>
            <a:ext cx="785818" cy="2857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p:cNvSpPr/>
          <p:nvPr/>
        </p:nvSpPr>
        <p:spPr>
          <a:xfrm>
            <a:off x="6173616" y="4515560"/>
            <a:ext cx="785818" cy="2857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8418" name="Picture 2"/>
          <p:cNvPicPr>
            <a:picLocks noChangeAspect="1" noChangeArrowheads="1"/>
          </p:cNvPicPr>
          <p:nvPr/>
        </p:nvPicPr>
        <p:blipFill>
          <a:blip r:embed="rId3" cstate="print"/>
          <a:srcRect/>
          <a:stretch>
            <a:fillRect/>
          </a:stretch>
        </p:blipFill>
        <p:spPr bwMode="auto">
          <a:xfrm>
            <a:off x="857252" y="600072"/>
            <a:ext cx="8072466" cy="2508599"/>
          </a:xfrm>
          <a:prstGeom prst="rect">
            <a:avLst/>
          </a:prstGeom>
          <a:noFill/>
          <a:ln w="9525">
            <a:noFill/>
            <a:miter lim="800000"/>
            <a:headEnd/>
            <a:tailEnd/>
          </a:ln>
          <a:effectLst/>
        </p:spPr>
      </p:pic>
      <p:pic>
        <p:nvPicPr>
          <p:cNvPr id="188420" name="Picture 4"/>
          <p:cNvPicPr>
            <a:picLocks noChangeAspect="1" noChangeArrowheads="1"/>
          </p:cNvPicPr>
          <p:nvPr/>
        </p:nvPicPr>
        <p:blipFill>
          <a:blip r:embed="rId4" cstate="print"/>
          <a:srcRect/>
          <a:stretch>
            <a:fillRect/>
          </a:stretch>
        </p:blipFill>
        <p:spPr bwMode="auto">
          <a:xfrm>
            <a:off x="794280" y="4280621"/>
            <a:ext cx="8064000" cy="2505965"/>
          </a:xfrm>
          <a:prstGeom prst="rect">
            <a:avLst/>
          </a:prstGeom>
          <a:noFill/>
          <a:ln w="9525">
            <a:noFill/>
            <a:miter lim="800000"/>
            <a:headEnd/>
            <a:tailEnd/>
          </a:ln>
          <a:effectLst/>
        </p:spPr>
      </p:pic>
      <p:sp>
        <p:nvSpPr>
          <p:cNvPr id="5" name="Rectangle 4"/>
          <p:cNvSpPr/>
          <p:nvPr/>
        </p:nvSpPr>
        <p:spPr>
          <a:xfrm>
            <a:off x="5810654" y="71414"/>
            <a:ext cx="1404552" cy="523220"/>
          </a:xfrm>
          <a:prstGeom prst="rect">
            <a:avLst/>
          </a:prstGeom>
          <a:solidFill>
            <a:srgbClr val="FFFF00"/>
          </a:solidFill>
        </p:spPr>
        <p:txBody>
          <a:bodyPr wrap="none">
            <a:spAutoFit/>
          </a:bodyPr>
          <a:lstStyle/>
          <a:p>
            <a:r>
              <a:rPr lang="ar-DZ" sz="2800" b="1" dirty="0" smtClean="0">
                <a:solidFill>
                  <a:srgbClr val="000000"/>
                </a:solidFill>
              </a:rPr>
              <a:t>ا</a:t>
            </a:r>
            <a:r>
              <a:rPr lang="ar-SA" sz="2800" b="1" dirty="0" smtClean="0">
                <a:solidFill>
                  <a:srgbClr val="000000"/>
                </a:solidFill>
              </a:rPr>
              <a:t>لمشروع </a:t>
            </a:r>
            <a:r>
              <a:rPr lang="ar-SA" sz="2800" b="1" dirty="0" err="1" smtClean="0">
                <a:solidFill>
                  <a:srgbClr val="000000"/>
                </a:solidFill>
              </a:rPr>
              <a:t>أ</a:t>
            </a:r>
            <a:endParaRPr lang="fr-FR" sz="2800" dirty="0"/>
          </a:p>
        </p:txBody>
      </p:sp>
      <p:sp>
        <p:nvSpPr>
          <p:cNvPr id="6" name="Rectangle 5"/>
          <p:cNvSpPr/>
          <p:nvPr/>
        </p:nvSpPr>
        <p:spPr>
          <a:xfrm>
            <a:off x="5299576" y="3786190"/>
            <a:ext cx="1558440" cy="523220"/>
          </a:xfrm>
          <a:prstGeom prst="rect">
            <a:avLst/>
          </a:prstGeom>
          <a:solidFill>
            <a:srgbClr val="FFFF00"/>
          </a:solidFill>
        </p:spPr>
        <p:txBody>
          <a:bodyPr wrap="none">
            <a:spAutoFit/>
          </a:bodyPr>
          <a:lstStyle/>
          <a:p>
            <a:r>
              <a:rPr lang="ar-DZ" sz="2800" b="1" smtClean="0">
                <a:solidFill>
                  <a:srgbClr val="000000"/>
                </a:solidFill>
              </a:rPr>
              <a:t>ا</a:t>
            </a:r>
            <a:r>
              <a:rPr lang="ar-SA" sz="2800" b="1" smtClean="0">
                <a:solidFill>
                  <a:srgbClr val="000000"/>
                </a:solidFill>
              </a:rPr>
              <a:t>لمشروع </a:t>
            </a:r>
            <a:r>
              <a:rPr lang="ar-DZ" sz="2800" b="1" smtClean="0">
                <a:solidFill>
                  <a:srgbClr val="000000"/>
                </a:solidFill>
              </a:rPr>
              <a:t>ب</a:t>
            </a:r>
            <a:endParaRPr lang="fr-FR" sz="2800" dirty="0"/>
          </a:p>
        </p:txBody>
      </p:sp>
      <p:graphicFrame>
        <p:nvGraphicFramePr>
          <p:cNvPr id="275457" name="Object 1"/>
          <p:cNvGraphicFramePr>
            <a:graphicFrameLocks noChangeAspect="1"/>
          </p:cNvGraphicFramePr>
          <p:nvPr/>
        </p:nvGraphicFramePr>
        <p:xfrm>
          <a:off x="-32" y="2285992"/>
          <a:ext cx="4076569" cy="1857387"/>
        </p:xfrm>
        <a:graphic>
          <a:graphicData uri="http://schemas.openxmlformats.org/presentationml/2006/ole">
            <p:oleObj spid="_x0000_s275457" name="Équation" r:id="rId5" imgW="1638000" imgH="749160" progId="">
              <p:embed/>
            </p:oleObj>
          </a:graphicData>
        </a:graphic>
      </p:graphicFrame>
      <p:sp>
        <p:nvSpPr>
          <p:cNvPr id="7" name="Rectangle 6"/>
          <p:cNvSpPr/>
          <p:nvPr/>
        </p:nvSpPr>
        <p:spPr>
          <a:xfrm>
            <a:off x="6429388" y="1142984"/>
            <a:ext cx="828000" cy="36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p:cNvSpPr/>
          <p:nvPr/>
        </p:nvSpPr>
        <p:spPr>
          <a:xfrm>
            <a:off x="6357226" y="4854950"/>
            <a:ext cx="828000" cy="36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Forme libre 9"/>
          <p:cNvSpPr/>
          <p:nvPr/>
        </p:nvSpPr>
        <p:spPr>
          <a:xfrm>
            <a:off x="1428728" y="642918"/>
            <a:ext cx="2563318" cy="468000"/>
          </a:xfrm>
          <a:custGeom>
            <a:avLst/>
            <a:gdLst>
              <a:gd name="connsiteX0" fmla="*/ 2563318 w 2563318"/>
              <a:gd name="connsiteY0" fmla="*/ 764498 h 764498"/>
              <a:gd name="connsiteX1" fmla="*/ 2563318 w 2563318"/>
              <a:gd name="connsiteY1" fmla="*/ 0 h 764498"/>
              <a:gd name="connsiteX2" fmla="*/ 0 w 2563318"/>
              <a:gd name="connsiteY2" fmla="*/ 0 h 764498"/>
            </a:gdLst>
            <a:ahLst/>
            <a:cxnLst>
              <a:cxn ang="0">
                <a:pos x="connsiteX0" y="connsiteY0"/>
              </a:cxn>
              <a:cxn ang="0">
                <a:pos x="connsiteX1" y="connsiteY1"/>
              </a:cxn>
              <a:cxn ang="0">
                <a:pos x="connsiteX2" y="connsiteY2"/>
              </a:cxn>
            </a:cxnLst>
            <a:rect l="l" t="t" r="r" b="b"/>
            <a:pathLst>
              <a:path w="2563318" h="764498">
                <a:moveTo>
                  <a:pt x="2563318" y="764498"/>
                </a:moveTo>
                <a:lnTo>
                  <a:pt x="2563318" y="0"/>
                </a:lnTo>
                <a:lnTo>
                  <a:pt x="0" y="0"/>
                </a:lnTo>
              </a:path>
            </a:pathLst>
          </a:custGeom>
          <a:ln w="28575">
            <a:solidFill>
              <a:srgbClr val="C0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1" name="Forme libre 10"/>
          <p:cNvSpPr/>
          <p:nvPr/>
        </p:nvSpPr>
        <p:spPr>
          <a:xfrm>
            <a:off x="1437178" y="642918"/>
            <a:ext cx="1656000" cy="468000"/>
          </a:xfrm>
          <a:custGeom>
            <a:avLst/>
            <a:gdLst>
              <a:gd name="connsiteX0" fmla="*/ 2563318 w 2563318"/>
              <a:gd name="connsiteY0" fmla="*/ 764498 h 764498"/>
              <a:gd name="connsiteX1" fmla="*/ 2563318 w 2563318"/>
              <a:gd name="connsiteY1" fmla="*/ 0 h 764498"/>
              <a:gd name="connsiteX2" fmla="*/ 0 w 2563318"/>
              <a:gd name="connsiteY2" fmla="*/ 0 h 764498"/>
            </a:gdLst>
            <a:ahLst/>
            <a:cxnLst>
              <a:cxn ang="0">
                <a:pos x="connsiteX0" y="connsiteY0"/>
              </a:cxn>
              <a:cxn ang="0">
                <a:pos x="connsiteX1" y="connsiteY1"/>
              </a:cxn>
              <a:cxn ang="0">
                <a:pos x="connsiteX2" y="connsiteY2"/>
              </a:cxn>
            </a:cxnLst>
            <a:rect l="l" t="t" r="r" b="b"/>
            <a:pathLst>
              <a:path w="2563318" h="764498">
                <a:moveTo>
                  <a:pt x="2563318" y="764498"/>
                </a:moveTo>
                <a:lnTo>
                  <a:pt x="2563318" y="0"/>
                </a:lnTo>
                <a:lnTo>
                  <a:pt x="0" y="0"/>
                </a:lnTo>
              </a:path>
            </a:pathLst>
          </a:custGeom>
          <a:ln w="28575">
            <a:solidFill>
              <a:srgbClr val="C0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2" name="Forme libre 11"/>
          <p:cNvSpPr/>
          <p:nvPr/>
        </p:nvSpPr>
        <p:spPr>
          <a:xfrm>
            <a:off x="1437178" y="642918"/>
            <a:ext cx="792000" cy="468000"/>
          </a:xfrm>
          <a:custGeom>
            <a:avLst/>
            <a:gdLst>
              <a:gd name="connsiteX0" fmla="*/ 2563318 w 2563318"/>
              <a:gd name="connsiteY0" fmla="*/ 764498 h 764498"/>
              <a:gd name="connsiteX1" fmla="*/ 2563318 w 2563318"/>
              <a:gd name="connsiteY1" fmla="*/ 0 h 764498"/>
              <a:gd name="connsiteX2" fmla="*/ 0 w 2563318"/>
              <a:gd name="connsiteY2" fmla="*/ 0 h 764498"/>
            </a:gdLst>
            <a:ahLst/>
            <a:cxnLst>
              <a:cxn ang="0">
                <a:pos x="connsiteX0" y="connsiteY0"/>
              </a:cxn>
              <a:cxn ang="0">
                <a:pos x="connsiteX1" y="connsiteY1"/>
              </a:cxn>
              <a:cxn ang="0">
                <a:pos x="connsiteX2" y="connsiteY2"/>
              </a:cxn>
            </a:cxnLst>
            <a:rect l="l" t="t" r="r" b="b"/>
            <a:pathLst>
              <a:path w="2563318" h="764498">
                <a:moveTo>
                  <a:pt x="2563318" y="764498"/>
                </a:moveTo>
                <a:lnTo>
                  <a:pt x="2563318" y="0"/>
                </a:lnTo>
                <a:lnTo>
                  <a:pt x="0" y="0"/>
                </a:lnTo>
              </a:path>
            </a:pathLst>
          </a:custGeom>
          <a:ln w="28575">
            <a:solidFill>
              <a:srgbClr val="C0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3" name="Rectangle 12"/>
          <p:cNvSpPr/>
          <p:nvPr/>
        </p:nvSpPr>
        <p:spPr>
          <a:xfrm>
            <a:off x="928662" y="1640240"/>
            <a:ext cx="648000" cy="36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13"/>
          <p:cNvSpPr/>
          <p:nvPr/>
        </p:nvSpPr>
        <p:spPr>
          <a:xfrm>
            <a:off x="4515552" y="2143116"/>
            <a:ext cx="4392000" cy="39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Rectangle 14"/>
          <p:cNvSpPr/>
          <p:nvPr/>
        </p:nvSpPr>
        <p:spPr>
          <a:xfrm>
            <a:off x="4214810" y="2567248"/>
            <a:ext cx="4714908" cy="57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Rectangle 15"/>
          <p:cNvSpPr/>
          <p:nvPr/>
        </p:nvSpPr>
        <p:spPr>
          <a:xfrm>
            <a:off x="1835768" y="1628800"/>
            <a:ext cx="648000" cy="36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Rectangle 16"/>
          <p:cNvSpPr/>
          <p:nvPr/>
        </p:nvSpPr>
        <p:spPr>
          <a:xfrm>
            <a:off x="2627784" y="1628800"/>
            <a:ext cx="648000" cy="36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Rectangle 17"/>
          <p:cNvSpPr/>
          <p:nvPr/>
        </p:nvSpPr>
        <p:spPr>
          <a:xfrm>
            <a:off x="3563960" y="1628800"/>
            <a:ext cx="648000" cy="36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275457"/>
                                        </p:tgtEl>
                                        <p:attrNameLst>
                                          <p:attrName>style.visibility</p:attrName>
                                        </p:attrNameLst>
                                      </p:cBhvr>
                                      <p:to>
                                        <p:strVal val="visible"/>
                                      </p:to>
                                    </p:set>
                                    <p:animEffect transition="in" filter="wedge">
                                      <p:cBhvr>
                                        <p:cTn id="7" dur="2000"/>
                                        <p:tgtEl>
                                          <p:spTgt spid="275457"/>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p:cTn id="12" dur="500" fill="hold"/>
                                        <p:tgtEl>
                                          <p:spTgt spid="10"/>
                                        </p:tgtEl>
                                        <p:attrNameLst>
                                          <p:attrName>ppt_w</p:attrName>
                                        </p:attrNameLst>
                                      </p:cBhvr>
                                      <p:tavLst>
                                        <p:tav tm="0">
                                          <p:val>
                                            <p:fltVal val="0"/>
                                          </p:val>
                                        </p:tav>
                                        <p:tav tm="100000">
                                          <p:val>
                                            <p:strVal val="#ppt_w"/>
                                          </p:val>
                                        </p:tav>
                                      </p:tavLst>
                                    </p:anim>
                                    <p:anim calcmode="lin" valueType="num">
                                      <p:cBhvr>
                                        <p:cTn id="13" dur="500" fill="hold"/>
                                        <p:tgtEl>
                                          <p:spTgt spid="10"/>
                                        </p:tgtEl>
                                        <p:attrNameLst>
                                          <p:attrName>ppt_h</p:attrName>
                                        </p:attrNameLst>
                                      </p:cBhvr>
                                      <p:tavLst>
                                        <p:tav tm="0">
                                          <p:val>
                                            <p:fltVal val="0"/>
                                          </p:val>
                                        </p:tav>
                                        <p:tav tm="100000">
                                          <p:val>
                                            <p:strVal val="#ppt_h"/>
                                          </p:val>
                                        </p:tav>
                                      </p:tavLst>
                                    </p:anim>
                                    <p:animEffect transition="in" filter="fade">
                                      <p:cBhvr>
                                        <p:cTn id="14" dur="500"/>
                                        <p:tgtEl>
                                          <p:spTgt spid="10"/>
                                        </p:tgtEl>
                                      </p:cBhvr>
                                    </p:animEffect>
                                  </p:childTnLst>
                                </p:cTn>
                              </p:par>
                            </p:childTnLst>
                          </p:cTn>
                        </p:par>
                      </p:childTnLst>
                    </p:cTn>
                  </p:par>
                  <p:par>
                    <p:cTn id="15" fill="hold">
                      <p:stCondLst>
                        <p:cond delay="indefinite"/>
                      </p:stCondLst>
                      <p:childTnLst>
                        <p:par>
                          <p:cTn id="16" fill="hold">
                            <p:stCondLst>
                              <p:cond delay="0"/>
                            </p:stCondLst>
                            <p:childTnLst>
                              <p:par>
                                <p:cTn id="17" presetID="5" presetClass="exit" presetSubtype="10" fill="hold" grpId="0" nodeType="clickEffect">
                                  <p:stCondLst>
                                    <p:cond delay="0"/>
                                  </p:stCondLst>
                                  <p:childTnLst>
                                    <p:animEffect transition="out" filter="checkerboard(across)">
                                      <p:cBhvr>
                                        <p:cTn id="18" dur="500"/>
                                        <p:tgtEl>
                                          <p:spTgt spid="18"/>
                                        </p:tgtEl>
                                      </p:cBhvr>
                                    </p:animEffect>
                                    <p:set>
                                      <p:cBhvr>
                                        <p:cTn id="19" dur="1" fill="hold">
                                          <p:stCondLst>
                                            <p:cond delay="499"/>
                                          </p:stCondLst>
                                        </p:cTn>
                                        <p:tgtEl>
                                          <p:spTgt spid="18"/>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53" presetClass="entr" presetSubtype="0"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anim calcmode="lin" valueType="num">
                                      <p:cBhvr>
                                        <p:cTn id="24" dur="500" fill="hold"/>
                                        <p:tgtEl>
                                          <p:spTgt spid="11"/>
                                        </p:tgtEl>
                                        <p:attrNameLst>
                                          <p:attrName>ppt_w</p:attrName>
                                        </p:attrNameLst>
                                      </p:cBhvr>
                                      <p:tavLst>
                                        <p:tav tm="0">
                                          <p:val>
                                            <p:fltVal val="0"/>
                                          </p:val>
                                        </p:tav>
                                        <p:tav tm="100000">
                                          <p:val>
                                            <p:strVal val="#ppt_w"/>
                                          </p:val>
                                        </p:tav>
                                      </p:tavLst>
                                    </p:anim>
                                    <p:anim calcmode="lin" valueType="num">
                                      <p:cBhvr>
                                        <p:cTn id="25" dur="500" fill="hold"/>
                                        <p:tgtEl>
                                          <p:spTgt spid="11"/>
                                        </p:tgtEl>
                                        <p:attrNameLst>
                                          <p:attrName>ppt_h</p:attrName>
                                        </p:attrNameLst>
                                      </p:cBhvr>
                                      <p:tavLst>
                                        <p:tav tm="0">
                                          <p:val>
                                            <p:fltVal val="0"/>
                                          </p:val>
                                        </p:tav>
                                        <p:tav tm="100000">
                                          <p:val>
                                            <p:strVal val="#ppt_h"/>
                                          </p:val>
                                        </p:tav>
                                      </p:tavLst>
                                    </p:anim>
                                    <p:animEffect transition="in" filter="fade">
                                      <p:cBhvr>
                                        <p:cTn id="26" dur="500"/>
                                        <p:tgtEl>
                                          <p:spTgt spid="11"/>
                                        </p:tgtEl>
                                      </p:cBhvr>
                                    </p:animEffect>
                                  </p:childTnLst>
                                </p:cTn>
                              </p:par>
                            </p:childTnLst>
                          </p:cTn>
                        </p:par>
                      </p:childTnLst>
                    </p:cTn>
                  </p:par>
                  <p:par>
                    <p:cTn id="27" fill="hold">
                      <p:stCondLst>
                        <p:cond delay="indefinite"/>
                      </p:stCondLst>
                      <p:childTnLst>
                        <p:par>
                          <p:cTn id="28" fill="hold">
                            <p:stCondLst>
                              <p:cond delay="0"/>
                            </p:stCondLst>
                            <p:childTnLst>
                              <p:par>
                                <p:cTn id="29" presetID="5" presetClass="exit" presetSubtype="10" fill="hold" grpId="0" nodeType="clickEffect">
                                  <p:stCondLst>
                                    <p:cond delay="0"/>
                                  </p:stCondLst>
                                  <p:childTnLst>
                                    <p:animEffect transition="out" filter="checkerboard(across)">
                                      <p:cBhvr>
                                        <p:cTn id="30" dur="500"/>
                                        <p:tgtEl>
                                          <p:spTgt spid="17"/>
                                        </p:tgtEl>
                                      </p:cBhvr>
                                    </p:animEffect>
                                    <p:set>
                                      <p:cBhvr>
                                        <p:cTn id="31" dur="1" fill="hold">
                                          <p:stCondLst>
                                            <p:cond delay="499"/>
                                          </p:stCondLst>
                                        </p:cTn>
                                        <p:tgtEl>
                                          <p:spTgt spid="17"/>
                                        </p:tgtEl>
                                        <p:attrNameLst>
                                          <p:attrName>style.visibility</p:attrName>
                                        </p:attrNameLst>
                                      </p:cBhvr>
                                      <p:to>
                                        <p:strVal val="hidden"/>
                                      </p:to>
                                    </p:set>
                                  </p:childTnLst>
                                </p:cTn>
                              </p:par>
                            </p:childTnLst>
                          </p:cTn>
                        </p:par>
                      </p:childTnLst>
                    </p:cTn>
                  </p:par>
                  <p:par>
                    <p:cTn id="32" fill="hold">
                      <p:stCondLst>
                        <p:cond delay="indefinite"/>
                      </p:stCondLst>
                      <p:childTnLst>
                        <p:par>
                          <p:cTn id="33" fill="hold">
                            <p:stCondLst>
                              <p:cond delay="0"/>
                            </p:stCondLst>
                            <p:childTnLst>
                              <p:par>
                                <p:cTn id="34" presetID="53" presetClass="entr" presetSubtype="0" fill="hold" grpId="0" nodeType="clickEffect">
                                  <p:stCondLst>
                                    <p:cond delay="0"/>
                                  </p:stCondLst>
                                  <p:childTnLst>
                                    <p:set>
                                      <p:cBhvr>
                                        <p:cTn id="35" dur="1" fill="hold">
                                          <p:stCondLst>
                                            <p:cond delay="0"/>
                                          </p:stCondLst>
                                        </p:cTn>
                                        <p:tgtEl>
                                          <p:spTgt spid="12"/>
                                        </p:tgtEl>
                                        <p:attrNameLst>
                                          <p:attrName>style.visibility</p:attrName>
                                        </p:attrNameLst>
                                      </p:cBhvr>
                                      <p:to>
                                        <p:strVal val="visible"/>
                                      </p:to>
                                    </p:set>
                                    <p:anim calcmode="lin" valueType="num">
                                      <p:cBhvr>
                                        <p:cTn id="36" dur="500" fill="hold"/>
                                        <p:tgtEl>
                                          <p:spTgt spid="12"/>
                                        </p:tgtEl>
                                        <p:attrNameLst>
                                          <p:attrName>ppt_w</p:attrName>
                                        </p:attrNameLst>
                                      </p:cBhvr>
                                      <p:tavLst>
                                        <p:tav tm="0">
                                          <p:val>
                                            <p:fltVal val="0"/>
                                          </p:val>
                                        </p:tav>
                                        <p:tav tm="100000">
                                          <p:val>
                                            <p:strVal val="#ppt_w"/>
                                          </p:val>
                                        </p:tav>
                                      </p:tavLst>
                                    </p:anim>
                                    <p:anim calcmode="lin" valueType="num">
                                      <p:cBhvr>
                                        <p:cTn id="37" dur="500" fill="hold"/>
                                        <p:tgtEl>
                                          <p:spTgt spid="12"/>
                                        </p:tgtEl>
                                        <p:attrNameLst>
                                          <p:attrName>ppt_h</p:attrName>
                                        </p:attrNameLst>
                                      </p:cBhvr>
                                      <p:tavLst>
                                        <p:tav tm="0">
                                          <p:val>
                                            <p:fltVal val="0"/>
                                          </p:val>
                                        </p:tav>
                                        <p:tav tm="100000">
                                          <p:val>
                                            <p:strVal val="#ppt_h"/>
                                          </p:val>
                                        </p:tav>
                                      </p:tavLst>
                                    </p:anim>
                                    <p:animEffect transition="in" filter="fade">
                                      <p:cBhvr>
                                        <p:cTn id="38" dur="500"/>
                                        <p:tgtEl>
                                          <p:spTgt spid="12"/>
                                        </p:tgtEl>
                                      </p:cBhvr>
                                    </p:animEffect>
                                  </p:childTnLst>
                                </p:cTn>
                              </p:par>
                            </p:childTnLst>
                          </p:cTn>
                        </p:par>
                      </p:childTnLst>
                    </p:cTn>
                  </p:par>
                  <p:par>
                    <p:cTn id="39" fill="hold">
                      <p:stCondLst>
                        <p:cond delay="indefinite"/>
                      </p:stCondLst>
                      <p:childTnLst>
                        <p:par>
                          <p:cTn id="40" fill="hold">
                            <p:stCondLst>
                              <p:cond delay="0"/>
                            </p:stCondLst>
                            <p:childTnLst>
                              <p:par>
                                <p:cTn id="41" presetID="5" presetClass="exit" presetSubtype="10" fill="hold" grpId="0" nodeType="clickEffect">
                                  <p:stCondLst>
                                    <p:cond delay="0"/>
                                  </p:stCondLst>
                                  <p:childTnLst>
                                    <p:animEffect transition="out" filter="checkerboard(across)">
                                      <p:cBhvr>
                                        <p:cTn id="42" dur="500"/>
                                        <p:tgtEl>
                                          <p:spTgt spid="16"/>
                                        </p:tgtEl>
                                      </p:cBhvr>
                                    </p:animEffect>
                                    <p:set>
                                      <p:cBhvr>
                                        <p:cTn id="43" dur="1" fill="hold">
                                          <p:stCondLst>
                                            <p:cond delay="499"/>
                                          </p:stCondLst>
                                        </p:cTn>
                                        <p:tgtEl>
                                          <p:spTgt spid="16"/>
                                        </p:tgtEl>
                                        <p:attrNameLst>
                                          <p:attrName>style.visibility</p:attrName>
                                        </p:attrNameLst>
                                      </p:cBhvr>
                                      <p:to>
                                        <p:strVal val="hidden"/>
                                      </p:to>
                                    </p:set>
                                  </p:childTnLst>
                                </p:cTn>
                              </p:par>
                            </p:childTnLst>
                          </p:cTn>
                        </p:par>
                      </p:childTnLst>
                    </p:cTn>
                  </p:par>
                  <p:par>
                    <p:cTn id="44" fill="hold">
                      <p:stCondLst>
                        <p:cond delay="indefinite"/>
                      </p:stCondLst>
                      <p:childTnLst>
                        <p:par>
                          <p:cTn id="45" fill="hold">
                            <p:stCondLst>
                              <p:cond delay="0"/>
                            </p:stCondLst>
                            <p:childTnLst>
                              <p:par>
                                <p:cTn id="46" presetID="5" presetClass="exit" presetSubtype="10" fill="hold" grpId="0" nodeType="clickEffect">
                                  <p:stCondLst>
                                    <p:cond delay="0"/>
                                  </p:stCondLst>
                                  <p:childTnLst>
                                    <p:animEffect transition="out" filter="checkerboard(across)">
                                      <p:cBhvr>
                                        <p:cTn id="47" dur="500"/>
                                        <p:tgtEl>
                                          <p:spTgt spid="13"/>
                                        </p:tgtEl>
                                      </p:cBhvr>
                                    </p:animEffect>
                                    <p:set>
                                      <p:cBhvr>
                                        <p:cTn id="48" dur="1" fill="hold">
                                          <p:stCondLst>
                                            <p:cond delay="499"/>
                                          </p:stCondLst>
                                        </p:cTn>
                                        <p:tgtEl>
                                          <p:spTgt spid="13"/>
                                        </p:tgtEl>
                                        <p:attrNameLst>
                                          <p:attrName>style.visibility</p:attrName>
                                        </p:attrNameLst>
                                      </p:cBhvr>
                                      <p:to>
                                        <p:strVal val="hidden"/>
                                      </p:to>
                                    </p:set>
                                  </p:childTnLst>
                                </p:cTn>
                              </p:par>
                            </p:childTnLst>
                          </p:cTn>
                        </p:par>
                      </p:childTnLst>
                    </p:cTn>
                  </p:par>
                  <p:par>
                    <p:cTn id="49" fill="hold">
                      <p:stCondLst>
                        <p:cond delay="indefinite"/>
                      </p:stCondLst>
                      <p:childTnLst>
                        <p:par>
                          <p:cTn id="50" fill="hold">
                            <p:stCondLst>
                              <p:cond delay="0"/>
                            </p:stCondLst>
                            <p:childTnLst>
                              <p:par>
                                <p:cTn id="51" presetID="18" presetClass="exit" presetSubtype="6" fill="hold" grpId="0" nodeType="clickEffect">
                                  <p:stCondLst>
                                    <p:cond delay="0"/>
                                  </p:stCondLst>
                                  <p:childTnLst>
                                    <p:animEffect transition="out" filter="strips(downRight)">
                                      <p:cBhvr>
                                        <p:cTn id="52" dur="500"/>
                                        <p:tgtEl>
                                          <p:spTgt spid="14"/>
                                        </p:tgtEl>
                                      </p:cBhvr>
                                    </p:animEffect>
                                    <p:set>
                                      <p:cBhvr>
                                        <p:cTn id="53" dur="1" fill="hold">
                                          <p:stCondLst>
                                            <p:cond delay="499"/>
                                          </p:stCondLst>
                                        </p:cTn>
                                        <p:tgtEl>
                                          <p:spTgt spid="14"/>
                                        </p:tgtEl>
                                        <p:attrNameLst>
                                          <p:attrName>style.visibility</p:attrName>
                                        </p:attrNameLst>
                                      </p:cBhvr>
                                      <p:to>
                                        <p:strVal val="hidden"/>
                                      </p:to>
                                    </p:set>
                                  </p:childTnLst>
                                </p:cTn>
                              </p:par>
                            </p:childTnLst>
                          </p:cTn>
                        </p:par>
                      </p:childTnLst>
                    </p:cTn>
                  </p:par>
                  <p:par>
                    <p:cTn id="54" fill="hold">
                      <p:stCondLst>
                        <p:cond delay="indefinite"/>
                      </p:stCondLst>
                      <p:childTnLst>
                        <p:par>
                          <p:cTn id="55" fill="hold">
                            <p:stCondLst>
                              <p:cond delay="0"/>
                            </p:stCondLst>
                            <p:childTnLst>
                              <p:par>
                                <p:cTn id="56" presetID="18" presetClass="exit" presetSubtype="12" fill="hold" grpId="0" nodeType="clickEffect">
                                  <p:stCondLst>
                                    <p:cond delay="0"/>
                                  </p:stCondLst>
                                  <p:childTnLst>
                                    <p:animEffect transition="out" filter="strips(downLeft)">
                                      <p:cBhvr>
                                        <p:cTn id="57" dur="500"/>
                                        <p:tgtEl>
                                          <p:spTgt spid="15"/>
                                        </p:tgtEl>
                                      </p:cBhvr>
                                    </p:animEffect>
                                    <p:set>
                                      <p:cBhvr>
                                        <p:cTn id="58" dur="1" fill="hold">
                                          <p:stCondLst>
                                            <p:cond delay="499"/>
                                          </p:stCondLst>
                                        </p:cTn>
                                        <p:tgtEl>
                                          <p:spTgt spid="15"/>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47" presetClass="entr" presetSubtype="0" fill="hold" grpId="0" nodeType="clickEffect">
                                  <p:stCondLst>
                                    <p:cond delay="0"/>
                                  </p:stCondLst>
                                  <p:childTnLst>
                                    <p:set>
                                      <p:cBhvr>
                                        <p:cTn id="62" dur="1" fill="hold">
                                          <p:stCondLst>
                                            <p:cond delay="0"/>
                                          </p:stCondLst>
                                        </p:cTn>
                                        <p:tgtEl>
                                          <p:spTgt spid="6"/>
                                        </p:tgtEl>
                                        <p:attrNameLst>
                                          <p:attrName>style.visibility</p:attrName>
                                        </p:attrNameLst>
                                      </p:cBhvr>
                                      <p:to>
                                        <p:strVal val="visible"/>
                                      </p:to>
                                    </p:set>
                                    <p:animEffect transition="in" filter="fade">
                                      <p:cBhvr>
                                        <p:cTn id="63" dur="1000"/>
                                        <p:tgtEl>
                                          <p:spTgt spid="6"/>
                                        </p:tgtEl>
                                      </p:cBhvr>
                                    </p:animEffect>
                                    <p:anim calcmode="lin" valueType="num">
                                      <p:cBhvr>
                                        <p:cTn id="64" dur="1000" fill="hold"/>
                                        <p:tgtEl>
                                          <p:spTgt spid="6"/>
                                        </p:tgtEl>
                                        <p:attrNameLst>
                                          <p:attrName>ppt_x</p:attrName>
                                        </p:attrNameLst>
                                      </p:cBhvr>
                                      <p:tavLst>
                                        <p:tav tm="0">
                                          <p:val>
                                            <p:strVal val="#ppt_x"/>
                                          </p:val>
                                        </p:tav>
                                        <p:tav tm="100000">
                                          <p:val>
                                            <p:strVal val="#ppt_x"/>
                                          </p:val>
                                        </p:tav>
                                      </p:tavLst>
                                    </p:anim>
                                    <p:anim calcmode="lin" valueType="num">
                                      <p:cBhvr>
                                        <p:cTn id="65" dur="1000" fill="hold"/>
                                        <p:tgtEl>
                                          <p:spTgt spid="6"/>
                                        </p:tgtEl>
                                        <p:attrNameLst>
                                          <p:attrName>ppt_y</p:attrName>
                                        </p:attrNameLst>
                                      </p:cBhvr>
                                      <p:tavLst>
                                        <p:tav tm="0">
                                          <p:val>
                                            <p:strVal val="#ppt_y-.1"/>
                                          </p:val>
                                        </p:tav>
                                        <p:tav tm="100000">
                                          <p:val>
                                            <p:strVal val="#ppt_y"/>
                                          </p:val>
                                        </p:tav>
                                      </p:tavLst>
                                    </p:anim>
                                  </p:childTnLst>
                                </p:cTn>
                              </p:par>
                            </p:childTnLst>
                          </p:cTn>
                        </p:par>
                        <p:par>
                          <p:cTn id="66" fill="hold">
                            <p:stCondLst>
                              <p:cond delay="1000"/>
                            </p:stCondLst>
                            <p:childTnLst>
                              <p:par>
                                <p:cTn id="67" presetID="47" presetClass="entr" presetSubtype="0" fill="hold" nodeType="afterEffect">
                                  <p:stCondLst>
                                    <p:cond delay="0"/>
                                  </p:stCondLst>
                                  <p:childTnLst>
                                    <p:set>
                                      <p:cBhvr>
                                        <p:cTn id="68" dur="1" fill="hold">
                                          <p:stCondLst>
                                            <p:cond delay="0"/>
                                          </p:stCondLst>
                                        </p:cTn>
                                        <p:tgtEl>
                                          <p:spTgt spid="188420"/>
                                        </p:tgtEl>
                                        <p:attrNameLst>
                                          <p:attrName>style.visibility</p:attrName>
                                        </p:attrNameLst>
                                      </p:cBhvr>
                                      <p:to>
                                        <p:strVal val="visible"/>
                                      </p:to>
                                    </p:set>
                                    <p:animEffect transition="in" filter="fade">
                                      <p:cBhvr>
                                        <p:cTn id="69" dur="1000"/>
                                        <p:tgtEl>
                                          <p:spTgt spid="188420"/>
                                        </p:tgtEl>
                                      </p:cBhvr>
                                    </p:animEffect>
                                    <p:anim calcmode="lin" valueType="num">
                                      <p:cBhvr>
                                        <p:cTn id="70" dur="1000" fill="hold"/>
                                        <p:tgtEl>
                                          <p:spTgt spid="188420"/>
                                        </p:tgtEl>
                                        <p:attrNameLst>
                                          <p:attrName>ppt_x</p:attrName>
                                        </p:attrNameLst>
                                      </p:cBhvr>
                                      <p:tavLst>
                                        <p:tav tm="0">
                                          <p:val>
                                            <p:strVal val="#ppt_x"/>
                                          </p:val>
                                        </p:tav>
                                        <p:tav tm="100000">
                                          <p:val>
                                            <p:strVal val="#ppt_x"/>
                                          </p:val>
                                        </p:tav>
                                      </p:tavLst>
                                    </p:anim>
                                    <p:anim calcmode="lin" valueType="num">
                                      <p:cBhvr>
                                        <p:cTn id="71" dur="1000" fill="hold"/>
                                        <p:tgtEl>
                                          <p:spTgt spid="1884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animBg="1"/>
      <p:bldP spid="11" grpId="0" animBg="1"/>
      <p:bldP spid="12" grpId="0" animBg="1"/>
      <p:bldP spid="13" grpId="0" animBg="1"/>
      <p:bldP spid="14" grpId="0" animBg="1"/>
      <p:bldP spid="15" grpId="0" animBg="1"/>
      <p:bldP spid="16" grpId="0" animBg="1"/>
      <p:bldP spid="17" grpId="0" animBg="1"/>
      <p:bldP spid="18"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b="1" smtClean="0">
                <a:solidFill>
                  <a:srgbClr val="FF0000"/>
                </a:solidFill>
              </a:rPr>
              <a:t>أوجه قصور معيار صافي القيمة الحالية</a:t>
            </a:r>
            <a:endParaRPr lang="fr-FR" b="1" dirty="0">
              <a:solidFill>
                <a:srgbClr val="FF0000"/>
              </a:solidFill>
            </a:endParaRPr>
          </a:p>
        </p:txBody>
      </p:sp>
      <p:sp>
        <p:nvSpPr>
          <p:cNvPr id="3" name="Espace réservé du contenu 2"/>
          <p:cNvSpPr>
            <a:spLocks noGrp="1"/>
          </p:cNvSpPr>
          <p:nvPr>
            <p:ph idx="1"/>
          </p:nvPr>
        </p:nvSpPr>
        <p:spPr/>
        <p:txBody>
          <a:bodyPr>
            <a:noAutofit/>
          </a:bodyPr>
          <a:lstStyle/>
          <a:p>
            <a:pPr algn="r" rtl="1">
              <a:buNone/>
            </a:pPr>
            <a:r>
              <a:rPr lang="ar-DZ" b="1" smtClean="0"/>
              <a:t>بالرغم مما يدعيه الأكاديميون من أفضلية لمعيار صافي القيمة الحالية عن بقية معايير تقييم الاستثمارات الأخرى إلا أن هناك جوانب قصور عدة لهذا المعيار، أهمها الخطأ الذي تؤدي إليه نتائجه عند المفاضلة بين مشروعين بديلين متنافسين يختلفان بوضوح من حيث العمر الإنتاجي</a:t>
            </a:r>
            <a:r>
              <a:rPr lang="ar-DZ" b="1" dirty="0" smtClean="0"/>
              <a:t>.</a:t>
            </a:r>
          </a:p>
          <a:p>
            <a:pPr algn="r" rtl="1">
              <a:buNone/>
            </a:pPr>
            <a:r>
              <a:rPr lang="ar-DZ" sz="2800" b="1" smtClean="0">
                <a:solidFill>
                  <a:srgbClr val="0623FA"/>
                </a:solidFill>
              </a:rPr>
              <a:t>  </a:t>
            </a:r>
            <a:r>
              <a:rPr lang="ar-DZ" sz="1600" b="1" smtClean="0">
                <a:solidFill>
                  <a:srgbClr val="0623FA"/>
                </a:solidFill>
              </a:rPr>
              <a:t> </a:t>
            </a:r>
            <a:r>
              <a:rPr lang="ar-DZ" sz="2800" b="1" smtClean="0">
                <a:solidFill>
                  <a:srgbClr val="0623FA"/>
                </a:solidFill>
              </a:rPr>
              <a:t>6      </a:t>
            </a:r>
            <a:r>
              <a:rPr lang="ar-DZ" sz="1400" b="1" smtClean="0">
                <a:solidFill>
                  <a:srgbClr val="0623FA"/>
                </a:solidFill>
              </a:rPr>
              <a:t> </a:t>
            </a:r>
            <a:r>
              <a:rPr lang="ar-DZ" sz="2800" b="1" smtClean="0">
                <a:solidFill>
                  <a:srgbClr val="0623FA"/>
                </a:solidFill>
              </a:rPr>
              <a:t> 5        4       3         2        1       0      </a:t>
            </a:r>
            <a:endParaRPr lang="ar-DZ" sz="2800" b="1" dirty="0" smtClean="0">
              <a:solidFill>
                <a:srgbClr val="0623FA"/>
              </a:solidFill>
            </a:endParaRPr>
          </a:p>
          <a:p>
            <a:pPr algn="r" rtl="1">
              <a:buNone/>
            </a:pPr>
            <a:endParaRPr lang="ar-DZ" sz="1050" b="1" dirty="0" smtClean="0">
              <a:solidFill>
                <a:srgbClr val="0623FA"/>
              </a:solidFill>
            </a:endParaRPr>
          </a:p>
          <a:p>
            <a:pPr algn="r" rtl="1">
              <a:buNone/>
            </a:pPr>
            <a:r>
              <a:rPr lang="ar-DZ" sz="2800" b="1" smtClean="0">
                <a:solidFill>
                  <a:srgbClr val="0623FA"/>
                </a:solidFill>
              </a:rPr>
              <a:t>1000 1100  1200 1300  1400   800  -</a:t>
            </a:r>
            <a:r>
              <a:rPr lang="ar-DZ" sz="2800" b="1" dirty="0" smtClean="0">
                <a:solidFill>
                  <a:srgbClr val="0623FA"/>
                </a:solidFill>
              </a:rPr>
              <a:t>4000</a:t>
            </a:r>
          </a:p>
          <a:p>
            <a:pPr algn="r" rtl="1">
              <a:buNone/>
            </a:pPr>
            <a:endParaRPr lang="ar-DZ" sz="1050" b="1" dirty="0" smtClean="0">
              <a:solidFill>
                <a:srgbClr val="0623FA"/>
              </a:solidFill>
            </a:endParaRPr>
          </a:p>
          <a:p>
            <a:pPr algn="r" rtl="1">
              <a:buNone/>
            </a:pPr>
            <a:r>
              <a:rPr lang="ar-DZ" sz="2800" b="1" smtClean="0">
                <a:solidFill>
                  <a:srgbClr val="0623FA"/>
                </a:solidFill>
              </a:rPr>
              <a:t>                         </a:t>
            </a:r>
            <a:r>
              <a:rPr lang="ar-DZ" sz="1600" b="1" smtClean="0">
                <a:solidFill>
                  <a:srgbClr val="0623FA"/>
                </a:solidFill>
              </a:rPr>
              <a:t> </a:t>
            </a:r>
            <a:r>
              <a:rPr lang="ar-DZ" sz="2800" b="1" smtClean="0">
                <a:solidFill>
                  <a:srgbClr val="0623FA"/>
                </a:solidFill>
              </a:rPr>
              <a:t>  </a:t>
            </a:r>
            <a:r>
              <a:rPr lang="ar-DZ" sz="2000" b="1" smtClean="0">
                <a:solidFill>
                  <a:srgbClr val="0623FA"/>
                </a:solidFill>
              </a:rPr>
              <a:t> </a:t>
            </a:r>
            <a:r>
              <a:rPr lang="ar-DZ" sz="2800" b="1" smtClean="0">
                <a:solidFill>
                  <a:srgbClr val="0623FA"/>
                </a:solidFill>
              </a:rPr>
              <a:t>  3     </a:t>
            </a:r>
            <a:r>
              <a:rPr lang="ar-DZ" sz="1100" b="1" smtClean="0">
                <a:solidFill>
                  <a:srgbClr val="0623FA"/>
                </a:solidFill>
              </a:rPr>
              <a:t> </a:t>
            </a:r>
            <a:r>
              <a:rPr lang="ar-DZ" sz="2800" b="1" smtClean="0">
                <a:solidFill>
                  <a:srgbClr val="0623FA"/>
                </a:solidFill>
              </a:rPr>
              <a:t>   2        1       0      </a:t>
            </a:r>
            <a:endParaRPr lang="ar-DZ" sz="2800" b="1" dirty="0" smtClean="0">
              <a:solidFill>
                <a:srgbClr val="0623FA"/>
              </a:solidFill>
            </a:endParaRPr>
          </a:p>
          <a:p>
            <a:pPr algn="r" rtl="1">
              <a:buNone/>
            </a:pPr>
            <a:endParaRPr lang="ar-DZ" sz="1400" b="1" dirty="0" smtClean="0">
              <a:solidFill>
                <a:srgbClr val="0623FA"/>
              </a:solidFill>
            </a:endParaRPr>
          </a:p>
          <a:p>
            <a:pPr algn="r" rtl="1">
              <a:buNone/>
            </a:pPr>
            <a:r>
              <a:rPr lang="ar-DZ" sz="2800" b="1" smtClean="0">
                <a:solidFill>
                  <a:srgbClr val="0623FA"/>
                </a:solidFill>
              </a:rPr>
              <a:t>                          </a:t>
            </a:r>
            <a:r>
              <a:rPr lang="ar-DZ" sz="1200" b="1" smtClean="0">
                <a:solidFill>
                  <a:srgbClr val="0623FA"/>
                </a:solidFill>
              </a:rPr>
              <a:t> </a:t>
            </a:r>
            <a:r>
              <a:rPr lang="ar-DZ" sz="2800" b="1" smtClean="0">
                <a:solidFill>
                  <a:srgbClr val="0623FA"/>
                </a:solidFill>
              </a:rPr>
              <a:t> 1200  1300  700  -</a:t>
            </a:r>
            <a:r>
              <a:rPr lang="ar-DZ" sz="2800" b="1" dirty="0" smtClean="0">
                <a:solidFill>
                  <a:srgbClr val="0623FA"/>
                </a:solidFill>
              </a:rPr>
              <a:t>2000</a:t>
            </a:r>
            <a:endParaRPr lang="fr-FR" sz="2800" dirty="0" smtClean="0"/>
          </a:p>
        </p:txBody>
      </p:sp>
      <p:cxnSp>
        <p:nvCxnSpPr>
          <p:cNvPr id="4" name="Connecteur droit 3"/>
          <p:cNvCxnSpPr/>
          <p:nvPr/>
        </p:nvCxnSpPr>
        <p:spPr>
          <a:xfrm>
            <a:off x="2500298" y="4729080"/>
            <a:ext cx="57960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5" name="Connecteur droit 4"/>
          <p:cNvCxnSpPr/>
          <p:nvPr/>
        </p:nvCxnSpPr>
        <p:spPr>
          <a:xfrm rot="5400000">
            <a:off x="3286910" y="4714090"/>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Connecteur droit 6"/>
          <p:cNvCxnSpPr/>
          <p:nvPr/>
        </p:nvCxnSpPr>
        <p:spPr>
          <a:xfrm rot="5400000">
            <a:off x="5287174" y="4728286"/>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 name="Connecteur droit 7"/>
          <p:cNvCxnSpPr/>
          <p:nvPr/>
        </p:nvCxnSpPr>
        <p:spPr>
          <a:xfrm rot="5400000">
            <a:off x="6215868" y="4728286"/>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 name="Connecteur droit 8"/>
          <p:cNvCxnSpPr/>
          <p:nvPr/>
        </p:nvCxnSpPr>
        <p:spPr>
          <a:xfrm rot="5400000">
            <a:off x="8143106" y="4728286"/>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32" y="4429132"/>
            <a:ext cx="2517036" cy="523220"/>
          </a:xfrm>
          <a:prstGeom prst="rect">
            <a:avLst/>
          </a:prstGeom>
        </p:spPr>
        <p:txBody>
          <a:bodyPr wrap="none">
            <a:spAutoFit/>
          </a:bodyPr>
          <a:lstStyle/>
          <a:p>
            <a:r>
              <a:rPr lang="ar-DZ" sz="2800" b="1" smtClean="0"/>
              <a:t>ص ت ن للمشروع أ</a:t>
            </a:r>
            <a:endParaRPr lang="fr-FR" sz="2800" dirty="0"/>
          </a:p>
        </p:txBody>
      </p:sp>
      <p:sp>
        <p:nvSpPr>
          <p:cNvPr id="11" name="Rectangle 10"/>
          <p:cNvSpPr/>
          <p:nvPr/>
        </p:nvSpPr>
        <p:spPr>
          <a:xfrm>
            <a:off x="-27750" y="5944320"/>
            <a:ext cx="2670924" cy="523220"/>
          </a:xfrm>
          <a:prstGeom prst="rect">
            <a:avLst/>
          </a:prstGeom>
        </p:spPr>
        <p:txBody>
          <a:bodyPr wrap="none">
            <a:spAutoFit/>
          </a:bodyPr>
          <a:lstStyle/>
          <a:p>
            <a:r>
              <a:rPr lang="ar-DZ" sz="2800" b="1" smtClean="0"/>
              <a:t>ص ت ن للمشروع ب</a:t>
            </a:r>
            <a:endParaRPr lang="fr-FR" sz="2800" dirty="0"/>
          </a:p>
        </p:txBody>
      </p:sp>
      <p:cxnSp>
        <p:nvCxnSpPr>
          <p:cNvPr id="12" name="Connecteur droit 11"/>
          <p:cNvCxnSpPr/>
          <p:nvPr/>
        </p:nvCxnSpPr>
        <p:spPr>
          <a:xfrm>
            <a:off x="2656132" y="6230072"/>
            <a:ext cx="29160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rot="5400000">
            <a:off x="2495072" y="6215082"/>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p:nvCxnSpPr>
        <p:spPr>
          <a:xfrm rot="5400000">
            <a:off x="3423766" y="6229278"/>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p:nvCxnSpPr>
        <p:spPr>
          <a:xfrm rot="5400000">
            <a:off x="4422310" y="6229278"/>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6" name="Connecteur droit 15"/>
          <p:cNvCxnSpPr/>
          <p:nvPr/>
        </p:nvCxnSpPr>
        <p:spPr>
          <a:xfrm rot="5400000">
            <a:off x="5424030" y="6229278"/>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8" name="Connecteur droit 17"/>
          <p:cNvCxnSpPr/>
          <p:nvPr/>
        </p:nvCxnSpPr>
        <p:spPr>
          <a:xfrm rot="5400000">
            <a:off x="7216000" y="4714090"/>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Connecteur droit 18"/>
          <p:cNvCxnSpPr/>
          <p:nvPr/>
        </p:nvCxnSpPr>
        <p:spPr>
          <a:xfrm rot="5400000">
            <a:off x="4287042" y="4714090"/>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0" name="Connecteur droit 19"/>
          <p:cNvCxnSpPr/>
          <p:nvPr/>
        </p:nvCxnSpPr>
        <p:spPr>
          <a:xfrm rot="5400000">
            <a:off x="2358216" y="4714090"/>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1"/>
                                          </p:val>
                                        </p:tav>
                                        <p:tav tm="100000">
                                          <p:val>
                                            <p:strVal val="#ppt_x"/>
                                          </p:val>
                                        </p:tav>
                                      </p:tavLst>
                                    </p:anim>
                                    <p:anim calcmode="lin" valueType="num">
                                      <p:cBhvr>
                                        <p:cTn id="9" dur="10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par>
                                <p:cTn id="17" presetID="53" presetClass="entr" presetSubtype="0" fill="hold" nodeType="with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500" fill="hold"/>
                                        <p:tgtEl>
                                          <p:spTgt spid="5"/>
                                        </p:tgtEl>
                                        <p:attrNameLst>
                                          <p:attrName>ppt_w</p:attrName>
                                        </p:attrNameLst>
                                      </p:cBhvr>
                                      <p:tavLst>
                                        <p:tav tm="0">
                                          <p:val>
                                            <p:fltVal val="0"/>
                                          </p:val>
                                        </p:tav>
                                        <p:tav tm="100000">
                                          <p:val>
                                            <p:strVal val="#ppt_w"/>
                                          </p:val>
                                        </p:tav>
                                      </p:tavLst>
                                    </p:anim>
                                    <p:anim calcmode="lin" valueType="num">
                                      <p:cBhvr>
                                        <p:cTn id="20" dur="500" fill="hold"/>
                                        <p:tgtEl>
                                          <p:spTgt spid="5"/>
                                        </p:tgtEl>
                                        <p:attrNameLst>
                                          <p:attrName>ppt_h</p:attrName>
                                        </p:attrNameLst>
                                      </p:cBhvr>
                                      <p:tavLst>
                                        <p:tav tm="0">
                                          <p:val>
                                            <p:fltVal val="0"/>
                                          </p:val>
                                        </p:tav>
                                        <p:tav tm="100000">
                                          <p:val>
                                            <p:strVal val="#ppt_h"/>
                                          </p:val>
                                        </p:tav>
                                      </p:tavLst>
                                    </p:anim>
                                    <p:animEffect transition="in" filter="fade">
                                      <p:cBhvr>
                                        <p:cTn id="21" dur="500"/>
                                        <p:tgtEl>
                                          <p:spTgt spid="5"/>
                                        </p:tgtEl>
                                      </p:cBhvr>
                                    </p:animEffect>
                                  </p:childTnLst>
                                </p:cTn>
                              </p:par>
                              <p:par>
                                <p:cTn id="22" presetID="53" presetClass="entr" presetSubtype="0" fill="hold" nodeType="with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p:cTn id="24" dur="500" fill="hold"/>
                                        <p:tgtEl>
                                          <p:spTgt spid="7"/>
                                        </p:tgtEl>
                                        <p:attrNameLst>
                                          <p:attrName>ppt_w</p:attrName>
                                        </p:attrNameLst>
                                      </p:cBhvr>
                                      <p:tavLst>
                                        <p:tav tm="0">
                                          <p:val>
                                            <p:fltVal val="0"/>
                                          </p:val>
                                        </p:tav>
                                        <p:tav tm="100000">
                                          <p:val>
                                            <p:strVal val="#ppt_w"/>
                                          </p:val>
                                        </p:tav>
                                      </p:tavLst>
                                    </p:anim>
                                    <p:anim calcmode="lin" valueType="num">
                                      <p:cBhvr>
                                        <p:cTn id="25" dur="500" fill="hold"/>
                                        <p:tgtEl>
                                          <p:spTgt spid="7"/>
                                        </p:tgtEl>
                                        <p:attrNameLst>
                                          <p:attrName>ppt_h</p:attrName>
                                        </p:attrNameLst>
                                      </p:cBhvr>
                                      <p:tavLst>
                                        <p:tav tm="0">
                                          <p:val>
                                            <p:fltVal val="0"/>
                                          </p:val>
                                        </p:tav>
                                        <p:tav tm="100000">
                                          <p:val>
                                            <p:strVal val="#ppt_h"/>
                                          </p:val>
                                        </p:tav>
                                      </p:tavLst>
                                    </p:anim>
                                    <p:animEffect transition="in" filter="fade">
                                      <p:cBhvr>
                                        <p:cTn id="26" dur="500"/>
                                        <p:tgtEl>
                                          <p:spTgt spid="7"/>
                                        </p:tgtEl>
                                      </p:cBhvr>
                                    </p:animEffect>
                                  </p:childTnLst>
                                </p:cTn>
                              </p:par>
                              <p:par>
                                <p:cTn id="27" presetID="53" presetClass="entr" presetSubtype="0" fill="hold" nodeType="with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p:cTn id="29" dur="500" fill="hold"/>
                                        <p:tgtEl>
                                          <p:spTgt spid="8"/>
                                        </p:tgtEl>
                                        <p:attrNameLst>
                                          <p:attrName>ppt_w</p:attrName>
                                        </p:attrNameLst>
                                      </p:cBhvr>
                                      <p:tavLst>
                                        <p:tav tm="0">
                                          <p:val>
                                            <p:fltVal val="0"/>
                                          </p:val>
                                        </p:tav>
                                        <p:tav tm="100000">
                                          <p:val>
                                            <p:strVal val="#ppt_w"/>
                                          </p:val>
                                        </p:tav>
                                      </p:tavLst>
                                    </p:anim>
                                    <p:anim calcmode="lin" valueType="num">
                                      <p:cBhvr>
                                        <p:cTn id="30" dur="500" fill="hold"/>
                                        <p:tgtEl>
                                          <p:spTgt spid="8"/>
                                        </p:tgtEl>
                                        <p:attrNameLst>
                                          <p:attrName>ppt_h</p:attrName>
                                        </p:attrNameLst>
                                      </p:cBhvr>
                                      <p:tavLst>
                                        <p:tav tm="0">
                                          <p:val>
                                            <p:fltVal val="0"/>
                                          </p:val>
                                        </p:tav>
                                        <p:tav tm="100000">
                                          <p:val>
                                            <p:strVal val="#ppt_h"/>
                                          </p:val>
                                        </p:tav>
                                      </p:tavLst>
                                    </p:anim>
                                    <p:animEffect transition="in" filter="fade">
                                      <p:cBhvr>
                                        <p:cTn id="31" dur="500"/>
                                        <p:tgtEl>
                                          <p:spTgt spid="8"/>
                                        </p:tgtEl>
                                      </p:cBhvr>
                                    </p:animEffect>
                                  </p:childTnLst>
                                </p:cTn>
                              </p:par>
                              <p:par>
                                <p:cTn id="32" presetID="53" presetClass="entr" presetSubtype="0" fill="hold" nodeType="withEffect">
                                  <p:stCondLst>
                                    <p:cond delay="0"/>
                                  </p:stCondLst>
                                  <p:childTnLst>
                                    <p:set>
                                      <p:cBhvr>
                                        <p:cTn id="33" dur="1" fill="hold">
                                          <p:stCondLst>
                                            <p:cond delay="0"/>
                                          </p:stCondLst>
                                        </p:cTn>
                                        <p:tgtEl>
                                          <p:spTgt spid="9"/>
                                        </p:tgtEl>
                                        <p:attrNameLst>
                                          <p:attrName>style.visibility</p:attrName>
                                        </p:attrNameLst>
                                      </p:cBhvr>
                                      <p:to>
                                        <p:strVal val="visible"/>
                                      </p:to>
                                    </p:set>
                                    <p:anim calcmode="lin" valueType="num">
                                      <p:cBhvr>
                                        <p:cTn id="34" dur="500" fill="hold"/>
                                        <p:tgtEl>
                                          <p:spTgt spid="9"/>
                                        </p:tgtEl>
                                        <p:attrNameLst>
                                          <p:attrName>ppt_w</p:attrName>
                                        </p:attrNameLst>
                                      </p:cBhvr>
                                      <p:tavLst>
                                        <p:tav tm="0">
                                          <p:val>
                                            <p:fltVal val="0"/>
                                          </p:val>
                                        </p:tav>
                                        <p:tav tm="100000">
                                          <p:val>
                                            <p:strVal val="#ppt_w"/>
                                          </p:val>
                                        </p:tav>
                                      </p:tavLst>
                                    </p:anim>
                                    <p:anim calcmode="lin" valueType="num">
                                      <p:cBhvr>
                                        <p:cTn id="35" dur="500" fill="hold"/>
                                        <p:tgtEl>
                                          <p:spTgt spid="9"/>
                                        </p:tgtEl>
                                        <p:attrNameLst>
                                          <p:attrName>ppt_h</p:attrName>
                                        </p:attrNameLst>
                                      </p:cBhvr>
                                      <p:tavLst>
                                        <p:tav tm="0">
                                          <p:val>
                                            <p:fltVal val="0"/>
                                          </p:val>
                                        </p:tav>
                                        <p:tav tm="100000">
                                          <p:val>
                                            <p:strVal val="#ppt_h"/>
                                          </p:val>
                                        </p:tav>
                                      </p:tavLst>
                                    </p:anim>
                                    <p:animEffect transition="in" filter="fade">
                                      <p:cBhvr>
                                        <p:cTn id="36" dur="500"/>
                                        <p:tgtEl>
                                          <p:spTgt spid="9"/>
                                        </p:tgtEl>
                                      </p:cBhvr>
                                    </p:animEffect>
                                  </p:childTnLst>
                                </p:cTn>
                              </p:par>
                            </p:childTnLst>
                          </p:cTn>
                        </p:par>
                      </p:childTnLst>
                    </p:cTn>
                  </p:par>
                  <p:par>
                    <p:cTn id="37" fill="hold">
                      <p:stCondLst>
                        <p:cond delay="indefinite"/>
                      </p:stCondLst>
                      <p:childTnLst>
                        <p:par>
                          <p:cTn id="38" fill="hold">
                            <p:stCondLst>
                              <p:cond delay="0"/>
                            </p:stCondLst>
                            <p:childTnLst>
                              <p:par>
                                <p:cTn id="39" presetID="18" presetClass="entr" presetSubtype="12" fill="hold" grpId="0" nodeType="clickEffect">
                                  <p:stCondLst>
                                    <p:cond delay="0"/>
                                  </p:stCondLst>
                                  <p:iterate type="lt">
                                    <p:tmPct val="0"/>
                                  </p:iterate>
                                  <p:childTnLst>
                                    <p:set>
                                      <p:cBhvr>
                                        <p:cTn id="40" dur="1" fill="hold">
                                          <p:stCondLst>
                                            <p:cond delay="0"/>
                                          </p:stCondLst>
                                        </p:cTn>
                                        <p:tgtEl>
                                          <p:spTgt spid="11"/>
                                        </p:tgtEl>
                                        <p:attrNameLst>
                                          <p:attrName>style.visibility</p:attrName>
                                        </p:attrNameLst>
                                      </p:cBhvr>
                                      <p:to>
                                        <p:strVal val="visible"/>
                                      </p:to>
                                    </p:set>
                                    <p:animEffect transition="in" filter="strips(downLeft)">
                                      <p:cBhvr>
                                        <p:cTn id="41" dur="500"/>
                                        <p:tgtEl>
                                          <p:spTgt spid="11"/>
                                        </p:tgtEl>
                                      </p:cBhvr>
                                    </p:animEffect>
                                  </p:childTnLst>
                                </p:cTn>
                              </p:par>
                            </p:childTnLst>
                          </p:cTn>
                        </p:par>
                      </p:childTnLst>
                    </p:cTn>
                  </p:par>
                  <p:par>
                    <p:cTn id="42" fill="hold">
                      <p:stCondLst>
                        <p:cond delay="indefinite"/>
                      </p:stCondLst>
                      <p:childTnLst>
                        <p:par>
                          <p:cTn id="43" fill="hold">
                            <p:stCondLst>
                              <p:cond delay="0"/>
                            </p:stCondLst>
                            <p:childTnLst>
                              <p:par>
                                <p:cTn id="44" presetID="53" presetClass="entr" presetSubtype="0" fill="hold" nodeType="click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p:cTn id="46" dur="500" fill="hold"/>
                                        <p:tgtEl>
                                          <p:spTgt spid="12"/>
                                        </p:tgtEl>
                                        <p:attrNameLst>
                                          <p:attrName>ppt_w</p:attrName>
                                        </p:attrNameLst>
                                      </p:cBhvr>
                                      <p:tavLst>
                                        <p:tav tm="0">
                                          <p:val>
                                            <p:fltVal val="0"/>
                                          </p:val>
                                        </p:tav>
                                        <p:tav tm="100000">
                                          <p:val>
                                            <p:strVal val="#ppt_w"/>
                                          </p:val>
                                        </p:tav>
                                      </p:tavLst>
                                    </p:anim>
                                    <p:anim calcmode="lin" valueType="num">
                                      <p:cBhvr>
                                        <p:cTn id="47" dur="500" fill="hold"/>
                                        <p:tgtEl>
                                          <p:spTgt spid="12"/>
                                        </p:tgtEl>
                                        <p:attrNameLst>
                                          <p:attrName>ppt_h</p:attrName>
                                        </p:attrNameLst>
                                      </p:cBhvr>
                                      <p:tavLst>
                                        <p:tav tm="0">
                                          <p:val>
                                            <p:fltVal val="0"/>
                                          </p:val>
                                        </p:tav>
                                        <p:tav tm="100000">
                                          <p:val>
                                            <p:strVal val="#ppt_h"/>
                                          </p:val>
                                        </p:tav>
                                      </p:tavLst>
                                    </p:anim>
                                    <p:animEffect transition="in" filter="fade">
                                      <p:cBhvr>
                                        <p:cTn id="48" dur="500"/>
                                        <p:tgtEl>
                                          <p:spTgt spid="12"/>
                                        </p:tgtEl>
                                      </p:cBhvr>
                                    </p:animEffect>
                                  </p:childTnLst>
                                </p:cTn>
                              </p:par>
                              <p:par>
                                <p:cTn id="49" presetID="53" presetClass="entr" presetSubtype="0" fill="hold" nodeType="withEffect">
                                  <p:stCondLst>
                                    <p:cond delay="0"/>
                                  </p:stCondLst>
                                  <p:childTnLst>
                                    <p:set>
                                      <p:cBhvr>
                                        <p:cTn id="50" dur="1" fill="hold">
                                          <p:stCondLst>
                                            <p:cond delay="0"/>
                                          </p:stCondLst>
                                        </p:cTn>
                                        <p:tgtEl>
                                          <p:spTgt spid="13"/>
                                        </p:tgtEl>
                                        <p:attrNameLst>
                                          <p:attrName>style.visibility</p:attrName>
                                        </p:attrNameLst>
                                      </p:cBhvr>
                                      <p:to>
                                        <p:strVal val="visible"/>
                                      </p:to>
                                    </p:set>
                                    <p:anim calcmode="lin" valueType="num">
                                      <p:cBhvr>
                                        <p:cTn id="51" dur="500" fill="hold"/>
                                        <p:tgtEl>
                                          <p:spTgt spid="13"/>
                                        </p:tgtEl>
                                        <p:attrNameLst>
                                          <p:attrName>ppt_w</p:attrName>
                                        </p:attrNameLst>
                                      </p:cBhvr>
                                      <p:tavLst>
                                        <p:tav tm="0">
                                          <p:val>
                                            <p:fltVal val="0"/>
                                          </p:val>
                                        </p:tav>
                                        <p:tav tm="100000">
                                          <p:val>
                                            <p:strVal val="#ppt_w"/>
                                          </p:val>
                                        </p:tav>
                                      </p:tavLst>
                                    </p:anim>
                                    <p:anim calcmode="lin" valueType="num">
                                      <p:cBhvr>
                                        <p:cTn id="52" dur="500" fill="hold"/>
                                        <p:tgtEl>
                                          <p:spTgt spid="13"/>
                                        </p:tgtEl>
                                        <p:attrNameLst>
                                          <p:attrName>ppt_h</p:attrName>
                                        </p:attrNameLst>
                                      </p:cBhvr>
                                      <p:tavLst>
                                        <p:tav tm="0">
                                          <p:val>
                                            <p:fltVal val="0"/>
                                          </p:val>
                                        </p:tav>
                                        <p:tav tm="100000">
                                          <p:val>
                                            <p:strVal val="#ppt_h"/>
                                          </p:val>
                                        </p:tav>
                                      </p:tavLst>
                                    </p:anim>
                                    <p:animEffect transition="in" filter="fade">
                                      <p:cBhvr>
                                        <p:cTn id="53" dur="500"/>
                                        <p:tgtEl>
                                          <p:spTgt spid="13"/>
                                        </p:tgtEl>
                                      </p:cBhvr>
                                    </p:animEffect>
                                  </p:childTnLst>
                                </p:cTn>
                              </p:par>
                              <p:par>
                                <p:cTn id="54" presetID="53" presetClass="entr" presetSubtype="0" fill="hold" nodeType="withEffect">
                                  <p:stCondLst>
                                    <p:cond delay="0"/>
                                  </p:stCondLst>
                                  <p:childTnLst>
                                    <p:set>
                                      <p:cBhvr>
                                        <p:cTn id="55" dur="1" fill="hold">
                                          <p:stCondLst>
                                            <p:cond delay="0"/>
                                          </p:stCondLst>
                                        </p:cTn>
                                        <p:tgtEl>
                                          <p:spTgt spid="14"/>
                                        </p:tgtEl>
                                        <p:attrNameLst>
                                          <p:attrName>style.visibility</p:attrName>
                                        </p:attrNameLst>
                                      </p:cBhvr>
                                      <p:to>
                                        <p:strVal val="visible"/>
                                      </p:to>
                                    </p:set>
                                    <p:anim calcmode="lin" valueType="num">
                                      <p:cBhvr>
                                        <p:cTn id="56" dur="500" fill="hold"/>
                                        <p:tgtEl>
                                          <p:spTgt spid="14"/>
                                        </p:tgtEl>
                                        <p:attrNameLst>
                                          <p:attrName>ppt_w</p:attrName>
                                        </p:attrNameLst>
                                      </p:cBhvr>
                                      <p:tavLst>
                                        <p:tav tm="0">
                                          <p:val>
                                            <p:fltVal val="0"/>
                                          </p:val>
                                        </p:tav>
                                        <p:tav tm="100000">
                                          <p:val>
                                            <p:strVal val="#ppt_w"/>
                                          </p:val>
                                        </p:tav>
                                      </p:tavLst>
                                    </p:anim>
                                    <p:anim calcmode="lin" valueType="num">
                                      <p:cBhvr>
                                        <p:cTn id="57" dur="500" fill="hold"/>
                                        <p:tgtEl>
                                          <p:spTgt spid="14"/>
                                        </p:tgtEl>
                                        <p:attrNameLst>
                                          <p:attrName>ppt_h</p:attrName>
                                        </p:attrNameLst>
                                      </p:cBhvr>
                                      <p:tavLst>
                                        <p:tav tm="0">
                                          <p:val>
                                            <p:fltVal val="0"/>
                                          </p:val>
                                        </p:tav>
                                        <p:tav tm="100000">
                                          <p:val>
                                            <p:strVal val="#ppt_h"/>
                                          </p:val>
                                        </p:tav>
                                      </p:tavLst>
                                    </p:anim>
                                    <p:animEffect transition="in" filter="fade">
                                      <p:cBhvr>
                                        <p:cTn id="58" dur="500"/>
                                        <p:tgtEl>
                                          <p:spTgt spid="14"/>
                                        </p:tgtEl>
                                      </p:cBhvr>
                                    </p:animEffect>
                                  </p:childTnLst>
                                </p:cTn>
                              </p:par>
                              <p:par>
                                <p:cTn id="59" presetID="53" presetClass="entr" presetSubtype="0" fill="hold" nodeType="withEffect">
                                  <p:stCondLst>
                                    <p:cond delay="0"/>
                                  </p:stCondLst>
                                  <p:childTnLst>
                                    <p:set>
                                      <p:cBhvr>
                                        <p:cTn id="60" dur="1" fill="hold">
                                          <p:stCondLst>
                                            <p:cond delay="0"/>
                                          </p:stCondLst>
                                        </p:cTn>
                                        <p:tgtEl>
                                          <p:spTgt spid="15"/>
                                        </p:tgtEl>
                                        <p:attrNameLst>
                                          <p:attrName>style.visibility</p:attrName>
                                        </p:attrNameLst>
                                      </p:cBhvr>
                                      <p:to>
                                        <p:strVal val="visible"/>
                                      </p:to>
                                    </p:set>
                                    <p:anim calcmode="lin" valueType="num">
                                      <p:cBhvr>
                                        <p:cTn id="61" dur="500" fill="hold"/>
                                        <p:tgtEl>
                                          <p:spTgt spid="15"/>
                                        </p:tgtEl>
                                        <p:attrNameLst>
                                          <p:attrName>ppt_w</p:attrName>
                                        </p:attrNameLst>
                                      </p:cBhvr>
                                      <p:tavLst>
                                        <p:tav tm="0">
                                          <p:val>
                                            <p:fltVal val="0"/>
                                          </p:val>
                                        </p:tav>
                                        <p:tav tm="100000">
                                          <p:val>
                                            <p:strVal val="#ppt_w"/>
                                          </p:val>
                                        </p:tav>
                                      </p:tavLst>
                                    </p:anim>
                                    <p:anim calcmode="lin" valueType="num">
                                      <p:cBhvr>
                                        <p:cTn id="62" dur="500" fill="hold"/>
                                        <p:tgtEl>
                                          <p:spTgt spid="15"/>
                                        </p:tgtEl>
                                        <p:attrNameLst>
                                          <p:attrName>ppt_h</p:attrName>
                                        </p:attrNameLst>
                                      </p:cBhvr>
                                      <p:tavLst>
                                        <p:tav tm="0">
                                          <p:val>
                                            <p:fltVal val="0"/>
                                          </p:val>
                                        </p:tav>
                                        <p:tav tm="100000">
                                          <p:val>
                                            <p:strVal val="#ppt_h"/>
                                          </p:val>
                                        </p:tav>
                                      </p:tavLst>
                                    </p:anim>
                                    <p:animEffect transition="in" filter="fade">
                                      <p:cBhvr>
                                        <p:cTn id="63" dur="500"/>
                                        <p:tgtEl>
                                          <p:spTgt spid="15"/>
                                        </p:tgtEl>
                                      </p:cBhvr>
                                    </p:animEffect>
                                  </p:childTnLst>
                                </p:cTn>
                              </p:par>
                              <p:par>
                                <p:cTn id="64" presetID="53" presetClass="entr" presetSubtype="0" fill="hold" nodeType="withEffect">
                                  <p:stCondLst>
                                    <p:cond delay="0"/>
                                  </p:stCondLst>
                                  <p:childTnLst>
                                    <p:set>
                                      <p:cBhvr>
                                        <p:cTn id="65" dur="1" fill="hold">
                                          <p:stCondLst>
                                            <p:cond delay="0"/>
                                          </p:stCondLst>
                                        </p:cTn>
                                        <p:tgtEl>
                                          <p:spTgt spid="16"/>
                                        </p:tgtEl>
                                        <p:attrNameLst>
                                          <p:attrName>style.visibility</p:attrName>
                                        </p:attrNameLst>
                                      </p:cBhvr>
                                      <p:to>
                                        <p:strVal val="visible"/>
                                      </p:to>
                                    </p:set>
                                    <p:anim calcmode="lin" valueType="num">
                                      <p:cBhvr>
                                        <p:cTn id="66" dur="500" fill="hold"/>
                                        <p:tgtEl>
                                          <p:spTgt spid="16"/>
                                        </p:tgtEl>
                                        <p:attrNameLst>
                                          <p:attrName>ppt_w</p:attrName>
                                        </p:attrNameLst>
                                      </p:cBhvr>
                                      <p:tavLst>
                                        <p:tav tm="0">
                                          <p:val>
                                            <p:fltVal val="0"/>
                                          </p:val>
                                        </p:tav>
                                        <p:tav tm="100000">
                                          <p:val>
                                            <p:strVal val="#ppt_w"/>
                                          </p:val>
                                        </p:tav>
                                      </p:tavLst>
                                    </p:anim>
                                    <p:anim calcmode="lin" valueType="num">
                                      <p:cBhvr>
                                        <p:cTn id="67" dur="500" fill="hold"/>
                                        <p:tgtEl>
                                          <p:spTgt spid="16"/>
                                        </p:tgtEl>
                                        <p:attrNameLst>
                                          <p:attrName>ppt_h</p:attrName>
                                        </p:attrNameLst>
                                      </p:cBhvr>
                                      <p:tavLst>
                                        <p:tav tm="0">
                                          <p:val>
                                            <p:fltVal val="0"/>
                                          </p:val>
                                        </p:tav>
                                        <p:tav tm="100000">
                                          <p:val>
                                            <p:strVal val="#ppt_h"/>
                                          </p:val>
                                        </p:tav>
                                      </p:tavLst>
                                    </p:anim>
                                    <p:animEffect transition="in" filter="fade">
                                      <p:cBhvr>
                                        <p:cTn id="68" dur="500"/>
                                        <p:tgtEl>
                                          <p:spTgt spid="16"/>
                                        </p:tgtEl>
                                      </p:cBhvr>
                                    </p:animEffect>
                                  </p:childTnLst>
                                </p:cTn>
                              </p:par>
                              <p:par>
                                <p:cTn id="69" presetID="53" presetClass="entr" presetSubtype="0" fill="hold" nodeType="withEffect">
                                  <p:stCondLst>
                                    <p:cond delay="0"/>
                                  </p:stCondLst>
                                  <p:childTnLst>
                                    <p:set>
                                      <p:cBhvr>
                                        <p:cTn id="70" dur="1" fill="hold">
                                          <p:stCondLst>
                                            <p:cond delay="0"/>
                                          </p:stCondLst>
                                        </p:cTn>
                                        <p:tgtEl>
                                          <p:spTgt spid="18"/>
                                        </p:tgtEl>
                                        <p:attrNameLst>
                                          <p:attrName>style.visibility</p:attrName>
                                        </p:attrNameLst>
                                      </p:cBhvr>
                                      <p:to>
                                        <p:strVal val="visible"/>
                                      </p:to>
                                    </p:set>
                                    <p:anim calcmode="lin" valueType="num">
                                      <p:cBhvr>
                                        <p:cTn id="71" dur="500" fill="hold"/>
                                        <p:tgtEl>
                                          <p:spTgt spid="18"/>
                                        </p:tgtEl>
                                        <p:attrNameLst>
                                          <p:attrName>ppt_w</p:attrName>
                                        </p:attrNameLst>
                                      </p:cBhvr>
                                      <p:tavLst>
                                        <p:tav tm="0">
                                          <p:val>
                                            <p:fltVal val="0"/>
                                          </p:val>
                                        </p:tav>
                                        <p:tav tm="100000">
                                          <p:val>
                                            <p:strVal val="#ppt_w"/>
                                          </p:val>
                                        </p:tav>
                                      </p:tavLst>
                                    </p:anim>
                                    <p:anim calcmode="lin" valueType="num">
                                      <p:cBhvr>
                                        <p:cTn id="72" dur="500" fill="hold"/>
                                        <p:tgtEl>
                                          <p:spTgt spid="18"/>
                                        </p:tgtEl>
                                        <p:attrNameLst>
                                          <p:attrName>ppt_h</p:attrName>
                                        </p:attrNameLst>
                                      </p:cBhvr>
                                      <p:tavLst>
                                        <p:tav tm="0">
                                          <p:val>
                                            <p:fltVal val="0"/>
                                          </p:val>
                                        </p:tav>
                                        <p:tav tm="100000">
                                          <p:val>
                                            <p:strVal val="#ppt_h"/>
                                          </p:val>
                                        </p:tav>
                                      </p:tavLst>
                                    </p:anim>
                                    <p:animEffect transition="in" filter="fade">
                                      <p:cBhvr>
                                        <p:cTn id="73" dur="500"/>
                                        <p:tgtEl>
                                          <p:spTgt spid="18"/>
                                        </p:tgtEl>
                                      </p:cBhvr>
                                    </p:animEffect>
                                  </p:childTnLst>
                                </p:cTn>
                              </p:par>
                              <p:par>
                                <p:cTn id="74" presetID="53" presetClass="entr" presetSubtype="0" fill="hold" nodeType="withEffect">
                                  <p:stCondLst>
                                    <p:cond delay="0"/>
                                  </p:stCondLst>
                                  <p:childTnLst>
                                    <p:set>
                                      <p:cBhvr>
                                        <p:cTn id="75" dur="1" fill="hold">
                                          <p:stCondLst>
                                            <p:cond delay="0"/>
                                          </p:stCondLst>
                                        </p:cTn>
                                        <p:tgtEl>
                                          <p:spTgt spid="19"/>
                                        </p:tgtEl>
                                        <p:attrNameLst>
                                          <p:attrName>style.visibility</p:attrName>
                                        </p:attrNameLst>
                                      </p:cBhvr>
                                      <p:to>
                                        <p:strVal val="visible"/>
                                      </p:to>
                                    </p:set>
                                    <p:anim calcmode="lin" valueType="num">
                                      <p:cBhvr>
                                        <p:cTn id="76" dur="500" fill="hold"/>
                                        <p:tgtEl>
                                          <p:spTgt spid="19"/>
                                        </p:tgtEl>
                                        <p:attrNameLst>
                                          <p:attrName>ppt_w</p:attrName>
                                        </p:attrNameLst>
                                      </p:cBhvr>
                                      <p:tavLst>
                                        <p:tav tm="0">
                                          <p:val>
                                            <p:fltVal val="0"/>
                                          </p:val>
                                        </p:tav>
                                        <p:tav tm="100000">
                                          <p:val>
                                            <p:strVal val="#ppt_w"/>
                                          </p:val>
                                        </p:tav>
                                      </p:tavLst>
                                    </p:anim>
                                    <p:anim calcmode="lin" valueType="num">
                                      <p:cBhvr>
                                        <p:cTn id="77" dur="500" fill="hold"/>
                                        <p:tgtEl>
                                          <p:spTgt spid="19"/>
                                        </p:tgtEl>
                                        <p:attrNameLst>
                                          <p:attrName>ppt_h</p:attrName>
                                        </p:attrNameLst>
                                      </p:cBhvr>
                                      <p:tavLst>
                                        <p:tav tm="0">
                                          <p:val>
                                            <p:fltVal val="0"/>
                                          </p:val>
                                        </p:tav>
                                        <p:tav tm="100000">
                                          <p:val>
                                            <p:strVal val="#ppt_h"/>
                                          </p:val>
                                        </p:tav>
                                      </p:tavLst>
                                    </p:anim>
                                    <p:animEffect transition="in" filter="fade">
                                      <p:cBhvr>
                                        <p:cTn id="78" dur="500"/>
                                        <p:tgtEl>
                                          <p:spTgt spid="19"/>
                                        </p:tgtEl>
                                      </p:cBhvr>
                                    </p:animEffect>
                                  </p:childTnLst>
                                </p:cTn>
                              </p:par>
                              <p:par>
                                <p:cTn id="79" presetID="53" presetClass="entr" presetSubtype="0" fill="hold" nodeType="withEffect">
                                  <p:stCondLst>
                                    <p:cond delay="0"/>
                                  </p:stCondLst>
                                  <p:childTnLst>
                                    <p:set>
                                      <p:cBhvr>
                                        <p:cTn id="80" dur="1" fill="hold">
                                          <p:stCondLst>
                                            <p:cond delay="0"/>
                                          </p:stCondLst>
                                        </p:cTn>
                                        <p:tgtEl>
                                          <p:spTgt spid="20"/>
                                        </p:tgtEl>
                                        <p:attrNameLst>
                                          <p:attrName>style.visibility</p:attrName>
                                        </p:attrNameLst>
                                      </p:cBhvr>
                                      <p:to>
                                        <p:strVal val="visible"/>
                                      </p:to>
                                    </p:set>
                                    <p:anim calcmode="lin" valueType="num">
                                      <p:cBhvr>
                                        <p:cTn id="81" dur="500" fill="hold"/>
                                        <p:tgtEl>
                                          <p:spTgt spid="20"/>
                                        </p:tgtEl>
                                        <p:attrNameLst>
                                          <p:attrName>ppt_w</p:attrName>
                                        </p:attrNameLst>
                                      </p:cBhvr>
                                      <p:tavLst>
                                        <p:tav tm="0">
                                          <p:val>
                                            <p:fltVal val="0"/>
                                          </p:val>
                                        </p:tav>
                                        <p:tav tm="100000">
                                          <p:val>
                                            <p:strVal val="#ppt_w"/>
                                          </p:val>
                                        </p:tav>
                                      </p:tavLst>
                                    </p:anim>
                                    <p:anim calcmode="lin" valueType="num">
                                      <p:cBhvr>
                                        <p:cTn id="82" dur="500" fill="hold"/>
                                        <p:tgtEl>
                                          <p:spTgt spid="20"/>
                                        </p:tgtEl>
                                        <p:attrNameLst>
                                          <p:attrName>ppt_h</p:attrName>
                                        </p:attrNameLst>
                                      </p:cBhvr>
                                      <p:tavLst>
                                        <p:tav tm="0">
                                          <p:val>
                                            <p:fltVal val="0"/>
                                          </p:val>
                                        </p:tav>
                                        <p:tav tm="100000">
                                          <p:val>
                                            <p:strVal val="#ppt_h"/>
                                          </p:val>
                                        </p:tav>
                                      </p:tavLst>
                                    </p:anim>
                                    <p:animEffect transition="in" filter="fade">
                                      <p:cBhvr>
                                        <p:cTn id="83"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pPr algn="r" rtl="1">
              <a:buNone/>
            </a:pPr>
            <a:r>
              <a:rPr lang="ar-DZ" b="1" smtClean="0"/>
              <a:t>عند معدل خصم 11,5% يقترح علينا أسلوب صافي القيمة الحالية بأن نختار المشروع “أ” لأنه يضيف قيمة أكبر للمؤسسة (716,5&gt;539,1)، غير أن التحليل هنا غير دقيق ما يجعل قرار اختيار المشروع “أ” خاطئا، ليس فقط لأن معدل المردود الداخلي لهذا المشروع هو الأخفض (17,5% &lt;25,2%). وإنما لو أن المؤسسة اختارت المشروع “ب” لكانت الفرصة متاحة أمامها لتنفيذ استثمار مماثل لثلاث سنوات أخرى بعد انتهاء العمر الإنتاجي للمشروع الأول وسيكون هذا الاستثمار مربحا إذا استمرت التكاليف والعوائد على نفس الوتيرة</a:t>
            </a:r>
            <a:r>
              <a:rPr lang="ar-DZ" b="1" dirty="0" smtClean="0"/>
              <a:t>.</a:t>
            </a:r>
            <a:endParaRPr lang="fr-FR" b="1"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buNone/>
            </a:pPr>
            <a:r>
              <a:rPr lang="ar-DZ" b="1" smtClean="0"/>
              <a:t>وعلى ذلك فإن مقارنتنا بين المشروعين المختلفين من حيث العمر الإنتاجي، بهذا الشكل ناقصة ومعيبة. هناك عدة مقترحات لتلافي مثل هذا القصور، أهمها: الدفعات السنوية المتساوية وأسلوب سلاسل التكرار (المضاعف المشترك الأصغر</a:t>
            </a:r>
            <a:r>
              <a:rPr lang="ar-DZ" b="1" dirty="0" smtClean="0"/>
              <a:t>).</a:t>
            </a:r>
          </a:p>
          <a:p>
            <a:pPr algn="r" rtl="1">
              <a:buNone/>
            </a:pPr>
            <a:endParaRPr lang="ar-DZ" b="1" dirty="0" smtClean="0"/>
          </a:p>
          <a:p>
            <a:pPr algn="r" rtl="1">
              <a:buNone/>
            </a:pPr>
            <a:endParaRPr lang="ar-DZ" sz="2800" b="1" dirty="0" smtClean="0"/>
          </a:p>
          <a:p>
            <a:pPr algn="r" rtl="1">
              <a:buNone/>
            </a:pPr>
            <a:r>
              <a:rPr lang="ar-DZ" b="1" smtClean="0"/>
              <a:t>حيث: </a:t>
            </a:r>
            <a:r>
              <a:rPr lang="fr-FR" b="1" smtClean="0"/>
              <a:t>a</a:t>
            </a:r>
            <a:r>
              <a:rPr lang="ar-DZ" b="1" smtClean="0"/>
              <a:t> الدفعة السنوية المتساوية </a:t>
            </a:r>
            <a:endParaRPr lang="ar-DZ" b="1" dirty="0" smtClean="0"/>
          </a:p>
          <a:p>
            <a:pPr algn="r" rtl="1">
              <a:buNone/>
            </a:pPr>
            <a:r>
              <a:rPr lang="ar-DZ" b="1" smtClean="0"/>
              <a:t>هذه الطريقة تعطي الأفضلية للمشروع ذو الدفعة الأكبر (ذو متوسط الإثراء السنوي الأكبر</a:t>
            </a:r>
            <a:r>
              <a:rPr lang="ar-DZ" b="1" dirty="0" smtClean="0"/>
              <a:t>).</a:t>
            </a:r>
            <a:endParaRPr lang="fr-FR" b="1" dirty="0"/>
          </a:p>
        </p:txBody>
      </p:sp>
      <p:graphicFrame>
        <p:nvGraphicFramePr>
          <p:cNvPr id="186370" name="Object 2"/>
          <p:cNvGraphicFramePr>
            <a:graphicFrameLocks noChangeAspect="1"/>
          </p:cNvGraphicFramePr>
          <p:nvPr/>
        </p:nvGraphicFramePr>
        <p:xfrm>
          <a:off x="1738313" y="3835413"/>
          <a:ext cx="4213225" cy="1450975"/>
        </p:xfrm>
        <a:graphic>
          <a:graphicData uri="http://schemas.openxmlformats.org/presentationml/2006/ole">
            <p:oleObj spid="_x0000_s186370" name="Équation" r:id="rId3" imgW="1358640" imgH="469800" progId="">
              <p:embed/>
            </p:oleObj>
          </a:graphicData>
        </a:graphic>
      </p:graphicFrame>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r>
              <a:rPr lang="ar-DZ" b="1" smtClean="0"/>
              <a:t>بالنسبة للمشروع أ</a:t>
            </a:r>
            <a:r>
              <a:rPr lang="ar-DZ" b="1" dirty="0" smtClean="0"/>
              <a:t>:</a:t>
            </a:r>
          </a:p>
          <a:p>
            <a:pPr algn="r" rtl="1"/>
            <a:endParaRPr lang="ar-DZ" b="1" dirty="0" smtClean="0"/>
          </a:p>
          <a:p>
            <a:pPr algn="r" rtl="1"/>
            <a:endParaRPr lang="ar-DZ" b="1" dirty="0" smtClean="0"/>
          </a:p>
          <a:p>
            <a:pPr algn="r" rtl="1"/>
            <a:r>
              <a:rPr lang="ar-DZ" b="1" smtClean="0"/>
              <a:t>أما الدفعة السنوية المتساوية للمشروع ب</a:t>
            </a:r>
            <a:r>
              <a:rPr lang="ar-DZ" b="1" dirty="0" smtClean="0"/>
              <a:t>:</a:t>
            </a:r>
          </a:p>
          <a:p>
            <a:pPr algn="r" rtl="1"/>
            <a:endParaRPr lang="ar-DZ" b="1" dirty="0" smtClean="0"/>
          </a:p>
          <a:p>
            <a:pPr algn="r" rtl="1"/>
            <a:endParaRPr lang="ar-DZ" b="1" dirty="0" smtClean="0"/>
          </a:p>
          <a:p>
            <a:pPr algn="r" rtl="1"/>
            <a:endParaRPr lang="ar-DZ" b="1" dirty="0" smtClean="0"/>
          </a:p>
          <a:p>
            <a:pPr algn="r" rtl="1">
              <a:buNone/>
            </a:pPr>
            <a:r>
              <a:rPr lang="ar-DZ" b="1" smtClean="0"/>
              <a:t>المشروع ب هو صاحب أكبر دفعة سنوية متساوية وبالتالي هو الأفضل</a:t>
            </a:r>
            <a:r>
              <a:rPr lang="ar-DZ" b="1" dirty="0" smtClean="0"/>
              <a:t>.</a:t>
            </a:r>
            <a:endParaRPr lang="ar-DZ" dirty="0" smtClean="0"/>
          </a:p>
        </p:txBody>
      </p:sp>
      <p:graphicFrame>
        <p:nvGraphicFramePr>
          <p:cNvPr id="187394" name="Object 2"/>
          <p:cNvGraphicFramePr>
            <a:graphicFrameLocks noChangeAspect="1"/>
          </p:cNvGraphicFramePr>
          <p:nvPr/>
        </p:nvGraphicFramePr>
        <p:xfrm>
          <a:off x="558800" y="1928813"/>
          <a:ext cx="7048500" cy="1450975"/>
        </p:xfrm>
        <a:graphic>
          <a:graphicData uri="http://schemas.openxmlformats.org/presentationml/2006/ole">
            <p:oleObj spid="_x0000_s187394" name="Équation" r:id="rId3" imgW="2273040" imgH="469800" progId="">
              <p:embed/>
            </p:oleObj>
          </a:graphicData>
        </a:graphic>
      </p:graphicFrame>
      <p:graphicFrame>
        <p:nvGraphicFramePr>
          <p:cNvPr id="187395" name="Object 3"/>
          <p:cNvGraphicFramePr>
            <a:graphicFrameLocks noChangeAspect="1"/>
          </p:cNvGraphicFramePr>
          <p:nvPr/>
        </p:nvGraphicFramePr>
        <p:xfrm>
          <a:off x="539750" y="3906838"/>
          <a:ext cx="7088188" cy="1450975"/>
        </p:xfrm>
        <a:graphic>
          <a:graphicData uri="http://schemas.openxmlformats.org/presentationml/2006/ole">
            <p:oleObj spid="_x0000_s187395" name="Équation" r:id="rId4" imgW="2286000" imgH="469800" progId="">
              <p:embed/>
            </p:oleObj>
          </a:graphicData>
        </a:graphic>
      </p:graphicFrame>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r>
              <a:rPr lang="ar-DZ" b="1" smtClean="0">
                <a:solidFill>
                  <a:srgbClr val="FF0000"/>
                </a:solidFill>
              </a:rPr>
              <a:t>سلاسل التكرار</a:t>
            </a:r>
            <a:endParaRPr lang="fr-FR" dirty="0">
              <a:solidFill>
                <a:srgbClr val="FF0000"/>
              </a:solidFill>
            </a:endParaRPr>
          </a:p>
        </p:txBody>
      </p:sp>
      <p:sp>
        <p:nvSpPr>
          <p:cNvPr id="3" name="Espace réservé du contenu 2"/>
          <p:cNvSpPr>
            <a:spLocks noGrp="1"/>
          </p:cNvSpPr>
          <p:nvPr>
            <p:ph idx="1"/>
          </p:nvPr>
        </p:nvSpPr>
        <p:spPr/>
        <p:txBody>
          <a:bodyPr>
            <a:noAutofit/>
          </a:bodyPr>
          <a:lstStyle/>
          <a:p>
            <a:pPr algn="r" rtl="1">
              <a:buNone/>
            </a:pPr>
            <a:r>
              <a:rPr lang="ar-DZ" b="1" smtClean="0"/>
              <a:t>نبحث عن العمر المشترك للمشروعين وذلك من خلال حساب المضاعف المشترك الأصغر (وهو في مثالنا السابق 6 سنوات) بعدها نقوم بايجاد صافي القيمة الحالية للمشروعين على أساس عمرهما الموسع</a:t>
            </a:r>
            <a:r>
              <a:rPr lang="ar-DZ" b="1" dirty="0" smtClean="0"/>
              <a:t>.</a:t>
            </a:r>
          </a:p>
          <a:p>
            <a:pPr algn="r" rtl="1">
              <a:buNone/>
            </a:pPr>
            <a:r>
              <a:rPr lang="ar-DZ" sz="2800" b="1" smtClean="0">
                <a:solidFill>
                  <a:srgbClr val="0623FA"/>
                </a:solidFill>
              </a:rPr>
              <a:t>  6        5        4       3         2        1       0      </a:t>
            </a:r>
            <a:endParaRPr lang="ar-DZ" sz="2800" b="1" dirty="0" smtClean="0">
              <a:solidFill>
                <a:srgbClr val="0623FA"/>
              </a:solidFill>
            </a:endParaRPr>
          </a:p>
          <a:p>
            <a:pPr algn="r" rtl="1">
              <a:buNone/>
            </a:pPr>
            <a:endParaRPr lang="ar-DZ" sz="700" b="1" dirty="0" smtClean="0">
              <a:solidFill>
                <a:srgbClr val="0623FA"/>
              </a:solidFill>
            </a:endParaRPr>
          </a:p>
          <a:p>
            <a:pPr algn="r" rtl="1">
              <a:buNone/>
            </a:pPr>
            <a:r>
              <a:rPr lang="ar-DZ" sz="2800" b="1" smtClean="0">
                <a:solidFill>
                  <a:srgbClr val="0623FA"/>
                </a:solidFill>
              </a:rPr>
              <a:t>1200 1300   700   1200  1300   700  -</a:t>
            </a:r>
            <a:r>
              <a:rPr lang="ar-DZ" sz="2800" b="1" dirty="0" smtClean="0">
                <a:solidFill>
                  <a:srgbClr val="0623FA"/>
                </a:solidFill>
              </a:rPr>
              <a:t>2000</a:t>
            </a:r>
          </a:p>
          <a:p>
            <a:pPr algn="r" rtl="1">
              <a:buNone/>
            </a:pPr>
            <a:r>
              <a:rPr lang="ar-DZ" sz="2800" b="1" smtClean="0">
                <a:solidFill>
                  <a:srgbClr val="0623FA"/>
                </a:solidFill>
              </a:rPr>
              <a:t>                            </a:t>
            </a:r>
            <a:r>
              <a:rPr lang="ar-DZ" sz="2800" b="1" u="sng" smtClean="0">
                <a:solidFill>
                  <a:srgbClr val="0623FA"/>
                </a:solidFill>
              </a:rPr>
              <a:t>-</a:t>
            </a:r>
            <a:r>
              <a:rPr lang="ar-DZ" sz="2800" b="1" u="sng" dirty="0" smtClean="0">
                <a:solidFill>
                  <a:srgbClr val="0623FA"/>
                </a:solidFill>
              </a:rPr>
              <a:t>2000</a:t>
            </a:r>
          </a:p>
          <a:p>
            <a:pPr algn="r" rtl="1">
              <a:buNone/>
            </a:pPr>
            <a:r>
              <a:rPr lang="ar-DZ" sz="2800" b="1" smtClean="0">
                <a:solidFill>
                  <a:srgbClr val="0623FA"/>
                </a:solidFill>
              </a:rPr>
              <a:t>                            -</a:t>
            </a:r>
            <a:r>
              <a:rPr lang="ar-DZ" b="1" dirty="0" smtClean="0">
                <a:solidFill>
                  <a:srgbClr val="0623FA"/>
                </a:solidFill>
              </a:rPr>
              <a:t>800</a:t>
            </a:r>
          </a:p>
          <a:p>
            <a:pPr algn="r" rtl="1">
              <a:buNone/>
            </a:pPr>
            <a:r>
              <a:rPr lang="ar-DZ" b="1" smtClean="0"/>
              <a:t>صافي القيمة الحالية للمشروع ب الموسع هو 928,1، وبالتالي حقيقة هو الأفضل</a:t>
            </a:r>
            <a:r>
              <a:rPr lang="ar-DZ" b="1" dirty="0" smtClean="0"/>
              <a:t>.</a:t>
            </a:r>
            <a:endParaRPr lang="fr-FR" dirty="0"/>
          </a:p>
        </p:txBody>
      </p:sp>
      <p:cxnSp>
        <p:nvCxnSpPr>
          <p:cNvPr id="4" name="Connecteur droit 3"/>
          <p:cNvCxnSpPr/>
          <p:nvPr/>
        </p:nvCxnSpPr>
        <p:spPr>
          <a:xfrm>
            <a:off x="2500298" y="4191664"/>
            <a:ext cx="57960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5" name="Connecteur droit 4"/>
          <p:cNvCxnSpPr/>
          <p:nvPr/>
        </p:nvCxnSpPr>
        <p:spPr>
          <a:xfrm rot="5400000">
            <a:off x="3286910" y="4176674"/>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 name="Connecteur droit 5"/>
          <p:cNvCxnSpPr/>
          <p:nvPr/>
        </p:nvCxnSpPr>
        <p:spPr>
          <a:xfrm rot="5400000">
            <a:off x="5287174" y="4190870"/>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Connecteur droit 6"/>
          <p:cNvCxnSpPr/>
          <p:nvPr/>
        </p:nvCxnSpPr>
        <p:spPr>
          <a:xfrm rot="5400000">
            <a:off x="6215868" y="4190870"/>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 name="Connecteur droit 7"/>
          <p:cNvCxnSpPr/>
          <p:nvPr/>
        </p:nvCxnSpPr>
        <p:spPr>
          <a:xfrm rot="5400000">
            <a:off x="8143106" y="4190870"/>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71470" y="3834474"/>
            <a:ext cx="2670924" cy="523220"/>
          </a:xfrm>
          <a:prstGeom prst="rect">
            <a:avLst/>
          </a:prstGeom>
        </p:spPr>
        <p:txBody>
          <a:bodyPr wrap="none">
            <a:spAutoFit/>
          </a:bodyPr>
          <a:lstStyle/>
          <a:p>
            <a:r>
              <a:rPr lang="ar-DZ" sz="2800" b="1" smtClean="0"/>
              <a:t>ص ت ن للمشروع ب</a:t>
            </a:r>
            <a:endParaRPr lang="fr-FR" sz="2800" dirty="0"/>
          </a:p>
        </p:txBody>
      </p:sp>
      <p:cxnSp>
        <p:nvCxnSpPr>
          <p:cNvPr id="10" name="Connecteur droit 9"/>
          <p:cNvCxnSpPr/>
          <p:nvPr/>
        </p:nvCxnSpPr>
        <p:spPr>
          <a:xfrm rot="5400000">
            <a:off x="7216000" y="4176674"/>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p:nvCxnSpPr>
        <p:spPr>
          <a:xfrm rot="5400000">
            <a:off x="4287042" y="4176674"/>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rot="5400000">
            <a:off x="2358216" y="4176674"/>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1"/>
                                          </p:val>
                                        </p:tav>
                                        <p:tav tm="100000">
                                          <p:val>
                                            <p:strVal val="#ppt_x"/>
                                          </p:val>
                                        </p:tav>
                                      </p:tavLst>
                                    </p:anim>
                                    <p:anim calcmode="lin" valueType="num">
                                      <p:cBhvr>
                                        <p:cTn id="9" dur="10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par>
                                <p:cTn id="17" presetID="53" presetClass="entr" presetSubtype="0" fill="hold" nodeType="with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500" fill="hold"/>
                                        <p:tgtEl>
                                          <p:spTgt spid="5"/>
                                        </p:tgtEl>
                                        <p:attrNameLst>
                                          <p:attrName>ppt_w</p:attrName>
                                        </p:attrNameLst>
                                      </p:cBhvr>
                                      <p:tavLst>
                                        <p:tav tm="0">
                                          <p:val>
                                            <p:fltVal val="0"/>
                                          </p:val>
                                        </p:tav>
                                        <p:tav tm="100000">
                                          <p:val>
                                            <p:strVal val="#ppt_w"/>
                                          </p:val>
                                        </p:tav>
                                      </p:tavLst>
                                    </p:anim>
                                    <p:anim calcmode="lin" valueType="num">
                                      <p:cBhvr>
                                        <p:cTn id="20" dur="500" fill="hold"/>
                                        <p:tgtEl>
                                          <p:spTgt spid="5"/>
                                        </p:tgtEl>
                                        <p:attrNameLst>
                                          <p:attrName>ppt_h</p:attrName>
                                        </p:attrNameLst>
                                      </p:cBhvr>
                                      <p:tavLst>
                                        <p:tav tm="0">
                                          <p:val>
                                            <p:fltVal val="0"/>
                                          </p:val>
                                        </p:tav>
                                        <p:tav tm="100000">
                                          <p:val>
                                            <p:strVal val="#ppt_h"/>
                                          </p:val>
                                        </p:tav>
                                      </p:tavLst>
                                    </p:anim>
                                    <p:animEffect transition="in" filter="fade">
                                      <p:cBhvr>
                                        <p:cTn id="21" dur="500"/>
                                        <p:tgtEl>
                                          <p:spTgt spid="5"/>
                                        </p:tgtEl>
                                      </p:cBhvr>
                                    </p:animEffect>
                                  </p:childTnLst>
                                </p:cTn>
                              </p:par>
                              <p:par>
                                <p:cTn id="22" presetID="53" presetClass="entr" presetSubtype="0" fill="hold" nodeType="withEffect">
                                  <p:stCondLst>
                                    <p:cond delay="0"/>
                                  </p:stCondLst>
                                  <p:childTnLst>
                                    <p:set>
                                      <p:cBhvr>
                                        <p:cTn id="23" dur="1" fill="hold">
                                          <p:stCondLst>
                                            <p:cond delay="0"/>
                                          </p:stCondLst>
                                        </p:cTn>
                                        <p:tgtEl>
                                          <p:spTgt spid="6"/>
                                        </p:tgtEl>
                                        <p:attrNameLst>
                                          <p:attrName>style.visibility</p:attrName>
                                        </p:attrNameLst>
                                      </p:cBhvr>
                                      <p:to>
                                        <p:strVal val="visible"/>
                                      </p:to>
                                    </p:set>
                                    <p:anim calcmode="lin" valueType="num">
                                      <p:cBhvr>
                                        <p:cTn id="24" dur="500" fill="hold"/>
                                        <p:tgtEl>
                                          <p:spTgt spid="6"/>
                                        </p:tgtEl>
                                        <p:attrNameLst>
                                          <p:attrName>ppt_w</p:attrName>
                                        </p:attrNameLst>
                                      </p:cBhvr>
                                      <p:tavLst>
                                        <p:tav tm="0">
                                          <p:val>
                                            <p:fltVal val="0"/>
                                          </p:val>
                                        </p:tav>
                                        <p:tav tm="100000">
                                          <p:val>
                                            <p:strVal val="#ppt_w"/>
                                          </p:val>
                                        </p:tav>
                                      </p:tavLst>
                                    </p:anim>
                                    <p:anim calcmode="lin" valueType="num">
                                      <p:cBhvr>
                                        <p:cTn id="25" dur="500" fill="hold"/>
                                        <p:tgtEl>
                                          <p:spTgt spid="6"/>
                                        </p:tgtEl>
                                        <p:attrNameLst>
                                          <p:attrName>ppt_h</p:attrName>
                                        </p:attrNameLst>
                                      </p:cBhvr>
                                      <p:tavLst>
                                        <p:tav tm="0">
                                          <p:val>
                                            <p:fltVal val="0"/>
                                          </p:val>
                                        </p:tav>
                                        <p:tav tm="100000">
                                          <p:val>
                                            <p:strVal val="#ppt_h"/>
                                          </p:val>
                                        </p:tav>
                                      </p:tavLst>
                                    </p:anim>
                                    <p:animEffect transition="in" filter="fade">
                                      <p:cBhvr>
                                        <p:cTn id="26" dur="500"/>
                                        <p:tgtEl>
                                          <p:spTgt spid="6"/>
                                        </p:tgtEl>
                                      </p:cBhvr>
                                    </p:animEffect>
                                  </p:childTnLst>
                                </p:cTn>
                              </p:par>
                              <p:par>
                                <p:cTn id="27" presetID="53" presetClass="entr" presetSubtype="0" fill="hold" nodeType="withEffect">
                                  <p:stCondLst>
                                    <p:cond delay="0"/>
                                  </p:stCondLst>
                                  <p:childTnLst>
                                    <p:set>
                                      <p:cBhvr>
                                        <p:cTn id="28" dur="1" fill="hold">
                                          <p:stCondLst>
                                            <p:cond delay="0"/>
                                          </p:stCondLst>
                                        </p:cTn>
                                        <p:tgtEl>
                                          <p:spTgt spid="7"/>
                                        </p:tgtEl>
                                        <p:attrNameLst>
                                          <p:attrName>style.visibility</p:attrName>
                                        </p:attrNameLst>
                                      </p:cBhvr>
                                      <p:to>
                                        <p:strVal val="visible"/>
                                      </p:to>
                                    </p:set>
                                    <p:anim calcmode="lin" valueType="num">
                                      <p:cBhvr>
                                        <p:cTn id="29" dur="500" fill="hold"/>
                                        <p:tgtEl>
                                          <p:spTgt spid="7"/>
                                        </p:tgtEl>
                                        <p:attrNameLst>
                                          <p:attrName>ppt_w</p:attrName>
                                        </p:attrNameLst>
                                      </p:cBhvr>
                                      <p:tavLst>
                                        <p:tav tm="0">
                                          <p:val>
                                            <p:fltVal val="0"/>
                                          </p:val>
                                        </p:tav>
                                        <p:tav tm="100000">
                                          <p:val>
                                            <p:strVal val="#ppt_w"/>
                                          </p:val>
                                        </p:tav>
                                      </p:tavLst>
                                    </p:anim>
                                    <p:anim calcmode="lin" valueType="num">
                                      <p:cBhvr>
                                        <p:cTn id="30" dur="500" fill="hold"/>
                                        <p:tgtEl>
                                          <p:spTgt spid="7"/>
                                        </p:tgtEl>
                                        <p:attrNameLst>
                                          <p:attrName>ppt_h</p:attrName>
                                        </p:attrNameLst>
                                      </p:cBhvr>
                                      <p:tavLst>
                                        <p:tav tm="0">
                                          <p:val>
                                            <p:fltVal val="0"/>
                                          </p:val>
                                        </p:tav>
                                        <p:tav tm="100000">
                                          <p:val>
                                            <p:strVal val="#ppt_h"/>
                                          </p:val>
                                        </p:tav>
                                      </p:tavLst>
                                    </p:anim>
                                    <p:animEffect transition="in" filter="fade">
                                      <p:cBhvr>
                                        <p:cTn id="31" dur="500"/>
                                        <p:tgtEl>
                                          <p:spTgt spid="7"/>
                                        </p:tgtEl>
                                      </p:cBhvr>
                                    </p:animEffect>
                                  </p:childTnLst>
                                </p:cTn>
                              </p:par>
                              <p:par>
                                <p:cTn id="32" presetID="53" presetClass="entr" presetSubtype="0" fill="hold" nodeType="withEffect">
                                  <p:stCondLst>
                                    <p:cond delay="0"/>
                                  </p:stCondLst>
                                  <p:childTnLst>
                                    <p:set>
                                      <p:cBhvr>
                                        <p:cTn id="33" dur="1" fill="hold">
                                          <p:stCondLst>
                                            <p:cond delay="0"/>
                                          </p:stCondLst>
                                        </p:cTn>
                                        <p:tgtEl>
                                          <p:spTgt spid="8"/>
                                        </p:tgtEl>
                                        <p:attrNameLst>
                                          <p:attrName>style.visibility</p:attrName>
                                        </p:attrNameLst>
                                      </p:cBhvr>
                                      <p:to>
                                        <p:strVal val="visible"/>
                                      </p:to>
                                    </p:set>
                                    <p:anim calcmode="lin" valueType="num">
                                      <p:cBhvr>
                                        <p:cTn id="34" dur="500" fill="hold"/>
                                        <p:tgtEl>
                                          <p:spTgt spid="8"/>
                                        </p:tgtEl>
                                        <p:attrNameLst>
                                          <p:attrName>ppt_w</p:attrName>
                                        </p:attrNameLst>
                                      </p:cBhvr>
                                      <p:tavLst>
                                        <p:tav tm="0">
                                          <p:val>
                                            <p:fltVal val="0"/>
                                          </p:val>
                                        </p:tav>
                                        <p:tav tm="100000">
                                          <p:val>
                                            <p:strVal val="#ppt_w"/>
                                          </p:val>
                                        </p:tav>
                                      </p:tavLst>
                                    </p:anim>
                                    <p:anim calcmode="lin" valueType="num">
                                      <p:cBhvr>
                                        <p:cTn id="35" dur="500" fill="hold"/>
                                        <p:tgtEl>
                                          <p:spTgt spid="8"/>
                                        </p:tgtEl>
                                        <p:attrNameLst>
                                          <p:attrName>ppt_h</p:attrName>
                                        </p:attrNameLst>
                                      </p:cBhvr>
                                      <p:tavLst>
                                        <p:tav tm="0">
                                          <p:val>
                                            <p:fltVal val="0"/>
                                          </p:val>
                                        </p:tav>
                                        <p:tav tm="100000">
                                          <p:val>
                                            <p:strVal val="#ppt_h"/>
                                          </p:val>
                                        </p:tav>
                                      </p:tavLst>
                                    </p:anim>
                                    <p:animEffect transition="in" filter="fade">
                                      <p:cBhvr>
                                        <p:cTn id="36" dur="500"/>
                                        <p:tgtEl>
                                          <p:spTgt spid="8"/>
                                        </p:tgtEl>
                                      </p:cBhvr>
                                    </p:animEffect>
                                  </p:childTnLst>
                                </p:cTn>
                              </p:par>
                              <p:par>
                                <p:cTn id="37" presetID="53" presetClass="entr" presetSubtype="0" fill="hold" nodeType="with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p:cTn id="39" dur="500" fill="hold"/>
                                        <p:tgtEl>
                                          <p:spTgt spid="10"/>
                                        </p:tgtEl>
                                        <p:attrNameLst>
                                          <p:attrName>ppt_w</p:attrName>
                                        </p:attrNameLst>
                                      </p:cBhvr>
                                      <p:tavLst>
                                        <p:tav tm="0">
                                          <p:val>
                                            <p:fltVal val="0"/>
                                          </p:val>
                                        </p:tav>
                                        <p:tav tm="100000">
                                          <p:val>
                                            <p:strVal val="#ppt_w"/>
                                          </p:val>
                                        </p:tav>
                                      </p:tavLst>
                                    </p:anim>
                                    <p:anim calcmode="lin" valueType="num">
                                      <p:cBhvr>
                                        <p:cTn id="40" dur="500" fill="hold"/>
                                        <p:tgtEl>
                                          <p:spTgt spid="10"/>
                                        </p:tgtEl>
                                        <p:attrNameLst>
                                          <p:attrName>ppt_h</p:attrName>
                                        </p:attrNameLst>
                                      </p:cBhvr>
                                      <p:tavLst>
                                        <p:tav tm="0">
                                          <p:val>
                                            <p:fltVal val="0"/>
                                          </p:val>
                                        </p:tav>
                                        <p:tav tm="100000">
                                          <p:val>
                                            <p:strVal val="#ppt_h"/>
                                          </p:val>
                                        </p:tav>
                                      </p:tavLst>
                                    </p:anim>
                                    <p:animEffect transition="in" filter="fade">
                                      <p:cBhvr>
                                        <p:cTn id="41" dur="500"/>
                                        <p:tgtEl>
                                          <p:spTgt spid="10"/>
                                        </p:tgtEl>
                                      </p:cBhvr>
                                    </p:animEffect>
                                  </p:childTnLst>
                                </p:cTn>
                              </p:par>
                              <p:par>
                                <p:cTn id="42" presetID="53" presetClass="entr" presetSubtype="0" fill="hold" nodeType="withEffect">
                                  <p:stCondLst>
                                    <p:cond delay="0"/>
                                  </p:stCondLst>
                                  <p:childTnLst>
                                    <p:set>
                                      <p:cBhvr>
                                        <p:cTn id="43" dur="1" fill="hold">
                                          <p:stCondLst>
                                            <p:cond delay="0"/>
                                          </p:stCondLst>
                                        </p:cTn>
                                        <p:tgtEl>
                                          <p:spTgt spid="11"/>
                                        </p:tgtEl>
                                        <p:attrNameLst>
                                          <p:attrName>style.visibility</p:attrName>
                                        </p:attrNameLst>
                                      </p:cBhvr>
                                      <p:to>
                                        <p:strVal val="visible"/>
                                      </p:to>
                                    </p:set>
                                    <p:anim calcmode="lin" valueType="num">
                                      <p:cBhvr>
                                        <p:cTn id="44" dur="500" fill="hold"/>
                                        <p:tgtEl>
                                          <p:spTgt spid="11"/>
                                        </p:tgtEl>
                                        <p:attrNameLst>
                                          <p:attrName>ppt_w</p:attrName>
                                        </p:attrNameLst>
                                      </p:cBhvr>
                                      <p:tavLst>
                                        <p:tav tm="0">
                                          <p:val>
                                            <p:fltVal val="0"/>
                                          </p:val>
                                        </p:tav>
                                        <p:tav tm="100000">
                                          <p:val>
                                            <p:strVal val="#ppt_w"/>
                                          </p:val>
                                        </p:tav>
                                      </p:tavLst>
                                    </p:anim>
                                    <p:anim calcmode="lin" valueType="num">
                                      <p:cBhvr>
                                        <p:cTn id="45" dur="500" fill="hold"/>
                                        <p:tgtEl>
                                          <p:spTgt spid="11"/>
                                        </p:tgtEl>
                                        <p:attrNameLst>
                                          <p:attrName>ppt_h</p:attrName>
                                        </p:attrNameLst>
                                      </p:cBhvr>
                                      <p:tavLst>
                                        <p:tav tm="0">
                                          <p:val>
                                            <p:fltVal val="0"/>
                                          </p:val>
                                        </p:tav>
                                        <p:tav tm="100000">
                                          <p:val>
                                            <p:strVal val="#ppt_h"/>
                                          </p:val>
                                        </p:tav>
                                      </p:tavLst>
                                    </p:anim>
                                    <p:animEffect transition="in" filter="fade">
                                      <p:cBhvr>
                                        <p:cTn id="46" dur="500"/>
                                        <p:tgtEl>
                                          <p:spTgt spid="11"/>
                                        </p:tgtEl>
                                      </p:cBhvr>
                                    </p:animEffect>
                                  </p:childTnLst>
                                </p:cTn>
                              </p:par>
                              <p:par>
                                <p:cTn id="47" presetID="53" presetClass="entr" presetSubtype="0" fill="hold" nodeType="with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p:cTn id="49" dur="500" fill="hold"/>
                                        <p:tgtEl>
                                          <p:spTgt spid="12"/>
                                        </p:tgtEl>
                                        <p:attrNameLst>
                                          <p:attrName>ppt_w</p:attrName>
                                        </p:attrNameLst>
                                      </p:cBhvr>
                                      <p:tavLst>
                                        <p:tav tm="0">
                                          <p:val>
                                            <p:fltVal val="0"/>
                                          </p:val>
                                        </p:tav>
                                        <p:tav tm="100000">
                                          <p:val>
                                            <p:strVal val="#ppt_w"/>
                                          </p:val>
                                        </p:tav>
                                      </p:tavLst>
                                    </p:anim>
                                    <p:anim calcmode="lin" valueType="num">
                                      <p:cBhvr>
                                        <p:cTn id="50" dur="500" fill="hold"/>
                                        <p:tgtEl>
                                          <p:spTgt spid="12"/>
                                        </p:tgtEl>
                                        <p:attrNameLst>
                                          <p:attrName>ppt_h</p:attrName>
                                        </p:attrNameLst>
                                      </p:cBhvr>
                                      <p:tavLst>
                                        <p:tav tm="0">
                                          <p:val>
                                            <p:fltVal val="0"/>
                                          </p:val>
                                        </p:tav>
                                        <p:tav tm="100000">
                                          <p:val>
                                            <p:strVal val="#ppt_h"/>
                                          </p:val>
                                        </p:tav>
                                      </p:tavLst>
                                    </p:anim>
                                    <p:animEffect transition="in" filter="fade">
                                      <p:cBhvr>
                                        <p:cTn id="5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buNone/>
            </a:pPr>
            <a:r>
              <a:rPr lang="ar-DZ" b="1" smtClean="0"/>
              <a:t>بدلا من إطالة عملية حساب صافي القيمة الحالية للمشروع ب الموسع عن طريق إيجاد القيمة الحالية لكل من التدفقات النقدية السنوية، يمكننا إختصار تلك التدفقات بتدفقي صافي قيمة حالية مكررين، الأول يتحقق الآن ويمثل قيمة المشروع الأول في حين يتحقق الآخر بعد ثلاث سنوات من الآن ويمثل قيمة المشروع المكرر، وذلك كما يلي</a:t>
            </a:r>
            <a:r>
              <a:rPr lang="ar-DZ" b="1" dirty="0" smtClean="0"/>
              <a:t>:</a:t>
            </a:r>
          </a:p>
          <a:p>
            <a:pPr algn="r" rtl="1">
              <a:buNone/>
            </a:pPr>
            <a:r>
              <a:rPr lang="ar-DZ" sz="2800" b="1" smtClean="0">
                <a:solidFill>
                  <a:srgbClr val="0623FA"/>
                </a:solidFill>
              </a:rPr>
              <a:t>  6        5        4       3      </a:t>
            </a:r>
            <a:r>
              <a:rPr lang="ar-DZ" sz="1800" b="1" smtClean="0">
                <a:solidFill>
                  <a:srgbClr val="0623FA"/>
                </a:solidFill>
              </a:rPr>
              <a:t> </a:t>
            </a:r>
            <a:r>
              <a:rPr lang="ar-DZ" sz="2800" b="1" smtClean="0">
                <a:solidFill>
                  <a:srgbClr val="0623FA"/>
                </a:solidFill>
              </a:rPr>
              <a:t>  2        1       0      </a:t>
            </a:r>
            <a:endParaRPr lang="ar-DZ" sz="2800" b="1" dirty="0" smtClean="0">
              <a:solidFill>
                <a:srgbClr val="0623FA"/>
              </a:solidFill>
            </a:endParaRPr>
          </a:p>
          <a:p>
            <a:pPr algn="r" rtl="1">
              <a:buNone/>
            </a:pPr>
            <a:endParaRPr lang="ar-DZ" sz="700" b="1" dirty="0" smtClean="0">
              <a:solidFill>
                <a:srgbClr val="0623FA"/>
              </a:solidFill>
            </a:endParaRPr>
          </a:p>
          <a:p>
            <a:pPr algn="r" rtl="1">
              <a:buNone/>
            </a:pPr>
            <a:r>
              <a:rPr lang="ar-DZ" sz="2800" b="1" smtClean="0">
                <a:solidFill>
                  <a:srgbClr val="0623FA"/>
                </a:solidFill>
              </a:rPr>
              <a:t>                            539,1                     539,1</a:t>
            </a:r>
            <a:endParaRPr lang="ar-DZ" sz="2800" b="1" dirty="0" smtClean="0"/>
          </a:p>
          <a:p>
            <a:pPr algn="r" rtl="1">
              <a:buNone/>
            </a:pPr>
            <a:r>
              <a:rPr lang="ar-DZ" b="1" smtClean="0"/>
              <a:t>وبحساب صافي القيمة الحالية لهذين التدفقين بذات معدل الخصم، نجدها: 928,1. </a:t>
            </a:r>
            <a:endParaRPr lang="fr-FR" dirty="0"/>
          </a:p>
        </p:txBody>
      </p:sp>
      <p:cxnSp>
        <p:nvCxnSpPr>
          <p:cNvPr id="4" name="Connecteur droit 3"/>
          <p:cNvCxnSpPr/>
          <p:nvPr/>
        </p:nvCxnSpPr>
        <p:spPr>
          <a:xfrm>
            <a:off x="2500298" y="5191796"/>
            <a:ext cx="57960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5" name="Connecteur droit 4"/>
          <p:cNvCxnSpPr/>
          <p:nvPr/>
        </p:nvCxnSpPr>
        <p:spPr>
          <a:xfrm rot="5400000">
            <a:off x="3286910" y="5176806"/>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 name="Connecteur droit 5"/>
          <p:cNvCxnSpPr/>
          <p:nvPr/>
        </p:nvCxnSpPr>
        <p:spPr>
          <a:xfrm rot="5400000">
            <a:off x="5287174" y="5191002"/>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Connecteur droit 6"/>
          <p:cNvCxnSpPr/>
          <p:nvPr/>
        </p:nvCxnSpPr>
        <p:spPr>
          <a:xfrm rot="5400000">
            <a:off x="6215868" y="5191002"/>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 name="Connecteur droit 7"/>
          <p:cNvCxnSpPr/>
          <p:nvPr/>
        </p:nvCxnSpPr>
        <p:spPr>
          <a:xfrm rot="5400000">
            <a:off x="8143106" y="5191002"/>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71470" y="4834606"/>
            <a:ext cx="2670924" cy="523220"/>
          </a:xfrm>
          <a:prstGeom prst="rect">
            <a:avLst/>
          </a:prstGeom>
        </p:spPr>
        <p:txBody>
          <a:bodyPr wrap="none">
            <a:spAutoFit/>
          </a:bodyPr>
          <a:lstStyle/>
          <a:p>
            <a:r>
              <a:rPr lang="ar-DZ" sz="2800" b="1" smtClean="0"/>
              <a:t>ص ت ن للمشروع ب</a:t>
            </a:r>
            <a:endParaRPr lang="fr-FR" sz="2800" dirty="0"/>
          </a:p>
        </p:txBody>
      </p:sp>
      <p:cxnSp>
        <p:nvCxnSpPr>
          <p:cNvPr id="10" name="Connecteur droit 9"/>
          <p:cNvCxnSpPr/>
          <p:nvPr/>
        </p:nvCxnSpPr>
        <p:spPr>
          <a:xfrm rot="5400000">
            <a:off x="7216000" y="5176806"/>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p:nvCxnSpPr>
        <p:spPr>
          <a:xfrm rot="5400000">
            <a:off x="4287042" y="5176806"/>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rot="5400000">
            <a:off x="2358216" y="5176806"/>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1"/>
                                          </p:val>
                                        </p:tav>
                                        <p:tav tm="100000">
                                          <p:val>
                                            <p:strVal val="#ppt_x"/>
                                          </p:val>
                                        </p:tav>
                                      </p:tavLst>
                                    </p:anim>
                                    <p:anim calcmode="lin" valueType="num">
                                      <p:cBhvr>
                                        <p:cTn id="9" dur="10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par>
                                <p:cTn id="17" presetID="53" presetClass="entr" presetSubtype="0" fill="hold" nodeType="with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500" fill="hold"/>
                                        <p:tgtEl>
                                          <p:spTgt spid="5"/>
                                        </p:tgtEl>
                                        <p:attrNameLst>
                                          <p:attrName>ppt_w</p:attrName>
                                        </p:attrNameLst>
                                      </p:cBhvr>
                                      <p:tavLst>
                                        <p:tav tm="0">
                                          <p:val>
                                            <p:fltVal val="0"/>
                                          </p:val>
                                        </p:tav>
                                        <p:tav tm="100000">
                                          <p:val>
                                            <p:strVal val="#ppt_w"/>
                                          </p:val>
                                        </p:tav>
                                      </p:tavLst>
                                    </p:anim>
                                    <p:anim calcmode="lin" valueType="num">
                                      <p:cBhvr>
                                        <p:cTn id="20" dur="500" fill="hold"/>
                                        <p:tgtEl>
                                          <p:spTgt spid="5"/>
                                        </p:tgtEl>
                                        <p:attrNameLst>
                                          <p:attrName>ppt_h</p:attrName>
                                        </p:attrNameLst>
                                      </p:cBhvr>
                                      <p:tavLst>
                                        <p:tav tm="0">
                                          <p:val>
                                            <p:fltVal val="0"/>
                                          </p:val>
                                        </p:tav>
                                        <p:tav tm="100000">
                                          <p:val>
                                            <p:strVal val="#ppt_h"/>
                                          </p:val>
                                        </p:tav>
                                      </p:tavLst>
                                    </p:anim>
                                    <p:animEffect transition="in" filter="fade">
                                      <p:cBhvr>
                                        <p:cTn id="21" dur="500"/>
                                        <p:tgtEl>
                                          <p:spTgt spid="5"/>
                                        </p:tgtEl>
                                      </p:cBhvr>
                                    </p:animEffect>
                                  </p:childTnLst>
                                </p:cTn>
                              </p:par>
                              <p:par>
                                <p:cTn id="22" presetID="53" presetClass="entr" presetSubtype="0" fill="hold" nodeType="withEffect">
                                  <p:stCondLst>
                                    <p:cond delay="0"/>
                                  </p:stCondLst>
                                  <p:childTnLst>
                                    <p:set>
                                      <p:cBhvr>
                                        <p:cTn id="23" dur="1" fill="hold">
                                          <p:stCondLst>
                                            <p:cond delay="0"/>
                                          </p:stCondLst>
                                        </p:cTn>
                                        <p:tgtEl>
                                          <p:spTgt spid="6"/>
                                        </p:tgtEl>
                                        <p:attrNameLst>
                                          <p:attrName>style.visibility</p:attrName>
                                        </p:attrNameLst>
                                      </p:cBhvr>
                                      <p:to>
                                        <p:strVal val="visible"/>
                                      </p:to>
                                    </p:set>
                                    <p:anim calcmode="lin" valueType="num">
                                      <p:cBhvr>
                                        <p:cTn id="24" dur="500" fill="hold"/>
                                        <p:tgtEl>
                                          <p:spTgt spid="6"/>
                                        </p:tgtEl>
                                        <p:attrNameLst>
                                          <p:attrName>ppt_w</p:attrName>
                                        </p:attrNameLst>
                                      </p:cBhvr>
                                      <p:tavLst>
                                        <p:tav tm="0">
                                          <p:val>
                                            <p:fltVal val="0"/>
                                          </p:val>
                                        </p:tav>
                                        <p:tav tm="100000">
                                          <p:val>
                                            <p:strVal val="#ppt_w"/>
                                          </p:val>
                                        </p:tav>
                                      </p:tavLst>
                                    </p:anim>
                                    <p:anim calcmode="lin" valueType="num">
                                      <p:cBhvr>
                                        <p:cTn id="25" dur="500" fill="hold"/>
                                        <p:tgtEl>
                                          <p:spTgt spid="6"/>
                                        </p:tgtEl>
                                        <p:attrNameLst>
                                          <p:attrName>ppt_h</p:attrName>
                                        </p:attrNameLst>
                                      </p:cBhvr>
                                      <p:tavLst>
                                        <p:tav tm="0">
                                          <p:val>
                                            <p:fltVal val="0"/>
                                          </p:val>
                                        </p:tav>
                                        <p:tav tm="100000">
                                          <p:val>
                                            <p:strVal val="#ppt_h"/>
                                          </p:val>
                                        </p:tav>
                                      </p:tavLst>
                                    </p:anim>
                                    <p:animEffect transition="in" filter="fade">
                                      <p:cBhvr>
                                        <p:cTn id="26" dur="500"/>
                                        <p:tgtEl>
                                          <p:spTgt spid="6"/>
                                        </p:tgtEl>
                                      </p:cBhvr>
                                    </p:animEffect>
                                  </p:childTnLst>
                                </p:cTn>
                              </p:par>
                              <p:par>
                                <p:cTn id="27" presetID="53" presetClass="entr" presetSubtype="0" fill="hold" nodeType="withEffect">
                                  <p:stCondLst>
                                    <p:cond delay="0"/>
                                  </p:stCondLst>
                                  <p:childTnLst>
                                    <p:set>
                                      <p:cBhvr>
                                        <p:cTn id="28" dur="1" fill="hold">
                                          <p:stCondLst>
                                            <p:cond delay="0"/>
                                          </p:stCondLst>
                                        </p:cTn>
                                        <p:tgtEl>
                                          <p:spTgt spid="7"/>
                                        </p:tgtEl>
                                        <p:attrNameLst>
                                          <p:attrName>style.visibility</p:attrName>
                                        </p:attrNameLst>
                                      </p:cBhvr>
                                      <p:to>
                                        <p:strVal val="visible"/>
                                      </p:to>
                                    </p:set>
                                    <p:anim calcmode="lin" valueType="num">
                                      <p:cBhvr>
                                        <p:cTn id="29" dur="500" fill="hold"/>
                                        <p:tgtEl>
                                          <p:spTgt spid="7"/>
                                        </p:tgtEl>
                                        <p:attrNameLst>
                                          <p:attrName>ppt_w</p:attrName>
                                        </p:attrNameLst>
                                      </p:cBhvr>
                                      <p:tavLst>
                                        <p:tav tm="0">
                                          <p:val>
                                            <p:fltVal val="0"/>
                                          </p:val>
                                        </p:tav>
                                        <p:tav tm="100000">
                                          <p:val>
                                            <p:strVal val="#ppt_w"/>
                                          </p:val>
                                        </p:tav>
                                      </p:tavLst>
                                    </p:anim>
                                    <p:anim calcmode="lin" valueType="num">
                                      <p:cBhvr>
                                        <p:cTn id="30" dur="500" fill="hold"/>
                                        <p:tgtEl>
                                          <p:spTgt spid="7"/>
                                        </p:tgtEl>
                                        <p:attrNameLst>
                                          <p:attrName>ppt_h</p:attrName>
                                        </p:attrNameLst>
                                      </p:cBhvr>
                                      <p:tavLst>
                                        <p:tav tm="0">
                                          <p:val>
                                            <p:fltVal val="0"/>
                                          </p:val>
                                        </p:tav>
                                        <p:tav tm="100000">
                                          <p:val>
                                            <p:strVal val="#ppt_h"/>
                                          </p:val>
                                        </p:tav>
                                      </p:tavLst>
                                    </p:anim>
                                    <p:animEffect transition="in" filter="fade">
                                      <p:cBhvr>
                                        <p:cTn id="31" dur="500"/>
                                        <p:tgtEl>
                                          <p:spTgt spid="7"/>
                                        </p:tgtEl>
                                      </p:cBhvr>
                                    </p:animEffect>
                                  </p:childTnLst>
                                </p:cTn>
                              </p:par>
                              <p:par>
                                <p:cTn id="32" presetID="53" presetClass="entr" presetSubtype="0" fill="hold" nodeType="withEffect">
                                  <p:stCondLst>
                                    <p:cond delay="0"/>
                                  </p:stCondLst>
                                  <p:childTnLst>
                                    <p:set>
                                      <p:cBhvr>
                                        <p:cTn id="33" dur="1" fill="hold">
                                          <p:stCondLst>
                                            <p:cond delay="0"/>
                                          </p:stCondLst>
                                        </p:cTn>
                                        <p:tgtEl>
                                          <p:spTgt spid="8"/>
                                        </p:tgtEl>
                                        <p:attrNameLst>
                                          <p:attrName>style.visibility</p:attrName>
                                        </p:attrNameLst>
                                      </p:cBhvr>
                                      <p:to>
                                        <p:strVal val="visible"/>
                                      </p:to>
                                    </p:set>
                                    <p:anim calcmode="lin" valueType="num">
                                      <p:cBhvr>
                                        <p:cTn id="34" dur="500" fill="hold"/>
                                        <p:tgtEl>
                                          <p:spTgt spid="8"/>
                                        </p:tgtEl>
                                        <p:attrNameLst>
                                          <p:attrName>ppt_w</p:attrName>
                                        </p:attrNameLst>
                                      </p:cBhvr>
                                      <p:tavLst>
                                        <p:tav tm="0">
                                          <p:val>
                                            <p:fltVal val="0"/>
                                          </p:val>
                                        </p:tav>
                                        <p:tav tm="100000">
                                          <p:val>
                                            <p:strVal val="#ppt_w"/>
                                          </p:val>
                                        </p:tav>
                                      </p:tavLst>
                                    </p:anim>
                                    <p:anim calcmode="lin" valueType="num">
                                      <p:cBhvr>
                                        <p:cTn id="35" dur="500" fill="hold"/>
                                        <p:tgtEl>
                                          <p:spTgt spid="8"/>
                                        </p:tgtEl>
                                        <p:attrNameLst>
                                          <p:attrName>ppt_h</p:attrName>
                                        </p:attrNameLst>
                                      </p:cBhvr>
                                      <p:tavLst>
                                        <p:tav tm="0">
                                          <p:val>
                                            <p:fltVal val="0"/>
                                          </p:val>
                                        </p:tav>
                                        <p:tav tm="100000">
                                          <p:val>
                                            <p:strVal val="#ppt_h"/>
                                          </p:val>
                                        </p:tav>
                                      </p:tavLst>
                                    </p:anim>
                                    <p:animEffect transition="in" filter="fade">
                                      <p:cBhvr>
                                        <p:cTn id="36" dur="500"/>
                                        <p:tgtEl>
                                          <p:spTgt spid="8"/>
                                        </p:tgtEl>
                                      </p:cBhvr>
                                    </p:animEffect>
                                  </p:childTnLst>
                                </p:cTn>
                              </p:par>
                              <p:par>
                                <p:cTn id="37" presetID="53" presetClass="entr" presetSubtype="0" fill="hold" nodeType="withEffect">
                                  <p:stCondLst>
                                    <p:cond delay="0"/>
                                  </p:stCondLst>
                                  <p:childTnLst>
                                    <p:set>
                                      <p:cBhvr>
                                        <p:cTn id="38" dur="1" fill="hold">
                                          <p:stCondLst>
                                            <p:cond delay="0"/>
                                          </p:stCondLst>
                                        </p:cTn>
                                        <p:tgtEl>
                                          <p:spTgt spid="10"/>
                                        </p:tgtEl>
                                        <p:attrNameLst>
                                          <p:attrName>style.visibility</p:attrName>
                                        </p:attrNameLst>
                                      </p:cBhvr>
                                      <p:to>
                                        <p:strVal val="visible"/>
                                      </p:to>
                                    </p:set>
                                    <p:anim calcmode="lin" valueType="num">
                                      <p:cBhvr>
                                        <p:cTn id="39" dur="500" fill="hold"/>
                                        <p:tgtEl>
                                          <p:spTgt spid="10"/>
                                        </p:tgtEl>
                                        <p:attrNameLst>
                                          <p:attrName>ppt_w</p:attrName>
                                        </p:attrNameLst>
                                      </p:cBhvr>
                                      <p:tavLst>
                                        <p:tav tm="0">
                                          <p:val>
                                            <p:fltVal val="0"/>
                                          </p:val>
                                        </p:tav>
                                        <p:tav tm="100000">
                                          <p:val>
                                            <p:strVal val="#ppt_w"/>
                                          </p:val>
                                        </p:tav>
                                      </p:tavLst>
                                    </p:anim>
                                    <p:anim calcmode="lin" valueType="num">
                                      <p:cBhvr>
                                        <p:cTn id="40" dur="500" fill="hold"/>
                                        <p:tgtEl>
                                          <p:spTgt spid="10"/>
                                        </p:tgtEl>
                                        <p:attrNameLst>
                                          <p:attrName>ppt_h</p:attrName>
                                        </p:attrNameLst>
                                      </p:cBhvr>
                                      <p:tavLst>
                                        <p:tav tm="0">
                                          <p:val>
                                            <p:fltVal val="0"/>
                                          </p:val>
                                        </p:tav>
                                        <p:tav tm="100000">
                                          <p:val>
                                            <p:strVal val="#ppt_h"/>
                                          </p:val>
                                        </p:tav>
                                      </p:tavLst>
                                    </p:anim>
                                    <p:animEffect transition="in" filter="fade">
                                      <p:cBhvr>
                                        <p:cTn id="41" dur="500"/>
                                        <p:tgtEl>
                                          <p:spTgt spid="10"/>
                                        </p:tgtEl>
                                      </p:cBhvr>
                                    </p:animEffect>
                                  </p:childTnLst>
                                </p:cTn>
                              </p:par>
                              <p:par>
                                <p:cTn id="42" presetID="53" presetClass="entr" presetSubtype="0" fill="hold" nodeType="withEffect">
                                  <p:stCondLst>
                                    <p:cond delay="0"/>
                                  </p:stCondLst>
                                  <p:childTnLst>
                                    <p:set>
                                      <p:cBhvr>
                                        <p:cTn id="43" dur="1" fill="hold">
                                          <p:stCondLst>
                                            <p:cond delay="0"/>
                                          </p:stCondLst>
                                        </p:cTn>
                                        <p:tgtEl>
                                          <p:spTgt spid="11"/>
                                        </p:tgtEl>
                                        <p:attrNameLst>
                                          <p:attrName>style.visibility</p:attrName>
                                        </p:attrNameLst>
                                      </p:cBhvr>
                                      <p:to>
                                        <p:strVal val="visible"/>
                                      </p:to>
                                    </p:set>
                                    <p:anim calcmode="lin" valueType="num">
                                      <p:cBhvr>
                                        <p:cTn id="44" dur="500" fill="hold"/>
                                        <p:tgtEl>
                                          <p:spTgt spid="11"/>
                                        </p:tgtEl>
                                        <p:attrNameLst>
                                          <p:attrName>ppt_w</p:attrName>
                                        </p:attrNameLst>
                                      </p:cBhvr>
                                      <p:tavLst>
                                        <p:tav tm="0">
                                          <p:val>
                                            <p:fltVal val="0"/>
                                          </p:val>
                                        </p:tav>
                                        <p:tav tm="100000">
                                          <p:val>
                                            <p:strVal val="#ppt_w"/>
                                          </p:val>
                                        </p:tav>
                                      </p:tavLst>
                                    </p:anim>
                                    <p:anim calcmode="lin" valueType="num">
                                      <p:cBhvr>
                                        <p:cTn id="45" dur="500" fill="hold"/>
                                        <p:tgtEl>
                                          <p:spTgt spid="11"/>
                                        </p:tgtEl>
                                        <p:attrNameLst>
                                          <p:attrName>ppt_h</p:attrName>
                                        </p:attrNameLst>
                                      </p:cBhvr>
                                      <p:tavLst>
                                        <p:tav tm="0">
                                          <p:val>
                                            <p:fltVal val="0"/>
                                          </p:val>
                                        </p:tav>
                                        <p:tav tm="100000">
                                          <p:val>
                                            <p:strVal val="#ppt_h"/>
                                          </p:val>
                                        </p:tav>
                                      </p:tavLst>
                                    </p:anim>
                                    <p:animEffect transition="in" filter="fade">
                                      <p:cBhvr>
                                        <p:cTn id="46" dur="500"/>
                                        <p:tgtEl>
                                          <p:spTgt spid="11"/>
                                        </p:tgtEl>
                                      </p:cBhvr>
                                    </p:animEffect>
                                  </p:childTnLst>
                                </p:cTn>
                              </p:par>
                              <p:par>
                                <p:cTn id="47" presetID="53" presetClass="entr" presetSubtype="0" fill="hold" nodeType="with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p:cTn id="49" dur="500" fill="hold"/>
                                        <p:tgtEl>
                                          <p:spTgt spid="12"/>
                                        </p:tgtEl>
                                        <p:attrNameLst>
                                          <p:attrName>ppt_w</p:attrName>
                                        </p:attrNameLst>
                                      </p:cBhvr>
                                      <p:tavLst>
                                        <p:tav tm="0">
                                          <p:val>
                                            <p:fltVal val="0"/>
                                          </p:val>
                                        </p:tav>
                                        <p:tav tm="100000">
                                          <p:val>
                                            <p:strVal val="#ppt_w"/>
                                          </p:val>
                                        </p:tav>
                                      </p:tavLst>
                                    </p:anim>
                                    <p:anim calcmode="lin" valueType="num">
                                      <p:cBhvr>
                                        <p:cTn id="50" dur="500" fill="hold"/>
                                        <p:tgtEl>
                                          <p:spTgt spid="12"/>
                                        </p:tgtEl>
                                        <p:attrNameLst>
                                          <p:attrName>ppt_h</p:attrName>
                                        </p:attrNameLst>
                                      </p:cBhvr>
                                      <p:tavLst>
                                        <p:tav tm="0">
                                          <p:val>
                                            <p:fltVal val="0"/>
                                          </p:val>
                                        </p:tav>
                                        <p:tav tm="100000">
                                          <p:val>
                                            <p:strVal val="#ppt_h"/>
                                          </p:val>
                                        </p:tav>
                                      </p:tavLst>
                                    </p:anim>
                                    <p:animEffect transition="in" filter="fade">
                                      <p:cBhvr>
                                        <p:cTn id="5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buNone/>
            </a:pPr>
            <a:r>
              <a:rPr lang="ar-DZ" b="1" smtClean="0"/>
              <a:t>هناك عدة نقاط ضعف ينطوي عليها التحليل السكوني لأسلوب سلاسل التكرار، لعل أهمها</a:t>
            </a:r>
            <a:r>
              <a:rPr lang="ar-DZ" b="1" dirty="0" smtClean="0"/>
              <a:t>:</a:t>
            </a:r>
          </a:p>
          <a:p>
            <a:pPr algn="r" rtl="1"/>
            <a:r>
              <a:rPr lang="ar-DZ" b="1" smtClean="0"/>
              <a:t>يهمل التأثير الذي يمكن أن يحدثه التضخم على التدفقات النقدية المتوقعة للفترة الموسعة (من المرجح أن ترتفع أسعار استبدال الأصول الثابتة وكذا إيرادات وتكاليف المشروع الموسع</a:t>
            </a:r>
            <a:r>
              <a:rPr lang="ar-DZ" b="1" dirty="0" smtClean="0"/>
              <a:t>).</a:t>
            </a:r>
          </a:p>
          <a:p>
            <a:pPr algn="r" rtl="1"/>
            <a:r>
              <a:rPr lang="ar-DZ" b="1" smtClean="0"/>
              <a:t>يهمل تأثير التقدم التكنولوجي، حيث على الأرجح أن يتم بعد انتهاء العمر الأولي إحلال أصول ثابتة جديدة محل تلك القديمة تحمل تكنولوجيا أحدث، وهذا ما سيؤثر على التدفقات النقدية خلال فترة التكرار</a:t>
            </a:r>
            <a:r>
              <a:rPr lang="ar-DZ" b="1" dirty="0" smtClean="0"/>
              <a:t>.</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r>
              <a:rPr lang="ar-DZ" b="1" smtClean="0"/>
              <a:t>ليس من المؤكد أن تظل تكلفة رأس المال كمعدل للخصم ثابتة دون تغير طيلة العمر الموسع للمشروع، بمعنى أنه لا يتم خلال هذا العمر إستخدام ديون مالية أو أموال خاصة جديدة في هيكل رأس المال القائم</a:t>
            </a:r>
            <a:r>
              <a:rPr lang="ar-DZ" b="1" dirty="0" smtClean="0"/>
              <a:t>.</a:t>
            </a:r>
          </a:p>
          <a:p>
            <a:pPr algn="r" rtl="1">
              <a:buNone/>
            </a:pPr>
            <a:r>
              <a:rPr lang="ar-DZ" b="1" smtClean="0"/>
              <a:t>باستخدام أسلوب صافي القيمة الحالية لا يمكن فقط المقارنة بين المشاريع المتنافسة التي تختلف في عمرها الإنتاجي وإنما لا يمكن المقارنة أيضا بين المشاريع المتنافسة التي تختلف في حجمها (التكلفة المبدئية للإستثمار</a:t>
            </a:r>
            <a:r>
              <a:rPr lang="ar-DZ" b="1" dirty="0" smtClean="0"/>
              <a:t>).</a:t>
            </a:r>
            <a:endParaRPr lang="fr-FR" b="1" dirty="0" smtClean="0"/>
          </a:p>
          <a:p>
            <a:pPr algn="r" rtl="1">
              <a:buNone/>
            </a:pP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rtl="1"/>
            <a:r>
              <a:rPr lang="ar-SA" b="1" dirty="0" smtClean="0">
                <a:solidFill>
                  <a:srgbClr val="FF0000"/>
                </a:solidFill>
              </a:rPr>
              <a:t>طرق </a:t>
            </a:r>
            <a:r>
              <a:rPr lang="ar-DZ" b="1" dirty="0" smtClean="0">
                <a:solidFill>
                  <a:srgbClr val="FF0000"/>
                </a:solidFill>
              </a:rPr>
              <a:t>تقييم (المفاضلة بين) </a:t>
            </a:r>
            <a:r>
              <a:rPr lang="ar-SA" b="1" dirty="0" smtClean="0">
                <a:solidFill>
                  <a:srgbClr val="FF0000"/>
                </a:solidFill>
              </a:rPr>
              <a:t>المش</a:t>
            </a:r>
            <a:r>
              <a:rPr lang="ar-DZ" b="1" dirty="0" smtClean="0">
                <a:solidFill>
                  <a:srgbClr val="FF0000"/>
                </a:solidFill>
              </a:rPr>
              <a:t>ا</a:t>
            </a:r>
            <a:r>
              <a:rPr lang="ar-SA" b="1" dirty="0" smtClean="0">
                <a:solidFill>
                  <a:srgbClr val="FF0000"/>
                </a:solidFill>
              </a:rPr>
              <a:t>ر</a:t>
            </a:r>
            <a:r>
              <a:rPr lang="ar-DZ" b="1" dirty="0" smtClean="0">
                <a:solidFill>
                  <a:srgbClr val="FF0000"/>
                </a:solidFill>
              </a:rPr>
              <a:t>ي</a:t>
            </a:r>
            <a:r>
              <a:rPr lang="ar-SA" b="1" dirty="0" smtClean="0">
                <a:solidFill>
                  <a:srgbClr val="FF0000"/>
                </a:solidFill>
              </a:rPr>
              <a:t>ع</a:t>
            </a:r>
            <a:r>
              <a:rPr lang="ar-DZ" b="1" dirty="0" smtClean="0">
                <a:solidFill>
                  <a:srgbClr val="FF0000"/>
                </a:solidFill>
              </a:rPr>
              <a:t> الاستثمارية</a:t>
            </a:r>
            <a:r>
              <a:rPr lang="ar-SA" b="1" dirty="0" smtClean="0">
                <a:solidFill>
                  <a:srgbClr val="FF0000"/>
                </a:solidFill>
              </a:rPr>
              <a:t> </a:t>
            </a:r>
            <a:endParaRPr lang="fr-FR" b="1" dirty="0">
              <a:solidFill>
                <a:srgbClr val="FF0000"/>
              </a:solidFill>
            </a:endParaRPr>
          </a:p>
        </p:txBody>
      </p:sp>
      <p:sp>
        <p:nvSpPr>
          <p:cNvPr id="3" name="Espace réservé du contenu 2"/>
          <p:cNvSpPr>
            <a:spLocks noGrp="1"/>
          </p:cNvSpPr>
          <p:nvPr>
            <p:ph idx="1"/>
          </p:nvPr>
        </p:nvSpPr>
        <p:spPr/>
        <p:txBody>
          <a:bodyPr/>
          <a:lstStyle/>
          <a:p>
            <a:pPr algn="r" rtl="1">
              <a:buNone/>
            </a:pPr>
            <a:r>
              <a:rPr lang="ar-SA" b="1" smtClean="0"/>
              <a:t>بعد الانتهاء من وضع تقديرات ال</a:t>
            </a:r>
            <a:r>
              <a:rPr lang="ar-DZ" b="1" smtClean="0"/>
              <a:t>تدفقات</a:t>
            </a:r>
            <a:r>
              <a:rPr lang="ar-SA" b="1" smtClean="0"/>
              <a:t> النقدي</a:t>
            </a:r>
            <a:r>
              <a:rPr lang="ar-DZ" b="1" smtClean="0"/>
              <a:t>ة</a:t>
            </a:r>
            <a:r>
              <a:rPr lang="ar-SA" b="1" smtClean="0"/>
              <a:t> لأحد المش</a:t>
            </a:r>
            <a:r>
              <a:rPr lang="ar-DZ" b="1" dirty="0" smtClean="0"/>
              <a:t>ا</a:t>
            </a:r>
            <a:r>
              <a:rPr lang="ar-SA" b="1" dirty="0" smtClean="0"/>
              <a:t>ر</a:t>
            </a:r>
            <a:r>
              <a:rPr lang="ar-DZ" b="1" smtClean="0"/>
              <a:t>ي</a:t>
            </a:r>
            <a:r>
              <a:rPr lang="ar-SA" b="1" smtClean="0"/>
              <a:t>ع الاستثمارية، يستلزم الأمر إجراء تقييم عام للمشروع للوقوف على مدى جدواه بالنسبة لل</a:t>
            </a:r>
            <a:r>
              <a:rPr lang="ar-DZ" b="1" smtClean="0"/>
              <a:t>مؤسس</a:t>
            </a:r>
            <a:r>
              <a:rPr lang="ar-SA" b="1" smtClean="0"/>
              <a:t>ة. وهناك العديد من الطرق التي يمكن استخدامها لهذا الغرض بحيث تتمكن ال</a:t>
            </a:r>
            <a:r>
              <a:rPr lang="ar-DZ" b="1" smtClean="0"/>
              <a:t>مؤسس</a:t>
            </a:r>
            <a:r>
              <a:rPr lang="ar-SA" b="1" smtClean="0"/>
              <a:t>ات من تحديد المش</a:t>
            </a:r>
            <a:r>
              <a:rPr lang="ar-DZ" b="1" dirty="0" smtClean="0"/>
              <a:t>ا</a:t>
            </a:r>
            <a:r>
              <a:rPr lang="ar-SA" b="1" dirty="0" smtClean="0"/>
              <a:t>ر</a:t>
            </a:r>
            <a:r>
              <a:rPr lang="ar-DZ" b="1" smtClean="0"/>
              <a:t>ي</a:t>
            </a:r>
            <a:r>
              <a:rPr lang="ar-SA" b="1" smtClean="0"/>
              <a:t>ع التي سوف تقوم بتنفيذها</a:t>
            </a:r>
            <a:r>
              <a:rPr lang="ar-DZ" b="1" dirty="0" smtClean="0"/>
              <a:t>.</a:t>
            </a:r>
            <a:endParaRPr lang="fr-FR" b="1"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b="1" smtClean="0">
                <a:solidFill>
                  <a:srgbClr val="FF0000"/>
                </a:solidFill>
              </a:rPr>
              <a:t>طريقة التدفقات النقدية التفاضلية</a:t>
            </a:r>
            <a:endParaRPr lang="fr-FR" dirty="0"/>
          </a:p>
        </p:txBody>
      </p:sp>
      <p:sp>
        <p:nvSpPr>
          <p:cNvPr id="3" name="Espace réservé du contenu 2"/>
          <p:cNvSpPr>
            <a:spLocks noGrp="1"/>
          </p:cNvSpPr>
          <p:nvPr>
            <p:ph idx="1"/>
          </p:nvPr>
        </p:nvSpPr>
        <p:spPr/>
        <p:txBody>
          <a:bodyPr>
            <a:noAutofit/>
          </a:bodyPr>
          <a:lstStyle/>
          <a:p>
            <a:pPr algn="r" rtl="1">
              <a:buNone/>
            </a:pPr>
            <a:r>
              <a:rPr lang="ar-DZ" b="1" smtClean="0"/>
              <a:t>لتغطية قصور أسلوب صافي القيمة الحالية للمفاضلة بين المشاريع المتنافسة التي تختلف في حجمها (ذات تكلفة مبدئية للإستثمار مختلفة) نلجأ إلى معيار معدل المردود الداخلي أو إلى طريقة الدفعة السنوية المتساوية أو إلى </a:t>
            </a:r>
            <a:r>
              <a:rPr lang="ar-DZ" b="1" smtClean="0">
                <a:solidFill>
                  <a:srgbClr val="FF0000"/>
                </a:solidFill>
              </a:rPr>
              <a:t>طريقة صافي القيمة الحالية للتدفقات النقدية التفاضلية</a:t>
            </a:r>
            <a:r>
              <a:rPr lang="ar-DZ" b="1" smtClean="0"/>
              <a:t>. </a:t>
            </a:r>
            <a:endParaRPr lang="ar-DZ" b="1" dirty="0" smtClean="0"/>
          </a:p>
          <a:p>
            <a:pPr algn="r" rtl="1">
              <a:buNone/>
            </a:pPr>
            <a:r>
              <a:rPr lang="ar-DZ" b="1" smtClean="0"/>
              <a:t>وهذه الطريقة الأخيرة تفترض إعادة استثمار مبلغ الاستثمار الفائض (المحسوب بالفرق بين تكلفة الاستثمار المبدئية للمشروعين المتنافسين) بمعدل الخصم ذاته على أن تتولد عن هذا الاستثمار الفائض تدفقات نقدية تفاضلية تمثل الفرق بين صافي التدفقات النقدية المتوقعة للمشروعين</a:t>
            </a:r>
            <a:r>
              <a:rPr lang="ar-DZ" b="1" dirty="0" smtClean="0"/>
              <a:t>.</a:t>
            </a:r>
            <a:endParaRPr lang="fr-FR" b="1" dirty="0" smtClean="0"/>
          </a:p>
          <a:p>
            <a:pPr algn="r" rtl="1">
              <a:buNone/>
            </a:pPr>
            <a:endParaRPr lang="ar-DZ" b="1" dirty="0" smtClean="0"/>
          </a:p>
          <a:p>
            <a:pPr algn="r" rtl="1">
              <a:buNone/>
            </a:pPr>
            <a:endParaRPr lang="fr-FR" b="1"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b="1" smtClean="0">
                <a:solidFill>
                  <a:srgbClr val="FF0000"/>
                </a:solidFill>
              </a:rPr>
              <a:t>طريقة التدفقات النقدية التفاضلية</a:t>
            </a:r>
            <a:endParaRPr lang="fr-FR" b="1" dirty="0">
              <a:solidFill>
                <a:srgbClr val="FF0000"/>
              </a:solidFill>
            </a:endParaRPr>
          </a:p>
        </p:txBody>
      </p:sp>
      <p:sp>
        <p:nvSpPr>
          <p:cNvPr id="3" name="Espace réservé du contenu 2"/>
          <p:cNvSpPr>
            <a:spLocks noGrp="1"/>
          </p:cNvSpPr>
          <p:nvPr>
            <p:ph idx="1"/>
          </p:nvPr>
        </p:nvSpPr>
        <p:spPr/>
        <p:txBody>
          <a:bodyPr>
            <a:noAutofit/>
          </a:bodyPr>
          <a:lstStyle/>
          <a:p>
            <a:pPr algn="r" rtl="1">
              <a:buNone/>
            </a:pPr>
            <a:r>
              <a:rPr lang="ar-DZ" sz="2800" b="1" smtClean="0">
                <a:solidFill>
                  <a:srgbClr val="0623FA"/>
                </a:solidFill>
              </a:rPr>
              <a:t>  5         4         3         2          1        0      </a:t>
            </a:r>
            <a:endParaRPr lang="ar-DZ" sz="2800" b="1" dirty="0" smtClean="0">
              <a:solidFill>
                <a:srgbClr val="0623FA"/>
              </a:solidFill>
            </a:endParaRPr>
          </a:p>
          <a:p>
            <a:pPr algn="r" rtl="1">
              <a:buNone/>
            </a:pPr>
            <a:endParaRPr lang="ar-DZ" sz="600" b="1" dirty="0" smtClean="0">
              <a:solidFill>
                <a:srgbClr val="0623FA"/>
              </a:solidFill>
            </a:endParaRPr>
          </a:p>
          <a:p>
            <a:pPr algn="r" rtl="1">
              <a:buNone/>
            </a:pPr>
            <a:r>
              <a:rPr lang="ar-DZ" sz="2800" b="1" smtClean="0">
                <a:solidFill>
                  <a:srgbClr val="0623FA"/>
                </a:solidFill>
              </a:rPr>
              <a:t>4000  3100   4000   3000    3000  -</a:t>
            </a:r>
            <a:r>
              <a:rPr lang="ar-DZ" sz="2800" b="1" dirty="0" smtClean="0">
                <a:solidFill>
                  <a:srgbClr val="0623FA"/>
                </a:solidFill>
              </a:rPr>
              <a:t>10000</a:t>
            </a:r>
          </a:p>
          <a:p>
            <a:pPr algn="r" rtl="1">
              <a:buNone/>
            </a:pPr>
            <a:endParaRPr lang="ar-DZ" sz="2800" b="1" dirty="0" smtClean="0">
              <a:solidFill>
                <a:srgbClr val="0623FA"/>
              </a:solidFill>
            </a:endParaRPr>
          </a:p>
          <a:p>
            <a:pPr algn="r" rtl="1">
              <a:buNone/>
            </a:pPr>
            <a:r>
              <a:rPr lang="ar-DZ" sz="2800" b="1" smtClean="0">
                <a:solidFill>
                  <a:srgbClr val="0623FA"/>
                </a:solidFill>
              </a:rPr>
              <a:t>  5          4         3         2         1         0      </a:t>
            </a:r>
            <a:endParaRPr lang="ar-DZ" sz="2800" b="1" dirty="0" smtClean="0">
              <a:solidFill>
                <a:srgbClr val="0623FA"/>
              </a:solidFill>
            </a:endParaRPr>
          </a:p>
          <a:p>
            <a:pPr algn="r" rtl="1">
              <a:buNone/>
            </a:pPr>
            <a:endParaRPr lang="ar-DZ" sz="700" b="1" dirty="0" smtClean="0">
              <a:solidFill>
                <a:srgbClr val="0623FA"/>
              </a:solidFill>
            </a:endParaRPr>
          </a:p>
          <a:p>
            <a:pPr algn="r" rtl="1">
              <a:buNone/>
            </a:pPr>
            <a:r>
              <a:rPr lang="ar-DZ" sz="2800" b="1" smtClean="0">
                <a:solidFill>
                  <a:srgbClr val="0623FA"/>
                </a:solidFill>
              </a:rPr>
              <a:t>700     900     2500   3000   2500  -</a:t>
            </a:r>
            <a:r>
              <a:rPr lang="ar-DZ" sz="2800" b="1" dirty="0" smtClean="0">
                <a:solidFill>
                  <a:srgbClr val="0623FA"/>
                </a:solidFill>
              </a:rPr>
              <a:t>6000</a:t>
            </a:r>
          </a:p>
          <a:p>
            <a:pPr algn="r" rtl="1">
              <a:buNone/>
            </a:pPr>
            <a:endParaRPr lang="ar-DZ" sz="2800" b="1" dirty="0" smtClean="0">
              <a:solidFill>
                <a:srgbClr val="0623FA"/>
              </a:solidFill>
            </a:endParaRPr>
          </a:p>
          <a:p>
            <a:pPr algn="r" rtl="1">
              <a:buNone/>
            </a:pPr>
            <a:r>
              <a:rPr lang="ar-DZ" sz="2800" b="1" smtClean="0">
                <a:solidFill>
                  <a:srgbClr val="0623FA"/>
                </a:solidFill>
              </a:rPr>
              <a:t>  5          4         3          2         1         0      </a:t>
            </a:r>
            <a:endParaRPr lang="ar-DZ" sz="2800" b="1" dirty="0" smtClean="0">
              <a:solidFill>
                <a:srgbClr val="0623FA"/>
              </a:solidFill>
            </a:endParaRPr>
          </a:p>
          <a:p>
            <a:pPr algn="r" rtl="1">
              <a:buNone/>
            </a:pPr>
            <a:endParaRPr lang="ar-DZ" sz="500" b="1" dirty="0" smtClean="0">
              <a:solidFill>
                <a:srgbClr val="0623FA"/>
              </a:solidFill>
            </a:endParaRPr>
          </a:p>
          <a:p>
            <a:pPr algn="r" rtl="1">
              <a:buNone/>
            </a:pPr>
            <a:r>
              <a:rPr lang="ar-DZ" sz="2800" b="1" smtClean="0">
                <a:solidFill>
                  <a:srgbClr val="0623FA"/>
                </a:solidFill>
              </a:rPr>
              <a:t>3300   2200   1500      0       500   -</a:t>
            </a:r>
            <a:r>
              <a:rPr lang="ar-DZ" sz="2800" b="1" dirty="0" smtClean="0">
                <a:solidFill>
                  <a:srgbClr val="0623FA"/>
                </a:solidFill>
              </a:rPr>
              <a:t>4000</a:t>
            </a:r>
            <a:endParaRPr lang="fr-FR" sz="2800" dirty="0"/>
          </a:p>
        </p:txBody>
      </p:sp>
      <p:cxnSp>
        <p:nvCxnSpPr>
          <p:cNvPr id="4" name="Connecteur droit 3"/>
          <p:cNvCxnSpPr/>
          <p:nvPr/>
        </p:nvCxnSpPr>
        <p:spPr>
          <a:xfrm>
            <a:off x="2829204" y="2177748"/>
            <a:ext cx="55080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5" name="Connecteur droit 4"/>
          <p:cNvCxnSpPr/>
          <p:nvPr/>
        </p:nvCxnSpPr>
        <p:spPr>
          <a:xfrm rot="5400000">
            <a:off x="3777415" y="2162758"/>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 name="Connecteur droit 5"/>
          <p:cNvCxnSpPr/>
          <p:nvPr/>
        </p:nvCxnSpPr>
        <p:spPr>
          <a:xfrm rot="5400000">
            <a:off x="4918835" y="2176954"/>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7" name="Connecteur droit 6"/>
          <p:cNvCxnSpPr/>
          <p:nvPr/>
        </p:nvCxnSpPr>
        <p:spPr>
          <a:xfrm rot="5400000">
            <a:off x="5990405" y="2176954"/>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 name="Connecteur droit 7"/>
          <p:cNvCxnSpPr/>
          <p:nvPr/>
        </p:nvCxnSpPr>
        <p:spPr>
          <a:xfrm rot="5400000">
            <a:off x="7133413" y="2176954"/>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 name="Connecteur droit 8"/>
          <p:cNvCxnSpPr/>
          <p:nvPr/>
        </p:nvCxnSpPr>
        <p:spPr>
          <a:xfrm rot="5400000">
            <a:off x="8203859" y="2176954"/>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142844" y="1913812"/>
            <a:ext cx="2517036" cy="523220"/>
          </a:xfrm>
          <a:prstGeom prst="rect">
            <a:avLst/>
          </a:prstGeom>
        </p:spPr>
        <p:txBody>
          <a:bodyPr wrap="none">
            <a:spAutoFit/>
          </a:bodyPr>
          <a:lstStyle/>
          <a:p>
            <a:r>
              <a:rPr lang="ar-DZ" sz="2800" b="1" smtClean="0"/>
              <a:t>ص ت ن للمشروع أ</a:t>
            </a:r>
            <a:endParaRPr lang="fr-FR" sz="2800" dirty="0"/>
          </a:p>
        </p:txBody>
      </p:sp>
      <p:cxnSp>
        <p:nvCxnSpPr>
          <p:cNvPr id="11" name="Connecteur droit 10"/>
          <p:cNvCxnSpPr/>
          <p:nvPr/>
        </p:nvCxnSpPr>
        <p:spPr>
          <a:xfrm>
            <a:off x="2814214" y="3842638"/>
            <a:ext cx="55440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2" name="Connecteur droit 11"/>
          <p:cNvCxnSpPr/>
          <p:nvPr/>
        </p:nvCxnSpPr>
        <p:spPr>
          <a:xfrm rot="5400000">
            <a:off x="3715538" y="3827648"/>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rot="5400000">
            <a:off x="5930116" y="3841844"/>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p:nvCxnSpPr>
        <p:spPr>
          <a:xfrm rot="5400000">
            <a:off x="8201142" y="3841844"/>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p:nvCxnSpPr>
        <p:spPr>
          <a:xfrm rot="5400000">
            <a:off x="2698828" y="2162758"/>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58678" y="3556886"/>
            <a:ext cx="2670924" cy="523220"/>
          </a:xfrm>
          <a:prstGeom prst="rect">
            <a:avLst/>
          </a:prstGeom>
        </p:spPr>
        <p:txBody>
          <a:bodyPr wrap="none">
            <a:spAutoFit/>
          </a:bodyPr>
          <a:lstStyle/>
          <a:p>
            <a:r>
              <a:rPr lang="ar-DZ" sz="2800" b="1" smtClean="0"/>
              <a:t>ص ت ن للمشروع ب</a:t>
            </a:r>
            <a:endParaRPr lang="fr-FR" sz="2800" dirty="0"/>
          </a:p>
        </p:txBody>
      </p:sp>
      <p:cxnSp>
        <p:nvCxnSpPr>
          <p:cNvPr id="17" name="Connecteur droit 16"/>
          <p:cNvCxnSpPr/>
          <p:nvPr/>
        </p:nvCxnSpPr>
        <p:spPr>
          <a:xfrm rot="5400000">
            <a:off x="7073124" y="3827648"/>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8" name="Connecteur droit 17"/>
          <p:cNvCxnSpPr/>
          <p:nvPr/>
        </p:nvCxnSpPr>
        <p:spPr>
          <a:xfrm rot="5400000">
            <a:off x="4787108" y="3827648"/>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Connecteur droit 18"/>
          <p:cNvCxnSpPr/>
          <p:nvPr/>
        </p:nvCxnSpPr>
        <p:spPr>
          <a:xfrm rot="5400000">
            <a:off x="2642380" y="3835018"/>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0" name="Connecteur droit 19"/>
          <p:cNvCxnSpPr/>
          <p:nvPr/>
        </p:nvCxnSpPr>
        <p:spPr>
          <a:xfrm>
            <a:off x="2826942" y="5482398"/>
            <a:ext cx="55440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1" name="Connecteur droit 20"/>
          <p:cNvCxnSpPr/>
          <p:nvPr/>
        </p:nvCxnSpPr>
        <p:spPr>
          <a:xfrm rot="5400000">
            <a:off x="3728266" y="5467408"/>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2" name="Connecteur droit 21"/>
          <p:cNvCxnSpPr/>
          <p:nvPr/>
        </p:nvCxnSpPr>
        <p:spPr>
          <a:xfrm rot="5400000">
            <a:off x="5942844" y="5481604"/>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3" name="Connecteur droit 22"/>
          <p:cNvCxnSpPr/>
          <p:nvPr/>
        </p:nvCxnSpPr>
        <p:spPr>
          <a:xfrm rot="5400000">
            <a:off x="8213870" y="5481604"/>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32" y="5223114"/>
            <a:ext cx="2869696" cy="523220"/>
          </a:xfrm>
          <a:prstGeom prst="rect">
            <a:avLst/>
          </a:prstGeom>
        </p:spPr>
        <p:txBody>
          <a:bodyPr wrap="none">
            <a:spAutoFit/>
          </a:bodyPr>
          <a:lstStyle/>
          <a:p>
            <a:r>
              <a:rPr lang="ar-DZ" sz="2800" b="1" smtClean="0"/>
              <a:t>ص ت ن للمشروع أ-ب</a:t>
            </a:r>
            <a:endParaRPr lang="fr-FR" sz="2800" dirty="0"/>
          </a:p>
        </p:txBody>
      </p:sp>
      <p:cxnSp>
        <p:nvCxnSpPr>
          <p:cNvPr id="25" name="Connecteur droit 24"/>
          <p:cNvCxnSpPr/>
          <p:nvPr/>
        </p:nvCxnSpPr>
        <p:spPr>
          <a:xfrm rot="5400000">
            <a:off x="7085852" y="5467408"/>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6" name="Connecteur droit 25"/>
          <p:cNvCxnSpPr/>
          <p:nvPr/>
        </p:nvCxnSpPr>
        <p:spPr>
          <a:xfrm rot="5400000">
            <a:off x="4799836" y="5467408"/>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7" name="Connecteur droit 26"/>
          <p:cNvCxnSpPr/>
          <p:nvPr/>
        </p:nvCxnSpPr>
        <p:spPr>
          <a:xfrm rot="5400000">
            <a:off x="2655108" y="5474778"/>
            <a:ext cx="285752" cy="1588"/>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1840650" y="2722784"/>
            <a:ext cx="5106654" cy="523220"/>
          </a:xfrm>
          <a:prstGeom prst="rect">
            <a:avLst/>
          </a:prstGeom>
        </p:spPr>
        <p:txBody>
          <a:bodyPr wrap="none">
            <a:spAutoFit/>
          </a:bodyPr>
          <a:lstStyle/>
          <a:p>
            <a:r>
              <a:rPr lang="fr-FR" sz="2800" smtClean="0">
                <a:solidFill>
                  <a:srgbClr val="C00000"/>
                </a:solidFill>
              </a:rPr>
              <a:t>VAN</a:t>
            </a:r>
            <a:r>
              <a:rPr lang="fr-FR" sz="2800" baseline="-25000" smtClean="0">
                <a:solidFill>
                  <a:srgbClr val="C00000"/>
                </a:solidFill>
              </a:rPr>
              <a:t>A</a:t>
            </a:r>
            <a:r>
              <a:rPr lang="fr-FR" sz="2800" smtClean="0">
                <a:solidFill>
                  <a:srgbClr val="C00000"/>
                </a:solidFill>
              </a:rPr>
              <a:t>=184,9 ; TRI</a:t>
            </a:r>
            <a:r>
              <a:rPr lang="fr-FR" sz="2800" baseline="-25000" smtClean="0">
                <a:solidFill>
                  <a:srgbClr val="C00000"/>
                </a:solidFill>
              </a:rPr>
              <a:t>A</a:t>
            </a:r>
            <a:r>
              <a:rPr lang="fr-FR" sz="2800" smtClean="0">
                <a:solidFill>
                  <a:srgbClr val="C00000"/>
                </a:solidFill>
              </a:rPr>
              <a:t>=20% ; Ip</a:t>
            </a:r>
            <a:r>
              <a:rPr lang="fr-FR" sz="2800" baseline="-25000" smtClean="0">
                <a:solidFill>
                  <a:srgbClr val="C00000"/>
                </a:solidFill>
              </a:rPr>
              <a:t>A</a:t>
            </a:r>
            <a:r>
              <a:rPr lang="fr-FR" sz="2800" smtClean="0">
                <a:solidFill>
                  <a:srgbClr val="C00000"/>
                </a:solidFill>
              </a:rPr>
              <a:t>=1,18</a:t>
            </a:r>
            <a:endParaRPr lang="fr-FR" sz="2800" dirty="0">
              <a:solidFill>
                <a:srgbClr val="C00000"/>
              </a:solidFill>
            </a:endParaRPr>
          </a:p>
        </p:txBody>
      </p:sp>
      <p:sp>
        <p:nvSpPr>
          <p:cNvPr id="29" name="Rectangle 28"/>
          <p:cNvSpPr/>
          <p:nvPr/>
        </p:nvSpPr>
        <p:spPr>
          <a:xfrm>
            <a:off x="1837790" y="4414142"/>
            <a:ext cx="5106654" cy="523220"/>
          </a:xfrm>
          <a:prstGeom prst="rect">
            <a:avLst/>
          </a:prstGeom>
        </p:spPr>
        <p:txBody>
          <a:bodyPr wrap="none">
            <a:spAutoFit/>
          </a:bodyPr>
          <a:lstStyle/>
          <a:p>
            <a:r>
              <a:rPr lang="fr-FR" sz="2800" smtClean="0">
                <a:solidFill>
                  <a:srgbClr val="C00000"/>
                </a:solidFill>
              </a:rPr>
              <a:t>VAN</a:t>
            </a:r>
            <a:r>
              <a:rPr lang="fr-FR" sz="2800" baseline="-25000" smtClean="0">
                <a:solidFill>
                  <a:srgbClr val="C00000"/>
                </a:solidFill>
              </a:rPr>
              <a:t>B</a:t>
            </a:r>
            <a:r>
              <a:rPr lang="fr-FR" sz="2800" smtClean="0">
                <a:solidFill>
                  <a:srgbClr val="C00000"/>
                </a:solidFill>
              </a:rPr>
              <a:t>=122,6 ; TRI</a:t>
            </a:r>
            <a:r>
              <a:rPr lang="fr-FR" sz="2800" baseline="-25000" smtClean="0">
                <a:solidFill>
                  <a:srgbClr val="C00000"/>
                </a:solidFill>
              </a:rPr>
              <a:t>B</a:t>
            </a:r>
            <a:r>
              <a:rPr lang="fr-FR" sz="2800" smtClean="0">
                <a:solidFill>
                  <a:srgbClr val="C00000"/>
                </a:solidFill>
              </a:rPr>
              <a:t>=23% ; Ip</a:t>
            </a:r>
            <a:r>
              <a:rPr lang="fr-FR" sz="2800" baseline="-25000" smtClean="0">
                <a:solidFill>
                  <a:srgbClr val="C00000"/>
                </a:solidFill>
              </a:rPr>
              <a:t>B</a:t>
            </a:r>
            <a:r>
              <a:rPr lang="fr-FR" sz="2800" smtClean="0">
                <a:solidFill>
                  <a:srgbClr val="C00000"/>
                </a:solidFill>
              </a:rPr>
              <a:t>=1,20</a:t>
            </a:r>
            <a:endParaRPr lang="fr-FR" sz="2800" dirty="0">
              <a:solidFill>
                <a:srgbClr val="C00000"/>
              </a:solidFill>
            </a:endParaRPr>
          </a:p>
        </p:txBody>
      </p:sp>
      <p:sp>
        <p:nvSpPr>
          <p:cNvPr id="30" name="Rectangle 29"/>
          <p:cNvSpPr/>
          <p:nvPr/>
        </p:nvSpPr>
        <p:spPr>
          <a:xfrm>
            <a:off x="1837790" y="6049052"/>
            <a:ext cx="5803961" cy="523220"/>
          </a:xfrm>
          <a:prstGeom prst="rect">
            <a:avLst/>
          </a:prstGeom>
        </p:spPr>
        <p:txBody>
          <a:bodyPr wrap="none">
            <a:spAutoFit/>
          </a:bodyPr>
          <a:lstStyle/>
          <a:p>
            <a:r>
              <a:rPr lang="fr-FR" sz="2800" smtClean="0">
                <a:solidFill>
                  <a:srgbClr val="C00000"/>
                </a:solidFill>
              </a:rPr>
              <a:t>VAN</a:t>
            </a:r>
            <a:r>
              <a:rPr lang="fr-FR" sz="2800" baseline="-25000" smtClean="0">
                <a:solidFill>
                  <a:srgbClr val="C00000"/>
                </a:solidFill>
              </a:rPr>
              <a:t>A-B</a:t>
            </a:r>
            <a:r>
              <a:rPr lang="fr-FR" sz="2800" smtClean="0">
                <a:solidFill>
                  <a:srgbClr val="C00000"/>
                </a:solidFill>
              </a:rPr>
              <a:t>=62,2 ; TRI</a:t>
            </a:r>
            <a:r>
              <a:rPr lang="fr-FR" sz="2800" baseline="-25000" smtClean="0">
                <a:solidFill>
                  <a:srgbClr val="C00000"/>
                </a:solidFill>
              </a:rPr>
              <a:t>A-B</a:t>
            </a:r>
            <a:r>
              <a:rPr lang="fr-FR" sz="2800" smtClean="0">
                <a:solidFill>
                  <a:srgbClr val="C00000"/>
                </a:solidFill>
              </a:rPr>
              <a:t>=17,3% ; Ip</a:t>
            </a:r>
            <a:r>
              <a:rPr lang="fr-FR" sz="2800" baseline="-25000" smtClean="0">
                <a:solidFill>
                  <a:srgbClr val="C00000"/>
                </a:solidFill>
              </a:rPr>
              <a:t>A-B</a:t>
            </a:r>
            <a:r>
              <a:rPr lang="fr-FR" sz="2800" smtClean="0">
                <a:solidFill>
                  <a:srgbClr val="C00000"/>
                </a:solidFill>
              </a:rPr>
              <a:t>=1,15</a:t>
            </a:r>
            <a:endParaRPr lang="fr-FR" sz="2800" dirty="0">
              <a:solidFill>
                <a:srgbClr val="C00000"/>
              </a:solidFill>
            </a:endParaRPr>
          </a:p>
        </p:txBody>
      </p:sp>
      <p:sp>
        <p:nvSpPr>
          <p:cNvPr id="31" name="Rectangle 30"/>
          <p:cNvSpPr/>
          <p:nvPr/>
        </p:nvSpPr>
        <p:spPr>
          <a:xfrm>
            <a:off x="206640" y="2714620"/>
            <a:ext cx="1579278" cy="523220"/>
          </a:xfrm>
          <a:prstGeom prst="rect">
            <a:avLst/>
          </a:prstGeom>
        </p:spPr>
        <p:txBody>
          <a:bodyPr wrap="none">
            <a:spAutoFit/>
          </a:bodyPr>
          <a:lstStyle/>
          <a:p>
            <a:r>
              <a:rPr lang="fr-FR" sz="2800" smtClean="0">
                <a:solidFill>
                  <a:srgbClr val="C00000"/>
                </a:solidFill>
              </a:rPr>
              <a:t>K=13% </a:t>
            </a:r>
            <a:r>
              <a:rPr lang="fr-FR" sz="2800" smtClean="0">
                <a:solidFill>
                  <a:srgbClr val="C00000"/>
                </a:solidFill>
                <a:latin typeface="Calibri"/>
              </a:rPr>
              <a:t>→</a:t>
            </a:r>
            <a:endParaRPr lang="fr-FR" sz="2800"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1"/>
                                          </p:val>
                                        </p:tav>
                                        <p:tav tm="100000">
                                          <p:val>
                                            <p:strVal val="#ppt_x"/>
                                          </p:val>
                                        </p:tav>
                                      </p:tavLst>
                                    </p:anim>
                                    <p:anim calcmode="lin" valueType="num">
                                      <p:cBhvr>
                                        <p:cTn id="9" dur="10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27" presetClass="entr" presetSubtype="0" fill="hold" nodeType="clickEffect">
                                  <p:stCondLst>
                                    <p:cond delay="0"/>
                                  </p:stCondLst>
                                  <p:iterate type="lt">
                                    <p:tmPct val="50000"/>
                                  </p:iterate>
                                  <p:childTnLst>
                                    <p:set>
                                      <p:cBhvr>
                                        <p:cTn id="20" dur="1" fill="hold">
                                          <p:stCondLst>
                                            <p:cond delay="0"/>
                                          </p:stCondLst>
                                        </p:cTn>
                                        <p:tgtEl>
                                          <p:spTgt spid="3">
                                            <p:txEl>
                                              <p:pRg st="0" end="0"/>
                                            </p:txEl>
                                          </p:spTgt>
                                        </p:tgtEl>
                                        <p:attrNameLst>
                                          <p:attrName>style.visibility</p:attrName>
                                        </p:attrNameLst>
                                      </p:cBhvr>
                                      <p:to>
                                        <p:strVal val="visible"/>
                                      </p:to>
                                    </p:set>
                                    <p:anim calcmode="discrete" valueType="clr">
                                      <p:cBhvr override="childStyle">
                                        <p:cTn id="21" dur="80"/>
                                        <p:tgtEl>
                                          <p:spTgt spid="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3">
                                            <p:txEl>
                                              <p:pRg st="0" end="0"/>
                                            </p:txEl>
                                          </p:spTgt>
                                        </p:tgtEl>
                                        <p:attrNameLst>
                                          <p:attrName>fillcolor</p:attrName>
                                        </p:attrNameLst>
                                      </p:cBhvr>
                                      <p:tavLst>
                                        <p:tav tm="0">
                                          <p:val>
                                            <p:clrVal>
                                              <a:schemeClr val="accent2"/>
                                            </p:clrVal>
                                          </p:val>
                                        </p:tav>
                                        <p:tav tm="50000">
                                          <p:val>
                                            <p:clrVal>
                                              <a:schemeClr val="hlink"/>
                                            </p:clrVal>
                                          </p:val>
                                        </p:tav>
                                      </p:tavLst>
                                    </p:anim>
                                    <p:set>
                                      <p:cBhvr>
                                        <p:cTn id="23" dur="80"/>
                                        <p:tgtEl>
                                          <p:spTgt spid="3">
                                            <p:txEl>
                                              <p:pRg st="0" end="0"/>
                                            </p:txEl>
                                          </p:spTgt>
                                        </p:tgtEl>
                                        <p:attrNameLst>
                                          <p:attrName>fill.type</p:attrName>
                                        </p:attrNameLst>
                                      </p:cBhvr>
                                      <p:to>
                                        <p:strVal val="solid"/>
                                      </p:to>
                                    </p:set>
                                  </p:childTnLst>
                                </p:cTn>
                              </p:par>
                              <p:par>
                                <p:cTn id="24" presetID="27" presetClass="entr" presetSubtype="0" fill="hold" nodeType="withEffect">
                                  <p:stCondLst>
                                    <p:cond delay="0"/>
                                  </p:stCondLst>
                                  <p:iterate type="lt">
                                    <p:tmPct val="50000"/>
                                  </p:iterate>
                                  <p:childTnLst>
                                    <p:set>
                                      <p:cBhvr>
                                        <p:cTn id="25" dur="1" fill="hold">
                                          <p:stCondLst>
                                            <p:cond delay="0"/>
                                          </p:stCondLst>
                                        </p:cTn>
                                        <p:tgtEl>
                                          <p:spTgt spid="3">
                                            <p:txEl>
                                              <p:pRg st="2" end="2"/>
                                            </p:txEl>
                                          </p:spTgt>
                                        </p:tgtEl>
                                        <p:attrNameLst>
                                          <p:attrName>style.visibility</p:attrName>
                                        </p:attrNameLst>
                                      </p:cBhvr>
                                      <p:to>
                                        <p:strVal val="visible"/>
                                      </p:to>
                                    </p:set>
                                    <p:anim calcmode="discrete" valueType="clr">
                                      <p:cBhvr override="childStyle">
                                        <p:cTn id="26" dur="80"/>
                                        <p:tgtEl>
                                          <p:spTgt spid="3">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7" dur="80"/>
                                        <p:tgtEl>
                                          <p:spTgt spid="3">
                                            <p:txEl>
                                              <p:pRg st="2" end="2"/>
                                            </p:txEl>
                                          </p:spTgt>
                                        </p:tgtEl>
                                        <p:attrNameLst>
                                          <p:attrName>fillcolor</p:attrName>
                                        </p:attrNameLst>
                                      </p:cBhvr>
                                      <p:tavLst>
                                        <p:tav tm="0">
                                          <p:val>
                                            <p:clrVal>
                                              <a:schemeClr val="accent2"/>
                                            </p:clrVal>
                                          </p:val>
                                        </p:tav>
                                        <p:tav tm="50000">
                                          <p:val>
                                            <p:clrVal>
                                              <a:schemeClr val="hlink"/>
                                            </p:clrVal>
                                          </p:val>
                                        </p:tav>
                                      </p:tavLst>
                                    </p:anim>
                                    <p:set>
                                      <p:cBhvr>
                                        <p:cTn id="28" dur="80"/>
                                        <p:tgtEl>
                                          <p:spTgt spid="3">
                                            <p:txEl>
                                              <p:pRg st="2" end="2"/>
                                            </p:txEl>
                                          </p:spTgt>
                                        </p:tgtEl>
                                        <p:attrNameLst>
                                          <p:attrName>fill.type</p:attrName>
                                        </p:attrNameLst>
                                      </p:cBhvr>
                                      <p:to>
                                        <p:strVal val="solid"/>
                                      </p:to>
                                    </p:set>
                                  </p:childTnLst>
                                </p:cTn>
                              </p:par>
                            </p:childTnLst>
                          </p:cTn>
                        </p:par>
                      </p:childTnLst>
                    </p:cTn>
                  </p:par>
                  <p:par>
                    <p:cTn id="29" fill="hold">
                      <p:stCondLst>
                        <p:cond delay="indefinite"/>
                      </p:stCondLst>
                      <p:childTnLst>
                        <p:par>
                          <p:cTn id="30" fill="hold">
                            <p:stCondLst>
                              <p:cond delay="0"/>
                            </p:stCondLst>
                            <p:childTnLst>
                              <p:par>
                                <p:cTn id="31" presetID="40" presetClass="entr" presetSubtype="0" fill="hold" grpId="0" nodeType="clickEffect">
                                  <p:stCondLst>
                                    <p:cond delay="0"/>
                                  </p:stCondLst>
                                  <p:iterate type="lt">
                                    <p:tmPct val="10000"/>
                                  </p:iterate>
                                  <p:childTnLst>
                                    <p:set>
                                      <p:cBhvr>
                                        <p:cTn id="32" dur="1" fill="hold">
                                          <p:stCondLst>
                                            <p:cond delay="0"/>
                                          </p:stCondLst>
                                        </p:cTn>
                                        <p:tgtEl>
                                          <p:spTgt spid="31"/>
                                        </p:tgtEl>
                                        <p:attrNameLst>
                                          <p:attrName>style.visibility</p:attrName>
                                        </p:attrNameLst>
                                      </p:cBhvr>
                                      <p:to>
                                        <p:strVal val="visible"/>
                                      </p:to>
                                    </p:set>
                                    <p:animEffect transition="in" filter="fade">
                                      <p:cBhvr>
                                        <p:cTn id="33" dur="1000"/>
                                        <p:tgtEl>
                                          <p:spTgt spid="31"/>
                                        </p:tgtEl>
                                      </p:cBhvr>
                                    </p:animEffect>
                                    <p:anim calcmode="lin" valueType="num">
                                      <p:cBhvr>
                                        <p:cTn id="34" dur="1000" fill="hold"/>
                                        <p:tgtEl>
                                          <p:spTgt spid="31"/>
                                        </p:tgtEl>
                                        <p:attrNameLst>
                                          <p:attrName>ppt_x</p:attrName>
                                        </p:attrNameLst>
                                      </p:cBhvr>
                                      <p:tavLst>
                                        <p:tav tm="0">
                                          <p:val>
                                            <p:strVal val="#ppt_x-.1"/>
                                          </p:val>
                                        </p:tav>
                                        <p:tav tm="100000">
                                          <p:val>
                                            <p:strVal val="#ppt_x"/>
                                          </p:val>
                                        </p:tav>
                                      </p:tavLst>
                                    </p:anim>
                                    <p:anim calcmode="lin" valueType="num">
                                      <p:cBhvr>
                                        <p:cTn id="35" dur="1000" fill="hold"/>
                                        <p:tgtEl>
                                          <p:spTgt spid="31"/>
                                        </p:tgtEl>
                                        <p:attrNameLst>
                                          <p:attrName>ppt_y</p:attrName>
                                        </p:attrNameLst>
                                      </p:cBhvr>
                                      <p:tavLst>
                                        <p:tav tm="0">
                                          <p:val>
                                            <p:strVal val="#ppt_y"/>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0" presetClass="entr" presetSubtype="0" fill="hold" grpId="0" nodeType="clickEffect">
                                  <p:stCondLst>
                                    <p:cond delay="0"/>
                                  </p:stCondLst>
                                  <p:iterate type="lt">
                                    <p:tmPct val="10000"/>
                                  </p:iterate>
                                  <p:childTnLst>
                                    <p:set>
                                      <p:cBhvr>
                                        <p:cTn id="39" dur="1" fill="hold">
                                          <p:stCondLst>
                                            <p:cond delay="0"/>
                                          </p:stCondLst>
                                        </p:cTn>
                                        <p:tgtEl>
                                          <p:spTgt spid="28"/>
                                        </p:tgtEl>
                                        <p:attrNameLst>
                                          <p:attrName>style.visibility</p:attrName>
                                        </p:attrNameLst>
                                      </p:cBhvr>
                                      <p:to>
                                        <p:strVal val="visible"/>
                                      </p:to>
                                    </p:set>
                                    <p:animEffect transition="in" filter="fade">
                                      <p:cBhvr>
                                        <p:cTn id="40" dur="1000"/>
                                        <p:tgtEl>
                                          <p:spTgt spid="28"/>
                                        </p:tgtEl>
                                      </p:cBhvr>
                                    </p:animEffect>
                                    <p:anim calcmode="lin" valueType="num">
                                      <p:cBhvr>
                                        <p:cTn id="41" dur="1000" fill="hold"/>
                                        <p:tgtEl>
                                          <p:spTgt spid="28"/>
                                        </p:tgtEl>
                                        <p:attrNameLst>
                                          <p:attrName>ppt_x</p:attrName>
                                        </p:attrNameLst>
                                      </p:cBhvr>
                                      <p:tavLst>
                                        <p:tav tm="0">
                                          <p:val>
                                            <p:strVal val="#ppt_x-.1"/>
                                          </p:val>
                                        </p:tav>
                                        <p:tav tm="100000">
                                          <p:val>
                                            <p:strVal val="#ppt_x"/>
                                          </p:val>
                                        </p:tav>
                                      </p:tavLst>
                                    </p:anim>
                                    <p:anim calcmode="lin" valueType="num">
                                      <p:cBhvr>
                                        <p:cTn id="42" dur="1000" fill="hold"/>
                                        <p:tgtEl>
                                          <p:spTgt spid="28"/>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0" presetClass="entr" presetSubtype="0" fill="hold" grpId="0" nodeType="clickEffect">
                                  <p:stCondLst>
                                    <p:cond delay="0"/>
                                  </p:stCondLst>
                                  <p:iterate type="lt">
                                    <p:tmPct val="10000"/>
                                  </p:iterate>
                                  <p:childTnLst>
                                    <p:set>
                                      <p:cBhvr>
                                        <p:cTn id="46" dur="1" fill="hold">
                                          <p:stCondLst>
                                            <p:cond delay="0"/>
                                          </p:stCondLst>
                                        </p:cTn>
                                        <p:tgtEl>
                                          <p:spTgt spid="16"/>
                                        </p:tgtEl>
                                        <p:attrNameLst>
                                          <p:attrName>style.visibility</p:attrName>
                                        </p:attrNameLst>
                                      </p:cBhvr>
                                      <p:to>
                                        <p:strVal val="visible"/>
                                      </p:to>
                                    </p:set>
                                    <p:animEffect transition="in" filter="fade">
                                      <p:cBhvr>
                                        <p:cTn id="47" dur="1000"/>
                                        <p:tgtEl>
                                          <p:spTgt spid="16"/>
                                        </p:tgtEl>
                                      </p:cBhvr>
                                    </p:animEffect>
                                    <p:anim calcmode="lin" valueType="num">
                                      <p:cBhvr>
                                        <p:cTn id="48" dur="1000" fill="hold"/>
                                        <p:tgtEl>
                                          <p:spTgt spid="16"/>
                                        </p:tgtEl>
                                        <p:attrNameLst>
                                          <p:attrName>ppt_x</p:attrName>
                                        </p:attrNameLst>
                                      </p:cBhvr>
                                      <p:tavLst>
                                        <p:tav tm="0">
                                          <p:val>
                                            <p:strVal val="#ppt_x-.1"/>
                                          </p:val>
                                        </p:tav>
                                        <p:tav tm="100000">
                                          <p:val>
                                            <p:strVal val="#ppt_x"/>
                                          </p:val>
                                        </p:tav>
                                      </p:tavLst>
                                    </p:anim>
                                    <p:anim calcmode="lin" valueType="num">
                                      <p:cBhvr>
                                        <p:cTn id="49" dur="10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53" presetClass="entr" presetSubtype="0" fill="hold" nodeType="clickEffect">
                                  <p:stCondLst>
                                    <p:cond delay="0"/>
                                  </p:stCondLst>
                                  <p:childTnLst>
                                    <p:set>
                                      <p:cBhvr>
                                        <p:cTn id="53" dur="1" fill="hold">
                                          <p:stCondLst>
                                            <p:cond delay="0"/>
                                          </p:stCondLst>
                                        </p:cTn>
                                        <p:tgtEl>
                                          <p:spTgt spid="11"/>
                                        </p:tgtEl>
                                        <p:attrNameLst>
                                          <p:attrName>style.visibility</p:attrName>
                                        </p:attrNameLst>
                                      </p:cBhvr>
                                      <p:to>
                                        <p:strVal val="visible"/>
                                      </p:to>
                                    </p:set>
                                    <p:anim calcmode="lin" valueType="num">
                                      <p:cBhvr>
                                        <p:cTn id="54" dur="500" fill="hold"/>
                                        <p:tgtEl>
                                          <p:spTgt spid="11"/>
                                        </p:tgtEl>
                                        <p:attrNameLst>
                                          <p:attrName>ppt_w</p:attrName>
                                        </p:attrNameLst>
                                      </p:cBhvr>
                                      <p:tavLst>
                                        <p:tav tm="0">
                                          <p:val>
                                            <p:fltVal val="0"/>
                                          </p:val>
                                        </p:tav>
                                        <p:tav tm="100000">
                                          <p:val>
                                            <p:strVal val="#ppt_w"/>
                                          </p:val>
                                        </p:tav>
                                      </p:tavLst>
                                    </p:anim>
                                    <p:anim calcmode="lin" valueType="num">
                                      <p:cBhvr>
                                        <p:cTn id="55" dur="500" fill="hold"/>
                                        <p:tgtEl>
                                          <p:spTgt spid="11"/>
                                        </p:tgtEl>
                                        <p:attrNameLst>
                                          <p:attrName>ppt_h</p:attrName>
                                        </p:attrNameLst>
                                      </p:cBhvr>
                                      <p:tavLst>
                                        <p:tav tm="0">
                                          <p:val>
                                            <p:fltVal val="0"/>
                                          </p:val>
                                        </p:tav>
                                        <p:tav tm="100000">
                                          <p:val>
                                            <p:strVal val="#ppt_h"/>
                                          </p:val>
                                        </p:tav>
                                      </p:tavLst>
                                    </p:anim>
                                    <p:animEffect transition="in" filter="fade">
                                      <p:cBhvr>
                                        <p:cTn id="56" dur="500"/>
                                        <p:tgtEl>
                                          <p:spTgt spid="11"/>
                                        </p:tgtEl>
                                      </p:cBhvr>
                                    </p:animEffect>
                                  </p:childTnLst>
                                </p:cTn>
                              </p:par>
                              <p:par>
                                <p:cTn id="57" presetID="53" presetClass="entr" presetSubtype="0" fill="hold" nodeType="withEffect">
                                  <p:stCondLst>
                                    <p:cond delay="0"/>
                                  </p:stCondLst>
                                  <p:childTnLst>
                                    <p:set>
                                      <p:cBhvr>
                                        <p:cTn id="58" dur="1" fill="hold">
                                          <p:stCondLst>
                                            <p:cond delay="0"/>
                                          </p:stCondLst>
                                        </p:cTn>
                                        <p:tgtEl>
                                          <p:spTgt spid="5"/>
                                        </p:tgtEl>
                                        <p:attrNameLst>
                                          <p:attrName>style.visibility</p:attrName>
                                        </p:attrNameLst>
                                      </p:cBhvr>
                                      <p:to>
                                        <p:strVal val="visible"/>
                                      </p:to>
                                    </p:set>
                                    <p:anim calcmode="lin" valueType="num">
                                      <p:cBhvr>
                                        <p:cTn id="59" dur="500" fill="hold"/>
                                        <p:tgtEl>
                                          <p:spTgt spid="5"/>
                                        </p:tgtEl>
                                        <p:attrNameLst>
                                          <p:attrName>ppt_w</p:attrName>
                                        </p:attrNameLst>
                                      </p:cBhvr>
                                      <p:tavLst>
                                        <p:tav tm="0">
                                          <p:val>
                                            <p:fltVal val="0"/>
                                          </p:val>
                                        </p:tav>
                                        <p:tav tm="100000">
                                          <p:val>
                                            <p:strVal val="#ppt_w"/>
                                          </p:val>
                                        </p:tav>
                                      </p:tavLst>
                                    </p:anim>
                                    <p:anim calcmode="lin" valueType="num">
                                      <p:cBhvr>
                                        <p:cTn id="60" dur="500" fill="hold"/>
                                        <p:tgtEl>
                                          <p:spTgt spid="5"/>
                                        </p:tgtEl>
                                        <p:attrNameLst>
                                          <p:attrName>ppt_h</p:attrName>
                                        </p:attrNameLst>
                                      </p:cBhvr>
                                      <p:tavLst>
                                        <p:tav tm="0">
                                          <p:val>
                                            <p:fltVal val="0"/>
                                          </p:val>
                                        </p:tav>
                                        <p:tav tm="100000">
                                          <p:val>
                                            <p:strVal val="#ppt_h"/>
                                          </p:val>
                                        </p:tav>
                                      </p:tavLst>
                                    </p:anim>
                                    <p:animEffect transition="in" filter="fade">
                                      <p:cBhvr>
                                        <p:cTn id="61" dur="500"/>
                                        <p:tgtEl>
                                          <p:spTgt spid="5"/>
                                        </p:tgtEl>
                                      </p:cBhvr>
                                    </p:animEffect>
                                  </p:childTnLst>
                                </p:cTn>
                              </p:par>
                              <p:par>
                                <p:cTn id="62" presetID="53" presetClass="entr" presetSubtype="0" fill="hold" nodeType="withEffect">
                                  <p:stCondLst>
                                    <p:cond delay="0"/>
                                  </p:stCondLst>
                                  <p:childTnLst>
                                    <p:set>
                                      <p:cBhvr>
                                        <p:cTn id="63" dur="1" fill="hold">
                                          <p:stCondLst>
                                            <p:cond delay="0"/>
                                          </p:stCondLst>
                                        </p:cTn>
                                        <p:tgtEl>
                                          <p:spTgt spid="6"/>
                                        </p:tgtEl>
                                        <p:attrNameLst>
                                          <p:attrName>style.visibility</p:attrName>
                                        </p:attrNameLst>
                                      </p:cBhvr>
                                      <p:to>
                                        <p:strVal val="visible"/>
                                      </p:to>
                                    </p:set>
                                    <p:anim calcmode="lin" valueType="num">
                                      <p:cBhvr>
                                        <p:cTn id="64" dur="500" fill="hold"/>
                                        <p:tgtEl>
                                          <p:spTgt spid="6"/>
                                        </p:tgtEl>
                                        <p:attrNameLst>
                                          <p:attrName>ppt_w</p:attrName>
                                        </p:attrNameLst>
                                      </p:cBhvr>
                                      <p:tavLst>
                                        <p:tav tm="0">
                                          <p:val>
                                            <p:fltVal val="0"/>
                                          </p:val>
                                        </p:tav>
                                        <p:tav tm="100000">
                                          <p:val>
                                            <p:strVal val="#ppt_w"/>
                                          </p:val>
                                        </p:tav>
                                      </p:tavLst>
                                    </p:anim>
                                    <p:anim calcmode="lin" valueType="num">
                                      <p:cBhvr>
                                        <p:cTn id="65" dur="500" fill="hold"/>
                                        <p:tgtEl>
                                          <p:spTgt spid="6"/>
                                        </p:tgtEl>
                                        <p:attrNameLst>
                                          <p:attrName>ppt_h</p:attrName>
                                        </p:attrNameLst>
                                      </p:cBhvr>
                                      <p:tavLst>
                                        <p:tav tm="0">
                                          <p:val>
                                            <p:fltVal val="0"/>
                                          </p:val>
                                        </p:tav>
                                        <p:tav tm="100000">
                                          <p:val>
                                            <p:strVal val="#ppt_h"/>
                                          </p:val>
                                        </p:tav>
                                      </p:tavLst>
                                    </p:anim>
                                    <p:animEffect transition="in" filter="fade">
                                      <p:cBhvr>
                                        <p:cTn id="66" dur="500"/>
                                        <p:tgtEl>
                                          <p:spTgt spid="6"/>
                                        </p:tgtEl>
                                      </p:cBhvr>
                                    </p:animEffect>
                                  </p:childTnLst>
                                </p:cTn>
                              </p:par>
                              <p:par>
                                <p:cTn id="67" presetID="53" presetClass="entr" presetSubtype="0" fill="hold" nodeType="withEffect">
                                  <p:stCondLst>
                                    <p:cond delay="0"/>
                                  </p:stCondLst>
                                  <p:childTnLst>
                                    <p:set>
                                      <p:cBhvr>
                                        <p:cTn id="68" dur="1" fill="hold">
                                          <p:stCondLst>
                                            <p:cond delay="0"/>
                                          </p:stCondLst>
                                        </p:cTn>
                                        <p:tgtEl>
                                          <p:spTgt spid="7"/>
                                        </p:tgtEl>
                                        <p:attrNameLst>
                                          <p:attrName>style.visibility</p:attrName>
                                        </p:attrNameLst>
                                      </p:cBhvr>
                                      <p:to>
                                        <p:strVal val="visible"/>
                                      </p:to>
                                    </p:set>
                                    <p:anim calcmode="lin" valueType="num">
                                      <p:cBhvr>
                                        <p:cTn id="69" dur="500" fill="hold"/>
                                        <p:tgtEl>
                                          <p:spTgt spid="7"/>
                                        </p:tgtEl>
                                        <p:attrNameLst>
                                          <p:attrName>ppt_w</p:attrName>
                                        </p:attrNameLst>
                                      </p:cBhvr>
                                      <p:tavLst>
                                        <p:tav tm="0">
                                          <p:val>
                                            <p:fltVal val="0"/>
                                          </p:val>
                                        </p:tav>
                                        <p:tav tm="100000">
                                          <p:val>
                                            <p:strVal val="#ppt_w"/>
                                          </p:val>
                                        </p:tav>
                                      </p:tavLst>
                                    </p:anim>
                                    <p:anim calcmode="lin" valueType="num">
                                      <p:cBhvr>
                                        <p:cTn id="70" dur="500" fill="hold"/>
                                        <p:tgtEl>
                                          <p:spTgt spid="7"/>
                                        </p:tgtEl>
                                        <p:attrNameLst>
                                          <p:attrName>ppt_h</p:attrName>
                                        </p:attrNameLst>
                                      </p:cBhvr>
                                      <p:tavLst>
                                        <p:tav tm="0">
                                          <p:val>
                                            <p:fltVal val="0"/>
                                          </p:val>
                                        </p:tav>
                                        <p:tav tm="100000">
                                          <p:val>
                                            <p:strVal val="#ppt_h"/>
                                          </p:val>
                                        </p:tav>
                                      </p:tavLst>
                                    </p:anim>
                                    <p:animEffect transition="in" filter="fade">
                                      <p:cBhvr>
                                        <p:cTn id="71" dur="500"/>
                                        <p:tgtEl>
                                          <p:spTgt spid="7"/>
                                        </p:tgtEl>
                                      </p:cBhvr>
                                    </p:animEffect>
                                  </p:childTnLst>
                                </p:cTn>
                              </p:par>
                              <p:par>
                                <p:cTn id="72" presetID="53" presetClass="entr" presetSubtype="0" fill="hold" nodeType="withEffect">
                                  <p:stCondLst>
                                    <p:cond delay="0"/>
                                  </p:stCondLst>
                                  <p:childTnLst>
                                    <p:set>
                                      <p:cBhvr>
                                        <p:cTn id="73" dur="1" fill="hold">
                                          <p:stCondLst>
                                            <p:cond delay="0"/>
                                          </p:stCondLst>
                                        </p:cTn>
                                        <p:tgtEl>
                                          <p:spTgt spid="8"/>
                                        </p:tgtEl>
                                        <p:attrNameLst>
                                          <p:attrName>style.visibility</p:attrName>
                                        </p:attrNameLst>
                                      </p:cBhvr>
                                      <p:to>
                                        <p:strVal val="visible"/>
                                      </p:to>
                                    </p:set>
                                    <p:anim calcmode="lin" valueType="num">
                                      <p:cBhvr>
                                        <p:cTn id="74" dur="500" fill="hold"/>
                                        <p:tgtEl>
                                          <p:spTgt spid="8"/>
                                        </p:tgtEl>
                                        <p:attrNameLst>
                                          <p:attrName>ppt_w</p:attrName>
                                        </p:attrNameLst>
                                      </p:cBhvr>
                                      <p:tavLst>
                                        <p:tav tm="0">
                                          <p:val>
                                            <p:fltVal val="0"/>
                                          </p:val>
                                        </p:tav>
                                        <p:tav tm="100000">
                                          <p:val>
                                            <p:strVal val="#ppt_w"/>
                                          </p:val>
                                        </p:tav>
                                      </p:tavLst>
                                    </p:anim>
                                    <p:anim calcmode="lin" valueType="num">
                                      <p:cBhvr>
                                        <p:cTn id="75" dur="500" fill="hold"/>
                                        <p:tgtEl>
                                          <p:spTgt spid="8"/>
                                        </p:tgtEl>
                                        <p:attrNameLst>
                                          <p:attrName>ppt_h</p:attrName>
                                        </p:attrNameLst>
                                      </p:cBhvr>
                                      <p:tavLst>
                                        <p:tav tm="0">
                                          <p:val>
                                            <p:fltVal val="0"/>
                                          </p:val>
                                        </p:tav>
                                        <p:tav tm="100000">
                                          <p:val>
                                            <p:strVal val="#ppt_h"/>
                                          </p:val>
                                        </p:tav>
                                      </p:tavLst>
                                    </p:anim>
                                    <p:animEffect transition="in" filter="fade">
                                      <p:cBhvr>
                                        <p:cTn id="76" dur="500"/>
                                        <p:tgtEl>
                                          <p:spTgt spid="8"/>
                                        </p:tgtEl>
                                      </p:cBhvr>
                                    </p:animEffect>
                                  </p:childTnLst>
                                </p:cTn>
                              </p:par>
                              <p:par>
                                <p:cTn id="77" presetID="53" presetClass="entr" presetSubtype="0" fill="hold" nodeType="withEffect">
                                  <p:stCondLst>
                                    <p:cond delay="0"/>
                                  </p:stCondLst>
                                  <p:childTnLst>
                                    <p:set>
                                      <p:cBhvr>
                                        <p:cTn id="78" dur="1" fill="hold">
                                          <p:stCondLst>
                                            <p:cond delay="0"/>
                                          </p:stCondLst>
                                        </p:cTn>
                                        <p:tgtEl>
                                          <p:spTgt spid="9"/>
                                        </p:tgtEl>
                                        <p:attrNameLst>
                                          <p:attrName>style.visibility</p:attrName>
                                        </p:attrNameLst>
                                      </p:cBhvr>
                                      <p:to>
                                        <p:strVal val="visible"/>
                                      </p:to>
                                    </p:set>
                                    <p:anim calcmode="lin" valueType="num">
                                      <p:cBhvr>
                                        <p:cTn id="79" dur="500" fill="hold"/>
                                        <p:tgtEl>
                                          <p:spTgt spid="9"/>
                                        </p:tgtEl>
                                        <p:attrNameLst>
                                          <p:attrName>ppt_w</p:attrName>
                                        </p:attrNameLst>
                                      </p:cBhvr>
                                      <p:tavLst>
                                        <p:tav tm="0">
                                          <p:val>
                                            <p:fltVal val="0"/>
                                          </p:val>
                                        </p:tav>
                                        <p:tav tm="100000">
                                          <p:val>
                                            <p:strVal val="#ppt_w"/>
                                          </p:val>
                                        </p:tav>
                                      </p:tavLst>
                                    </p:anim>
                                    <p:anim calcmode="lin" valueType="num">
                                      <p:cBhvr>
                                        <p:cTn id="80" dur="500" fill="hold"/>
                                        <p:tgtEl>
                                          <p:spTgt spid="9"/>
                                        </p:tgtEl>
                                        <p:attrNameLst>
                                          <p:attrName>ppt_h</p:attrName>
                                        </p:attrNameLst>
                                      </p:cBhvr>
                                      <p:tavLst>
                                        <p:tav tm="0">
                                          <p:val>
                                            <p:fltVal val="0"/>
                                          </p:val>
                                        </p:tav>
                                        <p:tav tm="100000">
                                          <p:val>
                                            <p:strVal val="#ppt_h"/>
                                          </p:val>
                                        </p:tav>
                                      </p:tavLst>
                                    </p:anim>
                                    <p:animEffect transition="in" filter="fade">
                                      <p:cBhvr>
                                        <p:cTn id="81" dur="500"/>
                                        <p:tgtEl>
                                          <p:spTgt spid="9"/>
                                        </p:tgtEl>
                                      </p:cBhvr>
                                    </p:animEffect>
                                  </p:childTnLst>
                                </p:cTn>
                              </p:par>
                            </p:childTnLst>
                          </p:cTn>
                        </p:par>
                      </p:childTnLst>
                    </p:cTn>
                  </p:par>
                  <p:par>
                    <p:cTn id="82" fill="hold">
                      <p:stCondLst>
                        <p:cond delay="indefinite"/>
                      </p:stCondLst>
                      <p:childTnLst>
                        <p:par>
                          <p:cTn id="83" fill="hold">
                            <p:stCondLst>
                              <p:cond delay="0"/>
                            </p:stCondLst>
                            <p:childTnLst>
                              <p:par>
                                <p:cTn id="84" presetID="27" presetClass="entr" presetSubtype="0" fill="hold" nodeType="clickEffect">
                                  <p:stCondLst>
                                    <p:cond delay="0"/>
                                  </p:stCondLst>
                                  <p:iterate type="lt">
                                    <p:tmPct val="50000"/>
                                  </p:iterate>
                                  <p:childTnLst>
                                    <p:set>
                                      <p:cBhvr>
                                        <p:cTn id="85" dur="1" fill="hold">
                                          <p:stCondLst>
                                            <p:cond delay="0"/>
                                          </p:stCondLst>
                                        </p:cTn>
                                        <p:tgtEl>
                                          <p:spTgt spid="3">
                                            <p:txEl>
                                              <p:pRg st="4" end="4"/>
                                            </p:txEl>
                                          </p:spTgt>
                                        </p:tgtEl>
                                        <p:attrNameLst>
                                          <p:attrName>style.visibility</p:attrName>
                                        </p:attrNameLst>
                                      </p:cBhvr>
                                      <p:to>
                                        <p:strVal val="visible"/>
                                      </p:to>
                                    </p:set>
                                    <p:anim calcmode="discrete" valueType="clr">
                                      <p:cBhvr override="childStyle">
                                        <p:cTn id="86" dur="80"/>
                                        <p:tgtEl>
                                          <p:spTgt spid="3">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7" dur="80"/>
                                        <p:tgtEl>
                                          <p:spTgt spid="3">
                                            <p:txEl>
                                              <p:pRg st="4" end="4"/>
                                            </p:txEl>
                                          </p:spTgt>
                                        </p:tgtEl>
                                        <p:attrNameLst>
                                          <p:attrName>fillcolor</p:attrName>
                                        </p:attrNameLst>
                                      </p:cBhvr>
                                      <p:tavLst>
                                        <p:tav tm="0">
                                          <p:val>
                                            <p:clrVal>
                                              <a:schemeClr val="accent2"/>
                                            </p:clrVal>
                                          </p:val>
                                        </p:tav>
                                        <p:tav tm="50000">
                                          <p:val>
                                            <p:clrVal>
                                              <a:schemeClr val="hlink"/>
                                            </p:clrVal>
                                          </p:val>
                                        </p:tav>
                                      </p:tavLst>
                                    </p:anim>
                                    <p:set>
                                      <p:cBhvr>
                                        <p:cTn id="88" dur="80"/>
                                        <p:tgtEl>
                                          <p:spTgt spid="3">
                                            <p:txEl>
                                              <p:pRg st="4" end="4"/>
                                            </p:txEl>
                                          </p:spTgt>
                                        </p:tgtEl>
                                        <p:attrNameLst>
                                          <p:attrName>fill.type</p:attrName>
                                        </p:attrNameLst>
                                      </p:cBhvr>
                                      <p:to>
                                        <p:strVal val="solid"/>
                                      </p:to>
                                    </p:set>
                                  </p:childTnLst>
                                </p:cTn>
                              </p:par>
                              <p:par>
                                <p:cTn id="89" presetID="27" presetClass="entr" presetSubtype="0" fill="hold" nodeType="withEffect">
                                  <p:stCondLst>
                                    <p:cond delay="0"/>
                                  </p:stCondLst>
                                  <p:iterate type="lt">
                                    <p:tmPct val="50000"/>
                                  </p:iterate>
                                  <p:childTnLst>
                                    <p:set>
                                      <p:cBhvr>
                                        <p:cTn id="90" dur="1" fill="hold">
                                          <p:stCondLst>
                                            <p:cond delay="0"/>
                                          </p:stCondLst>
                                        </p:cTn>
                                        <p:tgtEl>
                                          <p:spTgt spid="3">
                                            <p:txEl>
                                              <p:pRg st="6" end="6"/>
                                            </p:txEl>
                                          </p:spTgt>
                                        </p:tgtEl>
                                        <p:attrNameLst>
                                          <p:attrName>style.visibility</p:attrName>
                                        </p:attrNameLst>
                                      </p:cBhvr>
                                      <p:to>
                                        <p:strVal val="visible"/>
                                      </p:to>
                                    </p:set>
                                    <p:anim calcmode="discrete" valueType="clr">
                                      <p:cBhvr override="childStyle">
                                        <p:cTn id="91" dur="80"/>
                                        <p:tgtEl>
                                          <p:spTgt spid="3">
                                            <p:txEl>
                                              <p:pRg st="6" end="6"/>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92" dur="80"/>
                                        <p:tgtEl>
                                          <p:spTgt spid="3">
                                            <p:txEl>
                                              <p:pRg st="6" end="6"/>
                                            </p:txEl>
                                          </p:spTgt>
                                        </p:tgtEl>
                                        <p:attrNameLst>
                                          <p:attrName>fillcolor</p:attrName>
                                        </p:attrNameLst>
                                      </p:cBhvr>
                                      <p:tavLst>
                                        <p:tav tm="0">
                                          <p:val>
                                            <p:clrVal>
                                              <a:schemeClr val="accent2"/>
                                            </p:clrVal>
                                          </p:val>
                                        </p:tav>
                                        <p:tav tm="50000">
                                          <p:val>
                                            <p:clrVal>
                                              <a:schemeClr val="hlink"/>
                                            </p:clrVal>
                                          </p:val>
                                        </p:tav>
                                      </p:tavLst>
                                    </p:anim>
                                    <p:set>
                                      <p:cBhvr>
                                        <p:cTn id="93" dur="80"/>
                                        <p:tgtEl>
                                          <p:spTgt spid="3">
                                            <p:txEl>
                                              <p:pRg st="6" end="6"/>
                                            </p:txEl>
                                          </p:spTgt>
                                        </p:tgtEl>
                                        <p:attrNameLst>
                                          <p:attrName>fill.type</p:attrName>
                                        </p:attrNameLst>
                                      </p:cBhvr>
                                      <p:to>
                                        <p:strVal val="solid"/>
                                      </p:to>
                                    </p:set>
                                  </p:childTnLst>
                                </p:cTn>
                              </p:par>
                              <p:par>
                                <p:cTn id="94" presetID="53" presetClass="entr" presetSubtype="0" fill="hold" nodeType="withEffect">
                                  <p:stCondLst>
                                    <p:cond delay="0"/>
                                  </p:stCondLst>
                                  <p:childTnLst>
                                    <p:set>
                                      <p:cBhvr>
                                        <p:cTn id="95" dur="1" fill="hold">
                                          <p:stCondLst>
                                            <p:cond delay="0"/>
                                          </p:stCondLst>
                                        </p:cTn>
                                        <p:tgtEl>
                                          <p:spTgt spid="12"/>
                                        </p:tgtEl>
                                        <p:attrNameLst>
                                          <p:attrName>style.visibility</p:attrName>
                                        </p:attrNameLst>
                                      </p:cBhvr>
                                      <p:to>
                                        <p:strVal val="visible"/>
                                      </p:to>
                                    </p:set>
                                    <p:anim calcmode="lin" valueType="num">
                                      <p:cBhvr>
                                        <p:cTn id="96" dur="500" fill="hold"/>
                                        <p:tgtEl>
                                          <p:spTgt spid="12"/>
                                        </p:tgtEl>
                                        <p:attrNameLst>
                                          <p:attrName>ppt_w</p:attrName>
                                        </p:attrNameLst>
                                      </p:cBhvr>
                                      <p:tavLst>
                                        <p:tav tm="0">
                                          <p:val>
                                            <p:fltVal val="0"/>
                                          </p:val>
                                        </p:tav>
                                        <p:tav tm="100000">
                                          <p:val>
                                            <p:strVal val="#ppt_w"/>
                                          </p:val>
                                        </p:tav>
                                      </p:tavLst>
                                    </p:anim>
                                    <p:anim calcmode="lin" valueType="num">
                                      <p:cBhvr>
                                        <p:cTn id="97" dur="500" fill="hold"/>
                                        <p:tgtEl>
                                          <p:spTgt spid="12"/>
                                        </p:tgtEl>
                                        <p:attrNameLst>
                                          <p:attrName>ppt_h</p:attrName>
                                        </p:attrNameLst>
                                      </p:cBhvr>
                                      <p:tavLst>
                                        <p:tav tm="0">
                                          <p:val>
                                            <p:fltVal val="0"/>
                                          </p:val>
                                        </p:tav>
                                        <p:tav tm="100000">
                                          <p:val>
                                            <p:strVal val="#ppt_h"/>
                                          </p:val>
                                        </p:tav>
                                      </p:tavLst>
                                    </p:anim>
                                    <p:animEffect transition="in" filter="fade">
                                      <p:cBhvr>
                                        <p:cTn id="98" dur="500"/>
                                        <p:tgtEl>
                                          <p:spTgt spid="12"/>
                                        </p:tgtEl>
                                      </p:cBhvr>
                                    </p:animEffect>
                                  </p:childTnLst>
                                </p:cTn>
                              </p:par>
                              <p:par>
                                <p:cTn id="99" presetID="53" presetClass="entr" presetSubtype="0" fill="hold" nodeType="withEffect">
                                  <p:stCondLst>
                                    <p:cond delay="0"/>
                                  </p:stCondLst>
                                  <p:childTnLst>
                                    <p:set>
                                      <p:cBhvr>
                                        <p:cTn id="100" dur="1" fill="hold">
                                          <p:stCondLst>
                                            <p:cond delay="0"/>
                                          </p:stCondLst>
                                        </p:cTn>
                                        <p:tgtEl>
                                          <p:spTgt spid="13"/>
                                        </p:tgtEl>
                                        <p:attrNameLst>
                                          <p:attrName>style.visibility</p:attrName>
                                        </p:attrNameLst>
                                      </p:cBhvr>
                                      <p:to>
                                        <p:strVal val="visible"/>
                                      </p:to>
                                    </p:set>
                                    <p:anim calcmode="lin" valueType="num">
                                      <p:cBhvr>
                                        <p:cTn id="101" dur="500" fill="hold"/>
                                        <p:tgtEl>
                                          <p:spTgt spid="13"/>
                                        </p:tgtEl>
                                        <p:attrNameLst>
                                          <p:attrName>ppt_w</p:attrName>
                                        </p:attrNameLst>
                                      </p:cBhvr>
                                      <p:tavLst>
                                        <p:tav tm="0">
                                          <p:val>
                                            <p:fltVal val="0"/>
                                          </p:val>
                                        </p:tav>
                                        <p:tav tm="100000">
                                          <p:val>
                                            <p:strVal val="#ppt_w"/>
                                          </p:val>
                                        </p:tav>
                                      </p:tavLst>
                                    </p:anim>
                                    <p:anim calcmode="lin" valueType="num">
                                      <p:cBhvr>
                                        <p:cTn id="102" dur="500" fill="hold"/>
                                        <p:tgtEl>
                                          <p:spTgt spid="13"/>
                                        </p:tgtEl>
                                        <p:attrNameLst>
                                          <p:attrName>ppt_h</p:attrName>
                                        </p:attrNameLst>
                                      </p:cBhvr>
                                      <p:tavLst>
                                        <p:tav tm="0">
                                          <p:val>
                                            <p:fltVal val="0"/>
                                          </p:val>
                                        </p:tav>
                                        <p:tav tm="100000">
                                          <p:val>
                                            <p:strVal val="#ppt_h"/>
                                          </p:val>
                                        </p:tav>
                                      </p:tavLst>
                                    </p:anim>
                                    <p:animEffect transition="in" filter="fade">
                                      <p:cBhvr>
                                        <p:cTn id="103" dur="500"/>
                                        <p:tgtEl>
                                          <p:spTgt spid="13"/>
                                        </p:tgtEl>
                                      </p:cBhvr>
                                    </p:animEffect>
                                  </p:childTnLst>
                                </p:cTn>
                              </p:par>
                              <p:par>
                                <p:cTn id="104" presetID="53" presetClass="entr" presetSubtype="0" fill="hold" nodeType="withEffect">
                                  <p:stCondLst>
                                    <p:cond delay="0"/>
                                  </p:stCondLst>
                                  <p:childTnLst>
                                    <p:set>
                                      <p:cBhvr>
                                        <p:cTn id="105" dur="1" fill="hold">
                                          <p:stCondLst>
                                            <p:cond delay="0"/>
                                          </p:stCondLst>
                                        </p:cTn>
                                        <p:tgtEl>
                                          <p:spTgt spid="14"/>
                                        </p:tgtEl>
                                        <p:attrNameLst>
                                          <p:attrName>style.visibility</p:attrName>
                                        </p:attrNameLst>
                                      </p:cBhvr>
                                      <p:to>
                                        <p:strVal val="visible"/>
                                      </p:to>
                                    </p:set>
                                    <p:anim calcmode="lin" valueType="num">
                                      <p:cBhvr>
                                        <p:cTn id="106" dur="500" fill="hold"/>
                                        <p:tgtEl>
                                          <p:spTgt spid="14"/>
                                        </p:tgtEl>
                                        <p:attrNameLst>
                                          <p:attrName>ppt_w</p:attrName>
                                        </p:attrNameLst>
                                      </p:cBhvr>
                                      <p:tavLst>
                                        <p:tav tm="0">
                                          <p:val>
                                            <p:fltVal val="0"/>
                                          </p:val>
                                        </p:tav>
                                        <p:tav tm="100000">
                                          <p:val>
                                            <p:strVal val="#ppt_w"/>
                                          </p:val>
                                        </p:tav>
                                      </p:tavLst>
                                    </p:anim>
                                    <p:anim calcmode="lin" valueType="num">
                                      <p:cBhvr>
                                        <p:cTn id="107" dur="500" fill="hold"/>
                                        <p:tgtEl>
                                          <p:spTgt spid="14"/>
                                        </p:tgtEl>
                                        <p:attrNameLst>
                                          <p:attrName>ppt_h</p:attrName>
                                        </p:attrNameLst>
                                      </p:cBhvr>
                                      <p:tavLst>
                                        <p:tav tm="0">
                                          <p:val>
                                            <p:fltVal val="0"/>
                                          </p:val>
                                        </p:tav>
                                        <p:tav tm="100000">
                                          <p:val>
                                            <p:strVal val="#ppt_h"/>
                                          </p:val>
                                        </p:tav>
                                      </p:tavLst>
                                    </p:anim>
                                    <p:animEffect transition="in" filter="fade">
                                      <p:cBhvr>
                                        <p:cTn id="108" dur="500"/>
                                        <p:tgtEl>
                                          <p:spTgt spid="14"/>
                                        </p:tgtEl>
                                      </p:cBhvr>
                                    </p:animEffect>
                                  </p:childTnLst>
                                </p:cTn>
                              </p:par>
                              <p:par>
                                <p:cTn id="109" presetID="53" presetClass="entr" presetSubtype="0" fill="hold" nodeType="withEffect">
                                  <p:stCondLst>
                                    <p:cond delay="0"/>
                                  </p:stCondLst>
                                  <p:childTnLst>
                                    <p:set>
                                      <p:cBhvr>
                                        <p:cTn id="110" dur="1" fill="hold">
                                          <p:stCondLst>
                                            <p:cond delay="0"/>
                                          </p:stCondLst>
                                        </p:cTn>
                                        <p:tgtEl>
                                          <p:spTgt spid="15"/>
                                        </p:tgtEl>
                                        <p:attrNameLst>
                                          <p:attrName>style.visibility</p:attrName>
                                        </p:attrNameLst>
                                      </p:cBhvr>
                                      <p:to>
                                        <p:strVal val="visible"/>
                                      </p:to>
                                    </p:set>
                                    <p:anim calcmode="lin" valueType="num">
                                      <p:cBhvr>
                                        <p:cTn id="111" dur="500" fill="hold"/>
                                        <p:tgtEl>
                                          <p:spTgt spid="15"/>
                                        </p:tgtEl>
                                        <p:attrNameLst>
                                          <p:attrName>ppt_w</p:attrName>
                                        </p:attrNameLst>
                                      </p:cBhvr>
                                      <p:tavLst>
                                        <p:tav tm="0">
                                          <p:val>
                                            <p:fltVal val="0"/>
                                          </p:val>
                                        </p:tav>
                                        <p:tav tm="100000">
                                          <p:val>
                                            <p:strVal val="#ppt_w"/>
                                          </p:val>
                                        </p:tav>
                                      </p:tavLst>
                                    </p:anim>
                                    <p:anim calcmode="lin" valueType="num">
                                      <p:cBhvr>
                                        <p:cTn id="112" dur="500" fill="hold"/>
                                        <p:tgtEl>
                                          <p:spTgt spid="15"/>
                                        </p:tgtEl>
                                        <p:attrNameLst>
                                          <p:attrName>ppt_h</p:attrName>
                                        </p:attrNameLst>
                                      </p:cBhvr>
                                      <p:tavLst>
                                        <p:tav tm="0">
                                          <p:val>
                                            <p:fltVal val="0"/>
                                          </p:val>
                                        </p:tav>
                                        <p:tav tm="100000">
                                          <p:val>
                                            <p:strVal val="#ppt_h"/>
                                          </p:val>
                                        </p:tav>
                                      </p:tavLst>
                                    </p:anim>
                                    <p:animEffect transition="in" filter="fade">
                                      <p:cBhvr>
                                        <p:cTn id="113" dur="500"/>
                                        <p:tgtEl>
                                          <p:spTgt spid="15"/>
                                        </p:tgtEl>
                                      </p:cBhvr>
                                    </p:animEffect>
                                  </p:childTnLst>
                                </p:cTn>
                              </p:par>
                              <p:par>
                                <p:cTn id="114" presetID="53" presetClass="entr" presetSubtype="0" fill="hold" nodeType="withEffect">
                                  <p:stCondLst>
                                    <p:cond delay="0"/>
                                  </p:stCondLst>
                                  <p:childTnLst>
                                    <p:set>
                                      <p:cBhvr>
                                        <p:cTn id="115" dur="1" fill="hold">
                                          <p:stCondLst>
                                            <p:cond delay="0"/>
                                          </p:stCondLst>
                                        </p:cTn>
                                        <p:tgtEl>
                                          <p:spTgt spid="17"/>
                                        </p:tgtEl>
                                        <p:attrNameLst>
                                          <p:attrName>style.visibility</p:attrName>
                                        </p:attrNameLst>
                                      </p:cBhvr>
                                      <p:to>
                                        <p:strVal val="visible"/>
                                      </p:to>
                                    </p:set>
                                    <p:anim calcmode="lin" valueType="num">
                                      <p:cBhvr>
                                        <p:cTn id="116" dur="500" fill="hold"/>
                                        <p:tgtEl>
                                          <p:spTgt spid="17"/>
                                        </p:tgtEl>
                                        <p:attrNameLst>
                                          <p:attrName>ppt_w</p:attrName>
                                        </p:attrNameLst>
                                      </p:cBhvr>
                                      <p:tavLst>
                                        <p:tav tm="0">
                                          <p:val>
                                            <p:fltVal val="0"/>
                                          </p:val>
                                        </p:tav>
                                        <p:tav tm="100000">
                                          <p:val>
                                            <p:strVal val="#ppt_w"/>
                                          </p:val>
                                        </p:tav>
                                      </p:tavLst>
                                    </p:anim>
                                    <p:anim calcmode="lin" valueType="num">
                                      <p:cBhvr>
                                        <p:cTn id="117" dur="500" fill="hold"/>
                                        <p:tgtEl>
                                          <p:spTgt spid="17"/>
                                        </p:tgtEl>
                                        <p:attrNameLst>
                                          <p:attrName>ppt_h</p:attrName>
                                        </p:attrNameLst>
                                      </p:cBhvr>
                                      <p:tavLst>
                                        <p:tav tm="0">
                                          <p:val>
                                            <p:fltVal val="0"/>
                                          </p:val>
                                        </p:tav>
                                        <p:tav tm="100000">
                                          <p:val>
                                            <p:strVal val="#ppt_h"/>
                                          </p:val>
                                        </p:tav>
                                      </p:tavLst>
                                    </p:anim>
                                    <p:animEffect transition="in" filter="fade">
                                      <p:cBhvr>
                                        <p:cTn id="118" dur="500"/>
                                        <p:tgtEl>
                                          <p:spTgt spid="17"/>
                                        </p:tgtEl>
                                      </p:cBhvr>
                                    </p:animEffect>
                                  </p:childTnLst>
                                </p:cTn>
                              </p:par>
                              <p:par>
                                <p:cTn id="119" presetID="53" presetClass="entr" presetSubtype="0" fill="hold" nodeType="withEffect">
                                  <p:stCondLst>
                                    <p:cond delay="0"/>
                                  </p:stCondLst>
                                  <p:childTnLst>
                                    <p:set>
                                      <p:cBhvr>
                                        <p:cTn id="120" dur="1" fill="hold">
                                          <p:stCondLst>
                                            <p:cond delay="0"/>
                                          </p:stCondLst>
                                        </p:cTn>
                                        <p:tgtEl>
                                          <p:spTgt spid="18"/>
                                        </p:tgtEl>
                                        <p:attrNameLst>
                                          <p:attrName>style.visibility</p:attrName>
                                        </p:attrNameLst>
                                      </p:cBhvr>
                                      <p:to>
                                        <p:strVal val="visible"/>
                                      </p:to>
                                    </p:set>
                                    <p:anim calcmode="lin" valueType="num">
                                      <p:cBhvr>
                                        <p:cTn id="121" dur="500" fill="hold"/>
                                        <p:tgtEl>
                                          <p:spTgt spid="18"/>
                                        </p:tgtEl>
                                        <p:attrNameLst>
                                          <p:attrName>ppt_w</p:attrName>
                                        </p:attrNameLst>
                                      </p:cBhvr>
                                      <p:tavLst>
                                        <p:tav tm="0">
                                          <p:val>
                                            <p:fltVal val="0"/>
                                          </p:val>
                                        </p:tav>
                                        <p:tav tm="100000">
                                          <p:val>
                                            <p:strVal val="#ppt_w"/>
                                          </p:val>
                                        </p:tav>
                                      </p:tavLst>
                                    </p:anim>
                                    <p:anim calcmode="lin" valueType="num">
                                      <p:cBhvr>
                                        <p:cTn id="122" dur="500" fill="hold"/>
                                        <p:tgtEl>
                                          <p:spTgt spid="18"/>
                                        </p:tgtEl>
                                        <p:attrNameLst>
                                          <p:attrName>ppt_h</p:attrName>
                                        </p:attrNameLst>
                                      </p:cBhvr>
                                      <p:tavLst>
                                        <p:tav tm="0">
                                          <p:val>
                                            <p:fltVal val="0"/>
                                          </p:val>
                                        </p:tav>
                                        <p:tav tm="100000">
                                          <p:val>
                                            <p:strVal val="#ppt_h"/>
                                          </p:val>
                                        </p:tav>
                                      </p:tavLst>
                                    </p:anim>
                                    <p:animEffect transition="in" filter="fade">
                                      <p:cBhvr>
                                        <p:cTn id="123" dur="500"/>
                                        <p:tgtEl>
                                          <p:spTgt spid="18"/>
                                        </p:tgtEl>
                                      </p:cBhvr>
                                    </p:animEffect>
                                  </p:childTnLst>
                                </p:cTn>
                              </p:par>
                              <p:par>
                                <p:cTn id="124" presetID="53" presetClass="entr" presetSubtype="0" fill="hold" nodeType="withEffect">
                                  <p:stCondLst>
                                    <p:cond delay="0"/>
                                  </p:stCondLst>
                                  <p:childTnLst>
                                    <p:set>
                                      <p:cBhvr>
                                        <p:cTn id="125" dur="1" fill="hold">
                                          <p:stCondLst>
                                            <p:cond delay="0"/>
                                          </p:stCondLst>
                                        </p:cTn>
                                        <p:tgtEl>
                                          <p:spTgt spid="19"/>
                                        </p:tgtEl>
                                        <p:attrNameLst>
                                          <p:attrName>style.visibility</p:attrName>
                                        </p:attrNameLst>
                                      </p:cBhvr>
                                      <p:to>
                                        <p:strVal val="visible"/>
                                      </p:to>
                                    </p:set>
                                    <p:anim calcmode="lin" valueType="num">
                                      <p:cBhvr>
                                        <p:cTn id="126" dur="500" fill="hold"/>
                                        <p:tgtEl>
                                          <p:spTgt spid="19"/>
                                        </p:tgtEl>
                                        <p:attrNameLst>
                                          <p:attrName>ppt_w</p:attrName>
                                        </p:attrNameLst>
                                      </p:cBhvr>
                                      <p:tavLst>
                                        <p:tav tm="0">
                                          <p:val>
                                            <p:fltVal val="0"/>
                                          </p:val>
                                        </p:tav>
                                        <p:tav tm="100000">
                                          <p:val>
                                            <p:strVal val="#ppt_w"/>
                                          </p:val>
                                        </p:tav>
                                      </p:tavLst>
                                    </p:anim>
                                    <p:anim calcmode="lin" valueType="num">
                                      <p:cBhvr>
                                        <p:cTn id="127" dur="500" fill="hold"/>
                                        <p:tgtEl>
                                          <p:spTgt spid="19"/>
                                        </p:tgtEl>
                                        <p:attrNameLst>
                                          <p:attrName>ppt_h</p:attrName>
                                        </p:attrNameLst>
                                      </p:cBhvr>
                                      <p:tavLst>
                                        <p:tav tm="0">
                                          <p:val>
                                            <p:fltVal val="0"/>
                                          </p:val>
                                        </p:tav>
                                        <p:tav tm="100000">
                                          <p:val>
                                            <p:strVal val="#ppt_h"/>
                                          </p:val>
                                        </p:tav>
                                      </p:tavLst>
                                    </p:anim>
                                    <p:animEffect transition="in" filter="fade">
                                      <p:cBhvr>
                                        <p:cTn id="128" dur="500"/>
                                        <p:tgtEl>
                                          <p:spTgt spid="19"/>
                                        </p:tgtEl>
                                      </p:cBhvr>
                                    </p:animEffect>
                                  </p:childTnLst>
                                </p:cTn>
                              </p:par>
                            </p:childTnLst>
                          </p:cTn>
                        </p:par>
                      </p:childTnLst>
                    </p:cTn>
                  </p:par>
                  <p:par>
                    <p:cTn id="129" fill="hold">
                      <p:stCondLst>
                        <p:cond delay="indefinite"/>
                      </p:stCondLst>
                      <p:childTnLst>
                        <p:par>
                          <p:cTn id="130" fill="hold">
                            <p:stCondLst>
                              <p:cond delay="0"/>
                            </p:stCondLst>
                            <p:childTnLst>
                              <p:par>
                                <p:cTn id="131" presetID="40" presetClass="entr" presetSubtype="0" fill="hold" grpId="0" nodeType="clickEffect">
                                  <p:stCondLst>
                                    <p:cond delay="0"/>
                                  </p:stCondLst>
                                  <p:iterate type="lt">
                                    <p:tmPct val="10000"/>
                                  </p:iterate>
                                  <p:childTnLst>
                                    <p:set>
                                      <p:cBhvr>
                                        <p:cTn id="132" dur="1" fill="hold">
                                          <p:stCondLst>
                                            <p:cond delay="0"/>
                                          </p:stCondLst>
                                        </p:cTn>
                                        <p:tgtEl>
                                          <p:spTgt spid="29"/>
                                        </p:tgtEl>
                                        <p:attrNameLst>
                                          <p:attrName>style.visibility</p:attrName>
                                        </p:attrNameLst>
                                      </p:cBhvr>
                                      <p:to>
                                        <p:strVal val="visible"/>
                                      </p:to>
                                    </p:set>
                                    <p:animEffect transition="in" filter="fade">
                                      <p:cBhvr>
                                        <p:cTn id="133" dur="1000"/>
                                        <p:tgtEl>
                                          <p:spTgt spid="29"/>
                                        </p:tgtEl>
                                      </p:cBhvr>
                                    </p:animEffect>
                                    <p:anim calcmode="lin" valueType="num">
                                      <p:cBhvr>
                                        <p:cTn id="134" dur="1000" fill="hold"/>
                                        <p:tgtEl>
                                          <p:spTgt spid="29"/>
                                        </p:tgtEl>
                                        <p:attrNameLst>
                                          <p:attrName>ppt_x</p:attrName>
                                        </p:attrNameLst>
                                      </p:cBhvr>
                                      <p:tavLst>
                                        <p:tav tm="0">
                                          <p:val>
                                            <p:strVal val="#ppt_x-.1"/>
                                          </p:val>
                                        </p:tav>
                                        <p:tav tm="100000">
                                          <p:val>
                                            <p:strVal val="#ppt_x"/>
                                          </p:val>
                                        </p:tav>
                                      </p:tavLst>
                                    </p:anim>
                                    <p:anim calcmode="lin" valueType="num">
                                      <p:cBhvr>
                                        <p:cTn id="135" dur="1000" fill="hold"/>
                                        <p:tgtEl>
                                          <p:spTgt spid="29"/>
                                        </p:tgtEl>
                                        <p:attrNameLst>
                                          <p:attrName>ppt_y</p:attrName>
                                        </p:attrNameLst>
                                      </p:cBhvr>
                                      <p:tavLst>
                                        <p:tav tm="0">
                                          <p:val>
                                            <p:strVal val="#ppt_y"/>
                                          </p:val>
                                        </p:tav>
                                        <p:tav tm="100000">
                                          <p:val>
                                            <p:strVal val="#ppt_y"/>
                                          </p:val>
                                        </p:tav>
                                      </p:tavLst>
                                    </p:anim>
                                  </p:childTnLst>
                                </p:cTn>
                              </p:par>
                            </p:childTnLst>
                          </p:cTn>
                        </p:par>
                      </p:childTnLst>
                    </p:cTn>
                  </p:par>
                  <p:par>
                    <p:cTn id="136" fill="hold">
                      <p:stCondLst>
                        <p:cond delay="indefinite"/>
                      </p:stCondLst>
                      <p:childTnLst>
                        <p:par>
                          <p:cTn id="137" fill="hold">
                            <p:stCondLst>
                              <p:cond delay="0"/>
                            </p:stCondLst>
                            <p:childTnLst>
                              <p:par>
                                <p:cTn id="138" presetID="40" presetClass="entr" presetSubtype="0" fill="hold" grpId="0" nodeType="clickEffect">
                                  <p:stCondLst>
                                    <p:cond delay="0"/>
                                  </p:stCondLst>
                                  <p:iterate type="lt">
                                    <p:tmPct val="10000"/>
                                  </p:iterate>
                                  <p:childTnLst>
                                    <p:set>
                                      <p:cBhvr>
                                        <p:cTn id="139" dur="1" fill="hold">
                                          <p:stCondLst>
                                            <p:cond delay="0"/>
                                          </p:stCondLst>
                                        </p:cTn>
                                        <p:tgtEl>
                                          <p:spTgt spid="24"/>
                                        </p:tgtEl>
                                        <p:attrNameLst>
                                          <p:attrName>style.visibility</p:attrName>
                                        </p:attrNameLst>
                                      </p:cBhvr>
                                      <p:to>
                                        <p:strVal val="visible"/>
                                      </p:to>
                                    </p:set>
                                    <p:animEffect transition="in" filter="fade">
                                      <p:cBhvr>
                                        <p:cTn id="140" dur="1000"/>
                                        <p:tgtEl>
                                          <p:spTgt spid="24"/>
                                        </p:tgtEl>
                                      </p:cBhvr>
                                    </p:animEffect>
                                    <p:anim calcmode="lin" valueType="num">
                                      <p:cBhvr>
                                        <p:cTn id="141" dur="1000" fill="hold"/>
                                        <p:tgtEl>
                                          <p:spTgt spid="24"/>
                                        </p:tgtEl>
                                        <p:attrNameLst>
                                          <p:attrName>ppt_x</p:attrName>
                                        </p:attrNameLst>
                                      </p:cBhvr>
                                      <p:tavLst>
                                        <p:tav tm="0">
                                          <p:val>
                                            <p:strVal val="#ppt_x-.1"/>
                                          </p:val>
                                        </p:tav>
                                        <p:tav tm="100000">
                                          <p:val>
                                            <p:strVal val="#ppt_x"/>
                                          </p:val>
                                        </p:tav>
                                      </p:tavLst>
                                    </p:anim>
                                    <p:anim calcmode="lin" valueType="num">
                                      <p:cBhvr>
                                        <p:cTn id="142" dur="1000" fill="hold"/>
                                        <p:tgtEl>
                                          <p:spTgt spid="24"/>
                                        </p:tgtEl>
                                        <p:attrNameLst>
                                          <p:attrName>ppt_y</p:attrName>
                                        </p:attrNameLst>
                                      </p:cBhvr>
                                      <p:tavLst>
                                        <p:tav tm="0">
                                          <p:val>
                                            <p:strVal val="#ppt_y"/>
                                          </p:val>
                                        </p:tav>
                                        <p:tav tm="100000">
                                          <p:val>
                                            <p:strVal val="#ppt_y"/>
                                          </p:val>
                                        </p:tav>
                                      </p:tavLst>
                                    </p:anim>
                                  </p:childTnLst>
                                </p:cTn>
                              </p:par>
                            </p:childTnLst>
                          </p:cTn>
                        </p:par>
                      </p:childTnLst>
                    </p:cTn>
                  </p:par>
                  <p:par>
                    <p:cTn id="143" fill="hold">
                      <p:stCondLst>
                        <p:cond delay="indefinite"/>
                      </p:stCondLst>
                      <p:childTnLst>
                        <p:par>
                          <p:cTn id="144" fill="hold">
                            <p:stCondLst>
                              <p:cond delay="0"/>
                            </p:stCondLst>
                            <p:childTnLst>
                              <p:par>
                                <p:cTn id="145" presetID="53" presetClass="entr" presetSubtype="0" fill="hold" nodeType="clickEffect">
                                  <p:stCondLst>
                                    <p:cond delay="0"/>
                                  </p:stCondLst>
                                  <p:childTnLst>
                                    <p:set>
                                      <p:cBhvr>
                                        <p:cTn id="146" dur="1" fill="hold">
                                          <p:stCondLst>
                                            <p:cond delay="0"/>
                                          </p:stCondLst>
                                        </p:cTn>
                                        <p:tgtEl>
                                          <p:spTgt spid="20"/>
                                        </p:tgtEl>
                                        <p:attrNameLst>
                                          <p:attrName>style.visibility</p:attrName>
                                        </p:attrNameLst>
                                      </p:cBhvr>
                                      <p:to>
                                        <p:strVal val="visible"/>
                                      </p:to>
                                    </p:set>
                                    <p:anim calcmode="lin" valueType="num">
                                      <p:cBhvr>
                                        <p:cTn id="147" dur="500" fill="hold"/>
                                        <p:tgtEl>
                                          <p:spTgt spid="20"/>
                                        </p:tgtEl>
                                        <p:attrNameLst>
                                          <p:attrName>ppt_w</p:attrName>
                                        </p:attrNameLst>
                                      </p:cBhvr>
                                      <p:tavLst>
                                        <p:tav tm="0">
                                          <p:val>
                                            <p:fltVal val="0"/>
                                          </p:val>
                                        </p:tav>
                                        <p:tav tm="100000">
                                          <p:val>
                                            <p:strVal val="#ppt_w"/>
                                          </p:val>
                                        </p:tav>
                                      </p:tavLst>
                                    </p:anim>
                                    <p:anim calcmode="lin" valueType="num">
                                      <p:cBhvr>
                                        <p:cTn id="148" dur="500" fill="hold"/>
                                        <p:tgtEl>
                                          <p:spTgt spid="20"/>
                                        </p:tgtEl>
                                        <p:attrNameLst>
                                          <p:attrName>ppt_h</p:attrName>
                                        </p:attrNameLst>
                                      </p:cBhvr>
                                      <p:tavLst>
                                        <p:tav tm="0">
                                          <p:val>
                                            <p:fltVal val="0"/>
                                          </p:val>
                                        </p:tav>
                                        <p:tav tm="100000">
                                          <p:val>
                                            <p:strVal val="#ppt_h"/>
                                          </p:val>
                                        </p:tav>
                                      </p:tavLst>
                                    </p:anim>
                                    <p:animEffect transition="in" filter="fade">
                                      <p:cBhvr>
                                        <p:cTn id="149" dur="500"/>
                                        <p:tgtEl>
                                          <p:spTgt spid="20"/>
                                        </p:tgtEl>
                                      </p:cBhvr>
                                    </p:animEffect>
                                  </p:childTnLst>
                                </p:cTn>
                              </p:par>
                              <p:par>
                                <p:cTn id="150" presetID="53" presetClass="entr" presetSubtype="0" fill="hold" nodeType="withEffect">
                                  <p:stCondLst>
                                    <p:cond delay="0"/>
                                  </p:stCondLst>
                                  <p:childTnLst>
                                    <p:set>
                                      <p:cBhvr>
                                        <p:cTn id="151" dur="1" fill="hold">
                                          <p:stCondLst>
                                            <p:cond delay="0"/>
                                          </p:stCondLst>
                                        </p:cTn>
                                        <p:tgtEl>
                                          <p:spTgt spid="21"/>
                                        </p:tgtEl>
                                        <p:attrNameLst>
                                          <p:attrName>style.visibility</p:attrName>
                                        </p:attrNameLst>
                                      </p:cBhvr>
                                      <p:to>
                                        <p:strVal val="visible"/>
                                      </p:to>
                                    </p:set>
                                    <p:anim calcmode="lin" valueType="num">
                                      <p:cBhvr>
                                        <p:cTn id="152" dur="500" fill="hold"/>
                                        <p:tgtEl>
                                          <p:spTgt spid="21"/>
                                        </p:tgtEl>
                                        <p:attrNameLst>
                                          <p:attrName>ppt_w</p:attrName>
                                        </p:attrNameLst>
                                      </p:cBhvr>
                                      <p:tavLst>
                                        <p:tav tm="0">
                                          <p:val>
                                            <p:fltVal val="0"/>
                                          </p:val>
                                        </p:tav>
                                        <p:tav tm="100000">
                                          <p:val>
                                            <p:strVal val="#ppt_w"/>
                                          </p:val>
                                        </p:tav>
                                      </p:tavLst>
                                    </p:anim>
                                    <p:anim calcmode="lin" valueType="num">
                                      <p:cBhvr>
                                        <p:cTn id="153" dur="500" fill="hold"/>
                                        <p:tgtEl>
                                          <p:spTgt spid="21"/>
                                        </p:tgtEl>
                                        <p:attrNameLst>
                                          <p:attrName>ppt_h</p:attrName>
                                        </p:attrNameLst>
                                      </p:cBhvr>
                                      <p:tavLst>
                                        <p:tav tm="0">
                                          <p:val>
                                            <p:fltVal val="0"/>
                                          </p:val>
                                        </p:tav>
                                        <p:tav tm="100000">
                                          <p:val>
                                            <p:strVal val="#ppt_h"/>
                                          </p:val>
                                        </p:tav>
                                      </p:tavLst>
                                    </p:anim>
                                    <p:animEffect transition="in" filter="fade">
                                      <p:cBhvr>
                                        <p:cTn id="154" dur="500"/>
                                        <p:tgtEl>
                                          <p:spTgt spid="21"/>
                                        </p:tgtEl>
                                      </p:cBhvr>
                                    </p:animEffect>
                                  </p:childTnLst>
                                </p:cTn>
                              </p:par>
                              <p:par>
                                <p:cTn id="155" presetID="53" presetClass="entr" presetSubtype="0" fill="hold" nodeType="withEffect">
                                  <p:stCondLst>
                                    <p:cond delay="0"/>
                                  </p:stCondLst>
                                  <p:childTnLst>
                                    <p:set>
                                      <p:cBhvr>
                                        <p:cTn id="156" dur="1" fill="hold">
                                          <p:stCondLst>
                                            <p:cond delay="0"/>
                                          </p:stCondLst>
                                        </p:cTn>
                                        <p:tgtEl>
                                          <p:spTgt spid="22"/>
                                        </p:tgtEl>
                                        <p:attrNameLst>
                                          <p:attrName>style.visibility</p:attrName>
                                        </p:attrNameLst>
                                      </p:cBhvr>
                                      <p:to>
                                        <p:strVal val="visible"/>
                                      </p:to>
                                    </p:set>
                                    <p:anim calcmode="lin" valueType="num">
                                      <p:cBhvr>
                                        <p:cTn id="157" dur="500" fill="hold"/>
                                        <p:tgtEl>
                                          <p:spTgt spid="22"/>
                                        </p:tgtEl>
                                        <p:attrNameLst>
                                          <p:attrName>ppt_w</p:attrName>
                                        </p:attrNameLst>
                                      </p:cBhvr>
                                      <p:tavLst>
                                        <p:tav tm="0">
                                          <p:val>
                                            <p:fltVal val="0"/>
                                          </p:val>
                                        </p:tav>
                                        <p:tav tm="100000">
                                          <p:val>
                                            <p:strVal val="#ppt_w"/>
                                          </p:val>
                                        </p:tav>
                                      </p:tavLst>
                                    </p:anim>
                                    <p:anim calcmode="lin" valueType="num">
                                      <p:cBhvr>
                                        <p:cTn id="158" dur="500" fill="hold"/>
                                        <p:tgtEl>
                                          <p:spTgt spid="22"/>
                                        </p:tgtEl>
                                        <p:attrNameLst>
                                          <p:attrName>ppt_h</p:attrName>
                                        </p:attrNameLst>
                                      </p:cBhvr>
                                      <p:tavLst>
                                        <p:tav tm="0">
                                          <p:val>
                                            <p:fltVal val="0"/>
                                          </p:val>
                                        </p:tav>
                                        <p:tav tm="100000">
                                          <p:val>
                                            <p:strVal val="#ppt_h"/>
                                          </p:val>
                                        </p:tav>
                                      </p:tavLst>
                                    </p:anim>
                                    <p:animEffect transition="in" filter="fade">
                                      <p:cBhvr>
                                        <p:cTn id="159" dur="500"/>
                                        <p:tgtEl>
                                          <p:spTgt spid="22"/>
                                        </p:tgtEl>
                                      </p:cBhvr>
                                    </p:animEffect>
                                  </p:childTnLst>
                                </p:cTn>
                              </p:par>
                              <p:par>
                                <p:cTn id="160" presetID="53" presetClass="entr" presetSubtype="0" fill="hold" nodeType="withEffect">
                                  <p:stCondLst>
                                    <p:cond delay="0"/>
                                  </p:stCondLst>
                                  <p:childTnLst>
                                    <p:set>
                                      <p:cBhvr>
                                        <p:cTn id="161" dur="1" fill="hold">
                                          <p:stCondLst>
                                            <p:cond delay="0"/>
                                          </p:stCondLst>
                                        </p:cTn>
                                        <p:tgtEl>
                                          <p:spTgt spid="23"/>
                                        </p:tgtEl>
                                        <p:attrNameLst>
                                          <p:attrName>style.visibility</p:attrName>
                                        </p:attrNameLst>
                                      </p:cBhvr>
                                      <p:to>
                                        <p:strVal val="visible"/>
                                      </p:to>
                                    </p:set>
                                    <p:anim calcmode="lin" valueType="num">
                                      <p:cBhvr>
                                        <p:cTn id="162" dur="500" fill="hold"/>
                                        <p:tgtEl>
                                          <p:spTgt spid="23"/>
                                        </p:tgtEl>
                                        <p:attrNameLst>
                                          <p:attrName>ppt_w</p:attrName>
                                        </p:attrNameLst>
                                      </p:cBhvr>
                                      <p:tavLst>
                                        <p:tav tm="0">
                                          <p:val>
                                            <p:fltVal val="0"/>
                                          </p:val>
                                        </p:tav>
                                        <p:tav tm="100000">
                                          <p:val>
                                            <p:strVal val="#ppt_w"/>
                                          </p:val>
                                        </p:tav>
                                      </p:tavLst>
                                    </p:anim>
                                    <p:anim calcmode="lin" valueType="num">
                                      <p:cBhvr>
                                        <p:cTn id="163" dur="500" fill="hold"/>
                                        <p:tgtEl>
                                          <p:spTgt spid="23"/>
                                        </p:tgtEl>
                                        <p:attrNameLst>
                                          <p:attrName>ppt_h</p:attrName>
                                        </p:attrNameLst>
                                      </p:cBhvr>
                                      <p:tavLst>
                                        <p:tav tm="0">
                                          <p:val>
                                            <p:fltVal val="0"/>
                                          </p:val>
                                        </p:tav>
                                        <p:tav tm="100000">
                                          <p:val>
                                            <p:strVal val="#ppt_h"/>
                                          </p:val>
                                        </p:tav>
                                      </p:tavLst>
                                    </p:anim>
                                    <p:animEffect transition="in" filter="fade">
                                      <p:cBhvr>
                                        <p:cTn id="164" dur="500"/>
                                        <p:tgtEl>
                                          <p:spTgt spid="23"/>
                                        </p:tgtEl>
                                      </p:cBhvr>
                                    </p:animEffect>
                                  </p:childTnLst>
                                </p:cTn>
                              </p:par>
                              <p:par>
                                <p:cTn id="165" presetID="53" presetClass="entr" presetSubtype="0" fill="hold" nodeType="withEffect">
                                  <p:stCondLst>
                                    <p:cond delay="0"/>
                                  </p:stCondLst>
                                  <p:childTnLst>
                                    <p:set>
                                      <p:cBhvr>
                                        <p:cTn id="166" dur="1" fill="hold">
                                          <p:stCondLst>
                                            <p:cond delay="0"/>
                                          </p:stCondLst>
                                        </p:cTn>
                                        <p:tgtEl>
                                          <p:spTgt spid="25"/>
                                        </p:tgtEl>
                                        <p:attrNameLst>
                                          <p:attrName>style.visibility</p:attrName>
                                        </p:attrNameLst>
                                      </p:cBhvr>
                                      <p:to>
                                        <p:strVal val="visible"/>
                                      </p:to>
                                    </p:set>
                                    <p:anim calcmode="lin" valueType="num">
                                      <p:cBhvr>
                                        <p:cTn id="167" dur="500" fill="hold"/>
                                        <p:tgtEl>
                                          <p:spTgt spid="25"/>
                                        </p:tgtEl>
                                        <p:attrNameLst>
                                          <p:attrName>ppt_w</p:attrName>
                                        </p:attrNameLst>
                                      </p:cBhvr>
                                      <p:tavLst>
                                        <p:tav tm="0">
                                          <p:val>
                                            <p:fltVal val="0"/>
                                          </p:val>
                                        </p:tav>
                                        <p:tav tm="100000">
                                          <p:val>
                                            <p:strVal val="#ppt_w"/>
                                          </p:val>
                                        </p:tav>
                                      </p:tavLst>
                                    </p:anim>
                                    <p:anim calcmode="lin" valueType="num">
                                      <p:cBhvr>
                                        <p:cTn id="168" dur="500" fill="hold"/>
                                        <p:tgtEl>
                                          <p:spTgt spid="25"/>
                                        </p:tgtEl>
                                        <p:attrNameLst>
                                          <p:attrName>ppt_h</p:attrName>
                                        </p:attrNameLst>
                                      </p:cBhvr>
                                      <p:tavLst>
                                        <p:tav tm="0">
                                          <p:val>
                                            <p:fltVal val="0"/>
                                          </p:val>
                                        </p:tav>
                                        <p:tav tm="100000">
                                          <p:val>
                                            <p:strVal val="#ppt_h"/>
                                          </p:val>
                                        </p:tav>
                                      </p:tavLst>
                                    </p:anim>
                                    <p:animEffect transition="in" filter="fade">
                                      <p:cBhvr>
                                        <p:cTn id="169" dur="500"/>
                                        <p:tgtEl>
                                          <p:spTgt spid="25"/>
                                        </p:tgtEl>
                                      </p:cBhvr>
                                    </p:animEffect>
                                  </p:childTnLst>
                                </p:cTn>
                              </p:par>
                              <p:par>
                                <p:cTn id="170" presetID="53" presetClass="entr" presetSubtype="0" fill="hold" nodeType="withEffect">
                                  <p:stCondLst>
                                    <p:cond delay="0"/>
                                  </p:stCondLst>
                                  <p:childTnLst>
                                    <p:set>
                                      <p:cBhvr>
                                        <p:cTn id="171" dur="1" fill="hold">
                                          <p:stCondLst>
                                            <p:cond delay="0"/>
                                          </p:stCondLst>
                                        </p:cTn>
                                        <p:tgtEl>
                                          <p:spTgt spid="26"/>
                                        </p:tgtEl>
                                        <p:attrNameLst>
                                          <p:attrName>style.visibility</p:attrName>
                                        </p:attrNameLst>
                                      </p:cBhvr>
                                      <p:to>
                                        <p:strVal val="visible"/>
                                      </p:to>
                                    </p:set>
                                    <p:anim calcmode="lin" valueType="num">
                                      <p:cBhvr>
                                        <p:cTn id="172" dur="500" fill="hold"/>
                                        <p:tgtEl>
                                          <p:spTgt spid="26"/>
                                        </p:tgtEl>
                                        <p:attrNameLst>
                                          <p:attrName>ppt_w</p:attrName>
                                        </p:attrNameLst>
                                      </p:cBhvr>
                                      <p:tavLst>
                                        <p:tav tm="0">
                                          <p:val>
                                            <p:fltVal val="0"/>
                                          </p:val>
                                        </p:tav>
                                        <p:tav tm="100000">
                                          <p:val>
                                            <p:strVal val="#ppt_w"/>
                                          </p:val>
                                        </p:tav>
                                      </p:tavLst>
                                    </p:anim>
                                    <p:anim calcmode="lin" valueType="num">
                                      <p:cBhvr>
                                        <p:cTn id="173" dur="500" fill="hold"/>
                                        <p:tgtEl>
                                          <p:spTgt spid="26"/>
                                        </p:tgtEl>
                                        <p:attrNameLst>
                                          <p:attrName>ppt_h</p:attrName>
                                        </p:attrNameLst>
                                      </p:cBhvr>
                                      <p:tavLst>
                                        <p:tav tm="0">
                                          <p:val>
                                            <p:fltVal val="0"/>
                                          </p:val>
                                        </p:tav>
                                        <p:tav tm="100000">
                                          <p:val>
                                            <p:strVal val="#ppt_h"/>
                                          </p:val>
                                        </p:tav>
                                      </p:tavLst>
                                    </p:anim>
                                    <p:animEffect transition="in" filter="fade">
                                      <p:cBhvr>
                                        <p:cTn id="174" dur="500"/>
                                        <p:tgtEl>
                                          <p:spTgt spid="26"/>
                                        </p:tgtEl>
                                      </p:cBhvr>
                                    </p:animEffect>
                                  </p:childTnLst>
                                </p:cTn>
                              </p:par>
                              <p:par>
                                <p:cTn id="175" presetID="53" presetClass="entr" presetSubtype="0" fill="hold" nodeType="withEffect">
                                  <p:stCondLst>
                                    <p:cond delay="0"/>
                                  </p:stCondLst>
                                  <p:childTnLst>
                                    <p:set>
                                      <p:cBhvr>
                                        <p:cTn id="176" dur="1" fill="hold">
                                          <p:stCondLst>
                                            <p:cond delay="0"/>
                                          </p:stCondLst>
                                        </p:cTn>
                                        <p:tgtEl>
                                          <p:spTgt spid="27"/>
                                        </p:tgtEl>
                                        <p:attrNameLst>
                                          <p:attrName>style.visibility</p:attrName>
                                        </p:attrNameLst>
                                      </p:cBhvr>
                                      <p:to>
                                        <p:strVal val="visible"/>
                                      </p:to>
                                    </p:set>
                                    <p:anim calcmode="lin" valueType="num">
                                      <p:cBhvr>
                                        <p:cTn id="177" dur="500" fill="hold"/>
                                        <p:tgtEl>
                                          <p:spTgt spid="27"/>
                                        </p:tgtEl>
                                        <p:attrNameLst>
                                          <p:attrName>ppt_w</p:attrName>
                                        </p:attrNameLst>
                                      </p:cBhvr>
                                      <p:tavLst>
                                        <p:tav tm="0">
                                          <p:val>
                                            <p:fltVal val="0"/>
                                          </p:val>
                                        </p:tav>
                                        <p:tav tm="100000">
                                          <p:val>
                                            <p:strVal val="#ppt_w"/>
                                          </p:val>
                                        </p:tav>
                                      </p:tavLst>
                                    </p:anim>
                                    <p:anim calcmode="lin" valueType="num">
                                      <p:cBhvr>
                                        <p:cTn id="178" dur="500" fill="hold"/>
                                        <p:tgtEl>
                                          <p:spTgt spid="27"/>
                                        </p:tgtEl>
                                        <p:attrNameLst>
                                          <p:attrName>ppt_h</p:attrName>
                                        </p:attrNameLst>
                                      </p:cBhvr>
                                      <p:tavLst>
                                        <p:tav tm="0">
                                          <p:val>
                                            <p:fltVal val="0"/>
                                          </p:val>
                                        </p:tav>
                                        <p:tav tm="100000">
                                          <p:val>
                                            <p:strVal val="#ppt_h"/>
                                          </p:val>
                                        </p:tav>
                                      </p:tavLst>
                                    </p:anim>
                                    <p:animEffect transition="in" filter="fade">
                                      <p:cBhvr>
                                        <p:cTn id="179" dur="500"/>
                                        <p:tgtEl>
                                          <p:spTgt spid="27"/>
                                        </p:tgtEl>
                                      </p:cBhvr>
                                    </p:animEffect>
                                  </p:childTnLst>
                                </p:cTn>
                              </p:par>
                            </p:childTnLst>
                          </p:cTn>
                        </p:par>
                      </p:childTnLst>
                    </p:cTn>
                  </p:par>
                  <p:par>
                    <p:cTn id="180" fill="hold">
                      <p:stCondLst>
                        <p:cond delay="indefinite"/>
                      </p:stCondLst>
                      <p:childTnLst>
                        <p:par>
                          <p:cTn id="181" fill="hold">
                            <p:stCondLst>
                              <p:cond delay="0"/>
                            </p:stCondLst>
                            <p:childTnLst>
                              <p:par>
                                <p:cTn id="182" presetID="27" presetClass="entr" presetSubtype="0" fill="hold" nodeType="clickEffect">
                                  <p:stCondLst>
                                    <p:cond delay="0"/>
                                  </p:stCondLst>
                                  <p:iterate type="lt">
                                    <p:tmPct val="50000"/>
                                  </p:iterate>
                                  <p:childTnLst>
                                    <p:set>
                                      <p:cBhvr>
                                        <p:cTn id="183" dur="1" fill="hold">
                                          <p:stCondLst>
                                            <p:cond delay="0"/>
                                          </p:stCondLst>
                                        </p:cTn>
                                        <p:tgtEl>
                                          <p:spTgt spid="3">
                                            <p:txEl>
                                              <p:pRg st="8" end="8"/>
                                            </p:txEl>
                                          </p:spTgt>
                                        </p:tgtEl>
                                        <p:attrNameLst>
                                          <p:attrName>style.visibility</p:attrName>
                                        </p:attrNameLst>
                                      </p:cBhvr>
                                      <p:to>
                                        <p:strVal val="visible"/>
                                      </p:to>
                                    </p:set>
                                    <p:anim calcmode="discrete" valueType="clr">
                                      <p:cBhvr override="childStyle">
                                        <p:cTn id="184" dur="80"/>
                                        <p:tgtEl>
                                          <p:spTgt spid="3">
                                            <p:txEl>
                                              <p:pRg st="8" end="8"/>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85" dur="80"/>
                                        <p:tgtEl>
                                          <p:spTgt spid="3">
                                            <p:txEl>
                                              <p:pRg st="8" end="8"/>
                                            </p:txEl>
                                          </p:spTgt>
                                        </p:tgtEl>
                                        <p:attrNameLst>
                                          <p:attrName>fillcolor</p:attrName>
                                        </p:attrNameLst>
                                      </p:cBhvr>
                                      <p:tavLst>
                                        <p:tav tm="0">
                                          <p:val>
                                            <p:clrVal>
                                              <a:schemeClr val="accent2"/>
                                            </p:clrVal>
                                          </p:val>
                                        </p:tav>
                                        <p:tav tm="50000">
                                          <p:val>
                                            <p:clrVal>
                                              <a:schemeClr val="hlink"/>
                                            </p:clrVal>
                                          </p:val>
                                        </p:tav>
                                      </p:tavLst>
                                    </p:anim>
                                    <p:set>
                                      <p:cBhvr>
                                        <p:cTn id="186" dur="80"/>
                                        <p:tgtEl>
                                          <p:spTgt spid="3">
                                            <p:txEl>
                                              <p:pRg st="8" end="8"/>
                                            </p:txEl>
                                          </p:spTgt>
                                        </p:tgtEl>
                                        <p:attrNameLst>
                                          <p:attrName>fill.type</p:attrName>
                                        </p:attrNameLst>
                                      </p:cBhvr>
                                      <p:to>
                                        <p:strVal val="solid"/>
                                      </p:to>
                                    </p:set>
                                  </p:childTnLst>
                                </p:cTn>
                              </p:par>
                              <p:par>
                                <p:cTn id="187" presetID="27" presetClass="entr" presetSubtype="0" fill="hold" nodeType="withEffect">
                                  <p:stCondLst>
                                    <p:cond delay="0"/>
                                  </p:stCondLst>
                                  <p:iterate type="lt">
                                    <p:tmPct val="50000"/>
                                  </p:iterate>
                                  <p:childTnLst>
                                    <p:set>
                                      <p:cBhvr>
                                        <p:cTn id="188" dur="1" fill="hold">
                                          <p:stCondLst>
                                            <p:cond delay="0"/>
                                          </p:stCondLst>
                                        </p:cTn>
                                        <p:tgtEl>
                                          <p:spTgt spid="3">
                                            <p:txEl>
                                              <p:pRg st="10" end="10"/>
                                            </p:txEl>
                                          </p:spTgt>
                                        </p:tgtEl>
                                        <p:attrNameLst>
                                          <p:attrName>style.visibility</p:attrName>
                                        </p:attrNameLst>
                                      </p:cBhvr>
                                      <p:to>
                                        <p:strVal val="visible"/>
                                      </p:to>
                                    </p:set>
                                    <p:anim calcmode="discrete" valueType="clr">
                                      <p:cBhvr override="childStyle">
                                        <p:cTn id="189" dur="80"/>
                                        <p:tgtEl>
                                          <p:spTgt spid="3">
                                            <p:txEl>
                                              <p:pRg st="10" end="1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90" dur="80"/>
                                        <p:tgtEl>
                                          <p:spTgt spid="3">
                                            <p:txEl>
                                              <p:pRg st="10" end="10"/>
                                            </p:txEl>
                                          </p:spTgt>
                                        </p:tgtEl>
                                        <p:attrNameLst>
                                          <p:attrName>fillcolor</p:attrName>
                                        </p:attrNameLst>
                                      </p:cBhvr>
                                      <p:tavLst>
                                        <p:tav tm="0">
                                          <p:val>
                                            <p:clrVal>
                                              <a:schemeClr val="accent2"/>
                                            </p:clrVal>
                                          </p:val>
                                        </p:tav>
                                        <p:tav tm="50000">
                                          <p:val>
                                            <p:clrVal>
                                              <a:schemeClr val="hlink"/>
                                            </p:clrVal>
                                          </p:val>
                                        </p:tav>
                                      </p:tavLst>
                                    </p:anim>
                                    <p:set>
                                      <p:cBhvr>
                                        <p:cTn id="191" dur="80"/>
                                        <p:tgtEl>
                                          <p:spTgt spid="3">
                                            <p:txEl>
                                              <p:pRg st="10" end="10"/>
                                            </p:txEl>
                                          </p:spTgt>
                                        </p:tgtEl>
                                        <p:attrNameLst>
                                          <p:attrName>fill.type</p:attrName>
                                        </p:attrNameLst>
                                      </p:cBhvr>
                                      <p:to>
                                        <p:strVal val="solid"/>
                                      </p:to>
                                    </p:set>
                                  </p:childTnLst>
                                </p:cTn>
                              </p:par>
                            </p:childTnLst>
                          </p:cTn>
                        </p:par>
                      </p:childTnLst>
                    </p:cTn>
                  </p:par>
                  <p:par>
                    <p:cTn id="192" fill="hold">
                      <p:stCondLst>
                        <p:cond delay="indefinite"/>
                      </p:stCondLst>
                      <p:childTnLst>
                        <p:par>
                          <p:cTn id="193" fill="hold">
                            <p:stCondLst>
                              <p:cond delay="0"/>
                            </p:stCondLst>
                            <p:childTnLst>
                              <p:par>
                                <p:cTn id="194" presetID="40" presetClass="entr" presetSubtype="0" fill="hold" grpId="0" nodeType="clickEffect">
                                  <p:stCondLst>
                                    <p:cond delay="0"/>
                                  </p:stCondLst>
                                  <p:iterate type="lt">
                                    <p:tmPct val="10000"/>
                                  </p:iterate>
                                  <p:childTnLst>
                                    <p:set>
                                      <p:cBhvr>
                                        <p:cTn id="195" dur="1" fill="hold">
                                          <p:stCondLst>
                                            <p:cond delay="0"/>
                                          </p:stCondLst>
                                        </p:cTn>
                                        <p:tgtEl>
                                          <p:spTgt spid="30"/>
                                        </p:tgtEl>
                                        <p:attrNameLst>
                                          <p:attrName>style.visibility</p:attrName>
                                        </p:attrNameLst>
                                      </p:cBhvr>
                                      <p:to>
                                        <p:strVal val="visible"/>
                                      </p:to>
                                    </p:set>
                                    <p:animEffect transition="in" filter="fade">
                                      <p:cBhvr>
                                        <p:cTn id="196" dur="1000"/>
                                        <p:tgtEl>
                                          <p:spTgt spid="30"/>
                                        </p:tgtEl>
                                      </p:cBhvr>
                                    </p:animEffect>
                                    <p:anim calcmode="lin" valueType="num">
                                      <p:cBhvr>
                                        <p:cTn id="197" dur="1000" fill="hold"/>
                                        <p:tgtEl>
                                          <p:spTgt spid="30"/>
                                        </p:tgtEl>
                                        <p:attrNameLst>
                                          <p:attrName>ppt_x</p:attrName>
                                        </p:attrNameLst>
                                      </p:cBhvr>
                                      <p:tavLst>
                                        <p:tav tm="0">
                                          <p:val>
                                            <p:strVal val="#ppt_x-.1"/>
                                          </p:val>
                                        </p:tav>
                                        <p:tav tm="100000">
                                          <p:val>
                                            <p:strVal val="#ppt_x"/>
                                          </p:val>
                                        </p:tav>
                                      </p:tavLst>
                                    </p:anim>
                                    <p:anim calcmode="lin" valueType="num">
                                      <p:cBhvr>
                                        <p:cTn id="198" dur="1000" fill="hold"/>
                                        <p:tgtEl>
                                          <p:spTgt spid="3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6" grpId="0"/>
      <p:bldP spid="24" grpId="0"/>
      <p:bldP spid="28" grpId="0"/>
      <p:bldP spid="29" grpId="0"/>
      <p:bldP spid="30" grpId="0"/>
      <p:bldP spid="31"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b="1" dirty="0" smtClean="0">
                <a:solidFill>
                  <a:srgbClr val="FF0000"/>
                </a:solidFill>
              </a:rPr>
              <a:t>ملاحظات ختامية</a:t>
            </a:r>
            <a:endParaRPr lang="fr-FR" dirty="0"/>
          </a:p>
        </p:txBody>
      </p:sp>
      <p:sp>
        <p:nvSpPr>
          <p:cNvPr id="3" name="Espace réservé du contenu 2"/>
          <p:cNvSpPr>
            <a:spLocks noGrp="1"/>
          </p:cNvSpPr>
          <p:nvPr>
            <p:ph idx="1"/>
          </p:nvPr>
        </p:nvSpPr>
        <p:spPr/>
        <p:txBody>
          <a:bodyPr/>
          <a:lstStyle/>
          <a:p>
            <a:pPr algn="r" rtl="1">
              <a:buNone/>
            </a:pPr>
            <a:r>
              <a:rPr lang="ar-DZ" b="1" dirty="0" smtClean="0"/>
              <a:t>لا يمكن لأي كان في الزمن 0 معرفة التكلفة المستقبلية لرأس المال أو توقع التدفقات النقدية المستقبلية بدقة، ويتم تقدير قيم هذه المتغيرات لحساب صافي القيمة الحالية ومعدل المردود الداخلي ومؤشر الربحية، لذلك إذا تبين لاحقا أن القيم المقدرة مبالغ فيها (بعيدة عن القيم الفعلية) فإن النتائج المشتقة من مختلف أساليب التقييم تلك سوف تصبح عديمة الفائدة.</a:t>
            </a:r>
          </a:p>
          <a:p>
            <a:pPr algn="r" rtl="1">
              <a:buNone/>
            </a:pPr>
            <a:endParaRPr lang="fr-FR"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lgn="r" rtl="1">
              <a:buNone/>
            </a:pPr>
            <a:r>
              <a:rPr lang="ar-DZ" b="1" dirty="0" smtClean="0"/>
              <a:t>وعليه تعد الأساليب الكمية لتقييم المشاريع أدوات مفيدة ولكن يجب عدم الاعتماد عليها كليا كمعايير لاتخاذ قرارات قبول أو رفض المشاريع خلال عمليات اختيار الاستثمارات. إذ يتوجب على المدراء عند استخدامهم للطرق الكمية أخذ احتمالات انحراف النتائج الفعلية عن تلك المتنبأ </a:t>
            </a:r>
            <a:r>
              <a:rPr lang="ar-DZ" b="1" dirty="0" err="1" smtClean="0"/>
              <a:t>بها</a:t>
            </a:r>
            <a:r>
              <a:rPr lang="ar-DZ" b="1" dirty="0" smtClean="0"/>
              <a:t>، وهذا ما يجعل العوامل النوعية </a:t>
            </a:r>
            <a:r>
              <a:rPr lang="ar-DZ" b="1" dirty="0" err="1" smtClean="0"/>
              <a:t>او</a:t>
            </a:r>
            <a:r>
              <a:rPr lang="ar-DZ" b="1" dirty="0" smtClean="0"/>
              <a:t> الكيفية على قدر كبير من الأهمية.</a:t>
            </a:r>
            <a:endParaRPr lang="fr-FR" b="1" dirty="0" smtClean="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57200" y="1357298"/>
            <a:ext cx="8229600" cy="4525963"/>
          </a:xfrm>
        </p:spPr>
        <p:txBody>
          <a:bodyPr>
            <a:noAutofit/>
          </a:bodyPr>
          <a:lstStyle/>
          <a:p>
            <a:pPr algn="r" rtl="1">
              <a:buNone/>
            </a:pPr>
            <a:r>
              <a:rPr lang="ar-DZ" b="1" smtClean="0"/>
              <a:t>من ناحية أخرى، يجب على المدراء التزام الحذر وإثارة علامات استفهام حول كل مشروع يبدو صافي قيمته الحالية مرتفع بشكل مريب. إذ لا تظهر المشاريع المولدة لصوافي قيمة حالية موجبة هكذا وإنما نتيجة للجهد المبذول لخلق المزايا التنافسية. لذلك يعتبر خلق المزايا التنافسية المهمة الرئيسية للمدراء. ولا بد لهؤلاء أن يدركوا أن صمود المزايا التنافسية التي يصنعونها يعتمد على قدرة المنافسين على إلغائها. وأن مطالبون بالعمل على تطوير مزايا تنافسية لا يمكن للمنافسين إيجاد بدائل لها بسهولة، وإن لم يكن بمقدورهم ذلك فيستوجب عليهم التشكيك بالمشاريع ذات صوافي القيمة الحالية الموجبة</a:t>
            </a:r>
            <a:r>
              <a:rPr lang="ar-DZ" b="1" dirty="0" smtClean="0"/>
              <a:t>.</a:t>
            </a:r>
            <a:endParaRPr lang="fr-FR" b="1"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r" rtl="1">
              <a:buNone/>
            </a:pPr>
            <a:r>
              <a:rPr lang="ar-SA" b="1" smtClean="0"/>
              <a:t>غالباً ما تقع ال</a:t>
            </a:r>
            <a:r>
              <a:rPr lang="ar-DZ" b="1" smtClean="0"/>
              <a:t>مؤسس</a:t>
            </a:r>
            <a:r>
              <a:rPr lang="ar-SA" b="1" smtClean="0"/>
              <a:t>ات في خطأ المبالغة في تقدير تكاليف رأس المال الخاصة بها، وذلك اعتقاداً منها بأن الحل الأمثل هو رفض كافة المشروعات المقترحة عدا حفنة قليلة منها تتسم بربحيتها الضخمة. ويعد هذا خطأً جسيماً ؛ لأنه في حالة زيادة معدل العائد لمشروع ما عن التكلفة الحقيقية لرأس المال، فإن قبول ال</a:t>
            </a:r>
            <a:r>
              <a:rPr lang="ar-DZ" b="1" smtClean="0"/>
              <a:t>مؤسس</a:t>
            </a:r>
            <a:r>
              <a:rPr lang="ar-SA" b="1" smtClean="0"/>
              <a:t>ة لهذا المشروع يؤدي إلى رفع قيمتها</a:t>
            </a:r>
            <a:r>
              <a:rPr lang="ar-SA" b="1" dirty="0" smtClean="0"/>
              <a:t>.</a:t>
            </a:r>
            <a:endParaRPr lang="fr-FR"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srcRect/>
          <a:stretch>
            <a:fillRect/>
          </a:stretch>
        </p:blipFill>
        <p:spPr bwMode="auto">
          <a:xfrm>
            <a:off x="61913" y="285750"/>
            <a:ext cx="9020175" cy="6429375"/>
          </a:xfrm>
          <a:prstGeom prst="rect">
            <a:avLst/>
          </a:prstGeom>
          <a:noFill/>
          <a:ln w="12700">
            <a:noFill/>
            <a:miter lim="800000"/>
            <a:headEnd/>
            <a:tailEnd/>
          </a:ln>
        </p:spPr>
      </p:pic>
      <p:sp>
        <p:nvSpPr>
          <p:cNvPr id="3" name="Rectangle 2"/>
          <p:cNvSpPr>
            <a:spLocks noChangeArrowheads="1"/>
          </p:cNvSpPr>
          <p:nvPr/>
        </p:nvSpPr>
        <p:spPr bwMode="auto">
          <a:xfrm>
            <a:off x="1500188" y="142875"/>
            <a:ext cx="6215062" cy="461963"/>
          </a:xfrm>
          <a:prstGeom prst="rect">
            <a:avLst/>
          </a:prstGeom>
          <a:noFill/>
          <a:ln w="9525">
            <a:noFill/>
            <a:miter lim="800000"/>
            <a:headEnd/>
            <a:tailEnd/>
          </a:ln>
        </p:spPr>
        <p:txBody>
          <a:bodyPr>
            <a:spAutoFit/>
          </a:bodyPr>
          <a:lstStyle/>
          <a:p>
            <a:pPr algn="ctr"/>
            <a:r>
              <a:rPr lang="fr-FR" u="sng" smtClean="0"/>
              <a:t>Utilisation des critères de choix d'investissement </a:t>
            </a:r>
            <a:endParaRPr lang="ar-SA" u="sng"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srcRect/>
          <a:stretch>
            <a:fillRect/>
          </a:stretch>
        </p:blipFill>
        <p:spPr bwMode="auto">
          <a:xfrm>
            <a:off x="1" y="571480"/>
            <a:ext cx="9144000" cy="5715040"/>
          </a:xfrm>
          <a:prstGeom prst="rect">
            <a:avLst/>
          </a:prstGeom>
          <a:noFill/>
          <a:ln w="12700" cap="flat" cmpd="sng">
            <a:noFill/>
            <a:prstDash val="solid"/>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Autofit/>
          </a:bodyPr>
          <a:lstStyle/>
          <a:p>
            <a:pPr algn="r" rtl="1">
              <a:buNone/>
            </a:pPr>
            <a:r>
              <a:rPr lang="ar-DZ" b="1" dirty="0" smtClean="0"/>
              <a:t>تؤكد الدراستان المذكورتان أن ميل المؤسسات لاستخدام أساليب خصم التدفقات النقدية ينخفض كلما كان حجم المؤسسة أصغر، وأرجعوا ذلك إلى الأسباب </a:t>
            </a:r>
            <a:r>
              <a:rPr lang="ar-DZ" b="1" dirty="0" err="1" smtClean="0"/>
              <a:t>التالية:</a:t>
            </a:r>
            <a:endParaRPr lang="ar-DZ" b="1" dirty="0" smtClean="0"/>
          </a:p>
          <a:p>
            <a:pPr algn="r" rtl="1"/>
            <a:r>
              <a:rPr lang="ar-DZ" b="1" dirty="0" smtClean="0"/>
              <a:t>ينصب اهتمام مجمل المؤسسات الصغيرة على السيولة، وأفضل مؤشر يمثل هذا العامل هو فترة </a:t>
            </a:r>
            <a:r>
              <a:rPr lang="ar-DZ" b="1" dirty="0" err="1" smtClean="0"/>
              <a:t>الاسترداد.</a:t>
            </a:r>
            <a:r>
              <a:rPr lang="ar-DZ" b="1" dirty="0" smtClean="0"/>
              <a:t> فطول فترة الاسترداد يعني أن الأموال المستثمرة في المشروع ستبقى مجمدة لفترة طويلة، وهذا ما يقلل من درجة السيولة.</a:t>
            </a:r>
          </a:p>
          <a:p>
            <a:pPr algn="r" rtl="1"/>
            <a:r>
              <a:rPr lang="ar-DZ" b="1" dirty="0" smtClean="0"/>
              <a:t>الاعتقاد السائد بأن صغر حجم المشروعات لا يتلاءم مع </a:t>
            </a:r>
            <a:r>
              <a:rPr lang="ar-DZ" b="1" dirty="0" err="1" smtClean="0"/>
              <a:t>مجهودات</a:t>
            </a:r>
            <a:r>
              <a:rPr lang="ar-DZ" b="1" dirty="0" smtClean="0"/>
              <a:t> تطبيق أساليب خصم التدفقات النقدية.</a:t>
            </a:r>
            <a:endParaRPr lang="fr-FR"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70259</TotalTime>
  <Words>3168</Words>
  <Application>Microsoft Office PowerPoint</Application>
  <PresentationFormat>Affichage à l'écran (4:3)</PresentationFormat>
  <Paragraphs>316</Paragraphs>
  <Slides>65</Slides>
  <Notes>0</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65</vt:i4>
      </vt:variant>
    </vt:vector>
  </HeadingPairs>
  <TitlesOfParts>
    <vt:vector size="67" baseType="lpstr">
      <vt:lpstr>Thème Office</vt:lpstr>
      <vt:lpstr>Équation</vt:lpstr>
      <vt:lpstr>Diapositive 1</vt:lpstr>
      <vt:lpstr>Diapositive 2</vt:lpstr>
      <vt:lpstr>Diapositive 3</vt:lpstr>
      <vt:lpstr>Diapositive 4</vt:lpstr>
      <vt:lpstr>Diapositive 5</vt:lpstr>
      <vt:lpstr>طرق تقييم (المفاضلة بين) المشاريع الاستثمارية </vt:lpstr>
      <vt:lpstr>Diapositive 7</vt:lpstr>
      <vt:lpstr>Diapositive 8</vt:lpstr>
      <vt:lpstr>Diapositive 9</vt:lpstr>
      <vt:lpstr>1) فترة الاسترداد أو الاستعادة </vt:lpstr>
      <vt:lpstr>Diapositive 11</vt:lpstr>
      <vt:lpstr>Diapositive 12</vt:lpstr>
      <vt:lpstr>Diapositive 13</vt:lpstr>
      <vt:lpstr>Diapositive 14</vt:lpstr>
      <vt:lpstr>Diapositive 15</vt:lpstr>
      <vt:lpstr>Diapositive 16</vt:lpstr>
      <vt:lpstr>Diapositive 17</vt:lpstr>
      <vt:lpstr>Diapositive 18</vt:lpstr>
      <vt:lpstr>فترة الاسترداد المعدلة</vt:lpstr>
      <vt:lpstr>Diapositive 20</vt:lpstr>
      <vt:lpstr>2) صافي القيمة الحالية VAN</vt:lpstr>
      <vt:lpstr>Diapositive 22</vt:lpstr>
      <vt:lpstr>Diapositive 23</vt:lpstr>
      <vt:lpstr>Diapositive 24</vt:lpstr>
      <vt:lpstr>منطق صافي القيمة الحالية</vt:lpstr>
      <vt:lpstr>Diapositive 26</vt:lpstr>
      <vt:lpstr>Diapositive 27</vt:lpstr>
      <vt:lpstr>Diapositive 28</vt:lpstr>
      <vt:lpstr>3) معدل المردود الداخلي</vt:lpstr>
      <vt:lpstr>Diapositive 30</vt:lpstr>
      <vt:lpstr>Diapositive 31</vt:lpstr>
      <vt:lpstr>Diapositive 32</vt:lpstr>
      <vt:lpstr>Diapositive 33</vt:lpstr>
      <vt:lpstr>Diapositive 34</vt:lpstr>
      <vt:lpstr>Diapositive 35</vt:lpstr>
      <vt:lpstr>منطق معيار معدل المردود الداخلي</vt:lpstr>
      <vt:lpstr>Diapositive 37</vt:lpstr>
      <vt:lpstr>4) مؤشر الربحية</vt:lpstr>
      <vt:lpstr>Diapositive 39</vt:lpstr>
      <vt:lpstr>Diapositive 40</vt:lpstr>
      <vt:lpstr>Diapositive 41</vt:lpstr>
      <vt:lpstr>ملاحظات</vt:lpstr>
      <vt:lpstr>Diapositive 43</vt:lpstr>
      <vt:lpstr>Diapositive 44</vt:lpstr>
      <vt:lpstr>Diapositive 45</vt:lpstr>
      <vt:lpstr>Diapositive 46</vt:lpstr>
      <vt:lpstr>معدل المردود الداخلي المصحح</vt:lpstr>
      <vt:lpstr>معدل المردود الداخلي المصحح</vt:lpstr>
      <vt:lpstr>Diapositive 49</vt:lpstr>
      <vt:lpstr>Diapositive 50</vt:lpstr>
      <vt:lpstr>Diapositive 51</vt:lpstr>
      <vt:lpstr>أوجه قصور معيار صافي القيمة الحالية</vt:lpstr>
      <vt:lpstr>Diapositive 53</vt:lpstr>
      <vt:lpstr>Diapositive 54</vt:lpstr>
      <vt:lpstr>Diapositive 55</vt:lpstr>
      <vt:lpstr>سلاسل التكرار</vt:lpstr>
      <vt:lpstr>Diapositive 57</vt:lpstr>
      <vt:lpstr>Diapositive 58</vt:lpstr>
      <vt:lpstr>Diapositive 59</vt:lpstr>
      <vt:lpstr>طريقة التدفقات النقدية التفاضلية</vt:lpstr>
      <vt:lpstr>طريقة التدفقات النقدية التفاضلية</vt:lpstr>
      <vt:lpstr>ملاحظات ختامية</vt:lpstr>
      <vt:lpstr>Diapositive 63</vt:lpstr>
      <vt:lpstr>Diapositive 64</vt:lpstr>
      <vt:lpstr>Diapositive 65</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DELL</dc:creator>
  <cp:lastModifiedBy>DELL</cp:lastModifiedBy>
  <cp:revision>79</cp:revision>
  <dcterms:created xsi:type="dcterms:W3CDTF">2018-12-11T17:44:42Z</dcterms:created>
  <dcterms:modified xsi:type="dcterms:W3CDTF">2021-02-08T09:04:46Z</dcterms:modified>
</cp:coreProperties>
</file>