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8" r:id="rId7"/>
    <p:sldId id="269" r:id="rId8"/>
    <p:sldId id="264" r:id="rId9"/>
    <p:sldId id="265" r:id="rId10"/>
    <p:sldId id="266" r:id="rId11"/>
    <p:sldId id="271" r:id="rId12"/>
    <p:sldId id="279"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816" y="90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03878E1-3F16-44FC-8C05-066A37EE57CA}" type="datetimeFigureOut">
              <a:rPr lang="fr-FR" smtClean="0"/>
              <a:pPr/>
              <a:t>27/12/2020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F6C478-B904-4987-B2ED-E93FEC3E701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03878E1-3F16-44FC-8C05-066A37EE57CA}" type="datetimeFigureOut">
              <a:rPr lang="fr-FR" smtClean="0"/>
              <a:pPr/>
              <a:t>27/12/2020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F6C478-B904-4987-B2ED-E93FEC3E701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03878E1-3F16-44FC-8C05-066A37EE57CA}" type="datetimeFigureOut">
              <a:rPr lang="fr-FR" smtClean="0"/>
              <a:pPr/>
              <a:t>27/12/2020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F6C478-B904-4987-B2ED-E93FEC3E701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03878E1-3F16-44FC-8C05-066A37EE57CA}" type="datetimeFigureOut">
              <a:rPr lang="fr-FR" smtClean="0"/>
              <a:pPr/>
              <a:t>27/12/2020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F6C478-B904-4987-B2ED-E93FEC3E701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03878E1-3F16-44FC-8C05-066A37EE57CA}" type="datetimeFigureOut">
              <a:rPr lang="fr-FR" smtClean="0"/>
              <a:pPr/>
              <a:t>27/12/2020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F6C478-B904-4987-B2ED-E93FEC3E701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03878E1-3F16-44FC-8C05-066A37EE57CA}" type="datetimeFigureOut">
              <a:rPr lang="fr-FR" smtClean="0"/>
              <a:pPr/>
              <a:t>27/12/2020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2F6C478-B904-4987-B2ED-E93FEC3E701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03878E1-3F16-44FC-8C05-066A37EE57CA}" type="datetimeFigureOut">
              <a:rPr lang="fr-FR" smtClean="0"/>
              <a:pPr/>
              <a:t>27/12/2020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2F6C478-B904-4987-B2ED-E93FEC3E701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03878E1-3F16-44FC-8C05-066A37EE57CA}" type="datetimeFigureOut">
              <a:rPr lang="fr-FR" smtClean="0"/>
              <a:pPr/>
              <a:t>27/12/2020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2F6C478-B904-4987-B2ED-E93FEC3E701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03878E1-3F16-44FC-8C05-066A37EE57CA}" type="datetimeFigureOut">
              <a:rPr lang="fr-FR" smtClean="0"/>
              <a:pPr/>
              <a:t>27/12/2020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2F6C478-B904-4987-B2ED-E93FEC3E701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03878E1-3F16-44FC-8C05-066A37EE57CA}" type="datetimeFigureOut">
              <a:rPr lang="fr-FR" smtClean="0"/>
              <a:pPr/>
              <a:t>27/12/2020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2F6C478-B904-4987-B2ED-E93FEC3E701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03878E1-3F16-44FC-8C05-066A37EE57CA}" type="datetimeFigureOut">
              <a:rPr lang="fr-FR" smtClean="0"/>
              <a:pPr/>
              <a:t>27/12/2020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2F6C478-B904-4987-B2ED-E93FEC3E701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3878E1-3F16-44FC-8C05-066A37EE57CA}" type="datetimeFigureOut">
              <a:rPr lang="fr-FR" smtClean="0"/>
              <a:pPr/>
              <a:t>27/12/2020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6C478-B904-4987-B2ED-E93FEC3E701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literarydevices.net/setting/"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literarydevices.net/verse/" TargetMode="External"/><Relationship Id="rId2" Type="http://schemas.openxmlformats.org/officeDocument/2006/relationships/hyperlink" Target="https://literarydevices.net/image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2.anglistik.uni-freiburg.de/intranet/englishbasics/ProseTypes.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2.anglistik.uni-freiburg.de/intranet/englishbasics/ProseTypes.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2.anglistik.uni-freiburg.de/intranet/englishbasics/ProseTypes.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err="1" smtClean="0"/>
              <a:t>Literary</a:t>
            </a:r>
            <a:r>
              <a:rPr lang="fr-FR" dirty="0" smtClean="0"/>
              <a:t> Genres:</a:t>
            </a:r>
            <a:endParaRPr lang="fr-FR" dirty="0"/>
          </a:p>
        </p:txBody>
      </p:sp>
      <p:sp>
        <p:nvSpPr>
          <p:cNvPr id="3" name="Sous-titre 2"/>
          <p:cNvSpPr>
            <a:spLocks noGrp="1"/>
          </p:cNvSpPr>
          <p:nvPr>
            <p:ph type="subTitle" idx="1"/>
          </p:nvPr>
        </p:nvSpPr>
        <p:spPr/>
        <p:txBody>
          <a:bodyPr/>
          <a:lstStyle/>
          <a:p>
            <a:r>
              <a:rPr lang="fr-FR" dirty="0" smtClean="0"/>
              <a:t>Prose</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Realistic Fiction</a:t>
            </a:r>
            <a:br>
              <a:rPr lang="en-US" b="1" dirty="0" smtClean="0"/>
            </a:br>
            <a:endParaRPr lang="fr-FR" b="1" dirty="0"/>
          </a:p>
        </p:txBody>
      </p:sp>
      <p:sp>
        <p:nvSpPr>
          <p:cNvPr id="3" name="Espace réservé du contenu 2"/>
          <p:cNvSpPr>
            <a:spLocks noGrp="1"/>
          </p:cNvSpPr>
          <p:nvPr>
            <p:ph idx="1"/>
          </p:nvPr>
        </p:nvSpPr>
        <p:spPr/>
        <p:txBody>
          <a:bodyPr/>
          <a:lstStyle/>
          <a:p>
            <a:pPr>
              <a:buNone/>
            </a:pPr>
            <a:r>
              <a:rPr lang="en-US" dirty="0" smtClean="0"/>
              <a:t/>
            </a:r>
            <a:br>
              <a:rPr lang="en-US" dirty="0" smtClean="0"/>
            </a:br>
            <a:r>
              <a:rPr lang="en-US" b="1" i="1" dirty="0"/>
              <a:t>Realistic fiction is writing that, although invented, depicts a completely realistic scenario. Realistic fiction contains believable characters, plot, and settings, and highlights relatable issues for the contemporary reader.</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Short Story</a:t>
            </a:r>
            <a:endParaRPr lang="fr-FR" b="1" dirty="0"/>
          </a:p>
        </p:txBody>
      </p:sp>
      <p:sp>
        <p:nvSpPr>
          <p:cNvPr id="3" name="Espace réservé du contenu 2"/>
          <p:cNvSpPr>
            <a:spLocks noGrp="1"/>
          </p:cNvSpPr>
          <p:nvPr>
            <p:ph idx="1"/>
          </p:nvPr>
        </p:nvSpPr>
        <p:spPr/>
        <p:txBody>
          <a:bodyPr/>
          <a:lstStyle/>
          <a:p>
            <a:r>
              <a:rPr lang="en-US" dirty="0" smtClean="0"/>
              <a:t>A </a:t>
            </a:r>
            <a:r>
              <a:rPr lang="en-US" b="1" dirty="0" smtClean="0"/>
              <a:t>short-story</a:t>
            </a:r>
            <a:r>
              <a:rPr lang="en-US" dirty="0" smtClean="0"/>
              <a:t> is a piece of prose fiction marked by relative </a:t>
            </a:r>
            <a:r>
              <a:rPr lang="en-US" dirty="0" smtClean="0"/>
              <a:t>shortness, organized </a:t>
            </a:r>
            <a:r>
              <a:rPr lang="en-US" dirty="0" smtClean="0"/>
              <a:t>into a </a:t>
            </a:r>
            <a:r>
              <a:rPr lang="en-US" dirty="0" smtClean="0"/>
              <a:t>plot. </a:t>
            </a:r>
            <a:r>
              <a:rPr lang="en-US" dirty="0" smtClean="0"/>
              <a:t>The plot may be comic, tragic, romantic, or satiric. </a:t>
            </a:r>
          </a:p>
          <a:p>
            <a:endParaRPr lang="fr-FR" dirty="0" smtClean="0"/>
          </a:p>
          <a:p>
            <a:endParaRPr lang="fr-FR" dirty="0" smtClean="0"/>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smtClean="0"/>
              <a:t>Source: Internet</a:t>
            </a:r>
            <a:endParaRPr lang="fr-FR" smtClean="0"/>
          </a:p>
          <a:p>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Prose Definition</a:t>
            </a:r>
            <a:br>
              <a:rPr lang="en-US" dirty="0" smtClean="0"/>
            </a:br>
            <a:endParaRPr lang="fr-FR" dirty="0"/>
          </a:p>
        </p:txBody>
      </p:sp>
      <p:sp>
        <p:nvSpPr>
          <p:cNvPr id="3" name="Espace réservé du contenu 2"/>
          <p:cNvSpPr>
            <a:spLocks noGrp="1"/>
          </p:cNvSpPr>
          <p:nvPr>
            <p:ph idx="1"/>
          </p:nvPr>
        </p:nvSpPr>
        <p:spPr>
          <a:xfrm>
            <a:off x="0" y="928670"/>
            <a:ext cx="9144000" cy="5929330"/>
          </a:xfrm>
        </p:spPr>
        <p:txBody>
          <a:bodyPr>
            <a:normAutofit fontScale="92500" lnSpcReduction="10000"/>
          </a:bodyPr>
          <a:lstStyle/>
          <a:p>
            <a:r>
              <a:rPr lang="en-US" dirty="0" smtClean="0"/>
              <a:t>Prose </a:t>
            </a:r>
            <a:r>
              <a:rPr lang="en-US" dirty="0"/>
              <a:t>is a form of language that has </a:t>
            </a:r>
            <a:r>
              <a:rPr lang="en-US" dirty="0">
                <a:solidFill>
                  <a:srgbClr val="FF0000"/>
                </a:solidFill>
              </a:rPr>
              <a:t>no formal metrical structure</a:t>
            </a:r>
            <a:r>
              <a:rPr lang="en-US" dirty="0"/>
              <a:t>. It applies </a:t>
            </a:r>
            <a:r>
              <a:rPr lang="en-US" dirty="0">
                <a:solidFill>
                  <a:srgbClr val="FF0000"/>
                </a:solidFill>
              </a:rPr>
              <a:t>a natural flow of speech</a:t>
            </a:r>
            <a:r>
              <a:rPr lang="en-US" dirty="0"/>
              <a:t>, and ordinary </a:t>
            </a:r>
            <a:r>
              <a:rPr lang="en-US" dirty="0">
                <a:solidFill>
                  <a:srgbClr val="FF0000"/>
                </a:solidFill>
              </a:rPr>
              <a:t>grammatical structure rather than rhythmic structure</a:t>
            </a:r>
            <a:r>
              <a:rPr lang="en-US" dirty="0"/>
              <a:t>, such as in the case of traditional poetry</a:t>
            </a:r>
            <a:r>
              <a:rPr lang="en-US" dirty="0" smtClean="0"/>
              <a:t>.</a:t>
            </a:r>
            <a:endParaRPr lang="en-US" dirty="0"/>
          </a:p>
          <a:p>
            <a:r>
              <a:rPr lang="en-US" dirty="0">
                <a:solidFill>
                  <a:srgbClr val="FF0000"/>
                </a:solidFill>
              </a:rPr>
              <a:t>Normal every day speech is spoken in prose</a:t>
            </a:r>
            <a:r>
              <a:rPr lang="en-US" dirty="0"/>
              <a:t> and most people think and write in prose form.  Prose comprises of </a:t>
            </a:r>
            <a:r>
              <a:rPr lang="en-US" dirty="0">
                <a:solidFill>
                  <a:srgbClr val="FF0000"/>
                </a:solidFill>
              </a:rPr>
              <a:t>full grammatical sentences </a:t>
            </a:r>
            <a:r>
              <a:rPr lang="en-US" dirty="0"/>
              <a:t>which consist of </a:t>
            </a:r>
            <a:r>
              <a:rPr lang="en-US" dirty="0">
                <a:solidFill>
                  <a:srgbClr val="FF0000"/>
                </a:solidFill>
              </a:rPr>
              <a:t>paragraphs</a:t>
            </a:r>
            <a:r>
              <a:rPr lang="en-US" dirty="0"/>
              <a:t> and </a:t>
            </a:r>
            <a:r>
              <a:rPr lang="en-US" dirty="0" smtClean="0"/>
              <a:t>forgoes </a:t>
            </a:r>
            <a:r>
              <a:rPr lang="en-US" dirty="0"/>
              <a:t>aesthetic appeal in favor of </a:t>
            </a:r>
            <a:r>
              <a:rPr lang="en-US" dirty="0">
                <a:solidFill>
                  <a:srgbClr val="FF0000"/>
                </a:solidFill>
              </a:rPr>
              <a:t>clear, straightforward language</a:t>
            </a:r>
            <a:r>
              <a:rPr lang="en-US" dirty="0" smtClean="0"/>
              <a:t>.</a:t>
            </a:r>
          </a:p>
          <a:p>
            <a:r>
              <a:rPr lang="en-US" dirty="0" smtClean="0"/>
              <a:t>It is also the common language used in </a:t>
            </a:r>
            <a:r>
              <a:rPr lang="en-US" dirty="0" smtClean="0">
                <a:solidFill>
                  <a:srgbClr val="FF0000"/>
                </a:solidFill>
              </a:rPr>
              <a:t>newspapers, magazines, literature, encyclopedias, broadcasting, philosophy, law, history, the sciences </a:t>
            </a:r>
            <a:r>
              <a:rPr lang="en-US" dirty="0" smtClean="0"/>
              <a:t>and many other forms of communication.</a:t>
            </a:r>
            <a:endParaRPr lang="fr-FR" dirty="0" smtClean="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endParaRPr lang="fr-FR"/>
          </a:p>
        </p:txBody>
      </p:sp>
      <p:sp>
        <p:nvSpPr>
          <p:cNvPr id="5" name="Espace réservé du contenu 4"/>
          <p:cNvSpPr>
            <a:spLocks noGrp="1"/>
          </p:cNvSpPr>
          <p:nvPr>
            <p:ph sz="half" idx="1"/>
          </p:nvPr>
        </p:nvSpPr>
        <p:spPr/>
        <p:txBody>
          <a:bodyPr>
            <a:normAutofit fontScale="70000" lnSpcReduction="20000"/>
          </a:bodyPr>
          <a:lstStyle/>
          <a:p>
            <a:r>
              <a:rPr lang="en-US" b="1" dirty="0"/>
              <a:t>Example of a Poetry Verse</a:t>
            </a:r>
          </a:p>
          <a:p>
            <a:r>
              <a:rPr lang="en-US" dirty="0" smtClean="0"/>
              <a:t>“The woods are lovely, dark and deep.</a:t>
            </a:r>
            <a:br>
              <a:rPr lang="en-US" dirty="0" smtClean="0"/>
            </a:br>
            <a:r>
              <a:rPr lang="en-US" dirty="0" smtClean="0"/>
              <a:t>But I have promises to keep,</a:t>
            </a:r>
            <a:br>
              <a:rPr lang="en-US" dirty="0" smtClean="0"/>
            </a:br>
            <a:r>
              <a:rPr lang="en-US" dirty="0" smtClean="0"/>
              <a:t>And miles to go before I sleep,</a:t>
            </a:r>
            <a:br>
              <a:rPr lang="en-US" dirty="0" smtClean="0"/>
            </a:br>
            <a:r>
              <a:rPr lang="en-US" dirty="0" smtClean="0"/>
              <a:t>And miles to go before I sleep.”</a:t>
            </a:r>
          </a:p>
          <a:p>
            <a:endParaRPr lang="en-US" dirty="0"/>
          </a:p>
          <a:p>
            <a:endParaRPr lang="en-US" dirty="0" smtClean="0"/>
          </a:p>
          <a:p>
            <a:endParaRPr lang="en-US" dirty="0"/>
          </a:p>
          <a:p>
            <a:endParaRPr lang="en-US" dirty="0" smtClean="0"/>
          </a:p>
          <a:p>
            <a:endParaRPr lang="en-US" dirty="0"/>
          </a:p>
          <a:p>
            <a:endParaRPr lang="en-US" dirty="0" smtClean="0"/>
          </a:p>
          <a:p>
            <a:r>
              <a:rPr lang="en-US" dirty="0" smtClean="0"/>
              <a:t>From </a:t>
            </a:r>
            <a:r>
              <a:rPr lang="en-US" i="1" dirty="0" smtClean="0"/>
              <a:t>“Stopping by Woods on a Snowy Evening” written by Robert Frost.</a:t>
            </a:r>
            <a:endParaRPr lang="en-US" dirty="0" smtClean="0"/>
          </a:p>
          <a:p>
            <a:endParaRPr lang="en-US" dirty="0"/>
          </a:p>
          <a:p>
            <a:endParaRPr lang="en-US" dirty="0" smtClean="0"/>
          </a:p>
          <a:p>
            <a:endParaRPr lang="en-US" dirty="0" smtClean="0"/>
          </a:p>
        </p:txBody>
      </p:sp>
      <p:sp>
        <p:nvSpPr>
          <p:cNvPr id="6" name="Espace réservé du contenu 5"/>
          <p:cNvSpPr>
            <a:spLocks noGrp="1"/>
          </p:cNvSpPr>
          <p:nvPr>
            <p:ph sz="half" idx="2"/>
          </p:nvPr>
        </p:nvSpPr>
        <p:spPr/>
        <p:txBody>
          <a:bodyPr>
            <a:normAutofit fontScale="70000" lnSpcReduction="20000"/>
          </a:bodyPr>
          <a:lstStyle/>
          <a:p>
            <a:r>
              <a:rPr lang="en-US" b="1" dirty="0" smtClean="0"/>
              <a:t>Prose Form</a:t>
            </a:r>
          </a:p>
          <a:p>
            <a:r>
              <a:rPr lang="en-US" dirty="0" smtClean="0"/>
              <a:t>“The woods look lovely against the </a:t>
            </a:r>
            <a:r>
              <a:rPr lang="en-US" dirty="0" smtClean="0">
                <a:hlinkClick r:id="rId2"/>
              </a:rPr>
              <a:t>setting</a:t>
            </a:r>
            <a:r>
              <a:rPr lang="en-US" dirty="0" smtClean="0"/>
              <a:t> darkness and as I gaze into the mysterious depths of the forest, I feel like lingering here longer.  However, I have pending appointments to keep and much distance to cover before I settle in for the night or else I will be late for all of them.”</a:t>
            </a:r>
          </a:p>
          <a:p>
            <a:r>
              <a:rPr lang="en-US" dirty="0" smtClean="0"/>
              <a:t>The above paragraph is conveying a </a:t>
            </a:r>
            <a:r>
              <a:rPr lang="en-US" dirty="0" smtClean="0">
                <a:solidFill>
                  <a:srgbClr val="FF0000"/>
                </a:solidFill>
              </a:rPr>
              <a:t>similar message </a:t>
            </a:r>
            <a:r>
              <a:rPr lang="en-US" dirty="0" smtClean="0"/>
              <a:t>but it is conveyed in </a:t>
            </a:r>
            <a:r>
              <a:rPr lang="en-US" dirty="0" smtClean="0">
                <a:solidFill>
                  <a:srgbClr val="FF0000"/>
                </a:solidFill>
              </a:rPr>
              <a:t>ordinary language, without a formal metrical structure</a:t>
            </a:r>
            <a:r>
              <a:rPr lang="en-US" dirty="0" smtClean="0"/>
              <a:t> to bind it.</a:t>
            </a:r>
          </a:p>
          <a:p>
            <a:endParaRPr lang="fr-FR" dirty="0" smtClean="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Some Common Types of Prose</a:t>
            </a:r>
            <a:br>
              <a:rPr lang="en-US" b="1" dirty="0" smtClean="0"/>
            </a:br>
            <a:endParaRPr lang="fr-FR" b="1" dirty="0"/>
          </a:p>
        </p:txBody>
      </p:sp>
      <p:sp>
        <p:nvSpPr>
          <p:cNvPr id="3" name="Espace réservé du contenu 2"/>
          <p:cNvSpPr>
            <a:spLocks noGrp="1"/>
          </p:cNvSpPr>
          <p:nvPr>
            <p:ph idx="1"/>
          </p:nvPr>
        </p:nvSpPr>
        <p:spPr/>
        <p:txBody>
          <a:bodyPr>
            <a:normAutofit fontScale="77500" lnSpcReduction="20000"/>
          </a:bodyPr>
          <a:lstStyle/>
          <a:p>
            <a:r>
              <a:rPr lang="en-US" b="1" dirty="0" smtClean="0"/>
              <a:t>1</a:t>
            </a:r>
            <a:r>
              <a:rPr lang="en-US" b="1" dirty="0"/>
              <a:t>. Nonfictional Prose:</a:t>
            </a:r>
            <a:r>
              <a:rPr lang="en-US" dirty="0"/>
              <a:t> A literary work that is mainly based on fact although it may contain fictional elements in certain cases. Examples are biographies and essays.</a:t>
            </a:r>
          </a:p>
          <a:p>
            <a:r>
              <a:rPr lang="en-US" b="1" dirty="0"/>
              <a:t>2. Fictional Prose:</a:t>
            </a:r>
            <a:r>
              <a:rPr lang="en-US" dirty="0"/>
              <a:t> A literary work that is wholly or partly </a:t>
            </a:r>
            <a:r>
              <a:rPr lang="en-US" dirty="0" smtClean="0"/>
              <a:t>imagined. </a:t>
            </a:r>
            <a:r>
              <a:rPr lang="en-US" dirty="0"/>
              <a:t>Examples are novels.</a:t>
            </a:r>
          </a:p>
          <a:p>
            <a:r>
              <a:rPr lang="en-US" b="1" dirty="0"/>
              <a:t>*</a:t>
            </a:r>
            <a:r>
              <a:rPr lang="en-US" b="1" dirty="0" smtClean="0"/>
              <a:t> </a:t>
            </a:r>
            <a:r>
              <a:rPr lang="en-US" b="1" dirty="0"/>
              <a:t>Heroic Prose:</a:t>
            </a:r>
            <a:r>
              <a:rPr lang="en-US" dirty="0"/>
              <a:t> A literary work that may be written down or recited and employs many of the </a:t>
            </a:r>
            <a:r>
              <a:rPr lang="en-US" dirty="0" smtClean="0"/>
              <a:t>expressions </a:t>
            </a:r>
            <a:r>
              <a:rPr lang="en-US" dirty="0"/>
              <a:t>found in oral tradition. Examples are legends and tales.</a:t>
            </a:r>
          </a:p>
          <a:p>
            <a:r>
              <a:rPr lang="en-US" b="1" dirty="0"/>
              <a:t>*</a:t>
            </a:r>
            <a:r>
              <a:rPr lang="en-US" b="1" dirty="0" smtClean="0"/>
              <a:t> </a:t>
            </a:r>
            <a:r>
              <a:rPr lang="en-US" b="1" dirty="0"/>
              <a:t>Prose Poetry:</a:t>
            </a:r>
            <a:r>
              <a:rPr lang="en-US" dirty="0"/>
              <a:t> A literary work which exhibits poetic quality using emotional effects and heightened </a:t>
            </a:r>
            <a:r>
              <a:rPr lang="en-US" dirty="0">
                <a:hlinkClick r:id="rId2"/>
              </a:rPr>
              <a:t>imagery</a:t>
            </a:r>
            <a:r>
              <a:rPr lang="en-US" dirty="0"/>
              <a:t> but are written in prose instead of </a:t>
            </a:r>
            <a:r>
              <a:rPr lang="en-US" dirty="0">
                <a:hlinkClick r:id="rId3"/>
              </a:rPr>
              <a:t>verse</a:t>
            </a:r>
            <a:r>
              <a:rPr lang="en-US" dirty="0"/>
              <a:t>.</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Subgenres</a:t>
            </a:r>
            <a:r>
              <a:rPr lang="fr-FR" dirty="0" smtClean="0"/>
              <a:t> of Fiction</a:t>
            </a:r>
            <a:endParaRPr lang="fr-FR" dirty="0"/>
          </a:p>
        </p:txBody>
      </p:sp>
      <p:sp>
        <p:nvSpPr>
          <p:cNvPr id="3" name="Espace réservé du contenu 2"/>
          <p:cNvSpPr>
            <a:spLocks noGrp="1"/>
          </p:cNvSpPr>
          <p:nvPr>
            <p:ph idx="1"/>
          </p:nvPr>
        </p:nvSpPr>
        <p:spPr>
          <a:xfrm>
            <a:off x="0" y="1285860"/>
            <a:ext cx="8858280" cy="5572140"/>
          </a:xfrm>
        </p:spPr>
        <p:txBody>
          <a:bodyPr>
            <a:normAutofit fontScale="77500" lnSpcReduction="20000"/>
          </a:bodyPr>
          <a:lstStyle/>
          <a:p>
            <a:r>
              <a:rPr lang="en-US" b="1" dirty="0"/>
              <a:t>Types of Prose Fiction</a:t>
            </a:r>
            <a:r>
              <a:rPr lang="en-US" dirty="0"/>
              <a:t/>
            </a:r>
            <a:br>
              <a:rPr lang="en-US" dirty="0"/>
            </a:br>
            <a:endParaRPr lang="en-US" dirty="0"/>
          </a:p>
          <a:p>
            <a:r>
              <a:rPr lang="en-US" dirty="0"/>
              <a:t>The following definitions are based on Barnet/Berman/</a:t>
            </a:r>
            <a:r>
              <a:rPr lang="en-US" dirty="0" err="1"/>
              <a:t>Burto</a:t>
            </a:r>
            <a:r>
              <a:rPr lang="en-US" dirty="0"/>
              <a:t> 1964, </a:t>
            </a:r>
            <a:r>
              <a:rPr lang="en-US" dirty="0" err="1"/>
              <a:t>Cuddon</a:t>
            </a:r>
            <a:r>
              <a:rPr lang="en-US" dirty="0"/>
              <a:t> 1998, Hawthorn 1986, Fowler 1987.</a:t>
            </a:r>
          </a:p>
          <a:p>
            <a:r>
              <a:rPr lang="en-US" dirty="0"/>
              <a:t>The </a:t>
            </a:r>
            <a:r>
              <a:rPr lang="en-US" b="1" dirty="0"/>
              <a:t>novel</a:t>
            </a:r>
            <a:r>
              <a:rPr lang="en-US" dirty="0"/>
              <a:t> can be defined as an extended work of prose fiction. It derives from the Italian novella </a:t>
            </a:r>
            <a:r>
              <a:rPr lang="en-US" dirty="0" smtClean="0"/>
              <a:t>, </a:t>
            </a:r>
            <a:r>
              <a:rPr lang="en-US" dirty="0"/>
              <a:t>which was a short piece of prose. The novel has become an increasingly popular form of fiction since the early eighteenth century, though prose narratives were written long before then. The term denotes a prose narrative about characters and their actions in what is </a:t>
            </a:r>
            <a:r>
              <a:rPr lang="en-US" dirty="0" err="1"/>
              <a:t>recognisably</a:t>
            </a:r>
            <a:r>
              <a:rPr lang="en-US" dirty="0"/>
              <a:t> everyday life. This differentiates it from its immediate predecessor, the romance, which describes unrealistic adventures of supernatural heroes. The novel has developed various sub-genres:</a:t>
            </a:r>
          </a:p>
          <a:p>
            <a:r>
              <a:rPr lang="en-US" dirty="0"/>
              <a:t>In the </a:t>
            </a:r>
            <a:r>
              <a:rPr lang="en-US" b="1" dirty="0"/>
              <a:t>epistolary novel</a:t>
            </a:r>
            <a:r>
              <a:rPr lang="en-US" dirty="0"/>
              <a:t> the narrative is conveyed entirely by an </a:t>
            </a:r>
            <a:r>
              <a:rPr lang="en-US" dirty="0">
                <a:solidFill>
                  <a:srgbClr val="FF0000"/>
                </a:solidFill>
              </a:rPr>
              <a:t>exchange of letters</a:t>
            </a:r>
            <a:r>
              <a:rPr lang="en-US" dirty="0"/>
              <a:t>. (e.g. </a:t>
            </a:r>
            <a:r>
              <a:rPr lang="en-US" dirty="0">
                <a:hlinkClick r:id="rId2"/>
              </a:rPr>
              <a:t>Samuel Richardson</a:t>
            </a:r>
            <a:r>
              <a:rPr lang="en-US" dirty="0"/>
              <a:t>, </a:t>
            </a:r>
            <a:r>
              <a:rPr lang="en-US" i="1" dirty="0"/>
              <a:t>Pamela</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en-US" dirty="0" smtClean="0"/>
              <a:t>The </a:t>
            </a:r>
            <a:r>
              <a:rPr lang="en-US" b="1" dirty="0" smtClean="0"/>
              <a:t>historical novel</a:t>
            </a:r>
            <a:r>
              <a:rPr lang="en-US" dirty="0" smtClean="0"/>
              <a:t> takes its setting and some of the (chief) characters and events from history. It develops these elements with attention to the known facts and makes the historical events and issues important to the central narrative. </a:t>
            </a:r>
            <a:r>
              <a:rPr lang="en-US" dirty="0" smtClean="0"/>
              <a:t>(</a:t>
            </a:r>
            <a:r>
              <a:rPr lang="en-US" dirty="0" smtClean="0">
                <a:hlinkClick r:id="rId2"/>
              </a:rPr>
              <a:t>Charles </a:t>
            </a:r>
            <a:r>
              <a:rPr lang="en-US" dirty="0" smtClean="0">
                <a:hlinkClick r:id="rId2"/>
              </a:rPr>
              <a:t>Dickens</a:t>
            </a:r>
            <a:r>
              <a:rPr lang="en-US" dirty="0" smtClean="0"/>
              <a:t>, </a:t>
            </a:r>
            <a:r>
              <a:rPr lang="en-US" i="1" dirty="0" smtClean="0"/>
              <a:t>A Tale of Two Cities</a:t>
            </a:r>
            <a:r>
              <a:rPr lang="en-US" dirty="0" smtClean="0"/>
              <a:t>)</a:t>
            </a:r>
          </a:p>
          <a:p>
            <a:r>
              <a:rPr lang="en-US" dirty="0" smtClean="0"/>
              <a:t>The </a:t>
            </a:r>
            <a:r>
              <a:rPr lang="en-US" b="1" dirty="0" err="1" smtClean="0"/>
              <a:t>bildungsroman</a:t>
            </a:r>
            <a:r>
              <a:rPr lang="en-US" b="1" dirty="0" smtClean="0"/>
              <a:t> </a:t>
            </a:r>
            <a:r>
              <a:rPr lang="en-US" dirty="0" smtClean="0"/>
              <a:t>(novel of education) is a type of novel originating in Germany which presents the development of a character mostly from childhood to maturity. This process typically contains conflicts and struggles, which are ideally overcome in the end so that the protagonist can become a valid and valuable member of society. </a:t>
            </a:r>
            <a:r>
              <a:rPr lang="en-US" dirty="0" smtClean="0">
                <a:hlinkClick r:id="rId2"/>
              </a:rPr>
              <a:t>James Joyce</a:t>
            </a:r>
            <a:r>
              <a:rPr lang="en-US" dirty="0" smtClean="0"/>
              <a:t>, </a:t>
            </a:r>
            <a:r>
              <a:rPr lang="en-US" i="1" dirty="0" smtClean="0"/>
              <a:t>A Portrait of the Artist as a Young </a:t>
            </a:r>
            <a:r>
              <a:rPr lang="en-US" i="1" dirty="0" smtClean="0"/>
              <a:t>Man is a good example</a:t>
            </a:r>
            <a:r>
              <a:rPr lang="en-US" dirty="0" smtClean="0"/>
              <a:t>.</a:t>
            </a:r>
            <a:endParaRPr lang="en-US" dirty="0" smtClean="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r>
              <a:rPr lang="en-US" dirty="0" smtClean="0"/>
              <a:t>The </a:t>
            </a:r>
            <a:r>
              <a:rPr lang="en-US" b="1" dirty="0" smtClean="0"/>
              <a:t>social novel</a:t>
            </a:r>
            <a:r>
              <a:rPr lang="en-US" dirty="0" smtClean="0"/>
              <a:t>, also called industrial novel or Condition of England novel, became particularly popular between 1830 and 1850 and is associated with the development of nineteenth-century </a:t>
            </a:r>
            <a:r>
              <a:rPr lang="en-US" dirty="0" smtClean="0">
                <a:solidFill>
                  <a:srgbClr val="FF0000"/>
                </a:solidFill>
              </a:rPr>
              <a:t>realism</a:t>
            </a:r>
            <a:r>
              <a:rPr lang="en-US" dirty="0" smtClean="0"/>
              <a:t>. As its name indicates, the social novel gives a portrait of society, especially of lower parts of society, dealing with and </a:t>
            </a:r>
            <a:r>
              <a:rPr lang="en-US" dirty="0" smtClean="0">
                <a:solidFill>
                  <a:srgbClr val="FF0000"/>
                </a:solidFill>
              </a:rPr>
              <a:t>criticizing </a:t>
            </a:r>
            <a:r>
              <a:rPr lang="en-US" dirty="0" smtClean="0">
                <a:solidFill>
                  <a:srgbClr val="FF0000"/>
                </a:solidFill>
              </a:rPr>
              <a:t>the living conditions created </a:t>
            </a:r>
            <a:r>
              <a:rPr lang="en-US" dirty="0" smtClean="0"/>
              <a:t>by industrial development or by a particular legal </a:t>
            </a:r>
            <a:r>
              <a:rPr lang="en-US" dirty="0" smtClean="0"/>
              <a:t>situation. </a:t>
            </a:r>
            <a:r>
              <a:rPr lang="en-US" dirty="0" smtClean="0"/>
              <a:t>Well-known </a:t>
            </a:r>
            <a:r>
              <a:rPr lang="en-US" dirty="0" smtClean="0"/>
              <a:t>example is:</a:t>
            </a:r>
            <a:r>
              <a:rPr lang="en-US" dirty="0" smtClean="0"/>
              <a:t> </a:t>
            </a:r>
            <a:r>
              <a:rPr lang="en-US" dirty="0" smtClean="0">
                <a:hlinkClick r:id="rId2"/>
              </a:rPr>
              <a:t>Charles Dickens</a:t>
            </a:r>
            <a:r>
              <a:rPr lang="en-US" dirty="0" smtClean="0"/>
              <a:t>, </a:t>
            </a:r>
            <a:r>
              <a:rPr lang="en-US" i="1" dirty="0" smtClean="0"/>
              <a:t>Oliver Twist</a:t>
            </a:r>
            <a:r>
              <a:rPr lang="en-US" dirty="0" smtClean="0"/>
              <a:t>; </a:t>
            </a:r>
          </a:p>
          <a:p>
            <a:r>
              <a:rPr lang="en-US" b="1" dirty="0" smtClean="0"/>
              <a:t>Science fiction</a:t>
            </a:r>
            <a:r>
              <a:rPr lang="en-US" dirty="0" smtClean="0"/>
              <a:t> is a type of prose narrative of varying length, from short-story to novel. Its topics include quests for other worlds, the influence of alien beings on Earth or alternate realities; they can be utopian, dystopian or set in the past. Common to all types of science fiction is the interest in scientific change and development and concern </a:t>
            </a:r>
            <a:r>
              <a:rPr lang="en-US" dirty="0" smtClean="0"/>
              <a:t>for change (</a:t>
            </a:r>
            <a:r>
              <a:rPr lang="en-US" dirty="0" smtClean="0">
                <a:hlinkClick r:id="rId2"/>
              </a:rPr>
              <a:t>H.G</a:t>
            </a:r>
            <a:r>
              <a:rPr lang="en-US" dirty="0" smtClean="0">
                <a:hlinkClick r:id="rId2"/>
              </a:rPr>
              <a:t>. Wells</a:t>
            </a:r>
            <a:r>
              <a:rPr lang="en-US" dirty="0" smtClean="0"/>
              <a:t>, </a:t>
            </a:r>
            <a:r>
              <a:rPr lang="en-US" i="1" dirty="0" smtClean="0"/>
              <a:t>The Time </a:t>
            </a:r>
            <a:r>
              <a:rPr lang="en-US" i="1" dirty="0" smtClean="0"/>
              <a:t>Machine</a:t>
            </a:r>
            <a:r>
              <a:rPr lang="en-US" dirty="0" smtClean="0"/>
              <a:t>.</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a:t>Historical Fiction</a:t>
            </a:r>
          </a:p>
          <a:p>
            <a:pPr>
              <a:buNone/>
            </a:pPr>
            <a:r>
              <a:rPr lang="en-US" dirty="0" smtClean="0"/>
              <a:t/>
            </a:r>
            <a:br>
              <a:rPr lang="en-US" dirty="0" smtClean="0"/>
            </a:br>
            <a:r>
              <a:rPr lang="en-US" b="1" i="1" dirty="0"/>
              <a:t>Historical fiction is any story set in the past that incorporates true characteristics of the period while including fictionalized characters or events.</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Science Fiction</a:t>
            </a:r>
            <a:br>
              <a:rPr lang="en-US" b="1" dirty="0" smtClean="0"/>
            </a:br>
            <a:endParaRPr lang="fr-FR" b="1" dirty="0"/>
          </a:p>
        </p:txBody>
      </p:sp>
      <p:sp>
        <p:nvSpPr>
          <p:cNvPr id="3" name="Espace réservé du contenu 2"/>
          <p:cNvSpPr>
            <a:spLocks noGrp="1"/>
          </p:cNvSpPr>
          <p:nvPr>
            <p:ph idx="1"/>
          </p:nvPr>
        </p:nvSpPr>
        <p:spPr/>
        <p:txBody>
          <a:bodyPr>
            <a:normAutofit/>
          </a:bodyPr>
          <a:lstStyle/>
          <a:p>
            <a:r>
              <a:rPr lang="en-US" dirty="0" smtClean="0"/>
              <a:t/>
            </a:r>
            <a:br>
              <a:rPr lang="en-US" dirty="0" smtClean="0"/>
            </a:br>
            <a:r>
              <a:rPr lang="en-US" b="1" i="1" dirty="0"/>
              <a:t>Science fiction is a branch of fiction characterized by imagined future technology and scientific advancements. Science fiction often includes imaginative concepts including space travel, time </a:t>
            </a:r>
            <a:r>
              <a:rPr lang="en-US" b="1" i="1" dirty="0" smtClean="0"/>
              <a:t>travel, </a:t>
            </a:r>
            <a:r>
              <a:rPr lang="en-US" b="1" i="1" dirty="0"/>
              <a:t>advanced weaponry, and/or human and animal biological enhancements.</a:t>
            </a: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506</TotalTime>
  <Words>118</Words>
  <Application>Microsoft Office PowerPoint</Application>
  <PresentationFormat>Affichage à l'écran (4:3)</PresentationFormat>
  <Paragraphs>43</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Literary Genres:</vt:lpstr>
      <vt:lpstr>Prose Definition </vt:lpstr>
      <vt:lpstr>Diapositive 3</vt:lpstr>
      <vt:lpstr>Some Common Types of Prose </vt:lpstr>
      <vt:lpstr>Subgenres of Fiction</vt:lpstr>
      <vt:lpstr>Diapositive 6</vt:lpstr>
      <vt:lpstr>Diapositive 7</vt:lpstr>
      <vt:lpstr>Diapositive 8</vt:lpstr>
      <vt:lpstr>Science Fiction </vt:lpstr>
      <vt:lpstr>Realistic Fiction </vt:lpstr>
      <vt:lpstr>Short Story</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Prose</dc:title>
  <dc:creator>PC</dc:creator>
  <cp:lastModifiedBy>NT00</cp:lastModifiedBy>
  <cp:revision>28</cp:revision>
  <dcterms:created xsi:type="dcterms:W3CDTF">2017-10-19T06:13:26Z</dcterms:created>
  <dcterms:modified xsi:type="dcterms:W3CDTF">2020-12-27T07:26:37Z</dcterms:modified>
</cp:coreProperties>
</file>